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7"/>
  </p:notesMasterIdLst>
  <p:handoutMasterIdLst>
    <p:handoutMasterId r:id="rId48"/>
  </p:handoutMasterIdLst>
  <p:sldIdLst>
    <p:sldId id="1719" r:id="rId2"/>
    <p:sldId id="2253" r:id="rId3"/>
    <p:sldId id="1865" r:id="rId4"/>
    <p:sldId id="1905" r:id="rId5"/>
    <p:sldId id="1922" r:id="rId6"/>
    <p:sldId id="2473" r:id="rId7"/>
    <p:sldId id="2480" r:id="rId8"/>
    <p:sldId id="2482" r:id="rId9"/>
    <p:sldId id="2489" r:id="rId10"/>
    <p:sldId id="2476" r:id="rId11"/>
    <p:sldId id="2481" r:id="rId12"/>
    <p:sldId id="2472" r:id="rId13"/>
    <p:sldId id="2477" r:id="rId14"/>
    <p:sldId id="1923" r:id="rId15"/>
    <p:sldId id="2479" r:id="rId16"/>
    <p:sldId id="1926" r:id="rId17"/>
    <p:sldId id="1946" r:id="rId18"/>
    <p:sldId id="2483" r:id="rId19"/>
    <p:sldId id="1862" r:id="rId20"/>
    <p:sldId id="2478" r:id="rId21"/>
    <p:sldId id="2490" r:id="rId22"/>
    <p:sldId id="2485" r:id="rId23"/>
    <p:sldId id="2492" r:id="rId24"/>
    <p:sldId id="2501" r:id="rId25"/>
    <p:sldId id="2516" r:id="rId26"/>
    <p:sldId id="1972" r:id="rId27"/>
    <p:sldId id="2510" r:id="rId28"/>
    <p:sldId id="2508" r:id="rId29"/>
    <p:sldId id="2509" r:id="rId30"/>
    <p:sldId id="2511" r:id="rId31"/>
    <p:sldId id="2517" r:id="rId32"/>
    <p:sldId id="2512" r:id="rId33"/>
    <p:sldId id="2514" r:id="rId34"/>
    <p:sldId id="2498" r:id="rId35"/>
    <p:sldId id="2515" r:id="rId36"/>
    <p:sldId id="2494" r:id="rId37"/>
    <p:sldId id="2500" r:id="rId38"/>
    <p:sldId id="2503" r:id="rId39"/>
    <p:sldId id="1964" r:id="rId40"/>
    <p:sldId id="1897" r:id="rId41"/>
    <p:sldId id="2469" r:id="rId42"/>
    <p:sldId id="2470" r:id="rId43"/>
    <p:sldId id="2504" r:id="rId44"/>
    <p:sldId id="2505" r:id="rId45"/>
    <p:sldId id="2471"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253"/>
            <p14:sldId id="1865"/>
            <p14:sldId id="1905"/>
            <p14:sldId id="1922"/>
            <p14:sldId id="2473"/>
            <p14:sldId id="2480"/>
            <p14:sldId id="2482"/>
            <p14:sldId id="2489"/>
            <p14:sldId id="2476"/>
            <p14:sldId id="2481"/>
            <p14:sldId id="2472"/>
            <p14:sldId id="2477"/>
            <p14:sldId id="1923"/>
            <p14:sldId id="2479"/>
            <p14:sldId id="1926"/>
            <p14:sldId id="1946"/>
            <p14:sldId id="2483"/>
            <p14:sldId id="1862"/>
            <p14:sldId id="2478"/>
            <p14:sldId id="2490"/>
            <p14:sldId id="2485"/>
            <p14:sldId id="2492"/>
            <p14:sldId id="2501"/>
            <p14:sldId id="2516"/>
            <p14:sldId id="1972"/>
            <p14:sldId id="2510"/>
            <p14:sldId id="2508"/>
            <p14:sldId id="2509"/>
            <p14:sldId id="2511"/>
            <p14:sldId id="2517"/>
            <p14:sldId id="2512"/>
            <p14:sldId id="2514"/>
            <p14:sldId id="2498"/>
            <p14:sldId id="2515"/>
            <p14:sldId id="2494"/>
            <p14:sldId id="2500"/>
            <p14:sldId id="2503"/>
            <p14:sldId id="1964"/>
            <p14:sldId id="1897"/>
            <p14:sldId id="2469"/>
            <p14:sldId id="2470"/>
            <p14:sldId id="2504"/>
            <p14:sldId id="2505"/>
            <p14:sldId id="24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7BD"/>
    <a:srgbClr val="0078D4"/>
    <a:srgbClr val="01BCF3"/>
    <a:srgbClr val="FFB901"/>
    <a:srgbClr val="008272"/>
    <a:srgbClr val="FFFFFF"/>
    <a:srgbClr val="DE3900"/>
    <a:srgbClr val="E7ECF7"/>
    <a:srgbClr val="CBD6E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8AAB-8854-49A7-85BE-BA0693B3FA4B}" v="2" dt="2020-01-30T16:12:10.978"/>
    <p1510:client id="{1FDD2F64-F28B-42BA-B404-E80C1D762E85}" v="61" dt="2020-02-15T13:53:05.750"/>
    <p1510:client id="{26CF213F-76B0-454A-B0B2-6BBDEC6A0DD8}" v="11" dt="2020-03-16T00:38:32.200"/>
    <p1510:client id="{28314B03-CA06-4D11-891B-F45CBF638308}" v="3" dt="2020-03-16T00:52:00.211"/>
    <p1510:client id="{462884D3-5008-4955-83FE-FF29ED00C8CF}" v="266" dt="2020-01-30T17:15:27.059"/>
    <p1510:client id="{4F6B727F-7262-4BC8-ADC2-D8365AE4E89D}" v="603" dt="2020-02-14T20:39:49.928"/>
    <p1510:client id="{4F8AB99B-5C83-4844-8DA0-3774C3A1D579}" v="20" dt="2020-01-31T13:55:54.395"/>
    <p1510:client id="{534B81D5-9A79-4047-BD75-F8811209F392}" v="4" dt="2020-01-24T21:20:22.129"/>
    <p1510:client id="{546B10AD-C1DC-4D31-8BEC-59A0F21B5C80}" v="15" dt="2020-01-30T17:26:09.036"/>
    <p1510:client id="{5E6199C4-8167-4B08-B1A6-059053080E06}" v="188" dt="2020-01-29T21:00:53.398"/>
    <p1510:client id="{79BFA1BC-8FCC-478E-BF1F-04889FD93E58}" v="9" dt="2020-02-18T19:47:39.708"/>
    <p1510:client id="{7CA8729B-1E5F-40C7-B476-7BF57D432BC3}" v="10" dt="2020-01-30T23:02:02.118"/>
    <p1510:client id="{84AD6C8E-560C-4CD3-BD8B-098411D2231E}" v="2" dt="2020-02-18T21:12:47.213"/>
    <p1510:client id="{864D54F2-A228-4CA6-8EA9-CB78DB13F4D8}" v="94" dt="2020-01-30T14:33:43.953"/>
    <p1510:client id="{872397EE-D309-4179-A6DB-820841CFBBEE}" v="13" dt="2020-02-19T00:44:59.037"/>
    <p1510:client id="{87256473-F4D6-45AA-8304-DC3CD76DDD6A}" v="1" dt="2020-01-30T02:35:49.712"/>
    <p1510:client id="{934655C9-290E-4EFC-AEAC-80BD86DB72EA}" v="1359" dt="2020-01-30T02:32:35.875"/>
    <p1510:client id="{99B1F6AA-5EAE-4127-8F7B-A00D0D8632CC}" v="129" dt="2020-02-13T17:34:10.585"/>
    <p1510:client id="{AC388474-D4E0-47EE-BCFE-6DAF83B11829}" v="5" dt="2020-02-18T18:22:04.894"/>
    <p1510:client id="{AE00D44C-7ACC-4441-8C57-FA0FE539A9D6}" v="88" dt="2020-03-15T19:02:30.829"/>
    <p1510:client id="{B422D2E3-9B0F-4C23-8B20-947A3961BF82}" v="906" dt="2020-01-24T05:43:16.834"/>
    <p1510:client id="{B6024DFB-2F6D-43DF-A0A5-DE102C44EE82}" v="763" dt="2020-02-14T21:13:53.848"/>
    <p1510:client id="{C5492485-F6D9-49E8-9976-1C02E76F4CD5}" v="69" dt="2020-01-29T03:02:30.788"/>
    <p1510:client id="{CB3DB71E-E99E-426E-BCA2-12F5C4372921}" v="60" dt="2020-02-18T22:10:18.382"/>
    <p1510:client id="{D3173F2C-A001-4B7F-A12B-9234A7E71105}" v="1" dt="2020-03-16T00:42:43.272"/>
    <p1510:client id="{D889E709-8FE2-47FB-9FA1-2151280EA8BB}" v="348" dt="2020-02-14T18:19:54.749"/>
    <p1510:client id="{E88346A1-1D95-4E2E-8E83-4414D436E8DA}" v="139" dt="2020-01-29T20:41:57.944"/>
    <p1510:client id="{F787A8CA-0698-418B-ADAD-1F97389BB5C3}" v="43" dt="2020-02-19T01:06:58.225"/>
    <p1510:client id="{FBDD5B49-6EE7-40AF-AC3F-8A9739493F05}" v="201" dt="2020-01-30T22:33:41.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3146" autoAdjust="0"/>
  </p:normalViewPr>
  <p:slideViewPr>
    <p:cSldViewPr snapToGrid="0">
      <p:cViewPr varScale="1">
        <p:scale>
          <a:sx n="115" d="100"/>
          <a:sy n="115" d="100"/>
        </p:scale>
        <p:origin x="120" y="198"/>
      </p:cViewPr>
      <p:guideLst/>
    </p:cSldViewPr>
  </p:slideViewPr>
  <p:notesTextViewPr>
    <p:cViewPr>
      <p:scale>
        <a:sx n="1" d="1"/>
        <a:sy n="1" d="1"/>
      </p:scale>
      <p:origin x="0" y="0"/>
    </p:cViewPr>
  </p:notesTextViewPr>
  <p:sorterViewPr>
    <p:cViewPr>
      <p:scale>
        <a:sx n="100" d="100"/>
        <a:sy n="100" d="100"/>
      </p:scale>
      <p:origin x="0" y="-869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5/11/2020 7:45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5/11/2020 7:44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ks/concepts-clusters-workload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App Service plan mode supports a different number of deployment slots. To find out the number of slots your app's mode supports, see App Service Limits. </a:t>
            </a:r>
          </a:p>
          <a:p>
            <a:endParaRPr lang="en-US" dirty="0"/>
          </a:p>
          <a:p>
            <a:r>
              <a:rPr lang="en-US" dirty="0"/>
              <a:t>Set up staging environments - https://docs.microsoft.com/en-us/azure/app-service/web-sites-staged-publishing?toc=%2Fazure%2Fapp-service%2Ftoc.json#add-a-deployment-slot</a:t>
            </a:r>
          </a:p>
          <a:p>
            <a:r>
              <a:rPr lang="en-US" dirty="0"/>
              <a:t>App Service Web App – block web access to non-production deployment slots - http://ruslany.net/2014/04/azure-web-sites-block-web-access-to-non-production-deployment-slots/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https://docs.microsoft.com/en-us/azure/app-service/web-sites-backup</a:t>
            </a:r>
          </a:p>
          <a:p>
            <a:r>
              <a:rPr lang="en-US" dirty="0"/>
              <a:t>Configure partial backups - https://docs.microsoft.com/en-us/azure/app-service/web-sites-backup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i="0" kern="1200" dirty="0">
              <a:solidFill>
                <a:schemeClr val="tx1"/>
              </a:solidFill>
              <a:effectLst/>
              <a:latin typeface="Segoe UI Light" pitchFamily="34" charset="0"/>
              <a:cs typeface="Segoe UI Light"/>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Kubernetes core concepts for Azure Kubernetes Service (AKS) - </a:t>
            </a:r>
            <a:r>
              <a:rPr lang="en-US" dirty="0">
                <a:hlinkClick r:id="rId3"/>
              </a:rPr>
              <a:t>https://docs.microsoft.com/en-us/azure/aks/concepts-clusters-workloads</a:t>
            </a:r>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 Always consider having students walk-through the demonstrations themselves. Also, consider the overlap with the  formal labs and your best use of time. </a:t>
            </a:r>
          </a:p>
          <a:p>
            <a:endParaRPr lang="en-US" b="0" dirty="0"/>
          </a:p>
          <a:p>
            <a:r>
              <a:rPr lang="en-US" b="0" dirty="0"/>
              <a:t>QuickStart: </a:t>
            </a:r>
            <a:r>
              <a:rPr lang="en-US" sz="882" b="0" i="0" u="none" strike="noStrike" kern="1200" dirty="0">
                <a:solidFill>
                  <a:schemeClr val="tx1"/>
                </a:solidFill>
                <a:effectLst/>
                <a:latin typeface="Segoe UI Light" pitchFamily="34" charset="0"/>
                <a:ea typeface="+mn-ea"/>
                <a:cs typeface="+mn-cs"/>
              </a:rPr>
              <a:t>Deploy an Azure Kubernetes Service (AKS) cluster using the Azure portal</a:t>
            </a:r>
            <a:r>
              <a:rPr lang="en-US" b="0" dirty="0"/>
              <a:t> - https://docs.microsoft.com/en-us/azure/aks/kubernetes-walkthrough-portal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https://azure.microsoft.com/en-us/services/app-service/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49254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928" y="2315238"/>
            <a:ext cx="4445000" cy="1661993"/>
          </a:xfrm>
        </p:spPr>
        <p:txBody>
          <a:bodyPr anchor="ctr" anchorCtr="0"/>
          <a:lstStyle/>
          <a:p>
            <a:r>
              <a:rPr lang="en-US" dirty="0">
                <a:cs typeface="Segoe UI"/>
              </a:rPr>
              <a:t>AZ-104T00A</a:t>
            </a:r>
            <a:br>
              <a:rPr lang="en-US" dirty="0"/>
            </a:br>
            <a:r>
              <a:rPr lang="en-US" dirty="0">
                <a:cs typeface="Segoe UI"/>
              </a:rPr>
              <a:t>Module 09: </a:t>
            </a:r>
            <a:br>
              <a:rPr lang="en-US" dirty="0"/>
            </a:br>
            <a:r>
              <a:rPr lang="en-US" dirty="0">
                <a:cs typeface="Segoe UI"/>
              </a:rPr>
              <a:t>Serverless Computing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cs typeface="Segoe UI"/>
              </a:rPr>
              <a:t>Lesson 02: </a:t>
            </a:r>
            <a:r>
              <a:rPr lang="en-US" dirty="0">
                <a:solidFill>
                  <a:schemeClr val="tx1"/>
                </a:solidFill>
                <a:ea typeface="+mj-lt"/>
                <a:cs typeface="+mj-lt"/>
              </a:rPr>
              <a:t>Azure App Services</a:t>
            </a:r>
            <a:endParaRPr lang="en-US" dirty="0">
              <a:solidFill>
                <a:schemeClr val="tx1"/>
              </a:solidFill>
            </a:endParaRPr>
          </a:p>
        </p:txBody>
      </p:sp>
    </p:spTree>
    <p:extLst>
      <p:ext uri="{BB962C8B-B14F-4D97-AF65-F5344CB8AC3E}">
        <p14:creationId xmlns:p14="http://schemas.microsoft.com/office/powerpoint/2010/main" val="3453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Managing App Services Overview</a:t>
            </a:r>
          </a:p>
        </p:txBody>
      </p:sp>
      <p:sp>
        <p:nvSpPr>
          <p:cNvPr id="3" name="Text Placeholder 2">
            <a:extLst>
              <a:ext uri="{FF2B5EF4-FFF2-40B4-BE49-F238E27FC236}">
                <a16:creationId xmlns:a16="http://schemas.microsoft.com/office/drawing/2014/main" id="{23E7DE06-8A62-45C6-B8EC-436FED8E5612}"/>
              </a:ext>
            </a:extLst>
          </p:cNvPr>
          <p:cNvSpPr>
            <a:spLocks noGrp="1"/>
          </p:cNvSpPr>
          <p:nvPr>
            <p:ph type="body" sz="quarter" idx="10"/>
          </p:nvPr>
        </p:nvSpPr>
        <p:spPr>
          <a:xfrm>
            <a:off x="584200" y="1435497"/>
            <a:ext cx="11018520" cy="4721292"/>
          </a:xfrm>
        </p:spPr>
        <p:txBody>
          <a:bodyPr vert="horz" wrap="square" lIns="0" tIns="0" rIns="0" bIns="0" rtlCol="0" anchor="t">
            <a:spAutoFit/>
          </a:bodyPr>
          <a:lstStyle/>
          <a:p>
            <a:r>
              <a:rPr lang="en-US" sz="2600" dirty="0">
                <a:solidFill>
                  <a:schemeClr val="tx1"/>
                </a:solidFill>
                <a:latin typeface="Segoe UI Semilight"/>
                <a:cs typeface="Segoe UI Semilight"/>
              </a:rPr>
              <a:t>Azure App Service</a:t>
            </a:r>
          </a:p>
          <a:p>
            <a:r>
              <a:rPr lang="en-US" sz="2600" dirty="0">
                <a:solidFill>
                  <a:schemeClr val="tx1"/>
                </a:solidFill>
                <a:latin typeface="Segoe UI Semilight"/>
                <a:cs typeface="Segoe UI Semilight"/>
              </a:rPr>
              <a:t>Creating an App Service</a:t>
            </a:r>
          </a:p>
          <a:p>
            <a:r>
              <a:rPr lang="en-US" sz="2600" dirty="0">
                <a:solidFill>
                  <a:schemeClr val="tx1"/>
                </a:solidFill>
                <a:latin typeface="Segoe UI Semilight"/>
                <a:cs typeface="Segoe UI Semilight"/>
              </a:rPr>
              <a:t>Continuous Deployment</a:t>
            </a:r>
          </a:p>
          <a:p>
            <a:r>
              <a:rPr lang="en-US" sz="2600" dirty="0">
                <a:solidFill>
                  <a:schemeClr val="tx1"/>
                </a:solidFill>
                <a:latin typeface="Segoe UI Semilight"/>
                <a:cs typeface="Segoe UI Semilight"/>
              </a:rPr>
              <a:t>Deployment Slots</a:t>
            </a:r>
          </a:p>
          <a:p>
            <a:r>
              <a:rPr lang="en-US" sz="2600" dirty="0">
                <a:solidFill>
                  <a:schemeClr val="tx1"/>
                </a:solidFill>
                <a:latin typeface="Segoe UI Semilight"/>
                <a:cs typeface="Segoe UI Semilight"/>
              </a:rPr>
              <a:t>Creating Deployment Slots</a:t>
            </a:r>
          </a:p>
          <a:p>
            <a:r>
              <a:rPr lang="en-US" sz="2600" dirty="0">
                <a:solidFill>
                  <a:schemeClr val="tx1"/>
                </a:solidFill>
                <a:latin typeface="Segoe UI Semilight"/>
                <a:cs typeface="Segoe UI Semilight"/>
              </a:rPr>
              <a:t>Securing an App Service</a:t>
            </a:r>
          </a:p>
          <a:p>
            <a:r>
              <a:rPr lang="en-US" sz="2600" dirty="0">
                <a:solidFill>
                  <a:schemeClr val="tx1"/>
                </a:solidFill>
                <a:latin typeface="Segoe UI Semilight"/>
                <a:cs typeface="Segoe UI Semilight"/>
              </a:rPr>
              <a:t>Custom Domain Names</a:t>
            </a:r>
          </a:p>
          <a:p>
            <a:r>
              <a:rPr lang="en-US" sz="2600" dirty="0">
                <a:solidFill>
                  <a:schemeClr val="tx1"/>
                </a:solidFill>
                <a:latin typeface="Segoe UI Semilight"/>
                <a:cs typeface="Segoe UI Semilight"/>
              </a:rPr>
              <a:t>Backup an App Service</a:t>
            </a:r>
          </a:p>
          <a:p>
            <a:r>
              <a:rPr lang="en-US" sz="2600" dirty="0">
                <a:solidFill>
                  <a:schemeClr val="tx1"/>
                </a:solidFill>
                <a:latin typeface="Segoe UI Semilight"/>
                <a:cs typeface="Segoe UI Semilight"/>
              </a:rPr>
              <a:t>Application Insights</a:t>
            </a:r>
          </a:p>
          <a:p>
            <a:r>
              <a:rPr lang="en-US" sz="2600" dirty="0">
                <a:solidFill>
                  <a:schemeClr val="tx1"/>
                </a:solidFill>
                <a:latin typeface="Segoe UI Semilight"/>
                <a:cs typeface="Segoe UI Semilight"/>
              </a:rPr>
              <a:t>Demonstration – Create an App Service</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App Service</a:t>
            </a:r>
          </a:p>
        </p:txBody>
      </p:sp>
      <p:sp>
        <p:nvSpPr>
          <p:cNvPr id="3" name="Text Placeholder 2">
            <a:extLst>
              <a:ext uri="{FF2B5EF4-FFF2-40B4-BE49-F238E27FC236}">
                <a16:creationId xmlns:a16="http://schemas.microsoft.com/office/drawing/2014/main" id="{49E96FD9-D2B5-45E6-B748-89565A6A7D95}"/>
              </a:ext>
            </a:extLst>
          </p:cNvPr>
          <p:cNvSpPr>
            <a:spLocks noGrp="1"/>
          </p:cNvSpPr>
          <p:nvPr>
            <p:ph type="body" sz="quarter" idx="10"/>
          </p:nvPr>
        </p:nvSpPr>
        <p:spPr>
          <a:xfrm>
            <a:off x="588263" y="2991826"/>
            <a:ext cx="11234906" cy="2954655"/>
          </a:xfrm>
        </p:spPr>
        <p:txBody>
          <a:bodyPr vert="horz" wrap="square" lIns="0" tIns="0" rIns="0" bIns="0" rtlCol="0" anchor="t">
            <a:spAutoFit/>
          </a:bodyPr>
          <a:lstStyle/>
          <a:p>
            <a:r>
              <a:rPr lang="en-US" sz="2400" dirty="0">
                <a:latin typeface="Segoe UI Semilight"/>
                <a:cs typeface="Segoe UI Semilight"/>
              </a:rPr>
              <a:t>Includes Web Apps API Apps, Mobile Apps, and Function apps</a:t>
            </a:r>
            <a:endParaRPr lang="en-US" dirty="0"/>
          </a:p>
          <a:p>
            <a:r>
              <a:rPr lang="en-US" sz="2400" dirty="0">
                <a:latin typeface="Segoe UI Semilight"/>
                <a:cs typeface="Segoe UI Semilight"/>
              </a:rPr>
              <a:t>Fully managed environment enabling high productivity development</a:t>
            </a:r>
            <a:endParaRPr lang="en-US" dirty="0"/>
          </a:p>
          <a:p>
            <a:r>
              <a:rPr lang="en-US" sz="2400" dirty="0">
                <a:latin typeface="Segoe UI Semilight"/>
                <a:cs typeface="Segoe UI Semilight"/>
              </a:rPr>
              <a:t>Platform-as-a-service (PaaS) offering for building and deploying highly available cloud apps for web and mobile</a:t>
            </a:r>
          </a:p>
          <a:p>
            <a:r>
              <a:rPr lang="en-US" sz="2400" dirty="0"/>
              <a:t>Platform handles infrastructure so developers focus on core web apps and services</a:t>
            </a:r>
          </a:p>
          <a:p>
            <a:r>
              <a:rPr lang="en-US" sz="2400" dirty="0">
                <a:latin typeface="Segoe UI Semilight" panose="020B0402040204020203" pitchFamily="34" charset="0"/>
                <a:cs typeface="Segoe UI Semilight" panose="020B0402040204020203" pitchFamily="34" charset="0"/>
              </a:rPr>
              <a:t>Developer productivity using .NET, .NET Core, Java, Python and a host of others</a:t>
            </a:r>
          </a:p>
          <a:p>
            <a:r>
              <a:rPr lang="en-US" sz="2400" dirty="0">
                <a:latin typeface="Segoe UI Semilight" panose="020B0402040204020203" pitchFamily="34" charset="0"/>
                <a:cs typeface="Segoe UI Semilight" panose="020B0402040204020203" pitchFamily="34" charset="0"/>
              </a:rPr>
              <a:t>Provides enterprise-grade security and compliance</a:t>
            </a:r>
          </a:p>
        </p:txBody>
      </p:sp>
      <p:pic>
        <p:nvPicPr>
          <p:cNvPr id="2" name="Picture 3" descr="Development tools : .NET, Node.js, PHP, Java, Python, HTML and Windows Container.  ">
            <a:extLst>
              <a:ext uri="{FF2B5EF4-FFF2-40B4-BE49-F238E27FC236}">
                <a16:creationId xmlns:a16="http://schemas.microsoft.com/office/drawing/2014/main" id="{704F79FD-DB87-4943-ADF9-17D639AADA3D}"/>
              </a:ext>
            </a:extLst>
          </p:cNvPr>
          <p:cNvPicPr>
            <a:picLocks noChangeAspect="1"/>
          </p:cNvPicPr>
          <p:nvPr/>
        </p:nvPicPr>
        <p:blipFill>
          <a:blip r:embed="rId3"/>
          <a:stretch>
            <a:fillRect/>
          </a:stretch>
        </p:blipFill>
        <p:spPr>
          <a:xfrm>
            <a:off x="1039318" y="1499317"/>
            <a:ext cx="10107118" cy="1148644"/>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p:txBody>
          <a:bodyPr/>
          <a:lstStyle/>
          <a:p>
            <a:r>
              <a:rPr lang="en-US" dirty="0">
                <a:cs typeface="Segoe UI"/>
              </a:rPr>
              <a:t>Creating an App Service</a:t>
            </a:r>
          </a:p>
        </p:txBody>
      </p:sp>
      <p:sp>
        <p:nvSpPr>
          <p:cNvPr id="3" name="Text Placeholder 2">
            <a:extLst>
              <a:ext uri="{FF2B5EF4-FFF2-40B4-BE49-F238E27FC236}">
                <a16:creationId xmlns:a16="http://schemas.microsoft.com/office/drawing/2014/main" id="{34415DF7-C580-424F-8617-7C6D075DAE55}"/>
              </a:ext>
            </a:extLst>
          </p:cNvPr>
          <p:cNvSpPr>
            <a:spLocks noGrp="1"/>
          </p:cNvSpPr>
          <p:nvPr>
            <p:ph type="body" sz="quarter" idx="10"/>
          </p:nvPr>
        </p:nvSpPr>
        <p:spPr>
          <a:xfrm>
            <a:off x="584199" y="1435497"/>
            <a:ext cx="5420743" cy="4481227"/>
          </a:xfrm>
        </p:spPr>
        <p:txBody>
          <a:bodyPr vert="horz" wrap="square" lIns="0" tIns="0" rIns="0" bIns="0" rtlCol="0" anchor="t">
            <a:spAutoFit/>
          </a:bodyPr>
          <a:lstStyle/>
          <a:p>
            <a:r>
              <a:rPr lang="en-US" dirty="0">
                <a:latin typeface="Segoe UI Semilight"/>
                <a:cs typeface="Segoe UI Semilight"/>
              </a:rPr>
              <a:t>Name must be unique</a:t>
            </a:r>
          </a:p>
          <a:p>
            <a:r>
              <a:rPr lang="en-US" dirty="0">
                <a:latin typeface="Segoe UI Semilight"/>
                <a:cs typeface="Segoe UI Semilight"/>
              </a:rPr>
              <a:t>Access using </a:t>
            </a:r>
            <a:r>
              <a:rPr lang="en-US" i="1" dirty="0">
                <a:latin typeface="Segoe UI Semilight"/>
                <a:cs typeface="Segoe UI Semilight"/>
              </a:rPr>
              <a:t>azurewebsites.net – </a:t>
            </a:r>
            <a:r>
              <a:rPr lang="en-US" dirty="0">
                <a:latin typeface="Segoe UI Semilight"/>
                <a:cs typeface="Segoe UI Semilight"/>
              </a:rPr>
              <a:t>can map to a custom domain</a:t>
            </a:r>
          </a:p>
          <a:p>
            <a:r>
              <a:rPr lang="en-US" dirty="0">
                <a:latin typeface="Segoe UI Semilight"/>
                <a:cs typeface="Segoe UI Semilight"/>
              </a:rPr>
              <a:t>Publish Code (Runtime Stack) </a:t>
            </a:r>
          </a:p>
          <a:p>
            <a:r>
              <a:rPr lang="en-US" dirty="0">
                <a:latin typeface="Segoe UI Semilight"/>
                <a:cs typeface="Segoe UI Semilight"/>
              </a:rPr>
              <a:t>Publish Docker Container </a:t>
            </a:r>
          </a:p>
          <a:p>
            <a:r>
              <a:rPr lang="en-US" dirty="0">
                <a:latin typeface="Segoe UI Semilight"/>
                <a:cs typeface="Segoe UI Semilight"/>
              </a:rPr>
              <a:t>Linux or Windows</a:t>
            </a:r>
          </a:p>
          <a:p>
            <a:r>
              <a:rPr lang="en-US" dirty="0">
                <a:latin typeface="Segoe UI Semilight"/>
                <a:cs typeface="Segoe UI Semilight"/>
              </a:rPr>
              <a:t>Region closest to your users</a:t>
            </a:r>
          </a:p>
          <a:p>
            <a:r>
              <a:rPr lang="en-US" dirty="0">
                <a:latin typeface="Segoe UI Semilight"/>
                <a:cs typeface="Segoe UI Semilight"/>
              </a:rPr>
              <a:t>App Service Plan </a:t>
            </a:r>
          </a:p>
          <a:p>
            <a:endParaRPr lang="en-US" dirty="0"/>
          </a:p>
        </p:txBody>
      </p:sp>
      <p:pic>
        <p:nvPicPr>
          <p:cNvPr id="1026" name="Picture 2" descr="Screenshot of the Create Web App configuration page including the Publish radio button for Code or Docker Image. ">
            <a:extLst>
              <a:ext uri="{FF2B5EF4-FFF2-40B4-BE49-F238E27FC236}">
                <a16:creationId xmlns:a16="http://schemas.microsoft.com/office/drawing/2014/main" id="{7F26193F-08B3-455A-9BA8-2BCEDE56A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059" y="1231784"/>
            <a:ext cx="5507635" cy="516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Continuous Deployment</a:t>
            </a:r>
          </a:p>
        </p:txBody>
      </p:sp>
      <p:sp>
        <p:nvSpPr>
          <p:cNvPr id="3" name="Text Placeholder 2">
            <a:extLst>
              <a:ext uri="{FF2B5EF4-FFF2-40B4-BE49-F238E27FC236}">
                <a16:creationId xmlns:a16="http://schemas.microsoft.com/office/drawing/2014/main" id="{0BCAFA04-374D-4A52-8E23-50D688C740FB}"/>
              </a:ext>
            </a:extLst>
          </p:cNvPr>
          <p:cNvSpPr>
            <a:spLocks noGrp="1"/>
          </p:cNvSpPr>
          <p:nvPr>
            <p:ph type="body" sz="quarter" idx="10"/>
          </p:nvPr>
        </p:nvSpPr>
        <p:spPr>
          <a:xfrm>
            <a:off x="589053" y="1235640"/>
            <a:ext cx="5961426" cy="4998291"/>
          </a:xfrm>
        </p:spPr>
        <p:txBody>
          <a:bodyPr/>
          <a:lstStyle/>
          <a:p>
            <a:r>
              <a:rPr lang="en-US" dirty="0"/>
              <a:t>Work in a single source control</a:t>
            </a:r>
          </a:p>
          <a:p>
            <a:r>
              <a:rPr lang="en-US" dirty="0"/>
              <a:t>Whenever code updates are pushed to the source control, then the website or web app will automatically pick up the updates</a:t>
            </a:r>
          </a:p>
          <a:p>
            <a:r>
              <a:rPr lang="en-US" dirty="0"/>
              <a:t>A continuous deployment workflow publishes the most recent updates from a project</a:t>
            </a:r>
          </a:p>
          <a:p>
            <a:r>
              <a:rPr lang="en-US" dirty="0"/>
              <a:t>Use the portal for continuous deployments from GitHub, Bitbucket, or Azure DevOps</a:t>
            </a:r>
          </a:p>
        </p:txBody>
      </p:sp>
      <p:pic>
        <p:nvPicPr>
          <p:cNvPr id="11" name="Picture 10" descr="Diagram illustrating that two developers are sending information to GitHub and GitHub is providing the information to a website. ">
            <a:extLst>
              <a:ext uri="{FF2B5EF4-FFF2-40B4-BE49-F238E27FC236}">
                <a16:creationId xmlns:a16="http://schemas.microsoft.com/office/drawing/2014/main" id="{836FFF81-E4D1-49EC-9B96-CE1E3BED4A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331" y="1906684"/>
            <a:ext cx="5171815" cy="3044711"/>
          </a:xfrm>
          <a:prstGeom prst="rect">
            <a:avLst/>
          </a:prstGeom>
          <a:noFill/>
          <a:ln>
            <a:noFill/>
          </a:ln>
        </p:spPr>
      </p:pic>
    </p:spTree>
    <p:extLst>
      <p:ext uri="{BB962C8B-B14F-4D97-AF65-F5344CB8AC3E}">
        <p14:creationId xmlns:p14="http://schemas.microsoft.com/office/powerpoint/2010/main" val="36946893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Deployment Slots</a:t>
            </a:r>
            <a:endParaRPr lang="en-US" dirty="0">
              <a:solidFill>
                <a:schemeClr val="tx1"/>
              </a:solidFill>
            </a:endParaRPr>
          </a:p>
        </p:txBody>
      </p:sp>
      <p:sp>
        <p:nvSpPr>
          <p:cNvPr id="3" name="Text Placeholder 2">
            <a:extLst>
              <a:ext uri="{FF2B5EF4-FFF2-40B4-BE49-F238E27FC236}">
                <a16:creationId xmlns:a16="http://schemas.microsoft.com/office/drawing/2014/main" id="{AB41FDED-8937-40C9-B1D5-18A4C15B4B7B}"/>
              </a:ext>
            </a:extLst>
          </p:cNvPr>
          <p:cNvSpPr>
            <a:spLocks noGrp="1"/>
          </p:cNvSpPr>
          <p:nvPr>
            <p:ph type="body" sz="quarter" idx="10"/>
          </p:nvPr>
        </p:nvSpPr>
        <p:spPr>
          <a:xfrm>
            <a:off x="588263" y="3924166"/>
            <a:ext cx="11018520" cy="2585323"/>
          </a:xfrm>
        </p:spPr>
        <p:txBody>
          <a:bodyPr/>
          <a:lstStyle/>
          <a:p>
            <a:pPr lvl="0"/>
            <a:r>
              <a:rPr lang="en-US" sz="2400" dirty="0"/>
              <a:t>Deploy to a different deployment slots (depends on service plan)</a:t>
            </a:r>
          </a:p>
          <a:p>
            <a:r>
              <a:rPr lang="en-US" sz="2400" dirty="0"/>
              <a:t>Validate changes before sending to production</a:t>
            </a:r>
          </a:p>
          <a:p>
            <a:pPr lvl="0"/>
            <a:r>
              <a:rPr lang="en-US" sz="2400" dirty="0"/>
              <a:t>Deployment slots are live apps with their own hostnames</a:t>
            </a:r>
          </a:p>
          <a:p>
            <a:pPr lvl="0"/>
            <a:r>
              <a:rPr lang="en-US" sz="2400" dirty="0"/>
              <a:t>Avoids a cold start – eliminates downtime</a:t>
            </a:r>
          </a:p>
          <a:p>
            <a:r>
              <a:rPr lang="en-US" sz="2400" dirty="0"/>
              <a:t>Fallback to a last known good site</a:t>
            </a:r>
          </a:p>
          <a:p>
            <a:r>
              <a:rPr lang="en-US" sz="2400" dirty="0"/>
              <a:t>Auto Swap when pre-swap validation is not needed</a:t>
            </a:r>
          </a:p>
        </p:txBody>
      </p:sp>
      <p:pic>
        <p:nvPicPr>
          <p:cNvPr id="8" name="Picture 7" descr="Graphic showing that two developers are sending information to GitHub. GitHub is sending information to the Staging slot. A production slot is shown which can swap information with the staging slot. ">
            <a:extLst>
              <a:ext uri="{FF2B5EF4-FFF2-40B4-BE49-F238E27FC236}">
                <a16:creationId xmlns:a16="http://schemas.microsoft.com/office/drawing/2014/main" id="{BEA0328E-C084-43F1-ABCB-6EEAA13E3F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116" y="1323344"/>
            <a:ext cx="5097870" cy="2291329"/>
          </a:xfrm>
          <a:prstGeom prst="rect">
            <a:avLst/>
          </a:prstGeom>
          <a:noFill/>
          <a:ln>
            <a:solidFill>
              <a:schemeClr val="tx1"/>
            </a:solidFill>
          </a:ln>
        </p:spPr>
      </p:pic>
      <p:graphicFrame>
        <p:nvGraphicFramePr>
          <p:cNvPr id="4" name="Table 4">
            <a:extLst>
              <a:ext uri="{FF2B5EF4-FFF2-40B4-BE49-F238E27FC236}">
                <a16:creationId xmlns:a16="http://schemas.microsoft.com/office/drawing/2014/main" id="{66D32344-10DA-4391-8E49-3052DB0015F0}"/>
              </a:ext>
            </a:extLst>
          </p:cNvPr>
          <p:cNvGraphicFramePr>
            <a:graphicFrameLocks noGrp="1"/>
          </p:cNvGraphicFramePr>
          <p:nvPr>
            <p:extLst>
              <p:ext uri="{D42A27DB-BD31-4B8C-83A1-F6EECF244321}">
                <p14:modId xmlns:p14="http://schemas.microsoft.com/office/powerpoint/2010/main" val="502106417"/>
              </p:ext>
            </p:extLst>
          </p:nvPr>
        </p:nvGraphicFramePr>
        <p:xfrm>
          <a:off x="7508672" y="1439362"/>
          <a:ext cx="3969966" cy="1884960"/>
        </p:xfrm>
        <a:graphic>
          <a:graphicData uri="http://schemas.openxmlformats.org/drawingml/2006/table">
            <a:tbl>
              <a:tblPr firstRow="1" bandRow="1">
                <a:tableStyleId>{5C22544A-7EE6-4342-B048-85BDC9FD1C3A}</a:tableStyleId>
              </a:tblPr>
              <a:tblGrid>
                <a:gridCol w="2413541">
                  <a:extLst>
                    <a:ext uri="{9D8B030D-6E8A-4147-A177-3AD203B41FA5}">
                      <a16:colId xmlns:a16="http://schemas.microsoft.com/office/drawing/2014/main" val="2957870045"/>
                    </a:ext>
                  </a:extLst>
                </a:gridCol>
                <a:gridCol w="1556425">
                  <a:extLst>
                    <a:ext uri="{9D8B030D-6E8A-4147-A177-3AD203B41FA5}">
                      <a16:colId xmlns:a16="http://schemas.microsoft.com/office/drawing/2014/main" val="3998404170"/>
                    </a:ext>
                  </a:extLst>
                </a:gridCol>
              </a:tblGrid>
              <a:tr h="376992">
                <a:tc>
                  <a:txBody>
                    <a:bodyPr/>
                    <a:lstStyle/>
                    <a:p>
                      <a:pPr algn="ctr"/>
                      <a:r>
                        <a:rPr lang="en-US" b="0" dirty="0"/>
                        <a:t>Service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Slots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482907"/>
                  </a:ext>
                </a:extLst>
              </a:tr>
              <a:tr h="376992">
                <a:tc>
                  <a:txBody>
                    <a:bodyPr/>
                    <a:lstStyle/>
                    <a:p>
                      <a:r>
                        <a:rPr lang="en-US" dirty="0"/>
                        <a:t>Free, Shared, Basic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511895"/>
                  </a:ext>
                </a:extLst>
              </a:tr>
              <a:tr h="376992">
                <a:tc>
                  <a:txBody>
                    <a:bodyPr/>
                    <a:lstStyle/>
                    <a:p>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635844"/>
                  </a:ext>
                </a:extLst>
              </a:tr>
              <a:tr h="376992">
                <a:tc>
                  <a:txBody>
                    <a:bodyPr/>
                    <a:lstStyle/>
                    <a:p>
                      <a:r>
                        <a:rPr lang="en-US"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101673"/>
                  </a:ext>
                </a:extLst>
              </a:tr>
              <a:tr h="376992">
                <a:tc>
                  <a:txBody>
                    <a:bodyPr/>
                    <a:lstStyle/>
                    <a:p>
                      <a:r>
                        <a:rPr lang="en-US" dirty="0"/>
                        <a:t>Isolated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40440"/>
                  </a:ext>
                </a:extLst>
              </a:tr>
            </a:tbl>
          </a:graphicData>
        </a:graphic>
      </p:graphicFrame>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Creating Deployment Slots</a:t>
            </a:r>
          </a:p>
        </p:txBody>
      </p:sp>
      <p:sp>
        <p:nvSpPr>
          <p:cNvPr id="2" name="Text Placeholder 1">
            <a:extLst>
              <a:ext uri="{FF2B5EF4-FFF2-40B4-BE49-F238E27FC236}">
                <a16:creationId xmlns:a16="http://schemas.microsoft.com/office/drawing/2014/main" id="{4EF6F136-0B31-4A53-B71A-9092E8EFD007}"/>
              </a:ext>
            </a:extLst>
          </p:cNvPr>
          <p:cNvSpPr>
            <a:spLocks noGrp="1"/>
          </p:cNvSpPr>
          <p:nvPr>
            <p:ph type="body" sz="quarter" idx="10"/>
          </p:nvPr>
        </p:nvSpPr>
        <p:spPr>
          <a:xfrm>
            <a:off x="586016" y="1288707"/>
            <a:ext cx="6045213" cy="5404556"/>
          </a:xfrm>
        </p:spPr>
        <p:txBody>
          <a:bodyPr vert="horz" wrap="square" lIns="0" tIns="0" rIns="0" bIns="0" rtlCol="0" anchor="t">
            <a:spAutoFit/>
          </a:bodyPr>
          <a:lstStyle/>
          <a:p>
            <a:r>
              <a:rPr lang="en-US" dirty="0">
                <a:latin typeface="Segoe UI Semilight"/>
                <a:cs typeface="Segoe UI Semilight"/>
              </a:rPr>
              <a:t>A new slot can be empty or cloned</a:t>
            </a:r>
          </a:p>
          <a:p>
            <a:r>
              <a:rPr lang="en-US" dirty="0">
                <a:latin typeface="Segoe UI Semilight"/>
                <a:cs typeface="Segoe UI Semilight"/>
              </a:rPr>
              <a:t>When you clone, pay attention to the settings</a:t>
            </a:r>
          </a:p>
          <a:p>
            <a:pPr lvl="1"/>
            <a:r>
              <a:rPr lang="en-US" sz="2400" dirty="0"/>
              <a:t>Slot-specific app settings and connection strings</a:t>
            </a:r>
          </a:p>
          <a:p>
            <a:pPr lvl="1"/>
            <a:r>
              <a:rPr lang="en-US" sz="2400" dirty="0"/>
              <a:t>Continuous deployment settings</a:t>
            </a:r>
            <a:endParaRPr lang="en-US" sz="2400" dirty="0">
              <a:cs typeface="Segoe UI"/>
            </a:endParaRPr>
          </a:p>
          <a:p>
            <a:pPr lvl="1"/>
            <a:r>
              <a:rPr lang="en-US" sz="2400" dirty="0"/>
              <a:t>App Service authentication settings</a:t>
            </a:r>
            <a:endParaRPr lang="en-US" sz="2400" dirty="0">
              <a:cs typeface="Segoe UI"/>
            </a:endParaRPr>
          </a:p>
          <a:p>
            <a:r>
              <a:rPr lang="en-US" dirty="0">
                <a:latin typeface="Segoe UI Semilight"/>
                <a:cs typeface="Segoe UI Semilight"/>
              </a:rPr>
              <a:t>Not all settings are sticky (endpoints, custom domain names, SSL certificates, scaling)</a:t>
            </a:r>
          </a:p>
          <a:p>
            <a:r>
              <a:rPr lang="en-US" dirty="0">
                <a:latin typeface="Segoe UI Semilight"/>
                <a:cs typeface="Segoe UI Semilight"/>
              </a:rPr>
              <a:t>Review and edit your settings before swapping</a:t>
            </a:r>
          </a:p>
        </p:txBody>
      </p:sp>
      <p:pic>
        <p:nvPicPr>
          <p:cNvPr id="6" name="Picture 6" descr="A screen shot of the Add a slot screen for an App Service.  The name of the slot is preproduction, and settings are cloned from appservice09">
            <a:extLst>
              <a:ext uri="{FF2B5EF4-FFF2-40B4-BE49-F238E27FC236}">
                <a16:creationId xmlns:a16="http://schemas.microsoft.com/office/drawing/2014/main" id="{6E504792-7939-4E45-9E29-DC7EB2A6D6E8}"/>
              </a:ext>
            </a:extLst>
          </p:cNvPr>
          <p:cNvPicPr>
            <a:picLocks noChangeAspect="1"/>
          </p:cNvPicPr>
          <p:nvPr/>
        </p:nvPicPr>
        <p:blipFill>
          <a:blip r:embed="rId3"/>
          <a:stretch>
            <a:fillRect/>
          </a:stretch>
        </p:blipFill>
        <p:spPr>
          <a:xfrm>
            <a:off x="6767725" y="2350149"/>
            <a:ext cx="5150537" cy="2012096"/>
          </a:xfrm>
          <a:prstGeom prst="rect">
            <a:avLst/>
          </a:prstGeom>
          <a:ln>
            <a:solidFill>
              <a:schemeClr val="tx1"/>
            </a:solid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Securing an App Service</a:t>
            </a:r>
          </a:p>
        </p:txBody>
      </p:sp>
      <p:sp>
        <p:nvSpPr>
          <p:cNvPr id="4" name="Text Placeholder 3">
            <a:extLst>
              <a:ext uri="{FF2B5EF4-FFF2-40B4-BE49-F238E27FC236}">
                <a16:creationId xmlns:a16="http://schemas.microsoft.com/office/drawing/2014/main" id="{B7FAF4D9-E321-4E22-B05C-84AD7F927843}"/>
              </a:ext>
            </a:extLst>
          </p:cNvPr>
          <p:cNvSpPr>
            <a:spLocks noGrp="1"/>
          </p:cNvSpPr>
          <p:nvPr>
            <p:ph type="body" sz="quarter" idx="10"/>
          </p:nvPr>
        </p:nvSpPr>
        <p:spPr>
          <a:xfrm>
            <a:off x="588262" y="1396586"/>
            <a:ext cx="6549957" cy="5232202"/>
          </a:xfrm>
        </p:spPr>
        <p:txBody>
          <a:bodyPr/>
          <a:lstStyle/>
          <a:p>
            <a:r>
              <a:rPr lang="en-US" b="1" dirty="0"/>
              <a:t>Authentication</a:t>
            </a:r>
          </a:p>
          <a:p>
            <a:pPr lvl="1"/>
            <a:r>
              <a:rPr lang="en-US" sz="2400" dirty="0"/>
              <a:t>Enable authentication – default anonymous</a:t>
            </a:r>
          </a:p>
          <a:p>
            <a:pPr lvl="1"/>
            <a:r>
              <a:rPr lang="en-US" sz="2400" dirty="0"/>
              <a:t>Log in with a third-party identity provider</a:t>
            </a:r>
          </a:p>
          <a:p>
            <a:r>
              <a:rPr lang="en-US" b="1" dirty="0"/>
              <a:t>Security</a:t>
            </a:r>
          </a:p>
          <a:p>
            <a:pPr lvl="1"/>
            <a:r>
              <a:rPr lang="en-US" sz="2400" dirty="0"/>
              <a:t>Troubleshoot with Diagnostic Logs – failed requests, app logging</a:t>
            </a:r>
          </a:p>
          <a:p>
            <a:pPr lvl="1"/>
            <a:r>
              <a:rPr lang="en-US" sz="2400" dirty="0"/>
              <a:t>Add an SSL certificate – HTTPS</a:t>
            </a:r>
          </a:p>
          <a:p>
            <a:pPr lvl="1"/>
            <a:r>
              <a:rPr lang="en-US" sz="2400" dirty="0"/>
              <a:t>Define a priority ordered allow/deny list to control network access to the app</a:t>
            </a:r>
          </a:p>
          <a:p>
            <a:pPr lvl="1"/>
            <a:r>
              <a:rPr lang="en-US" sz="2400" dirty="0"/>
              <a:t>Store secrets in the Azure Key Vault</a:t>
            </a:r>
          </a:p>
          <a:p>
            <a:pPr lvl="1"/>
            <a:endParaRPr lang="en-US" dirty="0"/>
          </a:p>
          <a:p>
            <a:endParaRPr lang="en-US" dirty="0"/>
          </a:p>
        </p:txBody>
      </p:sp>
      <p:pic>
        <p:nvPicPr>
          <p:cNvPr id="2" name="Picture 4" descr="A screen shot of App Service Authentiation. Log in with Azure Active Directory is set as the default.">
            <a:extLst>
              <a:ext uri="{FF2B5EF4-FFF2-40B4-BE49-F238E27FC236}">
                <a16:creationId xmlns:a16="http://schemas.microsoft.com/office/drawing/2014/main" id="{C5F05D65-CABC-4518-AB94-457C06C38BF9}"/>
              </a:ext>
            </a:extLst>
          </p:cNvPr>
          <p:cNvPicPr>
            <a:picLocks noChangeAspect="1"/>
          </p:cNvPicPr>
          <p:nvPr/>
        </p:nvPicPr>
        <p:blipFill>
          <a:blip r:embed="rId3"/>
          <a:stretch>
            <a:fillRect/>
          </a:stretch>
        </p:blipFill>
        <p:spPr>
          <a:xfrm>
            <a:off x="7316171" y="633071"/>
            <a:ext cx="4490461" cy="2340011"/>
          </a:xfrm>
          <a:prstGeom prst="rect">
            <a:avLst/>
          </a:prstGeom>
          <a:ln>
            <a:solidFill>
              <a:schemeClr val="tx1"/>
            </a:solidFill>
          </a:ln>
        </p:spPr>
      </p:pic>
      <p:pic>
        <p:nvPicPr>
          <p:cNvPr id="6" name="Picture 7" descr="A screen shot of Protocol Settings and TLS/SSL bindings. HTTPS Only is enabled. TLS is set to 1.2.">
            <a:extLst>
              <a:ext uri="{FF2B5EF4-FFF2-40B4-BE49-F238E27FC236}">
                <a16:creationId xmlns:a16="http://schemas.microsoft.com/office/drawing/2014/main" id="{01C72936-E3EF-474D-83DD-23E447D4B323}"/>
              </a:ext>
            </a:extLst>
          </p:cNvPr>
          <p:cNvPicPr>
            <a:picLocks noChangeAspect="1"/>
          </p:cNvPicPr>
          <p:nvPr/>
        </p:nvPicPr>
        <p:blipFill>
          <a:blip r:embed="rId4"/>
          <a:stretch>
            <a:fillRect/>
          </a:stretch>
        </p:blipFill>
        <p:spPr>
          <a:xfrm>
            <a:off x="7316171" y="3169720"/>
            <a:ext cx="4490461" cy="3309324"/>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p:txBody>
          <a:bodyPr/>
          <a:lstStyle/>
          <a:p>
            <a:r>
              <a:rPr lang="en-US" dirty="0"/>
              <a:t>Custom Domain Names</a:t>
            </a:r>
          </a:p>
        </p:txBody>
      </p:sp>
      <p:pic>
        <p:nvPicPr>
          <p:cNvPr id="4" name="Picture 5" descr="Screenshot of the Custom Domains blade selection.">
            <a:extLst>
              <a:ext uri="{FF2B5EF4-FFF2-40B4-BE49-F238E27FC236}">
                <a16:creationId xmlns:a16="http://schemas.microsoft.com/office/drawing/2014/main" id="{FA81897B-0615-4BDB-AFD1-0BB61A84D5F5}"/>
              </a:ext>
            </a:extLst>
          </p:cNvPr>
          <p:cNvPicPr>
            <a:picLocks noChangeAspect="1"/>
          </p:cNvPicPr>
          <p:nvPr/>
        </p:nvPicPr>
        <p:blipFill>
          <a:blip r:embed="rId2"/>
          <a:stretch>
            <a:fillRect/>
          </a:stretch>
        </p:blipFill>
        <p:spPr>
          <a:xfrm>
            <a:off x="1990347" y="1303651"/>
            <a:ext cx="1595981" cy="2585947"/>
          </a:xfrm>
          <a:prstGeom prst="rect">
            <a:avLst/>
          </a:prstGeom>
          <a:ln>
            <a:solidFill>
              <a:schemeClr val="tx1"/>
            </a:solidFill>
          </a:ln>
        </p:spPr>
      </p:pic>
      <p:cxnSp>
        <p:nvCxnSpPr>
          <p:cNvPr id="10" name="Connector: Elbow 9">
            <a:extLst>
              <a:ext uri="{FF2B5EF4-FFF2-40B4-BE49-F238E27FC236}">
                <a16:creationId xmlns:a16="http://schemas.microsoft.com/office/drawing/2014/main" id="{0032FEA6-FC33-41D2-87F9-431467C4F423}"/>
              </a:ext>
              <a:ext uri="{C183D7F6-B498-43B3-948B-1728B52AA6E4}">
                <adec:decorative xmlns:adec="http://schemas.microsoft.com/office/drawing/2017/decorative" val="1"/>
              </a:ext>
            </a:extLst>
          </p:cNvPr>
          <p:cNvCxnSpPr>
            <a:cxnSpLocks/>
          </p:cNvCxnSpPr>
          <p:nvPr/>
        </p:nvCxnSpPr>
        <p:spPr>
          <a:xfrm flipV="1">
            <a:off x="3585665" y="2595728"/>
            <a:ext cx="1352143" cy="318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 name="Picture 4" descr="Welcome to Contoso web page. The contoso.com URL is highlighted.">
            <a:extLst>
              <a:ext uri="{FF2B5EF4-FFF2-40B4-BE49-F238E27FC236}">
                <a16:creationId xmlns:a16="http://schemas.microsoft.com/office/drawing/2014/main" id="{8966799C-A3FF-4235-9E7B-1045D2E78ED1}"/>
              </a:ext>
            </a:extLst>
          </p:cNvPr>
          <p:cNvPicPr>
            <a:picLocks noChangeAspect="1"/>
          </p:cNvPicPr>
          <p:nvPr/>
        </p:nvPicPr>
        <p:blipFill>
          <a:blip r:embed="rId3"/>
          <a:stretch>
            <a:fillRect/>
          </a:stretch>
        </p:blipFill>
        <p:spPr>
          <a:xfrm>
            <a:off x="4932955" y="1292955"/>
            <a:ext cx="4470670" cy="2615254"/>
          </a:xfrm>
          <a:prstGeom prst="rect">
            <a:avLst/>
          </a:prstGeom>
        </p:spPr>
      </p:pic>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429908" y="4176927"/>
            <a:ext cx="11332183" cy="2240613"/>
          </a:xfrm>
        </p:spPr>
        <p:txBody>
          <a:bodyPr/>
          <a:lstStyle/>
          <a:p>
            <a:r>
              <a:rPr lang="en-US" sz="2600" dirty="0"/>
              <a:t>Redirect the default web app URL</a:t>
            </a:r>
          </a:p>
          <a:p>
            <a:r>
              <a:rPr lang="en-US" sz="2600" dirty="0"/>
              <a:t>Validate the custom domain in Azure</a:t>
            </a:r>
          </a:p>
          <a:p>
            <a:r>
              <a:rPr lang="en-US" sz="2600" dirty="0"/>
              <a:t>Use the DNS registry for your domain provider – create a CNAME or A record with the mapping</a:t>
            </a:r>
          </a:p>
          <a:p>
            <a:r>
              <a:rPr lang="en-US" sz="2600" dirty="0"/>
              <a:t>Ensure App Service plan supports custom domains</a:t>
            </a: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Backup an App Service</a:t>
            </a:r>
          </a:p>
        </p:txBody>
      </p:sp>
      <p:sp>
        <p:nvSpPr>
          <p:cNvPr id="3" name="Text Placeholder 2">
            <a:extLst>
              <a:ext uri="{FF2B5EF4-FFF2-40B4-BE49-F238E27FC236}">
                <a16:creationId xmlns:a16="http://schemas.microsoft.com/office/drawing/2014/main" id="{52652957-6274-4C35-B048-407771A26CD1}"/>
              </a:ext>
            </a:extLst>
          </p:cNvPr>
          <p:cNvSpPr>
            <a:spLocks noGrp="1"/>
          </p:cNvSpPr>
          <p:nvPr>
            <p:ph type="body" sz="quarter" idx="10"/>
          </p:nvPr>
        </p:nvSpPr>
        <p:spPr>
          <a:xfrm>
            <a:off x="588263" y="1302087"/>
            <a:ext cx="7390611" cy="5170646"/>
          </a:xfrm>
        </p:spPr>
        <p:txBody>
          <a:bodyPr/>
          <a:lstStyle/>
          <a:p>
            <a:pPr lvl="0"/>
            <a:r>
              <a:rPr lang="en-US" dirty="0"/>
              <a:t>Create app backups manually or on a schedule</a:t>
            </a:r>
          </a:p>
          <a:p>
            <a:r>
              <a:rPr lang="en-US" dirty="0"/>
              <a:t>Backup the configuration, file content, and database connected to the app</a:t>
            </a:r>
          </a:p>
          <a:p>
            <a:pPr lvl="0"/>
            <a:r>
              <a:rPr lang="en-US" dirty="0"/>
              <a:t>Requires Standard or Premium plan</a:t>
            </a:r>
          </a:p>
          <a:p>
            <a:pPr lvl="0"/>
            <a:r>
              <a:rPr lang="en-US" dirty="0"/>
              <a:t>Backups can be up to 10 GB of app and database content</a:t>
            </a:r>
          </a:p>
          <a:p>
            <a:pPr lvl="0"/>
            <a:r>
              <a:rPr lang="en-US" dirty="0"/>
              <a:t>Configure partial backups and exclude items from the backup</a:t>
            </a:r>
          </a:p>
          <a:p>
            <a:pPr lvl="0"/>
            <a:r>
              <a:rPr lang="en-US" dirty="0"/>
              <a:t>Restore your app on-demand to a previous state, or create a new app</a:t>
            </a:r>
          </a:p>
        </p:txBody>
      </p:sp>
      <p:pic>
        <p:nvPicPr>
          <p:cNvPr id="2" name="Picture 3" descr="Screenshot of the Backups blade selection.">
            <a:extLst>
              <a:ext uri="{FF2B5EF4-FFF2-40B4-BE49-F238E27FC236}">
                <a16:creationId xmlns:a16="http://schemas.microsoft.com/office/drawing/2014/main" id="{4284CBAE-D54A-4E32-8B32-7E148013809E}"/>
              </a:ext>
            </a:extLst>
          </p:cNvPr>
          <p:cNvPicPr>
            <a:picLocks noChangeAspect="1"/>
          </p:cNvPicPr>
          <p:nvPr/>
        </p:nvPicPr>
        <p:blipFill>
          <a:blip r:embed="rId3"/>
          <a:stretch>
            <a:fillRect/>
          </a:stretch>
        </p:blipFill>
        <p:spPr>
          <a:xfrm>
            <a:off x="8660668" y="1011198"/>
            <a:ext cx="3091906" cy="4881653"/>
          </a:xfrm>
          <a:prstGeom prst="rect">
            <a:avLst/>
          </a:prstGeom>
          <a:ln>
            <a:solidFill>
              <a:schemeClr val="tx1"/>
            </a:solid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solidFill>
                  <a:schemeClr val="tx1"/>
                </a:solidFill>
                <a:cs typeface="Segoe UI"/>
              </a:rPr>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vert="horz" wrap="square" lIns="0" tIns="0" rIns="0" bIns="0" rtlCol="0" anchor="t">
            <a:spAutoFit/>
          </a:bodyPr>
          <a:lstStyle/>
          <a:p>
            <a:r>
              <a:rPr lang="en-US" dirty="0">
                <a:solidFill>
                  <a:schemeClr val="tx1"/>
                </a:solidFill>
                <a:latin typeface="Segoe UI Semilight"/>
                <a:cs typeface="Segoe UI Semilight"/>
              </a:rPr>
              <a:t>Lesson 01: Azure App Service Plans</a:t>
            </a:r>
            <a:endParaRPr lang="en-US" dirty="0">
              <a:solidFill>
                <a:schemeClr val="tx1"/>
              </a:solidFill>
            </a:endParaRPr>
          </a:p>
          <a:p>
            <a:r>
              <a:rPr lang="en-US" dirty="0">
                <a:solidFill>
                  <a:schemeClr val="tx1"/>
                </a:solidFill>
                <a:latin typeface="Segoe UI Semilight"/>
                <a:cs typeface="Segoe UI Semilight"/>
              </a:rPr>
              <a:t>Lesson 02: Azure App Services</a:t>
            </a:r>
            <a:endParaRPr lang="en-US" dirty="0">
              <a:solidFill>
                <a:schemeClr val="tx1"/>
              </a:solidFill>
            </a:endParaRPr>
          </a:p>
          <a:p>
            <a:r>
              <a:rPr lang="en-US" dirty="0">
                <a:solidFill>
                  <a:schemeClr val="tx1"/>
                </a:solidFill>
                <a:latin typeface="Segoe UI Semilight"/>
                <a:cs typeface="Segoe UI Semilight"/>
              </a:rPr>
              <a:t>Lesson 03: Container Services</a:t>
            </a:r>
          </a:p>
          <a:p>
            <a:r>
              <a:rPr lang="en-US" dirty="0">
                <a:solidFill>
                  <a:schemeClr val="tx1"/>
                </a:solidFill>
                <a:latin typeface="Segoe UI Semilight"/>
                <a:cs typeface="Segoe UI Semilight"/>
              </a:rPr>
              <a:t>Lesson 04: Azure Kubernetes Service</a:t>
            </a:r>
            <a:endParaRPr lang="en-US" dirty="0">
              <a:solidFill>
                <a:schemeClr val="tx1"/>
              </a:solidFill>
            </a:endParaRPr>
          </a:p>
          <a:p>
            <a:r>
              <a:rPr lang="en-US" dirty="0">
                <a:latin typeface="Segoe UI Semilight"/>
                <a:cs typeface="Segoe UI Semilight"/>
              </a:rPr>
              <a:t>Lesson 05: Module 09 Lab and Review </a:t>
            </a:r>
            <a:endParaRPr lang="en-US" dirty="0"/>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588263" y="457200"/>
            <a:ext cx="11018520" cy="553998"/>
          </a:xfrm>
        </p:spPr>
        <p:txBody>
          <a:bodyPr/>
          <a:lstStyle/>
          <a:p>
            <a:r>
              <a:rPr lang="en-US" dirty="0"/>
              <a:t>Application Insights</a:t>
            </a:r>
          </a:p>
        </p:txBody>
      </p:sp>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588963" y="1386462"/>
            <a:ext cx="5149612" cy="4308872"/>
          </a:xfrm>
        </p:spPr>
        <p:txBody>
          <a:bodyPr vert="horz" wrap="square" lIns="0" tIns="0" rIns="0" bIns="0" rtlCol="0" anchor="t">
            <a:spAutoFit/>
          </a:bodyPr>
          <a:lstStyle/>
          <a:p>
            <a:r>
              <a:rPr lang="en-US" dirty="0">
                <a:latin typeface="Segoe UI Semilight"/>
                <a:cs typeface="Segoe UI Semilight"/>
              </a:rPr>
              <a:t>Request rates, response times, and failure rates </a:t>
            </a:r>
            <a:endParaRPr lang="en-US" dirty="0"/>
          </a:p>
          <a:p>
            <a:r>
              <a:rPr lang="en-US" dirty="0">
                <a:latin typeface="Segoe UI Semilight"/>
                <a:cs typeface="Segoe UI Semilight"/>
              </a:rPr>
              <a:t>Dependency rates, response times, and failure rates </a:t>
            </a:r>
            <a:endParaRPr lang="en-US" dirty="0"/>
          </a:p>
          <a:p>
            <a:r>
              <a:rPr lang="en-US" dirty="0">
                <a:latin typeface="Segoe UI Semilight"/>
                <a:cs typeface="Segoe UI Semilight"/>
              </a:rPr>
              <a:t>Page views and load performance</a:t>
            </a:r>
            <a:endParaRPr lang="en-US" dirty="0"/>
          </a:p>
          <a:p>
            <a:r>
              <a:rPr lang="en-US" dirty="0">
                <a:latin typeface="Segoe UI Semilight"/>
                <a:cs typeface="Segoe UI Semilight"/>
              </a:rPr>
              <a:t>User and session counts</a:t>
            </a:r>
            <a:endParaRPr lang="en-US" dirty="0"/>
          </a:p>
          <a:p>
            <a:r>
              <a:rPr lang="en-US" dirty="0">
                <a:latin typeface="Segoe UI Semilight"/>
                <a:cs typeface="Segoe UI Semilight"/>
              </a:rPr>
              <a:t>Performance counters </a:t>
            </a:r>
            <a:endParaRPr lang="en-US" dirty="0"/>
          </a:p>
          <a:p>
            <a:r>
              <a:rPr lang="en-US" dirty="0">
                <a:latin typeface="Segoe UI Semilight"/>
                <a:cs typeface="Segoe UI Semilight"/>
              </a:rPr>
              <a:t>Diagnostics and Exceptions</a:t>
            </a:r>
            <a:endParaRPr lang="en-US" dirty="0"/>
          </a:p>
        </p:txBody>
      </p:sp>
      <p:pic>
        <p:nvPicPr>
          <p:cNvPr id="6" name="Picture 6" descr="Application Insights is receiving web apps, client apps, web service, and background services data. Application Insights is presenting data with alerts, Power BI, Visual Studio, Rest API, and continuous export. ">
            <a:extLst>
              <a:ext uri="{FF2B5EF4-FFF2-40B4-BE49-F238E27FC236}">
                <a16:creationId xmlns:a16="http://schemas.microsoft.com/office/drawing/2014/main" id="{BCCE685A-F000-4C47-B6B8-2BF72209DD49}"/>
              </a:ext>
            </a:extLst>
          </p:cNvPr>
          <p:cNvPicPr>
            <a:picLocks noChangeAspect="1"/>
          </p:cNvPicPr>
          <p:nvPr/>
        </p:nvPicPr>
        <p:blipFill>
          <a:blip r:embed="rId2"/>
          <a:stretch>
            <a:fillRect/>
          </a:stretch>
        </p:blipFill>
        <p:spPr>
          <a:xfrm>
            <a:off x="5447523" y="1488375"/>
            <a:ext cx="6514322" cy="3819047"/>
          </a:xfrm>
          <a:prstGeom prst="rect">
            <a:avLst/>
          </a:prstGeom>
        </p:spPr>
      </p:pic>
    </p:spTree>
    <p:extLst>
      <p:ext uri="{BB962C8B-B14F-4D97-AF65-F5344CB8AC3E}">
        <p14:creationId xmlns:p14="http://schemas.microsoft.com/office/powerpoint/2010/main" val="1465503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Create a Web App in the Azure Portal</a:t>
            </a:r>
            <a:endParaRPr lang="en-US" dirty="0"/>
          </a:p>
          <a:p>
            <a:r>
              <a:rPr lang="en-US" dirty="0">
                <a:latin typeface="Segoe UI Semilight"/>
                <a:cs typeface="Segoe UI Semilight"/>
              </a:rPr>
              <a:t>Test the Web App</a:t>
            </a:r>
            <a:endParaRPr lang="en-US" dirty="0"/>
          </a:p>
          <a:p>
            <a:r>
              <a:rPr lang="en-US" dirty="0">
                <a:latin typeface="Segoe UI Semilight"/>
                <a:cs typeface="Segoe UI Semilight"/>
              </a:rPr>
              <a:t>Configure Deployment Slots</a:t>
            </a:r>
          </a:p>
          <a:p>
            <a:r>
              <a:rPr lang="en-US" dirty="0">
                <a:latin typeface="Segoe UI Semilight"/>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a:t>
            </a:r>
            <a:r>
              <a:rPr lang="en-US" dirty="0">
                <a:solidFill>
                  <a:schemeClr val="tx1"/>
                </a:solidFill>
                <a:cs typeface="Segoe UI"/>
              </a:rPr>
              <a:t>Container Services</a:t>
            </a:r>
            <a:endParaRPr lang="en-US" strike="sngStrike" dirty="0">
              <a:solidFill>
                <a:schemeClr val="tx1"/>
              </a:solidFill>
              <a:cs typeface="Segoe UI"/>
            </a:endParaRPr>
          </a:p>
        </p:txBody>
      </p:sp>
    </p:spTree>
    <p:extLst>
      <p:ext uri="{BB962C8B-B14F-4D97-AF65-F5344CB8AC3E}">
        <p14:creationId xmlns:p14="http://schemas.microsoft.com/office/powerpoint/2010/main" val="1597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Container Services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6740" y="1446919"/>
            <a:ext cx="11018520" cy="1982081"/>
          </a:xfrm>
        </p:spPr>
        <p:txBody>
          <a:bodyPr vert="horz" wrap="square" lIns="0" tIns="0" rIns="0" bIns="0" rtlCol="0" anchor="t">
            <a:spAutoFit/>
          </a:bodyPr>
          <a:lstStyle/>
          <a:p>
            <a:r>
              <a:rPr lang="en-US" dirty="0">
                <a:solidFill>
                  <a:schemeClr val="tx1"/>
                </a:solidFill>
                <a:latin typeface="Segoe UI Semilight"/>
                <a:cs typeface="Segoe UI Semilight"/>
              </a:rPr>
              <a:t>Containers vs. Virtual Machines</a:t>
            </a:r>
          </a:p>
          <a:p>
            <a:r>
              <a:rPr lang="en-US" dirty="0">
                <a:solidFill>
                  <a:schemeClr val="tx1"/>
                </a:solidFill>
                <a:latin typeface="Segoe UI Semilight"/>
                <a:cs typeface="Segoe UI Semilight"/>
              </a:rPr>
              <a:t>Azure Container Instances</a:t>
            </a:r>
            <a:endParaRPr lang="en-US" dirty="0">
              <a:solidFill>
                <a:schemeClr val="tx1"/>
              </a:solidFill>
            </a:endParaRPr>
          </a:p>
          <a:p>
            <a:r>
              <a:rPr lang="en-US" dirty="0">
                <a:solidFill>
                  <a:schemeClr val="tx1"/>
                </a:solidFill>
                <a:latin typeface="Segoe UI Semilight"/>
                <a:cs typeface="Segoe UI Semilight"/>
              </a:rPr>
              <a:t>Container Groups</a:t>
            </a:r>
          </a:p>
          <a:p>
            <a:r>
              <a:rPr lang="en-US" dirty="0">
                <a:solidFill>
                  <a:schemeClr val="tx1"/>
                </a:solidFill>
                <a:latin typeface="Segoe UI Semilight"/>
                <a:cs typeface="Segoe UI Semilight"/>
              </a:rPr>
              <a:t>Docker</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r>
              <a:rPr lang="en-US" dirty="0">
                <a:solidFill>
                  <a:schemeClr val="tx1"/>
                </a:solidFill>
                <a:cs typeface="Segoe UI"/>
              </a:rPr>
              <a:t>Containers vs Virtual Machines</a:t>
            </a:r>
            <a:endParaRPr lang="en-US" dirty="0">
              <a:solidFill>
                <a:schemeClr val="tx1"/>
              </a:solidFill>
            </a:endParaRPr>
          </a:p>
        </p:txBody>
      </p:sp>
      <p:graphicFrame>
        <p:nvGraphicFramePr>
          <p:cNvPr id="7" name="Table 6">
            <a:extLst>
              <a:ext uri="{FF2B5EF4-FFF2-40B4-BE49-F238E27FC236}">
                <a16:creationId xmlns:a16="http://schemas.microsoft.com/office/drawing/2014/main" id="{CE691ADB-98BF-46B8-B0C8-D5CDC104AAD6}"/>
              </a:ext>
            </a:extLst>
          </p:cNvPr>
          <p:cNvGraphicFramePr>
            <a:graphicFrameLocks noGrp="1"/>
          </p:cNvGraphicFramePr>
          <p:nvPr>
            <p:extLst>
              <p:ext uri="{D42A27DB-BD31-4B8C-83A1-F6EECF244321}">
                <p14:modId xmlns:p14="http://schemas.microsoft.com/office/powerpoint/2010/main" val="2928493455"/>
              </p:ext>
            </p:extLst>
          </p:nvPr>
        </p:nvGraphicFramePr>
        <p:xfrm>
          <a:off x="604410" y="1269597"/>
          <a:ext cx="11281002" cy="5154261"/>
        </p:xfrm>
        <a:graphic>
          <a:graphicData uri="http://schemas.openxmlformats.org/drawingml/2006/table">
            <a:tbl>
              <a:tblPr firstRow="1" bandRow="1">
                <a:tableStyleId>{5C22544A-7EE6-4342-B048-85BDC9FD1C3A}</a:tableStyleId>
              </a:tblPr>
              <a:tblGrid>
                <a:gridCol w="1697288">
                  <a:extLst>
                    <a:ext uri="{9D8B030D-6E8A-4147-A177-3AD203B41FA5}">
                      <a16:colId xmlns:a16="http://schemas.microsoft.com/office/drawing/2014/main" val="3804130694"/>
                    </a:ext>
                  </a:extLst>
                </a:gridCol>
                <a:gridCol w="4523542">
                  <a:extLst>
                    <a:ext uri="{9D8B030D-6E8A-4147-A177-3AD203B41FA5}">
                      <a16:colId xmlns:a16="http://schemas.microsoft.com/office/drawing/2014/main" val="2431624879"/>
                    </a:ext>
                  </a:extLst>
                </a:gridCol>
                <a:gridCol w="5060172">
                  <a:extLst>
                    <a:ext uri="{9D8B030D-6E8A-4147-A177-3AD203B41FA5}">
                      <a16:colId xmlns:a16="http://schemas.microsoft.com/office/drawing/2014/main" val="1455098687"/>
                    </a:ext>
                  </a:extLst>
                </a:gridCol>
              </a:tblGrid>
              <a:tr h="421566">
                <a:tc>
                  <a:txBody>
                    <a:bodyPr/>
                    <a:lstStyle/>
                    <a:p>
                      <a:pPr algn="ctr"/>
                      <a:r>
                        <a:rPr lang="en-US" sz="1400" dirty="0">
                          <a:effectLst/>
                        </a:rPr>
                        <a:t>Feature</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Containers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Virtual Machines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143402"/>
                  </a:ext>
                </a:extLst>
              </a:tr>
              <a:tr h="1204473">
                <a:tc>
                  <a:txBody>
                    <a:bodyPr/>
                    <a:lstStyle/>
                    <a:p>
                      <a:r>
                        <a:rPr lang="en-US" sz="1400" dirty="0">
                          <a:effectLst/>
                        </a:rPr>
                        <a:t>Isolation</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Typically provides lightweight isolation from the host and other containers but doesn't provide as strong a security boundary as a virtual machine.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Provides complete isolation from the host operating system and other VMs. This is useful when a strong security boundary is critical, such as hosting apps from competing companies on the same server or cluster.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269658"/>
                  </a:ext>
                </a:extLst>
              </a:tr>
              <a:tr h="789603">
                <a:tc>
                  <a:txBody>
                    <a:bodyPr/>
                    <a:lstStyle/>
                    <a:p>
                      <a:r>
                        <a:rPr lang="en-US" sz="1400" dirty="0">
                          <a:effectLst/>
                        </a:rPr>
                        <a:t>Operating system</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Runs the user mode portion of an operating system and can be tailored to contain just the needed services for your app, using fewer system resources.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Runs a complete operating system including the kernel, thus requiring more system resources (CPU, memory, and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8631"/>
                  </a:ext>
                </a:extLst>
              </a:tr>
              <a:tr h="997038">
                <a:tc>
                  <a:txBody>
                    <a:bodyPr/>
                    <a:lstStyle/>
                    <a:p>
                      <a:r>
                        <a:rPr lang="en-US" sz="1400" dirty="0">
                          <a:effectLst/>
                        </a:rPr>
                        <a:t>Deployment</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Deploy individual containers by using Docker via command line; deploy multiple containers by using an orchestrator such as Azure Kubernetes Service.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Deploy individual VMs by using Windows Admin Center or Hyper-V Manager; deploy multiple VMs by using PowerShell or System Center Virtual Machine Manager.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893384"/>
                  </a:ext>
                </a:extLst>
              </a:tr>
              <a:tr h="789603">
                <a:tc>
                  <a:txBody>
                    <a:bodyPr/>
                    <a:lstStyle/>
                    <a:p>
                      <a:r>
                        <a:rPr lang="en-US" sz="1400" dirty="0">
                          <a:effectLst/>
                        </a:rPr>
                        <a:t>Persistent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Use Azure Disks for local storage for a single node, or Azure Files (SMB shares) for storage shared by multiple nodes or servers.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Use a virtual hard disk (VHD) for local storage for a single VM, or an SMB file share for storage shared by multiple servers.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065973"/>
                  </a:ext>
                </a:extLst>
              </a:tr>
              <a:tr h="789603">
                <a:tc>
                  <a:txBody>
                    <a:bodyPr/>
                    <a:lstStyle/>
                    <a:p>
                      <a:r>
                        <a:rPr lang="en-US" sz="1400" dirty="0">
                          <a:effectLst/>
                        </a:rPr>
                        <a:t>Fault tolerance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If a cluster node fails, any containers running on it are rapidly recreated by the orchestrator on another cluster node.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VMs can fail over to another server in a cluster, with the VM's operating system restarting on the new server.</a:t>
                      </a:r>
                      <a:endParaRPr lang="en-US" dirty="0"/>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900378"/>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p:txBody>
          <a:bodyPr/>
          <a:lstStyle/>
          <a:p>
            <a:r>
              <a:rPr lang="en-US" dirty="0"/>
              <a:t>Azure Container Instances</a:t>
            </a:r>
          </a:p>
        </p:txBody>
      </p:sp>
      <p:sp>
        <p:nvSpPr>
          <p:cNvPr id="3" name="Text Placeholder 2">
            <a:extLst>
              <a:ext uri="{FF2B5EF4-FFF2-40B4-BE49-F238E27FC236}">
                <a16:creationId xmlns:a16="http://schemas.microsoft.com/office/drawing/2014/main" id="{1AD86A7B-4641-4C14-AE95-D093CB4F97FC}"/>
              </a:ext>
            </a:extLst>
          </p:cNvPr>
          <p:cNvSpPr>
            <a:spLocks noGrp="1"/>
          </p:cNvSpPr>
          <p:nvPr>
            <p:ph type="body" sz="quarter" idx="10"/>
          </p:nvPr>
        </p:nvSpPr>
        <p:spPr>
          <a:xfrm>
            <a:off x="588263" y="1316331"/>
            <a:ext cx="6645940" cy="4431983"/>
          </a:xfrm>
        </p:spPr>
        <p:txBody>
          <a:bodyPr/>
          <a:lstStyle/>
          <a:p>
            <a:pPr fontAlgn="t"/>
            <a:r>
              <a:rPr lang="en-US" sz="2400" dirty="0"/>
              <a:t>PaaS Service</a:t>
            </a:r>
          </a:p>
          <a:p>
            <a:pPr fontAlgn="t"/>
            <a:r>
              <a:rPr lang="en-US" sz="2400" dirty="0"/>
              <a:t>Fast startup times</a:t>
            </a:r>
          </a:p>
          <a:p>
            <a:pPr fontAlgn="t"/>
            <a:r>
              <a:rPr lang="en-US" sz="2400" dirty="0"/>
              <a:t>Public IP connectivity and DNS name</a:t>
            </a:r>
          </a:p>
          <a:p>
            <a:pPr fontAlgn="t"/>
            <a:r>
              <a:rPr lang="en-US" sz="2400" dirty="0"/>
              <a:t>Hypervisor-level security</a:t>
            </a:r>
          </a:p>
          <a:p>
            <a:pPr fontAlgn="t"/>
            <a:r>
              <a:rPr lang="en-US" sz="2400" dirty="0"/>
              <a:t>Isolation features</a:t>
            </a:r>
          </a:p>
          <a:p>
            <a:pPr fontAlgn="t"/>
            <a:r>
              <a:rPr lang="en-US" sz="2400" dirty="0"/>
              <a:t>Custom sizes</a:t>
            </a:r>
          </a:p>
          <a:p>
            <a:pPr fontAlgn="t"/>
            <a:r>
              <a:rPr lang="en-US" sz="2400" dirty="0"/>
              <a:t>Persistent storage</a:t>
            </a:r>
          </a:p>
          <a:p>
            <a:pPr fontAlgn="t"/>
            <a:r>
              <a:rPr lang="en-US" sz="2400" dirty="0"/>
              <a:t>Linux and Windows Containers</a:t>
            </a:r>
          </a:p>
          <a:p>
            <a:pPr fontAlgn="t"/>
            <a:r>
              <a:rPr lang="en-US" sz="2400" dirty="0"/>
              <a:t>Co-scheduled Groups</a:t>
            </a:r>
          </a:p>
          <a:p>
            <a:pPr fontAlgn="t"/>
            <a:r>
              <a:rPr lang="en-US" sz="2400" dirty="0"/>
              <a:t>Virtual network Deployment</a:t>
            </a:r>
          </a:p>
        </p:txBody>
      </p:sp>
      <p:pic>
        <p:nvPicPr>
          <p:cNvPr id="6" name="Picture 5" descr="A container (web server) is on a virtual machine in a virtual network. ">
            <a:extLst>
              <a:ext uri="{FF2B5EF4-FFF2-40B4-BE49-F238E27FC236}">
                <a16:creationId xmlns:a16="http://schemas.microsoft.com/office/drawing/2014/main" id="{14B8F9F9-75BF-417C-9D6A-B0405A5FB873}"/>
              </a:ext>
            </a:extLst>
          </p:cNvPr>
          <p:cNvPicPr>
            <a:picLocks noChangeAspect="1"/>
          </p:cNvPicPr>
          <p:nvPr/>
        </p:nvPicPr>
        <p:blipFill>
          <a:blip r:embed="rId2"/>
          <a:stretch>
            <a:fillRect/>
          </a:stretch>
        </p:blipFill>
        <p:spPr>
          <a:xfrm>
            <a:off x="7439775" y="931011"/>
            <a:ext cx="3414401" cy="4038095"/>
          </a:xfrm>
          <a:prstGeom prst="rect">
            <a:avLst/>
          </a:prstGeom>
        </p:spPr>
      </p:pic>
      <p:sp>
        <p:nvSpPr>
          <p:cNvPr id="5" name="Rectangle 4">
            <a:extLst>
              <a:ext uri="{FF2B5EF4-FFF2-40B4-BE49-F238E27FC236}">
                <a16:creationId xmlns:a16="http://schemas.microsoft.com/office/drawing/2014/main" id="{A0EF2BD2-D768-4D99-B343-091BFBE70CB6}"/>
              </a:ext>
            </a:extLst>
          </p:cNvPr>
          <p:cNvSpPr/>
          <p:nvPr/>
        </p:nvSpPr>
        <p:spPr>
          <a:xfrm>
            <a:off x="6542639" y="5249266"/>
            <a:ext cx="5061098" cy="769441"/>
          </a:xfrm>
          <a:prstGeom prst="rect">
            <a:avLst/>
          </a:prstGeom>
        </p:spPr>
        <p:txBody>
          <a:bodyPr wrap="square">
            <a:spAutoFit/>
          </a:bodyPr>
          <a:lstStyle/>
          <a:p>
            <a:pPr algn="ctr"/>
            <a:r>
              <a:rPr lang="en-US" sz="2200" dirty="0">
                <a:latin typeface="Segoe UI Semilight"/>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Container Groups</a:t>
            </a:r>
            <a:endParaRPr lang="en-US" dirty="0"/>
          </a:p>
        </p:txBody>
      </p:sp>
      <p:sp>
        <p:nvSpPr>
          <p:cNvPr id="11" name="TextBox 10">
            <a:extLst>
              <a:ext uri="{FF2B5EF4-FFF2-40B4-BE49-F238E27FC236}">
                <a16:creationId xmlns:a16="http://schemas.microsoft.com/office/drawing/2014/main" id="{7AB8A667-0896-4E77-B0B9-10FE9CA8DDBE}"/>
              </a:ext>
            </a:extLst>
          </p:cNvPr>
          <p:cNvSpPr txBox="1"/>
          <p:nvPr/>
        </p:nvSpPr>
        <p:spPr>
          <a:xfrm>
            <a:off x="586628" y="5333440"/>
            <a:ext cx="10699376"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r>
              <a:rPr lang="en-US" sz="2000" dirty="0">
                <a:cs typeface="Segoe UI"/>
              </a:rPr>
              <a:t>Top-level resource in Azure Container Instances</a:t>
            </a:r>
            <a:endParaRPr lang="en-US" dirty="0"/>
          </a:p>
          <a:p>
            <a:pPr marL="342900" indent="-342900">
              <a:buFont typeface="Arial"/>
              <a:buChar char="•"/>
            </a:pPr>
            <a:r>
              <a:rPr lang="en-US" sz="2000" dirty="0">
                <a:cs typeface="Segoe UI"/>
              </a:rPr>
              <a:t>A collection of containers that get scheduled on the same host</a:t>
            </a:r>
          </a:p>
          <a:p>
            <a:pPr marL="342900" indent="-342900">
              <a:buFont typeface="Arial"/>
              <a:buChar char="•"/>
            </a:pPr>
            <a:r>
              <a:rPr lang="en-US" sz="2000" dirty="0">
                <a:cs typeface="Segoe UI"/>
              </a:rPr>
              <a:t>The containers in the group share a lifecycle, resources, local network, and storage volumes</a:t>
            </a:r>
          </a:p>
          <a:p>
            <a:pPr marL="342900" indent="-342900">
              <a:buFont typeface="Arial"/>
              <a:buChar char="•"/>
            </a:pPr>
            <a:endParaRPr lang="en-US" sz="2000" dirty="0">
              <a:cs typeface="Segoe UI"/>
            </a:endParaRPr>
          </a:p>
        </p:txBody>
      </p:sp>
      <p:sp>
        <p:nvSpPr>
          <p:cNvPr id="4" name="TextBox 3">
            <a:extLst>
              <a:ext uri="{FF2B5EF4-FFF2-40B4-BE49-F238E27FC236}">
                <a16:creationId xmlns:a16="http://schemas.microsoft.com/office/drawing/2014/main" id="{A28E37A4-3BA8-4A7A-A595-2BE9C8EA01E9}"/>
              </a:ext>
              <a:ext uri="{C183D7F6-B498-43B3-948B-1728B52AA6E4}">
                <adec:decorative xmlns:adec="http://schemas.microsoft.com/office/drawing/2017/decorative" val="1"/>
              </a:ext>
            </a:extLst>
          </p:cNvPr>
          <p:cNvSpPr txBox="1"/>
          <p:nvPr/>
        </p:nvSpPr>
        <p:spPr>
          <a:xfrm>
            <a:off x="7837072" y="3310894"/>
            <a:ext cx="1402353"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600" dirty="0">
                <a:gradFill>
                  <a:gsLst>
                    <a:gs pos="2917">
                      <a:schemeClr val="tx1"/>
                    </a:gs>
                    <a:gs pos="30000">
                      <a:schemeClr val="tx1"/>
                    </a:gs>
                  </a:gsLst>
                  <a:lin ang="5400000" scaled="0"/>
                </a:gradFill>
                <a:latin typeface="Segoe UI Semibold"/>
                <a:cs typeface="Segoe UI Semibold"/>
              </a:rPr>
              <a:t>DNS Name &amp; </a:t>
            </a:r>
            <a:r>
              <a:rPr lang="en-US" sz="1600" dirty="0">
                <a:gradFill>
                  <a:gsLst>
                    <a:gs pos="2917">
                      <a:schemeClr val="tx1"/>
                    </a:gs>
                    <a:gs pos="30000">
                      <a:schemeClr val="tx1"/>
                    </a:gs>
                  </a:gsLst>
                  <a:lin ang="5400000" scaled="0"/>
                </a:gradFill>
                <a:latin typeface="Segoe UI Semibold"/>
                <a:cs typeface="Segoe UI"/>
              </a:rPr>
              <a:t>IP Address</a:t>
            </a:r>
          </a:p>
        </p:txBody>
      </p:sp>
      <p:grpSp>
        <p:nvGrpSpPr>
          <p:cNvPr id="32" name="Group 31">
            <a:extLst>
              <a:ext uri="{FF2B5EF4-FFF2-40B4-BE49-F238E27FC236}">
                <a16:creationId xmlns:a16="http://schemas.microsoft.com/office/drawing/2014/main" id="{0D56584B-2F7A-412F-AAF5-D7A75997F7AF}"/>
              </a:ext>
              <a:ext uri="{C183D7F6-B498-43B3-948B-1728B52AA6E4}">
                <adec:decorative xmlns:adec="http://schemas.microsoft.com/office/drawing/2017/decorative" val="1"/>
              </a:ext>
            </a:extLst>
          </p:cNvPr>
          <p:cNvGrpSpPr/>
          <p:nvPr/>
        </p:nvGrpSpPr>
        <p:grpSpPr>
          <a:xfrm>
            <a:off x="1923816" y="1505210"/>
            <a:ext cx="7063949" cy="3334217"/>
            <a:chOff x="1923816" y="1505210"/>
            <a:chExt cx="7063949" cy="3334217"/>
          </a:xfrm>
        </p:grpSpPr>
        <p:sp>
          <p:nvSpPr>
            <p:cNvPr id="5" name="Rectangle 4">
              <a:extLst>
                <a:ext uri="{FF2B5EF4-FFF2-40B4-BE49-F238E27FC236}">
                  <a16:creationId xmlns:a16="http://schemas.microsoft.com/office/drawing/2014/main" id="{3A11271D-CAD9-466E-BEDC-CB6764A30803}"/>
                </a:ext>
              </a:extLst>
            </p:cNvPr>
            <p:cNvSpPr/>
            <p:nvPr/>
          </p:nvSpPr>
          <p:spPr bwMode="auto">
            <a:xfrm>
              <a:off x="1923816" y="1505210"/>
              <a:ext cx="5181249" cy="333421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latin typeface="+mj-lt"/>
                </a:rPr>
                <a:t>Container Group</a:t>
              </a:r>
              <a:endParaRPr lang="en-IN" sz="12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a:stCxn id="6" idx="3"/>
            </p:cNvCxnSpPr>
            <p:nvPr/>
          </p:nvCxnSpPr>
          <p:spPr>
            <a:xfrm>
              <a:off x="6104162" y="2605857"/>
              <a:ext cx="1000903" cy="252355"/>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7105065" y="2863791"/>
              <a:ext cx="1070413" cy="5578"/>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7273504" y="2535284"/>
              <a:ext cx="197959" cy="205373"/>
            </a:xfrm>
            <a:prstGeom prst="rect">
              <a:avLst/>
            </a:prstGeom>
            <a:noFill/>
          </p:spPr>
          <p:txBody>
            <a:bodyPr wrap="none" lIns="0" tIns="0" rIns="0" bIns="0" rtlCol="0" anchor="t">
              <a:spAutoFit/>
            </a:bodyPr>
            <a:lstStyle/>
            <a:p>
              <a:r>
                <a:rPr lang="en-US" sz="1200" dirty="0">
                  <a:latin typeface="Segoe UI Semibold"/>
                  <a:cs typeface="Segoe UI Semibold"/>
                </a:rPr>
                <a:t>80</a:t>
              </a:r>
              <a:endParaRPr lang="en-IN" sz="1200" dirty="0">
                <a:gradFill>
                  <a:gsLst>
                    <a:gs pos="2917">
                      <a:schemeClr val="tx1"/>
                    </a:gs>
                    <a:gs pos="30000">
                      <a:schemeClr val="tx1"/>
                    </a:gs>
                  </a:gsLst>
                  <a:lin ang="5400000" scaled="0"/>
                </a:gradFill>
                <a:latin typeface="Segoe UI Semibold"/>
                <a:cs typeface="Segoe UI Semibold"/>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6239488" y="3548930"/>
              <a:ext cx="373508" cy="205373"/>
            </a:xfrm>
            <a:prstGeom prst="rect">
              <a:avLst/>
            </a:prstGeom>
            <a:noFill/>
          </p:spPr>
          <p:txBody>
            <a:bodyPr wrap="none" lIns="0" tIns="0" rIns="0" bIns="0" rtlCol="0" anchor="t">
              <a:spAutoFit/>
            </a:bodyPr>
            <a:lstStyle/>
            <a:p>
              <a:r>
                <a:rPr lang="en-US" sz="1200" dirty="0">
                  <a:latin typeface="Segoe UI Semibold"/>
                  <a:cs typeface="Segoe UI Semibold"/>
                </a:rPr>
                <a:t>1433</a:t>
              </a:r>
              <a:endParaRPr lang="en-IN" sz="1200" dirty="0">
                <a:gradFill>
                  <a:gsLst>
                    <a:gs pos="2917">
                      <a:schemeClr val="tx1"/>
                    </a:gs>
                    <a:gs pos="30000">
                      <a:schemeClr val="tx1"/>
                    </a:gs>
                  </a:gsLst>
                  <a:lin ang="5400000" scaled="0"/>
                </a:gradFill>
                <a:latin typeface="Segoe UI Semibold"/>
                <a:cs typeface="Segoe UI Semibold"/>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4062375" y="3942471"/>
              <a:ext cx="2252255" cy="557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4341280" y="3452080"/>
              <a:ext cx="1779505" cy="1174122"/>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4826527" y="4180165"/>
              <a:ext cx="795571" cy="205373"/>
            </a:xfrm>
            <a:prstGeom prst="rect">
              <a:avLst/>
            </a:prstGeom>
            <a:noFill/>
          </p:spPr>
          <p:txBody>
            <a:bodyPr wrap="none" lIns="0" tIns="0" rIns="0" bIns="0" rtlCol="0" anchor="t">
              <a:spAutoFit/>
            </a:bodyPr>
            <a:lstStyle/>
            <a:p>
              <a:r>
                <a:rPr lang="en-US" sz="1200" dirty="0">
                  <a:latin typeface="+mj-lt"/>
                </a:rPr>
                <a:t>Container</a:t>
              </a:r>
              <a:endParaRPr lang="en-IN" sz="1200" dirty="0">
                <a:latin typeface="+mj-lt"/>
                <a:cs typeface="Segoe UI Semibold"/>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209467" y="3538893"/>
              <a:ext cx="852908" cy="818314"/>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3191741" y="4414190"/>
              <a:ext cx="920995" cy="205373"/>
            </a:xfrm>
            <a:prstGeom prst="rect">
              <a:avLst/>
            </a:prstGeom>
            <a:noFill/>
          </p:spPr>
          <p:txBody>
            <a:bodyPr wrap="non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108186" y="2422266"/>
              <a:ext cx="879579" cy="843903"/>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3744740" y="1945546"/>
              <a:ext cx="2359422" cy="1320621"/>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3989194" y="2938926"/>
              <a:ext cx="795571" cy="205373"/>
            </a:xfrm>
            <a:prstGeom prst="rect">
              <a:avLst/>
            </a:prstGeom>
            <a:noFill/>
          </p:spPr>
          <p:txBody>
            <a:bodyPr wrap="none" lIns="0" tIns="0" rIns="0" bIns="0" rtlCol="0" anchor="t">
              <a:spAutoFit/>
            </a:bodyPr>
            <a:lstStyle/>
            <a:p>
              <a:r>
                <a:rPr lang="en-US" sz="1200" dirty="0">
                  <a:latin typeface="+mj-lt"/>
                </a:rPr>
                <a:t>Container</a:t>
              </a:r>
              <a:endParaRPr lang="en-IN" sz="1200" dirty="0">
                <a:gradFill>
                  <a:gsLst>
                    <a:gs pos="2917">
                      <a:schemeClr val="tx1"/>
                    </a:gs>
                    <a:gs pos="30000">
                      <a:schemeClr val="tx1"/>
                    </a:gs>
                  </a:gsLst>
                  <a:lin ang="5400000" scaled="0"/>
                </a:gradFill>
                <a:latin typeface="+mj-lt"/>
                <a:cs typeface="Segoe UI Semibold"/>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5324859" y="2952129"/>
              <a:ext cx="376387" cy="205373"/>
            </a:xfrm>
            <a:prstGeom prst="rect">
              <a:avLst/>
            </a:prstGeom>
            <a:noFill/>
          </p:spPr>
          <p:txBody>
            <a:bodyPr wrap="square" lIns="0" tIns="0" rIns="0" bIns="0" rtlCol="0" anchor="t">
              <a:spAutoFit/>
            </a:bodyPr>
            <a:lstStyle/>
            <a:p>
              <a:r>
                <a:rPr lang="en-US" sz="1200" dirty="0">
                  <a:latin typeface="+mj-lt"/>
                </a:rPr>
                <a:t>Web</a:t>
              </a:r>
              <a:endParaRPr lang="en-IN" sz="1200" dirty="0">
                <a:gradFill>
                  <a:gsLst>
                    <a:gs pos="2917">
                      <a:schemeClr val="tx1"/>
                    </a:gs>
                    <a:gs pos="30000">
                      <a:schemeClr val="tx1"/>
                    </a:gs>
                  </a:gsLst>
                  <a:lin ang="5400000" scaled="0"/>
                </a:gradFill>
                <a:latin typeface="+mj-lt"/>
                <a:cs typeface="Segoe UI Semibold"/>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174477" y="2209380"/>
              <a:ext cx="636447" cy="610632"/>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990140" y="2112513"/>
              <a:ext cx="747561" cy="717240"/>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925929" y="3569680"/>
              <a:ext cx="610206" cy="585456"/>
            </a:xfrm>
            <a:prstGeom prst="rect">
              <a:avLst/>
            </a:prstGeom>
          </p:spPr>
        </p:pic>
        <p:cxnSp>
          <p:nvCxnSpPr>
            <p:cNvPr id="18" name="Straight Connector 17">
              <a:extLst>
                <a:ext uri="{FF2B5EF4-FFF2-40B4-BE49-F238E27FC236}">
                  <a16:creationId xmlns:a16="http://schemas.microsoft.com/office/drawing/2014/main" id="{F0F8DD11-661C-4C76-8524-97DF52C3803D}"/>
                </a:ext>
              </a:extLst>
            </p:cNvPr>
            <p:cNvCxnSpPr>
              <a:cxnSpLocks/>
              <a:stCxn id="19" idx="3"/>
              <a:endCxn id="6" idx="1"/>
            </p:cNvCxnSpPr>
            <p:nvPr/>
          </p:nvCxnSpPr>
          <p:spPr>
            <a:xfrm>
              <a:off x="3244224" y="2597188"/>
              <a:ext cx="500516" cy="8669"/>
            </a:xfrm>
            <a:prstGeom prst="line">
              <a:avLst/>
            </a:prstGeom>
            <a:ln w="7620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Picture 35">
              <a:extLst>
                <a:ext uri="{FF2B5EF4-FFF2-40B4-BE49-F238E27FC236}">
                  <a16:creationId xmlns:a16="http://schemas.microsoft.com/office/drawing/2014/main" id="{17BDE563-76F2-4C21-99D1-5D3BC020B37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91316" y="2188031"/>
              <a:ext cx="852908" cy="818314"/>
            </a:xfrm>
            <a:prstGeom prst="rect">
              <a:avLst/>
            </a:prstGeom>
          </p:spPr>
        </p:pic>
        <p:sp>
          <p:nvSpPr>
            <p:cNvPr id="23" name="TextBox 22">
              <a:extLst>
                <a:ext uri="{FF2B5EF4-FFF2-40B4-BE49-F238E27FC236}">
                  <a16:creationId xmlns:a16="http://schemas.microsoft.com/office/drawing/2014/main" id="{6BE76B31-C945-4BF1-9A11-CD005346C904}"/>
                </a:ext>
              </a:extLst>
            </p:cNvPr>
            <p:cNvSpPr txBox="1"/>
            <p:nvPr/>
          </p:nvSpPr>
          <p:spPr>
            <a:xfrm>
              <a:off x="2373590" y="3063328"/>
              <a:ext cx="920995" cy="184666"/>
            </a:xfrm>
            <a:prstGeom prst="rect">
              <a:avLst/>
            </a:prstGeom>
            <a:noFill/>
          </p:spPr>
          <p:txBody>
            <a:bodyPr wrap="squar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grpSp>
    </p:spTree>
    <p:extLst>
      <p:ext uri="{BB962C8B-B14F-4D97-AF65-F5344CB8AC3E}">
        <p14:creationId xmlns:p14="http://schemas.microsoft.com/office/powerpoint/2010/main" val="37808427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cs typeface="Segoe UI"/>
              </a:rPr>
              <a:t>Docker</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4892105"/>
            <a:ext cx="11018520" cy="1625060"/>
          </a:xfrm>
        </p:spPr>
        <p:txBody>
          <a:bodyPr vert="horz" wrap="square" lIns="0" tIns="0" rIns="0" bIns="0" rtlCol="0" anchor="t">
            <a:spAutoFit/>
          </a:bodyPr>
          <a:lstStyle/>
          <a:p>
            <a:r>
              <a:rPr lang="en-US" sz="2400" dirty="0">
                <a:latin typeface="Segoe UI Semilight"/>
                <a:cs typeface="Segoe UI Semilight"/>
              </a:rPr>
              <a:t>Enables developers to host applications within a container</a:t>
            </a:r>
            <a:endParaRPr lang="en-US" dirty="0"/>
          </a:p>
          <a:p>
            <a:r>
              <a:rPr lang="en-US" sz="2400" dirty="0">
                <a:latin typeface="Segoe UI Semilight"/>
                <a:cs typeface="Segoe UI Semilight"/>
              </a:rPr>
              <a:t>A container is a standardized "unit of software" that contains everything required for an application to run</a:t>
            </a:r>
          </a:p>
          <a:p>
            <a:r>
              <a:rPr lang="en-US" sz="2400" dirty="0">
                <a:latin typeface="Segoe UI Semilight"/>
                <a:cs typeface="Segoe UI Semilight"/>
              </a:rPr>
              <a:t>Available on both Linux and Windows and can be hosted on Azure</a:t>
            </a:r>
            <a:endParaRPr lang="en-US" dirty="0">
              <a:cs typeface="Segoe UI Semilight" panose="020B0402040204020203" pitchFamily="34" charset="0"/>
            </a:endParaRPr>
          </a:p>
        </p:txBody>
      </p:sp>
      <p:pic>
        <p:nvPicPr>
          <p:cNvPr id="5" name="Picture 5" descr="A docker hub and docker host are working together. The docker hub has ubuntu linux, windows, and nginx. The Docker host has a docker engine and containers. ">
            <a:extLst>
              <a:ext uri="{FF2B5EF4-FFF2-40B4-BE49-F238E27FC236}">
                <a16:creationId xmlns:a16="http://schemas.microsoft.com/office/drawing/2014/main" id="{7D298B6C-CFA6-4935-A042-BD61E83FF918}"/>
              </a:ext>
            </a:extLst>
          </p:cNvPr>
          <p:cNvPicPr>
            <a:picLocks noChangeAspect="1"/>
          </p:cNvPicPr>
          <p:nvPr/>
        </p:nvPicPr>
        <p:blipFill>
          <a:blip r:embed="rId3"/>
          <a:stretch>
            <a:fillRect/>
          </a:stretch>
        </p:blipFill>
        <p:spPr>
          <a:xfrm>
            <a:off x="1157356" y="1192361"/>
            <a:ext cx="9203633" cy="3368930"/>
          </a:xfrm>
          <a:prstGeom prst="rect">
            <a:avLst/>
          </a:prstGeom>
        </p:spPr>
      </p:pic>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solidFill>
                  <a:schemeClr val="tx1"/>
                </a:solidFill>
                <a:cs typeface="Segoe UI"/>
              </a:rPr>
              <a:t>Lesson 04: Azure Kubernetes Service</a:t>
            </a:r>
            <a:endParaRPr lang="en-US" strike="sngStrike" dirty="0">
              <a:solidFill>
                <a:schemeClr val="tx1"/>
              </a:solidFill>
              <a:cs typeface="Segoe UI"/>
            </a:endParaRPr>
          </a:p>
        </p:txBody>
      </p:sp>
    </p:spTree>
    <p:extLst>
      <p:ext uri="{BB962C8B-B14F-4D97-AF65-F5344CB8AC3E}">
        <p14:creationId xmlns:p14="http://schemas.microsoft.com/office/powerpoint/2010/main" val="417064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Azure Kubernetes Services Overview</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8263" y="1219613"/>
            <a:ext cx="10188548" cy="4875181"/>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tx1"/>
                </a:solidFill>
                <a:latin typeface="Segoe UI Semilight"/>
                <a:cs typeface="Segoe UI Semilight"/>
              </a:rPr>
              <a:t>Azure Kubernetes Services (AKS)</a:t>
            </a:r>
          </a:p>
          <a:p>
            <a:r>
              <a:rPr lang="en-US" sz="2400" dirty="0">
                <a:solidFill>
                  <a:schemeClr val="tx1"/>
                </a:solidFill>
                <a:latin typeface="Segoe UI Semilight"/>
                <a:cs typeface="Segoe UI Semilight"/>
              </a:rPr>
              <a:t>AKS Terminology</a:t>
            </a:r>
          </a:p>
          <a:p>
            <a:r>
              <a:rPr lang="en-US" sz="2400" dirty="0">
                <a:solidFill>
                  <a:schemeClr val="tx1"/>
                </a:solidFill>
                <a:latin typeface="Segoe UI Semilight"/>
                <a:cs typeface="Segoe UI Semilight"/>
              </a:rPr>
              <a:t>AKS Clusters and Nodes</a:t>
            </a:r>
          </a:p>
          <a:p>
            <a:r>
              <a:rPr lang="en-US" sz="2400" dirty="0">
                <a:solidFill>
                  <a:schemeClr val="tx1"/>
                </a:solidFill>
                <a:latin typeface="Segoe UI Semilight"/>
                <a:cs typeface="Segoe UI Semilight"/>
              </a:rPr>
              <a:t>AKS Networking</a:t>
            </a:r>
          </a:p>
          <a:p>
            <a:r>
              <a:rPr lang="en-US" sz="2400" dirty="0">
                <a:solidFill>
                  <a:schemeClr val="tx1"/>
                </a:solidFill>
                <a:latin typeface="Segoe UI Semilight"/>
                <a:cs typeface="Segoe UI Semilight"/>
              </a:rPr>
              <a:t>AKS Storage</a:t>
            </a:r>
          </a:p>
          <a:p>
            <a:r>
              <a:rPr lang="en-US" sz="2400" dirty="0">
                <a:solidFill>
                  <a:schemeClr val="tx1"/>
                </a:solidFill>
                <a:latin typeface="Segoe UI Semilight"/>
                <a:cs typeface="Segoe UI Semilight"/>
              </a:rPr>
              <a:t>AKS Security</a:t>
            </a:r>
          </a:p>
          <a:p>
            <a:r>
              <a:rPr lang="en-US" sz="2400" dirty="0">
                <a:solidFill>
                  <a:schemeClr val="tx1"/>
                </a:solidFill>
                <a:latin typeface="Segoe UI Semilight"/>
                <a:cs typeface="Segoe UI Semilight"/>
              </a:rPr>
              <a:t>AKS and Azure Active Directory</a:t>
            </a:r>
          </a:p>
          <a:p>
            <a:r>
              <a:rPr lang="en-US" sz="2400" dirty="0">
                <a:solidFill>
                  <a:schemeClr val="tx1"/>
                </a:solidFill>
                <a:latin typeface="Segoe UI Semilight"/>
                <a:cs typeface="Segoe UI Semilight"/>
              </a:rPr>
              <a:t>AKS Scaling</a:t>
            </a:r>
          </a:p>
          <a:p>
            <a:r>
              <a:rPr lang="en-US" sz="2400" dirty="0">
                <a:solidFill>
                  <a:schemeClr val="tx1"/>
                </a:solidFill>
                <a:latin typeface="Segoe UI Semilight"/>
                <a:cs typeface="Segoe UI Semilight"/>
              </a:rPr>
              <a:t>AKS Scaling to ACI</a:t>
            </a:r>
          </a:p>
          <a:p>
            <a:r>
              <a:rPr lang="en-US" sz="2400" dirty="0">
                <a:solidFill>
                  <a:schemeClr val="tx1"/>
                </a:solidFill>
                <a:latin typeface="Segoe UI Semilight"/>
                <a:cs typeface="Segoe UI Semilight"/>
              </a:rPr>
              <a:t>Virtual Kubelet</a:t>
            </a:r>
          </a:p>
          <a:p>
            <a:r>
              <a:rPr lang="en-US" sz="2400" dirty="0">
                <a:solidFill>
                  <a:schemeClr val="tx1"/>
                </a:solidFill>
                <a:latin typeface="Segoe UI Semilight"/>
                <a:cs typeface="Segoe UI Semilight"/>
              </a:rPr>
              <a:t>Demonstration – Deploy Azure Kubernetes Service</a:t>
            </a:r>
          </a:p>
        </p:txBody>
      </p:sp>
    </p:spTree>
    <p:extLst>
      <p:ext uri="{BB962C8B-B14F-4D97-AF65-F5344CB8AC3E}">
        <p14:creationId xmlns:p14="http://schemas.microsoft.com/office/powerpoint/2010/main" val="169860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br>
              <a:rPr lang="en-US" dirty="0"/>
            </a:br>
            <a:r>
              <a:rPr lang="en-US" dirty="0">
                <a:cs typeface="Segoe UI"/>
              </a:rPr>
              <a:t>Lesson 01: </a:t>
            </a:r>
            <a:r>
              <a:rPr lang="en-US" b="1" dirty="0">
                <a:cs typeface="Segoe UI"/>
              </a:rPr>
              <a:t>Azure App Service </a:t>
            </a:r>
            <a:r>
              <a:rPr lang="en-US" b="1" dirty="0">
                <a:solidFill>
                  <a:schemeClr val="tx1"/>
                </a:solidFill>
                <a:cs typeface="Segoe UI"/>
              </a:rPr>
              <a:t>Plans</a:t>
            </a:r>
            <a:endParaRPr lang="en-US" dirty="0">
              <a:solidFill>
                <a:schemeClr val="tx1"/>
              </a:solidFill>
            </a:endParaRP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p:txBody>
          <a:bodyPr/>
          <a:lstStyle/>
          <a:p>
            <a:r>
              <a:rPr lang="en-US" dirty="0"/>
              <a:t>Azure Kubernetes Service</a:t>
            </a:r>
          </a:p>
        </p:txBody>
      </p:sp>
      <p:sp>
        <p:nvSpPr>
          <p:cNvPr id="3" name="Text Placeholder 2">
            <a:extLst>
              <a:ext uri="{FF2B5EF4-FFF2-40B4-BE49-F238E27FC236}">
                <a16:creationId xmlns:a16="http://schemas.microsoft.com/office/drawing/2014/main" id="{6D3EB580-D35D-425E-AA6B-5F0F0DF7D760}"/>
              </a:ext>
            </a:extLst>
          </p:cNvPr>
          <p:cNvSpPr>
            <a:spLocks noGrp="1"/>
          </p:cNvSpPr>
          <p:nvPr>
            <p:ph type="body" sz="quarter" idx="10"/>
          </p:nvPr>
        </p:nvSpPr>
        <p:spPr>
          <a:xfrm>
            <a:off x="588263" y="4519850"/>
            <a:ext cx="11018520" cy="1785104"/>
          </a:xfrm>
        </p:spPr>
        <p:txBody>
          <a:bodyPr/>
          <a:lstStyle/>
          <a:p>
            <a:pPr lvl="1">
              <a:buFont typeface="Arial" panose="020B0604020202020204" pitchFamily="34" charset="0"/>
              <a:buChar char="•"/>
            </a:pPr>
            <a:r>
              <a:rPr lang="en-US" dirty="0"/>
              <a:t>Manages health monitoring and maintenance</a:t>
            </a:r>
          </a:p>
          <a:p>
            <a:pPr lvl="1">
              <a:buFont typeface="Arial" panose="020B0604020202020204" pitchFamily="34" charset="0"/>
              <a:buChar char="•"/>
            </a:pPr>
            <a:r>
              <a:rPr lang="en-US" dirty="0"/>
              <a:t>Performs simple cluster scaling</a:t>
            </a:r>
          </a:p>
          <a:p>
            <a:pPr lvl="1">
              <a:buFont typeface="Arial" panose="020B0604020202020204" pitchFamily="34" charset="0"/>
              <a:buChar char="•"/>
            </a:pPr>
            <a:r>
              <a:rPr lang="en-US" dirty="0"/>
              <a:t>Enables master nodes to be fully managed by Microsoft</a:t>
            </a:r>
          </a:p>
          <a:p>
            <a:pPr lvl="1">
              <a:buFont typeface="Arial" panose="020B0604020202020204" pitchFamily="34" charset="0"/>
              <a:buChar char="•"/>
            </a:pPr>
            <a:r>
              <a:rPr lang="en-US" dirty="0"/>
              <a:t>You’re responsible only for managing the agent nodes</a:t>
            </a:r>
          </a:p>
          <a:p>
            <a:pPr lvl="1">
              <a:buFont typeface="Arial" panose="020B0604020202020204" pitchFamily="34" charset="0"/>
              <a:buChar char="•"/>
            </a:pPr>
            <a:r>
              <a:rPr lang="en-US" dirty="0"/>
              <a:t>Master nodes are free, and you pay only for running agent nodes</a:t>
            </a:r>
          </a:p>
        </p:txBody>
      </p:sp>
      <p:pic>
        <p:nvPicPr>
          <p:cNvPr id="5" name="Picture 4" descr="Source control is using DevSpaces. and pipelines to access and manage containers. An Azure production cluster is using containers and Azure monitor. ">
            <a:extLst>
              <a:ext uri="{FF2B5EF4-FFF2-40B4-BE49-F238E27FC236}">
                <a16:creationId xmlns:a16="http://schemas.microsoft.com/office/drawing/2014/main" id="{9A1F0B6E-DF63-4989-B66C-049EF893C948}"/>
              </a:ext>
            </a:extLst>
          </p:cNvPr>
          <p:cNvPicPr>
            <a:picLocks noChangeAspect="1"/>
          </p:cNvPicPr>
          <p:nvPr/>
        </p:nvPicPr>
        <p:blipFill>
          <a:blip r:embed="rId3"/>
          <a:stretch>
            <a:fillRect/>
          </a:stretch>
        </p:blipFill>
        <p:spPr>
          <a:xfrm>
            <a:off x="2232837" y="1268728"/>
            <a:ext cx="7846828" cy="2993592"/>
          </a:xfrm>
          <a:prstGeom prst="rect">
            <a:avLst/>
          </a:prstGeom>
        </p:spPr>
      </p:pic>
    </p:spTree>
    <p:extLst>
      <p:ext uri="{BB962C8B-B14F-4D97-AF65-F5344CB8AC3E}">
        <p14:creationId xmlns:p14="http://schemas.microsoft.com/office/powerpoint/2010/main" val="19768084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p:txBody>
          <a:bodyPr/>
          <a:lstStyle/>
          <a:p>
            <a:r>
              <a:rPr lang="en-US" dirty="0"/>
              <a:t>AKS Terminology</a:t>
            </a:r>
          </a:p>
        </p:txBody>
      </p:sp>
      <p:graphicFrame>
        <p:nvGraphicFramePr>
          <p:cNvPr id="4" name="Table 4">
            <a:extLst>
              <a:ext uri="{FF2B5EF4-FFF2-40B4-BE49-F238E27FC236}">
                <a16:creationId xmlns:a16="http://schemas.microsoft.com/office/drawing/2014/main" id="{478DF13F-90AD-4624-A6BB-165A00D16342}"/>
              </a:ext>
            </a:extLst>
          </p:cNvPr>
          <p:cNvGraphicFramePr>
            <a:graphicFrameLocks noGrp="1"/>
          </p:cNvGraphicFramePr>
          <p:nvPr>
            <p:extLst>
              <p:ext uri="{D42A27DB-BD31-4B8C-83A1-F6EECF244321}">
                <p14:modId xmlns:p14="http://schemas.microsoft.com/office/powerpoint/2010/main" val="1369944876"/>
              </p:ext>
            </p:extLst>
          </p:nvPr>
        </p:nvGraphicFramePr>
        <p:xfrm>
          <a:off x="605618" y="1506220"/>
          <a:ext cx="5562426" cy="3296920"/>
        </p:xfrm>
        <a:graphic>
          <a:graphicData uri="http://schemas.openxmlformats.org/drawingml/2006/table">
            <a:tbl>
              <a:tblPr firstRow="1" bandRow="1">
                <a:tableStyleId>{5C22544A-7EE6-4342-B048-85BDC9FD1C3A}</a:tableStyleId>
              </a:tblPr>
              <a:tblGrid>
                <a:gridCol w="1520767">
                  <a:extLst>
                    <a:ext uri="{9D8B030D-6E8A-4147-A177-3AD203B41FA5}">
                      <a16:colId xmlns:a16="http://schemas.microsoft.com/office/drawing/2014/main" val="1664254559"/>
                    </a:ext>
                  </a:extLst>
                </a:gridCol>
                <a:gridCol w="4041659">
                  <a:extLst>
                    <a:ext uri="{9D8B030D-6E8A-4147-A177-3AD203B41FA5}">
                      <a16:colId xmlns:a16="http://schemas.microsoft.com/office/drawing/2014/main" val="3612277378"/>
                    </a:ext>
                  </a:extLst>
                </a:gridCol>
              </a:tblGrid>
              <a:tr h="0">
                <a:tc>
                  <a:txBody>
                    <a:bodyPr/>
                    <a:lstStyle/>
                    <a:p>
                      <a:pPr algn="ctr"/>
                      <a:r>
                        <a:rPr lang="en-US" b="0" dirty="0"/>
                        <a:t>Term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051302"/>
                  </a:ext>
                </a:extLst>
              </a:tr>
              <a:tr h="370840">
                <a:tc>
                  <a:txBody>
                    <a:bodyPr/>
                    <a:lstStyle/>
                    <a:p>
                      <a:r>
                        <a:rPr lang="en-US" dirty="0"/>
                        <a:t>Pools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i="0" u="none" strike="noStrike" dirty="0">
                          <a:solidFill>
                            <a:srgbClr val="1A1A1A"/>
                          </a:solidFill>
                          <a:effectLst/>
                          <a:latin typeface="Segoe UI" panose="020B0502040204020203" pitchFamily="34" charset="0"/>
                        </a:rPr>
                        <a:t>Groups of nodes with identical configurations.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0753565"/>
                  </a:ext>
                </a:extLst>
              </a:tr>
              <a:tr h="370840">
                <a:tc>
                  <a:txBody>
                    <a:bodyPr/>
                    <a:lstStyle/>
                    <a:p>
                      <a:r>
                        <a:rPr lang="en-US" dirty="0"/>
                        <a:t>Nodes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i="0" u="none" strike="noStrike" dirty="0">
                          <a:solidFill>
                            <a:srgbClr val="1A1A1A"/>
                          </a:solidFill>
                          <a:effectLst/>
                          <a:latin typeface="Segoe UI" panose="020B0502040204020203" pitchFamily="34" charset="0"/>
                        </a:rPr>
                        <a:t>Individual VM running containerized applications.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3595419"/>
                  </a:ext>
                </a:extLst>
              </a:tr>
              <a:tr h="370840">
                <a:tc>
                  <a:txBody>
                    <a:bodyPr/>
                    <a:lstStyle/>
                    <a:p>
                      <a:r>
                        <a:rPr lang="en-US" dirty="0"/>
                        <a:t>Pods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i="0" u="none" strike="noStrike" dirty="0">
                          <a:solidFill>
                            <a:srgbClr val="1A1A1A"/>
                          </a:solidFill>
                          <a:effectLst/>
                          <a:latin typeface="Segoe UI" panose="020B0502040204020203" pitchFamily="34" charset="0"/>
                        </a:rPr>
                        <a:t>Single instance of an application. A pod can contain multiple containers.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1761511"/>
                  </a:ext>
                </a:extLst>
              </a:tr>
              <a:tr h="370840">
                <a:tc>
                  <a:txBody>
                    <a:bodyPr/>
                    <a:lstStyle/>
                    <a:p>
                      <a:r>
                        <a:rPr lang="en-US" dirty="0"/>
                        <a:t>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i="0" u="none" strike="noStrike" dirty="0">
                          <a:solidFill>
                            <a:srgbClr val="1A1A1A"/>
                          </a:solidFill>
                          <a:effectLst/>
                          <a:latin typeface="Segoe UI" panose="020B0502040204020203" pitchFamily="34" charset="0"/>
                        </a:rPr>
                        <a:t>One or more identical pods managed by Kubernetes</a:t>
                      </a:r>
                      <a:r>
                        <a:rPr lang="en-US" b="0" i="0" dirty="0">
                          <a:solidFill>
                            <a:srgbClr val="1A1A1A"/>
                          </a:solidFill>
                          <a:effectLst/>
                          <a:latin typeface="Segoe UI" panose="020B0502040204020203" pitchFamily="34" charset="0"/>
                        </a:rPr>
                        <a:t>​.</a:t>
                      </a:r>
                      <a:endParaRPr lang="en-US" b="0" i="0" dirty="0">
                        <a:solidFill>
                          <a:srgbClr val="1A1A1A"/>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1700199"/>
                  </a:ext>
                </a:extLst>
              </a:tr>
              <a:tr h="370840">
                <a:tc>
                  <a:txBody>
                    <a:bodyPr/>
                    <a:lstStyle/>
                    <a:p>
                      <a:r>
                        <a:rPr lang="en-US" dirty="0"/>
                        <a:t>Manifest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i="0" u="none" strike="noStrike" dirty="0">
                          <a:solidFill>
                            <a:srgbClr val="1A1A1A"/>
                          </a:solidFill>
                          <a:effectLst/>
                          <a:latin typeface="Segoe UI" panose="020B0502040204020203" pitchFamily="34" charset="0"/>
                        </a:rPr>
                        <a:t>YAML file describing a deployment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9788113"/>
                  </a:ext>
                </a:extLst>
              </a:tr>
            </a:tbl>
          </a:graphicData>
        </a:graphic>
      </p:graphicFrame>
      <p:grpSp>
        <p:nvGrpSpPr>
          <p:cNvPr id="44" name="Group 43" descr="A Pool contains Nodes. Nodes are deployed with a YAML file and contain Pods. Pods have Containers. ">
            <a:extLst>
              <a:ext uri="{FF2B5EF4-FFF2-40B4-BE49-F238E27FC236}">
                <a16:creationId xmlns:a16="http://schemas.microsoft.com/office/drawing/2014/main" id="{4469A256-C487-4E08-9849-F1E27F438652}"/>
              </a:ext>
            </a:extLst>
          </p:cNvPr>
          <p:cNvGrpSpPr/>
          <p:nvPr/>
        </p:nvGrpSpPr>
        <p:grpSpPr>
          <a:xfrm>
            <a:off x="6506788" y="1304555"/>
            <a:ext cx="5119484" cy="3832710"/>
            <a:chOff x="6506788" y="1304555"/>
            <a:chExt cx="5119484" cy="3832710"/>
          </a:xfrm>
        </p:grpSpPr>
        <p:pic>
          <p:nvPicPr>
            <p:cNvPr id="8" name="Picture 7">
              <a:extLst>
                <a:ext uri="{FF2B5EF4-FFF2-40B4-BE49-F238E27FC236}">
                  <a16:creationId xmlns:a16="http://schemas.microsoft.com/office/drawing/2014/main" id="{EC4D5782-3060-4026-9869-6F87F8FD3FAD}"/>
                </a:ext>
              </a:extLst>
            </p:cNvPr>
            <p:cNvPicPr>
              <a:picLocks noChangeAspect="1"/>
            </p:cNvPicPr>
            <p:nvPr/>
          </p:nvPicPr>
          <p:blipFill>
            <a:blip r:embed="rId3"/>
            <a:stretch>
              <a:fillRect/>
            </a:stretch>
          </p:blipFill>
          <p:spPr>
            <a:xfrm>
              <a:off x="7230340" y="2902094"/>
              <a:ext cx="1638300" cy="638175"/>
            </a:xfrm>
            <a:prstGeom prst="rect">
              <a:avLst/>
            </a:prstGeom>
          </p:spPr>
        </p:pic>
        <p:pic>
          <p:nvPicPr>
            <p:cNvPr id="10" name="Picture 9">
              <a:extLst>
                <a:ext uri="{FF2B5EF4-FFF2-40B4-BE49-F238E27FC236}">
                  <a16:creationId xmlns:a16="http://schemas.microsoft.com/office/drawing/2014/main" id="{4C627D08-AF1F-4A74-8A97-3A8DA45E93B8}"/>
                </a:ext>
              </a:extLst>
            </p:cNvPr>
            <p:cNvPicPr>
              <a:picLocks noChangeAspect="1"/>
            </p:cNvPicPr>
            <p:nvPr/>
          </p:nvPicPr>
          <p:blipFill>
            <a:blip r:embed="rId3"/>
            <a:stretch>
              <a:fillRect/>
            </a:stretch>
          </p:blipFill>
          <p:spPr>
            <a:xfrm>
              <a:off x="9242020" y="2881312"/>
              <a:ext cx="1638300" cy="638175"/>
            </a:xfrm>
            <a:prstGeom prst="rect">
              <a:avLst/>
            </a:prstGeom>
          </p:spPr>
        </p:pic>
        <p:sp>
          <p:nvSpPr>
            <p:cNvPr id="11" name="Rectangle 10">
              <a:extLst>
                <a:ext uri="{FF2B5EF4-FFF2-40B4-BE49-F238E27FC236}">
                  <a16:creationId xmlns:a16="http://schemas.microsoft.com/office/drawing/2014/main" id="{94ED3D62-BA7C-454B-9714-741690973076}"/>
                </a:ext>
              </a:extLst>
            </p:cNvPr>
            <p:cNvSpPr/>
            <p:nvPr/>
          </p:nvSpPr>
          <p:spPr bwMode="auto">
            <a:xfrm>
              <a:off x="7065818" y="2618509"/>
              <a:ext cx="2011680" cy="1080654"/>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26938A64-DBA4-4B76-820C-4943802BE3B4}"/>
                </a:ext>
              </a:extLst>
            </p:cNvPr>
            <p:cNvSpPr/>
            <p:nvPr/>
          </p:nvSpPr>
          <p:spPr bwMode="auto">
            <a:xfrm>
              <a:off x="9169748" y="2629593"/>
              <a:ext cx="2011680" cy="1080654"/>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440FC9-7EDB-47DD-8EA2-883F8AB7CE1F}"/>
                </a:ext>
              </a:extLst>
            </p:cNvPr>
            <p:cNvSpPr txBox="1"/>
            <p:nvPr/>
          </p:nvSpPr>
          <p:spPr>
            <a:xfrm>
              <a:off x="7811885" y="2396356"/>
              <a:ext cx="608907" cy="363946"/>
            </a:xfrm>
            <a:prstGeom prst="rect">
              <a:avLst/>
            </a:prstGeom>
            <a:solidFill>
              <a:schemeClr val="bg1"/>
            </a:solidFill>
          </p:spPr>
          <p:txBody>
            <a:bodyPr wrap="square">
              <a:spAutoFit/>
            </a:bodyPr>
            <a:lstStyle/>
            <a:p>
              <a:r>
                <a:rPr lang="en-US" dirty="0"/>
                <a:t>Pod</a:t>
              </a:r>
            </a:p>
          </p:txBody>
        </p:sp>
        <p:sp>
          <p:nvSpPr>
            <p:cNvPr id="17" name="TextBox 16">
              <a:extLst>
                <a:ext uri="{FF2B5EF4-FFF2-40B4-BE49-F238E27FC236}">
                  <a16:creationId xmlns:a16="http://schemas.microsoft.com/office/drawing/2014/main" id="{ADD3A111-2A5D-40F6-B69C-76686773C68E}"/>
                </a:ext>
              </a:extLst>
            </p:cNvPr>
            <p:cNvSpPr txBox="1"/>
            <p:nvPr/>
          </p:nvSpPr>
          <p:spPr>
            <a:xfrm>
              <a:off x="9871134" y="2432213"/>
              <a:ext cx="608907" cy="363946"/>
            </a:xfrm>
            <a:prstGeom prst="rect">
              <a:avLst/>
            </a:prstGeom>
            <a:solidFill>
              <a:schemeClr val="bg1"/>
            </a:solidFill>
          </p:spPr>
          <p:txBody>
            <a:bodyPr wrap="square">
              <a:spAutoFit/>
            </a:bodyPr>
            <a:lstStyle/>
            <a:p>
              <a:r>
                <a:rPr lang="en-US" dirty="0"/>
                <a:t>Pod</a:t>
              </a:r>
            </a:p>
          </p:txBody>
        </p:sp>
        <p:sp>
          <p:nvSpPr>
            <p:cNvPr id="19" name="Rectangle 18">
              <a:extLst>
                <a:ext uri="{FF2B5EF4-FFF2-40B4-BE49-F238E27FC236}">
                  <a16:creationId xmlns:a16="http://schemas.microsoft.com/office/drawing/2014/main" id="{602D313F-4C99-4FA9-B1BE-1055F7ACBFEA}"/>
                </a:ext>
              </a:extLst>
            </p:cNvPr>
            <p:cNvSpPr/>
            <p:nvPr/>
          </p:nvSpPr>
          <p:spPr bwMode="auto">
            <a:xfrm>
              <a:off x="6856960" y="2293953"/>
              <a:ext cx="4440036" cy="161348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938DF20D-07E3-40A0-8FB7-AC4658ABA7F5}"/>
                </a:ext>
              </a:extLst>
            </p:cNvPr>
            <p:cNvSpPr txBox="1"/>
            <p:nvPr/>
          </p:nvSpPr>
          <p:spPr>
            <a:xfrm>
              <a:off x="7880714" y="2059541"/>
              <a:ext cx="2172469" cy="363946"/>
            </a:xfrm>
            <a:prstGeom prst="rect">
              <a:avLst/>
            </a:prstGeom>
            <a:solidFill>
              <a:schemeClr val="bg1"/>
            </a:solidFill>
          </p:spPr>
          <p:txBody>
            <a:bodyPr wrap="square">
              <a:spAutoFit/>
            </a:bodyPr>
            <a:lstStyle/>
            <a:p>
              <a:r>
                <a:rPr lang="en-US" dirty="0"/>
                <a:t>Deployment (YAML)</a:t>
              </a:r>
            </a:p>
          </p:txBody>
        </p:sp>
        <p:sp>
          <p:nvSpPr>
            <p:cNvPr id="23" name="Rectangle 22">
              <a:extLst>
                <a:ext uri="{FF2B5EF4-FFF2-40B4-BE49-F238E27FC236}">
                  <a16:creationId xmlns:a16="http://schemas.microsoft.com/office/drawing/2014/main" id="{03278518-2F60-4D8C-AC38-53BDAE7B1A89}"/>
                </a:ext>
              </a:extLst>
            </p:cNvPr>
            <p:cNvSpPr/>
            <p:nvPr/>
          </p:nvSpPr>
          <p:spPr bwMode="auto">
            <a:xfrm>
              <a:off x="6648622" y="1980210"/>
              <a:ext cx="4831254" cy="210133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E64F6A15-93B0-44A2-9E0A-F88B985805EB}"/>
                </a:ext>
              </a:extLst>
            </p:cNvPr>
            <p:cNvSpPr txBox="1"/>
            <p:nvPr/>
          </p:nvSpPr>
          <p:spPr>
            <a:xfrm>
              <a:off x="7036722" y="1759055"/>
              <a:ext cx="775164" cy="363946"/>
            </a:xfrm>
            <a:prstGeom prst="rect">
              <a:avLst/>
            </a:prstGeom>
            <a:solidFill>
              <a:schemeClr val="bg1"/>
            </a:solidFill>
          </p:spPr>
          <p:txBody>
            <a:bodyPr wrap="square">
              <a:spAutoFit/>
            </a:bodyPr>
            <a:lstStyle/>
            <a:p>
              <a:r>
                <a:rPr lang="en-US" dirty="0"/>
                <a:t>Node</a:t>
              </a:r>
            </a:p>
          </p:txBody>
        </p:sp>
        <p:sp>
          <p:nvSpPr>
            <p:cNvPr id="27" name="Rectangle 26">
              <a:extLst>
                <a:ext uri="{FF2B5EF4-FFF2-40B4-BE49-F238E27FC236}">
                  <a16:creationId xmlns:a16="http://schemas.microsoft.com/office/drawing/2014/main" id="{95559A04-2FAA-417D-A8E3-8D9EDBB64FE9}"/>
                </a:ext>
              </a:extLst>
            </p:cNvPr>
            <p:cNvSpPr/>
            <p:nvPr/>
          </p:nvSpPr>
          <p:spPr bwMode="auto">
            <a:xfrm>
              <a:off x="6656821" y="4303064"/>
              <a:ext cx="2310128" cy="63337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1E6394F8-39FD-48AA-BF27-69EAE385555D}"/>
                </a:ext>
              </a:extLst>
            </p:cNvPr>
            <p:cNvSpPr txBox="1"/>
            <p:nvPr/>
          </p:nvSpPr>
          <p:spPr>
            <a:xfrm>
              <a:off x="7424304" y="4437778"/>
              <a:ext cx="775164" cy="363946"/>
            </a:xfrm>
            <a:prstGeom prst="rect">
              <a:avLst/>
            </a:prstGeom>
            <a:solidFill>
              <a:schemeClr val="bg1"/>
            </a:solidFill>
          </p:spPr>
          <p:txBody>
            <a:bodyPr wrap="square">
              <a:spAutoFit/>
            </a:bodyPr>
            <a:lstStyle/>
            <a:p>
              <a:r>
                <a:rPr lang="en-US" dirty="0"/>
                <a:t>Node</a:t>
              </a:r>
            </a:p>
          </p:txBody>
        </p:sp>
        <p:sp>
          <p:nvSpPr>
            <p:cNvPr id="31" name="Rectangle 30">
              <a:extLst>
                <a:ext uri="{FF2B5EF4-FFF2-40B4-BE49-F238E27FC236}">
                  <a16:creationId xmlns:a16="http://schemas.microsoft.com/office/drawing/2014/main" id="{76E5B472-ACC8-4443-A201-A4E5519AF071}"/>
                </a:ext>
              </a:extLst>
            </p:cNvPr>
            <p:cNvSpPr/>
            <p:nvPr/>
          </p:nvSpPr>
          <p:spPr bwMode="auto">
            <a:xfrm>
              <a:off x="9169748" y="4303064"/>
              <a:ext cx="2310128" cy="63337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9DE002D2-4E70-4A7B-BF37-E67BFFE0B644}"/>
                </a:ext>
              </a:extLst>
            </p:cNvPr>
            <p:cNvSpPr txBox="1"/>
            <p:nvPr/>
          </p:nvSpPr>
          <p:spPr>
            <a:xfrm>
              <a:off x="9945430" y="4437777"/>
              <a:ext cx="737266" cy="363946"/>
            </a:xfrm>
            <a:prstGeom prst="rect">
              <a:avLst/>
            </a:prstGeom>
            <a:solidFill>
              <a:schemeClr val="bg1"/>
            </a:solidFill>
          </p:spPr>
          <p:txBody>
            <a:bodyPr wrap="square">
              <a:spAutoFit/>
            </a:bodyPr>
            <a:lstStyle/>
            <a:p>
              <a:r>
                <a:rPr lang="en-US" dirty="0"/>
                <a:t>Node</a:t>
              </a:r>
            </a:p>
          </p:txBody>
        </p:sp>
        <p:sp>
          <p:nvSpPr>
            <p:cNvPr id="35" name="Rectangle 34">
              <a:extLst>
                <a:ext uri="{FF2B5EF4-FFF2-40B4-BE49-F238E27FC236}">
                  <a16:creationId xmlns:a16="http://schemas.microsoft.com/office/drawing/2014/main" id="{7877559F-AFF3-4E47-B6F0-787FD49A790E}"/>
                </a:ext>
              </a:extLst>
            </p:cNvPr>
            <p:cNvSpPr/>
            <p:nvPr/>
          </p:nvSpPr>
          <p:spPr bwMode="auto">
            <a:xfrm>
              <a:off x="6506788" y="1525710"/>
              <a:ext cx="5119484" cy="3611555"/>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D0E25113-BAE9-49F0-BCB7-ADF0DF0E7DD5}"/>
                </a:ext>
              </a:extLst>
            </p:cNvPr>
            <p:cNvSpPr txBox="1"/>
            <p:nvPr/>
          </p:nvSpPr>
          <p:spPr>
            <a:xfrm>
              <a:off x="6894888" y="1304555"/>
              <a:ext cx="821410" cy="363946"/>
            </a:xfrm>
            <a:prstGeom prst="rect">
              <a:avLst/>
            </a:prstGeom>
            <a:solidFill>
              <a:schemeClr val="bg1"/>
            </a:solidFill>
          </p:spPr>
          <p:txBody>
            <a:bodyPr wrap="square">
              <a:spAutoFit/>
            </a:bodyPr>
            <a:lstStyle/>
            <a:p>
              <a:r>
                <a:rPr lang="en-US" dirty="0"/>
                <a:t>Pool</a:t>
              </a:r>
            </a:p>
          </p:txBody>
        </p:sp>
        <p:pic>
          <p:nvPicPr>
            <p:cNvPr id="39" name="Picture 38">
              <a:extLst>
                <a:ext uri="{FF2B5EF4-FFF2-40B4-BE49-F238E27FC236}">
                  <a16:creationId xmlns:a16="http://schemas.microsoft.com/office/drawing/2014/main" id="{53BE25D8-A19E-4935-B33D-A4C67FDE6D8A}"/>
                </a:ext>
              </a:extLst>
            </p:cNvPr>
            <p:cNvPicPr>
              <a:picLocks noChangeAspect="1"/>
            </p:cNvPicPr>
            <p:nvPr/>
          </p:nvPicPr>
          <p:blipFill>
            <a:blip r:embed="rId4"/>
            <a:stretch>
              <a:fillRect/>
            </a:stretch>
          </p:blipFill>
          <p:spPr>
            <a:xfrm>
              <a:off x="10742706" y="1698980"/>
              <a:ext cx="615675" cy="491920"/>
            </a:xfrm>
            <a:prstGeom prst="rect">
              <a:avLst/>
            </a:prstGeom>
          </p:spPr>
        </p:pic>
        <p:pic>
          <p:nvPicPr>
            <p:cNvPr id="41" name="Picture 40">
              <a:extLst>
                <a:ext uri="{FF2B5EF4-FFF2-40B4-BE49-F238E27FC236}">
                  <a16:creationId xmlns:a16="http://schemas.microsoft.com/office/drawing/2014/main" id="{DFFCC3FC-3513-4464-BA75-ADFBDD2F4B12}"/>
                </a:ext>
              </a:extLst>
            </p:cNvPr>
            <p:cNvPicPr>
              <a:picLocks noChangeAspect="1"/>
            </p:cNvPicPr>
            <p:nvPr/>
          </p:nvPicPr>
          <p:blipFill>
            <a:blip r:embed="rId4"/>
            <a:stretch>
              <a:fillRect/>
            </a:stretch>
          </p:blipFill>
          <p:spPr>
            <a:xfrm>
              <a:off x="10742706" y="4116819"/>
              <a:ext cx="615675" cy="491920"/>
            </a:xfrm>
            <a:prstGeom prst="rect">
              <a:avLst/>
            </a:prstGeom>
          </p:spPr>
        </p:pic>
        <p:pic>
          <p:nvPicPr>
            <p:cNvPr id="43" name="Picture 42">
              <a:extLst>
                <a:ext uri="{FF2B5EF4-FFF2-40B4-BE49-F238E27FC236}">
                  <a16:creationId xmlns:a16="http://schemas.microsoft.com/office/drawing/2014/main" id="{A3BF5735-6CA7-44B2-B0D3-ADB8B23768B6}"/>
                </a:ext>
              </a:extLst>
            </p:cNvPr>
            <p:cNvPicPr>
              <a:picLocks noChangeAspect="1"/>
            </p:cNvPicPr>
            <p:nvPr/>
          </p:nvPicPr>
          <p:blipFill>
            <a:blip r:embed="rId4"/>
            <a:stretch>
              <a:fillRect/>
            </a:stretch>
          </p:blipFill>
          <p:spPr>
            <a:xfrm>
              <a:off x="6757980" y="4136672"/>
              <a:ext cx="615675" cy="491920"/>
            </a:xfrm>
            <a:prstGeom prst="rect">
              <a:avLst/>
            </a:prstGeom>
          </p:spPr>
        </p:pic>
      </p:grpSp>
    </p:spTree>
    <p:extLst>
      <p:ext uri="{BB962C8B-B14F-4D97-AF65-F5344CB8AC3E}">
        <p14:creationId xmlns:p14="http://schemas.microsoft.com/office/powerpoint/2010/main" val="10156459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p:txBody>
          <a:bodyPr/>
          <a:lstStyle/>
          <a:p>
            <a:r>
              <a:rPr lang="en-US" dirty="0"/>
              <a:t>AKS Clusters and Nodes</a:t>
            </a:r>
          </a:p>
        </p:txBody>
      </p:sp>
      <p:grpSp>
        <p:nvGrpSpPr>
          <p:cNvPr id="50" name="Group 49"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23899785-D1F8-4A83-BC54-2D4AFA0E5C33}"/>
              </a:ext>
            </a:extLst>
          </p:cNvPr>
          <p:cNvGrpSpPr/>
          <p:nvPr/>
        </p:nvGrpSpPr>
        <p:grpSpPr>
          <a:xfrm>
            <a:off x="1051558" y="1477355"/>
            <a:ext cx="10553700" cy="2740651"/>
            <a:chOff x="819148" y="1296602"/>
            <a:chExt cx="10553700" cy="2740651"/>
          </a:xfrm>
        </p:grpSpPr>
        <p:pic>
          <p:nvPicPr>
            <p:cNvPr id="42" name="Picture 41">
              <a:extLst>
                <a:ext uri="{FF2B5EF4-FFF2-40B4-BE49-F238E27FC236}">
                  <a16:creationId xmlns:a16="http://schemas.microsoft.com/office/drawing/2014/main" id="{222BF566-3A1E-42BD-A947-B29B1CCF2B14}"/>
                </a:ext>
              </a:extLst>
            </p:cNvPr>
            <p:cNvPicPr>
              <a:picLocks noChangeAspect="1"/>
            </p:cNvPicPr>
            <p:nvPr/>
          </p:nvPicPr>
          <p:blipFill>
            <a:blip r:embed="rId2"/>
            <a:stretch>
              <a:fillRect/>
            </a:stretch>
          </p:blipFill>
          <p:spPr>
            <a:xfrm>
              <a:off x="819148" y="1296602"/>
              <a:ext cx="10553700" cy="2486025"/>
            </a:xfrm>
            <a:prstGeom prst="rect">
              <a:avLst/>
            </a:prstGeom>
          </p:spPr>
        </p:pic>
        <p:sp>
          <p:nvSpPr>
            <p:cNvPr id="43" name="TextBox 42">
              <a:extLst>
                <a:ext uri="{FF2B5EF4-FFF2-40B4-BE49-F238E27FC236}">
                  <a16:creationId xmlns:a16="http://schemas.microsoft.com/office/drawing/2014/main" id="{0FA56BED-67D1-4D3E-8212-70D72C416489}"/>
                </a:ext>
              </a:extLst>
            </p:cNvPr>
            <p:cNvSpPr txBox="1"/>
            <p:nvPr/>
          </p:nvSpPr>
          <p:spPr>
            <a:xfrm>
              <a:off x="5775357" y="3760254"/>
              <a:ext cx="2165401"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Azure virtual network</a:t>
              </a:r>
            </a:p>
          </p:txBody>
        </p:sp>
        <p:cxnSp>
          <p:nvCxnSpPr>
            <p:cNvPr id="45" name="Straight Arrow Connector 44">
              <a:extLst>
                <a:ext uri="{FF2B5EF4-FFF2-40B4-BE49-F238E27FC236}">
                  <a16:creationId xmlns:a16="http://schemas.microsoft.com/office/drawing/2014/main" id="{3EDB8C10-9A10-4B7A-B529-BBC6BE843CEC}"/>
                </a:ext>
              </a:extLst>
            </p:cNvPr>
            <p:cNvCxnSpPr>
              <a:cxnSpLocks/>
            </p:cNvCxnSpPr>
            <p:nvPr/>
          </p:nvCxnSpPr>
          <p:spPr>
            <a:xfrm>
              <a:off x="6763244" y="3163642"/>
              <a:ext cx="0" cy="618985"/>
            </a:xfrm>
            <a:prstGeom prst="straightConnector1">
              <a:avLst/>
            </a:prstGeom>
            <a:ln w="31750">
              <a:solidFill>
                <a:srgbClr val="DE39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Text Placeholder 48">
            <a:extLst>
              <a:ext uri="{FF2B5EF4-FFF2-40B4-BE49-F238E27FC236}">
                <a16:creationId xmlns:a16="http://schemas.microsoft.com/office/drawing/2014/main" id="{FFBFF645-4B68-49F2-9D88-9348838EFA51}"/>
              </a:ext>
            </a:extLst>
          </p:cNvPr>
          <p:cNvSpPr>
            <a:spLocks noGrp="1"/>
          </p:cNvSpPr>
          <p:nvPr>
            <p:ph type="body" sz="quarter" idx="10"/>
          </p:nvPr>
        </p:nvSpPr>
        <p:spPr>
          <a:xfrm>
            <a:off x="586738" y="4648137"/>
            <a:ext cx="11018520" cy="1465016"/>
          </a:xfrm>
        </p:spPr>
        <p:txBody>
          <a:bodyPr/>
          <a:lstStyle/>
          <a:p>
            <a:pPr marL="457200" indent="-457200"/>
            <a:r>
              <a:rPr lang="en-US" dirty="0">
                <a:latin typeface="Segoe UI Semilight"/>
                <a:cs typeface="Segoe UI Semilight"/>
              </a:rPr>
              <a:t>Cluster master provides core Kubernetes services and orchestration</a:t>
            </a:r>
          </a:p>
          <a:p>
            <a:pPr marL="457200" indent="-457200"/>
            <a:r>
              <a:rPr lang="en-US" dirty="0">
                <a:latin typeface="Segoe UI Semilight"/>
                <a:cs typeface="Segoe UI Semilight"/>
              </a:rPr>
              <a:t>Nodes run </a:t>
            </a:r>
            <a:r>
              <a:rPr lang="en-US" dirty="0"/>
              <a:t>applications and supporting services</a:t>
            </a:r>
          </a:p>
          <a:p>
            <a:pPr marL="457200" indent="-457200"/>
            <a:r>
              <a:rPr lang="en-US" dirty="0"/>
              <a:t>Each individual node is an Azure virtual machine</a:t>
            </a:r>
          </a:p>
        </p:txBody>
      </p:sp>
    </p:spTree>
    <p:extLst>
      <p:ext uri="{BB962C8B-B14F-4D97-AF65-F5344CB8AC3E}">
        <p14:creationId xmlns:p14="http://schemas.microsoft.com/office/powerpoint/2010/main" val="385963696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p:txBody>
          <a:bodyPr/>
          <a:lstStyle/>
          <a:p>
            <a:r>
              <a:rPr lang="en-US" dirty="0"/>
              <a:t>AKS Networking</a:t>
            </a:r>
          </a:p>
        </p:txBody>
      </p:sp>
      <p:sp>
        <p:nvSpPr>
          <p:cNvPr id="3" name="Text Placeholder 2">
            <a:extLst>
              <a:ext uri="{FF2B5EF4-FFF2-40B4-BE49-F238E27FC236}">
                <a16:creationId xmlns:a16="http://schemas.microsoft.com/office/drawing/2014/main" id="{542B4478-36C5-42D4-B9FF-4BC93DE9A210}"/>
              </a:ext>
            </a:extLst>
          </p:cNvPr>
          <p:cNvSpPr>
            <a:spLocks noGrp="1"/>
          </p:cNvSpPr>
          <p:nvPr>
            <p:ph type="body" sz="quarter" idx="10"/>
          </p:nvPr>
        </p:nvSpPr>
        <p:spPr>
          <a:xfrm>
            <a:off x="654523" y="4363140"/>
            <a:ext cx="11400133" cy="2142125"/>
          </a:xfrm>
        </p:spPr>
        <p:txBody>
          <a:bodyPr/>
          <a:lstStyle/>
          <a:p>
            <a:r>
              <a:rPr lang="en-US" sz="2400" dirty="0"/>
              <a:t>Pods run an instance of your application</a:t>
            </a:r>
          </a:p>
          <a:p>
            <a:r>
              <a:rPr lang="en-US" sz="2400" dirty="0">
                <a:latin typeface="Segoe UI Semilight"/>
                <a:cs typeface="Segoe UI Semilight"/>
              </a:rPr>
              <a:t>Services group pods together to provide network connectivity</a:t>
            </a:r>
          </a:p>
          <a:p>
            <a:r>
              <a:rPr lang="en-US" sz="2400" dirty="0"/>
              <a:t>Cluster IP provides internal traffic access</a:t>
            </a:r>
          </a:p>
          <a:p>
            <a:r>
              <a:rPr lang="en-US" sz="2400" dirty="0"/>
              <a:t>NodePort provides mapping for incoming direct traffic</a:t>
            </a:r>
          </a:p>
          <a:p>
            <a:r>
              <a:rPr lang="en-US" sz="2400" dirty="0"/>
              <a:t>Load balancer has external IP address for incoming non-direct traffic</a:t>
            </a:r>
          </a:p>
        </p:txBody>
      </p:sp>
      <p:grpSp>
        <p:nvGrpSpPr>
          <p:cNvPr id="6" name="Group 5" descr="Internal traffic is using ClusterIP to get to the pods. Incoming direct traffic is accessing an AKS node using NodePort to get to the pods. Incoming non-direct traffic is using a Load Balance to access the AKS nodes and pods. ">
            <a:extLst>
              <a:ext uri="{FF2B5EF4-FFF2-40B4-BE49-F238E27FC236}">
                <a16:creationId xmlns:a16="http://schemas.microsoft.com/office/drawing/2014/main" id="{C625F614-2F46-49C4-AFE4-C8E4A381B2EB}"/>
              </a:ext>
            </a:extLst>
          </p:cNvPr>
          <p:cNvGrpSpPr/>
          <p:nvPr/>
        </p:nvGrpSpPr>
        <p:grpSpPr>
          <a:xfrm>
            <a:off x="654523" y="1391673"/>
            <a:ext cx="10995590" cy="2568465"/>
            <a:chOff x="654523" y="1391673"/>
            <a:chExt cx="10995590" cy="2568465"/>
          </a:xfrm>
        </p:grpSpPr>
        <p:sp>
          <p:nvSpPr>
            <p:cNvPr id="4" name="Rectangle 3">
              <a:extLst>
                <a:ext uri="{FF2B5EF4-FFF2-40B4-BE49-F238E27FC236}">
                  <a16:creationId xmlns:a16="http://schemas.microsoft.com/office/drawing/2014/main" id="{095B5ACC-FDB6-46F7-85C0-B359DA000B7C}"/>
                </a:ext>
              </a:extLst>
            </p:cNvPr>
            <p:cNvSpPr/>
            <p:nvPr/>
          </p:nvSpPr>
          <p:spPr bwMode="auto">
            <a:xfrm>
              <a:off x="654523" y="1391673"/>
              <a:ext cx="3449644"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Internal traffic</a:t>
              </a:r>
            </a:p>
          </p:txBody>
        </p:sp>
        <p:sp>
          <p:nvSpPr>
            <p:cNvPr id="5" name="Rectangle 4">
              <a:extLst>
                <a:ext uri="{FF2B5EF4-FFF2-40B4-BE49-F238E27FC236}">
                  <a16:creationId xmlns:a16="http://schemas.microsoft.com/office/drawing/2014/main" id="{B60611EC-AC0C-4CD3-A8F9-C0AB961FD372}"/>
                </a:ext>
              </a:extLst>
            </p:cNvPr>
            <p:cNvSpPr/>
            <p:nvPr/>
          </p:nvSpPr>
          <p:spPr bwMode="auto">
            <a:xfrm>
              <a:off x="7259128" y="1414388"/>
              <a:ext cx="1586647"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Cluster IP</a:t>
              </a:r>
            </a:p>
          </p:txBody>
        </p:sp>
        <p:grpSp>
          <p:nvGrpSpPr>
            <p:cNvPr id="32" name="Group 31">
              <a:extLst>
                <a:ext uri="{FF2B5EF4-FFF2-40B4-BE49-F238E27FC236}">
                  <a16:creationId xmlns:a16="http://schemas.microsoft.com/office/drawing/2014/main" id="{B9B57801-B53C-4109-92EF-8745625C4463}"/>
                </a:ext>
              </a:extLst>
            </p:cNvPr>
            <p:cNvGrpSpPr/>
            <p:nvPr/>
          </p:nvGrpSpPr>
          <p:grpSpPr>
            <a:xfrm>
              <a:off x="9816042" y="2050584"/>
              <a:ext cx="1834071" cy="968821"/>
              <a:chOff x="10192519" y="1796964"/>
              <a:chExt cx="1834071" cy="968821"/>
            </a:xfrm>
          </p:grpSpPr>
          <p:sp>
            <p:nvSpPr>
              <p:cNvPr id="7" name="Rectangle 6">
                <a:extLst>
                  <a:ext uri="{FF2B5EF4-FFF2-40B4-BE49-F238E27FC236}">
                    <a16:creationId xmlns:a16="http://schemas.microsoft.com/office/drawing/2014/main" id="{975A1FDA-1212-40C6-A969-CE29F86AB86E}"/>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61BE5993-91B1-4CF8-96A7-49031E0A1E85}"/>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795FB2A0-DAF8-4E69-B03A-8732135F311C}"/>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10" name="Rectangle 9">
                <a:extLst>
                  <a:ext uri="{FF2B5EF4-FFF2-40B4-BE49-F238E27FC236}">
                    <a16:creationId xmlns:a16="http://schemas.microsoft.com/office/drawing/2014/main" id="{EDEA18E3-674C-4DFC-BD5B-944A8074A6F5}"/>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1" name="Rectangle 10">
              <a:extLst>
                <a:ext uri="{FF2B5EF4-FFF2-40B4-BE49-F238E27FC236}">
                  <a16:creationId xmlns:a16="http://schemas.microsoft.com/office/drawing/2014/main" id="{055F9DDC-0F79-489C-91F2-4D1CF648F8DD}"/>
                </a:ext>
              </a:extLst>
            </p:cNvPr>
            <p:cNvSpPr/>
            <p:nvPr/>
          </p:nvSpPr>
          <p:spPr bwMode="auto">
            <a:xfrm>
              <a:off x="654523" y="3142235"/>
              <a:ext cx="3449644" cy="511621"/>
            </a:xfrm>
            <a:prstGeom prst="rect">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non-direct traffic</a:t>
              </a:r>
            </a:p>
          </p:txBody>
        </p:sp>
        <p:sp>
          <p:nvSpPr>
            <p:cNvPr id="12" name="Rectangle 11">
              <a:extLst>
                <a:ext uri="{FF2B5EF4-FFF2-40B4-BE49-F238E27FC236}">
                  <a16:creationId xmlns:a16="http://schemas.microsoft.com/office/drawing/2014/main" id="{21E0A884-25C2-40DB-8F66-B06B439482AA}"/>
                </a:ext>
              </a:extLst>
            </p:cNvPr>
            <p:cNvSpPr/>
            <p:nvPr/>
          </p:nvSpPr>
          <p:spPr bwMode="auto">
            <a:xfrm>
              <a:off x="7288271" y="2336748"/>
              <a:ext cx="155750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NodePort</a:t>
              </a:r>
            </a:p>
          </p:txBody>
        </p:sp>
        <p:sp>
          <p:nvSpPr>
            <p:cNvPr id="13" name="Rectangle 12">
              <a:extLst>
                <a:ext uri="{FF2B5EF4-FFF2-40B4-BE49-F238E27FC236}">
                  <a16:creationId xmlns:a16="http://schemas.microsoft.com/office/drawing/2014/main" id="{C928C57A-9B6C-4791-9988-7E18A2934FA5}"/>
                </a:ext>
              </a:extLst>
            </p:cNvPr>
            <p:cNvSpPr/>
            <p:nvPr/>
          </p:nvSpPr>
          <p:spPr bwMode="auto">
            <a:xfrm>
              <a:off x="4788572" y="2341774"/>
              <a:ext cx="1586649"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sp>
          <p:nvSpPr>
            <p:cNvPr id="15" name="Rectangle 14">
              <a:extLst>
                <a:ext uri="{FF2B5EF4-FFF2-40B4-BE49-F238E27FC236}">
                  <a16:creationId xmlns:a16="http://schemas.microsoft.com/office/drawing/2014/main" id="{2ED9BB41-1006-46C3-A49C-45413980867F}"/>
                </a:ext>
              </a:extLst>
            </p:cNvPr>
            <p:cNvSpPr/>
            <p:nvPr/>
          </p:nvSpPr>
          <p:spPr bwMode="auto">
            <a:xfrm>
              <a:off x="654523" y="2336748"/>
              <a:ext cx="344964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direct traffic</a:t>
              </a:r>
            </a:p>
          </p:txBody>
        </p:sp>
        <p:pic>
          <p:nvPicPr>
            <p:cNvPr id="17" name="Picture 16" descr="Load balancer icon.">
              <a:extLst>
                <a:ext uri="{FF2B5EF4-FFF2-40B4-BE49-F238E27FC236}">
                  <a16:creationId xmlns:a16="http://schemas.microsoft.com/office/drawing/2014/main" id="{27242C66-C533-4F24-8978-BE35FB3C1B88}"/>
                </a:ext>
              </a:extLst>
            </p:cNvPr>
            <p:cNvPicPr>
              <a:picLocks noChangeAspect="1"/>
            </p:cNvPicPr>
            <p:nvPr/>
          </p:nvPicPr>
          <p:blipFill>
            <a:blip r:embed="rId2"/>
            <a:stretch>
              <a:fillRect/>
            </a:stretch>
          </p:blipFill>
          <p:spPr>
            <a:xfrm>
              <a:off x="5234544" y="3084414"/>
              <a:ext cx="586522" cy="623644"/>
            </a:xfrm>
            <a:prstGeom prst="rect">
              <a:avLst/>
            </a:prstGeom>
          </p:spPr>
        </p:pic>
        <p:sp>
          <p:nvSpPr>
            <p:cNvPr id="18" name="Rectangle 17">
              <a:extLst>
                <a:ext uri="{FF2B5EF4-FFF2-40B4-BE49-F238E27FC236}">
                  <a16:creationId xmlns:a16="http://schemas.microsoft.com/office/drawing/2014/main" id="{EA6241C1-BA05-4505-B6ED-08B9704AC2B0}"/>
                </a:ext>
              </a:extLst>
            </p:cNvPr>
            <p:cNvSpPr/>
            <p:nvPr/>
          </p:nvSpPr>
          <p:spPr bwMode="auto">
            <a:xfrm>
              <a:off x="7248495" y="3145142"/>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e</a:t>
              </a:r>
            </a:p>
          </p:txBody>
        </p:sp>
        <p:cxnSp>
          <p:nvCxnSpPr>
            <p:cNvPr id="20" name="Straight Arrow Connector 19">
              <a:extLst>
                <a:ext uri="{FF2B5EF4-FFF2-40B4-BE49-F238E27FC236}">
                  <a16:creationId xmlns:a16="http://schemas.microsoft.com/office/drawing/2014/main" id="{43B71CF6-09BF-43B0-A87D-AA79B06F56E7}"/>
                </a:ext>
              </a:extLst>
            </p:cNvPr>
            <p:cNvCxnSpPr>
              <a:stCxn id="4" idx="3"/>
              <a:endCxn id="5" idx="1"/>
            </p:cNvCxnSpPr>
            <p:nvPr/>
          </p:nvCxnSpPr>
          <p:spPr>
            <a:xfrm>
              <a:off x="4104167" y="1647484"/>
              <a:ext cx="3154961" cy="22715"/>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3BB0A5D-0BCF-4F10-95C3-EB4431B2146A}"/>
                </a:ext>
              </a:extLst>
            </p:cNvPr>
            <p:cNvCxnSpPr>
              <a:cxnSpLocks/>
              <a:stCxn id="15" idx="3"/>
              <a:endCxn id="13" idx="1"/>
            </p:cNvCxnSpPr>
            <p:nvPr/>
          </p:nvCxnSpPr>
          <p:spPr>
            <a:xfrm>
              <a:off x="4104167" y="2592559"/>
              <a:ext cx="684405"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5105858D-66D4-4863-B888-91B9C341439C}"/>
                </a:ext>
              </a:extLst>
            </p:cNvPr>
            <p:cNvCxnSpPr>
              <a:cxnSpLocks/>
              <a:stCxn id="11" idx="3"/>
              <a:endCxn id="17" idx="1"/>
            </p:cNvCxnSpPr>
            <p:nvPr/>
          </p:nvCxnSpPr>
          <p:spPr>
            <a:xfrm flipV="1">
              <a:off x="4104167" y="3396236"/>
              <a:ext cx="1130377" cy="1810"/>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1" name="Rectangle 30">
              <a:extLst>
                <a:ext uri="{FF2B5EF4-FFF2-40B4-BE49-F238E27FC236}">
                  <a16:creationId xmlns:a16="http://schemas.microsoft.com/office/drawing/2014/main" id="{8775AFD6-AFE1-4BAE-8C5A-D278B69844EC}"/>
                </a:ext>
              </a:extLst>
            </p:cNvPr>
            <p:cNvSpPr/>
            <p:nvPr/>
          </p:nvSpPr>
          <p:spPr>
            <a:xfrm>
              <a:off x="4794134" y="3621584"/>
              <a:ext cx="1443537" cy="338554"/>
            </a:xfrm>
            <a:prstGeom prst="rect">
              <a:avLst/>
            </a:prstGeom>
          </p:spPr>
          <p:txBody>
            <a:bodyPr wrap="none">
              <a:spAutoFit/>
            </a:bodyPr>
            <a:lstStyle/>
            <a:p>
              <a:r>
                <a:rPr lang="en-US" sz="1600" dirty="0">
                  <a:cs typeface="Segoe UI" pitchFamily="34" charset="0"/>
                </a:rPr>
                <a:t>Load Balancer</a:t>
              </a:r>
              <a:endParaRPr lang="en-US" dirty="0"/>
            </a:p>
          </p:txBody>
        </p:sp>
        <p:cxnSp>
          <p:nvCxnSpPr>
            <p:cNvPr id="34" name="Straight Arrow Connector 33">
              <a:extLst>
                <a:ext uri="{FF2B5EF4-FFF2-40B4-BE49-F238E27FC236}">
                  <a16:creationId xmlns:a16="http://schemas.microsoft.com/office/drawing/2014/main" id="{5E03AE3C-D345-4211-8076-D2DBCF54585E}"/>
                </a:ext>
              </a:extLst>
            </p:cNvPr>
            <p:cNvCxnSpPr>
              <a:cxnSpLocks/>
              <a:stCxn id="13" idx="3"/>
              <a:endCxn id="12" idx="1"/>
            </p:cNvCxnSpPr>
            <p:nvPr/>
          </p:nvCxnSpPr>
          <p:spPr>
            <a:xfrm flipV="1">
              <a:off x="6375221" y="2592559"/>
              <a:ext cx="913050"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7" name="Rectangle 36">
              <a:extLst>
                <a:ext uri="{FF2B5EF4-FFF2-40B4-BE49-F238E27FC236}">
                  <a16:creationId xmlns:a16="http://schemas.microsoft.com/office/drawing/2014/main" id="{6C0F09C0-3D17-4F68-BDE9-A9349A420D47}"/>
                </a:ext>
              </a:extLst>
            </p:cNvPr>
            <p:cNvSpPr/>
            <p:nvPr/>
          </p:nvSpPr>
          <p:spPr bwMode="auto">
            <a:xfrm>
              <a:off x="7358363" y="3371973"/>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cxnSp>
          <p:nvCxnSpPr>
            <p:cNvPr id="42" name="Connector: Elbow 41">
              <a:extLst>
                <a:ext uri="{FF2B5EF4-FFF2-40B4-BE49-F238E27FC236}">
                  <a16:creationId xmlns:a16="http://schemas.microsoft.com/office/drawing/2014/main" id="{D6CC73D7-B617-479E-8B3B-9C57C010CB94}"/>
                </a:ext>
              </a:extLst>
            </p:cNvPr>
            <p:cNvCxnSpPr>
              <a:stCxn id="17" idx="3"/>
              <a:endCxn id="18" idx="1"/>
            </p:cNvCxnSpPr>
            <p:nvPr/>
          </p:nvCxnSpPr>
          <p:spPr>
            <a:xfrm>
              <a:off x="5821066" y="3396236"/>
              <a:ext cx="1427429" cy="4717"/>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59FDBD91-80E9-42D5-81D1-631D3E4593F0}"/>
                </a:ext>
              </a:extLst>
            </p:cNvPr>
            <p:cNvCxnSpPr>
              <a:cxnSpLocks/>
              <a:stCxn id="17" idx="3"/>
              <a:endCxn id="37" idx="1"/>
            </p:cNvCxnSpPr>
            <p:nvPr/>
          </p:nvCxnSpPr>
          <p:spPr>
            <a:xfrm>
              <a:off x="5821066" y="3396236"/>
              <a:ext cx="1537297" cy="231548"/>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1207F69A-A060-4365-829B-1C18E5D020A8}"/>
                </a:ext>
              </a:extLst>
            </p:cNvPr>
            <p:cNvCxnSpPr>
              <a:cxnSpLocks/>
              <a:stCxn id="5" idx="3"/>
            </p:cNvCxnSpPr>
            <p:nvPr/>
          </p:nvCxnSpPr>
          <p:spPr>
            <a:xfrm>
              <a:off x="8845775" y="1670199"/>
              <a:ext cx="526287" cy="897116"/>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52" name="Connector: Elbow 51">
              <a:extLst>
                <a:ext uri="{FF2B5EF4-FFF2-40B4-BE49-F238E27FC236}">
                  <a16:creationId xmlns:a16="http://schemas.microsoft.com/office/drawing/2014/main" id="{EE5E26AA-4B87-4757-BD78-FCEB83BADDB9}"/>
                </a:ext>
              </a:extLst>
            </p:cNvPr>
            <p:cNvCxnSpPr>
              <a:cxnSpLocks/>
              <a:stCxn id="37" idx="3"/>
            </p:cNvCxnSpPr>
            <p:nvPr/>
          </p:nvCxnSpPr>
          <p:spPr>
            <a:xfrm flipV="1">
              <a:off x="8915867" y="2610561"/>
              <a:ext cx="456195" cy="1017223"/>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10BFE6AC-0B60-4E27-818A-C17FABDF110F}"/>
                </a:ext>
              </a:extLst>
            </p:cNvPr>
            <p:cNvCxnSpPr>
              <a:stCxn id="12" idx="3"/>
            </p:cNvCxnSpPr>
            <p:nvPr/>
          </p:nvCxnSpPr>
          <p:spPr>
            <a:xfrm>
              <a:off x="8845775" y="2592559"/>
              <a:ext cx="900175" cy="0"/>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8077020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p:txBody>
          <a:bodyPr/>
          <a:lstStyle/>
          <a:p>
            <a:r>
              <a:rPr lang="en-US" dirty="0">
                <a:cs typeface="Segoe UI"/>
              </a:rPr>
              <a:t>AKS Storage</a:t>
            </a:r>
            <a:endParaRPr lang="en-US" dirty="0"/>
          </a:p>
        </p:txBody>
      </p:sp>
      <p:sp>
        <p:nvSpPr>
          <p:cNvPr id="3" name="Text Placeholder 2">
            <a:extLst>
              <a:ext uri="{FF2B5EF4-FFF2-40B4-BE49-F238E27FC236}">
                <a16:creationId xmlns:a16="http://schemas.microsoft.com/office/drawing/2014/main" id="{D5D69384-4824-4473-90B4-14848EE492C7}"/>
              </a:ext>
            </a:extLst>
          </p:cNvPr>
          <p:cNvSpPr>
            <a:spLocks noGrp="1"/>
          </p:cNvSpPr>
          <p:nvPr>
            <p:ph type="body" sz="quarter" idx="10"/>
          </p:nvPr>
        </p:nvSpPr>
        <p:spPr>
          <a:xfrm>
            <a:off x="584200" y="1435497"/>
            <a:ext cx="4810094" cy="4653582"/>
          </a:xfrm>
        </p:spPr>
        <p:txBody>
          <a:bodyPr vert="horz" wrap="square" lIns="0" tIns="0" rIns="0" bIns="0" rtlCol="0" anchor="t">
            <a:spAutoFit/>
          </a:bodyPr>
          <a:lstStyle/>
          <a:p>
            <a:r>
              <a:rPr lang="en-US" dirty="0">
                <a:latin typeface="Segoe UI Semilight"/>
                <a:cs typeface="Segoe UI Semilight"/>
              </a:rPr>
              <a:t>Local storage on the node is fast and simple to use</a:t>
            </a:r>
            <a:endParaRPr lang="en-US" dirty="0"/>
          </a:p>
          <a:p>
            <a:r>
              <a:rPr lang="en-US" dirty="0">
                <a:latin typeface="Segoe UI Semilight"/>
                <a:cs typeface="Segoe UI Semilight"/>
              </a:rPr>
              <a:t>Local storage might not be available after the pod is deleted</a:t>
            </a:r>
          </a:p>
          <a:p>
            <a:r>
              <a:rPr lang="en-US" dirty="0">
                <a:latin typeface="Segoe UI Semilight"/>
                <a:cs typeface="Segoe UI Semilight"/>
              </a:rPr>
              <a:t>Multiple pods may share data volumes</a:t>
            </a:r>
          </a:p>
          <a:p>
            <a:r>
              <a:rPr lang="en-US" dirty="0">
                <a:latin typeface="Segoe UI Semilight"/>
                <a:cs typeface="Segoe UI Semilight"/>
              </a:rPr>
              <a:t>Storage could potentially be reattached to another pod</a:t>
            </a:r>
          </a:p>
          <a:p>
            <a:pPr marL="0" indent="0">
              <a:buNone/>
            </a:pPr>
            <a:endParaRPr lang="en-US" dirty="0"/>
          </a:p>
        </p:txBody>
      </p:sp>
      <p:pic>
        <p:nvPicPr>
          <p:cNvPr id="4" name="Picture 4" descr="An AKS cluster has a cluster manager and a node with pod. Both are using a persistent volume to store managed disk premium storage and azure files standard storage. ">
            <a:extLst>
              <a:ext uri="{FF2B5EF4-FFF2-40B4-BE49-F238E27FC236}">
                <a16:creationId xmlns:a16="http://schemas.microsoft.com/office/drawing/2014/main" id="{B111F2A7-FAEA-4FF5-B09C-B25291D2D984}"/>
              </a:ext>
            </a:extLst>
          </p:cNvPr>
          <p:cNvPicPr>
            <a:picLocks noChangeAspect="1"/>
          </p:cNvPicPr>
          <p:nvPr/>
        </p:nvPicPr>
        <p:blipFill>
          <a:blip r:embed="rId2"/>
          <a:stretch>
            <a:fillRect/>
          </a:stretch>
        </p:blipFill>
        <p:spPr>
          <a:xfrm>
            <a:off x="5698761" y="1434472"/>
            <a:ext cx="6053527" cy="4576171"/>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p:txBody>
          <a:bodyPr/>
          <a:lstStyle/>
          <a:p>
            <a:r>
              <a:rPr lang="en-US" dirty="0"/>
              <a:t>AKS Security</a:t>
            </a:r>
          </a:p>
        </p:txBody>
      </p:sp>
      <p:sp>
        <p:nvSpPr>
          <p:cNvPr id="3" name="Text Placeholder 2">
            <a:extLst>
              <a:ext uri="{FF2B5EF4-FFF2-40B4-BE49-F238E27FC236}">
                <a16:creationId xmlns:a16="http://schemas.microsoft.com/office/drawing/2014/main" id="{B1D2BBCA-5CD2-4465-8124-75EF18EEDA43}"/>
              </a:ext>
            </a:extLst>
          </p:cNvPr>
          <p:cNvSpPr>
            <a:spLocks noGrp="1"/>
          </p:cNvSpPr>
          <p:nvPr>
            <p:ph type="body" sz="quarter" idx="10"/>
          </p:nvPr>
        </p:nvSpPr>
        <p:spPr>
          <a:xfrm>
            <a:off x="584200" y="1435497"/>
            <a:ext cx="5976088" cy="4739759"/>
          </a:xfrm>
        </p:spPr>
        <p:txBody>
          <a:bodyPr/>
          <a:lstStyle/>
          <a:p>
            <a:r>
              <a:rPr lang="en-US" dirty="0"/>
              <a:t>AKS Cluster – Upgrade orchestration with node cordon and drain </a:t>
            </a:r>
          </a:p>
          <a:p>
            <a:r>
              <a:rPr lang="en-US" dirty="0"/>
              <a:t>Cluster Master – fully managed</a:t>
            </a:r>
          </a:p>
          <a:p>
            <a:r>
              <a:rPr lang="en-US" dirty="0"/>
              <a:t>Node – automatic OS security patches </a:t>
            </a:r>
          </a:p>
          <a:p>
            <a:r>
              <a:rPr lang="en-US" dirty="0"/>
              <a:t>Networks – private virtual networks and network security groups</a:t>
            </a:r>
          </a:p>
          <a:p>
            <a:r>
              <a:rPr lang="en-US" dirty="0"/>
              <a:t>Data - Kubernetes secrets for credentials and keys</a:t>
            </a:r>
          </a:p>
          <a:p>
            <a:endParaRPr lang="en-US" dirty="0"/>
          </a:p>
        </p:txBody>
      </p:sp>
      <p:grpSp>
        <p:nvGrpSpPr>
          <p:cNvPr id="20" name="Group 19" descr="An AKS Cluster has a cluster master and a node. The node has pods. ">
            <a:extLst>
              <a:ext uri="{FF2B5EF4-FFF2-40B4-BE49-F238E27FC236}">
                <a16:creationId xmlns:a16="http://schemas.microsoft.com/office/drawing/2014/main" id="{A7EDF3C9-1A3C-481D-82FF-8E217A474C46}"/>
              </a:ext>
            </a:extLst>
          </p:cNvPr>
          <p:cNvGrpSpPr/>
          <p:nvPr/>
        </p:nvGrpSpPr>
        <p:grpSpPr>
          <a:xfrm>
            <a:off x="7028129" y="1610708"/>
            <a:ext cx="4731488" cy="2738008"/>
            <a:chOff x="7028129" y="1610708"/>
            <a:chExt cx="4731488" cy="2738008"/>
          </a:xfrm>
        </p:grpSpPr>
        <p:grpSp>
          <p:nvGrpSpPr>
            <p:cNvPr id="5" name="Group 4">
              <a:extLst>
                <a:ext uri="{FF2B5EF4-FFF2-40B4-BE49-F238E27FC236}">
                  <a16:creationId xmlns:a16="http://schemas.microsoft.com/office/drawing/2014/main" id="{EB499D8B-680B-46D7-9426-FC521C9233F4}"/>
                </a:ext>
              </a:extLst>
            </p:cNvPr>
            <p:cNvGrpSpPr/>
            <p:nvPr/>
          </p:nvGrpSpPr>
          <p:grpSpPr>
            <a:xfrm>
              <a:off x="9645925" y="2922447"/>
              <a:ext cx="1834071" cy="968821"/>
              <a:chOff x="10192519" y="1796964"/>
              <a:chExt cx="1834071" cy="968821"/>
            </a:xfrm>
          </p:grpSpPr>
          <p:sp>
            <p:nvSpPr>
              <p:cNvPr id="6" name="Rectangle 5">
                <a:extLst>
                  <a:ext uri="{FF2B5EF4-FFF2-40B4-BE49-F238E27FC236}">
                    <a16:creationId xmlns:a16="http://schemas.microsoft.com/office/drawing/2014/main" id="{E58A955C-30C5-49E1-9609-54F422856CCB}"/>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7" name="Rectangle 6">
                <a:extLst>
                  <a:ext uri="{FF2B5EF4-FFF2-40B4-BE49-F238E27FC236}">
                    <a16:creationId xmlns:a16="http://schemas.microsoft.com/office/drawing/2014/main" id="{4F4977A1-864F-4218-A9A0-8ECB0C16EFAC}"/>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15A26807-4A94-4487-95DB-EF23A9F50F98}"/>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B5CA7321-235E-476A-8C44-8712180870BE}"/>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0" name="TextBox 9">
              <a:extLst>
                <a:ext uri="{FF2B5EF4-FFF2-40B4-BE49-F238E27FC236}">
                  <a16:creationId xmlns:a16="http://schemas.microsoft.com/office/drawing/2014/main" id="{06E8C47D-ECCB-4F50-B84C-179C5055D503}"/>
                </a:ext>
              </a:extLst>
            </p:cNvPr>
            <p:cNvSpPr txBox="1"/>
            <p:nvPr/>
          </p:nvSpPr>
          <p:spPr>
            <a:xfrm>
              <a:off x="7772775" y="2710366"/>
              <a:ext cx="914400"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Cluster</a:t>
              </a:r>
            </a:p>
            <a:p>
              <a:pPr algn="ctr"/>
              <a:r>
                <a:rPr lang="en-US" sz="2000" dirty="0">
                  <a:gradFill>
                    <a:gsLst>
                      <a:gs pos="2917">
                        <a:schemeClr val="tx1"/>
                      </a:gs>
                      <a:gs pos="30000">
                        <a:schemeClr val="tx1"/>
                      </a:gs>
                    </a:gsLst>
                    <a:lin ang="5400000" scaled="0"/>
                  </a:gradFill>
                </a:rPr>
                <a:t>Master</a:t>
              </a:r>
            </a:p>
          </p:txBody>
        </p:sp>
        <p:sp>
          <p:nvSpPr>
            <p:cNvPr id="11" name="TextBox 10">
              <a:extLst>
                <a:ext uri="{FF2B5EF4-FFF2-40B4-BE49-F238E27FC236}">
                  <a16:creationId xmlns:a16="http://schemas.microsoft.com/office/drawing/2014/main" id="{C2C772BA-E51D-4B94-B2A6-0CED21AF6EE6}"/>
                </a:ext>
              </a:extLst>
            </p:cNvPr>
            <p:cNvSpPr txBox="1"/>
            <p:nvPr/>
          </p:nvSpPr>
          <p:spPr>
            <a:xfrm>
              <a:off x="10160694" y="2402589"/>
              <a:ext cx="914400"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Node</a:t>
              </a:r>
            </a:p>
          </p:txBody>
        </p:sp>
        <p:sp>
          <p:nvSpPr>
            <p:cNvPr id="13" name="Rectangle 12">
              <a:extLst>
                <a:ext uri="{FF2B5EF4-FFF2-40B4-BE49-F238E27FC236}">
                  <a16:creationId xmlns:a16="http://schemas.microsoft.com/office/drawing/2014/main" id="{DC139C07-4346-4A84-BE74-3EB79921E1D2}"/>
                </a:ext>
              </a:extLst>
            </p:cNvPr>
            <p:cNvSpPr/>
            <p:nvPr/>
          </p:nvSpPr>
          <p:spPr bwMode="auto">
            <a:xfrm>
              <a:off x="9452349"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DD947A2-8B4F-40FD-AF8C-FDCB2A574207}"/>
                </a:ext>
              </a:extLst>
            </p:cNvPr>
            <p:cNvSpPr/>
            <p:nvPr/>
          </p:nvSpPr>
          <p:spPr bwMode="auto">
            <a:xfrm>
              <a:off x="7177352"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2F33EE55-FC64-41A7-9B47-24A3BCF9866B}"/>
                </a:ext>
              </a:extLst>
            </p:cNvPr>
            <p:cNvSpPr/>
            <p:nvPr/>
          </p:nvSpPr>
          <p:spPr bwMode="auto">
            <a:xfrm>
              <a:off x="7028129" y="1967023"/>
              <a:ext cx="4731488" cy="2381693"/>
            </a:xfrm>
            <a:prstGeom prst="roundRect">
              <a:avLst/>
            </a:prstGeom>
            <a:noFill/>
            <a:ln w="28575">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CC0B8B13-357E-4C1A-A638-E385081670D4}"/>
                </a:ext>
              </a:extLst>
            </p:cNvPr>
            <p:cNvSpPr txBox="1"/>
            <p:nvPr/>
          </p:nvSpPr>
          <p:spPr>
            <a:xfrm>
              <a:off x="8534775" y="1610708"/>
              <a:ext cx="156835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AKS Cluster</a:t>
              </a:r>
            </a:p>
          </p:txBody>
        </p:sp>
      </p:grpSp>
      <p:sp>
        <p:nvSpPr>
          <p:cNvPr id="18" name="Rectangle 17">
            <a:extLst>
              <a:ext uri="{FF2B5EF4-FFF2-40B4-BE49-F238E27FC236}">
                <a16:creationId xmlns:a16="http://schemas.microsoft.com/office/drawing/2014/main" id="{85820274-1A29-4DE5-8427-460ECAD56BE5}"/>
              </a:ext>
            </a:extLst>
          </p:cNvPr>
          <p:cNvSpPr/>
          <p:nvPr/>
        </p:nvSpPr>
        <p:spPr>
          <a:xfrm>
            <a:off x="7581172" y="4612401"/>
            <a:ext cx="3898824" cy="369332"/>
          </a:xfrm>
          <a:prstGeom prst="rect">
            <a:avLst/>
          </a:prstGeom>
        </p:spPr>
        <p:txBody>
          <a:bodyPr wrap="none">
            <a:spAutoFit/>
          </a:bodyPr>
          <a:lstStyle/>
          <a:p>
            <a:r>
              <a:rPr lang="en-US" sz="1800" dirty="0">
                <a:gradFill>
                  <a:gsLst>
                    <a:gs pos="2917">
                      <a:schemeClr val="tx1"/>
                    </a:gs>
                    <a:gs pos="30000">
                      <a:schemeClr val="tx1"/>
                    </a:gs>
                  </a:gsLst>
                  <a:lin ang="5400000" scaled="0"/>
                </a:gradFill>
              </a:rPr>
              <a:t>Consider security for all components</a:t>
            </a:r>
            <a:endParaRPr lang="en-US" dirty="0"/>
          </a:p>
        </p:txBody>
      </p:sp>
    </p:spTree>
    <p:extLst>
      <p:ext uri="{BB962C8B-B14F-4D97-AF65-F5344CB8AC3E}">
        <p14:creationId xmlns:p14="http://schemas.microsoft.com/office/powerpoint/2010/main" val="10585704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p:txBody>
          <a:bodyPr/>
          <a:lstStyle/>
          <a:p>
            <a:r>
              <a:rPr lang="en-US" dirty="0">
                <a:ea typeface="+mj-lt"/>
                <a:cs typeface="+mj-lt"/>
              </a:rPr>
              <a:t>AKS and Azure Active Directory</a:t>
            </a:r>
            <a:endParaRPr lang="en-US" dirty="0"/>
          </a:p>
        </p:txBody>
      </p:sp>
      <p:sp>
        <p:nvSpPr>
          <p:cNvPr id="3" name="Text Placeholder 2">
            <a:extLst>
              <a:ext uri="{FF2B5EF4-FFF2-40B4-BE49-F238E27FC236}">
                <a16:creationId xmlns:a16="http://schemas.microsoft.com/office/drawing/2014/main" id="{1E10031D-5BCD-4289-9600-8B58CA014663}"/>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Use Azure AD as an integrated identity solution</a:t>
            </a:r>
          </a:p>
          <a:p>
            <a:r>
              <a:rPr lang="en-US" dirty="0">
                <a:latin typeface="Segoe UI Semilight"/>
                <a:cs typeface="Segoe UI Semilight"/>
              </a:rPr>
              <a:t>Use service accounts, user accounts, and role-based access control</a:t>
            </a:r>
          </a:p>
          <a:p>
            <a:endParaRPr lang="en-US" dirty="0">
              <a:latin typeface="Segoe UI Semilight"/>
              <a:cs typeface="Segoe UI Semilight"/>
            </a:endParaRPr>
          </a:p>
          <a:p>
            <a:endParaRPr lang="en-US" dirty="0"/>
          </a:p>
        </p:txBody>
      </p:sp>
      <p:pic>
        <p:nvPicPr>
          <p:cNvPr id="4" name="Picture 4" descr="Azure Active Directory integration with AKS clusters.">
            <a:extLst>
              <a:ext uri="{FF2B5EF4-FFF2-40B4-BE49-F238E27FC236}">
                <a16:creationId xmlns:a16="http://schemas.microsoft.com/office/drawing/2014/main" id="{3BD7D5C0-D8A4-4B46-B662-1DE3919AEBED}"/>
              </a:ext>
            </a:extLst>
          </p:cNvPr>
          <p:cNvPicPr>
            <a:picLocks noChangeAspect="1"/>
          </p:cNvPicPr>
          <p:nvPr/>
        </p:nvPicPr>
        <p:blipFill>
          <a:blip r:embed="rId2"/>
          <a:stretch>
            <a:fillRect/>
          </a:stretch>
        </p:blipFill>
        <p:spPr>
          <a:xfrm>
            <a:off x="822648" y="2830396"/>
            <a:ext cx="10063395" cy="3389497"/>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p:txBody>
          <a:bodyPr/>
          <a:lstStyle/>
          <a:p>
            <a:r>
              <a:rPr lang="en-US" dirty="0">
                <a:cs typeface="Segoe UI"/>
              </a:rPr>
              <a:t>AKS Scaling</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84200" y="1435497"/>
            <a:ext cx="5172357" cy="4136517"/>
          </a:xfrm>
        </p:spPr>
        <p:txBody>
          <a:bodyPr vert="horz" wrap="square" lIns="0" tIns="0" rIns="0" bIns="0" rtlCol="0" anchor="t">
            <a:spAutoFit/>
          </a:bodyPr>
          <a:lstStyle/>
          <a:p>
            <a:r>
              <a:rPr lang="en-US" dirty="0">
                <a:latin typeface="Segoe UI Semilight"/>
                <a:cs typeface="Segoe UI Semilight"/>
              </a:rPr>
              <a:t>Applications might grow beyond the capacity of a single pod</a:t>
            </a:r>
            <a:endParaRPr lang="en-US" dirty="0"/>
          </a:p>
          <a:p>
            <a:r>
              <a:rPr lang="en-US" dirty="0">
                <a:latin typeface="Segoe UI Semilight"/>
                <a:cs typeface="Segoe UI Semilight"/>
              </a:rPr>
              <a:t>Kubernetes has built-in autoscalers </a:t>
            </a:r>
          </a:p>
          <a:p>
            <a:r>
              <a:rPr lang="en-US" dirty="0">
                <a:latin typeface="Segoe UI Semilight"/>
                <a:cs typeface="Segoe UI Semilight"/>
              </a:rPr>
              <a:t>Cluster autoscaler scales based on compute resources</a:t>
            </a:r>
            <a:endParaRPr lang="en-US" dirty="0"/>
          </a:p>
          <a:p>
            <a:r>
              <a:rPr lang="en-US" dirty="0">
                <a:latin typeface="Segoe UI Semilight"/>
                <a:cs typeface="Segoe UI Semilight"/>
              </a:rPr>
              <a:t>Horizontal pod autoscaler scales based on metrics</a:t>
            </a:r>
          </a:p>
        </p:txBody>
      </p:sp>
      <p:pic>
        <p:nvPicPr>
          <p:cNvPr id="4" name="Picture 4" descr="Diagram showing cluster autoscaler and horizontal pod autoscaler.">
            <a:extLst>
              <a:ext uri="{FF2B5EF4-FFF2-40B4-BE49-F238E27FC236}">
                <a16:creationId xmlns:a16="http://schemas.microsoft.com/office/drawing/2014/main" id="{AF4F22D4-5E21-4802-BB22-7592E7BA1B88}"/>
              </a:ext>
            </a:extLst>
          </p:cNvPr>
          <p:cNvPicPr>
            <a:picLocks noChangeAspect="1"/>
          </p:cNvPicPr>
          <p:nvPr/>
        </p:nvPicPr>
        <p:blipFill>
          <a:blip r:embed="rId2"/>
          <a:stretch>
            <a:fillRect/>
          </a:stretch>
        </p:blipFill>
        <p:spPr>
          <a:xfrm>
            <a:off x="6098498" y="1526421"/>
            <a:ext cx="5710003" cy="4279846"/>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588263" y="457200"/>
            <a:ext cx="11018520" cy="553998"/>
          </a:xfrm>
        </p:spPr>
        <p:txBody>
          <a:bodyPr/>
          <a:lstStyle/>
          <a:p>
            <a:r>
              <a:rPr lang="en-US" dirty="0">
                <a:ea typeface="+mj-lt"/>
                <a:cs typeface="+mj-lt"/>
              </a:rPr>
              <a:t>AKS Scaling to ACI</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90446" y="1391776"/>
            <a:ext cx="10956061" cy="1895904"/>
          </a:xfrm>
        </p:spPr>
        <p:txBody>
          <a:bodyPr vert="horz" wrap="square" lIns="0" tIns="0" rIns="0" bIns="0" rtlCol="0" anchor="t">
            <a:spAutoFit/>
          </a:bodyPr>
          <a:lstStyle/>
          <a:p>
            <a:pPr>
              <a:buNone/>
            </a:pPr>
            <a:r>
              <a:rPr lang="en-US" dirty="0">
                <a:latin typeface="Segoe UI Semilight"/>
                <a:cs typeface="Segoe UI Semilight"/>
              </a:rPr>
              <a:t>If you need to rapidly grow your AKS cluster, you can create new pods in Azure Container Instances </a:t>
            </a:r>
            <a:endParaRPr lang="en-US" dirty="0"/>
          </a:p>
          <a:p>
            <a:pPr marL="0" indent="0">
              <a:buNone/>
            </a:pPr>
            <a:endParaRPr lang="en-US" dirty="0">
              <a:latin typeface="Segoe UI Semilight"/>
              <a:cs typeface="Segoe UI Semilight"/>
            </a:endParaRPr>
          </a:p>
          <a:p>
            <a:pPr marL="0" indent="0">
              <a:buNone/>
            </a:pPr>
            <a:endParaRPr lang="en-US" dirty="0"/>
          </a:p>
        </p:txBody>
      </p:sp>
      <p:pic>
        <p:nvPicPr>
          <p:cNvPr id="5" name="Picture 5" descr="An AKS cluster uses rapid burst scaling to create pods in an Azure container instance. ">
            <a:extLst>
              <a:ext uri="{FF2B5EF4-FFF2-40B4-BE49-F238E27FC236}">
                <a16:creationId xmlns:a16="http://schemas.microsoft.com/office/drawing/2014/main" id="{83E0179A-4462-4BEE-8562-C3012196DD1C}"/>
              </a:ext>
            </a:extLst>
          </p:cNvPr>
          <p:cNvPicPr>
            <a:picLocks noChangeAspect="1"/>
          </p:cNvPicPr>
          <p:nvPr/>
        </p:nvPicPr>
        <p:blipFill>
          <a:blip r:embed="rId2"/>
          <a:stretch>
            <a:fillRect/>
          </a:stretch>
        </p:blipFill>
        <p:spPr>
          <a:xfrm>
            <a:off x="589613" y="2698032"/>
            <a:ext cx="10912839" cy="3710460"/>
          </a:xfrm>
          <a:prstGeom prst="rect">
            <a:avLst/>
          </a:prstGeom>
        </p:spPr>
      </p:pic>
    </p:spTree>
    <p:extLst>
      <p:ext uri="{BB962C8B-B14F-4D97-AF65-F5344CB8AC3E}">
        <p14:creationId xmlns:p14="http://schemas.microsoft.com/office/powerpoint/2010/main" val="5602844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Virtual Kubelet</a:t>
            </a:r>
            <a:endParaRPr lang="en-US" dirty="0"/>
          </a:p>
        </p:txBody>
      </p:sp>
      <p:sp>
        <p:nvSpPr>
          <p:cNvPr id="3" name="Text Placeholder 2">
            <a:extLst>
              <a:ext uri="{FF2B5EF4-FFF2-40B4-BE49-F238E27FC236}">
                <a16:creationId xmlns:a16="http://schemas.microsoft.com/office/drawing/2014/main" id="{57F3BAF7-A6DC-47FA-B086-A0AB50B66B84}"/>
              </a:ext>
            </a:extLst>
          </p:cNvPr>
          <p:cNvSpPr>
            <a:spLocks noGrp="1"/>
          </p:cNvSpPr>
          <p:nvPr>
            <p:ph type="body" sz="quarter" idx="10"/>
          </p:nvPr>
        </p:nvSpPr>
        <p:spPr>
          <a:xfrm>
            <a:off x="584200" y="4384105"/>
            <a:ext cx="11471302" cy="1895904"/>
          </a:xfrm>
        </p:spPr>
        <p:txBody>
          <a:bodyPr vert="horz" wrap="square" lIns="0" tIns="0" rIns="0" bIns="0" rtlCol="0" anchor="t">
            <a:spAutoFit/>
          </a:bodyPr>
          <a:lstStyle/>
          <a:p>
            <a:r>
              <a:rPr lang="en-US" dirty="0">
                <a:latin typeface="Segoe UI Semilight"/>
                <a:cs typeface="Segoe UI Semilight"/>
              </a:rPr>
              <a:t>Virtual kubelet is an open-source Kubernetes kubelet implementation </a:t>
            </a:r>
            <a:endParaRPr lang="en-US" dirty="0"/>
          </a:p>
          <a:p>
            <a:r>
              <a:rPr lang="en-US" dirty="0">
                <a:latin typeface="Segoe UI Semilight"/>
                <a:cs typeface="Segoe UI Semilight"/>
              </a:rPr>
              <a:t>The virtual kubelet registers itself as a node and allows developers to deploy pods and containers with their own APIs</a:t>
            </a:r>
          </a:p>
          <a:p>
            <a:r>
              <a:rPr lang="en-US" dirty="0">
                <a:latin typeface="Segoe UI Semilight"/>
                <a:cs typeface="Segoe UI Semilight"/>
              </a:rPr>
              <a:t>Supported by an ecosystem of providers</a:t>
            </a:r>
            <a:endParaRPr lang="en-US" dirty="0"/>
          </a:p>
        </p:txBody>
      </p:sp>
      <p:pic>
        <p:nvPicPr>
          <p:cNvPr id="4" name="Picture 4" descr="An AKS cluster has virtual kubelet connectingn to Azure Container Instances, Azure Batch, and Other providers.">
            <a:extLst>
              <a:ext uri="{FF2B5EF4-FFF2-40B4-BE49-F238E27FC236}">
                <a16:creationId xmlns:a16="http://schemas.microsoft.com/office/drawing/2014/main" id="{8123CA48-B594-4E7F-BCDA-B56B54AD18F7}"/>
              </a:ext>
            </a:extLst>
          </p:cNvPr>
          <p:cNvPicPr>
            <a:picLocks noChangeAspect="1"/>
          </p:cNvPicPr>
          <p:nvPr/>
        </p:nvPicPr>
        <p:blipFill>
          <a:blip r:embed="rId3"/>
          <a:stretch>
            <a:fillRect/>
          </a:stretch>
        </p:blipFill>
        <p:spPr>
          <a:xfrm>
            <a:off x="1179443" y="1015565"/>
            <a:ext cx="9269894" cy="3324957"/>
          </a:xfrm>
          <a:prstGeom prst="rect">
            <a:avLst/>
          </a:prstGeom>
        </p:spPr>
      </p:pic>
    </p:spTree>
    <p:extLst>
      <p:ext uri="{BB962C8B-B14F-4D97-AF65-F5344CB8AC3E}">
        <p14:creationId xmlns:p14="http://schemas.microsoft.com/office/powerpoint/2010/main" val="30554579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Azure App Service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4200" y="1435497"/>
            <a:ext cx="11018520" cy="430887"/>
          </a:xfrm>
        </p:spPr>
        <p:txBody>
          <a:bodyPr/>
          <a:lstStyle/>
          <a:p>
            <a:r>
              <a:rPr lang="en-US" dirty="0"/>
              <a:t> </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6840" y="1442726"/>
            <a:ext cx="10188548" cy="2499146"/>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App Service Plans</a:t>
            </a:r>
            <a:endParaRPr lang="en-US" dirty="0">
              <a:solidFill>
                <a:schemeClr val="tx1"/>
              </a:solidFill>
            </a:endParaRPr>
          </a:p>
          <a:p>
            <a:r>
              <a:rPr lang="en-US" dirty="0">
                <a:solidFill>
                  <a:schemeClr val="tx1"/>
                </a:solidFill>
                <a:latin typeface="Segoe UI Semilight"/>
                <a:cs typeface="Segoe UI Semilight"/>
              </a:rPr>
              <a:t>App Service Plan Pricing Tiers</a:t>
            </a:r>
          </a:p>
          <a:p>
            <a:r>
              <a:rPr lang="en-US" dirty="0">
                <a:solidFill>
                  <a:schemeClr val="tx1"/>
                </a:solidFill>
                <a:latin typeface="Segoe UI Semilight"/>
                <a:cs typeface="Segoe UI Semilight"/>
              </a:rPr>
              <a:t>App Service Plan Scaling</a:t>
            </a:r>
          </a:p>
          <a:p>
            <a:r>
              <a:rPr lang="en-US" dirty="0">
                <a:solidFill>
                  <a:schemeClr val="tx1"/>
                </a:solidFill>
                <a:latin typeface="Segoe UI Semilight"/>
                <a:cs typeface="Segoe UI Semilight"/>
              </a:rPr>
              <a:t>App Service Plan Scale Out</a:t>
            </a:r>
          </a:p>
          <a:p>
            <a:r>
              <a:rPr lang="en-US" dirty="0">
                <a:solidFill>
                  <a:schemeClr val="tx1"/>
                </a:solidFill>
                <a:latin typeface="Segoe UI Semilight"/>
                <a:cs typeface="Segoe UI Semilight"/>
              </a:rPr>
              <a:t>Demonstration - Create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cs typeface="Segoe UI"/>
              </a:rPr>
              <a:t>Demonstration - Deploy Azure Kubernetes Service</a:t>
            </a:r>
            <a:endParaRPr lang="en-US" dirty="0"/>
          </a:p>
        </p:txBody>
      </p:sp>
      <p:sp>
        <p:nvSpPr>
          <p:cNvPr id="5" name="Text Placeholder 4">
            <a:extLst>
              <a:ext uri="{FF2B5EF4-FFF2-40B4-BE49-F238E27FC236}">
                <a16:creationId xmlns:a16="http://schemas.microsoft.com/office/drawing/2014/main" id="{398DF2EF-17DF-43DF-B9B7-8541D3474679}"/>
              </a:ext>
            </a:extLst>
          </p:cNvPr>
          <p:cNvSpPr>
            <a:spLocks noGrp="1"/>
          </p:cNvSpPr>
          <p:nvPr>
            <p:ph type="body" sz="quarter" idx="10"/>
          </p:nvPr>
        </p:nvSpPr>
        <p:spPr>
          <a:xfrm>
            <a:off x="586390" y="1434370"/>
            <a:ext cx="11018520" cy="3016210"/>
          </a:xfrm>
        </p:spPr>
        <p:txBody>
          <a:bodyPr vert="horz" wrap="square" lIns="0" tIns="0" rIns="0" bIns="0" rtlCol="0" anchor="t">
            <a:spAutoFit/>
          </a:bodyPr>
          <a:lstStyle/>
          <a:p>
            <a:pPr marL="747395" indent="-514350">
              <a:buFont typeface="Arial" panose="020B0604020202020204" pitchFamily="34" charset="0"/>
              <a:buChar char="•"/>
              <a:tabLst>
                <a:tab pos="515938" algn="l"/>
              </a:tabLst>
            </a:pPr>
            <a:r>
              <a:rPr lang="en-US" dirty="0">
                <a:latin typeface="Segoe UI Semilight"/>
                <a:cs typeface="Segoe UI Semilight"/>
              </a:rPr>
              <a:t>Create a Kubernetes service</a:t>
            </a:r>
            <a:endParaRPr lang="en-US" dirty="0">
              <a:latin typeface="Segoe UI Semilight" panose="020B0402040204020203" pitchFamily="34" charset="0"/>
              <a:cs typeface="Segoe UI Semilight" panose="020B0402040204020203" pitchFamily="34" charset="0"/>
            </a:endParaRPr>
          </a:p>
          <a:p>
            <a:pPr marL="747395" indent="-514350">
              <a:buFont typeface="Arial" panose="020B0604020202020204" pitchFamily="34" charset="0"/>
              <a:buChar char="•"/>
              <a:tabLst>
                <a:tab pos="515938" algn="l"/>
              </a:tabLst>
            </a:pPr>
            <a:r>
              <a:rPr lang="en-US" dirty="0">
                <a:latin typeface="Segoe UI Semilight"/>
                <a:cs typeface="Segoe UI Semilight"/>
              </a:rPr>
              <a:t>Connect to the cluster.</a:t>
            </a:r>
          </a:p>
          <a:p>
            <a:pPr marL="747395" indent="-514350">
              <a:buFont typeface="Arial" panose="020B0604020202020204" pitchFamily="34" charset="0"/>
              <a:buChar char="•"/>
              <a:tabLst>
                <a:tab pos="515938" algn="l"/>
              </a:tabLst>
            </a:pPr>
            <a:r>
              <a:rPr lang="en-US" dirty="0">
                <a:latin typeface="Segoe UI Semilight"/>
                <a:cs typeface="Segoe UI Semilight"/>
              </a:rPr>
              <a:t>Test the applications.</a:t>
            </a:r>
          </a:p>
          <a:p>
            <a:pPr>
              <a:tabLst>
                <a:tab pos="515938" algn="l"/>
              </a:tabLst>
            </a:pPr>
            <a:endParaRPr lang="en-IE" dirty="0"/>
          </a:p>
          <a:p>
            <a:endParaRPr lang="en-IE" b="1" dirty="0"/>
          </a:p>
          <a:p>
            <a:endParaRPr lang="en-US" dirty="0"/>
          </a:p>
        </p:txBody>
      </p:sp>
      <p:pic>
        <p:nvPicPr>
          <p:cNvPr id="6" name="Picture 5" descr="Screenshot of the Azure Voting App created in the demonstration.">
            <a:extLst>
              <a:ext uri="{FF2B5EF4-FFF2-40B4-BE49-F238E27FC236}">
                <a16:creationId xmlns:a16="http://schemas.microsoft.com/office/drawing/2014/main" id="{FEB2B092-A5DC-4A58-A44D-426243EAB187}"/>
              </a:ext>
            </a:extLst>
          </p:cNvPr>
          <p:cNvPicPr>
            <a:picLocks noChangeAspect="1"/>
          </p:cNvPicPr>
          <p:nvPr/>
        </p:nvPicPr>
        <p:blipFill>
          <a:blip r:embed="rId3"/>
          <a:stretch>
            <a:fillRect/>
          </a:stretch>
        </p:blipFill>
        <p:spPr>
          <a:xfrm>
            <a:off x="6744335" y="1652311"/>
            <a:ext cx="3506184" cy="2798269"/>
          </a:xfrm>
          <a:prstGeom prst="rect">
            <a:avLst/>
          </a:prstGeom>
          <a:ln>
            <a:solidFill>
              <a:schemeClr val="tx1"/>
            </a:solid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06: Module Labs and Review</a:t>
            </a:r>
            <a:endParaRPr lang="en-US" strike="sngStrike" dirty="0">
              <a:solidFill>
                <a:srgbClr val="FF0000"/>
              </a:solidFill>
              <a:cs typeface="Segoe UI"/>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b="1" dirty="0">
                <a:ea typeface="+mj-lt"/>
                <a:cs typeface="+mj-lt"/>
              </a:rPr>
              <a:t>Lab 09a - Implement Web Apps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10602"/>
          </a:xfrm>
        </p:spPr>
        <p:txBody>
          <a:bodyPr vert="horz" wrap="square" lIns="0" tIns="0" rIns="0" bIns="0" rtlCol="0" anchor="t">
            <a:spAutoFit/>
          </a:bodyPr>
          <a:lstStyle/>
          <a:p>
            <a:r>
              <a:rPr lang="en-US" sz="2200" b="1" dirty="0">
                <a:latin typeface="Segoe UI Semilight"/>
                <a:cs typeface="Segoe UI Semilight"/>
              </a:rPr>
              <a:t>Lab scenario</a:t>
            </a:r>
            <a:endParaRPr lang="en-US" sz="2200" dirty="0"/>
          </a:p>
          <a:p>
            <a:r>
              <a:rPr lang="en-US" sz="2200" dirty="0">
                <a:latin typeface="Segoe UI Semiligh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p>
          <a:p>
            <a:endParaRPr lang="en-US" sz="2200" dirty="0">
              <a:latin typeface="Segoe UI Semilight"/>
              <a:cs typeface="Segoe UI Semilight"/>
            </a:endParaRPr>
          </a:p>
          <a:p>
            <a:r>
              <a:rPr lang="en-US" sz="2200" b="1" dirty="0">
                <a:latin typeface="Segoe UI Semilight"/>
                <a:cs typeface="Segoe UI Semilight"/>
              </a:rPr>
              <a:t>Objectives</a:t>
            </a:r>
          </a:p>
          <a:p>
            <a:pPr marL="285750" indent="-285750">
              <a:buFont typeface="Arial"/>
              <a:buChar char="•"/>
            </a:pPr>
            <a:r>
              <a:rPr lang="en-US" sz="2200" dirty="0">
                <a:latin typeface="Segoe UI Semilight"/>
                <a:cs typeface="Segoe UI Semilight"/>
              </a:rPr>
              <a:t>Task 1: Create an Azure web app</a:t>
            </a:r>
          </a:p>
          <a:p>
            <a:pPr marL="285750" indent="-285750">
              <a:buFont typeface="Arial"/>
              <a:buChar char="•"/>
            </a:pPr>
            <a:r>
              <a:rPr lang="en-US" sz="2200" dirty="0">
                <a:latin typeface="Segoe UI Semilight"/>
                <a:cs typeface="Segoe UI Semilight"/>
              </a:rPr>
              <a:t>Task 2: Create a staging deployment slot</a:t>
            </a:r>
            <a:endParaRPr lang="en-US" sz="2200" dirty="0"/>
          </a:p>
          <a:p>
            <a:pPr marL="285750" indent="-285750">
              <a:buFont typeface="Arial"/>
              <a:buChar char="•"/>
            </a:pPr>
            <a:r>
              <a:rPr lang="en-US" sz="2200" dirty="0">
                <a:latin typeface="Segoe UI Semilight"/>
                <a:cs typeface="Segoe UI Semilight"/>
              </a:rPr>
              <a:t>Task 3: Configure web app deployment settings</a:t>
            </a:r>
            <a:endParaRPr lang="en-US" sz="2200" dirty="0"/>
          </a:p>
          <a:p>
            <a:pPr marL="285750" indent="-285750">
              <a:buFont typeface="Arial"/>
              <a:buChar char="•"/>
            </a:pPr>
            <a:r>
              <a:rPr lang="en-US" sz="2200" dirty="0">
                <a:latin typeface="Segoe UI Semilight"/>
                <a:cs typeface="Segoe UI Semilight"/>
              </a:rPr>
              <a:t>Task 4: Deploy code to the staging deployment slot</a:t>
            </a:r>
            <a:endParaRPr lang="en-US" sz="2200" dirty="0"/>
          </a:p>
          <a:p>
            <a:pPr marL="285750" indent="-285750">
              <a:buFont typeface="Arial"/>
              <a:buChar char="•"/>
            </a:pPr>
            <a:r>
              <a:rPr lang="en-US" sz="2200" dirty="0">
                <a:latin typeface="Segoe UI Semilight"/>
                <a:cs typeface="Segoe UI Semilight"/>
              </a:rPr>
              <a:t>Task 5: Swap the staging slots</a:t>
            </a:r>
            <a:endParaRPr lang="en-US" sz="2200" dirty="0"/>
          </a:p>
          <a:p>
            <a:pPr marL="285750" indent="-285750">
              <a:buFont typeface="Arial"/>
              <a:buChar char="•"/>
            </a:pPr>
            <a:r>
              <a:rPr lang="en-US" sz="2200" dirty="0">
                <a:latin typeface="Segoe UI Semilight"/>
                <a:cs typeface="Segoe UI Semilight"/>
              </a:rPr>
              <a:t>Task 6: Configure and test autoscaling of the Azure web app</a:t>
            </a:r>
            <a:endParaRPr lang="en-US" sz="2200" dirty="0"/>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588263" y="457200"/>
            <a:ext cx="11018520" cy="553998"/>
          </a:xfrm>
        </p:spPr>
        <p:txBody>
          <a:bodyPr/>
          <a:lstStyle/>
          <a:p>
            <a:r>
              <a:rPr lang="en-US" dirty="0">
                <a:cs typeface="Segoe UI"/>
              </a:rPr>
              <a:t>Lab 09b - Implement Azure Container Instances</a:t>
            </a:r>
          </a:p>
        </p:txBody>
      </p:sp>
      <p:sp>
        <p:nvSpPr>
          <p:cNvPr id="3" name="Text Placeholder 2">
            <a:extLst>
              <a:ext uri="{FF2B5EF4-FFF2-40B4-BE49-F238E27FC236}">
                <a16:creationId xmlns:a16="http://schemas.microsoft.com/office/drawing/2014/main" id="{3C78EC1F-D96E-4BB2-A508-DBDE6C81BC92}"/>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a Docker image by using the Azure Container Instance</a:t>
            </a:r>
          </a:p>
          <a:p>
            <a:pPr marL="285750" indent="-285750">
              <a:buFont typeface="Arial"/>
              <a:buChar char="•"/>
            </a:pPr>
            <a:r>
              <a:rPr lang="en-US" sz="2400" dirty="0">
                <a:latin typeface="Segoe UI Semilight"/>
                <a:cs typeface="Segoe UI Semilight"/>
              </a:rPr>
              <a:t>Task 2: Review the functionality of the Azure Container Instance</a:t>
            </a:r>
          </a:p>
          <a:p>
            <a:endParaRPr lang="en-US" sz="2400" dirty="0"/>
          </a:p>
        </p:txBody>
      </p:sp>
    </p:spTree>
    <p:extLst>
      <p:ext uri="{BB962C8B-B14F-4D97-AF65-F5344CB8AC3E}">
        <p14:creationId xmlns:p14="http://schemas.microsoft.com/office/powerpoint/2010/main" val="8880702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588263" y="457200"/>
            <a:ext cx="11018520" cy="553998"/>
          </a:xfrm>
        </p:spPr>
        <p:txBody>
          <a:bodyPr/>
          <a:lstStyle/>
          <a:p>
            <a:r>
              <a:rPr lang="en-US" dirty="0">
                <a:cs typeface="Segoe UI"/>
              </a:rPr>
              <a:t>Lab 09c - Implement Azure Kubernetes Service</a:t>
            </a:r>
          </a:p>
        </p:txBody>
      </p:sp>
      <p:sp>
        <p:nvSpPr>
          <p:cNvPr id="3" name="Text Placeholder 2">
            <a:extLst>
              <a:ext uri="{FF2B5EF4-FFF2-40B4-BE49-F238E27FC236}">
                <a16:creationId xmlns:a16="http://schemas.microsoft.com/office/drawing/2014/main" id="{B8C4BA15-44CA-49DA-9A9B-7CDB66E28747}"/>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t>Task 1: Deploy an Azure Kubernetes Service cluster</a:t>
            </a:r>
          </a:p>
          <a:p>
            <a:pPr marL="285750" indent="-285750">
              <a:buFont typeface="Arial"/>
              <a:buChar char="•"/>
            </a:pPr>
            <a:r>
              <a:rPr lang="en-US" sz="2400" dirty="0"/>
              <a:t>Task 2: Deploy pods into the Azure Kubernetes Service cluster</a:t>
            </a:r>
          </a:p>
          <a:p>
            <a:pPr marL="285750" indent="-285750">
              <a:buFont typeface="Arial"/>
              <a:buChar char="•"/>
            </a:pPr>
            <a:r>
              <a:rPr lang="en-US" sz="2400" dirty="0"/>
              <a:t>Task 3: Scale containerized workloads in the Azure Kubernetes service cluster</a:t>
            </a:r>
          </a:p>
          <a:p>
            <a:endParaRPr lang="en-US" sz="2400" dirty="0"/>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cs typeface="Segoe UI"/>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5416868"/>
          </a:xfrm>
        </p:spPr>
        <p:txBody>
          <a:bodyPr vert="horz" wrap="square" lIns="0" tIns="0" rIns="0" bIns="0" rtlCol="0" anchor="t">
            <a:spAutoFit/>
          </a:bodyPr>
          <a:lstStyle/>
          <a:p>
            <a:pPr marL="457200" indent="-457200">
              <a:buFont typeface="Arial" panose="020B0604020202020204" pitchFamily="34" charset="0"/>
              <a:buChar char="•"/>
            </a:pPr>
            <a:r>
              <a:rPr lang="en-US" sz="2200" dirty="0">
                <a:latin typeface="Segoe UI Semilight"/>
                <a:cs typeface="Segoe UI Semilight"/>
              </a:rPr>
              <a:t>Module Review Questions</a:t>
            </a:r>
          </a:p>
          <a:p>
            <a:pPr marL="457200" indent="-457200">
              <a:buFont typeface="Arial" panose="020B0604020202020204" pitchFamily="34" charset="0"/>
              <a:buChar char="•"/>
            </a:pPr>
            <a:r>
              <a:rPr lang="en-US" sz="2200" dirty="0">
                <a:latin typeface="Segoe UI Semilight"/>
                <a:cs typeface="Segoe UI Semilight"/>
              </a:rPr>
              <a:t>Microsoft Learn Modules (docs.microsoft.com/Learn)</a:t>
            </a:r>
          </a:p>
          <a:p>
            <a:pPr marL="685800" lvl="1" indent="-457200">
              <a:buFont typeface="Arial" panose="020B0604020202020204" pitchFamily="34" charset="0"/>
              <a:buChar char="•"/>
            </a:pPr>
            <a:r>
              <a:rPr lang="en-US" sz="2200" dirty="0"/>
              <a:t>Host a web application with Azure App service</a:t>
            </a:r>
            <a:endParaRPr lang="en-US" sz="2200" dirty="0">
              <a:cs typeface="Segoe UI"/>
            </a:endParaRPr>
          </a:p>
          <a:p>
            <a:pPr marL="685800" lvl="1" indent="-457200">
              <a:buFont typeface="Arial" panose="020B0604020202020204" pitchFamily="34" charset="0"/>
              <a:buChar char="•"/>
            </a:pPr>
            <a:r>
              <a:rPr lang="en-US" sz="2200" dirty="0"/>
              <a:t>Stage a web app deployment for testing and rollback by using App Service deployment slots</a:t>
            </a:r>
            <a:endParaRPr lang="en-US" sz="2200" dirty="0">
              <a:cs typeface="Segoe UI"/>
            </a:endParaRPr>
          </a:p>
          <a:p>
            <a:pPr marL="685800" lvl="1" indent="-457200">
              <a:buFont typeface="Arial" panose="020B0604020202020204" pitchFamily="34" charset="0"/>
              <a:buChar char="•"/>
            </a:pPr>
            <a:r>
              <a:rPr lang="en-US" sz="2200" dirty="0"/>
              <a:t>Scale an App Service web app to efficiently meet demand with App Service scale up and scale out</a:t>
            </a:r>
            <a:endParaRPr lang="en-US" sz="2200" dirty="0">
              <a:cs typeface="Segoe UI"/>
            </a:endParaRPr>
          </a:p>
          <a:p>
            <a:pPr marL="685800" lvl="1" indent="-457200">
              <a:buFont typeface="Arial" panose="020B0604020202020204" pitchFamily="34" charset="0"/>
              <a:buChar char="•"/>
            </a:pPr>
            <a:r>
              <a:rPr lang="en-US" sz="2200" dirty="0"/>
              <a:t>Dynamically meet changing web app performance requirements with autoscale rules</a:t>
            </a:r>
            <a:endParaRPr lang="en-US" sz="2200" dirty="0">
              <a:cs typeface="Segoe UI"/>
            </a:endParaRPr>
          </a:p>
          <a:p>
            <a:pPr marL="685800" lvl="1" indent="-457200">
              <a:buFont typeface="Arial" panose="020B0604020202020204" pitchFamily="34" charset="0"/>
              <a:buChar char="•"/>
            </a:pPr>
            <a:r>
              <a:rPr lang="en-US" sz="2200" dirty="0"/>
              <a:t>Capture and view page load times in your Azure web app with Application Insights</a:t>
            </a:r>
            <a:endParaRPr lang="en-US" sz="2200" dirty="0">
              <a:cs typeface="Segoe UI"/>
            </a:endParaRPr>
          </a:p>
          <a:p>
            <a:pPr marL="685800" lvl="1" indent="-457200">
              <a:buFont typeface="Arial" panose="020B0604020202020204" pitchFamily="34" charset="0"/>
              <a:buChar char="•"/>
            </a:pPr>
            <a:r>
              <a:rPr lang="en-US" sz="2200" dirty="0"/>
              <a:t>Build a containerized web application with Docker</a:t>
            </a:r>
          </a:p>
          <a:p>
            <a:pPr marL="685800" lvl="1" indent="-457200">
              <a:buFont typeface="Arial" panose="020B0604020202020204" pitchFamily="34" charset="0"/>
              <a:buChar char="•"/>
            </a:pPr>
            <a:r>
              <a:rPr lang="en-US" sz="2200" dirty="0"/>
              <a:t>Run Docker containers with Azure Container Instances</a:t>
            </a:r>
          </a:p>
          <a:p>
            <a:pPr marL="685800" lvl="1" indent="-457200">
              <a:buFont typeface="Arial" panose="020B0604020202020204" pitchFamily="34" charset="0"/>
              <a:buChar char="•"/>
            </a:pPr>
            <a:r>
              <a:rPr lang="en-US" sz="2200" dirty="0"/>
              <a:t>Introduction</a:t>
            </a:r>
            <a:r>
              <a:rPr lang="en-US" sz="2200" dirty="0">
                <a:ea typeface="+mn-lt"/>
                <a:cs typeface="+mn-lt"/>
              </a:rPr>
              <a:t> to the Azure Kubernetes Service</a:t>
            </a:r>
            <a:endParaRPr lang="en-US" sz="2200" dirty="0">
              <a:cs typeface="Segoe UI"/>
            </a:endParaRPr>
          </a:p>
          <a:p>
            <a:pPr marL="685800" lvl="1" indent="-457200">
              <a:buFont typeface="Arial" panose="020B0604020202020204" pitchFamily="34" charset="0"/>
              <a:buChar char="•"/>
            </a:pPr>
            <a:endParaRPr lang="en-US" sz="2200" dirty="0">
              <a:cs typeface="Segoe UI"/>
            </a:endParaRPr>
          </a:p>
        </p:txBody>
      </p:sp>
    </p:spTree>
    <p:extLst>
      <p:ext uri="{BB962C8B-B14F-4D97-AF65-F5344CB8AC3E}">
        <p14:creationId xmlns:p14="http://schemas.microsoft.com/office/powerpoint/2010/main" val="6089082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App Service Plans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90868" y="1435100"/>
            <a:ext cx="10524436" cy="4185761"/>
          </a:xfrm>
        </p:spPr>
        <p:txBody>
          <a:bodyPr/>
          <a:lstStyle/>
          <a:p>
            <a:r>
              <a:rPr lang="en-US" dirty="0"/>
              <a:t>Define a set of compute resources for a web app to run</a:t>
            </a:r>
          </a:p>
          <a:p>
            <a:r>
              <a:rPr lang="en-US" dirty="0"/>
              <a:t>Determines performance, price, and features</a:t>
            </a:r>
          </a:p>
          <a:p>
            <a:r>
              <a:rPr lang="en-US" dirty="0"/>
              <a:t>One or more apps can be configured to run in the same App Service plan</a:t>
            </a:r>
          </a:p>
          <a:p>
            <a:r>
              <a:rPr lang="en-US" dirty="0"/>
              <a:t>App Service plans define:</a:t>
            </a:r>
          </a:p>
          <a:p>
            <a:pPr lvl="1"/>
            <a:r>
              <a:rPr lang="en-US" sz="2400" dirty="0">
                <a:latin typeface="Segoe UI Semilight" panose="020B0402040204020203" pitchFamily="34" charset="0"/>
                <a:cs typeface="Segoe UI Semilight" panose="020B0402040204020203" pitchFamily="34" charset="0"/>
              </a:rPr>
              <a:t>Region where compute resources will be created </a:t>
            </a:r>
          </a:p>
          <a:p>
            <a:pPr lvl="1"/>
            <a:r>
              <a:rPr lang="en-US" sz="2400" dirty="0">
                <a:latin typeface="Segoe UI Semilight" panose="020B0402040204020203" pitchFamily="34" charset="0"/>
                <a:cs typeface="Segoe UI Semilight" panose="020B0402040204020203" pitchFamily="34" charset="0"/>
              </a:rPr>
              <a:t>Number of virtual machine instances </a:t>
            </a:r>
          </a:p>
          <a:p>
            <a:pPr lvl="1"/>
            <a:r>
              <a:rPr lang="en-US" sz="2400" dirty="0">
                <a:latin typeface="Segoe UI Semilight" panose="020B0402040204020203" pitchFamily="34" charset="0"/>
                <a:cs typeface="Segoe UI Semilight" panose="020B0402040204020203" pitchFamily="34" charset="0"/>
              </a:rPr>
              <a:t>Size of virtual machine instances (Small, Medium, Large)</a:t>
            </a:r>
          </a:p>
          <a:p>
            <a:pPr lvl="1"/>
            <a:r>
              <a:rPr lang="en-US" sz="2400" dirty="0">
                <a:latin typeface="Segoe UI Semilight" panose="020B0402040204020203" pitchFamily="34" charset="0"/>
                <a:cs typeface="Segoe UI Semilight" panose="020B0402040204020203" pitchFamily="34" charset="0"/>
              </a:rPr>
              <a:t>Pricing tier (next slide)</a:t>
            </a:r>
            <a:endParaRPr lang="en-US" dirty="0"/>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App Service Plan Pricing Tiers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86740" y="4761166"/>
            <a:ext cx="10932598" cy="1661993"/>
          </a:xfrm>
        </p:spPr>
        <p:txBody>
          <a:bodyPr vert="horz" wrap="square" lIns="0" tIns="0" rIns="0" bIns="0" rtlCol="0" anchor="t">
            <a:spAutoFit/>
          </a:bodyPr>
          <a:lstStyle/>
          <a:p>
            <a:pPr lvl="0"/>
            <a:r>
              <a:rPr lang="en-US" sz="2000" b="1" dirty="0">
                <a:latin typeface="Segoe UI Semilight"/>
                <a:cs typeface="Segoe UI Semilight"/>
              </a:rPr>
              <a:t>Shared compute (</a:t>
            </a:r>
            <a:r>
              <a:rPr lang="en-US" sz="2000" dirty="0">
                <a:latin typeface="Segoe UI Semilight"/>
                <a:cs typeface="Segoe UI Semilight"/>
              </a:rPr>
              <a:t>Free and Shared). Run apps on the same Azure VM as other App Service apps, and the resources cannot scale out</a:t>
            </a:r>
          </a:p>
          <a:p>
            <a:pPr lvl="0"/>
            <a:r>
              <a:rPr lang="en-US" sz="2000" b="1" dirty="0">
                <a:latin typeface="Segoe UI Semilight"/>
                <a:cs typeface="Segoe UI Semilight"/>
              </a:rPr>
              <a:t>Dedicated compute</a:t>
            </a:r>
            <a:r>
              <a:rPr lang="en-US" sz="2000" dirty="0">
                <a:latin typeface="Segoe UI Semilight"/>
                <a:cs typeface="Segoe UI Semilight"/>
              </a:rPr>
              <a:t> (Basic, Standard, Premium). Run apps in the same plan in dedicated Azure VMs</a:t>
            </a:r>
          </a:p>
          <a:p>
            <a:pPr lvl="0"/>
            <a:r>
              <a:rPr lang="en-US" sz="2000" b="1" dirty="0">
                <a:latin typeface="Segoe UI Semilight"/>
                <a:cs typeface="Segoe UI Semilight"/>
              </a:rPr>
              <a:t>Isolated</a:t>
            </a:r>
            <a:r>
              <a:rPr lang="en-US" sz="2000" dirty="0">
                <a:latin typeface="Segoe UI Semilight"/>
                <a:cs typeface="Segoe UI Semilight"/>
              </a:rPr>
              <a:t>. Runs apps on dedicated Azure VMs in dedicated Azure virtual networks</a:t>
            </a:r>
          </a:p>
        </p:txBody>
      </p:sp>
      <p:graphicFrame>
        <p:nvGraphicFramePr>
          <p:cNvPr id="8" name="Table 7">
            <a:extLst>
              <a:ext uri="{FF2B5EF4-FFF2-40B4-BE49-F238E27FC236}">
                <a16:creationId xmlns:a16="http://schemas.microsoft.com/office/drawing/2014/main" id="{13449A8D-6832-46D8-8419-557E01C1B8FC}"/>
              </a:ext>
            </a:extLst>
          </p:cNvPr>
          <p:cNvGraphicFramePr>
            <a:graphicFrameLocks noGrp="1"/>
          </p:cNvGraphicFramePr>
          <p:nvPr>
            <p:extLst>
              <p:ext uri="{D42A27DB-BD31-4B8C-83A1-F6EECF244321}">
                <p14:modId xmlns:p14="http://schemas.microsoft.com/office/powerpoint/2010/main" val="1500795051"/>
              </p:ext>
            </p:extLst>
          </p:nvPr>
        </p:nvGraphicFramePr>
        <p:xfrm>
          <a:off x="710119" y="1507807"/>
          <a:ext cx="10682592" cy="3042573"/>
        </p:xfrm>
        <a:graphic>
          <a:graphicData uri="http://schemas.openxmlformats.org/drawingml/2006/table">
            <a:tbl>
              <a:tblPr firstRow="1">
                <a:tableStyleId>{6E25E649-3F16-4E02-A733-19D2CDBF48F0}</a:tableStyleId>
              </a:tblPr>
              <a:tblGrid>
                <a:gridCol w="2130358">
                  <a:extLst>
                    <a:ext uri="{9D8B030D-6E8A-4147-A177-3AD203B41FA5}">
                      <a16:colId xmlns:a16="http://schemas.microsoft.com/office/drawing/2014/main" val="2387840815"/>
                    </a:ext>
                  </a:extLst>
                </a:gridCol>
                <a:gridCol w="810355">
                  <a:extLst>
                    <a:ext uri="{9D8B030D-6E8A-4147-A177-3AD203B41FA5}">
                      <a16:colId xmlns:a16="http://schemas.microsoft.com/office/drawing/2014/main" val="1941269257"/>
                    </a:ext>
                  </a:extLst>
                </a:gridCol>
                <a:gridCol w="1260305">
                  <a:extLst>
                    <a:ext uri="{9D8B030D-6E8A-4147-A177-3AD203B41FA5}">
                      <a16:colId xmlns:a16="http://schemas.microsoft.com/office/drawing/2014/main" val="3444600507"/>
                    </a:ext>
                  </a:extLst>
                </a:gridCol>
                <a:gridCol w="1330323">
                  <a:extLst>
                    <a:ext uri="{9D8B030D-6E8A-4147-A177-3AD203B41FA5}">
                      <a16:colId xmlns:a16="http://schemas.microsoft.com/office/drawing/2014/main" val="2653829490"/>
                    </a:ext>
                  </a:extLst>
                </a:gridCol>
                <a:gridCol w="1520369">
                  <a:extLst>
                    <a:ext uri="{9D8B030D-6E8A-4147-A177-3AD203B41FA5}">
                      <a16:colId xmlns:a16="http://schemas.microsoft.com/office/drawing/2014/main" val="2479770275"/>
                    </a:ext>
                  </a:extLst>
                </a:gridCol>
                <a:gridCol w="1690410">
                  <a:extLst>
                    <a:ext uri="{9D8B030D-6E8A-4147-A177-3AD203B41FA5}">
                      <a16:colId xmlns:a16="http://schemas.microsoft.com/office/drawing/2014/main" val="661541478"/>
                    </a:ext>
                  </a:extLst>
                </a:gridCol>
                <a:gridCol w="1940472">
                  <a:extLst>
                    <a:ext uri="{9D8B030D-6E8A-4147-A177-3AD203B41FA5}">
                      <a16:colId xmlns:a16="http://schemas.microsoft.com/office/drawing/2014/main" val="2780448184"/>
                    </a:ext>
                  </a:extLst>
                </a:gridCol>
              </a:tblGrid>
              <a:tr h="846306">
                <a:tc>
                  <a:txBody>
                    <a:bodyPr/>
                    <a:lstStyle/>
                    <a:p>
                      <a:pPr lvl="0" algn="ctr">
                        <a:buNone/>
                      </a:pPr>
                      <a:r>
                        <a:rPr lang="en-US" sz="1400" b="1" kern="1200" cap="none" dirty="0">
                          <a:solidFill>
                            <a:schemeClr val="lt1"/>
                          </a:solidFill>
                          <a:effectLst/>
                          <a:latin typeface="+mn-lt"/>
                          <a:ea typeface="+mn-ea"/>
                          <a:cs typeface="+mn-cs"/>
                        </a:rPr>
                        <a:t>Selected Features</a:t>
                      </a:r>
                    </a:p>
                  </a:txBody>
                  <a:tcPr marL="63004" marR="63004" marT="63004" marB="6300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Free</a:t>
                      </a:r>
                      <a:r>
                        <a:rPr lang="en-US" sz="1400" b="0" cap="none" dirty="0">
                          <a:effectLst/>
                        </a:rPr>
                        <a: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Shared</a:t>
                      </a:r>
                      <a:r>
                        <a:rPr lang="en-US" sz="1400" b="0" cap="none" dirty="0">
                          <a:effectLst/>
                        </a:rPr>
                        <a:t> </a:t>
                      </a:r>
                    </a:p>
                    <a:p>
                      <a:pPr algn="ctr" fontAlgn="t"/>
                      <a:r>
                        <a:rPr lang="en-US" sz="1400" b="0" cap="none" dirty="0">
                          <a:effectLst/>
                        </a:rPr>
                        <a:t>(dev/test)</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Basic </a:t>
                      </a:r>
                    </a:p>
                    <a:p>
                      <a:pPr algn="ctr" fontAlgn="t"/>
                      <a:r>
                        <a:rPr lang="en-US" sz="1400" b="0" cap="none" dirty="0">
                          <a:effectLst/>
                        </a:rPr>
                        <a:t>(dedicated dev/test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Standard</a:t>
                      </a:r>
                      <a:r>
                        <a:rPr lang="en-US" sz="1400" b="0" cap="none" dirty="0">
                          <a:effectLst/>
                        </a:rPr>
                        <a:t> </a:t>
                      </a:r>
                    </a:p>
                    <a:p>
                      <a:pPr algn="ctr" fontAlgn="t"/>
                      <a:r>
                        <a:rPr lang="en-US" sz="1400" b="0" cap="none" dirty="0">
                          <a:effectLst/>
                        </a:rPr>
                        <a:t>(production workloads)</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Premium</a:t>
                      </a:r>
                      <a:r>
                        <a:rPr lang="en-US" sz="1400" b="0" cap="none" dirty="0">
                          <a:effectLst/>
                        </a:rPr>
                        <a:t> </a:t>
                      </a:r>
                    </a:p>
                    <a:p>
                      <a:pPr algn="ctr" fontAlgn="t"/>
                      <a:r>
                        <a:rPr lang="en-US" sz="1400" b="0" cap="none" dirty="0">
                          <a:effectLst/>
                        </a:rPr>
                        <a:t>(enhanced scale and performance)</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Isolated</a:t>
                      </a:r>
                      <a:r>
                        <a:rPr lang="en-US" sz="1400" b="0" cap="none" dirty="0">
                          <a:effectLst/>
                        </a:rPr>
                        <a:t> </a:t>
                      </a:r>
                    </a:p>
                    <a:p>
                      <a:pPr algn="ctr" fontAlgn="t"/>
                      <a:r>
                        <a:rPr lang="en-US" sz="1400" b="0" cap="none" dirty="0">
                          <a:effectLst/>
                        </a:rPr>
                        <a:t>(high-performance, security and isolation)</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9103059"/>
                  </a:ext>
                </a:extLst>
              </a:tr>
              <a:tr h="428427">
                <a:tc>
                  <a:txBody>
                    <a:bodyPr/>
                    <a:lstStyle/>
                    <a:p>
                      <a:pPr algn="l" fontAlgn="t"/>
                      <a:r>
                        <a:rPr lang="en-US" sz="1400" dirty="0">
                          <a:effectLst/>
                        </a:rPr>
                        <a:t>Web, mobile, or API apps</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901656736"/>
                  </a:ext>
                </a:extLst>
              </a:tr>
              <a:tr h="428427">
                <a:tc>
                  <a:txBody>
                    <a:bodyPr/>
                    <a:lstStyle/>
                    <a:p>
                      <a:pPr algn="l" fontAlgn="t"/>
                      <a:r>
                        <a:rPr lang="en-US" sz="1400" dirty="0">
                          <a:effectLst/>
                        </a:rPr>
                        <a:t>Disk space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250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TB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1225273530"/>
                  </a:ext>
                </a:extLst>
              </a:tr>
              <a:tr h="428427">
                <a:tc>
                  <a:txBody>
                    <a:bodyPr/>
                    <a:lstStyle/>
                    <a:p>
                      <a:pPr algn="l" fontAlgn="t"/>
                      <a:r>
                        <a:rPr lang="en-US" sz="1400" dirty="0">
                          <a:effectLst/>
                        </a:rPr>
                        <a:t>Auto Scale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860645062"/>
                  </a:ext>
                </a:extLst>
              </a:tr>
              <a:tr h="428427">
                <a:tc>
                  <a:txBody>
                    <a:bodyPr/>
                    <a:lstStyle/>
                    <a:p>
                      <a:pPr algn="l" fontAlgn="t"/>
                      <a:r>
                        <a:rPr lang="en-US" sz="1400" dirty="0">
                          <a:effectLst/>
                        </a:rPr>
                        <a:t>Deployment Slots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3010663289"/>
                  </a:ext>
                </a:extLst>
              </a:tr>
              <a:tr h="428427">
                <a:tc>
                  <a:txBody>
                    <a:bodyPr/>
                    <a:lstStyle/>
                    <a:p>
                      <a:pPr algn="l" fontAlgn="t"/>
                      <a:r>
                        <a:rPr lang="en-US" sz="1400" dirty="0">
                          <a:effectLst/>
                        </a:rPr>
                        <a:t>Max Instances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1482700156"/>
                  </a:ext>
                </a:extLst>
              </a:tr>
            </a:tbl>
          </a:graphicData>
        </a:graphic>
      </p:graphicFrame>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r>
              <a:rPr lang="en-US" dirty="0">
                <a:solidFill>
                  <a:schemeClr val="tx1"/>
                </a:solidFill>
                <a:cs typeface="Segoe UI"/>
              </a:rPr>
              <a:t>App Service Plan Scaling</a:t>
            </a:r>
            <a:endParaRPr lang="en-US" dirty="0">
              <a:solidFill>
                <a:schemeClr val="tx1"/>
              </a:solidFill>
            </a:endParaRPr>
          </a:p>
        </p:txBody>
      </p:sp>
      <p:sp>
        <p:nvSpPr>
          <p:cNvPr id="3" name="Text Placeholder 2">
            <a:extLst>
              <a:ext uri="{FF2B5EF4-FFF2-40B4-BE49-F238E27FC236}">
                <a16:creationId xmlns:a16="http://schemas.microsoft.com/office/drawing/2014/main" id="{FAEFDC0A-02FE-4808-8EEB-18B0FEEB214C}"/>
              </a:ext>
            </a:extLst>
          </p:cNvPr>
          <p:cNvSpPr>
            <a:spLocks noGrp="1"/>
          </p:cNvSpPr>
          <p:nvPr>
            <p:ph type="body" sz="quarter" idx="10"/>
          </p:nvPr>
        </p:nvSpPr>
        <p:spPr>
          <a:xfrm>
            <a:off x="416034" y="3975960"/>
            <a:ext cx="9640737" cy="2289858"/>
          </a:xfrm>
        </p:spPr>
        <p:txBody>
          <a:bodyPr/>
          <a:lstStyle/>
          <a:p>
            <a:r>
              <a:rPr lang="en-US" sz="2400" dirty="0"/>
              <a:t>Scale up (change the App Service plan)</a:t>
            </a:r>
          </a:p>
          <a:p>
            <a:pPr lvl="1"/>
            <a:r>
              <a:rPr lang="en-US" dirty="0"/>
              <a:t>More hardware (CPU, memory, disk)</a:t>
            </a:r>
          </a:p>
          <a:p>
            <a:pPr lvl="1"/>
            <a:r>
              <a:rPr lang="en-US" dirty="0"/>
              <a:t>More features (dedicated virtual machines, staging slots, autoscaling)</a:t>
            </a:r>
          </a:p>
          <a:p>
            <a:r>
              <a:rPr lang="en-US" sz="2400" dirty="0"/>
              <a:t>Scale out (increase the number of VM instances)</a:t>
            </a:r>
          </a:p>
          <a:p>
            <a:pPr lvl="1"/>
            <a:r>
              <a:rPr lang="en-US" dirty="0"/>
              <a:t>Manual (fixed number of instances)</a:t>
            </a:r>
          </a:p>
          <a:p>
            <a:pPr lvl="1"/>
            <a:r>
              <a:rPr lang="en-US" dirty="0"/>
              <a:t>Autoscale (based on predefined rules and schedules)</a:t>
            </a:r>
          </a:p>
        </p:txBody>
      </p:sp>
      <p:pic>
        <p:nvPicPr>
          <p:cNvPr id="4" name="Picture 4" descr="A screenshot of scaling out the App Service Plan.  Manual scale is selected and Instance count is set to 3.">
            <a:extLst>
              <a:ext uri="{FF2B5EF4-FFF2-40B4-BE49-F238E27FC236}">
                <a16:creationId xmlns:a16="http://schemas.microsoft.com/office/drawing/2014/main" id="{13261714-2560-420A-9A45-272AB77B763E}"/>
              </a:ext>
            </a:extLst>
          </p:cNvPr>
          <p:cNvPicPr>
            <a:picLocks noChangeAspect="1"/>
          </p:cNvPicPr>
          <p:nvPr/>
        </p:nvPicPr>
        <p:blipFill>
          <a:blip r:embed="rId2"/>
          <a:stretch>
            <a:fillRect/>
          </a:stretch>
        </p:blipFill>
        <p:spPr>
          <a:xfrm>
            <a:off x="1642425" y="1197351"/>
            <a:ext cx="8203391" cy="2541311"/>
          </a:xfrm>
          <a:prstGeom prst="rect">
            <a:avLst/>
          </a:prstGeom>
          <a:ln>
            <a:solidFill>
              <a:schemeClr val="tx1"/>
            </a:solidFill>
          </a:ln>
        </p:spPr>
      </p:pic>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588263" y="457200"/>
            <a:ext cx="11018520" cy="553998"/>
          </a:xfrm>
        </p:spPr>
        <p:txBody>
          <a:bodyPr/>
          <a:lstStyle/>
          <a:p>
            <a:r>
              <a:rPr lang="en-US" dirty="0">
                <a:solidFill>
                  <a:schemeClr val="tx1"/>
                </a:solidFill>
                <a:cs typeface="Segoe UI"/>
              </a:rPr>
              <a:t>App Service Plan Scale Out</a:t>
            </a:r>
          </a:p>
        </p:txBody>
      </p:sp>
      <p:sp>
        <p:nvSpPr>
          <p:cNvPr id="3" name="Text Placeholder 2">
            <a:extLst>
              <a:ext uri="{FF2B5EF4-FFF2-40B4-BE49-F238E27FC236}">
                <a16:creationId xmlns:a16="http://schemas.microsoft.com/office/drawing/2014/main" id="{74CFBFB3-3F20-41E7-9393-88AA1290129D}"/>
              </a:ext>
            </a:extLst>
          </p:cNvPr>
          <p:cNvSpPr>
            <a:spLocks noGrp="1"/>
          </p:cNvSpPr>
          <p:nvPr>
            <p:ph type="body" sz="quarter" idx="10"/>
          </p:nvPr>
        </p:nvSpPr>
        <p:spPr>
          <a:xfrm>
            <a:off x="588962" y="3926052"/>
            <a:ext cx="11361299" cy="2585323"/>
          </a:xfrm>
        </p:spPr>
        <p:txBody>
          <a:bodyPr/>
          <a:lstStyle/>
          <a:p>
            <a:r>
              <a:rPr lang="en-US" sz="2400" dirty="0"/>
              <a:t>Adjust available resources based on the current demand</a:t>
            </a:r>
          </a:p>
          <a:p>
            <a:r>
              <a:rPr lang="en-US" sz="2400" dirty="0"/>
              <a:t>Improves availability and fault tolerance</a:t>
            </a:r>
          </a:p>
          <a:p>
            <a:r>
              <a:rPr lang="en-US" sz="2400" dirty="0"/>
              <a:t>Scale based on a metric (CPU percentage, memory percentage, HTTP requests) </a:t>
            </a:r>
          </a:p>
          <a:p>
            <a:r>
              <a:rPr lang="en-US" sz="2400" dirty="0"/>
              <a:t>Scale according to a schedule (weekdays, weekends, times, holidays)</a:t>
            </a:r>
          </a:p>
          <a:p>
            <a:r>
              <a:rPr lang="en-US" sz="2400" dirty="0"/>
              <a:t>Can implement multiple rules – combine metrics and schedules</a:t>
            </a:r>
          </a:p>
          <a:p>
            <a:r>
              <a:rPr lang="en-US" sz="2400" dirty="0"/>
              <a:t>Don’t forget to scale down</a:t>
            </a:r>
          </a:p>
        </p:txBody>
      </p:sp>
      <p:pic>
        <p:nvPicPr>
          <p:cNvPr id="4" name="Picture 4" descr="A screen shot of the Default scale condition.  Options available to scale based on a metric, add a rule, and define instance limits.">
            <a:extLst>
              <a:ext uri="{FF2B5EF4-FFF2-40B4-BE49-F238E27FC236}">
                <a16:creationId xmlns:a16="http://schemas.microsoft.com/office/drawing/2014/main" id="{A831E258-D250-47CF-90A7-28BBC4C4CE03}"/>
              </a:ext>
            </a:extLst>
          </p:cNvPr>
          <p:cNvPicPr>
            <a:picLocks noChangeAspect="1"/>
          </p:cNvPicPr>
          <p:nvPr/>
        </p:nvPicPr>
        <p:blipFill>
          <a:blip r:embed="rId2"/>
          <a:stretch>
            <a:fillRect/>
          </a:stretch>
        </p:blipFill>
        <p:spPr>
          <a:xfrm>
            <a:off x="2380158" y="1210064"/>
            <a:ext cx="6320231" cy="2511030"/>
          </a:xfrm>
          <a:prstGeom prst="rect">
            <a:avLst/>
          </a:prstGeom>
          <a:ln>
            <a:solidFill>
              <a:schemeClr val="tx1"/>
            </a:solidFill>
          </a:ln>
        </p:spPr>
      </p:pic>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 Plan</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465016"/>
          </a:xfrm>
        </p:spPr>
        <p:txBody>
          <a:bodyPr vert="horz" wrap="square" lIns="0" tIns="0" rIns="0" bIns="0" rtlCol="0" anchor="t">
            <a:spAutoFit/>
          </a:bodyPr>
          <a:lstStyle/>
          <a:p>
            <a:r>
              <a:rPr lang="en-US" dirty="0">
                <a:latin typeface="Segoe UI Semilight"/>
                <a:cs typeface="Segoe UI Semilight"/>
              </a:rPr>
              <a:t>Create an App Service Plan in the Azure Portal</a:t>
            </a:r>
            <a:endParaRPr lang="en-US" dirty="0"/>
          </a:p>
          <a:p>
            <a:r>
              <a:rPr lang="en-US" dirty="0">
                <a:latin typeface="Segoe UI Semilight"/>
                <a:cs typeface="Segoe UI Semilight"/>
              </a:rPr>
              <a:t>Review Pricing Tiers</a:t>
            </a:r>
          </a:p>
          <a:p>
            <a:r>
              <a:rPr lang="en-US" dirty="0">
                <a:latin typeface="Segoe UI Semilight"/>
                <a:cs typeface="Segoe UI Semilight"/>
              </a:rPr>
              <a:t>Configure Autoscaling</a:t>
            </a:r>
            <a:endParaRPr lang="en-US" dirty="0"/>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3308</Words>
  <Application>Microsoft Office PowerPoint</Application>
  <PresentationFormat>Widescreen</PresentationFormat>
  <Paragraphs>463</Paragraphs>
  <Slides>45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Consolas</vt:lpstr>
      <vt:lpstr>Segoe UI</vt:lpstr>
      <vt:lpstr>Segoe UI Light</vt:lpstr>
      <vt:lpstr>Segoe UI Semibold</vt:lpstr>
      <vt:lpstr>Segoe UI Semilight</vt:lpstr>
      <vt:lpstr>Wingdings</vt:lpstr>
      <vt:lpstr>WHITE TEMPLATE</vt:lpstr>
      <vt:lpstr>AZ-104T00A Module 09:  Serverless Computing</vt:lpstr>
      <vt:lpstr>Module Overview</vt:lpstr>
      <vt:lpstr> Lesson 01: Azure App Service Plans</vt:lpstr>
      <vt:lpstr>Azure App Service Overview</vt:lpstr>
      <vt:lpstr>Azure App Service Plans</vt:lpstr>
      <vt:lpstr>App Service Plan Pricing Tiers</vt:lpstr>
      <vt:lpstr>App Service Plan Scaling</vt:lpstr>
      <vt:lpstr>App Service Plan Scale Out</vt:lpstr>
      <vt:lpstr>Demonstration – Create an App Service Plan</vt:lpstr>
      <vt:lpstr>Lesson 02: Azure App Services</vt:lpstr>
      <vt:lpstr>Managing App Services Overview</vt:lpstr>
      <vt:lpstr>Azure App Service</vt:lpstr>
      <vt:lpstr>Creating an App Service</vt:lpstr>
      <vt:lpstr>Continuous Deployment</vt:lpstr>
      <vt:lpstr>Deployment Slots</vt:lpstr>
      <vt:lpstr>Creating Deployment Slots</vt:lpstr>
      <vt:lpstr>Securing an App Service</vt:lpstr>
      <vt:lpstr>Custom Domain Names</vt:lpstr>
      <vt:lpstr>Backup an App Service</vt:lpstr>
      <vt:lpstr>Application Insights</vt:lpstr>
      <vt:lpstr>Demonstration – Create an App Service</vt:lpstr>
      <vt:lpstr>Lesson 03: Container Services</vt:lpstr>
      <vt:lpstr>Container Services Overview</vt:lpstr>
      <vt:lpstr>Containers vs Virtual Machines</vt:lpstr>
      <vt:lpstr>Azure Container Instances</vt:lpstr>
      <vt:lpstr>Container Groups</vt:lpstr>
      <vt:lpstr>Docker</vt:lpstr>
      <vt:lpstr>Lesson 04: Azure Kubernetes Service</vt:lpstr>
      <vt:lpstr>Azure Kubernetes Services Overview</vt:lpstr>
      <vt:lpstr>Azure Kubernetes Service</vt:lpstr>
      <vt:lpstr>AKS Terminology</vt:lpstr>
      <vt:lpstr>AKS Clusters and Nodes</vt:lpstr>
      <vt:lpstr>AKS Networking</vt:lpstr>
      <vt:lpstr>AKS Storage</vt:lpstr>
      <vt:lpstr>AKS Security</vt:lpstr>
      <vt:lpstr>AKS and Azure Active Directory</vt:lpstr>
      <vt:lpstr>AKS Scaling</vt:lpstr>
      <vt:lpstr>AKS Scaling to ACI</vt:lpstr>
      <vt:lpstr>Virtual Kubelet</vt:lpstr>
      <vt:lpstr>Demonstration - Deploy Azure Kubernetes Service</vt:lpstr>
      <vt:lpstr>Lesson 06: Module Labs and Review</vt:lpstr>
      <vt:lpstr>Lab 09a - Implement Web Apps</vt:lpstr>
      <vt:lpstr>Lab 09b - Implement Azure Container Instances</vt:lpstr>
      <vt:lpstr>Lab 09c - Implement Azure Kubernetes Service</vt:lpstr>
      <vt:lpstr>Module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2020-03-16T14:22:15Z</dcterms:created>
  <dcterms:modified xsi:type="dcterms:W3CDTF">2020-05-11T14:47:40Z</dcterms:modified>
</cp:coreProperties>
</file>