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336"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37"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38" r:id="rId75"/>
    <p:sldId id="327" r:id="rId76"/>
    <p:sldId id="328" r:id="rId77"/>
    <p:sldId id="329" r:id="rId78"/>
    <p:sldId id="330" r:id="rId79"/>
    <p:sldId id="331" r:id="rId80"/>
    <p:sldId id="339" r:id="rId81"/>
    <p:sldId id="340" r:id="rId82"/>
    <p:sldId id="332" r:id="rId83"/>
    <p:sldId id="333" r:id="rId84"/>
    <p:sldId id="334" r:id="rId85"/>
    <p:sldId id="335" r:id="rId86"/>
    <p:sldId id="341" r:id="rId87"/>
    <p:sldId id="342" r:id="rId88"/>
    <p:sldId id="343" r:id="rId89"/>
    <p:sldId id="344" r:id="rId90"/>
    <p:sldId id="345" r:id="rId91"/>
    <p:sldId id="346" r:id="rId92"/>
    <p:sldId id="347" r:id="rId93"/>
    <p:sldId id="348" r:id="rId94"/>
    <p:sldId id="349" r:id="rId95"/>
    <p:sldId id="361" r:id="rId96"/>
    <p:sldId id="350" r:id="rId97"/>
    <p:sldId id="362" r:id="rId98"/>
    <p:sldId id="351" r:id="rId99"/>
    <p:sldId id="363" r:id="rId100"/>
    <p:sldId id="364" r:id="rId101"/>
    <p:sldId id="365" r:id="rId102"/>
    <p:sldId id="366" r:id="rId103"/>
    <p:sldId id="352" r:id="rId104"/>
    <p:sldId id="367" r:id="rId105"/>
    <p:sldId id="353" r:id="rId106"/>
    <p:sldId id="354" r:id="rId107"/>
    <p:sldId id="355" r:id="rId108"/>
    <p:sldId id="386" r:id="rId109"/>
    <p:sldId id="387" r:id="rId110"/>
    <p:sldId id="358" r:id="rId111"/>
    <p:sldId id="359" r:id="rId112"/>
    <p:sldId id="388" r:id="rId113"/>
    <p:sldId id="360" r:id="rId114"/>
    <p:sldId id="368" r:id="rId115"/>
    <p:sldId id="369" r:id="rId116"/>
    <p:sldId id="370" r:id="rId117"/>
    <p:sldId id="371" r:id="rId118"/>
    <p:sldId id="389" r:id="rId119"/>
    <p:sldId id="372" r:id="rId120"/>
    <p:sldId id="373" r:id="rId121"/>
    <p:sldId id="374" r:id="rId122"/>
    <p:sldId id="375" r:id="rId123"/>
    <p:sldId id="376" r:id="rId124"/>
    <p:sldId id="390" r:id="rId125"/>
    <p:sldId id="377" r:id="rId126"/>
    <p:sldId id="391" r:id="rId127"/>
    <p:sldId id="378" r:id="rId128"/>
    <p:sldId id="379" r:id="rId129"/>
    <p:sldId id="380" r:id="rId130"/>
    <p:sldId id="381" r:id="rId131"/>
    <p:sldId id="393" r:id="rId132"/>
    <p:sldId id="392" r:id="rId133"/>
    <p:sldId id="382" r:id="rId134"/>
    <p:sldId id="394" r:id="rId135"/>
    <p:sldId id="383" r:id="rId136"/>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60"/>
  </p:normalViewPr>
  <p:slideViewPr>
    <p:cSldViewPr snapToGrid="0">
      <p:cViewPr varScale="1">
        <p:scale>
          <a:sx n="60" d="100"/>
          <a:sy n="60" d="100"/>
        </p:scale>
        <p:origin x="78" y="1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8401" y="4145282"/>
            <a:ext cx="4687338"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8" y="6057150"/>
            <a:ext cx="5500158"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1800"/>
            </a:p>
          </p:txBody>
        </p:sp>
      </p:grpSp>
      <p:sp>
        <p:nvSpPr>
          <p:cNvPr id="2" name="Title 1"/>
          <p:cNvSpPr>
            <a:spLocks noGrp="1"/>
          </p:cNvSpPr>
          <p:nvPr>
            <p:ph type="ctrTitle"/>
          </p:nvPr>
        </p:nvSpPr>
        <p:spPr>
          <a:xfrm>
            <a:off x="1625600" y="584201"/>
            <a:ext cx="8737600"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600" y="2616200"/>
            <a:ext cx="8737600"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549AB52-E258-4208-808A-7E9E0D040429}" type="datetimeFigureOut">
              <a:rPr lang="en-IN" smtClean="0"/>
              <a:t>27-10-2024</a:t>
            </a:fld>
            <a:endParaRPr lang="en-IN"/>
          </a:p>
        </p:txBody>
      </p:sp>
      <p:sp>
        <p:nvSpPr>
          <p:cNvPr id="23" name="Footer Placeholder 22"/>
          <p:cNvSpPr>
            <a:spLocks noGrp="1"/>
          </p:cNvSpPr>
          <p:nvPr>
            <p:ph type="ftr" sz="quarter" idx="11"/>
          </p:nvPr>
        </p:nvSpPr>
        <p:spPr/>
        <p:txBody>
          <a:bodyPr/>
          <a:lstStyle/>
          <a:p>
            <a:endParaRPr lang="en-IN"/>
          </a:p>
        </p:txBody>
      </p:sp>
      <p:sp>
        <p:nvSpPr>
          <p:cNvPr id="24" name="Slide Number Placeholder 23"/>
          <p:cNvSpPr>
            <a:spLocks noGrp="1"/>
          </p:cNvSpPr>
          <p:nvPr>
            <p:ph type="sldNum" sz="quarter" idx="12"/>
          </p:nvPr>
        </p:nvSpPr>
        <p:spPr/>
        <p:txBody>
          <a:bodyPr/>
          <a:lstStyle/>
          <a:p>
            <a:fld id="{31842BA6-075F-4BD1-B5F8-71EF8203D243}" type="slidenum">
              <a:rPr lang="en-IN" smtClean="0"/>
              <a:t>‹#›</a:t>
            </a:fld>
            <a:endParaRPr lang="en-IN"/>
          </a:p>
        </p:txBody>
      </p:sp>
    </p:spTree>
    <p:extLst>
      <p:ext uri="{BB962C8B-B14F-4D97-AF65-F5344CB8AC3E}">
        <p14:creationId xmlns:p14="http://schemas.microsoft.com/office/powerpoint/2010/main" val="73397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549AB52-E258-4208-808A-7E9E0D040429}"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842BA6-075F-4BD1-B5F8-71EF8203D243}" type="slidenum">
              <a:rPr lang="en-IN" smtClean="0"/>
              <a:t>‹#›</a:t>
            </a:fld>
            <a:endParaRPr lang="en-IN"/>
          </a:p>
        </p:txBody>
      </p:sp>
    </p:spTree>
    <p:extLst>
      <p:ext uri="{BB962C8B-B14F-4D97-AF65-F5344CB8AC3E}">
        <p14:creationId xmlns:p14="http://schemas.microsoft.com/office/powerpoint/2010/main" val="256663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84200"/>
            <a:ext cx="2743200"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9200" y="584200"/>
            <a:ext cx="7416800"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549AB52-E258-4208-808A-7E9E0D040429}"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842BA6-075F-4BD1-B5F8-71EF8203D243}" type="slidenum">
              <a:rPr lang="en-IN" smtClean="0"/>
              <a:t>‹#›</a:t>
            </a:fld>
            <a:endParaRPr lang="en-IN"/>
          </a:p>
        </p:txBody>
      </p:sp>
    </p:spTree>
    <p:extLst>
      <p:ext uri="{BB962C8B-B14F-4D97-AF65-F5344CB8AC3E}">
        <p14:creationId xmlns:p14="http://schemas.microsoft.com/office/powerpoint/2010/main" val="347451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549AB52-E258-4208-808A-7E9E0D040429}"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842BA6-075F-4BD1-B5F8-71EF8203D243}" type="slidenum">
              <a:rPr lang="en-IN" smtClean="0"/>
              <a:t>‹#›</a:t>
            </a:fld>
            <a:endParaRPr lang="en-IN"/>
          </a:p>
        </p:txBody>
      </p:sp>
    </p:spTree>
    <p:extLst>
      <p:ext uri="{BB962C8B-B14F-4D97-AF65-F5344CB8AC3E}">
        <p14:creationId xmlns:p14="http://schemas.microsoft.com/office/powerpoint/2010/main" val="233660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8401" y="4145282"/>
            <a:ext cx="4687338"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601" y="2209802"/>
            <a:ext cx="8940800"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600" y="4951267"/>
            <a:ext cx="7071361"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49AB52-E258-4208-808A-7E9E0D040429}"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842BA6-075F-4BD1-B5F8-71EF8203D243}" type="slidenum">
              <a:rPr lang="en-IN" smtClean="0"/>
              <a:t>‹#›</a:t>
            </a:fld>
            <a:endParaRPr lang="en-IN"/>
          </a:p>
        </p:txBody>
      </p:sp>
    </p:spTree>
    <p:extLst>
      <p:ext uri="{BB962C8B-B14F-4D97-AF65-F5344CB8AC3E}">
        <p14:creationId xmlns:p14="http://schemas.microsoft.com/office/powerpoint/2010/main" val="16879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9201" y="1706880"/>
            <a:ext cx="508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2401" y="1706880"/>
            <a:ext cx="508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549AB52-E258-4208-808A-7E9E0D040429}"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842BA6-075F-4BD1-B5F8-71EF8203D243}" type="slidenum">
              <a:rPr lang="en-IN" smtClean="0"/>
              <a:t>‹#›</a:t>
            </a:fld>
            <a:endParaRPr lang="en-IN"/>
          </a:p>
        </p:txBody>
      </p:sp>
    </p:spTree>
    <p:extLst>
      <p:ext uri="{BB962C8B-B14F-4D97-AF65-F5344CB8AC3E}">
        <p14:creationId xmlns:p14="http://schemas.microsoft.com/office/powerpoint/2010/main" val="300609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9200" y="1701800"/>
            <a:ext cx="5084064"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9201" y="2717800"/>
            <a:ext cx="5080000"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8336" y="1701800"/>
            <a:ext cx="5084064"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2401" y="2717800"/>
            <a:ext cx="5080000"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549AB52-E258-4208-808A-7E9E0D040429}" type="datetimeFigureOut">
              <a:rPr lang="en-IN" smtClean="0"/>
              <a:t>27-10-2024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842BA6-075F-4BD1-B5F8-71EF8203D243}" type="slidenum">
              <a:rPr lang="en-IN" smtClean="0"/>
              <a:t>‹#›</a:t>
            </a:fld>
            <a:endParaRPr lang="en-IN"/>
          </a:p>
        </p:txBody>
      </p:sp>
    </p:spTree>
    <p:extLst>
      <p:ext uri="{BB962C8B-B14F-4D97-AF65-F5344CB8AC3E}">
        <p14:creationId xmlns:p14="http://schemas.microsoft.com/office/powerpoint/2010/main" val="413117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549AB52-E258-4208-808A-7E9E0D040429}" type="datetimeFigureOut">
              <a:rPr lang="en-IN" smtClean="0"/>
              <a:t>27-10-2024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842BA6-075F-4BD1-B5F8-71EF8203D243}" type="slidenum">
              <a:rPr lang="en-IN" smtClean="0"/>
              <a:t>‹#›</a:t>
            </a:fld>
            <a:endParaRPr lang="en-IN"/>
          </a:p>
        </p:txBody>
      </p:sp>
    </p:spTree>
    <p:extLst>
      <p:ext uri="{BB962C8B-B14F-4D97-AF65-F5344CB8AC3E}">
        <p14:creationId xmlns:p14="http://schemas.microsoft.com/office/powerpoint/2010/main" val="3922565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9AB52-E258-4208-808A-7E9E0D040429}" type="datetimeFigureOut">
              <a:rPr lang="en-IN" smtClean="0"/>
              <a:t>27-10-2024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842BA6-075F-4BD1-B5F8-71EF8203D243}" type="slidenum">
              <a:rPr lang="en-IN" smtClean="0"/>
              <a:t>‹#›</a:t>
            </a:fld>
            <a:endParaRPr lang="en-IN"/>
          </a:p>
        </p:txBody>
      </p:sp>
    </p:spTree>
    <p:extLst>
      <p:ext uri="{BB962C8B-B14F-4D97-AF65-F5344CB8AC3E}">
        <p14:creationId xmlns:p14="http://schemas.microsoft.com/office/powerpoint/2010/main" val="97949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701800"/>
            <a:ext cx="4064000"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9200" y="4241800"/>
            <a:ext cx="4064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6400" y="584200"/>
            <a:ext cx="6096001"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549AB52-E258-4208-808A-7E9E0D040429}"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842BA6-075F-4BD1-B5F8-71EF8203D243}" type="slidenum">
              <a:rPr lang="en-IN" smtClean="0"/>
              <a:t>‹#›</a:t>
            </a:fld>
            <a:endParaRPr lang="en-IN"/>
          </a:p>
        </p:txBody>
      </p:sp>
    </p:spTree>
    <p:extLst>
      <p:ext uri="{BB962C8B-B14F-4D97-AF65-F5344CB8AC3E}">
        <p14:creationId xmlns:p14="http://schemas.microsoft.com/office/powerpoint/2010/main" val="246626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701800"/>
            <a:ext cx="4064000"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9200" y="4241800"/>
            <a:ext cx="4064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6400" y="584200"/>
            <a:ext cx="6096001"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549AB52-E258-4208-808A-7E9E0D040429}"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842BA6-075F-4BD1-B5F8-71EF8203D243}" type="slidenum">
              <a:rPr lang="en-IN" smtClean="0"/>
              <a:t>‹#›</a:t>
            </a:fld>
            <a:endParaRPr lang="en-IN"/>
          </a:p>
        </p:txBody>
      </p:sp>
    </p:spTree>
    <p:extLst>
      <p:ext uri="{BB962C8B-B14F-4D97-AF65-F5344CB8AC3E}">
        <p14:creationId xmlns:p14="http://schemas.microsoft.com/office/powerpoint/2010/main" val="302044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4" y="-3174"/>
            <a:ext cx="820207"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Placeholder 1"/>
          <p:cNvSpPr>
            <a:spLocks noGrp="1"/>
          </p:cNvSpPr>
          <p:nvPr>
            <p:ph type="title"/>
          </p:nvPr>
        </p:nvSpPr>
        <p:spPr>
          <a:xfrm>
            <a:off x="1219201" y="274637"/>
            <a:ext cx="10363200"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9201" y="1701797"/>
            <a:ext cx="10363200"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9200" y="6356353"/>
            <a:ext cx="2235200"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549AB52-E258-4208-808A-7E9E0D040429}" type="datetimeFigureOut">
              <a:rPr lang="en-IN" smtClean="0"/>
              <a:t>27-10-2024</a:t>
            </a:fld>
            <a:endParaRPr lang="en-IN"/>
          </a:p>
        </p:txBody>
      </p:sp>
      <p:sp>
        <p:nvSpPr>
          <p:cNvPr id="5" name="Footer Placeholder 4"/>
          <p:cNvSpPr>
            <a:spLocks noGrp="1"/>
          </p:cNvSpPr>
          <p:nvPr>
            <p:ph type="ftr" sz="quarter" idx="3"/>
          </p:nvPr>
        </p:nvSpPr>
        <p:spPr>
          <a:xfrm>
            <a:off x="3454401" y="6356353"/>
            <a:ext cx="5283200"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66401" y="6356353"/>
            <a:ext cx="1016000"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31842BA6-075F-4BD1-B5F8-71EF8203D243}" type="slidenum">
              <a:rPr lang="en-IN" smtClean="0"/>
              <a:t>‹#›</a:t>
            </a:fld>
            <a:endParaRPr lang="en-IN"/>
          </a:p>
        </p:txBody>
      </p:sp>
    </p:spTree>
    <p:extLst>
      <p:ext uri="{BB962C8B-B14F-4D97-AF65-F5344CB8AC3E}">
        <p14:creationId xmlns:p14="http://schemas.microsoft.com/office/powerpoint/2010/main" val="28768008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DN media">
            <a:extLst>
              <a:ext uri="{FF2B5EF4-FFF2-40B4-BE49-F238E27FC236}">
                <a16:creationId xmlns:a16="http://schemas.microsoft.com/office/drawing/2014/main" id="{FCBA1D50-6942-B9FF-B7AF-D4DF171F2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834EBD39-27E1-884D-BD74-642637C4B0E9}"/>
              </a:ext>
            </a:extLst>
          </p:cNvPr>
          <p:cNvSpPr>
            <a:spLocks noGrp="1"/>
          </p:cNvSpPr>
          <p:nvPr>
            <p:ph type="subTitle" idx="1"/>
          </p:nvPr>
        </p:nvSpPr>
        <p:spPr>
          <a:xfrm>
            <a:off x="3828716" y="5744911"/>
            <a:ext cx="4534568" cy="1113089"/>
          </a:xfrm>
        </p:spPr>
        <p:txBody>
          <a:bodyPr>
            <a:normAutofit/>
          </a:bodyPr>
          <a:lstStyle/>
          <a:p>
            <a:pPr algn="ctr"/>
            <a:r>
              <a:rPr lang="en-US" dirty="0"/>
              <a:t>By</a:t>
            </a:r>
          </a:p>
          <a:p>
            <a:pPr algn="ctr"/>
            <a:r>
              <a:rPr lang="en-US" b="1" dirty="0">
                <a:solidFill>
                  <a:srgbClr val="FFFF00"/>
                </a:solidFill>
              </a:rPr>
              <a:t>Jitendra Singh Tomar</a:t>
            </a:r>
            <a:endParaRPr lang="en-IN" b="1" dirty="0">
              <a:solidFill>
                <a:srgbClr val="FFFF00"/>
              </a:solidFill>
            </a:endParaRPr>
          </a:p>
        </p:txBody>
      </p:sp>
    </p:spTree>
    <p:extLst>
      <p:ext uri="{BB962C8B-B14F-4D97-AF65-F5344CB8AC3E}">
        <p14:creationId xmlns:p14="http://schemas.microsoft.com/office/powerpoint/2010/main" val="253712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32D92-4FE7-30D9-4A84-444A7DA90B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3C937B-BA98-DF00-21D1-4A941D228E5E}"/>
              </a:ext>
            </a:extLst>
          </p:cNvPr>
          <p:cNvSpPr>
            <a:spLocks noGrp="1"/>
          </p:cNvSpPr>
          <p:nvPr>
            <p:ph type="title"/>
          </p:nvPr>
        </p:nvSpPr>
        <p:spPr>
          <a:xfrm>
            <a:off x="962526" y="274637"/>
            <a:ext cx="10940715" cy="639763"/>
          </a:xfrm>
        </p:spPr>
        <p:txBody>
          <a:bodyPr/>
          <a:lstStyle/>
          <a:p>
            <a:r>
              <a:rPr lang="en-IN" b="1" dirty="0"/>
              <a:t>Types of Shells - Bourne Shell (</a:t>
            </a:r>
            <a:r>
              <a:rPr lang="en-IN" b="1" dirty="0" err="1"/>
              <a:t>sh</a:t>
            </a:r>
            <a:r>
              <a:rPr lang="en-IN" b="1" dirty="0"/>
              <a:t>)</a:t>
            </a:r>
          </a:p>
        </p:txBody>
      </p:sp>
      <p:sp>
        <p:nvSpPr>
          <p:cNvPr id="3" name="Content Placeholder 2">
            <a:extLst>
              <a:ext uri="{FF2B5EF4-FFF2-40B4-BE49-F238E27FC236}">
                <a16:creationId xmlns:a16="http://schemas.microsoft.com/office/drawing/2014/main" id="{F51CB9A7-5C5E-CD21-4B39-63900808475A}"/>
              </a:ext>
            </a:extLst>
          </p:cNvPr>
          <p:cNvSpPr>
            <a:spLocks noGrp="1"/>
          </p:cNvSpPr>
          <p:nvPr>
            <p:ph idx="1"/>
          </p:nvPr>
        </p:nvSpPr>
        <p:spPr>
          <a:xfrm>
            <a:off x="962526" y="1155032"/>
            <a:ext cx="10940715" cy="5428331"/>
          </a:xfrm>
        </p:spPr>
        <p:txBody>
          <a:bodyPr>
            <a:normAutofit/>
          </a:bodyPr>
          <a:lstStyle/>
          <a:p>
            <a:pPr algn="just"/>
            <a:r>
              <a:rPr lang="en-US" dirty="0"/>
              <a:t>The Bourne Shell was one of the first Unix shells, developed by Stephen Bourne at Bell Labs in the 1970s. Known for its simplicity and efficiency in script execution, it is often the default shell in Unix systems.</a:t>
            </a:r>
          </a:p>
          <a:p>
            <a:pPr algn="just"/>
            <a:r>
              <a:rPr lang="en-US" dirty="0"/>
              <a:t>Features</a:t>
            </a:r>
            <a:r>
              <a:rPr lang="en-US" b="1" dirty="0"/>
              <a:t>:</a:t>
            </a:r>
          </a:p>
          <a:p>
            <a:pPr lvl="1" algn="just"/>
            <a:r>
              <a:rPr lang="en-US" dirty="0"/>
              <a:t>Efficient at scripting and managing input/output redirection.</a:t>
            </a:r>
          </a:p>
          <a:p>
            <a:pPr lvl="1" algn="just"/>
            <a:r>
              <a:rPr lang="en-US" dirty="0"/>
              <a:t>Simple syntax suited for writing system-level scripts.</a:t>
            </a:r>
          </a:p>
          <a:p>
            <a:pPr lvl="1" algn="just"/>
            <a:r>
              <a:rPr lang="en-US" dirty="0"/>
              <a:t>Compatibility with other Unix-based shells.</a:t>
            </a:r>
          </a:p>
          <a:p>
            <a:pPr algn="just"/>
            <a:r>
              <a:rPr lang="en-US" dirty="0"/>
              <a:t>Use Case: Commonly used for scripting on Unix systems and in environments requiring compatibility with older scripts.</a:t>
            </a:r>
            <a:endParaRPr lang="en-IN" dirty="0"/>
          </a:p>
        </p:txBody>
      </p:sp>
    </p:spTree>
    <p:extLst>
      <p:ext uri="{BB962C8B-B14F-4D97-AF65-F5344CB8AC3E}">
        <p14:creationId xmlns:p14="http://schemas.microsoft.com/office/powerpoint/2010/main" val="153570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FDEAD0-1E25-1081-3D68-897DFAF398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D4440-A3D2-7E0D-9F1F-63DB9A2252BD}"/>
              </a:ext>
            </a:extLst>
          </p:cNvPr>
          <p:cNvSpPr>
            <a:spLocks noGrp="1"/>
          </p:cNvSpPr>
          <p:nvPr>
            <p:ph type="title"/>
          </p:nvPr>
        </p:nvSpPr>
        <p:spPr>
          <a:xfrm>
            <a:off x="962526" y="274637"/>
            <a:ext cx="10940715" cy="639763"/>
          </a:xfrm>
        </p:spPr>
        <p:txBody>
          <a:bodyPr/>
          <a:lstStyle/>
          <a:p>
            <a:r>
              <a:rPr lang="en-US" b="1" dirty="0"/>
              <a:t>DNS terminologies:</a:t>
            </a:r>
            <a:endParaRPr lang="en-IN" b="1" dirty="0"/>
          </a:p>
        </p:txBody>
      </p:sp>
      <p:sp>
        <p:nvSpPr>
          <p:cNvPr id="3" name="Content Placeholder 2">
            <a:extLst>
              <a:ext uri="{FF2B5EF4-FFF2-40B4-BE49-F238E27FC236}">
                <a16:creationId xmlns:a16="http://schemas.microsoft.com/office/drawing/2014/main" id="{E5A65A6A-8AFB-B4D8-7952-867A28EBBA52}"/>
              </a:ext>
            </a:extLst>
          </p:cNvPr>
          <p:cNvSpPr>
            <a:spLocks noGrp="1"/>
          </p:cNvSpPr>
          <p:nvPr>
            <p:ph idx="1"/>
          </p:nvPr>
        </p:nvSpPr>
        <p:spPr>
          <a:xfrm>
            <a:off x="962526" y="1155032"/>
            <a:ext cx="10940715" cy="5428331"/>
          </a:xfrm>
        </p:spPr>
        <p:txBody>
          <a:bodyPr>
            <a:noAutofit/>
          </a:bodyPr>
          <a:lstStyle/>
          <a:p>
            <a:pPr algn="just"/>
            <a:r>
              <a:rPr lang="en-US" sz="2200" b="1" dirty="0">
                <a:solidFill>
                  <a:srgbClr val="FFFF00"/>
                </a:solidFill>
              </a:rPr>
              <a:t>Forwarder</a:t>
            </a:r>
            <a:r>
              <a:rPr lang="en-US" sz="2200" dirty="0"/>
              <a:t>: A DNS server configured to pass unresolved queries to another DNS server.</a:t>
            </a:r>
          </a:p>
          <a:p>
            <a:pPr algn="just"/>
            <a:r>
              <a:rPr lang="en-US" sz="2200" b="1" dirty="0">
                <a:solidFill>
                  <a:srgbClr val="FFFF00"/>
                </a:solidFill>
              </a:rPr>
              <a:t>DNSSEC (DNS Security Extensions): </a:t>
            </a:r>
            <a:r>
              <a:rPr lang="en-US" sz="2200" dirty="0"/>
              <a:t>Adds security to DNS by validating responses.</a:t>
            </a:r>
          </a:p>
          <a:p>
            <a:pPr algn="just"/>
            <a:r>
              <a:rPr lang="en-US" sz="2200" b="1" dirty="0">
                <a:solidFill>
                  <a:srgbClr val="FFFF00"/>
                </a:solidFill>
              </a:rPr>
              <a:t>Recursive Query: </a:t>
            </a:r>
            <a:r>
              <a:rPr lang="en-US" sz="2200" dirty="0"/>
              <a:t>A query where the DNS server takes full responsibility to resolve it.</a:t>
            </a:r>
          </a:p>
          <a:p>
            <a:pPr algn="just"/>
            <a:r>
              <a:rPr lang="en-US" sz="2200" b="1" dirty="0">
                <a:solidFill>
                  <a:srgbClr val="FFFF00"/>
                </a:solidFill>
              </a:rPr>
              <a:t>Iterative Query</a:t>
            </a:r>
            <a:r>
              <a:rPr lang="en-US" sz="2200" dirty="0"/>
              <a:t>: A query where the DNS server provides referrals to other DNS servers.</a:t>
            </a:r>
          </a:p>
          <a:p>
            <a:pPr algn="just"/>
            <a:r>
              <a:rPr lang="en-US" sz="2200" b="1" dirty="0">
                <a:solidFill>
                  <a:srgbClr val="FFFF00"/>
                </a:solidFill>
              </a:rPr>
              <a:t>Glue Record</a:t>
            </a:r>
            <a:r>
              <a:rPr lang="en-US" sz="2200" dirty="0"/>
              <a:t>: An A record that resolves the IP of a DNS server within its own domain.</a:t>
            </a:r>
          </a:p>
          <a:p>
            <a:pPr algn="just"/>
            <a:r>
              <a:rPr lang="en-US" sz="2200" b="1" dirty="0">
                <a:solidFill>
                  <a:srgbClr val="FFFF00"/>
                </a:solidFill>
              </a:rPr>
              <a:t>FQDN</a:t>
            </a:r>
            <a:r>
              <a:rPr lang="en-US" sz="2200" dirty="0"/>
              <a:t> (Fully Qualified Domain Name): The complete domain name for a specific host on the internet.</a:t>
            </a:r>
          </a:p>
          <a:p>
            <a:pPr algn="just"/>
            <a:r>
              <a:rPr lang="en-US" sz="2200" b="1" dirty="0">
                <a:solidFill>
                  <a:srgbClr val="FFFF00"/>
                </a:solidFill>
              </a:rPr>
              <a:t>Forward Lookup Zone</a:t>
            </a:r>
            <a:r>
              <a:rPr lang="en-US" sz="2200" dirty="0"/>
              <a:t>: Maps domain names to IP addresses.</a:t>
            </a:r>
          </a:p>
          <a:p>
            <a:pPr algn="just"/>
            <a:r>
              <a:rPr lang="en-US" sz="2200" b="1" dirty="0">
                <a:solidFill>
                  <a:srgbClr val="FFFF00"/>
                </a:solidFill>
              </a:rPr>
              <a:t>Reverse Lookup Zone</a:t>
            </a:r>
            <a:r>
              <a:rPr lang="en-US" sz="2200" dirty="0"/>
              <a:t>: Maps IP addresses back to domain names.</a:t>
            </a:r>
          </a:p>
          <a:p>
            <a:pPr algn="just"/>
            <a:r>
              <a:rPr lang="en-US" sz="2200" b="1" dirty="0">
                <a:solidFill>
                  <a:srgbClr val="FFFF00"/>
                </a:solidFill>
              </a:rPr>
              <a:t>Dynamic DNS (DDNS): </a:t>
            </a:r>
            <a:r>
              <a:rPr lang="en-US" sz="2200" dirty="0"/>
              <a:t>Automatically updates DNS records when IP addresses change.</a:t>
            </a:r>
            <a:endParaRPr lang="en-IN" sz="2200" dirty="0"/>
          </a:p>
        </p:txBody>
      </p:sp>
    </p:spTree>
    <p:extLst>
      <p:ext uri="{BB962C8B-B14F-4D97-AF65-F5344CB8AC3E}">
        <p14:creationId xmlns:p14="http://schemas.microsoft.com/office/powerpoint/2010/main" val="200859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30DDE-9822-9F51-50F8-C7464980B0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A37124-B40A-FC96-C2C0-8182A07D5403}"/>
              </a:ext>
            </a:extLst>
          </p:cNvPr>
          <p:cNvSpPr>
            <a:spLocks noGrp="1"/>
          </p:cNvSpPr>
          <p:nvPr>
            <p:ph type="title"/>
          </p:nvPr>
        </p:nvSpPr>
        <p:spPr>
          <a:xfrm>
            <a:off x="962526" y="274637"/>
            <a:ext cx="10940715" cy="639763"/>
          </a:xfrm>
        </p:spPr>
        <p:txBody>
          <a:bodyPr/>
          <a:lstStyle/>
          <a:p>
            <a:r>
              <a:rPr lang="en-IN" b="1" dirty="0"/>
              <a:t>Apache Web Server</a:t>
            </a:r>
          </a:p>
        </p:txBody>
      </p:sp>
      <p:sp>
        <p:nvSpPr>
          <p:cNvPr id="3" name="Content Placeholder 2">
            <a:extLst>
              <a:ext uri="{FF2B5EF4-FFF2-40B4-BE49-F238E27FC236}">
                <a16:creationId xmlns:a16="http://schemas.microsoft.com/office/drawing/2014/main" id="{DC16D35E-4D56-97BC-169C-CE5FA0423A50}"/>
              </a:ext>
            </a:extLst>
          </p:cNvPr>
          <p:cNvSpPr>
            <a:spLocks noGrp="1"/>
          </p:cNvSpPr>
          <p:nvPr>
            <p:ph idx="1"/>
          </p:nvPr>
        </p:nvSpPr>
        <p:spPr>
          <a:xfrm>
            <a:off x="962526" y="1155032"/>
            <a:ext cx="10940715" cy="5428331"/>
          </a:xfrm>
        </p:spPr>
        <p:txBody>
          <a:bodyPr>
            <a:normAutofit/>
          </a:bodyPr>
          <a:lstStyle/>
          <a:p>
            <a:pPr algn="just"/>
            <a:r>
              <a:rPr lang="en-US" dirty="0"/>
              <a:t>Apache is an open-source web server software developed by the Apache Software Foundation, widely used for hosting and serving web content on the internet. </a:t>
            </a:r>
          </a:p>
          <a:p>
            <a:pPr algn="just"/>
            <a:r>
              <a:rPr lang="en-US" dirty="0"/>
              <a:t>Officially known as Apache HTTP Server or simply Apache, it powers millions of websites globally due to its flexibility, reliability, and strong community support.</a:t>
            </a:r>
          </a:p>
          <a:p>
            <a:pPr algn="just"/>
            <a:r>
              <a:rPr lang="en-US" dirty="0"/>
              <a:t>Apache is a highly customizable and modular web server that allows administrators to serve websites and web applications over the HTTP and HTTPS protocols. Initially released in 1995, it quickly became popular due to its stability and adaptability, capable of running on various operating systems including Linux, Windows, and macOS.</a:t>
            </a:r>
            <a:endParaRPr lang="en-IN" dirty="0"/>
          </a:p>
        </p:txBody>
      </p:sp>
    </p:spTree>
    <p:extLst>
      <p:ext uri="{BB962C8B-B14F-4D97-AF65-F5344CB8AC3E}">
        <p14:creationId xmlns:p14="http://schemas.microsoft.com/office/powerpoint/2010/main" val="205331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FCF0E-B2BA-A7E0-7836-751CA2CC6B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E8DD44-5F83-DBEE-0AFB-51C90A74439C}"/>
              </a:ext>
            </a:extLst>
          </p:cNvPr>
          <p:cNvSpPr>
            <a:spLocks noGrp="1"/>
          </p:cNvSpPr>
          <p:nvPr>
            <p:ph type="title"/>
          </p:nvPr>
        </p:nvSpPr>
        <p:spPr>
          <a:xfrm>
            <a:off x="962526" y="274637"/>
            <a:ext cx="10940715" cy="639763"/>
          </a:xfrm>
        </p:spPr>
        <p:txBody>
          <a:bodyPr/>
          <a:lstStyle/>
          <a:p>
            <a:r>
              <a:rPr lang="en-US" b="1" dirty="0"/>
              <a:t>Apache is primarily used to:</a:t>
            </a:r>
            <a:endParaRPr lang="en-IN" b="1" dirty="0"/>
          </a:p>
        </p:txBody>
      </p:sp>
      <p:sp>
        <p:nvSpPr>
          <p:cNvPr id="3" name="Content Placeholder 2">
            <a:extLst>
              <a:ext uri="{FF2B5EF4-FFF2-40B4-BE49-F238E27FC236}">
                <a16:creationId xmlns:a16="http://schemas.microsoft.com/office/drawing/2014/main" id="{68A80BE3-60EF-5697-7499-6E932B8FFBC0}"/>
              </a:ext>
            </a:extLst>
          </p:cNvPr>
          <p:cNvSpPr>
            <a:spLocks noGrp="1"/>
          </p:cNvSpPr>
          <p:nvPr>
            <p:ph idx="1"/>
          </p:nvPr>
        </p:nvSpPr>
        <p:spPr>
          <a:xfrm>
            <a:off x="962526" y="1155032"/>
            <a:ext cx="10940715" cy="5428331"/>
          </a:xfrm>
        </p:spPr>
        <p:txBody>
          <a:bodyPr>
            <a:normAutofit lnSpcReduction="10000"/>
          </a:bodyPr>
          <a:lstStyle/>
          <a:p>
            <a:pPr algn="just"/>
            <a:r>
              <a:rPr lang="en-US" b="1" dirty="0">
                <a:solidFill>
                  <a:srgbClr val="FFFF00"/>
                </a:solidFill>
              </a:rPr>
              <a:t>Host Websites and Web Applications: </a:t>
            </a:r>
            <a:r>
              <a:rPr lang="en-US" dirty="0"/>
              <a:t>Apache handles HTTP requests from clients (like browsers) and serves web content.</a:t>
            </a:r>
          </a:p>
          <a:p>
            <a:pPr algn="just"/>
            <a:r>
              <a:rPr lang="en-US" b="1" dirty="0">
                <a:solidFill>
                  <a:srgbClr val="FFFF00"/>
                </a:solidFill>
              </a:rPr>
              <a:t>Proxy Server: </a:t>
            </a:r>
            <a:r>
              <a:rPr lang="en-US" dirty="0"/>
              <a:t>It can function as a reverse proxy, load balancer, or caching server for other web applications.</a:t>
            </a:r>
          </a:p>
          <a:p>
            <a:pPr algn="just"/>
            <a:r>
              <a:rPr lang="en-US" b="1" dirty="0">
                <a:solidFill>
                  <a:srgbClr val="FFFF00"/>
                </a:solidFill>
              </a:rPr>
              <a:t>Serve Static and Dynamic Content: </a:t>
            </a:r>
            <a:r>
              <a:rPr lang="en-US" dirty="0"/>
              <a:t>Apache serves both static files (like HTML, CSS, images) and dynamic content (like PHP or Python scripts).</a:t>
            </a:r>
          </a:p>
          <a:p>
            <a:pPr algn="just"/>
            <a:r>
              <a:rPr lang="en-US" b="1" dirty="0">
                <a:solidFill>
                  <a:srgbClr val="FFFF00"/>
                </a:solidFill>
              </a:rPr>
              <a:t>Run on Various Operating Systems: </a:t>
            </a:r>
            <a:r>
              <a:rPr lang="en-US" dirty="0"/>
              <a:t>It’s highly compatible with both Unix-like and Windows operating systems, making it suitable for diverse environments.</a:t>
            </a:r>
          </a:p>
          <a:p>
            <a:pPr algn="just"/>
            <a:r>
              <a:rPr lang="en-US" b="1" dirty="0">
                <a:solidFill>
                  <a:srgbClr val="FFFF00"/>
                </a:solidFill>
              </a:rPr>
              <a:t>Provide Security and SSL Support: </a:t>
            </a:r>
            <a:r>
              <a:rPr lang="en-US" dirty="0"/>
              <a:t>Apache supports SSL/TLS, enabling secure web traffic for e-commerce, banking, and other sensitive applications.</a:t>
            </a:r>
            <a:endParaRPr lang="en-IN" dirty="0"/>
          </a:p>
        </p:txBody>
      </p:sp>
    </p:spTree>
    <p:extLst>
      <p:ext uri="{BB962C8B-B14F-4D97-AF65-F5344CB8AC3E}">
        <p14:creationId xmlns:p14="http://schemas.microsoft.com/office/powerpoint/2010/main" val="402721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10B52-12FF-F47C-65C4-8DC92A1DF2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43ED37-226F-8B72-8B31-12771E492EB9}"/>
              </a:ext>
            </a:extLst>
          </p:cNvPr>
          <p:cNvSpPr>
            <a:spLocks noGrp="1"/>
          </p:cNvSpPr>
          <p:nvPr>
            <p:ph type="title"/>
          </p:nvPr>
        </p:nvSpPr>
        <p:spPr>
          <a:xfrm>
            <a:off x="962526" y="274637"/>
            <a:ext cx="10940715" cy="639763"/>
          </a:xfrm>
        </p:spPr>
        <p:txBody>
          <a:bodyPr/>
          <a:lstStyle/>
          <a:p>
            <a:r>
              <a:rPr lang="en-IN" b="1" dirty="0"/>
              <a:t>Features of Apache</a:t>
            </a:r>
          </a:p>
        </p:txBody>
      </p:sp>
      <p:sp>
        <p:nvSpPr>
          <p:cNvPr id="3" name="Content Placeholder 2">
            <a:extLst>
              <a:ext uri="{FF2B5EF4-FFF2-40B4-BE49-F238E27FC236}">
                <a16:creationId xmlns:a16="http://schemas.microsoft.com/office/drawing/2014/main" id="{726063BA-F1AF-49B1-F241-9DEB7C4BE814}"/>
              </a:ext>
            </a:extLst>
          </p:cNvPr>
          <p:cNvSpPr>
            <a:spLocks noGrp="1"/>
          </p:cNvSpPr>
          <p:nvPr>
            <p:ph idx="1"/>
          </p:nvPr>
        </p:nvSpPr>
        <p:spPr>
          <a:xfrm>
            <a:off x="962526" y="1155032"/>
            <a:ext cx="10940715" cy="5428331"/>
          </a:xfrm>
        </p:spPr>
        <p:txBody>
          <a:bodyPr>
            <a:normAutofit/>
          </a:bodyPr>
          <a:lstStyle/>
          <a:p>
            <a:pPr algn="just">
              <a:lnSpc>
                <a:spcPct val="100000"/>
              </a:lnSpc>
            </a:pPr>
            <a:r>
              <a:rPr lang="en-US" b="1" dirty="0">
                <a:solidFill>
                  <a:srgbClr val="FFFF00"/>
                </a:solidFill>
              </a:rPr>
              <a:t>Modular Architecture</a:t>
            </a:r>
            <a:r>
              <a:rPr lang="en-US" dirty="0"/>
              <a:t>: Provides a wide array of modules for functionality like SSL, URL rewriting, caching, and more.</a:t>
            </a:r>
          </a:p>
          <a:p>
            <a:pPr algn="just">
              <a:lnSpc>
                <a:spcPct val="100000"/>
              </a:lnSpc>
            </a:pPr>
            <a:r>
              <a:rPr lang="en-US" b="1" dirty="0">
                <a:solidFill>
                  <a:srgbClr val="FFFF00"/>
                </a:solidFill>
              </a:rPr>
              <a:t>Virtual Hosts</a:t>
            </a:r>
            <a:r>
              <a:rPr lang="en-US" dirty="0"/>
              <a:t>: Allows hosting multiple domains on a single server by creating virtual hosts, useful for shared hosting environments.</a:t>
            </a:r>
          </a:p>
          <a:p>
            <a:pPr algn="just">
              <a:lnSpc>
                <a:spcPct val="100000"/>
              </a:lnSpc>
            </a:pPr>
            <a:r>
              <a:rPr lang="en-US" b="1" dirty="0">
                <a:solidFill>
                  <a:srgbClr val="FFFF00"/>
                </a:solidFill>
              </a:rPr>
              <a:t>Customizable Configuration</a:t>
            </a:r>
            <a:r>
              <a:rPr lang="en-US" dirty="0"/>
              <a:t>: Uses .</a:t>
            </a:r>
            <a:r>
              <a:rPr lang="en-US" dirty="0" err="1"/>
              <a:t>htaccess</a:t>
            </a:r>
            <a:r>
              <a:rPr lang="en-US" dirty="0"/>
              <a:t> files for per-directory configuration, making it flexible for varied applications.</a:t>
            </a:r>
          </a:p>
          <a:p>
            <a:pPr algn="just">
              <a:lnSpc>
                <a:spcPct val="100000"/>
              </a:lnSpc>
            </a:pPr>
            <a:r>
              <a:rPr lang="en-US" b="1" dirty="0">
                <a:solidFill>
                  <a:srgbClr val="FFFF00"/>
                </a:solidFill>
              </a:rPr>
              <a:t>Authentication and Authorization</a:t>
            </a:r>
            <a:r>
              <a:rPr lang="en-US" dirty="0"/>
              <a:t>: Supports multiple authentication methods (Basic, Digest) and authorization controls for secure access.</a:t>
            </a:r>
          </a:p>
        </p:txBody>
      </p:sp>
    </p:spTree>
    <p:extLst>
      <p:ext uri="{BB962C8B-B14F-4D97-AF65-F5344CB8AC3E}">
        <p14:creationId xmlns:p14="http://schemas.microsoft.com/office/powerpoint/2010/main" val="290894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AFC96-BBDF-E480-3011-091CE9B1DC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0B501A-9413-8EB0-CFC3-EEDD53B7881C}"/>
              </a:ext>
            </a:extLst>
          </p:cNvPr>
          <p:cNvSpPr>
            <a:spLocks noGrp="1"/>
          </p:cNvSpPr>
          <p:nvPr>
            <p:ph type="title"/>
          </p:nvPr>
        </p:nvSpPr>
        <p:spPr>
          <a:xfrm>
            <a:off x="962526" y="274637"/>
            <a:ext cx="10940715" cy="639763"/>
          </a:xfrm>
        </p:spPr>
        <p:txBody>
          <a:bodyPr/>
          <a:lstStyle/>
          <a:p>
            <a:r>
              <a:rPr lang="en-IN" b="1" dirty="0"/>
              <a:t>Features of Apache</a:t>
            </a:r>
          </a:p>
        </p:txBody>
      </p:sp>
      <p:sp>
        <p:nvSpPr>
          <p:cNvPr id="3" name="Content Placeholder 2">
            <a:extLst>
              <a:ext uri="{FF2B5EF4-FFF2-40B4-BE49-F238E27FC236}">
                <a16:creationId xmlns:a16="http://schemas.microsoft.com/office/drawing/2014/main" id="{A7BA1C36-DD2D-8803-532C-9762FD35F55A}"/>
              </a:ext>
            </a:extLst>
          </p:cNvPr>
          <p:cNvSpPr>
            <a:spLocks noGrp="1"/>
          </p:cNvSpPr>
          <p:nvPr>
            <p:ph idx="1"/>
          </p:nvPr>
        </p:nvSpPr>
        <p:spPr>
          <a:xfrm>
            <a:off x="962526" y="1155032"/>
            <a:ext cx="10940715" cy="5428331"/>
          </a:xfrm>
        </p:spPr>
        <p:txBody>
          <a:bodyPr>
            <a:normAutofit/>
          </a:bodyPr>
          <a:lstStyle/>
          <a:p>
            <a:pPr algn="just">
              <a:lnSpc>
                <a:spcPct val="100000"/>
              </a:lnSpc>
            </a:pPr>
            <a:r>
              <a:rPr lang="en-US" b="1" dirty="0">
                <a:solidFill>
                  <a:srgbClr val="FFFF00"/>
                </a:solidFill>
              </a:rPr>
              <a:t>URL Rewriting</a:t>
            </a:r>
            <a:r>
              <a:rPr lang="en-US" dirty="0"/>
              <a:t>: With the </a:t>
            </a:r>
            <a:r>
              <a:rPr lang="en-US" dirty="0" err="1"/>
              <a:t>mod_rewrite</a:t>
            </a:r>
            <a:r>
              <a:rPr lang="en-US" dirty="0"/>
              <a:t> module, Apache can rewrite URLs for improved SEO, security, and user experience.</a:t>
            </a:r>
          </a:p>
          <a:p>
            <a:pPr algn="just">
              <a:lnSpc>
                <a:spcPct val="100000"/>
              </a:lnSpc>
            </a:pPr>
            <a:r>
              <a:rPr lang="en-US" b="1" dirty="0">
                <a:solidFill>
                  <a:srgbClr val="FFFF00"/>
                </a:solidFill>
              </a:rPr>
              <a:t>Load Balancing</a:t>
            </a:r>
            <a:r>
              <a:rPr lang="en-US" dirty="0"/>
              <a:t>: Distributes traffic across multiple servers to improve scalability and fault tolerance.</a:t>
            </a:r>
          </a:p>
          <a:p>
            <a:pPr algn="just">
              <a:lnSpc>
                <a:spcPct val="100000"/>
              </a:lnSpc>
            </a:pPr>
            <a:r>
              <a:rPr lang="en-US" b="1" dirty="0">
                <a:solidFill>
                  <a:srgbClr val="FFFF00"/>
                </a:solidFill>
              </a:rPr>
              <a:t>SSL and TLS Support</a:t>
            </a:r>
            <a:r>
              <a:rPr lang="en-US" dirty="0"/>
              <a:t>: Ensures secure communication over HTTPS using SSL/TLS protocols.</a:t>
            </a:r>
          </a:p>
          <a:p>
            <a:pPr algn="just">
              <a:lnSpc>
                <a:spcPct val="100000"/>
              </a:lnSpc>
            </a:pPr>
            <a:r>
              <a:rPr lang="en-US" b="1" dirty="0">
                <a:solidFill>
                  <a:srgbClr val="FFFF00"/>
                </a:solidFill>
              </a:rPr>
              <a:t>Logging and Monitoring</a:t>
            </a:r>
            <a:r>
              <a:rPr lang="en-US" dirty="0"/>
              <a:t>: Provides extensive logging options, helping administrators track access, errors, and security events.</a:t>
            </a:r>
            <a:endParaRPr lang="en-IN" dirty="0"/>
          </a:p>
        </p:txBody>
      </p:sp>
    </p:spTree>
    <p:extLst>
      <p:ext uri="{BB962C8B-B14F-4D97-AF65-F5344CB8AC3E}">
        <p14:creationId xmlns:p14="http://schemas.microsoft.com/office/powerpoint/2010/main" val="1725185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FC9EB-DD31-9A8B-BF3D-AA5CBEBE03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EB8E37-0832-49CD-A81D-630E254A37E2}"/>
              </a:ext>
            </a:extLst>
          </p:cNvPr>
          <p:cNvSpPr>
            <a:spLocks noGrp="1"/>
          </p:cNvSpPr>
          <p:nvPr>
            <p:ph type="title"/>
          </p:nvPr>
        </p:nvSpPr>
        <p:spPr>
          <a:xfrm>
            <a:off x="962526" y="274637"/>
            <a:ext cx="10940715" cy="639763"/>
          </a:xfrm>
        </p:spPr>
        <p:txBody>
          <a:bodyPr/>
          <a:lstStyle/>
          <a:p>
            <a:r>
              <a:rPr lang="en-IN" b="1" dirty="0"/>
              <a:t>Performance of Apache</a:t>
            </a:r>
          </a:p>
        </p:txBody>
      </p:sp>
      <p:sp>
        <p:nvSpPr>
          <p:cNvPr id="3" name="Content Placeholder 2">
            <a:extLst>
              <a:ext uri="{FF2B5EF4-FFF2-40B4-BE49-F238E27FC236}">
                <a16:creationId xmlns:a16="http://schemas.microsoft.com/office/drawing/2014/main" id="{E799D086-D4A0-9A0A-9427-032C676CE181}"/>
              </a:ext>
            </a:extLst>
          </p:cNvPr>
          <p:cNvSpPr>
            <a:spLocks noGrp="1"/>
          </p:cNvSpPr>
          <p:nvPr>
            <p:ph idx="1"/>
          </p:nvPr>
        </p:nvSpPr>
        <p:spPr>
          <a:xfrm>
            <a:off x="962526" y="1155032"/>
            <a:ext cx="10940715" cy="5428331"/>
          </a:xfrm>
        </p:spPr>
        <p:txBody>
          <a:bodyPr>
            <a:normAutofit/>
          </a:bodyPr>
          <a:lstStyle/>
          <a:p>
            <a:pPr algn="just">
              <a:lnSpc>
                <a:spcPct val="100000"/>
              </a:lnSpc>
            </a:pPr>
            <a:r>
              <a:rPr lang="en-US" dirty="0"/>
              <a:t>Apache’s performance is generally solid, especially in handling static content. </a:t>
            </a:r>
          </a:p>
          <a:p>
            <a:pPr algn="just">
              <a:lnSpc>
                <a:spcPct val="100000"/>
              </a:lnSpc>
            </a:pPr>
            <a:r>
              <a:rPr lang="en-US" dirty="0"/>
              <a:t>To address this, Apache offers Multi-Processing Modules (MPMs) to manage processes and threads:</a:t>
            </a:r>
          </a:p>
          <a:p>
            <a:pPr lvl="1" algn="just">
              <a:lnSpc>
                <a:spcPct val="100000"/>
              </a:lnSpc>
            </a:pPr>
            <a:r>
              <a:rPr lang="en-US" b="1" dirty="0" err="1">
                <a:solidFill>
                  <a:srgbClr val="FFFF00"/>
                </a:solidFill>
              </a:rPr>
              <a:t>Prefork</a:t>
            </a:r>
            <a:r>
              <a:rPr lang="en-US" b="1" dirty="0">
                <a:solidFill>
                  <a:srgbClr val="FFFF00"/>
                </a:solidFill>
              </a:rPr>
              <a:t> MPM</a:t>
            </a:r>
            <a:r>
              <a:rPr lang="en-US" dirty="0"/>
              <a:t>: Spawns separate processes for each connection, suitable for compatibility with non-thread-safe applications.</a:t>
            </a:r>
          </a:p>
          <a:p>
            <a:pPr lvl="1" algn="just">
              <a:lnSpc>
                <a:spcPct val="100000"/>
              </a:lnSpc>
            </a:pPr>
            <a:r>
              <a:rPr lang="en-US" b="1" dirty="0">
                <a:solidFill>
                  <a:srgbClr val="FFFF00"/>
                </a:solidFill>
              </a:rPr>
              <a:t>Worker MPM</a:t>
            </a:r>
            <a:r>
              <a:rPr lang="en-US" dirty="0"/>
              <a:t>: Uses threads within processes, offering better performance with lower memory consumption than </a:t>
            </a:r>
            <a:r>
              <a:rPr lang="en-US" dirty="0" err="1"/>
              <a:t>Prefork</a:t>
            </a:r>
            <a:r>
              <a:rPr lang="en-US" dirty="0"/>
              <a:t>.</a:t>
            </a:r>
          </a:p>
          <a:p>
            <a:pPr lvl="1" algn="just">
              <a:lnSpc>
                <a:spcPct val="100000"/>
              </a:lnSpc>
            </a:pPr>
            <a:r>
              <a:rPr lang="en-US" b="1" dirty="0">
                <a:solidFill>
                  <a:srgbClr val="FFFF00"/>
                </a:solidFill>
              </a:rPr>
              <a:t>Event MPM</a:t>
            </a:r>
            <a:r>
              <a:rPr lang="en-US" dirty="0"/>
              <a:t>: Optimized for handling large numbers of concurrent connections, as it handles keep-alive connections asynchronously, reducing resource usage.</a:t>
            </a:r>
            <a:endParaRPr lang="en-IN" dirty="0"/>
          </a:p>
        </p:txBody>
      </p:sp>
    </p:spTree>
    <p:extLst>
      <p:ext uri="{BB962C8B-B14F-4D97-AF65-F5344CB8AC3E}">
        <p14:creationId xmlns:p14="http://schemas.microsoft.com/office/powerpoint/2010/main" val="149899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5988A-BEDC-3C3F-A142-1C99B57989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86FBEC-07D2-79B9-5A68-DFDCE01E8217}"/>
              </a:ext>
            </a:extLst>
          </p:cNvPr>
          <p:cNvSpPr>
            <a:spLocks noGrp="1"/>
          </p:cNvSpPr>
          <p:nvPr>
            <p:ph type="title"/>
          </p:nvPr>
        </p:nvSpPr>
        <p:spPr>
          <a:xfrm>
            <a:off x="962526" y="274637"/>
            <a:ext cx="10940715" cy="639763"/>
          </a:xfrm>
        </p:spPr>
        <p:txBody>
          <a:bodyPr/>
          <a:lstStyle/>
          <a:p>
            <a:r>
              <a:rPr lang="en-US" b="1" dirty="0"/>
              <a:t>Limitations of Apache over Other Web Servers</a:t>
            </a:r>
            <a:endParaRPr lang="en-IN" b="1" dirty="0"/>
          </a:p>
        </p:txBody>
      </p:sp>
      <p:sp>
        <p:nvSpPr>
          <p:cNvPr id="3" name="Content Placeholder 2">
            <a:extLst>
              <a:ext uri="{FF2B5EF4-FFF2-40B4-BE49-F238E27FC236}">
                <a16:creationId xmlns:a16="http://schemas.microsoft.com/office/drawing/2014/main" id="{0AF2E3C0-F169-5BCF-3E73-478B2325C921}"/>
              </a:ext>
            </a:extLst>
          </p:cNvPr>
          <p:cNvSpPr>
            <a:spLocks noGrp="1"/>
          </p:cNvSpPr>
          <p:nvPr>
            <p:ph idx="1"/>
          </p:nvPr>
        </p:nvSpPr>
        <p:spPr>
          <a:xfrm>
            <a:off x="962526" y="1155032"/>
            <a:ext cx="10940715" cy="5428331"/>
          </a:xfrm>
        </p:spPr>
        <p:txBody>
          <a:bodyPr>
            <a:normAutofit fontScale="85000" lnSpcReduction="10000"/>
          </a:bodyPr>
          <a:lstStyle/>
          <a:p>
            <a:pPr algn="just">
              <a:lnSpc>
                <a:spcPct val="110000"/>
              </a:lnSpc>
            </a:pPr>
            <a:r>
              <a:rPr lang="en-US" b="1" dirty="0">
                <a:solidFill>
                  <a:srgbClr val="FFFF00"/>
                </a:solidFill>
              </a:rPr>
              <a:t>Concurrency Management</a:t>
            </a:r>
            <a:r>
              <a:rPr lang="en-US" dirty="0"/>
              <a:t>: Apache’s process-based model can result in higher memory usage under heavy load, making it less efficient with high concurrency.</a:t>
            </a:r>
          </a:p>
          <a:p>
            <a:pPr algn="just">
              <a:lnSpc>
                <a:spcPct val="110000"/>
              </a:lnSpc>
            </a:pPr>
            <a:r>
              <a:rPr lang="en-US" b="1" dirty="0">
                <a:solidFill>
                  <a:srgbClr val="FFFF00"/>
                </a:solidFill>
              </a:rPr>
              <a:t>Resource-Intensive</a:t>
            </a:r>
            <a:r>
              <a:rPr lang="en-US" dirty="0"/>
              <a:t>: It generally consumes more CPU and memory resources than event-driven servers like Nginx or </a:t>
            </a:r>
            <a:r>
              <a:rPr lang="en-US" dirty="0" err="1"/>
              <a:t>LiteSpeed</a:t>
            </a:r>
            <a:r>
              <a:rPr lang="en-US" dirty="0"/>
              <a:t>.</a:t>
            </a:r>
          </a:p>
          <a:p>
            <a:pPr algn="just">
              <a:lnSpc>
                <a:spcPct val="110000"/>
              </a:lnSpc>
            </a:pPr>
            <a:r>
              <a:rPr lang="en-US" b="1" dirty="0">
                <a:solidFill>
                  <a:srgbClr val="FFFF00"/>
                </a:solidFill>
              </a:rPr>
              <a:t>Performance with Static Content</a:t>
            </a:r>
            <a:r>
              <a:rPr lang="en-US" dirty="0"/>
              <a:t>: Apache is generally slower at serving static content compared to Nginx, which was designed with high-performance static content serving in mind.</a:t>
            </a:r>
          </a:p>
          <a:p>
            <a:pPr algn="just">
              <a:lnSpc>
                <a:spcPct val="110000"/>
              </a:lnSpc>
            </a:pPr>
            <a:r>
              <a:rPr lang="en-US" b="1" dirty="0">
                <a:solidFill>
                  <a:srgbClr val="FFFF00"/>
                </a:solidFill>
              </a:rPr>
              <a:t>Configuration</a:t>
            </a:r>
            <a:r>
              <a:rPr lang="en-US" dirty="0"/>
              <a:t> </a:t>
            </a:r>
            <a:r>
              <a:rPr lang="en-US" b="1" dirty="0">
                <a:solidFill>
                  <a:srgbClr val="FFFF00"/>
                </a:solidFill>
              </a:rPr>
              <a:t>Complexity</a:t>
            </a:r>
            <a:r>
              <a:rPr lang="en-US" dirty="0"/>
              <a:t>: While .</a:t>
            </a:r>
            <a:r>
              <a:rPr lang="en-US" dirty="0" err="1"/>
              <a:t>htaccess</a:t>
            </a:r>
            <a:r>
              <a:rPr lang="en-US" dirty="0"/>
              <a:t> files provide flexibility, they can lead to inefficient configurations and increased security risks if misused.</a:t>
            </a:r>
          </a:p>
          <a:p>
            <a:pPr algn="just">
              <a:lnSpc>
                <a:spcPct val="110000"/>
              </a:lnSpc>
            </a:pPr>
            <a:r>
              <a:rPr lang="en-US" b="1" dirty="0">
                <a:solidFill>
                  <a:srgbClr val="FFFF00"/>
                </a:solidFill>
              </a:rPr>
              <a:t>Lack of Built-In Caching</a:t>
            </a:r>
            <a:r>
              <a:rPr lang="en-US" dirty="0"/>
              <a:t>: Unlike </a:t>
            </a:r>
            <a:r>
              <a:rPr lang="en-US" dirty="0" err="1"/>
              <a:t>LiteSpeed</a:t>
            </a:r>
            <a:r>
              <a:rPr lang="en-US" dirty="0"/>
              <a:t>, which has built-in caching, Apache requires additional caching solutions to improve performance for dynamic content.</a:t>
            </a:r>
            <a:endParaRPr lang="en-IN" dirty="0"/>
          </a:p>
        </p:txBody>
      </p:sp>
    </p:spTree>
    <p:extLst>
      <p:ext uri="{BB962C8B-B14F-4D97-AF65-F5344CB8AC3E}">
        <p14:creationId xmlns:p14="http://schemas.microsoft.com/office/powerpoint/2010/main" val="1562105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374A5-39D8-1AF5-3AA5-DA1021B122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D71E33-6E0B-CE78-ACB2-012302EED660}"/>
              </a:ext>
            </a:extLst>
          </p:cNvPr>
          <p:cNvSpPr>
            <a:spLocks noGrp="1"/>
          </p:cNvSpPr>
          <p:nvPr>
            <p:ph type="title"/>
          </p:nvPr>
        </p:nvSpPr>
        <p:spPr>
          <a:xfrm>
            <a:off x="962526" y="274637"/>
            <a:ext cx="10940715" cy="639763"/>
          </a:xfrm>
        </p:spPr>
        <p:txBody>
          <a:bodyPr/>
          <a:lstStyle/>
          <a:p>
            <a:r>
              <a:rPr lang="en-US" b="1" dirty="0"/>
              <a:t>Apache Web Pages</a:t>
            </a:r>
            <a:endParaRPr lang="en-IN" b="1" dirty="0"/>
          </a:p>
        </p:txBody>
      </p:sp>
      <p:sp>
        <p:nvSpPr>
          <p:cNvPr id="3" name="Content Placeholder 2">
            <a:extLst>
              <a:ext uri="{FF2B5EF4-FFF2-40B4-BE49-F238E27FC236}">
                <a16:creationId xmlns:a16="http://schemas.microsoft.com/office/drawing/2014/main" id="{4B1F94DE-1B68-A5A5-1A07-736583AF87D5}"/>
              </a:ext>
            </a:extLst>
          </p:cNvPr>
          <p:cNvSpPr>
            <a:spLocks noGrp="1"/>
          </p:cNvSpPr>
          <p:nvPr>
            <p:ph idx="1"/>
          </p:nvPr>
        </p:nvSpPr>
        <p:spPr>
          <a:xfrm>
            <a:off x="962526" y="1155032"/>
            <a:ext cx="10940715" cy="5428331"/>
          </a:xfrm>
        </p:spPr>
        <p:txBody>
          <a:bodyPr>
            <a:normAutofit/>
          </a:bodyPr>
          <a:lstStyle/>
          <a:p>
            <a:pPr algn="just"/>
            <a:r>
              <a:rPr lang="en-US" dirty="0"/>
              <a:t>A web page is a single document on the World Wide Web that can be displayed in a web browser. </a:t>
            </a:r>
          </a:p>
          <a:p>
            <a:pPr algn="just"/>
            <a:r>
              <a:rPr lang="en-US" dirty="0"/>
              <a:t>It can consist of text, images, multimedia content, and interactive elements. </a:t>
            </a:r>
          </a:p>
          <a:p>
            <a:pPr algn="just"/>
            <a:r>
              <a:rPr lang="en-US" dirty="0"/>
              <a:t>Web pages are identified by a unique URL (Uniform Resource Locator) and are typically written in HTML, CSS (Cascading Style Sheets), and JavaScript. </a:t>
            </a:r>
          </a:p>
          <a:p>
            <a:pPr algn="just"/>
            <a:r>
              <a:rPr lang="en-US" dirty="0"/>
              <a:t>When users navigate to a web address, their browser requests the web page from a web server, which then delivers it for viewing.</a:t>
            </a:r>
            <a:endParaRPr lang="en-IN" dirty="0"/>
          </a:p>
        </p:txBody>
      </p:sp>
    </p:spTree>
    <p:extLst>
      <p:ext uri="{BB962C8B-B14F-4D97-AF65-F5344CB8AC3E}">
        <p14:creationId xmlns:p14="http://schemas.microsoft.com/office/powerpoint/2010/main" val="138072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46E1D-0A46-35F2-EAA6-2F0DC954A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736DBE-6F08-3CEB-6B85-C604C105BCE8}"/>
              </a:ext>
            </a:extLst>
          </p:cNvPr>
          <p:cNvSpPr>
            <a:spLocks noGrp="1"/>
          </p:cNvSpPr>
          <p:nvPr>
            <p:ph type="title"/>
          </p:nvPr>
        </p:nvSpPr>
        <p:spPr>
          <a:xfrm>
            <a:off x="962526" y="274637"/>
            <a:ext cx="10940715" cy="639763"/>
          </a:xfrm>
        </p:spPr>
        <p:txBody>
          <a:bodyPr/>
          <a:lstStyle/>
          <a:p>
            <a:r>
              <a:rPr lang="en-IN" b="1" dirty="0"/>
              <a:t>Types of Web Pages</a:t>
            </a:r>
          </a:p>
        </p:txBody>
      </p:sp>
      <p:sp>
        <p:nvSpPr>
          <p:cNvPr id="3" name="Content Placeholder 2">
            <a:extLst>
              <a:ext uri="{FF2B5EF4-FFF2-40B4-BE49-F238E27FC236}">
                <a16:creationId xmlns:a16="http://schemas.microsoft.com/office/drawing/2014/main" id="{6394B9ED-61F4-E8DD-F1E3-2355FDE27593}"/>
              </a:ext>
            </a:extLst>
          </p:cNvPr>
          <p:cNvSpPr>
            <a:spLocks noGrp="1"/>
          </p:cNvSpPr>
          <p:nvPr>
            <p:ph idx="1"/>
          </p:nvPr>
        </p:nvSpPr>
        <p:spPr>
          <a:xfrm>
            <a:off x="962526" y="1155032"/>
            <a:ext cx="10940715" cy="5428331"/>
          </a:xfrm>
        </p:spPr>
        <p:txBody>
          <a:bodyPr>
            <a:normAutofit/>
          </a:bodyPr>
          <a:lstStyle/>
          <a:p>
            <a:pPr algn="just"/>
            <a:r>
              <a:rPr lang="en-US" dirty="0">
                <a:solidFill>
                  <a:srgbClr val="FFFF00"/>
                </a:solidFill>
              </a:rPr>
              <a:t>Static Web Pages</a:t>
            </a:r>
            <a:r>
              <a:rPr lang="en-US" dirty="0"/>
              <a:t>: </a:t>
            </a:r>
          </a:p>
          <a:p>
            <a:pPr lvl="1" algn="just"/>
            <a:r>
              <a:rPr lang="en-US" dirty="0"/>
              <a:t>These pages do not change their content dynamically. </a:t>
            </a:r>
          </a:p>
          <a:p>
            <a:pPr lvl="1" algn="just"/>
            <a:r>
              <a:rPr lang="en-US" dirty="0"/>
              <a:t>The same HTML is served to every user, making them faster to load but less interactive. Examples include simple informational pages.</a:t>
            </a:r>
          </a:p>
          <a:p>
            <a:pPr algn="just"/>
            <a:r>
              <a:rPr lang="en-US" dirty="0">
                <a:solidFill>
                  <a:srgbClr val="FFFF00"/>
                </a:solidFill>
              </a:rPr>
              <a:t>Dynamic Web Pages</a:t>
            </a:r>
            <a:r>
              <a:rPr lang="en-US" dirty="0"/>
              <a:t>: </a:t>
            </a:r>
          </a:p>
          <a:p>
            <a:pPr lvl="1" algn="just"/>
            <a:r>
              <a:rPr lang="en-US" dirty="0"/>
              <a:t>These pages generate content on-the-fly based on user interactions or other parameters. </a:t>
            </a:r>
          </a:p>
          <a:p>
            <a:pPr lvl="1" algn="just"/>
            <a:r>
              <a:rPr lang="en-US" dirty="0"/>
              <a:t>They often utilize server-side scripting languages (like PHP, Python, or Ruby) and can display different content for different users. </a:t>
            </a:r>
          </a:p>
          <a:p>
            <a:pPr lvl="1" algn="just"/>
            <a:r>
              <a:rPr lang="en-US" dirty="0"/>
              <a:t>Examples include social media feeds, online shopping sites, and user dashboards.</a:t>
            </a:r>
          </a:p>
        </p:txBody>
      </p:sp>
    </p:spTree>
    <p:extLst>
      <p:ext uri="{BB962C8B-B14F-4D97-AF65-F5344CB8AC3E}">
        <p14:creationId xmlns:p14="http://schemas.microsoft.com/office/powerpoint/2010/main" val="34412581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DDECD-EB3E-8B9C-9471-D0E900ED52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77AA5F-4E1F-9E23-F460-0875DA5DF314}"/>
              </a:ext>
            </a:extLst>
          </p:cNvPr>
          <p:cNvSpPr>
            <a:spLocks noGrp="1"/>
          </p:cNvSpPr>
          <p:nvPr>
            <p:ph type="title"/>
          </p:nvPr>
        </p:nvSpPr>
        <p:spPr>
          <a:xfrm>
            <a:off x="962526" y="274637"/>
            <a:ext cx="10940715" cy="639763"/>
          </a:xfrm>
        </p:spPr>
        <p:txBody>
          <a:bodyPr/>
          <a:lstStyle/>
          <a:p>
            <a:r>
              <a:rPr lang="en-IN" b="1" dirty="0"/>
              <a:t>Types of Web Pages</a:t>
            </a:r>
          </a:p>
        </p:txBody>
      </p:sp>
      <p:sp>
        <p:nvSpPr>
          <p:cNvPr id="3" name="Content Placeholder 2">
            <a:extLst>
              <a:ext uri="{FF2B5EF4-FFF2-40B4-BE49-F238E27FC236}">
                <a16:creationId xmlns:a16="http://schemas.microsoft.com/office/drawing/2014/main" id="{12F253DE-0357-A64F-45BC-C734137F20A5}"/>
              </a:ext>
            </a:extLst>
          </p:cNvPr>
          <p:cNvSpPr>
            <a:spLocks noGrp="1"/>
          </p:cNvSpPr>
          <p:nvPr>
            <p:ph idx="1"/>
          </p:nvPr>
        </p:nvSpPr>
        <p:spPr>
          <a:xfrm>
            <a:off x="962526" y="1155032"/>
            <a:ext cx="10940715" cy="5428331"/>
          </a:xfrm>
        </p:spPr>
        <p:txBody>
          <a:bodyPr>
            <a:normAutofit/>
          </a:bodyPr>
          <a:lstStyle/>
          <a:p>
            <a:pPr algn="just"/>
            <a:r>
              <a:rPr lang="en-US" dirty="0">
                <a:solidFill>
                  <a:srgbClr val="FFFF00"/>
                </a:solidFill>
              </a:rPr>
              <a:t>Landing Pages</a:t>
            </a:r>
            <a:r>
              <a:rPr lang="en-US" dirty="0"/>
              <a:t>: </a:t>
            </a:r>
          </a:p>
          <a:p>
            <a:pPr lvl="1" algn="just"/>
            <a:r>
              <a:rPr lang="en-US" dirty="0"/>
              <a:t>Designed specifically for marketing or advertising campaigns, landing pages focus on a single goal, such as capturing leads or promoting a product. </a:t>
            </a:r>
          </a:p>
          <a:p>
            <a:pPr lvl="1" algn="just"/>
            <a:r>
              <a:rPr lang="en-US" dirty="0"/>
              <a:t>They typically have minimal navigation options to keep users focused on the call to action.</a:t>
            </a:r>
            <a:endParaRPr lang="en-US" dirty="0">
              <a:solidFill>
                <a:srgbClr val="FFFF00"/>
              </a:solidFill>
            </a:endParaRPr>
          </a:p>
          <a:p>
            <a:pPr algn="just"/>
            <a:r>
              <a:rPr lang="en-US" dirty="0">
                <a:solidFill>
                  <a:srgbClr val="FFFF00"/>
                </a:solidFill>
              </a:rPr>
              <a:t>Responsive Web Pages</a:t>
            </a:r>
            <a:r>
              <a:rPr lang="en-US" dirty="0"/>
              <a:t>: </a:t>
            </a:r>
          </a:p>
          <a:p>
            <a:pPr lvl="1" algn="just"/>
            <a:r>
              <a:rPr lang="en-US" dirty="0"/>
              <a:t>These pages adapt their layout and content based on the screen size and orientation of the device being used. </a:t>
            </a:r>
          </a:p>
          <a:p>
            <a:pPr lvl="1" algn="just"/>
            <a:r>
              <a:rPr lang="en-US" dirty="0"/>
              <a:t>They use flexible grids and media queries to provide an optimal viewing experience on desktops, tablets, and mobile devices.</a:t>
            </a:r>
          </a:p>
        </p:txBody>
      </p:sp>
    </p:spTree>
    <p:extLst>
      <p:ext uri="{BB962C8B-B14F-4D97-AF65-F5344CB8AC3E}">
        <p14:creationId xmlns:p14="http://schemas.microsoft.com/office/powerpoint/2010/main" val="1692823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B649F-1EAF-A572-B396-E566BACC69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04DFED-1B99-7BF3-5203-6409AEB1FFCE}"/>
              </a:ext>
            </a:extLst>
          </p:cNvPr>
          <p:cNvSpPr>
            <a:spLocks noGrp="1"/>
          </p:cNvSpPr>
          <p:nvPr>
            <p:ph type="title"/>
          </p:nvPr>
        </p:nvSpPr>
        <p:spPr>
          <a:xfrm>
            <a:off x="962526" y="274637"/>
            <a:ext cx="10940715" cy="639763"/>
          </a:xfrm>
        </p:spPr>
        <p:txBody>
          <a:bodyPr/>
          <a:lstStyle/>
          <a:p>
            <a:r>
              <a:rPr lang="en-IN" b="1" dirty="0"/>
              <a:t>Types of Shells - Bourne Again Shell (Bash)</a:t>
            </a:r>
          </a:p>
        </p:txBody>
      </p:sp>
      <p:sp>
        <p:nvSpPr>
          <p:cNvPr id="3" name="Content Placeholder 2">
            <a:extLst>
              <a:ext uri="{FF2B5EF4-FFF2-40B4-BE49-F238E27FC236}">
                <a16:creationId xmlns:a16="http://schemas.microsoft.com/office/drawing/2014/main" id="{78AF1F2A-F435-7382-EF2B-B297FD648392}"/>
              </a:ext>
            </a:extLst>
          </p:cNvPr>
          <p:cNvSpPr>
            <a:spLocks noGrp="1"/>
          </p:cNvSpPr>
          <p:nvPr>
            <p:ph idx="1"/>
          </p:nvPr>
        </p:nvSpPr>
        <p:spPr>
          <a:xfrm>
            <a:off x="962526" y="1155032"/>
            <a:ext cx="10940715" cy="5428331"/>
          </a:xfrm>
        </p:spPr>
        <p:txBody>
          <a:bodyPr>
            <a:normAutofit lnSpcReduction="10000"/>
          </a:bodyPr>
          <a:lstStyle/>
          <a:p>
            <a:pPr algn="just"/>
            <a:r>
              <a:rPr lang="en-US" dirty="0"/>
              <a:t>The Bash (Bourne Again Shell), developed as an extension of the Bourne Shell, is arguably the most popular shell on Linux systems today. </a:t>
            </a:r>
          </a:p>
          <a:p>
            <a:pPr algn="just"/>
            <a:r>
              <a:rPr lang="en-US" dirty="0"/>
              <a:t>It is the default shell on many Linux distributions, including Ubuntu and Fedora.</a:t>
            </a:r>
          </a:p>
          <a:p>
            <a:pPr algn="just"/>
            <a:r>
              <a:rPr lang="en-US" dirty="0"/>
              <a:t>Features:</a:t>
            </a:r>
          </a:p>
          <a:p>
            <a:pPr lvl="1" algn="just"/>
            <a:r>
              <a:rPr lang="en-US" dirty="0"/>
              <a:t>Advanced scripting capabilities, with support for variables, loops, and conditional statements.</a:t>
            </a:r>
          </a:p>
          <a:p>
            <a:pPr lvl="1" algn="just"/>
            <a:r>
              <a:rPr lang="en-US" dirty="0"/>
              <a:t>Command history, which allows users to recall and reuse previous commands.</a:t>
            </a:r>
          </a:p>
          <a:p>
            <a:pPr lvl="1" algn="just"/>
            <a:r>
              <a:rPr lang="en-US" dirty="0"/>
              <a:t>Customizable prompt and environment with support for aliases and functions.</a:t>
            </a:r>
          </a:p>
          <a:p>
            <a:pPr lvl="1" algn="just"/>
            <a:r>
              <a:rPr lang="en-US" dirty="0"/>
              <a:t>Tab completion, making it easier to complete file names, directories, and commands.</a:t>
            </a:r>
          </a:p>
          <a:p>
            <a:pPr algn="just"/>
            <a:r>
              <a:rPr lang="en-US" dirty="0"/>
              <a:t>Use Case: Bash is ideal for interactive use as well as powerful scripting in system administration and automation.</a:t>
            </a:r>
            <a:endParaRPr lang="en-IN" dirty="0"/>
          </a:p>
        </p:txBody>
      </p:sp>
    </p:spTree>
    <p:extLst>
      <p:ext uri="{BB962C8B-B14F-4D97-AF65-F5344CB8AC3E}">
        <p14:creationId xmlns:p14="http://schemas.microsoft.com/office/powerpoint/2010/main" val="176864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0E9D1-9725-A87F-2E11-0DD54C366D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EAA03D-5AD0-E5E4-46C7-11985849D0D8}"/>
              </a:ext>
            </a:extLst>
          </p:cNvPr>
          <p:cNvSpPr>
            <a:spLocks noGrp="1"/>
          </p:cNvSpPr>
          <p:nvPr>
            <p:ph type="title"/>
          </p:nvPr>
        </p:nvSpPr>
        <p:spPr>
          <a:xfrm>
            <a:off x="962526" y="274637"/>
            <a:ext cx="10940715" cy="639763"/>
          </a:xfrm>
        </p:spPr>
        <p:txBody>
          <a:bodyPr/>
          <a:lstStyle/>
          <a:p>
            <a:r>
              <a:rPr lang="en-IN" b="1" dirty="0"/>
              <a:t>Types of Web Pages</a:t>
            </a:r>
          </a:p>
        </p:txBody>
      </p:sp>
      <p:sp>
        <p:nvSpPr>
          <p:cNvPr id="3" name="Content Placeholder 2">
            <a:extLst>
              <a:ext uri="{FF2B5EF4-FFF2-40B4-BE49-F238E27FC236}">
                <a16:creationId xmlns:a16="http://schemas.microsoft.com/office/drawing/2014/main" id="{03AEB9E2-98DE-363E-B145-1EF7B8877911}"/>
              </a:ext>
            </a:extLst>
          </p:cNvPr>
          <p:cNvSpPr>
            <a:spLocks noGrp="1"/>
          </p:cNvSpPr>
          <p:nvPr>
            <p:ph idx="1"/>
          </p:nvPr>
        </p:nvSpPr>
        <p:spPr>
          <a:xfrm>
            <a:off x="962526" y="1155032"/>
            <a:ext cx="10940715" cy="5428331"/>
          </a:xfrm>
        </p:spPr>
        <p:txBody>
          <a:bodyPr>
            <a:normAutofit/>
          </a:bodyPr>
          <a:lstStyle/>
          <a:p>
            <a:pPr algn="just"/>
            <a:r>
              <a:rPr lang="en-US" dirty="0">
                <a:solidFill>
                  <a:srgbClr val="FFFF00"/>
                </a:solidFill>
              </a:rPr>
              <a:t>Web Applications</a:t>
            </a:r>
            <a:r>
              <a:rPr lang="en-US" dirty="0"/>
              <a:t>: </a:t>
            </a:r>
          </a:p>
          <a:p>
            <a:pPr lvl="1" algn="just"/>
            <a:r>
              <a:rPr lang="en-US" dirty="0"/>
              <a:t>These are interactive web pages that function like software applications, often allowing users to perform specific tasks. </a:t>
            </a:r>
          </a:p>
          <a:p>
            <a:pPr lvl="1" algn="just"/>
            <a:r>
              <a:rPr lang="en-US" dirty="0"/>
              <a:t>Examples include online banking systems, email clients, and collaborative tools like Google Docs.</a:t>
            </a:r>
          </a:p>
          <a:p>
            <a:pPr algn="just"/>
            <a:r>
              <a:rPr lang="en-US" dirty="0">
                <a:solidFill>
                  <a:srgbClr val="FFFF00"/>
                </a:solidFill>
              </a:rPr>
              <a:t>Blog Pages</a:t>
            </a:r>
            <a:r>
              <a:rPr lang="en-US" dirty="0"/>
              <a:t>: </a:t>
            </a:r>
          </a:p>
          <a:p>
            <a:pPr lvl="1" algn="just"/>
            <a:r>
              <a:rPr lang="en-US" dirty="0"/>
              <a:t>These are regularly updated web pages, typically organized chronologically, where individuals or organizations post articles, news, or commentary. </a:t>
            </a:r>
          </a:p>
          <a:p>
            <a:pPr lvl="1" algn="just"/>
            <a:r>
              <a:rPr lang="en-US" dirty="0"/>
              <a:t>Blogs may also have categories, tags, and comments sections for reader interaction.</a:t>
            </a:r>
            <a:endParaRPr lang="en-IN" dirty="0"/>
          </a:p>
        </p:txBody>
      </p:sp>
    </p:spTree>
    <p:extLst>
      <p:ext uri="{BB962C8B-B14F-4D97-AF65-F5344CB8AC3E}">
        <p14:creationId xmlns:p14="http://schemas.microsoft.com/office/powerpoint/2010/main" val="61129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BA17C-FC47-E7F1-DCA0-E3B28F0CE1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C3055-25F7-895C-8D30-C8295E9227CC}"/>
              </a:ext>
            </a:extLst>
          </p:cNvPr>
          <p:cNvSpPr>
            <a:spLocks noGrp="1"/>
          </p:cNvSpPr>
          <p:nvPr>
            <p:ph type="title"/>
          </p:nvPr>
        </p:nvSpPr>
        <p:spPr>
          <a:xfrm>
            <a:off x="962526" y="274637"/>
            <a:ext cx="10940715" cy="639763"/>
          </a:xfrm>
        </p:spPr>
        <p:txBody>
          <a:bodyPr/>
          <a:lstStyle/>
          <a:p>
            <a:r>
              <a:rPr lang="en-IN" b="1" dirty="0"/>
              <a:t>Encrypting Web Pages</a:t>
            </a:r>
          </a:p>
        </p:txBody>
      </p:sp>
      <p:sp>
        <p:nvSpPr>
          <p:cNvPr id="3" name="Content Placeholder 2">
            <a:extLst>
              <a:ext uri="{FF2B5EF4-FFF2-40B4-BE49-F238E27FC236}">
                <a16:creationId xmlns:a16="http://schemas.microsoft.com/office/drawing/2014/main" id="{A3B4D8D5-81D9-8A91-A4CF-F472AB1DC5EA}"/>
              </a:ext>
            </a:extLst>
          </p:cNvPr>
          <p:cNvSpPr>
            <a:spLocks noGrp="1"/>
          </p:cNvSpPr>
          <p:nvPr>
            <p:ph idx="1"/>
          </p:nvPr>
        </p:nvSpPr>
        <p:spPr>
          <a:xfrm>
            <a:off x="962526" y="1155032"/>
            <a:ext cx="10940715" cy="5428331"/>
          </a:xfrm>
        </p:spPr>
        <p:txBody>
          <a:bodyPr>
            <a:normAutofit/>
          </a:bodyPr>
          <a:lstStyle/>
          <a:p>
            <a:pPr algn="just">
              <a:lnSpc>
                <a:spcPct val="100000"/>
              </a:lnSpc>
            </a:pPr>
            <a:r>
              <a:rPr lang="en-US" b="1" dirty="0">
                <a:solidFill>
                  <a:srgbClr val="FFFF00"/>
                </a:solidFill>
              </a:rPr>
              <a:t>SSL/TLS (Secure Sockets Layer/Transport Layer Security): </a:t>
            </a:r>
          </a:p>
          <a:p>
            <a:pPr lvl="1" algn="just">
              <a:lnSpc>
                <a:spcPct val="100000"/>
              </a:lnSpc>
            </a:pPr>
            <a:r>
              <a:rPr lang="en-US" dirty="0"/>
              <a:t>This is the standard technology for establishing an encrypted link between a web server and a browser, ensuring that all data passed remains private and integral. </a:t>
            </a:r>
          </a:p>
          <a:p>
            <a:pPr lvl="1" algn="just">
              <a:lnSpc>
                <a:spcPct val="100000"/>
              </a:lnSpc>
            </a:pPr>
            <a:r>
              <a:rPr lang="en-US" dirty="0"/>
              <a:t>Websites that use SSL/TLS typically display "https://" in the URL instead of "http://".</a:t>
            </a:r>
          </a:p>
          <a:p>
            <a:pPr algn="just">
              <a:lnSpc>
                <a:spcPct val="100000"/>
              </a:lnSpc>
            </a:pPr>
            <a:r>
              <a:rPr lang="en-US" b="1" dirty="0">
                <a:solidFill>
                  <a:srgbClr val="FFFF00"/>
                </a:solidFill>
              </a:rPr>
              <a:t>HTTPS</a:t>
            </a:r>
            <a:r>
              <a:rPr lang="en-US" dirty="0"/>
              <a:t>: </a:t>
            </a:r>
          </a:p>
          <a:p>
            <a:pPr lvl="1" algn="just">
              <a:lnSpc>
                <a:spcPct val="100000"/>
              </a:lnSpc>
            </a:pPr>
            <a:r>
              <a:rPr lang="en-US" dirty="0"/>
              <a:t>This is the secure version of HTTP, utilizing SSL/TLS to encrypt communications. </a:t>
            </a:r>
          </a:p>
          <a:p>
            <a:pPr lvl="1" algn="just">
              <a:lnSpc>
                <a:spcPct val="100000"/>
              </a:lnSpc>
            </a:pPr>
            <a:r>
              <a:rPr lang="en-US" dirty="0"/>
              <a:t>It protects user data from eavesdropping and tampering, making it essential for sites that handle sensitive information, such as online banking and e-commerce.</a:t>
            </a:r>
          </a:p>
        </p:txBody>
      </p:sp>
    </p:spTree>
    <p:extLst>
      <p:ext uri="{BB962C8B-B14F-4D97-AF65-F5344CB8AC3E}">
        <p14:creationId xmlns:p14="http://schemas.microsoft.com/office/powerpoint/2010/main" val="12296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C7739-9034-5FF8-36C0-A900BBC2B4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3C4CB4-F6D4-D90D-57F5-C8DC9267B5F4}"/>
              </a:ext>
            </a:extLst>
          </p:cNvPr>
          <p:cNvSpPr>
            <a:spLocks noGrp="1"/>
          </p:cNvSpPr>
          <p:nvPr>
            <p:ph type="title"/>
          </p:nvPr>
        </p:nvSpPr>
        <p:spPr>
          <a:xfrm>
            <a:off x="962526" y="274637"/>
            <a:ext cx="10940715" cy="639763"/>
          </a:xfrm>
        </p:spPr>
        <p:txBody>
          <a:bodyPr/>
          <a:lstStyle/>
          <a:p>
            <a:r>
              <a:rPr lang="en-IN" b="1" dirty="0"/>
              <a:t>Encrypting Web Pages</a:t>
            </a:r>
          </a:p>
        </p:txBody>
      </p:sp>
      <p:sp>
        <p:nvSpPr>
          <p:cNvPr id="3" name="Content Placeholder 2">
            <a:extLst>
              <a:ext uri="{FF2B5EF4-FFF2-40B4-BE49-F238E27FC236}">
                <a16:creationId xmlns:a16="http://schemas.microsoft.com/office/drawing/2014/main" id="{63B95EE2-D4AE-66D3-CB9F-C0D53924BBC3}"/>
              </a:ext>
            </a:extLst>
          </p:cNvPr>
          <p:cNvSpPr>
            <a:spLocks noGrp="1"/>
          </p:cNvSpPr>
          <p:nvPr>
            <p:ph idx="1"/>
          </p:nvPr>
        </p:nvSpPr>
        <p:spPr>
          <a:xfrm>
            <a:off x="962526" y="1155032"/>
            <a:ext cx="10940715" cy="5428331"/>
          </a:xfrm>
        </p:spPr>
        <p:txBody>
          <a:bodyPr>
            <a:normAutofit/>
          </a:bodyPr>
          <a:lstStyle/>
          <a:p>
            <a:pPr algn="just">
              <a:lnSpc>
                <a:spcPct val="150000"/>
              </a:lnSpc>
            </a:pPr>
            <a:r>
              <a:rPr lang="en-US" b="1" dirty="0">
                <a:solidFill>
                  <a:srgbClr val="FFFF00"/>
                </a:solidFill>
              </a:rPr>
              <a:t>Content Security Policy (CSP): </a:t>
            </a:r>
          </a:p>
          <a:p>
            <a:pPr lvl="1" algn="just">
              <a:lnSpc>
                <a:spcPct val="150000"/>
              </a:lnSpc>
            </a:pPr>
            <a:r>
              <a:rPr lang="en-US" dirty="0"/>
              <a:t>While not encryption per se, CSP helps mitigate certain types of attacks (like cross-site scripting) by controlling which resources a user agent can load for a given page.</a:t>
            </a:r>
          </a:p>
          <a:p>
            <a:pPr algn="just">
              <a:lnSpc>
                <a:spcPct val="150000"/>
              </a:lnSpc>
            </a:pPr>
            <a:r>
              <a:rPr lang="en-US" b="1" dirty="0">
                <a:solidFill>
                  <a:srgbClr val="FFFF00"/>
                </a:solidFill>
              </a:rPr>
              <a:t>HTTP Strict Transport Security (HSTS): </a:t>
            </a:r>
          </a:p>
          <a:p>
            <a:pPr lvl="1" algn="just">
              <a:lnSpc>
                <a:spcPct val="150000"/>
              </a:lnSpc>
            </a:pPr>
            <a:r>
              <a:rPr lang="en-US" dirty="0"/>
              <a:t>This is a web security policy mechanism that helps protect websites against man-in-the-middle attacks by forcing browsers to only connect to servers over HTTPS.</a:t>
            </a:r>
            <a:endParaRPr lang="en-IN" dirty="0"/>
          </a:p>
        </p:txBody>
      </p:sp>
    </p:spTree>
    <p:extLst>
      <p:ext uri="{BB962C8B-B14F-4D97-AF65-F5344CB8AC3E}">
        <p14:creationId xmlns:p14="http://schemas.microsoft.com/office/powerpoint/2010/main" val="3516352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BA695-4C21-62B2-83AF-6266CDD32C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ABB33-7F9B-7EB6-834A-66EF318607C7}"/>
              </a:ext>
            </a:extLst>
          </p:cNvPr>
          <p:cNvSpPr>
            <a:spLocks noGrp="1"/>
          </p:cNvSpPr>
          <p:nvPr>
            <p:ph type="title"/>
          </p:nvPr>
        </p:nvSpPr>
        <p:spPr>
          <a:xfrm>
            <a:off x="962526" y="274637"/>
            <a:ext cx="10940715" cy="639763"/>
          </a:xfrm>
        </p:spPr>
        <p:txBody>
          <a:bodyPr/>
          <a:lstStyle/>
          <a:p>
            <a:r>
              <a:rPr lang="en-IN" b="1" dirty="0"/>
              <a:t>Performance of Apache</a:t>
            </a:r>
          </a:p>
        </p:txBody>
      </p:sp>
      <p:sp>
        <p:nvSpPr>
          <p:cNvPr id="3" name="Content Placeholder 2">
            <a:extLst>
              <a:ext uri="{FF2B5EF4-FFF2-40B4-BE49-F238E27FC236}">
                <a16:creationId xmlns:a16="http://schemas.microsoft.com/office/drawing/2014/main" id="{42B75AA3-1177-684A-2A3E-B94562EE887B}"/>
              </a:ext>
            </a:extLst>
          </p:cNvPr>
          <p:cNvSpPr>
            <a:spLocks noGrp="1"/>
          </p:cNvSpPr>
          <p:nvPr>
            <p:ph idx="1"/>
          </p:nvPr>
        </p:nvSpPr>
        <p:spPr>
          <a:xfrm>
            <a:off x="962526" y="1155032"/>
            <a:ext cx="10940715" cy="5428331"/>
          </a:xfrm>
        </p:spPr>
        <p:txBody>
          <a:bodyPr>
            <a:normAutofit/>
          </a:bodyPr>
          <a:lstStyle/>
          <a:p>
            <a:pPr algn="just"/>
            <a:r>
              <a:rPr lang="en-US" b="1" dirty="0">
                <a:solidFill>
                  <a:srgbClr val="FFFF00"/>
                </a:solidFill>
              </a:rPr>
              <a:t>Process-Based Architecture:</a:t>
            </a:r>
          </a:p>
          <a:p>
            <a:pPr lvl="1" algn="just"/>
            <a:r>
              <a:rPr lang="en-US" dirty="0"/>
              <a:t>Apache utilizes a process-based model, which means that it creates a new process (or thread) for each incoming request. </a:t>
            </a:r>
          </a:p>
          <a:p>
            <a:pPr lvl="1" algn="just"/>
            <a:r>
              <a:rPr lang="en-US" dirty="0"/>
              <a:t>While this model is effective for handling a moderate number of simultaneous connections, it can lead to higher resource consumption, particularly in environments with many concurrent requests.</a:t>
            </a:r>
          </a:p>
          <a:p>
            <a:pPr algn="just"/>
            <a:r>
              <a:rPr lang="en-US" b="1" dirty="0">
                <a:solidFill>
                  <a:srgbClr val="FFFF00"/>
                </a:solidFill>
              </a:rPr>
              <a:t>Caching Capabilities:</a:t>
            </a:r>
          </a:p>
          <a:p>
            <a:pPr lvl="1" algn="just"/>
            <a:r>
              <a:rPr lang="en-US" dirty="0"/>
              <a:t>Apache can integrate with caching mechanisms (such as </a:t>
            </a:r>
            <a:r>
              <a:rPr lang="en-US" dirty="0" err="1"/>
              <a:t>mod_cache</a:t>
            </a:r>
            <a:r>
              <a:rPr lang="en-US" dirty="0"/>
              <a:t>) to store frequently accessed content in memory, reducing the load on the server and speeding up response times.</a:t>
            </a:r>
            <a:endParaRPr lang="en-IN" dirty="0"/>
          </a:p>
        </p:txBody>
      </p:sp>
    </p:spTree>
    <p:extLst>
      <p:ext uri="{BB962C8B-B14F-4D97-AF65-F5344CB8AC3E}">
        <p14:creationId xmlns:p14="http://schemas.microsoft.com/office/powerpoint/2010/main" val="160584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4B1BE-6994-9C17-1E8C-063011134F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875E89-2854-1F16-690D-EDA9E8452CF9}"/>
              </a:ext>
            </a:extLst>
          </p:cNvPr>
          <p:cNvSpPr>
            <a:spLocks noGrp="1"/>
          </p:cNvSpPr>
          <p:nvPr>
            <p:ph type="title"/>
          </p:nvPr>
        </p:nvSpPr>
        <p:spPr>
          <a:xfrm>
            <a:off x="962526" y="274637"/>
            <a:ext cx="10940715" cy="639763"/>
          </a:xfrm>
        </p:spPr>
        <p:txBody>
          <a:bodyPr/>
          <a:lstStyle/>
          <a:p>
            <a:r>
              <a:rPr lang="en-IN" b="1" dirty="0"/>
              <a:t>Performance of Apache</a:t>
            </a:r>
            <a:endParaRPr lang="en-IN" dirty="0"/>
          </a:p>
        </p:txBody>
      </p:sp>
      <p:sp>
        <p:nvSpPr>
          <p:cNvPr id="3" name="Content Placeholder 2">
            <a:extLst>
              <a:ext uri="{FF2B5EF4-FFF2-40B4-BE49-F238E27FC236}">
                <a16:creationId xmlns:a16="http://schemas.microsoft.com/office/drawing/2014/main" id="{E3972175-DD2A-DC05-A4A9-E0A622D4FE44}"/>
              </a:ext>
            </a:extLst>
          </p:cNvPr>
          <p:cNvSpPr>
            <a:spLocks noGrp="1"/>
          </p:cNvSpPr>
          <p:nvPr>
            <p:ph idx="1"/>
          </p:nvPr>
        </p:nvSpPr>
        <p:spPr>
          <a:xfrm>
            <a:off x="962526" y="1155032"/>
            <a:ext cx="10940715" cy="5428331"/>
          </a:xfrm>
        </p:spPr>
        <p:txBody>
          <a:bodyPr>
            <a:normAutofit/>
          </a:bodyPr>
          <a:lstStyle/>
          <a:p>
            <a:pPr algn="just"/>
            <a:r>
              <a:rPr lang="en-US" b="1" dirty="0">
                <a:solidFill>
                  <a:srgbClr val="FFFF00"/>
                </a:solidFill>
              </a:rPr>
              <a:t>Multi-Processing Modules (MPMs):</a:t>
            </a:r>
          </a:p>
          <a:p>
            <a:pPr lvl="1" algn="just"/>
            <a:r>
              <a:rPr lang="en-US" dirty="0"/>
              <a:t>Apache supports different MPMs to optimize performance based on the server's workload and resource availability:</a:t>
            </a:r>
          </a:p>
          <a:p>
            <a:pPr lvl="1" algn="just"/>
            <a:r>
              <a:rPr lang="en-US" b="1" dirty="0" err="1">
                <a:solidFill>
                  <a:srgbClr val="FFFF00"/>
                </a:solidFill>
              </a:rPr>
              <a:t>Prefork</a:t>
            </a:r>
            <a:r>
              <a:rPr lang="en-US" b="1" dirty="0">
                <a:solidFill>
                  <a:srgbClr val="FFFF00"/>
                </a:solidFill>
              </a:rPr>
              <a:t> MPM</a:t>
            </a:r>
            <a:r>
              <a:rPr lang="en-US" dirty="0"/>
              <a:t>: Uses multiple child processes, each handling a single connection. This is beneficial for compatibility with non-thread-safe applications but can consume significant memory with many concurrent users.</a:t>
            </a:r>
          </a:p>
          <a:p>
            <a:pPr lvl="1" algn="just"/>
            <a:r>
              <a:rPr lang="en-US" b="1" dirty="0">
                <a:solidFill>
                  <a:srgbClr val="FFFF00"/>
                </a:solidFill>
              </a:rPr>
              <a:t>Worker MPM</a:t>
            </a:r>
            <a:r>
              <a:rPr lang="en-US" dirty="0"/>
              <a:t>: Utilizes threads to handle multiple connections per process, improving memory efficiency and response times for high-traffic websites.</a:t>
            </a:r>
          </a:p>
          <a:p>
            <a:pPr lvl="1" algn="just"/>
            <a:r>
              <a:rPr lang="en-US" b="1" dirty="0">
                <a:solidFill>
                  <a:srgbClr val="FFFF00"/>
                </a:solidFill>
              </a:rPr>
              <a:t>Event MPM</a:t>
            </a:r>
            <a:r>
              <a:rPr lang="en-US" dirty="0"/>
              <a:t>: Designed to handle large numbers of connections more efficiently by keeping connections open while waiting for requests. This allows Apache to serve thousands of concurrent connections without consuming excessive memory.</a:t>
            </a:r>
            <a:endParaRPr lang="en-IN" dirty="0"/>
          </a:p>
        </p:txBody>
      </p:sp>
    </p:spTree>
    <p:extLst>
      <p:ext uri="{BB962C8B-B14F-4D97-AF65-F5344CB8AC3E}">
        <p14:creationId xmlns:p14="http://schemas.microsoft.com/office/powerpoint/2010/main" val="136120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5E9C2-67F5-9C1E-5DF8-464B88518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08154D-4B22-2223-E4CF-780BBDE1D127}"/>
              </a:ext>
            </a:extLst>
          </p:cNvPr>
          <p:cNvSpPr>
            <a:spLocks noGrp="1"/>
          </p:cNvSpPr>
          <p:nvPr>
            <p:ph type="title"/>
          </p:nvPr>
        </p:nvSpPr>
        <p:spPr>
          <a:xfrm>
            <a:off x="962526" y="274637"/>
            <a:ext cx="10940715" cy="639763"/>
          </a:xfrm>
        </p:spPr>
        <p:txBody>
          <a:bodyPr/>
          <a:lstStyle/>
          <a:p>
            <a:r>
              <a:rPr lang="en-IN" b="1" dirty="0"/>
              <a:t>Performance of Apache</a:t>
            </a:r>
            <a:endParaRPr lang="en-IN" dirty="0"/>
          </a:p>
        </p:txBody>
      </p:sp>
      <p:sp>
        <p:nvSpPr>
          <p:cNvPr id="3" name="Content Placeholder 2">
            <a:extLst>
              <a:ext uri="{FF2B5EF4-FFF2-40B4-BE49-F238E27FC236}">
                <a16:creationId xmlns:a16="http://schemas.microsoft.com/office/drawing/2014/main" id="{D49446B5-0FCC-8EC7-DB36-905073173F28}"/>
              </a:ext>
            </a:extLst>
          </p:cNvPr>
          <p:cNvSpPr>
            <a:spLocks noGrp="1"/>
          </p:cNvSpPr>
          <p:nvPr>
            <p:ph idx="1"/>
          </p:nvPr>
        </p:nvSpPr>
        <p:spPr>
          <a:xfrm>
            <a:off x="962526" y="1155032"/>
            <a:ext cx="10940715" cy="5428331"/>
          </a:xfrm>
        </p:spPr>
        <p:txBody>
          <a:bodyPr>
            <a:normAutofit/>
          </a:bodyPr>
          <a:lstStyle/>
          <a:p>
            <a:pPr algn="just">
              <a:lnSpc>
                <a:spcPct val="150000"/>
              </a:lnSpc>
            </a:pPr>
            <a:r>
              <a:rPr lang="en-US" b="1" dirty="0">
                <a:solidFill>
                  <a:srgbClr val="FFFF00"/>
                </a:solidFill>
              </a:rPr>
              <a:t>Dynamic Content Handling:</a:t>
            </a:r>
          </a:p>
          <a:p>
            <a:pPr lvl="1" algn="just">
              <a:lnSpc>
                <a:spcPct val="150000"/>
              </a:lnSpc>
            </a:pPr>
            <a:r>
              <a:rPr lang="en-US" dirty="0"/>
              <a:t>Apache supports dynamic content generation through various modules (like </a:t>
            </a:r>
            <a:r>
              <a:rPr lang="en-US" dirty="0" err="1"/>
              <a:t>mod_php</a:t>
            </a:r>
            <a:r>
              <a:rPr lang="en-US" dirty="0"/>
              <a:t>, </a:t>
            </a:r>
            <a:r>
              <a:rPr lang="en-US" dirty="0" err="1"/>
              <a:t>mod_perl</a:t>
            </a:r>
            <a:r>
              <a:rPr lang="en-US" dirty="0"/>
              <a:t>, etc.), allowing it to efficiently process requests for applications built on languages such as PHP or Python.</a:t>
            </a:r>
          </a:p>
          <a:p>
            <a:pPr algn="just">
              <a:lnSpc>
                <a:spcPct val="150000"/>
              </a:lnSpc>
            </a:pPr>
            <a:r>
              <a:rPr lang="en-US" b="1" dirty="0">
                <a:solidFill>
                  <a:srgbClr val="FFFF00"/>
                </a:solidFill>
              </a:rPr>
              <a:t>Load Balancing:</a:t>
            </a:r>
          </a:p>
          <a:p>
            <a:pPr lvl="1" algn="just">
              <a:lnSpc>
                <a:spcPct val="150000"/>
              </a:lnSpc>
            </a:pPr>
            <a:r>
              <a:rPr lang="en-US" dirty="0"/>
              <a:t>Apache can act as a load balancer, distributing traffic among multiple backend servers to enhance performance and reliability.</a:t>
            </a:r>
          </a:p>
          <a:p>
            <a:pPr algn="just"/>
            <a:endParaRPr lang="en-US" dirty="0"/>
          </a:p>
          <a:p>
            <a:pPr algn="just"/>
            <a:endParaRPr lang="en-IN" dirty="0"/>
          </a:p>
        </p:txBody>
      </p:sp>
    </p:spTree>
    <p:extLst>
      <p:ext uri="{BB962C8B-B14F-4D97-AF65-F5344CB8AC3E}">
        <p14:creationId xmlns:p14="http://schemas.microsoft.com/office/powerpoint/2010/main" val="35845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6798B-0056-A0CC-0910-1F4B3AD35F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8381D4-FC0F-9E33-D02B-C8D659B9651D}"/>
              </a:ext>
            </a:extLst>
          </p:cNvPr>
          <p:cNvSpPr>
            <a:spLocks noGrp="1"/>
          </p:cNvSpPr>
          <p:nvPr>
            <p:ph type="title"/>
          </p:nvPr>
        </p:nvSpPr>
        <p:spPr>
          <a:xfrm>
            <a:off x="962526" y="274637"/>
            <a:ext cx="10940715" cy="639763"/>
          </a:xfrm>
        </p:spPr>
        <p:txBody>
          <a:bodyPr/>
          <a:lstStyle/>
          <a:p>
            <a:r>
              <a:rPr lang="en-IN" b="1" dirty="0"/>
              <a:t>Performance of Apache</a:t>
            </a:r>
            <a:endParaRPr lang="en-IN" dirty="0"/>
          </a:p>
        </p:txBody>
      </p:sp>
      <p:sp>
        <p:nvSpPr>
          <p:cNvPr id="3" name="Content Placeholder 2">
            <a:extLst>
              <a:ext uri="{FF2B5EF4-FFF2-40B4-BE49-F238E27FC236}">
                <a16:creationId xmlns:a16="http://schemas.microsoft.com/office/drawing/2014/main" id="{19E81E0B-6F41-E5B9-D42A-085840EBFD93}"/>
              </a:ext>
            </a:extLst>
          </p:cNvPr>
          <p:cNvSpPr>
            <a:spLocks noGrp="1"/>
          </p:cNvSpPr>
          <p:nvPr>
            <p:ph idx="1"/>
          </p:nvPr>
        </p:nvSpPr>
        <p:spPr>
          <a:xfrm>
            <a:off x="962526" y="1155032"/>
            <a:ext cx="10940715" cy="5428331"/>
          </a:xfrm>
        </p:spPr>
        <p:txBody>
          <a:bodyPr>
            <a:normAutofit/>
          </a:bodyPr>
          <a:lstStyle/>
          <a:p>
            <a:pPr algn="just">
              <a:lnSpc>
                <a:spcPct val="100000"/>
              </a:lnSpc>
            </a:pPr>
            <a:r>
              <a:rPr lang="en-US" b="1" dirty="0">
                <a:solidFill>
                  <a:srgbClr val="FFFF00"/>
                </a:solidFill>
              </a:rPr>
              <a:t>Security and SSL:</a:t>
            </a:r>
          </a:p>
          <a:p>
            <a:pPr lvl="1" algn="just">
              <a:lnSpc>
                <a:spcPct val="100000"/>
              </a:lnSpc>
            </a:pPr>
            <a:r>
              <a:rPr lang="en-US" dirty="0"/>
              <a:t>The performance can be affected when serving secure content (HTTPS), as SSL/TLS encryption requires additional processing. </a:t>
            </a:r>
          </a:p>
          <a:p>
            <a:pPr lvl="1" algn="just">
              <a:lnSpc>
                <a:spcPct val="100000"/>
              </a:lnSpc>
            </a:pPr>
            <a:r>
              <a:rPr lang="en-US" dirty="0"/>
              <a:t>However, modern implementations and optimizations (like HTTP/2) help mitigate these impacts.</a:t>
            </a:r>
          </a:p>
          <a:p>
            <a:pPr algn="just">
              <a:lnSpc>
                <a:spcPct val="100000"/>
              </a:lnSpc>
            </a:pPr>
            <a:r>
              <a:rPr lang="en-US" b="1" dirty="0">
                <a:solidFill>
                  <a:srgbClr val="FFFF00"/>
                </a:solidFill>
              </a:rPr>
              <a:t>Scalability:</a:t>
            </a:r>
          </a:p>
          <a:p>
            <a:pPr lvl="1" algn="just">
              <a:lnSpc>
                <a:spcPct val="100000"/>
              </a:lnSpc>
            </a:pPr>
            <a:r>
              <a:rPr lang="en-US" dirty="0"/>
              <a:t>While Apache can handle substantial traffic, its scalability is sometimes less efficient compared to newer web servers (like Nginx) designed with high concurrency in mind.</a:t>
            </a:r>
            <a:endParaRPr lang="en-IN" dirty="0"/>
          </a:p>
        </p:txBody>
      </p:sp>
    </p:spTree>
    <p:extLst>
      <p:ext uri="{BB962C8B-B14F-4D97-AF65-F5344CB8AC3E}">
        <p14:creationId xmlns:p14="http://schemas.microsoft.com/office/powerpoint/2010/main" val="250526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2B784-F498-E5D6-7A66-6381E9AA61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841118-A573-656E-24A7-80DA45897312}"/>
              </a:ext>
            </a:extLst>
          </p:cNvPr>
          <p:cNvSpPr>
            <a:spLocks noGrp="1"/>
          </p:cNvSpPr>
          <p:nvPr>
            <p:ph type="title"/>
          </p:nvPr>
        </p:nvSpPr>
        <p:spPr>
          <a:xfrm>
            <a:off x="962526" y="274637"/>
            <a:ext cx="10940715" cy="639763"/>
          </a:xfrm>
        </p:spPr>
        <p:txBody>
          <a:bodyPr/>
          <a:lstStyle/>
          <a:p>
            <a:r>
              <a:rPr lang="en-US" b="1" dirty="0"/>
              <a:t>Limitations of Apache Over Other Web Servers</a:t>
            </a:r>
            <a:endParaRPr lang="en-IN" b="1" dirty="0"/>
          </a:p>
        </p:txBody>
      </p:sp>
      <p:sp>
        <p:nvSpPr>
          <p:cNvPr id="3" name="Content Placeholder 2">
            <a:extLst>
              <a:ext uri="{FF2B5EF4-FFF2-40B4-BE49-F238E27FC236}">
                <a16:creationId xmlns:a16="http://schemas.microsoft.com/office/drawing/2014/main" id="{FA8DCEE5-64B7-6F86-CDA7-216FAB301734}"/>
              </a:ext>
            </a:extLst>
          </p:cNvPr>
          <p:cNvSpPr>
            <a:spLocks noGrp="1"/>
          </p:cNvSpPr>
          <p:nvPr>
            <p:ph idx="1"/>
          </p:nvPr>
        </p:nvSpPr>
        <p:spPr>
          <a:xfrm>
            <a:off x="962526" y="1155032"/>
            <a:ext cx="10940715" cy="5428331"/>
          </a:xfrm>
        </p:spPr>
        <p:txBody>
          <a:bodyPr>
            <a:normAutofit fontScale="92500" lnSpcReduction="10000"/>
          </a:bodyPr>
          <a:lstStyle/>
          <a:p>
            <a:pPr algn="just"/>
            <a:r>
              <a:rPr lang="en-US" b="1" dirty="0">
                <a:solidFill>
                  <a:srgbClr val="FFFF00"/>
                </a:solidFill>
              </a:rPr>
              <a:t>Resource Intensive:</a:t>
            </a:r>
          </a:p>
          <a:p>
            <a:pPr lvl="1" algn="just"/>
            <a:r>
              <a:rPr lang="en-US" dirty="0"/>
              <a:t>Apache's process-based model can lead to higher memory and CPU usage, especially with many simultaneous connections. This can impact performance under heavy load, making it less efficient compared to event-driven servers like Nginx.</a:t>
            </a:r>
          </a:p>
          <a:p>
            <a:pPr algn="just"/>
            <a:r>
              <a:rPr lang="en-US" b="1" dirty="0">
                <a:solidFill>
                  <a:srgbClr val="FFFF00"/>
                </a:solidFill>
              </a:rPr>
              <a:t>Scalability:</a:t>
            </a:r>
          </a:p>
          <a:p>
            <a:pPr lvl="1" algn="just"/>
            <a:r>
              <a:rPr lang="en-US" dirty="0"/>
              <a:t>While Apache can be scaled, its scalability can be limited in comparison to Nginx or </a:t>
            </a:r>
            <a:r>
              <a:rPr lang="en-US" dirty="0" err="1"/>
              <a:t>LiteSpeed</a:t>
            </a:r>
            <a:r>
              <a:rPr lang="en-US" dirty="0"/>
              <a:t>, which are designed specifically for handling high concurrency and large numbers of simultaneous connections.</a:t>
            </a:r>
          </a:p>
          <a:p>
            <a:pPr algn="just"/>
            <a:r>
              <a:rPr lang="en-US" b="1" dirty="0">
                <a:solidFill>
                  <a:srgbClr val="FFFF00"/>
                </a:solidFill>
              </a:rPr>
              <a:t>Static File Handling:</a:t>
            </a:r>
          </a:p>
          <a:p>
            <a:pPr lvl="1" algn="just"/>
            <a:r>
              <a:rPr lang="en-US" dirty="0"/>
              <a:t>Apache is generally slower at serving static content compared to Nginx, which uses a non-blocking architecture optimized for this purpose.</a:t>
            </a:r>
          </a:p>
          <a:p>
            <a:pPr algn="just"/>
            <a:r>
              <a:rPr lang="en-US" b="1" dirty="0">
                <a:solidFill>
                  <a:srgbClr val="FFFF00"/>
                </a:solidFill>
              </a:rPr>
              <a:t>Complex Configuration:</a:t>
            </a:r>
          </a:p>
          <a:p>
            <a:pPr lvl="1" algn="just"/>
            <a:r>
              <a:rPr lang="en-US" dirty="0"/>
              <a:t>The use of .</a:t>
            </a:r>
            <a:r>
              <a:rPr lang="en-US" dirty="0" err="1"/>
              <a:t>htaccess</a:t>
            </a:r>
            <a:r>
              <a:rPr lang="en-US" dirty="0"/>
              <a:t> files allows for flexibility but can lead to security risks and performance inefficiencies if misconfigured. Additionally, centralized configurations are more challenging to manage across multiple environments.</a:t>
            </a:r>
          </a:p>
        </p:txBody>
      </p:sp>
    </p:spTree>
    <p:extLst>
      <p:ext uri="{BB962C8B-B14F-4D97-AF65-F5344CB8AC3E}">
        <p14:creationId xmlns:p14="http://schemas.microsoft.com/office/powerpoint/2010/main" val="240364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041D6-B6F2-4A2F-6B18-8DB3BBB591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5AADED-0FA9-ED64-DED4-FFF9121101E6}"/>
              </a:ext>
            </a:extLst>
          </p:cNvPr>
          <p:cNvSpPr>
            <a:spLocks noGrp="1"/>
          </p:cNvSpPr>
          <p:nvPr>
            <p:ph type="title"/>
          </p:nvPr>
        </p:nvSpPr>
        <p:spPr>
          <a:xfrm>
            <a:off x="962526" y="274637"/>
            <a:ext cx="10940715" cy="639763"/>
          </a:xfrm>
        </p:spPr>
        <p:txBody>
          <a:bodyPr/>
          <a:lstStyle/>
          <a:p>
            <a:r>
              <a:rPr lang="en-US" b="1" dirty="0"/>
              <a:t>Limitations of Apache Over Other Web Servers</a:t>
            </a:r>
            <a:endParaRPr lang="en-IN" b="1" dirty="0"/>
          </a:p>
        </p:txBody>
      </p:sp>
      <p:sp>
        <p:nvSpPr>
          <p:cNvPr id="3" name="Content Placeholder 2">
            <a:extLst>
              <a:ext uri="{FF2B5EF4-FFF2-40B4-BE49-F238E27FC236}">
                <a16:creationId xmlns:a16="http://schemas.microsoft.com/office/drawing/2014/main" id="{9D19299B-4A4C-0428-0057-E19D4D7EDE52}"/>
              </a:ext>
            </a:extLst>
          </p:cNvPr>
          <p:cNvSpPr>
            <a:spLocks noGrp="1"/>
          </p:cNvSpPr>
          <p:nvPr>
            <p:ph idx="1"/>
          </p:nvPr>
        </p:nvSpPr>
        <p:spPr>
          <a:xfrm>
            <a:off x="962526" y="1155032"/>
            <a:ext cx="10940715" cy="5428331"/>
          </a:xfrm>
        </p:spPr>
        <p:txBody>
          <a:bodyPr>
            <a:normAutofit/>
          </a:bodyPr>
          <a:lstStyle/>
          <a:p>
            <a:pPr algn="just"/>
            <a:r>
              <a:rPr lang="en-US" b="1" dirty="0">
                <a:solidFill>
                  <a:srgbClr val="FFFF00"/>
                </a:solidFill>
              </a:rPr>
              <a:t>Performance Under Load:</a:t>
            </a:r>
          </a:p>
          <a:p>
            <a:pPr lvl="1" algn="just"/>
            <a:r>
              <a:rPr lang="en-US" dirty="0"/>
              <a:t>While Apache performs well under moderate traffic, it may require more tuning and resources to maintain optimal performance during peak loads compared to its competitors.</a:t>
            </a:r>
          </a:p>
          <a:p>
            <a:pPr algn="just"/>
            <a:r>
              <a:rPr lang="en-US" b="1" dirty="0">
                <a:solidFill>
                  <a:srgbClr val="FFFF00"/>
                </a:solidFill>
              </a:rPr>
              <a:t>Lack of Built-in Caching:</a:t>
            </a:r>
          </a:p>
          <a:p>
            <a:pPr lvl="1" algn="just"/>
            <a:r>
              <a:rPr lang="en-US" dirty="0"/>
              <a:t>While Apache can integrate with caching systems, it does not have built-in caching capabilities like </a:t>
            </a:r>
            <a:r>
              <a:rPr lang="en-US" dirty="0" err="1"/>
              <a:t>LiteSpeed</a:t>
            </a:r>
            <a:r>
              <a:rPr lang="en-US" dirty="0"/>
              <a:t>, which can serve cached content natively, enhancing performance.</a:t>
            </a:r>
          </a:p>
          <a:p>
            <a:pPr algn="just"/>
            <a:r>
              <a:rPr lang="en-US" b="1" dirty="0">
                <a:solidFill>
                  <a:srgbClr val="FFFF00"/>
                </a:solidFill>
              </a:rPr>
              <a:t>Updates and Development:</a:t>
            </a:r>
          </a:p>
          <a:p>
            <a:pPr lvl="1" algn="just"/>
            <a:r>
              <a:rPr lang="en-US" dirty="0"/>
              <a:t>Apache has a slower release cycle for major features and improvements compared to other web servers that may adopt modern web technologies more rapidly.</a:t>
            </a:r>
            <a:endParaRPr lang="en-IN" dirty="0"/>
          </a:p>
        </p:txBody>
      </p:sp>
    </p:spTree>
    <p:extLst>
      <p:ext uri="{BB962C8B-B14F-4D97-AF65-F5344CB8AC3E}">
        <p14:creationId xmlns:p14="http://schemas.microsoft.com/office/powerpoint/2010/main" val="3646714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63489-E346-8C51-85CC-3191D37133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879DB7-A4A9-9691-FF4F-B67F17002526}"/>
              </a:ext>
            </a:extLst>
          </p:cNvPr>
          <p:cNvSpPr>
            <a:spLocks noGrp="1"/>
          </p:cNvSpPr>
          <p:nvPr>
            <p:ph type="title"/>
          </p:nvPr>
        </p:nvSpPr>
        <p:spPr>
          <a:xfrm>
            <a:off x="962526" y="274637"/>
            <a:ext cx="10940715" cy="639763"/>
          </a:xfrm>
        </p:spPr>
        <p:txBody>
          <a:bodyPr/>
          <a:lstStyle/>
          <a:p>
            <a:r>
              <a:rPr lang="en-US" b="1" dirty="0"/>
              <a:t>Linux Squid (Proxy)</a:t>
            </a:r>
            <a:endParaRPr lang="en-IN" b="1" dirty="0"/>
          </a:p>
        </p:txBody>
      </p:sp>
      <p:sp>
        <p:nvSpPr>
          <p:cNvPr id="3" name="Content Placeholder 2">
            <a:extLst>
              <a:ext uri="{FF2B5EF4-FFF2-40B4-BE49-F238E27FC236}">
                <a16:creationId xmlns:a16="http://schemas.microsoft.com/office/drawing/2014/main" id="{AA1A529A-020E-BEA9-2035-A7BFCA24F888}"/>
              </a:ext>
            </a:extLst>
          </p:cNvPr>
          <p:cNvSpPr>
            <a:spLocks noGrp="1"/>
          </p:cNvSpPr>
          <p:nvPr>
            <p:ph idx="1"/>
          </p:nvPr>
        </p:nvSpPr>
        <p:spPr>
          <a:xfrm>
            <a:off x="962526" y="1155032"/>
            <a:ext cx="10940715" cy="5428331"/>
          </a:xfrm>
        </p:spPr>
        <p:txBody>
          <a:bodyPr>
            <a:normAutofit/>
          </a:bodyPr>
          <a:lstStyle/>
          <a:p>
            <a:pPr algn="just"/>
            <a:r>
              <a:rPr lang="en-US" b="1" dirty="0">
                <a:solidFill>
                  <a:srgbClr val="FFFF00"/>
                </a:solidFill>
              </a:rPr>
              <a:t>Squid</a:t>
            </a:r>
            <a:r>
              <a:rPr lang="en-US" dirty="0"/>
              <a:t> is a popular open-source caching and forwarding HTTP web proxy. </a:t>
            </a:r>
          </a:p>
          <a:p>
            <a:pPr lvl="1" algn="just"/>
            <a:r>
              <a:rPr lang="en-US" dirty="0"/>
              <a:t>It is widely used to improve web performance, enhance security, and control internet usage within networks. Squid functions as an intermediary between client devices (such as computers or smartphones) and the internet, allowing clients to request content, which Squid can cache for quicker access on subsequent requests.</a:t>
            </a:r>
          </a:p>
          <a:p>
            <a:pPr algn="just"/>
            <a:r>
              <a:rPr lang="en-US" dirty="0"/>
              <a:t>A </a:t>
            </a:r>
            <a:r>
              <a:rPr lang="en-US" b="1" dirty="0">
                <a:solidFill>
                  <a:srgbClr val="FFFF00"/>
                </a:solidFill>
              </a:rPr>
              <a:t>proxy server </a:t>
            </a:r>
            <a:r>
              <a:rPr lang="en-US" dirty="0"/>
              <a:t>is a server that acts as an intermediary for requests from clients seeking resources from other servers. </a:t>
            </a:r>
          </a:p>
          <a:p>
            <a:pPr lvl="1" algn="just"/>
            <a:r>
              <a:rPr lang="en-US" dirty="0"/>
              <a:t>In this context, Squid serves as a proxy server, allowing users to access the internet through it while providing various functionalities like caching, access control, and traffic monitoring.</a:t>
            </a:r>
            <a:endParaRPr lang="en-IN" dirty="0"/>
          </a:p>
        </p:txBody>
      </p:sp>
    </p:spTree>
    <p:extLst>
      <p:ext uri="{BB962C8B-B14F-4D97-AF65-F5344CB8AC3E}">
        <p14:creationId xmlns:p14="http://schemas.microsoft.com/office/powerpoint/2010/main" val="2208285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DCE43-0532-E286-BB22-E7674A7869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1E6184-3FEC-9144-3050-6183D6803207}"/>
              </a:ext>
            </a:extLst>
          </p:cNvPr>
          <p:cNvSpPr>
            <a:spLocks noGrp="1"/>
          </p:cNvSpPr>
          <p:nvPr>
            <p:ph type="title"/>
          </p:nvPr>
        </p:nvSpPr>
        <p:spPr>
          <a:xfrm>
            <a:off x="962526" y="274637"/>
            <a:ext cx="10940715" cy="639763"/>
          </a:xfrm>
        </p:spPr>
        <p:txBody>
          <a:bodyPr/>
          <a:lstStyle/>
          <a:p>
            <a:r>
              <a:rPr lang="en-IN" b="1" dirty="0"/>
              <a:t>Types of Shells - C Shell (</a:t>
            </a:r>
            <a:r>
              <a:rPr lang="en-IN" b="1" dirty="0" err="1"/>
              <a:t>csh</a:t>
            </a:r>
            <a:r>
              <a:rPr lang="en-IN" b="1" dirty="0"/>
              <a:t>)</a:t>
            </a:r>
            <a:endParaRPr lang="en-IN" dirty="0"/>
          </a:p>
        </p:txBody>
      </p:sp>
      <p:sp>
        <p:nvSpPr>
          <p:cNvPr id="3" name="Content Placeholder 2">
            <a:extLst>
              <a:ext uri="{FF2B5EF4-FFF2-40B4-BE49-F238E27FC236}">
                <a16:creationId xmlns:a16="http://schemas.microsoft.com/office/drawing/2014/main" id="{6AA618E1-533C-2EC5-735E-A6D327A92336}"/>
              </a:ext>
            </a:extLst>
          </p:cNvPr>
          <p:cNvSpPr>
            <a:spLocks noGrp="1"/>
          </p:cNvSpPr>
          <p:nvPr>
            <p:ph idx="1"/>
          </p:nvPr>
        </p:nvSpPr>
        <p:spPr>
          <a:xfrm>
            <a:off x="962526" y="1155032"/>
            <a:ext cx="10940715" cy="5428331"/>
          </a:xfrm>
        </p:spPr>
        <p:txBody>
          <a:bodyPr>
            <a:normAutofit/>
          </a:bodyPr>
          <a:lstStyle/>
          <a:p>
            <a:pPr algn="just"/>
            <a:r>
              <a:rPr lang="en-US" dirty="0"/>
              <a:t>The C Shell was developed at the University of California, Berkeley, with syntax similar to the C programming language. </a:t>
            </a:r>
          </a:p>
          <a:p>
            <a:pPr algn="just"/>
            <a:r>
              <a:rPr lang="en-US" dirty="0"/>
              <a:t>This shell was designed for users familiar with C, aiming to create a more intuitive experience for them.</a:t>
            </a:r>
          </a:p>
          <a:p>
            <a:pPr algn="just"/>
            <a:r>
              <a:rPr lang="en-US" dirty="0"/>
              <a:t>Features:</a:t>
            </a:r>
          </a:p>
          <a:p>
            <a:pPr lvl="1" algn="just"/>
            <a:r>
              <a:rPr lang="en-US" dirty="0"/>
              <a:t>C-like syntax, which may be easier for C programmers.</a:t>
            </a:r>
          </a:p>
          <a:p>
            <a:pPr lvl="1" algn="just"/>
            <a:r>
              <a:rPr lang="en-US" dirty="0"/>
              <a:t>Support for aliases and job control features.</a:t>
            </a:r>
          </a:p>
          <a:p>
            <a:pPr lvl="1" algn="just"/>
            <a:r>
              <a:rPr lang="en-US" dirty="0"/>
              <a:t>Command history similar to Bash.</a:t>
            </a:r>
          </a:p>
          <a:p>
            <a:pPr algn="just"/>
            <a:r>
              <a:rPr lang="en-US" dirty="0"/>
              <a:t>Use Case: Primarily used by C programmers who prefer a familiar syntax, though less popular than Bash for general use.</a:t>
            </a:r>
            <a:endParaRPr lang="en-IN" dirty="0"/>
          </a:p>
        </p:txBody>
      </p:sp>
    </p:spTree>
    <p:extLst>
      <p:ext uri="{BB962C8B-B14F-4D97-AF65-F5344CB8AC3E}">
        <p14:creationId xmlns:p14="http://schemas.microsoft.com/office/powerpoint/2010/main" val="77328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79F51-4689-50D7-52B0-0AAD22587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4DC746-3DD1-4E84-52E7-59ECDED05979}"/>
              </a:ext>
            </a:extLst>
          </p:cNvPr>
          <p:cNvSpPr>
            <a:spLocks noGrp="1"/>
          </p:cNvSpPr>
          <p:nvPr>
            <p:ph type="title"/>
          </p:nvPr>
        </p:nvSpPr>
        <p:spPr>
          <a:xfrm>
            <a:off x="962526" y="274637"/>
            <a:ext cx="10940715" cy="639763"/>
          </a:xfrm>
        </p:spPr>
        <p:txBody>
          <a:bodyPr/>
          <a:lstStyle/>
          <a:p>
            <a:r>
              <a:rPr lang="en-IN" b="1" dirty="0"/>
              <a:t>Key Functions of Squid:</a:t>
            </a:r>
          </a:p>
        </p:txBody>
      </p:sp>
      <p:sp>
        <p:nvSpPr>
          <p:cNvPr id="3" name="Content Placeholder 2">
            <a:extLst>
              <a:ext uri="{FF2B5EF4-FFF2-40B4-BE49-F238E27FC236}">
                <a16:creationId xmlns:a16="http://schemas.microsoft.com/office/drawing/2014/main" id="{5E682833-D4CC-07E8-3C1F-46CB0B374ECF}"/>
              </a:ext>
            </a:extLst>
          </p:cNvPr>
          <p:cNvSpPr>
            <a:spLocks noGrp="1"/>
          </p:cNvSpPr>
          <p:nvPr>
            <p:ph idx="1"/>
          </p:nvPr>
        </p:nvSpPr>
        <p:spPr>
          <a:xfrm>
            <a:off x="962526" y="1155032"/>
            <a:ext cx="10940715" cy="5428331"/>
          </a:xfrm>
        </p:spPr>
        <p:txBody>
          <a:bodyPr>
            <a:normAutofit/>
          </a:bodyPr>
          <a:lstStyle/>
          <a:p>
            <a:pPr algn="just">
              <a:lnSpc>
                <a:spcPct val="150000"/>
              </a:lnSpc>
            </a:pPr>
            <a:r>
              <a:rPr lang="en-US" b="1" dirty="0">
                <a:solidFill>
                  <a:srgbClr val="FFFF00"/>
                </a:solidFill>
              </a:rPr>
              <a:t>Caching</a:t>
            </a:r>
            <a:r>
              <a:rPr lang="en-US" dirty="0"/>
              <a:t>: Stores frequently accessed web content to reduce latency and bandwidth usage.</a:t>
            </a:r>
          </a:p>
          <a:p>
            <a:pPr algn="just">
              <a:lnSpc>
                <a:spcPct val="150000"/>
              </a:lnSpc>
            </a:pPr>
            <a:r>
              <a:rPr lang="en-US" b="1" dirty="0">
                <a:solidFill>
                  <a:srgbClr val="FFFF00"/>
                </a:solidFill>
              </a:rPr>
              <a:t>Access Control</a:t>
            </a:r>
            <a:r>
              <a:rPr lang="en-US" dirty="0"/>
              <a:t>: Filters and restricts web content based on defined rules.</a:t>
            </a:r>
          </a:p>
          <a:p>
            <a:pPr algn="just">
              <a:lnSpc>
                <a:spcPct val="150000"/>
              </a:lnSpc>
            </a:pPr>
            <a:r>
              <a:rPr lang="en-US" b="1" dirty="0">
                <a:solidFill>
                  <a:srgbClr val="FFFF00"/>
                </a:solidFill>
              </a:rPr>
              <a:t>Content Filtering</a:t>
            </a:r>
            <a:r>
              <a:rPr lang="en-US" dirty="0"/>
              <a:t>: Blocks access to specific websites or types of content.</a:t>
            </a:r>
          </a:p>
          <a:p>
            <a:pPr algn="just">
              <a:lnSpc>
                <a:spcPct val="150000"/>
              </a:lnSpc>
            </a:pPr>
            <a:r>
              <a:rPr lang="en-US" b="1" dirty="0">
                <a:solidFill>
                  <a:srgbClr val="FFFF00"/>
                </a:solidFill>
              </a:rPr>
              <a:t>Logging</a:t>
            </a:r>
            <a:r>
              <a:rPr lang="en-US" dirty="0"/>
              <a:t>: Tracks user activity and web requests for analysis.</a:t>
            </a:r>
            <a:endParaRPr lang="en-IN" dirty="0"/>
          </a:p>
        </p:txBody>
      </p:sp>
    </p:spTree>
    <p:extLst>
      <p:ext uri="{BB962C8B-B14F-4D97-AF65-F5344CB8AC3E}">
        <p14:creationId xmlns:p14="http://schemas.microsoft.com/office/powerpoint/2010/main" val="106064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56587-C162-8A24-693B-B1580C7A0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0B1977-7728-45F1-8418-9F30DD6D27DB}"/>
              </a:ext>
            </a:extLst>
          </p:cNvPr>
          <p:cNvSpPr>
            <a:spLocks noGrp="1"/>
          </p:cNvSpPr>
          <p:nvPr>
            <p:ph type="title"/>
          </p:nvPr>
        </p:nvSpPr>
        <p:spPr>
          <a:xfrm>
            <a:off x="962526" y="274637"/>
            <a:ext cx="10940715" cy="639763"/>
          </a:xfrm>
        </p:spPr>
        <p:txBody>
          <a:bodyPr/>
          <a:lstStyle/>
          <a:p>
            <a:r>
              <a:rPr lang="en-IN" b="1" dirty="0"/>
              <a:t>Working of Squid</a:t>
            </a:r>
          </a:p>
        </p:txBody>
      </p:sp>
      <p:sp>
        <p:nvSpPr>
          <p:cNvPr id="3" name="Content Placeholder 2">
            <a:extLst>
              <a:ext uri="{FF2B5EF4-FFF2-40B4-BE49-F238E27FC236}">
                <a16:creationId xmlns:a16="http://schemas.microsoft.com/office/drawing/2014/main" id="{755A902D-70B6-8B1F-E934-2CBC22744018}"/>
              </a:ext>
            </a:extLst>
          </p:cNvPr>
          <p:cNvSpPr>
            <a:spLocks noGrp="1"/>
          </p:cNvSpPr>
          <p:nvPr>
            <p:ph idx="1"/>
          </p:nvPr>
        </p:nvSpPr>
        <p:spPr>
          <a:xfrm>
            <a:off x="962526" y="1155032"/>
            <a:ext cx="10940715" cy="5702968"/>
          </a:xfrm>
        </p:spPr>
        <p:txBody>
          <a:bodyPr>
            <a:normAutofit fontScale="85000" lnSpcReduction="20000"/>
          </a:bodyPr>
          <a:lstStyle/>
          <a:p>
            <a:pPr marL="0" indent="0" algn="just">
              <a:buNone/>
            </a:pPr>
            <a:r>
              <a:rPr lang="en-US" dirty="0"/>
              <a:t>Squid operates by receiving client requests, processing those requests, and returning the responses from the web servers. Here’s a simplified overview of how Squid works:</a:t>
            </a:r>
          </a:p>
          <a:p>
            <a:pPr algn="just"/>
            <a:r>
              <a:rPr lang="en-US" b="1" dirty="0">
                <a:solidFill>
                  <a:srgbClr val="FFFF00"/>
                </a:solidFill>
              </a:rPr>
              <a:t>Client Request</a:t>
            </a:r>
            <a:r>
              <a:rPr lang="en-US" dirty="0"/>
              <a:t>: A client (e.g., a web browser) makes a request for a resource (such as a web page) through the Squid proxy.</a:t>
            </a:r>
          </a:p>
          <a:p>
            <a:pPr algn="just"/>
            <a:r>
              <a:rPr lang="en-US" b="1" dirty="0">
                <a:solidFill>
                  <a:srgbClr val="FFFF00"/>
                </a:solidFill>
              </a:rPr>
              <a:t>Cache Check</a:t>
            </a:r>
            <a:r>
              <a:rPr lang="en-US" dirty="0"/>
              <a:t>: Squid first checks its cache to see if the requested content is already stored. If the content is available in the cache and is still valid (not expired), Squid serves the cached content directly to the client, which speeds up the response time.</a:t>
            </a:r>
          </a:p>
          <a:p>
            <a:pPr algn="just"/>
            <a:r>
              <a:rPr lang="en-US" b="1" dirty="0">
                <a:solidFill>
                  <a:srgbClr val="FFFF00"/>
                </a:solidFill>
              </a:rPr>
              <a:t>Forwarding Request</a:t>
            </a:r>
            <a:r>
              <a:rPr lang="en-US" dirty="0"/>
              <a:t>: If the content is not in the cache or is stale, Squid forwards the request to the destination web server.</a:t>
            </a:r>
          </a:p>
          <a:p>
            <a:pPr algn="just"/>
            <a:r>
              <a:rPr lang="en-US" b="1" dirty="0">
                <a:solidFill>
                  <a:srgbClr val="FFFF00"/>
                </a:solidFill>
              </a:rPr>
              <a:t>Fetching Content</a:t>
            </a:r>
            <a:r>
              <a:rPr lang="en-US" dirty="0"/>
              <a:t>: The web server processes the request and sends the response back to Squid.</a:t>
            </a:r>
          </a:p>
          <a:p>
            <a:pPr algn="just"/>
            <a:r>
              <a:rPr lang="en-US" b="1" dirty="0">
                <a:solidFill>
                  <a:srgbClr val="FFFF00"/>
                </a:solidFill>
              </a:rPr>
              <a:t>Caching Response</a:t>
            </a:r>
            <a:r>
              <a:rPr lang="en-US" dirty="0"/>
              <a:t>: Upon receiving the response, Squid stores a copy in its cache for future requests and forwards the response to the original client.</a:t>
            </a:r>
          </a:p>
          <a:p>
            <a:pPr algn="just"/>
            <a:r>
              <a:rPr lang="en-US" b="1" dirty="0">
                <a:solidFill>
                  <a:srgbClr val="FFFF00"/>
                </a:solidFill>
              </a:rPr>
              <a:t>Access Control and Logging</a:t>
            </a:r>
            <a:r>
              <a:rPr lang="en-US" dirty="0"/>
              <a:t>: Throughout this process, Squid applies any access control rules defined in its configuration file and logs the request for monitoring and analysis.</a:t>
            </a:r>
            <a:endParaRPr lang="en-IN" dirty="0"/>
          </a:p>
        </p:txBody>
      </p:sp>
    </p:spTree>
    <p:extLst>
      <p:ext uri="{BB962C8B-B14F-4D97-AF65-F5344CB8AC3E}">
        <p14:creationId xmlns:p14="http://schemas.microsoft.com/office/powerpoint/2010/main" val="118814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2ADFA-CE51-4839-C729-96DD515BC2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7776A5-69E4-4794-6181-DF916DDE3847}"/>
              </a:ext>
            </a:extLst>
          </p:cNvPr>
          <p:cNvSpPr>
            <a:spLocks noGrp="1"/>
          </p:cNvSpPr>
          <p:nvPr>
            <p:ph type="title"/>
          </p:nvPr>
        </p:nvSpPr>
        <p:spPr>
          <a:xfrm>
            <a:off x="962526" y="274637"/>
            <a:ext cx="10940715" cy="639763"/>
          </a:xfrm>
        </p:spPr>
        <p:txBody>
          <a:bodyPr/>
          <a:lstStyle/>
          <a:p>
            <a:r>
              <a:rPr lang="en-US" b="1" dirty="0"/>
              <a:t>What is the </a:t>
            </a:r>
            <a:r>
              <a:rPr lang="en-US" b="1" dirty="0" err="1"/>
              <a:t>squid.conf</a:t>
            </a:r>
            <a:r>
              <a:rPr lang="en-US" b="1" dirty="0"/>
              <a:t> File?</a:t>
            </a:r>
            <a:endParaRPr lang="en-IN" b="1" dirty="0"/>
          </a:p>
        </p:txBody>
      </p:sp>
      <p:sp>
        <p:nvSpPr>
          <p:cNvPr id="3" name="Content Placeholder 2">
            <a:extLst>
              <a:ext uri="{FF2B5EF4-FFF2-40B4-BE49-F238E27FC236}">
                <a16:creationId xmlns:a16="http://schemas.microsoft.com/office/drawing/2014/main" id="{BABEB62B-C6C3-1F19-C1BE-AFF1385976CD}"/>
              </a:ext>
            </a:extLst>
          </p:cNvPr>
          <p:cNvSpPr>
            <a:spLocks noGrp="1"/>
          </p:cNvSpPr>
          <p:nvPr>
            <p:ph idx="1"/>
          </p:nvPr>
        </p:nvSpPr>
        <p:spPr>
          <a:xfrm>
            <a:off x="962526" y="1155032"/>
            <a:ext cx="10940715" cy="5428331"/>
          </a:xfrm>
        </p:spPr>
        <p:txBody>
          <a:bodyPr>
            <a:normAutofit fontScale="92500"/>
          </a:bodyPr>
          <a:lstStyle/>
          <a:p>
            <a:pPr marL="0" indent="0" algn="just">
              <a:buNone/>
            </a:pPr>
            <a:r>
              <a:rPr lang="en-US" dirty="0"/>
              <a:t>The </a:t>
            </a:r>
            <a:r>
              <a:rPr lang="en-US" dirty="0" err="1"/>
              <a:t>squid.conf</a:t>
            </a:r>
            <a:r>
              <a:rPr lang="en-US" dirty="0"/>
              <a:t> file is the main configuration file for Squid. It is typically located in /</a:t>
            </a:r>
            <a:r>
              <a:rPr lang="en-US" dirty="0" err="1"/>
              <a:t>etc</a:t>
            </a:r>
            <a:r>
              <a:rPr lang="en-US" dirty="0"/>
              <a:t>/squid/ or /</a:t>
            </a:r>
            <a:r>
              <a:rPr lang="en-US" dirty="0" err="1"/>
              <a:t>etc</a:t>
            </a:r>
            <a:r>
              <a:rPr lang="en-US" dirty="0"/>
              <a:t>/squid3/ (depending on the distribution). This file contains settings that control how Squid operates, including:</a:t>
            </a:r>
          </a:p>
          <a:p>
            <a:pPr algn="just"/>
            <a:r>
              <a:rPr lang="en-US" b="1" dirty="0">
                <a:solidFill>
                  <a:srgbClr val="FFFF00"/>
                </a:solidFill>
              </a:rPr>
              <a:t>Access Control Lists (ACLs):</a:t>
            </a:r>
            <a:r>
              <a:rPr lang="en-US" dirty="0"/>
              <a:t> Define rules to control who can access the proxy and what content can be served.</a:t>
            </a:r>
          </a:p>
          <a:p>
            <a:pPr algn="just"/>
            <a:r>
              <a:rPr lang="en-US" b="1" dirty="0">
                <a:solidFill>
                  <a:srgbClr val="FFFF00"/>
                </a:solidFill>
              </a:rPr>
              <a:t>Cache Settings</a:t>
            </a:r>
            <a:r>
              <a:rPr lang="en-US" dirty="0"/>
              <a:t>: Control how Squid manages cached data, such as cache size, expiration policies, and storage location.</a:t>
            </a:r>
          </a:p>
          <a:p>
            <a:pPr algn="just"/>
            <a:r>
              <a:rPr lang="en-US" b="1" dirty="0">
                <a:solidFill>
                  <a:srgbClr val="FFFF00"/>
                </a:solidFill>
              </a:rPr>
              <a:t>Logging Options</a:t>
            </a:r>
            <a:r>
              <a:rPr lang="en-US" dirty="0"/>
              <a:t>: Specify what and how Squid logs requests and activities.</a:t>
            </a:r>
          </a:p>
          <a:p>
            <a:pPr algn="just"/>
            <a:r>
              <a:rPr lang="en-US" b="1" dirty="0">
                <a:solidFill>
                  <a:srgbClr val="FFFF00"/>
                </a:solidFill>
              </a:rPr>
              <a:t>Network Configuration</a:t>
            </a:r>
            <a:r>
              <a:rPr lang="en-US" dirty="0"/>
              <a:t>: Set up network interfaces, listening ports, and other network-related settings.</a:t>
            </a:r>
          </a:p>
          <a:p>
            <a:pPr algn="just"/>
            <a:r>
              <a:rPr lang="en-US" b="1" dirty="0">
                <a:solidFill>
                  <a:srgbClr val="FFFF00"/>
                </a:solidFill>
              </a:rPr>
              <a:t>Performance Tuning</a:t>
            </a:r>
            <a:r>
              <a:rPr lang="en-US" dirty="0"/>
              <a:t>: Parameters to optimize performance based on usage patterns and hardware capabilities.</a:t>
            </a:r>
            <a:endParaRPr lang="en-IN" dirty="0"/>
          </a:p>
        </p:txBody>
      </p:sp>
    </p:spTree>
    <p:extLst>
      <p:ext uri="{BB962C8B-B14F-4D97-AF65-F5344CB8AC3E}">
        <p14:creationId xmlns:p14="http://schemas.microsoft.com/office/powerpoint/2010/main" val="29472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8C5D3-B9D8-C7BC-7C0C-BDB1D777D0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9D160A-A006-54AB-0F0B-E7048904538F}"/>
              </a:ext>
            </a:extLst>
          </p:cNvPr>
          <p:cNvSpPr>
            <a:spLocks noGrp="1"/>
          </p:cNvSpPr>
          <p:nvPr>
            <p:ph type="title"/>
          </p:nvPr>
        </p:nvSpPr>
        <p:spPr>
          <a:xfrm>
            <a:off x="962526" y="274637"/>
            <a:ext cx="10940715" cy="639763"/>
          </a:xfrm>
        </p:spPr>
        <p:txBody>
          <a:bodyPr/>
          <a:lstStyle/>
          <a:p>
            <a:r>
              <a:rPr lang="en-US" b="1" dirty="0"/>
              <a:t>Advantages of Squid</a:t>
            </a:r>
            <a:endParaRPr lang="en-IN" b="1" dirty="0"/>
          </a:p>
        </p:txBody>
      </p:sp>
      <p:sp>
        <p:nvSpPr>
          <p:cNvPr id="3" name="Content Placeholder 2">
            <a:extLst>
              <a:ext uri="{FF2B5EF4-FFF2-40B4-BE49-F238E27FC236}">
                <a16:creationId xmlns:a16="http://schemas.microsoft.com/office/drawing/2014/main" id="{74B0D055-0155-5796-F46E-30A25AD16959}"/>
              </a:ext>
            </a:extLst>
          </p:cNvPr>
          <p:cNvSpPr>
            <a:spLocks noGrp="1"/>
          </p:cNvSpPr>
          <p:nvPr>
            <p:ph idx="1"/>
          </p:nvPr>
        </p:nvSpPr>
        <p:spPr>
          <a:xfrm>
            <a:off x="962526" y="1155032"/>
            <a:ext cx="10940715" cy="5428331"/>
          </a:xfrm>
        </p:spPr>
        <p:txBody>
          <a:bodyPr>
            <a:normAutofit fontScale="92500"/>
          </a:bodyPr>
          <a:lstStyle/>
          <a:p>
            <a:pPr algn="just"/>
            <a:r>
              <a:rPr lang="en-US" b="1" dirty="0">
                <a:solidFill>
                  <a:srgbClr val="FFFF00"/>
                </a:solidFill>
              </a:rPr>
              <a:t>Caching</a:t>
            </a:r>
            <a:r>
              <a:rPr lang="en-US" dirty="0"/>
              <a:t>: Squid can significantly reduce load times and bandwidth consumption by storing frequently accessed web content.</a:t>
            </a:r>
          </a:p>
          <a:p>
            <a:pPr algn="just"/>
            <a:r>
              <a:rPr lang="en-US" b="1" dirty="0">
                <a:solidFill>
                  <a:srgbClr val="FFFF00"/>
                </a:solidFill>
              </a:rPr>
              <a:t>Access Control</a:t>
            </a:r>
            <a:r>
              <a:rPr lang="en-US" dirty="0"/>
              <a:t>: Offers extensive access control features, allowing administrators to define rules for user access to specific sites or content.</a:t>
            </a:r>
          </a:p>
          <a:p>
            <a:pPr algn="just"/>
            <a:r>
              <a:rPr lang="en-US" b="1" dirty="0">
                <a:solidFill>
                  <a:srgbClr val="FFFF00"/>
                </a:solidFill>
              </a:rPr>
              <a:t>Content Filtering</a:t>
            </a:r>
            <a:r>
              <a:rPr lang="en-US" dirty="0"/>
              <a:t>: Can block unwanted or inappropriate content based on defined criteria.</a:t>
            </a:r>
          </a:p>
          <a:p>
            <a:pPr algn="just"/>
            <a:r>
              <a:rPr lang="en-US" b="1" dirty="0">
                <a:solidFill>
                  <a:srgbClr val="FFFF00"/>
                </a:solidFill>
              </a:rPr>
              <a:t>Logging and Reporting</a:t>
            </a:r>
            <a:r>
              <a:rPr lang="en-US" dirty="0"/>
              <a:t>: Provides detailed logs for monitoring and analyzing web traffic, which can be useful for auditing and security purposes.</a:t>
            </a:r>
          </a:p>
          <a:p>
            <a:pPr algn="just"/>
            <a:r>
              <a:rPr lang="en-US" b="1" dirty="0">
                <a:solidFill>
                  <a:srgbClr val="FFFF00"/>
                </a:solidFill>
              </a:rPr>
              <a:t>Flexible Configuration</a:t>
            </a:r>
            <a:r>
              <a:rPr lang="en-US" dirty="0"/>
              <a:t>: Highly configurable through the </a:t>
            </a:r>
            <a:r>
              <a:rPr lang="en-US" dirty="0" err="1"/>
              <a:t>squid.conf</a:t>
            </a:r>
            <a:r>
              <a:rPr lang="en-US" dirty="0"/>
              <a:t> file, allowing tailored settings to suit various network environments.</a:t>
            </a:r>
          </a:p>
          <a:p>
            <a:pPr algn="just"/>
            <a:r>
              <a:rPr lang="en-US" b="1" dirty="0">
                <a:solidFill>
                  <a:srgbClr val="FFFF00"/>
                </a:solidFill>
              </a:rPr>
              <a:t>Support for Multiple Protocols</a:t>
            </a:r>
            <a:r>
              <a:rPr lang="en-US" dirty="0"/>
              <a:t>: While primarily an HTTP proxy, Squid can also handle FTP, HTTPS, and other protocols.</a:t>
            </a:r>
            <a:endParaRPr lang="en-IN" dirty="0"/>
          </a:p>
        </p:txBody>
      </p:sp>
    </p:spTree>
    <p:extLst>
      <p:ext uri="{BB962C8B-B14F-4D97-AF65-F5344CB8AC3E}">
        <p14:creationId xmlns:p14="http://schemas.microsoft.com/office/powerpoint/2010/main" val="216776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9E321-40CB-6707-2C32-14F8C3A240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A065A6-5742-8FCA-C18C-66B7384A4679}"/>
              </a:ext>
            </a:extLst>
          </p:cNvPr>
          <p:cNvSpPr>
            <a:spLocks noGrp="1"/>
          </p:cNvSpPr>
          <p:nvPr>
            <p:ph type="title"/>
          </p:nvPr>
        </p:nvSpPr>
        <p:spPr>
          <a:xfrm>
            <a:off x="962526" y="274637"/>
            <a:ext cx="10940715" cy="639763"/>
          </a:xfrm>
        </p:spPr>
        <p:txBody>
          <a:bodyPr/>
          <a:lstStyle/>
          <a:p>
            <a:r>
              <a:rPr lang="en-US" b="1" dirty="0"/>
              <a:t>Disadvantages of Squid</a:t>
            </a:r>
            <a:endParaRPr lang="en-IN" b="1" dirty="0"/>
          </a:p>
        </p:txBody>
      </p:sp>
      <p:sp>
        <p:nvSpPr>
          <p:cNvPr id="3" name="Content Placeholder 2">
            <a:extLst>
              <a:ext uri="{FF2B5EF4-FFF2-40B4-BE49-F238E27FC236}">
                <a16:creationId xmlns:a16="http://schemas.microsoft.com/office/drawing/2014/main" id="{77978647-BD8B-64A6-B306-025C13DAA5ED}"/>
              </a:ext>
            </a:extLst>
          </p:cNvPr>
          <p:cNvSpPr>
            <a:spLocks noGrp="1"/>
          </p:cNvSpPr>
          <p:nvPr>
            <p:ph idx="1"/>
          </p:nvPr>
        </p:nvSpPr>
        <p:spPr>
          <a:xfrm>
            <a:off x="962526" y="1155032"/>
            <a:ext cx="10940715" cy="5428331"/>
          </a:xfrm>
        </p:spPr>
        <p:txBody>
          <a:bodyPr>
            <a:normAutofit lnSpcReduction="10000"/>
          </a:bodyPr>
          <a:lstStyle/>
          <a:p>
            <a:pPr algn="just"/>
            <a:r>
              <a:rPr lang="en-US" b="1" dirty="0">
                <a:solidFill>
                  <a:srgbClr val="FFFF00"/>
                </a:solidFill>
              </a:rPr>
              <a:t>Complex Configuration</a:t>
            </a:r>
            <a:r>
              <a:rPr lang="en-US" dirty="0"/>
              <a:t>: Setting up and fine-tuning Squid can be complicated, especially for users unfamiliar with its configuration syntax and options.</a:t>
            </a:r>
          </a:p>
          <a:p>
            <a:pPr algn="just"/>
            <a:r>
              <a:rPr lang="en-US" b="1" dirty="0">
                <a:solidFill>
                  <a:srgbClr val="FFFF00"/>
                </a:solidFill>
              </a:rPr>
              <a:t>Resource Usage</a:t>
            </a:r>
            <a:r>
              <a:rPr lang="en-US" dirty="0"/>
              <a:t>: Depending on the configuration and traffic volume, Squid can consume significant CPU and memory resources.</a:t>
            </a:r>
          </a:p>
          <a:p>
            <a:pPr algn="just"/>
            <a:r>
              <a:rPr lang="en-US" b="1" dirty="0">
                <a:solidFill>
                  <a:srgbClr val="FFFF00"/>
                </a:solidFill>
              </a:rPr>
              <a:t>Single Point of Failure</a:t>
            </a:r>
            <a:r>
              <a:rPr lang="en-US" dirty="0"/>
              <a:t>: If not implemented with redundancy, Squid can become a single point of failure in a network, affecting all users if the proxy goes down.</a:t>
            </a:r>
          </a:p>
          <a:p>
            <a:pPr algn="just"/>
            <a:r>
              <a:rPr lang="en-US" b="1" dirty="0">
                <a:solidFill>
                  <a:srgbClr val="FFFF00"/>
                </a:solidFill>
              </a:rPr>
              <a:t>Latency</a:t>
            </a:r>
            <a:r>
              <a:rPr lang="en-US" dirty="0"/>
              <a:t>: Although caching improves performance, there can still be latency issues, especially with dynamic content that changes frequently.</a:t>
            </a:r>
          </a:p>
          <a:p>
            <a:pPr algn="just"/>
            <a:r>
              <a:rPr lang="en-US" b="1" dirty="0">
                <a:solidFill>
                  <a:srgbClr val="FFFF00"/>
                </a:solidFill>
              </a:rPr>
              <a:t>Maintenance Overhead</a:t>
            </a:r>
            <a:r>
              <a:rPr lang="en-US" dirty="0"/>
              <a:t>: Ongoing maintenance and updates are required to ensure security and performance, which can be resource-intensive.</a:t>
            </a:r>
            <a:endParaRPr lang="en-IN" dirty="0"/>
          </a:p>
        </p:txBody>
      </p:sp>
    </p:spTree>
    <p:extLst>
      <p:ext uri="{BB962C8B-B14F-4D97-AF65-F5344CB8AC3E}">
        <p14:creationId xmlns:p14="http://schemas.microsoft.com/office/powerpoint/2010/main" val="1743940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D04F-A869-1063-1E2C-B94FBA0625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5FCCE-3FB6-EFF0-3C81-1C46657CF903}"/>
              </a:ext>
            </a:extLst>
          </p:cNvPr>
          <p:cNvSpPr>
            <a:spLocks noGrp="1"/>
          </p:cNvSpPr>
          <p:nvPr>
            <p:ph type="title"/>
          </p:nvPr>
        </p:nvSpPr>
        <p:spPr>
          <a:xfrm>
            <a:off x="962526" y="274637"/>
            <a:ext cx="10940715" cy="639763"/>
          </a:xfrm>
        </p:spPr>
        <p:txBody>
          <a:bodyPr/>
          <a:lstStyle/>
          <a:p>
            <a:r>
              <a:rPr lang="en-IN" b="1" dirty="0"/>
              <a:t>Linux Mail Server</a:t>
            </a:r>
          </a:p>
        </p:txBody>
      </p:sp>
      <p:sp>
        <p:nvSpPr>
          <p:cNvPr id="3" name="Content Placeholder 2">
            <a:extLst>
              <a:ext uri="{FF2B5EF4-FFF2-40B4-BE49-F238E27FC236}">
                <a16:creationId xmlns:a16="http://schemas.microsoft.com/office/drawing/2014/main" id="{C6198864-6C55-FB7F-44AE-2562058532A6}"/>
              </a:ext>
            </a:extLst>
          </p:cNvPr>
          <p:cNvSpPr>
            <a:spLocks noGrp="1"/>
          </p:cNvSpPr>
          <p:nvPr>
            <p:ph idx="1"/>
          </p:nvPr>
        </p:nvSpPr>
        <p:spPr>
          <a:xfrm>
            <a:off x="962526" y="1155032"/>
            <a:ext cx="10940715" cy="5428331"/>
          </a:xfrm>
        </p:spPr>
        <p:txBody>
          <a:bodyPr>
            <a:normAutofit/>
          </a:bodyPr>
          <a:lstStyle/>
          <a:p>
            <a:pPr algn="just">
              <a:lnSpc>
                <a:spcPct val="150000"/>
              </a:lnSpc>
            </a:pPr>
            <a:r>
              <a:rPr lang="en-US" dirty="0" err="1"/>
              <a:t>Sendmail</a:t>
            </a:r>
            <a:endParaRPr lang="en-US" dirty="0"/>
          </a:p>
          <a:p>
            <a:pPr lvl="1" algn="just">
              <a:lnSpc>
                <a:spcPct val="150000"/>
              </a:lnSpc>
            </a:pPr>
            <a:r>
              <a:rPr lang="en-US" dirty="0" err="1"/>
              <a:t>Sendmail</a:t>
            </a:r>
            <a:r>
              <a:rPr lang="en-US" dirty="0"/>
              <a:t> is one of the oldest and most widely used MTAs. </a:t>
            </a:r>
          </a:p>
          <a:p>
            <a:pPr lvl="1" algn="just">
              <a:lnSpc>
                <a:spcPct val="150000"/>
              </a:lnSpc>
            </a:pPr>
            <a:r>
              <a:rPr lang="en-US" dirty="0"/>
              <a:t>It routes and delivers email messages between hosts on the internet. </a:t>
            </a:r>
          </a:p>
          <a:p>
            <a:pPr lvl="1" algn="just">
              <a:lnSpc>
                <a:spcPct val="150000"/>
              </a:lnSpc>
            </a:pPr>
            <a:r>
              <a:rPr lang="en-US" dirty="0"/>
              <a:t>While it has a reputation for being complex and difficult to configure, it remains a robust choice for email transmission due to its flexibility and wide-ranging feature set. </a:t>
            </a:r>
          </a:p>
          <a:p>
            <a:pPr lvl="1" algn="just">
              <a:lnSpc>
                <a:spcPct val="150000"/>
              </a:lnSpc>
            </a:pPr>
            <a:r>
              <a:rPr lang="en-US" dirty="0" err="1"/>
              <a:t>Sendmail</a:t>
            </a:r>
            <a:r>
              <a:rPr lang="en-US" dirty="0"/>
              <a:t> uses a combination of configuration files and command-line tools to manage email routing and delivery.</a:t>
            </a:r>
          </a:p>
        </p:txBody>
      </p:sp>
    </p:spTree>
    <p:extLst>
      <p:ext uri="{BB962C8B-B14F-4D97-AF65-F5344CB8AC3E}">
        <p14:creationId xmlns:p14="http://schemas.microsoft.com/office/powerpoint/2010/main" val="147567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55D53-7304-6869-0609-2E1DA344F0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FC2577-85BE-DDBC-6A65-EFBB07E275F0}"/>
              </a:ext>
            </a:extLst>
          </p:cNvPr>
          <p:cNvSpPr>
            <a:spLocks noGrp="1"/>
          </p:cNvSpPr>
          <p:nvPr>
            <p:ph type="title"/>
          </p:nvPr>
        </p:nvSpPr>
        <p:spPr>
          <a:xfrm>
            <a:off x="962526" y="274637"/>
            <a:ext cx="10940715" cy="639763"/>
          </a:xfrm>
        </p:spPr>
        <p:txBody>
          <a:bodyPr/>
          <a:lstStyle/>
          <a:p>
            <a:r>
              <a:rPr lang="en-IN" b="1" dirty="0"/>
              <a:t>Linux Mail Server</a:t>
            </a:r>
          </a:p>
        </p:txBody>
      </p:sp>
      <p:sp>
        <p:nvSpPr>
          <p:cNvPr id="3" name="Content Placeholder 2">
            <a:extLst>
              <a:ext uri="{FF2B5EF4-FFF2-40B4-BE49-F238E27FC236}">
                <a16:creationId xmlns:a16="http://schemas.microsoft.com/office/drawing/2014/main" id="{7B00F207-C015-0C8A-A0ED-AD0D5E7BE356}"/>
              </a:ext>
            </a:extLst>
          </p:cNvPr>
          <p:cNvSpPr>
            <a:spLocks noGrp="1"/>
          </p:cNvSpPr>
          <p:nvPr>
            <p:ph idx="1"/>
          </p:nvPr>
        </p:nvSpPr>
        <p:spPr>
          <a:xfrm>
            <a:off x="962526" y="1155032"/>
            <a:ext cx="10940715" cy="5428331"/>
          </a:xfrm>
        </p:spPr>
        <p:txBody>
          <a:bodyPr>
            <a:normAutofit/>
          </a:bodyPr>
          <a:lstStyle/>
          <a:p>
            <a:pPr algn="just">
              <a:lnSpc>
                <a:spcPct val="100000"/>
              </a:lnSpc>
            </a:pPr>
            <a:r>
              <a:rPr lang="en-US" dirty="0"/>
              <a:t>Postfix</a:t>
            </a:r>
          </a:p>
          <a:p>
            <a:pPr lvl="1" algn="just">
              <a:lnSpc>
                <a:spcPct val="100000"/>
              </a:lnSpc>
            </a:pPr>
            <a:r>
              <a:rPr lang="en-US" dirty="0"/>
              <a:t>Postfix is an open-source MTA known for its ease of configuration and performance. </a:t>
            </a:r>
          </a:p>
          <a:p>
            <a:pPr lvl="1" algn="just">
              <a:lnSpc>
                <a:spcPct val="100000"/>
              </a:lnSpc>
            </a:pPr>
            <a:r>
              <a:rPr lang="en-US" dirty="0"/>
              <a:t>It was designed as a secure and efficient alternative to </a:t>
            </a:r>
            <a:r>
              <a:rPr lang="en-US" dirty="0" err="1"/>
              <a:t>Sendmail</a:t>
            </a:r>
            <a:r>
              <a:rPr lang="en-US" dirty="0"/>
              <a:t>. </a:t>
            </a:r>
          </a:p>
          <a:p>
            <a:pPr lvl="1" algn="just">
              <a:lnSpc>
                <a:spcPct val="100000"/>
              </a:lnSpc>
            </a:pPr>
            <a:r>
              <a:rPr lang="en-US" dirty="0"/>
              <a:t>Postfix uses a modular architecture, making it easier to manage than </a:t>
            </a:r>
            <a:r>
              <a:rPr lang="en-US" dirty="0" err="1"/>
              <a:t>Sendmail</a:t>
            </a:r>
            <a:r>
              <a:rPr lang="en-US" dirty="0"/>
              <a:t>. </a:t>
            </a:r>
          </a:p>
          <a:p>
            <a:pPr lvl="1" algn="just">
              <a:lnSpc>
                <a:spcPct val="100000"/>
              </a:lnSpc>
            </a:pPr>
            <a:r>
              <a:rPr lang="en-US" dirty="0"/>
              <a:t>It provides features such as queue management, transport mapping, and policy delegation, allowing system administrators to customize email handling according to their needs.</a:t>
            </a:r>
            <a:endParaRPr lang="en-IN" dirty="0"/>
          </a:p>
        </p:txBody>
      </p:sp>
    </p:spTree>
    <p:extLst>
      <p:ext uri="{BB962C8B-B14F-4D97-AF65-F5344CB8AC3E}">
        <p14:creationId xmlns:p14="http://schemas.microsoft.com/office/powerpoint/2010/main" val="963352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732FC-6CBC-16C1-A16A-6700932680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83C8A5-73F3-FA6A-F574-5E13AEA72CC2}"/>
              </a:ext>
            </a:extLst>
          </p:cNvPr>
          <p:cNvSpPr>
            <a:spLocks noGrp="1"/>
          </p:cNvSpPr>
          <p:nvPr>
            <p:ph type="title"/>
          </p:nvPr>
        </p:nvSpPr>
        <p:spPr>
          <a:xfrm>
            <a:off x="962526" y="274637"/>
            <a:ext cx="10940715" cy="639763"/>
          </a:xfrm>
        </p:spPr>
        <p:txBody>
          <a:bodyPr/>
          <a:lstStyle/>
          <a:p>
            <a:r>
              <a:rPr lang="en-IN" b="1" dirty="0"/>
              <a:t>Linux Mail Server - MTA, MUA, and MDA</a:t>
            </a:r>
            <a:endParaRPr lang="en-IN" dirty="0"/>
          </a:p>
        </p:txBody>
      </p:sp>
      <p:sp>
        <p:nvSpPr>
          <p:cNvPr id="3" name="Content Placeholder 2">
            <a:extLst>
              <a:ext uri="{FF2B5EF4-FFF2-40B4-BE49-F238E27FC236}">
                <a16:creationId xmlns:a16="http://schemas.microsoft.com/office/drawing/2014/main" id="{BCA15B69-4C94-F597-767A-E706BE9A366F}"/>
              </a:ext>
            </a:extLst>
          </p:cNvPr>
          <p:cNvSpPr>
            <a:spLocks noGrp="1"/>
          </p:cNvSpPr>
          <p:nvPr>
            <p:ph idx="1"/>
          </p:nvPr>
        </p:nvSpPr>
        <p:spPr>
          <a:xfrm>
            <a:off x="962526" y="1155032"/>
            <a:ext cx="10940715" cy="5428331"/>
          </a:xfrm>
        </p:spPr>
        <p:txBody>
          <a:bodyPr>
            <a:normAutofit/>
          </a:bodyPr>
          <a:lstStyle/>
          <a:p>
            <a:pPr algn="just">
              <a:lnSpc>
                <a:spcPct val="150000"/>
              </a:lnSpc>
            </a:pPr>
            <a:r>
              <a:rPr lang="en-US" b="1" dirty="0">
                <a:solidFill>
                  <a:srgbClr val="FFFF00"/>
                </a:solidFill>
              </a:rPr>
              <a:t>MTA (Mail Transfer Agent): </a:t>
            </a:r>
          </a:p>
          <a:p>
            <a:pPr lvl="1" algn="just">
              <a:lnSpc>
                <a:spcPct val="150000"/>
              </a:lnSpc>
            </a:pPr>
            <a:r>
              <a:rPr lang="en-US" dirty="0"/>
              <a:t>An MTA is responsible for transferring email messages from one server to another. </a:t>
            </a:r>
          </a:p>
          <a:p>
            <a:pPr lvl="1" algn="just">
              <a:lnSpc>
                <a:spcPct val="150000"/>
              </a:lnSpc>
            </a:pPr>
            <a:r>
              <a:rPr lang="en-US" dirty="0"/>
              <a:t>It routes the email from the sender's server to the recipient's server using protocols like SMTP (Simple Mail Transfer Protocol). </a:t>
            </a:r>
          </a:p>
          <a:p>
            <a:pPr lvl="2" algn="just">
              <a:lnSpc>
                <a:spcPct val="150000"/>
              </a:lnSpc>
            </a:pPr>
            <a:r>
              <a:rPr lang="en-US" dirty="0"/>
              <a:t>Examples of popular MTAs include Postfix, </a:t>
            </a:r>
            <a:r>
              <a:rPr lang="en-US" dirty="0" err="1"/>
              <a:t>Sendmail</a:t>
            </a:r>
            <a:r>
              <a:rPr lang="en-US" dirty="0"/>
              <a:t>, and Exim. </a:t>
            </a:r>
          </a:p>
          <a:p>
            <a:pPr lvl="3" algn="just">
              <a:lnSpc>
                <a:spcPct val="150000"/>
              </a:lnSpc>
            </a:pPr>
            <a:r>
              <a:rPr lang="en-US" dirty="0"/>
              <a:t>The MTA ensures that emails are delivered efficiently and can handle tasks like queuing emails if the recipient server is unavailable.</a:t>
            </a:r>
            <a:endParaRPr lang="en-IN" dirty="0"/>
          </a:p>
        </p:txBody>
      </p:sp>
    </p:spTree>
    <p:extLst>
      <p:ext uri="{BB962C8B-B14F-4D97-AF65-F5344CB8AC3E}">
        <p14:creationId xmlns:p14="http://schemas.microsoft.com/office/powerpoint/2010/main" val="100157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4FB8E-2FC1-C3F9-7D42-F5A9DA03E5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830CB2-D469-51B6-E550-8777B4D9C228}"/>
              </a:ext>
            </a:extLst>
          </p:cNvPr>
          <p:cNvSpPr>
            <a:spLocks noGrp="1"/>
          </p:cNvSpPr>
          <p:nvPr>
            <p:ph type="title"/>
          </p:nvPr>
        </p:nvSpPr>
        <p:spPr>
          <a:xfrm>
            <a:off x="962526" y="274637"/>
            <a:ext cx="10940715" cy="639763"/>
          </a:xfrm>
        </p:spPr>
        <p:txBody>
          <a:bodyPr/>
          <a:lstStyle/>
          <a:p>
            <a:r>
              <a:rPr lang="en-IN" b="1" dirty="0"/>
              <a:t>Linux Mail Server - MTA, MUA, and MDA</a:t>
            </a:r>
            <a:endParaRPr lang="en-IN" dirty="0"/>
          </a:p>
        </p:txBody>
      </p:sp>
      <p:sp>
        <p:nvSpPr>
          <p:cNvPr id="3" name="Content Placeholder 2">
            <a:extLst>
              <a:ext uri="{FF2B5EF4-FFF2-40B4-BE49-F238E27FC236}">
                <a16:creationId xmlns:a16="http://schemas.microsoft.com/office/drawing/2014/main" id="{CE3E66F9-6DE7-48D0-F564-CE83B1E49F59}"/>
              </a:ext>
            </a:extLst>
          </p:cNvPr>
          <p:cNvSpPr>
            <a:spLocks noGrp="1"/>
          </p:cNvSpPr>
          <p:nvPr>
            <p:ph idx="1"/>
          </p:nvPr>
        </p:nvSpPr>
        <p:spPr>
          <a:xfrm>
            <a:off x="962526" y="1155032"/>
            <a:ext cx="10940715" cy="5428331"/>
          </a:xfrm>
        </p:spPr>
        <p:txBody>
          <a:bodyPr>
            <a:normAutofit/>
          </a:bodyPr>
          <a:lstStyle/>
          <a:p>
            <a:pPr algn="just">
              <a:lnSpc>
                <a:spcPct val="150000"/>
              </a:lnSpc>
            </a:pPr>
            <a:r>
              <a:rPr lang="en-US" b="1" dirty="0">
                <a:solidFill>
                  <a:srgbClr val="FFFF00"/>
                </a:solidFill>
              </a:rPr>
              <a:t>MUA (Mail User Agent): </a:t>
            </a:r>
          </a:p>
          <a:p>
            <a:pPr lvl="1" algn="just">
              <a:lnSpc>
                <a:spcPct val="150000"/>
              </a:lnSpc>
            </a:pPr>
            <a:r>
              <a:rPr lang="en-US" dirty="0"/>
              <a:t>An MUA is the client-side application that allows users to send, receive, and manage their email. </a:t>
            </a:r>
          </a:p>
          <a:p>
            <a:pPr lvl="1" algn="just">
              <a:lnSpc>
                <a:spcPct val="150000"/>
              </a:lnSpc>
            </a:pPr>
            <a:r>
              <a:rPr lang="en-US" dirty="0"/>
              <a:t>It provides an interface for users to interact with their email accounts, including composing messages, reading incoming emails, and organizing them into folders. </a:t>
            </a:r>
          </a:p>
          <a:p>
            <a:pPr lvl="2" algn="just">
              <a:lnSpc>
                <a:spcPct val="150000"/>
              </a:lnSpc>
            </a:pPr>
            <a:r>
              <a:rPr lang="en-US" dirty="0"/>
              <a:t>Examples of MUAs include Thunderbird, Outlook, and web-based clients like Gmail.</a:t>
            </a:r>
          </a:p>
          <a:p>
            <a:pPr algn="just">
              <a:lnSpc>
                <a:spcPct val="150000"/>
              </a:lnSpc>
            </a:pPr>
            <a:endParaRPr lang="en-IN" dirty="0"/>
          </a:p>
        </p:txBody>
      </p:sp>
    </p:spTree>
    <p:extLst>
      <p:ext uri="{BB962C8B-B14F-4D97-AF65-F5344CB8AC3E}">
        <p14:creationId xmlns:p14="http://schemas.microsoft.com/office/powerpoint/2010/main" val="9947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1CC9D-35AF-7A91-6538-79793C3B2A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214097-3F3A-BE40-EF0C-F4C15BEE5EA9}"/>
              </a:ext>
            </a:extLst>
          </p:cNvPr>
          <p:cNvSpPr>
            <a:spLocks noGrp="1"/>
          </p:cNvSpPr>
          <p:nvPr>
            <p:ph type="title"/>
          </p:nvPr>
        </p:nvSpPr>
        <p:spPr>
          <a:xfrm>
            <a:off x="962526" y="274637"/>
            <a:ext cx="10940715" cy="639763"/>
          </a:xfrm>
        </p:spPr>
        <p:txBody>
          <a:bodyPr/>
          <a:lstStyle/>
          <a:p>
            <a:r>
              <a:rPr lang="en-IN" b="1" dirty="0"/>
              <a:t>Linux Mail Server - MTA, MUA, and MDA</a:t>
            </a:r>
            <a:endParaRPr lang="en-IN" dirty="0"/>
          </a:p>
        </p:txBody>
      </p:sp>
      <p:sp>
        <p:nvSpPr>
          <p:cNvPr id="3" name="Content Placeholder 2">
            <a:extLst>
              <a:ext uri="{FF2B5EF4-FFF2-40B4-BE49-F238E27FC236}">
                <a16:creationId xmlns:a16="http://schemas.microsoft.com/office/drawing/2014/main" id="{C2A14071-FBF0-AA21-5EBE-C3450B9A3A92}"/>
              </a:ext>
            </a:extLst>
          </p:cNvPr>
          <p:cNvSpPr>
            <a:spLocks noGrp="1"/>
          </p:cNvSpPr>
          <p:nvPr>
            <p:ph idx="1"/>
          </p:nvPr>
        </p:nvSpPr>
        <p:spPr>
          <a:xfrm>
            <a:off x="962526" y="1155032"/>
            <a:ext cx="10940715" cy="5428331"/>
          </a:xfrm>
        </p:spPr>
        <p:txBody>
          <a:bodyPr>
            <a:normAutofit/>
          </a:bodyPr>
          <a:lstStyle/>
          <a:p>
            <a:pPr algn="just">
              <a:lnSpc>
                <a:spcPct val="150000"/>
              </a:lnSpc>
            </a:pPr>
            <a:r>
              <a:rPr lang="en-US" b="1" dirty="0">
                <a:solidFill>
                  <a:srgbClr val="FFFF00"/>
                </a:solidFill>
              </a:rPr>
              <a:t>MDA (Mail Delivery Agent): </a:t>
            </a:r>
          </a:p>
          <a:p>
            <a:pPr lvl="1" algn="just">
              <a:lnSpc>
                <a:spcPct val="150000"/>
              </a:lnSpc>
            </a:pPr>
            <a:r>
              <a:rPr lang="en-US" dirty="0"/>
              <a:t>An MDA is responsible for delivering email messages to the final recipient's mailbox. </a:t>
            </a:r>
          </a:p>
          <a:p>
            <a:pPr lvl="1" algn="just">
              <a:lnSpc>
                <a:spcPct val="150000"/>
              </a:lnSpc>
            </a:pPr>
            <a:r>
              <a:rPr lang="en-US" dirty="0"/>
              <a:t>It processes incoming messages, typically after they have been received by an MTA, and sorts them into appropriate mailboxes. </a:t>
            </a:r>
          </a:p>
          <a:p>
            <a:pPr lvl="1" algn="just">
              <a:lnSpc>
                <a:spcPct val="150000"/>
              </a:lnSpc>
            </a:pPr>
            <a:r>
              <a:rPr lang="en-US" dirty="0"/>
              <a:t>Common MDAs include Dovecot and </a:t>
            </a:r>
            <a:r>
              <a:rPr lang="en-US" dirty="0" err="1"/>
              <a:t>Procmail</a:t>
            </a:r>
            <a:r>
              <a:rPr lang="en-US" dirty="0"/>
              <a:t>. </a:t>
            </a:r>
          </a:p>
          <a:p>
            <a:pPr lvl="1" algn="just">
              <a:lnSpc>
                <a:spcPct val="150000"/>
              </a:lnSpc>
            </a:pPr>
            <a:r>
              <a:rPr lang="en-US" dirty="0"/>
              <a:t>The MDA interacts with the local file system to store emails in the designated mail directories.</a:t>
            </a:r>
            <a:endParaRPr lang="en-IN" dirty="0"/>
          </a:p>
        </p:txBody>
      </p:sp>
    </p:spTree>
    <p:extLst>
      <p:ext uri="{BB962C8B-B14F-4D97-AF65-F5344CB8AC3E}">
        <p14:creationId xmlns:p14="http://schemas.microsoft.com/office/powerpoint/2010/main" val="281378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39223-6D8B-3F3B-03DA-4B25B166C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B100E1-9B27-23FB-2AA8-85BB4882DFDD}"/>
              </a:ext>
            </a:extLst>
          </p:cNvPr>
          <p:cNvSpPr>
            <a:spLocks noGrp="1"/>
          </p:cNvSpPr>
          <p:nvPr>
            <p:ph type="title"/>
          </p:nvPr>
        </p:nvSpPr>
        <p:spPr>
          <a:xfrm>
            <a:off x="962526" y="274637"/>
            <a:ext cx="10940715" cy="639763"/>
          </a:xfrm>
        </p:spPr>
        <p:txBody>
          <a:bodyPr/>
          <a:lstStyle/>
          <a:p>
            <a:r>
              <a:rPr lang="en-IN" b="1" dirty="0"/>
              <a:t>Types of Shells - Korn Shell (</a:t>
            </a:r>
            <a:r>
              <a:rPr lang="en-IN" b="1" dirty="0" err="1"/>
              <a:t>ksh</a:t>
            </a:r>
            <a:r>
              <a:rPr lang="en-IN" b="1" dirty="0"/>
              <a:t>)</a:t>
            </a:r>
          </a:p>
        </p:txBody>
      </p:sp>
      <p:sp>
        <p:nvSpPr>
          <p:cNvPr id="3" name="Content Placeholder 2">
            <a:extLst>
              <a:ext uri="{FF2B5EF4-FFF2-40B4-BE49-F238E27FC236}">
                <a16:creationId xmlns:a16="http://schemas.microsoft.com/office/drawing/2014/main" id="{166D4855-5B9B-41D2-72E5-81134137F826}"/>
              </a:ext>
            </a:extLst>
          </p:cNvPr>
          <p:cNvSpPr>
            <a:spLocks noGrp="1"/>
          </p:cNvSpPr>
          <p:nvPr>
            <p:ph idx="1"/>
          </p:nvPr>
        </p:nvSpPr>
        <p:spPr>
          <a:xfrm>
            <a:off x="962526" y="1155032"/>
            <a:ext cx="10940715" cy="5428331"/>
          </a:xfrm>
        </p:spPr>
        <p:txBody>
          <a:bodyPr>
            <a:normAutofit/>
          </a:bodyPr>
          <a:lstStyle/>
          <a:p>
            <a:pPr algn="just"/>
            <a:r>
              <a:rPr lang="en-US" dirty="0"/>
              <a:t>The Korn Shell (</a:t>
            </a:r>
            <a:r>
              <a:rPr lang="en-US" dirty="0" err="1"/>
              <a:t>ksh</a:t>
            </a:r>
            <a:r>
              <a:rPr lang="en-US" dirty="0"/>
              <a:t>) was developed by David Korn at Bell Labs. It combines features of both the Bourne and C Shells, offering powerful scripting capabilities and enhanced functionality.</a:t>
            </a:r>
          </a:p>
          <a:p>
            <a:pPr algn="just"/>
            <a:r>
              <a:rPr lang="en-US" dirty="0"/>
              <a:t>Features:</a:t>
            </a:r>
          </a:p>
          <a:p>
            <a:pPr lvl="1" algn="just"/>
            <a:r>
              <a:rPr lang="en-US" dirty="0"/>
              <a:t>High performance for scripting and handling complex tasks.</a:t>
            </a:r>
          </a:p>
          <a:p>
            <a:pPr lvl="1" algn="just"/>
            <a:r>
              <a:rPr lang="en-US" dirty="0"/>
              <a:t>Built-in arithmetic evaluation and control structures.</a:t>
            </a:r>
          </a:p>
          <a:p>
            <a:pPr lvl="1" algn="just"/>
            <a:r>
              <a:rPr lang="en-US" dirty="0"/>
              <a:t>Command history and job control similar to Bash.</a:t>
            </a:r>
          </a:p>
          <a:p>
            <a:pPr lvl="1" algn="just"/>
            <a:r>
              <a:rPr lang="en-US" dirty="0"/>
              <a:t>Supports associative arrays and floating-point arithmetic.</a:t>
            </a:r>
          </a:p>
          <a:p>
            <a:pPr algn="just"/>
            <a:r>
              <a:rPr lang="en-US" dirty="0"/>
              <a:t>Use Case: Often used in enterprise environments, particularly in Unix and IBM systems, due to its robustness and efficiency.</a:t>
            </a:r>
            <a:endParaRPr lang="en-IN" dirty="0"/>
          </a:p>
        </p:txBody>
      </p:sp>
    </p:spTree>
    <p:extLst>
      <p:ext uri="{BB962C8B-B14F-4D97-AF65-F5344CB8AC3E}">
        <p14:creationId xmlns:p14="http://schemas.microsoft.com/office/powerpoint/2010/main" val="156878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49220-5288-CF79-925A-DF9C05AFC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FE7AC0-05ED-102B-05ED-8FEAF9CB5AC2}"/>
              </a:ext>
            </a:extLst>
          </p:cNvPr>
          <p:cNvSpPr>
            <a:spLocks noGrp="1"/>
          </p:cNvSpPr>
          <p:nvPr>
            <p:ph type="title"/>
          </p:nvPr>
        </p:nvSpPr>
        <p:spPr>
          <a:xfrm>
            <a:off x="962526" y="274637"/>
            <a:ext cx="10940715" cy="639763"/>
          </a:xfrm>
        </p:spPr>
        <p:txBody>
          <a:bodyPr/>
          <a:lstStyle/>
          <a:p>
            <a:r>
              <a:rPr lang="en-IN" dirty="0"/>
              <a:t>SMTP, IMAP, and POP</a:t>
            </a:r>
          </a:p>
        </p:txBody>
      </p:sp>
      <p:sp>
        <p:nvSpPr>
          <p:cNvPr id="3" name="Content Placeholder 2">
            <a:extLst>
              <a:ext uri="{FF2B5EF4-FFF2-40B4-BE49-F238E27FC236}">
                <a16:creationId xmlns:a16="http://schemas.microsoft.com/office/drawing/2014/main" id="{4D97AFD1-8828-5250-D84F-C0C6F21957A9}"/>
              </a:ext>
            </a:extLst>
          </p:cNvPr>
          <p:cNvSpPr>
            <a:spLocks noGrp="1"/>
          </p:cNvSpPr>
          <p:nvPr>
            <p:ph idx="1"/>
          </p:nvPr>
        </p:nvSpPr>
        <p:spPr>
          <a:xfrm>
            <a:off x="962526" y="1155032"/>
            <a:ext cx="10940715" cy="5428331"/>
          </a:xfrm>
        </p:spPr>
        <p:txBody>
          <a:bodyPr>
            <a:normAutofit/>
          </a:bodyPr>
          <a:lstStyle/>
          <a:p>
            <a:pPr algn="just">
              <a:lnSpc>
                <a:spcPct val="150000"/>
              </a:lnSpc>
            </a:pPr>
            <a:r>
              <a:rPr lang="en-US" b="1" dirty="0">
                <a:solidFill>
                  <a:srgbClr val="FFFF00"/>
                </a:solidFill>
              </a:rPr>
              <a:t>SMTP (Simple Mail Transfer Protocol): </a:t>
            </a:r>
          </a:p>
          <a:p>
            <a:pPr lvl="1" algn="just">
              <a:lnSpc>
                <a:spcPct val="150000"/>
              </a:lnSpc>
            </a:pPr>
            <a:r>
              <a:rPr lang="en-US" dirty="0"/>
              <a:t>SMTP is the standard protocol used for sending emails from a client to a server and between servers. </a:t>
            </a:r>
          </a:p>
          <a:p>
            <a:pPr lvl="1" algn="just">
              <a:lnSpc>
                <a:spcPct val="150000"/>
              </a:lnSpc>
            </a:pPr>
            <a:r>
              <a:rPr lang="en-US" dirty="0"/>
              <a:t>It is responsible for delivering outgoing mail and typically operates on port 25 or 587 for secure submissions. </a:t>
            </a:r>
          </a:p>
          <a:p>
            <a:pPr lvl="1" algn="just">
              <a:lnSpc>
                <a:spcPct val="150000"/>
              </a:lnSpc>
            </a:pPr>
            <a:r>
              <a:rPr lang="en-US" dirty="0"/>
              <a:t>SMTP works by using a series of commands to transfer messages to the destination mail server.</a:t>
            </a:r>
          </a:p>
        </p:txBody>
      </p:sp>
    </p:spTree>
    <p:extLst>
      <p:ext uri="{BB962C8B-B14F-4D97-AF65-F5344CB8AC3E}">
        <p14:creationId xmlns:p14="http://schemas.microsoft.com/office/powerpoint/2010/main" val="287332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1C543-8FC6-EED0-7324-13F3B94446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E38FE0-9A6D-4C37-A5AD-D96AA85D14FB}"/>
              </a:ext>
            </a:extLst>
          </p:cNvPr>
          <p:cNvSpPr>
            <a:spLocks noGrp="1"/>
          </p:cNvSpPr>
          <p:nvPr>
            <p:ph type="title"/>
          </p:nvPr>
        </p:nvSpPr>
        <p:spPr>
          <a:xfrm>
            <a:off x="962526" y="274637"/>
            <a:ext cx="10940715" cy="639763"/>
          </a:xfrm>
        </p:spPr>
        <p:txBody>
          <a:bodyPr/>
          <a:lstStyle/>
          <a:p>
            <a:r>
              <a:rPr lang="en-IN" dirty="0"/>
              <a:t>SMTP, IMAP, and POP</a:t>
            </a:r>
          </a:p>
        </p:txBody>
      </p:sp>
      <p:sp>
        <p:nvSpPr>
          <p:cNvPr id="3" name="Content Placeholder 2">
            <a:extLst>
              <a:ext uri="{FF2B5EF4-FFF2-40B4-BE49-F238E27FC236}">
                <a16:creationId xmlns:a16="http://schemas.microsoft.com/office/drawing/2014/main" id="{9CA7044A-1A9F-AA89-4FC1-35B7146DA6D8}"/>
              </a:ext>
            </a:extLst>
          </p:cNvPr>
          <p:cNvSpPr>
            <a:spLocks noGrp="1"/>
          </p:cNvSpPr>
          <p:nvPr>
            <p:ph idx="1"/>
          </p:nvPr>
        </p:nvSpPr>
        <p:spPr>
          <a:xfrm>
            <a:off x="962526" y="1155032"/>
            <a:ext cx="10940715" cy="5428331"/>
          </a:xfrm>
        </p:spPr>
        <p:txBody>
          <a:bodyPr>
            <a:normAutofit/>
          </a:bodyPr>
          <a:lstStyle/>
          <a:p>
            <a:pPr algn="just">
              <a:lnSpc>
                <a:spcPct val="150000"/>
              </a:lnSpc>
            </a:pPr>
            <a:r>
              <a:rPr lang="en-US" b="1" dirty="0">
                <a:solidFill>
                  <a:srgbClr val="FFFF00"/>
                </a:solidFill>
              </a:rPr>
              <a:t>IMAP (Internet Message Access Protocol): </a:t>
            </a:r>
          </a:p>
          <a:p>
            <a:pPr lvl="1" algn="just">
              <a:lnSpc>
                <a:spcPct val="150000"/>
              </a:lnSpc>
            </a:pPr>
            <a:r>
              <a:rPr lang="en-US" dirty="0"/>
              <a:t>IMAP is a protocol for retrieving emails from a server. </a:t>
            </a:r>
          </a:p>
          <a:p>
            <a:pPr lvl="1" algn="just">
              <a:lnSpc>
                <a:spcPct val="150000"/>
              </a:lnSpc>
            </a:pPr>
            <a:r>
              <a:rPr lang="en-US" dirty="0"/>
              <a:t>It allows users to access their emails from multiple devices while keeping them stored on the server. </a:t>
            </a:r>
          </a:p>
          <a:p>
            <a:pPr lvl="1" algn="just">
              <a:lnSpc>
                <a:spcPct val="150000"/>
              </a:lnSpc>
            </a:pPr>
            <a:r>
              <a:rPr lang="en-US" dirty="0"/>
              <a:t>IMAP enables users to organize, delete, and manage their mail folders directly on the server, providing a synchronized view across devices. </a:t>
            </a:r>
          </a:p>
          <a:p>
            <a:pPr lvl="1" algn="just">
              <a:lnSpc>
                <a:spcPct val="150000"/>
              </a:lnSpc>
            </a:pPr>
            <a:r>
              <a:rPr lang="en-US" dirty="0"/>
              <a:t>It typically operates on port 143 (unencrypted) or port 993 (encrypted).</a:t>
            </a:r>
          </a:p>
        </p:txBody>
      </p:sp>
    </p:spTree>
    <p:extLst>
      <p:ext uri="{BB962C8B-B14F-4D97-AF65-F5344CB8AC3E}">
        <p14:creationId xmlns:p14="http://schemas.microsoft.com/office/powerpoint/2010/main" val="2242179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D053C-4A0C-0887-EA84-917C5D6A7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95345-4EA3-568C-68E0-F32D18A45024}"/>
              </a:ext>
            </a:extLst>
          </p:cNvPr>
          <p:cNvSpPr>
            <a:spLocks noGrp="1"/>
          </p:cNvSpPr>
          <p:nvPr>
            <p:ph type="title"/>
          </p:nvPr>
        </p:nvSpPr>
        <p:spPr>
          <a:xfrm>
            <a:off x="962526" y="274637"/>
            <a:ext cx="10940715" cy="639763"/>
          </a:xfrm>
        </p:spPr>
        <p:txBody>
          <a:bodyPr/>
          <a:lstStyle/>
          <a:p>
            <a:r>
              <a:rPr lang="en-IN" dirty="0"/>
              <a:t>SMTP, IMAP, and POP</a:t>
            </a:r>
          </a:p>
        </p:txBody>
      </p:sp>
      <p:sp>
        <p:nvSpPr>
          <p:cNvPr id="3" name="Content Placeholder 2">
            <a:extLst>
              <a:ext uri="{FF2B5EF4-FFF2-40B4-BE49-F238E27FC236}">
                <a16:creationId xmlns:a16="http://schemas.microsoft.com/office/drawing/2014/main" id="{927F6BFF-3C26-0F28-BE31-432EEDDDDA87}"/>
              </a:ext>
            </a:extLst>
          </p:cNvPr>
          <p:cNvSpPr>
            <a:spLocks noGrp="1"/>
          </p:cNvSpPr>
          <p:nvPr>
            <p:ph idx="1"/>
          </p:nvPr>
        </p:nvSpPr>
        <p:spPr>
          <a:xfrm>
            <a:off x="962526" y="1155032"/>
            <a:ext cx="10940715" cy="5428331"/>
          </a:xfrm>
        </p:spPr>
        <p:txBody>
          <a:bodyPr>
            <a:normAutofit/>
          </a:bodyPr>
          <a:lstStyle/>
          <a:p>
            <a:pPr algn="just">
              <a:lnSpc>
                <a:spcPct val="150000"/>
              </a:lnSpc>
            </a:pPr>
            <a:r>
              <a:rPr lang="en-US" b="1" dirty="0">
                <a:solidFill>
                  <a:srgbClr val="FFFF00"/>
                </a:solidFill>
              </a:rPr>
              <a:t>POP (Post Office Protocol): </a:t>
            </a:r>
          </a:p>
          <a:p>
            <a:pPr lvl="1" algn="just">
              <a:lnSpc>
                <a:spcPct val="150000"/>
              </a:lnSpc>
            </a:pPr>
            <a:r>
              <a:rPr lang="en-US" dirty="0"/>
              <a:t>POP is another protocol for retrieving emails from a server, primarily used for downloading messages to a local client. </a:t>
            </a:r>
          </a:p>
          <a:p>
            <a:pPr lvl="1" algn="just">
              <a:lnSpc>
                <a:spcPct val="150000"/>
              </a:lnSpc>
            </a:pPr>
            <a:r>
              <a:rPr lang="en-US" dirty="0"/>
              <a:t>POP typically downloads emails and removes them from the server, making them accessible only on the device where they were downloaded. </a:t>
            </a:r>
          </a:p>
          <a:p>
            <a:pPr lvl="1" algn="just">
              <a:lnSpc>
                <a:spcPct val="150000"/>
              </a:lnSpc>
            </a:pPr>
            <a:r>
              <a:rPr lang="en-US" dirty="0"/>
              <a:t>POP is simpler than IMAP and operates on port 110 (unencrypted) or port 995 (encrypted).</a:t>
            </a:r>
            <a:endParaRPr lang="en-IN" dirty="0"/>
          </a:p>
        </p:txBody>
      </p:sp>
    </p:spTree>
    <p:extLst>
      <p:ext uri="{BB962C8B-B14F-4D97-AF65-F5344CB8AC3E}">
        <p14:creationId xmlns:p14="http://schemas.microsoft.com/office/powerpoint/2010/main" val="1874058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AFBBF-4551-EDB9-234C-3892A16523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51C9E1-AD03-F5E0-938F-C1D98B64C328}"/>
              </a:ext>
            </a:extLst>
          </p:cNvPr>
          <p:cNvSpPr>
            <a:spLocks noGrp="1"/>
          </p:cNvSpPr>
          <p:nvPr>
            <p:ph type="title"/>
          </p:nvPr>
        </p:nvSpPr>
        <p:spPr>
          <a:xfrm>
            <a:off x="962526" y="274637"/>
            <a:ext cx="10940715" cy="639763"/>
          </a:xfrm>
        </p:spPr>
        <p:txBody>
          <a:bodyPr/>
          <a:lstStyle/>
          <a:p>
            <a:r>
              <a:rPr lang="en-IN" b="1" dirty="0"/>
              <a:t>Troubleshooting </a:t>
            </a:r>
            <a:r>
              <a:rPr lang="en-IN" b="1" dirty="0" err="1"/>
              <a:t>Sendmail</a:t>
            </a:r>
            <a:endParaRPr lang="en-IN" b="1" dirty="0"/>
          </a:p>
        </p:txBody>
      </p:sp>
      <p:sp>
        <p:nvSpPr>
          <p:cNvPr id="3" name="Content Placeholder 2">
            <a:extLst>
              <a:ext uri="{FF2B5EF4-FFF2-40B4-BE49-F238E27FC236}">
                <a16:creationId xmlns:a16="http://schemas.microsoft.com/office/drawing/2014/main" id="{245C60AC-DA8D-5A31-B968-F94501810A22}"/>
              </a:ext>
            </a:extLst>
          </p:cNvPr>
          <p:cNvSpPr>
            <a:spLocks noGrp="1"/>
          </p:cNvSpPr>
          <p:nvPr>
            <p:ph idx="1"/>
          </p:nvPr>
        </p:nvSpPr>
        <p:spPr>
          <a:xfrm>
            <a:off x="962526" y="1155032"/>
            <a:ext cx="10940715" cy="5428331"/>
          </a:xfrm>
        </p:spPr>
        <p:txBody>
          <a:bodyPr>
            <a:normAutofit/>
          </a:bodyPr>
          <a:lstStyle/>
          <a:p>
            <a:pPr algn="just">
              <a:lnSpc>
                <a:spcPct val="150000"/>
              </a:lnSpc>
            </a:pPr>
            <a:r>
              <a:rPr lang="en-US" b="1" dirty="0">
                <a:solidFill>
                  <a:srgbClr val="FFFF00"/>
                </a:solidFill>
              </a:rPr>
              <a:t>Check Logs</a:t>
            </a:r>
            <a:r>
              <a:rPr lang="en-US" dirty="0"/>
              <a:t>: Review the </a:t>
            </a:r>
            <a:r>
              <a:rPr lang="en-US" dirty="0" err="1"/>
              <a:t>Sendmail</a:t>
            </a:r>
            <a:r>
              <a:rPr lang="en-US" dirty="0"/>
              <a:t> log files, usually located in /var/log/</a:t>
            </a:r>
            <a:r>
              <a:rPr lang="en-US" dirty="0" err="1"/>
              <a:t>maillog</a:t>
            </a:r>
            <a:r>
              <a:rPr lang="en-US" dirty="0"/>
              <a:t> or /var/log/mail.log, to identify any errors or issues.</a:t>
            </a:r>
          </a:p>
          <a:p>
            <a:pPr algn="just">
              <a:lnSpc>
                <a:spcPct val="150000"/>
              </a:lnSpc>
            </a:pPr>
            <a:r>
              <a:rPr lang="en-US" b="1" dirty="0">
                <a:solidFill>
                  <a:srgbClr val="FFFF00"/>
                </a:solidFill>
              </a:rPr>
              <a:t>Test Email Sending</a:t>
            </a:r>
            <a:r>
              <a:rPr lang="en-US" dirty="0"/>
              <a:t>: Use the command line to send a test email:</a:t>
            </a:r>
          </a:p>
          <a:p>
            <a:pPr lvl="1" algn="just">
              <a:lnSpc>
                <a:spcPct val="150000"/>
              </a:lnSpc>
            </a:pPr>
            <a:r>
              <a:rPr lang="en-US" dirty="0"/>
              <a:t># echo "Test email body" | mail -s "Test Subject" recipient@example.com</a:t>
            </a:r>
          </a:p>
          <a:p>
            <a:pPr algn="just">
              <a:lnSpc>
                <a:spcPct val="150000"/>
              </a:lnSpc>
            </a:pPr>
            <a:r>
              <a:rPr lang="en-US" b="1" dirty="0">
                <a:solidFill>
                  <a:srgbClr val="FFFF00"/>
                </a:solidFill>
              </a:rPr>
              <a:t>Check Port Availability</a:t>
            </a:r>
            <a:r>
              <a:rPr lang="en-US" dirty="0"/>
              <a:t>: Ensure that </a:t>
            </a:r>
            <a:r>
              <a:rPr lang="en-US" dirty="0" err="1"/>
              <a:t>Sendmail</a:t>
            </a:r>
            <a:r>
              <a:rPr lang="en-US" dirty="0"/>
              <a:t> is listening on the correct ports (typically port 25) by running:</a:t>
            </a:r>
          </a:p>
          <a:p>
            <a:pPr lvl="1" algn="just">
              <a:lnSpc>
                <a:spcPct val="150000"/>
              </a:lnSpc>
            </a:pPr>
            <a:r>
              <a:rPr lang="en-US" dirty="0"/>
              <a:t># sudo netstat -</a:t>
            </a:r>
            <a:r>
              <a:rPr lang="en-US" dirty="0" err="1"/>
              <a:t>tuln</a:t>
            </a:r>
            <a:r>
              <a:rPr lang="en-US" dirty="0"/>
              <a:t> | grep :25</a:t>
            </a:r>
          </a:p>
          <a:p>
            <a:pPr marL="0" indent="0" algn="just">
              <a:lnSpc>
                <a:spcPct val="150000"/>
              </a:lnSpc>
              <a:buNone/>
            </a:pPr>
            <a:endParaRPr lang="en-IN" dirty="0"/>
          </a:p>
        </p:txBody>
      </p:sp>
    </p:spTree>
    <p:extLst>
      <p:ext uri="{BB962C8B-B14F-4D97-AF65-F5344CB8AC3E}">
        <p14:creationId xmlns:p14="http://schemas.microsoft.com/office/powerpoint/2010/main" val="5590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C087B-AF8B-839A-989E-BED1BF782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E0003-592B-4D98-CCF4-7393E263E77F}"/>
              </a:ext>
            </a:extLst>
          </p:cNvPr>
          <p:cNvSpPr>
            <a:spLocks noGrp="1"/>
          </p:cNvSpPr>
          <p:nvPr>
            <p:ph type="title"/>
          </p:nvPr>
        </p:nvSpPr>
        <p:spPr>
          <a:xfrm>
            <a:off x="962526" y="274637"/>
            <a:ext cx="10940715" cy="639763"/>
          </a:xfrm>
        </p:spPr>
        <p:txBody>
          <a:bodyPr/>
          <a:lstStyle/>
          <a:p>
            <a:r>
              <a:rPr lang="en-IN" b="1" dirty="0"/>
              <a:t>Troubleshooting </a:t>
            </a:r>
            <a:r>
              <a:rPr lang="en-IN" b="1" dirty="0" err="1"/>
              <a:t>Sendmail</a:t>
            </a:r>
            <a:endParaRPr lang="en-IN" b="1" dirty="0"/>
          </a:p>
        </p:txBody>
      </p:sp>
      <p:sp>
        <p:nvSpPr>
          <p:cNvPr id="3" name="Content Placeholder 2">
            <a:extLst>
              <a:ext uri="{FF2B5EF4-FFF2-40B4-BE49-F238E27FC236}">
                <a16:creationId xmlns:a16="http://schemas.microsoft.com/office/drawing/2014/main" id="{A428E144-3399-8B02-3519-01EE8F0CBF0B}"/>
              </a:ext>
            </a:extLst>
          </p:cNvPr>
          <p:cNvSpPr>
            <a:spLocks noGrp="1"/>
          </p:cNvSpPr>
          <p:nvPr>
            <p:ph idx="1"/>
          </p:nvPr>
        </p:nvSpPr>
        <p:spPr>
          <a:xfrm>
            <a:off x="962526" y="1155032"/>
            <a:ext cx="10940715" cy="5428331"/>
          </a:xfrm>
        </p:spPr>
        <p:txBody>
          <a:bodyPr>
            <a:normAutofit/>
          </a:bodyPr>
          <a:lstStyle/>
          <a:p>
            <a:pPr algn="just">
              <a:lnSpc>
                <a:spcPct val="150000"/>
              </a:lnSpc>
            </a:pPr>
            <a:r>
              <a:rPr lang="en-US" b="1" dirty="0">
                <a:solidFill>
                  <a:srgbClr val="FFFF00"/>
                </a:solidFill>
              </a:rPr>
              <a:t>Configuration Validation</a:t>
            </a:r>
            <a:r>
              <a:rPr lang="en-US" dirty="0"/>
              <a:t>: Verify your </a:t>
            </a:r>
            <a:r>
              <a:rPr lang="en-US" dirty="0" err="1"/>
              <a:t>Sendmail</a:t>
            </a:r>
            <a:r>
              <a:rPr lang="en-US" dirty="0"/>
              <a:t> configuration files for any syntax errors using:</a:t>
            </a:r>
          </a:p>
          <a:p>
            <a:pPr lvl="1" algn="just">
              <a:lnSpc>
                <a:spcPct val="150000"/>
              </a:lnSpc>
            </a:pPr>
            <a:r>
              <a:rPr lang="en-US" dirty="0"/>
              <a:t># </a:t>
            </a:r>
            <a:r>
              <a:rPr lang="en-US" dirty="0" err="1"/>
              <a:t>sendmail</a:t>
            </a:r>
            <a:r>
              <a:rPr lang="en-US" dirty="0"/>
              <a:t> -bp</a:t>
            </a:r>
          </a:p>
          <a:p>
            <a:pPr algn="just">
              <a:lnSpc>
                <a:spcPct val="150000"/>
              </a:lnSpc>
            </a:pPr>
            <a:r>
              <a:rPr lang="en-US" b="1" dirty="0">
                <a:solidFill>
                  <a:srgbClr val="FFFF00"/>
                </a:solidFill>
              </a:rPr>
              <a:t>Firewall Settings</a:t>
            </a:r>
            <a:r>
              <a:rPr lang="en-US" dirty="0"/>
              <a:t>: Ensure that firewall settings allow traffic on the required SMTP port.</a:t>
            </a:r>
          </a:p>
          <a:p>
            <a:pPr algn="just">
              <a:lnSpc>
                <a:spcPct val="150000"/>
              </a:lnSpc>
            </a:pPr>
            <a:r>
              <a:rPr lang="en-US" b="1" dirty="0">
                <a:solidFill>
                  <a:srgbClr val="FFFF00"/>
                </a:solidFill>
              </a:rPr>
              <a:t>DNS Settings</a:t>
            </a:r>
            <a:r>
              <a:rPr lang="en-US" dirty="0"/>
              <a:t>: Verify that the DNS settings are correctly configured for the domain name used in </a:t>
            </a:r>
            <a:r>
              <a:rPr lang="en-US" dirty="0" err="1"/>
              <a:t>Sendmail</a:t>
            </a:r>
            <a:r>
              <a:rPr lang="en-US" dirty="0"/>
              <a:t>.</a:t>
            </a:r>
            <a:endParaRPr lang="en-IN" dirty="0"/>
          </a:p>
        </p:txBody>
      </p:sp>
    </p:spTree>
    <p:extLst>
      <p:ext uri="{BB962C8B-B14F-4D97-AF65-F5344CB8AC3E}">
        <p14:creationId xmlns:p14="http://schemas.microsoft.com/office/powerpoint/2010/main" val="3523291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1DD58-4FCC-0FB2-4147-E8A4824F5CE2}"/>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A50C5D6-D136-BF52-7DFF-A741F4EEDF80}"/>
              </a:ext>
            </a:extLst>
          </p:cNvPr>
          <p:cNvSpPr>
            <a:spLocks noGrp="1"/>
          </p:cNvSpPr>
          <p:nvPr>
            <p:ph idx="1"/>
          </p:nvPr>
        </p:nvSpPr>
        <p:spPr/>
        <p:txBody>
          <a:bodyPr/>
          <a:lstStyle/>
          <a:p>
            <a:endParaRPr lang="en-IN"/>
          </a:p>
        </p:txBody>
      </p:sp>
      <p:pic>
        <p:nvPicPr>
          <p:cNvPr id="6" name="Content Placeholder 4">
            <a:extLst>
              <a:ext uri="{FF2B5EF4-FFF2-40B4-BE49-F238E27FC236}">
                <a16:creationId xmlns:a16="http://schemas.microsoft.com/office/drawing/2014/main" id="{25ECA762-FA14-4E67-01C4-F2367BBC7477}"/>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8437" y="0"/>
            <a:ext cx="12175127" cy="6858000"/>
          </a:xfrm>
          <a:prstGeom prst="rect">
            <a:avLst/>
          </a:prstGeom>
        </p:spPr>
      </p:pic>
    </p:spTree>
    <p:extLst>
      <p:ext uri="{BB962C8B-B14F-4D97-AF65-F5344CB8AC3E}">
        <p14:creationId xmlns:p14="http://schemas.microsoft.com/office/powerpoint/2010/main" val="26642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5F6FC-5BDD-3876-AE29-1DC23EC187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F817AD-6409-E31B-4D0A-21394A82B478}"/>
              </a:ext>
            </a:extLst>
          </p:cNvPr>
          <p:cNvSpPr>
            <a:spLocks noGrp="1"/>
          </p:cNvSpPr>
          <p:nvPr>
            <p:ph type="title"/>
          </p:nvPr>
        </p:nvSpPr>
        <p:spPr>
          <a:xfrm>
            <a:off x="962526" y="274637"/>
            <a:ext cx="10940715" cy="639763"/>
          </a:xfrm>
        </p:spPr>
        <p:txBody>
          <a:bodyPr/>
          <a:lstStyle/>
          <a:p>
            <a:r>
              <a:rPr lang="en-IN" b="1" dirty="0"/>
              <a:t>Types of Shells - Z Shell (</a:t>
            </a:r>
            <a:r>
              <a:rPr lang="en-IN" b="1" dirty="0" err="1"/>
              <a:t>zsh</a:t>
            </a:r>
            <a:r>
              <a:rPr lang="en-IN" b="1" dirty="0"/>
              <a:t>)</a:t>
            </a:r>
            <a:endParaRPr lang="en-IN" dirty="0"/>
          </a:p>
        </p:txBody>
      </p:sp>
      <p:sp>
        <p:nvSpPr>
          <p:cNvPr id="3" name="Content Placeholder 2">
            <a:extLst>
              <a:ext uri="{FF2B5EF4-FFF2-40B4-BE49-F238E27FC236}">
                <a16:creationId xmlns:a16="http://schemas.microsoft.com/office/drawing/2014/main" id="{EAD13D90-D4CF-5046-697A-D799C4961767}"/>
              </a:ext>
            </a:extLst>
          </p:cNvPr>
          <p:cNvSpPr>
            <a:spLocks noGrp="1"/>
          </p:cNvSpPr>
          <p:nvPr>
            <p:ph idx="1"/>
          </p:nvPr>
        </p:nvSpPr>
        <p:spPr>
          <a:xfrm>
            <a:off x="962526" y="1155032"/>
            <a:ext cx="10940715" cy="5428331"/>
          </a:xfrm>
        </p:spPr>
        <p:txBody>
          <a:bodyPr>
            <a:normAutofit lnSpcReduction="10000"/>
          </a:bodyPr>
          <a:lstStyle/>
          <a:p>
            <a:pPr algn="just"/>
            <a:r>
              <a:rPr lang="en-US" dirty="0"/>
              <a:t>The Z Shell (</a:t>
            </a:r>
            <a:r>
              <a:rPr lang="en-US" dirty="0" err="1"/>
              <a:t>zsh</a:t>
            </a:r>
            <a:r>
              <a:rPr lang="en-US" dirty="0"/>
              <a:t>) is an enhanced shell that incorporates features from Bourne, C, and Korn shells, making it highly customizable and user-friendly. </a:t>
            </a:r>
          </a:p>
          <a:p>
            <a:pPr algn="just"/>
            <a:r>
              <a:rPr lang="en-US" dirty="0"/>
              <a:t>It is popular in many modern Linux distributions and among power users.</a:t>
            </a:r>
          </a:p>
          <a:p>
            <a:pPr algn="just"/>
            <a:r>
              <a:rPr lang="en-US" dirty="0"/>
              <a:t>Features:</a:t>
            </a:r>
          </a:p>
          <a:p>
            <a:pPr lvl="1" algn="just"/>
            <a:r>
              <a:rPr lang="en-US" dirty="0"/>
              <a:t>Customizable prompts with themes and plugins (e.g., Oh-My-</a:t>
            </a:r>
            <a:r>
              <a:rPr lang="en-US" dirty="0" err="1"/>
              <a:t>Zsh</a:t>
            </a:r>
            <a:r>
              <a:rPr lang="en-US" dirty="0"/>
              <a:t> framework).</a:t>
            </a:r>
          </a:p>
          <a:p>
            <a:pPr lvl="1" algn="just"/>
            <a:r>
              <a:rPr lang="en-US" dirty="0"/>
              <a:t>Advanced tab completion with features like spelling correction and contextual completion.</a:t>
            </a:r>
          </a:p>
          <a:p>
            <a:pPr lvl="1" algn="just"/>
            <a:r>
              <a:rPr lang="en-US" dirty="0"/>
              <a:t>Command-line editing with support for both emacs and vi modes.</a:t>
            </a:r>
          </a:p>
          <a:p>
            <a:pPr lvl="1" algn="just"/>
            <a:r>
              <a:rPr lang="en-US" dirty="0"/>
              <a:t>Enhanced scripting capabilities with powerful array handling.</a:t>
            </a:r>
          </a:p>
          <a:p>
            <a:pPr algn="just"/>
            <a:r>
              <a:rPr lang="en-US" dirty="0"/>
              <a:t>Use Case: Preferred by users looking for a highly customizable shell with robust command-line editing and scripting capabilities.</a:t>
            </a:r>
            <a:endParaRPr lang="en-IN" dirty="0"/>
          </a:p>
        </p:txBody>
      </p:sp>
    </p:spTree>
    <p:extLst>
      <p:ext uri="{BB962C8B-B14F-4D97-AF65-F5344CB8AC3E}">
        <p14:creationId xmlns:p14="http://schemas.microsoft.com/office/powerpoint/2010/main" val="143891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B4C4E-79D0-3F5F-BB36-2ED6513F3C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E5B7A3-3927-1FCC-1E88-B41DE1B185B0}"/>
              </a:ext>
            </a:extLst>
          </p:cNvPr>
          <p:cNvSpPr>
            <a:spLocks noGrp="1"/>
          </p:cNvSpPr>
          <p:nvPr>
            <p:ph type="title"/>
          </p:nvPr>
        </p:nvSpPr>
        <p:spPr>
          <a:xfrm>
            <a:off x="962526" y="274637"/>
            <a:ext cx="10940715" cy="639763"/>
          </a:xfrm>
        </p:spPr>
        <p:txBody>
          <a:bodyPr/>
          <a:lstStyle/>
          <a:p>
            <a:r>
              <a:rPr lang="en-IN" b="1" dirty="0"/>
              <a:t>Choosing the Right Shell</a:t>
            </a:r>
          </a:p>
        </p:txBody>
      </p:sp>
      <p:sp>
        <p:nvSpPr>
          <p:cNvPr id="3" name="Content Placeholder 2">
            <a:extLst>
              <a:ext uri="{FF2B5EF4-FFF2-40B4-BE49-F238E27FC236}">
                <a16:creationId xmlns:a16="http://schemas.microsoft.com/office/drawing/2014/main" id="{B5D4680D-1A1F-C9C1-C158-F38C4169BC6D}"/>
              </a:ext>
            </a:extLst>
          </p:cNvPr>
          <p:cNvSpPr>
            <a:spLocks noGrp="1"/>
          </p:cNvSpPr>
          <p:nvPr>
            <p:ph idx="1"/>
          </p:nvPr>
        </p:nvSpPr>
        <p:spPr>
          <a:xfrm>
            <a:off x="962526" y="1155032"/>
            <a:ext cx="10940715" cy="5428331"/>
          </a:xfrm>
        </p:spPr>
        <p:txBody>
          <a:bodyPr>
            <a:normAutofit lnSpcReduction="10000"/>
          </a:bodyPr>
          <a:lstStyle/>
          <a:p>
            <a:pPr marL="0" indent="0" algn="just">
              <a:buNone/>
            </a:pPr>
            <a:r>
              <a:rPr lang="en-US" dirty="0"/>
              <a:t>Choosing a shell often depends on personal preference, scripting requirements, and system environment. Here’s a brief comparison to help in selection:</a:t>
            </a:r>
          </a:p>
          <a:p>
            <a:pPr algn="just"/>
            <a:r>
              <a:rPr lang="en-US" dirty="0"/>
              <a:t>For System Administration and Scripting: Bash or Korn Shell is generally recommended due to their robust scripting support and widespread usage.</a:t>
            </a:r>
          </a:p>
          <a:p>
            <a:pPr algn="just"/>
            <a:r>
              <a:rPr lang="en-US" dirty="0"/>
              <a:t>For Developers Familiar with C: C Shell may feel intuitive, though its popularity has declined.</a:t>
            </a:r>
          </a:p>
          <a:p>
            <a:pPr algn="just"/>
            <a:r>
              <a:rPr lang="en-US" dirty="0"/>
              <a:t>For Power Users Seeking Customization: Z Shell with frameworks like Oh-My-</a:t>
            </a:r>
            <a:r>
              <a:rPr lang="en-US" dirty="0" err="1"/>
              <a:t>Zsh</a:t>
            </a:r>
            <a:r>
              <a:rPr lang="en-US" dirty="0"/>
              <a:t> is a popular choice due to its extensive customization options.</a:t>
            </a:r>
          </a:p>
          <a:p>
            <a:pPr algn="just"/>
            <a:r>
              <a:rPr lang="en-US" dirty="0"/>
              <a:t>For Beginners or Casual Users: Fish Shell offers an accessible, user-friendly experience with helpful interactive features.</a:t>
            </a:r>
            <a:endParaRPr lang="en-IN" dirty="0"/>
          </a:p>
        </p:txBody>
      </p:sp>
    </p:spTree>
    <p:extLst>
      <p:ext uri="{BB962C8B-B14F-4D97-AF65-F5344CB8AC3E}">
        <p14:creationId xmlns:p14="http://schemas.microsoft.com/office/powerpoint/2010/main" val="268992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F9318-E35C-23CD-0C6D-5E9372A0C1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945507-5F41-6BC1-6E5D-7F66D87D9A89}"/>
              </a:ext>
            </a:extLst>
          </p:cNvPr>
          <p:cNvSpPr>
            <a:spLocks noGrp="1"/>
          </p:cNvSpPr>
          <p:nvPr>
            <p:ph type="title"/>
          </p:nvPr>
        </p:nvSpPr>
        <p:spPr>
          <a:xfrm>
            <a:off x="962526" y="274637"/>
            <a:ext cx="10940715" cy="639763"/>
          </a:xfrm>
        </p:spPr>
        <p:txBody>
          <a:bodyPr/>
          <a:lstStyle/>
          <a:p>
            <a:r>
              <a:rPr lang="en-US" b="1" dirty="0"/>
              <a:t>Understanding the Linux File System</a:t>
            </a:r>
            <a:endParaRPr lang="en-IN" b="1" dirty="0"/>
          </a:p>
        </p:txBody>
      </p:sp>
      <p:sp>
        <p:nvSpPr>
          <p:cNvPr id="3" name="Content Placeholder 2">
            <a:extLst>
              <a:ext uri="{FF2B5EF4-FFF2-40B4-BE49-F238E27FC236}">
                <a16:creationId xmlns:a16="http://schemas.microsoft.com/office/drawing/2014/main" id="{49CA2207-05DD-1C3D-7481-CB8449B15CE1}"/>
              </a:ext>
            </a:extLst>
          </p:cNvPr>
          <p:cNvSpPr>
            <a:spLocks noGrp="1"/>
          </p:cNvSpPr>
          <p:nvPr>
            <p:ph idx="1"/>
          </p:nvPr>
        </p:nvSpPr>
        <p:spPr>
          <a:xfrm>
            <a:off x="962526" y="1155032"/>
            <a:ext cx="10940715" cy="5428331"/>
          </a:xfrm>
        </p:spPr>
        <p:txBody>
          <a:bodyPr>
            <a:normAutofit/>
          </a:bodyPr>
          <a:lstStyle/>
          <a:p>
            <a:pPr algn="just"/>
            <a:r>
              <a:rPr lang="en-US" dirty="0"/>
              <a:t>The Linux file system is a critical component of the operating system that manages how data is stored and retrieved on disk drives. </a:t>
            </a:r>
          </a:p>
          <a:p>
            <a:pPr algn="just"/>
            <a:r>
              <a:rPr lang="en-US" dirty="0"/>
              <a:t>Linux employs a hierarchical file system structure, which starts from the root directory (/) and branches into multiple subdirectories.</a:t>
            </a:r>
          </a:p>
          <a:p>
            <a:pPr algn="just"/>
            <a:r>
              <a:rPr lang="en-US" dirty="0"/>
              <a:t>Linux supports various file systems, including:</a:t>
            </a:r>
          </a:p>
          <a:p>
            <a:pPr lvl="1" algn="just"/>
            <a:r>
              <a:rPr lang="en-US" sz="2600" b="1" dirty="0">
                <a:solidFill>
                  <a:srgbClr val="FFFF00"/>
                </a:solidFill>
              </a:rPr>
              <a:t>ext4</a:t>
            </a:r>
            <a:r>
              <a:rPr lang="en-US" sz="2600" dirty="0"/>
              <a:t>: The most commonly used file system for Linux distributions, offering excellent performance and reliability.</a:t>
            </a:r>
          </a:p>
          <a:p>
            <a:pPr lvl="1" algn="just"/>
            <a:r>
              <a:rPr lang="en-US" sz="2600" b="1" dirty="0" err="1">
                <a:solidFill>
                  <a:srgbClr val="FFFF00"/>
                </a:solidFill>
              </a:rPr>
              <a:t>Btrfs</a:t>
            </a:r>
            <a:r>
              <a:rPr lang="en-US" sz="2600" dirty="0"/>
              <a:t>: A newer file system designed for scalability and flexibility, featuring snapshotting and pooling.</a:t>
            </a:r>
          </a:p>
          <a:p>
            <a:pPr lvl="1" algn="just"/>
            <a:r>
              <a:rPr lang="en-US" sz="2600" b="1" dirty="0">
                <a:solidFill>
                  <a:srgbClr val="FFFF00"/>
                </a:solidFill>
              </a:rPr>
              <a:t>XFS</a:t>
            </a:r>
            <a:r>
              <a:rPr lang="en-US" sz="2600" dirty="0"/>
              <a:t>: High-performance file system used primarily for large-scale applications.</a:t>
            </a:r>
          </a:p>
          <a:p>
            <a:pPr lvl="1" algn="just"/>
            <a:r>
              <a:rPr lang="en-US" sz="2600" b="1" dirty="0">
                <a:solidFill>
                  <a:srgbClr val="FFFF00"/>
                </a:solidFill>
              </a:rPr>
              <a:t>FAT32</a:t>
            </a:r>
            <a:r>
              <a:rPr lang="en-US" sz="2600" dirty="0"/>
              <a:t> and </a:t>
            </a:r>
            <a:r>
              <a:rPr lang="en-US" sz="2600" b="1" dirty="0">
                <a:solidFill>
                  <a:srgbClr val="FFFF00"/>
                </a:solidFill>
              </a:rPr>
              <a:t>NTFS</a:t>
            </a:r>
            <a:r>
              <a:rPr lang="en-US" sz="2600" dirty="0"/>
              <a:t>: Commonly used for compatibility with Windows systems.</a:t>
            </a:r>
            <a:endParaRPr lang="en-IN" sz="2600" dirty="0"/>
          </a:p>
        </p:txBody>
      </p:sp>
    </p:spTree>
    <p:extLst>
      <p:ext uri="{BB962C8B-B14F-4D97-AF65-F5344CB8AC3E}">
        <p14:creationId xmlns:p14="http://schemas.microsoft.com/office/powerpoint/2010/main" val="1989125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48B93-7476-DE73-CDEF-31E1B47CC1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11C66A-3B52-A11F-0C51-EA9876CFD9F4}"/>
              </a:ext>
            </a:extLst>
          </p:cNvPr>
          <p:cNvSpPr>
            <a:spLocks noGrp="1"/>
          </p:cNvSpPr>
          <p:nvPr>
            <p:ph type="title"/>
          </p:nvPr>
        </p:nvSpPr>
        <p:spPr>
          <a:xfrm>
            <a:off x="962526" y="274637"/>
            <a:ext cx="10940715" cy="639763"/>
          </a:xfrm>
        </p:spPr>
        <p:txBody>
          <a:bodyPr/>
          <a:lstStyle/>
          <a:p>
            <a:r>
              <a:rPr lang="en-US" b="1" dirty="0"/>
              <a:t>Key Features of the Linux File System</a:t>
            </a:r>
            <a:endParaRPr lang="en-IN" b="1" dirty="0"/>
          </a:p>
        </p:txBody>
      </p:sp>
      <p:sp>
        <p:nvSpPr>
          <p:cNvPr id="3" name="Content Placeholder 2">
            <a:extLst>
              <a:ext uri="{FF2B5EF4-FFF2-40B4-BE49-F238E27FC236}">
                <a16:creationId xmlns:a16="http://schemas.microsoft.com/office/drawing/2014/main" id="{8A48FF22-EFEC-A8D4-EA52-948C5BB42882}"/>
              </a:ext>
            </a:extLst>
          </p:cNvPr>
          <p:cNvSpPr>
            <a:spLocks noGrp="1"/>
          </p:cNvSpPr>
          <p:nvPr>
            <p:ph idx="1"/>
          </p:nvPr>
        </p:nvSpPr>
        <p:spPr>
          <a:xfrm>
            <a:off x="962526" y="1155032"/>
            <a:ext cx="10940715" cy="5428331"/>
          </a:xfrm>
        </p:spPr>
        <p:txBody>
          <a:bodyPr>
            <a:normAutofit/>
          </a:bodyPr>
          <a:lstStyle/>
          <a:p>
            <a:pPr algn="just"/>
            <a:r>
              <a:rPr lang="en-US" b="1" dirty="0">
                <a:solidFill>
                  <a:srgbClr val="FFFF00"/>
                </a:solidFill>
              </a:rPr>
              <a:t>Hierarchical Structure</a:t>
            </a:r>
            <a:r>
              <a:rPr lang="en-US" dirty="0"/>
              <a:t>: The Linux file system is organized in a tree-like structure where the root directory (/) serves as the base. All other directories are subdirectories of the root.</a:t>
            </a:r>
          </a:p>
          <a:p>
            <a:pPr algn="just"/>
            <a:r>
              <a:rPr lang="en-US" b="1" dirty="0">
                <a:solidFill>
                  <a:srgbClr val="FFFF00"/>
                </a:solidFill>
              </a:rPr>
              <a:t>Case Sensitivity</a:t>
            </a:r>
            <a:r>
              <a:rPr lang="en-US" dirty="0"/>
              <a:t>: Linux file names are case-sensitive, meaning file.txt and File.txt would be treated as two different files.</a:t>
            </a:r>
          </a:p>
          <a:p>
            <a:pPr algn="just"/>
            <a:r>
              <a:rPr lang="en-US" b="1" dirty="0">
                <a:solidFill>
                  <a:srgbClr val="FFFF00"/>
                </a:solidFill>
              </a:rPr>
              <a:t>Files and Directories</a:t>
            </a:r>
            <a:r>
              <a:rPr lang="en-US" dirty="0"/>
              <a:t>: Every item in the file system is considered a file, including directories, regular files, and special files (like devices).</a:t>
            </a:r>
          </a:p>
          <a:p>
            <a:pPr algn="just"/>
            <a:r>
              <a:rPr lang="en-US" b="1" dirty="0">
                <a:solidFill>
                  <a:srgbClr val="FFFF00"/>
                </a:solidFill>
              </a:rPr>
              <a:t>Mounting</a:t>
            </a:r>
            <a:r>
              <a:rPr lang="en-US" dirty="0"/>
              <a:t>: File systems can be mounted at any point in the directory structure, allowing multiple file systems to coexist.</a:t>
            </a:r>
          </a:p>
          <a:p>
            <a:pPr algn="just"/>
            <a:r>
              <a:rPr lang="en-US" b="1" dirty="0">
                <a:solidFill>
                  <a:srgbClr val="FFFF00"/>
                </a:solidFill>
              </a:rPr>
              <a:t>Permissions</a:t>
            </a:r>
            <a:r>
              <a:rPr lang="en-US" dirty="0"/>
              <a:t>: Linux employs a robust permission system (read, write, execute) to control access to files and directories.</a:t>
            </a:r>
            <a:endParaRPr lang="en-IN" dirty="0"/>
          </a:p>
        </p:txBody>
      </p:sp>
    </p:spTree>
    <p:extLst>
      <p:ext uri="{BB962C8B-B14F-4D97-AF65-F5344CB8AC3E}">
        <p14:creationId xmlns:p14="http://schemas.microsoft.com/office/powerpoint/2010/main" val="31025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BA808-E8E6-00C1-7B3A-0D4F47FF52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083775-9C3B-B026-2CE3-5F20C88ACFF4}"/>
              </a:ext>
            </a:extLst>
          </p:cNvPr>
          <p:cNvSpPr>
            <a:spLocks noGrp="1"/>
          </p:cNvSpPr>
          <p:nvPr>
            <p:ph type="title"/>
          </p:nvPr>
        </p:nvSpPr>
        <p:spPr>
          <a:xfrm>
            <a:off x="962526" y="274637"/>
            <a:ext cx="10940715" cy="639763"/>
          </a:xfrm>
        </p:spPr>
        <p:txBody>
          <a:bodyPr/>
          <a:lstStyle/>
          <a:p>
            <a:r>
              <a:rPr lang="en-IN" b="1" dirty="0"/>
              <a:t>Directories in Linux File System</a:t>
            </a:r>
          </a:p>
        </p:txBody>
      </p:sp>
      <p:sp>
        <p:nvSpPr>
          <p:cNvPr id="3" name="Content Placeholder 2">
            <a:extLst>
              <a:ext uri="{FF2B5EF4-FFF2-40B4-BE49-F238E27FC236}">
                <a16:creationId xmlns:a16="http://schemas.microsoft.com/office/drawing/2014/main" id="{85FF2AFA-9ED7-5C5E-33B2-254F4CBC52F4}"/>
              </a:ext>
            </a:extLst>
          </p:cNvPr>
          <p:cNvSpPr>
            <a:spLocks noGrp="1"/>
          </p:cNvSpPr>
          <p:nvPr>
            <p:ph idx="1"/>
          </p:nvPr>
        </p:nvSpPr>
        <p:spPr>
          <a:xfrm>
            <a:off x="962526" y="1155032"/>
            <a:ext cx="10940715" cy="5428331"/>
          </a:xfrm>
        </p:spPr>
        <p:txBody>
          <a:bodyPr>
            <a:normAutofit/>
          </a:bodyPr>
          <a:lstStyle/>
          <a:p>
            <a:pPr algn="just"/>
            <a:r>
              <a:rPr lang="en-US" dirty="0">
                <a:solidFill>
                  <a:srgbClr val="FFFF00"/>
                </a:solidFill>
              </a:rPr>
              <a:t>/</a:t>
            </a:r>
            <a:r>
              <a:rPr lang="en-US" dirty="0"/>
              <a:t> (Root Directory)</a:t>
            </a:r>
          </a:p>
          <a:p>
            <a:pPr lvl="1" algn="just"/>
            <a:r>
              <a:rPr lang="en-US" dirty="0"/>
              <a:t>The top-level directory of the Linux file system hierarchy.</a:t>
            </a:r>
          </a:p>
          <a:p>
            <a:pPr lvl="1" algn="just"/>
            <a:r>
              <a:rPr lang="en-US" dirty="0"/>
              <a:t>All other directories are subdirectories of this directory.</a:t>
            </a:r>
          </a:p>
          <a:p>
            <a:pPr lvl="1" algn="just"/>
            <a:r>
              <a:rPr lang="en-US" dirty="0"/>
              <a:t>It contains essential system directories, files, and device files.</a:t>
            </a:r>
          </a:p>
          <a:p>
            <a:pPr marL="377886" lvl="1" indent="0" algn="just">
              <a:buNone/>
            </a:pPr>
            <a:endParaRPr lang="en-US" dirty="0"/>
          </a:p>
          <a:p>
            <a:pPr algn="just"/>
            <a:r>
              <a:rPr lang="en-US" dirty="0">
                <a:solidFill>
                  <a:srgbClr val="FFFF00"/>
                </a:solidFill>
              </a:rPr>
              <a:t>/bin </a:t>
            </a:r>
            <a:r>
              <a:rPr lang="en-US" dirty="0"/>
              <a:t>(Binary Executables)</a:t>
            </a:r>
          </a:p>
          <a:p>
            <a:pPr lvl="1" algn="just"/>
            <a:r>
              <a:rPr lang="en-US" dirty="0"/>
              <a:t>Contains essential user command binaries (executables) needed for the system to function.</a:t>
            </a:r>
          </a:p>
          <a:p>
            <a:pPr lvl="1" algn="just"/>
            <a:r>
              <a:rPr lang="en-US" dirty="0"/>
              <a:t>Programs stored here are often required for basic system tasks, like file management and text processing (e.g., ls, cp, mv, cat).</a:t>
            </a:r>
          </a:p>
          <a:p>
            <a:pPr lvl="1" algn="just"/>
            <a:r>
              <a:rPr lang="en-US" dirty="0"/>
              <a:t>These binaries are usually available in single-user mode, ensuring that the system can boot and run without a full file system.</a:t>
            </a:r>
          </a:p>
          <a:p>
            <a:pPr algn="just"/>
            <a:endParaRPr lang="en-IN" dirty="0"/>
          </a:p>
        </p:txBody>
      </p:sp>
    </p:spTree>
    <p:extLst>
      <p:ext uri="{BB962C8B-B14F-4D97-AF65-F5344CB8AC3E}">
        <p14:creationId xmlns:p14="http://schemas.microsoft.com/office/powerpoint/2010/main" val="48764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59332-4E61-C539-A6C5-62431D5D05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021C42-53DC-1DFF-E4BC-F3E1F1F17D81}"/>
              </a:ext>
            </a:extLst>
          </p:cNvPr>
          <p:cNvSpPr>
            <a:spLocks noGrp="1"/>
          </p:cNvSpPr>
          <p:nvPr>
            <p:ph type="title"/>
          </p:nvPr>
        </p:nvSpPr>
        <p:spPr>
          <a:xfrm>
            <a:off x="962526" y="274637"/>
            <a:ext cx="10940715" cy="639763"/>
          </a:xfrm>
        </p:spPr>
        <p:txBody>
          <a:bodyPr/>
          <a:lstStyle/>
          <a:p>
            <a:r>
              <a:rPr lang="en-IN" b="1" dirty="0"/>
              <a:t>Directories in Linux File System</a:t>
            </a:r>
          </a:p>
        </p:txBody>
      </p:sp>
      <p:sp>
        <p:nvSpPr>
          <p:cNvPr id="3" name="Content Placeholder 2">
            <a:extLst>
              <a:ext uri="{FF2B5EF4-FFF2-40B4-BE49-F238E27FC236}">
                <a16:creationId xmlns:a16="http://schemas.microsoft.com/office/drawing/2014/main" id="{2B8EAC0C-C601-1818-6245-7C7428ED13E4}"/>
              </a:ext>
            </a:extLst>
          </p:cNvPr>
          <p:cNvSpPr>
            <a:spLocks noGrp="1"/>
          </p:cNvSpPr>
          <p:nvPr>
            <p:ph idx="1"/>
          </p:nvPr>
        </p:nvSpPr>
        <p:spPr>
          <a:xfrm>
            <a:off x="962526" y="1155032"/>
            <a:ext cx="10940715" cy="5428331"/>
          </a:xfrm>
        </p:spPr>
        <p:txBody>
          <a:bodyPr>
            <a:normAutofit/>
          </a:bodyPr>
          <a:lstStyle/>
          <a:p>
            <a:pPr algn="just"/>
            <a:r>
              <a:rPr lang="en-US" dirty="0">
                <a:solidFill>
                  <a:srgbClr val="FFFF00"/>
                </a:solidFill>
              </a:rPr>
              <a:t>/boot</a:t>
            </a:r>
          </a:p>
          <a:p>
            <a:pPr lvl="1" algn="just"/>
            <a:r>
              <a:rPr lang="en-US" dirty="0"/>
              <a:t>Contains files necessary for booting the Linux operating system.</a:t>
            </a:r>
          </a:p>
          <a:p>
            <a:pPr lvl="1" algn="just"/>
            <a:r>
              <a:rPr lang="en-US" dirty="0"/>
              <a:t>Includes the Linux kernel (</a:t>
            </a:r>
            <a:r>
              <a:rPr lang="en-US" dirty="0" err="1"/>
              <a:t>vmlinuz</a:t>
            </a:r>
            <a:r>
              <a:rPr lang="en-US" dirty="0"/>
              <a:t>), initial RAM disk images (</a:t>
            </a:r>
            <a:r>
              <a:rPr lang="en-US" dirty="0" err="1"/>
              <a:t>initrd</a:t>
            </a:r>
            <a:r>
              <a:rPr lang="en-US" dirty="0"/>
              <a:t>), and boot loader configuration files (like grub).</a:t>
            </a:r>
          </a:p>
          <a:p>
            <a:pPr lvl="1" algn="just"/>
            <a:r>
              <a:rPr lang="en-US" dirty="0"/>
              <a:t>This directory is critical during the system boot process and is typically mounted read-only.</a:t>
            </a:r>
          </a:p>
          <a:p>
            <a:pPr algn="just"/>
            <a:r>
              <a:rPr lang="en-US" dirty="0">
                <a:solidFill>
                  <a:srgbClr val="FFFF00"/>
                </a:solidFill>
              </a:rPr>
              <a:t>/dev </a:t>
            </a:r>
            <a:r>
              <a:rPr lang="en-US" dirty="0"/>
              <a:t>(Device Files)</a:t>
            </a:r>
          </a:p>
          <a:p>
            <a:pPr lvl="1" algn="just"/>
            <a:r>
              <a:rPr lang="en-US" dirty="0"/>
              <a:t>Contains device files that represent hardware devices (like disks, terminals, and printers) as files.</a:t>
            </a:r>
          </a:p>
          <a:p>
            <a:pPr lvl="1" algn="just"/>
            <a:r>
              <a:rPr lang="en-US" dirty="0"/>
              <a:t>These files are used by the kernel to communicate with hardware. Examples include /dev/</a:t>
            </a:r>
            <a:r>
              <a:rPr lang="en-US" dirty="0" err="1"/>
              <a:t>sda</a:t>
            </a:r>
            <a:r>
              <a:rPr lang="en-US" dirty="0"/>
              <a:t> for the first hard drive and /dev/</a:t>
            </a:r>
            <a:r>
              <a:rPr lang="en-US" dirty="0" err="1"/>
              <a:t>tty</a:t>
            </a:r>
            <a:r>
              <a:rPr lang="en-US" dirty="0"/>
              <a:t> for terminal devices.</a:t>
            </a:r>
          </a:p>
          <a:p>
            <a:pPr lvl="1" algn="just"/>
            <a:r>
              <a:rPr lang="en-US" dirty="0"/>
              <a:t>Access to these files can control and manage hardware devices directly.</a:t>
            </a:r>
            <a:endParaRPr lang="en-IN" dirty="0"/>
          </a:p>
        </p:txBody>
      </p:sp>
    </p:spTree>
    <p:extLst>
      <p:ext uri="{BB962C8B-B14F-4D97-AF65-F5344CB8AC3E}">
        <p14:creationId xmlns:p14="http://schemas.microsoft.com/office/powerpoint/2010/main" val="198948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861A-5DDF-ABBE-AAF3-909E35B5D663}"/>
              </a:ext>
            </a:extLst>
          </p:cNvPr>
          <p:cNvSpPr>
            <a:spLocks noGrp="1"/>
          </p:cNvSpPr>
          <p:nvPr>
            <p:ph type="title"/>
          </p:nvPr>
        </p:nvSpPr>
        <p:spPr>
          <a:xfrm>
            <a:off x="962526" y="274637"/>
            <a:ext cx="10940715" cy="639763"/>
          </a:xfrm>
        </p:spPr>
        <p:txBody>
          <a:bodyPr/>
          <a:lstStyle/>
          <a:p>
            <a:r>
              <a:rPr lang="en-US" b="1" dirty="0"/>
              <a:t>Differences Between the Versions of Linux OS</a:t>
            </a:r>
            <a:endParaRPr lang="en-IN" b="1" dirty="0"/>
          </a:p>
        </p:txBody>
      </p:sp>
      <p:sp>
        <p:nvSpPr>
          <p:cNvPr id="3" name="Content Placeholder 2">
            <a:extLst>
              <a:ext uri="{FF2B5EF4-FFF2-40B4-BE49-F238E27FC236}">
                <a16:creationId xmlns:a16="http://schemas.microsoft.com/office/drawing/2014/main" id="{D1BA2650-C233-207D-2941-C99E6A94E24C}"/>
              </a:ext>
            </a:extLst>
          </p:cNvPr>
          <p:cNvSpPr>
            <a:spLocks noGrp="1"/>
          </p:cNvSpPr>
          <p:nvPr>
            <p:ph idx="1"/>
          </p:nvPr>
        </p:nvSpPr>
        <p:spPr>
          <a:xfrm>
            <a:off x="962526" y="1155032"/>
            <a:ext cx="10940715" cy="5428331"/>
          </a:xfrm>
        </p:spPr>
        <p:txBody>
          <a:bodyPr>
            <a:normAutofit/>
          </a:bodyPr>
          <a:lstStyle/>
          <a:p>
            <a:pPr algn="just"/>
            <a:r>
              <a:rPr lang="en-IN" dirty="0"/>
              <a:t>Linux operating systems come in various distributions, each designed to cater to different user needs and environments. </a:t>
            </a:r>
          </a:p>
          <a:p>
            <a:pPr algn="just"/>
            <a:r>
              <a:rPr lang="en-IN" dirty="0"/>
              <a:t>Distributions like Ubuntu, Fedora, Debian, and CentOS have unique package management systems, support levels, and default environments. For example:</a:t>
            </a:r>
          </a:p>
          <a:p>
            <a:pPr lvl="1" algn="just"/>
            <a:r>
              <a:rPr lang="en-IN" b="1" dirty="0">
                <a:solidFill>
                  <a:srgbClr val="FFFF00"/>
                </a:solidFill>
              </a:rPr>
              <a:t>Ubuntu</a:t>
            </a:r>
            <a:r>
              <a:rPr lang="en-IN" dirty="0"/>
              <a:t>: Known for its user-friendly interface, it’s popular for desktops and beginner users.</a:t>
            </a:r>
          </a:p>
          <a:p>
            <a:pPr lvl="1" algn="just"/>
            <a:r>
              <a:rPr lang="en-IN" b="1" dirty="0">
                <a:solidFill>
                  <a:srgbClr val="FFFF00"/>
                </a:solidFill>
              </a:rPr>
              <a:t>Fedora</a:t>
            </a:r>
            <a:r>
              <a:rPr lang="en-IN" dirty="0"/>
              <a:t>: Has the latest open-source technologies and serves as a testing ground for Red Hat Enterprise Linux (RHEL).</a:t>
            </a:r>
          </a:p>
          <a:p>
            <a:pPr lvl="1" algn="just"/>
            <a:r>
              <a:rPr lang="en-IN" b="1" dirty="0">
                <a:solidFill>
                  <a:srgbClr val="FFFF00"/>
                </a:solidFill>
              </a:rPr>
              <a:t>CentOS/RHE</a:t>
            </a:r>
            <a:r>
              <a:rPr lang="en-IN" b="1" dirty="0"/>
              <a:t>L</a:t>
            </a:r>
            <a:r>
              <a:rPr lang="en-IN" dirty="0"/>
              <a:t>: Common in enterprise environments for its stability and long-term support.</a:t>
            </a:r>
          </a:p>
          <a:p>
            <a:pPr lvl="1" algn="just"/>
            <a:r>
              <a:rPr lang="en-IN" b="1" dirty="0">
                <a:solidFill>
                  <a:srgbClr val="FFFF00"/>
                </a:solidFill>
              </a:rPr>
              <a:t>Debian</a:t>
            </a:r>
            <a:r>
              <a:rPr lang="en-IN" dirty="0"/>
              <a:t>: Known for its stability and focus on free software.</a:t>
            </a:r>
          </a:p>
        </p:txBody>
      </p:sp>
    </p:spTree>
    <p:extLst>
      <p:ext uri="{BB962C8B-B14F-4D97-AF65-F5344CB8AC3E}">
        <p14:creationId xmlns:p14="http://schemas.microsoft.com/office/powerpoint/2010/main" val="351275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693B9-B24A-5195-1A51-A847537C0A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ADFDF9-0E8E-4B5F-2376-CAF56A791DE0}"/>
              </a:ext>
            </a:extLst>
          </p:cNvPr>
          <p:cNvSpPr>
            <a:spLocks noGrp="1"/>
          </p:cNvSpPr>
          <p:nvPr>
            <p:ph type="title"/>
          </p:nvPr>
        </p:nvSpPr>
        <p:spPr>
          <a:xfrm>
            <a:off x="962526" y="274637"/>
            <a:ext cx="10940715" cy="639763"/>
          </a:xfrm>
        </p:spPr>
        <p:txBody>
          <a:bodyPr/>
          <a:lstStyle/>
          <a:p>
            <a:r>
              <a:rPr lang="en-IN" b="1" dirty="0"/>
              <a:t>Directories in Linux File System</a:t>
            </a:r>
          </a:p>
        </p:txBody>
      </p:sp>
      <p:sp>
        <p:nvSpPr>
          <p:cNvPr id="3" name="Content Placeholder 2">
            <a:extLst>
              <a:ext uri="{FF2B5EF4-FFF2-40B4-BE49-F238E27FC236}">
                <a16:creationId xmlns:a16="http://schemas.microsoft.com/office/drawing/2014/main" id="{CA97CAA3-73DA-FC83-990D-409163A48470}"/>
              </a:ext>
            </a:extLst>
          </p:cNvPr>
          <p:cNvSpPr>
            <a:spLocks noGrp="1"/>
          </p:cNvSpPr>
          <p:nvPr>
            <p:ph idx="1"/>
          </p:nvPr>
        </p:nvSpPr>
        <p:spPr>
          <a:xfrm>
            <a:off x="962526" y="1155032"/>
            <a:ext cx="10940715" cy="5428331"/>
          </a:xfrm>
        </p:spPr>
        <p:txBody>
          <a:bodyPr>
            <a:normAutofit/>
          </a:bodyPr>
          <a:lstStyle/>
          <a:p>
            <a:pPr algn="just"/>
            <a:r>
              <a:rPr lang="en-US" dirty="0">
                <a:solidFill>
                  <a:srgbClr val="FFFF00"/>
                </a:solidFill>
              </a:rPr>
              <a:t>/</a:t>
            </a:r>
            <a:r>
              <a:rPr lang="en-US" dirty="0" err="1">
                <a:solidFill>
                  <a:srgbClr val="FFFF00"/>
                </a:solidFill>
              </a:rPr>
              <a:t>etc</a:t>
            </a:r>
            <a:r>
              <a:rPr lang="en-US" dirty="0">
                <a:solidFill>
                  <a:srgbClr val="FFFF00"/>
                </a:solidFill>
              </a:rPr>
              <a:t> </a:t>
            </a:r>
            <a:r>
              <a:rPr lang="en-US" dirty="0"/>
              <a:t>(Configuration Files)</a:t>
            </a:r>
          </a:p>
          <a:p>
            <a:pPr lvl="1" algn="just"/>
            <a:r>
              <a:rPr lang="en-US" dirty="0"/>
              <a:t>Stores system-wide configuration files and directories.</a:t>
            </a:r>
          </a:p>
          <a:p>
            <a:pPr lvl="1" algn="just"/>
            <a:r>
              <a:rPr lang="en-US" dirty="0"/>
              <a:t>Includes settings for system services, user accounts, and applications (e.g., /</a:t>
            </a:r>
            <a:r>
              <a:rPr lang="en-US" dirty="0" err="1"/>
              <a:t>etc</a:t>
            </a:r>
            <a:r>
              <a:rPr lang="en-US" dirty="0"/>
              <a:t>/passwd, /</a:t>
            </a:r>
            <a:r>
              <a:rPr lang="en-US" dirty="0" err="1"/>
              <a:t>etc</a:t>
            </a:r>
            <a:r>
              <a:rPr lang="en-US" dirty="0"/>
              <a:t>/</a:t>
            </a:r>
            <a:r>
              <a:rPr lang="en-US" dirty="0" err="1"/>
              <a:t>fstab</a:t>
            </a:r>
            <a:r>
              <a:rPr lang="en-US" dirty="0"/>
              <a:t>, /</a:t>
            </a:r>
            <a:r>
              <a:rPr lang="en-US" dirty="0" err="1"/>
              <a:t>etc</a:t>
            </a:r>
            <a:r>
              <a:rPr lang="en-US" dirty="0"/>
              <a:t>/ssh/</a:t>
            </a:r>
            <a:r>
              <a:rPr lang="en-US" dirty="0" err="1"/>
              <a:t>sshd_config</a:t>
            </a:r>
            <a:r>
              <a:rPr lang="en-US" dirty="0"/>
              <a:t>).</a:t>
            </a:r>
          </a:p>
          <a:p>
            <a:pPr lvl="1" algn="just"/>
            <a:r>
              <a:rPr lang="en-US" dirty="0"/>
              <a:t>This directory is crucial for system administration as it allows configuration and customization of system behavior.</a:t>
            </a:r>
          </a:p>
          <a:p>
            <a:pPr lvl="1" algn="just"/>
            <a:endParaRPr lang="en-US" dirty="0"/>
          </a:p>
          <a:p>
            <a:pPr algn="just"/>
            <a:r>
              <a:rPr lang="en-US" dirty="0">
                <a:solidFill>
                  <a:srgbClr val="FFFF00"/>
                </a:solidFill>
              </a:rPr>
              <a:t>/home</a:t>
            </a:r>
          </a:p>
          <a:p>
            <a:pPr lvl="1" algn="just"/>
            <a:r>
              <a:rPr lang="en-US" dirty="0"/>
              <a:t>Contains the home directories of regular users.</a:t>
            </a:r>
          </a:p>
          <a:p>
            <a:pPr lvl="1" algn="just"/>
            <a:r>
              <a:rPr lang="en-US" dirty="0"/>
              <a:t>Each user has a subdirectory named after their username (e.g., /home/user1).</a:t>
            </a:r>
          </a:p>
          <a:p>
            <a:pPr lvl="1" algn="just"/>
            <a:r>
              <a:rPr lang="en-US" dirty="0"/>
              <a:t>Users store their personal files, documents, configurations, and settings here.</a:t>
            </a:r>
            <a:endParaRPr lang="en-IN" dirty="0"/>
          </a:p>
        </p:txBody>
      </p:sp>
    </p:spTree>
    <p:extLst>
      <p:ext uri="{BB962C8B-B14F-4D97-AF65-F5344CB8AC3E}">
        <p14:creationId xmlns:p14="http://schemas.microsoft.com/office/powerpoint/2010/main" val="258353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FC751-E934-7445-7EBA-79C3A4B1DA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EB5E2-BDDB-D823-F08D-87C1EF8689C9}"/>
              </a:ext>
            </a:extLst>
          </p:cNvPr>
          <p:cNvSpPr>
            <a:spLocks noGrp="1"/>
          </p:cNvSpPr>
          <p:nvPr>
            <p:ph type="title"/>
          </p:nvPr>
        </p:nvSpPr>
        <p:spPr>
          <a:xfrm>
            <a:off x="962526" y="274637"/>
            <a:ext cx="10940715" cy="639763"/>
          </a:xfrm>
        </p:spPr>
        <p:txBody>
          <a:bodyPr/>
          <a:lstStyle/>
          <a:p>
            <a:r>
              <a:rPr lang="en-IN" b="1" dirty="0"/>
              <a:t>Directories in Linux File System</a:t>
            </a:r>
          </a:p>
        </p:txBody>
      </p:sp>
      <p:sp>
        <p:nvSpPr>
          <p:cNvPr id="3" name="Content Placeholder 2">
            <a:extLst>
              <a:ext uri="{FF2B5EF4-FFF2-40B4-BE49-F238E27FC236}">
                <a16:creationId xmlns:a16="http://schemas.microsoft.com/office/drawing/2014/main" id="{606603A3-D79C-A24A-2873-8D026C1C72FD}"/>
              </a:ext>
            </a:extLst>
          </p:cNvPr>
          <p:cNvSpPr>
            <a:spLocks noGrp="1"/>
          </p:cNvSpPr>
          <p:nvPr>
            <p:ph idx="1"/>
          </p:nvPr>
        </p:nvSpPr>
        <p:spPr>
          <a:xfrm>
            <a:off x="962526" y="1155032"/>
            <a:ext cx="10940715" cy="5428331"/>
          </a:xfrm>
        </p:spPr>
        <p:txBody>
          <a:bodyPr>
            <a:normAutofit/>
          </a:bodyPr>
          <a:lstStyle/>
          <a:p>
            <a:pPr algn="just"/>
            <a:r>
              <a:rPr lang="en-US" dirty="0">
                <a:solidFill>
                  <a:srgbClr val="FFFF00"/>
                </a:solidFill>
              </a:rPr>
              <a:t>/lib </a:t>
            </a:r>
            <a:r>
              <a:rPr lang="en-US" dirty="0"/>
              <a:t>(Libraries)</a:t>
            </a:r>
          </a:p>
          <a:p>
            <a:pPr lvl="1" algn="just"/>
            <a:r>
              <a:rPr lang="en-US" dirty="0"/>
              <a:t>Contains shared library files needed by binaries in /bin and /sbin.</a:t>
            </a:r>
          </a:p>
          <a:p>
            <a:pPr lvl="1" algn="just"/>
            <a:r>
              <a:rPr lang="en-US" dirty="0"/>
              <a:t>Libraries are essential for the proper functioning of the executables, as they provide the necessary code and functions.</a:t>
            </a:r>
          </a:p>
          <a:p>
            <a:pPr lvl="1" algn="just"/>
            <a:r>
              <a:rPr lang="en-US" dirty="0"/>
              <a:t>The subdirectories may include lib, lib64, or architecture-specific libraries.</a:t>
            </a:r>
          </a:p>
          <a:p>
            <a:pPr marL="377886" lvl="1" indent="0" algn="just">
              <a:buNone/>
            </a:pPr>
            <a:endParaRPr lang="en-US" dirty="0"/>
          </a:p>
          <a:p>
            <a:pPr algn="just"/>
            <a:r>
              <a:rPr lang="en-US" dirty="0">
                <a:solidFill>
                  <a:srgbClr val="FFFF00"/>
                </a:solidFill>
              </a:rPr>
              <a:t>/media</a:t>
            </a:r>
          </a:p>
          <a:p>
            <a:pPr lvl="1" algn="just"/>
            <a:r>
              <a:rPr lang="en-US" dirty="0"/>
              <a:t>A mount point for removable media, such as USB drives, CD-ROMs, and DVDs.</a:t>
            </a:r>
          </a:p>
          <a:p>
            <a:pPr lvl="1" algn="just"/>
            <a:r>
              <a:rPr lang="en-US" dirty="0"/>
              <a:t>Devices inserted into the system can be mounted automatically or manually under this directory.</a:t>
            </a:r>
          </a:p>
          <a:p>
            <a:pPr lvl="1" algn="just"/>
            <a:r>
              <a:rPr lang="en-US" dirty="0"/>
              <a:t>Typically used by desktop environments to manage external storage devices.</a:t>
            </a:r>
            <a:endParaRPr lang="en-IN" dirty="0"/>
          </a:p>
        </p:txBody>
      </p:sp>
    </p:spTree>
    <p:extLst>
      <p:ext uri="{BB962C8B-B14F-4D97-AF65-F5344CB8AC3E}">
        <p14:creationId xmlns:p14="http://schemas.microsoft.com/office/powerpoint/2010/main" val="358962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C3C92-5343-86C7-3006-FB4BEF574D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0977D6-8B2E-1276-5E42-3C00092CD94E}"/>
              </a:ext>
            </a:extLst>
          </p:cNvPr>
          <p:cNvSpPr>
            <a:spLocks noGrp="1"/>
          </p:cNvSpPr>
          <p:nvPr>
            <p:ph type="title"/>
          </p:nvPr>
        </p:nvSpPr>
        <p:spPr>
          <a:xfrm>
            <a:off x="962526" y="274637"/>
            <a:ext cx="10940715" cy="639763"/>
          </a:xfrm>
        </p:spPr>
        <p:txBody>
          <a:bodyPr/>
          <a:lstStyle/>
          <a:p>
            <a:r>
              <a:rPr lang="en-IN" b="1" dirty="0"/>
              <a:t>Directories in Linux File System</a:t>
            </a:r>
          </a:p>
        </p:txBody>
      </p:sp>
      <p:sp>
        <p:nvSpPr>
          <p:cNvPr id="3" name="Content Placeholder 2">
            <a:extLst>
              <a:ext uri="{FF2B5EF4-FFF2-40B4-BE49-F238E27FC236}">
                <a16:creationId xmlns:a16="http://schemas.microsoft.com/office/drawing/2014/main" id="{AD53C1CE-119A-D796-E360-BA85703AD241}"/>
              </a:ext>
            </a:extLst>
          </p:cNvPr>
          <p:cNvSpPr>
            <a:spLocks noGrp="1"/>
          </p:cNvSpPr>
          <p:nvPr>
            <p:ph idx="1"/>
          </p:nvPr>
        </p:nvSpPr>
        <p:spPr>
          <a:xfrm>
            <a:off x="962526" y="1155032"/>
            <a:ext cx="10940715" cy="5428331"/>
          </a:xfrm>
        </p:spPr>
        <p:txBody>
          <a:bodyPr>
            <a:normAutofit/>
          </a:bodyPr>
          <a:lstStyle/>
          <a:p>
            <a:pPr algn="just"/>
            <a:r>
              <a:rPr lang="en-US" dirty="0">
                <a:solidFill>
                  <a:srgbClr val="FFFF00"/>
                </a:solidFill>
              </a:rPr>
              <a:t>/</a:t>
            </a:r>
            <a:r>
              <a:rPr lang="en-US" dirty="0" err="1">
                <a:solidFill>
                  <a:srgbClr val="FFFF00"/>
                </a:solidFill>
              </a:rPr>
              <a:t>mnt</a:t>
            </a:r>
            <a:endParaRPr lang="en-US" dirty="0">
              <a:solidFill>
                <a:srgbClr val="FFFF00"/>
              </a:solidFill>
            </a:endParaRPr>
          </a:p>
          <a:p>
            <a:pPr lvl="1" algn="just"/>
            <a:r>
              <a:rPr lang="en-US" dirty="0"/>
              <a:t>A conventional mount point for temporarily mounting filesystems.</a:t>
            </a:r>
          </a:p>
          <a:p>
            <a:pPr lvl="1" algn="just"/>
            <a:r>
              <a:rPr lang="en-US" dirty="0"/>
              <a:t>System administrators use this directory to mount filesystems when necessary for maintenance or data access.</a:t>
            </a:r>
          </a:p>
          <a:p>
            <a:pPr lvl="1" algn="just"/>
            <a:r>
              <a:rPr lang="en-US" dirty="0"/>
              <a:t>Unlike /media, which is for removable devices, /</a:t>
            </a:r>
            <a:r>
              <a:rPr lang="en-US" dirty="0" err="1"/>
              <a:t>mnt</a:t>
            </a:r>
            <a:r>
              <a:rPr lang="en-US" dirty="0"/>
              <a:t> is generally for other filesystems.</a:t>
            </a:r>
          </a:p>
          <a:p>
            <a:pPr marL="377886" lvl="1" indent="0" algn="just">
              <a:buNone/>
            </a:pPr>
            <a:endParaRPr lang="en-US" dirty="0"/>
          </a:p>
          <a:p>
            <a:pPr algn="just"/>
            <a:r>
              <a:rPr lang="en-US" dirty="0">
                <a:solidFill>
                  <a:srgbClr val="FFFF00"/>
                </a:solidFill>
              </a:rPr>
              <a:t>/opt</a:t>
            </a:r>
          </a:p>
          <a:p>
            <a:pPr lvl="1" algn="just"/>
            <a:r>
              <a:rPr lang="en-US" dirty="0"/>
              <a:t>Used for installing optional software packages and add-on applications.</a:t>
            </a:r>
          </a:p>
          <a:p>
            <a:pPr lvl="1" algn="just"/>
            <a:r>
              <a:rPr lang="en-US" dirty="0"/>
              <a:t>It provides a way to install third-party applications separately from the standard package management system.</a:t>
            </a:r>
          </a:p>
          <a:p>
            <a:pPr lvl="1" algn="just"/>
            <a:r>
              <a:rPr lang="en-US" dirty="0"/>
              <a:t>Typically, applications installed here have their own subdirectories.</a:t>
            </a:r>
            <a:endParaRPr lang="en-IN" dirty="0"/>
          </a:p>
        </p:txBody>
      </p:sp>
    </p:spTree>
    <p:extLst>
      <p:ext uri="{BB962C8B-B14F-4D97-AF65-F5344CB8AC3E}">
        <p14:creationId xmlns:p14="http://schemas.microsoft.com/office/powerpoint/2010/main" val="408282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9B005-E8D7-BFE6-797F-8C70E78AF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E7A496-A106-F4B4-D560-5B32B169418E}"/>
              </a:ext>
            </a:extLst>
          </p:cNvPr>
          <p:cNvSpPr>
            <a:spLocks noGrp="1"/>
          </p:cNvSpPr>
          <p:nvPr>
            <p:ph type="title"/>
          </p:nvPr>
        </p:nvSpPr>
        <p:spPr>
          <a:xfrm>
            <a:off x="962526" y="274637"/>
            <a:ext cx="10940715" cy="639763"/>
          </a:xfrm>
        </p:spPr>
        <p:txBody>
          <a:bodyPr/>
          <a:lstStyle/>
          <a:p>
            <a:r>
              <a:rPr lang="en-IN" b="1" dirty="0"/>
              <a:t>Directories in Linux File System</a:t>
            </a:r>
          </a:p>
        </p:txBody>
      </p:sp>
      <p:sp>
        <p:nvSpPr>
          <p:cNvPr id="3" name="Content Placeholder 2">
            <a:extLst>
              <a:ext uri="{FF2B5EF4-FFF2-40B4-BE49-F238E27FC236}">
                <a16:creationId xmlns:a16="http://schemas.microsoft.com/office/drawing/2014/main" id="{0F81AB60-1DF2-3FF3-F70B-023DEE48944B}"/>
              </a:ext>
            </a:extLst>
          </p:cNvPr>
          <p:cNvSpPr>
            <a:spLocks noGrp="1"/>
          </p:cNvSpPr>
          <p:nvPr>
            <p:ph idx="1"/>
          </p:nvPr>
        </p:nvSpPr>
        <p:spPr>
          <a:xfrm>
            <a:off x="962526" y="1155032"/>
            <a:ext cx="10940715" cy="5428331"/>
          </a:xfrm>
        </p:spPr>
        <p:txBody>
          <a:bodyPr>
            <a:normAutofit/>
          </a:bodyPr>
          <a:lstStyle/>
          <a:p>
            <a:pPr algn="just"/>
            <a:r>
              <a:rPr lang="en-US" dirty="0">
                <a:solidFill>
                  <a:srgbClr val="FFFF00"/>
                </a:solidFill>
              </a:rPr>
              <a:t>/proc </a:t>
            </a:r>
            <a:r>
              <a:rPr lang="en-US" dirty="0"/>
              <a:t>(Process Information)</a:t>
            </a:r>
          </a:p>
          <a:p>
            <a:pPr lvl="1" algn="just"/>
            <a:r>
              <a:rPr lang="en-US" dirty="0"/>
              <a:t>A virtual filesystem that provides information about running processes and system information.</a:t>
            </a:r>
          </a:p>
          <a:p>
            <a:pPr lvl="1" algn="just"/>
            <a:r>
              <a:rPr lang="en-US" dirty="0"/>
              <a:t>Contains files that represent the system's kernel, processes, and configuration parameters (e.g., /proc/</a:t>
            </a:r>
            <a:r>
              <a:rPr lang="en-US" dirty="0" err="1"/>
              <a:t>cpuinfo</a:t>
            </a:r>
            <a:r>
              <a:rPr lang="en-US" dirty="0"/>
              <a:t>, /proc/</a:t>
            </a:r>
            <a:r>
              <a:rPr lang="en-US" dirty="0" err="1"/>
              <a:t>meminfo</a:t>
            </a:r>
            <a:r>
              <a:rPr lang="en-US" dirty="0"/>
              <a:t>).</a:t>
            </a:r>
          </a:p>
          <a:p>
            <a:pPr lvl="1" algn="just"/>
            <a:r>
              <a:rPr lang="en-US" dirty="0"/>
              <a:t>Data in this directory is generated dynamically and provides real-time information about system performance and resource usage.</a:t>
            </a:r>
          </a:p>
          <a:p>
            <a:pPr algn="just"/>
            <a:r>
              <a:rPr lang="en-US" dirty="0">
                <a:solidFill>
                  <a:srgbClr val="FFFF00"/>
                </a:solidFill>
              </a:rPr>
              <a:t>/root</a:t>
            </a:r>
          </a:p>
          <a:p>
            <a:pPr lvl="1" algn="just"/>
            <a:r>
              <a:rPr lang="en-US" dirty="0"/>
              <a:t>The home directory for the root user (superuser).</a:t>
            </a:r>
          </a:p>
          <a:p>
            <a:pPr lvl="1" algn="just"/>
            <a:r>
              <a:rPr lang="en-US" dirty="0"/>
              <a:t>Contains configuration files, personal files, and scripts specifically for the root user.</a:t>
            </a:r>
          </a:p>
          <a:p>
            <a:pPr lvl="1" algn="just"/>
            <a:r>
              <a:rPr lang="en-US" dirty="0"/>
              <a:t>It is separate from /home to enhance security and manage user permissions.</a:t>
            </a:r>
            <a:endParaRPr lang="en-IN" dirty="0"/>
          </a:p>
        </p:txBody>
      </p:sp>
    </p:spTree>
    <p:extLst>
      <p:ext uri="{BB962C8B-B14F-4D97-AF65-F5344CB8AC3E}">
        <p14:creationId xmlns:p14="http://schemas.microsoft.com/office/powerpoint/2010/main" val="371742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7AA04-7A94-8B4E-96DE-89605CABF1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617552-53DA-37C3-0CED-D765439C27F2}"/>
              </a:ext>
            </a:extLst>
          </p:cNvPr>
          <p:cNvSpPr>
            <a:spLocks noGrp="1"/>
          </p:cNvSpPr>
          <p:nvPr>
            <p:ph type="title"/>
          </p:nvPr>
        </p:nvSpPr>
        <p:spPr>
          <a:xfrm>
            <a:off x="962526" y="274637"/>
            <a:ext cx="10940715" cy="639763"/>
          </a:xfrm>
        </p:spPr>
        <p:txBody>
          <a:bodyPr/>
          <a:lstStyle/>
          <a:p>
            <a:r>
              <a:rPr lang="en-IN" b="1" dirty="0"/>
              <a:t>Directories in Linux File System</a:t>
            </a:r>
          </a:p>
        </p:txBody>
      </p:sp>
      <p:sp>
        <p:nvSpPr>
          <p:cNvPr id="3" name="Content Placeholder 2">
            <a:extLst>
              <a:ext uri="{FF2B5EF4-FFF2-40B4-BE49-F238E27FC236}">
                <a16:creationId xmlns:a16="http://schemas.microsoft.com/office/drawing/2014/main" id="{BE9ADA0E-CFCA-F33C-7AC4-1C7A449D0970}"/>
              </a:ext>
            </a:extLst>
          </p:cNvPr>
          <p:cNvSpPr>
            <a:spLocks noGrp="1"/>
          </p:cNvSpPr>
          <p:nvPr>
            <p:ph idx="1"/>
          </p:nvPr>
        </p:nvSpPr>
        <p:spPr>
          <a:xfrm>
            <a:off x="962526" y="1155032"/>
            <a:ext cx="10940715" cy="5428331"/>
          </a:xfrm>
        </p:spPr>
        <p:txBody>
          <a:bodyPr>
            <a:normAutofit/>
          </a:bodyPr>
          <a:lstStyle/>
          <a:p>
            <a:pPr algn="just"/>
            <a:r>
              <a:rPr lang="en-US" dirty="0">
                <a:solidFill>
                  <a:srgbClr val="FFFF00"/>
                </a:solidFill>
              </a:rPr>
              <a:t>/run</a:t>
            </a:r>
          </a:p>
          <a:p>
            <a:pPr lvl="1" algn="just"/>
            <a:r>
              <a:rPr lang="en-US" dirty="0"/>
              <a:t>A temporary filesystem (</a:t>
            </a:r>
            <a:r>
              <a:rPr lang="en-US" dirty="0" err="1"/>
              <a:t>tmpfs</a:t>
            </a:r>
            <a:r>
              <a:rPr lang="en-US" dirty="0"/>
              <a:t>) that stores runtime data for processes since the last boot.</a:t>
            </a:r>
          </a:p>
          <a:p>
            <a:pPr lvl="1" algn="just"/>
            <a:r>
              <a:rPr lang="en-US" dirty="0"/>
              <a:t>Contains PID files, sockets, and other data that programs need while the system is running.</a:t>
            </a:r>
          </a:p>
          <a:p>
            <a:pPr lvl="1" algn="just"/>
            <a:r>
              <a:rPr lang="en-US" dirty="0"/>
              <a:t>Files in this directory are not persistent across reboots.</a:t>
            </a:r>
          </a:p>
          <a:p>
            <a:pPr algn="just"/>
            <a:r>
              <a:rPr lang="en-US" dirty="0">
                <a:solidFill>
                  <a:srgbClr val="FFFF00"/>
                </a:solidFill>
              </a:rPr>
              <a:t>/</a:t>
            </a:r>
            <a:r>
              <a:rPr lang="en-US" dirty="0" err="1">
                <a:solidFill>
                  <a:srgbClr val="FFFF00"/>
                </a:solidFill>
              </a:rPr>
              <a:t>srv</a:t>
            </a:r>
            <a:endParaRPr lang="en-US" dirty="0">
              <a:solidFill>
                <a:srgbClr val="FFFF00"/>
              </a:solidFill>
            </a:endParaRPr>
          </a:p>
          <a:p>
            <a:pPr lvl="1" algn="just"/>
            <a:r>
              <a:rPr lang="en-US" dirty="0"/>
              <a:t>Contains data for services provided by the system (e.g., web server files).</a:t>
            </a:r>
          </a:p>
          <a:p>
            <a:pPr lvl="1" algn="just"/>
            <a:r>
              <a:rPr lang="en-US" dirty="0"/>
              <a:t>The layout typically reflects the services running on the server (e.g., /</a:t>
            </a:r>
            <a:r>
              <a:rPr lang="en-US" dirty="0" err="1"/>
              <a:t>srv</a:t>
            </a:r>
            <a:r>
              <a:rPr lang="en-US" dirty="0"/>
              <a:t>/http for web server content).</a:t>
            </a:r>
          </a:p>
          <a:p>
            <a:pPr lvl="1" algn="just"/>
            <a:r>
              <a:rPr lang="en-US" dirty="0"/>
              <a:t>This directory helps organize service-related data systematically.</a:t>
            </a:r>
            <a:endParaRPr lang="en-IN" dirty="0"/>
          </a:p>
        </p:txBody>
      </p:sp>
    </p:spTree>
    <p:extLst>
      <p:ext uri="{BB962C8B-B14F-4D97-AF65-F5344CB8AC3E}">
        <p14:creationId xmlns:p14="http://schemas.microsoft.com/office/powerpoint/2010/main" val="385388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7B3D2-44CA-9857-1A99-C861FB7352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9D835C-4816-DA24-B74A-73099226520E}"/>
              </a:ext>
            </a:extLst>
          </p:cNvPr>
          <p:cNvSpPr>
            <a:spLocks noGrp="1"/>
          </p:cNvSpPr>
          <p:nvPr>
            <p:ph type="title"/>
          </p:nvPr>
        </p:nvSpPr>
        <p:spPr>
          <a:xfrm>
            <a:off x="962526" y="274637"/>
            <a:ext cx="10940715" cy="639763"/>
          </a:xfrm>
        </p:spPr>
        <p:txBody>
          <a:bodyPr/>
          <a:lstStyle/>
          <a:p>
            <a:r>
              <a:rPr lang="en-IN" b="1" dirty="0"/>
              <a:t>Directories in Linux File System</a:t>
            </a:r>
          </a:p>
        </p:txBody>
      </p:sp>
      <p:sp>
        <p:nvSpPr>
          <p:cNvPr id="3" name="Content Placeholder 2">
            <a:extLst>
              <a:ext uri="{FF2B5EF4-FFF2-40B4-BE49-F238E27FC236}">
                <a16:creationId xmlns:a16="http://schemas.microsoft.com/office/drawing/2014/main" id="{C4DB8D4D-6DDD-0B0F-EB01-C1A1A18E7F4D}"/>
              </a:ext>
            </a:extLst>
          </p:cNvPr>
          <p:cNvSpPr>
            <a:spLocks noGrp="1"/>
          </p:cNvSpPr>
          <p:nvPr>
            <p:ph idx="1"/>
          </p:nvPr>
        </p:nvSpPr>
        <p:spPr>
          <a:xfrm>
            <a:off x="962526" y="1155032"/>
            <a:ext cx="10940715" cy="5428331"/>
          </a:xfrm>
        </p:spPr>
        <p:txBody>
          <a:bodyPr>
            <a:normAutofit/>
          </a:bodyPr>
          <a:lstStyle/>
          <a:p>
            <a:pPr algn="just"/>
            <a:r>
              <a:rPr lang="en-US" dirty="0">
                <a:solidFill>
                  <a:srgbClr val="FFFF00"/>
                </a:solidFill>
              </a:rPr>
              <a:t>/sys (System Information)</a:t>
            </a:r>
          </a:p>
          <a:p>
            <a:pPr lvl="1" algn="just"/>
            <a:r>
              <a:rPr lang="en-US" dirty="0"/>
              <a:t>A virtual filesystem that exposes information about kernel subsystems, hardware devices, and other kernel-related data.</a:t>
            </a:r>
          </a:p>
          <a:p>
            <a:pPr lvl="1" algn="just"/>
            <a:r>
              <a:rPr lang="en-US" dirty="0"/>
              <a:t>Used primarily for interacting with the kernel and managing system resources.</a:t>
            </a:r>
          </a:p>
          <a:p>
            <a:pPr lvl="1" algn="just"/>
            <a:r>
              <a:rPr lang="en-US" dirty="0"/>
              <a:t>Provides insight into device management and kernel configuration.</a:t>
            </a:r>
          </a:p>
          <a:p>
            <a:pPr marL="377886" lvl="1" indent="0" algn="just">
              <a:buNone/>
            </a:pPr>
            <a:endParaRPr lang="en-US" dirty="0"/>
          </a:p>
          <a:p>
            <a:pPr algn="just"/>
            <a:r>
              <a:rPr lang="en-US" dirty="0">
                <a:solidFill>
                  <a:srgbClr val="FFFF00"/>
                </a:solidFill>
              </a:rPr>
              <a:t>/</a:t>
            </a:r>
            <a:r>
              <a:rPr lang="en-US" dirty="0" err="1">
                <a:solidFill>
                  <a:srgbClr val="FFFF00"/>
                </a:solidFill>
              </a:rPr>
              <a:t>tmp</a:t>
            </a:r>
            <a:r>
              <a:rPr lang="en-US" dirty="0">
                <a:solidFill>
                  <a:srgbClr val="FFFF00"/>
                </a:solidFill>
              </a:rPr>
              <a:t> (Temporary Files)</a:t>
            </a:r>
          </a:p>
          <a:p>
            <a:pPr lvl="1" algn="just"/>
            <a:r>
              <a:rPr lang="en-US" dirty="0"/>
              <a:t>A directory for storing temporary files created by applications and processes.</a:t>
            </a:r>
          </a:p>
          <a:p>
            <a:pPr lvl="1" algn="just"/>
            <a:r>
              <a:rPr lang="en-US" dirty="0"/>
              <a:t>Files in this directory are typically deleted upon system reboot or after a certain period.</a:t>
            </a:r>
          </a:p>
          <a:p>
            <a:pPr lvl="1" algn="just"/>
            <a:r>
              <a:rPr lang="en-US" dirty="0"/>
              <a:t>It is often world-writable, allowing all users to create files here.</a:t>
            </a:r>
            <a:endParaRPr lang="en-IN" dirty="0"/>
          </a:p>
        </p:txBody>
      </p:sp>
    </p:spTree>
    <p:extLst>
      <p:ext uri="{BB962C8B-B14F-4D97-AF65-F5344CB8AC3E}">
        <p14:creationId xmlns:p14="http://schemas.microsoft.com/office/powerpoint/2010/main" val="87942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269F0-8471-EA0A-361B-1200824B8F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19992B-6CD4-3259-6A92-DCB7BA2162CF}"/>
              </a:ext>
            </a:extLst>
          </p:cNvPr>
          <p:cNvSpPr>
            <a:spLocks noGrp="1"/>
          </p:cNvSpPr>
          <p:nvPr>
            <p:ph type="title"/>
          </p:nvPr>
        </p:nvSpPr>
        <p:spPr>
          <a:xfrm>
            <a:off x="962526" y="274637"/>
            <a:ext cx="10940715" cy="639763"/>
          </a:xfrm>
        </p:spPr>
        <p:txBody>
          <a:bodyPr/>
          <a:lstStyle/>
          <a:p>
            <a:r>
              <a:rPr lang="en-IN" b="1" dirty="0"/>
              <a:t>Directories in Linux File System</a:t>
            </a:r>
          </a:p>
        </p:txBody>
      </p:sp>
      <p:sp>
        <p:nvSpPr>
          <p:cNvPr id="3" name="Content Placeholder 2">
            <a:extLst>
              <a:ext uri="{FF2B5EF4-FFF2-40B4-BE49-F238E27FC236}">
                <a16:creationId xmlns:a16="http://schemas.microsoft.com/office/drawing/2014/main" id="{DE2F96D3-0FB2-6A97-4B92-180467861837}"/>
              </a:ext>
            </a:extLst>
          </p:cNvPr>
          <p:cNvSpPr>
            <a:spLocks noGrp="1"/>
          </p:cNvSpPr>
          <p:nvPr>
            <p:ph idx="1"/>
          </p:nvPr>
        </p:nvSpPr>
        <p:spPr>
          <a:xfrm>
            <a:off x="962526" y="1155032"/>
            <a:ext cx="10940715" cy="5428331"/>
          </a:xfrm>
        </p:spPr>
        <p:txBody>
          <a:bodyPr>
            <a:normAutofit fontScale="92500"/>
          </a:bodyPr>
          <a:lstStyle/>
          <a:p>
            <a:pPr algn="just"/>
            <a:r>
              <a:rPr lang="en-IN" dirty="0">
                <a:solidFill>
                  <a:srgbClr val="FFFF00"/>
                </a:solidFill>
              </a:rPr>
              <a:t>/</a:t>
            </a:r>
            <a:r>
              <a:rPr lang="en-IN" dirty="0" err="1">
                <a:solidFill>
                  <a:srgbClr val="FFFF00"/>
                </a:solidFill>
              </a:rPr>
              <a:t>usr</a:t>
            </a:r>
            <a:r>
              <a:rPr lang="en-IN" dirty="0">
                <a:solidFill>
                  <a:srgbClr val="FFFF00"/>
                </a:solidFill>
              </a:rPr>
              <a:t> (User Programs)</a:t>
            </a:r>
          </a:p>
          <a:p>
            <a:pPr lvl="1" algn="just"/>
            <a:r>
              <a:rPr lang="en-IN" dirty="0"/>
              <a:t>Contains user applications, libraries, and documentation. It is divided into several subdirectories:</a:t>
            </a:r>
          </a:p>
          <a:p>
            <a:pPr lvl="2" algn="just"/>
            <a:r>
              <a:rPr lang="en-IN" dirty="0"/>
              <a:t>/</a:t>
            </a:r>
            <a:r>
              <a:rPr lang="en-IN" dirty="0" err="1"/>
              <a:t>usr</a:t>
            </a:r>
            <a:r>
              <a:rPr lang="en-IN" dirty="0"/>
              <a:t>/bin: Non-essential user command binaries (e.g., applications installed via package managers).</a:t>
            </a:r>
          </a:p>
          <a:p>
            <a:pPr lvl="2" algn="just"/>
            <a:r>
              <a:rPr lang="en-IN" dirty="0"/>
              <a:t>/</a:t>
            </a:r>
            <a:r>
              <a:rPr lang="en-IN" dirty="0" err="1"/>
              <a:t>usr</a:t>
            </a:r>
            <a:r>
              <a:rPr lang="en-IN" dirty="0"/>
              <a:t>/lib: Libraries for binaries in /</a:t>
            </a:r>
            <a:r>
              <a:rPr lang="en-IN" dirty="0" err="1"/>
              <a:t>usr</a:t>
            </a:r>
            <a:r>
              <a:rPr lang="en-IN" dirty="0"/>
              <a:t>/bin and /</a:t>
            </a:r>
            <a:r>
              <a:rPr lang="en-IN" dirty="0" err="1"/>
              <a:t>usr</a:t>
            </a:r>
            <a:r>
              <a:rPr lang="en-IN" dirty="0"/>
              <a:t>/sbin.</a:t>
            </a:r>
          </a:p>
          <a:p>
            <a:pPr lvl="2" algn="just"/>
            <a:r>
              <a:rPr lang="en-IN" dirty="0"/>
              <a:t>/</a:t>
            </a:r>
            <a:r>
              <a:rPr lang="en-IN" dirty="0" err="1"/>
              <a:t>usr</a:t>
            </a:r>
            <a:r>
              <a:rPr lang="en-IN" dirty="0"/>
              <a:t>/share: Architecture-independent data files, like documentation, icons, and application data.</a:t>
            </a:r>
          </a:p>
          <a:p>
            <a:pPr lvl="2" algn="just"/>
            <a:r>
              <a:rPr lang="en-IN" dirty="0"/>
              <a:t>/</a:t>
            </a:r>
            <a:r>
              <a:rPr lang="en-IN" dirty="0" err="1"/>
              <a:t>usr</a:t>
            </a:r>
            <a:r>
              <a:rPr lang="en-IN" dirty="0"/>
              <a:t>/local: For manually installed software that is separate from package-managed software.</a:t>
            </a:r>
          </a:p>
          <a:p>
            <a:pPr algn="just"/>
            <a:r>
              <a:rPr lang="en-IN" dirty="0">
                <a:solidFill>
                  <a:srgbClr val="FFFF00"/>
                </a:solidFill>
              </a:rPr>
              <a:t>/var (Variable Data)</a:t>
            </a:r>
          </a:p>
          <a:p>
            <a:pPr lvl="1" algn="just"/>
            <a:r>
              <a:rPr lang="en-IN" dirty="0"/>
              <a:t>Contains variable files that change in size and content as the system runs, including logs, spool files, and caches.</a:t>
            </a:r>
          </a:p>
          <a:p>
            <a:pPr lvl="1" algn="just"/>
            <a:r>
              <a:rPr lang="en-IN" dirty="0"/>
              <a:t>Subdirectories include:</a:t>
            </a:r>
          </a:p>
          <a:p>
            <a:pPr lvl="2" algn="just"/>
            <a:r>
              <a:rPr lang="en-IN" dirty="0"/>
              <a:t>/var/log: Log files for system and application messages.</a:t>
            </a:r>
          </a:p>
          <a:p>
            <a:pPr lvl="2" algn="just"/>
            <a:r>
              <a:rPr lang="en-IN" dirty="0"/>
              <a:t>/var/spool: Spool directories for tasks waiting to be processed (like mail).</a:t>
            </a:r>
          </a:p>
          <a:p>
            <a:pPr lvl="2" algn="just"/>
            <a:r>
              <a:rPr lang="en-IN" dirty="0"/>
              <a:t>/var/</a:t>
            </a:r>
            <a:r>
              <a:rPr lang="en-IN" dirty="0" err="1"/>
              <a:t>tmp</a:t>
            </a:r>
            <a:r>
              <a:rPr lang="en-IN" dirty="0"/>
              <a:t>: Temporary files that are preserved across reboots.</a:t>
            </a:r>
          </a:p>
        </p:txBody>
      </p:sp>
    </p:spTree>
    <p:extLst>
      <p:ext uri="{BB962C8B-B14F-4D97-AF65-F5344CB8AC3E}">
        <p14:creationId xmlns:p14="http://schemas.microsoft.com/office/powerpoint/2010/main" val="230638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25791-570E-EFF6-31D0-08452B626D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7181EE-03F1-AE07-F16F-637261920D1A}"/>
              </a:ext>
            </a:extLst>
          </p:cNvPr>
          <p:cNvSpPr>
            <a:spLocks noGrp="1"/>
          </p:cNvSpPr>
          <p:nvPr>
            <p:ph type="title"/>
          </p:nvPr>
        </p:nvSpPr>
        <p:spPr>
          <a:xfrm>
            <a:off x="962526" y="274637"/>
            <a:ext cx="10940715" cy="639763"/>
          </a:xfrm>
        </p:spPr>
        <p:txBody>
          <a:bodyPr/>
          <a:lstStyle/>
          <a:p>
            <a:r>
              <a:rPr lang="en-IN" b="1" dirty="0"/>
              <a:t>Partitioning File Systems</a:t>
            </a:r>
          </a:p>
        </p:txBody>
      </p:sp>
      <p:sp>
        <p:nvSpPr>
          <p:cNvPr id="3" name="Content Placeholder 2">
            <a:extLst>
              <a:ext uri="{FF2B5EF4-FFF2-40B4-BE49-F238E27FC236}">
                <a16:creationId xmlns:a16="http://schemas.microsoft.com/office/drawing/2014/main" id="{7F0ACA97-C8DD-03B3-7455-7E334F31CEAE}"/>
              </a:ext>
            </a:extLst>
          </p:cNvPr>
          <p:cNvSpPr>
            <a:spLocks noGrp="1"/>
          </p:cNvSpPr>
          <p:nvPr>
            <p:ph idx="1"/>
          </p:nvPr>
        </p:nvSpPr>
        <p:spPr>
          <a:xfrm>
            <a:off x="962526" y="1155032"/>
            <a:ext cx="10940715" cy="5428331"/>
          </a:xfrm>
        </p:spPr>
        <p:txBody>
          <a:bodyPr>
            <a:normAutofit/>
          </a:bodyPr>
          <a:lstStyle/>
          <a:p>
            <a:pPr algn="just"/>
            <a:r>
              <a:rPr lang="en-US" dirty="0"/>
              <a:t>Partitioning a file system involves dividing a disk into separate sections, each of which can host a different file system or operate independently. </a:t>
            </a:r>
          </a:p>
          <a:p>
            <a:pPr algn="just"/>
            <a:r>
              <a:rPr lang="en-US" dirty="0"/>
              <a:t>This is crucial for organizing data, optimizing performance, and managing storage effectively.</a:t>
            </a:r>
          </a:p>
          <a:p>
            <a:pPr algn="just"/>
            <a:r>
              <a:rPr lang="en-US" dirty="0"/>
              <a:t>Types of Partitions</a:t>
            </a:r>
          </a:p>
          <a:p>
            <a:pPr lvl="1" algn="just"/>
            <a:r>
              <a:rPr lang="en-US" b="1" dirty="0">
                <a:solidFill>
                  <a:srgbClr val="FFFF00"/>
                </a:solidFill>
              </a:rPr>
              <a:t>Primary Partitions</a:t>
            </a:r>
            <a:r>
              <a:rPr lang="en-US" dirty="0"/>
              <a:t>: Up to four primary partitions can exist on a disk. These can be used to install different operating systems or file systems.</a:t>
            </a:r>
          </a:p>
          <a:p>
            <a:pPr lvl="1" algn="just"/>
            <a:r>
              <a:rPr lang="en-US" b="1" dirty="0">
                <a:solidFill>
                  <a:srgbClr val="FFFF00"/>
                </a:solidFill>
              </a:rPr>
              <a:t>Extended Partitions</a:t>
            </a:r>
            <a:r>
              <a:rPr lang="en-US" dirty="0"/>
              <a:t>: If more than four partitions are required, an extended partition can be created to host logical partitions.</a:t>
            </a:r>
          </a:p>
          <a:p>
            <a:pPr lvl="1" algn="just"/>
            <a:r>
              <a:rPr lang="en-US" b="1" dirty="0">
                <a:solidFill>
                  <a:srgbClr val="FFFF00"/>
                </a:solidFill>
              </a:rPr>
              <a:t>Logical Partitions</a:t>
            </a:r>
            <a:r>
              <a:rPr lang="en-US" dirty="0"/>
              <a:t>: These exist within an extended partition and can host additional file systems.</a:t>
            </a:r>
            <a:endParaRPr lang="en-IN" dirty="0"/>
          </a:p>
        </p:txBody>
      </p:sp>
    </p:spTree>
    <p:extLst>
      <p:ext uri="{BB962C8B-B14F-4D97-AF65-F5344CB8AC3E}">
        <p14:creationId xmlns:p14="http://schemas.microsoft.com/office/powerpoint/2010/main" val="92789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82E95-5718-32C3-0EB0-2747AF8B6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6CFF0-D51A-BD18-CA91-6DC2CF4C992C}"/>
              </a:ext>
            </a:extLst>
          </p:cNvPr>
          <p:cNvSpPr>
            <a:spLocks noGrp="1"/>
          </p:cNvSpPr>
          <p:nvPr>
            <p:ph type="title"/>
          </p:nvPr>
        </p:nvSpPr>
        <p:spPr>
          <a:xfrm>
            <a:off x="962526" y="274637"/>
            <a:ext cx="10940715" cy="639763"/>
          </a:xfrm>
        </p:spPr>
        <p:txBody>
          <a:bodyPr/>
          <a:lstStyle/>
          <a:p>
            <a:r>
              <a:rPr lang="en-IN" b="1" dirty="0"/>
              <a:t>Partitioning File Systems - Tools</a:t>
            </a:r>
          </a:p>
        </p:txBody>
      </p:sp>
      <p:sp>
        <p:nvSpPr>
          <p:cNvPr id="3" name="Content Placeholder 2">
            <a:extLst>
              <a:ext uri="{FF2B5EF4-FFF2-40B4-BE49-F238E27FC236}">
                <a16:creationId xmlns:a16="http://schemas.microsoft.com/office/drawing/2014/main" id="{947F69D3-1BC6-1327-43A4-4188A91088E1}"/>
              </a:ext>
            </a:extLst>
          </p:cNvPr>
          <p:cNvSpPr>
            <a:spLocks noGrp="1"/>
          </p:cNvSpPr>
          <p:nvPr>
            <p:ph idx="1"/>
          </p:nvPr>
        </p:nvSpPr>
        <p:spPr>
          <a:xfrm>
            <a:off x="962526" y="1155032"/>
            <a:ext cx="10940715" cy="5428331"/>
          </a:xfrm>
        </p:spPr>
        <p:txBody>
          <a:bodyPr>
            <a:normAutofit/>
          </a:bodyPr>
          <a:lstStyle/>
          <a:p>
            <a:pPr marL="0" indent="0" algn="just">
              <a:buNone/>
            </a:pPr>
            <a:r>
              <a:rPr lang="en-IN" dirty="0"/>
              <a:t>Linux provides several tools for partitioning disks, including:</a:t>
            </a:r>
          </a:p>
          <a:p>
            <a:pPr algn="just"/>
            <a:r>
              <a:rPr lang="en-IN" b="1" dirty="0">
                <a:solidFill>
                  <a:srgbClr val="FFFF00"/>
                </a:solidFill>
              </a:rPr>
              <a:t>fdisk</a:t>
            </a:r>
            <a:r>
              <a:rPr lang="en-IN" dirty="0"/>
              <a:t>: Command-line utility for managing partitions on MBR disks.</a:t>
            </a:r>
          </a:p>
          <a:p>
            <a:pPr algn="just"/>
            <a:r>
              <a:rPr lang="en-IN" b="1" dirty="0" err="1">
                <a:solidFill>
                  <a:srgbClr val="FFFF00"/>
                </a:solidFill>
              </a:rPr>
              <a:t>gdisk</a:t>
            </a:r>
            <a:r>
              <a:rPr lang="en-IN" dirty="0"/>
              <a:t>: Similar to fdisk, but for GUID Partition Table (GPT) disks.</a:t>
            </a:r>
          </a:p>
          <a:p>
            <a:pPr algn="just"/>
            <a:r>
              <a:rPr lang="en-IN" b="1" dirty="0">
                <a:solidFill>
                  <a:srgbClr val="FFFF00"/>
                </a:solidFill>
              </a:rPr>
              <a:t>parted</a:t>
            </a:r>
            <a:r>
              <a:rPr lang="en-IN" dirty="0"/>
              <a:t>: Command-line and graphical tool that supports both MBR and GPT.</a:t>
            </a:r>
          </a:p>
          <a:p>
            <a:pPr algn="just"/>
            <a:r>
              <a:rPr lang="en-IN" b="1" dirty="0" err="1">
                <a:solidFill>
                  <a:srgbClr val="FFFF00"/>
                </a:solidFill>
              </a:rPr>
              <a:t>GParted</a:t>
            </a:r>
            <a:r>
              <a:rPr lang="en-IN" dirty="0"/>
              <a:t>: A graphical partition editor that simplifies partition management through a user-friendly interface.</a:t>
            </a:r>
          </a:p>
          <a:p>
            <a:pPr algn="just"/>
            <a:r>
              <a:rPr lang="en-US" b="1" dirty="0" err="1">
                <a:solidFill>
                  <a:srgbClr val="FFFF00"/>
                </a:solidFill>
              </a:rPr>
              <a:t>mkfs</a:t>
            </a:r>
            <a:r>
              <a:rPr lang="en-US" dirty="0"/>
              <a:t>: The command to create a file system on a partition. For example, mkfs.ext4 /dev/sda1 creates an ext4 file system on the first partition of the first hard drive.</a:t>
            </a:r>
            <a:endParaRPr lang="en-IN" dirty="0"/>
          </a:p>
        </p:txBody>
      </p:sp>
    </p:spTree>
    <p:extLst>
      <p:ext uri="{BB962C8B-B14F-4D97-AF65-F5344CB8AC3E}">
        <p14:creationId xmlns:p14="http://schemas.microsoft.com/office/powerpoint/2010/main" val="279909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F75A3-82EF-D758-0F40-16CAE5EEFD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539F1D-9DA3-D579-5BBB-C0CDE46C44D6}"/>
              </a:ext>
            </a:extLst>
          </p:cNvPr>
          <p:cNvSpPr>
            <a:spLocks noGrp="1"/>
          </p:cNvSpPr>
          <p:nvPr>
            <p:ph type="title"/>
          </p:nvPr>
        </p:nvSpPr>
        <p:spPr>
          <a:xfrm>
            <a:off x="962526" y="274637"/>
            <a:ext cx="10940715" cy="639763"/>
          </a:xfrm>
        </p:spPr>
        <p:txBody>
          <a:bodyPr/>
          <a:lstStyle/>
          <a:p>
            <a:r>
              <a:rPr lang="en-IN" b="1" dirty="0"/>
              <a:t>File System Recovery</a:t>
            </a:r>
          </a:p>
        </p:txBody>
      </p:sp>
      <p:sp>
        <p:nvSpPr>
          <p:cNvPr id="3" name="Content Placeholder 2">
            <a:extLst>
              <a:ext uri="{FF2B5EF4-FFF2-40B4-BE49-F238E27FC236}">
                <a16:creationId xmlns:a16="http://schemas.microsoft.com/office/drawing/2014/main" id="{47D7DBA0-1117-3B13-1E5D-F668E1673651}"/>
              </a:ext>
            </a:extLst>
          </p:cNvPr>
          <p:cNvSpPr>
            <a:spLocks noGrp="1"/>
          </p:cNvSpPr>
          <p:nvPr>
            <p:ph idx="1"/>
          </p:nvPr>
        </p:nvSpPr>
        <p:spPr>
          <a:xfrm>
            <a:off x="962526" y="1155032"/>
            <a:ext cx="10940715" cy="5428331"/>
          </a:xfrm>
        </p:spPr>
        <p:txBody>
          <a:bodyPr>
            <a:normAutofit/>
          </a:bodyPr>
          <a:lstStyle/>
          <a:p>
            <a:pPr algn="just"/>
            <a:r>
              <a:rPr lang="en-US" dirty="0"/>
              <a:t>File system recovery is the process of restoring a file system to a functional state after corruption, accidental deletion, or other failures. </a:t>
            </a:r>
          </a:p>
          <a:p>
            <a:pPr algn="just"/>
            <a:r>
              <a:rPr lang="en-US" dirty="0"/>
              <a:t>This is a critical aspect of system administration and data management.</a:t>
            </a:r>
          </a:p>
          <a:p>
            <a:pPr lvl="1" algn="just"/>
            <a:r>
              <a:rPr lang="en-US" dirty="0"/>
              <a:t>Common Causes of File System Corruption</a:t>
            </a:r>
          </a:p>
          <a:p>
            <a:pPr lvl="1" algn="just"/>
            <a:r>
              <a:rPr lang="en-US" dirty="0"/>
              <a:t>Power failures or abrupt shutdowns.</a:t>
            </a:r>
          </a:p>
          <a:p>
            <a:pPr lvl="1" algn="just"/>
            <a:r>
              <a:rPr lang="en-US" dirty="0"/>
              <a:t>Hardware failures (e.g., disk errors).</a:t>
            </a:r>
          </a:p>
          <a:p>
            <a:pPr lvl="1" algn="just"/>
            <a:r>
              <a:rPr lang="en-US" dirty="0"/>
              <a:t>Software bugs or malware.</a:t>
            </a:r>
          </a:p>
          <a:p>
            <a:pPr lvl="1" algn="just"/>
            <a:r>
              <a:rPr lang="en-US" dirty="0"/>
              <a:t>User error, such as accidental deletion.</a:t>
            </a:r>
            <a:endParaRPr lang="en-IN" dirty="0"/>
          </a:p>
        </p:txBody>
      </p:sp>
    </p:spTree>
    <p:extLst>
      <p:ext uri="{BB962C8B-B14F-4D97-AF65-F5344CB8AC3E}">
        <p14:creationId xmlns:p14="http://schemas.microsoft.com/office/powerpoint/2010/main" val="400186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9CD99-83D2-1190-74FC-B476759715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54C804-2EEC-40B2-DAD0-5F93EE0AB4C3}"/>
              </a:ext>
            </a:extLst>
          </p:cNvPr>
          <p:cNvSpPr>
            <a:spLocks noGrp="1"/>
          </p:cNvSpPr>
          <p:nvPr>
            <p:ph type="title"/>
          </p:nvPr>
        </p:nvSpPr>
        <p:spPr>
          <a:xfrm>
            <a:off x="962526" y="274637"/>
            <a:ext cx="10940715" cy="639763"/>
          </a:xfrm>
        </p:spPr>
        <p:txBody>
          <a:bodyPr>
            <a:normAutofit/>
          </a:bodyPr>
          <a:lstStyle/>
          <a:p>
            <a:r>
              <a:rPr lang="en-IN" b="1" dirty="0"/>
              <a:t>Hardware Prerequisite for Installation</a:t>
            </a:r>
          </a:p>
        </p:txBody>
      </p:sp>
      <p:sp>
        <p:nvSpPr>
          <p:cNvPr id="3" name="Content Placeholder 2">
            <a:extLst>
              <a:ext uri="{FF2B5EF4-FFF2-40B4-BE49-F238E27FC236}">
                <a16:creationId xmlns:a16="http://schemas.microsoft.com/office/drawing/2014/main" id="{3D3AD8A0-2EB8-7A9B-CE9F-75534FEA008B}"/>
              </a:ext>
            </a:extLst>
          </p:cNvPr>
          <p:cNvSpPr>
            <a:spLocks noGrp="1"/>
          </p:cNvSpPr>
          <p:nvPr>
            <p:ph idx="1"/>
          </p:nvPr>
        </p:nvSpPr>
        <p:spPr>
          <a:xfrm>
            <a:off x="962526" y="1155032"/>
            <a:ext cx="10940715" cy="5428331"/>
          </a:xfrm>
        </p:spPr>
        <p:txBody>
          <a:bodyPr>
            <a:normAutofit fontScale="92500"/>
          </a:bodyPr>
          <a:lstStyle/>
          <a:p>
            <a:pPr algn="just">
              <a:lnSpc>
                <a:spcPct val="150000"/>
              </a:lnSpc>
            </a:pPr>
            <a:r>
              <a:rPr lang="en-US" dirty="0"/>
              <a:t>Linux is known for its ability to run on a broad range of hardware, from minimal systems to high-performance servers. </a:t>
            </a:r>
          </a:p>
          <a:p>
            <a:pPr algn="just">
              <a:lnSpc>
                <a:spcPct val="150000"/>
              </a:lnSpc>
            </a:pPr>
            <a:r>
              <a:rPr lang="en-US" dirty="0"/>
              <a:t>Typical prerequisites include:</a:t>
            </a:r>
          </a:p>
          <a:p>
            <a:pPr lvl="1" algn="just">
              <a:lnSpc>
                <a:spcPct val="150000"/>
              </a:lnSpc>
            </a:pPr>
            <a:r>
              <a:rPr lang="en-US" b="1" dirty="0">
                <a:solidFill>
                  <a:srgbClr val="FFFF00"/>
                </a:solidFill>
              </a:rPr>
              <a:t>Minimum Requirements</a:t>
            </a:r>
            <a:r>
              <a:rPr lang="en-US" dirty="0"/>
              <a:t>: For basic versions, such as lightweight distributions like Xubuntu or Lubuntu, requirements are around 512MB RAM and a 1 GHz CPU.</a:t>
            </a:r>
          </a:p>
          <a:p>
            <a:pPr lvl="1" algn="just">
              <a:lnSpc>
                <a:spcPct val="150000"/>
              </a:lnSpc>
            </a:pPr>
            <a:r>
              <a:rPr lang="en-US" b="1" dirty="0">
                <a:solidFill>
                  <a:srgbClr val="FFFF00"/>
                </a:solidFill>
              </a:rPr>
              <a:t>Standard Desktops</a:t>
            </a:r>
            <a:r>
              <a:rPr lang="en-US" dirty="0"/>
              <a:t>: Typically require at least 2GB of RAM and a 2 GHz dual-core CPU for smoother performance.</a:t>
            </a:r>
          </a:p>
          <a:p>
            <a:pPr lvl="1" algn="just">
              <a:lnSpc>
                <a:spcPct val="150000"/>
              </a:lnSpc>
            </a:pPr>
            <a:r>
              <a:rPr lang="en-US" b="1" dirty="0">
                <a:solidFill>
                  <a:srgbClr val="FFFF00"/>
                </a:solidFill>
              </a:rPr>
              <a:t>Servers</a:t>
            </a:r>
            <a:r>
              <a:rPr lang="en-US" dirty="0"/>
              <a:t>: Require more memory (4GB+) and CPU power depending on workloads, with server-class hardware for distributions like CentOS or Ubuntu Server.</a:t>
            </a:r>
          </a:p>
        </p:txBody>
      </p:sp>
    </p:spTree>
    <p:extLst>
      <p:ext uri="{BB962C8B-B14F-4D97-AF65-F5344CB8AC3E}">
        <p14:creationId xmlns:p14="http://schemas.microsoft.com/office/powerpoint/2010/main" val="29413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BA3ED-A0EE-20A7-B555-3EF38F9A8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3ABF52-E2A1-FD9E-25B6-C2DA22A2CCA8}"/>
              </a:ext>
            </a:extLst>
          </p:cNvPr>
          <p:cNvSpPr>
            <a:spLocks noGrp="1"/>
          </p:cNvSpPr>
          <p:nvPr>
            <p:ph type="title"/>
          </p:nvPr>
        </p:nvSpPr>
        <p:spPr>
          <a:xfrm>
            <a:off x="962526" y="274637"/>
            <a:ext cx="10940715" cy="639763"/>
          </a:xfrm>
        </p:spPr>
        <p:txBody>
          <a:bodyPr/>
          <a:lstStyle/>
          <a:p>
            <a:r>
              <a:rPr lang="en-US" b="1" dirty="0"/>
              <a:t>Seven Fundamental File Types in Linux</a:t>
            </a:r>
            <a:endParaRPr lang="en-IN" b="1" dirty="0"/>
          </a:p>
        </p:txBody>
      </p:sp>
      <p:sp>
        <p:nvSpPr>
          <p:cNvPr id="3" name="Content Placeholder 2">
            <a:extLst>
              <a:ext uri="{FF2B5EF4-FFF2-40B4-BE49-F238E27FC236}">
                <a16:creationId xmlns:a16="http://schemas.microsoft.com/office/drawing/2014/main" id="{2A66C32E-03F6-2286-5C54-D7C099C1156E}"/>
              </a:ext>
            </a:extLst>
          </p:cNvPr>
          <p:cNvSpPr>
            <a:spLocks noGrp="1"/>
          </p:cNvSpPr>
          <p:nvPr>
            <p:ph idx="1"/>
          </p:nvPr>
        </p:nvSpPr>
        <p:spPr>
          <a:xfrm>
            <a:off x="962526" y="1155032"/>
            <a:ext cx="10940715" cy="5428331"/>
          </a:xfrm>
        </p:spPr>
        <p:txBody>
          <a:bodyPr>
            <a:normAutofit fontScale="85000" lnSpcReduction="20000"/>
          </a:bodyPr>
          <a:lstStyle/>
          <a:p>
            <a:pPr algn="just"/>
            <a:r>
              <a:rPr lang="en-US" b="1" dirty="0">
                <a:solidFill>
                  <a:srgbClr val="FFFF00"/>
                </a:solidFill>
              </a:rPr>
              <a:t>Regular Files</a:t>
            </a:r>
            <a:r>
              <a:rPr lang="en-US" dirty="0"/>
              <a:t>: The most common type, these files can be text files, images, executables, etc. They are represented by a dash (-) in the file permissions.</a:t>
            </a:r>
          </a:p>
          <a:p>
            <a:pPr algn="just"/>
            <a:r>
              <a:rPr lang="en-US" b="1" dirty="0">
                <a:solidFill>
                  <a:srgbClr val="FFFF00"/>
                </a:solidFill>
              </a:rPr>
              <a:t>Directories</a:t>
            </a:r>
            <a:r>
              <a:rPr lang="en-US" dirty="0"/>
              <a:t>: These contain lists of files and other directories, allowing for organizational structure. Represented by a 'd'.</a:t>
            </a:r>
          </a:p>
          <a:p>
            <a:pPr algn="just"/>
            <a:r>
              <a:rPr lang="en-US" b="1" dirty="0">
                <a:solidFill>
                  <a:srgbClr val="FFFF00"/>
                </a:solidFill>
              </a:rPr>
              <a:t>Symbolic Links</a:t>
            </a:r>
            <a:r>
              <a:rPr lang="en-US" dirty="0"/>
              <a:t>: A pointer to another file or directory, similar to a shortcut in Windows. Represented by an 'l'.</a:t>
            </a:r>
          </a:p>
          <a:p>
            <a:pPr algn="just"/>
            <a:r>
              <a:rPr lang="en-US" b="1" dirty="0">
                <a:solidFill>
                  <a:srgbClr val="FFFF00"/>
                </a:solidFill>
              </a:rPr>
              <a:t>Block Devices</a:t>
            </a:r>
            <a:r>
              <a:rPr lang="en-US" dirty="0"/>
              <a:t>: Represent hardware devices (e.g., hard drives) that read/write data in blocks. Represented by a 'b'.</a:t>
            </a:r>
          </a:p>
          <a:p>
            <a:pPr algn="just"/>
            <a:r>
              <a:rPr lang="en-US" b="1" dirty="0">
                <a:solidFill>
                  <a:srgbClr val="FFFF00"/>
                </a:solidFill>
              </a:rPr>
              <a:t>Character Devices</a:t>
            </a:r>
            <a:r>
              <a:rPr lang="en-US" dirty="0"/>
              <a:t>: Represent hardware devices that read/write data character by character, such as keyboards and mice. Represented by a 'c'.</a:t>
            </a:r>
          </a:p>
          <a:p>
            <a:pPr algn="just"/>
            <a:r>
              <a:rPr lang="en-US" b="1" dirty="0">
                <a:solidFill>
                  <a:srgbClr val="FFFF00"/>
                </a:solidFill>
              </a:rPr>
              <a:t>Pipes</a:t>
            </a:r>
            <a:r>
              <a:rPr lang="en-US" dirty="0"/>
              <a:t>: Used for inter-process communication, allowing data to flow between processes. Represented by a '|'.</a:t>
            </a:r>
          </a:p>
          <a:p>
            <a:pPr algn="just"/>
            <a:r>
              <a:rPr lang="en-US" b="1" dirty="0">
                <a:solidFill>
                  <a:srgbClr val="FFFF00"/>
                </a:solidFill>
              </a:rPr>
              <a:t>Sockets</a:t>
            </a:r>
            <a:r>
              <a:rPr lang="en-US" dirty="0"/>
              <a:t>: Similar to pipes, but used for network communication between processes. Represented by an 's'.</a:t>
            </a:r>
            <a:endParaRPr lang="en-IN" dirty="0"/>
          </a:p>
        </p:txBody>
      </p:sp>
    </p:spTree>
    <p:extLst>
      <p:ext uri="{BB962C8B-B14F-4D97-AF65-F5344CB8AC3E}">
        <p14:creationId xmlns:p14="http://schemas.microsoft.com/office/powerpoint/2010/main" val="223890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8D358-F95D-EF2A-7CDC-72ACBC0402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A36207-9BAD-EF79-189E-FA4EEC92ABE3}"/>
              </a:ext>
            </a:extLst>
          </p:cNvPr>
          <p:cNvSpPr>
            <a:spLocks noGrp="1"/>
          </p:cNvSpPr>
          <p:nvPr>
            <p:ph type="title"/>
          </p:nvPr>
        </p:nvSpPr>
        <p:spPr>
          <a:xfrm>
            <a:off x="962526" y="274637"/>
            <a:ext cx="10940715" cy="639763"/>
          </a:xfrm>
        </p:spPr>
        <p:txBody>
          <a:bodyPr/>
          <a:lstStyle/>
          <a:p>
            <a:r>
              <a:rPr lang="en-IN" b="1" dirty="0"/>
              <a:t>Logical Volume Manager (LVM)</a:t>
            </a:r>
          </a:p>
        </p:txBody>
      </p:sp>
      <p:sp>
        <p:nvSpPr>
          <p:cNvPr id="3" name="Content Placeholder 2">
            <a:extLst>
              <a:ext uri="{FF2B5EF4-FFF2-40B4-BE49-F238E27FC236}">
                <a16:creationId xmlns:a16="http://schemas.microsoft.com/office/drawing/2014/main" id="{6E14269A-04CF-489E-C09C-6FBEE53F67B5}"/>
              </a:ext>
            </a:extLst>
          </p:cNvPr>
          <p:cNvSpPr>
            <a:spLocks noGrp="1"/>
          </p:cNvSpPr>
          <p:nvPr>
            <p:ph idx="1"/>
          </p:nvPr>
        </p:nvSpPr>
        <p:spPr>
          <a:xfrm>
            <a:off x="962526" y="1155032"/>
            <a:ext cx="10940715" cy="5428331"/>
          </a:xfrm>
        </p:spPr>
        <p:txBody>
          <a:bodyPr>
            <a:normAutofit/>
          </a:bodyPr>
          <a:lstStyle/>
          <a:p>
            <a:pPr algn="just"/>
            <a:r>
              <a:rPr lang="en-US" dirty="0"/>
              <a:t>The Logical Volume Manager (LVM) is a powerful disk management tool in Linux that abstracts the storage layer, allowing for more flexible and efficient management of disk space.</a:t>
            </a:r>
          </a:p>
          <a:p>
            <a:pPr algn="just"/>
            <a:r>
              <a:rPr lang="en-US" dirty="0"/>
              <a:t>Key Features of LVM</a:t>
            </a:r>
          </a:p>
          <a:p>
            <a:pPr lvl="1" algn="just"/>
            <a:r>
              <a:rPr lang="en-US" b="1" dirty="0">
                <a:solidFill>
                  <a:srgbClr val="FFFF00"/>
                </a:solidFill>
              </a:rPr>
              <a:t>Dynamic Storage Allocation</a:t>
            </a:r>
            <a:r>
              <a:rPr lang="en-US" dirty="0"/>
              <a:t>: LVM allows for the creation of logical volumes that can be resized as needed, making it easy to adapt to changing storage requirements.</a:t>
            </a:r>
          </a:p>
          <a:p>
            <a:pPr lvl="1" algn="just"/>
            <a:r>
              <a:rPr lang="en-US" b="1" dirty="0">
                <a:solidFill>
                  <a:srgbClr val="FFFF00"/>
                </a:solidFill>
              </a:rPr>
              <a:t>Snapshots</a:t>
            </a:r>
            <a:r>
              <a:rPr lang="en-US" dirty="0"/>
              <a:t>: LVM supports snapshots, enabling users to take point-in-time copies of logical volumes for backups or testing.</a:t>
            </a:r>
          </a:p>
          <a:p>
            <a:pPr lvl="1" algn="just"/>
            <a:r>
              <a:rPr lang="en-US" b="1" dirty="0">
                <a:solidFill>
                  <a:srgbClr val="FFFF00"/>
                </a:solidFill>
              </a:rPr>
              <a:t>Striping and Mirroring</a:t>
            </a:r>
            <a:r>
              <a:rPr lang="en-US" dirty="0"/>
              <a:t>: LVM can spread data across multiple physical disks for performance (striping) or create redundant copies for reliability (mirroring).</a:t>
            </a:r>
          </a:p>
          <a:p>
            <a:pPr lvl="1" algn="just"/>
            <a:r>
              <a:rPr lang="en-US" b="1" dirty="0">
                <a:solidFill>
                  <a:srgbClr val="FFFF00"/>
                </a:solidFill>
              </a:rPr>
              <a:t>Easy Management</a:t>
            </a:r>
            <a:r>
              <a:rPr lang="en-US" dirty="0"/>
              <a:t>: Admins can easily manage disk space without needing to repartition drives, simplifying storage administration.</a:t>
            </a:r>
          </a:p>
        </p:txBody>
      </p:sp>
    </p:spTree>
    <p:extLst>
      <p:ext uri="{BB962C8B-B14F-4D97-AF65-F5344CB8AC3E}">
        <p14:creationId xmlns:p14="http://schemas.microsoft.com/office/powerpoint/2010/main" val="2246477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4213-D5CF-C5D1-27C8-D7F8100377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379AC6-EAAA-AFFF-D4A6-C445CBCACE8A}"/>
              </a:ext>
            </a:extLst>
          </p:cNvPr>
          <p:cNvSpPr>
            <a:spLocks noGrp="1"/>
          </p:cNvSpPr>
          <p:nvPr>
            <p:ph type="title"/>
          </p:nvPr>
        </p:nvSpPr>
        <p:spPr>
          <a:xfrm>
            <a:off x="962526" y="274637"/>
            <a:ext cx="10940715" cy="639763"/>
          </a:xfrm>
        </p:spPr>
        <p:txBody>
          <a:bodyPr/>
          <a:lstStyle/>
          <a:p>
            <a:r>
              <a:rPr lang="en-IN" b="1" dirty="0"/>
              <a:t>Logical Volume Manager (LVM)</a:t>
            </a:r>
            <a:endParaRPr lang="en-IN" dirty="0"/>
          </a:p>
        </p:txBody>
      </p:sp>
      <p:pic>
        <p:nvPicPr>
          <p:cNvPr id="3074" name="Picture 2" descr="Linux Ubuntu LVM diagram">
            <a:extLst>
              <a:ext uri="{FF2B5EF4-FFF2-40B4-BE49-F238E27FC236}">
                <a16:creationId xmlns:a16="http://schemas.microsoft.com/office/drawing/2014/main" id="{E060138B-7B9D-3C4B-F239-8B26794318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3579" y="1118446"/>
            <a:ext cx="9464842" cy="546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35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FEDD2-DDA6-A30B-058F-C68BAD232E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DD23BC-AAE5-82AF-726E-2D8F850A1F42}"/>
              </a:ext>
            </a:extLst>
          </p:cNvPr>
          <p:cNvSpPr>
            <a:spLocks noGrp="1"/>
          </p:cNvSpPr>
          <p:nvPr>
            <p:ph type="title"/>
          </p:nvPr>
        </p:nvSpPr>
        <p:spPr>
          <a:xfrm>
            <a:off x="962526" y="274637"/>
            <a:ext cx="10940715" cy="639763"/>
          </a:xfrm>
        </p:spPr>
        <p:txBody>
          <a:bodyPr/>
          <a:lstStyle/>
          <a:p>
            <a:r>
              <a:rPr lang="en-IN" b="1" dirty="0"/>
              <a:t>Logical Volume Manager (LVM)</a:t>
            </a:r>
          </a:p>
        </p:txBody>
      </p:sp>
      <p:sp>
        <p:nvSpPr>
          <p:cNvPr id="3" name="Content Placeholder 2">
            <a:extLst>
              <a:ext uri="{FF2B5EF4-FFF2-40B4-BE49-F238E27FC236}">
                <a16:creationId xmlns:a16="http://schemas.microsoft.com/office/drawing/2014/main" id="{ACD68D0A-A094-D5F3-798C-FDE9DD0A45DF}"/>
              </a:ext>
            </a:extLst>
          </p:cNvPr>
          <p:cNvSpPr>
            <a:spLocks noGrp="1"/>
          </p:cNvSpPr>
          <p:nvPr>
            <p:ph idx="1"/>
          </p:nvPr>
        </p:nvSpPr>
        <p:spPr>
          <a:xfrm>
            <a:off x="962526" y="1155032"/>
            <a:ext cx="10940715" cy="5428331"/>
          </a:xfrm>
        </p:spPr>
        <p:txBody>
          <a:bodyPr>
            <a:normAutofit/>
          </a:bodyPr>
          <a:lstStyle/>
          <a:p>
            <a:pPr algn="just"/>
            <a:r>
              <a:rPr lang="en-US" dirty="0"/>
              <a:t>Common LVM Commands</a:t>
            </a:r>
          </a:p>
          <a:p>
            <a:pPr lvl="1" algn="just"/>
            <a:r>
              <a:rPr lang="en-US" dirty="0" err="1"/>
              <a:t>pvcreate</a:t>
            </a:r>
            <a:r>
              <a:rPr lang="en-US" dirty="0"/>
              <a:t>: Initializes a physical volume.</a:t>
            </a:r>
          </a:p>
          <a:p>
            <a:pPr lvl="1" algn="just"/>
            <a:r>
              <a:rPr lang="en-US" dirty="0" err="1"/>
              <a:t>vgcreate</a:t>
            </a:r>
            <a:r>
              <a:rPr lang="en-US" dirty="0"/>
              <a:t>: Creates a volume group from one or more physical volumes.</a:t>
            </a:r>
          </a:p>
          <a:p>
            <a:pPr lvl="1" algn="just"/>
            <a:r>
              <a:rPr lang="en-US" dirty="0" err="1"/>
              <a:t>lvcreate</a:t>
            </a:r>
            <a:r>
              <a:rPr lang="en-US" dirty="0"/>
              <a:t>: Creates a logical volume within a volume group.</a:t>
            </a:r>
          </a:p>
          <a:p>
            <a:pPr lvl="1" algn="just"/>
            <a:r>
              <a:rPr lang="en-US" dirty="0" err="1"/>
              <a:t>lvresize</a:t>
            </a:r>
            <a:r>
              <a:rPr lang="en-US" dirty="0"/>
              <a:t>: Resizes a logical volume.</a:t>
            </a:r>
            <a:endParaRPr lang="en-IN" dirty="0"/>
          </a:p>
        </p:txBody>
      </p:sp>
    </p:spTree>
    <p:extLst>
      <p:ext uri="{BB962C8B-B14F-4D97-AF65-F5344CB8AC3E}">
        <p14:creationId xmlns:p14="http://schemas.microsoft.com/office/powerpoint/2010/main" val="342654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B07B9-1FB3-E921-44C5-F52F9505D9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6F25A1-2687-0A5E-9AF6-BEFD8AB18A2B}"/>
              </a:ext>
            </a:extLst>
          </p:cNvPr>
          <p:cNvSpPr>
            <a:spLocks noGrp="1"/>
          </p:cNvSpPr>
          <p:nvPr>
            <p:ph type="title"/>
          </p:nvPr>
        </p:nvSpPr>
        <p:spPr>
          <a:xfrm>
            <a:off x="962526" y="274637"/>
            <a:ext cx="10940715" cy="639763"/>
          </a:xfrm>
        </p:spPr>
        <p:txBody>
          <a:bodyPr/>
          <a:lstStyle/>
          <a:p>
            <a:r>
              <a:rPr lang="en-US" dirty="0"/>
              <a:t>Redundant Array of Independent Disks (RAID)</a:t>
            </a:r>
            <a:endParaRPr lang="en-IN" dirty="0"/>
          </a:p>
        </p:txBody>
      </p:sp>
      <p:sp>
        <p:nvSpPr>
          <p:cNvPr id="3" name="Content Placeholder 2">
            <a:extLst>
              <a:ext uri="{FF2B5EF4-FFF2-40B4-BE49-F238E27FC236}">
                <a16:creationId xmlns:a16="http://schemas.microsoft.com/office/drawing/2014/main" id="{49ED1285-E646-B0F3-1B14-C00A3D5E8196}"/>
              </a:ext>
            </a:extLst>
          </p:cNvPr>
          <p:cNvSpPr>
            <a:spLocks noGrp="1"/>
          </p:cNvSpPr>
          <p:nvPr>
            <p:ph idx="1"/>
          </p:nvPr>
        </p:nvSpPr>
        <p:spPr>
          <a:xfrm>
            <a:off x="962526" y="1155032"/>
            <a:ext cx="10940715" cy="5428331"/>
          </a:xfrm>
        </p:spPr>
        <p:txBody>
          <a:bodyPr>
            <a:normAutofit fontScale="92500" lnSpcReduction="10000"/>
          </a:bodyPr>
          <a:lstStyle/>
          <a:p>
            <a:pPr algn="just"/>
            <a:r>
              <a:rPr lang="en-US" dirty="0"/>
              <a:t>RAID is a data storage virtualization technology that combines multiple physical disk drive components into a single logical unit for redundancy and performance improvement. </a:t>
            </a:r>
          </a:p>
          <a:p>
            <a:pPr algn="just"/>
            <a:r>
              <a:rPr lang="en-US" dirty="0"/>
              <a:t>In Linux, software RAID can be managed using the "</a:t>
            </a:r>
            <a:r>
              <a:rPr lang="en-US" dirty="0" err="1"/>
              <a:t>mdadm</a:t>
            </a:r>
            <a:r>
              <a:rPr lang="en-US" dirty="0"/>
              <a:t>" tool.</a:t>
            </a:r>
          </a:p>
          <a:p>
            <a:pPr algn="just"/>
            <a:r>
              <a:rPr lang="en-US" dirty="0"/>
              <a:t>Types of RAID Levels</a:t>
            </a:r>
          </a:p>
          <a:p>
            <a:pPr lvl="1" algn="just"/>
            <a:r>
              <a:rPr lang="en-US" b="1" dirty="0">
                <a:solidFill>
                  <a:srgbClr val="FFFF00"/>
                </a:solidFill>
              </a:rPr>
              <a:t>RAID 0 (Striping): </a:t>
            </a:r>
            <a:r>
              <a:rPr lang="en-US" dirty="0"/>
              <a:t>Distributes data across multiple disks for increased performance but offers no redundancy.</a:t>
            </a:r>
          </a:p>
          <a:p>
            <a:pPr lvl="1" algn="just"/>
            <a:r>
              <a:rPr lang="en-US" b="1" dirty="0">
                <a:solidFill>
                  <a:srgbClr val="FFFF00"/>
                </a:solidFill>
              </a:rPr>
              <a:t>RAID 1 (Mirroring): </a:t>
            </a:r>
            <a:r>
              <a:rPr lang="en-US" dirty="0"/>
              <a:t>Duplicates data across two or more disks for redundancy, ensuring data availability if one disk fails.</a:t>
            </a:r>
          </a:p>
          <a:p>
            <a:pPr lvl="1" algn="just"/>
            <a:r>
              <a:rPr lang="en-US" b="1" dirty="0">
                <a:solidFill>
                  <a:srgbClr val="FFFF00"/>
                </a:solidFill>
              </a:rPr>
              <a:t>RAID 5 (Striped with Parity): </a:t>
            </a:r>
            <a:r>
              <a:rPr lang="en-US" dirty="0"/>
              <a:t>Requires at least three disks, offering both redundancy and improved performance by storing parity information across disks.</a:t>
            </a:r>
          </a:p>
          <a:p>
            <a:pPr lvl="1" algn="just"/>
            <a:r>
              <a:rPr lang="en-US" b="1" dirty="0">
                <a:solidFill>
                  <a:srgbClr val="FFFF00"/>
                </a:solidFill>
              </a:rPr>
              <a:t>RAID 6 (Striped with Double Parity): </a:t>
            </a:r>
            <a:r>
              <a:rPr lang="en-US" dirty="0"/>
              <a:t>Similar to RAID 5 but with extra parity, allowing for two disk failures.</a:t>
            </a:r>
          </a:p>
          <a:p>
            <a:pPr lvl="1" algn="just"/>
            <a:r>
              <a:rPr lang="en-US" b="1" dirty="0">
                <a:solidFill>
                  <a:srgbClr val="FFFF00"/>
                </a:solidFill>
              </a:rPr>
              <a:t>RAID 10 (1+0): </a:t>
            </a:r>
            <a:r>
              <a:rPr lang="en-US" dirty="0"/>
              <a:t>Combines RAID 1 and RAID 0 by mirroring and striping, offering both high performance and redundancy.</a:t>
            </a:r>
            <a:endParaRPr lang="en-IN" dirty="0"/>
          </a:p>
        </p:txBody>
      </p:sp>
    </p:spTree>
    <p:extLst>
      <p:ext uri="{BB962C8B-B14F-4D97-AF65-F5344CB8AC3E}">
        <p14:creationId xmlns:p14="http://schemas.microsoft.com/office/powerpoint/2010/main" val="413266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15DA1-BDD4-C801-E04A-2C56A7EBAB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DA2294-51F2-7300-F9B0-8808F5F6753B}"/>
              </a:ext>
            </a:extLst>
          </p:cNvPr>
          <p:cNvSpPr>
            <a:spLocks noGrp="1"/>
          </p:cNvSpPr>
          <p:nvPr>
            <p:ph type="title"/>
          </p:nvPr>
        </p:nvSpPr>
        <p:spPr>
          <a:xfrm>
            <a:off x="962526" y="274637"/>
            <a:ext cx="10940715" cy="639763"/>
          </a:xfrm>
        </p:spPr>
        <p:txBody>
          <a:bodyPr/>
          <a:lstStyle/>
          <a:p>
            <a:r>
              <a:rPr lang="en-IN" b="1" dirty="0"/>
              <a:t>Package</a:t>
            </a:r>
          </a:p>
        </p:txBody>
      </p:sp>
      <p:sp>
        <p:nvSpPr>
          <p:cNvPr id="3" name="Content Placeholder 2">
            <a:extLst>
              <a:ext uri="{FF2B5EF4-FFF2-40B4-BE49-F238E27FC236}">
                <a16:creationId xmlns:a16="http://schemas.microsoft.com/office/drawing/2014/main" id="{B0E007F0-5240-0759-29DE-BBFA2659DC65}"/>
              </a:ext>
            </a:extLst>
          </p:cNvPr>
          <p:cNvSpPr>
            <a:spLocks noGrp="1"/>
          </p:cNvSpPr>
          <p:nvPr>
            <p:ph idx="1"/>
          </p:nvPr>
        </p:nvSpPr>
        <p:spPr>
          <a:xfrm>
            <a:off x="962526" y="1155032"/>
            <a:ext cx="10940715" cy="5428331"/>
          </a:xfrm>
        </p:spPr>
        <p:txBody>
          <a:bodyPr>
            <a:normAutofit/>
          </a:bodyPr>
          <a:lstStyle/>
          <a:p>
            <a:pPr algn="just"/>
            <a:r>
              <a:rPr lang="en-US" dirty="0"/>
              <a:t>In Linux, a package is a collection of files and metadata that allows software applications to be easily distributed, installed, managed, and removed. </a:t>
            </a:r>
          </a:p>
          <a:p>
            <a:pPr algn="just"/>
            <a:r>
              <a:rPr lang="en-US" dirty="0"/>
              <a:t>Packages typically contain pre-compiled binaries, configuration files, libraries, and dependencies needed to run an application.</a:t>
            </a:r>
          </a:p>
          <a:p>
            <a:pPr algn="just"/>
            <a:r>
              <a:rPr lang="en-US" dirty="0"/>
              <a:t>Key Components of a Package</a:t>
            </a:r>
          </a:p>
          <a:p>
            <a:pPr lvl="1" algn="just"/>
            <a:r>
              <a:rPr lang="en-US" b="1" dirty="0">
                <a:solidFill>
                  <a:srgbClr val="FFFF00"/>
                </a:solidFill>
              </a:rPr>
              <a:t>Binary Files</a:t>
            </a:r>
            <a:r>
              <a:rPr lang="en-US" dirty="0"/>
              <a:t>: Executable files that are ready to run on the system.</a:t>
            </a:r>
          </a:p>
          <a:p>
            <a:pPr lvl="1" algn="just"/>
            <a:r>
              <a:rPr lang="en-US" b="1" dirty="0">
                <a:solidFill>
                  <a:srgbClr val="FFFF00"/>
                </a:solidFill>
              </a:rPr>
              <a:t>Configuration</a:t>
            </a:r>
            <a:r>
              <a:rPr lang="en-US" dirty="0"/>
              <a:t> </a:t>
            </a:r>
            <a:r>
              <a:rPr lang="en-US" b="1" dirty="0">
                <a:solidFill>
                  <a:srgbClr val="FFFF00"/>
                </a:solidFill>
              </a:rPr>
              <a:t>Files</a:t>
            </a:r>
            <a:r>
              <a:rPr lang="en-US" dirty="0"/>
              <a:t>: Settings and configurations needed for the application.</a:t>
            </a:r>
          </a:p>
          <a:p>
            <a:pPr lvl="1" algn="just"/>
            <a:r>
              <a:rPr lang="en-US" b="1" dirty="0">
                <a:solidFill>
                  <a:srgbClr val="FFFF00"/>
                </a:solidFill>
              </a:rPr>
              <a:t>Dependencies</a:t>
            </a:r>
            <a:r>
              <a:rPr lang="en-US" dirty="0"/>
              <a:t>: Libraries and additional packages required by the application.</a:t>
            </a:r>
          </a:p>
          <a:p>
            <a:pPr lvl="1" algn="just"/>
            <a:r>
              <a:rPr lang="en-US" b="1" dirty="0">
                <a:solidFill>
                  <a:srgbClr val="FFFF00"/>
                </a:solidFill>
              </a:rPr>
              <a:t>Metadata</a:t>
            </a:r>
            <a:r>
              <a:rPr lang="en-US" dirty="0"/>
              <a:t>: Information about the package, including name, version, dependencies, and author.</a:t>
            </a:r>
            <a:endParaRPr lang="en-IN" dirty="0"/>
          </a:p>
        </p:txBody>
      </p:sp>
    </p:spTree>
    <p:extLst>
      <p:ext uri="{BB962C8B-B14F-4D97-AF65-F5344CB8AC3E}">
        <p14:creationId xmlns:p14="http://schemas.microsoft.com/office/powerpoint/2010/main" val="186831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0459F-2C99-4C19-ACC8-A96E280A61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53C921-D2A2-6939-902C-673D1D6282D2}"/>
              </a:ext>
            </a:extLst>
          </p:cNvPr>
          <p:cNvSpPr>
            <a:spLocks noGrp="1"/>
          </p:cNvSpPr>
          <p:nvPr>
            <p:ph type="title"/>
          </p:nvPr>
        </p:nvSpPr>
        <p:spPr>
          <a:xfrm>
            <a:off x="962526" y="274637"/>
            <a:ext cx="10940715" cy="639763"/>
          </a:xfrm>
        </p:spPr>
        <p:txBody>
          <a:bodyPr/>
          <a:lstStyle/>
          <a:p>
            <a:r>
              <a:rPr lang="en-IN" b="1" dirty="0"/>
              <a:t>Types of Linux Packages</a:t>
            </a:r>
          </a:p>
        </p:txBody>
      </p:sp>
      <p:sp>
        <p:nvSpPr>
          <p:cNvPr id="3" name="Content Placeholder 2">
            <a:extLst>
              <a:ext uri="{FF2B5EF4-FFF2-40B4-BE49-F238E27FC236}">
                <a16:creationId xmlns:a16="http://schemas.microsoft.com/office/drawing/2014/main" id="{1E308A31-9906-769E-0361-2B1C4A33990B}"/>
              </a:ext>
            </a:extLst>
          </p:cNvPr>
          <p:cNvSpPr>
            <a:spLocks noGrp="1"/>
          </p:cNvSpPr>
          <p:nvPr>
            <p:ph idx="1"/>
          </p:nvPr>
        </p:nvSpPr>
        <p:spPr>
          <a:xfrm>
            <a:off x="962526" y="1155032"/>
            <a:ext cx="10940715" cy="5428331"/>
          </a:xfrm>
        </p:spPr>
        <p:txBody>
          <a:bodyPr>
            <a:normAutofit/>
          </a:bodyPr>
          <a:lstStyle/>
          <a:p>
            <a:pPr algn="just">
              <a:lnSpc>
                <a:spcPct val="150000"/>
              </a:lnSpc>
            </a:pPr>
            <a:r>
              <a:rPr lang="en-IN" b="1" dirty="0">
                <a:solidFill>
                  <a:srgbClr val="FFFF00"/>
                </a:solidFill>
              </a:rPr>
              <a:t>Debian Packages </a:t>
            </a:r>
            <a:r>
              <a:rPr lang="en-IN" dirty="0"/>
              <a:t>(.deb): Used in Debian-based distributions like Ubuntu and Mint. Managed by tools like </a:t>
            </a:r>
            <a:r>
              <a:rPr lang="en-IN" dirty="0" err="1"/>
              <a:t>dpkg</a:t>
            </a:r>
            <a:r>
              <a:rPr lang="en-IN" dirty="0"/>
              <a:t>, APT, and Synaptic.</a:t>
            </a:r>
          </a:p>
          <a:p>
            <a:pPr algn="just">
              <a:lnSpc>
                <a:spcPct val="150000"/>
              </a:lnSpc>
            </a:pPr>
            <a:r>
              <a:rPr lang="en-IN" b="1" dirty="0">
                <a:solidFill>
                  <a:srgbClr val="FFFF00"/>
                </a:solidFill>
              </a:rPr>
              <a:t>Red Hat Packages </a:t>
            </a:r>
            <a:r>
              <a:rPr lang="en-IN" dirty="0"/>
              <a:t>(.rpm): Used in Red Hat-based distributions like CentOS and Fedora. Managed by tools like rpm and YUM.</a:t>
            </a:r>
          </a:p>
        </p:txBody>
      </p:sp>
    </p:spTree>
    <p:extLst>
      <p:ext uri="{BB962C8B-B14F-4D97-AF65-F5344CB8AC3E}">
        <p14:creationId xmlns:p14="http://schemas.microsoft.com/office/powerpoint/2010/main" val="3204998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F2FE2-F352-2BBF-C222-26434377F3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F712C6-6841-A470-605C-0E37DEA48B39}"/>
              </a:ext>
            </a:extLst>
          </p:cNvPr>
          <p:cNvSpPr>
            <a:spLocks noGrp="1"/>
          </p:cNvSpPr>
          <p:nvPr>
            <p:ph type="title"/>
          </p:nvPr>
        </p:nvSpPr>
        <p:spPr>
          <a:xfrm>
            <a:off x="962526" y="274637"/>
            <a:ext cx="10940715" cy="639763"/>
          </a:xfrm>
        </p:spPr>
        <p:txBody>
          <a:bodyPr/>
          <a:lstStyle/>
          <a:p>
            <a:r>
              <a:rPr lang="en-IN" b="1" dirty="0"/>
              <a:t>Synaptic Package Manager</a:t>
            </a:r>
          </a:p>
        </p:txBody>
      </p:sp>
      <p:sp>
        <p:nvSpPr>
          <p:cNvPr id="3" name="Content Placeholder 2">
            <a:extLst>
              <a:ext uri="{FF2B5EF4-FFF2-40B4-BE49-F238E27FC236}">
                <a16:creationId xmlns:a16="http://schemas.microsoft.com/office/drawing/2014/main" id="{04FBBC38-FA40-E676-A70A-926B08D5FDDC}"/>
              </a:ext>
            </a:extLst>
          </p:cNvPr>
          <p:cNvSpPr>
            <a:spLocks noGrp="1"/>
          </p:cNvSpPr>
          <p:nvPr>
            <p:ph idx="1"/>
          </p:nvPr>
        </p:nvSpPr>
        <p:spPr>
          <a:xfrm>
            <a:off x="962526" y="1155032"/>
            <a:ext cx="10940715" cy="5428331"/>
          </a:xfrm>
        </p:spPr>
        <p:txBody>
          <a:bodyPr>
            <a:normAutofit lnSpcReduction="10000"/>
          </a:bodyPr>
          <a:lstStyle/>
          <a:p>
            <a:pPr algn="just"/>
            <a:r>
              <a:rPr lang="en-US" dirty="0"/>
              <a:t>The Synaptic Package Manager is a graphical front-end to APT (Advanced Package Tool) designed for Debian-based distributions, like Ubuntu. </a:t>
            </a:r>
          </a:p>
          <a:p>
            <a:pPr algn="just"/>
            <a:r>
              <a:rPr lang="en-US" dirty="0"/>
              <a:t>Synaptic provides an easy-to-use graphical interface to install, update, and remove software packages from official repositories and third-party sources.</a:t>
            </a:r>
          </a:p>
          <a:p>
            <a:pPr algn="just"/>
            <a:r>
              <a:rPr lang="en-US" dirty="0"/>
              <a:t>Features of Synaptic</a:t>
            </a:r>
          </a:p>
          <a:p>
            <a:pPr lvl="1" algn="just"/>
            <a:r>
              <a:rPr lang="en-US" b="1" dirty="0">
                <a:solidFill>
                  <a:srgbClr val="FFFF00"/>
                </a:solidFill>
              </a:rPr>
              <a:t>Search Functionality</a:t>
            </a:r>
            <a:r>
              <a:rPr lang="en-US" dirty="0"/>
              <a:t>: Allows users to search for software by name, description, or category.</a:t>
            </a:r>
          </a:p>
          <a:p>
            <a:pPr lvl="1" algn="just"/>
            <a:r>
              <a:rPr lang="en-US" b="1" dirty="0">
                <a:solidFill>
                  <a:srgbClr val="FFFF00"/>
                </a:solidFill>
              </a:rPr>
              <a:t>Installation and Removal</a:t>
            </a:r>
            <a:r>
              <a:rPr lang="en-US" dirty="0"/>
              <a:t>: Simplifies installing and uninstalling software packages by selecting them in a graphical list.</a:t>
            </a:r>
          </a:p>
          <a:p>
            <a:pPr lvl="1" algn="just"/>
            <a:r>
              <a:rPr lang="en-US" b="1" dirty="0">
                <a:solidFill>
                  <a:srgbClr val="FFFF00"/>
                </a:solidFill>
              </a:rPr>
              <a:t>Dependency Resolution</a:t>
            </a:r>
            <a:r>
              <a:rPr lang="en-US" dirty="0"/>
              <a:t>: Automatically manages dependencies for selected packages.</a:t>
            </a:r>
          </a:p>
        </p:txBody>
      </p:sp>
    </p:spTree>
    <p:extLst>
      <p:ext uri="{BB962C8B-B14F-4D97-AF65-F5344CB8AC3E}">
        <p14:creationId xmlns:p14="http://schemas.microsoft.com/office/powerpoint/2010/main" val="76381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0D309-6D67-DC56-23F8-28558EEB2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06E906-F76D-FF63-73AD-51A6290F0C27}"/>
              </a:ext>
            </a:extLst>
          </p:cNvPr>
          <p:cNvSpPr>
            <a:spLocks noGrp="1"/>
          </p:cNvSpPr>
          <p:nvPr>
            <p:ph type="title"/>
          </p:nvPr>
        </p:nvSpPr>
        <p:spPr>
          <a:xfrm>
            <a:off x="962526" y="274637"/>
            <a:ext cx="10940715" cy="639763"/>
          </a:xfrm>
        </p:spPr>
        <p:txBody>
          <a:bodyPr/>
          <a:lstStyle/>
          <a:p>
            <a:r>
              <a:rPr lang="en-IN" b="1" dirty="0"/>
              <a:t>Synaptic Package Manager</a:t>
            </a:r>
            <a:endParaRPr lang="en-IN" dirty="0"/>
          </a:p>
        </p:txBody>
      </p:sp>
      <p:sp>
        <p:nvSpPr>
          <p:cNvPr id="3" name="Content Placeholder 2">
            <a:extLst>
              <a:ext uri="{FF2B5EF4-FFF2-40B4-BE49-F238E27FC236}">
                <a16:creationId xmlns:a16="http://schemas.microsoft.com/office/drawing/2014/main" id="{72801261-729E-5BA8-8266-89CAC90145E2}"/>
              </a:ext>
            </a:extLst>
          </p:cNvPr>
          <p:cNvSpPr>
            <a:spLocks noGrp="1"/>
          </p:cNvSpPr>
          <p:nvPr>
            <p:ph idx="1"/>
          </p:nvPr>
        </p:nvSpPr>
        <p:spPr>
          <a:xfrm>
            <a:off x="962526" y="1155032"/>
            <a:ext cx="10940715" cy="5428331"/>
          </a:xfrm>
        </p:spPr>
        <p:txBody>
          <a:bodyPr>
            <a:normAutofit/>
          </a:bodyPr>
          <a:lstStyle/>
          <a:p>
            <a:pPr algn="just"/>
            <a:r>
              <a:rPr lang="en-US" dirty="0"/>
              <a:t>Features of Synaptic</a:t>
            </a:r>
          </a:p>
          <a:p>
            <a:pPr lvl="1" algn="just"/>
            <a:r>
              <a:rPr lang="en-US" b="1" dirty="0">
                <a:solidFill>
                  <a:srgbClr val="FFFF00"/>
                </a:solidFill>
              </a:rPr>
              <a:t>Package</a:t>
            </a:r>
            <a:r>
              <a:rPr lang="en-US" dirty="0"/>
              <a:t> </a:t>
            </a:r>
            <a:r>
              <a:rPr lang="en-US" b="1" dirty="0">
                <a:solidFill>
                  <a:srgbClr val="FFFF00"/>
                </a:solidFill>
              </a:rPr>
              <a:t>Information</a:t>
            </a:r>
            <a:r>
              <a:rPr lang="en-US" dirty="0"/>
              <a:t>: Displays detailed information about each package, including version, maintainer, and dependencies.</a:t>
            </a:r>
          </a:p>
          <a:p>
            <a:pPr lvl="1" algn="just"/>
            <a:r>
              <a:rPr lang="en-US" b="1" dirty="0">
                <a:solidFill>
                  <a:srgbClr val="FFFF00"/>
                </a:solidFill>
              </a:rPr>
              <a:t>Batch</a:t>
            </a:r>
            <a:r>
              <a:rPr lang="en-US" dirty="0"/>
              <a:t> </a:t>
            </a:r>
            <a:r>
              <a:rPr lang="en-US" b="1" dirty="0">
                <a:solidFill>
                  <a:srgbClr val="FFFF00"/>
                </a:solidFill>
              </a:rPr>
              <a:t>Processing</a:t>
            </a:r>
            <a:r>
              <a:rPr lang="en-US" dirty="0"/>
              <a:t>: Allows multiple packages to be installed, updated, or removed in a single session.</a:t>
            </a:r>
            <a:endParaRPr lang="en-IN" dirty="0"/>
          </a:p>
          <a:p>
            <a:pPr algn="just"/>
            <a:r>
              <a:rPr lang="en-US" dirty="0"/>
              <a:t>Synaptic is an excellent tool for users who prefer a graphical interface to manage software and provides flexibility for new and experienced users alike. It’s ideal for maintaining and configuring software on Debian-based systems without needing to use the command line.</a:t>
            </a:r>
            <a:endParaRPr lang="en-IN" dirty="0"/>
          </a:p>
        </p:txBody>
      </p:sp>
    </p:spTree>
    <p:extLst>
      <p:ext uri="{BB962C8B-B14F-4D97-AF65-F5344CB8AC3E}">
        <p14:creationId xmlns:p14="http://schemas.microsoft.com/office/powerpoint/2010/main" val="89252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60657-4754-9EA0-0A0C-4A09DDCC52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B27589-1956-FDDC-2A12-32DAF2E3C8C7}"/>
              </a:ext>
            </a:extLst>
          </p:cNvPr>
          <p:cNvSpPr>
            <a:spLocks noGrp="1"/>
          </p:cNvSpPr>
          <p:nvPr>
            <p:ph type="title"/>
          </p:nvPr>
        </p:nvSpPr>
        <p:spPr>
          <a:xfrm>
            <a:off x="962526" y="274637"/>
            <a:ext cx="10940715" cy="639763"/>
          </a:xfrm>
        </p:spPr>
        <p:txBody>
          <a:bodyPr/>
          <a:lstStyle/>
          <a:p>
            <a:r>
              <a:rPr lang="de-DE" b="1" dirty="0"/>
              <a:t>Red Hat Package Manager (RPM)</a:t>
            </a:r>
            <a:endParaRPr lang="en-IN" b="1" dirty="0"/>
          </a:p>
        </p:txBody>
      </p:sp>
      <p:sp>
        <p:nvSpPr>
          <p:cNvPr id="3" name="Content Placeholder 2">
            <a:extLst>
              <a:ext uri="{FF2B5EF4-FFF2-40B4-BE49-F238E27FC236}">
                <a16:creationId xmlns:a16="http://schemas.microsoft.com/office/drawing/2014/main" id="{646C27C4-A223-F493-DBA2-BF55F73E7103}"/>
              </a:ext>
            </a:extLst>
          </p:cNvPr>
          <p:cNvSpPr>
            <a:spLocks noGrp="1"/>
          </p:cNvSpPr>
          <p:nvPr>
            <p:ph idx="1"/>
          </p:nvPr>
        </p:nvSpPr>
        <p:spPr>
          <a:xfrm>
            <a:off x="962526" y="1155032"/>
            <a:ext cx="10940715" cy="5428331"/>
          </a:xfrm>
        </p:spPr>
        <p:txBody>
          <a:bodyPr>
            <a:normAutofit/>
          </a:bodyPr>
          <a:lstStyle/>
          <a:p>
            <a:pPr algn="just"/>
            <a:r>
              <a:rPr lang="en-IN" dirty="0"/>
              <a:t>The Red Hat Package Manager (RPM) is the default package management tool for Red Hat-based distributions, including Red Hat Enterprise Linux (RHEL), CentOS, and Fedora. </a:t>
            </a:r>
          </a:p>
          <a:p>
            <a:pPr algn="just"/>
            <a:r>
              <a:rPr lang="en-IN" dirty="0"/>
              <a:t>RPM provides a way to install, uninstall, verify, query, and update individual software packages.</a:t>
            </a:r>
          </a:p>
          <a:p>
            <a:pPr algn="just"/>
            <a:r>
              <a:rPr lang="en-IN" dirty="0"/>
              <a:t>RPM Package Structure</a:t>
            </a:r>
          </a:p>
          <a:p>
            <a:pPr lvl="1" algn="just"/>
            <a:r>
              <a:rPr lang="en-IN" dirty="0"/>
              <a:t>RPM packages have the .rpm file extension and follow a specific naming convention that includes the package name, version, release, and architecture (e.g., httpd-2.4.6-93.el7.x86_64.rpm).</a:t>
            </a:r>
          </a:p>
        </p:txBody>
      </p:sp>
    </p:spTree>
    <p:extLst>
      <p:ext uri="{BB962C8B-B14F-4D97-AF65-F5344CB8AC3E}">
        <p14:creationId xmlns:p14="http://schemas.microsoft.com/office/powerpoint/2010/main" val="117876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EFAA0-39EE-0448-A198-5565D1E1CE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04B633-BDCE-589E-A0DF-7618F0CC5D04}"/>
              </a:ext>
            </a:extLst>
          </p:cNvPr>
          <p:cNvSpPr>
            <a:spLocks noGrp="1"/>
          </p:cNvSpPr>
          <p:nvPr>
            <p:ph type="title"/>
          </p:nvPr>
        </p:nvSpPr>
        <p:spPr>
          <a:xfrm>
            <a:off x="962526" y="274637"/>
            <a:ext cx="10940715" cy="639763"/>
          </a:xfrm>
        </p:spPr>
        <p:txBody>
          <a:bodyPr/>
          <a:lstStyle/>
          <a:p>
            <a:r>
              <a:rPr lang="en-IN" b="1" dirty="0"/>
              <a:t>Media Available for Installing</a:t>
            </a:r>
          </a:p>
        </p:txBody>
      </p:sp>
      <p:sp>
        <p:nvSpPr>
          <p:cNvPr id="3" name="Content Placeholder 2">
            <a:extLst>
              <a:ext uri="{FF2B5EF4-FFF2-40B4-BE49-F238E27FC236}">
                <a16:creationId xmlns:a16="http://schemas.microsoft.com/office/drawing/2014/main" id="{DE8853FE-F324-4B45-D0CA-52DFBCA37B3F}"/>
              </a:ext>
            </a:extLst>
          </p:cNvPr>
          <p:cNvSpPr>
            <a:spLocks noGrp="1"/>
          </p:cNvSpPr>
          <p:nvPr>
            <p:ph idx="1"/>
          </p:nvPr>
        </p:nvSpPr>
        <p:spPr>
          <a:xfrm>
            <a:off x="962526" y="1155032"/>
            <a:ext cx="10940715" cy="5428331"/>
          </a:xfrm>
        </p:spPr>
        <p:txBody>
          <a:bodyPr>
            <a:normAutofit/>
          </a:bodyPr>
          <a:lstStyle/>
          <a:p>
            <a:pPr marL="0" indent="0" algn="just">
              <a:buNone/>
            </a:pPr>
            <a:r>
              <a:rPr lang="en-US" dirty="0"/>
              <a:t>Linux can be installed via several media types to suit different user preferences and scenarios:</a:t>
            </a:r>
          </a:p>
          <a:p>
            <a:pPr algn="just"/>
            <a:r>
              <a:rPr lang="en-US" sz="2600" b="1" dirty="0">
                <a:solidFill>
                  <a:srgbClr val="FFFF00"/>
                </a:solidFill>
              </a:rPr>
              <a:t>USB Drives</a:t>
            </a:r>
            <a:r>
              <a:rPr lang="en-US" sz="2600" dirty="0"/>
              <a:t>: Most popular installation media, allowing users to write an ISO image of the Linux distribution onto a USB stick and boot directly from it.</a:t>
            </a:r>
          </a:p>
          <a:p>
            <a:pPr algn="just"/>
            <a:r>
              <a:rPr lang="en-US" sz="2600" b="1" dirty="0">
                <a:solidFill>
                  <a:srgbClr val="FFFF00"/>
                </a:solidFill>
              </a:rPr>
              <a:t>CD/DVDs</a:t>
            </a:r>
            <a:r>
              <a:rPr lang="en-US" sz="2600" dirty="0"/>
              <a:t>: Still used, especially for older systems, but being phased out due to the lower capacity and slower speeds.</a:t>
            </a:r>
          </a:p>
          <a:p>
            <a:pPr algn="just"/>
            <a:r>
              <a:rPr lang="en-US" sz="2600" b="1" dirty="0">
                <a:solidFill>
                  <a:srgbClr val="FFFF00"/>
                </a:solidFill>
              </a:rPr>
              <a:t>Network Installation </a:t>
            </a:r>
            <a:r>
              <a:rPr lang="en-US" sz="2600" dirty="0"/>
              <a:t>(PXE Boot): Used in environments needing mass deployment, allowing Linux to be installed across a network without physical media.</a:t>
            </a:r>
          </a:p>
          <a:p>
            <a:pPr algn="just"/>
            <a:r>
              <a:rPr lang="en-US" sz="2600" b="1" dirty="0">
                <a:solidFill>
                  <a:srgbClr val="FFFF00"/>
                </a:solidFill>
              </a:rPr>
              <a:t>Live Environments</a:t>
            </a:r>
            <a:r>
              <a:rPr lang="en-US" sz="2600" dirty="0"/>
              <a:t>: Some distributions provide a "Live" version, where you can run the OS directly from a USB or CD without installation.</a:t>
            </a:r>
          </a:p>
        </p:txBody>
      </p:sp>
    </p:spTree>
    <p:extLst>
      <p:ext uri="{BB962C8B-B14F-4D97-AF65-F5344CB8AC3E}">
        <p14:creationId xmlns:p14="http://schemas.microsoft.com/office/powerpoint/2010/main" val="296479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7FE23-ACD4-0E58-AE86-734EEEF5D3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5654E9-FDB3-70EB-0656-226C242FC630}"/>
              </a:ext>
            </a:extLst>
          </p:cNvPr>
          <p:cNvSpPr>
            <a:spLocks noGrp="1"/>
          </p:cNvSpPr>
          <p:nvPr>
            <p:ph type="title"/>
          </p:nvPr>
        </p:nvSpPr>
        <p:spPr>
          <a:xfrm>
            <a:off x="962526" y="274637"/>
            <a:ext cx="10940715" cy="639763"/>
          </a:xfrm>
        </p:spPr>
        <p:txBody>
          <a:bodyPr/>
          <a:lstStyle/>
          <a:p>
            <a:r>
              <a:rPr lang="en-IN" b="1" dirty="0"/>
              <a:t>RPM Commands</a:t>
            </a:r>
          </a:p>
        </p:txBody>
      </p:sp>
      <p:sp>
        <p:nvSpPr>
          <p:cNvPr id="3" name="Content Placeholder 2">
            <a:extLst>
              <a:ext uri="{FF2B5EF4-FFF2-40B4-BE49-F238E27FC236}">
                <a16:creationId xmlns:a16="http://schemas.microsoft.com/office/drawing/2014/main" id="{D05AF31D-2E5C-58BF-8ED2-C35FB043B096}"/>
              </a:ext>
            </a:extLst>
          </p:cNvPr>
          <p:cNvSpPr>
            <a:spLocks noGrp="1"/>
          </p:cNvSpPr>
          <p:nvPr>
            <p:ph idx="1"/>
          </p:nvPr>
        </p:nvSpPr>
        <p:spPr>
          <a:xfrm>
            <a:off x="962526" y="1155032"/>
            <a:ext cx="4903791" cy="5428331"/>
          </a:xfrm>
        </p:spPr>
        <p:txBody>
          <a:bodyPr>
            <a:normAutofit/>
          </a:bodyPr>
          <a:lstStyle/>
          <a:p>
            <a:pPr algn="just"/>
            <a:r>
              <a:rPr lang="en-IN" b="1" dirty="0"/>
              <a:t>Install a Package:</a:t>
            </a:r>
          </a:p>
          <a:p>
            <a:pPr lvl="1" algn="just"/>
            <a:r>
              <a:rPr lang="en-IN" dirty="0"/>
              <a:t># rpm -</a:t>
            </a:r>
            <a:r>
              <a:rPr lang="en-IN" dirty="0" err="1"/>
              <a:t>ivh</a:t>
            </a:r>
            <a:r>
              <a:rPr lang="en-IN" dirty="0"/>
              <a:t> package-</a:t>
            </a:r>
            <a:r>
              <a:rPr lang="en-IN" dirty="0" err="1"/>
              <a:t>name.rpm</a:t>
            </a:r>
            <a:endParaRPr lang="en-IN" dirty="0"/>
          </a:p>
          <a:p>
            <a:pPr algn="just"/>
            <a:r>
              <a:rPr lang="en-IN" b="1" dirty="0"/>
              <a:t>Remove a Package:</a:t>
            </a:r>
          </a:p>
          <a:p>
            <a:pPr lvl="1" algn="just"/>
            <a:r>
              <a:rPr lang="en-IN" dirty="0"/>
              <a:t># rpm -e package-name</a:t>
            </a:r>
          </a:p>
          <a:p>
            <a:pPr algn="just"/>
            <a:r>
              <a:rPr lang="en-IN" b="1" dirty="0"/>
              <a:t>Update a Package:</a:t>
            </a:r>
          </a:p>
          <a:p>
            <a:pPr lvl="1" algn="just"/>
            <a:r>
              <a:rPr lang="en-IN" dirty="0"/>
              <a:t>rpm -</a:t>
            </a:r>
            <a:r>
              <a:rPr lang="en-IN" dirty="0" err="1"/>
              <a:t>Uvh</a:t>
            </a:r>
            <a:r>
              <a:rPr lang="en-IN" dirty="0"/>
              <a:t> package-</a:t>
            </a:r>
            <a:r>
              <a:rPr lang="en-IN" dirty="0" err="1"/>
              <a:t>name.rpm</a:t>
            </a:r>
            <a:endParaRPr lang="en-IN" dirty="0"/>
          </a:p>
          <a:p>
            <a:pPr algn="just"/>
            <a:r>
              <a:rPr lang="en-IN" b="1" dirty="0"/>
              <a:t>Query a Package:</a:t>
            </a:r>
          </a:p>
          <a:p>
            <a:pPr lvl="1" algn="just"/>
            <a:r>
              <a:rPr lang="en-IN" dirty="0"/>
              <a:t>rpm -</a:t>
            </a:r>
            <a:r>
              <a:rPr lang="en-IN" dirty="0" err="1"/>
              <a:t>qa</a:t>
            </a:r>
            <a:endParaRPr lang="en-IN" dirty="0"/>
          </a:p>
          <a:p>
            <a:pPr lvl="1" algn="just"/>
            <a:r>
              <a:rPr lang="en-IN" dirty="0"/>
              <a:t>rpm –q &lt;package-name&gt;</a:t>
            </a:r>
          </a:p>
        </p:txBody>
      </p:sp>
      <p:pic>
        <p:nvPicPr>
          <p:cNvPr id="4100" name="Picture 4" descr="RPM Package Manager - Wikipedia">
            <a:extLst>
              <a:ext uri="{FF2B5EF4-FFF2-40B4-BE49-F238E27FC236}">
                <a16:creationId xmlns:a16="http://schemas.microsoft.com/office/drawing/2014/main" id="{29F4BE53-5E67-A75D-086F-E6BCDB36D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684" y="1908279"/>
            <a:ext cx="5229144" cy="3041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75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8A6CB-D0B2-C6FE-7E2D-A4DC311C0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FFCAD7-3816-88CD-8124-FCA37D3CE595}"/>
              </a:ext>
            </a:extLst>
          </p:cNvPr>
          <p:cNvSpPr>
            <a:spLocks noGrp="1"/>
          </p:cNvSpPr>
          <p:nvPr>
            <p:ph type="title"/>
          </p:nvPr>
        </p:nvSpPr>
        <p:spPr>
          <a:xfrm>
            <a:off x="962526" y="274637"/>
            <a:ext cx="10940715" cy="639763"/>
          </a:xfrm>
        </p:spPr>
        <p:txBody>
          <a:bodyPr/>
          <a:lstStyle/>
          <a:p>
            <a:r>
              <a:rPr lang="en-IN" b="1" dirty="0"/>
              <a:t>YUM Package Manager</a:t>
            </a:r>
          </a:p>
        </p:txBody>
      </p:sp>
      <p:sp>
        <p:nvSpPr>
          <p:cNvPr id="3" name="Content Placeholder 2">
            <a:extLst>
              <a:ext uri="{FF2B5EF4-FFF2-40B4-BE49-F238E27FC236}">
                <a16:creationId xmlns:a16="http://schemas.microsoft.com/office/drawing/2014/main" id="{A28628D3-D99F-480E-D701-F7AD0BFC92EB}"/>
              </a:ext>
            </a:extLst>
          </p:cNvPr>
          <p:cNvSpPr>
            <a:spLocks noGrp="1"/>
          </p:cNvSpPr>
          <p:nvPr>
            <p:ph idx="1"/>
          </p:nvPr>
        </p:nvSpPr>
        <p:spPr>
          <a:xfrm>
            <a:off x="962526" y="1155032"/>
            <a:ext cx="10940715" cy="5428331"/>
          </a:xfrm>
        </p:spPr>
        <p:txBody>
          <a:bodyPr>
            <a:normAutofit fontScale="92500" lnSpcReduction="10000"/>
          </a:bodyPr>
          <a:lstStyle/>
          <a:p>
            <a:pPr algn="just"/>
            <a:r>
              <a:rPr lang="en-US" dirty="0"/>
              <a:t>YUM (</a:t>
            </a:r>
            <a:r>
              <a:rPr lang="en-US" dirty="0" err="1"/>
              <a:t>Yellowdog</a:t>
            </a:r>
            <a:r>
              <a:rPr lang="en-US" dirty="0"/>
              <a:t> Updater Modified) is a command-line package management tool for RPM-based Linux distributions, such as CentOS, Fedora, and RHEL. </a:t>
            </a:r>
          </a:p>
          <a:p>
            <a:pPr algn="just"/>
            <a:r>
              <a:rPr lang="en-US" dirty="0"/>
              <a:t>YUM simplifies the package management process by automatically handling dependencies, allowing for easy installation, updating, and removal of packages from repositories.</a:t>
            </a:r>
          </a:p>
          <a:p>
            <a:pPr algn="just"/>
            <a:r>
              <a:rPr lang="en-US" dirty="0"/>
              <a:t>Features of YUM</a:t>
            </a:r>
          </a:p>
          <a:p>
            <a:pPr lvl="1" algn="just"/>
            <a:r>
              <a:rPr lang="en-US" b="1" dirty="0">
                <a:solidFill>
                  <a:srgbClr val="FFFF00"/>
                </a:solidFill>
              </a:rPr>
              <a:t>Automatic Dependency Resolution</a:t>
            </a:r>
            <a:r>
              <a:rPr lang="en-US" dirty="0"/>
              <a:t>: YUM automatically finds and installs dependencies, which RPM alone does not handle.</a:t>
            </a:r>
          </a:p>
          <a:p>
            <a:pPr lvl="1" algn="just"/>
            <a:r>
              <a:rPr lang="en-US" b="1" dirty="0">
                <a:solidFill>
                  <a:srgbClr val="FFFF00"/>
                </a:solidFill>
              </a:rPr>
              <a:t>Repository Management</a:t>
            </a:r>
            <a:r>
              <a:rPr lang="en-US" dirty="0"/>
              <a:t>: YUM uses repositories, which are locations where RPM packages are stored, making it easy to manage and update software from these centralized sources.</a:t>
            </a:r>
          </a:p>
          <a:p>
            <a:pPr lvl="1" algn="just"/>
            <a:r>
              <a:rPr lang="en-US" b="1" dirty="0">
                <a:solidFill>
                  <a:srgbClr val="FFFF00"/>
                </a:solidFill>
              </a:rPr>
              <a:t>Package Groups</a:t>
            </a:r>
            <a:r>
              <a:rPr lang="en-US" dirty="0"/>
              <a:t>: YUM supports installing groups of packages, which is helpful for installing collections of related applications (e.g., “Development Tools”).</a:t>
            </a:r>
          </a:p>
          <a:p>
            <a:pPr lvl="1" algn="just"/>
            <a:r>
              <a:rPr lang="en-US" b="1" dirty="0">
                <a:solidFill>
                  <a:srgbClr val="FFFF00"/>
                </a:solidFill>
              </a:rPr>
              <a:t>Transaction History</a:t>
            </a:r>
            <a:r>
              <a:rPr lang="en-US" dirty="0"/>
              <a:t>: YUM tracks transactions, allowing users to roll back or undo previous installations and updates.</a:t>
            </a:r>
            <a:endParaRPr lang="en-IN" dirty="0"/>
          </a:p>
        </p:txBody>
      </p:sp>
    </p:spTree>
    <p:extLst>
      <p:ext uri="{BB962C8B-B14F-4D97-AF65-F5344CB8AC3E}">
        <p14:creationId xmlns:p14="http://schemas.microsoft.com/office/powerpoint/2010/main" val="423206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A6438-E3A4-5B03-8A5E-C526F6DC6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AA4651-AD89-60D1-2982-41C21E2672A4}"/>
              </a:ext>
            </a:extLst>
          </p:cNvPr>
          <p:cNvSpPr>
            <a:spLocks noGrp="1"/>
          </p:cNvSpPr>
          <p:nvPr>
            <p:ph type="title"/>
          </p:nvPr>
        </p:nvSpPr>
        <p:spPr>
          <a:xfrm>
            <a:off x="962526" y="274637"/>
            <a:ext cx="10940715" cy="639763"/>
          </a:xfrm>
        </p:spPr>
        <p:txBody>
          <a:bodyPr/>
          <a:lstStyle/>
          <a:p>
            <a:r>
              <a:rPr lang="en-IN" b="1" dirty="0"/>
              <a:t>YUM Package Manager - Commands</a:t>
            </a:r>
            <a:endParaRPr lang="en-IN" dirty="0"/>
          </a:p>
        </p:txBody>
      </p:sp>
      <p:sp>
        <p:nvSpPr>
          <p:cNvPr id="3" name="Content Placeholder 2">
            <a:extLst>
              <a:ext uri="{FF2B5EF4-FFF2-40B4-BE49-F238E27FC236}">
                <a16:creationId xmlns:a16="http://schemas.microsoft.com/office/drawing/2014/main" id="{7C6EE508-7C81-1375-E500-C0A897A9CC22}"/>
              </a:ext>
            </a:extLst>
          </p:cNvPr>
          <p:cNvSpPr>
            <a:spLocks noGrp="1"/>
          </p:cNvSpPr>
          <p:nvPr>
            <p:ph idx="1"/>
          </p:nvPr>
        </p:nvSpPr>
        <p:spPr>
          <a:xfrm>
            <a:off x="962527" y="1155032"/>
            <a:ext cx="4828674" cy="5428331"/>
          </a:xfrm>
        </p:spPr>
        <p:txBody>
          <a:bodyPr>
            <a:normAutofit/>
          </a:bodyPr>
          <a:lstStyle/>
          <a:p>
            <a:pPr algn="just"/>
            <a:r>
              <a:rPr lang="en-IN" b="1" dirty="0"/>
              <a:t>Install a Package:</a:t>
            </a:r>
          </a:p>
          <a:p>
            <a:pPr lvl="1" algn="just"/>
            <a:r>
              <a:rPr lang="en-IN" dirty="0"/>
              <a:t># yum install package-name</a:t>
            </a:r>
          </a:p>
          <a:p>
            <a:pPr algn="just"/>
            <a:r>
              <a:rPr lang="en-IN" b="1" dirty="0"/>
              <a:t>Remove a Package:</a:t>
            </a:r>
          </a:p>
          <a:p>
            <a:pPr lvl="1" algn="just"/>
            <a:r>
              <a:rPr lang="en-IN" dirty="0"/>
              <a:t>yum remove package-name</a:t>
            </a:r>
          </a:p>
          <a:p>
            <a:pPr algn="just"/>
            <a:r>
              <a:rPr lang="en-IN" b="1" dirty="0"/>
              <a:t>Update a Package:</a:t>
            </a:r>
          </a:p>
          <a:p>
            <a:pPr lvl="1" algn="just"/>
            <a:r>
              <a:rPr lang="en-IN" dirty="0"/>
              <a:t>yum update package-name</a:t>
            </a:r>
          </a:p>
          <a:p>
            <a:pPr algn="just"/>
            <a:r>
              <a:rPr lang="en-IN" b="1" dirty="0"/>
              <a:t>List a Package:</a:t>
            </a:r>
          </a:p>
          <a:p>
            <a:pPr lvl="1" algn="just"/>
            <a:r>
              <a:rPr lang="en-IN" dirty="0"/>
              <a:t>yum list installed</a:t>
            </a:r>
          </a:p>
          <a:p>
            <a:pPr algn="just"/>
            <a:endParaRPr lang="en-IN" dirty="0"/>
          </a:p>
        </p:txBody>
      </p:sp>
    </p:spTree>
    <p:extLst>
      <p:ext uri="{BB962C8B-B14F-4D97-AF65-F5344CB8AC3E}">
        <p14:creationId xmlns:p14="http://schemas.microsoft.com/office/powerpoint/2010/main" val="135338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C5193-F3D7-F093-309B-E5BFD5C603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EEF59F-EC06-9321-5457-08CF3DFE9457}"/>
              </a:ext>
            </a:extLst>
          </p:cNvPr>
          <p:cNvSpPr>
            <a:spLocks noGrp="1"/>
          </p:cNvSpPr>
          <p:nvPr>
            <p:ph type="title"/>
          </p:nvPr>
        </p:nvSpPr>
        <p:spPr>
          <a:xfrm>
            <a:off x="962526" y="274637"/>
            <a:ext cx="10940715" cy="639763"/>
          </a:xfrm>
        </p:spPr>
        <p:txBody>
          <a:bodyPr/>
          <a:lstStyle/>
          <a:p>
            <a:r>
              <a:rPr lang="en-IN" b="1" dirty="0"/>
              <a:t>Standard I / O Pipes</a:t>
            </a:r>
          </a:p>
        </p:txBody>
      </p:sp>
      <p:sp>
        <p:nvSpPr>
          <p:cNvPr id="3" name="Content Placeholder 2">
            <a:extLst>
              <a:ext uri="{FF2B5EF4-FFF2-40B4-BE49-F238E27FC236}">
                <a16:creationId xmlns:a16="http://schemas.microsoft.com/office/drawing/2014/main" id="{A46D1434-BED7-2600-0464-586DA580517C}"/>
              </a:ext>
            </a:extLst>
          </p:cNvPr>
          <p:cNvSpPr>
            <a:spLocks noGrp="1"/>
          </p:cNvSpPr>
          <p:nvPr>
            <p:ph idx="1"/>
          </p:nvPr>
        </p:nvSpPr>
        <p:spPr>
          <a:xfrm>
            <a:off x="962526" y="1155032"/>
            <a:ext cx="10940715" cy="5428331"/>
          </a:xfrm>
        </p:spPr>
        <p:txBody>
          <a:bodyPr>
            <a:normAutofit fontScale="85000" lnSpcReduction="20000"/>
          </a:bodyPr>
          <a:lstStyle/>
          <a:p>
            <a:pPr algn="just"/>
            <a:r>
              <a:rPr lang="en-US" b="1" dirty="0">
                <a:solidFill>
                  <a:srgbClr val="FFFF00"/>
                </a:solidFill>
              </a:rPr>
              <a:t>Output Redirection (&gt;):</a:t>
            </a:r>
          </a:p>
          <a:p>
            <a:pPr lvl="1" algn="just"/>
            <a:r>
              <a:rPr lang="en-US" dirty="0"/>
              <a:t>Redirects standard output to a file, creating the file if it doesn’t exist or overwriting it if it does.</a:t>
            </a:r>
          </a:p>
          <a:p>
            <a:pPr lvl="2" algn="just"/>
            <a:r>
              <a:rPr lang="en-US" dirty="0"/>
              <a:t>ls &gt; filelist.txt</a:t>
            </a:r>
          </a:p>
          <a:p>
            <a:pPr algn="just"/>
            <a:r>
              <a:rPr lang="en-US" b="1" dirty="0">
                <a:solidFill>
                  <a:srgbClr val="FFFF00"/>
                </a:solidFill>
              </a:rPr>
              <a:t>Append Output Redirection (&gt;&gt;):</a:t>
            </a:r>
          </a:p>
          <a:p>
            <a:pPr lvl="1" algn="just"/>
            <a:r>
              <a:rPr lang="en-US" dirty="0"/>
              <a:t>Redirects output to a file, appending to the existing content instead of overwriting.</a:t>
            </a:r>
          </a:p>
          <a:p>
            <a:pPr lvl="2" algn="just"/>
            <a:r>
              <a:rPr lang="en-US" dirty="0"/>
              <a:t>echo "New entry" &gt;&gt; logfile.txt</a:t>
            </a:r>
          </a:p>
          <a:p>
            <a:pPr algn="just"/>
            <a:r>
              <a:rPr lang="en-US" b="1" dirty="0">
                <a:solidFill>
                  <a:srgbClr val="FFFF00"/>
                </a:solidFill>
              </a:rPr>
              <a:t>Input Redirection (&lt;):</a:t>
            </a:r>
          </a:p>
          <a:p>
            <a:pPr lvl="1" algn="just"/>
            <a:r>
              <a:rPr lang="en-US" dirty="0"/>
              <a:t>Redirects input from a file rather than the keyboard.</a:t>
            </a:r>
          </a:p>
          <a:p>
            <a:pPr lvl="2" algn="just"/>
            <a:r>
              <a:rPr lang="en-US" dirty="0"/>
              <a:t>sort &lt; filelist.txt</a:t>
            </a:r>
          </a:p>
          <a:p>
            <a:pPr algn="just"/>
            <a:r>
              <a:rPr lang="en-US" b="1" dirty="0">
                <a:solidFill>
                  <a:srgbClr val="FFFF00"/>
                </a:solidFill>
              </a:rPr>
              <a:t>Standard Error Redirection (2&gt;):</a:t>
            </a:r>
          </a:p>
          <a:p>
            <a:pPr lvl="1" algn="just"/>
            <a:r>
              <a:rPr lang="en-US" dirty="0"/>
              <a:t>Redirects error messages to a specified file.</a:t>
            </a:r>
          </a:p>
          <a:p>
            <a:pPr lvl="2" algn="just"/>
            <a:r>
              <a:rPr lang="en-US" dirty="0"/>
              <a:t>ls </a:t>
            </a:r>
            <a:r>
              <a:rPr lang="en-US" dirty="0" err="1"/>
              <a:t>nonexistentfile</a:t>
            </a:r>
            <a:r>
              <a:rPr lang="en-US" dirty="0"/>
              <a:t> 2&gt; errors.txt</a:t>
            </a:r>
          </a:p>
          <a:p>
            <a:pPr algn="just"/>
            <a:r>
              <a:rPr lang="en-US" b="1" dirty="0">
                <a:solidFill>
                  <a:srgbClr val="FFFF00"/>
                </a:solidFill>
              </a:rPr>
              <a:t>Combining </a:t>
            </a:r>
            <a:r>
              <a:rPr lang="en-US" b="1" dirty="0" err="1">
                <a:solidFill>
                  <a:srgbClr val="FFFF00"/>
                </a:solidFill>
              </a:rPr>
              <a:t>stdout</a:t>
            </a:r>
            <a:r>
              <a:rPr lang="en-US" b="1" dirty="0">
                <a:solidFill>
                  <a:srgbClr val="FFFF00"/>
                </a:solidFill>
              </a:rPr>
              <a:t> and stderr (&gt;&amp;):</a:t>
            </a:r>
          </a:p>
          <a:p>
            <a:pPr lvl="1" algn="just"/>
            <a:r>
              <a:rPr lang="en-US" dirty="0"/>
              <a:t>Redirects both </a:t>
            </a:r>
            <a:r>
              <a:rPr lang="en-US" dirty="0" err="1"/>
              <a:t>stdout</a:t>
            </a:r>
            <a:r>
              <a:rPr lang="en-US" dirty="0"/>
              <a:t> and stderr to the same file.</a:t>
            </a:r>
          </a:p>
          <a:p>
            <a:pPr lvl="2" algn="just"/>
            <a:r>
              <a:rPr lang="en-US" dirty="0"/>
              <a:t>command &gt; output.txt 2&gt;&amp;1</a:t>
            </a:r>
            <a:endParaRPr lang="en-IN" dirty="0"/>
          </a:p>
        </p:txBody>
      </p:sp>
    </p:spTree>
    <p:extLst>
      <p:ext uri="{BB962C8B-B14F-4D97-AF65-F5344CB8AC3E}">
        <p14:creationId xmlns:p14="http://schemas.microsoft.com/office/powerpoint/2010/main" val="319955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09EF1-D47C-BB63-122B-10AAF0F1D5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961620-9861-19D5-3353-1CFCDA29B84D}"/>
              </a:ext>
            </a:extLst>
          </p:cNvPr>
          <p:cNvSpPr>
            <a:spLocks noGrp="1"/>
          </p:cNvSpPr>
          <p:nvPr>
            <p:ph type="title"/>
          </p:nvPr>
        </p:nvSpPr>
        <p:spPr>
          <a:xfrm>
            <a:off x="962526" y="274637"/>
            <a:ext cx="10940715" cy="639763"/>
          </a:xfrm>
        </p:spPr>
        <p:txBody>
          <a:bodyPr/>
          <a:lstStyle/>
          <a:p>
            <a:r>
              <a:rPr lang="en-IN" b="1" dirty="0"/>
              <a:t>for Loops</a:t>
            </a:r>
          </a:p>
        </p:txBody>
      </p:sp>
      <p:sp>
        <p:nvSpPr>
          <p:cNvPr id="3" name="Content Placeholder 2">
            <a:extLst>
              <a:ext uri="{FF2B5EF4-FFF2-40B4-BE49-F238E27FC236}">
                <a16:creationId xmlns:a16="http://schemas.microsoft.com/office/drawing/2014/main" id="{D1B90CB6-B13B-5CD1-623F-E3835DBEAD1D}"/>
              </a:ext>
            </a:extLst>
          </p:cNvPr>
          <p:cNvSpPr>
            <a:spLocks noGrp="1"/>
          </p:cNvSpPr>
          <p:nvPr>
            <p:ph idx="1"/>
          </p:nvPr>
        </p:nvSpPr>
        <p:spPr>
          <a:xfrm>
            <a:off x="962526" y="1155032"/>
            <a:ext cx="10940715" cy="5428331"/>
          </a:xfrm>
        </p:spPr>
        <p:txBody>
          <a:bodyPr>
            <a:normAutofit/>
          </a:bodyPr>
          <a:lstStyle/>
          <a:p>
            <a:pPr algn="just"/>
            <a:r>
              <a:rPr lang="en-US" dirty="0"/>
              <a:t>The for loop in Linux scripting enables users to execute a command or set of commands repeatedly over a specified list of values. </a:t>
            </a:r>
          </a:p>
          <a:p>
            <a:pPr algn="just"/>
            <a:r>
              <a:rPr lang="en-US" dirty="0"/>
              <a:t>It’s commonly used for iterating over files, numbers, or ranges and is a valuable tool for automating repetitive tasks.</a:t>
            </a:r>
          </a:p>
          <a:p>
            <a:pPr algn="just"/>
            <a:r>
              <a:rPr lang="en-IN" dirty="0"/>
              <a:t>Basic for Loop:</a:t>
            </a:r>
          </a:p>
          <a:p>
            <a:pPr marL="0" indent="0" algn="just">
              <a:buNone/>
            </a:pPr>
            <a:r>
              <a:rPr lang="en-IN" dirty="0"/>
              <a:t>	</a:t>
            </a:r>
          </a:p>
        </p:txBody>
      </p:sp>
      <p:pic>
        <p:nvPicPr>
          <p:cNvPr id="7" name="Picture 6">
            <a:extLst>
              <a:ext uri="{FF2B5EF4-FFF2-40B4-BE49-F238E27FC236}">
                <a16:creationId xmlns:a16="http://schemas.microsoft.com/office/drawing/2014/main" id="{B87EA186-9309-1EC0-DEEA-72CD75B39C52}"/>
              </a:ext>
            </a:extLst>
          </p:cNvPr>
          <p:cNvPicPr>
            <a:picLocks noChangeAspect="1"/>
          </p:cNvPicPr>
          <p:nvPr/>
        </p:nvPicPr>
        <p:blipFill>
          <a:blip r:embed="rId2"/>
          <a:stretch>
            <a:fillRect/>
          </a:stretch>
        </p:blipFill>
        <p:spPr>
          <a:xfrm>
            <a:off x="1503761" y="3706930"/>
            <a:ext cx="6890433" cy="1996038"/>
          </a:xfrm>
          <a:prstGeom prst="rect">
            <a:avLst/>
          </a:prstGeom>
        </p:spPr>
      </p:pic>
    </p:spTree>
    <p:extLst>
      <p:ext uri="{BB962C8B-B14F-4D97-AF65-F5344CB8AC3E}">
        <p14:creationId xmlns:p14="http://schemas.microsoft.com/office/powerpoint/2010/main" val="48202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CF6ED-643A-0379-016F-D847E75985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39DDE2-989B-7F9D-A6AB-6BC2F99E6D24}"/>
              </a:ext>
            </a:extLst>
          </p:cNvPr>
          <p:cNvSpPr>
            <a:spLocks noGrp="1"/>
          </p:cNvSpPr>
          <p:nvPr>
            <p:ph type="title"/>
          </p:nvPr>
        </p:nvSpPr>
        <p:spPr>
          <a:xfrm>
            <a:off x="962526" y="274637"/>
            <a:ext cx="10940715" cy="639763"/>
          </a:xfrm>
        </p:spPr>
        <p:txBody>
          <a:bodyPr/>
          <a:lstStyle/>
          <a:p>
            <a:r>
              <a:rPr lang="en-IN" b="1" dirty="0"/>
              <a:t>for Loops</a:t>
            </a:r>
          </a:p>
        </p:txBody>
      </p:sp>
      <p:sp>
        <p:nvSpPr>
          <p:cNvPr id="3" name="Content Placeholder 2">
            <a:extLst>
              <a:ext uri="{FF2B5EF4-FFF2-40B4-BE49-F238E27FC236}">
                <a16:creationId xmlns:a16="http://schemas.microsoft.com/office/drawing/2014/main" id="{D10930A8-DFCB-E5D1-9531-E9703EB53E42}"/>
              </a:ext>
            </a:extLst>
          </p:cNvPr>
          <p:cNvSpPr>
            <a:spLocks noGrp="1"/>
          </p:cNvSpPr>
          <p:nvPr>
            <p:ph idx="1"/>
          </p:nvPr>
        </p:nvSpPr>
        <p:spPr>
          <a:xfrm>
            <a:off x="962526" y="1155032"/>
            <a:ext cx="10940715" cy="5428331"/>
          </a:xfrm>
        </p:spPr>
        <p:txBody>
          <a:bodyPr>
            <a:normAutofit/>
          </a:bodyPr>
          <a:lstStyle/>
          <a:p>
            <a:pPr algn="just"/>
            <a:r>
              <a:rPr lang="en-US" dirty="0"/>
              <a:t>Looping Through Files in a Directory:</a:t>
            </a:r>
          </a:p>
          <a:p>
            <a:pPr algn="just"/>
            <a:endParaRPr lang="en-US" dirty="0"/>
          </a:p>
          <a:p>
            <a:pPr marL="0" indent="0" algn="just">
              <a:buNone/>
            </a:pPr>
            <a:endParaRPr lang="en-US" dirty="0"/>
          </a:p>
          <a:p>
            <a:pPr algn="just"/>
            <a:endParaRPr lang="en-US" dirty="0"/>
          </a:p>
          <a:p>
            <a:pPr algn="just"/>
            <a:r>
              <a:rPr lang="en-US" dirty="0"/>
              <a:t>Using a Range in for Loop:</a:t>
            </a:r>
            <a:endParaRPr lang="en-IN" dirty="0"/>
          </a:p>
        </p:txBody>
      </p:sp>
      <p:pic>
        <p:nvPicPr>
          <p:cNvPr id="6" name="Picture 5">
            <a:extLst>
              <a:ext uri="{FF2B5EF4-FFF2-40B4-BE49-F238E27FC236}">
                <a16:creationId xmlns:a16="http://schemas.microsoft.com/office/drawing/2014/main" id="{1454EE4B-268E-9DAE-3AAE-9E0144CC5DCF}"/>
              </a:ext>
            </a:extLst>
          </p:cNvPr>
          <p:cNvPicPr>
            <a:picLocks noChangeAspect="1"/>
          </p:cNvPicPr>
          <p:nvPr/>
        </p:nvPicPr>
        <p:blipFill>
          <a:blip r:embed="rId2"/>
          <a:stretch>
            <a:fillRect/>
          </a:stretch>
        </p:blipFill>
        <p:spPr>
          <a:xfrm>
            <a:off x="1437598" y="1911472"/>
            <a:ext cx="6070106" cy="1517527"/>
          </a:xfrm>
          <a:prstGeom prst="rect">
            <a:avLst/>
          </a:prstGeom>
        </p:spPr>
      </p:pic>
      <p:pic>
        <p:nvPicPr>
          <p:cNvPr id="8" name="Picture 7">
            <a:extLst>
              <a:ext uri="{FF2B5EF4-FFF2-40B4-BE49-F238E27FC236}">
                <a16:creationId xmlns:a16="http://schemas.microsoft.com/office/drawing/2014/main" id="{D337C344-8DE6-5A79-4B24-9C84A6A7A136}"/>
              </a:ext>
            </a:extLst>
          </p:cNvPr>
          <p:cNvPicPr>
            <a:picLocks noChangeAspect="1"/>
          </p:cNvPicPr>
          <p:nvPr/>
        </p:nvPicPr>
        <p:blipFill>
          <a:blip r:embed="rId3"/>
          <a:stretch>
            <a:fillRect/>
          </a:stretch>
        </p:blipFill>
        <p:spPr>
          <a:xfrm>
            <a:off x="1437598" y="4185439"/>
            <a:ext cx="5059455" cy="2270269"/>
          </a:xfrm>
          <a:prstGeom prst="rect">
            <a:avLst/>
          </a:prstGeom>
        </p:spPr>
      </p:pic>
    </p:spTree>
    <p:extLst>
      <p:ext uri="{BB962C8B-B14F-4D97-AF65-F5344CB8AC3E}">
        <p14:creationId xmlns:p14="http://schemas.microsoft.com/office/powerpoint/2010/main" val="93309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FD0D9-5211-98AB-7922-46AA7961C8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718307-B069-430E-AFF1-080AE7C7C847}"/>
              </a:ext>
            </a:extLst>
          </p:cNvPr>
          <p:cNvSpPr>
            <a:spLocks noGrp="1"/>
          </p:cNvSpPr>
          <p:nvPr>
            <p:ph type="title"/>
          </p:nvPr>
        </p:nvSpPr>
        <p:spPr>
          <a:xfrm>
            <a:off x="962526" y="274637"/>
            <a:ext cx="10940715" cy="639763"/>
          </a:xfrm>
        </p:spPr>
        <p:txBody>
          <a:bodyPr/>
          <a:lstStyle/>
          <a:p>
            <a:r>
              <a:rPr lang="en-IN" b="1" dirty="0"/>
              <a:t>Configuring Network Settings</a:t>
            </a:r>
          </a:p>
        </p:txBody>
      </p:sp>
      <p:sp>
        <p:nvSpPr>
          <p:cNvPr id="3" name="Content Placeholder 2">
            <a:extLst>
              <a:ext uri="{FF2B5EF4-FFF2-40B4-BE49-F238E27FC236}">
                <a16:creationId xmlns:a16="http://schemas.microsoft.com/office/drawing/2014/main" id="{E84D8A64-C639-8851-584F-E9D1DDB0FA61}"/>
              </a:ext>
            </a:extLst>
          </p:cNvPr>
          <p:cNvSpPr>
            <a:spLocks noGrp="1"/>
          </p:cNvSpPr>
          <p:nvPr>
            <p:ph idx="1"/>
          </p:nvPr>
        </p:nvSpPr>
        <p:spPr>
          <a:xfrm>
            <a:off x="962526" y="1155032"/>
            <a:ext cx="4066674" cy="5428331"/>
          </a:xfrm>
        </p:spPr>
        <p:txBody>
          <a:bodyPr>
            <a:normAutofit/>
          </a:bodyPr>
          <a:lstStyle/>
          <a:p>
            <a:r>
              <a:rPr lang="en-US" dirty="0"/>
              <a:t>Network Manager Text User Interface (NMTUI)</a:t>
            </a:r>
          </a:p>
          <a:p>
            <a:r>
              <a:rPr lang="en-US" dirty="0"/>
              <a:t>Network Manager Command Line Interface (NMCLI)</a:t>
            </a:r>
          </a:p>
          <a:p>
            <a:r>
              <a:rPr lang="en-US" dirty="0"/>
              <a:t>Network settings using Graphical User Interface (GUI)</a:t>
            </a:r>
          </a:p>
          <a:p>
            <a:r>
              <a:rPr lang="en-IN" dirty="0"/>
              <a:t>File - /etc/</a:t>
            </a:r>
            <a:r>
              <a:rPr lang="en-IN" dirty="0" err="1"/>
              <a:t>sysconfig</a:t>
            </a:r>
            <a:r>
              <a:rPr lang="en-IN" dirty="0"/>
              <a:t>/network-scripts/ifcfg-eth0</a:t>
            </a:r>
          </a:p>
          <a:p>
            <a:endParaRPr lang="en-IN" dirty="0"/>
          </a:p>
        </p:txBody>
      </p:sp>
      <p:pic>
        <p:nvPicPr>
          <p:cNvPr id="2050" name="Picture 2">
            <a:extLst>
              <a:ext uri="{FF2B5EF4-FFF2-40B4-BE49-F238E27FC236}">
                <a16:creationId xmlns:a16="http://schemas.microsoft.com/office/drawing/2014/main" id="{8FB945DB-E98F-550A-9FA9-B22A1D7C0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2198" y="1155032"/>
            <a:ext cx="6711043" cy="4972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8C16F-A0AC-68F4-5332-2E0AD08E91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22140E-6FB0-BA09-B1A5-33F416BAEEAF}"/>
              </a:ext>
            </a:extLst>
          </p:cNvPr>
          <p:cNvSpPr>
            <a:spLocks noGrp="1"/>
          </p:cNvSpPr>
          <p:nvPr>
            <p:ph type="title"/>
          </p:nvPr>
        </p:nvSpPr>
        <p:spPr>
          <a:xfrm>
            <a:off x="962526" y="274637"/>
            <a:ext cx="10940715" cy="639763"/>
          </a:xfrm>
        </p:spPr>
        <p:txBody>
          <a:bodyPr/>
          <a:lstStyle/>
          <a:p>
            <a:r>
              <a:rPr lang="en-IN" b="1" dirty="0"/>
              <a:t>Essential System Administration Tools - systemctl</a:t>
            </a:r>
          </a:p>
        </p:txBody>
      </p:sp>
      <p:sp>
        <p:nvSpPr>
          <p:cNvPr id="3" name="Content Placeholder 2">
            <a:extLst>
              <a:ext uri="{FF2B5EF4-FFF2-40B4-BE49-F238E27FC236}">
                <a16:creationId xmlns:a16="http://schemas.microsoft.com/office/drawing/2014/main" id="{480858D0-A3A2-60D5-01FA-5C86A43E4E00}"/>
              </a:ext>
            </a:extLst>
          </p:cNvPr>
          <p:cNvSpPr>
            <a:spLocks noGrp="1"/>
          </p:cNvSpPr>
          <p:nvPr>
            <p:ph idx="1"/>
          </p:nvPr>
        </p:nvSpPr>
        <p:spPr>
          <a:xfrm>
            <a:off x="962526" y="1155032"/>
            <a:ext cx="10940715" cy="5572339"/>
          </a:xfrm>
        </p:spPr>
        <p:txBody>
          <a:bodyPr>
            <a:normAutofit/>
          </a:bodyPr>
          <a:lstStyle/>
          <a:p>
            <a:pPr algn="just"/>
            <a:r>
              <a:rPr lang="en-US" b="1" dirty="0"/>
              <a:t>Check the Status of a Service:</a:t>
            </a:r>
          </a:p>
          <a:p>
            <a:pPr lvl="1" algn="just"/>
            <a:r>
              <a:rPr lang="en-US" dirty="0"/>
              <a:t># systemctl status &lt;service-name&gt;</a:t>
            </a:r>
          </a:p>
          <a:p>
            <a:pPr algn="just"/>
            <a:r>
              <a:rPr lang="en-US" b="1" dirty="0"/>
              <a:t>Start, Stop, and Restart Services:</a:t>
            </a:r>
          </a:p>
          <a:p>
            <a:pPr lvl="1" algn="just"/>
            <a:r>
              <a:rPr lang="en-US" dirty="0"/>
              <a:t># sudo systemctl start &lt;service-name&gt;</a:t>
            </a:r>
          </a:p>
          <a:p>
            <a:pPr lvl="1" algn="just"/>
            <a:r>
              <a:rPr lang="en-US" dirty="0"/>
              <a:t># sudo systemctl stop &lt;service-name&gt;</a:t>
            </a:r>
          </a:p>
          <a:p>
            <a:pPr lvl="1" algn="just"/>
            <a:r>
              <a:rPr lang="en-US" dirty="0"/>
              <a:t># sudo systemctl restart &lt;service-name&gt;</a:t>
            </a:r>
          </a:p>
          <a:p>
            <a:pPr algn="just"/>
            <a:r>
              <a:rPr lang="en-US" b="1" dirty="0"/>
              <a:t>Enable or Disable Services at Boot:</a:t>
            </a:r>
          </a:p>
          <a:p>
            <a:pPr lvl="1" algn="just"/>
            <a:r>
              <a:rPr lang="en-US" dirty="0"/>
              <a:t># sudo systemctl enable &lt;service-name&gt;</a:t>
            </a:r>
          </a:p>
          <a:p>
            <a:pPr lvl="1" algn="just"/>
            <a:r>
              <a:rPr lang="en-US" dirty="0"/>
              <a:t># sudo systemctl disable &lt;service-name&gt;</a:t>
            </a:r>
          </a:p>
          <a:p>
            <a:pPr algn="just"/>
            <a:r>
              <a:rPr lang="en-IN" b="1" dirty="0"/>
              <a:t>List All Active Services:</a:t>
            </a:r>
          </a:p>
          <a:p>
            <a:pPr lvl="1" algn="just"/>
            <a:r>
              <a:rPr lang="en-IN" dirty="0"/>
              <a:t># </a:t>
            </a:r>
            <a:r>
              <a:rPr lang="en-US" dirty="0"/>
              <a:t>systemctl list-units --type=service --state=active</a:t>
            </a:r>
          </a:p>
        </p:txBody>
      </p:sp>
    </p:spTree>
    <p:extLst>
      <p:ext uri="{BB962C8B-B14F-4D97-AF65-F5344CB8AC3E}">
        <p14:creationId xmlns:p14="http://schemas.microsoft.com/office/powerpoint/2010/main" val="47909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D4191-8785-FB02-926E-42787F2BD4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F781D1-D117-ECCC-D774-E50F70752A79}"/>
              </a:ext>
            </a:extLst>
          </p:cNvPr>
          <p:cNvSpPr>
            <a:spLocks noGrp="1"/>
          </p:cNvSpPr>
          <p:nvPr>
            <p:ph type="title"/>
          </p:nvPr>
        </p:nvSpPr>
        <p:spPr>
          <a:xfrm>
            <a:off x="962526" y="274637"/>
            <a:ext cx="10940715" cy="639763"/>
          </a:xfrm>
        </p:spPr>
        <p:txBody>
          <a:bodyPr/>
          <a:lstStyle/>
          <a:p>
            <a:r>
              <a:rPr lang="en-IN" b="1" dirty="0"/>
              <a:t>Managing Run Levels</a:t>
            </a:r>
          </a:p>
        </p:txBody>
      </p:sp>
      <p:sp>
        <p:nvSpPr>
          <p:cNvPr id="3" name="Content Placeholder 2">
            <a:extLst>
              <a:ext uri="{FF2B5EF4-FFF2-40B4-BE49-F238E27FC236}">
                <a16:creationId xmlns:a16="http://schemas.microsoft.com/office/drawing/2014/main" id="{BC272C35-86BD-8EF0-866C-6A6E9FE53C2D}"/>
              </a:ext>
            </a:extLst>
          </p:cNvPr>
          <p:cNvSpPr>
            <a:spLocks noGrp="1"/>
          </p:cNvSpPr>
          <p:nvPr>
            <p:ph idx="1"/>
          </p:nvPr>
        </p:nvSpPr>
        <p:spPr>
          <a:xfrm>
            <a:off x="962526" y="1155032"/>
            <a:ext cx="10940715" cy="5428331"/>
          </a:xfrm>
        </p:spPr>
        <p:txBody>
          <a:bodyPr>
            <a:normAutofit fontScale="92500" lnSpcReduction="10000"/>
          </a:bodyPr>
          <a:lstStyle/>
          <a:p>
            <a:pPr algn="just"/>
            <a:r>
              <a:rPr lang="en-IN" b="1" dirty="0">
                <a:solidFill>
                  <a:srgbClr val="FFFF00"/>
                </a:solidFill>
              </a:rPr>
              <a:t>Runlevel 0</a:t>
            </a:r>
            <a:r>
              <a:rPr lang="en-IN" dirty="0"/>
              <a:t>: Halt – Shuts down the system completely.</a:t>
            </a:r>
          </a:p>
          <a:p>
            <a:pPr algn="just"/>
            <a:r>
              <a:rPr lang="en-IN" b="1" dirty="0">
                <a:solidFill>
                  <a:srgbClr val="FFFF00"/>
                </a:solidFill>
              </a:rPr>
              <a:t>Runlevel 1</a:t>
            </a:r>
            <a:r>
              <a:rPr lang="en-IN" dirty="0"/>
              <a:t>: Single-user mode – For administrative tasks, no networking; minimal environment.</a:t>
            </a:r>
          </a:p>
          <a:p>
            <a:pPr algn="just"/>
            <a:r>
              <a:rPr lang="en-IN" b="1" dirty="0">
                <a:solidFill>
                  <a:srgbClr val="FFFF00"/>
                </a:solidFill>
              </a:rPr>
              <a:t>Runlevel 2</a:t>
            </a:r>
            <a:r>
              <a:rPr lang="en-IN" dirty="0"/>
              <a:t>: Multi-user mode without networking – Multiple users can log in, but no network services are started.</a:t>
            </a:r>
          </a:p>
          <a:p>
            <a:pPr algn="just"/>
            <a:r>
              <a:rPr lang="en-IN" b="1" dirty="0">
                <a:solidFill>
                  <a:srgbClr val="FFFF00"/>
                </a:solidFill>
              </a:rPr>
              <a:t>Runlevel 3</a:t>
            </a:r>
            <a:r>
              <a:rPr lang="en-IN" dirty="0"/>
              <a:t>: Multi-user mode with networking – Standard text-based multi-user mode with network support.</a:t>
            </a:r>
          </a:p>
          <a:p>
            <a:pPr algn="just"/>
            <a:r>
              <a:rPr lang="en-IN" b="1" dirty="0">
                <a:solidFill>
                  <a:srgbClr val="FFFF00"/>
                </a:solidFill>
              </a:rPr>
              <a:t>Runlevel 4</a:t>
            </a:r>
            <a:r>
              <a:rPr lang="en-IN" dirty="0"/>
              <a:t>: Unused/User-defined – Reserved for custom configurations; rarely used.</a:t>
            </a:r>
          </a:p>
          <a:p>
            <a:pPr algn="just"/>
            <a:r>
              <a:rPr lang="en-IN" b="1" dirty="0">
                <a:solidFill>
                  <a:srgbClr val="FFFF00"/>
                </a:solidFill>
              </a:rPr>
              <a:t>Runlevel 5</a:t>
            </a:r>
            <a:r>
              <a:rPr lang="en-IN" dirty="0"/>
              <a:t>: Multi-user mode with GUI – Similar to runlevel 3 but with graphical interface support.</a:t>
            </a:r>
          </a:p>
          <a:p>
            <a:pPr algn="just"/>
            <a:r>
              <a:rPr lang="en-IN" b="1" dirty="0">
                <a:solidFill>
                  <a:srgbClr val="FFFF00"/>
                </a:solidFill>
              </a:rPr>
              <a:t>Runlevel 6</a:t>
            </a:r>
            <a:r>
              <a:rPr lang="en-IN" dirty="0"/>
              <a:t>: Reboot – Reboots the system safely.</a:t>
            </a:r>
          </a:p>
        </p:txBody>
      </p:sp>
    </p:spTree>
    <p:extLst>
      <p:ext uri="{BB962C8B-B14F-4D97-AF65-F5344CB8AC3E}">
        <p14:creationId xmlns:p14="http://schemas.microsoft.com/office/powerpoint/2010/main" val="388903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482AC-5137-BBEB-2B68-D756D02432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292C22-FFFB-AAE8-6E27-11DBCD38D5FD}"/>
              </a:ext>
            </a:extLst>
          </p:cNvPr>
          <p:cNvSpPr>
            <a:spLocks noGrp="1"/>
          </p:cNvSpPr>
          <p:nvPr>
            <p:ph type="title"/>
          </p:nvPr>
        </p:nvSpPr>
        <p:spPr>
          <a:xfrm>
            <a:off x="962526" y="274637"/>
            <a:ext cx="10940715" cy="639763"/>
          </a:xfrm>
        </p:spPr>
        <p:txBody>
          <a:bodyPr/>
          <a:lstStyle/>
          <a:p>
            <a:r>
              <a:rPr lang="en-IN" b="1" dirty="0"/>
              <a:t>Firewall Configuration (firewalld)</a:t>
            </a:r>
          </a:p>
        </p:txBody>
      </p:sp>
      <p:pic>
        <p:nvPicPr>
          <p:cNvPr id="5" name="Content Placeholder 4">
            <a:extLst>
              <a:ext uri="{FF2B5EF4-FFF2-40B4-BE49-F238E27FC236}">
                <a16:creationId xmlns:a16="http://schemas.microsoft.com/office/drawing/2014/main" id="{7BD5675F-E04A-2A99-308F-A4B982A83A0C}"/>
              </a:ext>
            </a:extLst>
          </p:cNvPr>
          <p:cNvPicPr>
            <a:picLocks noGrp="1" noChangeAspect="1"/>
          </p:cNvPicPr>
          <p:nvPr>
            <p:ph idx="1"/>
          </p:nvPr>
        </p:nvPicPr>
        <p:blipFill>
          <a:blip r:embed="rId2"/>
          <a:stretch>
            <a:fillRect/>
          </a:stretch>
        </p:blipFill>
        <p:spPr>
          <a:xfrm>
            <a:off x="1611987" y="1155700"/>
            <a:ext cx="9641125" cy="5427663"/>
          </a:xfrm>
        </p:spPr>
      </p:pic>
    </p:spTree>
    <p:extLst>
      <p:ext uri="{BB962C8B-B14F-4D97-AF65-F5344CB8AC3E}">
        <p14:creationId xmlns:p14="http://schemas.microsoft.com/office/powerpoint/2010/main" val="281224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17BA7-5AA0-E566-66C9-A9E47BD6E1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9CCC3F-51F4-2CBD-A8B8-C7C7C6C9AECE}"/>
              </a:ext>
            </a:extLst>
          </p:cNvPr>
          <p:cNvSpPr>
            <a:spLocks noGrp="1"/>
          </p:cNvSpPr>
          <p:nvPr>
            <p:ph type="title"/>
          </p:nvPr>
        </p:nvSpPr>
        <p:spPr>
          <a:xfrm>
            <a:off x="962526" y="274637"/>
            <a:ext cx="10940715" cy="639763"/>
          </a:xfrm>
        </p:spPr>
        <p:txBody>
          <a:bodyPr/>
          <a:lstStyle/>
          <a:p>
            <a:r>
              <a:rPr lang="en-IN" b="1" dirty="0"/>
              <a:t>Types of Installation</a:t>
            </a:r>
          </a:p>
        </p:txBody>
      </p:sp>
      <p:sp>
        <p:nvSpPr>
          <p:cNvPr id="3" name="Content Placeholder 2">
            <a:extLst>
              <a:ext uri="{FF2B5EF4-FFF2-40B4-BE49-F238E27FC236}">
                <a16:creationId xmlns:a16="http://schemas.microsoft.com/office/drawing/2014/main" id="{5CF0F4EC-100E-6F80-2B85-A9C3C6723AD8}"/>
              </a:ext>
            </a:extLst>
          </p:cNvPr>
          <p:cNvSpPr>
            <a:spLocks noGrp="1"/>
          </p:cNvSpPr>
          <p:nvPr>
            <p:ph idx="1"/>
          </p:nvPr>
        </p:nvSpPr>
        <p:spPr>
          <a:xfrm>
            <a:off x="962526" y="1155032"/>
            <a:ext cx="10940715" cy="5428331"/>
          </a:xfrm>
        </p:spPr>
        <p:txBody>
          <a:bodyPr>
            <a:normAutofit/>
          </a:bodyPr>
          <a:lstStyle/>
          <a:p>
            <a:pPr marL="0" indent="0" algn="just">
              <a:buNone/>
            </a:pPr>
            <a:r>
              <a:rPr lang="en-US" dirty="0"/>
              <a:t>Linux offers different installation types tailored for various environments and needs:</a:t>
            </a:r>
          </a:p>
          <a:p>
            <a:pPr algn="just"/>
            <a:r>
              <a:rPr lang="en-US" b="1" dirty="0">
                <a:solidFill>
                  <a:srgbClr val="FFFF00"/>
                </a:solidFill>
              </a:rPr>
              <a:t>Standard Installation</a:t>
            </a:r>
            <a:r>
              <a:rPr lang="en-US" dirty="0"/>
              <a:t>: Installs the OS on a single machine, either as a standalone OS or alongside others in dual-boot.</a:t>
            </a:r>
          </a:p>
          <a:p>
            <a:pPr algn="just"/>
            <a:r>
              <a:rPr lang="en-US" b="1" dirty="0">
                <a:solidFill>
                  <a:srgbClr val="FFFF00"/>
                </a:solidFill>
              </a:rPr>
              <a:t>Minimal Installation</a:t>
            </a:r>
            <a:r>
              <a:rPr lang="en-US" dirty="0"/>
              <a:t>: Installs only the core components, leaving out unnecessary software packages for reduced resource usage.</a:t>
            </a:r>
          </a:p>
          <a:p>
            <a:pPr algn="just"/>
            <a:r>
              <a:rPr lang="en-US" b="1" dirty="0">
                <a:solidFill>
                  <a:srgbClr val="FFFF00"/>
                </a:solidFill>
              </a:rPr>
              <a:t>Automated Installation </a:t>
            </a:r>
            <a:r>
              <a:rPr lang="en-US" dirty="0"/>
              <a:t>(Kickstart/</a:t>
            </a:r>
            <a:r>
              <a:rPr lang="en-US" dirty="0" err="1"/>
              <a:t>Preseed</a:t>
            </a:r>
            <a:r>
              <a:rPr lang="en-US" dirty="0"/>
              <a:t>): Scripts the installation process for large-scale or repeated installations, common in enterprise environments.</a:t>
            </a:r>
          </a:p>
          <a:p>
            <a:pPr algn="just"/>
            <a:r>
              <a:rPr lang="en-US" b="1" dirty="0">
                <a:solidFill>
                  <a:srgbClr val="FFFF00"/>
                </a:solidFill>
              </a:rPr>
              <a:t>Cloud/Container Installation</a:t>
            </a:r>
            <a:r>
              <a:rPr lang="en-US" dirty="0"/>
              <a:t>: Designed specifically for virtualized environments, optimized for lightweight containers or virtual machines.</a:t>
            </a:r>
          </a:p>
        </p:txBody>
      </p:sp>
    </p:spTree>
    <p:extLst>
      <p:ext uri="{BB962C8B-B14F-4D97-AF65-F5344CB8AC3E}">
        <p14:creationId xmlns:p14="http://schemas.microsoft.com/office/powerpoint/2010/main" val="174191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A2900-7459-D83C-9DCB-9A8D5C67A8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0F789E-E19E-EAC6-4051-EBA71FC948EA}"/>
              </a:ext>
            </a:extLst>
          </p:cNvPr>
          <p:cNvSpPr>
            <a:spLocks noGrp="1"/>
          </p:cNvSpPr>
          <p:nvPr>
            <p:ph type="title"/>
          </p:nvPr>
        </p:nvSpPr>
        <p:spPr>
          <a:xfrm>
            <a:off x="962526" y="274637"/>
            <a:ext cx="10940715" cy="639763"/>
          </a:xfrm>
        </p:spPr>
        <p:txBody>
          <a:bodyPr/>
          <a:lstStyle/>
          <a:p>
            <a:r>
              <a:rPr lang="en-IN" b="1" dirty="0"/>
              <a:t>SELinux (Security-Enhanced Linux)</a:t>
            </a:r>
          </a:p>
        </p:txBody>
      </p:sp>
      <p:sp>
        <p:nvSpPr>
          <p:cNvPr id="3" name="Content Placeholder 2">
            <a:extLst>
              <a:ext uri="{FF2B5EF4-FFF2-40B4-BE49-F238E27FC236}">
                <a16:creationId xmlns:a16="http://schemas.microsoft.com/office/drawing/2014/main" id="{81A3ED9E-62C3-B07C-D0CB-2973451A54B1}"/>
              </a:ext>
            </a:extLst>
          </p:cNvPr>
          <p:cNvSpPr>
            <a:spLocks noGrp="1"/>
          </p:cNvSpPr>
          <p:nvPr>
            <p:ph idx="1"/>
          </p:nvPr>
        </p:nvSpPr>
        <p:spPr>
          <a:xfrm>
            <a:off x="962526" y="1155032"/>
            <a:ext cx="10940715" cy="5428331"/>
          </a:xfrm>
        </p:spPr>
        <p:txBody>
          <a:bodyPr>
            <a:normAutofit/>
          </a:bodyPr>
          <a:lstStyle/>
          <a:p>
            <a:pPr marL="0" indent="0" algn="just">
              <a:buNone/>
            </a:pPr>
            <a:r>
              <a:rPr lang="en-US" dirty="0"/>
              <a:t>SELinux is a security module that enforces access control policies, enhancing security by confining programs to specific functions.</a:t>
            </a:r>
          </a:p>
          <a:p>
            <a:pPr algn="just"/>
            <a:r>
              <a:rPr lang="en-IN" dirty="0"/>
              <a:t>Check SELinux Status:</a:t>
            </a:r>
          </a:p>
          <a:p>
            <a:pPr lvl="1" algn="just"/>
            <a:r>
              <a:rPr lang="en-IN" dirty="0"/>
              <a:t># </a:t>
            </a:r>
            <a:r>
              <a:rPr lang="en-IN" dirty="0" err="1"/>
              <a:t>sestatus</a:t>
            </a:r>
            <a:endParaRPr lang="en-IN" dirty="0"/>
          </a:p>
          <a:p>
            <a:pPr algn="just"/>
            <a:r>
              <a:rPr lang="en-US" dirty="0"/>
              <a:t>Set SELinux to Enforcing or Permissive Mode:</a:t>
            </a:r>
          </a:p>
          <a:p>
            <a:pPr lvl="1" algn="just"/>
            <a:r>
              <a:rPr lang="en-US" dirty="0"/>
              <a:t># sudo </a:t>
            </a:r>
            <a:r>
              <a:rPr lang="en-US" dirty="0" err="1"/>
              <a:t>setenforce</a:t>
            </a:r>
            <a:r>
              <a:rPr lang="en-US" dirty="0"/>
              <a:t> 1	//Enabling enforcing mode</a:t>
            </a:r>
          </a:p>
          <a:p>
            <a:pPr lvl="1" algn="just"/>
            <a:r>
              <a:rPr lang="en-US" dirty="0"/>
              <a:t># sudo </a:t>
            </a:r>
            <a:r>
              <a:rPr lang="en-US" dirty="0" err="1"/>
              <a:t>setenforce</a:t>
            </a:r>
            <a:r>
              <a:rPr lang="en-US" dirty="0"/>
              <a:t> 0	 //Enabling permissive mode</a:t>
            </a:r>
          </a:p>
          <a:p>
            <a:pPr algn="just"/>
            <a:r>
              <a:rPr lang="en-IN" dirty="0"/>
              <a:t>SELinux Commands:</a:t>
            </a:r>
          </a:p>
          <a:p>
            <a:pPr lvl="1" algn="just"/>
            <a:r>
              <a:rPr lang="en-IN" dirty="0"/>
              <a:t>File - /etc/</a:t>
            </a:r>
            <a:r>
              <a:rPr lang="en-IN" dirty="0" err="1"/>
              <a:t>selinux</a:t>
            </a:r>
            <a:r>
              <a:rPr lang="en-IN" dirty="0"/>
              <a:t>/config</a:t>
            </a:r>
          </a:p>
          <a:p>
            <a:pPr lvl="1" algn="just"/>
            <a:endParaRPr lang="en-IN" dirty="0"/>
          </a:p>
        </p:txBody>
      </p:sp>
    </p:spTree>
    <p:extLst>
      <p:ext uri="{BB962C8B-B14F-4D97-AF65-F5344CB8AC3E}">
        <p14:creationId xmlns:p14="http://schemas.microsoft.com/office/powerpoint/2010/main" val="308210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A3732-BAEE-5D87-4060-4B8159EEC7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6DB58F-A86E-9D1D-5574-A07C45E43F9A}"/>
              </a:ext>
            </a:extLst>
          </p:cNvPr>
          <p:cNvSpPr>
            <a:spLocks noGrp="1"/>
          </p:cNvSpPr>
          <p:nvPr>
            <p:ph type="title"/>
          </p:nvPr>
        </p:nvSpPr>
        <p:spPr>
          <a:xfrm>
            <a:off x="962526" y="274637"/>
            <a:ext cx="10940715" cy="639763"/>
          </a:xfrm>
        </p:spPr>
        <p:txBody>
          <a:bodyPr/>
          <a:lstStyle/>
          <a:p>
            <a:r>
              <a:rPr lang="en-IN" b="1" dirty="0"/>
              <a:t>Essential System Administration Tools</a:t>
            </a:r>
          </a:p>
        </p:txBody>
      </p:sp>
      <p:sp>
        <p:nvSpPr>
          <p:cNvPr id="3" name="Content Placeholder 2">
            <a:extLst>
              <a:ext uri="{FF2B5EF4-FFF2-40B4-BE49-F238E27FC236}">
                <a16:creationId xmlns:a16="http://schemas.microsoft.com/office/drawing/2014/main" id="{70469B3D-94A6-F470-7432-81F98F3CB4A2}"/>
              </a:ext>
            </a:extLst>
          </p:cNvPr>
          <p:cNvSpPr>
            <a:spLocks noGrp="1"/>
          </p:cNvSpPr>
          <p:nvPr>
            <p:ph idx="1"/>
          </p:nvPr>
        </p:nvSpPr>
        <p:spPr>
          <a:xfrm>
            <a:off x="962526" y="1155032"/>
            <a:ext cx="10940715" cy="5428331"/>
          </a:xfrm>
        </p:spPr>
        <p:txBody>
          <a:bodyPr>
            <a:normAutofit lnSpcReduction="10000"/>
          </a:bodyPr>
          <a:lstStyle/>
          <a:p>
            <a:pPr algn="just"/>
            <a:r>
              <a:rPr lang="en-US" b="1" dirty="0">
                <a:solidFill>
                  <a:srgbClr val="FFFF00"/>
                </a:solidFill>
              </a:rPr>
              <a:t>Top</a:t>
            </a:r>
            <a:r>
              <a:rPr lang="en-US" dirty="0"/>
              <a:t> - Provides real-time information about system processes, memory usage, and CPU load.</a:t>
            </a:r>
          </a:p>
          <a:p>
            <a:pPr algn="just"/>
            <a:r>
              <a:rPr lang="en-US" b="1" dirty="0" err="1">
                <a:solidFill>
                  <a:srgbClr val="FFFF00"/>
                </a:solidFill>
              </a:rPr>
              <a:t>Htop</a:t>
            </a:r>
            <a:r>
              <a:rPr lang="en-US" dirty="0"/>
              <a:t> - Allows users to view and manage processes with an intuitive interface.</a:t>
            </a:r>
          </a:p>
          <a:p>
            <a:pPr algn="just"/>
            <a:r>
              <a:rPr lang="en-IN" b="1" dirty="0" err="1">
                <a:solidFill>
                  <a:srgbClr val="FFFF00"/>
                </a:solidFill>
              </a:rPr>
              <a:t>Iostat</a:t>
            </a:r>
            <a:r>
              <a:rPr lang="en-IN" dirty="0"/>
              <a:t> - </a:t>
            </a:r>
            <a:r>
              <a:rPr lang="en-US" dirty="0"/>
              <a:t>Displays CPU and input/output statistics, useful for diagnosing performance issues.</a:t>
            </a:r>
          </a:p>
          <a:p>
            <a:pPr algn="just"/>
            <a:r>
              <a:rPr lang="en-US" b="1" dirty="0">
                <a:solidFill>
                  <a:srgbClr val="FFFF00"/>
                </a:solidFill>
              </a:rPr>
              <a:t>Free</a:t>
            </a:r>
            <a:r>
              <a:rPr lang="en-US" dirty="0"/>
              <a:t> - Provides a quick summary of RAM usage.</a:t>
            </a:r>
          </a:p>
          <a:p>
            <a:pPr algn="just"/>
            <a:r>
              <a:rPr lang="en-US" b="1" dirty="0" err="1">
                <a:solidFill>
                  <a:srgbClr val="FFFF00"/>
                </a:solidFill>
              </a:rPr>
              <a:t>Df</a:t>
            </a:r>
            <a:r>
              <a:rPr lang="en-US" dirty="0"/>
              <a:t> - Shows disk space usage on mounted filesystems.</a:t>
            </a:r>
          </a:p>
          <a:p>
            <a:pPr algn="just"/>
            <a:r>
              <a:rPr lang="en-IN" dirty="0"/>
              <a:t>Netstat/SS - </a:t>
            </a:r>
            <a:r>
              <a:rPr lang="en-US" dirty="0"/>
              <a:t>Netstat and ss (a newer tool) are used for viewing network connections and socket statistics</a:t>
            </a:r>
          </a:p>
          <a:p>
            <a:pPr lvl="1" algn="just"/>
            <a:r>
              <a:rPr lang="en-US" b="1" dirty="0">
                <a:solidFill>
                  <a:srgbClr val="FFFF00"/>
                </a:solidFill>
              </a:rPr>
              <a:t># netstat -</a:t>
            </a:r>
            <a:r>
              <a:rPr lang="en-US" b="1" dirty="0" err="1">
                <a:solidFill>
                  <a:srgbClr val="FFFF00"/>
                </a:solidFill>
              </a:rPr>
              <a:t>tuln</a:t>
            </a:r>
            <a:endParaRPr lang="en-US" b="1" dirty="0">
              <a:solidFill>
                <a:srgbClr val="FFFF00"/>
              </a:solidFill>
            </a:endParaRPr>
          </a:p>
          <a:p>
            <a:pPr lvl="1" algn="just"/>
            <a:r>
              <a:rPr lang="en-US" b="1" dirty="0">
                <a:solidFill>
                  <a:srgbClr val="FFFF00"/>
                </a:solidFill>
              </a:rPr>
              <a:t># ss -</a:t>
            </a:r>
            <a:r>
              <a:rPr lang="en-US" b="1" dirty="0" err="1">
                <a:solidFill>
                  <a:srgbClr val="FFFF00"/>
                </a:solidFill>
              </a:rPr>
              <a:t>tuln</a:t>
            </a:r>
            <a:endParaRPr lang="en-US" b="1" dirty="0">
              <a:solidFill>
                <a:srgbClr val="FFFF00"/>
              </a:solidFill>
            </a:endParaRPr>
          </a:p>
        </p:txBody>
      </p:sp>
    </p:spTree>
    <p:extLst>
      <p:ext uri="{BB962C8B-B14F-4D97-AF65-F5344CB8AC3E}">
        <p14:creationId xmlns:p14="http://schemas.microsoft.com/office/powerpoint/2010/main" val="320360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FBF3B-A89B-9093-A1A6-9D519FAAE5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12213-CC7D-97D9-0F47-A61DB721BEE4}"/>
              </a:ext>
            </a:extLst>
          </p:cNvPr>
          <p:cNvSpPr>
            <a:spLocks noGrp="1"/>
          </p:cNvSpPr>
          <p:nvPr>
            <p:ph type="title"/>
          </p:nvPr>
        </p:nvSpPr>
        <p:spPr>
          <a:xfrm>
            <a:off x="962526" y="274637"/>
            <a:ext cx="10940715" cy="639763"/>
          </a:xfrm>
        </p:spPr>
        <p:txBody>
          <a:bodyPr/>
          <a:lstStyle/>
          <a:p>
            <a:r>
              <a:rPr lang="en-US" b="1" dirty="0"/>
              <a:t>Network Client - Browser</a:t>
            </a:r>
            <a:endParaRPr lang="en-IN" b="1" dirty="0"/>
          </a:p>
        </p:txBody>
      </p:sp>
      <p:sp>
        <p:nvSpPr>
          <p:cNvPr id="3" name="Content Placeholder 2">
            <a:extLst>
              <a:ext uri="{FF2B5EF4-FFF2-40B4-BE49-F238E27FC236}">
                <a16:creationId xmlns:a16="http://schemas.microsoft.com/office/drawing/2014/main" id="{72877BE1-EEAB-254D-2A12-2291EA53D204}"/>
              </a:ext>
            </a:extLst>
          </p:cNvPr>
          <p:cNvSpPr>
            <a:spLocks noGrp="1"/>
          </p:cNvSpPr>
          <p:nvPr>
            <p:ph idx="1"/>
          </p:nvPr>
        </p:nvSpPr>
        <p:spPr>
          <a:xfrm>
            <a:off x="962526" y="1155032"/>
            <a:ext cx="10940715" cy="5428331"/>
          </a:xfrm>
        </p:spPr>
        <p:txBody>
          <a:bodyPr>
            <a:normAutofit/>
          </a:bodyPr>
          <a:lstStyle/>
          <a:p>
            <a:pPr algn="just"/>
            <a:r>
              <a:rPr lang="en-IN" dirty="0"/>
              <a:t>Graphical Web Browsers:</a:t>
            </a:r>
          </a:p>
          <a:p>
            <a:pPr lvl="1" algn="just"/>
            <a:r>
              <a:rPr lang="en-IN" dirty="0"/>
              <a:t>Firefox: Common default browser on many Linux distributions.</a:t>
            </a:r>
          </a:p>
          <a:p>
            <a:pPr lvl="1" algn="just"/>
            <a:r>
              <a:rPr lang="en-IN" dirty="0"/>
              <a:t>Chromium/Chrome: Popular open-source browser, often used for development and general browsing.</a:t>
            </a:r>
          </a:p>
          <a:p>
            <a:pPr lvl="1" algn="just"/>
            <a:r>
              <a:rPr lang="en-IN" dirty="0"/>
              <a:t>Opera: Known for its speed and additional features like built-in VPN.</a:t>
            </a:r>
          </a:p>
          <a:p>
            <a:pPr algn="just"/>
            <a:endParaRPr lang="en-IN" dirty="0"/>
          </a:p>
          <a:p>
            <a:pPr algn="just"/>
            <a:r>
              <a:rPr lang="en-IN" dirty="0"/>
              <a:t>Text-based Browsers:</a:t>
            </a:r>
          </a:p>
          <a:p>
            <a:pPr lvl="1" algn="just"/>
            <a:r>
              <a:rPr lang="en-IN" dirty="0"/>
              <a:t>Lynx: Lightweight text-only browser, useful for low-resource environments.</a:t>
            </a:r>
          </a:p>
          <a:p>
            <a:pPr lvl="1" algn="just"/>
            <a:r>
              <a:rPr lang="en-IN" dirty="0"/>
              <a:t>w3m: Another text-based browser that supports tables and frames.</a:t>
            </a:r>
          </a:p>
        </p:txBody>
      </p:sp>
    </p:spTree>
    <p:extLst>
      <p:ext uri="{BB962C8B-B14F-4D97-AF65-F5344CB8AC3E}">
        <p14:creationId xmlns:p14="http://schemas.microsoft.com/office/powerpoint/2010/main" val="77529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C89B7-99CE-44A7-29F7-50799C3086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C33EAA-4EC1-53E8-AC61-B8B26DEEF10C}"/>
              </a:ext>
            </a:extLst>
          </p:cNvPr>
          <p:cNvSpPr>
            <a:spLocks noGrp="1"/>
          </p:cNvSpPr>
          <p:nvPr>
            <p:ph type="title"/>
          </p:nvPr>
        </p:nvSpPr>
        <p:spPr>
          <a:xfrm>
            <a:off x="962526" y="274637"/>
            <a:ext cx="10940715" cy="639763"/>
          </a:xfrm>
        </p:spPr>
        <p:txBody>
          <a:bodyPr/>
          <a:lstStyle/>
          <a:p>
            <a:r>
              <a:rPr lang="en-US" b="1" dirty="0"/>
              <a:t>Network Client - Email and Instant Messaging </a:t>
            </a:r>
            <a:endParaRPr lang="en-IN" dirty="0"/>
          </a:p>
        </p:txBody>
      </p:sp>
      <p:sp>
        <p:nvSpPr>
          <p:cNvPr id="3" name="Content Placeholder 2">
            <a:extLst>
              <a:ext uri="{FF2B5EF4-FFF2-40B4-BE49-F238E27FC236}">
                <a16:creationId xmlns:a16="http://schemas.microsoft.com/office/drawing/2014/main" id="{09766371-211A-575F-538E-86FEF8C47497}"/>
              </a:ext>
            </a:extLst>
          </p:cNvPr>
          <p:cNvSpPr>
            <a:spLocks noGrp="1"/>
          </p:cNvSpPr>
          <p:nvPr>
            <p:ph idx="1"/>
          </p:nvPr>
        </p:nvSpPr>
        <p:spPr>
          <a:xfrm>
            <a:off x="962526" y="1155032"/>
            <a:ext cx="10940715" cy="5428331"/>
          </a:xfrm>
        </p:spPr>
        <p:txBody>
          <a:bodyPr>
            <a:normAutofit fontScale="92500" lnSpcReduction="10000"/>
          </a:bodyPr>
          <a:lstStyle/>
          <a:p>
            <a:pPr algn="just"/>
            <a:r>
              <a:rPr lang="en-US" dirty="0"/>
              <a:t>Email Clients:</a:t>
            </a:r>
          </a:p>
          <a:p>
            <a:pPr lvl="1" algn="just"/>
            <a:r>
              <a:rPr lang="en-US" dirty="0"/>
              <a:t>Thunderbird: A popular open-source graphical email client with support for IMAP, POP3, and SMTP.</a:t>
            </a:r>
          </a:p>
          <a:p>
            <a:pPr lvl="1" algn="just"/>
            <a:r>
              <a:rPr lang="en-US" dirty="0"/>
              <a:t>Mutt: Command-line email client suitable for advanced users and those who prefer text-based interaction.</a:t>
            </a:r>
          </a:p>
          <a:p>
            <a:pPr lvl="1" algn="just"/>
            <a:r>
              <a:rPr lang="en-US" dirty="0"/>
              <a:t>Evolution: Full-featured email client with calendar and contact management.</a:t>
            </a:r>
          </a:p>
          <a:p>
            <a:pPr algn="just"/>
            <a:endParaRPr lang="en-US" dirty="0"/>
          </a:p>
          <a:p>
            <a:pPr algn="just"/>
            <a:r>
              <a:rPr lang="en-US" dirty="0"/>
              <a:t>Instant Messaging Clients:</a:t>
            </a:r>
          </a:p>
          <a:p>
            <a:pPr lvl="1" algn="just"/>
            <a:r>
              <a:rPr lang="en-US" dirty="0"/>
              <a:t>Pidgin: Supports multiple messaging protocols, including IRC, XMPP, and Slack via plugins.</a:t>
            </a:r>
          </a:p>
          <a:p>
            <a:pPr lvl="1" algn="just"/>
            <a:r>
              <a:rPr lang="en-US" dirty="0"/>
              <a:t>Slack and Telegram Desktop: Native Linux applications for common communication platforms.</a:t>
            </a:r>
          </a:p>
          <a:p>
            <a:pPr lvl="1" algn="just"/>
            <a:r>
              <a:rPr lang="en-US" dirty="0" err="1"/>
              <a:t>WeeChat</a:t>
            </a:r>
            <a:r>
              <a:rPr lang="en-US" dirty="0"/>
              <a:t>: A highly customizable, command-line-based IRC client often used for real-time chat.</a:t>
            </a:r>
            <a:endParaRPr lang="en-IN" dirty="0"/>
          </a:p>
        </p:txBody>
      </p:sp>
    </p:spTree>
    <p:extLst>
      <p:ext uri="{BB962C8B-B14F-4D97-AF65-F5344CB8AC3E}">
        <p14:creationId xmlns:p14="http://schemas.microsoft.com/office/powerpoint/2010/main" val="320414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73924-A202-B99C-4759-96283CA3A4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21FA48-9CDB-BD1D-F427-8DF7E464CEF8}"/>
              </a:ext>
            </a:extLst>
          </p:cNvPr>
          <p:cNvSpPr>
            <a:spLocks noGrp="1"/>
          </p:cNvSpPr>
          <p:nvPr>
            <p:ph type="title"/>
          </p:nvPr>
        </p:nvSpPr>
        <p:spPr>
          <a:xfrm>
            <a:off x="962526" y="274637"/>
            <a:ext cx="10940715" cy="639763"/>
          </a:xfrm>
        </p:spPr>
        <p:txBody>
          <a:bodyPr/>
          <a:lstStyle/>
          <a:p>
            <a:r>
              <a:rPr lang="en-US" b="1" dirty="0"/>
              <a:t>Network Client - Access a Linux System Remotely</a:t>
            </a:r>
            <a:endParaRPr lang="en-IN" dirty="0"/>
          </a:p>
        </p:txBody>
      </p:sp>
      <p:sp>
        <p:nvSpPr>
          <p:cNvPr id="3" name="Content Placeholder 2">
            <a:extLst>
              <a:ext uri="{FF2B5EF4-FFF2-40B4-BE49-F238E27FC236}">
                <a16:creationId xmlns:a16="http://schemas.microsoft.com/office/drawing/2014/main" id="{9EBFFD4A-C1E8-B399-CC5F-8B26DA045451}"/>
              </a:ext>
            </a:extLst>
          </p:cNvPr>
          <p:cNvSpPr>
            <a:spLocks noGrp="1"/>
          </p:cNvSpPr>
          <p:nvPr>
            <p:ph idx="1"/>
          </p:nvPr>
        </p:nvSpPr>
        <p:spPr>
          <a:xfrm>
            <a:off x="962526" y="1155032"/>
            <a:ext cx="10940715" cy="5428331"/>
          </a:xfrm>
        </p:spPr>
        <p:txBody>
          <a:bodyPr>
            <a:normAutofit/>
          </a:bodyPr>
          <a:lstStyle/>
          <a:p>
            <a:pPr algn="just"/>
            <a:r>
              <a:rPr lang="en-IN" b="1" dirty="0"/>
              <a:t>SSH (Secure Shell):</a:t>
            </a:r>
          </a:p>
          <a:p>
            <a:pPr lvl="1" algn="just"/>
            <a:r>
              <a:rPr lang="en-IN" dirty="0"/>
              <a:t># ssh </a:t>
            </a:r>
            <a:r>
              <a:rPr lang="en-IN" dirty="0" err="1"/>
              <a:t>username@remote_host</a:t>
            </a:r>
            <a:endParaRPr lang="en-IN" dirty="0"/>
          </a:p>
          <a:p>
            <a:pPr algn="just"/>
            <a:r>
              <a:rPr lang="en-US" b="1" dirty="0"/>
              <a:t>SCP</a:t>
            </a:r>
            <a:r>
              <a:rPr lang="en-US" dirty="0"/>
              <a:t>: Securely copies files between systems using SSH.</a:t>
            </a:r>
          </a:p>
          <a:p>
            <a:pPr lvl="1" algn="just"/>
            <a:r>
              <a:rPr lang="en-US" dirty="0"/>
              <a:t># </a:t>
            </a:r>
            <a:r>
              <a:rPr lang="en-US" dirty="0" err="1"/>
              <a:t>scp</a:t>
            </a:r>
            <a:r>
              <a:rPr lang="en-US" dirty="0"/>
              <a:t> localfile.txt </a:t>
            </a:r>
            <a:r>
              <a:rPr lang="en-US" dirty="0" err="1"/>
              <a:t>username@remote_host</a:t>
            </a:r>
            <a:r>
              <a:rPr lang="en-US" dirty="0"/>
              <a:t>:/remote/path</a:t>
            </a:r>
          </a:p>
          <a:p>
            <a:pPr algn="just"/>
            <a:r>
              <a:rPr lang="en-IN" b="1" dirty="0"/>
              <a:t>Remote Desktop Access</a:t>
            </a:r>
            <a:r>
              <a:rPr lang="en-IN" dirty="0"/>
              <a:t>:</a:t>
            </a:r>
          </a:p>
          <a:p>
            <a:pPr lvl="1" algn="just"/>
            <a:r>
              <a:rPr lang="en-IN" dirty="0"/>
              <a:t>VNC (Virtual Network Computing): Provides graphical desktop sharing. </a:t>
            </a:r>
            <a:r>
              <a:rPr lang="en-IN" dirty="0" err="1"/>
              <a:t>TigerVNC</a:t>
            </a:r>
            <a:r>
              <a:rPr lang="en-IN" dirty="0"/>
              <a:t> and </a:t>
            </a:r>
            <a:r>
              <a:rPr lang="en-IN" dirty="0" err="1"/>
              <a:t>RealVNC</a:t>
            </a:r>
            <a:r>
              <a:rPr lang="en-IN" dirty="0"/>
              <a:t> are popular choices.</a:t>
            </a:r>
          </a:p>
          <a:p>
            <a:pPr lvl="1" algn="just"/>
            <a:r>
              <a:rPr lang="en-IN" dirty="0"/>
              <a:t>RDP (Remote Desktop Protocol): </a:t>
            </a:r>
            <a:r>
              <a:rPr lang="en-IN" dirty="0" err="1"/>
              <a:t>xrdp</a:t>
            </a:r>
            <a:r>
              <a:rPr lang="en-IN" dirty="0"/>
              <a:t> is used to connect to Linux systems via RDP, suitable when connecting from a Windows client.</a:t>
            </a:r>
          </a:p>
        </p:txBody>
      </p:sp>
    </p:spTree>
    <p:extLst>
      <p:ext uri="{BB962C8B-B14F-4D97-AF65-F5344CB8AC3E}">
        <p14:creationId xmlns:p14="http://schemas.microsoft.com/office/powerpoint/2010/main" val="372282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5B391-D587-3CEA-5748-D02CA68A50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954965-0A67-0EE8-15AE-8010F5A6D797}"/>
              </a:ext>
            </a:extLst>
          </p:cNvPr>
          <p:cNvSpPr>
            <a:spLocks noGrp="1"/>
          </p:cNvSpPr>
          <p:nvPr>
            <p:ph type="title"/>
          </p:nvPr>
        </p:nvSpPr>
        <p:spPr>
          <a:xfrm>
            <a:off x="962526" y="274637"/>
            <a:ext cx="10940715" cy="639763"/>
          </a:xfrm>
        </p:spPr>
        <p:txBody>
          <a:bodyPr/>
          <a:lstStyle/>
          <a:p>
            <a:r>
              <a:rPr lang="en-US" b="1" dirty="0"/>
              <a:t>Network Client - </a:t>
            </a:r>
            <a:r>
              <a:rPr lang="en-US" dirty="0"/>
              <a:t>Rsync, </a:t>
            </a:r>
            <a:r>
              <a:rPr lang="en-US" dirty="0" err="1"/>
              <a:t>lftp</a:t>
            </a:r>
            <a:r>
              <a:rPr lang="en-US" dirty="0"/>
              <a:t>, </a:t>
            </a:r>
            <a:r>
              <a:rPr lang="en-US" dirty="0" err="1"/>
              <a:t>gftp</a:t>
            </a:r>
            <a:r>
              <a:rPr lang="en-US" dirty="0"/>
              <a:t>, and </a:t>
            </a:r>
            <a:r>
              <a:rPr lang="en-US" dirty="0" err="1"/>
              <a:t>smbclient</a:t>
            </a:r>
            <a:endParaRPr lang="en-IN" dirty="0"/>
          </a:p>
        </p:txBody>
      </p:sp>
      <p:sp>
        <p:nvSpPr>
          <p:cNvPr id="3" name="Content Placeholder 2">
            <a:extLst>
              <a:ext uri="{FF2B5EF4-FFF2-40B4-BE49-F238E27FC236}">
                <a16:creationId xmlns:a16="http://schemas.microsoft.com/office/drawing/2014/main" id="{F1353B75-85CF-85DC-DF36-33A85C4B94E1}"/>
              </a:ext>
            </a:extLst>
          </p:cNvPr>
          <p:cNvSpPr>
            <a:spLocks noGrp="1"/>
          </p:cNvSpPr>
          <p:nvPr>
            <p:ph idx="1"/>
          </p:nvPr>
        </p:nvSpPr>
        <p:spPr>
          <a:xfrm>
            <a:off x="962526" y="1155032"/>
            <a:ext cx="10940715" cy="5428331"/>
          </a:xfrm>
        </p:spPr>
        <p:txBody>
          <a:bodyPr>
            <a:normAutofit/>
          </a:bodyPr>
          <a:lstStyle/>
          <a:p>
            <a:pPr algn="just"/>
            <a:r>
              <a:rPr lang="en-US" b="1" dirty="0">
                <a:solidFill>
                  <a:srgbClr val="FFFF00"/>
                </a:solidFill>
              </a:rPr>
              <a:t>rsync</a:t>
            </a:r>
            <a:r>
              <a:rPr lang="en-US" dirty="0"/>
              <a:t>: Used for syncing files and directories between local and remote systems.</a:t>
            </a:r>
          </a:p>
          <a:p>
            <a:pPr lvl="1" algn="just"/>
            <a:r>
              <a:rPr lang="en-US" dirty="0"/>
              <a:t># </a:t>
            </a:r>
            <a:r>
              <a:rPr lang="fr-FR" dirty="0" err="1"/>
              <a:t>rsync</a:t>
            </a:r>
            <a:r>
              <a:rPr lang="fr-FR" dirty="0"/>
              <a:t> -</a:t>
            </a:r>
            <a:r>
              <a:rPr lang="fr-FR" dirty="0" err="1"/>
              <a:t>avz</a:t>
            </a:r>
            <a:r>
              <a:rPr lang="fr-FR" dirty="0"/>
              <a:t> /</a:t>
            </a:r>
            <a:r>
              <a:rPr lang="fr-FR" dirty="0" err="1"/>
              <a:t>source_directory</a:t>
            </a:r>
            <a:r>
              <a:rPr lang="fr-FR" dirty="0"/>
              <a:t> </a:t>
            </a:r>
            <a:r>
              <a:rPr lang="fr-FR" dirty="0" err="1"/>
              <a:t>username@remote_host</a:t>
            </a:r>
            <a:r>
              <a:rPr lang="fr-FR" dirty="0"/>
              <a:t>:/</a:t>
            </a:r>
            <a:r>
              <a:rPr lang="fr-FR" dirty="0" err="1"/>
              <a:t>destination_directory</a:t>
            </a:r>
            <a:endParaRPr lang="en-US" dirty="0"/>
          </a:p>
          <a:p>
            <a:pPr algn="just"/>
            <a:r>
              <a:rPr lang="en-US" b="1" dirty="0" err="1">
                <a:solidFill>
                  <a:srgbClr val="FFFF00"/>
                </a:solidFill>
              </a:rPr>
              <a:t>lftp</a:t>
            </a:r>
            <a:r>
              <a:rPr lang="en-US" dirty="0"/>
              <a:t>: An advanced file transfer client for FTP, SFTP, and FTPS.</a:t>
            </a:r>
          </a:p>
          <a:p>
            <a:pPr lvl="1" algn="just"/>
            <a:r>
              <a:rPr lang="en-US" dirty="0"/>
              <a:t># </a:t>
            </a:r>
            <a:r>
              <a:rPr lang="en-US" dirty="0" err="1"/>
              <a:t>lftp</a:t>
            </a:r>
            <a:r>
              <a:rPr lang="en-US" dirty="0"/>
              <a:t> -u </a:t>
            </a:r>
            <a:r>
              <a:rPr lang="en-US" dirty="0" err="1"/>
              <a:t>username,password</a:t>
            </a:r>
            <a:r>
              <a:rPr lang="en-US" dirty="0"/>
              <a:t> sftp://remote_host</a:t>
            </a:r>
          </a:p>
          <a:p>
            <a:pPr algn="just"/>
            <a:r>
              <a:rPr lang="en-IN" b="1" dirty="0" err="1">
                <a:solidFill>
                  <a:srgbClr val="FFFF00"/>
                </a:solidFill>
              </a:rPr>
              <a:t>gFTP</a:t>
            </a:r>
            <a:r>
              <a:rPr lang="en-IN" dirty="0"/>
              <a:t>: A graphical FTP client supporting FTP, SFTP, and FTPS, ideal for users who prefer GUI-based file management.</a:t>
            </a:r>
          </a:p>
          <a:p>
            <a:pPr algn="just"/>
            <a:r>
              <a:rPr lang="en-IN" b="1" dirty="0" err="1">
                <a:solidFill>
                  <a:srgbClr val="FFFF00"/>
                </a:solidFill>
              </a:rPr>
              <a:t>smbclient</a:t>
            </a:r>
            <a:r>
              <a:rPr lang="en-IN" dirty="0"/>
              <a:t>: Allows file sharing between Linux and Windows systems via the SMB (Server Message Block) protocol.</a:t>
            </a:r>
          </a:p>
          <a:p>
            <a:pPr lvl="1" algn="just"/>
            <a:r>
              <a:rPr lang="en-IN" dirty="0"/>
              <a:t># </a:t>
            </a:r>
            <a:r>
              <a:rPr lang="en-US" dirty="0" err="1"/>
              <a:t>smbclient</a:t>
            </a:r>
            <a:r>
              <a:rPr lang="en-US" dirty="0"/>
              <a:t> //</a:t>
            </a:r>
            <a:r>
              <a:rPr lang="en-US" dirty="0" err="1"/>
              <a:t>remote_host</a:t>
            </a:r>
            <a:r>
              <a:rPr lang="en-US" dirty="0"/>
              <a:t>/</a:t>
            </a:r>
            <a:r>
              <a:rPr lang="en-US" dirty="0" err="1"/>
              <a:t>shared_folder</a:t>
            </a:r>
            <a:r>
              <a:rPr lang="en-US" dirty="0"/>
              <a:t> -U username</a:t>
            </a:r>
          </a:p>
          <a:p>
            <a:pPr lvl="1" algn="just"/>
            <a:endParaRPr lang="en-IN" dirty="0"/>
          </a:p>
        </p:txBody>
      </p:sp>
    </p:spTree>
    <p:extLst>
      <p:ext uri="{BB962C8B-B14F-4D97-AF65-F5344CB8AC3E}">
        <p14:creationId xmlns:p14="http://schemas.microsoft.com/office/powerpoint/2010/main" val="18561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4AFC8-8957-5D98-565E-9193D948B4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7F8D2E-9AFD-0347-14AC-600BFB5EDBB7}"/>
              </a:ext>
            </a:extLst>
          </p:cNvPr>
          <p:cNvSpPr>
            <a:spLocks noGrp="1"/>
          </p:cNvSpPr>
          <p:nvPr>
            <p:ph type="title"/>
          </p:nvPr>
        </p:nvSpPr>
        <p:spPr>
          <a:xfrm>
            <a:off x="962526" y="274637"/>
            <a:ext cx="10940715" cy="639763"/>
          </a:xfrm>
        </p:spPr>
        <p:txBody>
          <a:bodyPr/>
          <a:lstStyle/>
          <a:p>
            <a:r>
              <a:rPr lang="en-IN" b="1" dirty="0"/>
              <a:t>Transfer Files Between Systems</a:t>
            </a:r>
          </a:p>
        </p:txBody>
      </p:sp>
      <p:sp>
        <p:nvSpPr>
          <p:cNvPr id="3" name="Content Placeholder 2">
            <a:extLst>
              <a:ext uri="{FF2B5EF4-FFF2-40B4-BE49-F238E27FC236}">
                <a16:creationId xmlns:a16="http://schemas.microsoft.com/office/drawing/2014/main" id="{8295B6B8-5354-4BCA-CE04-582B859A7FBD}"/>
              </a:ext>
            </a:extLst>
          </p:cNvPr>
          <p:cNvSpPr>
            <a:spLocks noGrp="1"/>
          </p:cNvSpPr>
          <p:nvPr>
            <p:ph idx="1"/>
          </p:nvPr>
        </p:nvSpPr>
        <p:spPr>
          <a:xfrm>
            <a:off x="962526" y="1155032"/>
            <a:ext cx="10940715" cy="5428331"/>
          </a:xfrm>
        </p:spPr>
        <p:txBody>
          <a:bodyPr>
            <a:normAutofit/>
          </a:bodyPr>
          <a:lstStyle/>
          <a:p>
            <a:pPr algn="just"/>
            <a:r>
              <a:rPr lang="en-IN" b="1" dirty="0">
                <a:solidFill>
                  <a:srgbClr val="FFFF00"/>
                </a:solidFill>
              </a:rPr>
              <a:t>scp (Secure Copy): </a:t>
            </a:r>
            <a:r>
              <a:rPr lang="en-IN" dirty="0"/>
              <a:t>Utilizes SSH for secure file transfer.</a:t>
            </a:r>
          </a:p>
          <a:p>
            <a:pPr lvl="1" algn="just"/>
            <a:r>
              <a:rPr lang="en-IN" dirty="0"/>
              <a:t># scp filename </a:t>
            </a:r>
            <a:r>
              <a:rPr lang="en-IN" dirty="0" err="1"/>
              <a:t>username@remote_host</a:t>
            </a:r>
            <a:r>
              <a:rPr lang="en-IN" dirty="0"/>
              <a:t>:/path/to/destination</a:t>
            </a:r>
          </a:p>
          <a:p>
            <a:pPr algn="just"/>
            <a:r>
              <a:rPr lang="en-US" b="1" dirty="0">
                <a:solidFill>
                  <a:srgbClr val="FFFF00"/>
                </a:solidFill>
              </a:rPr>
              <a:t>rsync</a:t>
            </a:r>
            <a:r>
              <a:rPr lang="en-US" dirty="0"/>
              <a:t>: Commonly used for incremental file transfers; ideal for backups and mirroring.</a:t>
            </a:r>
          </a:p>
          <a:p>
            <a:pPr lvl="1" algn="just"/>
            <a:r>
              <a:rPr lang="en-US" dirty="0"/>
              <a:t># rsync -</a:t>
            </a:r>
            <a:r>
              <a:rPr lang="en-US" dirty="0" err="1"/>
              <a:t>avz</a:t>
            </a:r>
            <a:r>
              <a:rPr lang="en-US" dirty="0"/>
              <a:t> /path/to/source </a:t>
            </a:r>
            <a:r>
              <a:rPr lang="en-US" dirty="0" err="1"/>
              <a:t>username@remote_host</a:t>
            </a:r>
            <a:r>
              <a:rPr lang="en-US" dirty="0"/>
              <a:t>:/path/to/destination</a:t>
            </a:r>
          </a:p>
          <a:p>
            <a:pPr algn="just"/>
            <a:r>
              <a:rPr lang="en-US" b="1" dirty="0">
                <a:solidFill>
                  <a:srgbClr val="FFFF00"/>
                </a:solidFill>
              </a:rPr>
              <a:t>FTP and SFTP</a:t>
            </a:r>
            <a:r>
              <a:rPr lang="en-US" dirty="0"/>
              <a:t>: For simple file transfers between Linux and other systems, tools like ftp, </a:t>
            </a:r>
            <a:r>
              <a:rPr lang="en-US" dirty="0" err="1"/>
              <a:t>lftp</a:t>
            </a:r>
            <a:r>
              <a:rPr lang="en-US" dirty="0"/>
              <a:t>, and sftp (SSH-based FTP) are available.</a:t>
            </a:r>
          </a:p>
          <a:p>
            <a:pPr lvl="1" algn="just"/>
            <a:r>
              <a:rPr lang="en-US" dirty="0"/>
              <a:t># sftp </a:t>
            </a:r>
            <a:r>
              <a:rPr lang="en-US" dirty="0" err="1"/>
              <a:t>username@remote_host</a:t>
            </a:r>
            <a:endParaRPr lang="en-US" dirty="0"/>
          </a:p>
          <a:p>
            <a:pPr algn="just"/>
            <a:r>
              <a:rPr lang="en-US" b="1" dirty="0">
                <a:solidFill>
                  <a:srgbClr val="FFFF00"/>
                </a:solidFill>
              </a:rPr>
              <a:t>SMB/CIFS</a:t>
            </a:r>
            <a:r>
              <a:rPr lang="en-US" dirty="0"/>
              <a:t>: Provides access to Windows shares on a Linux system via Samba.</a:t>
            </a:r>
          </a:p>
          <a:p>
            <a:pPr lvl="1" algn="just"/>
            <a:r>
              <a:rPr lang="en-US" dirty="0"/>
              <a:t># </a:t>
            </a:r>
            <a:r>
              <a:rPr lang="en-US" dirty="0" err="1"/>
              <a:t>smbclient</a:t>
            </a:r>
            <a:r>
              <a:rPr lang="en-US" dirty="0"/>
              <a:t> //</a:t>
            </a:r>
            <a:r>
              <a:rPr lang="en-US" dirty="0" err="1"/>
              <a:t>remote_host</a:t>
            </a:r>
            <a:r>
              <a:rPr lang="en-US" dirty="0"/>
              <a:t>/share -U username</a:t>
            </a:r>
          </a:p>
        </p:txBody>
      </p:sp>
    </p:spTree>
    <p:extLst>
      <p:ext uri="{BB962C8B-B14F-4D97-AF65-F5344CB8AC3E}">
        <p14:creationId xmlns:p14="http://schemas.microsoft.com/office/powerpoint/2010/main" val="139018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7E70E-AD68-ED01-3DB4-24AA90BFD8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064A5-B41C-33FA-CB38-A0519765F8CE}"/>
              </a:ext>
            </a:extLst>
          </p:cNvPr>
          <p:cNvSpPr>
            <a:spLocks noGrp="1"/>
          </p:cNvSpPr>
          <p:nvPr>
            <p:ph type="title"/>
          </p:nvPr>
        </p:nvSpPr>
        <p:spPr>
          <a:xfrm>
            <a:off x="962526" y="274637"/>
            <a:ext cx="10940715" cy="639763"/>
          </a:xfrm>
        </p:spPr>
        <p:txBody>
          <a:bodyPr/>
          <a:lstStyle/>
          <a:p>
            <a:r>
              <a:rPr lang="en-IN" b="1" dirty="0"/>
              <a:t>Use Network Diagnostic Tools</a:t>
            </a:r>
          </a:p>
        </p:txBody>
      </p:sp>
      <p:sp>
        <p:nvSpPr>
          <p:cNvPr id="3" name="Content Placeholder 2">
            <a:extLst>
              <a:ext uri="{FF2B5EF4-FFF2-40B4-BE49-F238E27FC236}">
                <a16:creationId xmlns:a16="http://schemas.microsoft.com/office/drawing/2014/main" id="{F6984548-5BC8-D9D2-3F4B-5177A5264ED3}"/>
              </a:ext>
            </a:extLst>
          </p:cNvPr>
          <p:cNvSpPr>
            <a:spLocks noGrp="1"/>
          </p:cNvSpPr>
          <p:nvPr>
            <p:ph idx="1"/>
          </p:nvPr>
        </p:nvSpPr>
        <p:spPr>
          <a:xfrm>
            <a:off x="962526" y="1155032"/>
            <a:ext cx="10940715" cy="5428331"/>
          </a:xfrm>
        </p:spPr>
        <p:txBody>
          <a:bodyPr>
            <a:normAutofit/>
          </a:bodyPr>
          <a:lstStyle/>
          <a:p>
            <a:pPr algn="just"/>
            <a:r>
              <a:rPr lang="en-IN" b="1" dirty="0">
                <a:solidFill>
                  <a:srgbClr val="FFFF00"/>
                </a:solidFill>
              </a:rPr>
              <a:t>ping</a:t>
            </a:r>
            <a:r>
              <a:rPr lang="en-IN" dirty="0"/>
              <a:t>: Tests connectivity and latency to a remote host.</a:t>
            </a:r>
          </a:p>
          <a:p>
            <a:pPr algn="just"/>
            <a:r>
              <a:rPr lang="en-IN" b="1" dirty="0">
                <a:solidFill>
                  <a:srgbClr val="FFFF00"/>
                </a:solidFill>
              </a:rPr>
              <a:t>traceroute</a:t>
            </a:r>
            <a:r>
              <a:rPr lang="en-IN" dirty="0"/>
              <a:t>: Shows the route packets take to a destination.</a:t>
            </a:r>
          </a:p>
          <a:p>
            <a:pPr algn="just"/>
            <a:r>
              <a:rPr lang="en-IN" b="1" dirty="0">
                <a:solidFill>
                  <a:srgbClr val="FFFF00"/>
                </a:solidFill>
              </a:rPr>
              <a:t>netstat</a:t>
            </a:r>
            <a:r>
              <a:rPr lang="en-IN" dirty="0"/>
              <a:t> / </a:t>
            </a:r>
            <a:r>
              <a:rPr lang="en-IN" b="1" dirty="0">
                <a:solidFill>
                  <a:srgbClr val="FFFF00"/>
                </a:solidFill>
              </a:rPr>
              <a:t>ss</a:t>
            </a:r>
            <a:r>
              <a:rPr lang="en-IN" dirty="0"/>
              <a:t>: Displays network connections, routing tables, and socket statistics.</a:t>
            </a:r>
          </a:p>
          <a:p>
            <a:pPr algn="just"/>
            <a:r>
              <a:rPr lang="en-IN" b="1" dirty="0" err="1">
                <a:solidFill>
                  <a:srgbClr val="FFFF00"/>
                </a:solidFill>
              </a:rPr>
              <a:t>nslookup</a:t>
            </a:r>
            <a:r>
              <a:rPr lang="en-IN" dirty="0"/>
              <a:t> / </a:t>
            </a:r>
            <a:r>
              <a:rPr lang="en-IN" b="1" dirty="0">
                <a:solidFill>
                  <a:srgbClr val="FFFF00"/>
                </a:solidFill>
              </a:rPr>
              <a:t>dig</a:t>
            </a:r>
            <a:r>
              <a:rPr lang="en-IN" dirty="0"/>
              <a:t>: Used to query DNS servers for domain information.</a:t>
            </a:r>
          </a:p>
          <a:p>
            <a:pPr algn="just"/>
            <a:r>
              <a:rPr lang="en-IN" b="1" dirty="0">
                <a:solidFill>
                  <a:srgbClr val="FFFF00"/>
                </a:solidFill>
              </a:rPr>
              <a:t>ifconfig</a:t>
            </a:r>
            <a:r>
              <a:rPr lang="en-IN" dirty="0"/>
              <a:t> / </a:t>
            </a:r>
            <a:r>
              <a:rPr lang="en-IN" b="1" dirty="0" err="1">
                <a:solidFill>
                  <a:srgbClr val="FFFF00"/>
                </a:solidFill>
              </a:rPr>
              <a:t>ip</a:t>
            </a:r>
            <a:r>
              <a:rPr lang="en-IN" dirty="0"/>
              <a:t>: Displays and configures network interfaces.</a:t>
            </a:r>
          </a:p>
          <a:p>
            <a:pPr algn="just"/>
            <a:r>
              <a:rPr lang="en-IN" b="1" dirty="0" err="1">
                <a:solidFill>
                  <a:srgbClr val="FFFF00"/>
                </a:solidFill>
              </a:rPr>
              <a:t>tcpdump</a:t>
            </a:r>
            <a:r>
              <a:rPr lang="en-IN" dirty="0"/>
              <a:t>: Captures and </a:t>
            </a:r>
            <a:r>
              <a:rPr lang="en-IN" dirty="0" err="1"/>
              <a:t>analyzes</a:t>
            </a:r>
            <a:r>
              <a:rPr lang="en-IN" dirty="0"/>
              <a:t> network packets, ideal for in-depth network troubleshooting.</a:t>
            </a:r>
          </a:p>
          <a:p>
            <a:pPr algn="just"/>
            <a:r>
              <a:rPr lang="en-IN" b="1" dirty="0" err="1">
                <a:solidFill>
                  <a:srgbClr val="FFFF00"/>
                </a:solidFill>
              </a:rPr>
              <a:t>nmap</a:t>
            </a:r>
            <a:r>
              <a:rPr lang="en-IN" dirty="0"/>
              <a:t>: Scans networks for open ports, services, and OS information.</a:t>
            </a:r>
          </a:p>
        </p:txBody>
      </p:sp>
    </p:spTree>
    <p:extLst>
      <p:ext uri="{BB962C8B-B14F-4D97-AF65-F5344CB8AC3E}">
        <p14:creationId xmlns:p14="http://schemas.microsoft.com/office/powerpoint/2010/main" val="336304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F86D1-8F2A-AE48-F347-290019CD9B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2C1F57-B6BE-D1DF-B0ED-BB5EF162F61C}"/>
              </a:ext>
            </a:extLst>
          </p:cNvPr>
          <p:cNvSpPr>
            <a:spLocks noGrp="1"/>
          </p:cNvSpPr>
          <p:nvPr>
            <p:ph type="title"/>
          </p:nvPr>
        </p:nvSpPr>
        <p:spPr>
          <a:xfrm>
            <a:off x="962526" y="274637"/>
            <a:ext cx="10940715" cy="639763"/>
          </a:xfrm>
        </p:spPr>
        <p:txBody>
          <a:bodyPr/>
          <a:lstStyle/>
          <a:p>
            <a:r>
              <a:rPr lang="en-IN" b="1" dirty="0"/>
              <a:t>Netfilter Architecture</a:t>
            </a:r>
          </a:p>
        </p:txBody>
      </p:sp>
      <p:sp>
        <p:nvSpPr>
          <p:cNvPr id="3" name="Content Placeholder 2">
            <a:extLst>
              <a:ext uri="{FF2B5EF4-FFF2-40B4-BE49-F238E27FC236}">
                <a16:creationId xmlns:a16="http://schemas.microsoft.com/office/drawing/2014/main" id="{E1A9AEAD-F958-4347-0A7B-D0CADE60BB69}"/>
              </a:ext>
            </a:extLst>
          </p:cNvPr>
          <p:cNvSpPr>
            <a:spLocks noGrp="1"/>
          </p:cNvSpPr>
          <p:nvPr>
            <p:ph idx="1"/>
          </p:nvPr>
        </p:nvSpPr>
        <p:spPr>
          <a:xfrm>
            <a:off x="962526" y="1155032"/>
            <a:ext cx="10940715" cy="5428331"/>
          </a:xfrm>
        </p:spPr>
        <p:txBody>
          <a:bodyPr>
            <a:normAutofit/>
          </a:bodyPr>
          <a:lstStyle/>
          <a:p>
            <a:pPr algn="just"/>
            <a:r>
              <a:rPr lang="en-US" dirty="0"/>
              <a:t>Netfilter in Linux is a framework built into the kernel that acts as a traffic controller for data packets coming in and going out of the system. </a:t>
            </a:r>
          </a:p>
          <a:p>
            <a:pPr algn="just"/>
            <a:r>
              <a:rPr lang="en-US" dirty="0"/>
              <a:t>It’s like a security checkpoint where packets are inspected, accepted, dropped, or modified based on certain rules defined by the administrator.</a:t>
            </a:r>
          </a:p>
          <a:p>
            <a:pPr algn="just"/>
            <a:r>
              <a:rPr lang="en-US" dirty="0"/>
              <a:t>Netfilter is the packet filtering framework built into the Linux kernel, enabling administrators to configure rules for network traffic handling. </a:t>
            </a:r>
          </a:p>
          <a:p>
            <a:pPr algn="just"/>
            <a:r>
              <a:rPr lang="en-US" dirty="0"/>
              <a:t>The </a:t>
            </a:r>
            <a:r>
              <a:rPr lang="en-US" dirty="0" err="1"/>
              <a:t>netfilter</a:t>
            </a:r>
            <a:r>
              <a:rPr lang="en-US" dirty="0"/>
              <a:t> framework provides a powerful mechanism for intercepting and manipulating network packets in the Linux kernel. </a:t>
            </a:r>
          </a:p>
          <a:p>
            <a:pPr algn="just"/>
            <a:endParaRPr lang="en-IN" dirty="0"/>
          </a:p>
        </p:txBody>
      </p:sp>
    </p:spTree>
    <p:extLst>
      <p:ext uri="{BB962C8B-B14F-4D97-AF65-F5344CB8AC3E}">
        <p14:creationId xmlns:p14="http://schemas.microsoft.com/office/powerpoint/2010/main" val="417361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98D0-F6D7-83F0-C4A0-AF7C837A0A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983B72-BEBA-3B97-4C20-A9C57DC10971}"/>
              </a:ext>
            </a:extLst>
          </p:cNvPr>
          <p:cNvSpPr>
            <a:spLocks noGrp="1"/>
          </p:cNvSpPr>
          <p:nvPr>
            <p:ph type="title"/>
          </p:nvPr>
        </p:nvSpPr>
        <p:spPr>
          <a:xfrm>
            <a:off x="962526" y="274637"/>
            <a:ext cx="10940715" cy="639763"/>
          </a:xfrm>
        </p:spPr>
        <p:txBody>
          <a:bodyPr/>
          <a:lstStyle/>
          <a:p>
            <a:r>
              <a:rPr lang="en-IN" b="1" dirty="0"/>
              <a:t>Netfilter Architecture - Hooks</a:t>
            </a:r>
          </a:p>
        </p:txBody>
      </p:sp>
      <p:sp>
        <p:nvSpPr>
          <p:cNvPr id="3" name="Content Placeholder 2">
            <a:extLst>
              <a:ext uri="{FF2B5EF4-FFF2-40B4-BE49-F238E27FC236}">
                <a16:creationId xmlns:a16="http://schemas.microsoft.com/office/drawing/2014/main" id="{DC2A0146-DE24-BD32-A4E7-24F045D11B88}"/>
              </a:ext>
            </a:extLst>
          </p:cNvPr>
          <p:cNvSpPr>
            <a:spLocks noGrp="1"/>
          </p:cNvSpPr>
          <p:nvPr>
            <p:ph idx="1"/>
          </p:nvPr>
        </p:nvSpPr>
        <p:spPr>
          <a:xfrm>
            <a:off x="962526" y="1155032"/>
            <a:ext cx="10940715" cy="5428331"/>
          </a:xfrm>
        </p:spPr>
        <p:txBody>
          <a:bodyPr>
            <a:normAutofit/>
          </a:bodyPr>
          <a:lstStyle/>
          <a:p>
            <a:pPr algn="just"/>
            <a:r>
              <a:rPr lang="en-US" dirty="0"/>
              <a:t>Netfilter places checkpoints, called "hooks," at different points of the packet’s journey through the Linux networking stack. </a:t>
            </a:r>
          </a:p>
          <a:p>
            <a:pPr algn="just"/>
            <a:r>
              <a:rPr lang="en-US" dirty="0"/>
              <a:t>Each hook represents a stage where Netfilter can take action on the packet. </a:t>
            </a:r>
          </a:p>
          <a:p>
            <a:pPr algn="just"/>
            <a:r>
              <a:rPr lang="en-US" dirty="0"/>
              <a:t>These hooks are:</a:t>
            </a:r>
          </a:p>
          <a:p>
            <a:pPr lvl="1" algn="just"/>
            <a:r>
              <a:rPr lang="en-US" dirty="0">
                <a:solidFill>
                  <a:srgbClr val="FFFF00"/>
                </a:solidFill>
              </a:rPr>
              <a:t>PREROUTING</a:t>
            </a:r>
            <a:r>
              <a:rPr lang="en-US" dirty="0"/>
              <a:t>: Catches packets right as they enter the system, before deciding where they should go.</a:t>
            </a:r>
          </a:p>
          <a:p>
            <a:pPr lvl="1" algn="just"/>
            <a:r>
              <a:rPr lang="en-US" dirty="0">
                <a:solidFill>
                  <a:srgbClr val="FFFF00"/>
                </a:solidFill>
              </a:rPr>
              <a:t>INPUT</a:t>
            </a:r>
            <a:r>
              <a:rPr lang="en-US" dirty="0"/>
              <a:t>: Deals with packets that are destined for the local system.</a:t>
            </a:r>
          </a:p>
          <a:p>
            <a:pPr lvl="1" algn="just"/>
            <a:r>
              <a:rPr lang="en-US" dirty="0">
                <a:solidFill>
                  <a:srgbClr val="FFFF00"/>
                </a:solidFill>
              </a:rPr>
              <a:t>FORWARD</a:t>
            </a:r>
            <a:r>
              <a:rPr lang="en-US" dirty="0"/>
              <a:t>: Manages packets that are passing through the system (useful for routers).</a:t>
            </a:r>
          </a:p>
          <a:p>
            <a:pPr lvl="1" algn="just"/>
            <a:r>
              <a:rPr lang="en-US" dirty="0">
                <a:solidFill>
                  <a:srgbClr val="FFFF00"/>
                </a:solidFill>
              </a:rPr>
              <a:t>OUTPUT</a:t>
            </a:r>
            <a:r>
              <a:rPr lang="en-US" dirty="0"/>
              <a:t>: Handles packets that originate from the local system.</a:t>
            </a:r>
          </a:p>
          <a:p>
            <a:pPr lvl="1" algn="just"/>
            <a:r>
              <a:rPr lang="en-US" dirty="0">
                <a:solidFill>
                  <a:srgbClr val="FFFF00"/>
                </a:solidFill>
              </a:rPr>
              <a:t>POSTROUTING</a:t>
            </a:r>
            <a:r>
              <a:rPr lang="en-US" dirty="0"/>
              <a:t>: Deals with packets just before they leave the system.</a:t>
            </a:r>
            <a:endParaRPr lang="en-IN" dirty="0"/>
          </a:p>
        </p:txBody>
      </p:sp>
    </p:spTree>
    <p:extLst>
      <p:ext uri="{BB962C8B-B14F-4D97-AF65-F5344CB8AC3E}">
        <p14:creationId xmlns:p14="http://schemas.microsoft.com/office/powerpoint/2010/main" val="2314634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F52D2-814D-382C-1D91-ECA6AAD97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2875A-A468-F3D8-E021-AE2F07DF3496}"/>
              </a:ext>
            </a:extLst>
          </p:cNvPr>
          <p:cNvSpPr>
            <a:spLocks noGrp="1"/>
          </p:cNvSpPr>
          <p:nvPr>
            <p:ph type="title"/>
          </p:nvPr>
        </p:nvSpPr>
        <p:spPr>
          <a:xfrm>
            <a:off x="962526" y="274637"/>
            <a:ext cx="10940715" cy="639763"/>
          </a:xfrm>
        </p:spPr>
        <p:txBody>
          <a:bodyPr>
            <a:normAutofit/>
          </a:bodyPr>
          <a:lstStyle/>
          <a:p>
            <a:r>
              <a:rPr lang="en-IN" b="1" dirty="0"/>
              <a:t>Purpose of the OS</a:t>
            </a:r>
          </a:p>
        </p:txBody>
      </p:sp>
      <p:sp>
        <p:nvSpPr>
          <p:cNvPr id="3" name="Content Placeholder 2">
            <a:extLst>
              <a:ext uri="{FF2B5EF4-FFF2-40B4-BE49-F238E27FC236}">
                <a16:creationId xmlns:a16="http://schemas.microsoft.com/office/drawing/2014/main" id="{7CAC5133-C6CE-1DD1-BE88-4336B8F0903C}"/>
              </a:ext>
            </a:extLst>
          </p:cNvPr>
          <p:cNvSpPr>
            <a:spLocks noGrp="1"/>
          </p:cNvSpPr>
          <p:nvPr>
            <p:ph idx="1"/>
          </p:nvPr>
        </p:nvSpPr>
        <p:spPr>
          <a:xfrm>
            <a:off x="962526" y="1155032"/>
            <a:ext cx="10940715" cy="5428331"/>
          </a:xfrm>
        </p:spPr>
        <p:txBody>
          <a:bodyPr>
            <a:noAutofit/>
          </a:bodyPr>
          <a:lstStyle/>
          <a:p>
            <a:pPr algn="just"/>
            <a:r>
              <a:rPr lang="en-US" sz="2700" b="1" dirty="0">
                <a:solidFill>
                  <a:srgbClr val="FFFF00"/>
                </a:solidFill>
              </a:rPr>
              <a:t>Desktop Computing</a:t>
            </a:r>
            <a:r>
              <a:rPr lang="en-US" sz="2700" dirty="0"/>
              <a:t>: With distributions like Ubuntu and Mint, Linux serves as a daily OS for users.</a:t>
            </a:r>
          </a:p>
          <a:p>
            <a:pPr algn="just"/>
            <a:r>
              <a:rPr lang="en-US" sz="2700" b="1" dirty="0">
                <a:solidFill>
                  <a:srgbClr val="FFFF00"/>
                </a:solidFill>
              </a:rPr>
              <a:t>Server Management</a:t>
            </a:r>
            <a:r>
              <a:rPr lang="en-US" sz="2700" dirty="0"/>
              <a:t>: Distributions like CentOS, Debian, and RHEL power a significant portion of the world's servers, offering security, performance, and stability.</a:t>
            </a:r>
          </a:p>
          <a:p>
            <a:pPr algn="just"/>
            <a:r>
              <a:rPr lang="en-US" sz="2700" b="1" dirty="0">
                <a:solidFill>
                  <a:srgbClr val="FFFF00"/>
                </a:solidFill>
              </a:rPr>
              <a:t>Embedded Systems</a:t>
            </a:r>
            <a:r>
              <a:rPr lang="en-US" sz="2700" dirty="0"/>
              <a:t>: A popular choice for devices like routers, smart TVs, and IoT devices.</a:t>
            </a:r>
          </a:p>
          <a:p>
            <a:pPr algn="just"/>
            <a:r>
              <a:rPr lang="en-US" sz="2700" b="1" dirty="0">
                <a:solidFill>
                  <a:srgbClr val="FFFF00"/>
                </a:solidFill>
              </a:rPr>
              <a:t>Development and Research</a:t>
            </a:r>
            <a:r>
              <a:rPr lang="en-US" sz="2700" dirty="0"/>
              <a:t>: Widely used by developers and researchers for its open-source tools, flexibility, and support for various programming environments.</a:t>
            </a:r>
          </a:p>
          <a:p>
            <a:pPr algn="just"/>
            <a:r>
              <a:rPr lang="en-US" sz="2700" b="1" dirty="0">
                <a:solidFill>
                  <a:srgbClr val="FFFF00"/>
                </a:solidFill>
              </a:rPr>
              <a:t>Educational Platforms</a:t>
            </a:r>
            <a:r>
              <a:rPr lang="en-US" sz="2700" dirty="0"/>
              <a:t>: Free and highly customizable, Linux is an ideal teaching tool for IT and computer science students.</a:t>
            </a:r>
            <a:endParaRPr lang="en-IN" sz="2700" dirty="0"/>
          </a:p>
        </p:txBody>
      </p:sp>
    </p:spTree>
    <p:extLst>
      <p:ext uri="{BB962C8B-B14F-4D97-AF65-F5344CB8AC3E}">
        <p14:creationId xmlns:p14="http://schemas.microsoft.com/office/powerpoint/2010/main" val="402876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A4D49-9A81-6BFC-D6C2-72D16B6E76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8D32E4-15D1-B532-1F40-47CB59B418E1}"/>
              </a:ext>
            </a:extLst>
          </p:cNvPr>
          <p:cNvSpPr>
            <a:spLocks noGrp="1"/>
          </p:cNvSpPr>
          <p:nvPr>
            <p:ph type="title"/>
          </p:nvPr>
        </p:nvSpPr>
        <p:spPr>
          <a:xfrm>
            <a:off x="962526" y="274637"/>
            <a:ext cx="10940715" cy="639763"/>
          </a:xfrm>
        </p:spPr>
        <p:txBody>
          <a:bodyPr/>
          <a:lstStyle/>
          <a:p>
            <a:r>
              <a:rPr lang="en-IN" b="1" dirty="0"/>
              <a:t>Netfilter Architecture - Tables</a:t>
            </a:r>
            <a:endParaRPr lang="en-IN" dirty="0"/>
          </a:p>
        </p:txBody>
      </p:sp>
      <p:sp>
        <p:nvSpPr>
          <p:cNvPr id="3" name="Content Placeholder 2">
            <a:extLst>
              <a:ext uri="{FF2B5EF4-FFF2-40B4-BE49-F238E27FC236}">
                <a16:creationId xmlns:a16="http://schemas.microsoft.com/office/drawing/2014/main" id="{54B466EE-B871-57F8-F6EB-4A53DE1D2476}"/>
              </a:ext>
            </a:extLst>
          </p:cNvPr>
          <p:cNvSpPr>
            <a:spLocks noGrp="1"/>
          </p:cNvSpPr>
          <p:nvPr>
            <p:ph idx="1"/>
          </p:nvPr>
        </p:nvSpPr>
        <p:spPr>
          <a:xfrm>
            <a:off x="962526" y="1155032"/>
            <a:ext cx="10940715" cy="5428331"/>
          </a:xfrm>
        </p:spPr>
        <p:txBody>
          <a:bodyPr>
            <a:normAutofit/>
          </a:bodyPr>
          <a:lstStyle/>
          <a:p>
            <a:pPr marL="0" indent="0" algn="just">
              <a:buNone/>
            </a:pPr>
            <a:r>
              <a:rPr lang="en-US" dirty="0"/>
              <a:t>Each hook can refer to a specific "table," which groups rules by their purpose. </a:t>
            </a:r>
          </a:p>
          <a:p>
            <a:pPr marL="0" indent="0" algn="just">
              <a:buNone/>
            </a:pPr>
            <a:r>
              <a:rPr lang="en-US" dirty="0"/>
              <a:t>The main tables are:</a:t>
            </a:r>
          </a:p>
          <a:p>
            <a:pPr algn="just"/>
            <a:r>
              <a:rPr lang="en-US" dirty="0">
                <a:solidFill>
                  <a:srgbClr val="FFFF00"/>
                </a:solidFill>
              </a:rPr>
              <a:t>Filter</a:t>
            </a:r>
            <a:r>
              <a:rPr lang="en-US" dirty="0"/>
              <a:t>: Used for basic packet filtering (allowing or blocking traffic).</a:t>
            </a:r>
          </a:p>
          <a:p>
            <a:pPr algn="just"/>
            <a:r>
              <a:rPr lang="en-US" dirty="0">
                <a:solidFill>
                  <a:srgbClr val="FFFF00"/>
                </a:solidFill>
              </a:rPr>
              <a:t>NAT (Network Address Translation</a:t>
            </a:r>
            <a:r>
              <a:rPr lang="en-US" dirty="0"/>
              <a:t>): Changes the source or destination addresses of packets.</a:t>
            </a:r>
          </a:p>
          <a:p>
            <a:pPr algn="just"/>
            <a:r>
              <a:rPr lang="en-US" dirty="0">
                <a:solidFill>
                  <a:srgbClr val="FFFF00"/>
                </a:solidFill>
              </a:rPr>
              <a:t>Mangle</a:t>
            </a:r>
            <a:r>
              <a:rPr lang="en-US" dirty="0"/>
              <a:t>: Modifies packet headers for special handling (e.g., setting priority).</a:t>
            </a:r>
          </a:p>
          <a:p>
            <a:pPr algn="just"/>
            <a:r>
              <a:rPr lang="en-US" dirty="0">
                <a:solidFill>
                  <a:srgbClr val="FFFF00"/>
                </a:solidFill>
              </a:rPr>
              <a:t>Raw</a:t>
            </a:r>
            <a:r>
              <a:rPr lang="en-US" dirty="0"/>
              <a:t>: Allows some packets to bypass connection tracking.</a:t>
            </a:r>
            <a:endParaRPr lang="en-IN" dirty="0"/>
          </a:p>
        </p:txBody>
      </p:sp>
    </p:spTree>
    <p:extLst>
      <p:ext uri="{BB962C8B-B14F-4D97-AF65-F5344CB8AC3E}">
        <p14:creationId xmlns:p14="http://schemas.microsoft.com/office/powerpoint/2010/main" val="247465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B51F3-8F3F-7104-8295-045FCF56C7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273CE3-224E-2118-905E-9A636CB4C475}"/>
              </a:ext>
            </a:extLst>
          </p:cNvPr>
          <p:cNvSpPr>
            <a:spLocks noGrp="1"/>
          </p:cNvSpPr>
          <p:nvPr>
            <p:ph type="title"/>
          </p:nvPr>
        </p:nvSpPr>
        <p:spPr>
          <a:xfrm>
            <a:off x="962526" y="274637"/>
            <a:ext cx="10940715" cy="639763"/>
          </a:xfrm>
        </p:spPr>
        <p:txBody>
          <a:bodyPr/>
          <a:lstStyle/>
          <a:p>
            <a:r>
              <a:rPr lang="en-IN" b="1" dirty="0"/>
              <a:t>Netfilter Architecture - Chains</a:t>
            </a:r>
            <a:endParaRPr lang="en-IN" dirty="0"/>
          </a:p>
        </p:txBody>
      </p:sp>
      <p:sp>
        <p:nvSpPr>
          <p:cNvPr id="3" name="Content Placeholder 2">
            <a:extLst>
              <a:ext uri="{FF2B5EF4-FFF2-40B4-BE49-F238E27FC236}">
                <a16:creationId xmlns:a16="http://schemas.microsoft.com/office/drawing/2014/main" id="{F95EF4C5-81EC-32AC-5D68-E2A0656D345C}"/>
              </a:ext>
            </a:extLst>
          </p:cNvPr>
          <p:cNvSpPr>
            <a:spLocks noGrp="1"/>
          </p:cNvSpPr>
          <p:nvPr>
            <p:ph idx="1"/>
          </p:nvPr>
        </p:nvSpPr>
        <p:spPr>
          <a:xfrm>
            <a:off x="962526" y="1155032"/>
            <a:ext cx="10940715" cy="5428331"/>
          </a:xfrm>
        </p:spPr>
        <p:txBody>
          <a:bodyPr>
            <a:normAutofit/>
          </a:bodyPr>
          <a:lstStyle/>
          <a:p>
            <a:pPr algn="just">
              <a:lnSpc>
                <a:spcPct val="100000"/>
              </a:lnSpc>
            </a:pPr>
            <a:r>
              <a:rPr lang="en-US" dirty="0"/>
              <a:t>Within each table, "chains" hold ordered lists of rules. </a:t>
            </a:r>
          </a:p>
          <a:p>
            <a:pPr algn="just">
              <a:lnSpc>
                <a:spcPct val="100000"/>
              </a:lnSpc>
            </a:pPr>
            <a:r>
              <a:rPr lang="en-US" dirty="0"/>
              <a:t>Each of the five hooks (PREROUTING, INPUT, FORWARD, OUTPUT, POSTROUTING) is associated with a chain in Netfilter.</a:t>
            </a:r>
          </a:p>
          <a:p>
            <a:pPr algn="just">
              <a:lnSpc>
                <a:spcPct val="100000"/>
              </a:lnSpc>
            </a:pPr>
            <a:r>
              <a:rPr lang="en-US" dirty="0"/>
              <a:t>Chains contain ordered lists of rules that packets must follow.</a:t>
            </a:r>
          </a:p>
          <a:p>
            <a:pPr algn="just">
              <a:lnSpc>
                <a:spcPct val="100000"/>
              </a:lnSpc>
            </a:pPr>
            <a:r>
              <a:rPr lang="en-US" dirty="0"/>
              <a:t>Each chain corresponds to one of the Netfilter hooks, guiding the packet through different decisions. </a:t>
            </a:r>
          </a:p>
          <a:p>
            <a:pPr lvl="1" algn="just">
              <a:lnSpc>
                <a:spcPct val="100000"/>
              </a:lnSpc>
            </a:pPr>
            <a:r>
              <a:rPr lang="en-US" dirty="0"/>
              <a:t>For example, if a packet hits the INPUT chain in the filter table, rules there decide if the packet can enter the system.</a:t>
            </a:r>
            <a:endParaRPr lang="en-IN" dirty="0"/>
          </a:p>
        </p:txBody>
      </p:sp>
    </p:spTree>
    <p:extLst>
      <p:ext uri="{BB962C8B-B14F-4D97-AF65-F5344CB8AC3E}">
        <p14:creationId xmlns:p14="http://schemas.microsoft.com/office/powerpoint/2010/main" val="32000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09E4B-CA16-1CEC-CDEE-99F47CAD28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B0275C-685A-6EC6-A833-2DCEA4462BDF}"/>
              </a:ext>
            </a:extLst>
          </p:cNvPr>
          <p:cNvSpPr>
            <a:spLocks noGrp="1"/>
          </p:cNvSpPr>
          <p:nvPr>
            <p:ph type="title"/>
          </p:nvPr>
        </p:nvSpPr>
        <p:spPr>
          <a:xfrm>
            <a:off x="962526" y="274637"/>
            <a:ext cx="10940715" cy="639763"/>
          </a:xfrm>
        </p:spPr>
        <p:txBody>
          <a:bodyPr/>
          <a:lstStyle/>
          <a:p>
            <a:r>
              <a:rPr lang="en-IN" b="1" dirty="0"/>
              <a:t>Netfilter Architecture - Rules</a:t>
            </a:r>
            <a:endParaRPr lang="en-IN" dirty="0"/>
          </a:p>
        </p:txBody>
      </p:sp>
      <p:sp>
        <p:nvSpPr>
          <p:cNvPr id="3" name="Content Placeholder 2">
            <a:extLst>
              <a:ext uri="{FF2B5EF4-FFF2-40B4-BE49-F238E27FC236}">
                <a16:creationId xmlns:a16="http://schemas.microsoft.com/office/drawing/2014/main" id="{D6854C26-E03A-8ED3-2C0E-3693F650EBFC}"/>
              </a:ext>
            </a:extLst>
          </p:cNvPr>
          <p:cNvSpPr>
            <a:spLocks noGrp="1"/>
          </p:cNvSpPr>
          <p:nvPr>
            <p:ph idx="1"/>
          </p:nvPr>
        </p:nvSpPr>
        <p:spPr>
          <a:xfrm>
            <a:off x="962526" y="1155032"/>
            <a:ext cx="10940715" cy="5428331"/>
          </a:xfrm>
        </p:spPr>
        <p:txBody>
          <a:bodyPr>
            <a:normAutofit/>
          </a:bodyPr>
          <a:lstStyle/>
          <a:p>
            <a:pPr algn="just"/>
            <a:r>
              <a:rPr lang="en-US" dirty="0"/>
              <a:t>Rules are specific conditions applied to packets in each chain, dictating actions like </a:t>
            </a:r>
          </a:p>
          <a:p>
            <a:pPr lvl="1" algn="just"/>
            <a:r>
              <a:rPr lang="en-US" dirty="0"/>
              <a:t>ACCEPT (allow), </a:t>
            </a:r>
          </a:p>
          <a:p>
            <a:pPr lvl="1" algn="just"/>
            <a:r>
              <a:rPr lang="en-US" dirty="0"/>
              <a:t>DROP (discard), or </a:t>
            </a:r>
          </a:p>
          <a:p>
            <a:pPr lvl="1" algn="just"/>
            <a:r>
              <a:rPr lang="en-US" dirty="0"/>
              <a:t>REJECT (discard and notify sender). </a:t>
            </a:r>
          </a:p>
          <a:p>
            <a:pPr algn="just"/>
            <a:r>
              <a:rPr lang="en-US" dirty="0"/>
              <a:t>Administrators use iptables (or </a:t>
            </a:r>
            <a:r>
              <a:rPr lang="en-US" dirty="0" err="1"/>
              <a:t>nftables</a:t>
            </a:r>
            <a:r>
              <a:rPr lang="en-US" dirty="0"/>
              <a:t> in newer systems) to define these rules based on criteria like </a:t>
            </a:r>
          </a:p>
          <a:p>
            <a:pPr lvl="1" algn="just"/>
            <a:r>
              <a:rPr lang="en-US" dirty="0"/>
              <a:t>IP address, </a:t>
            </a:r>
          </a:p>
          <a:p>
            <a:pPr lvl="1" algn="just"/>
            <a:r>
              <a:rPr lang="en-US" dirty="0"/>
              <a:t>Port number, or </a:t>
            </a:r>
          </a:p>
          <a:p>
            <a:pPr lvl="1" algn="just"/>
            <a:r>
              <a:rPr lang="en-US" dirty="0"/>
              <a:t>Protocol.</a:t>
            </a:r>
            <a:endParaRPr lang="en-IN" dirty="0"/>
          </a:p>
        </p:txBody>
      </p:sp>
    </p:spTree>
    <p:extLst>
      <p:ext uri="{BB962C8B-B14F-4D97-AF65-F5344CB8AC3E}">
        <p14:creationId xmlns:p14="http://schemas.microsoft.com/office/powerpoint/2010/main" val="14619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0FE96-7B2E-5110-070C-631D4C53A4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C55BF-9C59-520A-A085-86A551446573}"/>
              </a:ext>
            </a:extLst>
          </p:cNvPr>
          <p:cNvSpPr>
            <a:spLocks noGrp="1"/>
          </p:cNvSpPr>
          <p:nvPr>
            <p:ph type="title"/>
          </p:nvPr>
        </p:nvSpPr>
        <p:spPr>
          <a:xfrm>
            <a:off x="962526" y="274637"/>
            <a:ext cx="10940715" cy="639763"/>
          </a:xfrm>
        </p:spPr>
        <p:txBody>
          <a:bodyPr/>
          <a:lstStyle/>
          <a:p>
            <a:r>
              <a:rPr lang="en-IN" dirty="0" err="1"/>
              <a:t>IPTables</a:t>
            </a:r>
            <a:endParaRPr lang="en-IN" dirty="0"/>
          </a:p>
        </p:txBody>
      </p:sp>
      <p:sp>
        <p:nvSpPr>
          <p:cNvPr id="3" name="Content Placeholder 2">
            <a:extLst>
              <a:ext uri="{FF2B5EF4-FFF2-40B4-BE49-F238E27FC236}">
                <a16:creationId xmlns:a16="http://schemas.microsoft.com/office/drawing/2014/main" id="{522AACF4-040F-910D-929D-6C558621D80F}"/>
              </a:ext>
            </a:extLst>
          </p:cNvPr>
          <p:cNvSpPr>
            <a:spLocks noGrp="1"/>
          </p:cNvSpPr>
          <p:nvPr>
            <p:ph idx="1"/>
          </p:nvPr>
        </p:nvSpPr>
        <p:spPr>
          <a:xfrm>
            <a:off x="962526" y="1155032"/>
            <a:ext cx="10940715" cy="5428331"/>
          </a:xfrm>
        </p:spPr>
        <p:txBody>
          <a:bodyPr>
            <a:normAutofit/>
          </a:bodyPr>
          <a:lstStyle/>
          <a:p>
            <a:pPr algn="just"/>
            <a:r>
              <a:rPr lang="en-US" dirty="0"/>
              <a:t>iptables is the user-space utility that interacts with Netfilter to define and modify the rules for packet processing. </a:t>
            </a:r>
          </a:p>
          <a:p>
            <a:pPr algn="just"/>
            <a:r>
              <a:rPr lang="en-US" dirty="0"/>
              <a:t>It is organized by tables, chains, and rules.</a:t>
            </a:r>
          </a:p>
          <a:p>
            <a:pPr marL="0" indent="0" algn="just">
              <a:buNone/>
            </a:pPr>
            <a:endParaRPr lang="en-US" dirty="0"/>
          </a:p>
          <a:p>
            <a:pPr marL="0" indent="0" algn="just">
              <a:buNone/>
            </a:pPr>
            <a:r>
              <a:rPr lang="en-US" dirty="0"/>
              <a:t>Basic iptables Commands</a:t>
            </a:r>
          </a:p>
          <a:p>
            <a:pPr algn="just"/>
            <a:r>
              <a:rPr lang="en-US" dirty="0"/>
              <a:t>Listing Rules:</a:t>
            </a:r>
          </a:p>
          <a:p>
            <a:pPr lvl="1" algn="just"/>
            <a:r>
              <a:rPr lang="en-IN" dirty="0"/>
              <a:t># iptables -L</a:t>
            </a:r>
          </a:p>
          <a:p>
            <a:pPr algn="just"/>
            <a:r>
              <a:rPr lang="en-US" dirty="0"/>
              <a:t>To list rules for a specific table (e.g., </a:t>
            </a:r>
            <a:r>
              <a:rPr lang="en-US" dirty="0" err="1"/>
              <a:t>nat</a:t>
            </a:r>
            <a:r>
              <a:rPr lang="en-US" dirty="0"/>
              <a:t>)</a:t>
            </a:r>
          </a:p>
          <a:p>
            <a:pPr lvl="1" algn="just"/>
            <a:r>
              <a:rPr lang="en-IN" dirty="0"/>
              <a:t># iptables -t </a:t>
            </a:r>
            <a:r>
              <a:rPr lang="en-IN" dirty="0" err="1"/>
              <a:t>nat</a:t>
            </a:r>
            <a:r>
              <a:rPr lang="en-IN" dirty="0"/>
              <a:t> -L</a:t>
            </a:r>
          </a:p>
          <a:p>
            <a:pPr algn="just"/>
            <a:endParaRPr lang="en-IN" dirty="0"/>
          </a:p>
        </p:txBody>
      </p:sp>
    </p:spTree>
    <p:extLst>
      <p:ext uri="{BB962C8B-B14F-4D97-AF65-F5344CB8AC3E}">
        <p14:creationId xmlns:p14="http://schemas.microsoft.com/office/powerpoint/2010/main" val="327012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34723-22B4-706A-36C8-8497D27724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066E64-60A0-E02B-97C5-627D6834480F}"/>
              </a:ext>
            </a:extLst>
          </p:cNvPr>
          <p:cNvSpPr>
            <a:spLocks noGrp="1"/>
          </p:cNvSpPr>
          <p:nvPr>
            <p:ph type="title"/>
          </p:nvPr>
        </p:nvSpPr>
        <p:spPr>
          <a:xfrm>
            <a:off x="962526" y="274637"/>
            <a:ext cx="10940715" cy="639763"/>
          </a:xfrm>
        </p:spPr>
        <p:txBody>
          <a:bodyPr/>
          <a:lstStyle/>
          <a:p>
            <a:r>
              <a:rPr lang="en-IN" dirty="0" err="1"/>
              <a:t>IPTables</a:t>
            </a:r>
            <a:r>
              <a:rPr lang="en-IN" dirty="0"/>
              <a:t> - Policies</a:t>
            </a:r>
          </a:p>
        </p:txBody>
      </p:sp>
      <p:sp>
        <p:nvSpPr>
          <p:cNvPr id="3" name="Content Placeholder 2">
            <a:extLst>
              <a:ext uri="{FF2B5EF4-FFF2-40B4-BE49-F238E27FC236}">
                <a16:creationId xmlns:a16="http://schemas.microsoft.com/office/drawing/2014/main" id="{59FBBD04-3678-185F-4512-E31EF664E860}"/>
              </a:ext>
            </a:extLst>
          </p:cNvPr>
          <p:cNvSpPr>
            <a:spLocks noGrp="1"/>
          </p:cNvSpPr>
          <p:nvPr>
            <p:ph idx="1"/>
          </p:nvPr>
        </p:nvSpPr>
        <p:spPr>
          <a:xfrm>
            <a:off x="962526" y="1155032"/>
            <a:ext cx="10940715" cy="5428331"/>
          </a:xfrm>
        </p:spPr>
        <p:txBody>
          <a:bodyPr>
            <a:normAutofit/>
          </a:bodyPr>
          <a:lstStyle/>
          <a:p>
            <a:pPr algn="just"/>
            <a:r>
              <a:rPr lang="en-IN" dirty="0"/>
              <a:t># iptables -P INPUT DROP</a:t>
            </a:r>
          </a:p>
          <a:p>
            <a:pPr algn="just"/>
            <a:r>
              <a:rPr lang="en-IN" dirty="0"/>
              <a:t># iptables -P FORWARD DROP</a:t>
            </a:r>
          </a:p>
          <a:p>
            <a:pPr algn="just"/>
            <a:r>
              <a:rPr lang="en-IN" dirty="0"/>
              <a:t># iptables -P OUTPUT ACCEPT</a:t>
            </a:r>
          </a:p>
          <a:p>
            <a:pPr algn="just"/>
            <a:r>
              <a:rPr lang="en-IN" b="1" dirty="0"/>
              <a:t>Adding Rules</a:t>
            </a:r>
            <a:r>
              <a:rPr lang="en-IN" dirty="0"/>
              <a:t>:</a:t>
            </a:r>
          </a:p>
          <a:p>
            <a:pPr lvl="1" algn="just"/>
            <a:r>
              <a:rPr lang="en-US" dirty="0"/>
              <a:t># iptables -A INPUT -s 192.168.1.100 -j ACCEPT</a:t>
            </a:r>
          </a:p>
          <a:p>
            <a:pPr algn="just"/>
            <a:r>
              <a:rPr lang="en-US" b="1" dirty="0"/>
              <a:t>Blocking traffic to a specific port</a:t>
            </a:r>
            <a:r>
              <a:rPr lang="en-IN" b="1" dirty="0"/>
              <a:t>:</a:t>
            </a:r>
          </a:p>
          <a:p>
            <a:pPr lvl="1" algn="just"/>
            <a:r>
              <a:rPr lang="en-IN" dirty="0"/>
              <a:t># iptables -A INPUT -p </a:t>
            </a:r>
            <a:r>
              <a:rPr lang="en-IN" dirty="0" err="1"/>
              <a:t>tcp</a:t>
            </a:r>
            <a:r>
              <a:rPr lang="en-IN" dirty="0"/>
              <a:t> --</a:t>
            </a:r>
            <a:r>
              <a:rPr lang="en-IN" dirty="0" err="1"/>
              <a:t>dport</a:t>
            </a:r>
            <a:r>
              <a:rPr lang="en-IN" dirty="0"/>
              <a:t> 22 -j DROP</a:t>
            </a:r>
          </a:p>
          <a:p>
            <a:pPr algn="just"/>
            <a:r>
              <a:rPr lang="en-IN" b="1" dirty="0"/>
              <a:t>Deleting Rules</a:t>
            </a:r>
            <a:r>
              <a:rPr lang="en-IN" dirty="0"/>
              <a:t>:</a:t>
            </a:r>
          </a:p>
          <a:p>
            <a:pPr lvl="1" algn="just"/>
            <a:r>
              <a:rPr lang="en-IN" dirty="0"/>
              <a:t># iptables -D INPUT 3</a:t>
            </a:r>
          </a:p>
        </p:txBody>
      </p:sp>
    </p:spTree>
    <p:extLst>
      <p:ext uri="{BB962C8B-B14F-4D97-AF65-F5344CB8AC3E}">
        <p14:creationId xmlns:p14="http://schemas.microsoft.com/office/powerpoint/2010/main" val="2922187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AD7F8-6EDF-FDE2-A9BA-C45828C8BC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835550-DA21-2764-797C-31DC5B56E2D6}"/>
              </a:ext>
            </a:extLst>
          </p:cNvPr>
          <p:cNvSpPr>
            <a:spLocks noGrp="1"/>
          </p:cNvSpPr>
          <p:nvPr>
            <p:ph type="title"/>
          </p:nvPr>
        </p:nvSpPr>
        <p:spPr>
          <a:xfrm>
            <a:off x="962526" y="274637"/>
            <a:ext cx="10940715" cy="639763"/>
          </a:xfrm>
        </p:spPr>
        <p:txBody>
          <a:bodyPr/>
          <a:lstStyle/>
          <a:p>
            <a:r>
              <a:rPr lang="en-US" b="1" dirty="0"/>
              <a:t>File Transfer Protocol (FTP)</a:t>
            </a:r>
            <a:endParaRPr lang="en-IN" b="1" dirty="0"/>
          </a:p>
        </p:txBody>
      </p:sp>
      <p:sp>
        <p:nvSpPr>
          <p:cNvPr id="3" name="Content Placeholder 2">
            <a:extLst>
              <a:ext uri="{FF2B5EF4-FFF2-40B4-BE49-F238E27FC236}">
                <a16:creationId xmlns:a16="http://schemas.microsoft.com/office/drawing/2014/main" id="{A5C984CC-0CF7-6580-6EFB-43B0429DD92D}"/>
              </a:ext>
            </a:extLst>
          </p:cNvPr>
          <p:cNvSpPr>
            <a:spLocks noGrp="1"/>
          </p:cNvSpPr>
          <p:nvPr>
            <p:ph idx="1"/>
          </p:nvPr>
        </p:nvSpPr>
        <p:spPr>
          <a:xfrm>
            <a:off x="962526" y="1155032"/>
            <a:ext cx="10940715" cy="5428331"/>
          </a:xfrm>
        </p:spPr>
        <p:txBody>
          <a:bodyPr>
            <a:normAutofit/>
          </a:bodyPr>
          <a:lstStyle/>
          <a:p>
            <a:pPr algn="just"/>
            <a:r>
              <a:rPr lang="en-US" dirty="0"/>
              <a:t>FTP, or File Transfer Protocol, is a method used to transfer files between computers over the internet. </a:t>
            </a:r>
          </a:p>
          <a:p>
            <a:pPr algn="just"/>
            <a:r>
              <a:rPr lang="en-US" dirty="0"/>
              <a:t>Think of it as a bridge that lets one computer connect to another, allowing files to be copied back and forth.</a:t>
            </a:r>
          </a:p>
          <a:p>
            <a:pPr algn="just"/>
            <a:r>
              <a:rPr lang="en-US" dirty="0"/>
              <a:t>Here’s how it works in simple terms:</a:t>
            </a:r>
          </a:p>
          <a:p>
            <a:pPr lvl="1" algn="just"/>
            <a:r>
              <a:rPr lang="en-US" dirty="0"/>
              <a:t>Client and Server:</a:t>
            </a:r>
          </a:p>
          <a:p>
            <a:pPr lvl="2" algn="just"/>
            <a:r>
              <a:rPr lang="en-US" dirty="0"/>
              <a:t>You have an FTP client (the computer that requests the file) and an FTP server (the computer where the file is stored).</a:t>
            </a:r>
          </a:p>
          <a:p>
            <a:pPr lvl="2" algn="just"/>
            <a:r>
              <a:rPr lang="en-US" dirty="0"/>
              <a:t>The client connects to the server using FTP, and once connected, it can upload files to the server or download files from it.</a:t>
            </a:r>
          </a:p>
          <a:p>
            <a:pPr algn="just"/>
            <a:endParaRPr lang="en-IN" dirty="0"/>
          </a:p>
        </p:txBody>
      </p:sp>
    </p:spTree>
    <p:extLst>
      <p:ext uri="{BB962C8B-B14F-4D97-AF65-F5344CB8AC3E}">
        <p14:creationId xmlns:p14="http://schemas.microsoft.com/office/powerpoint/2010/main" val="302659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0856F-B625-B033-411F-83EBF7AA77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4328C0-7A3A-8680-413E-D9600A025AC0}"/>
              </a:ext>
            </a:extLst>
          </p:cNvPr>
          <p:cNvSpPr>
            <a:spLocks noGrp="1"/>
          </p:cNvSpPr>
          <p:nvPr>
            <p:ph type="title"/>
          </p:nvPr>
        </p:nvSpPr>
        <p:spPr>
          <a:xfrm>
            <a:off x="962526" y="274637"/>
            <a:ext cx="10940715" cy="639763"/>
          </a:xfrm>
        </p:spPr>
        <p:txBody>
          <a:bodyPr/>
          <a:lstStyle/>
          <a:p>
            <a:r>
              <a:rPr lang="en-US" b="1" dirty="0"/>
              <a:t>File Transfer Protocol (FTP)</a:t>
            </a:r>
            <a:endParaRPr lang="en-IN" dirty="0"/>
          </a:p>
        </p:txBody>
      </p:sp>
      <p:sp>
        <p:nvSpPr>
          <p:cNvPr id="3" name="Content Placeholder 2">
            <a:extLst>
              <a:ext uri="{FF2B5EF4-FFF2-40B4-BE49-F238E27FC236}">
                <a16:creationId xmlns:a16="http://schemas.microsoft.com/office/drawing/2014/main" id="{950F6B9C-EC7E-F2BA-2DA2-B2B38CAF56B0}"/>
              </a:ext>
            </a:extLst>
          </p:cNvPr>
          <p:cNvSpPr>
            <a:spLocks noGrp="1"/>
          </p:cNvSpPr>
          <p:nvPr>
            <p:ph idx="1"/>
          </p:nvPr>
        </p:nvSpPr>
        <p:spPr>
          <a:xfrm>
            <a:off x="962526" y="1155032"/>
            <a:ext cx="10940715" cy="5428331"/>
          </a:xfrm>
        </p:spPr>
        <p:txBody>
          <a:bodyPr>
            <a:normAutofit/>
          </a:bodyPr>
          <a:lstStyle/>
          <a:p>
            <a:pPr algn="just"/>
            <a:r>
              <a:rPr lang="en-US" dirty="0"/>
              <a:t>How It Connects:</a:t>
            </a:r>
          </a:p>
          <a:p>
            <a:pPr lvl="1" algn="just"/>
            <a:r>
              <a:rPr lang="en-US" dirty="0"/>
              <a:t>When the client connects, it usually needs to enter a username and password (though some servers allow "anonymous" access with no password).</a:t>
            </a:r>
          </a:p>
          <a:p>
            <a:pPr lvl="1" algn="just"/>
            <a:r>
              <a:rPr lang="en-US" dirty="0"/>
              <a:t>Once logged in, the client can see a list of files and folders on the server and can choose which files to upload or download.</a:t>
            </a:r>
          </a:p>
          <a:p>
            <a:pPr algn="just"/>
            <a:r>
              <a:rPr lang="en-US" dirty="0"/>
              <a:t>Commands for File Transfer:</a:t>
            </a:r>
          </a:p>
          <a:p>
            <a:pPr lvl="1" algn="just"/>
            <a:r>
              <a:rPr lang="en-US" dirty="0"/>
              <a:t>PUT: The command used to upload a file from the client to the server.</a:t>
            </a:r>
          </a:p>
          <a:p>
            <a:pPr lvl="1" algn="just"/>
            <a:r>
              <a:rPr lang="en-US" dirty="0"/>
              <a:t>GET: The command used to download a file from the server to the client.</a:t>
            </a:r>
          </a:p>
          <a:p>
            <a:pPr algn="just"/>
            <a:r>
              <a:rPr lang="en-US" dirty="0"/>
              <a:t>Why FTP is Used:</a:t>
            </a:r>
          </a:p>
          <a:p>
            <a:pPr lvl="1" algn="just"/>
            <a:r>
              <a:rPr lang="en-US" dirty="0"/>
              <a:t>FTP is simple and efficient for moving large files, such as when website developers upload files to web servers or when you need to back up files to a remote location.</a:t>
            </a:r>
          </a:p>
          <a:p>
            <a:pPr algn="just"/>
            <a:endParaRPr lang="en-US" dirty="0"/>
          </a:p>
          <a:p>
            <a:pPr algn="just"/>
            <a:endParaRPr lang="en-IN" dirty="0"/>
          </a:p>
        </p:txBody>
      </p:sp>
    </p:spTree>
    <p:extLst>
      <p:ext uri="{BB962C8B-B14F-4D97-AF65-F5344CB8AC3E}">
        <p14:creationId xmlns:p14="http://schemas.microsoft.com/office/powerpoint/2010/main" val="395238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F2790-B4BC-6989-2155-3119429162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8CD4B5-D357-F60A-3DB3-C0F755DC947F}"/>
              </a:ext>
            </a:extLst>
          </p:cNvPr>
          <p:cNvSpPr>
            <a:spLocks noGrp="1"/>
          </p:cNvSpPr>
          <p:nvPr>
            <p:ph type="title"/>
          </p:nvPr>
        </p:nvSpPr>
        <p:spPr>
          <a:xfrm>
            <a:off x="962526" y="274637"/>
            <a:ext cx="10940715" cy="639763"/>
          </a:xfrm>
        </p:spPr>
        <p:txBody>
          <a:bodyPr/>
          <a:lstStyle/>
          <a:p>
            <a:r>
              <a:rPr lang="en-US" b="1" dirty="0"/>
              <a:t>File Transfer Protocol (FTP) – Port Number</a:t>
            </a:r>
            <a:endParaRPr lang="en-IN" dirty="0"/>
          </a:p>
        </p:txBody>
      </p:sp>
      <p:sp>
        <p:nvSpPr>
          <p:cNvPr id="3" name="Content Placeholder 2">
            <a:extLst>
              <a:ext uri="{FF2B5EF4-FFF2-40B4-BE49-F238E27FC236}">
                <a16:creationId xmlns:a16="http://schemas.microsoft.com/office/drawing/2014/main" id="{2792961A-1F31-9439-43B8-E4F4780561FB}"/>
              </a:ext>
            </a:extLst>
          </p:cNvPr>
          <p:cNvSpPr>
            <a:spLocks noGrp="1"/>
          </p:cNvSpPr>
          <p:nvPr>
            <p:ph idx="1"/>
          </p:nvPr>
        </p:nvSpPr>
        <p:spPr>
          <a:xfrm>
            <a:off x="962526" y="1155032"/>
            <a:ext cx="10940715" cy="5428331"/>
          </a:xfrm>
        </p:spPr>
        <p:txBody>
          <a:bodyPr>
            <a:normAutofit/>
          </a:bodyPr>
          <a:lstStyle/>
          <a:p>
            <a:pPr marL="0" indent="0" algn="just">
              <a:buNone/>
            </a:pPr>
            <a:r>
              <a:rPr lang="en-US" dirty="0"/>
              <a:t>FTP uses two primary ports for communication:</a:t>
            </a:r>
          </a:p>
          <a:p>
            <a:pPr algn="just"/>
            <a:r>
              <a:rPr lang="en-US" b="1" dirty="0">
                <a:solidFill>
                  <a:srgbClr val="FFFF00"/>
                </a:solidFill>
              </a:rPr>
              <a:t>Port 21</a:t>
            </a:r>
            <a:r>
              <a:rPr lang="en-US" dirty="0"/>
              <a:t>: This is the control port used for sending commands from the client to the server. All initial communication (such as login and navigation commands) occurs over this port.</a:t>
            </a:r>
          </a:p>
          <a:p>
            <a:pPr algn="just"/>
            <a:r>
              <a:rPr lang="en-US" b="1" dirty="0">
                <a:solidFill>
                  <a:srgbClr val="FFFF00"/>
                </a:solidFill>
              </a:rPr>
              <a:t>Port 20</a:t>
            </a:r>
            <a:r>
              <a:rPr lang="en-US" dirty="0"/>
              <a:t>: This is the data port, used to transfer the actual data files between the client and server. The use of this port may vary depending on whether active or passive FTP mode is used:</a:t>
            </a:r>
          </a:p>
          <a:p>
            <a:pPr lvl="1" algn="just"/>
            <a:r>
              <a:rPr lang="en-US" b="1" dirty="0">
                <a:solidFill>
                  <a:srgbClr val="FFFF00"/>
                </a:solidFill>
              </a:rPr>
              <a:t>Active Mode</a:t>
            </a:r>
            <a:r>
              <a:rPr lang="en-US" dirty="0"/>
              <a:t>: The server initiates the data connection to the client.</a:t>
            </a:r>
          </a:p>
          <a:p>
            <a:pPr lvl="1" algn="just"/>
            <a:r>
              <a:rPr lang="en-US" b="1" dirty="0">
                <a:solidFill>
                  <a:srgbClr val="FFFF00"/>
                </a:solidFill>
              </a:rPr>
              <a:t>Passive Mode</a:t>
            </a:r>
            <a:r>
              <a:rPr lang="en-US" dirty="0"/>
              <a:t>: The client initiates the data connection, allowing easier handling by firewalls and NAT.</a:t>
            </a:r>
            <a:endParaRPr lang="en-IN" dirty="0"/>
          </a:p>
        </p:txBody>
      </p:sp>
    </p:spTree>
    <p:extLst>
      <p:ext uri="{BB962C8B-B14F-4D97-AF65-F5344CB8AC3E}">
        <p14:creationId xmlns:p14="http://schemas.microsoft.com/office/powerpoint/2010/main" val="1376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09B55-F979-8AD7-EBBA-1391144FBE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47CD08-12C2-A53C-92AA-6A4B1FC558A6}"/>
              </a:ext>
            </a:extLst>
          </p:cNvPr>
          <p:cNvSpPr>
            <a:spLocks noGrp="1"/>
          </p:cNvSpPr>
          <p:nvPr>
            <p:ph type="title"/>
          </p:nvPr>
        </p:nvSpPr>
        <p:spPr>
          <a:xfrm>
            <a:off x="962526" y="274637"/>
            <a:ext cx="10940715" cy="639763"/>
          </a:xfrm>
        </p:spPr>
        <p:txBody>
          <a:bodyPr/>
          <a:lstStyle/>
          <a:p>
            <a:r>
              <a:rPr lang="en-IN" b="1" dirty="0"/>
              <a:t>Advantages of FTP</a:t>
            </a:r>
          </a:p>
        </p:txBody>
      </p:sp>
      <p:sp>
        <p:nvSpPr>
          <p:cNvPr id="3" name="Content Placeholder 2">
            <a:extLst>
              <a:ext uri="{FF2B5EF4-FFF2-40B4-BE49-F238E27FC236}">
                <a16:creationId xmlns:a16="http://schemas.microsoft.com/office/drawing/2014/main" id="{0A07DD5A-DD75-F87F-3EA5-AA0753B41ABC}"/>
              </a:ext>
            </a:extLst>
          </p:cNvPr>
          <p:cNvSpPr>
            <a:spLocks noGrp="1"/>
          </p:cNvSpPr>
          <p:nvPr>
            <p:ph idx="1"/>
          </p:nvPr>
        </p:nvSpPr>
        <p:spPr>
          <a:xfrm>
            <a:off x="962526" y="1155032"/>
            <a:ext cx="10940715" cy="5428331"/>
          </a:xfrm>
        </p:spPr>
        <p:txBody>
          <a:bodyPr>
            <a:normAutofit/>
          </a:bodyPr>
          <a:lstStyle/>
          <a:p>
            <a:pPr marL="0" indent="0" algn="just">
              <a:buNone/>
            </a:pPr>
            <a:r>
              <a:rPr lang="en-US" dirty="0"/>
              <a:t>FTP offers several benefits:</a:t>
            </a:r>
          </a:p>
          <a:p>
            <a:pPr algn="just"/>
            <a:r>
              <a:rPr lang="en-US" b="1" dirty="0">
                <a:solidFill>
                  <a:srgbClr val="FFFF00"/>
                </a:solidFill>
              </a:rPr>
              <a:t>Reliability</a:t>
            </a:r>
            <a:r>
              <a:rPr lang="en-US" dirty="0"/>
              <a:t>: Has built-in error checking and can resume interrupted transfers.</a:t>
            </a:r>
          </a:p>
          <a:p>
            <a:pPr algn="just"/>
            <a:r>
              <a:rPr lang="en-US" b="1" dirty="0">
                <a:solidFill>
                  <a:srgbClr val="FFFF00"/>
                </a:solidFill>
              </a:rPr>
              <a:t>Bulk Transfers</a:t>
            </a:r>
            <a:r>
              <a:rPr lang="en-US" dirty="0"/>
              <a:t>: Efficiently handles large files and batches of files.</a:t>
            </a:r>
          </a:p>
          <a:p>
            <a:pPr algn="just"/>
            <a:r>
              <a:rPr lang="en-US" b="1" dirty="0">
                <a:solidFill>
                  <a:srgbClr val="FFFF00"/>
                </a:solidFill>
              </a:rPr>
              <a:t>Versatility</a:t>
            </a:r>
            <a:r>
              <a:rPr lang="en-US" dirty="0"/>
              <a:t>: Available for use with different platforms, allowing file transfers between different operating systems.</a:t>
            </a:r>
          </a:p>
          <a:p>
            <a:pPr algn="just"/>
            <a:r>
              <a:rPr lang="en-US" b="1" dirty="0">
                <a:solidFill>
                  <a:srgbClr val="FFFF00"/>
                </a:solidFill>
              </a:rPr>
              <a:t>User Management</a:t>
            </a:r>
            <a:r>
              <a:rPr lang="en-US" dirty="0"/>
              <a:t>: FTP servers allow for configurable user roles and permissions.</a:t>
            </a:r>
            <a:endParaRPr lang="en-IN" dirty="0"/>
          </a:p>
        </p:txBody>
      </p:sp>
    </p:spTree>
    <p:extLst>
      <p:ext uri="{BB962C8B-B14F-4D97-AF65-F5344CB8AC3E}">
        <p14:creationId xmlns:p14="http://schemas.microsoft.com/office/powerpoint/2010/main" val="230189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ACDE8-17DA-F222-E353-417147ABB0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9DA8DB-6DF8-37B1-7167-21603CEA2811}"/>
              </a:ext>
            </a:extLst>
          </p:cNvPr>
          <p:cNvSpPr>
            <a:spLocks noGrp="1"/>
          </p:cNvSpPr>
          <p:nvPr>
            <p:ph type="title"/>
          </p:nvPr>
        </p:nvSpPr>
        <p:spPr>
          <a:xfrm>
            <a:off x="962526" y="274637"/>
            <a:ext cx="10940715" cy="639763"/>
          </a:xfrm>
        </p:spPr>
        <p:txBody>
          <a:bodyPr/>
          <a:lstStyle/>
          <a:p>
            <a:r>
              <a:rPr lang="en-IN" b="1" dirty="0"/>
              <a:t>Available FTP Products</a:t>
            </a:r>
          </a:p>
        </p:txBody>
      </p:sp>
      <p:sp>
        <p:nvSpPr>
          <p:cNvPr id="3" name="Content Placeholder 2">
            <a:extLst>
              <a:ext uri="{FF2B5EF4-FFF2-40B4-BE49-F238E27FC236}">
                <a16:creationId xmlns:a16="http://schemas.microsoft.com/office/drawing/2014/main" id="{7F70FEBD-F28B-C370-8497-3692E1AA43A8}"/>
              </a:ext>
            </a:extLst>
          </p:cNvPr>
          <p:cNvSpPr>
            <a:spLocks noGrp="1"/>
          </p:cNvSpPr>
          <p:nvPr>
            <p:ph idx="1"/>
          </p:nvPr>
        </p:nvSpPr>
        <p:spPr>
          <a:xfrm>
            <a:off x="962526" y="1155032"/>
            <a:ext cx="10940715" cy="5428331"/>
          </a:xfrm>
        </p:spPr>
        <p:txBody>
          <a:bodyPr>
            <a:normAutofit/>
          </a:bodyPr>
          <a:lstStyle/>
          <a:p>
            <a:pPr marL="0" indent="0" algn="just">
              <a:buNone/>
            </a:pPr>
            <a:r>
              <a:rPr lang="en-IN" dirty="0"/>
              <a:t>Popular FTP products include:</a:t>
            </a:r>
          </a:p>
          <a:p>
            <a:pPr algn="just"/>
            <a:r>
              <a:rPr lang="en-IN" b="1" dirty="0">
                <a:solidFill>
                  <a:srgbClr val="FFFF00"/>
                </a:solidFill>
              </a:rPr>
              <a:t>FileZilla</a:t>
            </a:r>
            <a:r>
              <a:rPr lang="en-IN" dirty="0"/>
              <a:t>: A free, open-source FTP client and server available for multiple platforms.</a:t>
            </a:r>
          </a:p>
          <a:p>
            <a:pPr algn="just"/>
            <a:r>
              <a:rPr lang="en-IN" b="1" dirty="0">
                <a:solidFill>
                  <a:srgbClr val="FFFF00"/>
                </a:solidFill>
              </a:rPr>
              <a:t>WinSCP</a:t>
            </a:r>
            <a:r>
              <a:rPr lang="en-IN" dirty="0"/>
              <a:t>: An FTP, SFTP, and SCP client for Windows.</a:t>
            </a:r>
          </a:p>
          <a:p>
            <a:pPr algn="just"/>
            <a:r>
              <a:rPr lang="en-IN" b="1" dirty="0" err="1">
                <a:solidFill>
                  <a:srgbClr val="FFFF00"/>
                </a:solidFill>
              </a:rPr>
              <a:t>vsftpd</a:t>
            </a:r>
            <a:r>
              <a:rPr lang="en-IN" dirty="0"/>
              <a:t>: "Very Secure FTP Daemon," a secure, stable FTP server for Unix/Linux.</a:t>
            </a:r>
          </a:p>
          <a:p>
            <a:pPr algn="just"/>
            <a:r>
              <a:rPr lang="en-IN" b="1" dirty="0" err="1">
                <a:solidFill>
                  <a:srgbClr val="FFFF00"/>
                </a:solidFill>
              </a:rPr>
              <a:t>ProFTPD</a:t>
            </a:r>
            <a:r>
              <a:rPr lang="en-IN" dirty="0"/>
              <a:t>: An open-source, configurable FTP server with extensive logging capabilities.</a:t>
            </a:r>
          </a:p>
          <a:p>
            <a:pPr algn="just"/>
            <a:r>
              <a:rPr lang="en-IN" b="1" dirty="0">
                <a:solidFill>
                  <a:srgbClr val="FFFF00"/>
                </a:solidFill>
              </a:rPr>
              <a:t>Pure-</a:t>
            </a:r>
            <a:r>
              <a:rPr lang="en-IN" b="1" dirty="0" err="1">
                <a:solidFill>
                  <a:srgbClr val="FFFF00"/>
                </a:solidFill>
              </a:rPr>
              <a:t>FTPd</a:t>
            </a:r>
            <a:r>
              <a:rPr lang="en-IN" dirty="0"/>
              <a:t>: A secure and efficient FTP server often used for large-scale deployments.</a:t>
            </a:r>
          </a:p>
        </p:txBody>
      </p:sp>
    </p:spTree>
    <p:extLst>
      <p:ext uri="{BB962C8B-B14F-4D97-AF65-F5344CB8AC3E}">
        <p14:creationId xmlns:p14="http://schemas.microsoft.com/office/powerpoint/2010/main" val="265136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53C1E-1A29-F20C-C24D-E1BCBD71E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76C562-31BA-A6FC-271E-D13FA3B77763}"/>
              </a:ext>
            </a:extLst>
          </p:cNvPr>
          <p:cNvSpPr>
            <a:spLocks noGrp="1"/>
          </p:cNvSpPr>
          <p:nvPr>
            <p:ph type="title"/>
          </p:nvPr>
        </p:nvSpPr>
        <p:spPr>
          <a:xfrm>
            <a:off x="962526" y="274637"/>
            <a:ext cx="10940715" cy="639763"/>
          </a:xfrm>
        </p:spPr>
        <p:txBody>
          <a:bodyPr/>
          <a:lstStyle/>
          <a:p>
            <a:r>
              <a:rPr lang="en-IN" b="1" dirty="0"/>
              <a:t>Creating Partitions</a:t>
            </a:r>
          </a:p>
        </p:txBody>
      </p:sp>
      <p:sp>
        <p:nvSpPr>
          <p:cNvPr id="3" name="Content Placeholder 2">
            <a:extLst>
              <a:ext uri="{FF2B5EF4-FFF2-40B4-BE49-F238E27FC236}">
                <a16:creationId xmlns:a16="http://schemas.microsoft.com/office/drawing/2014/main" id="{E0DF2055-D3A5-31D2-2012-9835287E3C82}"/>
              </a:ext>
            </a:extLst>
          </p:cNvPr>
          <p:cNvSpPr>
            <a:spLocks noGrp="1"/>
          </p:cNvSpPr>
          <p:nvPr>
            <p:ph idx="1"/>
          </p:nvPr>
        </p:nvSpPr>
        <p:spPr>
          <a:xfrm>
            <a:off x="962526" y="1155032"/>
            <a:ext cx="10940715" cy="5428331"/>
          </a:xfrm>
        </p:spPr>
        <p:txBody>
          <a:bodyPr>
            <a:normAutofit/>
          </a:bodyPr>
          <a:lstStyle/>
          <a:p>
            <a:pPr marL="0" indent="0" algn="just">
              <a:buNone/>
            </a:pPr>
            <a:r>
              <a:rPr lang="en-US" dirty="0"/>
              <a:t>Creating partitions is essential for organizing data and separating system files in Linux installations. Key partition types include:</a:t>
            </a:r>
          </a:p>
          <a:p>
            <a:pPr algn="just"/>
            <a:r>
              <a:rPr lang="en-US" b="1" dirty="0">
                <a:solidFill>
                  <a:srgbClr val="FFFF00"/>
                </a:solidFill>
              </a:rPr>
              <a:t>/ (Root)</a:t>
            </a:r>
            <a:r>
              <a:rPr lang="en-US" dirty="0"/>
              <a:t>: The main partition containing system files and directories.</a:t>
            </a:r>
          </a:p>
          <a:p>
            <a:pPr algn="just"/>
            <a:r>
              <a:rPr lang="en-US" b="1" dirty="0">
                <a:solidFill>
                  <a:srgbClr val="FFFF00"/>
                </a:solidFill>
              </a:rPr>
              <a:t>/home</a:t>
            </a:r>
            <a:r>
              <a:rPr lang="en-US" dirty="0"/>
              <a:t>: Houses user data and can be separated to keep data safe during system upgrades.</a:t>
            </a:r>
          </a:p>
          <a:p>
            <a:pPr algn="just"/>
            <a:r>
              <a:rPr lang="en-US" b="1" dirty="0">
                <a:solidFill>
                  <a:srgbClr val="FFFF00"/>
                </a:solidFill>
              </a:rPr>
              <a:t>/swap</a:t>
            </a:r>
            <a:r>
              <a:rPr lang="en-US" dirty="0"/>
              <a:t>: Used for virtual memory, typically 1.5 times the amount of RAM on the system.</a:t>
            </a:r>
          </a:p>
          <a:p>
            <a:pPr algn="just"/>
            <a:r>
              <a:rPr lang="en-US" b="1" dirty="0">
                <a:solidFill>
                  <a:srgbClr val="FFFF00"/>
                </a:solidFill>
              </a:rPr>
              <a:t>/var </a:t>
            </a:r>
            <a:r>
              <a:rPr lang="en-US" dirty="0"/>
              <a:t>and </a:t>
            </a:r>
            <a:r>
              <a:rPr lang="en-US" b="1" dirty="0">
                <a:solidFill>
                  <a:srgbClr val="FFFF00"/>
                </a:solidFill>
              </a:rPr>
              <a:t>/</a:t>
            </a:r>
            <a:r>
              <a:rPr lang="en-US" b="1" dirty="0" err="1">
                <a:solidFill>
                  <a:srgbClr val="FFFF00"/>
                </a:solidFill>
              </a:rPr>
              <a:t>tmp</a:t>
            </a:r>
            <a:r>
              <a:rPr lang="en-US" dirty="0"/>
              <a:t>: Separate partitions for log files and temporary data in server environments.</a:t>
            </a:r>
          </a:p>
          <a:p>
            <a:pPr algn="just"/>
            <a:r>
              <a:rPr lang="en-US" b="1" dirty="0">
                <a:solidFill>
                  <a:srgbClr val="FFFF00"/>
                </a:solidFill>
              </a:rPr>
              <a:t>Custom Partitions</a:t>
            </a:r>
            <a:r>
              <a:rPr lang="en-US" dirty="0"/>
              <a:t>: Additional partitions, such as /boot or /opt, can be created depending on specific needs.</a:t>
            </a:r>
          </a:p>
        </p:txBody>
      </p:sp>
    </p:spTree>
    <p:extLst>
      <p:ext uri="{BB962C8B-B14F-4D97-AF65-F5344CB8AC3E}">
        <p14:creationId xmlns:p14="http://schemas.microsoft.com/office/powerpoint/2010/main" val="275096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C2F2B-2FAF-F478-ECE5-F19E52CCE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8E97E-734D-1500-AD44-D55360983732}"/>
              </a:ext>
            </a:extLst>
          </p:cNvPr>
          <p:cNvSpPr>
            <a:spLocks noGrp="1"/>
          </p:cNvSpPr>
          <p:nvPr>
            <p:ph type="title"/>
          </p:nvPr>
        </p:nvSpPr>
        <p:spPr>
          <a:xfrm>
            <a:off x="962526" y="274637"/>
            <a:ext cx="10940715" cy="639763"/>
          </a:xfrm>
        </p:spPr>
        <p:txBody>
          <a:bodyPr/>
          <a:lstStyle/>
          <a:p>
            <a:r>
              <a:rPr lang="en-US" b="1" dirty="0"/>
              <a:t>FTP Requirements:</a:t>
            </a:r>
            <a:endParaRPr lang="en-IN" b="1" dirty="0"/>
          </a:p>
        </p:txBody>
      </p:sp>
      <p:sp>
        <p:nvSpPr>
          <p:cNvPr id="3" name="Content Placeholder 2">
            <a:extLst>
              <a:ext uri="{FF2B5EF4-FFF2-40B4-BE49-F238E27FC236}">
                <a16:creationId xmlns:a16="http://schemas.microsoft.com/office/drawing/2014/main" id="{DDDABE7E-165A-A2AF-C7E8-A23815CF46B2}"/>
              </a:ext>
            </a:extLst>
          </p:cNvPr>
          <p:cNvSpPr>
            <a:spLocks noGrp="1"/>
          </p:cNvSpPr>
          <p:nvPr>
            <p:ph idx="1"/>
          </p:nvPr>
        </p:nvSpPr>
        <p:spPr>
          <a:xfrm>
            <a:off x="962526" y="1155032"/>
            <a:ext cx="10940715" cy="5428331"/>
          </a:xfrm>
        </p:spPr>
        <p:txBody>
          <a:bodyPr>
            <a:normAutofit/>
          </a:bodyPr>
          <a:lstStyle/>
          <a:p>
            <a:pPr algn="just"/>
            <a:r>
              <a:rPr lang="en-US" b="1" dirty="0"/>
              <a:t>Package Required:</a:t>
            </a:r>
          </a:p>
          <a:p>
            <a:pPr lvl="1" algn="just"/>
            <a:r>
              <a:rPr lang="en-US" dirty="0"/>
              <a:t># ftp</a:t>
            </a:r>
          </a:p>
          <a:p>
            <a:pPr lvl="1" algn="just"/>
            <a:r>
              <a:rPr lang="en-US" dirty="0"/>
              <a:t># </a:t>
            </a:r>
            <a:r>
              <a:rPr lang="en-US" dirty="0" err="1"/>
              <a:t>vsftpd</a:t>
            </a:r>
            <a:endParaRPr lang="en-US" dirty="0"/>
          </a:p>
          <a:p>
            <a:pPr algn="just"/>
            <a:r>
              <a:rPr lang="en-US" b="1" dirty="0"/>
              <a:t>Configuration file(s):</a:t>
            </a:r>
          </a:p>
          <a:p>
            <a:pPr lvl="1" algn="just"/>
            <a:r>
              <a:rPr lang="en-US" dirty="0"/>
              <a:t># /</a:t>
            </a:r>
            <a:r>
              <a:rPr lang="en-US" dirty="0" err="1"/>
              <a:t>etc</a:t>
            </a:r>
            <a:r>
              <a:rPr lang="en-US" dirty="0"/>
              <a:t>/</a:t>
            </a:r>
            <a:r>
              <a:rPr lang="en-US" dirty="0" err="1"/>
              <a:t>vsftpd</a:t>
            </a:r>
            <a:r>
              <a:rPr lang="en-US" dirty="0"/>
              <a:t>/</a:t>
            </a:r>
            <a:r>
              <a:rPr lang="en-US" dirty="0" err="1"/>
              <a:t>vsftpd.conf</a:t>
            </a:r>
            <a:endParaRPr lang="en-US" dirty="0"/>
          </a:p>
          <a:p>
            <a:pPr algn="just"/>
            <a:r>
              <a:rPr lang="en-US" b="1" dirty="0"/>
              <a:t>Port Number</a:t>
            </a:r>
            <a:r>
              <a:rPr lang="en-IN" b="1" dirty="0"/>
              <a:t>:</a:t>
            </a:r>
          </a:p>
          <a:p>
            <a:pPr lvl="1" algn="just"/>
            <a:r>
              <a:rPr lang="en-IN" dirty="0"/>
              <a:t>20 &amp; 21</a:t>
            </a:r>
          </a:p>
          <a:p>
            <a:pPr algn="just"/>
            <a:r>
              <a:rPr lang="en-IN" b="1" dirty="0"/>
              <a:t>Services Name:</a:t>
            </a:r>
          </a:p>
          <a:p>
            <a:pPr lvl="1" algn="just"/>
            <a:r>
              <a:rPr lang="en-IN" dirty="0" err="1"/>
              <a:t>vsftpd</a:t>
            </a:r>
            <a:endParaRPr lang="en-US" dirty="0"/>
          </a:p>
        </p:txBody>
      </p:sp>
    </p:spTree>
    <p:extLst>
      <p:ext uri="{BB962C8B-B14F-4D97-AF65-F5344CB8AC3E}">
        <p14:creationId xmlns:p14="http://schemas.microsoft.com/office/powerpoint/2010/main" val="364569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262EC-E7DB-16BC-31D9-73D854493D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4EAC3-4A5A-EB9B-DE49-D677749814E4}"/>
              </a:ext>
            </a:extLst>
          </p:cNvPr>
          <p:cNvSpPr>
            <a:spLocks noGrp="1"/>
          </p:cNvSpPr>
          <p:nvPr>
            <p:ph type="title"/>
          </p:nvPr>
        </p:nvSpPr>
        <p:spPr>
          <a:xfrm>
            <a:off x="962526" y="274637"/>
            <a:ext cx="10940715" cy="639763"/>
          </a:xfrm>
        </p:spPr>
        <p:txBody>
          <a:bodyPr/>
          <a:lstStyle/>
          <a:p>
            <a:r>
              <a:rPr lang="en-IN" b="1" dirty="0"/>
              <a:t>Network File System (NFS)</a:t>
            </a:r>
          </a:p>
        </p:txBody>
      </p:sp>
      <p:sp>
        <p:nvSpPr>
          <p:cNvPr id="3" name="Content Placeholder 2">
            <a:extLst>
              <a:ext uri="{FF2B5EF4-FFF2-40B4-BE49-F238E27FC236}">
                <a16:creationId xmlns:a16="http://schemas.microsoft.com/office/drawing/2014/main" id="{FEDEA089-6494-EB69-DF28-988CD52FE526}"/>
              </a:ext>
            </a:extLst>
          </p:cNvPr>
          <p:cNvSpPr>
            <a:spLocks noGrp="1"/>
          </p:cNvSpPr>
          <p:nvPr>
            <p:ph idx="1"/>
          </p:nvPr>
        </p:nvSpPr>
        <p:spPr>
          <a:xfrm>
            <a:off x="962526" y="1155032"/>
            <a:ext cx="10940715" cy="5428331"/>
          </a:xfrm>
        </p:spPr>
        <p:txBody>
          <a:bodyPr>
            <a:normAutofit/>
          </a:bodyPr>
          <a:lstStyle/>
          <a:p>
            <a:pPr algn="just"/>
            <a:r>
              <a:rPr lang="en-US" dirty="0"/>
              <a:t>Network File System (NFS) is a protocol that allows systems to share files and directories over a network, enabling users to access files on remote systems as if they were on their local computer. </a:t>
            </a:r>
          </a:p>
          <a:p>
            <a:pPr algn="just"/>
            <a:r>
              <a:rPr lang="en-US" dirty="0"/>
              <a:t>NFS is commonly used for the following reasons:</a:t>
            </a:r>
          </a:p>
          <a:p>
            <a:pPr lvl="1" algn="just"/>
            <a:r>
              <a:rPr lang="en-US" b="1" dirty="0">
                <a:solidFill>
                  <a:srgbClr val="FFFF00"/>
                </a:solidFill>
              </a:rPr>
              <a:t>File Sharing</a:t>
            </a:r>
            <a:r>
              <a:rPr lang="en-US" dirty="0"/>
              <a:t>: Allows multiple systems to access the same files, simplifying collaboration and resource sharing.</a:t>
            </a:r>
          </a:p>
          <a:p>
            <a:pPr lvl="1" algn="just"/>
            <a:r>
              <a:rPr lang="en-US" b="1" dirty="0">
                <a:solidFill>
                  <a:srgbClr val="FFFF00"/>
                </a:solidFill>
              </a:rPr>
              <a:t>Centralized Storage</a:t>
            </a:r>
            <a:r>
              <a:rPr lang="en-US" dirty="0"/>
              <a:t>: Files can be centrally stored on an NFS server, which reduces redundancy and simplifies backup.</a:t>
            </a:r>
          </a:p>
          <a:p>
            <a:pPr lvl="1" algn="just"/>
            <a:r>
              <a:rPr lang="en-US" b="1" dirty="0">
                <a:solidFill>
                  <a:srgbClr val="FFFF00"/>
                </a:solidFill>
              </a:rPr>
              <a:t>Network Efficiency</a:t>
            </a:r>
            <a:r>
              <a:rPr lang="en-US" dirty="0"/>
              <a:t>: NFS enables direct file access without needing to transfer files across the network every time.</a:t>
            </a:r>
          </a:p>
          <a:p>
            <a:pPr lvl="1" algn="just"/>
            <a:r>
              <a:rPr lang="en-US" b="1" dirty="0">
                <a:solidFill>
                  <a:srgbClr val="FFFF00"/>
                </a:solidFill>
              </a:rPr>
              <a:t>Cross-Platform Compatibility</a:t>
            </a:r>
            <a:r>
              <a:rPr lang="en-US" dirty="0"/>
              <a:t>: NFS supports multiple operating systems, including Linux, Unix, and even Windows (with additional configuration), enabling cross-platform access.</a:t>
            </a:r>
            <a:endParaRPr lang="en-IN" dirty="0"/>
          </a:p>
        </p:txBody>
      </p:sp>
    </p:spTree>
    <p:extLst>
      <p:ext uri="{BB962C8B-B14F-4D97-AF65-F5344CB8AC3E}">
        <p14:creationId xmlns:p14="http://schemas.microsoft.com/office/powerpoint/2010/main" val="279187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6B007-1AF1-AADB-CF7D-7472EB1AAE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8D21E-13E4-DCA1-8A84-2CF68305D6EA}"/>
              </a:ext>
            </a:extLst>
          </p:cNvPr>
          <p:cNvSpPr>
            <a:spLocks noGrp="1"/>
          </p:cNvSpPr>
          <p:nvPr>
            <p:ph type="title"/>
          </p:nvPr>
        </p:nvSpPr>
        <p:spPr>
          <a:xfrm>
            <a:off x="962526" y="274637"/>
            <a:ext cx="10940715" cy="639763"/>
          </a:xfrm>
        </p:spPr>
        <p:txBody>
          <a:bodyPr/>
          <a:lstStyle/>
          <a:p>
            <a:r>
              <a:rPr lang="en-IN" b="1" dirty="0"/>
              <a:t>Network File System (NFS) - Working</a:t>
            </a:r>
            <a:endParaRPr lang="en-IN" dirty="0"/>
          </a:p>
        </p:txBody>
      </p:sp>
      <p:sp>
        <p:nvSpPr>
          <p:cNvPr id="3" name="Content Placeholder 2">
            <a:extLst>
              <a:ext uri="{FF2B5EF4-FFF2-40B4-BE49-F238E27FC236}">
                <a16:creationId xmlns:a16="http://schemas.microsoft.com/office/drawing/2014/main" id="{5B0FAC76-F18B-1B2A-699A-BE65BD9283B6}"/>
              </a:ext>
            </a:extLst>
          </p:cNvPr>
          <p:cNvSpPr>
            <a:spLocks noGrp="1"/>
          </p:cNvSpPr>
          <p:nvPr>
            <p:ph idx="1"/>
          </p:nvPr>
        </p:nvSpPr>
        <p:spPr>
          <a:xfrm>
            <a:off x="962526" y="1155032"/>
            <a:ext cx="10940715" cy="5428331"/>
          </a:xfrm>
        </p:spPr>
        <p:txBody>
          <a:bodyPr>
            <a:normAutofit fontScale="92500" lnSpcReduction="10000"/>
          </a:bodyPr>
          <a:lstStyle/>
          <a:p>
            <a:pPr marL="0" indent="0" algn="just">
              <a:buNone/>
            </a:pPr>
            <a:r>
              <a:rPr lang="en-US" dirty="0"/>
              <a:t>NFS works through a client-server model where:</a:t>
            </a:r>
          </a:p>
          <a:p>
            <a:pPr algn="just"/>
            <a:r>
              <a:rPr lang="en-US" sz="2600" b="1" dirty="0">
                <a:solidFill>
                  <a:srgbClr val="FFFF00"/>
                </a:solidFill>
              </a:rPr>
              <a:t>NFS Server</a:t>
            </a:r>
            <a:r>
              <a:rPr lang="en-US" sz="2600" dirty="0"/>
              <a:t>: The server shares specific directories, making them accessible to clients over the network. This sharing is defined in an export list.</a:t>
            </a:r>
          </a:p>
          <a:p>
            <a:pPr algn="just"/>
            <a:r>
              <a:rPr lang="en-US" sz="2600" b="1" dirty="0">
                <a:solidFill>
                  <a:srgbClr val="FFFF00"/>
                </a:solidFill>
              </a:rPr>
              <a:t>NFS Client</a:t>
            </a:r>
            <a:r>
              <a:rPr lang="en-US" sz="2600" dirty="0"/>
              <a:t>: The client requests access to these shared directories (exports) and mounts them on its local file system.</a:t>
            </a:r>
          </a:p>
          <a:p>
            <a:pPr algn="just"/>
            <a:r>
              <a:rPr lang="en-US" sz="2600" b="1" dirty="0">
                <a:solidFill>
                  <a:srgbClr val="FFFF00"/>
                </a:solidFill>
              </a:rPr>
              <a:t>Communication Protocol</a:t>
            </a:r>
            <a:r>
              <a:rPr lang="en-US" sz="2600" dirty="0"/>
              <a:t>: NFS uses the Remote Procedure Call (RPC) protocol to facilitate communication between client and server. RPC allows clients to request specific actions from the server.</a:t>
            </a:r>
          </a:p>
          <a:p>
            <a:pPr algn="just"/>
            <a:r>
              <a:rPr lang="en-US" sz="2600" b="1" dirty="0">
                <a:solidFill>
                  <a:srgbClr val="FFFF00"/>
                </a:solidFill>
              </a:rPr>
              <a:t>Mounting Process</a:t>
            </a:r>
            <a:r>
              <a:rPr lang="en-US" sz="2600" dirty="0"/>
              <a:t>: When the client mounts a directory, it integrates the NFS server’s shared directory into its file system, so files on the remote directory appear as local.</a:t>
            </a:r>
          </a:p>
          <a:p>
            <a:pPr marL="0" indent="0" algn="just">
              <a:buNone/>
            </a:pPr>
            <a:r>
              <a:rPr lang="en-US" dirty="0"/>
              <a:t>Once mounted, the client can read, write, or execute files on the shared directory, subject to the server’s permissions.</a:t>
            </a:r>
            <a:endParaRPr lang="en-IN" dirty="0"/>
          </a:p>
        </p:txBody>
      </p:sp>
    </p:spTree>
    <p:extLst>
      <p:ext uri="{BB962C8B-B14F-4D97-AF65-F5344CB8AC3E}">
        <p14:creationId xmlns:p14="http://schemas.microsoft.com/office/powerpoint/2010/main" val="110874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D9DD3-A7B5-6BC1-3B1F-23E931468E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DE9938-25D7-64A7-08A8-74035DB55E96}"/>
              </a:ext>
            </a:extLst>
          </p:cNvPr>
          <p:cNvSpPr>
            <a:spLocks noGrp="1"/>
          </p:cNvSpPr>
          <p:nvPr>
            <p:ph type="title"/>
          </p:nvPr>
        </p:nvSpPr>
        <p:spPr>
          <a:xfrm>
            <a:off x="962526" y="274637"/>
            <a:ext cx="10940715" cy="639763"/>
          </a:xfrm>
        </p:spPr>
        <p:txBody>
          <a:bodyPr/>
          <a:lstStyle/>
          <a:p>
            <a:r>
              <a:rPr lang="en-IN" b="1" dirty="0"/>
              <a:t>Common NFS Mount Options</a:t>
            </a:r>
          </a:p>
        </p:txBody>
      </p:sp>
      <p:sp>
        <p:nvSpPr>
          <p:cNvPr id="3" name="Content Placeholder 2">
            <a:extLst>
              <a:ext uri="{FF2B5EF4-FFF2-40B4-BE49-F238E27FC236}">
                <a16:creationId xmlns:a16="http://schemas.microsoft.com/office/drawing/2014/main" id="{3C3B37A2-FE86-F4D8-364E-69B4FE6ECE94}"/>
              </a:ext>
            </a:extLst>
          </p:cNvPr>
          <p:cNvSpPr>
            <a:spLocks noGrp="1"/>
          </p:cNvSpPr>
          <p:nvPr>
            <p:ph idx="1"/>
          </p:nvPr>
        </p:nvSpPr>
        <p:spPr>
          <a:xfrm>
            <a:off x="962526" y="1155032"/>
            <a:ext cx="10940715" cy="5428331"/>
          </a:xfrm>
        </p:spPr>
        <p:txBody>
          <a:bodyPr>
            <a:normAutofit fontScale="85000" lnSpcReduction="20000"/>
          </a:bodyPr>
          <a:lstStyle/>
          <a:p>
            <a:pPr marL="0" indent="0" algn="just">
              <a:buNone/>
            </a:pPr>
            <a:r>
              <a:rPr lang="en-US" dirty="0"/>
              <a:t>NFS offers several options to control how clients access shared directories:</a:t>
            </a:r>
          </a:p>
          <a:p>
            <a:pPr algn="just"/>
            <a:r>
              <a:rPr lang="en-US" b="1" dirty="0" err="1">
                <a:solidFill>
                  <a:srgbClr val="FFFF00"/>
                </a:solidFill>
              </a:rPr>
              <a:t>rw</a:t>
            </a:r>
            <a:r>
              <a:rPr lang="en-US" b="1" dirty="0">
                <a:solidFill>
                  <a:srgbClr val="FFFF00"/>
                </a:solidFill>
              </a:rPr>
              <a:t>/</a:t>
            </a:r>
            <a:r>
              <a:rPr lang="en-US" b="1" dirty="0" err="1">
                <a:solidFill>
                  <a:srgbClr val="FFFF00"/>
                </a:solidFill>
              </a:rPr>
              <a:t>ro</a:t>
            </a:r>
            <a:r>
              <a:rPr lang="en-US" dirty="0"/>
              <a:t>: Specifies read-write (</a:t>
            </a:r>
            <a:r>
              <a:rPr lang="en-US" dirty="0" err="1"/>
              <a:t>rw</a:t>
            </a:r>
            <a:r>
              <a:rPr lang="en-US" dirty="0"/>
              <a:t>) or read-only (</a:t>
            </a:r>
            <a:r>
              <a:rPr lang="en-US" dirty="0" err="1"/>
              <a:t>ro</a:t>
            </a:r>
            <a:r>
              <a:rPr lang="en-US" dirty="0"/>
              <a:t>) access.</a:t>
            </a:r>
          </a:p>
          <a:p>
            <a:pPr algn="just"/>
            <a:r>
              <a:rPr lang="en-US" b="1" dirty="0">
                <a:solidFill>
                  <a:srgbClr val="FFFF00"/>
                </a:solidFill>
              </a:rPr>
              <a:t>sync/async</a:t>
            </a:r>
            <a:r>
              <a:rPr lang="en-US" dirty="0"/>
              <a:t>: sync writes changes to disk immediately, while async allows caching, improving performance but with a small risk of data loss.</a:t>
            </a:r>
          </a:p>
          <a:p>
            <a:pPr algn="just"/>
            <a:r>
              <a:rPr lang="en-US" b="1" dirty="0">
                <a:solidFill>
                  <a:srgbClr val="FFFF00"/>
                </a:solidFill>
              </a:rPr>
              <a:t>hard/soft</a:t>
            </a:r>
            <a:r>
              <a:rPr lang="en-US" dirty="0"/>
              <a:t>: In hard mode, the client will keep trying indefinitely if the server is unresponsive. In soft mode, it will time out after a set period.</a:t>
            </a:r>
          </a:p>
          <a:p>
            <a:pPr algn="just"/>
            <a:r>
              <a:rPr lang="en-US" b="1" dirty="0" err="1">
                <a:solidFill>
                  <a:srgbClr val="FFFF00"/>
                </a:solidFill>
              </a:rPr>
              <a:t>intr</a:t>
            </a:r>
            <a:r>
              <a:rPr lang="en-US" dirty="0"/>
              <a:t>: Allows interrupting an operation if the server is unresponsive, useful with hard mode.</a:t>
            </a:r>
          </a:p>
          <a:p>
            <a:pPr algn="just"/>
            <a:r>
              <a:rPr lang="en-US" b="1" dirty="0" err="1">
                <a:solidFill>
                  <a:srgbClr val="FFFF00"/>
                </a:solidFill>
              </a:rPr>
              <a:t>no_root_squash</a:t>
            </a:r>
            <a:r>
              <a:rPr lang="en-US" b="1" dirty="0">
                <a:solidFill>
                  <a:srgbClr val="FFFF00"/>
                </a:solidFill>
              </a:rPr>
              <a:t>/</a:t>
            </a:r>
            <a:r>
              <a:rPr lang="en-US" b="1" dirty="0" err="1">
                <a:solidFill>
                  <a:srgbClr val="FFFF00"/>
                </a:solidFill>
              </a:rPr>
              <a:t>root_squash</a:t>
            </a:r>
            <a:r>
              <a:rPr lang="en-US" dirty="0"/>
              <a:t>: </a:t>
            </a:r>
            <a:r>
              <a:rPr lang="en-US" dirty="0" err="1"/>
              <a:t>root_squash</a:t>
            </a:r>
            <a:r>
              <a:rPr lang="en-US" dirty="0"/>
              <a:t> restricts root privileges of the client when accessing files on the server (default), while </a:t>
            </a:r>
            <a:r>
              <a:rPr lang="en-US" dirty="0" err="1"/>
              <a:t>no_root_squash</a:t>
            </a:r>
            <a:r>
              <a:rPr lang="en-US" dirty="0"/>
              <a:t> allows root access.</a:t>
            </a:r>
          </a:p>
          <a:p>
            <a:pPr algn="just"/>
            <a:r>
              <a:rPr lang="en-US" b="1" dirty="0" err="1">
                <a:solidFill>
                  <a:srgbClr val="FFFF00"/>
                </a:solidFill>
              </a:rPr>
              <a:t>noexec</a:t>
            </a:r>
            <a:r>
              <a:rPr lang="en-US" dirty="0"/>
              <a:t>: Prevents execution of binary files on the mounted filesystem, adding a security layer.</a:t>
            </a:r>
          </a:p>
          <a:p>
            <a:pPr algn="just"/>
            <a:r>
              <a:rPr lang="en-US" b="1" dirty="0" err="1">
                <a:solidFill>
                  <a:srgbClr val="FFFF00"/>
                </a:solidFill>
              </a:rPr>
              <a:t>rsize</a:t>
            </a:r>
            <a:r>
              <a:rPr lang="en-US" b="1" dirty="0">
                <a:solidFill>
                  <a:srgbClr val="FFFF00"/>
                </a:solidFill>
              </a:rPr>
              <a:t>/</a:t>
            </a:r>
            <a:r>
              <a:rPr lang="en-US" b="1" dirty="0" err="1">
                <a:solidFill>
                  <a:srgbClr val="FFFF00"/>
                </a:solidFill>
              </a:rPr>
              <a:t>wsize</a:t>
            </a:r>
            <a:r>
              <a:rPr lang="en-US" dirty="0"/>
              <a:t>: Sets the size of data blocks for read (</a:t>
            </a:r>
            <a:r>
              <a:rPr lang="en-US" dirty="0" err="1"/>
              <a:t>rsize</a:t>
            </a:r>
            <a:r>
              <a:rPr lang="en-US" dirty="0"/>
              <a:t>) and write (</a:t>
            </a:r>
            <a:r>
              <a:rPr lang="en-US" dirty="0" err="1"/>
              <a:t>wsize</a:t>
            </a:r>
            <a:r>
              <a:rPr lang="en-US" dirty="0"/>
              <a:t>), which can be tuned to improve performance.</a:t>
            </a:r>
            <a:endParaRPr lang="en-IN" dirty="0"/>
          </a:p>
        </p:txBody>
      </p:sp>
    </p:spTree>
    <p:extLst>
      <p:ext uri="{BB962C8B-B14F-4D97-AF65-F5344CB8AC3E}">
        <p14:creationId xmlns:p14="http://schemas.microsoft.com/office/powerpoint/2010/main" val="242372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11939-2C1B-E555-8F8C-656981A9B2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82200B-2E4B-0BFE-36D3-201525361252}"/>
              </a:ext>
            </a:extLst>
          </p:cNvPr>
          <p:cNvSpPr>
            <a:spLocks noGrp="1"/>
          </p:cNvSpPr>
          <p:nvPr>
            <p:ph type="title"/>
          </p:nvPr>
        </p:nvSpPr>
        <p:spPr>
          <a:xfrm>
            <a:off x="962526" y="274637"/>
            <a:ext cx="10940715" cy="639763"/>
          </a:xfrm>
        </p:spPr>
        <p:txBody>
          <a:bodyPr/>
          <a:lstStyle/>
          <a:p>
            <a:r>
              <a:rPr lang="en-US" b="1" dirty="0"/>
              <a:t>NFS Requirements:</a:t>
            </a:r>
            <a:endParaRPr lang="en-IN" b="1" dirty="0"/>
          </a:p>
        </p:txBody>
      </p:sp>
      <p:sp>
        <p:nvSpPr>
          <p:cNvPr id="3" name="Content Placeholder 2">
            <a:extLst>
              <a:ext uri="{FF2B5EF4-FFF2-40B4-BE49-F238E27FC236}">
                <a16:creationId xmlns:a16="http://schemas.microsoft.com/office/drawing/2014/main" id="{6C6E1DE2-329A-185F-366D-963E0FAD4CB2}"/>
              </a:ext>
            </a:extLst>
          </p:cNvPr>
          <p:cNvSpPr>
            <a:spLocks noGrp="1"/>
          </p:cNvSpPr>
          <p:nvPr>
            <p:ph idx="1"/>
          </p:nvPr>
        </p:nvSpPr>
        <p:spPr>
          <a:xfrm>
            <a:off x="962526" y="1155032"/>
            <a:ext cx="10940715" cy="5428331"/>
          </a:xfrm>
        </p:spPr>
        <p:txBody>
          <a:bodyPr>
            <a:normAutofit/>
          </a:bodyPr>
          <a:lstStyle/>
          <a:p>
            <a:pPr algn="just"/>
            <a:r>
              <a:rPr lang="en-US" b="1" dirty="0"/>
              <a:t>Package Required:</a:t>
            </a:r>
          </a:p>
          <a:p>
            <a:pPr lvl="1" algn="just"/>
            <a:r>
              <a:rPr lang="en-US" dirty="0"/>
              <a:t># </a:t>
            </a:r>
            <a:r>
              <a:rPr lang="en-US" dirty="0" err="1"/>
              <a:t>nfs</a:t>
            </a:r>
            <a:r>
              <a:rPr lang="en-US" dirty="0"/>
              <a:t>-server</a:t>
            </a:r>
          </a:p>
          <a:p>
            <a:pPr lvl="1" algn="just"/>
            <a:r>
              <a:rPr lang="en-US" dirty="0"/>
              <a:t># rpcbind</a:t>
            </a:r>
          </a:p>
          <a:p>
            <a:pPr algn="just"/>
            <a:r>
              <a:rPr lang="en-US" b="1" dirty="0"/>
              <a:t>Configuration file(s):</a:t>
            </a:r>
          </a:p>
          <a:p>
            <a:pPr lvl="1" algn="just"/>
            <a:r>
              <a:rPr lang="en-US" dirty="0"/>
              <a:t># /</a:t>
            </a:r>
            <a:r>
              <a:rPr lang="en-US" dirty="0" err="1"/>
              <a:t>etc</a:t>
            </a:r>
            <a:r>
              <a:rPr lang="en-US" dirty="0"/>
              <a:t>/exports</a:t>
            </a:r>
          </a:p>
          <a:p>
            <a:pPr algn="just"/>
            <a:r>
              <a:rPr lang="en-US" b="1" dirty="0"/>
              <a:t>Port Number</a:t>
            </a:r>
            <a:r>
              <a:rPr lang="en-IN" b="1" dirty="0"/>
              <a:t>:</a:t>
            </a:r>
          </a:p>
          <a:p>
            <a:pPr lvl="1" algn="just"/>
            <a:r>
              <a:rPr lang="en-IN" dirty="0"/>
              <a:t>2049 &amp; 111</a:t>
            </a:r>
          </a:p>
          <a:p>
            <a:pPr algn="just"/>
            <a:r>
              <a:rPr lang="en-IN" b="1" dirty="0"/>
              <a:t>Services Name:</a:t>
            </a:r>
          </a:p>
          <a:p>
            <a:pPr lvl="1" algn="just"/>
            <a:r>
              <a:rPr lang="en-IN" dirty="0" err="1"/>
              <a:t>Nfs</a:t>
            </a:r>
            <a:r>
              <a:rPr lang="en-IN" dirty="0"/>
              <a:t>-server &amp; rpcbind</a:t>
            </a:r>
            <a:endParaRPr lang="en-US" dirty="0"/>
          </a:p>
        </p:txBody>
      </p:sp>
    </p:spTree>
    <p:extLst>
      <p:ext uri="{BB962C8B-B14F-4D97-AF65-F5344CB8AC3E}">
        <p14:creationId xmlns:p14="http://schemas.microsoft.com/office/powerpoint/2010/main" val="421079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1B3B4-BE26-86BD-DFB9-8B880A443A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3D0DA3-255D-C299-F583-F05F47A507FB}"/>
              </a:ext>
            </a:extLst>
          </p:cNvPr>
          <p:cNvSpPr>
            <a:spLocks noGrp="1"/>
          </p:cNvSpPr>
          <p:nvPr>
            <p:ph type="title"/>
          </p:nvPr>
        </p:nvSpPr>
        <p:spPr>
          <a:xfrm>
            <a:off x="962526" y="274637"/>
            <a:ext cx="10940715" cy="639763"/>
          </a:xfrm>
        </p:spPr>
        <p:txBody>
          <a:bodyPr/>
          <a:lstStyle/>
          <a:p>
            <a:r>
              <a:rPr lang="en-US" b="1" dirty="0"/>
              <a:t>Types of Server Configuration Ways</a:t>
            </a:r>
            <a:endParaRPr lang="en-IN" b="1" dirty="0"/>
          </a:p>
        </p:txBody>
      </p:sp>
      <p:sp>
        <p:nvSpPr>
          <p:cNvPr id="3" name="Content Placeholder 2">
            <a:extLst>
              <a:ext uri="{FF2B5EF4-FFF2-40B4-BE49-F238E27FC236}">
                <a16:creationId xmlns:a16="http://schemas.microsoft.com/office/drawing/2014/main" id="{16C12D16-FADD-5814-E4DB-444CA35739AE}"/>
              </a:ext>
            </a:extLst>
          </p:cNvPr>
          <p:cNvSpPr>
            <a:spLocks noGrp="1"/>
          </p:cNvSpPr>
          <p:nvPr>
            <p:ph idx="1"/>
          </p:nvPr>
        </p:nvSpPr>
        <p:spPr>
          <a:xfrm>
            <a:off x="962526" y="1155032"/>
            <a:ext cx="10940715" cy="5428331"/>
          </a:xfrm>
        </p:spPr>
        <p:txBody>
          <a:bodyPr>
            <a:normAutofit fontScale="92500" lnSpcReduction="10000"/>
          </a:bodyPr>
          <a:lstStyle/>
          <a:p>
            <a:pPr marL="0" indent="0" algn="just">
              <a:buNone/>
            </a:pPr>
            <a:r>
              <a:rPr lang="en-US" dirty="0"/>
              <a:t>NFS servers can be configured in different ways based on the network environment and specific needs:</a:t>
            </a:r>
          </a:p>
          <a:p>
            <a:pPr algn="just"/>
            <a:r>
              <a:rPr lang="en-US" b="1" dirty="0">
                <a:solidFill>
                  <a:srgbClr val="FFFF00"/>
                </a:solidFill>
              </a:rPr>
              <a:t>Basic Single-Server Configuration:</a:t>
            </a:r>
          </a:p>
          <a:p>
            <a:pPr lvl="1" algn="just"/>
            <a:r>
              <a:rPr lang="en-US" dirty="0"/>
              <a:t>A single server exports directories to multiple clients, ideal for smaller environments.</a:t>
            </a:r>
          </a:p>
          <a:p>
            <a:pPr algn="just"/>
            <a:r>
              <a:rPr lang="en-US" b="1" dirty="0">
                <a:solidFill>
                  <a:srgbClr val="FFFF00"/>
                </a:solidFill>
              </a:rPr>
              <a:t>NFS with Authentication (Kerberos):</a:t>
            </a:r>
          </a:p>
          <a:p>
            <a:pPr lvl="1" algn="just"/>
            <a:r>
              <a:rPr lang="en-US" dirty="0"/>
              <a:t>For secure NFS environments, NFSv4 supports Kerberos authentication, adding layers of security by requiring valid credentials.</a:t>
            </a:r>
          </a:p>
          <a:p>
            <a:pPr algn="just"/>
            <a:r>
              <a:rPr lang="en-US" b="1" dirty="0">
                <a:solidFill>
                  <a:srgbClr val="FFFF00"/>
                </a:solidFill>
              </a:rPr>
              <a:t>Multi-Server Clusters:</a:t>
            </a:r>
          </a:p>
          <a:p>
            <a:pPr lvl="1" algn="just"/>
            <a:r>
              <a:rPr lang="en-US" dirty="0"/>
              <a:t>Larger, enterprise setups might use multiple NFS servers in a clustered environment, providing high availability and load balancing.</a:t>
            </a:r>
          </a:p>
          <a:p>
            <a:pPr algn="just"/>
            <a:r>
              <a:rPr lang="en-US" b="1" dirty="0">
                <a:solidFill>
                  <a:srgbClr val="FFFF00"/>
                </a:solidFill>
              </a:rPr>
              <a:t>Distributed NFS with Automount:</a:t>
            </a:r>
          </a:p>
          <a:p>
            <a:pPr lvl="1" algn="just"/>
            <a:r>
              <a:rPr lang="en-US" dirty="0"/>
              <a:t>Automounting dynamically mounts directories when accessed, reducing the need for continuous connections and improving performance.</a:t>
            </a:r>
            <a:endParaRPr lang="en-IN" dirty="0"/>
          </a:p>
        </p:txBody>
      </p:sp>
    </p:spTree>
    <p:extLst>
      <p:ext uri="{BB962C8B-B14F-4D97-AF65-F5344CB8AC3E}">
        <p14:creationId xmlns:p14="http://schemas.microsoft.com/office/powerpoint/2010/main" val="300878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5E16C-4B51-06FC-BBF8-E2A396EDFD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A91E49-A6C3-CA94-7B1D-0EA7CB25384B}"/>
              </a:ext>
            </a:extLst>
          </p:cNvPr>
          <p:cNvSpPr>
            <a:spLocks noGrp="1"/>
          </p:cNvSpPr>
          <p:nvPr>
            <p:ph type="title"/>
          </p:nvPr>
        </p:nvSpPr>
        <p:spPr>
          <a:xfrm>
            <a:off x="962526" y="274637"/>
            <a:ext cx="10940715" cy="639763"/>
          </a:xfrm>
        </p:spPr>
        <p:txBody>
          <a:bodyPr/>
          <a:lstStyle/>
          <a:p>
            <a:r>
              <a:rPr lang="en-IN" b="1" dirty="0"/>
              <a:t>Samba </a:t>
            </a:r>
          </a:p>
        </p:txBody>
      </p:sp>
      <p:sp>
        <p:nvSpPr>
          <p:cNvPr id="3" name="Content Placeholder 2">
            <a:extLst>
              <a:ext uri="{FF2B5EF4-FFF2-40B4-BE49-F238E27FC236}">
                <a16:creationId xmlns:a16="http://schemas.microsoft.com/office/drawing/2014/main" id="{D5366C93-9565-9ADE-9904-0F5E59924A0E}"/>
              </a:ext>
            </a:extLst>
          </p:cNvPr>
          <p:cNvSpPr>
            <a:spLocks noGrp="1"/>
          </p:cNvSpPr>
          <p:nvPr>
            <p:ph idx="1"/>
          </p:nvPr>
        </p:nvSpPr>
        <p:spPr>
          <a:xfrm>
            <a:off x="962526" y="1155032"/>
            <a:ext cx="10940715" cy="5428331"/>
          </a:xfrm>
        </p:spPr>
        <p:txBody>
          <a:bodyPr>
            <a:normAutofit/>
          </a:bodyPr>
          <a:lstStyle/>
          <a:p>
            <a:pPr algn="just"/>
            <a:r>
              <a:rPr lang="en-US" dirty="0"/>
              <a:t>Samba is an open-source software suite that enables file and printer sharing between computers running Unix/Linux and Windows operating systems. </a:t>
            </a:r>
          </a:p>
          <a:p>
            <a:pPr algn="just"/>
            <a:r>
              <a:rPr lang="en-US" dirty="0"/>
              <a:t>It implements the SMB (Server Message Block) protocol, which allows Unix/Linux machines to share resources with Windows clients as if they were native Windows servers.</a:t>
            </a:r>
            <a:endParaRPr lang="en-IN" dirty="0"/>
          </a:p>
        </p:txBody>
      </p:sp>
    </p:spTree>
    <p:extLst>
      <p:ext uri="{BB962C8B-B14F-4D97-AF65-F5344CB8AC3E}">
        <p14:creationId xmlns:p14="http://schemas.microsoft.com/office/powerpoint/2010/main" val="242829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D7EE8-FCF7-724F-04F0-44736A51E0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FE7758-B0AF-7E06-77B3-CDC877327B3B}"/>
              </a:ext>
            </a:extLst>
          </p:cNvPr>
          <p:cNvSpPr>
            <a:spLocks noGrp="1"/>
          </p:cNvSpPr>
          <p:nvPr>
            <p:ph type="title"/>
          </p:nvPr>
        </p:nvSpPr>
        <p:spPr>
          <a:xfrm>
            <a:off x="962526" y="274637"/>
            <a:ext cx="10940715" cy="639763"/>
          </a:xfrm>
        </p:spPr>
        <p:txBody>
          <a:bodyPr/>
          <a:lstStyle/>
          <a:p>
            <a:r>
              <a:rPr lang="en-IN" b="1" dirty="0"/>
              <a:t>Why Samba Is Used?</a:t>
            </a:r>
          </a:p>
        </p:txBody>
      </p:sp>
      <p:sp>
        <p:nvSpPr>
          <p:cNvPr id="3" name="Content Placeholder 2">
            <a:extLst>
              <a:ext uri="{FF2B5EF4-FFF2-40B4-BE49-F238E27FC236}">
                <a16:creationId xmlns:a16="http://schemas.microsoft.com/office/drawing/2014/main" id="{AD3C0367-C5D5-38BA-4AF2-32044C7884F3}"/>
              </a:ext>
            </a:extLst>
          </p:cNvPr>
          <p:cNvSpPr>
            <a:spLocks noGrp="1"/>
          </p:cNvSpPr>
          <p:nvPr>
            <p:ph idx="1"/>
          </p:nvPr>
        </p:nvSpPr>
        <p:spPr>
          <a:xfrm>
            <a:off x="962526" y="1155032"/>
            <a:ext cx="10940715" cy="5428331"/>
          </a:xfrm>
        </p:spPr>
        <p:txBody>
          <a:bodyPr>
            <a:normAutofit/>
          </a:bodyPr>
          <a:lstStyle/>
          <a:p>
            <a:pPr marL="0" indent="0" algn="just">
              <a:buNone/>
            </a:pPr>
            <a:r>
              <a:rPr lang="en-US" dirty="0"/>
              <a:t>Samba is commonly used for:</a:t>
            </a:r>
          </a:p>
          <a:p>
            <a:pPr algn="just"/>
            <a:r>
              <a:rPr lang="en-US" b="1" dirty="0">
                <a:solidFill>
                  <a:srgbClr val="FFFF00"/>
                </a:solidFill>
              </a:rPr>
              <a:t>Cross-Platform File Sharing</a:t>
            </a:r>
            <a:r>
              <a:rPr lang="en-US" dirty="0"/>
              <a:t>: Samba allows files, printers, and resources on Unix/Linux systems to be accessed seamlessly by Windows clients.</a:t>
            </a:r>
          </a:p>
          <a:p>
            <a:pPr algn="just"/>
            <a:r>
              <a:rPr lang="en-US" b="1" dirty="0">
                <a:solidFill>
                  <a:srgbClr val="FFFF00"/>
                </a:solidFill>
              </a:rPr>
              <a:t>Domain Control</a:t>
            </a:r>
            <a:r>
              <a:rPr lang="en-US" dirty="0"/>
              <a:t>: Samba can act as a domain controller, managing user access and authentication for Windows workstations in a network.</a:t>
            </a:r>
          </a:p>
          <a:p>
            <a:pPr algn="just"/>
            <a:r>
              <a:rPr lang="en-US" b="1" dirty="0">
                <a:solidFill>
                  <a:srgbClr val="FFFF00"/>
                </a:solidFill>
              </a:rPr>
              <a:t>Cost Efficiency</a:t>
            </a:r>
            <a:r>
              <a:rPr lang="en-US" dirty="0"/>
              <a:t>: As an open-source solution, Samba provides a free alternative to Windows Server for file sharing and authentication services.</a:t>
            </a:r>
          </a:p>
          <a:p>
            <a:pPr algn="just"/>
            <a:r>
              <a:rPr lang="en-US" b="1" dirty="0">
                <a:solidFill>
                  <a:srgbClr val="FFFF00"/>
                </a:solidFill>
              </a:rPr>
              <a:t>Printer Sharing</a:t>
            </a:r>
            <a:r>
              <a:rPr lang="en-US" dirty="0"/>
              <a:t>: Samba allows Unix/Linux systems to share printers with Windows users.</a:t>
            </a:r>
            <a:endParaRPr lang="en-IN" dirty="0"/>
          </a:p>
        </p:txBody>
      </p:sp>
    </p:spTree>
    <p:extLst>
      <p:ext uri="{BB962C8B-B14F-4D97-AF65-F5344CB8AC3E}">
        <p14:creationId xmlns:p14="http://schemas.microsoft.com/office/powerpoint/2010/main" val="223174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4F658-2D29-8B36-2C50-E9067D236D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33BAF8-D2CE-BFBB-151C-0DAA1B93E266}"/>
              </a:ext>
            </a:extLst>
          </p:cNvPr>
          <p:cNvSpPr>
            <a:spLocks noGrp="1"/>
          </p:cNvSpPr>
          <p:nvPr>
            <p:ph type="title"/>
          </p:nvPr>
        </p:nvSpPr>
        <p:spPr>
          <a:xfrm>
            <a:off x="962526" y="274637"/>
            <a:ext cx="10940715" cy="639763"/>
          </a:xfrm>
        </p:spPr>
        <p:txBody>
          <a:bodyPr/>
          <a:lstStyle/>
          <a:p>
            <a:r>
              <a:rPr lang="en-US" b="1" dirty="0"/>
              <a:t>How Samba Works?</a:t>
            </a:r>
            <a:endParaRPr lang="en-IN" b="1" dirty="0"/>
          </a:p>
        </p:txBody>
      </p:sp>
      <p:sp>
        <p:nvSpPr>
          <p:cNvPr id="3" name="Content Placeholder 2">
            <a:extLst>
              <a:ext uri="{FF2B5EF4-FFF2-40B4-BE49-F238E27FC236}">
                <a16:creationId xmlns:a16="http://schemas.microsoft.com/office/drawing/2014/main" id="{08B0AC19-6E3A-CD64-9272-8C0BFA16CF3F}"/>
              </a:ext>
            </a:extLst>
          </p:cNvPr>
          <p:cNvSpPr>
            <a:spLocks noGrp="1"/>
          </p:cNvSpPr>
          <p:nvPr>
            <p:ph idx="1"/>
          </p:nvPr>
        </p:nvSpPr>
        <p:spPr>
          <a:xfrm>
            <a:off x="962526" y="1155032"/>
            <a:ext cx="10940715" cy="5428331"/>
          </a:xfrm>
        </p:spPr>
        <p:txBody>
          <a:bodyPr>
            <a:normAutofit lnSpcReduction="10000"/>
          </a:bodyPr>
          <a:lstStyle/>
          <a:p>
            <a:pPr marL="0" indent="0" algn="just">
              <a:buNone/>
            </a:pPr>
            <a:r>
              <a:rPr lang="en-US" dirty="0"/>
              <a:t>Samba operates by implementing the SMB (also known as CIFS – Common Internet File System) protocol:</a:t>
            </a:r>
          </a:p>
          <a:p>
            <a:pPr algn="just"/>
            <a:r>
              <a:rPr lang="en-US" b="1" dirty="0">
                <a:solidFill>
                  <a:srgbClr val="FFFF00"/>
                </a:solidFill>
              </a:rPr>
              <a:t>Samba Server</a:t>
            </a:r>
            <a:r>
              <a:rPr lang="en-US" dirty="0"/>
              <a:t>: A Unix/Linux machine running Samba can share files and printers with Windows machines.</a:t>
            </a:r>
          </a:p>
          <a:p>
            <a:pPr lvl="1" algn="just"/>
            <a:r>
              <a:rPr lang="en-US" dirty="0"/>
              <a:t>The server has configuration files (mainly </a:t>
            </a:r>
            <a:r>
              <a:rPr lang="en-US" dirty="0" err="1"/>
              <a:t>smb.conf</a:t>
            </a:r>
            <a:r>
              <a:rPr lang="en-US" dirty="0"/>
              <a:t>) that define shared resources, permissions, and security settings.</a:t>
            </a:r>
          </a:p>
          <a:p>
            <a:pPr algn="just"/>
            <a:r>
              <a:rPr lang="en-US" b="1" dirty="0">
                <a:solidFill>
                  <a:srgbClr val="FFFF00"/>
                </a:solidFill>
              </a:rPr>
              <a:t>SMB/CIFS Protocol</a:t>
            </a:r>
            <a:r>
              <a:rPr lang="en-US" dirty="0"/>
              <a:t>: Samba uses SMB/CIFS to facilitate communication between Unix/Linux and Windows systems.</a:t>
            </a:r>
          </a:p>
          <a:p>
            <a:pPr lvl="1" algn="just"/>
            <a:r>
              <a:rPr lang="en-US" dirty="0"/>
              <a:t>SMB Shares: Defined in </a:t>
            </a:r>
            <a:r>
              <a:rPr lang="en-US" dirty="0" err="1"/>
              <a:t>smb.conf</a:t>
            </a:r>
            <a:r>
              <a:rPr lang="en-US" dirty="0"/>
              <a:t>, Samba shares specify what directories are available, who can access them, and the level of access (read-only or read-write).</a:t>
            </a:r>
          </a:p>
          <a:p>
            <a:pPr algn="just"/>
            <a:r>
              <a:rPr lang="en-US" b="1" dirty="0">
                <a:solidFill>
                  <a:srgbClr val="FFFF00"/>
                </a:solidFill>
              </a:rPr>
              <a:t>Authentication and Access Control</a:t>
            </a:r>
            <a:r>
              <a:rPr lang="en-US" dirty="0"/>
              <a:t>: When a Windows client tries to access a Samba share, the server verifies the credentials and permissions before granting access.</a:t>
            </a:r>
            <a:endParaRPr lang="en-IN" dirty="0"/>
          </a:p>
        </p:txBody>
      </p:sp>
    </p:spTree>
    <p:extLst>
      <p:ext uri="{BB962C8B-B14F-4D97-AF65-F5344CB8AC3E}">
        <p14:creationId xmlns:p14="http://schemas.microsoft.com/office/powerpoint/2010/main" val="235939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54141-0AB5-A75E-461F-51B540B4D9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6A1CE1-26AC-F016-65B7-E39539BB492A}"/>
              </a:ext>
            </a:extLst>
          </p:cNvPr>
          <p:cNvSpPr>
            <a:spLocks noGrp="1"/>
          </p:cNvSpPr>
          <p:nvPr>
            <p:ph type="title"/>
          </p:nvPr>
        </p:nvSpPr>
        <p:spPr>
          <a:xfrm>
            <a:off x="962526" y="274637"/>
            <a:ext cx="10940715" cy="639763"/>
          </a:xfrm>
        </p:spPr>
        <p:txBody>
          <a:bodyPr/>
          <a:lstStyle/>
          <a:p>
            <a:r>
              <a:rPr lang="en-IN" b="1" dirty="0"/>
              <a:t>Features of Samba</a:t>
            </a:r>
          </a:p>
        </p:txBody>
      </p:sp>
      <p:sp>
        <p:nvSpPr>
          <p:cNvPr id="3" name="Content Placeholder 2">
            <a:extLst>
              <a:ext uri="{FF2B5EF4-FFF2-40B4-BE49-F238E27FC236}">
                <a16:creationId xmlns:a16="http://schemas.microsoft.com/office/drawing/2014/main" id="{22022A60-3123-C5E3-C2C3-123BD236C7C4}"/>
              </a:ext>
            </a:extLst>
          </p:cNvPr>
          <p:cNvSpPr>
            <a:spLocks noGrp="1"/>
          </p:cNvSpPr>
          <p:nvPr>
            <p:ph idx="1"/>
          </p:nvPr>
        </p:nvSpPr>
        <p:spPr>
          <a:xfrm>
            <a:off x="962526" y="1155032"/>
            <a:ext cx="10940715" cy="5428331"/>
          </a:xfrm>
        </p:spPr>
        <p:txBody>
          <a:bodyPr>
            <a:normAutofit/>
          </a:bodyPr>
          <a:lstStyle/>
          <a:p>
            <a:pPr marL="0" indent="0" algn="just">
              <a:buNone/>
            </a:pPr>
            <a:r>
              <a:rPr lang="en-US" dirty="0"/>
              <a:t>Samba offers a wide range of features, making it a powerful tool for network file and printer sharing:</a:t>
            </a:r>
          </a:p>
          <a:p>
            <a:pPr algn="just"/>
            <a:r>
              <a:rPr lang="en-US" b="1" dirty="0">
                <a:solidFill>
                  <a:srgbClr val="FFFF00"/>
                </a:solidFill>
              </a:rPr>
              <a:t>File and Printer Sharing</a:t>
            </a:r>
            <a:r>
              <a:rPr lang="en-US" dirty="0"/>
              <a:t>: Samba allows Linux servers to share files and printers with Windows clients.</a:t>
            </a:r>
          </a:p>
          <a:p>
            <a:pPr algn="just"/>
            <a:r>
              <a:rPr lang="en-US" b="1" dirty="0">
                <a:solidFill>
                  <a:srgbClr val="FFFF00"/>
                </a:solidFill>
              </a:rPr>
              <a:t>Domain Controller</a:t>
            </a:r>
            <a:r>
              <a:rPr lang="en-US" dirty="0"/>
              <a:t>: Samba can function as a Primary Domain Controller (PDC) for Windows clients, handling user authentication and group policies.</a:t>
            </a:r>
          </a:p>
          <a:p>
            <a:pPr algn="just"/>
            <a:r>
              <a:rPr lang="en-US" b="1" dirty="0">
                <a:solidFill>
                  <a:srgbClr val="FFFF00"/>
                </a:solidFill>
              </a:rPr>
              <a:t>Active Directory Integration</a:t>
            </a:r>
            <a:r>
              <a:rPr lang="en-US" dirty="0"/>
              <a:t>: Samba can join an Active Directory (AD) domain, enabling it to authenticate users through AD credentials.</a:t>
            </a:r>
          </a:p>
        </p:txBody>
      </p:sp>
    </p:spTree>
    <p:extLst>
      <p:ext uri="{BB962C8B-B14F-4D97-AF65-F5344CB8AC3E}">
        <p14:creationId xmlns:p14="http://schemas.microsoft.com/office/powerpoint/2010/main" val="147360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6B849-A35A-1D81-5B64-1C4B4B9F1A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44002E-1FE5-4425-B976-44E79BFCA989}"/>
              </a:ext>
            </a:extLst>
          </p:cNvPr>
          <p:cNvSpPr>
            <a:spLocks noGrp="1"/>
          </p:cNvSpPr>
          <p:nvPr>
            <p:ph type="title"/>
          </p:nvPr>
        </p:nvSpPr>
        <p:spPr>
          <a:xfrm>
            <a:off x="962526" y="274637"/>
            <a:ext cx="10940715" cy="639763"/>
          </a:xfrm>
        </p:spPr>
        <p:txBody>
          <a:bodyPr/>
          <a:lstStyle/>
          <a:p>
            <a:r>
              <a:rPr lang="en-IN" b="1" dirty="0"/>
              <a:t>What is a Shell?</a:t>
            </a:r>
          </a:p>
        </p:txBody>
      </p:sp>
      <p:sp>
        <p:nvSpPr>
          <p:cNvPr id="3" name="Content Placeholder 2">
            <a:extLst>
              <a:ext uri="{FF2B5EF4-FFF2-40B4-BE49-F238E27FC236}">
                <a16:creationId xmlns:a16="http://schemas.microsoft.com/office/drawing/2014/main" id="{8E9E40F1-0A36-E144-AF00-1477443A8940}"/>
              </a:ext>
            </a:extLst>
          </p:cNvPr>
          <p:cNvSpPr>
            <a:spLocks noGrp="1"/>
          </p:cNvSpPr>
          <p:nvPr>
            <p:ph idx="1"/>
          </p:nvPr>
        </p:nvSpPr>
        <p:spPr>
          <a:xfrm>
            <a:off x="962526" y="1155032"/>
            <a:ext cx="10940715" cy="5428331"/>
          </a:xfrm>
        </p:spPr>
        <p:txBody>
          <a:bodyPr>
            <a:normAutofit/>
          </a:bodyPr>
          <a:lstStyle/>
          <a:p>
            <a:pPr algn="just">
              <a:lnSpc>
                <a:spcPct val="100000"/>
              </a:lnSpc>
            </a:pPr>
            <a:r>
              <a:rPr lang="en-US" dirty="0"/>
              <a:t>The shell is a fundamental component in Linux and Unix-like operating systems, acting as an </a:t>
            </a:r>
            <a:r>
              <a:rPr lang="en-US" dirty="0">
                <a:solidFill>
                  <a:srgbClr val="FFFF00"/>
                </a:solidFill>
              </a:rPr>
              <a:t>intermediary between the user and the system kernel. </a:t>
            </a:r>
          </a:p>
          <a:p>
            <a:pPr algn="just">
              <a:lnSpc>
                <a:spcPct val="100000"/>
              </a:lnSpc>
            </a:pPr>
            <a:r>
              <a:rPr lang="en-US" dirty="0"/>
              <a:t>It allows users to interact with the OS through commands, scripts, and automation, making it a powerful tool for managing system tasks, running programs, and customizing the environment.</a:t>
            </a:r>
          </a:p>
          <a:p>
            <a:pPr algn="just">
              <a:lnSpc>
                <a:spcPct val="100000"/>
              </a:lnSpc>
            </a:pPr>
            <a:r>
              <a:rPr lang="en-US" dirty="0"/>
              <a:t>It provides a </a:t>
            </a:r>
            <a:r>
              <a:rPr lang="en-US" dirty="0">
                <a:solidFill>
                  <a:srgbClr val="FFFF00"/>
                </a:solidFill>
              </a:rPr>
              <a:t>text-based interface </a:t>
            </a:r>
            <a:r>
              <a:rPr lang="en-US" dirty="0"/>
              <a:t>where users can input commands, script operations, and automate tasks.</a:t>
            </a:r>
          </a:p>
          <a:p>
            <a:pPr algn="just">
              <a:lnSpc>
                <a:spcPct val="100000"/>
              </a:lnSpc>
            </a:pPr>
            <a:r>
              <a:rPr lang="en-US" dirty="0"/>
              <a:t>The shell interprets these inputs and relays them to the kernel, which then interacts with the hardware to carry out the requested actions.</a:t>
            </a:r>
            <a:endParaRPr lang="en-IN" dirty="0"/>
          </a:p>
        </p:txBody>
      </p:sp>
    </p:spTree>
    <p:extLst>
      <p:ext uri="{BB962C8B-B14F-4D97-AF65-F5344CB8AC3E}">
        <p14:creationId xmlns:p14="http://schemas.microsoft.com/office/powerpoint/2010/main" val="4089190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96373-0A0C-17CE-C0C8-EB36AF259C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77F7C6-6BF8-CB83-86DA-6E6633979BCA}"/>
              </a:ext>
            </a:extLst>
          </p:cNvPr>
          <p:cNvSpPr>
            <a:spLocks noGrp="1"/>
          </p:cNvSpPr>
          <p:nvPr>
            <p:ph type="title"/>
          </p:nvPr>
        </p:nvSpPr>
        <p:spPr>
          <a:xfrm>
            <a:off x="962526" y="274637"/>
            <a:ext cx="10940715" cy="639763"/>
          </a:xfrm>
        </p:spPr>
        <p:txBody>
          <a:bodyPr/>
          <a:lstStyle/>
          <a:p>
            <a:r>
              <a:rPr lang="en-IN" b="1" dirty="0"/>
              <a:t>Features of Samba</a:t>
            </a:r>
          </a:p>
        </p:txBody>
      </p:sp>
      <p:sp>
        <p:nvSpPr>
          <p:cNvPr id="3" name="Content Placeholder 2">
            <a:extLst>
              <a:ext uri="{FF2B5EF4-FFF2-40B4-BE49-F238E27FC236}">
                <a16:creationId xmlns:a16="http://schemas.microsoft.com/office/drawing/2014/main" id="{14B17093-C043-D9CE-43FE-8F2BEAD22C03}"/>
              </a:ext>
            </a:extLst>
          </p:cNvPr>
          <p:cNvSpPr>
            <a:spLocks noGrp="1"/>
          </p:cNvSpPr>
          <p:nvPr>
            <p:ph idx="1"/>
          </p:nvPr>
        </p:nvSpPr>
        <p:spPr>
          <a:xfrm>
            <a:off x="962526" y="1155032"/>
            <a:ext cx="10940715" cy="5428331"/>
          </a:xfrm>
        </p:spPr>
        <p:txBody>
          <a:bodyPr>
            <a:normAutofit/>
          </a:bodyPr>
          <a:lstStyle/>
          <a:p>
            <a:pPr algn="just"/>
            <a:r>
              <a:rPr lang="en-US" b="1" dirty="0">
                <a:solidFill>
                  <a:srgbClr val="FFFF00"/>
                </a:solidFill>
              </a:rPr>
              <a:t>User and Group Permissions</a:t>
            </a:r>
            <a:r>
              <a:rPr lang="en-US" dirty="0"/>
              <a:t>: Samba provides fine-grained control over user and group access permissions to shared resources.</a:t>
            </a:r>
          </a:p>
          <a:p>
            <a:pPr algn="just"/>
            <a:r>
              <a:rPr lang="en-US" b="1" dirty="0">
                <a:solidFill>
                  <a:srgbClr val="FFFF00"/>
                </a:solidFill>
              </a:rPr>
              <a:t>Cross-Platform Compatibility</a:t>
            </a:r>
            <a:r>
              <a:rPr lang="en-US" dirty="0"/>
              <a:t>: Samba enables Unix/Linux and Windows to operate together on a network, sharing resources seamlessly.</a:t>
            </a:r>
          </a:p>
          <a:p>
            <a:pPr algn="just"/>
            <a:r>
              <a:rPr lang="en-US" b="1" dirty="0">
                <a:solidFill>
                  <a:srgbClr val="FFFF00"/>
                </a:solidFill>
              </a:rPr>
              <a:t>DFS Support</a:t>
            </a:r>
            <a:r>
              <a:rPr lang="en-US" dirty="0"/>
              <a:t>: Samba can support Distributed File System (DFS) namespaces, allowing for network share locations to be distributed across multiple servers.</a:t>
            </a:r>
          </a:p>
          <a:p>
            <a:pPr algn="just"/>
            <a:r>
              <a:rPr lang="en-US" b="1" dirty="0">
                <a:solidFill>
                  <a:srgbClr val="FFFF00"/>
                </a:solidFill>
              </a:rPr>
              <a:t>SMB Version Support</a:t>
            </a:r>
            <a:r>
              <a:rPr lang="en-US" dirty="0"/>
              <a:t>: Samba supports multiple SMB protocol versions, including SMB1, SMB2, and SMB3, for compatibility with older and newer Windows systems.</a:t>
            </a:r>
            <a:endParaRPr lang="en-IN" dirty="0"/>
          </a:p>
        </p:txBody>
      </p:sp>
    </p:spTree>
    <p:extLst>
      <p:ext uri="{BB962C8B-B14F-4D97-AF65-F5344CB8AC3E}">
        <p14:creationId xmlns:p14="http://schemas.microsoft.com/office/powerpoint/2010/main" val="13587548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D5DD7-07E5-945A-9DB5-F3BBE7E783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40955-85A1-D091-496E-AB0A561DD471}"/>
              </a:ext>
            </a:extLst>
          </p:cNvPr>
          <p:cNvSpPr>
            <a:spLocks noGrp="1"/>
          </p:cNvSpPr>
          <p:nvPr>
            <p:ph type="title"/>
          </p:nvPr>
        </p:nvSpPr>
        <p:spPr>
          <a:xfrm>
            <a:off x="962526" y="274637"/>
            <a:ext cx="10940715" cy="639763"/>
          </a:xfrm>
        </p:spPr>
        <p:txBody>
          <a:bodyPr/>
          <a:lstStyle/>
          <a:p>
            <a:r>
              <a:rPr lang="en-US" b="1" dirty="0"/>
              <a:t>Samba Requirements:</a:t>
            </a:r>
            <a:endParaRPr lang="en-IN" b="1" dirty="0"/>
          </a:p>
        </p:txBody>
      </p:sp>
      <p:sp>
        <p:nvSpPr>
          <p:cNvPr id="3" name="Content Placeholder 2">
            <a:extLst>
              <a:ext uri="{FF2B5EF4-FFF2-40B4-BE49-F238E27FC236}">
                <a16:creationId xmlns:a16="http://schemas.microsoft.com/office/drawing/2014/main" id="{3B35E298-3626-1BB2-CFCE-D696683CB826}"/>
              </a:ext>
            </a:extLst>
          </p:cNvPr>
          <p:cNvSpPr>
            <a:spLocks noGrp="1"/>
          </p:cNvSpPr>
          <p:nvPr>
            <p:ph idx="1"/>
          </p:nvPr>
        </p:nvSpPr>
        <p:spPr>
          <a:xfrm>
            <a:off x="962526" y="1155032"/>
            <a:ext cx="10940715" cy="5428331"/>
          </a:xfrm>
        </p:spPr>
        <p:txBody>
          <a:bodyPr>
            <a:normAutofit/>
          </a:bodyPr>
          <a:lstStyle/>
          <a:p>
            <a:pPr algn="just"/>
            <a:r>
              <a:rPr lang="en-US" b="1" dirty="0"/>
              <a:t>Package Required:</a:t>
            </a:r>
          </a:p>
          <a:p>
            <a:pPr lvl="1" algn="just"/>
            <a:r>
              <a:rPr lang="en-US" dirty="0"/>
              <a:t># samba</a:t>
            </a:r>
          </a:p>
          <a:p>
            <a:pPr lvl="1" algn="just"/>
            <a:r>
              <a:rPr lang="en-US" dirty="0"/>
              <a:t># samba-utils</a:t>
            </a:r>
          </a:p>
          <a:p>
            <a:pPr lvl="1" algn="just"/>
            <a:r>
              <a:rPr lang="en-US" dirty="0"/>
              <a:t># </a:t>
            </a:r>
            <a:r>
              <a:rPr lang="en-US" dirty="0" err="1"/>
              <a:t>cifs</a:t>
            </a:r>
            <a:r>
              <a:rPr lang="en-US" dirty="0"/>
              <a:t>-utils</a:t>
            </a:r>
          </a:p>
          <a:p>
            <a:pPr algn="just"/>
            <a:r>
              <a:rPr lang="en-US" b="1" dirty="0"/>
              <a:t>Configuration file(s):</a:t>
            </a:r>
          </a:p>
          <a:p>
            <a:pPr lvl="1" algn="just"/>
            <a:r>
              <a:rPr lang="en-US" dirty="0"/>
              <a:t># /</a:t>
            </a:r>
            <a:r>
              <a:rPr lang="en-US" dirty="0" err="1"/>
              <a:t>etc</a:t>
            </a:r>
            <a:r>
              <a:rPr lang="en-US" dirty="0"/>
              <a:t>/samba/</a:t>
            </a:r>
            <a:r>
              <a:rPr lang="en-US" dirty="0" err="1"/>
              <a:t>smb.conf</a:t>
            </a:r>
            <a:endParaRPr lang="en-US" dirty="0"/>
          </a:p>
          <a:p>
            <a:pPr algn="just"/>
            <a:r>
              <a:rPr lang="en-US" b="1" dirty="0"/>
              <a:t>Port Number</a:t>
            </a:r>
            <a:r>
              <a:rPr lang="en-IN" b="1" dirty="0"/>
              <a:t>:</a:t>
            </a:r>
          </a:p>
          <a:p>
            <a:pPr lvl="1" algn="just"/>
            <a:r>
              <a:rPr lang="en-IN" dirty="0"/>
              <a:t>137, 138, 139 &amp; 445</a:t>
            </a:r>
          </a:p>
          <a:p>
            <a:pPr algn="just"/>
            <a:r>
              <a:rPr lang="en-IN" b="1" dirty="0"/>
              <a:t>Services Name:</a:t>
            </a:r>
          </a:p>
          <a:p>
            <a:pPr lvl="1" algn="just"/>
            <a:r>
              <a:rPr lang="en-IN" dirty="0" err="1"/>
              <a:t>smb</a:t>
            </a:r>
            <a:endParaRPr lang="en-US" dirty="0"/>
          </a:p>
        </p:txBody>
      </p:sp>
    </p:spTree>
    <p:extLst>
      <p:ext uri="{BB962C8B-B14F-4D97-AF65-F5344CB8AC3E}">
        <p14:creationId xmlns:p14="http://schemas.microsoft.com/office/powerpoint/2010/main" val="89996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E8B06-A174-8481-297D-52F671B824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D158AB-38D8-7DE3-9A78-FFFC68D46C85}"/>
              </a:ext>
            </a:extLst>
          </p:cNvPr>
          <p:cNvSpPr>
            <a:spLocks noGrp="1"/>
          </p:cNvSpPr>
          <p:nvPr>
            <p:ph type="title"/>
          </p:nvPr>
        </p:nvSpPr>
        <p:spPr>
          <a:xfrm>
            <a:off x="962526" y="274637"/>
            <a:ext cx="10940715" cy="639763"/>
          </a:xfrm>
        </p:spPr>
        <p:txBody>
          <a:bodyPr/>
          <a:lstStyle/>
          <a:p>
            <a:r>
              <a:rPr lang="en-IN" b="1" dirty="0"/>
              <a:t>Types of Server Configuration</a:t>
            </a:r>
          </a:p>
        </p:txBody>
      </p:sp>
      <p:sp>
        <p:nvSpPr>
          <p:cNvPr id="3" name="Content Placeholder 2">
            <a:extLst>
              <a:ext uri="{FF2B5EF4-FFF2-40B4-BE49-F238E27FC236}">
                <a16:creationId xmlns:a16="http://schemas.microsoft.com/office/drawing/2014/main" id="{038DAEA8-BB77-4B7F-1D78-6FC89F167926}"/>
              </a:ext>
            </a:extLst>
          </p:cNvPr>
          <p:cNvSpPr>
            <a:spLocks noGrp="1"/>
          </p:cNvSpPr>
          <p:nvPr>
            <p:ph idx="1"/>
          </p:nvPr>
        </p:nvSpPr>
        <p:spPr>
          <a:xfrm>
            <a:off x="962526" y="1155032"/>
            <a:ext cx="10940715" cy="5428331"/>
          </a:xfrm>
        </p:spPr>
        <p:txBody>
          <a:bodyPr>
            <a:normAutofit fontScale="92500" lnSpcReduction="10000"/>
          </a:bodyPr>
          <a:lstStyle/>
          <a:p>
            <a:pPr marL="0" indent="0" algn="just">
              <a:buNone/>
            </a:pPr>
            <a:r>
              <a:rPr lang="en-US" dirty="0"/>
              <a:t>Samba server can be configured in different ways depending on the network needs:</a:t>
            </a:r>
          </a:p>
          <a:p>
            <a:pPr algn="just"/>
            <a:r>
              <a:rPr lang="en-US" b="1" dirty="0">
                <a:solidFill>
                  <a:srgbClr val="FFFF00"/>
                </a:solidFill>
              </a:rPr>
              <a:t>Standalone Server:</a:t>
            </a:r>
          </a:p>
          <a:p>
            <a:pPr lvl="1" algn="just"/>
            <a:r>
              <a:rPr lang="en-US" dirty="0"/>
              <a:t>Used for simple file sharing. No domain control, and user accounts are managed locally on the Samba server.</a:t>
            </a:r>
          </a:p>
          <a:p>
            <a:pPr algn="just"/>
            <a:r>
              <a:rPr lang="en-US" b="1" dirty="0">
                <a:solidFill>
                  <a:srgbClr val="FFFF00"/>
                </a:solidFill>
              </a:rPr>
              <a:t>Primary Domain Controller (PDC):</a:t>
            </a:r>
          </a:p>
          <a:p>
            <a:pPr lvl="1" algn="just"/>
            <a:r>
              <a:rPr lang="en-US" dirty="0"/>
              <a:t>Manages user authentication and security policies for Windows clients in a network. A good choice for small to medium-sized networks.</a:t>
            </a:r>
          </a:p>
          <a:p>
            <a:pPr algn="just"/>
            <a:r>
              <a:rPr lang="en-US" b="1" dirty="0">
                <a:solidFill>
                  <a:srgbClr val="FFFF00"/>
                </a:solidFill>
              </a:rPr>
              <a:t>Member Server in AD Domain:</a:t>
            </a:r>
          </a:p>
          <a:p>
            <a:pPr lvl="1" algn="just"/>
            <a:r>
              <a:rPr lang="en-US" dirty="0"/>
              <a:t>Samba server is joined to an existing Active Directory domain, allowing it to authenticate users through AD. Ideal for enterprise environments.</a:t>
            </a:r>
          </a:p>
          <a:p>
            <a:pPr algn="just"/>
            <a:r>
              <a:rPr lang="en-US" b="1" dirty="0">
                <a:solidFill>
                  <a:srgbClr val="FFFF00"/>
                </a:solidFill>
              </a:rPr>
              <a:t>File and Print Server:</a:t>
            </a:r>
          </a:p>
          <a:p>
            <a:pPr lvl="1" algn="just"/>
            <a:r>
              <a:rPr lang="en-US" dirty="0"/>
              <a:t>Primarily used to share files and printers with Windows clients, suitable for networks where domain control isn’t needed.</a:t>
            </a:r>
            <a:endParaRPr lang="en-IN" dirty="0"/>
          </a:p>
        </p:txBody>
      </p:sp>
    </p:spTree>
    <p:extLst>
      <p:ext uri="{BB962C8B-B14F-4D97-AF65-F5344CB8AC3E}">
        <p14:creationId xmlns:p14="http://schemas.microsoft.com/office/powerpoint/2010/main" val="43954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22D92-2CB4-9FD1-01E7-87D363E912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C33969-5EBD-8974-BBA6-9C7B5B4B022F}"/>
              </a:ext>
            </a:extLst>
          </p:cNvPr>
          <p:cNvSpPr>
            <a:spLocks noGrp="1"/>
          </p:cNvSpPr>
          <p:nvPr>
            <p:ph type="title"/>
          </p:nvPr>
        </p:nvSpPr>
        <p:spPr>
          <a:xfrm>
            <a:off x="962526" y="274637"/>
            <a:ext cx="10940715" cy="639763"/>
          </a:xfrm>
        </p:spPr>
        <p:txBody>
          <a:bodyPr>
            <a:normAutofit/>
          </a:bodyPr>
          <a:lstStyle/>
          <a:p>
            <a:r>
              <a:rPr lang="en-US" b="1" dirty="0"/>
              <a:t>Troubleshooting and Maintenance in Linux</a:t>
            </a:r>
            <a:endParaRPr lang="en-IN" b="1" dirty="0"/>
          </a:p>
        </p:txBody>
      </p:sp>
      <p:sp>
        <p:nvSpPr>
          <p:cNvPr id="3" name="Content Placeholder 2">
            <a:extLst>
              <a:ext uri="{FF2B5EF4-FFF2-40B4-BE49-F238E27FC236}">
                <a16:creationId xmlns:a16="http://schemas.microsoft.com/office/drawing/2014/main" id="{D448D6F0-45FF-6B20-A8AD-2471FB6AE420}"/>
              </a:ext>
            </a:extLst>
          </p:cNvPr>
          <p:cNvSpPr>
            <a:spLocks noGrp="1"/>
          </p:cNvSpPr>
          <p:nvPr>
            <p:ph idx="1"/>
          </p:nvPr>
        </p:nvSpPr>
        <p:spPr>
          <a:xfrm>
            <a:off x="962526" y="1155032"/>
            <a:ext cx="10940715" cy="5428331"/>
          </a:xfrm>
        </p:spPr>
        <p:txBody>
          <a:bodyPr>
            <a:normAutofit fontScale="92500" lnSpcReduction="20000"/>
          </a:bodyPr>
          <a:lstStyle/>
          <a:p>
            <a:pPr algn="just"/>
            <a:r>
              <a:rPr lang="en-US" b="1" dirty="0"/>
              <a:t>What is X Mode?</a:t>
            </a:r>
          </a:p>
          <a:p>
            <a:pPr lvl="1" algn="just"/>
            <a:r>
              <a:rPr lang="en-US" dirty="0"/>
              <a:t>In Linux, X Mode (also known as the X Window System or X11) provides a graphical environment on Unix-like operating systems. </a:t>
            </a:r>
          </a:p>
          <a:p>
            <a:pPr lvl="1" algn="just"/>
            <a:r>
              <a:rPr lang="en-US" dirty="0"/>
              <a:t>The X Mode enables graphical user interfaces (GUIs), managing how graphical applications render on the display and how users interact with the system via mouse and keyboard in a graphical environment.</a:t>
            </a:r>
          </a:p>
          <a:p>
            <a:pPr algn="just"/>
            <a:r>
              <a:rPr lang="en-US" b="1" dirty="0"/>
              <a:t>Things to Check in X Mode</a:t>
            </a:r>
          </a:p>
          <a:p>
            <a:pPr lvl="1" algn="just"/>
            <a:r>
              <a:rPr lang="en-US" dirty="0"/>
              <a:t>When troubleshooting or verifying the X Mode, consider the following:</a:t>
            </a:r>
          </a:p>
          <a:p>
            <a:pPr lvl="1" algn="just"/>
            <a:r>
              <a:rPr lang="en-US" dirty="0"/>
              <a:t>Display Configuration: Ensure that the correct display driver is installed and compatible with the hardware.</a:t>
            </a:r>
          </a:p>
          <a:p>
            <a:pPr lvl="1" algn="just"/>
            <a:r>
              <a:rPr lang="en-US" dirty="0" err="1"/>
              <a:t>Xorg</a:t>
            </a:r>
            <a:r>
              <a:rPr lang="en-US" dirty="0"/>
              <a:t> Configuration: Check the /</a:t>
            </a:r>
            <a:r>
              <a:rPr lang="en-US" dirty="0" err="1"/>
              <a:t>etc</a:t>
            </a:r>
            <a:r>
              <a:rPr lang="en-US" dirty="0"/>
              <a:t>/X11/</a:t>
            </a:r>
            <a:r>
              <a:rPr lang="en-US" dirty="0" err="1"/>
              <a:t>xorg.conf</a:t>
            </a:r>
            <a:r>
              <a:rPr lang="en-US" dirty="0"/>
              <a:t> file for correct configuration settings (resolution, display depth, etc.).</a:t>
            </a:r>
          </a:p>
          <a:p>
            <a:pPr lvl="1" algn="just"/>
            <a:r>
              <a:rPr lang="en-US" dirty="0"/>
              <a:t>Log Files: Review X server logs (e.g., /var/log/Xorg.0.log) for errors or warnings.</a:t>
            </a:r>
          </a:p>
          <a:p>
            <a:pPr lvl="1" algn="just"/>
            <a:r>
              <a:rPr lang="en-US" dirty="0"/>
              <a:t>Permissions: Confirm permissions for user access to graphical environments, as certain configurations may restrict access.</a:t>
            </a:r>
          </a:p>
          <a:p>
            <a:pPr lvl="1" algn="just"/>
            <a:r>
              <a:rPr lang="en-US" dirty="0"/>
              <a:t>Dependencies and Libraries: Ensure that all necessary libraries and dependencies required by X are properly installed.</a:t>
            </a:r>
            <a:endParaRPr lang="en-IN" dirty="0"/>
          </a:p>
        </p:txBody>
      </p:sp>
    </p:spTree>
    <p:extLst>
      <p:ext uri="{BB962C8B-B14F-4D97-AF65-F5344CB8AC3E}">
        <p14:creationId xmlns:p14="http://schemas.microsoft.com/office/powerpoint/2010/main" val="268567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0E8E0-6D21-2779-4A27-4895C74BEF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01601-E741-2E20-6E0C-72AFFC1E6173}"/>
              </a:ext>
            </a:extLst>
          </p:cNvPr>
          <p:cNvSpPr>
            <a:spLocks noGrp="1"/>
          </p:cNvSpPr>
          <p:nvPr>
            <p:ph type="title"/>
          </p:nvPr>
        </p:nvSpPr>
        <p:spPr>
          <a:xfrm>
            <a:off x="962526" y="274637"/>
            <a:ext cx="10940715" cy="639763"/>
          </a:xfrm>
        </p:spPr>
        <p:txBody>
          <a:bodyPr/>
          <a:lstStyle/>
          <a:p>
            <a:r>
              <a:rPr lang="en-US" b="1" dirty="0"/>
              <a:t>Troubleshooting and Maintenance in Linux</a:t>
            </a:r>
            <a:endParaRPr lang="en-IN" dirty="0"/>
          </a:p>
        </p:txBody>
      </p:sp>
      <p:sp>
        <p:nvSpPr>
          <p:cNvPr id="3" name="Content Placeholder 2">
            <a:extLst>
              <a:ext uri="{FF2B5EF4-FFF2-40B4-BE49-F238E27FC236}">
                <a16:creationId xmlns:a16="http://schemas.microsoft.com/office/drawing/2014/main" id="{7C056BA0-F82A-A33D-DC4B-A6AD95D27EA9}"/>
              </a:ext>
            </a:extLst>
          </p:cNvPr>
          <p:cNvSpPr>
            <a:spLocks noGrp="1"/>
          </p:cNvSpPr>
          <p:nvPr>
            <p:ph idx="1"/>
          </p:nvPr>
        </p:nvSpPr>
        <p:spPr>
          <a:xfrm>
            <a:off x="962526" y="1155032"/>
            <a:ext cx="10940715" cy="5428331"/>
          </a:xfrm>
        </p:spPr>
        <p:txBody>
          <a:bodyPr>
            <a:normAutofit fontScale="92500" lnSpcReduction="10000"/>
          </a:bodyPr>
          <a:lstStyle/>
          <a:p>
            <a:pPr marL="0" indent="0" algn="just">
              <a:buNone/>
            </a:pPr>
            <a:r>
              <a:rPr lang="en-US" b="1" dirty="0"/>
              <a:t>Things to Check in Networking</a:t>
            </a:r>
          </a:p>
          <a:p>
            <a:pPr algn="just"/>
            <a:r>
              <a:rPr lang="en-US" dirty="0"/>
              <a:t>For networking troubleshooting, key points include:</a:t>
            </a:r>
          </a:p>
          <a:p>
            <a:pPr algn="just"/>
            <a:r>
              <a:rPr lang="en-US" dirty="0"/>
              <a:t>Network Interface Configuration: Verify IP addresses, subnet masks, gateways, and DNS settings.</a:t>
            </a:r>
          </a:p>
          <a:p>
            <a:pPr algn="just"/>
            <a:r>
              <a:rPr lang="en-US" dirty="0"/>
              <a:t>Connection Status: Use tools like ping, traceroute, and netstat to check connectivity and route paths.</a:t>
            </a:r>
          </a:p>
          <a:p>
            <a:pPr algn="just"/>
            <a:r>
              <a:rPr lang="en-US" dirty="0"/>
              <a:t>Firewall Rules: Check iptables or firewalld settings for any blocked connections.</a:t>
            </a:r>
          </a:p>
          <a:p>
            <a:pPr algn="just"/>
            <a:r>
              <a:rPr lang="en-US" dirty="0"/>
              <a:t>Network Services: Ensure required network services are active (e.g., </a:t>
            </a:r>
            <a:r>
              <a:rPr lang="en-US" dirty="0" err="1"/>
              <a:t>sshd</a:t>
            </a:r>
            <a:r>
              <a:rPr lang="en-US" dirty="0"/>
              <a:t> for SSH access, </a:t>
            </a:r>
            <a:r>
              <a:rPr lang="en-US" dirty="0" err="1"/>
              <a:t>nfs</a:t>
            </a:r>
            <a:r>
              <a:rPr lang="en-US" dirty="0"/>
              <a:t> for network file sharing).</a:t>
            </a:r>
          </a:p>
          <a:p>
            <a:pPr algn="just"/>
            <a:r>
              <a:rPr lang="en-US" dirty="0"/>
              <a:t>Physical Connections: Check cables and connections if on a physical network and ensure proper signal levels.</a:t>
            </a:r>
          </a:p>
        </p:txBody>
      </p:sp>
    </p:spTree>
    <p:extLst>
      <p:ext uri="{BB962C8B-B14F-4D97-AF65-F5344CB8AC3E}">
        <p14:creationId xmlns:p14="http://schemas.microsoft.com/office/powerpoint/2010/main" val="1822613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261FA-D280-9D76-FCD1-86E8D1E326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7B0BBE-4372-5B69-32E5-C911C3FF7E5D}"/>
              </a:ext>
            </a:extLst>
          </p:cNvPr>
          <p:cNvSpPr>
            <a:spLocks noGrp="1"/>
          </p:cNvSpPr>
          <p:nvPr>
            <p:ph type="title"/>
          </p:nvPr>
        </p:nvSpPr>
        <p:spPr>
          <a:xfrm>
            <a:off x="962526" y="274637"/>
            <a:ext cx="10940715" cy="639763"/>
          </a:xfrm>
        </p:spPr>
        <p:txBody>
          <a:bodyPr/>
          <a:lstStyle/>
          <a:p>
            <a:r>
              <a:rPr lang="en-US" b="1" dirty="0"/>
              <a:t>Troubleshooting and Maintenance in Linux</a:t>
            </a:r>
            <a:endParaRPr lang="en-IN" dirty="0"/>
          </a:p>
        </p:txBody>
      </p:sp>
      <p:sp>
        <p:nvSpPr>
          <p:cNvPr id="3" name="Content Placeholder 2">
            <a:extLst>
              <a:ext uri="{FF2B5EF4-FFF2-40B4-BE49-F238E27FC236}">
                <a16:creationId xmlns:a16="http://schemas.microsoft.com/office/drawing/2014/main" id="{29270954-F42B-715D-4E8A-20BE217DFDD3}"/>
              </a:ext>
            </a:extLst>
          </p:cNvPr>
          <p:cNvSpPr>
            <a:spLocks noGrp="1"/>
          </p:cNvSpPr>
          <p:nvPr>
            <p:ph idx="1"/>
          </p:nvPr>
        </p:nvSpPr>
        <p:spPr>
          <a:xfrm>
            <a:off x="962526" y="1155032"/>
            <a:ext cx="10940715" cy="5428331"/>
          </a:xfrm>
        </p:spPr>
        <p:txBody>
          <a:bodyPr>
            <a:normAutofit/>
          </a:bodyPr>
          <a:lstStyle/>
          <a:p>
            <a:pPr marL="0" indent="0" algn="just">
              <a:buNone/>
            </a:pPr>
            <a:r>
              <a:rPr lang="en-US" dirty="0"/>
              <a:t>Generating additional information for troubleshooting involves the following:</a:t>
            </a:r>
          </a:p>
          <a:p>
            <a:pPr algn="just"/>
            <a:r>
              <a:rPr lang="en-US" b="1" dirty="0">
                <a:solidFill>
                  <a:srgbClr val="FFFF00"/>
                </a:solidFill>
              </a:rPr>
              <a:t>Logs</a:t>
            </a:r>
            <a:r>
              <a:rPr lang="en-US" dirty="0"/>
              <a:t>: System logs are essential. Use </a:t>
            </a:r>
            <a:r>
              <a:rPr lang="en-US" dirty="0" err="1"/>
              <a:t>journalctl</a:t>
            </a:r>
            <a:r>
              <a:rPr lang="en-US" dirty="0"/>
              <a:t> or view specific logs under /var/log for targeted services.</a:t>
            </a:r>
          </a:p>
          <a:p>
            <a:pPr algn="just"/>
            <a:r>
              <a:rPr lang="en-US" b="1" dirty="0">
                <a:solidFill>
                  <a:srgbClr val="FFFF00"/>
                </a:solidFill>
              </a:rPr>
              <a:t>Debug</a:t>
            </a:r>
            <a:r>
              <a:rPr lang="en-US" dirty="0"/>
              <a:t> </a:t>
            </a:r>
            <a:r>
              <a:rPr lang="en-US" b="1" dirty="0">
                <a:solidFill>
                  <a:srgbClr val="FFFF00"/>
                </a:solidFill>
              </a:rPr>
              <a:t>Mode</a:t>
            </a:r>
            <a:r>
              <a:rPr lang="en-US" dirty="0"/>
              <a:t>: Start services in debug mode to capture more detailed logs.</a:t>
            </a:r>
          </a:p>
          <a:p>
            <a:pPr algn="just"/>
            <a:r>
              <a:rPr lang="en-US" b="1" dirty="0" err="1">
                <a:solidFill>
                  <a:srgbClr val="FFFF00"/>
                </a:solidFill>
              </a:rPr>
              <a:t>strace</a:t>
            </a:r>
            <a:r>
              <a:rPr lang="en-US" dirty="0"/>
              <a:t>: Use </a:t>
            </a:r>
            <a:r>
              <a:rPr lang="en-US" dirty="0" err="1"/>
              <a:t>strace</a:t>
            </a:r>
            <a:r>
              <a:rPr lang="en-US" dirty="0"/>
              <a:t> to trace system calls made by a specific command or process.</a:t>
            </a:r>
          </a:p>
          <a:p>
            <a:pPr algn="just"/>
            <a:r>
              <a:rPr lang="en-US" b="1" dirty="0" err="1">
                <a:solidFill>
                  <a:srgbClr val="FFFF00"/>
                </a:solidFill>
              </a:rPr>
              <a:t>tcpdump</a:t>
            </a:r>
            <a:r>
              <a:rPr lang="en-US" dirty="0"/>
              <a:t> or </a:t>
            </a:r>
            <a:r>
              <a:rPr lang="en-US" b="1" dirty="0" err="1">
                <a:solidFill>
                  <a:srgbClr val="FFFF00"/>
                </a:solidFill>
              </a:rPr>
              <a:t>wireshark</a:t>
            </a:r>
            <a:r>
              <a:rPr lang="en-US" dirty="0"/>
              <a:t>: Capture network packets to analyze network issues.</a:t>
            </a:r>
          </a:p>
          <a:p>
            <a:pPr algn="just"/>
            <a:r>
              <a:rPr lang="en-US" b="1" dirty="0" err="1">
                <a:solidFill>
                  <a:srgbClr val="FFFF00"/>
                </a:solidFill>
              </a:rPr>
              <a:t>vmstat</a:t>
            </a:r>
            <a:r>
              <a:rPr lang="en-US" dirty="0"/>
              <a:t> or </a:t>
            </a:r>
            <a:r>
              <a:rPr lang="en-US" b="1" dirty="0" err="1">
                <a:solidFill>
                  <a:srgbClr val="FFFF00"/>
                </a:solidFill>
              </a:rPr>
              <a:t>iostat</a:t>
            </a:r>
            <a:r>
              <a:rPr lang="en-US" dirty="0"/>
              <a:t>: Check disk, memory, and I/O statistics.</a:t>
            </a:r>
            <a:endParaRPr lang="en-IN" dirty="0"/>
          </a:p>
        </p:txBody>
      </p:sp>
    </p:spTree>
    <p:extLst>
      <p:ext uri="{BB962C8B-B14F-4D97-AF65-F5344CB8AC3E}">
        <p14:creationId xmlns:p14="http://schemas.microsoft.com/office/powerpoint/2010/main" val="3027097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0ABB0-401B-9753-D2EE-3F55CF00DD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06565-C850-ADEF-52D8-D16D0234D0E7}"/>
              </a:ext>
            </a:extLst>
          </p:cNvPr>
          <p:cNvSpPr>
            <a:spLocks noGrp="1"/>
          </p:cNvSpPr>
          <p:nvPr>
            <p:ph type="title"/>
          </p:nvPr>
        </p:nvSpPr>
        <p:spPr>
          <a:xfrm>
            <a:off x="962526" y="274637"/>
            <a:ext cx="10940715" cy="639763"/>
          </a:xfrm>
        </p:spPr>
        <p:txBody>
          <a:bodyPr/>
          <a:lstStyle/>
          <a:p>
            <a:r>
              <a:rPr lang="en-US" b="1" dirty="0"/>
              <a:t>Troubleshooting - </a:t>
            </a:r>
            <a:r>
              <a:rPr lang="en-IN" b="1" dirty="0"/>
              <a:t>Booting Process and Sequence</a:t>
            </a:r>
          </a:p>
        </p:txBody>
      </p:sp>
      <p:sp>
        <p:nvSpPr>
          <p:cNvPr id="3" name="Content Placeholder 2">
            <a:extLst>
              <a:ext uri="{FF2B5EF4-FFF2-40B4-BE49-F238E27FC236}">
                <a16:creationId xmlns:a16="http://schemas.microsoft.com/office/drawing/2014/main" id="{F198649C-50EC-4A74-D044-687064307C3D}"/>
              </a:ext>
            </a:extLst>
          </p:cNvPr>
          <p:cNvSpPr>
            <a:spLocks noGrp="1"/>
          </p:cNvSpPr>
          <p:nvPr>
            <p:ph idx="1"/>
          </p:nvPr>
        </p:nvSpPr>
        <p:spPr>
          <a:xfrm>
            <a:off x="962526" y="1155032"/>
            <a:ext cx="10940715" cy="5428331"/>
          </a:xfrm>
        </p:spPr>
        <p:txBody>
          <a:bodyPr>
            <a:normAutofit/>
          </a:bodyPr>
          <a:lstStyle/>
          <a:p>
            <a:pPr marL="0" indent="0" algn="just">
              <a:buNone/>
            </a:pPr>
            <a:r>
              <a:rPr lang="en-US" b="1" dirty="0"/>
              <a:t>Order of the Booting Process</a:t>
            </a:r>
          </a:p>
          <a:p>
            <a:pPr algn="just"/>
            <a:r>
              <a:rPr lang="en-US" dirty="0"/>
              <a:t>The Linux boot process generally follows this order:</a:t>
            </a:r>
          </a:p>
          <a:p>
            <a:pPr lvl="1" algn="just"/>
            <a:r>
              <a:rPr lang="en-US" dirty="0"/>
              <a:t>BIOS/UEFI: The system firmware initiates the bootloader.</a:t>
            </a:r>
          </a:p>
          <a:p>
            <a:pPr lvl="1" algn="just"/>
            <a:r>
              <a:rPr lang="en-US" dirty="0"/>
              <a:t>Bootloader (e.g., GRUB): Loads the kernel and hands over control.</a:t>
            </a:r>
          </a:p>
          <a:p>
            <a:pPr lvl="1" algn="just"/>
            <a:r>
              <a:rPr lang="en-US" dirty="0"/>
              <a:t>Kernel Initialization: The kernel initializes hardware and mounts the root filesystem.</a:t>
            </a:r>
          </a:p>
          <a:p>
            <a:pPr lvl="1" algn="just"/>
            <a:r>
              <a:rPr lang="en-US" dirty="0"/>
              <a:t>Init System (systemd or init): The kernel starts the init process, which initializes the rest of the system.</a:t>
            </a:r>
          </a:p>
          <a:p>
            <a:pPr lvl="1" algn="just"/>
            <a:r>
              <a:rPr lang="en-US" dirty="0"/>
              <a:t>Target Units/Runlevels: Services and processes are started based on target units or runlevels.</a:t>
            </a:r>
            <a:endParaRPr lang="en-IN" dirty="0"/>
          </a:p>
        </p:txBody>
      </p:sp>
    </p:spTree>
    <p:extLst>
      <p:ext uri="{BB962C8B-B14F-4D97-AF65-F5344CB8AC3E}">
        <p14:creationId xmlns:p14="http://schemas.microsoft.com/office/powerpoint/2010/main" val="308268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DDC59-05DF-6102-D649-4FCA5A15C7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A06BF1-7A0C-6FC8-6777-1BF0CB7A0363}"/>
              </a:ext>
            </a:extLst>
          </p:cNvPr>
          <p:cNvSpPr>
            <a:spLocks noGrp="1"/>
          </p:cNvSpPr>
          <p:nvPr>
            <p:ph type="title"/>
          </p:nvPr>
        </p:nvSpPr>
        <p:spPr>
          <a:xfrm>
            <a:off x="962526" y="274637"/>
            <a:ext cx="10940715" cy="639763"/>
          </a:xfrm>
        </p:spPr>
        <p:txBody>
          <a:bodyPr/>
          <a:lstStyle/>
          <a:p>
            <a:r>
              <a:rPr lang="en-US" b="1" dirty="0"/>
              <a:t>Troubleshooting - </a:t>
            </a:r>
            <a:r>
              <a:rPr lang="en-IN" b="1" dirty="0"/>
              <a:t>Booting Process and Sequence</a:t>
            </a:r>
            <a:endParaRPr lang="en-IN" dirty="0"/>
          </a:p>
        </p:txBody>
      </p:sp>
      <p:sp>
        <p:nvSpPr>
          <p:cNvPr id="3" name="Content Placeholder 2">
            <a:extLst>
              <a:ext uri="{FF2B5EF4-FFF2-40B4-BE49-F238E27FC236}">
                <a16:creationId xmlns:a16="http://schemas.microsoft.com/office/drawing/2014/main" id="{C9013EB3-7069-A513-D047-8B2C6279EBA9}"/>
              </a:ext>
            </a:extLst>
          </p:cNvPr>
          <p:cNvSpPr>
            <a:spLocks noGrp="1"/>
          </p:cNvSpPr>
          <p:nvPr>
            <p:ph idx="1"/>
          </p:nvPr>
        </p:nvSpPr>
        <p:spPr>
          <a:xfrm>
            <a:off x="962526" y="1155032"/>
            <a:ext cx="10940715" cy="5428331"/>
          </a:xfrm>
        </p:spPr>
        <p:txBody>
          <a:bodyPr>
            <a:normAutofit/>
          </a:bodyPr>
          <a:lstStyle/>
          <a:p>
            <a:pPr marL="0" indent="0" algn="just">
              <a:buNone/>
            </a:pPr>
            <a:r>
              <a:rPr lang="en-US" dirty="0"/>
              <a:t>Sequence to Check the Problem. When troubleshooting boot issues, follow this sequence:</a:t>
            </a:r>
          </a:p>
          <a:p>
            <a:pPr lvl="1" algn="just"/>
            <a:r>
              <a:rPr lang="en-US" b="1" dirty="0">
                <a:solidFill>
                  <a:srgbClr val="FFFF00"/>
                </a:solidFill>
              </a:rPr>
              <a:t>BIOS/UEFI Check</a:t>
            </a:r>
            <a:r>
              <a:rPr lang="en-US" dirty="0"/>
              <a:t>: Confirm BIOS settings and hardware recognition.</a:t>
            </a:r>
          </a:p>
          <a:p>
            <a:pPr lvl="1" algn="just"/>
            <a:r>
              <a:rPr lang="en-US" b="1" dirty="0">
                <a:solidFill>
                  <a:srgbClr val="FFFF00"/>
                </a:solidFill>
              </a:rPr>
              <a:t>Bootloader</a:t>
            </a:r>
            <a:r>
              <a:rPr lang="en-US" dirty="0"/>
              <a:t>: Ensure GRUB or another bootloader is properly configured.</a:t>
            </a:r>
          </a:p>
          <a:p>
            <a:pPr lvl="1" algn="just"/>
            <a:r>
              <a:rPr lang="en-US" b="1" dirty="0">
                <a:solidFill>
                  <a:srgbClr val="FFFF00"/>
                </a:solidFill>
              </a:rPr>
              <a:t>Kernel</a:t>
            </a:r>
            <a:r>
              <a:rPr lang="en-US" dirty="0"/>
              <a:t>: Review kernel messages using </a:t>
            </a:r>
            <a:r>
              <a:rPr lang="en-US" dirty="0" err="1"/>
              <a:t>dmesg</a:t>
            </a:r>
            <a:r>
              <a:rPr lang="en-US" dirty="0"/>
              <a:t> or </a:t>
            </a:r>
            <a:r>
              <a:rPr lang="en-US" dirty="0" err="1"/>
              <a:t>journalctl</a:t>
            </a:r>
            <a:r>
              <a:rPr lang="en-US" dirty="0"/>
              <a:t>.</a:t>
            </a:r>
          </a:p>
          <a:p>
            <a:pPr lvl="1" algn="just"/>
            <a:r>
              <a:rPr lang="en-US" b="1" dirty="0">
                <a:solidFill>
                  <a:srgbClr val="FFFF00"/>
                </a:solidFill>
              </a:rPr>
              <a:t>Init Process</a:t>
            </a:r>
            <a:r>
              <a:rPr lang="en-US" dirty="0"/>
              <a:t>: Check if systemd or init starts properly.</a:t>
            </a:r>
          </a:p>
          <a:p>
            <a:pPr lvl="1" algn="just"/>
            <a:r>
              <a:rPr lang="en-US" b="1" dirty="0">
                <a:solidFill>
                  <a:srgbClr val="FFFF00"/>
                </a:solidFill>
              </a:rPr>
              <a:t>Services and Targets</a:t>
            </a:r>
            <a:r>
              <a:rPr lang="en-US" dirty="0"/>
              <a:t>: Verify that essential services are up and running according to their target configuration.</a:t>
            </a:r>
            <a:endParaRPr lang="en-IN" dirty="0"/>
          </a:p>
        </p:txBody>
      </p:sp>
    </p:spTree>
    <p:extLst>
      <p:ext uri="{BB962C8B-B14F-4D97-AF65-F5344CB8AC3E}">
        <p14:creationId xmlns:p14="http://schemas.microsoft.com/office/powerpoint/2010/main" val="3489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82FA9-A8C2-67AA-75D9-A7A52B940D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828A93-7C85-D2F7-0516-EB82A43A8DDB}"/>
              </a:ext>
            </a:extLst>
          </p:cNvPr>
          <p:cNvSpPr>
            <a:spLocks noGrp="1"/>
          </p:cNvSpPr>
          <p:nvPr>
            <p:ph type="title"/>
          </p:nvPr>
        </p:nvSpPr>
        <p:spPr>
          <a:xfrm>
            <a:off x="962526" y="274637"/>
            <a:ext cx="10940715" cy="639763"/>
          </a:xfrm>
        </p:spPr>
        <p:txBody>
          <a:bodyPr/>
          <a:lstStyle/>
          <a:p>
            <a:r>
              <a:rPr lang="en-US" b="1" dirty="0"/>
              <a:t>Troubleshooting - Problems in a Particular Area</a:t>
            </a:r>
            <a:endParaRPr lang="en-IN" b="1" dirty="0"/>
          </a:p>
        </p:txBody>
      </p:sp>
      <p:sp>
        <p:nvSpPr>
          <p:cNvPr id="3" name="Content Placeholder 2">
            <a:extLst>
              <a:ext uri="{FF2B5EF4-FFF2-40B4-BE49-F238E27FC236}">
                <a16:creationId xmlns:a16="http://schemas.microsoft.com/office/drawing/2014/main" id="{02DF4C17-5477-82DE-D13C-35D4B3EDFAB1}"/>
              </a:ext>
            </a:extLst>
          </p:cNvPr>
          <p:cNvSpPr>
            <a:spLocks noGrp="1"/>
          </p:cNvSpPr>
          <p:nvPr>
            <p:ph idx="1"/>
          </p:nvPr>
        </p:nvSpPr>
        <p:spPr>
          <a:xfrm>
            <a:off x="962526" y="1155032"/>
            <a:ext cx="10940715" cy="5428331"/>
          </a:xfrm>
        </p:spPr>
        <p:txBody>
          <a:bodyPr>
            <a:normAutofit/>
          </a:bodyPr>
          <a:lstStyle/>
          <a:p>
            <a:pPr marL="0" indent="0" algn="just">
              <a:buNone/>
            </a:pPr>
            <a:r>
              <a:rPr lang="en-US" dirty="0"/>
              <a:t>Focus on the relevant component by:</a:t>
            </a:r>
          </a:p>
          <a:p>
            <a:pPr algn="just"/>
            <a:r>
              <a:rPr lang="en-US" b="1" dirty="0">
                <a:solidFill>
                  <a:srgbClr val="FFFF00"/>
                </a:solidFill>
              </a:rPr>
              <a:t>Checking Logs</a:t>
            </a:r>
            <a:r>
              <a:rPr lang="en-US" dirty="0"/>
              <a:t>: Use </a:t>
            </a:r>
            <a:r>
              <a:rPr lang="en-US" dirty="0" err="1"/>
              <a:t>journalctl</a:t>
            </a:r>
            <a:r>
              <a:rPr lang="en-US" dirty="0"/>
              <a:t> or examine files in /var/log specific to services.</a:t>
            </a:r>
          </a:p>
          <a:p>
            <a:pPr algn="just"/>
            <a:r>
              <a:rPr lang="en-US" b="1" dirty="0">
                <a:solidFill>
                  <a:srgbClr val="FFFF00"/>
                </a:solidFill>
              </a:rPr>
              <a:t>Testing Dependencies</a:t>
            </a:r>
            <a:r>
              <a:rPr lang="en-US" dirty="0"/>
              <a:t>: Use commands like systemctl status [service] to find dependency failures.</a:t>
            </a:r>
          </a:p>
          <a:p>
            <a:pPr algn="just"/>
            <a:r>
              <a:rPr lang="en-US" b="1" dirty="0">
                <a:solidFill>
                  <a:srgbClr val="FFFF00"/>
                </a:solidFill>
              </a:rPr>
              <a:t>Running Diagnostic Commands</a:t>
            </a:r>
            <a:r>
              <a:rPr lang="en-US" dirty="0"/>
              <a:t>: Commands like </a:t>
            </a:r>
            <a:r>
              <a:rPr lang="en-US" dirty="0" err="1"/>
              <a:t>dmesg</a:t>
            </a:r>
            <a:r>
              <a:rPr lang="en-US" dirty="0"/>
              <a:t>, </a:t>
            </a:r>
            <a:r>
              <a:rPr lang="en-US" dirty="0" err="1"/>
              <a:t>strace</a:t>
            </a:r>
            <a:r>
              <a:rPr lang="en-US" dirty="0"/>
              <a:t>, or lsof help target specific system areas.</a:t>
            </a:r>
            <a:endParaRPr lang="en-IN" dirty="0"/>
          </a:p>
        </p:txBody>
      </p:sp>
    </p:spTree>
    <p:extLst>
      <p:ext uri="{BB962C8B-B14F-4D97-AF65-F5344CB8AC3E}">
        <p14:creationId xmlns:p14="http://schemas.microsoft.com/office/powerpoint/2010/main" val="155820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F1AF1-E799-00B4-F81C-BC9868591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8F4FC5-928B-F955-BBF2-835D75788674}"/>
              </a:ext>
            </a:extLst>
          </p:cNvPr>
          <p:cNvSpPr>
            <a:spLocks noGrp="1"/>
          </p:cNvSpPr>
          <p:nvPr>
            <p:ph type="title"/>
          </p:nvPr>
        </p:nvSpPr>
        <p:spPr>
          <a:xfrm>
            <a:off x="962526" y="274637"/>
            <a:ext cx="10940715" cy="639763"/>
          </a:xfrm>
        </p:spPr>
        <p:txBody>
          <a:bodyPr/>
          <a:lstStyle/>
          <a:p>
            <a:r>
              <a:rPr lang="en-US" b="1" dirty="0"/>
              <a:t>Troubleshooting - </a:t>
            </a:r>
            <a:r>
              <a:rPr lang="en-IN" b="1" dirty="0"/>
              <a:t>Understanding Run Levels</a:t>
            </a:r>
          </a:p>
        </p:txBody>
      </p:sp>
      <p:sp>
        <p:nvSpPr>
          <p:cNvPr id="3" name="Content Placeholder 2">
            <a:extLst>
              <a:ext uri="{FF2B5EF4-FFF2-40B4-BE49-F238E27FC236}">
                <a16:creationId xmlns:a16="http://schemas.microsoft.com/office/drawing/2014/main" id="{C1C1FE4F-3A88-1CAD-21E3-7AB1D3203BFC}"/>
              </a:ext>
            </a:extLst>
          </p:cNvPr>
          <p:cNvSpPr>
            <a:spLocks noGrp="1"/>
          </p:cNvSpPr>
          <p:nvPr>
            <p:ph idx="1"/>
          </p:nvPr>
        </p:nvSpPr>
        <p:spPr>
          <a:xfrm>
            <a:off x="962526" y="1155032"/>
            <a:ext cx="10940715" cy="5428331"/>
          </a:xfrm>
        </p:spPr>
        <p:txBody>
          <a:bodyPr>
            <a:normAutofit lnSpcReduction="10000"/>
          </a:bodyPr>
          <a:lstStyle/>
          <a:p>
            <a:pPr algn="just"/>
            <a:r>
              <a:rPr lang="en-IN" dirty="0"/>
              <a:t>What is a Run Level?</a:t>
            </a:r>
          </a:p>
          <a:p>
            <a:pPr lvl="1" algn="just"/>
            <a:r>
              <a:rPr lang="en-IN" dirty="0"/>
              <a:t>A run level is a preset operating state in Unix-like operating systems, defining what system services and processes are active.</a:t>
            </a:r>
          </a:p>
          <a:p>
            <a:pPr algn="just"/>
            <a:r>
              <a:rPr lang="en-IN" dirty="0"/>
              <a:t>Different Run Levels:</a:t>
            </a:r>
          </a:p>
          <a:p>
            <a:pPr lvl="1" algn="just"/>
            <a:r>
              <a:rPr lang="en-IN" b="1" dirty="0">
                <a:solidFill>
                  <a:srgbClr val="FFFF00"/>
                </a:solidFill>
              </a:rPr>
              <a:t>Runlevel 0</a:t>
            </a:r>
            <a:r>
              <a:rPr lang="en-IN" dirty="0"/>
              <a:t>: Halt – Shuts down the system.</a:t>
            </a:r>
          </a:p>
          <a:p>
            <a:pPr lvl="1" algn="just"/>
            <a:r>
              <a:rPr lang="en-IN" b="1" dirty="0">
                <a:solidFill>
                  <a:srgbClr val="FFFF00"/>
                </a:solidFill>
              </a:rPr>
              <a:t>Runlevel 1</a:t>
            </a:r>
            <a:r>
              <a:rPr lang="en-IN" dirty="0"/>
              <a:t>: Single User Mode – For system maintenance; minimal processes and no network.</a:t>
            </a:r>
          </a:p>
          <a:p>
            <a:pPr lvl="1" algn="just"/>
            <a:r>
              <a:rPr lang="en-IN" b="1" dirty="0">
                <a:solidFill>
                  <a:srgbClr val="FFFF00"/>
                </a:solidFill>
              </a:rPr>
              <a:t>Runlevel 2</a:t>
            </a:r>
            <a:r>
              <a:rPr lang="en-IN" dirty="0"/>
              <a:t>: Multi-User Mode without Networking.</a:t>
            </a:r>
          </a:p>
          <a:p>
            <a:pPr lvl="1" algn="just"/>
            <a:r>
              <a:rPr lang="en-IN" b="1" dirty="0">
                <a:solidFill>
                  <a:srgbClr val="FFFF00"/>
                </a:solidFill>
              </a:rPr>
              <a:t>Runlevel 3</a:t>
            </a:r>
            <a:r>
              <a:rPr lang="en-IN" dirty="0"/>
              <a:t>: Multi-User Mode with Networking – Full multi-user mode without GUI.</a:t>
            </a:r>
          </a:p>
          <a:p>
            <a:pPr lvl="1" algn="just"/>
            <a:r>
              <a:rPr lang="en-IN" b="1" dirty="0">
                <a:solidFill>
                  <a:srgbClr val="FFFF00"/>
                </a:solidFill>
              </a:rPr>
              <a:t>Runlevel 4</a:t>
            </a:r>
            <a:r>
              <a:rPr lang="en-IN" dirty="0"/>
              <a:t>: Undefined/Custom.</a:t>
            </a:r>
          </a:p>
          <a:p>
            <a:pPr lvl="1" algn="just"/>
            <a:r>
              <a:rPr lang="en-IN" b="1" dirty="0">
                <a:solidFill>
                  <a:srgbClr val="FFFF00"/>
                </a:solidFill>
              </a:rPr>
              <a:t>Runlevel 5</a:t>
            </a:r>
            <a:r>
              <a:rPr lang="en-IN" dirty="0"/>
              <a:t>: Multi-User Mode with GUI.</a:t>
            </a:r>
          </a:p>
          <a:p>
            <a:pPr lvl="1" algn="just"/>
            <a:r>
              <a:rPr lang="en-IN" b="1" dirty="0">
                <a:solidFill>
                  <a:srgbClr val="FFFF00"/>
                </a:solidFill>
              </a:rPr>
              <a:t>Runlevel 6</a:t>
            </a:r>
            <a:r>
              <a:rPr lang="en-IN" dirty="0"/>
              <a:t>: Reboot – Restarts the system.</a:t>
            </a:r>
          </a:p>
        </p:txBody>
      </p:sp>
    </p:spTree>
    <p:extLst>
      <p:ext uri="{BB962C8B-B14F-4D97-AF65-F5344CB8AC3E}">
        <p14:creationId xmlns:p14="http://schemas.microsoft.com/office/powerpoint/2010/main" val="205785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478C3-3AF4-4F01-2A37-66FA7BB725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61D5D4-756F-9B6D-0F8C-F7F321D81D87}"/>
              </a:ext>
            </a:extLst>
          </p:cNvPr>
          <p:cNvSpPr>
            <a:spLocks noGrp="1"/>
          </p:cNvSpPr>
          <p:nvPr>
            <p:ph type="title"/>
          </p:nvPr>
        </p:nvSpPr>
        <p:spPr>
          <a:xfrm>
            <a:off x="962526" y="274637"/>
            <a:ext cx="10940715" cy="639763"/>
          </a:xfrm>
        </p:spPr>
        <p:txBody>
          <a:bodyPr/>
          <a:lstStyle/>
          <a:p>
            <a:r>
              <a:rPr lang="en-US" b="1" dirty="0"/>
              <a:t>Functions of the shell include</a:t>
            </a:r>
            <a:endParaRPr lang="en-IN" b="1" dirty="0"/>
          </a:p>
        </p:txBody>
      </p:sp>
      <p:sp>
        <p:nvSpPr>
          <p:cNvPr id="3" name="Content Placeholder 2">
            <a:extLst>
              <a:ext uri="{FF2B5EF4-FFF2-40B4-BE49-F238E27FC236}">
                <a16:creationId xmlns:a16="http://schemas.microsoft.com/office/drawing/2014/main" id="{B161BF51-553E-7048-65D8-5FD6F15DFE2C}"/>
              </a:ext>
            </a:extLst>
          </p:cNvPr>
          <p:cNvSpPr>
            <a:spLocks noGrp="1"/>
          </p:cNvSpPr>
          <p:nvPr>
            <p:ph idx="1"/>
          </p:nvPr>
        </p:nvSpPr>
        <p:spPr>
          <a:xfrm>
            <a:off x="962526" y="1155032"/>
            <a:ext cx="10940715" cy="5428331"/>
          </a:xfrm>
        </p:spPr>
        <p:txBody>
          <a:bodyPr>
            <a:normAutofit fontScale="92500"/>
          </a:bodyPr>
          <a:lstStyle/>
          <a:p>
            <a:pPr algn="just">
              <a:lnSpc>
                <a:spcPct val="150000"/>
              </a:lnSpc>
            </a:pPr>
            <a:r>
              <a:rPr lang="en-US" b="1" dirty="0">
                <a:solidFill>
                  <a:srgbClr val="FFFF00"/>
                </a:solidFill>
              </a:rPr>
              <a:t>Command Execution</a:t>
            </a:r>
            <a:r>
              <a:rPr lang="en-US" dirty="0"/>
              <a:t>: Running commands directly to manage files, processes, and other system operations.</a:t>
            </a:r>
          </a:p>
          <a:p>
            <a:pPr algn="just">
              <a:lnSpc>
                <a:spcPct val="150000"/>
              </a:lnSpc>
            </a:pPr>
            <a:r>
              <a:rPr lang="en-US" b="1" dirty="0">
                <a:solidFill>
                  <a:srgbClr val="FFFF00"/>
                </a:solidFill>
              </a:rPr>
              <a:t>Scripting</a:t>
            </a:r>
            <a:r>
              <a:rPr lang="en-US" dirty="0"/>
              <a:t>: Automating tasks through scripts, which are sequences of commands saved in files.</a:t>
            </a:r>
          </a:p>
          <a:p>
            <a:pPr algn="just">
              <a:lnSpc>
                <a:spcPct val="150000"/>
              </a:lnSpc>
            </a:pPr>
            <a:r>
              <a:rPr lang="en-US" b="1" dirty="0">
                <a:solidFill>
                  <a:srgbClr val="FFFF00"/>
                </a:solidFill>
              </a:rPr>
              <a:t>Job Control</a:t>
            </a:r>
            <a:r>
              <a:rPr lang="en-US" dirty="0"/>
              <a:t>: Managing tasks like starting, stopping, and pausing processes.</a:t>
            </a:r>
          </a:p>
          <a:p>
            <a:pPr algn="just">
              <a:lnSpc>
                <a:spcPct val="150000"/>
              </a:lnSpc>
            </a:pPr>
            <a:r>
              <a:rPr lang="en-US" b="1" dirty="0">
                <a:solidFill>
                  <a:srgbClr val="FFFF00"/>
                </a:solidFill>
              </a:rPr>
              <a:t>Customization</a:t>
            </a:r>
            <a:r>
              <a:rPr lang="en-US" dirty="0"/>
              <a:t>: Defining aliases, environment variables, and other settings to tailor the user's experience.</a:t>
            </a:r>
            <a:endParaRPr lang="en-IN" dirty="0"/>
          </a:p>
        </p:txBody>
      </p:sp>
    </p:spTree>
    <p:extLst>
      <p:ext uri="{BB962C8B-B14F-4D97-AF65-F5344CB8AC3E}">
        <p14:creationId xmlns:p14="http://schemas.microsoft.com/office/powerpoint/2010/main" val="370536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BF3D8-98A6-E7B4-857B-1F76A0111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9FF55E-D8D7-3374-A585-6DC7342218E2}"/>
              </a:ext>
            </a:extLst>
          </p:cNvPr>
          <p:cNvSpPr>
            <a:spLocks noGrp="1"/>
          </p:cNvSpPr>
          <p:nvPr>
            <p:ph type="title"/>
          </p:nvPr>
        </p:nvSpPr>
        <p:spPr>
          <a:xfrm>
            <a:off x="962526" y="274637"/>
            <a:ext cx="10940715" cy="639763"/>
          </a:xfrm>
        </p:spPr>
        <p:txBody>
          <a:bodyPr/>
          <a:lstStyle/>
          <a:p>
            <a:r>
              <a:rPr lang="en-US" b="1" dirty="0"/>
              <a:t>Troubleshooting - </a:t>
            </a:r>
            <a:r>
              <a:rPr lang="en-IN" b="1" dirty="0"/>
              <a:t>Understanding Run Levels</a:t>
            </a:r>
            <a:endParaRPr lang="en-IN" dirty="0"/>
          </a:p>
        </p:txBody>
      </p:sp>
      <p:sp>
        <p:nvSpPr>
          <p:cNvPr id="3" name="Content Placeholder 2">
            <a:extLst>
              <a:ext uri="{FF2B5EF4-FFF2-40B4-BE49-F238E27FC236}">
                <a16:creationId xmlns:a16="http://schemas.microsoft.com/office/drawing/2014/main" id="{35C08C2B-142C-B445-1B69-C0F0B41494EA}"/>
              </a:ext>
            </a:extLst>
          </p:cNvPr>
          <p:cNvSpPr>
            <a:spLocks noGrp="1"/>
          </p:cNvSpPr>
          <p:nvPr>
            <p:ph idx="1"/>
          </p:nvPr>
        </p:nvSpPr>
        <p:spPr>
          <a:xfrm>
            <a:off x="962526" y="1155032"/>
            <a:ext cx="10940715" cy="5428331"/>
          </a:xfrm>
        </p:spPr>
        <p:txBody>
          <a:bodyPr>
            <a:normAutofit/>
          </a:bodyPr>
          <a:lstStyle/>
          <a:p>
            <a:pPr marL="0" indent="0" algn="just">
              <a:lnSpc>
                <a:spcPct val="150000"/>
              </a:lnSpc>
              <a:buNone/>
            </a:pPr>
            <a:r>
              <a:rPr lang="en-US" dirty="0"/>
              <a:t>Recovery Run Levels</a:t>
            </a:r>
          </a:p>
          <a:p>
            <a:pPr algn="just">
              <a:lnSpc>
                <a:spcPct val="150000"/>
              </a:lnSpc>
            </a:pPr>
            <a:r>
              <a:rPr lang="en-US" dirty="0"/>
              <a:t>In a recovery run level, the system loads with minimal resources, primarily used for troubleshooting and system recovery. For example:</a:t>
            </a:r>
          </a:p>
          <a:p>
            <a:pPr lvl="1" algn="just">
              <a:lnSpc>
                <a:spcPct val="150000"/>
              </a:lnSpc>
            </a:pPr>
            <a:r>
              <a:rPr lang="en-US" b="1" dirty="0">
                <a:solidFill>
                  <a:srgbClr val="FFFF00"/>
                </a:solidFill>
              </a:rPr>
              <a:t>Single-User Mode (Runlevel 1)</a:t>
            </a:r>
            <a:r>
              <a:rPr lang="en-US" dirty="0"/>
              <a:t>: Used to perform system repairs without network services, accessible by passing single to the kernel at boot.</a:t>
            </a:r>
          </a:p>
          <a:p>
            <a:pPr lvl="1" algn="just">
              <a:lnSpc>
                <a:spcPct val="150000"/>
              </a:lnSpc>
            </a:pPr>
            <a:r>
              <a:rPr lang="en-US" b="1" dirty="0">
                <a:solidFill>
                  <a:srgbClr val="FFFF00"/>
                </a:solidFill>
              </a:rPr>
              <a:t>Emergency Mode</a:t>
            </a:r>
            <a:r>
              <a:rPr lang="en-US" dirty="0"/>
              <a:t>: Provides a basic shell without other services, accessible through systemd by booting into the </a:t>
            </a:r>
            <a:r>
              <a:rPr lang="en-US" dirty="0" err="1"/>
              <a:t>emergency.target</a:t>
            </a:r>
            <a:r>
              <a:rPr lang="en-US" dirty="0"/>
              <a:t>.</a:t>
            </a:r>
            <a:endParaRPr lang="en-IN" dirty="0"/>
          </a:p>
        </p:txBody>
      </p:sp>
    </p:spTree>
    <p:extLst>
      <p:ext uri="{BB962C8B-B14F-4D97-AF65-F5344CB8AC3E}">
        <p14:creationId xmlns:p14="http://schemas.microsoft.com/office/powerpoint/2010/main" val="390912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0D693-6B03-B976-F186-A748684615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2BB58C-1FDD-0F64-C622-853BE9631C57}"/>
              </a:ext>
            </a:extLst>
          </p:cNvPr>
          <p:cNvSpPr>
            <a:spLocks noGrp="1"/>
          </p:cNvSpPr>
          <p:nvPr>
            <p:ph type="title"/>
          </p:nvPr>
        </p:nvSpPr>
        <p:spPr>
          <a:xfrm>
            <a:off x="962526" y="274637"/>
            <a:ext cx="10940715" cy="639763"/>
          </a:xfrm>
        </p:spPr>
        <p:txBody>
          <a:bodyPr/>
          <a:lstStyle/>
          <a:p>
            <a:r>
              <a:rPr lang="en-US" b="1" dirty="0"/>
              <a:t>Troubleshooting - Rescue Environment</a:t>
            </a:r>
            <a:endParaRPr lang="en-IN" dirty="0"/>
          </a:p>
        </p:txBody>
      </p:sp>
      <p:sp>
        <p:nvSpPr>
          <p:cNvPr id="3" name="Content Placeholder 2">
            <a:extLst>
              <a:ext uri="{FF2B5EF4-FFF2-40B4-BE49-F238E27FC236}">
                <a16:creationId xmlns:a16="http://schemas.microsoft.com/office/drawing/2014/main" id="{C9522B08-A835-0C87-AE3C-9C262FB5ACF2}"/>
              </a:ext>
            </a:extLst>
          </p:cNvPr>
          <p:cNvSpPr>
            <a:spLocks noGrp="1"/>
          </p:cNvSpPr>
          <p:nvPr>
            <p:ph idx="1"/>
          </p:nvPr>
        </p:nvSpPr>
        <p:spPr>
          <a:xfrm>
            <a:off x="962526" y="1155032"/>
            <a:ext cx="10940715" cy="5428331"/>
          </a:xfrm>
        </p:spPr>
        <p:txBody>
          <a:bodyPr>
            <a:normAutofit fontScale="85000" lnSpcReduction="20000"/>
          </a:bodyPr>
          <a:lstStyle/>
          <a:p>
            <a:pPr marL="0" indent="0" algn="just">
              <a:buNone/>
            </a:pPr>
            <a:r>
              <a:rPr lang="en-US" dirty="0"/>
              <a:t>What is the Rescue Environment?</a:t>
            </a:r>
          </a:p>
          <a:p>
            <a:pPr algn="just"/>
            <a:r>
              <a:rPr lang="en-US" dirty="0"/>
              <a:t>A rescue environment is a minimal boot environment that provides essential tools and a shell to troubleshoot and recover a system. </a:t>
            </a:r>
          </a:p>
          <a:p>
            <a:pPr algn="just"/>
            <a:r>
              <a:rPr lang="en-US" dirty="0"/>
              <a:t>In this environment, only the root filesystem is mounted (in read-only mode), with limited system services.</a:t>
            </a:r>
          </a:p>
          <a:p>
            <a:pPr marL="0" indent="0" algn="just">
              <a:buNone/>
            </a:pPr>
            <a:r>
              <a:rPr lang="en-US" dirty="0"/>
              <a:t>Situations to Use the Rescue Environment</a:t>
            </a:r>
          </a:p>
          <a:p>
            <a:pPr algn="just"/>
            <a:r>
              <a:rPr lang="en-US" b="1" dirty="0">
                <a:solidFill>
                  <a:srgbClr val="FFFF00"/>
                </a:solidFill>
              </a:rPr>
              <a:t>Recovering from Boot Failures</a:t>
            </a:r>
            <a:r>
              <a:rPr lang="en-US" dirty="0"/>
              <a:t>: For cases where the system fails to boot normally.</a:t>
            </a:r>
          </a:p>
          <a:p>
            <a:pPr algn="just"/>
            <a:r>
              <a:rPr lang="en-US" b="1" dirty="0">
                <a:solidFill>
                  <a:srgbClr val="FFFF00"/>
                </a:solidFill>
              </a:rPr>
              <a:t>File System Repairs</a:t>
            </a:r>
            <a:r>
              <a:rPr lang="en-US" dirty="0"/>
              <a:t>: Allows checking and repairing filesystem issues using tools like </a:t>
            </a:r>
            <a:r>
              <a:rPr lang="en-US" dirty="0" err="1"/>
              <a:t>fsck</a:t>
            </a:r>
            <a:r>
              <a:rPr lang="en-US" dirty="0"/>
              <a:t>.</a:t>
            </a:r>
          </a:p>
          <a:p>
            <a:pPr algn="just"/>
            <a:r>
              <a:rPr lang="en-US" b="1" dirty="0">
                <a:solidFill>
                  <a:srgbClr val="FFFF00"/>
                </a:solidFill>
              </a:rPr>
              <a:t>Password Recovery</a:t>
            </a:r>
            <a:r>
              <a:rPr lang="en-US" dirty="0"/>
              <a:t>: Resets forgotten root passwords or locked-out user accounts.</a:t>
            </a:r>
          </a:p>
          <a:p>
            <a:pPr algn="just"/>
            <a:r>
              <a:rPr lang="en-US" b="1" dirty="0">
                <a:solidFill>
                  <a:srgbClr val="FFFF00"/>
                </a:solidFill>
              </a:rPr>
              <a:t>Reconfiguring Bootloader</a:t>
            </a:r>
            <a:r>
              <a:rPr lang="en-US" dirty="0"/>
              <a:t>: Fixes or reinstalls the bootloader if it is corrupted.</a:t>
            </a:r>
          </a:p>
          <a:p>
            <a:pPr algn="just"/>
            <a:r>
              <a:rPr lang="en-US" b="1" dirty="0">
                <a:solidFill>
                  <a:srgbClr val="FFFF00"/>
                </a:solidFill>
              </a:rPr>
              <a:t>Troubleshooting Hardware Issues</a:t>
            </a:r>
            <a:r>
              <a:rPr lang="en-US" dirty="0"/>
              <a:t>: Diagnoses hardware problems by providing limited system resources.</a:t>
            </a:r>
            <a:endParaRPr lang="en-IN" dirty="0"/>
          </a:p>
        </p:txBody>
      </p:sp>
    </p:spTree>
    <p:extLst>
      <p:ext uri="{BB962C8B-B14F-4D97-AF65-F5344CB8AC3E}">
        <p14:creationId xmlns:p14="http://schemas.microsoft.com/office/powerpoint/2010/main" val="260471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F2C9F-8565-74EB-A5D6-7129D72D16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26C8C-FF11-E4BB-F35E-BA83D94D716F}"/>
              </a:ext>
            </a:extLst>
          </p:cNvPr>
          <p:cNvSpPr>
            <a:spLocks noGrp="1"/>
          </p:cNvSpPr>
          <p:nvPr>
            <p:ph type="title"/>
          </p:nvPr>
        </p:nvSpPr>
        <p:spPr>
          <a:xfrm>
            <a:off x="962526" y="274637"/>
            <a:ext cx="10940715" cy="639763"/>
          </a:xfrm>
        </p:spPr>
        <p:txBody>
          <a:bodyPr/>
          <a:lstStyle/>
          <a:p>
            <a:r>
              <a:rPr lang="en-IN" b="1" dirty="0"/>
              <a:t>Linux Bind (Berkeley Internet Name Domain)</a:t>
            </a:r>
          </a:p>
        </p:txBody>
      </p:sp>
      <p:sp>
        <p:nvSpPr>
          <p:cNvPr id="3" name="Content Placeholder 2">
            <a:extLst>
              <a:ext uri="{FF2B5EF4-FFF2-40B4-BE49-F238E27FC236}">
                <a16:creationId xmlns:a16="http://schemas.microsoft.com/office/drawing/2014/main" id="{3937AA9B-5AA5-0B22-63EA-07B33400C60F}"/>
              </a:ext>
            </a:extLst>
          </p:cNvPr>
          <p:cNvSpPr>
            <a:spLocks noGrp="1"/>
          </p:cNvSpPr>
          <p:nvPr>
            <p:ph idx="1"/>
          </p:nvPr>
        </p:nvSpPr>
        <p:spPr>
          <a:xfrm>
            <a:off x="962526" y="1155032"/>
            <a:ext cx="10940715" cy="5428331"/>
          </a:xfrm>
        </p:spPr>
        <p:txBody>
          <a:bodyPr>
            <a:normAutofit/>
          </a:bodyPr>
          <a:lstStyle/>
          <a:p>
            <a:pPr algn="just">
              <a:lnSpc>
                <a:spcPct val="150000"/>
              </a:lnSpc>
            </a:pPr>
            <a:r>
              <a:rPr lang="en-US" dirty="0"/>
              <a:t>BIND (Berkeley Internet Name Domain) is one of the most widely used Domain Name System (DNS) software in Unix-like operating systems. </a:t>
            </a:r>
          </a:p>
          <a:p>
            <a:pPr algn="just">
              <a:lnSpc>
                <a:spcPct val="150000"/>
              </a:lnSpc>
            </a:pPr>
            <a:r>
              <a:rPr lang="en-US" dirty="0"/>
              <a:t>Originally developed at the University of California, Berkeley, BIND provides an open-source solution for managing DNS, which translates domain names into IP addresses. </a:t>
            </a:r>
          </a:p>
          <a:p>
            <a:pPr algn="just">
              <a:lnSpc>
                <a:spcPct val="150000"/>
              </a:lnSpc>
            </a:pPr>
            <a:r>
              <a:rPr lang="en-US" dirty="0"/>
              <a:t>This translation allows users to access websites using readable domain names instead of numeric IP addresses, which are less user-friendly.</a:t>
            </a:r>
            <a:endParaRPr lang="en-IN" dirty="0"/>
          </a:p>
        </p:txBody>
      </p:sp>
    </p:spTree>
    <p:extLst>
      <p:ext uri="{BB962C8B-B14F-4D97-AF65-F5344CB8AC3E}">
        <p14:creationId xmlns:p14="http://schemas.microsoft.com/office/powerpoint/2010/main" val="28196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81EA2-7560-ABEF-26D5-90302E7A45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C8A5F2-7F8B-114B-CF45-416485C682CC}"/>
              </a:ext>
            </a:extLst>
          </p:cNvPr>
          <p:cNvSpPr>
            <a:spLocks noGrp="1"/>
          </p:cNvSpPr>
          <p:nvPr>
            <p:ph type="title"/>
          </p:nvPr>
        </p:nvSpPr>
        <p:spPr>
          <a:xfrm>
            <a:off x="962526" y="274637"/>
            <a:ext cx="10940715" cy="639763"/>
          </a:xfrm>
        </p:spPr>
        <p:txBody>
          <a:bodyPr/>
          <a:lstStyle/>
          <a:p>
            <a:r>
              <a:rPr lang="en-IN" b="1" dirty="0"/>
              <a:t>BIND (Berkeley Internet Name Domain)</a:t>
            </a:r>
          </a:p>
        </p:txBody>
      </p:sp>
      <p:sp>
        <p:nvSpPr>
          <p:cNvPr id="3" name="Content Placeholder 2">
            <a:extLst>
              <a:ext uri="{FF2B5EF4-FFF2-40B4-BE49-F238E27FC236}">
                <a16:creationId xmlns:a16="http://schemas.microsoft.com/office/drawing/2014/main" id="{A99D752B-36FD-5459-01BE-821A0213084E}"/>
              </a:ext>
            </a:extLst>
          </p:cNvPr>
          <p:cNvSpPr>
            <a:spLocks noGrp="1"/>
          </p:cNvSpPr>
          <p:nvPr>
            <p:ph idx="1"/>
          </p:nvPr>
        </p:nvSpPr>
        <p:spPr>
          <a:xfrm>
            <a:off x="962526" y="1155032"/>
            <a:ext cx="10940715" cy="5428331"/>
          </a:xfrm>
        </p:spPr>
        <p:txBody>
          <a:bodyPr>
            <a:normAutofit/>
          </a:bodyPr>
          <a:lstStyle/>
          <a:p>
            <a:pPr algn="just"/>
            <a:r>
              <a:rPr lang="en-US" b="1" dirty="0">
                <a:solidFill>
                  <a:srgbClr val="FFFF00"/>
                </a:solidFill>
              </a:rPr>
              <a:t>Domain Name Resolution</a:t>
            </a:r>
            <a:r>
              <a:rPr lang="en-US" dirty="0"/>
              <a:t>: Translating domain names to IP addresses and vice versa.</a:t>
            </a:r>
          </a:p>
          <a:p>
            <a:pPr algn="just"/>
            <a:r>
              <a:rPr lang="en-US" b="1" dirty="0">
                <a:solidFill>
                  <a:srgbClr val="FFFF00"/>
                </a:solidFill>
              </a:rPr>
              <a:t>Authoritative DNS Server</a:t>
            </a:r>
            <a:r>
              <a:rPr lang="en-US" dirty="0"/>
              <a:t>: Providing DNS records for specific domains, making it the main source for domain-related queries.</a:t>
            </a:r>
          </a:p>
          <a:p>
            <a:pPr algn="just"/>
            <a:r>
              <a:rPr lang="en-US" b="1" dirty="0">
                <a:solidFill>
                  <a:srgbClr val="FFFF00"/>
                </a:solidFill>
              </a:rPr>
              <a:t>Recursive DNS Resolution</a:t>
            </a:r>
            <a:r>
              <a:rPr lang="en-US" dirty="0"/>
              <a:t>: Resolving DNS queries on behalf of clients by querying other DNS servers.</a:t>
            </a:r>
          </a:p>
          <a:p>
            <a:pPr algn="just"/>
            <a:r>
              <a:rPr lang="en-US" b="1" dirty="0">
                <a:solidFill>
                  <a:srgbClr val="FFFF00"/>
                </a:solidFill>
              </a:rPr>
              <a:t>Forwarding Queries</a:t>
            </a:r>
            <a:r>
              <a:rPr lang="en-US" dirty="0"/>
              <a:t>: Forwarding client requests to other DNS servers if it cannot resolve the domain name locally.</a:t>
            </a:r>
          </a:p>
          <a:p>
            <a:pPr algn="just"/>
            <a:r>
              <a:rPr lang="en-US" b="1" dirty="0">
                <a:solidFill>
                  <a:srgbClr val="FFFF00"/>
                </a:solidFill>
              </a:rPr>
              <a:t>Zone Management</a:t>
            </a:r>
            <a:r>
              <a:rPr lang="en-US" dirty="0"/>
              <a:t>: Managing DNS zones (group of DNS records), which includes domain records like A, CNAME, MX, NS, and TXT records.</a:t>
            </a:r>
            <a:endParaRPr lang="en-IN" dirty="0"/>
          </a:p>
        </p:txBody>
      </p:sp>
    </p:spTree>
    <p:extLst>
      <p:ext uri="{BB962C8B-B14F-4D97-AF65-F5344CB8AC3E}">
        <p14:creationId xmlns:p14="http://schemas.microsoft.com/office/powerpoint/2010/main" val="398034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B9D70-19C1-D2CC-7509-8B46836ECA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8D21F8-8804-7F21-0EFA-A3660989E415}"/>
              </a:ext>
            </a:extLst>
          </p:cNvPr>
          <p:cNvSpPr>
            <a:spLocks noGrp="1"/>
          </p:cNvSpPr>
          <p:nvPr>
            <p:ph type="title"/>
          </p:nvPr>
        </p:nvSpPr>
        <p:spPr>
          <a:xfrm>
            <a:off x="962526" y="274637"/>
            <a:ext cx="10940715" cy="639763"/>
          </a:xfrm>
        </p:spPr>
        <p:txBody>
          <a:bodyPr/>
          <a:lstStyle/>
          <a:p>
            <a:r>
              <a:rPr lang="en-IN" b="1" dirty="0"/>
              <a:t>Key Features of BIND</a:t>
            </a:r>
          </a:p>
        </p:txBody>
      </p:sp>
      <p:sp>
        <p:nvSpPr>
          <p:cNvPr id="3" name="Content Placeholder 2">
            <a:extLst>
              <a:ext uri="{FF2B5EF4-FFF2-40B4-BE49-F238E27FC236}">
                <a16:creationId xmlns:a16="http://schemas.microsoft.com/office/drawing/2014/main" id="{A88979D8-CE92-52F2-9426-663BD73DC276}"/>
              </a:ext>
            </a:extLst>
          </p:cNvPr>
          <p:cNvSpPr>
            <a:spLocks noGrp="1"/>
          </p:cNvSpPr>
          <p:nvPr>
            <p:ph idx="1"/>
          </p:nvPr>
        </p:nvSpPr>
        <p:spPr>
          <a:xfrm>
            <a:off x="962526" y="1155032"/>
            <a:ext cx="10940715" cy="5428331"/>
          </a:xfrm>
        </p:spPr>
        <p:txBody>
          <a:bodyPr>
            <a:normAutofit/>
          </a:bodyPr>
          <a:lstStyle/>
          <a:p>
            <a:pPr algn="just">
              <a:lnSpc>
                <a:spcPct val="100000"/>
              </a:lnSpc>
            </a:pPr>
            <a:r>
              <a:rPr lang="en-US" b="1" dirty="0">
                <a:solidFill>
                  <a:srgbClr val="FFFF00"/>
                </a:solidFill>
              </a:rPr>
              <a:t>Flexibility</a:t>
            </a:r>
            <a:r>
              <a:rPr lang="en-US" dirty="0"/>
              <a:t>: Supports various DNS features, including primary, secondary, and cache-only configurations.</a:t>
            </a:r>
          </a:p>
          <a:p>
            <a:pPr algn="just">
              <a:lnSpc>
                <a:spcPct val="100000"/>
              </a:lnSpc>
            </a:pPr>
            <a:r>
              <a:rPr lang="en-US" b="1" dirty="0">
                <a:solidFill>
                  <a:srgbClr val="FFFF00"/>
                </a:solidFill>
              </a:rPr>
              <a:t>Extensibility</a:t>
            </a:r>
            <a:r>
              <a:rPr lang="en-US" dirty="0"/>
              <a:t>: Allows for custom modules and extensions to fit various network architectures.</a:t>
            </a:r>
          </a:p>
          <a:p>
            <a:pPr algn="just">
              <a:lnSpc>
                <a:spcPct val="100000"/>
              </a:lnSpc>
            </a:pPr>
            <a:r>
              <a:rPr lang="en-US" b="1" dirty="0">
                <a:solidFill>
                  <a:srgbClr val="FFFF00"/>
                </a:solidFill>
              </a:rPr>
              <a:t>Zone Transfers</a:t>
            </a:r>
            <a:r>
              <a:rPr lang="en-US" dirty="0"/>
              <a:t>: Facilitates synchronization of DNS records between primary and secondary servers.</a:t>
            </a:r>
          </a:p>
          <a:p>
            <a:pPr algn="just">
              <a:lnSpc>
                <a:spcPct val="100000"/>
              </a:lnSpc>
            </a:pPr>
            <a:r>
              <a:rPr lang="en-US" b="1" dirty="0">
                <a:solidFill>
                  <a:srgbClr val="FFFF00"/>
                </a:solidFill>
              </a:rPr>
              <a:t>Access Control</a:t>
            </a:r>
            <a:r>
              <a:rPr lang="en-US" dirty="0"/>
              <a:t>: Provides advanced access control lists (ACLs) to limit access to certain DNS queries.</a:t>
            </a:r>
          </a:p>
        </p:txBody>
      </p:sp>
    </p:spTree>
    <p:extLst>
      <p:ext uri="{BB962C8B-B14F-4D97-AF65-F5344CB8AC3E}">
        <p14:creationId xmlns:p14="http://schemas.microsoft.com/office/powerpoint/2010/main" val="381377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7FB55-F0DE-61BA-FCAC-EA0BA0E352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A530D-1C10-4DD2-8D9D-85F38DDF699E}"/>
              </a:ext>
            </a:extLst>
          </p:cNvPr>
          <p:cNvSpPr>
            <a:spLocks noGrp="1"/>
          </p:cNvSpPr>
          <p:nvPr>
            <p:ph type="title"/>
          </p:nvPr>
        </p:nvSpPr>
        <p:spPr>
          <a:xfrm>
            <a:off x="962526" y="274637"/>
            <a:ext cx="10940715" cy="639763"/>
          </a:xfrm>
        </p:spPr>
        <p:txBody>
          <a:bodyPr/>
          <a:lstStyle/>
          <a:p>
            <a:r>
              <a:rPr lang="en-IN" b="1" dirty="0"/>
              <a:t>Key Features of BIND</a:t>
            </a:r>
          </a:p>
        </p:txBody>
      </p:sp>
      <p:sp>
        <p:nvSpPr>
          <p:cNvPr id="3" name="Content Placeholder 2">
            <a:extLst>
              <a:ext uri="{FF2B5EF4-FFF2-40B4-BE49-F238E27FC236}">
                <a16:creationId xmlns:a16="http://schemas.microsoft.com/office/drawing/2014/main" id="{F896EA7F-0424-BAB4-D24C-E350CA0FC2AE}"/>
              </a:ext>
            </a:extLst>
          </p:cNvPr>
          <p:cNvSpPr>
            <a:spLocks noGrp="1"/>
          </p:cNvSpPr>
          <p:nvPr>
            <p:ph idx="1"/>
          </p:nvPr>
        </p:nvSpPr>
        <p:spPr>
          <a:xfrm>
            <a:off x="962526" y="1155032"/>
            <a:ext cx="10940715" cy="5428331"/>
          </a:xfrm>
        </p:spPr>
        <p:txBody>
          <a:bodyPr>
            <a:normAutofit/>
          </a:bodyPr>
          <a:lstStyle/>
          <a:p>
            <a:pPr algn="just">
              <a:lnSpc>
                <a:spcPct val="100000"/>
              </a:lnSpc>
            </a:pPr>
            <a:r>
              <a:rPr lang="en-US" b="1" dirty="0">
                <a:solidFill>
                  <a:srgbClr val="FFFF00"/>
                </a:solidFill>
              </a:rPr>
              <a:t>Logging</a:t>
            </a:r>
            <a:r>
              <a:rPr lang="en-US" b="1" dirty="0"/>
              <a:t> </a:t>
            </a:r>
            <a:r>
              <a:rPr lang="en-US" b="1" dirty="0">
                <a:solidFill>
                  <a:srgbClr val="FFFF00"/>
                </a:solidFill>
              </a:rPr>
              <a:t>and Monitoring</a:t>
            </a:r>
            <a:r>
              <a:rPr lang="en-US" dirty="0"/>
              <a:t>: Offers robust logging options to monitor DNS activity, aiding in troubleshooting.</a:t>
            </a:r>
          </a:p>
          <a:p>
            <a:pPr algn="just">
              <a:lnSpc>
                <a:spcPct val="100000"/>
              </a:lnSpc>
            </a:pPr>
            <a:r>
              <a:rPr lang="en-US" b="1" dirty="0">
                <a:solidFill>
                  <a:srgbClr val="FFFF00"/>
                </a:solidFill>
              </a:rPr>
              <a:t>DNS Security Extensions (DNSSEC):</a:t>
            </a:r>
            <a:r>
              <a:rPr lang="en-US" dirty="0">
                <a:solidFill>
                  <a:srgbClr val="FFFF00"/>
                </a:solidFill>
              </a:rPr>
              <a:t> </a:t>
            </a:r>
            <a:r>
              <a:rPr lang="en-US" dirty="0"/>
              <a:t>Supports DNSSEC to protect DNS from tampering and provide data integrity.</a:t>
            </a:r>
          </a:p>
          <a:p>
            <a:pPr algn="just">
              <a:lnSpc>
                <a:spcPct val="100000"/>
              </a:lnSpc>
            </a:pPr>
            <a:r>
              <a:rPr lang="en-US" b="1" dirty="0">
                <a:solidFill>
                  <a:srgbClr val="FFFF00"/>
                </a:solidFill>
              </a:rPr>
              <a:t>Dynamic DNS Updates</a:t>
            </a:r>
            <a:r>
              <a:rPr lang="en-US" dirty="0"/>
              <a:t>: Allows DNS records to be updated dynamically without restarting the DNS server.</a:t>
            </a:r>
          </a:p>
          <a:p>
            <a:pPr algn="just">
              <a:lnSpc>
                <a:spcPct val="100000"/>
              </a:lnSpc>
            </a:pPr>
            <a:r>
              <a:rPr lang="en-US" b="1" dirty="0">
                <a:solidFill>
                  <a:srgbClr val="FFFF00"/>
                </a:solidFill>
              </a:rPr>
              <a:t>Views</a:t>
            </a:r>
            <a:r>
              <a:rPr lang="en-US" dirty="0"/>
              <a:t>: Supports the "views" feature to display different DNS information based on the client’s IP address, useful for split-horizon DNS setups.</a:t>
            </a:r>
            <a:endParaRPr lang="en-IN" dirty="0"/>
          </a:p>
        </p:txBody>
      </p:sp>
    </p:spTree>
    <p:extLst>
      <p:ext uri="{BB962C8B-B14F-4D97-AF65-F5344CB8AC3E}">
        <p14:creationId xmlns:p14="http://schemas.microsoft.com/office/powerpoint/2010/main" val="277320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E24E6-99A2-FA7C-CE8E-8581B0B20E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C81CC5-02DB-6316-DCCB-1261424BDDF8}"/>
              </a:ext>
            </a:extLst>
          </p:cNvPr>
          <p:cNvSpPr>
            <a:spLocks noGrp="1"/>
          </p:cNvSpPr>
          <p:nvPr>
            <p:ph type="title"/>
          </p:nvPr>
        </p:nvSpPr>
        <p:spPr>
          <a:xfrm>
            <a:off x="962526" y="274637"/>
            <a:ext cx="10940715" cy="639763"/>
          </a:xfrm>
        </p:spPr>
        <p:txBody>
          <a:bodyPr/>
          <a:lstStyle/>
          <a:p>
            <a:r>
              <a:rPr lang="en-US" b="1" dirty="0"/>
              <a:t>Advantages and Limitations of BIND</a:t>
            </a:r>
            <a:endParaRPr lang="en-IN" b="1" dirty="0"/>
          </a:p>
        </p:txBody>
      </p:sp>
      <p:sp>
        <p:nvSpPr>
          <p:cNvPr id="3" name="Content Placeholder 2">
            <a:extLst>
              <a:ext uri="{FF2B5EF4-FFF2-40B4-BE49-F238E27FC236}">
                <a16:creationId xmlns:a16="http://schemas.microsoft.com/office/drawing/2014/main" id="{2E942324-2E63-36B8-B622-BDBE31FBEF7C}"/>
              </a:ext>
            </a:extLst>
          </p:cNvPr>
          <p:cNvSpPr>
            <a:spLocks noGrp="1"/>
          </p:cNvSpPr>
          <p:nvPr>
            <p:ph idx="1"/>
          </p:nvPr>
        </p:nvSpPr>
        <p:spPr>
          <a:xfrm>
            <a:off x="962526" y="1155032"/>
            <a:ext cx="10940715" cy="5428331"/>
          </a:xfrm>
        </p:spPr>
        <p:txBody>
          <a:bodyPr>
            <a:normAutofit fontScale="92500" lnSpcReduction="20000"/>
          </a:bodyPr>
          <a:lstStyle/>
          <a:p>
            <a:pPr algn="just"/>
            <a:r>
              <a:rPr lang="en-US" dirty="0"/>
              <a:t>Advantages</a:t>
            </a:r>
          </a:p>
          <a:p>
            <a:pPr lvl="1" algn="just"/>
            <a:r>
              <a:rPr lang="en-US" dirty="0">
                <a:solidFill>
                  <a:srgbClr val="FFFF00"/>
                </a:solidFill>
              </a:rPr>
              <a:t>Free and Open-Source</a:t>
            </a:r>
            <a:r>
              <a:rPr lang="en-US" dirty="0"/>
              <a:t>: BIND is freely available, with a large community of users and developers.</a:t>
            </a:r>
          </a:p>
          <a:p>
            <a:pPr lvl="1" algn="just"/>
            <a:r>
              <a:rPr lang="en-US" dirty="0">
                <a:solidFill>
                  <a:srgbClr val="FFFF00"/>
                </a:solidFill>
              </a:rPr>
              <a:t>Widely Supported</a:t>
            </a:r>
            <a:r>
              <a:rPr lang="en-US" dirty="0"/>
              <a:t>: Has extensive documentation and community support.</a:t>
            </a:r>
          </a:p>
          <a:p>
            <a:pPr lvl="1" algn="just"/>
            <a:r>
              <a:rPr lang="en-US" dirty="0">
                <a:solidFill>
                  <a:srgbClr val="FFFF00"/>
                </a:solidFill>
              </a:rPr>
              <a:t>Versatile</a:t>
            </a:r>
            <a:r>
              <a:rPr lang="en-US" dirty="0"/>
              <a:t>: Can be configured to handle a wide variety of DNS needs, from small networks to large enterprise setups.</a:t>
            </a:r>
          </a:p>
          <a:p>
            <a:pPr lvl="1" algn="just"/>
            <a:r>
              <a:rPr lang="en-US" dirty="0">
                <a:solidFill>
                  <a:srgbClr val="FFFF00"/>
                </a:solidFill>
              </a:rPr>
              <a:t>Security Options</a:t>
            </a:r>
            <a:r>
              <a:rPr lang="en-US" dirty="0"/>
              <a:t>: With DNSSEC and ACLs, BIND offers secure DNS services, which is crucial for sensitive networks.</a:t>
            </a:r>
          </a:p>
          <a:p>
            <a:pPr algn="just"/>
            <a:r>
              <a:rPr lang="en-US" dirty="0"/>
              <a:t>Limitations</a:t>
            </a:r>
          </a:p>
          <a:p>
            <a:pPr lvl="1" algn="just"/>
            <a:r>
              <a:rPr lang="en-US" dirty="0">
                <a:solidFill>
                  <a:srgbClr val="FFFF00"/>
                </a:solidFill>
              </a:rPr>
              <a:t>Complex Configuration</a:t>
            </a:r>
            <a:r>
              <a:rPr lang="en-US" dirty="0"/>
              <a:t>: BIND’s configuration files can be complex for beginners and require careful syntax.</a:t>
            </a:r>
          </a:p>
          <a:p>
            <a:pPr lvl="1" algn="just"/>
            <a:r>
              <a:rPr lang="en-US" dirty="0">
                <a:solidFill>
                  <a:srgbClr val="FFFF00"/>
                </a:solidFill>
              </a:rPr>
              <a:t>Resource Intensive</a:t>
            </a:r>
            <a:r>
              <a:rPr lang="en-US" dirty="0"/>
              <a:t>: As a powerful DNS server, BIND can consume substantial memory and processing resources, especially with heavy traffic or complex configurations.</a:t>
            </a:r>
          </a:p>
          <a:p>
            <a:pPr lvl="1" algn="just"/>
            <a:r>
              <a:rPr lang="en-US" dirty="0">
                <a:solidFill>
                  <a:srgbClr val="FFFF00"/>
                </a:solidFill>
              </a:rPr>
              <a:t>High Maintenance</a:t>
            </a:r>
            <a:r>
              <a:rPr lang="en-US" dirty="0"/>
              <a:t>: Managing a BIND server, especially with complex DNS requirements, may require ongoing attention and maintenance.</a:t>
            </a:r>
          </a:p>
          <a:p>
            <a:pPr lvl="1" algn="just"/>
            <a:r>
              <a:rPr lang="en-US" dirty="0">
                <a:solidFill>
                  <a:srgbClr val="FFFF00"/>
                </a:solidFill>
              </a:rPr>
              <a:t>Security Vulnerabilities</a:t>
            </a:r>
            <a:r>
              <a:rPr lang="en-US" dirty="0"/>
              <a:t>: Due to its popularity, BIND has been a target for various security exploits. Regular updates and patches are essential.</a:t>
            </a:r>
            <a:endParaRPr lang="en-IN" dirty="0"/>
          </a:p>
        </p:txBody>
      </p:sp>
    </p:spTree>
    <p:extLst>
      <p:ext uri="{BB962C8B-B14F-4D97-AF65-F5344CB8AC3E}">
        <p14:creationId xmlns:p14="http://schemas.microsoft.com/office/powerpoint/2010/main" val="170866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0092E-3065-AC55-C9BE-E1700C87C0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3EA5BD-7144-C4C9-ECEF-5E81D541813E}"/>
              </a:ext>
            </a:extLst>
          </p:cNvPr>
          <p:cNvSpPr>
            <a:spLocks noGrp="1"/>
          </p:cNvSpPr>
          <p:nvPr>
            <p:ph type="title"/>
          </p:nvPr>
        </p:nvSpPr>
        <p:spPr>
          <a:xfrm>
            <a:off x="962526" y="274637"/>
            <a:ext cx="10940715" cy="639763"/>
          </a:xfrm>
        </p:spPr>
        <p:txBody>
          <a:bodyPr/>
          <a:lstStyle/>
          <a:p>
            <a:r>
              <a:rPr lang="en-US" b="1" dirty="0"/>
              <a:t>Bind Requirements:</a:t>
            </a:r>
            <a:endParaRPr lang="en-IN" b="1" dirty="0"/>
          </a:p>
        </p:txBody>
      </p:sp>
      <p:sp>
        <p:nvSpPr>
          <p:cNvPr id="3" name="Content Placeholder 2">
            <a:extLst>
              <a:ext uri="{FF2B5EF4-FFF2-40B4-BE49-F238E27FC236}">
                <a16:creationId xmlns:a16="http://schemas.microsoft.com/office/drawing/2014/main" id="{9C7199E6-596F-719E-2978-1C7B568A8298}"/>
              </a:ext>
            </a:extLst>
          </p:cNvPr>
          <p:cNvSpPr>
            <a:spLocks noGrp="1"/>
          </p:cNvSpPr>
          <p:nvPr>
            <p:ph idx="1"/>
          </p:nvPr>
        </p:nvSpPr>
        <p:spPr>
          <a:xfrm>
            <a:off x="962526" y="1155032"/>
            <a:ext cx="10940715" cy="5428331"/>
          </a:xfrm>
        </p:spPr>
        <p:txBody>
          <a:bodyPr>
            <a:normAutofit/>
          </a:bodyPr>
          <a:lstStyle/>
          <a:p>
            <a:pPr algn="just"/>
            <a:r>
              <a:rPr lang="en-US" b="1" dirty="0"/>
              <a:t>Package Required:</a:t>
            </a:r>
          </a:p>
          <a:p>
            <a:pPr lvl="1" algn="just"/>
            <a:r>
              <a:rPr lang="en-US" dirty="0"/>
              <a:t># bind</a:t>
            </a:r>
          </a:p>
          <a:p>
            <a:pPr lvl="1" algn="just"/>
            <a:r>
              <a:rPr lang="en-US" dirty="0"/>
              <a:t># bind-utils</a:t>
            </a:r>
          </a:p>
          <a:p>
            <a:pPr algn="just"/>
            <a:r>
              <a:rPr lang="en-US" b="1" dirty="0"/>
              <a:t>Configuration file(s):</a:t>
            </a:r>
          </a:p>
          <a:p>
            <a:pPr lvl="1" algn="just"/>
            <a:r>
              <a:rPr lang="en-US" dirty="0"/>
              <a:t># /</a:t>
            </a:r>
            <a:r>
              <a:rPr lang="en-US" dirty="0" err="1"/>
              <a:t>etc</a:t>
            </a:r>
            <a:r>
              <a:rPr lang="en-US" dirty="0"/>
              <a:t>/</a:t>
            </a:r>
            <a:r>
              <a:rPr lang="en-US" dirty="0" err="1"/>
              <a:t>named.conf</a:t>
            </a:r>
            <a:endParaRPr lang="en-US" dirty="0"/>
          </a:p>
          <a:p>
            <a:pPr algn="just"/>
            <a:r>
              <a:rPr lang="en-US" b="1" dirty="0"/>
              <a:t>Port Number</a:t>
            </a:r>
            <a:r>
              <a:rPr lang="en-IN" b="1" dirty="0"/>
              <a:t>:</a:t>
            </a:r>
          </a:p>
          <a:p>
            <a:pPr lvl="1" algn="just"/>
            <a:r>
              <a:rPr lang="en-IN" dirty="0"/>
              <a:t>53</a:t>
            </a:r>
          </a:p>
          <a:p>
            <a:pPr algn="just"/>
            <a:r>
              <a:rPr lang="en-IN" b="1" dirty="0"/>
              <a:t>Services Name:</a:t>
            </a:r>
          </a:p>
          <a:p>
            <a:pPr lvl="1" algn="just"/>
            <a:r>
              <a:rPr lang="en-IN" dirty="0"/>
              <a:t>named</a:t>
            </a:r>
            <a:endParaRPr lang="en-US" dirty="0"/>
          </a:p>
        </p:txBody>
      </p:sp>
    </p:spTree>
    <p:extLst>
      <p:ext uri="{BB962C8B-B14F-4D97-AF65-F5344CB8AC3E}">
        <p14:creationId xmlns:p14="http://schemas.microsoft.com/office/powerpoint/2010/main" val="1017356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7E0E8-CFB6-4994-57B8-C9101D7597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6305E6-761E-8CFC-E180-50B77DF07572}"/>
              </a:ext>
            </a:extLst>
          </p:cNvPr>
          <p:cNvSpPr>
            <a:spLocks noGrp="1"/>
          </p:cNvSpPr>
          <p:nvPr>
            <p:ph type="title"/>
          </p:nvPr>
        </p:nvSpPr>
        <p:spPr>
          <a:xfrm>
            <a:off x="962526" y="274637"/>
            <a:ext cx="10940715" cy="639763"/>
          </a:xfrm>
        </p:spPr>
        <p:txBody>
          <a:bodyPr/>
          <a:lstStyle/>
          <a:p>
            <a:r>
              <a:rPr lang="en-US" b="1" dirty="0"/>
              <a:t>DNS terminologies:</a:t>
            </a:r>
            <a:endParaRPr lang="en-IN" b="1" dirty="0"/>
          </a:p>
        </p:txBody>
      </p:sp>
      <p:sp>
        <p:nvSpPr>
          <p:cNvPr id="3" name="Content Placeholder 2">
            <a:extLst>
              <a:ext uri="{FF2B5EF4-FFF2-40B4-BE49-F238E27FC236}">
                <a16:creationId xmlns:a16="http://schemas.microsoft.com/office/drawing/2014/main" id="{03D2352C-0743-7DC2-55BC-56D4CA828C51}"/>
              </a:ext>
            </a:extLst>
          </p:cNvPr>
          <p:cNvSpPr>
            <a:spLocks noGrp="1"/>
          </p:cNvSpPr>
          <p:nvPr>
            <p:ph idx="1"/>
          </p:nvPr>
        </p:nvSpPr>
        <p:spPr>
          <a:xfrm>
            <a:off x="962526" y="1155032"/>
            <a:ext cx="10940715" cy="5428331"/>
          </a:xfrm>
        </p:spPr>
        <p:txBody>
          <a:bodyPr>
            <a:normAutofit lnSpcReduction="10000"/>
          </a:bodyPr>
          <a:lstStyle/>
          <a:p>
            <a:pPr algn="just"/>
            <a:r>
              <a:rPr lang="en-US" b="1" dirty="0">
                <a:solidFill>
                  <a:srgbClr val="FFFF00"/>
                </a:solidFill>
              </a:rPr>
              <a:t>DNS Server</a:t>
            </a:r>
            <a:r>
              <a:rPr lang="en-US" dirty="0"/>
              <a:t>: A server that manages and provides domain-to-IP translations.</a:t>
            </a:r>
          </a:p>
          <a:p>
            <a:pPr algn="just"/>
            <a:r>
              <a:rPr lang="en-US" b="1" dirty="0">
                <a:solidFill>
                  <a:srgbClr val="FFFF00"/>
                </a:solidFill>
              </a:rPr>
              <a:t>Zone</a:t>
            </a:r>
            <a:r>
              <a:rPr lang="en-US" dirty="0"/>
              <a:t>: A segment of the DNS namespace that a DNS server is responsible for.</a:t>
            </a:r>
          </a:p>
          <a:p>
            <a:pPr algn="just"/>
            <a:r>
              <a:rPr lang="en-US" b="1" dirty="0">
                <a:solidFill>
                  <a:srgbClr val="FFFF00"/>
                </a:solidFill>
              </a:rPr>
              <a:t>Zone File</a:t>
            </a:r>
            <a:r>
              <a:rPr lang="en-US" dirty="0"/>
              <a:t>: A text file containing mappings between domain names and IP addresses within a zone.</a:t>
            </a:r>
          </a:p>
          <a:p>
            <a:pPr algn="just"/>
            <a:r>
              <a:rPr lang="en-US" b="1" dirty="0">
                <a:solidFill>
                  <a:srgbClr val="FFFF00"/>
                </a:solidFill>
              </a:rPr>
              <a:t>A Record</a:t>
            </a:r>
            <a:r>
              <a:rPr lang="en-US" dirty="0"/>
              <a:t>: Maps a domain name to an IPv4 address.</a:t>
            </a:r>
          </a:p>
          <a:p>
            <a:pPr algn="just"/>
            <a:r>
              <a:rPr lang="en-US" b="1" dirty="0">
                <a:solidFill>
                  <a:srgbClr val="FFFF00"/>
                </a:solidFill>
              </a:rPr>
              <a:t>AAAA Record</a:t>
            </a:r>
            <a:r>
              <a:rPr lang="en-US" dirty="0"/>
              <a:t>: Maps a domain name to an IPv6 address.</a:t>
            </a:r>
          </a:p>
          <a:p>
            <a:pPr algn="just"/>
            <a:r>
              <a:rPr lang="en-US" b="1" dirty="0">
                <a:solidFill>
                  <a:srgbClr val="FFFF00"/>
                </a:solidFill>
              </a:rPr>
              <a:t>CNAME Record</a:t>
            </a:r>
            <a:r>
              <a:rPr lang="en-US" dirty="0"/>
              <a:t>: An alias that maps one domain name to another.</a:t>
            </a:r>
          </a:p>
          <a:p>
            <a:pPr algn="just"/>
            <a:r>
              <a:rPr lang="en-US" b="1" dirty="0">
                <a:solidFill>
                  <a:srgbClr val="FFFF00"/>
                </a:solidFill>
              </a:rPr>
              <a:t>MX Record</a:t>
            </a:r>
            <a:r>
              <a:rPr lang="en-US" dirty="0"/>
              <a:t>: Specifies mail servers responsible for receiving email for a domain.</a:t>
            </a:r>
          </a:p>
        </p:txBody>
      </p:sp>
    </p:spTree>
    <p:extLst>
      <p:ext uri="{BB962C8B-B14F-4D97-AF65-F5344CB8AC3E}">
        <p14:creationId xmlns:p14="http://schemas.microsoft.com/office/powerpoint/2010/main" val="199263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00FBE-5C16-DDC2-6F39-5428B033DB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8AB33-58F0-075D-B9A1-F252D16D201F}"/>
              </a:ext>
            </a:extLst>
          </p:cNvPr>
          <p:cNvSpPr>
            <a:spLocks noGrp="1"/>
          </p:cNvSpPr>
          <p:nvPr>
            <p:ph type="title"/>
          </p:nvPr>
        </p:nvSpPr>
        <p:spPr>
          <a:xfrm>
            <a:off x="962526" y="274637"/>
            <a:ext cx="10940715" cy="639763"/>
          </a:xfrm>
        </p:spPr>
        <p:txBody>
          <a:bodyPr/>
          <a:lstStyle/>
          <a:p>
            <a:r>
              <a:rPr lang="en-US" b="1" dirty="0"/>
              <a:t>DNS terminologies:</a:t>
            </a:r>
            <a:endParaRPr lang="en-IN" b="1" dirty="0"/>
          </a:p>
        </p:txBody>
      </p:sp>
      <p:sp>
        <p:nvSpPr>
          <p:cNvPr id="3" name="Content Placeholder 2">
            <a:extLst>
              <a:ext uri="{FF2B5EF4-FFF2-40B4-BE49-F238E27FC236}">
                <a16:creationId xmlns:a16="http://schemas.microsoft.com/office/drawing/2014/main" id="{24C9AE0A-CC4D-C485-41D4-DA79AF8FDE7B}"/>
              </a:ext>
            </a:extLst>
          </p:cNvPr>
          <p:cNvSpPr>
            <a:spLocks noGrp="1"/>
          </p:cNvSpPr>
          <p:nvPr>
            <p:ph idx="1"/>
          </p:nvPr>
        </p:nvSpPr>
        <p:spPr>
          <a:xfrm>
            <a:off x="962526" y="1155032"/>
            <a:ext cx="10940715" cy="5428331"/>
          </a:xfrm>
        </p:spPr>
        <p:txBody>
          <a:bodyPr>
            <a:normAutofit fontScale="92500" lnSpcReduction="20000"/>
          </a:bodyPr>
          <a:lstStyle/>
          <a:p>
            <a:pPr algn="just"/>
            <a:r>
              <a:rPr lang="en-US" b="1" dirty="0">
                <a:solidFill>
                  <a:srgbClr val="FFFF00"/>
                </a:solidFill>
              </a:rPr>
              <a:t>NS Record</a:t>
            </a:r>
            <a:r>
              <a:rPr lang="en-US" dirty="0"/>
              <a:t>: Indicates the authoritative DNS servers for a domain.</a:t>
            </a:r>
          </a:p>
          <a:p>
            <a:pPr algn="just"/>
            <a:r>
              <a:rPr lang="en-US" b="1" dirty="0">
                <a:solidFill>
                  <a:srgbClr val="FFFF00"/>
                </a:solidFill>
              </a:rPr>
              <a:t>PTR Record</a:t>
            </a:r>
            <a:r>
              <a:rPr lang="en-US" dirty="0"/>
              <a:t>: Maps an IP address to a domain name for reverse DNS lookups.</a:t>
            </a:r>
          </a:p>
          <a:p>
            <a:pPr algn="just"/>
            <a:r>
              <a:rPr lang="en-US" b="1" dirty="0">
                <a:solidFill>
                  <a:srgbClr val="FFFF00"/>
                </a:solidFill>
              </a:rPr>
              <a:t>SOA Record</a:t>
            </a:r>
            <a:r>
              <a:rPr lang="en-US" dirty="0"/>
              <a:t>: Start of Authority record with information about a DNS zone.</a:t>
            </a:r>
          </a:p>
          <a:p>
            <a:pPr algn="just"/>
            <a:r>
              <a:rPr lang="en-US" b="1" dirty="0">
                <a:solidFill>
                  <a:srgbClr val="FFFF00"/>
                </a:solidFill>
              </a:rPr>
              <a:t>TXT Record</a:t>
            </a:r>
            <a:r>
              <a:rPr lang="en-US" dirty="0"/>
              <a:t>: Holds arbitrary text data for a domain, often used for verification.</a:t>
            </a:r>
          </a:p>
          <a:p>
            <a:pPr algn="just"/>
            <a:r>
              <a:rPr lang="en-US" b="1" dirty="0">
                <a:solidFill>
                  <a:srgbClr val="FFFF00"/>
                </a:solidFill>
              </a:rPr>
              <a:t>TTL (Time to Live): </a:t>
            </a:r>
            <a:r>
              <a:rPr lang="en-US" dirty="0"/>
              <a:t>Specifies how long a DNS record is cached before refreshing.</a:t>
            </a:r>
          </a:p>
          <a:p>
            <a:pPr algn="just"/>
            <a:r>
              <a:rPr lang="en-US" b="1" dirty="0">
                <a:solidFill>
                  <a:srgbClr val="FFFF00"/>
                </a:solidFill>
              </a:rPr>
              <a:t>Authoritative</a:t>
            </a:r>
            <a:r>
              <a:rPr lang="en-US" dirty="0"/>
              <a:t> </a:t>
            </a:r>
            <a:r>
              <a:rPr lang="en-US" b="1" dirty="0">
                <a:solidFill>
                  <a:srgbClr val="FFFF00"/>
                </a:solidFill>
              </a:rPr>
              <a:t>DNS</a:t>
            </a:r>
            <a:r>
              <a:rPr lang="en-US" dirty="0"/>
              <a:t> </a:t>
            </a:r>
            <a:r>
              <a:rPr lang="en-US" b="1" dirty="0">
                <a:solidFill>
                  <a:srgbClr val="FFFF00"/>
                </a:solidFill>
              </a:rPr>
              <a:t>Server</a:t>
            </a:r>
            <a:r>
              <a:rPr lang="en-US" dirty="0"/>
              <a:t>: Provides answers to queries about domains it manages.</a:t>
            </a:r>
          </a:p>
          <a:p>
            <a:pPr algn="just"/>
            <a:r>
              <a:rPr lang="en-US" b="1" dirty="0">
                <a:solidFill>
                  <a:srgbClr val="FFFF00"/>
                </a:solidFill>
              </a:rPr>
              <a:t>Recursive DNS Server</a:t>
            </a:r>
            <a:r>
              <a:rPr lang="en-US" dirty="0"/>
              <a:t>: Resolves DNS queries by querying other DNS servers as needed.</a:t>
            </a:r>
          </a:p>
          <a:p>
            <a:pPr algn="just"/>
            <a:r>
              <a:rPr lang="en-US" b="1" dirty="0">
                <a:solidFill>
                  <a:srgbClr val="FFFF00"/>
                </a:solidFill>
              </a:rPr>
              <a:t>Root Server</a:t>
            </a:r>
            <a:r>
              <a:rPr lang="en-US" dirty="0"/>
              <a:t>: A DNS server at the top of the DNS hierarchy, directing queries to TLD servers.</a:t>
            </a:r>
          </a:p>
        </p:txBody>
      </p:sp>
    </p:spTree>
    <p:extLst>
      <p:ext uri="{BB962C8B-B14F-4D97-AF65-F5344CB8AC3E}">
        <p14:creationId xmlns:p14="http://schemas.microsoft.com/office/powerpoint/2010/main" val="2270551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eme1">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heme1" id="{50266F8D-84D3-4240-A531-82BF4F56AC0A}" vid="{B8CBCD18-8B28-47D8-B96A-921BC1A72681}"/>
    </a:ext>
  </a:extLst>
</a:theme>
</file>

<file path=docProps/app.xml><?xml version="1.0" encoding="utf-8"?>
<Properties xmlns="http://schemas.openxmlformats.org/officeDocument/2006/extended-properties" xmlns:vt="http://schemas.openxmlformats.org/officeDocument/2006/docPropsVTypes">
  <Template>Theme1</Template>
  <TotalTime>519</TotalTime>
  <Words>13052</Words>
  <Application>Microsoft Office PowerPoint</Application>
  <PresentationFormat>Widescreen</PresentationFormat>
  <Paragraphs>966</Paragraphs>
  <Slides>135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135</vt:i4>
      </vt:variant>
    </vt:vector>
  </HeadingPairs>
  <TitlesOfParts>
    <vt:vector size="138" baseType="lpstr">
      <vt:lpstr>Arial</vt:lpstr>
      <vt:lpstr>Calibri</vt:lpstr>
      <vt:lpstr>Theme1</vt:lpstr>
      <vt:lpstr>PowerPoint Presentation</vt:lpstr>
      <vt:lpstr>Differences Between the Versions of Linux OS</vt:lpstr>
      <vt:lpstr>Hardware Prerequisite for Installation</vt:lpstr>
      <vt:lpstr>Media Available for Installing</vt:lpstr>
      <vt:lpstr>Types of Installation</vt:lpstr>
      <vt:lpstr>Purpose of the OS</vt:lpstr>
      <vt:lpstr>Creating Partitions</vt:lpstr>
      <vt:lpstr>What is a Shell?</vt:lpstr>
      <vt:lpstr>Functions of the shell include</vt:lpstr>
      <vt:lpstr>Types of Shells - Bourne Shell (sh)</vt:lpstr>
      <vt:lpstr>Types of Shells - Bourne Again Shell (Bash)</vt:lpstr>
      <vt:lpstr>Types of Shells - C Shell (csh)</vt:lpstr>
      <vt:lpstr>Types of Shells - Korn Shell (ksh)</vt:lpstr>
      <vt:lpstr>Types of Shells - Z Shell (zsh)</vt:lpstr>
      <vt:lpstr>Choosing the Right Shell</vt:lpstr>
      <vt:lpstr>Understanding the Linux File System</vt:lpstr>
      <vt:lpstr>Key Features of the Linux File System</vt:lpstr>
      <vt:lpstr>Directories in Linux File System</vt:lpstr>
      <vt:lpstr>Directories in Linux File System</vt:lpstr>
      <vt:lpstr>Directories in Linux File System</vt:lpstr>
      <vt:lpstr>Directories in Linux File System</vt:lpstr>
      <vt:lpstr>Directories in Linux File System</vt:lpstr>
      <vt:lpstr>Directories in Linux File System</vt:lpstr>
      <vt:lpstr>Directories in Linux File System</vt:lpstr>
      <vt:lpstr>Directories in Linux File System</vt:lpstr>
      <vt:lpstr>Directories in Linux File System</vt:lpstr>
      <vt:lpstr>Partitioning File Systems</vt:lpstr>
      <vt:lpstr>Partitioning File Systems - Tools</vt:lpstr>
      <vt:lpstr>File System Recovery</vt:lpstr>
      <vt:lpstr>Seven Fundamental File Types in Linux</vt:lpstr>
      <vt:lpstr>Logical Volume Manager (LVM)</vt:lpstr>
      <vt:lpstr>Logical Volume Manager (LVM)</vt:lpstr>
      <vt:lpstr>Logical Volume Manager (LVM)</vt:lpstr>
      <vt:lpstr>Redundant Array of Independent Disks (RAID)</vt:lpstr>
      <vt:lpstr>Package</vt:lpstr>
      <vt:lpstr>Types of Linux Packages</vt:lpstr>
      <vt:lpstr>Synaptic Package Manager</vt:lpstr>
      <vt:lpstr>Synaptic Package Manager</vt:lpstr>
      <vt:lpstr>Red Hat Package Manager (RPM)</vt:lpstr>
      <vt:lpstr>RPM Commands</vt:lpstr>
      <vt:lpstr>YUM Package Manager</vt:lpstr>
      <vt:lpstr>YUM Package Manager - Commands</vt:lpstr>
      <vt:lpstr>Standard I / O Pipes</vt:lpstr>
      <vt:lpstr>for Loops</vt:lpstr>
      <vt:lpstr>for Loops</vt:lpstr>
      <vt:lpstr>Configuring Network Settings</vt:lpstr>
      <vt:lpstr>Essential System Administration Tools - systemctl</vt:lpstr>
      <vt:lpstr>Managing Run Levels</vt:lpstr>
      <vt:lpstr>Firewall Configuration (firewalld)</vt:lpstr>
      <vt:lpstr>SELinux (Security-Enhanced Linux)</vt:lpstr>
      <vt:lpstr>Essential System Administration Tools</vt:lpstr>
      <vt:lpstr>Network Client - Browser</vt:lpstr>
      <vt:lpstr>Network Client - Email and Instant Messaging </vt:lpstr>
      <vt:lpstr>Network Client - Access a Linux System Remotely</vt:lpstr>
      <vt:lpstr>Network Client - Rsync, lftp, gftp, and smbclient</vt:lpstr>
      <vt:lpstr>Transfer Files Between Systems</vt:lpstr>
      <vt:lpstr>Use Network Diagnostic Tools</vt:lpstr>
      <vt:lpstr>Netfilter Architecture</vt:lpstr>
      <vt:lpstr>Netfilter Architecture - Hooks</vt:lpstr>
      <vt:lpstr>Netfilter Architecture - Tables</vt:lpstr>
      <vt:lpstr>Netfilter Architecture - Chains</vt:lpstr>
      <vt:lpstr>Netfilter Architecture - Rules</vt:lpstr>
      <vt:lpstr>IPTables</vt:lpstr>
      <vt:lpstr>IPTables - Policies</vt:lpstr>
      <vt:lpstr>File Transfer Protocol (FTP)</vt:lpstr>
      <vt:lpstr>File Transfer Protocol (FTP)</vt:lpstr>
      <vt:lpstr>File Transfer Protocol (FTP) – Port Number</vt:lpstr>
      <vt:lpstr>Advantages of FTP</vt:lpstr>
      <vt:lpstr>Available FTP Products</vt:lpstr>
      <vt:lpstr>FTP Requirements:</vt:lpstr>
      <vt:lpstr>Network File System (NFS)</vt:lpstr>
      <vt:lpstr>Network File System (NFS) - Working</vt:lpstr>
      <vt:lpstr>Common NFS Mount Options</vt:lpstr>
      <vt:lpstr>NFS Requirements:</vt:lpstr>
      <vt:lpstr>Types of Server Configuration Ways</vt:lpstr>
      <vt:lpstr>Samba </vt:lpstr>
      <vt:lpstr>Why Samba Is Used?</vt:lpstr>
      <vt:lpstr>How Samba Works?</vt:lpstr>
      <vt:lpstr>Features of Samba</vt:lpstr>
      <vt:lpstr>Features of Samba</vt:lpstr>
      <vt:lpstr>Samba Requirements:</vt:lpstr>
      <vt:lpstr>Types of Server Configuration</vt:lpstr>
      <vt:lpstr>Troubleshooting and Maintenance in Linux</vt:lpstr>
      <vt:lpstr>Troubleshooting and Maintenance in Linux</vt:lpstr>
      <vt:lpstr>Troubleshooting and Maintenance in Linux</vt:lpstr>
      <vt:lpstr>Troubleshooting - Booting Process and Sequence</vt:lpstr>
      <vt:lpstr>Troubleshooting - Booting Process and Sequence</vt:lpstr>
      <vt:lpstr>Troubleshooting - Problems in a Particular Area</vt:lpstr>
      <vt:lpstr>Troubleshooting - Understanding Run Levels</vt:lpstr>
      <vt:lpstr>Troubleshooting - Understanding Run Levels</vt:lpstr>
      <vt:lpstr>Troubleshooting - Rescue Environment</vt:lpstr>
      <vt:lpstr>Linux Bind (Berkeley Internet Name Domain)</vt:lpstr>
      <vt:lpstr>BIND (Berkeley Internet Name Domain)</vt:lpstr>
      <vt:lpstr>Key Features of BIND</vt:lpstr>
      <vt:lpstr>Key Features of BIND</vt:lpstr>
      <vt:lpstr>Advantages and Limitations of BIND</vt:lpstr>
      <vt:lpstr>Bind Requirements:</vt:lpstr>
      <vt:lpstr>DNS terminologies:</vt:lpstr>
      <vt:lpstr>DNS terminologies:</vt:lpstr>
      <vt:lpstr>DNS terminologies:</vt:lpstr>
      <vt:lpstr>Apache Web Server</vt:lpstr>
      <vt:lpstr>Apache is primarily used to:</vt:lpstr>
      <vt:lpstr>Features of Apache</vt:lpstr>
      <vt:lpstr>Features of Apache</vt:lpstr>
      <vt:lpstr>Performance of Apache</vt:lpstr>
      <vt:lpstr>Limitations of Apache over Other Web Servers</vt:lpstr>
      <vt:lpstr>Apache Web Pages</vt:lpstr>
      <vt:lpstr>Types of Web Pages</vt:lpstr>
      <vt:lpstr>Types of Web Pages</vt:lpstr>
      <vt:lpstr>Types of Web Pages</vt:lpstr>
      <vt:lpstr>Encrypting Web Pages</vt:lpstr>
      <vt:lpstr>Encrypting Web Pages</vt:lpstr>
      <vt:lpstr>Performance of Apache</vt:lpstr>
      <vt:lpstr>Performance of Apache</vt:lpstr>
      <vt:lpstr>Performance of Apache</vt:lpstr>
      <vt:lpstr>Performance of Apache</vt:lpstr>
      <vt:lpstr>Limitations of Apache Over Other Web Servers</vt:lpstr>
      <vt:lpstr>Limitations of Apache Over Other Web Servers</vt:lpstr>
      <vt:lpstr>Linux Squid (Proxy)</vt:lpstr>
      <vt:lpstr>Key Functions of Squid:</vt:lpstr>
      <vt:lpstr>Working of Squid</vt:lpstr>
      <vt:lpstr>What is the squid.conf File?</vt:lpstr>
      <vt:lpstr>Advantages of Squid</vt:lpstr>
      <vt:lpstr>Disadvantages of Squid</vt:lpstr>
      <vt:lpstr>Linux Mail Server</vt:lpstr>
      <vt:lpstr>Linux Mail Server</vt:lpstr>
      <vt:lpstr>Linux Mail Server - MTA, MUA, and MDA</vt:lpstr>
      <vt:lpstr>Linux Mail Server - MTA, MUA, and MDA</vt:lpstr>
      <vt:lpstr>Linux Mail Server - MTA, MUA, and MDA</vt:lpstr>
      <vt:lpstr>SMTP, IMAP, and POP</vt:lpstr>
      <vt:lpstr>SMTP, IMAP, and POP</vt:lpstr>
      <vt:lpstr>SMTP, IMAP, and POP</vt:lpstr>
      <vt:lpstr>Troubleshooting Sendmail</vt:lpstr>
      <vt:lpstr>Troubleshooting Sendmail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Jeetu Tomar</dc:creator>
  <cp:lastModifiedBy>Jeetu Tomar</cp:lastModifiedBy>
  <cp:revision>372</cp:revision>
  <dcterms:created xsi:type="dcterms:W3CDTF">2024-10-27T04:45:51Z</dcterms:created>
  <dcterms:modified xsi:type="dcterms:W3CDTF">2024-10-27T18:28:17Z</dcterms:modified>
</cp:coreProperties>
</file>