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325" r:id="rId5"/>
    <p:sldId id="326" r:id="rId6"/>
    <p:sldId id="328" r:id="rId7"/>
    <p:sldId id="329" r:id="rId8"/>
    <p:sldId id="340" r:id="rId9"/>
    <p:sldId id="341" r:id="rId10"/>
    <p:sldId id="342" r:id="rId11"/>
    <p:sldId id="343" r:id="rId12"/>
    <p:sldId id="344" r:id="rId13"/>
    <p:sldId id="345" r:id="rId14"/>
    <p:sldId id="346" r:id="rId15"/>
    <p:sldId id="347" r:id="rId16"/>
    <p:sldId id="353" r:id="rId17"/>
    <p:sldId id="351" r:id="rId18"/>
    <p:sldId id="352" r:id="rId19"/>
    <p:sldId id="348" r:id="rId20"/>
    <p:sldId id="349" r:id="rId21"/>
    <p:sldId id="354" r:id="rId22"/>
    <p:sldId id="355" r:id="rId23"/>
    <p:sldId id="33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autoAdjust="0"/>
    <p:restoredTop sz="94205" autoAdjust="0"/>
  </p:normalViewPr>
  <p:slideViewPr>
    <p:cSldViewPr snapToGrid="0">
      <p:cViewPr varScale="1">
        <p:scale>
          <a:sx n="113" d="100"/>
          <a:sy n="113" d="100"/>
        </p:scale>
        <p:origin x="474" y="11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1/4/2024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711199" y="2788920"/>
            <a:ext cx="10515600" cy="640080"/>
          </a:xfrm>
        </p:spPr>
        <p:txBody>
          <a:bodyPr/>
          <a:lstStyle/>
          <a:p>
            <a:r>
              <a:rPr lang="en-US" dirty="0"/>
              <a:t>A n s I b l e</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600200" y="4257717"/>
            <a:ext cx="9144000" cy="356616"/>
          </a:xfrm>
        </p:spPr>
        <p:txBody>
          <a:bodyPr/>
          <a:lstStyle/>
          <a:p>
            <a:r>
              <a:rPr lang="en-US" dirty="0"/>
              <a:t>Simple IT Automation</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3BCF-BFE7-FFA3-2191-1723E8A7105C}"/>
              </a:ext>
            </a:extLst>
          </p:cNvPr>
          <p:cNvSpPr>
            <a:spLocks noGrp="1"/>
          </p:cNvSpPr>
          <p:nvPr>
            <p:ph type="title"/>
          </p:nvPr>
        </p:nvSpPr>
        <p:spPr/>
        <p:txBody>
          <a:bodyPr/>
          <a:lstStyle/>
          <a:p>
            <a:r>
              <a:rPr lang="en-US" dirty="0"/>
              <a:t>Ansible Modules</a:t>
            </a:r>
          </a:p>
        </p:txBody>
      </p:sp>
      <p:sp>
        <p:nvSpPr>
          <p:cNvPr id="3" name="Content Placeholder 2">
            <a:extLst>
              <a:ext uri="{FF2B5EF4-FFF2-40B4-BE49-F238E27FC236}">
                <a16:creationId xmlns:a16="http://schemas.microsoft.com/office/drawing/2014/main" id="{7BF997EF-C08B-378E-0F0A-62C459762080}"/>
              </a:ext>
            </a:extLst>
          </p:cNvPr>
          <p:cNvSpPr>
            <a:spLocks noGrp="1"/>
          </p:cNvSpPr>
          <p:nvPr>
            <p:ph idx="1"/>
          </p:nvPr>
        </p:nvSpPr>
        <p:spPr>
          <a:xfrm>
            <a:off x="1295399" y="1524000"/>
            <a:ext cx="10475978" cy="4998955"/>
          </a:xfrm>
        </p:spPr>
        <p:txBody>
          <a:bodyPr/>
          <a:lstStyle/>
          <a:p>
            <a:pPr algn="just">
              <a:lnSpc>
                <a:spcPct val="150000"/>
              </a:lnSpc>
            </a:pPr>
            <a:r>
              <a:rPr lang="en-US" dirty="0"/>
              <a:t>Ansible modules are the building blocks of automation in Ansible. </a:t>
            </a:r>
          </a:p>
          <a:p>
            <a:pPr algn="just">
              <a:lnSpc>
                <a:spcPct val="150000"/>
              </a:lnSpc>
            </a:pPr>
            <a:r>
              <a:rPr lang="en-US" dirty="0"/>
              <a:t>They are small pieces of code that Ansible uses to perform specific tasks, such as managing files, installing packages, configuring network devices, and deploying applications.</a:t>
            </a:r>
          </a:p>
          <a:p>
            <a:pPr algn="just">
              <a:lnSpc>
                <a:spcPct val="150000"/>
              </a:lnSpc>
            </a:pPr>
            <a:r>
              <a:rPr lang="en-US" dirty="0"/>
              <a:t>There are three types of modules in Ansible:</a:t>
            </a:r>
          </a:p>
          <a:p>
            <a:pPr lvl="1" algn="just">
              <a:lnSpc>
                <a:spcPct val="100000"/>
              </a:lnSpc>
            </a:pPr>
            <a:r>
              <a:rPr lang="en-US" dirty="0"/>
              <a:t>Core modules</a:t>
            </a:r>
          </a:p>
          <a:p>
            <a:pPr lvl="1" algn="just">
              <a:lnSpc>
                <a:spcPct val="100000"/>
              </a:lnSpc>
            </a:pPr>
            <a:r>
              <a:rPr lang="en-US" dirty="0"/>
              <a:t>Extras modules</a:t>
            </a:r>
          </a:p>
          <a:p>
            <a:pPr lvl="1" algn="just">
              <a:lnSpc>
                <a:spcPct val="100000"/>
              </a:lnSpc>
            </a:pPr>
            <a:r>
              <a:rPr lang="en-US" dirty="0"/>
              <a:t>Custom modules</a:t>
            </a:r>
          </a:p>
          <a:p>
            <a:pPr algn="just">
              <a:lnSpc>
                <a:spcPct val="150000"/>
              </a:lnSpc>
            </a:pPr>
            <a:r>
              <a:rPr lang="en-US" dirty="0"/>
              <a:t>Ansible provides over 2,500 modules that cover a wide range of tasks, making it a powerful tool for automation and orchestration.</a:t>
            </a:r>
          </a:p>
        </p:txBody>
      </p:sp>
      <p:sp>
        <p:nvSpPr>
          <p:cNvPr id="4" name="Slide Number Placeholder 3">
            <a:extLst>
              <a:ext uri="{FF2B5EF4-FFF2-40B4-BE49-F238E27FC236}">
                <a16:creationId xmlns:a16="http://schemas.microsoft.com/office/drawing/2014/main" id="{F9A73DAC-4E32-F354-FF82-1C11C0252707}"/>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5" name="Footer Placeholder 4">
            <a:extLst>
              <a:ext uri="{FF2B5EF4-FFF2-40B4-BE49-F238E27FC236}">
                <a16:creationId xmlns:a16="http://schemas.microsoft.com/office/drawing/2014/main" id="{9E48A8D8-A37C-6030-563C-96F8EDC108CC}"/>
              </a:ext>
            </a:extLst>
          </p:cNvPr>
          <p:cNvSpPr>
            <a:spLocks noGrp="1"/>
          </p:cNvSpPr>
          <p:nvPr>
            <p:ph type="ftr" sz="quarter" idx="12"/>
          </p:nvPr>
        </p:nvSpPr>
        <p:spPr/>
        <p:txBody>
          <a:bodyPr/>
          <a:lstStyle/>
          <a:p>
            <a:r>
              <a:rPr lang="en-US" dirty="0"/>
              <a:t>Ansible Modules</a:t>
            </a:r>
          </a:p>
        </p:txBody>
      </p:sp>
    </p:spTree>
    <p:extLst>
      <p:ext uri="{BB962C8B-B14F-4D97-AF65-F5344CB8AC3E}">
        <p14:creationId xmlns:p14="http://schemas.microsoft.com/office/powerpoint/2010/main" val="357116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8B9D8-52E2-8F8F-B1DD-DF7A658A41FD}"/>
              </a:ext>
            </a:extLst>
          </p:cNvPr>
          <p:cNvSpPr>
            <a:spLocks noGrp="1"/>
          </p:cNvSpPr>
          <p:nvPr>
            <p:ph type="title"/>
          </p:nvPr>
        </p:nvSpPr>
        <p:spPr/>
        <p:txBody>
          <a:bodyPr/>
          <a:lstStyle/>
          <a:p>
            <a:r>
              <a:rPr lang="en-US" sz="4000" b="0" i="0" dirty="0">
                <a:solidFill>
                  <a:srgbClr val="343541"/>
                </a:solidFill>
                <a:effectLst/>
                <a:latin typeface="Söhne"/>
              </a:rPr>
              <a:t>Ansible Conditionals &amp; Control Flow</a:t>
            </a:r>
            <a:endParaRPr lang="en-US" sz="4000" dirty="0"/>
          </a:p>
        </p:txBody>
      </p:sp>
      <p:sp>
        <p:nvSpPr>
          <p:cNvPr id="3" name="Content Placeholder 2">
            <a:extLst>
              <a:ext uri="{FF2B5EF4-FFF2-40B4-BE49-F238E27FC236}">
                <a16:creationId xmlns:a16="http://schemas.microsoft.com/office/drawing/2014/main" id="{8ED5174E-92ED-3EAF-FA35-E4C69C3E4DE1}"/>
              </a:ext>
            </a:extLst>
          </p:cNvPr>
          <p:cNvSpPr>
            <a:spLocks noGrp="1"/>
          </p:cNvSpPr>
          <p:nvPr>
            <p:ph idx="1"/>
          </p:nvPr>
        </p:nvSpPr>
        <p:spPr/>
        <p:txBody>
          <a:bodyPr/>
          <a:lstStyle/>
          <a:p>
            <a:pPr>
              <a:lnSpc>
                <a:spcPct val="150000"/>
              </a:lnSpc>
            </a:pPr>
            <a:r>
              <a:rPr lang="en-US" dirty="0"/>
              <a:t>Ansible provides a number of conditionals and control flow statements to enable complex playbooks and tasks to be created. </a:t>
            </a:r>
          </a:p>
          <a:p>
            <a:pPr>
              <a:lnSpc>
                <a:spcPct val="150000"/>
              </a:lnSpc>
            </a:pPr>
            <a:r>
              <a:rPr lang="en-US" dirty="0"/>
              <a:t>Here are some examples of Ansible conditionals and control flow statements:</a:t>
            </a:r>
          </a:p>
          <a:p>
            <a:pPr lvl="1">
              <a:lnSpc>
                <a:spcPct val="150000"/>
              </a:lnSpc>
            </a:pPr>
            <a:r>
              <a:rPr lang="en-US" dirty="0"/>
              <a:t>When conditional</a:t>
            </a:r>
          </a:p>
          <a:p>
            <a:pPr lvl="1">
              <a:lnSpc>
                <a:spcPct val="150000"/>
              </a:lnSpc>
            </a:pPr>
            <a:r>
              <a:rPr lang="en-US" dirty="0"/>
              <a:t>Loop control flow</a:t>
            </a:r>
          </a:p>
          <a:p>
            <a:pPr lvl="1">
              <a:lnSpc>
                <a:spcPct val="150000"/>
              </a:lnSpc>
            </a:pPr>
            <a:r>
              <a:rPr lang="en-US" dirty="0"/>
              <a:t>Until conditional</a:t>
            </a:r>
          </a:p>
          <a:p>
            <a:pPr lvl="1">
              <a:lnSpc>
                <a:spcPct val="150000"/>
              </a:lnSpc>
            </a:pPr>
            <a:r>
              <a:rPr lang="en-US" dirty="0" err="1"/>
              <a:t>Failed_when</a:t>
            </a:r>
            <a:endParaRPr lang="en-US" dirty="0"/>
          </a:p>
          <a:p>
            <a:pPr>
              <a:lnSpc>
                <a:spcPct val="150000"/>
              </a:lnSpc>
            </a:pPr>
            <a:endParaRPr lang="en-US" dirty="0"/>
          </a:p>
        </p:txBody>
      </p:sp>
      <p:sp>
        <p:nvSpPr>
          <p:cNvPr id="4" name="Slide Number Placeholder 3">
            <a:extLst>
              <a:ext uri="{FF2B5EF4-FFF2-40B4-BE49-F238E27FC236}">
                <a16:creationId xmlns:a16="http://schemas.microsoft.com/office/drawing/2014/main" id="{F3849D47-F0B1-55EE-6A41-0D5DC4FD5F94}"/>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5" name="Footer Placeholder 4">
            <a:extLst>
              <a:ext uri="{FF2B5EF4-FFF2-40B4-BE49-F238E27FC236}">
                <a16:creationId xmlns:a16="http://schemas.microsoft.com/office/drawing/2014/main" id="{2D8C68CD-9EAA-7D9C-22D4-5D351D3A2449}"/>
              </a:ext>
            </a:extLst>
          </p:cNvPr>
          <p:cNvSpPr>
            <a:spLocks noGrp="1"/>
          </p:cNvSpPr>
          <p:nvPr>
            <p:ph type="ftr" sz="quarter" idx="12"/>
          </p:nvPr>
        </p:nvSpPr>
        <p:spPr>
          <a:xfrm rot="16200000">
            <a:off x="-560952" y="1217047"/>
            <a:ext cx="2438402" cy="283706"/>
          </a:xfrm>
        </p:spPr>
        <p:txBody>
          <a:bodyPr/>
          <a:lstStyle/>
          <a:p>
            <a:r>
              <a:rPr lang="en-US" dirty="0"/>
              <a:t>Conditionals &amp; Control </a:t>
            </a:r>
          </a:p>
        </p:txBody>
      </p:sp>
    </p:spTree>
    <p:extLst>
      <p:ext uri="{BB962C8B-B14F-4D97-AF65-F5344CB8AC3E}">
        <p14:creationId xmlns:p14="http://schemas.microsoft.com/office/powerpoint/2010/main" val="1945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F3C6-465B-CD1D-4ECF-454BAF8D58F6}"/>
              </a:ext>
            </a:extLst>
          </p:cNvPr>
          <p:cNvSpPr>
            <a:spLocks noGrp="1"/>
          </p:cNvSpPr>
          <p:nvPr>
            <p:ph type="title"/>
          </p:nvPr>
        </p:nvSpPr>
        <p:spPr/>
        <p:txBody>
          <a:bodyPr/>
          <a:lstStyle/>
          <a:p>
            <a:r>
              <a:rPr lang="en-US" sz="4000" dirty="0"/>
              <a:t>Conditionals &amp; Control Flow</a:t>
            </a:r>
          </a:p>
        </p:txBody>
      </p:sp>
      <p:sp>
        <p:nvSpPr>
          <p:cNvPr id="3" name="Content Placeholder 2">
            <a:extLst>
              <a:ext uri="{FF2B5EF4-FFF2-40B4-BE49-F238E27FC236}">
                <a16:creationId xmlns:a16="http://schemas.microsoft.com/office/drawing/2014/main" id="{283F9378-BC96-A34F-C9BB-3BAE17F3E1CF}"/>
              </a:ext>
            </a:extLst>
          </p:cNvPr>
          <p:cNvSpPr>
            <a:spLocks noGrp="1"/>
          </p:cNvSpPr>
          <p:nvPr>
            <p:ph idx="1"/>
          </p:nvPr>
        </p:nvSpPr>
        <p:spPr>
          <a:xfrm>
            <a:off x="1295399" y="1855945"/>
            <a:ext cx="10342105" cy="4352544"/>
          </a:xfrm>
        </p:spPr>
        <p:txBody>
          <a:bodyPr/>
          <a:lstStyle/>
          <a:p>
            <a:pPr marL="0" indent="0">
              <a:buNone/>
            </a:pPr>
            <a:r>
              <a:rPr lang="en-US" b="1" dirty="0"/>
              <a:t>When conditional </a:t>
            </a:r>
            <a:r>
              <a:rPr lang="en-US" dirty="0"/>
              <a:t>- This allows a task to be executed only when a certain condition is met.</a:t>
            </a:r>
          </a:p>
          <a:p>
            <a:pPr marL="0" indent="0">
              <a:buNone/>
            </a:pPr>
            <a:r>
              <a:rPr lang="en-US" dirty="0"/>
              <a:t>Example: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4C0C05A-BE4A-2462-65DA-C8EFD55C62C0}"/>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5" name="Footer Placeholder 4">
            <a:extLst>
              <a:ext uri="{FF2B5EF4-FFF2-40B4-BE49-F238E27FC236}">
                <a16:creationId xmlns:a16="http://schemas.microsoft.com/office/drawing/2014/main" id="{18C07865-ED88-9B02-1EE6-51EB923E3927}"/>
              </a:ext>
            </a:extLst>
          </p:cNvPr>
          <p:cNvSpPr>
            <a:spLocks noGrp="1"/>
          </p:cNvSpPr>
          <p:nvPr>
            <p:ph type="ftr" sz="quarter" idx="12"/>
          </p:nvPr>
        </p:nvSpPr>
        <p:spPr>
          <a:xfrm rot="16200000">
            <a:off x="-630801" y="1172600"/>
            <a:ext cx="2552703" cy="283703"/>
          </a:xfrm>
        </p:spPr>
        <p:txBody>
          <a:bodyPr/>
          <a:lstStyle/>
          <a:p>
            <a:r>
              <a:rPr lang="en-US" dirty="0"/>
              <a:t>Conditionals &amp; Control </a:t>
            </a:r>
          </a:p>
        </p:txBody>
      </p:sp>
      <p:pic>
        <p:nvPicPr>
          <p:cNvPr id="7" name="Picture 6">
            <a:extLst>
              <a:ext uri="{FF2B5EF4-FFF2-40B4-BE49-F238E27FC236}">
                <a16:creationId xmlns:a16="http://schemas.microsoft.com/office/drawing/2014/main" id="{B201913C-999F-AAF1-4443-06DFC615E492}"/>
              </a:ext>
            </a:extLst>
          </p:cNvPr>
          <p:cNvPicPr>
            <a:picLocks noChangeAspect="1"/>
          </p:cNvPicPr>
          <p:nvPr/>
        </p:nvPicPr>
        <p:blipFill>
          <a:blip r:embed="rId2"/>
          <a:stretch>
            <a:fillRect/>
          </a:stretch>
        </p:blipFill>
        <p:spPr>
          <a:xfrm>
            <a:off x="1532004" y="3100294"/>
            <a:ext cx="9364597" cy="2779806"/>
          </a:xfrm>
          <a:prstGeom prst="rect">
            <a:avLst/>
          </a:prstGeom>
        </p:spPr>
      </p:pic>
    </p:spTree>
    <p:extLst>
      <p:ext uri="{BB962C8B-B14F-4D97-AF65-F5344CB8AC3E}">
        <p14:creationId xmlns:p14="http://schemas.microsoft.com/office/powerpoint/2010/main" val="315589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F3C6-465B-CD1D-4ECF-454BAF8D58F6}"/>
              </a:ext>
            </a:extLst>
          </p:cNvPr>
          <p:cNvSpPr>
            <a:spLocks noGrp="1"/>
          </p:cNvSpPr>
          <p:nvPr>
            <p:ph type="title"/>
          </p:nvPr>
        </p:nvSpPr>
        <p:spPr/>
        <p:txBody>
          <a:bodyPr/>
          <a:lstStyle/>
          <a:p>
            <a:r>
              <a:rPr lang="en-US" sz="4000" dirty="0"/>
              <a:t>Conditionals &amp; Control Flow</a:t>
            </a:r>
          </a:p>
        </p:txBody>
      </p:sp>
      <p:sp>
        <p:nvSpPr>
          <p:cNvPr id="3" name="Content Placeholder 2">
            <a:extLst>
              <a:ext uri="{FF2B5EF4-FFF2-40B4-BE49-F238E27FC236}">
                <a16:creationId xmlns:a16="http://schemas.microsoft.com/office/drawing/2014/main" id="{283F9378-BC96-A34F-C9BB-3BAE17F3E1CF}"/>
              </a:ext>
            </a:extLst>
          </p:cNvPr>
          <p:cNvSpPr>
            <a:spLocks noGrp="1"/>
          </p:cNvSpPr>
          <p:nvPr>
            <p:ph idx="1"/>
          </p:nvPr>
        </p:nvSpPr>
        <p:spPr>
          <a:xfrm>
            <a:off x="1295399" y="1855945"/>
            <a:ext cx="10342105" cy="4352544"/>
          </a:xfrm>
        </p:spPr>
        <p:txBody>
          <a:bodyPr/>
          <a:lstStyle/>
          <a:p>
            <a:pPr marL="0" indent="0">
              <a:buNone/>
            </a:pPr>
            <a:r>
              <a:rPr lang="en-US" b="1" dirty="0"/>
              <a:t>Loop control flow: </a:t>
            </a:r>
            <a:r>
              <a:rPr lang="en-US" dirty="0"/>
              <a:t>This allows a task to be executed repeatedly for each item in a list..</a:t>
            </a:r>
          </a:p>
          <a:p>
            <a:pPr marL="0" indent="0">
              <a:buNone/>
            </a:pPr>
            <a:r>
              <a:rPr lang="en-US" dirty="0"/>
              <a:t>Example: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4C0C05A-BE4A-2462-65DA-C8EFD55C62C0}"/>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5" name="Footer Placeholder 4">
            <a:extLst>
              <a:ext uri="{FF2B5EF4-FFF2-40B4-BE49-F238E27FC236}">
                <a16:creationId xmlns:a16="http://schemas.microsoft.com/office/drawing/2014/main" id="{18C07865-ED88-9B02-1EE6-51EB923E3927}"/>
              </a:ext>
            </a:extLst>
          </p:cNvPr>
          <p:cNvSpPr>
            <a:spLocks noGrp="1"/>
          </p:cNvSpPr>
          <p:nvPr>
            <p:ph type="ftr" sz="quarter" idx="12"/>
          </p:nvPr>
        </p:nvSpPr>
        <p:spPr>
          <a:xfrm rot="16200000">
            <a:off x="-630801" y="1172600"/>
            <a:ext cx="2552703" cy="283703"/>
          </a:xfrm>
        </p:spPr>
        <p:txBody>
          <a:bodyPr/>
          <a:lstStyle/>
          <a:p>
            <a:r>
              <a:rPr lang="en-US" dirty="0"/>
              <a:t>Conditionals &amp; Control </a:t>
            </a:r>
          </a:p>
        </p:txBody>
      </p:sp>
      <p:pic>
        <p:nvPicPr>
          <p:cNvPr id="8" name="Picture 7">
            <a:extLst>
              <a:ext uri="{FF2B5EF4-FFF2-40B4-BE49-F238E27FC236}">
                <a16:creationId xmlns:a16="http://schemas.microsoft.com/office/drawing/2014/main" id="{1316F064-CCF1-4032-DF51-B95399D6F886}"/>
              </a:ext>
            </a:extLst>
          </p:cNvPr>
          <p:cNvPicPr>
            <a:picLocks noChangeAspect="1"/>
          </p:cNvPicPr>
          <p:nvPr/>
        </p:nvPicPr>
        <p:blipFill>
          <a:blip r:embed="rId2"/>
          <a:stretch>
            <a:fillRect/>
          </a:stretch>
        </p:blipFill>
        <p:spPr>
          <a:xfrm>
            <a:off x="1474229" y="2862129"/>
            <a:ext cx="9700739" cy="3249747"/>
          </a:xfrm>
          <a:prstGeom prst="rect">
            <a:avLst/>
          </a:prstGeom>
        </p:spPr>
      </p:pic>
    </p:spTree>
    <p:extLst>
      <p:ext uri="{BB962C8B-B14F-4D97-AF65-F5344CB8AC3E}">
        <p14:creationId xmlns:p14="http://schemas.microsoft.com/office/powerpoint/2010/main" val="1744431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F3C6-465B-CD1D-4ECF-454BAF8D58F6}"/>
              </a:ext>
            </a:extLst>
          </p:cNvPr>
          <p:cNvSpPr>
            <a:spLocks noGrp="1"/>
          </p:cNvSpPr>
          <p:nvPr>
            <p:ph type="title"/>
          </p:nvPr>
        </p:nvSpPr>
        <p:spPr/>
        <p:txBody>
          <a:bodyPr/>
          <a:lstStyle/>
          <a:p>
            <a:r>
              <a:rPr lang="en-US" sz="4000" dirty="0"/>
              <a:t>Conditionals &amp; Control Flow</a:t>
            </a:r>
          </a:p>
        </p:txBody>
      </p:sp>
      <p:sp>
        <p:nvSpPr>
          <p:cNvPr id="3" name="Content Placeholder 2">
            <a:extLst>
              <a:ext uri="{FF2B5EF4-FFF2-40B4-BE49-F238E27FC236}">
                <a16:creationId xmlns:a16="http://schemas.microsoft.com/office/drawing/2014/main" id="{283F9378-BC96-A34F-C9BB-3BAE17F3E1CF}"/>
              </a:ext>
            </a:extLst>
          </p:cNvPr>
          <p:cNvSpPr>
            <a:spLocks noGrp="1"/>
          </p:cNvSpPr>
          <p:nvPr>
            <p:ph idx="1"/>
          </p:nvPr>
        </p:nvSpPr>
        <p:spPr>
          <a:xfrm>
            <a:off x="1295399" y="1855945"/>
            <a:ext cx="10342105" cy="4352544"/>
          </a:xfrm>
        </p:spPr>
        <p:txBody>
          <a:bodyPr/>
          <a:lstStyle/>
          <a:p>
            <a:pPr marL="0" indent="0">
              <a:buNone/>
            </a:pPr>
            <a:r>
              <a:rPr lang="en-US" b="1" dirty="0"/>
              <a:t>Until conditional: </a:t>
            </a:r>
            <a:r>
              <a:rPr lang="en-US" dirty="0"/>
              <a:t>This allows a task to be repeated until a certain condition is met.</a:t>
            </a:r>
          </a:p>
          <a:p>
            <a:pPr marL="0" indent="0">
              <a:buNone/>
            </a:pPr>
            <a:r>
              <a:rPr lang="en-US" dirty="0"/>
              <a:t>Example: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4C0C05A-BE4A-2462-65DA-C8EFD55C62C0}"/>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5" name="Footer Placeholder 4">
            <a:extLst>
              <a:ext uri="{FF2B5EF4-FFF2-40B4-BE49-F238E27FC236}">
                <a16:creationId xmlns:a16="http://schemas.microsoft.com/office/drawing/2014/main" id="{18C07865-ED88-9B02-1EE6-51EB923E3927}"/>
              </a:ext>
            </a:extLst>
          </p:cNvPr>
          <p:cNvSpPr>
            <a:spLocks noGrp="1"/>
          </p:cNvSpPr>
          <p:nvPr>
            <p:ph type="ftr" sz="quarter" idx="12"/>
          </p:nvPr>
        </p:nvSpPr>
        <p:spPr>
          <a:xfrm rot="16200000">
            <a:off x="-630801" y="1172600"/>
            <a:ext cx="2552703" cy="283703"/>
          </a:xfrm>
        </p:spPr>
        <p:txBody>
          <a:bodyPr/>
          <a:lstStyle/>
          <a:p>
            <a:r>
              <a:rPr lang="en-US" dirty="0"/>
              <a:t>Conditionals &amp; Control </a:t>
            </a:r>
          </a:p>
        </p:txBody>
      </p:sp>
      <p:pic>
        <p:nvPicPr>
          <p:cNvPr id="8" name="Picture 7">
            <a:extLst>
              <a:ext uri="{FF2B5EF4-FFF2-40B4-BE49-F238E27FC236}">
                <a16:creationId xmlns:a16="http://schemas.microsoft.com/office/drawing/2014/main" id="{E4C62687-653E-D5C3-2DAB-25BF4482BF1B}"/>
              </a:ext>
            </a:extLst>
          </p:cNvPr>
          <p:cNvPicPr>
            <a:picLocks noChangeAspect="1"/>
          </p:cNvPicPr>
          <p:nvPr/>
        </p:nvPicPr>
        <p:blipFill>
          <a:blip r:embed="rId2"/>
          <a:stretch>
            <a:fillRect/>
          </a:stretch>
        </p:blipFill>
        <p:spPr>
          <a:xfrm>
            <a:off x="1481125" y="2930404"/>
            <a:ext cx="9415476" cy="2860796"/>
          </a:xfrm>
          <a:prstGeom prst="rect">
            <a:avLst/>
          </a:prstGeom>
        </p:spPr>
      </p:pic>
    </p:spTree>
    <p:extLst>
      <p:ext uri="{BB962C8B-B14F-4D97-AF65-F5344CB8AC3E}">
        <p14:creationId xmlns:p14="http://schemas.microsoft.com/office/powerpoint/2010/main" val="4147814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F3C6-465B-CD1D-4ECF-454BAF8D58F6}"/>
              </a:ext>
            </a:extLst>
          </p:cNvPr>
          <p:cNvSpPr>
            <a:spLocks noGrp="1"/>
          </p:cNvSpPr>
          <p:nvPr>
            <p:ph type="title"/>
          </p:nvPr>
        </p:nvSpPr>
        <p:spPr/>
        <p:txBody>
          <a:bodyPr/>
          <a:lstStyle/>
          <a:p>
            <a:r>
              <a:rPr lang="en-US" sz="4000" dirty="0"/>
              <a:t>Conditionals &amp; Control Flow</a:t>
            </a:r>
          </a:p>
        </p:txBody>
      </p:sp>
      <p:sp>
        <p:nvSpPr>
          <p:cNvPr id="3" name="Content Placeholder 2">
            <a:extLst>
              <a:ext uri="{FF2B5EF4-FFF2-40B4-BE49-F238E27FC236}">
                <a16:creationId xmlns:a16="http://schemas.microsoft.com/office/drawing/2014/main" id="{283F9378-BC96-A34F-C9BB-3BAE17F3E1CF}"/>
              </a:ext>
            </a:extLst>
          </p:cNvPr>
          <p:cNvSpPr>
            <a:spLocks noGrp="1"/>
          </p:cNvSpPr>
          <p:nvPr>
            <p:ph idx="1"/>
          </p:nvPr>
        </p:nvSpPr>
        <p:spPr>
          <a:xfrm>
            <a:off x="1295399" y="1855945"/>
            <a:ext cx="10342105" cy="4352544"/>
          </a:xfrm>
        </p:spPr>
        <p:txBody>
          <a:bodyPr/>
          <a:lstStyle/>
          <a:p>
            <a:pPr marL="0" indent="0">
              <a:buNone/>
            </a:pPr>
            <a:r>
              <a:rPr lang="en-US" u="sng" dirty="0" err="1"/>
              <a:t>Failed_when</a:t>
            </a:r>
            <a:r>
              <a:rPr lang="en-US" dirty="0"/>
              <a:t>: This allows a task to be marked as failed based on the result of the task.</a:t>
            </a:r>
          </a:p>
          <a:p>
            <a:pPr marL="0" indent="0">
              <a:buNone/>
            </a:pPr>
            <a:r>
              <a:rPr lang="en-US" dirty="0"/>
              <a:t>Example:</a:t>
            </a:r>
          </a:p>
          <a:p>
            <a:pPr marL="0" indent="0">
              <a:buNone/>
            </a:pPr>
            <a:endParaRPr lang="en-US" dirty="0"/>
          </a:p>
        </p:txBody>
      </p:sp>
      <p:sp>
        <p:nvSpPr>
          <p:cNvPr id="4" name="Slide Number Placeholder 3">
            <a:extLst>
              <a:ext uri="{FF2B5EF4-FFF2-40B4-BE49-F238E27FC236}">
                <a16:creationId xmlns:a16="http://schemas.microsoft.com/office/drawing/2014/main" id="{E4C0C05A-BE4A-2462-65DA-C8EFD55C62C0}"/>
              </a:ext>
            </a:extLst>
          </p:cNvPr>
          <p:cNvSpPr>
            <a:spLocks noGrp="1"/>
          </p:cNvSpPr>
          <p:nvPr>
            <p:ph type="sldNum" sz="quarter" idx="11"/>
          </p:nvPr>
        </p:nvSpPr>
        <p:spPr/>
        <p:txBody>
          <a:bodyPr/>
          <a:lstStyle/>
          <a:p>
            <a:fld id="{75DF2D63-3FF5-D547-96B9-BE9CCD1ABA58}" type="slidenum">
              <a:rPr lang="en-US" smtClean="0"/>
              <a:t>15</a:t>
            </a:fld>
            <a:endParaRPr lang="en-US" dirty="0"/>
          </a:p>
        </p:txBody>
      </p:sp>
      <p:sp>
        <p:nvSpPr>
          <p:cNvPr id="5" name="Footer Placeholder 4">
            <a:extLst>
              <a:ext uri="{FF2B5EF4-FFF2-40B4-BE49-F238E27FC236}">
                <a16:creationId xmlns:a16="http://schemas.microsoft.com/office/drawing/2014/main" id="{18C07865-ED88-9B02-1EE6-51EB923E3927}"/>
              </a:ext>
            </a:extLst>
          </p:cNvPr>
          <p:cNvSpPr>
            <a:spLocks noGrp="1"/>
          </p:cNvSpPr>
          <p:nvPr>
            <p:ph type="ftr" sz="quarter" idx="12"/>
          </p:nvPr>
        </p:nvSpPr>
        <p:spPr>
          <a:xfrm rot="16200000">
            <a:off x="-630801" y="1172600"/>
            <a:ext cx="2552703" cy="283703"/>
          </a:xfrm>
        </p:spPr>
        <p:txBody>
          <a:bodyPr/>
          <a:lstStyle/>
          <a:p>
            <a:r>
              <a:rPr lang="en-US" dirty="0"/>
              <a:t>Conditionals &amp; Control </a:t>
            </a:r>
          </a:p>
        </p:txBody>
      </p:sp>
      <p:pic>
        <p:nvPicPr>
          <p:cNvPr id="8" name="Picture 7">
            <a:extLst>
              <a:ext uri="{FF2B5EF4-FFF2-40B4-BE49-F238E27FC236}">
                <a16:creationId xmlns:a16="http://schemas.microsoft.com/office/drawing/2014/main" id="{321A21ED-1B8F-DD74-136A-53A6DF94B3E8}"/>
              </a:ext>
            </a:extLst>
          </p:cNvPr>
          <p:cNvPicPr>
            <a:picLocks noChangeAspect="1"/>
          </p:cNvPicPr>
          <p:nvPr/>
        </p:nvPicPr>
        <p:blipFill>
          <a:blip r:embed="rId2"/>
          <a:stretch>
            <a:fillRect/>
          </a:stretch>
        </p:blipFill>
        <p:spPr>
          <a:xfrm>
            <a:off x="1409648" y="3079717"/>
            <a:ext cx="9372703" cy="1905000"/>
          </a:xfrm>
          <a:prstGeom prst="rect">
            <a:avLst/>
          </a:prstGeom>
        </p:spPr>
      </p:pic>
    </p:spTree>
    <p:extLst>
      <p:ext uri="{BB962C8B-B14F-4D97-AF65-F5344CB8AC3E}">
        <p14:creationId xmlns:p14="http://schemas.microsoft.com/office/powerpoint/2010/main" val="1447979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5BD3-C09E-F657-D6CB-DABBAC90600F}"/>
              </a:ext>
            </a:extLst>
          </p:cNvPr>
          <p:cNvSpPr>
            <a:spLocks noGrp="1"/>
          </p:cNvSpPr>
          <p:nvPr>
            <p:ph type="title"/>
          </p:nvPr>
        </p:nvSpPr>
        <p:spPr/>
        <p:txBody>
          <a:bodyPr/>
          <a:lstStyle/>
          <a:p>
            <a:r>
              <a:rPr lang="en-US" dirty="0"/>
              <a:t>Ansible in Cloud</a:t>
            </a:r>
          </a:p>
        </p:txBody>
      </p:sp>
      <p:sp>
        <p:nvSpPr>
          <p:cNvPr id="3" name="Content Placeholder 2">
            <a:extLst>
              <a:ext uri="{FF2B5EF4-FFF2-40B4-BE49-F238E27FC236}">
                <a16:creationId xmlns:a16="http://schemas.microsoft.com/office/drawing/2014/main" id="{883B09C4-A8E6-DFCB-1D0C-F03D50A4EF0C}"/>
              </a:ext>
            </a:extLst>
          </p:cNvPr>
          <p:cNvSpPr>
            <a:spLocks noGrp="1"/>
          </p:cNvSpPr>
          <p:nvPr>
            <p:ph idx="1"/>
          </p:nvPr>
        </p:nvSpPr>
        <p:spPr>
          <a:xfrm>
            <a:off x="1295399" y="1855945"/>
            <a:ext cx="10342105" cy="4352544"/>
          </a:xfrm>
        </p:spPr>
        <p:txBody>
          <a:bodyPr/>
          <a:lstStyle/>
          <a:p>
            <a:pPr algn="just"/>
            <a:r>
              <a:rPr lang="en-US" dirty="0"/>
              <a:t>Ansible is a popular choice for automating cloud infrastructure because it allows you to manage infrastructure as code, define the desired state of your infrastructure, and automate the deployment and management of cloud resources.</a:t>
            </a:r>
          </a:p>
          <a:p>
            <a:pPr algn="just"/>
            <a:endParaRPr lang="en-US" dirty="0"/>
          </a:p>
          <a:p>
            <a:pPr algn="just"/>
            <a:r>
              <a:rPr lang="en-US" dirty="0"/>
              <a:t>Ansible can also be used to automate tasks related to cloud security and compliance. Ansible has a wide range of security and compliance modules that can be used to enforce policies and audit compliance in your cloud environment.</a:t>
            </a:r>
          </a:p>
          <a:p>
            <a:pPr algn="just"/>
            <a:endParaRPr lang="en-US" dirty="0"/>
          </a:p>
          <a:p>
            <a:pPr algn="just"/>
            <a:r>
              <a:rPr lang="en-US" dirty="0"/>
              <a:t>Ansible can be used in cloud environments to manage the infrastructure and automate tasks on cloud platforms like Amazon Web Services (AWS), Microsoft Azure, and Google Cloud Platform (GCP).</a:t>
            </a:r>
          </a:p>
        </p:txBody>
      </p:sp>
      <p:sp>
        <p:nvSpPr>
          <p:cNvPr id="4" name="Slide Number Placeholder 3">
            <a:extLst>
              <a:ext uri="{FF2B5EF4-FFF2-40B4-BE49-F238E27FC236}">
                <a16:creationId xmlns:a16="http://schemas.microsoft.com/office/drawing/2014/main" id="{F4B101F9-D2FB-40EC-A353-14A1E52D82B8}"/>
              </a:ext>
            </a:extLst>
          </p:cNvPr>
          <p:cNvSpPr>
            <a:spLocks noGrp="1"/>
          </p:cNvSpPr>
          <p:nvPr>
            <p:ph type="sldNum" sz="quarter" idx="11"/>
          </p:nvPr>
        </p:nvSpPr>
        <p:spPr/>
        <p:txBody>
          <a:bodyPr/>
          <a:lstStyle/>
          <a:p>
            <a:fld id="{75DF2D63-3FF5-D547-96B9-BE9CCD1ABA58}" type="slidenum">
              <a:rPr lang="en-US" smtClean="0"/>
              <a:t>16</a:t>
            </a:fld>
            <a:endParaRPr lang="en-US" dirty="0"/>
          </a:p>
        </p:txBody>
      </p:sp>
      <p:sp>
        <p:nvSpPr>
          <p:cNvPr id="5" name="Footer Placeholder 4">
            <a:extLst>
              <a:ext uri="{FF2B5EF4-FFF2-40B4-BE49-F238E27FC236}">
                <a16:creationId xmlns:a16="http://schemas.microsoft.com/office/drawing/2014/main" id="{DDFD5E10-7FAE-5515-9354-362E8C02186C}"/>
              </a:ext>
            </a:extLst>
          </p:cNvPr>
          <p:cNvSpPr>
            <a:spLocks noGrp="1"/>
          </p:cNvSpPr>
          <p:nvPr>
            <p:ph type="ftr" sz="quarter" idx="12"/>
          </p:nvPr>
        </p:nvSpPr>
        <p:spPr/>
        <p:txBody>
          <a:bodyPr/>
          <a:lstStyle/>
          <a:p>
            <a:r>
              <a:rPr lang="en-US" dirty="0"/>
              <a:t>Ansible in Cloud</a:t>
            </a:r>
          </a:p>
        </p:txBody>
      </p:sp>
    </p:spTree>
    <p:extLst>
      <p:ext uri="{BB962C8B-B14F-4D97-AF65-F5344CB8AC3E}">
        <p14:creationId xmlns:p14="http://schemas.microsoft.com/office/powerpoint/2010/main" val="287719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45F1D-285C-79E9-3E68-8F65CC2A7B94}"/>
              </a:ext>
            </a:extLst>
          </p:cNvPr>
          <p:cNvSpPr>
            <a:spLocks noGrp="1"/>
          </p:cNvSpPr>
          <p:nvPr>
            <p:ph type="title"/>
          </p:nvPr>
        </p:nvSpPr>
        <p:spPr/>
        <p:txBody>
          <a:bodyPr/>
          <a:lstStyle/>
          <a:p>
            <a:r>
              <a:rPr lang="en-US" dirty="0"/>
              <a:t>Lab setup</a:t>
            </a:r>
          </a:p>
        </p:txBody>
      </p:sp>
      <p:sp>
        <p:nvSpPr>
          <p:cNvPr id="4" name="Slide Number Placeholder 3">
            <a:extLst>
              <a:ext uri="{FF2B5EF4-FFF2-40B4-BE49-F238E27FC236}">
                <a16:creationId xmlns:a16="http://schemas.microsoft.com/office/drawing/2014/main" id="{65B56D42-0E26-D4C8-D59C-A673F3D92FB1}"/>
              </a:ext>
            </a:extLst>
          </p:cNvPr>
          <p:cNvSpPr>
            <a:spLocks noGrp="1"/>
          </p:cNvSpPr>
          <p:nvPr>
            <p:ph type="sldNum" sz="quarter" idx="11"/>
          </p:nvPr>
        </p:nvSpPr>
        <p:spPr/>
        <p:txBody>
          <a:bodyPr/>
          <a:lstStyle/>
          <a:p>
            <a:fld id="{75DF2D63-3FF5-D547-96B9-BE9CCD1ABA58}" type="slidenum">
              <a:rPr lang="en-US" smtClean="0"/>
              <a:t>17</a:t>
            </a:fld>
            <a:endParaRPr lang="en-US" dirty="0"/>
          </a:p>
        </p:txBody>
      </p:sp>
      <p:sp>
        <p:nvSpPr>
          <p:cNvPr id="5" name="Footer Placeholder 4">
            <a:extLst>
              <a:ext uri="{FF2B5EF4-FFF2-40B4-BE49-F238E27FC236}">
                <a16:creationId xmlns:a16="http://schemas.microsoft.com/office/drawing/2014/main" id="{E8C26061-624F-0334-896E-7A7D08B7230F}"/>
              </a:ext>
            </a:extLst>
          </p:cNvPr>
          <p:cNvSpPr>
            <a:spLocks noGrp="1"/>
          </p:cNvSpPr>
          <p:nvPr>
            <p:ph type="ftr" sz="quarter" idx="12"/>
          </p:nvPr>
        </p:nvSpPr>
        <p:spPr/>
        <p:txBody>
          <a:bodyPr/>
          <a:lstStyle/>
          <a:p>
            <a:r>
              <a:rPr lang="en-US"/>
              <a:t>presentation title</a:t>
            </a:r>
            <a:endParaRPr lang="en-US" dirty="0"/>
          </a:p>
        </p:txBody>
      </p:sp>
      <p:pic>
        <p:nvPicPr>
          <p:cNvPr id="1030" name="Picture 6">
            <a:extLst>
              <a:ext uri="{FF2B5EF4-FFF2-40B4-BE49-F238E27FC236}">
                <a16:creationId xmlns:a16="http://schemas.microsoft.com/office/drawing/2014/main" id="{C90D0555-A413-D115-2C9C-09A7A0F8D8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2593"/>
          <a:stretch/>
        </p:blipFill>
        <p:spPr bwMode="auto">
          <a:xfrm>
            <a:off x="2896393" y="1303867"/>
            <a:ext cx="6399213" cy="462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505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45F1D-285C-79E9-3E68-8F65CC2A7B94}"/>
              </a:ext>
            </a:extLst>
          </p:cNvPr>
          <p:cNvSpPr>
            <a:spLocks noGrp="1"/>
          </p:cNvSpPr>
          <p:nvPr>
            <p:ph type="title"/>
          </p:nvPr>
        </p:nvSpPr>
        <p:spPr/>
        <p:txBody>
          <a:bodyPr/>
          <a:lstStyle/>
          <a:p>
            <a:r>
              <a:rPr lang="en-US" dirty="0"/>
              <a:t>Lab setup</a:t>
            </a:r>
          </a:p>
        </p:txBody>
      </p:sp>
      <p:sp>
        <p:nvSpPr>
          <p:cNvPr id="4" name="Slide Number Placeholder 3">
            <a:extLst>
              <a:ext uri="{FF2B5EF4-FFF2-40B4-BE49-F238E27FC236}">
                <a16:creationId xmlns:a16="http://schemas.microsoft.com/office/drawing/2014/main" id="{65B56D42-0E26-D4C8-D59C-A673F3D92FB1}"/>
              </a:ext>
            </a:extLst>
          </p:cNvPr>
          <p:cNvSpPr>
            <a:spLocks noGrp="1"/>
          </p:cNvSpPr>
          <p:nvPr>
            <p:ph type="sldNum" sz="quarter" idx="11"/>
          </p:nvPr>
        </p:nvSpPr>
        <p:spPr/>
        <p:txBody>
          <a:bodyPr/>
          <a:lstStyle/>
          <a:p>
            <a:fld id="{75DF2D63-3FF5-D547-96B9-BE9CCD1ABA58}" type="slidenum">
              <a:rPr lang="en-US" smtClean="0"/>
              <a:t>18</a:t>
            </a:fld>
            <a:endParaRPr lang="en-US" dirty="0"/>
          </a:p>
        </p:txBody>
      </p:sp>
      <p:sp>
        <p:nvSpPr>
          <p:cNvPr id="5" name="Footer Placeholder 4">
            <a:extLst>
              <a:ext uri="{FF2B5EF4-FFF2-40B4-BE49-F238E27FC236}">
                <a16:creationId xmlns:a16="http://schemas.microsoft.com/office/drawing/2014/main" id="{E8C26061-624F-0334-896E-7A7D08B7230F}"/>
              </a:ext>
            </a:extLst>
          </p:cNvPr>
          <p:cNvSpPr>
            <a:spLocks noGrp="1"/>
          </p:cNvSpPr>
          <p:nvPr>
            <p:ph type="ftr" sz="quarter" idx="12"/>
          </p:nvPr>
        </p:nvSpPr>
        <p:spPr/>
        <p:txBody>
          <a:bodyPr/>
          <a:lstStyle/>
          <a:p>
            <a:r>
              <a:rPr lang="en-US"/>
              <a:t>presentation title</a:t>
            </a:r>
            <a:endParaRPr lang="en-US" dirty="0"/>
          </a:p>
        </p:txBody>
      </p:sp>
      <p:pic>
        <p:nvPicPr>
          <p:cNvPr id="2050" name="Picture 2">
            <a:extLst>
              <a:ext uri="{FF2B5EF4-FFF2-40B4-BE49-F238E27FC236}">
                <a16:creationId xmlns:a16="http://schemas.microsoft.com/office/drawing/2014/main" id="{38A59DA6-B50E-135B-7488-8585B38F8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470" y="1315005"/>
            <a:ext cx="6238875"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148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B0173-B4C2-4C72-59F8-7C03AAF72896}"/>
              </a:ext>
            </a:extLst>
          </p:cNvPr>
          <p:cNvSpPr>
            <a:spLocks noGrp="1"/>
          </p:cNvSpPr>
          <p:nvPr>
            <p:ph type="title"/>
          </p:nvPr>
        </p:nvSpPr>
        <p:spPr>
          <a:xfrm>
            <a:off x="1268768" y="2246790"/>
            <a:ext cx="9821955" cy="2364420"/>
          </a:xfrm>
        </p:spPr>
        <p:txBody>
          <a:bodyPr/>
          <a:lstStyle/>
          <a:p>
            <a:pPr algn="ctr"/>
            <a:r>
              <a:rPr lang="en-US" b="0" i="0" dirty="0">
                <a:effectLst/>
                <a:latin typeface="Söhne"/>
              </a:rPr>
              <a:t>And now, to put all of these concepts into action, let's dive into a live demo</a:t>
            </a:r>
            <a:endParaRPr lang="en-US" dirty="0"/>
          </a:p>
        </p:txBody>
      </p:sp>
      <p:sp>
        <p:nvSpPr>
          <p:cNvPr id="3" name="Slide Number Placeholder 2">
            <a:extLst>
              <a:ext uri="{FF2B5EF4-FFF2-40B4-BE49-F238E27FC236}">
                <a16:creationId xmlns:a16="http://schemas.microsoft.com/office/drawing/2014/main" id="{EFB41508-8ACC-9BC2-DC36-AD15A20373F5}"/>
              </a:ext>
            </a:extLst>
          </p:cNvPr>
          <p:cNvSpPr>
            <a:spLocks noGrp="1"/>
          </p:cNvSpPr>
          <p:nvPr>
            <p:ph type="sldNum" sz="quarter" idx="11"/>
          </p:nvPr>
        </p:nvSpPr>
        <p:spPr/>
        <p:txBody>
          <a:bodyPr/>
          <a:lstStyle/>
          <a:p>
            <a:fld id="{75DF2D63-3FF5-D547-96B9-BE9CCD1ABA58}" type="slidenum">
              <a:rPr lang="en-US" smtClean="0"/>
              <a:t>19</a:t>
            </a:fld>
            <a:endParaRPr lang="en-US" dirty="0"/>
          </a:p>
        </p:txBody>
      </p:sp>
      <p:sp>
        <p:nvSpPr>
          <p:cNvPr id="4" name="Footer Placeholder 3">
            <a:extLst>
              <a:ext uri="{FF2B5EF4-FFF2-40B4-BE49-F238E27FC236}">
                <a16:creationId xmlns:a16="http://schemas.microsoft.com/office/drawing/2014/main" id="{52473CF3-ABCA-89C4-F5EB-A62FA5B02714}"/>
              </a:ext>
            </a:extLst>
          </p:cNvPr>
          <p:cNvSpPr>
            <a:spLocks noGrp="1"/>
          </p:cNvSpPr>
          <p:nvPr>
            <p:ph type="ftr" sz="quarter" idx="12"/>
          </p:nvPr>
        </p:nvSpPr>
        <p:spPr/>
        <p:txBody>
          <a:bodyPr/>
          <a:lstStyle/>
          <a:p>
            <a:r>
              <a:rPr lang="en-US" dirty="0"/>
              <a:t>Demo Time</a:t>
            </a:r>
          </a:p>
        </p:txBody>
      </p:sp>
    </p:spTree>
    <p:extLst>
      <p:ext uri="{BB962C8B-B14F-4D97-AF65-F5344CB8AC3E}">
        <p14:creationId xmlns:p14="http://schemas.microsoft.com/office/powerpoint/2010/main" val="1639179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345052" y="1331348"/>
            <a:ext cx="2006601" cy="207505"/>
          </a:xfrm>
        </p:spPr>
        <p:txBody>
          <a:bodyPr/>
          <a:lstStyle/>
          <a:p>
            <a:r>
              <a:rPr lang="en-US" dirty="0"/>
              <a:t>What we will learn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304288"/>
            <a:ext cx="3602736" cy="3364992"/>
          </a:xfrm>
        </p:spPr>
        <p:txBody>
          <a:bodyPr/>
          <a:lstStyle/>
          <a:p>
            <a:pPr marL="342900" indent="-342900">
              <a:lnSpc>
                <a:spcPct val="100000"/>
              </a:lnSpc>
              <a:buFont typeface="Arial" panose="020B0604020202020204" pitchFamily="34" charset="0"/>
              <a:buChar char="•"/>
            </a:pPr>
            <a:r>
              <a:rPr lang="en-US" dirty="0"/>
              <a:t>What is Ansible?</a:t>
            </a:r>
          </a:p>
          <a:p>
            <a:pPr marL="342900" indent="-342900">
              <a:lnSpc>
                <a:spcPct val="100000"/>
              </a:lnSpc>
              <a:buFont typeface="Arial" panose="020B0604020202020204" pitchFamily="34" charset="0"/>
              <a:buChar char="•"/>
            </a:pPr>
            <a:r>
              <a:rPr lang="en-US" dirty="0"/>
              <a:t>Why Ansible?</a:t>
            </a:r>
          </a:p>
          <a:p>
            <a:pPr marL="342900" indent="-342900">
              <a:lnSpc>
                <a:spcPct val="100000"/>
              </a:lnSpc>
              <a:buFont typeface="Arial" panose="020B0604020202020204" pitchFamily="34" charset="0"/>
              <a:buChar char="•"/>
            </a:pPr>
            <a:r>
              <a:rPr lang="en-US" dirty="0"/>
              <a:t>Ansible Vocabulary</a:t>
            </a:r>
          </a:p>
          <a:p>
            <a:pPr marL="342900" indent="-342900">
              <a:lnSpc>
                <a:spcPct val="100000"/>
              </a:lnSpc>
              <a:buFont typeface="Arial" panose="020B0604020202020204" pitchFamily="34" charset="0"/>
              <a:buChar char="•"/>
            </a:pPr>
            <a:r>
              <a:rPr lang="en-US" dirty="0"/>
              <a:t>Ansible configuration hierarchy</a:t>
            </a:r>
          </a:p>
          <a:p>
            <a:pPr marL="342900" indent="-342900">
              <a:lnSpc>
                <a:spcPct val="100000"/>
              </a:lnSpc>
              <a:buFont typeface="Arial" panose="020B0604020202020204" pitchFamily="34" charset="0"/>
              <a:buChar char="•"/>
            </a:pPr>
            <a:r>
              <a:rPr lang="en-US" dirty="0"/>
              <a:t>Ansible Playbooks</a:t>
            </a:r>
          </a:p>
        </p:txBody>
      </p:sp>
      <p:sp>
        <p:nvSpPr>
          <p:cNvPr id="9" name="Content Placeholder 2">
            <a:extLst>
              <a:ext uri="{FF2B5EF4-FFF2-40B4-BE49-F238E27FC236}">
                <a16:creationId xmlns:a16="http://schemas.microsoft.com/office/drawing/2014/main" id="{FAC95280-47AC-EB61-69E2-C92AD9B2E9A7}"/>
              </a:ext>
            </a:extLst>
          </p:cNvPr>
          <p:cNvSpPr txBox="1">
            <a:spLocks/>
          </p:cNvSpPr>
          <p:nvPr/>
        </p:nvSpPr>
        <p:spPr>
          <a:xfrm>
            <a:off x="5431534" y="2314109"/>
            <a:ext cx="3602736" cy="3364992"/>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all"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Arial" panose="020B0604020202020204" pitchFamily="34" charset="0"/>
              <a:buChar char="•"/>
            </a:pPr>
            <a:r>
              <a:rPr lang="en-US" dirty="0"/>
              <a:t>Modules</a:t>
            </a:r>
          </a:p>
          <a:p>
            <a:pPr marL="342900" indent="-342900">
              <a:lnSpc>
                <a:spcPct val="100000"/>
              </a:lnSpc>
              <a:buFont typeface="Arial" panose="020B0604020202020204" pitchFamily="34" charset="0"/>
              <a:buChar char="•"/>
            </a:pPr>
            <a:r>
              <a:rPr lang="en-US" dirty="0"/>
              <a:t>Conditionals and Control Flow</a:t>
            </a:r>
          </a:p>
          <a:p>
            <a:pPr marL="342900" indent="-342900">
              <a:lnSpc>
                <a:spcPct val="100000"/>
              </a:lnSpc>
              <a:buFont typeface="Arial" panose="020B0604020202020204" pitchFamily="34" charset="0"/>
              <a:buChar char="•"/>
            </a:pPr>
            <a:r>
              <a:rPr lang="en-US" dirty="0"/>
              <a:t>Ansible in Cloud</a:t>
            </a:r>
          </a:p>
          <a:p>
            <a:pPr marL="342900" indent="-342900">
              <a:lnSpc>
                <a:spcPct val="100000"/>
              </a:lnSpc>
              <a:buFont typeface="Arial" panose="020B0604020202020204" pitchFamily="34" charset="0"/>
              <a:buChar char="•"/>
            </a:pPr>
            <a:r>
              <a:rPr lang="en-US" dirty="0"/>
              <a:t>Ansible Tower</a:t>
            </a:r>
          </a:p>
          <a:p>
            <a:pPr marL="342900" indent="-342900">
              <a:lnSpc>
                <a:spcPct val="100000"/>
              </a:lnSpc>
              <a:buFont typeface="Arial" panose="020B0604020202020204" pitchFamily="34" charset="0"/>
              <a:buChar char="•"/>
            </a:pPr>
            <a:r>
              <a:rPr lang="en-US" dirty="0"/>
              <a:t>Demo.</a:t>
            </a:r>
          </a:p>
        </p:txBody>
      </p:sp>
    </p:spTree>
    <p:extLst>
      <p:ext uri="{BB962C8B-B14F-4D97-AF65-F5344CB8AC3E}">
        <p14:creationId xmlns:p14="http://schemas.microsoft.com/office/powerpoint/2010/main" val="291086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 calcmode="lin" valueType="num">
                                      <p:cBhvr additive="base">
                                        <p:cTn id="3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1" end="1"/>
                                            </p:txEl>
                                          </p:spTgt>
                                        </p:tgtEl>
                                        <p:attrNameLst>
                                          <p:attrName>style.visibility</p:attrName>
                                        </p:attrNameLst>
                                      </p:cBhvr>
                                      <p:to>
                                        <p:strVal val="visible"/>
                                      </p:to>
                                    </p:set>
                                    <p:anim calcmode="lin" valueType="num">
                                      <p:cBhvr additive="base">
                                        <p:cTn id="4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anim calcmode="lin" valueType="num">
                                      <p:cBhvr additive="base">
                                        <p:cTn id="4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3" end="3"/>
                                            </p:txEl>
                                          </p:spTgt>
                                        </p:tgtEl>
                                        <p:attrNameLst>
                                          <p:attrName>style.visibility</p:attrName>
                                        </p:attrNameLst>
                                      </p:cBhvr>
                                      <p:to>
                                        <p:strVal val="visible"/>
                                      </p:to>
                                    </p:set>
                                    <p:anim calcmode="lin" valueType="num">
                                      <p:cBhvr additive="base">
                                        <p:cTn id="5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xEl>
                                              <p:pRg st="4" end="4"/>
                                            </p:txEl>
                                          </p:spTgt>
                                        </p:tgtEl>
                                        <p:attrNameLst>
                                          <p:attrName>style.visibility</p:attrName>
                                        </p:attrNameLst>
                                      </p:cBhvr>
                                      <p:to>
                                        <p:strVal val="visible"/>
                                      </p:to>
                                    </p:set>
                                    <p:anim calcmode="lin" valueType="num">
                                      <p:cBhvr additive="base">
                                        <p:cTn id="6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br>
              <a:rPr lang="en-US" dirty="0"/>
            </a:br>
            <a:endParaRPr lang="en-US" dirty="0"/>
          </a:p>
        </p:txBody>
      </p:sp>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92441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What is ansible?</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What is ansible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7" name="Content Placeholder 6">
            <a:extLst>
              <a:ext uri="{FF2B5EF4-FFF2-40B4-BE49-F238E27FC236}">
                <a16:creationId xmlns:a16="http://schemas.microsoft.com/office/drawing/2014/main" id="{CCCF993F-7AA2-0554-8C51-3FBA60C445E6}"/>
              </a:ext>
            </a:extLst>
          </p:cNvPr>
          <p:cNvSpPr>
            <a:spLocks noGrp="1"/>
          </p:cNvSpPr>
          <p:nvPr>
            <p:ph idx="1"/>
          </p:nvPr>
        </p:nvSpPr>
        <p:spPr/>
        <p:txBody>
          <a:bodyPr/>
          <a:lstStyle/>
          <a:p>
            <a:pPr algn="just">
              <a:lnSpc>
                <a:spcPct val="150000"/>
              </a:lnSpc>
            </a:pPr>
            <a:r>
              <a:rPr lang="en-US" dirty="0"/>
              <a:t>Ansible is an open-source automation tool that allows you to automate the configuration, deployment, and orchestration of IT infrastructure. </a:t>
            </a:r>
          </a:p>
          <a:p>
            <a:pPr algn="just">
              <a:lnSpc>
                <a:spcPct val="150000"/>
              </a:lnSpc>
            </a:pPr>
            <a:r>
              <a:rPr lang="en-US" dirty="0"/>
              <a:t>It uses a simple, human-readable language (YAML) to define automation tasks and can manage infrastructure on-premises or in the cloud.</a:t>
            </a:r>
          </a:p>
          <a:p>
            <a:pPr algn="just">
              <a:lnSpc>
                <a:spcPct val="150000"/>
              </a:lnSpc>
            </a:pPr>
            <a:r>
              <a:rPr lang="en-US" dirty="0"/>
              <a:t>Ansible is a powerful tool that can help you automate your IT infrastructure and improve the efficiency of your operations.</a:t>
            </a:r>
          </a:p>
        </p:txBody>
      </p:sp>
    </p:spTree>
    <p:extLst>
      <p:ext uri="{BB962C8B-B14F-4D97-AF65-F5344CB8AC3E}">
        <p14:creationId xmlns:p14="http://schemas.microsoft.com/office/powerpoint/2010/main" val="126387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What is ansible?</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What is ansible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7" name="Content Placeholder 6">
            <a:extLst>
              <a:ext uri="{FF2B5EF4-FFF2-40B4-BE49-F238E27FC236}">
                <a16:creationId xmlns:a16="http://schemas.microsoft.com/office/drawing/2014/main" id="{CCCF993F-7AA2-0554-8C51-3FBA60C445E6}"/>
              </a:ext>
            </a:extLst>
          </p:cNvPr>
          <p:cNvSpPr>
            <a:spLocks noGrp="1"/>
          </p:cNvSpPr>
          <p:nvPr>
            <p:ph idx="1"/>
          </p:nvPr>
        </p:nvSpPr>
        <p:spPr/>
        <p:txBody>
          <a:bodyPr/>
          <a:lstStyle/>
          <a:p>
            <a:pPr algn="just">
              <a:lnSpc>
                <a:spcPct val="150000"/>
              </a:lnSpc>
            </a:pPr>
            <a:r>
              <a:rPr lang="en-US" dirty="0"/>
              <a:t>Ansible also has a robust inventory system that allows you to manage your infrastructure and group hosts based on different criteria. </a:t>
            </a:r>
          </a:p>
          <a:p>
            <a:pPr algn="just">
              <a:lnSpc>
                <a:spcPct val="150000"/>
              </a:lnSpc>
            </a:pPr>
            <a:r>
              <a:rPr lang="en-US" dirty="0"/>
              <a:t>It supports role-based access control (RBAC), which means you can define different levels of access for different users.</a:t>
            </a:r>
          </a:p>
        </p:txBody>
      </p:sp>
    </p:spTree>
    <p:extLst>
      <p:ext uri="{BB962C8B-B14F-4D97-AF65-F5344CB8AC3E}">
        <p14:creationId xmlns:p14="http://schemas.microsoft.com/office/powerpoint/2010/main" val="62698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EC20-2616-5485-01F7-2B6C0CED2929}"/>
              </a:ext>
            </a:extLst>
          </p:cNvPr>
          <p:cNvSpPr>
            <a:spLocks noGrp="1"/>
          </p:cNvSpPr>
          <p:nvPr>
            <p:ph type="title"/>
          </p:nvPr>
        </p:nvSpPr>
        <p:spPr/>
        <p:txBody>
          <a:bodyPr/>
          <a:lstStyle/>
          <a:p>
            <a:r>
              <a:rPr lang="en-US" dirty="0"/>
              <a:t>Why Ansible?</a:t>
            </a:r>
          </a:p>
        </p:txBody>
      </p:sp>
      <p:sp>
        <p:nvSpPr>
          <p:cNvPr id="3" name="Content Placeholder 2">
            <a:extLst>
              <a:ext uri="{FF2B5EF4-FFF2-40B4-BE49-F238E27FC236}">
                <a16:creationId xmlns:a16="http://schemas.microsoft.com/office/drawing/2014/main" id="{67D592C1-D0B7-2B97-4C21-A1FF9BA22F07}"/>
              </a:ext>
            </a:extLst>
          </p:cNvPr>
          <p:cNvSpPr>
            <a:spLocks noGrp="1"/>
          </p:cNvSpPr>
          <p:nvPr>
            <p:ph idx="1"/>
          </p:nvPr>
        </p:nvSpPr>
        <p:spPr/>
        <p:txBody>
          <a:bodyPr/>
          <a:lstStyle/>
          <a:p>
            <a:r>
              <a:rPr lang="en-US" dirty="0"/>
              <a:t>Easy to learn and use</a:t>
            </a:r>
          </a:p>
          <a:p>
            <a:r>
              <a:rPr lang="en-US" dirty="0"/>
              <a:t>Agentless architecture</a:t>
            </a:r>
          </a:p>
          <a:p>
            <a:r>
              <a:rPr lang="en-US" dirty="0"/>
              <a:t>Supports multiple platforms</a:t>
            </a:r>
          </a:p>
          <a:p>
            <a:r>
              <a:rPr lang="en-US" dirty="0"/>
              <a:t>Large and active community</a:t>
            </a:r>
          </a:p>
        </p:txBody>
      </p:sp>
      <p:sp>
        <p:nvSpPr>
          <p:cNvPr id="4" name="Slide Number Placeholder 3">
            <a:extLst>
              <a:ext uri="{FF2B5EF4-FFF2-40B4-BE49-F238E27FC236}">
                <a16:creationId xmlns:a16="http://schemas.microsoft.com/office/drawing/2014/main" id="{C8AD1B7A-743C-56F2-2C7A-2FC03DD919CC}"/>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5" name="Footer Placeholder 4">
            <a:extLst>
              <a:ext uri="{FF2B5EF4-FFF2-40B4-BE49-F238E27FC236}">
                <a16:creationId xmlns:a16="http://schemas.microsoft.com/office/drawing/2014/main" id="{1E1460C7-EDEC-9B72-CE60-127D46A0428C}"/>
              </a:ext>
            </a:extLst>
          </p:cNvPr>
          <p:cNvSpPr>
            <a:spLocks noGrp="1"/>
          </p:cNvSpPr>
          <p:nvPr>
            <p:ph type="ftr" sz="quarter" idx="12"/>
          </p:nvPr>
        </p:nvSpPr>
        <p:spPr/>
        <p:txBody>
          <a:bodyPr/>
          <a:lstStyle/>
          <a:p>
            <a:r>
              <a:rPr lang="en-US" dirty="0"/>
              <a:t>Why Ansible?</a:t>
            </a:r>
          </a:p>
        </p:txBody>
      </p:sp>
    </p:spTree>
    <p:extLst>
      <p:ext uri="{BB962C8B-B14F-4D97-AF65-F5344CB8AC3E}">
        <p14:creationId xmlns:p14="http://schemas.microsoft.com/office/powerpoint/2010/main" val="337243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6C48F-9773-8DA9-1C51-2E5679529ADC}"/>
              </a:ext>
            </a:extLst>
          </p:cNvPr>
          <p:cNvSpPr>
            <a:spLocks noGrp="1"/>
          </p:cNvSpPr>
          <p:nvPr>
            <p:ph type="title"/>
          </p:nvPr>
        </p:nvSpPr>
        <p:spPr/>
        <p:txBody>
          <a:bodyPr/>
          <a:lstStyle/>
          <a:p>
            <a:r>
              <a:rPr lang="en-US" dirty="0"/>
              <a:t>Ansible Vocabulary</a:t>
            </a:r>
          </a:p>
        </p:txBody>
      </p:sp>
      <p:sp>
        <p:nvSpPr>
          <p:cNvPr id="3" name="Content Placeholder 2">
            <a:extLst>
              <a:ext uri="{FF2B5EF4-FFF2-40B4-BE49-F238E27FC236}">
                <a16:creationId xmlns:a16="http://schemas.microsoft.com/office/drawing/2014/main" id="{846A4ABE-1681-4E45-2E33-6F9820632D0D}"/>
              </a:ext>
            </a:extLst>
          </p:cNvPr>
          <p:cNvSpPr>
            <a:spLocks noGrp="1"/>
          </p:cNvSpPr>
          <p:nvPr>
            <p:ph idx="1"/>
          </p:nvPr>
        </p:nvSpPr>
        <p:spPr/>
        <p:txBody>
          <a:bodyPr/>
          <a:lstStyle/>
          <a:p>
            <a:r>
              <a:rPr lang="en-US" dirty="0"/>
              <a:t>Inventory</a:t>
            </a:r>
          </a:p>
          <a:p>
            <a:r>
              <a:rPr lang="en-US" dirty="0"/>
              <a:t>Playbook</a:t>
            </a:r>
          </a:p>
          <a:p>
            <a:r>
              <a:rPr lang="en-US" dirty="0"/>
              <a:t>Module</a:t>
            </a:r>
          </a:p>
          <a:p>
            <a:r>
              <a:rPr lang="en-US" dirty="0"/>
              <a:t>Role</a:t>
            </a:r>
          </a:p>
          <a:p>
            <a:r>
              <a:rPr lang="en-US" dirty="0"/>
              <a:t>Play</a:t>
            </a:r>
          </a:p>
          <a:p>
            <a:r>
              <a:rPr lang="en-US" dirty="0"/>
              <a:t>Facts</a:t>
            </a:r>
          </a:p>
          <a:p>
            <a:r>
              <a:rPr lang="en-US" dirty="0"/>
              <a:t>Handler</a:t>
            </a:r>
          </a:p>
          <a:p>
            <a:r>
              <a:rPr lang="en-US" dirty="0"/>
              <a:t>Vault</a:t>
            </a:r>
          </a:p>
          <a:p>
            <a:r>
              <a:rPr lang="en-US" dirty="0"/>
              <a:t>Ad-hoc command</a:t>
            </a:r>
          </a:p>
        </p:txBody>
      </p:sp>
      <p:sp>
        <p:nvSpPr>
          <p:cNvPr id="4" name="Slide Number Placeholder 3">
            <a:extLst>
              <a:ext uri="{FF2B5EF4-FFF2-40B4-BE49-F238E27FC236}">
                <a16:creationId xmlns:a16="http://schemas.microsoft.com/office/drawing/2014/main" id="{64D04037-BCE4-CEF0-7B68-11208258EE3F}"/>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5" name="Footer Placeholder 4">
            <a:extLst>
              <a:ext uri="{FF2B5EF4-FFF2-40B4-BE49-F238E27FC236}">
                <a16:creationId xmlns:a16="http://schemas.microsoft.com/office/drawing/2014/main" id="{C0D06CBC-741B-4455-CCB3-9142C1FA3C67}"/>
              </a:ext>
            </a:extLst>
          </p:cNvPr>
          <p:cNvSpPr>
            <a:spLocks noGrp="1"/>
          </p:cNvSpPr>
          <p:nvPr>
            <p:ph type="ftr" sz="quarter" idx="12"/>
          </p:nvPr>
        </p:nvSpPr>
        <p:spPr>
          <a:xfrm rot="16200000">
            <a:off x="-527104" y="1434527"/>
            <a:ext cx="2358193" cy="323328"/>
          </a:xfrm>
        </p:spPr>
        <p:txBody>
          <a:bodyPr/>
          <a:lstStyle/>
          <a:p>
            <a:pPr marL="342900" indent="-342900">
              <a:lnSpc>
                <a:spcPct val="100000"/>
              </a:lnSpc>
              <a:buFont typeface="Arial" panose="020B0604020202020204" pitchFamily="34" charset="0"/>
              <a:buChar char="•"/>
            </a:pPr>
            <a:r>
              <a:rPr lang="en-US" dirty="0"/>
              <a:t>Ansible Vocabulary</a:t>
            </a:r>
          </a:p>
        </p:txBody>
      </p:sp>
    </p:spTree>
    <p:extLst>
      <p:ext uri="{BB962C8B-B14F-4D97-AF65-F5344CB8AC3E}">
        <p14:creationId xmlns:p14="http://schemas.microsoft.com/office/powerpoint/2010/main" val="180225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2E98-2CC5-4ADA-4C57-5EFBBF07DB42}"/>
              </a:ext>
            </a:extLst>
          </p:cNvPr>
          <p:cNvSpPr>
            <a:spLocks noGrp="1"/>
          </p:cNvSpPr>
          <p:nvPr>
            <p:ph type="title"/>
          </p:nvPr>
        </p:nvSpPr>
        <p:spPr>
          <a:xfrm>
            <a:off x="1075944" y="585350"/>
            <a:ext cx="10512973" cy="914400"/>
          </a:xfrm>
        </p:spPr>
        <p:txBody>
          <a:bodyPr/>
          <a:lstStyle/>
          <a:p>
            <a:r>
              <a:rPr lang="en-US" sz="3600" dirty="0"/>
              <a:t>Ansible configuration hierarchy</a:t>
            </a:r>
          </a:p>
        </p:txBody>
      </p:sp>
      <p:sp>
        <p:nvSpPr>
          <p:cNvPr id="3" name="Content Placeholder 2">
            <a:extLst>
              <a:ext uri="{FF2B5EF4-FFF2-40B4-BE49-F238E27FC236}">
                <a16:creationId xmlns:a16="http://schemas.microsoft.com/office/drawing/2014/main" id="{C6C358E5-6DE5-3F08-EC5C-B12496EC8D65}"/>
              </a:ext>
            </a:extLst>
          </p:cNvPr>
          <p:cNvSpPr>
            <a:spLocks noGrp="1"/>
          </p:cNvSpPr>
          <p:nvPr>
            <p:ph idx="1"/>
          </p:nvPr>
        </p:nvSpPr>
        <p:spPr>
          <a:xfrm>
            <a:off x="1295400" y="1524000"/>
            <a:ext cx="9820656" cy="4684489"/>
          </a:xfrm>
        </p:spPr>
        <p:txBody>
          <a:bodyPr/>
          <a:lstStyle/>
          <a:p>
            <a:r>
              <a:rPr lang="en-US" dirty="0"/>
              <a:t>Defaults</a:t>
            </a:r>
          </a:p>
          <a:p>
            <a:r>
              <a:rPr lang="en-US" dirty="0"/>
              <a:t>Inventory</a:t>
            </a:r>
          </a:p>
          <a:p>
            <a:r>
              <a:rPr lang="en-US" dirty="0"/>
              <a:t>Playbook</a:t>
            </a:r>
          </a:p>
          <a:p>
            <a:r>
              <a:rPr lang="en-US" dirty="0"/>
              <a:t>Task</a:t>
            </a:r>
          </a:p>
          <a:p>
            <a:r>
              <a:rPr lang="en-US" dirty="0"/>
              <a:t>Extra variables</a:t>
            </a:r>
          </a:p>
          <a:p>
            <a:r>
              <a:rPr lang="en-US" dirty="0"/>
              <a:t>Command-line options</a:t>
            </a:r>
          </a:p>
          <a:p>
            <a:r>
              <a:rPr lang="en-US" dirty="0"/>
              <a:t>Role defaults</a:t>
            </a:r>
          </a:p>
          <a:p>
            <a:r>
              <a:rPr lang="en-US" dirty="0"/>
              <a:t>Role vars</a:t>
            </a:r>
          </a:p>
          <a:p>
            <a:r>
              <a:rPr lang="en-US" dirty="0"/>
              <a:t>Host facts</a:t>
            </a:r>
          </a:p>
        </p:txBody>
      </p:sp>
      <p:sp>
        <p:nvSpPr>
          <p:cNvPr id="4" name="Slide Number Placeholder 3">
            <a:extLst>
              <a:ext uri="{FF2B5EF4-FFF2-40B4-BE49-F238E27FC236}">
                <a16:creationId xmlns:a16="http://schemas.microsoft.com/office/drawing/2014/main" id="{F6E8D219-A04A-6DF2-38C5-E48A525A7935}"/>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5" name="Footer Placeholder 4">
            <a:extLst>
              <a:ext uri="{FF2B5EF4-FFF2-40B4-BE49-F238E27FC236}">
                <a16:creationId xmlns:a16="http://schemas.microsoft.com/office/drawing/2014/main" id="{D903D7D8-CF59-AA42-B666-138DFA4FA966}"/>
              </a:ext>
            </a:extLst>
          </p:cNvPr>
          <p:cNvSpPr>
            <a:spLocks noGrp="1"/>
          </p:cNvSpPr>
          <p:nvPr>
            <p:ph type="ftr" sz="quarter" idx="12"/>
          </p:nvPr>
        </p:nvSpPr>
        <p:spPr>
          <a:xfrm rot="16200000">
            <a:off x="-778939" y="1364956"/>
            <a:ext cx="2864072" cy="323329"/>
          </a:xfrm>
        </p:spPr>
        <p:txBody>
          <a:bodyPr/>
          <a:lstStyle/>
          <a:p>
            <a:pPr marL="342900" indent="-342900">
              <a:lnSpc>
                <a:spcPct val="100000"/>
              </a:lnSpc>
              <a:buFont typeface="Arial" panose="020B0604020202020204" pitchFamily="34" charset="0"/>
              <a:buChar char="•"/>
            </a:pPr>
            <a:r>
              <a:rPr lang="en-US" dirty="0"/>
              <a:t>configuration hierarchy</a:t>
            </a:r>
          </a:p>
        </p:txBody>
      </p:sp>
    </p:spTree>
    <p:extLst>
      <p:ext uri="{BB962C8B-B14F-4D97-AF65-F5344CB8AC3E}">
        <p14:creationId xmlns:p14="http://schemas.microsoft.com/office/powerpoint/2010/main" val="84361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87B3-E854-64B9-C44C-5ABD643F15BE}"/>
              </a:ext>
            </a:extLst>
          </p:cNvPr>
          <p:cNvSpPr>
            <a:spLocks noGrp="1"/>
          </p:cNvSpPr>
          <p:nvPr>
            <p:ph type="title"/>
          </p:nvPr>
        </p:nvSpPr>
        <p:spPr/>
        <p:txBody>
          <a:bodyPr/>
          <a:lstStyle/>
          <a:p>
            <a:r>
              <a:rPr lang="en-US" dirty="0"/>
              <a:t>Ansible Playbooks</a:t>
            </a:r>
          </a:p>
        </p:txBody>
      </p:sp>
      <p:sp>
        <p:nvSpPr>
          <p:cNvPr id="3" name="Content Placeholder 2">
            <a:extLst>
              <a:ext uri="{FF2B5EF4-FFF2-40B4-BE49-F238E27FC236}">
                <a16:creationId xmlns:a16="http://schemas.microsoft.com/office/drawing/2014/main" id="{EA85B6F7-9843-9B06-5305-C35F94D481EC}"/>
              </a:ext>
            </a:extLst>
          </p:cNvPr>
          <p:cNvSpPr>
            <a:spLocks noGrp="1"/>
          </p:cNvSpPr>
          <p:nvPr>
            <p:ph idx="1"/>
          </p:nvPr>
        </p:nvSpPr>
        <p:spPr>
          <a:xfrm>
            <a:off x="1295400" y="1524000"/>
            <a:ext cx="9820656" cy="4684489"/>
          </a:xfrm>
        </p:spPr>
        <p:txBody>
          <a:bodyPr/>
          <a:lstStyle/>
          <a:p>
            <a:pPr>
              <a:lnSpc>
                <a:spcPct val="100000"/>
              </a:lnSpc>
            </a:pPr>
            <a:r>
              <a:rPr lang="en-US" dirty="0"/>
              <a:t>An Ansible playbook is a YAML file that defines a set of tasks to be executed on one or more hosts. </a:t>
            </a:r>
          </a:p>
          <a:p>
            <a:pPr>
              <a:lnSpc>
                <a:spcPct val="100000"/>
              </a:lnSpc>
            </a:pPr>
            <a:r>
              <a:rPr lang="en-US" dirty="0"/>
              <a:t>Playbooks are the heart of Ansible automation, and allow you to define the desired state of your infrastructure in a declarative way.</a:t>
            </a:r>
          </a:p>
          <a:p>
            <a:pPr>
              <a:lnSpc>
                <a:spcPct val="100000"/>
              </a:lnSpc>
            </a:pPr>
            <a:r>
              <a:rPr lang="en-US" dirty="0"/>
              <a:t>Here are the key components of an Ansible playbook:</a:t>
            </a:r>
          </a:p>
          <a:p>
            <a:pPr marL="0" indent="0">
              <a:buNone/>
            </a:pPr>
            <a:endParaRPr lang="en-US" dirty="0"/>
          </a:p>
        </p:txBody>
      </p:sp>
      <p:sp>
        <p:nvSpPr>
          <p:cNvPr id="4" name="Slide Number Placeholder 3">
            <a:extLst>
              <a:ext uri="{FF2B5EF4-FFF2-40B4-BE49-F238E27FC236}">
                <a16:creationId xmlns:a16="http://schemas.microsoft.com/office/drawing/2014/main" id="{E1F37A41-7C5E-3264-7868-F7E6C8E94ECE}"/>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5" name="Footer Placeholder 4">
            <a:extLst>
              <a:ext uri="{FF2B5EF4-FFF2-40B4-BE49-F238E27FC236}">
                <a16:creationId xmlns:a16="http://schemas.microsoft.com/office/drawing/2014/main" id="{E999F031-C537-E5AB-A630-980F975E2352}"/>
              </a:ext>
            </a:extLst>
          </p:cNvPr>
          <p:cNvSpPr>
            <a:spLocks noGrp="1"/>
          </p:cNvSpPr>
          <p:nvPr>
            <p:ph type="ftr" sz="quarter" idx="12"/>
          </p:nvPr>
        </p:nvSpPr>
        <p:spPr/>
        <p:txBody>
          <a:bodyPr/>
          <a:lstStyle/>
          <a:p>
            <a:r>
              <a:rPr lang="en-US" dirty="0"/>
              <a:t>Ansible Playbooks</a:t>
            </a:r>
          </a:p>
        </p:txBody>
      </p:sp>
      <p:sp>
        <p:nvSpPr>
          <p:cNvPr id="6" name="Content Placeholder 2">
            <a:extLst>
              <a:ext uri="{FF2B5EF4-FFF2-40B4-BE49-F238E27FC236}">
                <a16:creationId xmlns:a16="http://schemas.microsoft.com/office/drawing/2014/main" id="{B3368918-4431-3E96-0BB6-3C5F81070958}"/>
              </a:ext>
            </a:extLst>
          </p:cNvPr>
          <p:cNvSpPr txBox="1">
            <a:spLocks/>
          </p:cNvSpPr>
          <p:nvPr/>
        </p:nvSpPr>
        <p:spPr>
          <a:xfrm>
            <a:off x="1824792" y="3866147"/>
            <a:ext cx="4042610" cy="299185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Hosts</a:t>
            </a:r>
          </a:p>
          <a:p>
            <a:r>
              <a:rPr lang="en-US" dirty="0"/>
              <a:t>Variables</a:t>
            </a:r>
          </a:p>
          <a:p>
            <a:r>
              <a:rPr lang="en-US" dirty="0"/>
              <a:t>Tasks</a:t>
            </a:r>
          </a:p>
          <a:p>
            <a:r>
              <a:rPr lang="en-US" dirty="0"/>
              <a:t>Modules</a:t>
            </a:r>
          </a:p>
          <a:p>
            <a:r>
              <a:rPr lang="en-US" dirty="0"/>
              <a:t>Handlers</a:t>
            </a:r>
          </a:p>
        </p:txBody>
      </p:sp>
      <p:sp>
        <p:nvSpPr>
          <p:cNvPr id="7" name="Content Placeholder 2">
            <a:extLst>
              <a:ext uri="{FF2B5EF4-FFF2-40B4-BE49-F238E27FC236}">
                <a16:creationId xmlns:a16="http://schemas.microsoft.com/office/drawing/2014/main" id="{D04195E9-CBB2-4969-7478-6CB1E12F0408}"/>
              </a:ext>
            </a:extLst>
          </p:cNvPr>
          <p:cNvSpPr txBox="1">
            <a:spLocks/>
          </p:cNvSpPr>
          <p:nvPr/>
        </p:nvSpPr>
        <p:spPr>
          <a:xfrm>
            <a:off x="6324599" y="3866147"/>
            <a:ext cx="4407568" cy="299185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Roles</a:t>
            </a:r>
          </a:p>
          <a:p>
            <a:r>
              <a:rPr lang="en-US" dirty="0"/>
              <a:t>Conditionals</a:t>
            </a:r>
          </a:p>
          <a:p>
            <a:r>
              <a:rPr lang="en-US" dirty="0"/>
              <a:t>Loops</a:t>
            </a:r>
          </a:p>
          <a:p>
            <a:r>
              <a:rPr lang="en-US" dirty="0"/>
              <a:t>Templates</a:t>
            </a:r>
          </a:p>
        </p:txBody>
      </p:sp>
    </p:spTree>
    <p:extLst>
      <p:ext uri="{BB962C8B-B14F-4D97-AF65-F5344CB8AC3E}">
        <p14:creationId xmlns:p14="http://schemas.microsoft.com/office/powerpoint/2010/main" val="152606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 calcmode="lin" valueType="num">
                                      <p:cBhvr additive="base">
                                        <p:cTn id="3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 calcmode="lin" valueType="num">
                                      <p:cBhvr additive="base">
                                        <p:cTn id="3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anim calcmode="lin" valueType="num">
                                      <p:cBhvr additive="base">
                                        <p:cTn id="4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4" end="4"/>
                                            </p:txEl>
                                          </p:spTgt>
                                        </p:tgtEl>
                                        <p:attrNameLst>
                                          <p:attrName>style.visibility</p:attrName>
                                        </p:attrNameLst>
                                      </p:cBhvr>
                                      <p:to>
                                        <p:strVal val="visible"/>
                                      </p:to>
                                    </p:set>
                                    <p:anim calcmode="lin" valueType="num">
                                      <p:cBhvr additive="base">
                                        <p:cTn id="4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anim calcmode="lin" valueType="num">
                                      <p:cBhvr additive="base">
                                        <p:cTn id="5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 end="1"/>
                                            </p:txEl>
                                          </p:spTgt>
                                        </p:tgtEl>
                                        <p:attrNameLst>
                                          <p:attrName>style.visibility</p:attrName>
                                        </p:attrNameLst>
                                      </p:cBhvr>
                                      <p:to>
                                        <p:strVal val="visible"/>
                                      </p:to>
                                    </p:set>
                                    <p:anim calcmode="lin" valueType="num">
                                      <p:cBhvr additive="base">
                                        <p:cTn id="6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2" end="2"/>
                                            </p:txEl>
                                          </p:spTgt>
                                        </p:tgtEl>
                                        <p:attrNameLst>
                                          <p:attrName>style.visibility</p:attrName>
                                        </p:attrNameLst>
                                      </p:cBhvr>
                                      <p:to>
                                        <p:strVal val="visible"/>
                                      </p:to>
                                    </p:set>
                                    <p:anim calcmode="lin" valueType="num">
                                      <p:cBhvr additive="base">
                                        <p:cTn id="6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3" end="3"/>
                                            </p:txEl>
                                          </p:spTgt>
                                        </p:tgtEl>
                                        <p:attrNameLst>
                                          <p:attrName>style.visibility</p:attrName>
                                        </p:attrNameLst>
                                      </p:cBhvr>
                                      <p:to>
                                        <p:strVal val="visible"/>
                                      </p:to>
                                    </p:set>
                                    <p:anim calcmode="lin" valueType="num">
                                      <p:cBhvr additive="base">
                                        <p:cTn id="7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{03DF0C69-76E0-413F-8515-001C77930FB3}tf67061901_win32</Template>
  <TotalTime>834</TotalTime>
  <Words>699</Words>
  <Application>Microsoft Office PowerPoint</Application>
  <PresentationFormat>Widescreen</PresentationFormat>
  <Paragraphs>130</Paragraphs>
  <Slides>20</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Daytona Condensed Light</vt:lpstr>
      <vt:lpstr>Posterama</vt:lpstr>
      <vt:lpstr>Söhne</vt:lpstr>
      <vt:lpstr>Office Theme</vt:lpstr>
      <vt:lpstr>A n s I b l e</vt:lpstr>
      <vt:lpstr>Agenda</vt:lpstr>
      <vt:lpstr>introduction</vt:lpstr>
      <vt:lpstr>What is ansible?</vt:lpstr>
      <vt:lpstr>What is ansible?</vt:lpstr>
      <vt:lpstr>Why Ansible?</vt:lpstr>
      <vt:lpstr>Ansible Vocabulary</vt:lpstr>
      <vt:lpstr>Ansible configuration hierarchy</vt:lpstr>
      <vt:lpstr>Ansible Playbooks</vt:lpstr>
      <vt:lpstr>Ansible Modules</vt:lpstr>
      <vt:lpstr>Ansible Conditionals &amp; Control Flow</vt:lpstr>
      <vt:lpstr>Conditionals &amp; Control Flow</vt:lpstr>
      <vt:lpstr>Conditionals &amp; Control Flow</vt:lpstr>
      <vt:lpstr>Conditionals &amp; Control Flow</vt:lpstr>
      <vt:lpstr>Conditionals &amp; Control Flow</vt:lpstr>
      <vt:lpstr>Ansible in Cloud</vt:lpstr>
      <vt:lpstr>Lab setup</vt:lpstr>
      <vt:lpstr>Lab setup</vt:lpstr>
      <vt:lpstr>And now, to put all of these concepts into action, let's dive into a live demo</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 s I b l e</dc:title>
  <dc:creator>Jitendra Singh Tomar</dc:creator>
  <cp:lastModifiedBy>Jeetu Tomar</cp:lastModifiedBy>
  <cp:revision>77</cp:revision>
  <dcterms:created xsi:type="dcterms:W3CDTF">2023-03-03T10:06:09Z</dcterms:created>
  <dcterms:modified xsi:type="dcterms:W3CDTF">2024-01-04T14:13:36Z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