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93" r:id="rId4"/>
    <p:sldId id="310" r:id="rId5"/>
    <p:sldId id="259" r:id="rId6"/>
    <p:sldId id="294" r:id="rId7"/>
    <p:sldId id="311" r:id="rId8"/>
    <p:sldId id="295" r:id="rId9"/>
    <p:sldId id="312" r:id="rId10"/>
    <p:sldId id="308" r:id="rId11"/>
    <p:sldId id="309" r:id="rId12"/>
    <p:sldId id="296" r:id="rId13"/>
    <p:sldId id="297" r:id="rId14"/>
    <p:sldId id="298" r:id="rId15"/>
    <p:sldId id="301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02" r:id="rId24"/>
    <p:sldId id="303" r:id="rId25"/>
    <p:sldId id="313" r:id="rId26"/>
    <p:sldId id="314" r:id="rId27"/>
    <p:sldId id="315" r:id="rId28"/>
    <p:sldId id="287" r:id="rId29"/>
    <p:sldId id="292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5326" autoAdjust="0"/>
  </p:normalViewPr>
  <p:slideViewPr>
    <p:cSldViewPr>
      <p:cViewPr varScale="1">
        <p:scale>
          <a:sx n="126" d="100"/>
          <a:sy n="126" d="100"/>
        </p:scale>
        <p:origin x="402" y="1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20B-6624-41DF-A802-25CE5A0BB768}" type="datetime1">
              <a:rPr lang="en-US" smtClean="0"/>
              <a:t>6/22/2024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EB0A-3434-49FF-859C-3BF61C285831}" type="datetime1">
              <a:rPr lang="en-US" smtClean="0"/>
              <a:t>6/22/2024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JITENDRA SINGH TOMAR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E694-6F97-4325-A1C2-9220945650B2}" type="datetime1">
              <a:rPr lang="en-US" smtClean="0"/>
              <a:t>6/22/2024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7DFF-718C-46D2-B3CF-1EFC28675858}" type="datetime1">
              <a:rPr lang="en-US" smtClean="0"/>
              <a:t>6/22/2024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CD6-90C0-4284-995C-EF32E28DA181}" type="datetime1">
              <a:rPr lang="en-US" smtClean="0"/>
              <a:t>6/22/2024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6DA7-A904-4973-B718-8E5426D80E59}" type="datetime1">
              <a:rPr lang="en-US" smtClean="0"/>
              <a:t>6/22/2024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7175-7036-4791-9377-B9115D1AB78E}" type="datetime1">
              <a:rPr lang="en-US" smtClean="0"/>
              <a:t>6/22/2024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C239-7902-47C5-8135-09920E2E0B90}" type="datetime1">
              <a:rPr lang="en-US" smtClean="0"/>
              <a:t>6/22/2024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1F09-B550-4BBC-88F3-8E3B83CAF5A9}" type="datetime1">
              <a:rPr lang="en-US" smtClean="0"/>
              <a:t>6/22/2024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JITENDRA SINGH TOMAR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9E7A-0AEB-45F4-8365-2F33761C5E8E}" type="datetime1">
              <a:rPr lang="en-US" smtClean="0"/>
              <a:t>6/22/2024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JITENDRA SINGH TOMAR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B4A8-1F3C-46A9-8679-8F9D245FBAD7}" type="datetime1">
              <a:rPr lang="en-US" smtClean="0"/>
              <a:t>6/22/2024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Containerization with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transition from </a:t>
            </a:r>
            <a:r>
              <a:rPr lang="en-US" dirty="0">
                <a:solidFill>
                  <a:srgbClr val="FFC000"/>
                </a:solidFill>
              </a:rPr>
              <a:t>Hard work </a:t>
            </a:r>
            <a:r>
              <a:rPr lang="en-US" dirty="0"/>
              <a:t>to </a:t>
            </a:r>
            <a:r>
              <a:rPr lang="en-US" dirty="0">
                <a:solidFill>
                  <a:srgbClr val="FFC000"/>
                </a:solidFill>
              </a:rPr>
              <a:t>Smart work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76F7F-22F2-A213-42D2-F0EC670F9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533400"/>
            <a:ext cx="3784489" cy="24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2129-8073-59D8-38A1-C73A35B4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 on my machine!!!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84096-DED7-3500-795D-88633026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1676400"/>
            <a:ext cx="6153150" cy="45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@Clip from The Matrix 1999 meme generated using ImgFip">
            <a:extLst>
              <a:ext uri="{FF2B5EF4-FFF2-40B4-BE49-F238E27FC236}">
                <a16:creationId xmlns:a16="http://schemas.microsoft.com/office/drawing/2014/main" id="{57CE7A0A-93CA-7767-3347-CB6271701B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70" y="1676400"/>
            <a:ext cx="8610600" cy="434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6C15-A017-E467-245D-36B7BFD1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B759-B60C-5E54-41E7-E78E647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Docker</a:t>
            </a:r>
            <a:r>
              <a:rPr lang="en-US" dirty="0"/>
              <a:t> is a containerization platform that packages your application and all its dependencies together in the form of Containers to ensure that your application works seamlessly in any environment.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Docker containers that run on Docker Engine: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Standard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Lightweight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Secure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1B6B-10DA-D877-F777-5E03EE4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Docker creates </a:t>
            </a:r>
            <a:r>
              <a:rPr lang="en-US" dirty="0">
                <a:solidFill>
                  <a:srgbClr val="FFC000"/>
                </a:solidFill>
              </a:rPr>
              <a:t>simple tooling </a:t>
            </a:r>
            <a:r>
              <a:rPr lang="en-US" dirty="0"/>
              <a:t>and a </a:t>
            </a:r>
            <a:r>
              <a:rPr lang="en-US" dirty="0">
                <a:solidFill>
                  <a:srgbClr val="FFC000"/>
                </a:solidFill>
              </a:rPr>
              <a:t>universal packaging </a:t>
            </a:r>
            <a:r>
              <a:rPr lang="en-US" dirty="0"/>
              <a:t>approach that bundles up all application dependencies inside a container which is then run on Docker Engine.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Docker Engine </a:t>
            </a:r>
            <a:r>
              <a:rPr lang="en-US" dirty="0"/>
              <a:t>enables containerized applications to run anywhere consistently on any infrastructure, solving “dependency issues” for developers and operations teams, and eliminating the “</a:t>
            </a:r>
            <a:r>
              <a:rPr lang="en-US" dirty="0">
                <a:solidFill>
                  <a:srgbClr val="FFC000"/>
                </a:solidFill>
              </a:rPr>
              <a:t>it works on my laptop!</a:t>
            </a:r>
            <a:r>
              <a:rPr lang="en-US" dirty="0"/>
              <a:t>” problem. </a:t>
            </a:r>
          </a:p>
        </p:txBody>
      </p:sp>
    </p:spTree>
    <p:extLst>
      <p:ext uri="{BB962C8B-B14F-4D97-AF65-F5344CB8AC3E}">
        <p14:creationId xmlns:p14="http://schemas.microsoft.com/office/powerpoint/2010/main" val="18480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8729-ED82-A019-755B-85B7B32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837822-95B1-C116-EA59-B3DB5A045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12" y="1752600"/>
            <a:ext cx="7772400" cy="4434972"/>
          </a:xfrm>
        </p:spPr>
      </p:pic>
    </p:spTree>
    <p:extLst>
      <p:ext uri="{BB962C8B-B14F-4D97-AF65-F5344CB8AC3E}">
        <p14:creationId xmlns:p14="http://schemas.microsoft.com/office/powerpoint/2010/main" val="10532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of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1B6B-10DA-D877-F777-5E03EE4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Image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Dockerfile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Containers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Docker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Hub</a:t>
            </a:r>
            <a:r>
              <a:rPr lang="en-US" dirty="0"/>
              <a:t>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Docker Client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Daemon</a:t>
            </a:r>
          </a:p>
        </p:txBody>
      </p:sp>
      <p:pic>
        <p:nvPicPr>
          <p:cNvPr id="2050" name="Picture 2" descr="Docker Images, Docker Hub, Docker File and Docker Container - Docker Tutorial - Edureka">
            <a:extLst>
              <a:ext uri="{FF2B5EF4-FFF2-40B4-BE49-F238E27FC236}">
                <a16:creationId xmlns:a16="http://schemas.microsoft.com/office/drawing/2014/main" id="{BE745E7C-900E-CFE0-1C73-A73437C8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2209800"/>
            <a:ext cx="6898535" cy="29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0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027-5D3F-D94C-0F72-F8A411D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pic>
        <p:nvPicPr>
          <p:cNvPr id="1026" name="Picture 2" descr="graphical user interface, application">
            <a:extLst>
              <a:ext uri="{FF2B5EF4-FFF2-40B4-BE49-F238E27FC236}">
                <a16:creationId xmlns:a16="http://schemas.microsoft.com/office/drawing/2014/main" id="{EBF46305-65B9-4A48-5851-44A3AFA12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 r="66493" b="58929"/>
          <a:stretch/>
        </p:blipFill>
        <p:spPr bwMode="auto">
          <a:xfrm>
            <a:off x="3911899" y="2057400"/>
            <a:ext cx="436502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6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027-5D3F-D94C-0F72-F8A411D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pic>
        <p:nvPicPr>
          <p:cNvPr id="1026" name="Picture 2" descr="graphical user interface, application">
            <a:extLst>
              <a:ext uri="{FF2B5EF4-FFF2-40B4-BE49-F238E27FC236}">
                <a16:creationId xmlns:a16="http://schemas.microsoft.com/office/drawing/2014/main" id="{EBF46305-65B9-4A48-5851-44A3AFA12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6" t="10829" r="33246" b="58814"/>
          <a:stretch/>
        </p:blipFill>
        <p:spPr bwMode="auto">
          <a:xfrm>
            <a:off x="3911899" y="2057400"/>
            <a:ext cx="436502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50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027-5D3F-D94C-0F72-F8A411D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pic>
        <p:nvPicPr>
          <p:cNvPr id="1026" name="Picture 2" descr="graphical user interface, application">
            <a:extLst>
              <a:ext uri="{FF2B5EF4-FFF2-40B4-BE49-F238E27FC236}">
                <a16:creationId xmlns:a16="http://schemas.microsoft.com/office/drawing/2014/main" id="{EBF46305-65B9-4A48-5851-44A3AFA12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9" t="11399" r="1353" b="58244"/>
          <a:stretch/>
        </p:blipFill>
        <p:spPr bwMode="auto">
          <a:xfrm>
            <a:off x="3911899" y="2057400"/>
            <a:ext cx="436502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2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027-5D3F-D94C-0F72-F8A411D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pic>
        <p:nvPicPr>
          <p:cNvPr id="1026" name="Picture 2" descr="graphical user interface, application">
            <a:extLst>
              <a:ext uri="{FF2B5EF4-FFF2-40B4-BE49-F238E27FC236}">
                <a16:creationId xmlns:a16="http://schemas.microsoft.com/office/drawing/2014/main" id="{EBF46305-65B9-4A48-5851-44A3AFA12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39741" r="65698" b="29902"/>
          <a:stretch/>
        </p:blipFill>
        <p:spPr bwMode="auto">
          <a:xfrm>
            <a:off x="3911899" y="2057400"/>
            <a:ext cx="436502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012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26D3-1BD0-9707-E7B0-AC1F8485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4A9B-26EB-994B-172F-E2149713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Introduction to containers</a:t>
            </a:r>
          </a:p>
          <a:p>
            <a:r>
              <a:rPr lang="en-US" sz="2200" dirty="0"/>
              <a:t>Containers vs Virtual Machines</a:t>
            </a:r>
          </a:p>
          <a:p>
            <a:r>
              <a:rPr lang="en-US" sz="2200" dirty="0"/>
              <a:t>Docker, Docker images, DockerHub, Dockerfile</a:t>
            </a:r>
          </a:p>
          <a:p>
            <a:r>
              <a:rPr lang="en-US" sz="2200" dirty="0"/>
              <a:t>Building an image out of a container</a:t>
            </a:r>
          </a:p>
          <a:p>
            <a:r>
              <a:rPr lang="en-US" sz="2200" dirty="0"/>
              <a:t>Let’s build an image with Dockerfile!</a:t>
            </a:r>
          </a:p>
          <a:p>
            <a:r>
              <a:rPr lang="en-US" sz="2200" dirty="0"/>
              <a:t>Introduction to Kubernetes</a:t>
            </a:r>
          </a:p>
          <a:p>
            <a:r>
              <a:rPr lang="en-US" sz="2200" dirty="0"/>
              <a:t>How do we use containers on real environments?</a:t>
            </a:r>
          </a:p>
        </p:txBody>
      </p:sp>
    </p:spTree>
    <p:extLst>
      <p:ext uri="{BB962C8B-B14F-4D97-AF65-F5344CB8AC3E}">
        <p14:creationId xmlns:p14="http://schemas.microsoft.com/office/powerpoint/2010/main" val="3205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027-5D3F-D94C-0F72-F8A411D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pic>
        <p:nvPicPr>
          <p:cNvPr id="1026" name="Picture 2" descr="graphical user interface, application">
            <a:extLst>
              <a:ext uri="{FF2B5EF4-FFF2-40B4-BE49-F238E27FC236}">
                <a16:creationId xmlns:a16="http://schemas.microsoft.com/office/drawing/2014/main" id="{EBF46305-65B9-4A48-5851-44A3AFA12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69535" r="65112" b="108"/>
          <a:stretch/>
        </p:blipFill>
        <p:spPr bwMode="auto">
          <a:xfrm>
            <a:off x="3911899" y="2057400"/>
            <a:ext cx="436502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5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027-5D3F-D94C-0F72-F8A411D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pic>
        <p:nvPicPr>
          <p:cNvPr id="1026" name="Picture 2" descr="graphical user interface, application">
            <a:extLst>
              <a:ext uri="{FF2B5EF4-FFF2-40B4-BE49-F238E27FC236}">
                <a16:creationId xmlns:a16="http://schemas.microsoft.com/office/drawing/2014/main" id="{EBF46305-65B9-4A48-5851-44A3AFA12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t="69535" r="33245" b="108"/>
          <a:stretch/>
        </p:blipFill>
        <p:spPr bwMode="auto">
          <a:xfrm>
            <a:off x="3911899" y="2057400"/>
            <a:ext cx="436502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3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027-5D3F-D94C-0F72-F8A411D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pic>
        <p:nvPicPr>
          <p:cNvPr id="1026" name="Picture 2" descr="graphical user interface, application">
            <a:extLst>
              <a:ext uri="{FF2B5EF4-FFF2-40B4-BE49-F238E27FC236}">
                <a16:creationId xmlns:a16="http://schemas.microsoft.com/office/drawing/2014/main" id="{EBF46305-65B9-4A48-5851-44A3AFA12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3" t="70105" r="1347" b="-462"/>
          <a:stretch/>
        </p:blipFill>
        <p:spPr bwMode="auto">
          <a:xfrm>
            <a:off x="3911899" y="2057400"/>
            <a:ext cx="436502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030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Docker Container Works?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2B654-E1C0-5E9F-2B22-D9B625A7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16" y="1752600"/>
            <a:ext cx="8957296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1B6B-10DA-D877-F777-5E03EE4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Kubernetes is a </a:t>
            </a:r>
            <a:r>
              <a:rPr lang="en-US" dirty="0">
                <a:solidFill>
                  <a:srgbClr val="FFC000"/>
                </a:solidFill>
              </a:rPr>
              <a:t>container management technology </a:t>
            </a:r>
            <a:r>
              <a:rPr lang="en-US" dirty="0"/>
              <a:t>developed in Google lab to </a:t>
            </a:r>
            <a:r>
              <a:rPr lang="en-US" dirty="0">
                <a:solidFill>
                  <a:srgbClr val="FFC000"/>
                </a:solidFill>
              </a:rPr>
              <a:t>manage</a:t>
            </a:r>
            <a:r>
              <a:rPr lang="en-US" dirty="0"/>
              <a:t> containerized applications in different kind of environments such as </a:t>
            </a:r>
            <a:r>
              <a:rPr lang="en-US" dirty="0">
                <a:solidFill>
                  <a:srgbClr val="FFC000"/>
                </a:solidFill>
              </a:rPr>
              <a:t>physical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virtual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cloud infrastructure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an </a:t>
            </a:r>
            <a:r>
              <a:rPr lang="en-US" dirty="0">
                <a:solidFill>
                  <a:srgbClr val="FFC000"/>
                </a:solidFill>
              </a:rPr>
              <a:t>open source system </a:t>
            </a:r>
            <a:r>
              <a:rPr lang="en-US" dirty="0"/>
              <a:t>which helps in creating and managing containerization of application.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Kubernetes comes with a capability of </a:t>
            </a:r>
            <a:r>
              <a:rPr lang="en-US" dirty="0">
                <a:solidFill>
                  <a:srgbClr val="FFC000"/>
                </a:solidFill>
              </a:rPr>
              <a:t>automating deployment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scaling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application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operations of application containers across clusters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99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Kubernetes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C1EC49-2A43-187D-2CFA-D6AB06A15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544041"/>
              </p:ext>
            </p:extLst>
          </p:nvPr>
        </p:nvGraphicFramePr>
        <p:xfrm>
          <a:off x="1522412" y="1905000"/>
          <a:ext cx="93726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58827111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73640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8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Continues </a:t>
                      </a:r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development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integration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Environment consistency </a:t>
                      </a:r>
                      <a:r>
                        <a:rPr lang="en-US" sz="2200" dirty="0"/>
                        <a:t>across development testing and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2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Containerized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Loosely coupled infrastructure</a:t>
                      </a:r>
                      <a:r>
                        <a:rPr lang="en-US" sz="2200" dirty="0"/>
                        <a:t>, where each component can act as a separate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8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Application-centric</a:t>
                      </a:r>
                      <a:r>
                        <a:rPr lang="en-US" sz="2200" dirty="0"/>
                        <a:t>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Higher density of resource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Auto-scalable</a:t>
                      </a:r>
                      <a:r>
                        <a:rPr lang="en-US" sz="2200" dirty="0"/>
                        <a:t>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Predictable infrastructure </a:t>
                      </a:r>
                      <a:r>
                        <a:rPr lang="en-US" sz="2200" dirty="0"/>
                        <a:t>which is going to be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5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Kubernetes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1B6B-10DA-D877-F777-5E03EE4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Kubernetes helps you make sure that the containerized applications run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when you want</a:t>
            </a:r>
            <a:r>
              <a:rPr lang="en-US" dirty="0"/>
              <a:t>, and helps them find the resources and tools they need to work.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Kubernetes is a </a:t>
            </a:r>
            <a:r>
              <a:rPr lang="en-US" dirty="0">
                <a:solidFill>
                  <a:srgbClr val="FFC000"/>
                </a:solidFill>
              </a:rPr>
              <a:t>production-ready, open source platform </a:t>
            </a:r>
            <a:r>
              <a:rPr lang="en-US" dirty="0"/>
              <a:t>designed with Google's accumulated experience in container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884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Basics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83882-2A2A-1E06-8075-C09CB37D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676400"/>
            <a:ext cx="10277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D4B5-3DB6-4DB5-B3C6-C99E9C48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46C7-FF42-BB7B-91DC-58228131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84E79-75F0-F550-BFD0-399E9A15F0C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" y="0"/>
            <a:ext cx="1217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0F61-52E0-D580-A2A4-0229B3D0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62" y="2762250"/>
            <a:ext cx="5600700" cy="13335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62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4F19-011B-F2BB-4AFF-8BAF540C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5328-7683-D60C-BB1C-44DF90F6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Virtualization</a:t>
            </a:r>
            <a:r>
              <a:rPr lang="en-US" sz="2200" dirty="0"/>
              <a:t> is the technique of importing a Guest operating system on top of a Host operating system.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This technique was a revelation at the beginning because it allowed developers to </a:t>
            </a:r>
            <a:r>
              <a:rPr lang="en-US" sz="2200" dirty="0">
                <a:solidFill>
                  <a:srgbClr val="FFC000"/>
                </a:solidFill>
              </a:rPr>
              <a:t>run multiple operating systems </a:t>
            </a:r>
            <a:r>
              <a:rPr lang="en-US" sz="2200" dirty="0"/>
              <a:t>in different virtual machines all running on the same host.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dirty="0">
                <a:solidFill>
                  <a:srgbClr val="FFC000"/>
                </a:solidFill>
              </a:rPr>
              <a:t>eliminates</a:t>
            </a:r>
            <a:r>
              <a:rPr lang="en-US" sz="2200" dirty="0"/>
              <a:t> the need for </a:t>
            </a:r>
            <a:r>
              <a:rPr lang="en-US" sz="2200" dirty="0">
                <a:solidFill>
                  <a:srgbClr val="FFC000"/>
                </a:solidFill>
              </a:rPr>
              <a:t>extra hardware resource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9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4F19-011B-F2BB-4AFF-8BAF540C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5328-7683-D60C-BB1C-44DF90F6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6705598" cy="4267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Virtual machines </a:t>
            </a:r>
            <a:r>
              <a:rPr lang="en-US" sz="2200" dirty="0"/>
              <a:t>are heavy software packages that provide complete emulation of hardware devices like CPU, Disk and Networking devices.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Virtual machines may also include a </a:t>
            </a:r>
            <a:r>
              <a:rPr lang="en-US" sz="2200" dirty="0">
                <a:solidFill>
                  <a:srgbClr val="FFC000"/>
                </a:solidFill>
              </a:rPr>
              <a:t>complementary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C000"/>
                </a:solidFill>
              </a:rPr>
              <a:t>software</a:t>
            </a:r>
            <a:r>
              <a:rPr lang="en-US" sz="2200" dirty="0"/>
              <a:t> stack to run on the </a:t>
            </a:r>
            <a:r>
              <a:rPr lang="en-US" sz="2200" dirty="0">
                <a:solidFill>
                  <a:srgbClr val="FFC000"/>
                </a:solidFill>
              </a:rPr>
              <a:t>emulated hardware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These </a:t>
            </a:r>
            <a:r>
              <a:rPr lang="en-US" sz="2200" dirty="0">
                <a:solidFill>
                  <a:srgbClr val="FFC000"/>
                </a:solidFill>
              </a:rPr>
              <a:t>hardware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C000"/>
                </a:solidFill>
              </a:rPr>
              <a:t>software</a:t>
            </a:r>
            <a:r>
              <a:rPr lang="en-US" sz="2200" dirty="0"/>
              <a:t> packages combined produce a fully functional snapshot of a computational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092B8-582D-D737-2BB0-D04466F5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448" y="2133600"/>
            <a:ext cx="354636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A4A9-86C1-45DC-EC05-806DC8C5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BDD2-B9B9-7A63-7F69-29D30B9F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Containerization</a:t>
            </a:r>
            <a:r>
              <a:rPr lang="en-US" sz="2200" dirty="0"/>
              <a:t> is the packaging together of software code with all it's necessary components like libraries, frameworks, and other dependencies so that they are isolated in their own "container.“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FFC000"/>
                </a:solidFill>
              </a:rPr>
              <a:t>container</a:t>
            </a:r>
            <a:r>
              <a:rPr lang="en-US" sz="2200" dirty="0"/>
              <a:t> is a standard unit of software that packages up code and all its dependencies so the application runs quickly and reliably from one computing environment to another. </a:t>
            </a:r>
          </a:p>
        </p:txBody>
      </p:sp>
    </p:spTree>
    <p:extLst>
      <p:ext uri="{BB962C8B-B14F-4D97-AF65-F5344CB8AC3E}">
        <p14:creationId xmlns:p14="http://schemas.microsoft.com/office/powerpoint/2010/main" val="213934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2169-AB9F-958C-F287-7E59945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over Virtualization: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88F13C-03BE-38FE-2A40-B53831DE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1937630"/>
            <a:ext cx="4741241" cy="4203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98C79-BA8C-17C2-2461-8168B549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1923006"/>
            <a:ext cx="4876800" cy="42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2169-AB9F-958C-F287-7E59945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over Virtualization: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0363-280A-93A7-3E90-4449BC39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5714999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Containers on the same OS kernel are </a:t>
            </a:r>
            <a:r>
              <a:rPr lang="en-US" sz="2200" dirty="0">
                <a:solidFill>
                  <a:srgbClr val="FFC000"/>
                </a:solidFill>
              </a:rPr>
              <a:t>lighter and smaller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Better resource utilization </a:t>
            </a:r>
            <a:r>
              <a:rPr lang="en-US" sz="2200" dirty="0"/>
              <a:t>compared to VMs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Boot-up</a:t>
            </a:r>
            <a:r>
              <a:rPr lang="en-US" sz="2200" dirty="0"/>
              <a:t> process is </a:t>
            </a:r>
            <a:r>
              <a:rPr lang="en-US" sz="2200" dirty="0">
                <a:solidFill>
                  <a:srgbClr val="FFC000"/>
                </a:solidFill>
              </a:rPr>
              <a:t>short</a:t>
            </a:r>
            <a:r>
              <a:rPr lang="en-US" sz="2200" dirty="0"/>
              <a:t> and takes few 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88F13C-03BE-38FE-2A40-B53831DE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2125662"/>
            <a:ext cx="451264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3596-6F75-BFF9-5892-BFB50084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46A5-084F-C6E8-6503-D5601CA0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containers in particular if the following is a priority</a:t>
            </a:r>
          </a:p>
          <a:p>
            <a:r>
              <a:rPr lang="en-US" dirty="0"/>
              <a:t>Start time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Licensing</a:t>
            </a:r>
          </a:p>
          <a:p>
            <a:r>
              <a:rPr lang="en-US" dirty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26475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2129-8073-59D8-38A1-C73A35B4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 on my machine!!!</a:t>
            </a:r>
          </a:p>
        </p:txBody>
      </p:sp>
      <p:pic>
        <p:nvPicPr>
          <p:cNvPr id="4098" name="Picture 2" descr="rant - Always works on my machine - devRant">
            <a:extLst>
              <a:ext uri="{FF2B5EF4-FFF2-40B4-BE49-F238E27FC236}">
                <a16:creationId xmlns:a16="http://schemas.microsoft.com/office/drawing/2014/main" id="{FF56A556-4B05-49A4-7F5C-558E363F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93" y="2057400"/>
            <a:ext cx="5329237" cy="41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1561</TotalTime>
  <Words>616</Words>
  <Application>Microsoft Office PowerPoint</Application>
  <PresentationFormat>Custom</PresentationFormat>
  <Paragraphs>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Corbel</vt:lpstr>
      <vt:lpstr>Chalkboard 16x9</vt:lpstr>
      <vt:lpstr>Containerization with  Docker</vt:lpstr>
      <vt:lpstr>Today’s Agenda</vt:lpstr>
      <vt:lpstr>What is Virtualization?</vt:lpstr>
      <vt:lpstr>What is a Virtual Machine?</vt:lpstr>
      <vt:lpstr>Containerization</vt:lpstr>
      <vt:lpstr>Containerization over Virtualization:</vt:lpstr>
      <vt:lpstr>Containerization over Virtualization:</vt:lpstr>
      <vt:lpstr>When to use Containers?</vt:lpstr>
      <vt:lpstr>It works on my machine!!!</vt:lpstr>
      <vt:lpstr>It works on my machine!!!</vt:lpstr>
      <vt:lpstr>PowerPoint Presentation</vt:lpstr>
      <vt:lpstr>Docker</vt:lpstr>
      <vt:lpstr>Why Docker</vt:lpstr>
      <vt:lpstr>Docker Engine</vt:lpstr>
      <vt:lpstr>Terminologies of Docker</vt:lpstr>
      <vt:lpstr>Concept</vt:lpstr>
      <vt:lpstr>Concept</vt:lpstr>
      <vt:lpstr>Concept</vt:lpstr>
      <vt:lpstr>Concept</vt:lpstr>
      <vt:lpstr>Concept</vt:lpstr>
      <vt:lpstr>Concept</vt:lpstr>
      <vt:lpstr>Concept</vt:lpstr>
      <vt:lpstr>How a Docker Container Works?</vt:lpstr>
      <vt:lpstr>Introduction to Kubernetes</vt:lpstr>
      <vt:lpstr>Features of Kubernetes</vt:lpstr>
      <vt:lpstr>What can Kubernetes do for you?</vt:lpstr>
      <vt:lpstr>Kubernetes Basics Modules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Jeetu Tomar</dc:creator>
  <cp:keywords>PBS</cp:keywords>
  <cp:lastModifiedBy>Jeetu Tomar</cp:lastModifiedBy>
  <cp:revision>145</cp:revision>
  <dcterms:created xsi:type="dcterms:W3CDTF">2022-08-24T05:50:49Z</dcterms:created>
  <dcterms:modified xsi:type="dcterms:W3CDTF">2024-06-22T05:37:09Z</dcterms:modified>
</cp:coreProperties>
</file>