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35"/>
  </p:notesMasterIdLst>
  <p:handoutMasterIdLst>
    <p:handoutMasterId r:id="rId36"/>
  </p:handoutMasterIdLst>
  <p:sldIdLst>
    <p:sldId id="268" r:id="rId2"/>
    <p:sldId id="269" r:id="rId3"/>
    <p:sldId id="270" r:id="rId4"/>
    <p:sldId id="271" r:id="rId5"/>
    <p:sldId id="272" r:id="rId6"/>
    <p:sldId id="278" r:id="rId7"/>
    <p:sldId id="274" r:id="rId8"/>
    <p:sldId id="281" r:id="rId9"/>
    <p:sldId id="282" r:id="rId10"/>
    <p:sldId id="283" r:id="rId11"/>
    <p:sldId id="284" r:id="rId12"/>
    <p:sldId id="285" r:id="rId13"/>
    <p:sldId id="286" r:id="rId14"/>
    <p:sldId id="276" r:id="rId15"/>
    <p:sldId id="275" r:id="rId16"/>
    <p:sldId id="277" r:id="rId17"/>
    <p:sldId id="287" r:id="rId18"/>
    <p:sldId id="290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289" r:id="rId33"/>
    <p:sldId id="306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>
      <p:cViewPr varScale="1">
        <p:scale>
          <a:sx n="120" d="100"/>
          <a:sy n="120" d="100"/>
        </p:scale>
        <p:origin x="132" y="23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5/23/2024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5/23/2024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5/23/2024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4125" y="-2471957"/>
            <a:ext cx="6862743" cy="11806658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99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5229" y="-2625227"/>
            <a:ext cx="6862743" cy="12113198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3041" y="-2663040"/>
            <a:ext cx="6862744" cy="12188825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260" y="914400"/>
            <a:ext cx="1944408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744" y="923306"/>
            <a:ext cx="1004853" cy="2859313"/>
          </a:xfrm>
          <a:prstGeom prst="rect">
            <a:avLst/>
          </a:prstGeom>
        </p:spPr>
        <p:txBody>
          <a:bodyPr vert="horz" lIns="91416" tIns="45708" rIns="91416" bIns="45708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394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260" y="3200401"/>
            <a:ext cx="7549091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199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270" y="6315076"/>
            <a:ext cx="406294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52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2000"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5/23/2024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  <p:sldLayoutId id="214748393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tutorials/aws-get-started/aws-buil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94B9A3-CAE6-31AC-58E2-3D4D3F70E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600201"/>
            <a:ext cx="8686800" cy="44468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Jitendra Singh Tomar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3582-8A0A-40B7-3CF6-AB3A994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Terraform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1964C-86F3-275D-8BB1-55600ACA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6533" y="1981200"/>
            <a:ext cx="10295757" cy="37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5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3582-8A0A-40B7-3CF6-AB3A994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Terraform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1964C-86F3-275D-8BB1-55600ACA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6533" y="1981200"/>
            <a:ext cx="10295757" cy="37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3582-8A0A-40B7-3CF6-AB3A994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Terraform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1964C-86F3-275D-8BB1-55600ACA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6533" y="1981200"/>
            <a:ext cx="10295757" cy="373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3582-8A0A-40B7-3CF6-AB3A994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Terraform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1964C-86F3-275D-8BB1-55600ACA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6533" y="1981200"/>
            <a:ext cx="10295757" cy="373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F28E-E16A-68AE-51CD-D8CE229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312" y="3124200"/>
            <a:ext cx="388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Terraform Works?</a:t>
            </a:r>
          </a:p>
        </p:txBody>
      </p:sp>
    </p:spTree>
    <p:extLst>
      <p:ext uri="{BB962C8B-B14F-4D97-AF65-F5344CB8AC3E}">
        <p14:creationId xmlns:p14="http://schemas.microsoft.com/office/powerpoint/2010/main" val="32481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ircle">
            <a:extLst>
              <a:ext uri="{FF2B5EF4-FFF2-40B4-BE49-F238E27FC236}">
                <a16:creationId xmlns:a16="http://schemas.microsoft.com/office/drawing/2014/main" id="{D180B9BF-6420-F3FE-D480-5FDF8F293D87}"/>
              </a:ext>
            </a:extLst>
          </p:cNvPr>
          <p:cNvSpPr/>
          <p:nvPr/>
        </p:nvSpPr>
        <p:spPr>
          <a:xfrm>
            <a:off x="4508078" y="1886446"/>
            <a:ext cx="3205479" cy="3205480"/>
          </a:xfrm>
          <a:prstGeom prst="ellipse">
            <a:avLst/>
          </a:prstGeom>
          <a:solidFill>
            <a:sysClr val="window" lastClr="FFFFFF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CDBB77B4-091B-551F-2CAA-8395EB6750C1}"/>
              </a:ext>
            </a:extLst>
          </p:cNvPr>
          <p:cNvSpPr/>
          <p:nvPr/>
        </p:nvSpPr>
        <p:spPr>
          <a:xfrm>
            <a:off x="5261610" y="1013468"/>
            <a:ext cx="1668780" cy="782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84" y="21600"/>
                </a:moveTo>
                <a:cubicBezTo>
                  <a:pt x="3945" y="20303"/>
                  <a:pt x="5589" y="19356"/>
                  <a:pt x="7299" y="18795"/>
                </a:cubicBezTo>
                <a:cubicBezTo>
                  <a:pt x="8449" y="18409"/>
                  <a:pt x="9633" y="18234"/>
                  <a:pt x="10816" y="18234"/>
                </a:cubicBezTo>
                <a:cubicBezTo>
                  <a:pt x="12000" y="18234"/>
                  <a:pt x="13184" y="18444"/>
                  <a:pt x="14334" y="18795"/>
                </a:cubicBezTo>
                <a:cubicBezTo>
                  <a:pt x="16044" y="19356"/>
                  <a:pt x="17688" y="20303"/>
                  <a:pt x="19249" y="21600"/>
                </a:cubicBezTo>
                <a:lnTo>
                  <a:pt x="20564" y="11081"/>
                </a:lnTo>
                <a:lnTo>
                  <a:pt x="21600" y="2805"/>
                </a:lnTo>
                <a:cubicBezTo>
                  <a:pt x="20022" y="1613"/>
                  <a:pt x="18378" y="666"/>
                  <a:pt x="16685" y="0"/>
                </a:cubicBezTo>
                <a:lnTo>
                  <a:pt x="15649" y="8275"/>
                </a:lnTo>
                <a:cubicBezTo>
                  <a:pt x="14071" y="7679"/>
                  <a:pt x="12460" y="7399"/>
                  <a:pt x="10800" y="7399"/>
                </a:cubicBezTo>
                <a:cubicBezTo>
                  <a:pt x="9140" y="7399"/>
                  <a:pt x="7529" y="7714"/>
                  <a:pt x="5951" y="8275"/>
                </a:cubicBezTo>
                <a:lnTo>
                  <a:pt x="4915" y="0"/>
                </a:lnTo>
                <a:cubicBezTo>
                  <a:pt x="3222" y="666"/>
                  <a:pt x="1595" y="1613"/>
                  <a:pt x="0" y="2805"/>
                </a:cubicBezTo>
                <a:lnTo>
                  <a:pt x="1036" y="11081"/>
                </a:lnTo>
                <a:lnTo>
                  <a:pt x="2384" y="21600"/>
                </a:lnTo>
                <a:close/>
              </a:path>
            </a:pathLst>
          </a:custGeom>
          <a:solidFill>
            <a:srgbClr val="FFCC4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5F5AC740-BD61-0CCE-8252-6539080B3CE7}"/>
              </a:ext>
            </a:extLst>
          </p:cNvPr>
          <p:cNvSpPr/>
          <p:nvPr/>
        </p:nvSpPr>
        <p:spPr>
          <a:xfrm>
            <a:off x="3624901" y="1598296"/>
            <a:ext cx="1333502" cy="1628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26" y="21600"/>
                </a:moveTo>
                <a:cubicBezTo>
                  <a:pt x="11355" y="19848"/>
                  <a:pt x="11911" y="18163"/>
                  <a:pt x="12672" y="16562"/>
                </a:cubicBezTo>
                <a:cubicBezTo>
                  <a:pt x="13762" y="14288"/>
                  <a:pt x="15264" y="12182"/>
                  <a:pt x="17095" y="10311"/>
                </a:cubicBezTo>
                <a:cubicBezTo>
                  <a:pt x="18432" y="8947"/>
                  <a:pt x="19934" y="7717"/>
                  <a:pt x="21600" y="6622"/>
                </a:cubicBezTo>
                <a:lnTo>
                  <a:pt x="17074" y="2915"/>
                </a:lnTo>
                <a:lnTo>
                  <a:pt x="13515" y="0"/>
                </a:lnTo>
                <a:cubicBezTo>
                  <a:pt x="11890" y="1129"/>
                  <a:pt x="10389" y="2359"/>
                  <a:pt x="9010" y="3690"/>
                </a:cubicBezTo>
                <a:lnTo>
                  <a:pt x="12569" y="6605"/>
                </a:lnTo>
                <a:cubicBezTo>
                  <a:pt x="9977" y="9132"/>
                  <a:pt x="7899" y="12047"/>
                  <a:pt x="6501" y="15198"/>
                </a:cubicBezTo>
                <a:lnTo>
                  <a:pt x="1646" y="14136"/>
                </a:lnTo>
                <a:cubicBezTo>
                  <a:pt x="946" y="15754"/>
                  <a:pt x="391" y="17438"/>
                  <a:pt x="0" y="19174"/>
                </a:cubicBezTo>
                <a:lnTo>
                  <a:pt x="4855" y="20235"/>
                </a:lnTo>
                <a:lnTo>
                  <a:pt x="11026" y="21600"/>
                </a:lnTo>
                <a:close/>
              </a:path>
            </a:pathLst>
          </a:custGeom>
          <a:solidFill>
            <a:srgbClr val="3A5C8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CE43D6F-8242-13ED-8ECC-129B6DC755F7}"/>
              </a:ext>
            </a:extLst>
          </p:cNvPr>
          <p:cNvSpPr/>
          <p:nvPr/>
        </p:nvSpPr>
        <p:spPr>
          <a:xfrm>
            <a:off x="5261610" y="5181912"/>
            <a:ext cx="1668780" cy="782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16" y="0"/>
                </a:moveTo>
                <a:cubicBezTo>
                  <a:pt x="17655" y="1297"/>
                  <a:pt x="16011" y="2244"/>
                  <a:pt x="14301" y="2805"/>
                </a:cubicBezTo>
                <a:cubicBezTo>
                  <a:pt x="13151" y="3191"/>
                  <a:pt x="11967" y="3366"/>
                  <a:pt x="10784" y="3366"/>
                </a:cubicBezTo>
                <a:cubicBezTo>
                  <a:pt x="9600" y="3366"/>
                  <a:pt x="8416" y="3156"/>
                  <a:pt x="7266" y="2805"/>
                </a:cubicBezTo>
                <a:cubicBezTo>
                  <a:pt x="5556" y="2244"/>
                  <a:pt x="3912" y="1297"/>
                  <a:pt x="2351" y="0"/>
                </a:cubicBezTo>
                <a:lnTo>
                  <a:pt x="1036" y="10519"/>
                </a:lnTo>
                <a:lnTo>
                  <a:pt x="0" y="18795"/>
                </a:lnTo>
                <a:cubicBezTo>
                  <a:pt x="1578" y="19987"/>
                  <a:pt x="3222" y="20934"/>
                  <a:pt x="4915" y="21600"/>
                </a:cubicBezTo>
                <a:lnTo>
                  <a:pt x="5951" y="13325"/>
                </a:lnTo>
                <a:cubicBezTo>
                  <a:pt x="7529" y="13921"/>
                  <a:pt x="9140" y="14201"/>
                  <a:pt x="10800" y="14201"/>
                </a:cubicBezTo>
                <a:cubicBezTo>
                  <a:pt x="12460" y="14201"/>
                  <a:pt x="14071" y="13886"/>
                  <a:pt x="15649" y="13325"/>
                </a:cubicBezTo>
                <a:lnTo>
                  <a:pt x="16685" y="21600"/>
                </a:lnTo>
                <a:cubicBezTo>
                  <a:pt x="18378" y="20934"/>
                  <a:pt x="20005" y="19987"/>
                  <a:pt x="21600" y="18795"/>
                </a:cubicBezTo>
                <a:lnTo>
                  <a:pt x="20564" y="10519"/>
                </a:lnTo>
                <a:lnTo>
                  <a:pt x="19216" y="0"/>
                </a:lnTo>
                <a:close/>
              </a:path>
            </a:pathLst>
          </a:custGeom>
          <a:solidFill>
            <a:srgbClr val="4CC1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E6D111D-5088-A1A6-64BF-8F2214F0111F}"/>
              </a:ext>
            </a:extLst>
          </p:cNvPr>
          <p:cNvGrpSpPr/>
          <p:nvPr/>
        </p:nvGrpSpPr>
        <p:grpSpPr>
          <a:xfrm>
            <a:off x="3624901" y="3771265"/>
            <a:ext cx="4942198" cy="1628140"/>
            <a:chOff x="3629881" y="3704590"/>
            <a:chExt cx="4942198" cy="1628140"/>
          </a:xfrm>
        </p:grpSpPr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31F24994-5DC4-A388-79DB-80856689B9EA}"/>
                </a:ext>
              </a:extLst>
            </p:cNvPr>
            <p:cNvSpPr/>
            <p:nvPr/>
          </p:nvSpPr>
          <p:spPr>
            <a:xfrm>
              <a:off x="7238577" y="3704590"/>
              <a:ext cx="1333502" cy="1628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45" y="1348"/>
                  </a:moveTo>
                  <a:lnTo>
                    <a:pt x="10574" y="0"/>
                  </a:lnTo>
                  <a:cubicBezTo>
                    <a:pt x="10245" y="1752"/>
                    <a:pt x="9689" y="3437"/>
                    <a:pt x="8928" y="5038"/>
                  </a:cubicBezTo>
                  <a:cubicBezTo>
                    <a:pt x="7838" y="7312"/>
                    <a:pt x="6336" y="9418"/>
                    <a:pt x="4505" y="11289"/>
                  </a:cubicBezTo>
                  <a:cubicBezTo>
                    <a:pt x="3168" y="12653"/>
                    <a:pt x="1666" y="13883"/>
                    <a:pt x="0" y="14978"/>
                  </a:cubicBezTo>
                  <a:lnTo>
                    <a:pt x="4526" y="18685"/>
                  </a:lnTo>
                  <a:lnTo>
                    <a:pt x="8085" y="21600"/>
                  </a:lnTo>
                  <a:cubicBezTo>
                    <a:pt x="9710" y="20471"/>
                    <a:pt x="11211" y="19241"/>
                    <a:pt x="12590" y="17910"/>
                  </a:cubicBezTo>
                  <a:lnTo>
                    <a:pt x="9031" y="14995"/>
                  </a:lnTo>
                  <a:cubicBezTo>
                    <a:pt x="11623" y="12468"/>
                    <a:pt x="13701" y="9553"/>
                    <a:pt x="15099" y="6402"/>
                  </a:cubicBezTo>
                  <a:lnTo>
                    <a:pt x="19954" y="7464"/>
                  </a:lnTo>
                  <a:cubicBezTo>
                    <a:pt x="20654" y="5846"/>
                    <a:pt x="21209" y="4162"/>
                    <a:pt x="21600" y="2426"/>
                  </a:cubicBezTo>
                  <a:lnTo>
                    <a:pt x="16745" y="1348"/>
                  </a:lnTo>
                  <a:close/>
                </a:path>
              </a:pathLst>
            </a:cu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90FE1741-D319-0731-D4E4-D5884BB0C750}"/>
                </a:ext>
              </a:extLst>
            </p:cNvPr>
            <p:cNvSpPr/>
            <p:nvPr/>
          </p:nvSpPr>
          <p:spPr>
            <a:xfrm>
              <a:off x="3629881" y="3705859"/>
              <a:ext cx="1333502" cy="1626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990"/>
                  </a:moveTo>
                  <a:cubicBezTo>
                    <a:pt x="19934" y="13894"/>
                    <a:pt x="18432" y="12663"/>
                    <a:pt x="17095" y="11297"/>
                  </a:cubicBezTo>
                  <a:cubicBezTo>
                    <a:pt x="15264" y="9426"/>
                    <a:pt x="13762" y="7318"/>
                    <a:pt x="12672" y="5042"/>
                  </a:cubicBezTo>
                  <a:cubicBezTo>
                    <a:pt x="11911" y="3440"/>
                    <a:pt x="11355" y="1754"/>
                    <a:pt x="11026" y="0"/>
                  </a:cubicBezTo>
                  <a:lnTo>
                    <a:pt x="4855" y="1349"/>
                  </a:lnTo>
                  <a:lnTo>
                    <a:pt x="0" y="2411"/>
                  </a:lnTo>
                  <a:cubicBezTo>
                    <a:pt x="391" y="4148"/>
                    <a:pt x="946" y="5817"/>
                    <a:pt x="1646" y="7453"/>
                  </a:cubicBezTo>
                  <a:lnTo>
                    <a:pt x="6501" y="6391"/>
                  </a:lnTo>
                  <a:cubicBezTo>
                    <a:pt x="7920" y="9544"/>
                    <a:pt x="9998" y="12461"/>
                    <a:pt x="12569" y="14990"/>
                  </a:cubicBezTo>
                  <a:lnTo>
                    <a:pt x="9010" y="17907"/>
                  </a:lnTo>
                  <a:cubicBezTo>
                    <a:pt x="10389" y="19239"/>
                    <a:pt x="11890" y="20470"/>
                    <a:pt x="13515" y="21600"/>
                  </a:cubicBezTo>
                  <a:lnTo>
                    <a:pt x="17074" y="18683"/>
                  </a:lnTo>
                  <a:lnTo>
                    <a:pt x="21600" y="14990"/>
                  </a:ln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Shape">
            <a:extLst>
              <a:ext uri="{FF2B5EF4-FFF2-40B4-BE49-F238E27FC236}">
                <a16:creationId xmlns:a16="http://schemas.microsoft.com/office/drawing/2014/main" id="{A22EC8E1-ADA6-2E33-8B07-6FE3245F4F32}"/>
              </a:ext>
            </a:extLst>
          </p:cNvPr>
          <p:cNvSpPr/>
          <p:nvPr/>
        </p:nvSpPr>
        <p:spPr>
          <a:xfrm>
            <a:off x="7238577" y="1599565"/>
            <a:ext cx="1333502" cy="162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610"/>
                </a:moveTo>
                <a:cubicBezTo>
                  <a:pt x="1666" y="7706"/>
                  <a:pt x="3168" y="8937"/>
                  <a:pt x="4505" y="10303"/>
                </a:cubicBezTo>
                <a:cubicBezTo>
                  <a:pt x="6336" y="12174"/>
                  <a:pt x="7838" y="14282"/>
                  <a:pt x="8928" y="16558"/>
                </a:cubicBezTo>
                <a:cubicBezTo>
                  <a:pt x="9689" y="18160"/>
                  <a:pt x="10245" y="19846"/>
                  <a:pt x="10574" y="21600"/>
                </a:cubicBezTo>
                <a:lnTo>
                  <a:pt x="16745" y="20251"/>
                </a:lnTo>
                <a:lnTo>
                  <a:pt x="21600" y="19189"/>
                </a:lnTo>
                <a:cubicBezTo>
                  <a:pt x="21209" y="17452"/>
                  <a:pt x="20654" y="15783"/>
                  <a:pt x="19954" y="14147"/>
                </a:cubicBezTo>
                <a:lnTo>
                  <a:pt x="15099" y="15209"/>
                </a:lnTo>
                <a:cubicBezTo>
                  <a:pt x="13680" y="12056"/>
                  <a:pt x="11602" y="9139"/>
                  <a:pt x="9031" y="6610"/>
                </a:cubicBezTo>
                <a:lnTo>
                  <a:pt x="12590" y="3693"/>
                </a:lnTo>
                <a:cubicBezTo>
                  <a:pt x="11211" y="2361"/>
                  <a:pt x="9710" y="1130"/>
                  <a:pt x="8085" y="0"/>
                </a:cubicBezTo>
                <a:lnTo>
                  <a:pt x="4526" y="2917"/>
                </a:lnTo>
                <a:lnTo>
                  <a:pt x="0" y="6610"/>
                </a:lnTo>
                <a:close/>
              </a:path>
            </a:pathLst>
          </a:custGeom>
          <a:solidFill>
            <a:srgbClr val="F7931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09274-E148-B6E5-F32A-3A4962FD6D4B}"/>
              </a:ext>
            </a:extLst>
          </p:cNvPr>
          <p:cNvSpPr txBox="1"/>
          <p:nvPr/>
        </p:nvSpPr>
        <p:spPr>
          <a:xfrm>
            <a:off x="5798191" y="705989"/>
            <a:ext cx="5956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641CF3-2974-8669-F805-39B570421CDF}"/>
              </a:ext>
            </a:extLst>
          </p:cNvPr>
          <p:cNvSpPr txBox="1"/>
          <p:nvPr/>
        </p:nvSpPr>
        <p:spPr>
          <a:xfrm>
            <a:off x="7982591" y="4450504"/>
            <a:ext cx="5956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6D7F8B-82E1-1B25-E612-B62C0A843759}"/>
              </a:ext>
            </a:extLst>
          </p:cNvPr>
          <p:cNvSpPr txBox="1"/>
          <p:nvPr/>
        </p:nvSpPr>
        <p:spPr>
          <a:xfrm>
            <a:off x="5798191" y="5743037"/>
            <a:ext cx="5956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117051-4065-71D7-B0D1-A226CCA82102}"/>
              </a:ext>
            </a:extLst>
          </p:cNvPr>
          <p:cNvSpPr txBox="1"/>
          <p:nvPr/>
        </p:nvSpPr>
        <p:spPr>
          <a:xfrm>
            <a:off x="7982591" y="1992109"/>
            <a:ext cx="5956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51206E-78F8-BC30-A0D6-A98005721F9E}"/>
              </a:ext>
            </a:extLst>
          </p:cNvPr>
          <p:cNvSpPr txBox="1"/>
          <p:nvPr/>
        </p:nvSpPr>
        <p:spPr>
          <a:xfrm>
            <a:off x="3613791" y="1992109"/>
            <a:ext cx="5956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5B961A-8105-AE62-2885-90C3065AE5AE}"/>
              </a:ext>
            </a:extLst>
          </p:cNvPr>
          <p:cNvSpPr txBox="1"/>
          <p:nvPr/>
        </p:nvSpPr>
        <p:spPr>
          <a:xfrm>
            <a:off x="3613791" y="4450504"/>
            <a:ext cx="5956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05</a:t>
            </a:r>
          </a:p>
        </p:txBody>
      </p:sp>
      <p:pic>
        <p:nvPicPr>
          <p:cNvPr id="59" name="Graphic 58" descr="Bar graph with upward trend with solid fill">
            <a:extLst>
              <a:ext uri="{FF2B5EF4-FFF2-40B4-BE49-F238E27FC236}">
                <a16:creationId xmlns:a16="http://schemas.microsoft.com/office/drawing/2014/main" id="{BC94D633-7E69-6B6C-4FA3-D5F3FF9F7D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8580" y="1859267"/>
            <a:ext cx="388098" cy="388098"/>
          </a:xfrm>
          <a:prstGeom prst="rect">
            <a:avLst/>
          </a:prstGeom>
        </p:spPr>
      </p:pic>
      <p:pic>
        <p:nvPicPr>
          <p:cNvPr id="60" name="Graphic 59" descr="Brainstorm with solid fill">
            <a:extLst>
              <a:ext uri="{FF2B5EF4-FFF2-40B4-BE49-F238E27FC236}">
                <a16:creationId xmlns:a16="http://schemas.microsoft.com/office/drawing/2014/main" id="{F34562ED-9861-26DA-C48D-811B7F71CB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4379" y="3875896"/>
            <a:ext cx="388098" cy="388098"/>
          </a:xfrm>
          <a:prstGeom prst="rect">
            <a:avLst/>
          </a:prstGeom>
        </p:spPr>
      </p:pic>
      <p:pic>
        <p:nvPicPr>
          <p:cNvPr id="61" name="Graphic 60" descr="Gears with solid fill">
            <a:extLst>
              <a:ext uri="{FF2B5EF4-FFF2-40B4-BE49-F238E27FC236}">
                <a16:creationId xmlns:a16="http://schemas.microsoft.com/office/drawing/2014/main" id="{2D10C168-CCD6-FB72-FD76-95A9A688D4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9602" y="5317167"/>
            <a:ext cx="388098" cy="388098"/>
          </a:xfrm>
          <a:prstGeom prst="rect">
            <a:avLst/>
          </a:prstGeom>
        </p:spPr>
      </p:pic>
      <p:pic>
        <p:nvPicPr>
          <p:cNvPr id="62" name="Graphic 61" descr="Hourglass 30% with solid fill">
            <a:extLst>
              <a:ext uri="{FF2B5EF4-FFF2-40B4-BE49-F238E27FC236}">
                <a16:creationId xmlns:a16="http://schemas.microsoft.com/office/drawing/2014/main" id="{301D14FF-CCC3-EEF0-B0E5-738D0A4564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21060" y="4723074"/>
            <a:ext cx="388098" cy="388098"/>
          </a:xfrm>
          <a:prstGeom prst="rect">
            <a:avLst/>
          </a:prstGeom>
        </p:spPr>
      </p:pic>
      <p:pic>
        <p:nvPicPr>
          <p:cNvPr id="63" name="Graphic 62" descr="Lightbulb with solid fill">
            <a:extLst>
              <a:ext uri="{FF2B5EF4-FFF2-40B4-BE49-F238E27FC236}">
                <a16:creationId xmlns:a16="http://schemas.microsoft.com/office/drawing/2014/main" id="{57151D8E-1EA6-0B0A-52AC-F696E6EEF91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0669" y="1299957"/>
            <a:ext cx="388098" cy="388098"/>
          </a:xfrm>
          <a:prstGeom prst="rect">
            <a:avLst/>
          </a:prstGeom>
        </p:spPr>
      </p:pic>
      <p:pic>
        <p:nvPicPr>
          <p:cNvPr id="64" name="Graphic 63" descr="Research with solid fill">
            <a:extLst>
              <a:ext uri="{FF2B5EF4-FFF2-40B4-BE49-F238E27FC236}">
                <a16:creationId xmlns:a16="http://schemas.microsoft.com/office/drawing/2014/main" id="{194CACB0-758D-37F2-A78C-931A0E1E55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3332" y="2699531"/>
            <a:ext cx="388098" cy="388098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603D9F95-C124-6013-EAA4-6BA25A1D7021}"/>
              </a:ext>
            </a:extLst>
          </p:cNvPr>
          <p:cNvGrpSpPr/>
          <p:nvPr/>
        </p:nvGrpSpPr>
        <p:grpSpPr>
          <a:xfrm>
            <a:off x="5054556" y="2664663"/>
            <a:ext cx="2093475" cy="1474819"/>
            <a:chOff x="332936" y="2627766"/>
            <a:chExt cx="2926080" cy="147481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E49B0D-9EB5-9796-35C6-0D7EDEEE3E04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Terraform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92F013F-7CAB-3E79-182E-3BD0387D748E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works by providing a simple and efficient way to define, create, modify, and manage infrastructure resources in a scalable and consistent manner.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76CE03-7043-C9F7-6754-40A59EB776BF}"/>
              </a:ext>
            </a:extLst>
          </p:cNvPr>
          <p:cNvGrpSpPr/>
          <p:nvPr/>
        </p:nvGrpSpPr>
        <p:grpSpPr>
          <a:xfrm>
            <a:off x="8927481" y="2844109"/>
            <a:ext cx="2926080" cy="1105487"/>
            <a:chOff x="8921977" y="1466725"/>
            <a:chExt cx="2926080" cy="110548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7E8726-BEC9-9752-BFB9-D5E20B68F64A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F7931F">
                      <a:lumMod val="75000"/>
                    </a:srgbClr>
                  </a:solidFill>
                  <a:effectLst/>
                  <a:uLnTx/>
                  <a:uFillTx/>
                </a:rPr>
                <a:t>Initialization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31380FB-CEA6-1A7C-041E-1164096A48A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This is done using the "</a:t>
              </a:r>
              <a:r>
                <a:rPr kumimoji="0" lang="en-US" sz="1200" b="1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terraform init</a:t>
              </a: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" command, which downloads the necessary provider plugins and modules.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5C26DD-BBEB-6918-9807-4ED2275EDA8B}"/>
              </a:ext>
            </a:extLst>
          </p:cNvPr>
          <p:cNvGrpSpPr/>
          <p:nvPr/>
        </p:nvGrpSpPr>
        <p:grpSpPr>
          <a:xfrm>
            <a:off x="8927481" y="4549203"/>
            <a:ext cx="2926080" cy="1290153"/>
            <a:chOff x="8921977" y="4073386"/>
            <a:chExt cx="2926080" cy="129015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DFDD145-22D1-CFC3-52AE-BAA40D68D550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C13018"/>
                  </a:solidFill>
                  <a:effectLst/>
                  <a:uLnTx/>
                  <a:uFillTx/>
                </a:rPr>
                <a:t>Planning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3770CDD-3CD0-7655-3B0F-2914917B93DE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The plan includes the actions that will be taken, such as creating new resources, modifying existing resources, or destroying resources.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44B6F8-2704-A76C-DB76-BB89FF6B0025}"/>
              </a:ext>
            </a:extLst>
          </p:cNvPr>
          <p:cNvGrpSpPr/>
          <p:nvPr/>
        </p:nvGrpSpPr>
        <p:grpSpPr>
          <a:xfrm>
            <a:off x="338440" y="2844109"/>
            <a:ext cx="2926080" cy="1105487"/>
            <a:chOff x="332936" y="2627766"/>
            <a:chExt cx="2926080" cy="110548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AB3C0F-7CB6-B153-ED2C-EF3723CE361F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A2B969">
                      <a:lumMod val="75000"/>
                    </a:srgbClr>
                  </a:solidFill>
                  <a:effectLst/>
                  <a:uLnTx/>
                  <a:uFillTx/>
                </a:rPr>
                <a:t>State Management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2E46A35-453E-DB61-7184-9AA11E080649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The state file is also used to track changes over time and to identify differences between the desired and actual state.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C6E13E-9006-B8F4-2FCB-900FFE06238E}"/>
              </a:ext>
            </a:extLst>
          </p:cNvPr>
          <p:cNvGrpSpPr/>
          <p:nvPr/>
        </p:nvGrpSpPr>
        <p:grpSpPr>
          <a:xfrm>
            <a:off x="338440" y="4549203"/>
            <a:ext cx="2926080" cy="1105487"/>
            <a:chOff x="332936" y="4652338"/>
            <a:chExt cx="2926080" cy="110548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BA7928-662B-7B84-E799-6DFEEA197D70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4CC1EF">
                      <a:lumMod val="75000"/>
                    </a:srgbClr>
                  </a:solidFill>
                  <a:effectLst/>
                  <a:uLnTx/>
                  <a:uFillTx/>
                </a:rPr>
                <a:t>Execution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85183AC-F4B8-592C-107D-369E106C5792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Terraform manages the dependencies between resources and ensures that they are created in the correct order.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70FEDB-95CD-7FE3-22BA-A2830E3DDE7C}"/>
              </a:ext>
            </a:extLst>
          </p:cNvPr>
          <p:cNvGrpSpPr/>
          <p:nvPr/>
        </p:nvGrpSpPr>
        <p:grpSpPr>
          <a:xfrm>
            <a:off x="8927481" y="1139015"/>
            <a:ext cx="2926080" cy="1105487"/>
            <a:chOff x="8921977" y="1466725"/>
            <a:chExt cx="2926080" cy="110548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99231AC-5506-2536-6D6E-213708BA3B18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FFCC4C">
                      <a:lumMod val="50000"/>
                    </a:srgbClr>
                  </a:solidFill>
                  <a:effectLst/>
                  <a:uLnTx/>
                  <a:uFillTx/>
                </a:rPr>
                <a:t>Configuration File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391C4AB-6192-1420-C659-CAEA59E7F09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The configuration file specifies the provider to use, the resources to create, and their desired state.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34544F-309F-5594-CC4E-4EABAC3D24DD}"/>
              </a:ext>
            </a:extLst>
          </p:cNvPr>
          <p:cNvGrpSpPr/>
          <p:nvPr/>
        </p:nvGrpSpPr>
        <p:grpSpPr>
          <a:xfrm>
            <a:off x="338440" y="1185182"/>
            <a:ext cx="2926080" cy="1059320"/>
            <a:chOff x="332936" y="2673933"/>
            <a:chExt cx="2926080" cy="105932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E634576-A58A-13CA-0F72-42BEC0582A6A}"/>
                </a:ext>
              </a:extLst>
            </p:cNvPr>
            <p:cNvSpPr txBox="1"/>
            <p:nvPr/>
          </p:nvSpPr>
          <p:spPr>
            <a:xfrm>
              <a:off x="332936" y="2673933"/>
              <a:ext cx="2926080" cy="41549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0" cap="none" spc="0" normalizeH="0" baseline="0" noProof="1">
                  <a:ln>
                    <a:noFill/>
                  </a:ln>
                  <a:solidFill>
                    <a:srgbClr val="3A5C84"/>
                  </a:solidFill>
                  <a:effectLst/>
                  <a:uLnTx/>
                  <a:uFillTx/>
                </a:rPr>
                <a:t>Continuous Management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821FB4C-21D8-2277-A9C1-C422EFE0F647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Terraform continuously monitors the state of the infrastructure resources and updates them as necessary to maintain the desired state.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8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3722-E061-5ED4-1563-E2A4A2CB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717581"/>
          </a:xfrm>
        </p:spPr>
        <p:txBody>
          <a:bodyPr/>
          <a:lstStyle/>
          <a:p>
            <a:r>
              <a:rPr lang="en-US" dirty="0"/>
              <a:t>Terraform Basics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F4F840-67AD-4FE8-07F2-4647ACEF23EE}"/>
              </a:ext>
            </a:extLst>
          </p:cNvPr>
          <p:cNvCxnSpPr>
            <a:stCxn id="61" idx="4"/>
            <a:endCxn id="64" idx="0"/>
          </p:cNvCxnSpPr>
          <p:nvPr/>
        </p:nvCxnSpPr>
        <p:spPr>
          <a:xfrm>
            <a:off x="7319122" y="2273206"/>
            <a:ext cx="0" cy="3312085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90000"/>
              </a:srgbClr>
            </a:solidFill>
            <a:prstDash val="solid"/>
            <a:miter lim="800000"/>
          </a:ln>
          <a:effectLst/>
        </p:spPr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78EC2AC-F8F7-904B-DB15-A5C83B28B28E}"/>
              </a:ext>
            </a:extLst>
          </p:cNvPr>
          <p:cNvSpPr/>
          <p:nvPr/>
        </p:nvSpPr>
        <p:spPr>
          <a:xfrm>
            <a:off x="7200619" y="2036201"/>
            <a:ext cx="237005" cy="237005"/>
          </a:xfrm>
          <a:prstGeom prst="ellipse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3E27D70-6C22-B05B-5FDE-519E629AD4B5}"/>
              </a:ext>
            </a:extLst>
          </p:cNvPr>
          <p:cNvSpPr/>
          <p:nvPr/>
        </p:nvSpPr>
        <p:spPr>
          <a:xfrm>
            <a:off x="7200619" y="3219231"/>
            <a:ext cx="237005" cy="237005"/>
          </a:xfrm>
          <a:prstGeom prst="ellipse">
            <a:avLst/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AE7E71D-25E1-60FD-E005-EDA1459E4726}"/>
              </a:ext>
            </a:extLst>
          </p:cNvPr>
          <p:cNvSpPr/>
          <p:nvPr/>
        </p:nvSpPr>
        <p:spPr>
          <a:xfrm>
            <a:off x="7200619" y="4402261"/>
            <a:ext cx="237005" cy="237005"/>
          </a:xfrm>
          <a:prstGeom prst="ellipse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4699BD-1FFE-5E06-FD3C-3E38377B64CB}"/>
              </a:ext>
            </a:extLst>
          </p:cNvPr>
          <p:cNvSpPr/>
          <p:nvPr/>
        </p:nvSpPr>
        <p:spPr>
          <a:xfrm>
            <a:off x="7200619" y="5585291"/>
            <a:ext cx="237005" cy="237005"/>
          </a:xfrm>
          <a:prstGeom prst="ellipse">
            <a:avLst/>
          </a:prstGeom>
          <a:solidFill>
            <a:srgbClr val="0639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0790A10-889C-3603-2D67-170D5022D7C2}"/>
              </a:ext>
            </a:extLst>
          </p:cNvPr>
          <p:cNvCxnSpPr>
            <a:cxnSpLocks/>
          </p:cNvCxnSpPr>
          <p:nvPr/>
        </p:nvCxnSpPr>
        <p:spPr>
          <a:xfrm>
            <a:off x="6862763" y="3929248"/>
            <a:ext cx="456358" cy="0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90000"/>
              </a:srgbClr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244F59-91AF-400F-3E26-928D6A333B5F}"/>
              </a:ext>
            </a:extLst>
          </p:cNvPr>
          <p:cNvCxnSpPr/>
          <p:nvPr/>
        </p:nvCxnSpPr>
        <p:spPr>
          <a:xfrm flipV="1">
            <a:off x="4872878" y="2273206"/>
            <a:ext cx="0" cy="3312085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90000"/>
              </a:srgbClr>
            </a:solidFill>
            <a:prstDash val="solid"/>
            <a:miter lim="800000"/>
          </a:ln>
          <a:effectLst/>
        </p:spPr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5D64943-A54D-750D-1533-ECE1E61B2EE8}"/>
              </a:ext>
            </a:extLst>
          </p:cNvPr>
          <p:cNvSpPr/>
          <p:nvPr/>
        </p:nvSpPr>
        <p:spPr>
          <a:xfrm rot="10800000">
            <a:off x="4754376" y="5585291"/>
            <a:ext cx="237005" cy="237005"/>
          </a:xfrm>
          <a:prstGeom prst="ellipse">
            <a:avLst/>
          </a:prstGeom>
          <a:solidFill>
            <a:srgbClr val="EB1E4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862142C-9FED-81BC-D873-180B0C523CB2}"/>
              </a:ext>
            </a:extLst>
          </p:cNvPr>
          <p:cNvSpPr/>
          <p:nvPr/>
        </p:nvSpPr>
        <p:spPr>
          <a:xfrm rot="10800000">
            <a:off x="4754376" y="4402261"/>
            <a:ext cx="237005" cy="237005"/>
          </a:xfrm>
          <a:prstGeom prst="ellipse">
            <a:avLst/>
          </a:prstGeom>
          <a:solidFill>
            <a:srgbClr val="FFCC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F49B808-2BD3-E962-DBC6-8172A34E6598}"/>
              </a:ext>
            </a:extLst>
          </p:cNvPr>
          <p:cNvSpPr/>
          <p:nvPr/>
        </p:nvSpPr>
        <p:spPr>
          <a:xfrm rot="10800000">
            <a:off x="4754376" y="3219231"/>
            <a:ext cx="237005" cy="237005"/>
          </a:xfrm>
          <a:prstGeom prst="ellipse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8C08939-75CE-DCF1-FD36-BF638C2644B8}"/>
              </a:ext>
            </a:extLst>
          </p:cNvPr>
          <p:cNvSpPr/>
          <p:nvPr/>
        </p:nvSpPr>
        <p:spPr>
          <a:xfrm rot="10800000">
            <a:off x="4754376" y="2036201"/>
            <a:ext cx="237005" cy="237005"/>
          </a:xfrm>
          <a:prstGeom prst="ellipse">
            <a:avLst/>
          </a:prstGeom>
          <a:solidFill>
            <a:srgbClr val="3A5C8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86343E-64BA-4F88-8ED9-789BDD5C2A70}"/>
              </a:ext>
            </a:extLst>
          </p:cNvPr>
          <p:cNvCxnSpPr/>
          <p:nvPr/>
        </p:nvCxnSpPr>
        <p:spPr>
          <a:xfrm rot="10800000" flipV="1">
            <a:off x="4872879" y="3929247"/>
            <a:ext cx="456358" cy="1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90000"/>
              </a:srgbClr>
            </a:solidFill>
            <a:prstDash val="solid"/>
            <a:miter lim="800000"/>
          </a:ln>
          <a:effectLst/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7A37181-624F-6A14-81EA-26A0CE98E457}"/>
              </a:ext>
            </a:extLst>
          </p:cNvPr>
          <p:cNvGrpSpPr/>
          <p:nvPr/>
        </p:nvGrpSpPr>
        <p:grpSpPr>
          <a:xfrm>
            <a:off x="7904680" y="1686298"/>
            <a:ext cx="3195918" cy="936812"/>
            <a:chOff x="5692588" y="1560606"/>
            <a:chExt cx="3195918" cy="936812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DD88DA8-74C1-060D-4D98-C409AC047CA9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F7931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686E055B-EA7A-7B73-F064-CC310AAA9419}"/>
                </a:ext>
              </a:extLst>
            </p:cNvPr>
            <p:cNvSpPr/>
            <p:nvPr/>
          </p:nvSpPr>
          <p:spPr>
            <a:xfrm>
              <a:off x="638735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F7931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State Management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5E46A6-825B-5D6A-D0BC-24F22B74BD4E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A012CE8-CF87-FDC0-2E6E-25CAFB0F0B1A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F7931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3C27C7A-8408-52B2-B463-0C8DFCBCCCD0}"/>
              </a:ext>
            </a:extLst>
          </p:cNvPr>
          <p:cNvGrpSpPr/>
          <p:nvPr/>
        </p:nvGrpSpPr>
        <p:grpSpPr>
          <a:xfrm>
            <a:off x="7904680" y="2869328"/>
            <a:ext cx="3195918" cy="936812"/>
            <a:chOff x="5692588" y="1560606"/>
            <a:chExt cx="3195918" cy="936812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DB06A14-C666-201F-09C2-FEB7098E7AF8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A2B96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3864E96-5A5B-BCA8-9603-FF2456E41073}"/>
                </a:ext>
              </a:extLst>
            </p:cNvPr>
            <p:cNvSpPr/>
            <p:nvPr/>
          </p:nvSpPr>
          <p:spPr>
            <a:xfrm>
              <a:off x="6396322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A2B96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Command-line Interface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B6EBC62-7C0F-2BFD-0008-69CF898F4597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A8CA94C-EA26-775D-D310-34D137E88236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A2B96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33F272C-396F-9130-779A-802467B4191E}"/>
              </a:ext>
            </a:extLst>
          </p:cNvPr>
          <p:cNvGrpSpPr/>
          <p:nvPr/>
        </p:nvGrpSpPr>
        <p:grpSpPr>
          <a:xfrm>
            <a:off x="7904680" y="4052358"/>
            <a:ext cx="3195918" cy="936812"/>
            <a:chOff x="5692588" y="1560606"/>
            <a:chExt cx="3195918" cy="936812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BC6B48-ADF2-447D-3B86-70B8E2314DAD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C1301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1AD76AB-1A8B-B344-B2BB-B61A7670C41B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C1301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Plan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199D0CE-D53B-F8B2-CC33-10552D1AE68D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9C5FC0E-55BE-CF1C-575F-C47ABEFC0EEE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C1301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773D306-E630-1612-962E-DB37C59C454F}"/>
              </a:ext>
            </a:extLst>
          </p:cNvPr>
          <p:cNvGrpSpPr/>
          <p:nvPr/>
        </p:nvGrpSpPr>
        <p:grpSpPr>
          <a:xfrm>
            <a:off x="7904680" y="5235388"/>
            <a:ext cx="3195918" cy="936812"/>
            <a:chOff x="5692588" y="1560606"/>
            <a:chExt cx="3195918" cy="93681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274FCCE-D3CB-652E-3F46-2344D28AAFD4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06395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46BC0FE-AC36-1F4C-7543-CB5E274BABDA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06395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Apply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5BBCC64-E41E-76D5-A4DD-3CA1E70F719F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134EBF8-05BE-5963-24A3-6945D74EDC60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06395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9C03B9E-3268-37E0-82F3-23201E562AD3}"/>
              </a:ext>
            </a:extLst>
          </p:cNvPr>
          <p:cNvGrpSpPr/>
          <p:nvPr/>
        </p:nvGrpSpPr>
        <p:grpSpPr>
          <a:xfrm flipH="1">
            <a:off x="1091402" y="1686298"/>
            <a:ext cx="3200400" cy="936812"/>
            <a:chOff x="5692588" y="1560606"/>
            <a:chExt cx="3195918" cy="93681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C1D922C-8CAA-E9AC-EAD2-670E49901A16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3A5C8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512E6E15-4C53-FA57-B13F-4B1239279363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3A5C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Configuration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BD74BB9-FF90-7603-E0D9-D49B7EC55E33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40C0050-30D3-7664-F304-EC525924B46A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3A5C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C92655-978F-A23C-E501-967D6700ECF9}"/>
              </a:ext>
            </a:extLst>
          </p:cNvPr>
          <p:cNvGrpSpPr/>
          <p:nvPr/>
        </p:nvGrpSpPr>
        <p:grpSpPr>
          <a:xfrm flipH="1">
            <a:off x="1091402" y="2869328"/>
            <a:ext cx="3200400" cy="936812"/>
            <a:chOff x="5692588" y="1560606"/>
            <a:chExt cx="3195918" cy="936812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48F9F7DF-F739-D94C-38E5-C3A7D7350195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4CC1E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CCF21C71-B9F7-088D-5DBE-CD3168C7F012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4CC1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Providers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AA872C6-219F-2D74-C884-CB6527ACC368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6F42BAF-F0BE-6BAC-DBFE-CF8D354CFEE8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4CC1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D75A132-F7DE-BA59-FFD0-7ABEA92993B9}"/>
              </a:ext>
            </a:extLst>
          </p:cNvPr>
          <p:cNvGrpSpPr/>
          <p:nvPr/>
        </p:nvGrpSpPr>
        <p:grpSpPr>
          <a:xfrm flipH="1">
            <a:off x="1091402" y="4052358"/>
            <a:ext cx="3200400" cy="936812"/>
            <a:chOff x="5692588" y="1560606"/>
            <a:chExt cx="3195918" cy="936812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505DB8C5-4E3B-E4B3-250E-0F4FEFDDA3D1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FFCC4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2DAC0B30-2E97-4D93-EE15-FAADFEF4784B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FFCC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F97522B-5169-5115-965D-C872F0A1833F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6B4F420-4BB2-A319-FD4F-2D50733078BA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FFCC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CABB2E4-3396-A59B-9FC7-324BD5C83B74}"/>
              </a:ext>
            </a:extLst>
          </p:cNvPr>
          <p:cNvGrpSpPr/>
          <p:nvPr/>
        </p:nvGrpSpPr>
        <p:grpSpPr>
          <a:xfrm flipH="1">
            <a:off x="1091402" y="5235388"/>
            <a:ext cx="3200400" cy="936812"/>
            <a:chOff x="5692588" y="1560606"/>
            <a:chExt cx="3195918" cy="936812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4BCDCF3-6B5F-0441-F932-A460354962F5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EB1E4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DED185CB-EFAC-8660-8057-7176D40C7E1B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Modules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1F22D05-FF3A-A5E8-6B3A-D38950C5ACA7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32DD470-43F7-1441-15C8-334F6C53FF29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EB1E4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6FAB344D-4CB1-4938-BF05-1C6F48E53215}"/>
              </a:ext>
            </a:extLst>
          </p:cNvPr>
          <p:cNvSpPr/>
          <p:nvPr/>
        </p:nvSpPr>
        <p:spPr>
          <a:xfrm>
            <a:off x="5329238" y="3162486"/>
            <a:ext cx="1533525" cy="1533525"/>
          </a:xfrm>
          <a:prstGeom prst="ellipse">
            <a:avLst/>
          </a:prstGeom>
          <a:gradFill flip="none" rotWithShape="1">
            <a:gsLst>
              <a:gs pos="0">
                <a:srgbClr val="3A5C84">
                  <a:lumMod val="67000"/>
                </a:srgbClr>
              </a:gs>
              <a:gs pos="48000">
                <a:srgbClr val="3A5C84">
                  <a:lumMod val="97000"/>
                  <a:lumOff val="3000"/>
                </a:srgbClr>
              </a:gs>
              <a:gs pos="100000">
                <a:srgbClr val="3A5C8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Terraform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5027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62AE-1149-C58D-C61E-0D0070A8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685800"/>
          </a:xfrm>
        </p:spPr>
        <p:txBody>
          <a:bodyPr/>
          <a:lstStyle/>
          <a:p>
            <a:r>
              <a:rPr lang="en-US" dirty="0"/>
              <a:t>Terraform Config File extensions</a:t>
            </a:r>
          </a:p>
        </p:txBody>
      </p:sp>
      <p:sp>
        <p:nvSpPr>
          <p:cNvPr id="64" name="Shape">
            <a:extLst>
              <a:ext uri="{FF2B5EF4-FFF2-40B4-BE49-F238E27FC236}">
                <a16:creationId xmlns:a16="http://schemas.microsoft.com/office/drawing/2014/main" id="{B2C794EF-D0E8-F0E4-8B3D-059082416714}"/>
              </a:ext>
            </a:extLst>
          </p:cNvPr>
          <p:cNvSpPr/>
          <p:nvPr/>
        </p:nvSpPr>
        <p:spPr>
          <a:xfrm>
            <a:off x="3634881" y="1499852"/>
            <a:ext cx="5185868" cy="90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92" y="10800"/>
                </a:lnTo>
                <a:lnTo>
                  <a:pt x="0" y="21600"/>
                </a:lnTo>
                <a:lnTo>
                  <a:pt x="21600" y="21600"/>
                </a:lnTo>
                <a:lnTo>
                  <a:pt x="19413" y="0"/>
                </a:lnTo>
                <a:close/>
              </a:path>
            </a:pathLst>
          </a:custGeom>
          <a:solidFill>
            <a:srgbClr val="F7931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9263A054-9D06-0A65-9905-91204BE11A0B}"/>
              </a:ext>
            </a:extLst>
          </p:cNvPr>
          <p:cNvSpPr/>
          <p:nvPr/>
        </p:nvSpPr>
        <p:spPr>
          <a:xfrm>
            <a:off x="4211738" y="2460675"/>
            <a:ext cx="5163959" cy="90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96" y="10800"/>
                </a:lnTo>
                <a:lnTo>
                  <a:pt x="0" y="21600"/>
                </a:lnTo>
                <a:lnTo>
                  <a:pt x="21600" y="21600"/>
                </a:lnTo>
                <a:lnTo>
                  <a:pt x="19407" y="0"/>
                </a:lnTo>
                <a:close/>
              </a:path>
            </a:pathLst>
          </a:custGeom>
          <a:solidFill>
            <a:srgbClr val="4CC1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6" name="Shape">
            <a:extLst>
              <a:ext uri="{FF2B5EF4-FFF2-40B4-BE49-F238E27FC236}">
                <a16:creationId xmlns:a16="http://schemas.microsoft.com/office/drawing/2014/main" id="{3980F7C4-43D5-82D5-497B-49C1B23D1257}"/>
              </a:ext>
            </a:extLst>
          </p:cNvPr>
          <p:cNvSpPr/>
          <p:nvPr/>
        </p:nvSpPr>
        <p:spPr>
          <a:xfrm>
            <a:off x="4781293" y="3421498"/>
            <a:ext cx="4894519" cy="90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43" y="0"/>
                </a:moveTo>
                <a:lnTo>
                  <a:pt x="0" y="0"/>
                </a:lnTo>
                <a:lnTo>
                  <a:pt x="1157" y="10800"/>
                </a:lnTo>
                <a:lnTo>
                  <a:pt x="0" y="21600"/>
                </a:lnTo>
                <a:lnTo>
                  <a:pt x="20443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C1301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7F90E4-E332-77A3-5657-C1FF45438674}"/>
              </a:ext>
            </a:extLst>
          </p:cNvPr>
          <p:cNvSpPr/>
          <p:nvPr/>
        </p:nvSpPr>
        <p:spPr>
          <a:xfrm>
            <a:off x="4211738" y="4382321"/>
            <a:ext cx="5168341" cy="90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6" y="10800"/>
                </a:moveTo>
                <a:lnTo>
                  <a:pt x="0" y="21600"/>
                </a:lnTo>
                <a:lnTo>
                  <a:pt x="194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2B96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4A6F08B0-9150-EE67-B52C-F9FAC81167B8}"/>
              </a:ext>
            </a:extLst>
          </p:cNvPr>
          <p:cNvSpPr/>
          <p:nvPr/>
        </p:nvSpPr>
        <p:spPr>
          <a:xfrm>
            <a:off x="3634881" y="5343144"/>
            <a:ext cx="5181487" cy="90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3" y="10800"/>
                </a:moveTo>
                <a:lnTo>
                  <a:pt x="0" y="21600"/>
                </a:lnTo>
                <a:lnTo>
                  <a:pt x="1941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4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69" name="Graphic 68" descr="Bar graph with upward trend with solid fill">
            <a:extLst>
              <a:ext uri="{FF2B5EF4-FFF2-40B4-BE49-F238E27FC236}">
                <a16:creationId xmlns:a16="http://schemas.microsoft.com/office/drawing/2014/main" id="{DF63DC74-E3A9-E94E-4034-2C36C12D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9873" y="5471343"/>
            <a:ext cx="640080" cy="640080"/>
          </a:xfrm>
          <a:prstGeom prst="rect">
            <a:avLst/>
          </a:prstGeom>
        </p:spPr>
      </p:pic>
      <p:pic>
        <p:nvPicPr>
          <p:cNvPr id="70" name="Graphic 69" descr="Bullseye with solid fill">
            <a:extLst>
              <a:ext uri="{FF2B5EF4-FFF2-40B4-BE49-F238E27FC236}">
                <a16:creationId xmlns:a16="http://schemas.microsoft.com/office/drawing/2014/main" id="{40711B27-21F7-2006-00A4-02A161738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6280" y="3549794"/>
            <a:ext cx="640080" cy="640080"/>
          </a:xfrm>
          <a:prstGeom prst="rect">
            <a:avLst/>
          </a:prstGeom>
        </p:spPr>
      </p:pic>
      <p:pic>
        <p:nvPicPr>
          <p:cNvPr id="71" name="Graphic 70" descr="Gears with solid fill">
            <a:extLst>
              <a:ext uri="{FF2B5EF4-FFF2-40B4-BE49-F238E27FC236}">
                <a16:creationId xmlns:a16="http://schemas.microsoft.com/office/drawing/2014/main" id="{312B9CFD-CFA0-BE12-D83A-A2A3FFA23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6725" y="4510568"/>
            <a:ext cx="640080" cy="640080"/>
          </a:xfrm>
          <a:prstGeom prst="rect">
            <a:avLst/>
          </a:prstGeom>
        </p:spPr>
      </p:pic>
      <p:pic>
        <p:nvPicPr>
          <p:cNvPr id="72" name="Graphic 71" descr="Hourglass 30% with solid fill">
            <a:extLst>
              <a:ext uri="{FF2B5EF4-FFF2-40B4-BE49-F238E27FC236}">
                <a16:creationId xmlns:a16="http://schemas.microsoft.com/office/drawing/2014/main" id="{71EAA032-D279-2DDD-7DB2-4929BB940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6725" y="2589020"/>
            <a:ext cx="640080" cy="640080"/>
          </a:xfrm>
          <a:prstGeom prst="rect">
            <a:avLst/>
          </a:prstGeom>
        </p:spPr>
      </p:pic>
      <p:pic>
        <p:nvPicPr>
          <p:cNvPr id="73" name="Graphic 72" descr="Lightbulb with solid fill">
            <a:extLst>
              <a:ext uri="{FF2B5EF4-FFF2-40B4-BE49-F238E27FC236}">
                <a16:creationId xmlns:a16="http://schemas.microsoft.com/office/drawing/2014/main" id="{9D711219-4D4D-EAC3-B16E-C64F87AEA8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99873" y="1628246"/>
            <a:ext cx="640080" cy="640080"/>
          </a:xfrm>
          <a:prstGeom prst="rect">
            <a:avLst/>
          </a:prstGeom>
        </p:spPr>
      </p:pic>
      <p:sp>
        <p:nvSpPr>
          <p:cNvPr id="74" name="Shape">
            <a:extLst>
              <a:ext uri="{FF2B5EF4-FFF2-40B4-BE49-F238E27FC236}">
                <a16:creationId xmlns:a16="http://schemas.microsoft.com/office/drawing/2014/main" id="{E93FB939-74A2-9973-4416-68F07A817B99}"/>
              </a:ext>
            </a:extLst>
          </p:cNvPr>
          <p:cNvSpPr/>
          <p:nvPr/>
        </p:nvSpPr>
        <p:spPr>
          <a:xfrm>
            <a:off x="3005101" y="5343144"/>
            <a:ext cx="817096" cy="90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39" y="0"/>
                </a:lnTo>
                <a:lnTo>
                  <a:pt x="0" y="1818"/>
                </a:lnTo>
                <a:lnTo>
                  <a:pt x="11118" y="1818"/>
                </a:lnTo>
                <a:lnTo>
                  <a:pt x="16794" y="10800"/>
                </a:lnTo>
                <a:lnTo>
                  <a:pt x="11118" y="19765"/>
                </a:lnTo>
                <a:lnTo>
                  <a:pt x="0" y="19765"/>
                </a:lnTo>
                <a:lnTo>
                  <a:pt x="1139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FFCC4C">
              <a:lumMod val="75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9CF3BE4A-3A0F-0DC6-FED4-C33F844459A5}"/>
              </a:ext>
            </a:extLst>
          </p:cNvPr>
          <p:cNvSpPr/>
          <p:nvPr/>
        </p:nvSpPr>
        <p:spPr>
          <a:xfrm>
            <a:off x="3005101" y="1499852"/>
            <a:ext cx="817096" cy="90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39" y="0"/>
                </a:lnTo>
                <a:lnTo>
                  <a:pt x="0" y="1819"/>
                </a:lnTo>
                <a:lnTo>
                  <a:pt x="11118" y="1819"/>
                </a:lnTo>
                <a:lnTo>
                  <a:pt x="16794" y="10791"/>
                </a:lnTo>
                <a:lnTo>
                  <a:pt x="11118" y="19781"/>
                </a:lnTo>
                <a:lnTo>
                  <a:pt x="0" y="19781"/>
                </a:lnTo>
                <a:lnTo>
                  <a:pt x="1139" y="21600"/>
                </a:lnTo>
                <a:lnTo>
                  <a:pt x="14786" y="21600"/>
                </a:lnTo>
                <a:lnTo>
                  <a:pt x="21600" y="10791"/>
                </a:lnTo>
                <a:close/>
              </a:path>
            </a:pathLst>
          </a:custGeom>
          <a:solidFill>
            <a:srgbClr val="F7931F">
              <a:lumMod val="75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6" name="Shape">
            <a:extLst>
              <a:ext uri="{FF2B5EF4-FFF2-40B4-BE49-F238E27FC236}">
                <a16:creationId xmlns:a16="http://schemas.microsoft.com/office/drawing/2014/main" id="{226AB29F-5532-5C27-159E-691DCAFAB4FA}"/>
              </a:ext>
            </a:extLst>
          </p:cNvPr>
          <p:cNvSpPr/>
          <p:nvPr/>
        </p:nvSpPr>
        <p:spPr>
          <a:xfrm>
            <a:off x="3581958" y="2460675"/>
            <a:ext cx="817091" cy="90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8"/>
                </a:lnTo>
                <a:lnTo>
                  <a:pt x="11138" y="1818"/>
                </a:lnTo>
                <a:lnTo>
                  <a:pt x="16794" y="10800"/>
                </a:lnTo>
                <a:lnTo>
                  <a:pt x="11138" y="19765"/>
                </a:lnTo>
                <a:lnTo>
                  <a:pt x="0" y="19765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4CC1EF">
              <a:lumMod val="75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7" name="Shape">
            <a:extLst>
              <a:ext uri="{FF2B5EF4-FFF2-40B4-BE49-F238E27FC236}">
                <a16:creationId xmlns:a16="http://schemas.microsoft.com/office/drawing/2014/main" id="{8A2CCB53-F089-86A4-2715-7E2E72A1ED60}"/>
              </a:ext>
            </a:extLst>
          </p:cNvPr>
          <p:cNvSpPr/>
          <p:nvPr/>
        </p:nvSpPr>
        <p:spPr>
          <a:xfrm>
            <a:off x="3581958" y="4382321"/>
            <a:ext cx="817091" cy="90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9"/>
                </a:lnTo>
                <a:lnTo>
                  <a:pt x="11138" y="1819"/>
                </a:lnTo>
                <a:lnTo>
                  <a:pt x="16794" y="10809"/>
                </a:lnTo>
                <a:lnTo>
                  <a:pt x="11138" y="19781"/>
                </a:lnTo>
                <a:lnTo>
                  <a:pt x="0" y="19781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9"/>
                </a:lnTo>
                <a:close/>
              </a:path>
            </a:pathLst>
          </a:custGeom>
          <a:solidFill>
            <a:srgbClr val="A2B969">
              <a:lumMod val="75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8" name="Shape">
            <a:extLst>
              <a:ext uri="{FF2B5EF4-FFF2-40B4-BE49-F238E27FC236}">
                <a16:creationId xmlns:a16="http://schemas.microsoft.com/office/drawing/2014/main" id="{76E96F93-5114-84C7-4E9E-D86BB90FA9D3}"/>
              </a:ext>
            </a:extLst>
          </p:cNvPr>
          <p:cNvSpPr/>
          <p:nvPr/>
        </p:nvSpPr>
        <p:spPr>
          <a:xfrm>
            <a:off x="4151513" y="3421498"/>
            <a:ext cx="817091" cy="90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6" y="0"/>
                </a:moveTo>
                <a:lnTo>
                  <a:pt x="1158" y="0"/>
                </a:lnTo>
                <a:lnTo>
                  <a:pt x="0" y="1818"/>
                </a:lnTo>
                <a:lnTo>
                  <a:pt x="11331" y="1818"/>
                </a:lnTo>
                <a:lnTo>
                  <a:pt x="17006" y="10800"/>
                </a:lnTo>
                <a:lnTo>
                  <a:pt x="11331" y="19765"/>
                </a:lnTo>
                <a:lnTo>
                  <a:pt x="0" y="19765"/>
                </a:lnTo>
                <a:lnTo>
                  <a:pt x="1158" y="21600"/>
                </a:lnTo>
                <a:lnTo>
                  <a:pt x="14786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C13018">
              <a:lumMod val="75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526CE6A-EFC3-9C3C-F09C-2D143DF41BC9}"/>
              </a:ext>
            </a:extLst>
          </p:cNvPr>
          <p:cNvGrpSpPr/>
          <p:nvPr/>
        </p:nvGrpSpPr>
        <p:grpSpPr>
          <a:xfrm>
            <a:off x="4134054" y="1543705"/>
            <a:ext cx="4073050" cy="848327"/>
            <a:chOff x="8921977" y="1600774"/>
            <a:chExt cx="2926080" cy="84832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64BF339-C3EA-60A3-565F-1640115081B2}"/>
                </a:ext>
              </a:extLst>
            </p:cNvPr>
            <p:cNvSpPr txBox="1"/>
            <p:nvPr/>
          </p:nvSpPr>
          <p:spPr>
            <a:xfrm>
              <a:off x="8921977" y="1600774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.tf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368C92-4E6C-97AD-AB26-E2173EAB5D89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.TF is the primary extension used in Terraform for configuration files.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74F3B5E-102B-563C-A1F3-885736C4938E}"/>
              </a:ext>
            </a:extLst>
          </p:cNvPr>
          <p:cNvGrpSpPr/>
          <p:nvPr/>
        </p:nvGrpSpPr>
        <p:grpSpPr>
          <a:xfrm>
            <a:off x="4745873" y="2504528"/>
            <a:ext cx="4073050" cy="848327"/>
            <a:chOff x="8921977" y="1600774"/>
            <a:chExt cx="2926080" cy="84832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397F728-427E-1F02-93C6-B5965D055249}"/>
                </a:ext>
              </a:extLst>
            </p:cNvPr>
            <p:cNvSpPr txBox="1"/>
            <p:nvPr/>
          </p:nvSpPr>
          <p:spPr>
            <a:xfrm>
              <a:off x="8921977" y="1600774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.tfvars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C192EC-78E8-D396-4A3D-4A42DF65B65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These files contain variable definitions for your Terraform configuration.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0348BC3-46A0-7469-3C35-F9029D8F076E}"/>
              </a:ext>
            </a:extLst>
          </p:cNvPr>
          <p:cNvGrpSpPr/>
          <p:nvPr/>
        </p:nvGrpSpPr>
        <p:grpSpPr>
          <a:xfrm>
            <a:off x="5235002" y="3465351"/>
            <a:ext cx="4073050" cy="848327"/>
            <a:chOff x="8921977" y="1600774"/>
            <a:chExt cx="2926080" cy="84832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4BC8F8-630D-B0AD-88A3-7556711B6DC8}"/>
                </a:ext>
              </a:extLst>
            </p:cNvPr>
            <p:cNvSpPr txBox="1"/>
            <p:nvPr/>
          </p:nvSpPr>
          <p:spPr>
            <a:xfrm>
              <a:off x="8921977" y="1600774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.tfstate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FFAAA5-44CF-8E51-D4B5-CDFF006233E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</a:rPr>
                <a:t>These files store the current state of the infrastructure resources managed by Terraform.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C054B74-3DE1-C9BB-1B71-6C490F4A7193}"/>
              </a:ext>
            </a:extLst>
          </p:cNvPr>
          <p:cNvGrpSpPr/>
          <p:nvPr/>
        </p:nvGrpSpPr>
        <p:grpSpPr>
          <a:xfrm>
            <a:off x="4745873" y="4426174"/>
            <a:ext cx="4073050" cy="848327"/>
            <a:chOff x="8921977" y="1600774"/>
            <a:chExt cx="2926080" cy="84832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6068BD7-0EA8-EDC0-C234-3DC1DCBE6FF0}"/>
                </a:ext>
              </a:extLst>
            </p:cNvPr>
            <p:cNvSpPr txBox="1"/>
            <p:nvPr/>
          </p:nvSpPr>
          <p:spPr>
            <a:xfrm>
              <a:off x="8921977" y="1600774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.tfplan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BEB97A9-0D86-6639-3946-64CB81C4C89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They contain a summary of the changes that Terraform plans to make to your infrastructure resources.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035CD74-84AB-B2A9-24C3-9B5C27C837C8}"/>
              </a:ext>
            </a:extLst>
          </p:cNvPr>
          <p:cNvGrpSpPr/>
          <p:nvPr/>
        </p:nvGrpSpPr>
        <p:grpSpPr>
          <a:xfrm>
            <a:off x="4134054" y="5386997"/>
            <a:ext cx="4073050" cy="848327"/>
            <a:chOff x="8921977" y="1600774"/>
            <a:chExt cx="2926080" cy="84832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0084B79-EAB8-D108-0A0A-AF608E08E1A2}"/>
                </a:ext>
              </a:extLst>
            </p:cNvPr>
            <p:cNvSpPr txBox="1"/>
            <p:nvPr/>
          </p:nvSpPr>
          <p:spPr>
            <a:xfrm>
              <a:off x="8921977" y="1600774"/>
              <a:ext cx="2926080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.tfignore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34C8C27-92C3-222B-C3FB-FD2B8BBE579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These files are used to specify files or directories that should be ignored by Terraform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3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3722-E061-5ED4-1563-E2A4A2CB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717581"/>
          </a:xfrm>
        </p:spPr>
        <p:txBody>
          <a:bodyPr/>
          <a:lstStyle/>
          <a:p>
            <a:r>
              <a:rPr lang="en-US" dirty="0"/>
              <a:t>Terraform Commands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F4F840-67AD-4FE8-07F2-4647ACEF23EE}"/>
              </a:ext>
            </a:extLst>
          </p:cNvPr>
          <p:cNvCxnSpPr>
            <a:stCxn id="61" idx="4"/>
            <a:endCxn id="64" idx="0"/>
          </p:cNvCxnSpPr>
          <p:nvPr/>
        </p:nvCxnSpPr>
        <p:spPr>
          <a:xfrm>
            <a:off x="7319122" y="2273206"/>
            <a:ext cx="0" cy="3312085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90000"/>
              </a:srgbClr>
            </a:solidFill>
            <a:prstDash val="solid"/>
            <a:miter lim="800000"/>
          </a:ln>
          <a:effectLst/>
        </p:spPr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78EC2AC-F8F7-904B-DB15-A5C83B28B28E}"/>
              </a:ext>
            </a:extLst>
          </p:cNvPr>
          <p:cNvSpPr/>
          <p:nvPr/>
        </p:nvSpPr>
        <p:spPr>
          <a:xfrm>
            <a:off x="7200619" y="2036201"/>
            <a:ext cx="237005" cy="237005"/>
          </a:xfrm>
          <a:prstGeom prst="ellipse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3E27D70-6C22-B05B-5FDE-519E629AD4B5}"/>
              </a:ext>
            </a:extLst>
          </p:cNvPr>
          <p:cNvSpPr/>
          <p:nvPr/>
        </p:nvSpPr>
        <p:spPr>
          <a:xfrm>
            <a:off x="7200619" y="3219231"/>
            <a:ext cx="237005" cy="237005"/>
          </a:xfrm>
          <a:prstGeom prst="ellipse">
            <a:avLst/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AE7E71D-25E1-60FD-E005-EDA1459E4726}"/>
              </a:ext>
            </a:extLst>
          </p:cNvPr>
          <p:cNvSpPr/>
          <p:nvPr/>
        </p:nvSpPr>
        <p:spPr>
          <a:xfrm>
            <a:off x="7200619" y="4402261"/>
            <a:ext cx="237005" cy="237005"/>
          </a:xfrm>
          <a:prstGeom prst="ellipse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4699BD-1FFE-5E06-FD3C-3E38377B64CB}"/>
              </a:ext>
            </a:extLst>
          </p:cNvPr>
          <p:cNvSpPr/>
          <p:nvPr/>
        </p:nvSpPr>
        <p:spPr>
          <a:xfrm>
            <a:off x="7200619" y="5585291"/>
            <a:ext cx="237005" cy="237005"/>
          </a:xfrm>
          <a:prstGeom prst="ellipse">
            <a:avLst/>
          </a:prstGeom>
          <a:solidFill>
            <a:srgbClr val="0639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0790A10-889C-3603-2D67-170D5022D7C2}"/>
              </a:ext>
            </a:extLst>
          </p:cNvPr>
          <p:cNvCxnSpPr>
            <a:cxnSpLocks/>
          </p:cNvCxnSpPr>
          <p:nvPr/>
        </p:nvCxnSpPr>
        <p:spPr>
          <a:xfrm>
            <a:off x="6862763" y="3929248"/>
            <a:ext cx="456358" cy="0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90000"/>
              </a:srgbClr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244F59-91AF-400F-3E26-928D6A333B5F}"/>
              </a:ext>
            </a:extLst>
          </p:cNvPr>
          <p:cNvCxnSpPr/>
          <p:nvPr/>
        </p:nvCxnSpPr>
        <p:spPr>
          <a:xfrm flipV="1">
            <a:off x="4872878" y="2273206"/>
            <a:ext cx="0" cy="3312085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90000"/>
              </a:srgbClr>
            </a:solidFill>
            <a:prstDash val="solid"/>
            <a:miter lim="800000"/>
          </a:ln>
          <a:effectLst/>
        </p:spPr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5D64943-A54D-750D-1533-ECE1E61B2EE8}"/>
              </a:ext>
            </a:extLst>
          </p:cNvPr>
          <p:cNvSpPr/>
          <p:nvPr/>
        </p:nvSpPr>
        <p:spPr>
          <a:xfrm rot="10800000">
            <a:off x="4754376" y="5585291"/>
            <a:ext cx="237005" cy="237005"/>
          </a:xfrm>
          <a:prstGeom prst="ellipse">
            <a:avLst/>
          </a:prstGeom>
          <a:solidFill>
            <a:srgbClr val="EB1E4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862142C-9FED-81BC-D873-180B0C523CB2}"/>
              </a:ext>
            </a:extLst>
          </p:cNvPr>
          <p:cNvSpPr/>
          <p:nvPr/>
        </p:nvSpPr>
        <p:spPr>
          <a:xfrm rot="10800000">
            <a:off x="4754376" y="4402261"/>
            <a:ext cx="237005" cy="237005"/>
          </a:xfrm>
          <a:prstGeom prst="ellipse">
            <a:avLst/>
          </a:prstGeom>
          <a:solidFill>
            <a:srgbClr val="FFCC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F49B808-2BD3-E962-DBC6-8172A34E6598}"/>
              </a:ext>
            </a:extLst>
          </p:cNvPr>
          <p:cNvSpPr/>
          <p:nvPr/>
        </p:nvSpPr>
        <p:spPr>
          <a:xfrm rot="10800000">
            <a:off x="4754376" y="3219231"/>
            <a:ext cx="237005" cy="237005"/>
          </a:xfrm>
          <a:prstGeom prst="ellipse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8C08939-75CE-DCF1-FD36-BF638C2644B8}"/>
              </a:ext>
            </a:extLst>
          </p:cNvPr>
          <p:cNvSpPr/>
          <p:nvPr/>
        </p:nvSpPr>
        <p:spPr>
          <a:xfrm rot="10800000">
            <a:off x="4754376" y="2036201"/>
            <a:ext cx="237005" cy="237005"/>
          </a:xfrm>
          <a:prstGeom prst="ellipse">
            <a:avLst/>
          </a:prstGeom>
          <a:solidFill>
            <a:srgbClr val="3A5C8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86343E-64BA-4F88-8ED9-789BDD5C2A70}"/>
              </a:ext>
            </a:extLst>
          </p:cNvPr>
          <p:cNvCxnSpPr/>
          <p:nvPr/>
        </p:nvCxnSpPr>
        <p:spPr>
          <a:xfrm rot="10800000" flipV="1">
            <a:off x="4872879" y="3929247"/>
            <a:ext cx="456358" cy="1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90000"/>
              </a:srgbClr>
            </a:solidFill>
            <a:prstDash val="solid"/>
            <a:miter lim="800000"/>
          </a:ln>
          <a:effectLst/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7A37181-624F-6A14-81EA-26A0CE98E457}"/>
              </a:ext>
            </a:extLst>
          </p:cNvPr>
          <p:cNvGrpSpPr/>
          <p:nvPr/>
        </p:nvGrpSpPr>
        <p:grpSpPr>
          <a:xfrm>
            <a:off x="7904680" y="1686298"/>
            <a:ext cx="3195918" cy="936812"/>
            <a:chOff x="5692588" y="1560606"/>
            <a:chExt cx="3195918" cy="936812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DD88DA8-74C1-060D-4D98-C409AC047CA9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F7931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686E055B-EA7A-7B73-F064-CC310AAA9419}"/>
                </a:ext>
              </a:extLst>
            </p:cNvPr>
            <p:cNvSpPr/>
            <p:nvPr/>
          </p:nvSpPr>
          <p:spPr>
            <a:xfrm>
              <a:off x="6320720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F7931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terraform validate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5E46A6-825B-5D6A-D0BC-24F22B74BD4E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A012CE8-CF87-FDC0-2E6E-25CAFB0F0B1A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F7931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3C27C7A-8408-52B2-B463-0C8DFCBCCCD0}"/>
              </a:ext>
            </a:extLst>
          </p:cNvPr>
          <p:cNvGrpSpPr/>
          <p:nvPr/>
        </p:nvGrpSpPr>
        <p:grpSpPr>
          <a:xfrm>
            <a:off x="7904680" y="2869328"/>
            <a:ext cx="3195918" cy="936812"/>
            <a:chOff x="5692588" y="1560606"/>
            <a:chExt cx="3195918" cy="936812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DB06A14-C666-201F-09C2-FEB7098E7AF8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A2B96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3864E96-5A5B-BCA8-9603-FF2456E41073}"/>
                </a:ext>
              </a:extLst>
            </p:cNvPr>
            <p:cNvSpPr/>
            <p:nvPr/>
          </p:nvSpPr>
          <p:spPr>
            <a:xfrm>
              <a:off x="6262041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A2B96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terraform state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B6EBC62-7C0F-2BFD-0008-69CF898F4597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A8CA94C-EA26-775D-D310-34D137E88236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A2B96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33F272C-396F-9130-779A-802467B4191E}"/>
              </a:ext>
            </a:extLst>
          </p:cNvPr>
          <p:cNvGrpSpPr/>
          <p:nvPr/>
        </p:nvGrpSpPr>
        <p:grpSpPr>
          <a:xfrm>
            <a:off x="7904680" y="4052358"/>
            <a:ext cx="3195918" cy="936812"/>
            <a:chOff x="5692588" y="1560606"/>
            <a:chExt cx="3195918" cy="936812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BC6B48-ADF2-447D-3B86-70B8E2314DAD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C1301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1AD76AB-1A8B-B344-B2BB-B61A7670C41B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C1301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terraform output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199D0CE-D53B-F8B2-CC33-10552D1AE68D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9C5FC0E-55BE-CF1C-575F-C47ABEFC0EEE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C1301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773D306-E630-1612-962E-DB37C59C454F}"/>
              </a:ext>
            </a:extLst>
          </p:cNvPr>
          <p:cNvGrpSpPr/>
          <p:nvPr/>
        </p:nvGrpSpPr>
        <p:grpSpPr>
          <a:xfrm>
            <a:off x="7904680" y="5235388"/>
            <a:ext cx="3195918" cy="936812"/>
            <a:chOff x="5692588" y="1560606"/>
            <a:chExt cx="3195918" cy="93681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274FCCE-D3CB-652E-3F46-2344D28AAFD4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06395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46BC0FE-AC36-1F4C-7543-CB5E274BABDA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06395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terraform refresh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5BBCC64-E41E-76D5-A4DD-3CA1E70F719F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134EBF8-05BE-5963-24A3-6945D74EDC60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06395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9C03B9E-3268-37E0-82F3-23201E562AD3}"/>
              </a:ext>
            </a:extLst>
          </p:cNvPr>
          <p:cNvGrpSpPr/>
          <p:nvPr/>
        </p:nvGrpSpPr>
        <p:grpSpPr>
          <a:xfrm flipH="1">
            <a:off x="1091402" y="1686298"/>
            <a:ext cx="3200400" cy="936812"/>
            <a:chOff x="5692588" y="1560606"/>
            <a:chExt cx="3195918" cy="93681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C1D922C-8CAA-E9AC-EAD2-670E49901A16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3A5C8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512E6E15-4C53-FA57-B13F-4B1239279363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3A5C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terraform init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BD74BB9-FF90-7603-E0D9-D49B7EC55E33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40C0050-30D3-7664-F304-EC525924B46A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3A5C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C92655-978F-A23C-E501-967D6700ECF9}"/>
              </a:ext>
            </a:extLst>
          </p:cNvPr>
          <p:cNvGrpSpPr/>
          <p:nvPr/>
        </p:nvGrpSpPr>
        <p:grpSpPr>
          <a:xfrm flipH="1">
            <a:off x="1091402" y="2869328"/>
            <a:ext cx="3200400" cy="936812"/>
            <a:chOff x="5692588" y="1560606"/>
            <a:chExt cx="3195918" cy="936812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48F9F7DF-F739-D94C-38E5-C3A7D7350195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4CC1E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CCF21C71-B9F7-088D-5DBE-CD3168C7F012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4CC1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terraform plan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AA872C6-219F-2D74-C884-CB6527ACC368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6F42BAF-F0BE-6BAC-DBFE-CF8D354CFEE8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4CC1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D75A132-F7DE-BA59-FFD0-7ABEA92993B9}"/>
              </a:ext>
            </a:extLst>
          </p:cNvPr>
          <p:cNvGrpSpPr/>
          <p:nvPr/>
        </p:nvGrpSpPr>
        <p:grpSpPr>
          <a:xfrm flipH="1">
            <a:off x="1091402" y="4052358"/>
            <a:ext cx="3200400" cy="936812"/>
            <a:chOff x="5692588" y="1560606"/>
            <a:chExt cx="3195918" cy="936812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505DB8C5-4E3B-E4B3-250E-0F4FEFDDA3D1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FFCC4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2DAC0B30-2E97-4D93-EE15-FAADFEF4784B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FFCC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terraform apply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F97522B-5169-5115-965D-C872F0A1833F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6B4F420-4BB2-A319-FD4F-2D50733078BA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FFCC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CABB2E4-3396-A59B-9FC7-324BD5C83B74}"/>
              </a:ext>
            </a:extLst>
          </p:cNvPr>
          <p:cNvGrpSpPr/>
          <p:nvPr/>
        </p:nvGrpSpPr>
        <p:grpSpPr>
          <a:xfrm flipH="1">
            <a:off x="1091402" y="5235388"/>
            <a:ext cx="3200400" cy="936812"/>
            <a:chOff x="5692588" y="1560606"/>
            <a:chExt cx="3195918" cy="936812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4BCDCF3-6B5F-0441-F932-A460354962F5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 cap="flat" cmpd="sng" algn="ctr">
              <a:solidFill>
                <a:srgbClr val="EB1E4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DED185CB-EFAC-8660-8057-7176D40C7E1B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terraform destroy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1F22D05-FF3A-A5E8-6B3A-D38950C5ACA7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32DD470-43F7-1441-15C8-334F6C53FF29}"/>
                </a:ext>
              </a:extLst>
            </p:cNvPr>
            <p:cNvSpPr/>
            <p:nvPr/>
          </p:nvSpPr>
          <p:spPr>
            <a:xfrm>
              <a:off x="5692588" y="1625600"/>
              <a:ext cx="806824" cy="806824"/>
            </a:xfrm>
            <a:prstGeom prst="ellipse">
              <a:avLst/>
            </a:prstGeom>
            <a:solidFill>
              <a:srgbClr val="EB1E4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6FAB344D-4CB1-4938-BF05-1C6F48E53215}"/>
              </a:ext>
            </a:extLst>
          </p:cNvPr>
          <p:cNvSpPr/>
          <p:nvPr/>
        </p:nvSpPr>
        <p:spPr>
          <a:xfrm>
            <a:off x="5329238" y="3162486"/>
            <a:ext cx="1533525" cy="1533525"/>
          </a:xfrm>
          <a:prstGeom prst="ellipse">
            <a:avLst/>
          </a:prstGeom>
          <a:gradFill flip="none" rotWithShape="1">
            <a:gsLst>
              <a:gs pos="0">
                <a:srgbClr val="3A5C84">
                  <a:lumMod val="67000"/>
                </a:srgbClr>
              </a:gs>
              <a:gs pos="48000">
                <a:srgbClr val="3A5C84">
                  <a:lumMod val="97000"/>
                  <a:lumOff val="3000"/>
                </a:srgbClr>
              </a:gs>
              <a:gs pos="100000">
                <a:srgbClr val="3A5C8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Terraform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15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981736" cy="4191000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8A2C-0E50-F5EE-3DD1-299CE53B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7401-DE47-595B-052E-15330080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3961936" cy="3697465"/>
          </a:xfrm>
        </p:spPr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What is Terraform?</a:t>
            </a:r>
          </a:p>
          <a:p>
            <a:r>
              <a:rPr lang="en-US" sz="2000" dirty="0"/>
              <a:t>Why Terraform?</a:t>
            </a:r>
          </a:p>
          <a:p>
            <a:r>
              <a:rPr lang="en-US" sz="2000" dirty="0"/>
              <a:t>Terraform Architecture</a:t>
            </a:r>
          </a:p>
          <a:p>
            <a:r>
              <a:rPr lang="en-US" dirty="0"/>
              <a:t>How Terraform Works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BC51AA-F880-E64D-C8A0-EFF4E60B024A}"/>
              </a:ext>
            </a:extLst>
          </p:cNvPr>
          <p:cNvSpPr txBox="1">
            <a:spLocks/>
          </p:cNvSpPr>
          <p:nvPr/>
        </p:nvSpPr>
        <p:spPr>
          <a:xfrm>
            <a:off x="6628276" y="1905000"/>
            <a:ext cx="4800136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Terraform Basics, Extensions </a:t>
            </a:r>
          </a:p>
          <a:p>
            <a:r>
              <a:rPr lang="en-US" sz="2000" dirty="0"/>
              <a:t>Terraform Config files</a:t>
            </a:r>
          </a:p>
          <a:p>
            <a:r>
              <a:rPr lang="en-US" sz="2000" dirty="0"/>
              <a:t>Terraform Commands</a:t>
            </a:r>
          </a:p>
          <a:p>
            <a:r>
              <a:rPr lang="en-US" sz="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4124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981736" cy="4191000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6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981736" cy="4191000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1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981736" cy="4191000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981736" cy="4191000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981736" cy="4191000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981736" cy="4191000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4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981736" cy="4191000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3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981736" cy="4191000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2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981736" cy="4191000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981736" cy="4191000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9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1B24-BE90-3E53-51B4-5CF04956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6B7D-6047-1F09-04A0-2056A191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933736" cy="369746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Over all 10+ years of experience including 6+ years of training experience and 4+ years of production experience.</a:t>
            </a:r>
          </a:p>
          <a:p>
            <a:pPr algn="just"/>
            <a:r>
              <a:rPr lang="en-US" sz="2000" dirty="0"/>
              <a:t>Experience in both Induction &amp; Lateral crowd handling.</a:t>
            </a:r>
          </a:p>
          <a:p>
            <a:pPr algn="just"/>
            <a:r>
              <a:rPr lang="en-US" sz="2000" dirty="0"/>
              <a:t>Microsoft Certified Trainer on Microsoft Azure.</a:t>
            </a:r>
          </a:p>
          <a:p>
            <a:pPr algn="just"/>
            <a:r>
              <a:rPr lang="en-US" sz="2000" dirty="0"/>
              <a:t>Other expertise:- AWS cloud, Windows Servers, RHEL, PowerShell scripting, Python.</a:t>
            </a:r>
          </a:p>
          <a:p>
            <a:pPr algn="just"/>
            <a:r>
              <a:rPr lang="en-US" sz="2000" dirty="0"/>
              <a:t>Skilled in automation.</a:t>
            </a:r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1491F6F7-3DAB-700C-9B85-1262FB6B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761412" y="1905000"/>
            <a:ext cx="3036358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5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981736" cy="4191000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981736" cy="4191000"/>
          </a:xfrm>
        </p:spPr>
        <p:txBody>
          <a:bodyPr/>
          <a:lstStyle/>
          <a:p>
            <a:r>
              <a:rPr lang="en-US" dirty="0"/>
              <a:t>Building TF: </a:t>
            </a:r>
            <a:r>
              <a:rPr lang="en-US" dirty="0">
                <a:hlinkClick r:id="rId2"/>
              </a:rPr>
              <a:t>https://developer.hashicorp.com/terraform/tutorials/aws-get-started/aws-build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9A037-48BC-AE9C-1936-6201A6089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112" y="2895600"/>
            <a:ext cx="2514600" cy="1066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368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2C4B6CD-82F4-6B82-C6B3-F17CB2A7058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" y="893"/>
            <a:ext cx="12171956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7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ADB-3E93-7EDC-0C2B-19B722A1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FAC8-1835-A0EC-D3E3-8EC8A091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1066801"/>
          </a:xfrm>
        </p:spPr>
        <p:txBody>
          <a:bodyPr/>
          <a:lstStyle/>
          <a:p>
            <a:pPr algn="just"/>
            <a:r>
              <a:rPr lang="en-US" dirty="0"/>
              <a:t>Terraform is an open-source infrastructure as code (IAC) tool that allows you to define and manage your cloud resources declaratively, using a high-level configuration language.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A8249-B391-58E9-3950-2D69A556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3200401"/>
            <a:ext cx="2928251" cy="28860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3281FF-672F-E0EC-B67F-2A7248DFE94E}"/>
              </a:ext>
            </a:extLst>
          </p:cNvPr>
          <p:cNvSpPr txBox="1">
            <a:spLocks/>
          </p:cNvSpPr>
          <p:nvPr/>
        </p:nvSpPr>
        <p:spPr>
          <a:xfrm>
            <a:off x="1522876" y="3048000"/>
            <a:ext cx="7689322" cy="232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just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just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Terraform is a powerful and flexible tool for managing cloud infrastructure that can help you streamline your workflows, reduce costs, and increase the agility and reliability of your systems.</a:t>
            </a:r>
          </a:p>
        </p:txBody>
      </p:sp>
    </p:spTree>
    <p:extLst>
      <p:ext uri="{BB962C8B-B14F-4D97-AF65-F5344CB8AC3E}">
        <p14:creationId xmlns:p14="http://schemas.microsoft.com/office/powerpoint/2010/main" val="34819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F4FF22-E2EE-7491-285A-3DA0ABAD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742583"/>
            <a:ext cx="2962688" cy="195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90C8D-4235-8ADF-5D03-7AFB587E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17" y="1227390"/>
            <a:ext cx="3029373" cy="1981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69F93-CCD0-8358-723E-B08E464F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AB5F-84EE-74B2-A986-0A2E81AB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Modify</a:t>
            </a:r>
          </a:p>
          <a:p>
            <a:pPr lvl="1"/>
            <a:r>
              <a:rPr lang="en-US" dirty="0"/>
              <a:t>Destroy</a:t>
            </a:r>
          </a:p>
          <a:p>
            <a:pPr marL="45720" indent="0">
              <a:buNone/>
            </a:pPr>
            <a:r>
              <a:rPr lang="en-US" dirty="0"/>
              <a:t>Cloud resources like</a:t>
            </a:r>
          </a:p>
          <a:p>
            <a:pPr marL="662940" lvl="1" indent="-342900"/>
            <a:r>
              <a:rPr lang="en-US" dirty="0"/>
              <a:t>Public cloud providers</a:t>
            </a:r>
          </a:p>
          <a:p>
            <a:pPr marL="662940" lvl="1" indent="-342900"/>
            <a:r>
              <a:rPr lang="en-US" dirty="0"/>
              <a:t>Private cloud environments</a:t>
            </a:r>
          </a:p>
          <a:p>
            <a:pPr marL="662940" lvl="1" indent="-342900"/>
            <a:r>
              <a:rPr lang="en-US" dirty="0"/>
              <a:t>Hybrid cloud environments</a:t>
            </a:r>
          </a:p>
          <a:p>
            <a:pPr marL="662940" lvl="1" indent="-342900"/>
            <a:r>
              <a:rPr lang="en-US" dirty="0"/>
              <a:t>Networking infrastructure</a:t>
            </a:r>
          </a:p>
          <a:p>
            <a:pPr marL="662940" lvl="1" indent="-342900"/>
            <a:r>
              <a:rPr lang="en-US" dirty="0"/>
              <a:t>Databases, Containers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86354-AB90-4DEE-558B-370FFBAE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535" y="2528058"/>
            <a:ext cx="2943636" cy="215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9F7B11-2620-DBA1-D70B-670372E79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212" y="2993576"/>
            <a:ext cx="296268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9B6E-D320-367D-28AE-67FCF867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Terraform?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7ECC04-E891-B8A3-C404-98E3988BF704}"/>
              </a:ext>
            </a:extLst>
          </p:cNvPr>
          <p:cNvGrpSpPr/>
          <p:nvPr/>
        </p:nvGrpSpPr>
        <p:grpSpPr>
          <a:xfrm>
            <a:off x="2410269" y="1989648"/>
            <a:ext cx="3787532" cy="1205367"/>
            <a:chOff x="2395432" y="2441414"/>
            <a:chExt cx="3787532" cy="1205367"/>
          </a:xfrm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A19AFFD1-6E3C-9B3D-FC07-C3E2AE6CF82B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C13018">
                <a:lumMod val="75000"/>
              </a:srgbClr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02</a:t>
              </a:r>
              <a:endParaRPr kumimoji="0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799A1A7-3256-4ABB-4C39-B65B3FF835BD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2B5BD55C-8AFA-9B32-E18F-88B7B88C8B9D}"/>
                </a:ext>
              </a:extLst>
            </p:cNvPr>
            <p:cNvSpPr/>
            <p:nvPr/>
          </p:nvSpPr>
          <p:spPr>
            <a:xfrm>
              <a:off x="2395432" y="2441414"/>
              <a:ext cx="378322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Declarative syntax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7CC59B-098B-FFBB-EC24-B99706C485B2}"/>
              </a:ext>
            </a:extLst>
          </p:cNvPr>
          <p:cNvGrpSpPr/>
          <p:nvPr/>
        </p:nvGrpSpPr>
        <p:grpSpPr>
          <a:xfrm>
            <a:off x="6002813" y="1319182"/>
            <a:ext cx="3783225" cy="1205367"/>
            <a:chOff x="5901012" y="1838728"/>
            <a:chExt cx="3783225" cy="1205367"/>
          </a:xfrm>
        </p:grpSpPr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72CFD2F0-A693-075E-8888-3FBDC7046792}"/>
                </a:ext>
              </a:extLst>
            </p:cNvPr>
            <p:cNvSpPr/>
            <p:nvPr/>
          </p:nvSpPr>
          <p:spPr>
            <a:xfrm>
              <a:off x="5901016" y="1838728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CC4C">
                <a:lumMod val="75000"/>
              </a:srgbClr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01</a:t>
              </a:r>
              <a:endParaRPr kumimoji="0" sz="3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B00747-41AA-215E-E0AD-3DA172A927C4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EFD2F6F8-5550-679D-FE23-614D7FB6F489}"/>
                </a:ext>
              </a:extLst>
            </p:cNvPr>
            <p:cNvSpPr/>
            <p:nvPr/>
          </p:nvSpPr>
          <p:spPr>
            <a:xfrm>
              <a:off x="5901012" y="1838728"/>
              <a:ext cx="378322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Multi-cloud support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EFA566-8FC5-C9E1-3C28-BD63FDC80A7D}"/>
              </a:ext>
            </a:extLst>
          </p:cNvPr>
          <p:cNvGrpSpPr/>
          <p:nvPr/>
        </p:nvGrpSpPr>
        <p:grpSpPr>
          <a:xfrm>
            <a:off x="2405962" y="3330580"/>
            <a:ext cx="3787532" cy="1205367"/>
            <a:chOff x="2395432" y="2441414"/>
            <a:chExt cx="3787532" cy="1205367"/>
          </a:xfrm>
        </p:grpSpPr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9937E75D-1A0B-5DD5-A622-D88163BA5DDB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A2B969">
                <a:lumMod val="75000"/>
              </a:srgbClr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04</a:t>
              </a:r>
              <a:endParaRPr kumimoji="0" sz="3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D9B73B-6BC8-3AA1-1ABA-1CD1108B8969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07B9AA4F-2232-0CED-50D9-CA0F50E7FACF}"/>
                </a:ext>
              </a:extLst>
            </p:cNvPr>
            <p:cNvSpPr/>
            <p:nvPr/>
          </p:nvSpPr>
          <p:spPr>
            <a:xfrm>
              <a:off x="2395432" y="2441414"/>
              <a:ext cx="378322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Infrastructure as code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C8337F-7174-73B5-13BC-AC0847710993}"/>
              </a:ext>
            </a:extLst>
          </p:cNvPr>
          <p:cNvGrpSpPr/>
          <p:nvPr/>
        </p:nvGrpSpPr>
        <p:grpSpPr>
          <a:xfrm>
            <a:off x="5998506" y="2660114"/>
            <a:ext cx="3783225" cy="1205367"/>
            <a:chOff x="5901012" y="1838728"/>
            <a:chExt cx="3783225" cy="1205367"/>
          </a:xfrm>
        </p:grpSpPr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ED48744F-404A-307B-7FAF-C10E3ECADDDA}"/>
                </a:ext>
              </a:extLst>
            </p:cNvPr>
            <p:cNvSpPr/>
            <p:nvPr/>
          </p:nvSpPr>
          <p:spPr>
            <a:xfrm>
              <a:off x="5901016" y="1838728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4CC1EF">
                <a:lumMod val="75000"/>
              </a:srgbClr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03</a:t>
              </a:r>
              <a:endParaRPr kumimoji="0" sz="3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CF03026-3FFB-C9F5-F482-0B8ACC016A8A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F95585B7-E190-23CC-D87B-C31DC9EC88FA}"/>
                </a:ext>
              </a:extLst>
            </p:cNvPr>
            <p:cNvSpPr/>
            <p:nvPr/>
          </p:nvSpPr>
          <p:spPr>
            <a:xfrm>
              <a:off x="5901012" y="1838728"/>
              <a:ext cx="378322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Idempotent updates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7AA9E6-5C33-F425-CB05-12E7DE602F95}"/>
              </a:ext>
            </a:extLst>
          </p:cNvPr>
          <p:cNvGrpSpPr/>
          <p:nvPr/>
        </p:nvGrpSpPr>
        <p:grpSpPr>
          <a:xfrm>
            <a:off x="6002812" y="4001046"/>
            <a:ext cx="3783225" cy="1205367"/>
            <a:chOff x="5901012" y="1838728"/>
            <a:chExt cx="3783225" cy="1205367"/>
          </a:xfrm>
        </p:grpSpPr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4A2D87BD-DAC8-9339-0696-AD82A38F08E8}"/>
                </a:ext>
              </a:extLst>
            </p:cNvPr>
            <p:cNvSpPr/>
            <p:nvPr/>
          </p:nvSpPr>
          <p:spPr>
            <a:xfrm>
              <a:off x="5901016" y="1838728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7931F">
                <a:lumMod val="75000"/>
              </a:srgbClr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05</a:t>
              </a:r>
              <a:endParaRPr kumimoji="0" sz="3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9AC6161-8D20-73F9-37C3-9E8A221715CE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5BC03455-F72B-CA16-6532-2F64AAE61EC3}"/>
                </a:ext>
              </a:extLst>
            </p:cNvPr>
            <p:cNvSpPr/>
            <p:nvPr/>
          </p:nvSpPr>
          <p:spPr>
            <a:xfrm>
              <a:off x="5901012" y="1838728"/>
              <a:ext cx="378322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Resource graph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B9EAF38-DEA7-6248-7B18-00022BF10EAE}"/>
              </a:ext>
            </a:extLst>
          </p:cNvPr>
          <p:cNvGrpSpPr/>
          <p:nvPr/>
        </p:nvGrpSpPr>
        <p:grpSpPr>
          <a:xfrm>
            <a:off x="2405962" y="4671512"/>
            <a:ext cx="3787532" cy="1205367"/>
            <a:chOff x="2395432" y="2441414"/>
            <a:chExt cx="3787532" cy="1205367"/>
          </a:xfrm>
        </p:grpSpPr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947E1D3A-F8A1-5BB3-37FF-777C8F7C9F1F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3A5C84">
                <a:lumMod val="75000"/>
              </a:srgbClr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06</a:t>
              </a:r>
              <a:endParaRPr kumimoji="0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8730D05-86F3-6306-78BA-B7B2D4F7B451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02C7ABDC-DB96-F918-25B6-74EA9E2B15C2}"/>
                </a:ext>
              </a:extLst>
            </p:cNvPr>
            <p:cNvSpPr/>
            <p:nvPr/>
          </p:nvSpPr>
          <p:spPr>
            <a:xfrm>
              <a:off x="2395432" y="2441414"/>
              <a:ext cx="378322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5C8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Large ecosystem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9ED4453-B7E5-D8AC-C7CB-7F6EBE04C371}"/>
              </a:ext>
            </a:extLst>
          </p:cNvPr>
          <p:cNvSpPr txBox="1"/>
          <p:nvPr/>
        </p:nvSpPr>
        <p:spPr>
          <a:xfrm>
            <a:off x="2235811" y="2660114"/>
            <a:ext cx="303592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Making it easy to understand and maintain your code.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D45258-098B-658E-3A61-7D16EA17E42B}"/>
              </a:ext>
            </a:extLst>
          </p:cNvPr>
          <p:cNvSpPr txBox="1"/>
          <p:nvPr/>
        </p:nvSpPr>
        <p:spPr>
          <a:xfrm>
            <a:off x="6920263" y="1989648"/>
            <a:ext cx="303592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Allows you to manage resources across different clouds with a consistent workflow.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3C36A-AA18-E688-E593-CE070D9891FF}"/>
              </a:ext>
            </a:extLst>
          </p:cNvPr>
          <p:cNvSpPr txBox="1"/>
          <p:nvPr/>
        </p:nvSpPr>
        <p:spPr>
          <a:xfrm>
            <a:off x="2235809" y="4001046"/>
            <a:ext cx="303592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Meaning that your infrastructure is treated like any other code artifact.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8A29DB-F3A9-6374-2C0A-B6A5DDB589B6}"/>
              </a:ext>
            </a:extLst>
          </p:cNvPr>
          <p:cNvSpPr txBox="1"/>
          <p:nvPr/>
        </p:nvSpPr>
        <p:spPr>
          <a:xfrm>
            <a:off x="2235809" y="5341978"/>
            <a:ext cx="303592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This can save your time and effort by leveraging existing community-contributed resources.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BA5086-E369-CD7F-61E1-5E39DF8B61F1}"/>
              </a:ext>
            </a:extLst>
          </p:cNvPr>
          <p:cNvSpPr txBox="1"/>
          <p:nvPr/>
        </p:nvSpPr>
        <p:spPr>
          <a:xfrm>
            <a:off x="6924565" y="3330580"/>
            <a:ext cx="303592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Terraform ensures that updates to your infrastructure are idempotent.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23D62D-BF2C-F204-AD0B-83CDD36813D8}"/>
              </a:ext>
            </a:extLst>
          </p:cNvPr>
          <p:cNvSpPr txBox="1"/>
          <p:nvPr/>
        </p:nvSpPr>
        <p:spPr>
          <a:xfrm>
            <a:off x="6920263" y="4671512"/>
            <a:ext cx="303592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Allows it to perform updates in the correct order and handle dependencies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3498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3582-8A0A-40B7-3CF6-AB3A994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Terraform Architecture</a:t>
            </a:r>
          </a:p>
        </p:txBody>
      </p:sp>
      <p:pic>
        <p:nvPicPr>
          <p:cNvPr id="1026" name="Picture 2" descr="Terraform deployment workflow">
            <a:extLst>
              <a:ext uri="{FF2B5EF4-FFF2-40B4-BE49-F238E27FC236}">
                <a16:creationId xmlns:a16="http://schemas.microsoft.com/office/drawing/2014/main" id="{288D4579-BBC6-B9BD-949E-497464DB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24" y="1981200"/>
            <a:ext cx="10296776" cy="37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80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3582-8A0A-40B7-3CF6-AB3A994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Terraform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86E0A-1B65-F5CE-A570-4BC9D1C5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6531" y="1981200"/>
            <a:ext cx="10295760" cy="37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3582-8A0A-40B7-3CF6-AB3A994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Terraform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D4F51-3247-4A60-D833-440C6BF3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6531" y="1981200"/>
            <a:ext cx="10295760" cy="37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8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753</TotalTime>
  <Words>610</Words>
  <Application>Microsoft Office PowerPoint</Application>
  <PresentationFormat>Custom</PresentationFormat>
  <Paragraphs>133</Paragraphs>
  <Slides>33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Trade Gothic LT Pro</vt:lpstr>
      <vt:lpstr>Wingdings</vt:lpstr>
      <vt:lpstr>Project planning overview presentation</vt:lpstr>
      <vt:lpstr>PowerPoint Presentation</vt:lpstr>
      <vt:lpstr>Index</vt:lpstr>
      <vt:lpstr>About me</vt:lpstr>
      <vt:lpstr>What is Terraform?</vt:lpstr>
      <vt:lpstr>With Terraform</vt:lpstr>
      <vt:lpstr>Why Terraform?</vt:lpstr>
      <vt:lpstr>Terraform Architecture</vt:lpstr>
      <vt:lpstr>Terraform Architecture</vt:lpstr>
      <vt:lpstr>Terraform Architecture</vt:lpstr>
      <vt:lpstr>Terraform Architecture</vt:lpstr>
      <vt:lpstr>Terraform Architecture</vt:lpstr>
      <vt:lpstr>Terraform Architecture</vt:lpstr>
      <vt:lpstr>Terraform Architecture</vt:lpstr>
      <vt:lpstr>How Terraform Works?</vt:lpstr>
      <vt:lpstr>PowerPoint Presentation</vt:lpstr>
      <vt:lpstr>Terraform Basics</vt:lpstr>
      <vt:lpstr>Terraform Config File extensions</vt:lpstr>
      <vt:lpstr>Terraform Commands</vt:lpstr>
      <vt:lpstr>Terraform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Jitendra Singh Tomar</dc:creator>
  <cp:lastModifiedBy>Jeetu Tomar</cp:lastModifiedBy>
  <cp:revision>53</cp:revision>
  <dcterms:created xsi:type="dcterms:W3CDTF">2023-03-17T15:40:30Z</dcterms:created>
  <dcterms:modified xsi:type="dcterms:W3CDTF">2024-05-23T19:31:52Z</dcterms:modified>
</cp:coreProperties>
</file>