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83"/>
  </p:notesMasterIdLst>
  <p:handoutMasterIdLst>
    <p:handoutMasterId r:id="rId84"/>
  </p:handoutMasterIdLst>
  <p:sldIdLst>
    <p:sldId id="256" r:id="rId5"/>
    <p:sldId id="258" r:id="rId6"/>
    <p:sldId id="259" r:id="rId7"/>
    <p:sldId id="260" r:id="rId8"/>
    <p:sldId id="261" r:id="rId9"/>
    <p:sldId id="318" r:id="rId10"/>
    <p:sldId id="257" r:id="rId11"/>
    <p:sldId id="262" r:id="rId12"/>
    <p:sldId id="263" r:id="rId13"/>
    <p:sldId id="322" r:id="rId14"/>
    <p:sldId id="264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265" r:id="rId32"/>
    <p:sldId id="273" r:id="rId33"/>
    <p:sldId id="266" r:id="rId34"/>
    <p:sldId id="267" r:id="rId35"/>
    <p:sldId id="268" r:id="rId36"/>
    <p:sldId id="271" r:id="rId37"/>
    <p:sldId id="270" r:id="rId38"/>
    <p:sldId id="269" r:id="rId39"/>
    <p:sldId id="274" r:id="rId40"/>
    <p:sldId id="275" r:id="rId41"/>
    <p:sldId id="281" r:id="rId42"/>
    <p:sldId id="276" r:id="rId43"/>
    <p:sldId id="282" r:id="rId44"/>
    <p:sldId id="284" r:id="rId45"/>
    <p:sldId id="277" r:id="rId46"/>
    <p:sldId id="283" r:id="rId47"/>
    <p:sldId id="278" r:id="rId48"/>
    <p:sldId id="280" r:id="rId49"/>
    <p:sldId id="286" r:id="rId50"/>
    <p:sldId id="290" r:id="rId51"/>
    <p:sldId id="285" r:id="rId52"/>
    <p:sldId id="287" r:id="rId53"/>
    <p:sldId id="288" r:id="rId54"/>
    <p:sldId id="291" r:id="rId55"/>
    <p:sldId id="292" r:id="rId56"/>
    <p:sldId id="293" r:id="rId57"/>
    <p:sldId id="296" r:id="rId58"/>
    <p:sldId id="298" r:id="rId59"/>
    <p:sldId id="294" r:id="rId60"/>
    <p:sldId id="295" r:id="rId61"/>
    <p:sldId id="289" r:id="rId62"/>
    <p:sldId id="303" r:id="rId63"/>
    <p:sldId id="299" r:id="rId64"/>
    <p:sldId id="301" r:id="rId65"/>
    <p:sldId id="300" r:id="rId66"/>
    <p:sldId id="304" r:id="rId67"/>
    <p:sldId id="302" r:id="rId68"/>
    <p:sldId id="305" r:id="rId69"/>
    <p:sldId id="306" r:id="rId70"/>
    <p:sldId id="308" r:id="rId71"/>
    <p:sldId id="316" r:id="rId72"/>
    <p:sldId id="307" r:id="rId73"/>
    <p:sldId id="309" r:id="rId74"/>
    <p:sldId id="310" r:id="rId75"/>
    <p:sldId id="319" r:id="rId76"/>
    <p:sldId id="311" r:id="rId77"/>
    <p:sldId id="321" r:id="rId78"/>
    <p:sldId id="320" r:id="rId79"/>
    <p:sldId id="313" r:id="rId80"/>
    <p:sldId id="314" r:id="rId81"/>
    <p:sldId id="315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etu Tomar" initials="JT" lastIdx="1" clrIdx="0">
    <p:extLst>
      <p:ext uri="{19B8F6BF-5375-455C-9EA6-DF929625EA0E}">
        <p15:presenceInfo xmlns:p15="http://schemas.microsoft.com/office/powerpoint/2012/main" userId="4b07f4230dd852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83707" autoAdjust="0"/>
  </p:normalViewPr>
  <p:slideViewPr>
    <p:cSldViewPr snapToGrid="0">
      <p:cViewPr varScale="1">
        <p:scale>
          <a:sx n="126" d="100"/>
          <a:sy n="126" d="100"/>
        </p:scale>
        <p:origin x="3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37441-80DE-F5EC-3F65-064337A964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7682" y="4511473"/>
            <a:ext cx="3451555" cy="913381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Jitendra Singh Tomar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0C42-91B5-B7EF-A98E-AE89330D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under DevOps</a:t>
            </a:r>
          </a:p>
        </p:txBody>
      </p:sp>
      <p:pic>
        <p:nvPicPr>
          <p:cNvPr id="1026" name="Picture 2" descr="DevOps Lifecycle">
            <a:extLst>
              <a:ext uri="{FF2B5EF4-FFF2-40B4-BE49-F238E27FC236}">
                <a16:creationId xmlns:a16="http://schemas.microsoft.com/office/drawing/2014/main" id="{E04E2899-60F0-2B2B-5CF8-577D49228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4" y="1751013"/>
            <a:ext cx="8972551" cy="475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73702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AC13-01D3-132F-6463-48BC2313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Tools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E7386EA-F9AA-3821-6A94-FE243F171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288097"/>
              </p:ext>
            </p:extLst>
          </p:nvPr>
        </p:nvGraphicFramePr>
        <p:xfrm>
          <a:off x="1143000" y="2057400"/>
          <a:ext cx="9872662" cy="337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446">
                  <a:extLst>
                    <a:ext uri="{9D8B030D-6E8A-4147-A177-3AD203B41FA5}">
                      <a16:colId xmlns:a16="http://schemas.microsoft.com/office/drawing/2014/main" val="2493560897"/>
                    </a:ext>
                  </a:extLst>
                </a:gridCol>
                <a:gridCol w="6039216">
                  <a:extLst>
                    <a:ext uri="{9D8B030D-6E8A-4147-A177-3AD203B41FA5}">
                      <a16:colId xmlns:a16="http://schemas.microsoft.com/office/drawing/2014/main" val="4074646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5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Planning &amp;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Git</a:t>
                      </a:r>
                      <a:r>
                        <a:rPr lang="en-US" sz="2000" dirty="0"/>
                        <a:t>, Jira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8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Apache ants, </a:t>
                      </a:r>
                      <a:r>
                        <a:rPr lang="en-US" sz="2000" b="1" dirty="0"/>
                        <a:t>Maven</a:t>
                      </a:r>
                      <a:r>
                        <a:rPr lang="en-US" sz="2000" dirty="0"/>
                        <a:t>, Gradle,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Jenkins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67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Selenium, Junit,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Jenkins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5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Bamboo,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Jenkins</a:t>
                      </a:r>
                      <a:r>
                        <a:rPr lang="en-US" sz="2000" dirty="0"/>
                        <a:t>, Selenium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9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Deployment &amp;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Docker</a:t>
                      </a:r>
                      <a:r>
                        <a:rPr lang="en-US" sz="2000" dirty="0"/>
                        <a:t>, Puppet, Chef, Ansible, </a:t>
                      </a:r>
                      <a:r>
                        <a:rPr lang="en-US" sz="2000" dirty="0" err="1"/>
                        <a:t>Saltstack</a:t>
                      </a:r>
                      <a:r>
                        <a:rPr lang="en-US" sz="2000" dirty="0"/>
                        <a:t>, Terraform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0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Stack, Splunk,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Nagios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32764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8A2A-3B0E-4347-FE5E-15AFF01C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404D-573C-D359-3F59-BF10E036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Jenkins</a:t>
            </a:r>
          </a:p>
          <a:p>
            <a:r>
              <a:rPr lang="en-IN" dirty="0"/>
              <a:t>Travis CI</a:t>
            </a:r>
          </a:p>
          <a:p>
            <a:r>
              <a:rPr lang="en-IN" dirty="0" err="1"/>
              <a:t>CircleCI</a:t>
            </a:r>
            <a:endParaRPr lang="en-IN" dirty="0"/>
          </a:p>
          <a:p>
            <a:r>
              <a:rPr lang="en-IN" dirty="0"/>
              <a:t>GitLab CI/CD</a:t>
            </a:r>
          </a:p>
          <a:p>
            <a:r>
              <a:rPr lang="en-IN" dirty="0"/>
              <a:t>Azure DevOps (formerly known as Visual Studio Team Services)</a:t>
            </a:r>
          </a:p>
          <a:p>
            <a:r>
              <a:rPr lang="en-IN" dirty="0"/>
              <a:t>TeamCity</a:t>
            </a:r>
          </a:p>
          <a:p>
            <a:r>
              <a:rPr lang="en-IN" dirty="0"/>
              <a:t>Bamboo</a:t>
            </a:r>
          </a:p>
          <a:p>
            <a:r>
              <a:rPr lang="en-IN" dirty="0"/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239508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82BB-9321-728E-0CD1-1EC46E04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 Control: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C324-C572-940D-0317-7D071995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Git</a:t>
            </a:r>
          </a:p>
          <a:p>
            <a:r>
              <a:rPr lang="sv-SE" dirty="0"/>
              <a:t>GitHub</a:t>
            </a:r>
          </a:p>
          <a:p>
            <a:r>
              <a:rPr lang="sv-SE" dirty="0"/>
              <a:t>GitLab</a:t>
            </a:r>
          </a:p>
          <a:p>
            <a:r>
              <a:rPr lang="sv-SE" dirty="0"/>
              <a:t>Bitbucket</a:t>
            </a:r>
          </a:p>
          <a:p>
            <a:r>
              <a:rPr lang="sv-SE" dirty="0"/>
              <a:t>Subversion (SVN)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51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EB92-21C5-7F9C-366F-23F34AFB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Containerization and Orchestration: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633-120B-F485-5F43-B9F5AE842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</a:t>
            </a:r>
          </a:p>
          <a:p>
            <a:r>
              <a:rPr lang="en-IN" dirty="0"/>
              <a:t>Kubernetes</a:t>
            </a:r>
          </a:p>
          <a:p>
            <a:r>
              <a:rPr lang="en-IN" dirty="0"/>
              <a:t>OpenShift</a:t>
            </a:r>
          </a:p>
          <a:p>
            <a:r>
              <a:rPr lang="en-IN" dirty="0"/>
              <a:t>Amazon ECS</a:t>
            </a:r>
          </a:p>
          <a:p>
            <a:r>
              <a:rPr lang="en-IN" dirty="0"/>
              <a:t>Google Kubernetes Engine (GKE)</a:t>
            </a:r>
          </a:p>
          <a:p>
            <a:r>
              <a:rPr lang="en-IN" dirty="0"/>
              <a:t>Azure Kubernetes Service (AKS)</a:t>
            </a:r>
          </a:p>
        </p:txBody>
      </p:sp>
    </p:spTree>
    <p:extLst>
      <p:ext uri="{BB962C8B-B14F-4D97-AF65-F5344CB8AC3E}">
        <p14:creationId xmlns:p14="http://schemas.microsoft.com/office/powerpoint/2010/main" val="271866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6AA-6A08-8047-4E7C-886A53E5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Management: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A249-88F7-1734-3B71-DF4A806D9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Ansible</a:t>
            </a:r>
          </a:p>
          <a:p>
            <a:r>
              <a:rPr lang="en-IN" dirty="0"/>
              <a:t>Puppet</a:t>
            </a:r>
          </a:p>
          <a:p>
            <a:r>
              <a:rPr lang="en-IN" dirty="0"/>
              <a:t>Chef</a:t>
            </a:r>
          </a:p>
          <a:p>
            <a:r>
              <a:rPr lang="en-IN" dirty="0" err="1"/>
              <a:t>SaltStack</a:t>
            </a:r>
            <a:endParaRPr lang="en-IN" dirty="0"/>
          </a:p>
          <a:p>
            <a:r>
              <a:rPr lang="en-IN" dirty="0"/>
              <a:t>Terraform (for infrastructure as code)</a:t>
            </a:r>
          </a:p>
          <a:p>
            <a:r>
              <a:rPr lang="en-IN" dirty="0"/>
              <a:t>PowerShell – DSC (Windows O.S) </a:t>
            </a:r>
          </a:p>
        </p:txBody>
      </p:sp>
    </p:spTree>
    <p:extLst>
      <p:ext uri="{BB962C8B-B14F-4D97-AF65-F5344CB8AC3E}">
        <p14:creationId xmlns:p14="http://schemas.microsoft.com/office/powerpoint/2010/main" val="63470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8067-7FFE-7409-0345-F82836BA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Infrastructure as Code (IaC):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C515-B387-EB8B-78E5-E613EBF94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Terraform</a:t>
            </a:r>
          </a:p>
          <a:p>
            <a:r>
              <a:rPr lang="en-IN" dirty="0"/>
              <a:t>AWS CloudFormation</a:t>
            </a:r>
          </a:p>
          <a:p>
            <a:r>
              <a:rPr lang="en-IN" dirty="0"/>
              <a:t>Azure Resource Manager (ARM) Templates</a:t>
            </a:r>
          </a:p>
          <a:p>
            <a:r>
              <a:rPr lang="en-IN" dirty="0"/>
              <a:t>Google Cloud Deployment Manager</a:t>
            </a:r>
          </a:p>
        </p:txBody>
      </p:sp>
    </p:spTree>
    <p:extLst>
      <p:ext uri="{BB962C8B-B14F-4D97-AF65-F5344CB8AC3E}">
        <p14:creationId xmlns:p14="http://schemas.microsoft.com/office/powerpoint/2010/main" val="274112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6EFF-2992-3D36-6B25-21D01E19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Monitoring and Logging: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97F4-3226-666C-8AC4-1C69FAF8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Prometheus</a:t>
            </a:r>
          </a:p>
          <a:p>
            <a:r>
              <a:rPr lang="en-IN" dirty="0"/>
              <a:t>Grafana</a:t>
            </a:r>
          </a:p>
          <a:p>
            <a:r>
              <a:rPr lang="en-IN" dirty="0"/>
              <a:t>ELK Stack (Elasticsearch, Logstash, Kibana)</a:t>
            </a:r>
          </a:p>
          <a:p>
            <a:r>
              <a:rPr lang="en-IN" dirty="0"/>
              <a:t>Splunk</a:t>
            </a:r>
          </a:p>
          <a:p>
            <a:r>
              <a:rPr lang="en-IN" dirty="0"/>
              <a:t>New Relic</a:t>
            </a:r>
          </a:p>
          <a:p>
            <a:r>
              <a:rPr lang="en-IN" dirty="0"/>
              <a:t>Datadog</a:t>
            </a:r>
          </a:p>
          <a:p>
            <a:r>
              <a:rPr lang="en-IN" dirty="0"/>
              <a:t>Nagios – XI (Paid), Core(Free)</a:t>
            </a:r>
          </a:p>
          <a:p>
            <a:r>
              <a:rPr lang="en-IN" dirty="0"/>
              <a:t>Zabbix</a:t>
            </a:r>
          </a:p>
        </p:txBody>
      </p:sp>
    </p:spTree>
    <p:extLst>
      <p:ext uri="{BB962C8B-B14F-4D97-AF65-F5344CB8AC3E}">
        <p14:creationId xmlns:p14="http://schemas.microsoft.com/office/powerpoint/2010/main" val="23471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9F15-AC22-7DCA-3A48-97C853F8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Collaboration and Communication: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4E65-066A-28E7-B606-82D4F9D0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  <a:p>
            <a:r>
              <a:rPr lang="en-US" dirty="0"/>
              <a:t>Microsoft Teams</a:t>
            </a:r>
          </a:p>
          <a:p>
            <a:r>
              <a:rPr lang="en-US" dirty="0" err="1"/>
              <a:t>Mattermost</a:t>
            </a:r>
            <a:endParaRPr lang="en-US" dirty="0"/>
          </a:p>
          <a:p>
            <a:r>
              <a:rPr lang="en-US" dirty="0"/>
              <a:t>HipChat</a:t>
            </a:r>
          </a:p>
          <a:p>
            <a:r>
              <a:rPr lang="en-US" dirty="0"/>
              <a:t>Jira</a:t>
            </a:r>
          </a:p>
          <a:p>
            <a:r>
              <a:rPr lang="en-US" dirty="0"/>
              <a:t>Confluence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26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1EFE-F2A0-E49A-60F6-552D2D6E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Artifact Repository: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F010-9C76-0402-989D-77B5588A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Nexus Repository</a:t>
            </a:r>
          </a:p>
          <a:p>
            <a:r>
              <a:rPr lang="en-IN" dirty="0" err="1"/>
              <a:t>JFrog</a:t>
            </a:r>
            <a:r>
              <a:rPr lang="en-IN" dirty="0"/>
              <a:t> Artifactory</a:t>
            </a:r>
          </a:p>
          <a:p>
            <a:r>
              <a:rPr lang="en-IN" dirty="0"/>
              <a:t>Docker Hub</a:t>
            </a:r>
          </a:p>
          <a:p>
            <a:r>
              <a:rPr lang="en-IN" dirty="0"/>
              <a:t>AWS Elastic Container Registry (ECR)</a:t>
            </a:r>
          </a:p>
          <a:p>
            <a:r>
              <a:rPr lang="en-IN" dirty="0"/>
              <a:t>Google Container Registry (GCR)</a:t>
            </a:r>
          </a:p>
        </p:txBody>
      </p:sp>
    </p:spTree>
    <p:extLst>
      <p:ext uri="{BB962C8B-B14F-4D97-AF65-F5344CB8AC3E}">
        <p14:creationId xmlns:p14="http://schemas.microsoft.com/office/powerpoint/2010/main" val="425765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33BD-7351-4570-5427-99BF779B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had before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3A63-CDF7-8964-F241-8D760F62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81654"/>
            <a:ext cx="5600699" cy="34143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Traditionally, we had </a:t>
            </a:r>
            <a:r>
              <a:rPr lang="en-US" b="1" dirty="0"/>
              <a:t>Waterfall Model.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In this model, next stage will only start when the earlier stage is completed.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413FE-EFBB-7709-6410-613C71F9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084" y="2127738"/>
            <a:ext cx="2623039" cy="34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4377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D530-29A6-3C54-7A87-68A347B3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F22B-C743-33C2-5B0F-98AE5957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Selenium</a:t>
            </a:r>
          </a:p>
          <a:p>
            <a:r>
              <a:rPr lang="en-IN" dirty="0"/>
              <a:t>JUnit</a:t>
            </a:r>
          </a:p>
          <a:p>
            <a:r>
              <a:rPr lang="en-IN" dirty="0"/>
              <a:t>TestNG</a:t>
            </a:r>
          </a:p>
          <a:p>
            <a:r>
              <a:rPr lang="en-IN" dirty="0"/>
              <a:t>Postman</a:t>
            </a:r>
          </a:p>
          <a:p>
            <a:r>
              <a:rPr lang="en-IN" dirty="0"/>
              <a:t>JMeter</a:t>
            </a:r>
          </a:p>
          <a:p>
            <a:r>
              <a:rPr lang="en-IN" dirty="0"/>
              <a:t>Appium</a:t>
            </a:r>
          </a:p>
          <a:p>
            <a:r>
              <a:rPr lang="en-IN" dirty="0"/>
              <a:t>Cucumber</a:t>
            </a:r>
          </a:p>
        </p:txBody>
      </p:sp>
    </p:spTree>
    <p:extLst>
      <p:ext uri="{BB962C8B-B14F-4D97-AF65-F5344CB8AC3E}">
        <p14:creationId xmlns:p14="http://schemas.microsoft.com/office/powerpoint/2010/main" val="2605124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2D22-6534-9D05-7873-B7AC26D3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19A8-A677-AC40-1D0F-2102BC66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SonarQube</a:t>
            </a:r>
          </a:p>
          <a:p>
            <a:r>
              <a:rPr lang="en-IN" dirty="0"/>
              <a:t>OWASP ZAP (Zed Attack Proxy)</a:t>
            </a:r>
          </a:p>
          <a:p>
            <a:r>
              <a:rPr lang="en-IN" dirty="0"/>
              <a:t>Nessus</a:t>
            </a:r>
          </a:p>
          <a:p>
            <a:r>
              <a:rPr lang="en-IN" dirty="0"/>
              <a:t>Qualys</a:t>
            </a:r>
          </a:p>
          <a:p>
            <a:r>
              <a:rPr lang="en-IN" dirty="0"/>
              <a:t>Vault (for secret management)</a:t>
            </a:r>
          </a:p>
        </p:txBody>
      </p:sp>
    </p:spTree>
    <p:extLst>
      <p:ext uri="{BB962C8B-B14F-4D97-AF65-F5344CB8AC3E}">
        <p14:creationId xmlns:p14="http://schemas.microsoft.com/office/powerpoint/2010/main" val="1808136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C6BF-1139-DABE-BFDF-165E0695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and Release Orchestration: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A0AE-23D8-1346-E83C-33696303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Spinnaker</a:t>
            </a:r>
          </a:p>
          <a:p>
            <a:r>
              <a:rPr lang="en-IN" dirty="0"/>
              <a:t>Octopus Deploy</a:t>
            </a:r>
          </a:p>
          <a:p>
            <a:r>
              <a:rPr lang="en-IN" dirty="0" err="1"/>
              <a:t>DeployHub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64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3A31-4CA0-7B7F-5340-0F92ABB9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Monitoring and Performance Optimization: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9DB5-52FC-F6E7-3747-4D3C23A2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APM (Application Performance Monitoring) tools like AppDynamics, Dynatrace</a:t>
            </a:r>
          </a:p>
          <a:p>
            <a:r>
              <a:rPr lang="en-US" dirty="0"/>
              <a:t>Performance testing tools like Apache JMeter</a:t>
            </a:r>
          </a:p>
          <a:p>
            <a:r>
              <a:rPr lang="en-US" dirty="0"/>
              <a:t>Load balancers and traffic management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110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8366-920A-3CC1-FED7-A11E042D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Providers: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8370-4C91-E8AA-05AA-660EF233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AWS (Amazon Web Services)</a:t>
            </a:r>
          </a:p>
          <a:p>
            <a:r>
              <a:rPr lang="en-IN" dirty="0"/>
              <a:t>Azure (Microsoft Azure)</a:t>
            </a:r>
          </a:p>
          <a:p>
            <a:r>
              <a:rPr lang="en-IN" dirty="0"/>
              <a:t>Google Cloud Platform (GCP)</a:t>
            </a:r>
          </a:p>
          <a:p>
            <a:r>
              <a:rPr lang="en-IN" dirty="0"/>
              <a:t>IBM Cloud</a:t>
            </a:r>
          </a:p>
          <a:p>
            <a:r>
              <a:rPr lang="en-IN" dirty="0"/>
              <a:t>Alibaba Cloud</a:t>
            </a:r>
          </a:p>
        </p:txBody>
      </p:sp>
    </p:spTree>
    <p:extLst>
      <p:ext uri="{BB962C8B-B14F-4D97-AF65-F5344CB8AC3E}">
        <p14:creationId xmlns:p14="http://schemas.microsoft.com/office/powerpoint/2010/main" val="930376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723D-DD82-9D0B-3123-FF034636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Serverless Computing: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FFA5-27FC-A82D-AE2B-31566D028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  <a:p>
            <a:r>
              <a:rPr lang="en-US" dirty="0"/>
              <a:t>Azure Functions</a:t>
            </a:r>
          </a:p>
          <a:p>
            <a:r>
              <a:rPr lang="en-US" dirty="0"/>
              <a:t>Google Cloud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936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923D-89BF-E196-D5D2-86B56509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and Data Management: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66E7-DA81-686A-5CE7-7B0E16C6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migration and schema management tools</a:t>
            </a:r>
          </a:p>
          <a:p>
            <a:r>
              <a:rPr lang="en-US" dirty="0"/>
              <a:t>Data backup and recovery tools</a:t>
            </a:r>
          </a:p>
          <a:p>
            <a:r>
              <a:rPr lang="en-US" dirty="0" err="1"/>
              <a:t>DataOps</a:t>
            </a:r>
            <a:r>
              <a:rPr lang="en-US" dirty="0"/>
              <a:t> platforms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338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5082-7741-DE94-24BA-6D6F00EF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Quality and Code Review: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68EB-F0AC-2D7E-B42E-902DB698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SonarQube</a:t>
            </a:r>
          </a:p>
          <a:p>
            <a:r>
              <a:rPr lang="en-IN" dirty="0"/>
              <a:t>Crucible</a:t>
            </a:r>
          </a:p>
          <a:p>
            <a:r>
              <a:rPr lang="en-IN" dirty="0"/>
              <a:t>Review Board</a:t>
            </a:r>
          </a:p>
        </p:txBody>
      </p:sp>
    </p:spTree>
    <p:extLst>
      <p:ext uri="{BB962C8B-B14F-4D97-AF65-F5344CB8AC3E}">
        <p14:creationId xmlns:p14="http://schemas.microsoft.com/office/powerpoint/2010/main" val="1137758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885E-801E-01E7-02C6-A6F92716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A5F3-C7A6-EC8D-A770-A1E60F49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stages under DevOps.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Stage 01 – </a:t>
            </a:r>
            <a:r>
              <a:rPr lang="en-US" b="1" dirty="0"/>
              <a:t>Version Control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Stage 02 – </a:t>
            </a:r>
            <a:r>
              <a:rPr lang="en-US" b="1" dirty="0"/>
              <a:t>Continuous Integration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Stage 03 – </a:t>
            </a:r>
            <a:r>
              <a:rPr lang="en-US" b="1" dirty="0"/>
              <a:t>Continuous Delivery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Stage 04 – </a:t>
            </a:r>
            <a:r>
              <a:rPr lang="en-US" b="1" dirty="0"/>
              <a:t>Continuous Deployment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BF6367-C067-F821-90CB-E1E4091CBB4C}"/>
              </a:ext>
            </a:extLst>
          </p:cNvPr>
          <p:cNvGrpSpPr/>
          <p:nvPr/>
        </p:nvGrpSpPr>
        <p:grpSpPr>
          <a:xfrm>
            <a:off x="2939562" y="2620108"/>
            <a:ext cx="8587154" cy="2535113"/>
            <a:chOff x="2939561" y="2620108"/>
            <a:chExt cx="8858827" cy="25351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5EDFB4-E76D-61CB-F036-B7859A63AB3E}"/>
                </a:ext>
              </a:extLst>
            </p:cNvPr>
            <p:cNvSpPr/>
            <p:nvPr/>
          </p:nvSpPr>
          <p:spPr>
            <a:xfrm>
              <a:off x="2945423" y="2620108"/>
              <a:ext cx="3150577" cy="49236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8115C1-E63F-3888-2E0E-431084CD78EC}"/>
                </a:ext>
              </a:extLst>
            </p:cNvPr>
            <p:cNvSpPr/>
            <p:nvPr/>
          </p:nvSpPr>
          <p:spPr>
            <a:xfrm>
              <a:off x="2939561" y="3291253"/>
              <a:ext cx="3150577" cy="49236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D7056D-2DFA-3989-4AF3-B1EC64CD775B}"/>
                </a:ext>
              </a:extLst>
            </p:cNvPr>
            <p:cNvSpPr/>
            <p:nvPr/>
          </p:nvSpPr>
          <p:spPr>
            <a:xfrm>
              <a:off x="2939564" y="3985847"/>
              <a:ext cx="3150577" cy="49236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589A2B-E98A-D5E3-3ACC-2BD0003247D4}"/>
                </a:ext>
              </a:extLst>
            </p:cNvPr>
            <p:cNvSpPr/>
            <p:nvPr/>
          </p:nvSpPr>
          <p:spPr>
            <a:xfrm>
              <a:off x="2948356" y="4662852"/>
              <a:ext cx="3150577" cy="49236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EC15A0-4BA3-81EE-6087-39AC00FB3D2F}"/>
                </a:ext>
              </a:extLst>
            </p:cNvPr>
            <p:cNvSpPr/>
            <p:nvPr/>
          </p:nvSpPr>
          <p:spPr>
            <a:xfrm>
              <a:off x="8647811" y="3291253"/>
              <a:ext cx="3150577" cy="11869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Continuous Monitoring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C0977CC-D33C-BFC1-D930-BF7353B58AAF}"/>
                </a:ext>
              </a:extLst>
            </p:cNvPr>
            <p:cNvCxnSpPr/>
            <p:nvPr/>
          </p:nvCxnSpPr>
          <p:spPr>
            <a:xfrm>
              <a:off x="7288823" y="2831123"/>
              <a:ext cx="0" cy="2154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23811D-2301-7C7A-955F-6044BD13801E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6096000" y="2831123"/>
              <a:ext cx="1192823" cy="35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98DDD0-725E-6ACB-86A3-27C8A5A5FB32}"/>
                </a:ext>
              </a:extLst>
            </p:cNvPr>
            <p:cNvCxnSpPr/>
            <p:nvPr/>
          </p:nvCxnSpPr>
          <p:spPr>
            <a:xfrm flipH="1">
              <a:off x="6090138" y="4985238"/>
              <a:ext cx="1198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82307C-8F71-7763-DB6A-3C190DCD687A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6090141" y="4220308"/>
              <a:ext cx="1198682" cy="11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7B203D-3B1D-C1A3-3F78-705B70BF6723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6090138" y="3516923"/>
              <a:ext cx="1198685" cy="20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57087200-42AC-F6CD-8472-D276B0DCF92A}"/>
                </a:ext>
              </a:extLst>
            </p:cNvPr>
            <p:cNvSpPr/>
            <p:nvPr/>
          </p:nvSpPr>
          <p:spPr>
            <a:xfrm>
              <a:off x="7288823" y="3783622"/>
              <a:ext cx="1358988" cy="2842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725102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243-C336-EED9-3838-5DB16FE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94071984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6BBF-6D12-EEA5-7D8A-AE18997C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on Waterfall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851E-D127-59D7-51CD-A24E884C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Not suitable for </a:t>
            </a:r>
            <a:r>
              <a:rPr lang="en-US" b="1" dirty="0"/>
              <a:t>complex projects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No acceptance of changes</a:t>
            </a:r>
            <a:r>
              <a:rPr lang="en-US" b="1" dirty="0"/>
              <a:t> during development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</a:t>
            </a:r>
            <a:r>
              <a:rPr lang="en-US" b="1" dirty="0"/>
              <a:t>tough to revert </a:t>
            </a:r>
            <a:r>
              <a:rPr lang="en-US" dirty="0"/>
              <a:t>back.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Testing done at a later stage, making it hard to </a:t>
            </a:r>
            <a:r>
              <a:rPr lang="en-US" b="1" dirty="0"/>
              <a:t>identify the challenges and risks</a:t>
            </a:r>
            <a:r>
              <a:rPr lang="en-US" dirty="0"/>
              <a:t> earlier.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51642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9453-CD41-081F-8DFF-F9809924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21DE-440B-1230-7DDD-B7A7115F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the practice of tracking and managing changes to </a:t>
            </a:r>
            <a:r>
              <a:rPr lang="en-US" b="1" dirty="0"/>
              <a:t>software code</a:t>
            </a:r>
            <a:r>
              <a:rPr lang="en-US" dirty="0"/>
              <a:t>.</a:t>
            </a:r>
          </a:p>
          <a:p>
            <a:r>
              <a:rPr lang="en-US" dirty="0"/>
              <a:t>Version control has two approaches.</a:t>
            </a:r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D4EE43-44CD-94ED-34CD-743EDB81D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7125"/>
              </p:ext>
            </p:extLst>
          </p:nvPr>
        </p:nvGraphicFramePr>
        <p:xfrm>
          <a:off x="1239714" y="3042138"/>
          <a:ext cx="9328640" cy="3206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4320">
                  <a:extLst>
                    <a:ext uri="{9D8B030D-6E8A-4147-A177-3AD203B41FA5}">
                      <a16:colId xmlns:a16="http://schemas.microsoft.com/office/drawing/2014/main" val="2868008398"/>
                    </a:ext>
                  </a:extLst>
                </a:gridCol>
                <a:gridCol w="4664320">
                  <a:extLst>
                    <a:ext uri="{9D8B030D-6E8A-4147-A177-3AD203B41FA5}">
                      <a16:colId xmlns:a16="http://schemas.microsoft.com/office/drawing/2014/main" val="1119005425"/>
                    </a:ext>
                  </a:extLst>
                </a:gridCol>
              </a:tblGrid>
              <a:tr h="440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Centralized version control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Distributed version control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963197"/>
                  </a:ext>
                </a:extLst>
              </a:tr>
              <a:tr h="27656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35696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32131EC-225E-3DB3-4C5B-CBE3BD6E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53" y="3703613"/>
            <a:ext cx="3514725" cy="2457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0056CF-0449-C5EF-AA21-7B58CAC4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524" y="3671082"/>
            <a:ext cx="2751992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98708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CC59-F328-F104-AA48-E4CF38B8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1319-095C-77FC-A837-6BB5253B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/>
              <a:t>Subversion</a:t>
            </a:r>
          </a:p>
          <a:p>
            <a:r>
              <a:rPr lang="en-US" dirty="0"/>
              <a:t>CVS</a:t>
            </a:r>
          </a:p>
          <a:p>
            <a:r>
              <a:rPr lang="en-US" dirty="0"/>
              <a:t>Mercurial</a:t>
            </a:r>
          </a:p>
          <a:p>
            <a:r>
              <a:rPr lang="en-US"/>
              <a:t>SVN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29653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8968-B190-2C0B-4E3F-DCD941E0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Operations &amp; Basic commands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0F2FFE-9983-5F8B-3C99-EB34BD85E82A}"/>
              </a:ext>
            </a:extLst>
          </p:cNvPr>
          <p:cNvGrpSpPr/>
          <p:nvPr/>
        </p:nvGrpSpPr>
        <p:grpSpPr>
          <a:xfrm>
            <a:off x="2005697" y="2054224"/>
            <a:ext cx="8180606" cy="4416914"/>
            <a:chOff x="0" y="0"/>
            <a:chExt cx="6132830" cy="36639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756217-2D8C-3D2C-69C2-E35F4AAA13DB}"/>
                </a:ext>
              </a:extLst>
            </p:cNvPr>
            <p:cNvSpPr/>
            <p:nvPr/>
          </p:nvSpPr>
          <p:spPr>
            <a:xfrm>
              <a:off x="2755900" y="1441450"/>
              <a:ext cx="741680" cy="2438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A9BF8C-F8DE-D9E0-2007-A14199E99E6F}"/>
                </a:ext>
              </a:extLst>
            </p:cNvPr>
            <p:cNvSpPr/>
            <p:nvPr/>
          </p:nvSpPr>
          <p:spPr>
            <a:xfrm>
              <a:off x="2387600" y="2279650"/>
              <a:ext cx="1479550" cy="2438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Parallel Development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343B60-8199-0444-A10C-A2E5EF21DB78}"/>
                </a:ext>
              </a:extLst>
            </p:cNvPr>
            <p:cNvSpPr/>
            <p:nvPr/>
          </p:nvSpPr>
          <p:spPr>
            <a:xfrm>
              <a:off x="4140200" y="1320800"/>
              <a:ext cx="741680" cy="447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Making Changes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BBE89-DED6-7B79-B471-3B0760FC0BB8}"/>
                </a:ext>
              </a:extLst>
            </p:cNvPr>
            <p:cNvSpPr/>
            <p:nvPr/>
          </p:nvSpPr>
          <p:spPr>
            <a:xfrm>
              <a:off x="1390650" y="1320800"/>
              <a:ext cx="741680" cy="504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Sync Repo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14DECE-DF12-52A6-63EC-CABF829359A7}"/>
                </a:ext>
              </a:extLst>
            </p:cNvPr>
            <p:cNvSpPr/>
            <p:nvPr/>
          </p:nvSpPr>
          <p:spPr>
            <a:xfrm>
              <a:off x="2584450" y="577850"/>
              <a:ext cx="1066800" cy="317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Creating Repo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DC1735-747A-AFDC-61BC-289F778E9329}"/>
                </a:ext>
              </a:extLst>
            </p:cNvPr>
            <p:cNvSpPr/>
            <p:nvPr/>
          </p:nvSpPr>
          <p:spPr>
            <a:xfrm>
              <a:off x="2749550" y="0"/>
              <a:ext cx="741680" cy="2438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GIT init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F54292-C4FE-C1CB-94DC-43232A406E74}"/>
                </a:ext>
              </a:extLst>
            </p:cNvPr>
            <p:cNvSpPr/>
            <p:nvPr/>
          </p:nvSpPr>
          <p:spPr>
            <a:xfrm>
              <a:off x="0" y="603250"/>
              <a:ext cx="741680" cy="469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Add origin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B6538D-8AAE-51B7-B314-FCF36021549B}"/>
                </a:ext>
              </a:extLst>
            </p:cNvPr>
            <p:cNvSpPr/>
            <p:nvPr/>
          </p:nvSpPr>
          <p:spPr>
            <a:xfrm>
              <a:off x="0" y="1447800"/>
              <a:ext cx="741680" cy="2438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5C4ADA-7202-BEB2-AAEF-4C0E96FEFF32}"/>
                </a:ext>
              </a:extLst>
            </p:cNvPr>
            <p:cNvSpPr/>
            <p:nvPr/>
          </p:nvSpPr>
          <p:spPr>
            <a:xfrm>
              <a:off x="0" y="2216150"/>
              <a:ext cx="741680" cy="2438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Pull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0A0508-7D85-4DDC-6288-562E72B6328B}"/>
                </a:ext>
              </a:extLst>
            </p:cNvPr>
            <p:cNvSpPr/>
            <p:nvPr/>
          </p:nvSpPr>
          <p:spPr>
            <a:xfrm>
              <a:off x="5334000" y="717550"/>
              <a:ext cx="741680" cy="2438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BE6341-CF27-FA9C-C926-97BA0E98F0D9}"/>
                </a:ext>
              </a:extLst>
            </p:cNvPr>
            <p:cNvSpPr/>
            <p:nvPr/>
          </p:nvSpPr>
          <p:spPr>
            <a:xfrm>
              <a:off x="5334000" y="1422400"/>
              <a:ext cx="741680" cy="2438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4F059C-EA91-6B33-9F63-098ABF1D1423}"/>
                </a:ext>
              </a:extLst>
            </p:cNvPr>
            <p:cNvSpPr/>
            <p:nvPr/>
          </p:nvSpPr>
          <p:spPr>
            <a:xfrm>
              <a:off x="5391150" y="2152650"/>
              <a:ext cx="741680" cy="2438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Commit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5C42E4-340E-9606-1F80-6C906253C487}"/>
                </a:ext>
              </a:extLst>
            </p:cNvPr>
            <p:cNvSpPr/>
            <p:nvPr/>
          </p:nvSpPr>
          <p:spPr>
            <a:xfrm>
              <a:off x="4140200" y="3371850"/>
              <a:ext cx="741680" cy="2438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Release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3B6309-8D60-CD5C-0C8D-753E50891F58}"/>
                </a:ext>
              </a:extLst>
            </p:cNvPr>
            <p:cNvSpPr/>
            <p:nvPr/>
          </p:nvSpPr>
          <p:spPr>
            <a:xfrm>
              <a:off x="2755900" y="3371850"/>
              <a:ext cx="741680" cy="2438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Branch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0F7BC9-3D08-9C8B-B580-9721D990EEC4}"/>
                </a:ext>
              </a:extLst>
            </p:cNvPr>
            <p:cNvSpPr/>
            <p:nvPr/>
          </p:nvSpPr>
          <p:spPr>
            <a:xfrm>
              <a:off x="1441450" y="3371850"/>
              <a:ext cx="741680" cy="2921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Merge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ADB29A9-9AA9-94D1-B89D-DB260DB17FBC}"/>
                </a:ext>
              </a:extLst>
            </p:cNvPr>
            <p:cNvSpPr/>
            <p:nvPr/>
          </p:nvSpPr>
          <p:spPr>
            <a:xfrm>
              <a:off x="3517900" y="1479550"/>
              <a:ext cx="598805" cy="1715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90FAC32-B97A-2060-30F3-F90973B59ECC}"/>
                </a:ext>
              </a:extLst>
            </p:cNvPr>
            <p:cNvSpPr/>
            <p:nvPr/>
          </p:nvSpPr>
          <p:spPr>
            <a:xfrm flipH="1">
              <a:off x="2133600" y="1473200"/>
              <a:ext cx="600850" cy="2013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7D267CB-A408-6CA0-7B3D-1ECB0F95AD0F}"/>
                </a:ext>
              </a:extLst>
            </p:cNvPr>
            <p:cNvSpPr/>
            <p:nvPr/>
          </p:nvSpPr>
          <p:spPr>
            <a:xfrm>
              <a:off x="3041650" y="1714500"/>
              <a:ext cx="177800" cy="5626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F79611EA-2C84-4418-8D49-1E24EE960297}"/>
                </a:ext>
              </a:extLst>
            </p:cNvPr>
            <p:cNvSpPr/>
            <p:nvPr/>
          </p:nvSpPr>
          <p:spPr>
            <a:xfrm>
              <a:off x="3035300" y="933450"/>
              <a:ext cx="192088" cy="46101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FDB851D-BA1E-3719-929E-1D00C7F1A820}"/>
                </a:ext>
              </a:extLst>
            </p:cNvPr>
            <p:cNvCxnSpPr/>
            <p:nvPr/>
          </p:nvCxnSpPr>
          <p:spPr>
            <a:xfrm flipH="1" flipV="1">
              <a:off x="742950" y="806450"/>
              <a:ext cx="648970" cy="781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1A5243-CCCD-8B57-5170-D013B3885241}"/>
                </a:ext>
              </a:extLst>
            </p:cNvPr>
            <p:cNvCxnSpPr/>
            <p:nvPr/>
          </p:nvCxnSpPr>
          <p:spPr>
            <a:xfrm flipH="1">
              <a:off x="793750" y="1587500"/>
              <a:ext cx="596900" cy="760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F604310-7402-D4B4-5E4E-87124B53B402}"/>
                </a:ext>
              </a:extLst>
            </p:cNvPr>
            <p:cNvCxnSpPr/>
            <p:nvPr/>
          </p:nvCxnSpPr>
          <p:spPr>
            <a:xfrm flipV="1">
              <a:off x="4883150" y="844550"/>
              <a:ext cx="449580" cy="698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86E0E41-6655-32CB-3BCC-83CB1E17D560}"/>
                </a:ext>
              </a:extLst>
            </p:cNvPr>
            <p:cNvCxnSpPr/>
            <p:nvPr/>
          </p:nvCxnSpPr>
          <p:spPr>
            <a:xfrm>
              <a:off x="4883150" y="1568450"/>
              <a:ext cx="508000" cy="711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5244C4E-B670-2536-AB0E-2136C32B2FC1}"/>
                </a:ext>
              </a:extLst>
            </p:cNvPr>
            <p:cNvCxnSpPr/>
            <p:nvPr/>
          </p:nvCxnSpPr>
          <p:spPr>
            <a:xfrm flipV="1">
              <a:off x="3117850" y="266700"/>
              <a:ext cx="0" cy="321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874D432-11C2-BFE7-D5FC-AD406FAF81AB}"/>
                </a:ext>
              </a:extLst>
            </p:cNvPr>
            <p:cNvCxnSpPr/>
            <p:nvPr/>
          </p:nvCxnSpPr>
          <p:spPr>
            <a:xfrm flipH="1">
              <a:off x="1835150" y="2508250"/>
              <a:ext cx="1289050" cy="847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CD52D58-AEBD-8635-43AB-7FC0042EC4E2}"/>
                </a:ext>
              </a:extLst>
            </p:cNvPr>
            <p:cNvCxnSpPr/>
            <p:nvPr/>
          </p:nvCxnSpPr>
          <p:spPr>
            <a:xfrm>
              <a:off x="3124200" y="2508250"/>
              <a:ext cx="1358900" cy="852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47C5AF3-9BE6-5269-2B76-69EDA62F2F87}"/>
                </a:ext>
              </a:extLst>
            </p:cNvPr>
            <p:cNvCxnSpPr/>
            <p:nvPr/>
          </p:nvCxnSpPr>
          <p:spPr>
            <a:xfrm flipH="1">
              <a:off x="749300" y="1587500"/>
              <a:ext cx="6172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7B34AB4-8D77-2013-400B-F941E6470611}"/>
                </a:ext>
              </a:extLst>
            </p:cNvPr>
            <p:cNvCxnSpPr/>
            <p:nvPr/>
          </p:nvCxnSpPr>
          <p:spPr>
            <a:xfrm>
              <a:off x="4883150" y="1543050"/>
              <a:ext cx="450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A380369-6449-1311-D6C2-E363F0A80048}"/>
                </a:ext>
              </a:extLst>
            </p:cNvPr>
            <p:cNvCxnSpPr/>
            <p:nvPr/>
          </p:nvCxnSpPr>
          <p:spPr>
            <a:xfrm>
              <a:off x="3124200" y="2520950"/>
              <a:ext cx="0" cy="831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0928092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243-C336-EED9-3838-5DB16FE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Continuous Integration (CI)</a:t>
            </a:r>
          </a:p>
        </p:txBody>
      </p:sp>
    </p:spTree>
    <p:extLst>
      <p:ext uri="{BB962C8B-B14F-4D97-AF65-F5344CB8AC3E}">
        <p14:creationId xmlns:p14="http://schemas.microsoft.com/office/powerpoint/2010/main" val="405612981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F112-BD3C-AD5F-EBA3-3BD5E4FA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Continuous Integration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BBF785-377B-1359-A14F-59A14A38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37" y="1758460"/>
            <a:ext cx="8715532" cy="46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81183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0915-4CEC-8F0C-2BB7-716F0716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03C1-C891-A551-2253-240B7A195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Continuous integration (CI) is the practice of </a:t>
            </a:r>
            <a:r>
              <a:rPr lang="en-US" b="1" dirty="0"/>
              <a:t>automating the integration of code changes</a:t>
            </a:r>
            <a:r>
              <a:rPr lang="en-US" dirty="0"/>
              <a:t> from multiple contributors into a single software project.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source code version control system is the </a:t>
            </a:r>
            <a:r>
              <a:rPr lang="en-US" b="1" dirty="0"/>
              <a:t>crux</a:t>
            </a:r>
            <a:r>
              <a:rPr lang="en-US" dirty="0"/>
              <a:t> of the CI process.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this, developers make changes/commits </a:t>
            </a:r>
            <a:r>
              <a:rPr lang="en-US" b="1" dirty="0"/>
              <a:t>frequently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Every commit is then “</a:t>
            </a:r>
            <a:r>
              <a:rPr lang="en-US" b="1" dirty="0"/>
              <a:t>build</a:t>
            </a:r>
            <a:r>
              <a:rPr lang="en-US" dirty="0"/>
              <a:t>”, which allows to </a:t>
            </a:r>
            <a:r>
              <a:rPr lang="en-US" b="1" dirty="0"/>
              <a:t>detect problems/bugs </a:t>
            </a:r>
            <a:r>
              <a:rPr lang="en-US" dirty="0"/>
              <a:t>within the code at early stage.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87620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F112-BD3C-AD5F-EBA3-3BD5E4FA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Continuous Integration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13A31-D3CF-8D35-443E-757FCB28B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46" y="1811215"/>
            <a:ext cx="8528537" cy="461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3835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45CDF79-10BD-E736-D2C8-64B6FCB2D605}"/>
              </a:ext>
            </a:extLst>
          </p:cNvPr>
          <p:cNvGrpSpPr/>
          <p:nvPr/>
        </p:nvGrpSpPr>
        <p:grpSpPr>
          <a:xfrm>
            <a:off x="3106845" y="1340909"/>
            <a:ext cx="7226910" cy="4530596"/>
            <a:chOff x="3106845" y="1340909"/>
            <a:chExt cx="7226910" cy="4530596"/>
          </a:xfrm>
        </p:grpSpPr>
        <p:pic>
          <p:nvPicPr>
            <p:cNvPr id="2056" name="Picture 8" descr="Bamboo - CI/CD Tools Universe">
              <a:extLst>
                <a:ext uri="{FF2B5EF4-FFF2-40B4-BE49-F238E27FC236}">
                  <a16:creationId xmlns:a16="http://schemas.microsoft.com/office/drawing/2014/main" id="{96FDAF39-42E2-9BA7-5DD6-8BEBD4A79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6845" y="1340909"/>
              <a:ext cx="3416910" cy="2273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955CC57-9E53-C59D-5144-51D8BC538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207" y="1965960"/>
              <a:ext cx="1965157" cy="271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Buildbot">
              <a:extLst>
                <a:ext uri="{FF2B5EF4-FFF2-40B4-BE49-F238E27FC236}">
                  <a16:creationId xmlns:a16="http://schemas.microsoft.com/office/drawing/2014/main" id="{655749CB-935A-A1E7-DF49-AA3CCD40F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845" y="4919005"/>
              <a:ext cx="38100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ravis CI - Test and Deploy Your Code with Confidence">
              <a:extLst>
                <a:ext uri="{FF2B5EF4-FFF2-40B4-BE49-F238E27FC236}">
                  <a16:creationId xmlns:a16="http://schemas.microsoft.com/office/drawing/2014/main" id="{B722F144-088E-A389-5FDA-2CE5E8A0F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4795" y="3614707"/>
              <a:ext cx="2143125" cy="213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E2FC5A-13AC-68CF-43F7-679218A3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3C05-914A-C7C2-C05D-33E51458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  <a:p>
            <a:r>
              <a:rPr lang="en-US" dirty="0" err="1"/>
              <a:t>Buildbot</a:t>
            </a:r>
            <a:endParaRPr lang="en-US" dirty="0"/>
          </a:p>
          <a:p>
            <a:r>
              <a:rPr lang="en-US" dirty="0"/>
              <a:t>Travis CI</a:t>
            </a:r>
          </a:p>
          <a:p>
            <a:r>
              <a:rPr lang="en-US" dirty="0"/>
              <a:t>Bamboo</a:t>
            </a:r>
          </a:p>
        </p:txBody>
      </p:sp>
    </p:spTree>
    <p:extLst>
      <p:ext uri="{BB962C8B-B14F-4D97-AF65-F5344CB8AC3E}">
        <p14:creationId xmlns:p14="http://schemas.microsoft.com/office/powerpoint/2010/main" val="4262577094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243-C336-EED9-3838-5DB16FE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Continuous Delivery (CD)</a:t>
            </a:r>
          </a:p>
        </p:txBody>
      </p:sp>
    </p:spTree>
    <p:extLst>
      <p:ext uri="{BB962C8B-B14F-4D97-AF65-F5344CB8AC3E}">
        <p14:creationId xmlns:p14="http://schemas.microsoft.com/office/powerpoint/2010/main" val="2169528952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893C-3DE1-9A2E-22CE-56580B3A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Continuous Delivery?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8B97-30F7-BD36-0D36-965EEE0E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Continuous delivery is a software engineering approach in which teams produce software in </a:t>
            </a:r>
            <a:r>
              <a:rPr lang="en-US" b="1" dirty="0"/>
              <a:t>short cycles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This ensures that the software can be reliably released at any time.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It aims at </a:t>
            </a:r>
            <a:r>
              <a:rPr lang="en-US" b="1" dirty="0"/>
              <a:t>building, testing</a:t>
            </a:r>
            <a:r>
              <a:rPr lang="en-US" dirty="0"/>
              <a:t>, and </a:t>
            </a:r>
            <a:r>
              <a:rPr lang="en-US" b="1" dirty="0"/>
              <a:t>releasing software </a:t>
            </a:r>
            <a:r>
              <a:rPr lang="en-US" dirty="0"/>
              <a:t>with greater speed and frequency.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approach helps </a:t>
            </a:r>
            <a:r>
              <a:rPr lang="en-US" b="1" dirty="0"/>
              <a:t>reduce the cost</a:t>
            </a:r>
            <a:r>
              <a:rPr lang="en-US" dirty="0"/>
              <a:t> &amp; </a:t>
            </a:r>
            <a:r>
              <a:rPr lang="en-US" b="1" dirty="0"/>
              <a:t>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590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857D-54E2-394C-C155-A7DF4E36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8AFF-3DF2-21EF-9FE0-4B741457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3521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Agile methodology is a way to manage a project by breaking it up into </a:t>
            </a:r>
            <a:r>
              <a:rPr lang="en-US" b="1" dirty="0"/>
              <a:t>several phases </a:t>
            </a:r>
            <a:r>
              <a:rPr lang="en-US" i="1" dirty="0"/>
              <a:t>(iterations)</a:t>
            </a:r>
            <a:r>
              <a:rPr lang="en-US" b="1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methodology is one of the </a:t>
            </a:r>
            <a:r>
              <a:rPr lang="en-US" b="1" dirty="0"/>
              <a:t>simplest </a:t>
            </a:r>
            <a:r>
              <a:rPr lang="en-US" dirty="0"/>
              <a:t>and </a:t>
            </a:r>
            <a:r>
              <a:rPr lang="en-US" b="1" dirty="0"/>
              <a:t>effective </a:t>
            </a:r>
            <a:r>
              <a:rPr lang="en-US" dirty="0"/>
              <a:t>processes to turn a vision for a business need into software solutions.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Agile is a term used to describe software development approaches that employ continual planning, learning, improvement, team collaboration, evolutionary development, and early delivery. </a:t>
            </a:r>
          </a:p>
        </p:txBody>
      </p:sp>
    </p:spTree>
    <p:extLst>
      <p:ext uri="{BB962C8B-B14F-4D97-AF65-F5344CB8AC3E}">
        <p14:creationId xmlns:p14="http://schemas.microsoft.com/office/powerpoint/2010/main" val="256051352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893C-3DE1-9A2E-22CE-56580B3A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8B97-30F7-BD36-0D36-965EEE0E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Continuous delivery (CD) has become a mandatory requirement for organizations.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release pipeline can create multiple testing or staging environments to automate infrastructure creation and deploy new builds.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Successive environments support progressively longer-running integration, load, and user acceptance testing activities.</a:t>
            </a:r>
          </a:p>
        </p:txBody>
      </p:sp>
    </p:spTree>
    <p:extLst>
      <p:ext uri="{BB962C8B-B14F-4D97-AF65-F5344CB8AC3E}">
        <p14:creationId xmlns:p14="http://schemas.microsoft.com/office/powerpoint/2010/main" val="4146458849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893C-3DE1-9A2E-22CE-56580B3A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8B97-30F7-BD36-0D36-965EEE0E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Gradle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Jenkins</a:t>
            </a:r>
          </a:p>
          <a:p>
            <a:pPr algn="just">
              <a:lnSpc>
                <a:spcPct val="100000"/>
              </a:lnSpc>
            </a:pPr>
            <a:r>
              <a:rPr lang="en-US" dirty="0" err="1"/>
              <a:t>BuildBot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Buddy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Ant</a:t>
            </a:r>
          </a:p>
        </p:txBody>
      </p:sp>
      <p:pic>
        <p:nvPicPr>
          <p:cNvPr id="3074" name="Picture 2" descr="All images">
            <a:extLst>
              <a:ext uri="{FF2B5EF4-FFF2-40B4-BE49-F238E27FC236}">
                <a16:creationId xmlns:a16="http://schemas.microsoft.com/office/drawing/2014/main" id="{7406A6D5-4317-0597-A5D1-0F9F495C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5" y="4584522"/>
            <a:ext cx="2813172" cy="197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AE4DB6C-69E0-7ACD-40FE-726E6FE1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667" y="2787839"/>
            <a:ext cx="1965157" cy="27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uddy ci/cd images">
            <a:extLst>
              <a:ext uri="{FF2B5EF4-FFF2-40B4-BE49-F238E27FC236}">
                <a16:creationId xmlns:a16="http://schemas.microsoft.com/office/drawing/2014/main" id="{176F969A-225D-E804-D9BA-76B3FB12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32" y="3429000"/>
            <a:ext cx="20288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pache ant ci/cd images">
            <a:extLst>
              <a:ext uri="{FF2B5EF4-FFF2-40B4-BE49-F238E27FC236}">
                <a16:creationId xmlns:a16="http://schemas.microsoft.com/office/drawing/2014/main" id="{09741B26-1601-2A1F-5101-BFA610006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989" y="3238500"/>
            <a:ext cx="2190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2607D-60CB-C627-D33F-1DFB9815F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344" y="1746072"/>
            <a:ext cx="3886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03704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1B18-1EB6-A828-8E27-3F7CCC84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B837-3158-31EF-283F-8E9B89FE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Continuous delivery is enabled through the deployment pipeline.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purpose of the deployment pipeline has three components.</a:t>
            </a:r>
          </a:p>
          <a:p>
            <a:pPr lvl="1" algn="just">
              <a:lnSpc>
                <a:spcPct val="150000"/>
              </a:lnSpc>
            </a:pPr>
            <a:r>
              <a:rPr lang="en-US" b="1" dirty="0"/>
              <a:t>Visibility</a:t>
            </a:r>
            <a:r>
              <a:rPr lang="en-US" dirty="0"/>
              <a:t> – All aspects of the delivery system including building, deploying, testing, and releasing are visible to every member of the team to promote collaboration.</a:t>
            </a:r>
          </a:p>
          <a:p>
            <a:pPr lvl="1" algn="just">
              <a:lnSpc>
                <a:spcPct val="150000"/>
              </a:lnSpc>
            </a:pPr>
            <a:r>
              <a:rPr lang="en-US" b="1" dirty="0"/>
              <a:t>Feedback</a:t>
            </a:r>
            <a:r>
              <a:rPr lang="en-US" dirty="0"/>
              <a:t> – Team members learn of problems as soon as possible when they occur so that they are able to fix them as quickly as possible.</a:t>
            </a:r>
          </a:p>
          <a:p>
            <a:pPr lvl="1" algn="just">
              <a:lnSpc>
                <a:spcPct val="150000"/>
              </a:lnSpc>
            </a:pPr>
            <a:r>
              <a:rPr lang="en-US" b="1" dirty="0"/>
              <a:t>Continually deploy </a:t>
            </a:r>
            <a:r>
              <a:rPr lang="en-US" dirty="0"/>
              <a:t>– Through a fully automated process, you can deploy and release any version of the software to any environment.</a:t>
            </a:r>
          </a:p>
        </p:txBody>
      </p:sp>
    </p:spTree>
    <p:extLst>
      <p:ext uri="{BB962C8B-B14F-4D97-AF65-F5344CB8AC3E}">
        <p14:creationId xmlns:p14="http://schemas.microsoft.com/office/powerpoint/2010/main" val="4077752304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243-C336-EED9-3838-5DB16FE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945322174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10EC-8AF8-E7C2-7A6A-B390A924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3AB7-46FD-C981-421D-34CA1581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Configuration management (CM) is a process for establishing and maintaining </a:t>
            </a:r>
            <a:r>
              <a:rPr lang="en-US" b="1" dirty="0"/>
              <a:t>consistency of a product's performance, functional, and physical attributes </a:t>
            </a:r>
            <a:r>
              <a:rPr lang="en-US" dirty="0"/>
              <a:t>with its requirements, design, and operational information throughout its life.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Software configuration management is a systems engineering process that </a:t>
            </a:r>
            <a:r>
              <a:rPr lang="en-US" b="1" dirty="0"/>
              <a:t>tracks</a:t>
            </a:r>
            <a:r>
              <a:rPr lang="en-US" dirty="0"/>
              <a:t> and </a:t>
            </a:r>
            <a:r>
              <a:rPr lang="en-US" b="1" dirty="0"/>
              <a:t>monitors changes </a:t>
            </a:r>
            <a:r>
              <a:rPr lang="en-US" dirty="0"/>
              <a:t>to a software systems configuration metadata.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software development, configuration management is commonly used alongside </a:t>
            </a:r>
            <a:r>
              <a:rPr lang="en-US" b="1" dirty="0"/>
              <a:t>version control </a:t>
            </a:r>
            <a:r>
              <a:rPr lang="en-US" dirty="0"/>
              <a:t>and </a:t>
            </a:r>
            <a:r>
              <a:rPr lang="en-US" b="1" dirty="0"/>
              <a:t>CI/CD infrastructure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637123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93A4-D904-4B6D-95F6-A8DEAC87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628A-2B54-DA10-ED7C-AC8A2930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Terraform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Chef</a:t>
            </a:r>
          </a:p>
          <a:p>
            <a:r>
              <a:rPr lang="en-US" i="1" dirty="0"/>
              <a:t>Ansible</a:t>
            </a:r>
          </a:p>
          <a:p>
            <a:r>
              <a:rPr lang="en-US" dirty="0" err="1"/>
              <a:t>Saltstack</a:t>
            </a:r>
            <a:endParaRPr lang="en-US" dirty="0"/>
          </a:p>
          <a:p>
            <a:r>
              <a:rPr lang="en-US" dirty="0"/>
              <a:t>Puppet</a:t>
            </a:r>
          </a:p>
          <a:p>
            <a:r>
              <a:rPr lang="en-US" dirty="0"/>
              <a:t>Docker</a:t>
            </a:r>
          </a:p>
        </p:txBody>
      </p:sp>
      <p:pic>
        <p:nvPicPr>
          <p:cNvPr id="4098" name="Picture 2" descr="Terraform Provider">
            <a:extLst>
              <a:ext uri="{FF2B5EF4-FFF2-40B4-BE49-F238E27FC236}">
                <a16:creationId xmlns:a16="http://schemas.microsoft.com/office/drawing/2014/main" id="{B760B53C-2740-C073-9505-9C279B9FD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177" y="1535723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 - Logo Downloads">
            <a:extLst>
              <a:ext uri="{FF2B5EF4-FFF2-40B4-BE49-F238E27FC236}">
                <a16:creationId xmlns:a16="http://schemas.microsoft.com/office/drawing/2014/main" id="{3EB87C39-5289-AA6A-84BD-3A8042C7A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518" y="3025396"/>
            <a:ext cx="1287853" cy="128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hef (company) - Wikipedia">
            <a:extLst>
              <a:ext uri="{FF2B5EF4-FFF2-40B4-BE49-F238E27FC236}">
                <a16:creationId xmlns:a16="http://schemas.microsoft.com/office/drawing/2014/main" id="{7BFC12F4-E2F8-553D-BC01-D2D3E7E4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862" y="3820624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C9DB2EF-2306-AB66-DAE3-8513547C1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586" y="4525108"/>
            <a:ext cx="1274378" cy="157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altStack for server configuration management and more — Six Feet Up">
            <a:extLst>
              <a:ext uri="{FF2B5EF4-FFF2-40B4-BE49-F238E27FC236}">
                <a16:creationId xmlns:a16="http://schemas.microsoft.com/office/drawing/2014/main" id="{5DD6ED21-08E8-D422-5F1B-5CE782494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15" y="1946046"/>
            <a:ext cx="2002303" cy="105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uppet – Powerful infrastructure automation and delivery">
            <a:extLst>
              <a:ext uri="{FF2B5EF4-FFF2-40B4-BE49-F238E27FC236}">
                <a16:creationId xmlns:a16="http://schemas.microsoft.com/office/drawing/2014/main" id="{63B01CB6-D018-9AF2-434A-37326C829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9" y="3093719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A practical introduction to Docker containers | Red Hat Developer">
            <a:extLst>
              <a:ext uri="{FF2B5EF4-FFF2-40B4-BE49-F238E27FC236}">
                <a16:creationId xmlns:a16="http://schemas.microsoft.com/office/drawing/2014/main" id="{AD8C288C-C2F6-FC3A-3DF7-233ACC17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83" y="4525108"/>
            <a:ext cx="2132137" cy="176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79052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4747-D128-A3CB-FB12-5CFC7608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Outcomes of Properly Managed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6FF1-810A-3D26-B9F9-587D2BA2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Automation of the infrastructure environment provides standardization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Setups are free of human error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Collaboration is enhanced between operations and development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Keeps configurations from drifting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Makes infrastructure more flexible, ready to scale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Each step is consistent across all resources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Version control is a given</a:t>
            </a:r>
          </a:p>
        </p:txBody>
      </p:sp>
    </p:spTree>
    <p:extLst>
      <p:ext uri="{BB962C8B-B14F-4D97-AF65-F5344CB8AC3E}">
        <p14:creationId xmlns:p14="http://schemas.microsoft.com/office/powerpoint/2010/main" val="441928858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243-C336-EED9-3838-5DB16FE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952409820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9715-A10B-964E-5CD8-D62ADE5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ED40-5631-02CA-302C-F12B99CC4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477607" cy="4038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Containerization is a form of </a:t>
            </a:r>
            <a:r>
              <a:rPr lang="en-US" b="1" dirty="0"/>
              <a:t>virtualization.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Containers are </a:t>
            </a:r>
            <a:r>
              <a:rPr lang="en-US" b="1" dirty="0"/>
              <a:t>lightweight, portable</a:t>
            </a:r>
            <a:r>
              <a:rPr lang="en-US" dirty="0"/>
              <a:t>, and highly conducive to automation.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Containers solve application conflicts between different environments.</a:t>
            </a:r>
          </a:p>
        </p:txBody>
      </p:sp>
      <p:pic>
        <p:nvPicPr>
          <p:cNvPr id="5122" name="Picture 2" descr="What is a Container? - Docker">
            <a:extLst>
              <a:ext uri="{FF2B5EF4-FFF2-40B4-BE49-F238E27FC236}">
                <a16:creationId xmlns:a16="http://schemas.microsoft.com/office/drawing/2014/main" id="{AE8DE6DB-6DAD-3A9C-D43C-A209A2F84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76" y="2130670"/>
            <a:ext cx="4620846" cy="396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846640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86AE-C9F3-65D2-77A3-4BE6B1E3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Virtual Machines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758CE-1738-2775-C46D-7B2341892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446" y="1965960"/>
            <a:ext cx="5093554" cy="4038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18183-2F57-69D6-4688-BB34AD458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40" y="1965960"/>
            <a:ext cx="463328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39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857D-54E2-394C-C155-A7DF4E36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</p:txBody>
      </p:sp>
      <p:pic>
        <p:nvPicPr>
          <p:cNvPr id="2050" name="Picture 2" descr="What is Agile Methodology? - Eoiin Connect">
            <a:extLst>
              <a:ext uri="{FF2B5EF4-FFF2-40B4-BE49-F238E27FC236}">
                <a16:creationId xmlns:a16="http://schemas.microsoft.com/office/drawing/2014/main" id="{CE82E52A-13D4-E401-A4EE-B6E3B780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24" y="1965960"/>
            <a:ext cx="10666471" cy="36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06930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B681-727F-750A-7DFB-F8DC5AB8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4165A-927F-4DDC-E5CC-03806D95F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Greater consistency </a:t>
            </a:r>
          </a:p>
          <a:p>
            <a:pPr>
              <a:lnSpc>
                <a:spcPct val="150000"/>
              </a:lnSpc>
            </a:pPr>
            <a:r>
              <a:rPr lang="en-US" dirty="0"/>
              <a:t>Cost savings</a:t>
            </a:r>
          </a:p>
          <a:p>
            <a:pPr>
              <a:lnSpc>
                <a:spcPct val="150000"/>
              </a:lnSpc>
            </a:pPr>
            <a:r>
              <a:rPr lang="en-US" dirty="0"/>
              <a:t>Security</a:t>
            </a:r>
          </a:p>
          <a:p>
            <a:pPr>
              <a:lnSpc>
                <a:spcPct val="150000"/>
              </a:lnSpc>
            </a:pPr>
            <a:r>
              <a:rPr lang="en-US" dirty="0"/>
              <a:t>Agility</a:t>
            </a:r>
          </a:p>
        </p:txBody>
      </p:sp>
    </p:spTree>
    <p:extLst>
      <p:ext uri="{BB962C8B-B14F-4D97-AF65-F5344CB8AC3E}">
        <p14:creationId xmlns:p14="http://schemas.microsoft.com/office/powerpoint/2010/main" val="1318702861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243-C336-EED9-3838-5DB16FE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Continuous Monitoring (CM)</a:t>
            </a:r>
          </a:p>
        </p:txBody>
      </p:sp>
    </p:spTree>
    <p:extLst>
      <p:ext uri="{BB962C8B-B14F-4D97-AF65-F5344CB8AC3E}">
        <p14:creationId xmlns:p14="http://schemas.microsoft.com/office/powerpoint/2010/main" val="3085711384"/>
      </p:ext>
    </p:extLst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8265-97DB-D970-5B23-19BAEE7D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Continuous Monitoring?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494C-F1E6-BCF1-B324-9CB8B1F5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Continuous monitoring is the process of </a:t>
            </a:r>
            <a:r>
              <a:rPr lang="en-US" b="1" dirty="0"/>
              <a:t>identifying threats </a:t>
            </a:r>
            <a:r>
              <a:rPr lang="en-US" dirty="0"/>
              <a:t>to the security and compliance rules of a software development cycle and architecture.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is an automated procedure that can be extended to detect similar inconsistencies in IT infrastructures.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Continuous monitoring (CM) is a step towards the end of the DevOps process.</a:t>
            </a:r>
          </a:p>
        </p:txBody>
      </p:sp>
    </p:spTree>
    <p:extLst>
      <p:ext uri="{BB962C8B-B14F-4D97-AF65-F5344CB8AC3E}">
        <p14:creationId xmlns:p14="http://schemas.microsoft.com/office/powerpoint/2010/main" val="2778239513"/>
      </p:ext>
    </p:extLst>
  </p:cSld>
  <p:clrMapOvr>
    <a:masterClrMapping/>
  </p:clrMapOvr>
  <p:transition spd="med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6383-209C-38E4-9B58-6ADAECA1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Continuous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D925-1680-D388-FB0C-102F528E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Infrastructure Monitoring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infrastructures typically include components like storage, software and hardware units, data centers, servers, networks, and so on.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Application Monitoring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details about an application, everything from application uptime, security to performance and log-time.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Network Monitoring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facilitates the evaluation of switches, servers, virtual machines, firewalls, and routers.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83502"/>
      </p:ext>
    </p:extLst>
  </p:cSld>
  <p:clrMapOvr>
    <a:masterClrMapping/>
  </p:clrMapOvr>
  <p:transition spd="med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6383-209C-38E4-9B58-6ADAECA1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Continuous Monitoring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415CD5-431D-9193-C6B7-DABC9046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71" y="2088197"/>
            <a:ext cx="9770370" cy="41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18250"/>
      </p:ext>
    </p:extLst>
  </p:cSld>
  <p:clrMapOvr>
    <a:masterClrMapping/>
  </p:clrMapOvr>
  <p:transition spd="med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243-C336-EED9-3838-5DB16FE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673566183"/>
      </p:ext>
    </p:extLst>
  </p:cSld>
  <p:clrMapOvr>
    <a:masterClrMapping/>
  </p:clrMapOvr>
  <p:transition spd="med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DEA0-C9AA-3638-7669-B061BEB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BCC2-981C-7428-4109-2088648A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Docker is a set of </a:t>
            </a:r>
            <a:r>
              <a:rPr lang="en-US" b="1" dirty="0"/>
              <a:t>platforms as a service </a:t>
            </a:r>
            <a:r>
              <a:rPr lang="en-US" dirty="0"/>
              <a:t>(PaaS) product that use the Operating system level visualization to deliver software in packages called containers. 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Containers are isolated</a:t>
            </a:r>
            <a:r>
              <a:rPr lang="en-US" dirty="0"/>
              <a:t> from one another and bundle their own software, libraries, and configuration files; they can communicate with each other through well-defined channels.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Docker is an open platform for </a:t>
            </a:r>
            <a:r>
              <a:rPr lang="en-US" b="1" dirty="0"/>
              <a:t>developing, shipping, and running applications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862988"/>
      </p:ext>
    </p:extLst>
  </p:cSld>
  <p:clrMapOvr>
    <a:masterClrMapping/>
  </p:clrMapOvr>
  <p:transition spd="med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1D4E-BCF9-2485-AA55-F67D7210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EDDD-9903-4C62-3335-C4331CA0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Fast, consistent delivery of your applications</a:t>
            </a:r>
          </a:p>
          <a:p>
            <a:pPr>
              <a:lnSpc>
                <a:spcPct val="150000"/>
              </a:lnSpc>
            </a:pPr>
            <a:r>
              <a:rPr lang="en-US" dirty="0"/>
              <a:t>Responsive deployment and scaling</a:t>
            </a:r>
          </a:p>
          <a:p>
            <a:pPr>
              <a:lnSpc>
                <a:spcPct val="150000"/>
              </a:lnSpc>
            </a:pPr>
            <a:r>
              <a:rPr lang="en-US" dirty="0"/>
              <a:t>Running more workloads on the same hardware</a:t>
            </a:r>
          </a:p>
        </p:txBody>
      </p:sp>
    </p:spTree>
    <p:extLst>
      <p:ext uri="{BB962C8B-B14F-4D97-AF65-F5344CB8AC3E}">
        <p14:creationId xmlns:p14="http://schemas.microsoft.com/office/powerpoint/2010/main" val="854901600"/>
      </p:ext>
    </p:extLst>
  </p:cSld>
  <p:clrMapOvr>
    <a:masterClrMapping/>
  </p:clrMapOvr>
  <p:transition spd="med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EB29-385C-BC5F-7C85-9B6D0F81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909E98-7DCA-3E25-EC35-0274DD98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94" y="1965960"/>
            <a:ext cx="8221477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55469"/>
      </p:ext>
    </p:extLst>
  </p:cSld>
  <p:clrMapOvr>
    <a:masterClrMapping/>
  </p:clrMapOvr>
  <p:transition spd="med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243-C336-EED9-3838-5DB16FE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35714802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243-C336-EED9-3838-5DB16FE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529116055"/>
      </p:ext>
    </p:extLst>
  </p:cSld>
  <p:clrMapOvr>
    <a:masterClrMapping/>
  </p:clrMapOvr>
  <p:transition spd="med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F4B2-2725-5E28-9282-9B6D5C54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3D2A-F9CC-1A00-B102-0AFC097D4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Kubernetes is an open-source container orchestration system for </a:t>
            </a:r>
            <a:r>
              <a:rPr lang="en-US" b="1" dirty="0"/>
              <a:t>automating software deployment, scaling, and management.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Kubernetes automates operational tasks of container management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Deploying applications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Rolling out changes to your applications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Scaling your applications up and down.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Monitoring your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12636960"/>
      </p:ext>
    </p:extLst>
  </p:cSld>
  <p:clrMapOvr>
    <a:masterClrMapping/>
  </p:clrMapOvr>
  <p:transition spd="med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D761-33E1-2574-CD56-2BD2D886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Kubernetes?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A0D11-0034-E5F7-F5E1-0FB437F18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28" y="2172067"/>
            <a:ext cx="10770544" cy="37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75046"/>
      </p:ext>
    </p:extLst>
  </p:cSld>
  <p:clrMapOvr>
    <a:masterClrMapping/>
  </p:clrMapOvr>
  <p:transition spd="med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F2AE-76E1-857C-DDBF-DAAE71F5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B5F69-56AE-E733-1E9E-91BEAAA3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Automated day-to-day operations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Kubernetes handles complete compute, networking &amp; storage workloads.</a:t>
            </a:r>
          </a:p>
          <a:p>
            <a:pPr>
              <a:lnSpc>
                <a:spcPct val="150000"/>
              </a:lnSpc>
            </a:pPr>
            <a:r>
              <a:rPr lang="en-US" dirty="0"/>
              <a:t>Monitors every time, every container.</a:t>
            </a:r>
          </a:p>
        </p:txBody>
      </p:sp>
    </p:spTree>
    <p:extLst>
      <p:ext uri="{BB962C8B-B14F-4D97-AF65-F5344CB8AC3E}">
        <p14:creationId xmlns:p14="http://schemas.microsoft.com/office/powerpoint/2010/main" val="3309246268"/>
      </p:ext>
    </p:extLst>
  </p:cSld>
  <p:clrMapOvr>
    <a:masterClrMapping/>
  </p:clrMapOvr>
  <p:transition spd="med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243-C336-EED9-3838-5DB16FE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IaC</a:t>
            </a:r>
          </a:p>
        </p:txBody>
      </p:sp>
    </p:spTree>
    <p:extLst>
      <p:ext uri="{BB962C8B-B14F-4D97-AF65-F5344CB8AC3E}">
        <p14:creationId xmlns:p14="http://schemas.microsoft.com/office/powerpoint/2010/main" val="187051842"/>
      </p:ext>
    </p:extLst>
  </p:cSld>
  <p:clrMapOvr>
    <a:masterClrMapping/>
  </p:clrMapOvr>
  <p:transition spd="med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6FDB-F8A9-AF22-1567-5281F49E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IaC?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B0F6-6801-1AE5-54F1-4AE298F6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014438" cy="4038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Infrastructure as Code (IaC) is an </a:t>
            </a:r>
            <a:r>
              <a:rPr lang="en-US" b="1" dirty="0"/>
              <a:t>approach to managing </a:t>
            </a:r>
            <a:r>
              <a:rPr lang="en-US" dirty="0"/>
              <a:t>data center server, storage, and networking infrastructure.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IaC is meant to significantly </a:t>
            </a:r>
            <a:r>
              <a:rPr lang="en-US" b="1" dirty="0"/>
              <a:t>simplify large-scale configuration and management</a:t>
            </a:r>
            <a:r>
              <a:rPr lang="en-US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With IaC, infrastructure configuration </a:t>
            </a:r>
            <a:r>
              <a:rPr lang="en-US" b="1" dirty="0"/>
              <a:t>information is housed in standardized files</a:t>
            </a:r>
            <a:r>
              <a:rPr lang="en-US" dirty="0"/>
              <a:t>, which can be read by software that maintains the state of the infrastructure.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IaC can </a:t>
            </a:r>
            <a:r>
              <a:rPr lang="en-US" b="1" dirty="0"/>
              <a:t>improve productivity and reliability </a:t>
            </a:r>
            <a:r>
              <a:rPr lang="en-US" dirty="0"/>
              <a:t>by eliminating manual configuration steps.</a:t>
            </a:r>
          </a:p>
        </p:txBody>
      </p:sp>
    </p:spTree>
    <p:extLst>
      <p:ext uri="{BB962C8B-B14F-4D97-AF65-F5344CB8AC3E}">
        <p14:creationId xmlns:p14="http://schemas.microsoft.com/office/powerpoint/2010/main" val="3000792427"/>
      </p:ext>
    </p:extLst>
  </p:cSld>
  <p:clrMapOvr>
    <a:masterClrMapping/>
  </p:clrMapOvr>
  <p:transition spd="med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9C56-E9B5-97DC-9823-69A51260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IaC vs.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A119-F474-E043-62C7-675BB7B6C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Infrastructure as code is concerned with </a:t>
            </a:r>
            <a:r>
              <a:rPr lang="en-US" b="1" dirty="0"/>
              <a:t>maintaining the configuration </a:t>
            </a:r>
            <a:r>
              <a:rPr lang="en-US" dirty="0"/>
              <a:t>or state of the data center infrastructure in a known way.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Automation deals more with the process for </a:t>
            </a:r>
            <a:r>
              <a:rPr lang="en-US" b="1" dirty="0"/>
              <a:t>automatically pushing </a:t>
            </a:r>
            <a:r>
              <a:rPr lang="en-US" dirty="0"/>
              <a:t>that state into the infrastructure and maintaining it.</a:t>
            </a:r>
          </a:p>
        </p:txBody>
      </p:sp>
    </p:spTree>
    <p:extLst>
      <p:ext uri="{BB962C8B-B14F-4D97-AF65-F5344CB8AC3E}">
        <p14:creationId xmlns:p14="http://schemas.microsoft.com/office/powerpoint/2010/main" val="2278011418"/>
      </p:ext>
    </p:extLst>
  </p:cSld>
  <p:clrMapOvr>
    <a:masterClrMapping/>
  </p:clrMapOvr>
  <p:transition spd="med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0121-6E1F-DF28-5D67-9C7EF23C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Infrastructure as 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EEFF77-2023-806A-C68A-47A692B1C3F9}"/>
              </a:ext>
            </a:extLst>
          </p:cNvPr>
          <p:cNvGrpSpPr/>
          <p:nvPr/>
        </p:nvGrpSpPr>
        <p:grpSpPr>
          <a:xfrm>
            <a:off x="1173480" y="1566140"/>
            <a:ext cx="10704753" cy="4907929"/>
            <a:chOff x="1173480" y="1566140"/>
            <a:chExt cx="10704753" cy="4907929"/>
          </a:xfrm>
        </p:grpSpPr>
        <p:pic>
          <p:nvPicPr>
            <p:cNvPr id="9218" name="Picture 2" descr="1. Best Infrastucture as Code Tools (IaC) - Terraform. ">
              <a:extLst>
                <a:ext uri="{FF2B5EF4-FFF2-40B4-BE49-F238E27FC236}">
                  <a16:creationId xmlns:a16="http://schemas.microsoft.com/office/drawing/2014/main" id="{AD9E8565-11C9-D0F8-99D1-BF0A201FF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480" y="1752261"/>
              <a:ext cx="2653228" cy="91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2. Best Infrastucture as Code Tools (IaC) - AWS CloudFormation">
              <a:extLst>
                <a:ext uri="{FF2B5EF4-FFF2-40B4-BE49-F238E27FC236}">
                  <a16:creationId xmlns:a16="http://schemas.microsoft.com/office/drawing/2014/main" id="{957ED0AA-29C1-8288-1B9D-7D3C9F98D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247" y="2687514"/>
              <a:ext cx="1884485" cy="1884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2" name="Picture 6" descr="3. Best Infrastucture as Code Tools (IaC) - Azure Resource Manager.">
              <a:extLst>
                <a:ext uri="{FF2B5EF4-FFF2-40B4-BE49-F238E27FC236}">
                  <a16:creationId xmlns:a16="http://schemas.microsoft.com/office/drawing/2014/main" id="{65B16A7F-97DA-D8DD-051B-67DEA74E2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427" y="4677507"/>
              <a:ext cx="1796562" cy="1796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4" name="Picture 8" descr="4. Best Infrastucture as Code Tools (IaC) - Google cloud deployment manager.">
              <a:extLst>
                <a:ext uri="{FF2B5EF4-FFF2-40B4-BE49-F238E27FC236}">
                  <a16:creationId xmlns:a16="http://schemas.microsoft.com/office/drawing/2014/main" id="{6F956568-BF62-0355-6029-66E30738D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7921" y="2841399"/>
              <a:ext cx="1783199" cy="152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6" name="Picture 10" descr="6. Best Infrastucture as Code Tools (IaC) - Ansible.">
              <a:extLst>
                <a:ext uri="{FF2B5EF4-FFF2-40B4-BE49-F238E27FC236}">
                  <a16:creationId xmlns:a16="http://schemas.microsoft.com/office/drawing/2014/main" id="{8ABE0606-2719-2674-AEDE-D4FB6567A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5198" y="1566140"/>
              <a:ext cx="1884485" cy="1884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A25D31-453C-B8B1-D973-901D07496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3901" y="4677507"/>
              <a:ext cx="1495350" cy="1600492"/>
            </a:xfrm>
            <a:prstGeom prst="rect">
              <a:avLst/>
            </a:prstGeom>
          </p:spPr>
        </p:pic>
        <p:pic>
          <p:nvPicPr>
            <p:cNvPr id="9230" name="Picture 14" descr="8. Best Infrastucture as Code Tools (IaC) - Puppet.">
              <a:extLst>
                <a:ext uri="{FF2B5EF4-FFF2-40B4-BE49-F238E27FC236}">
                  <a16:creationId xmlns:a16="http://schemas.microsoft.com/office/drawing/2014/main" id="{6597E7ED-0D65-9047-225D-68C648CE7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310" y="2591925"/>
              <a:ext cx="3897923" cy="14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31A6BB-2516-58A7-C475-E9D8D025F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37429" y="4473669"/>
              <a:ext cx="1540324" cy="1600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8525539"/>
      </p:ext>
    </p:extLst>
  </p:cSld>
  <p:clrMapOvr>
    <a:masterClrMapping/>
  </p:clrMapOvr>
  <p:transition spd="med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0121-6E1F-DF28-5D67-9C7EF23C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889C-050A-4278-E4A3-CA60ACF5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  <a:p>
            <a:r>
              <a:rPr lang="en-US" dirty="0"/>
              <a:t>AWS CloudFormation</a:t>
            </a:r>
          </a:p>
          <a:p>
            <a:r>
              <a:rPr lang="en-US" dirty="0"/>
              <a:t>Azure Resource Manager (Templates)</a:t>
            </a:r>
          </a:p>
          <a:p>
            <a:r>
              <a:rPr lang="en-US" dirty="0"/>
              <a:t>Google Cloud Deployment Manager</a:t>
            </a:r>
          </a:p>
          <a:p>
            <a:r>
              <a:rPr lang="en-US" dirty="0"/>
              <a:t>Ansible</a:t>
            </a:r>
          </a:p>
          <a:p>
            <a:r>
              <a:rPr lang="en-US" dirty="0"/>
              <a:t>Chef</a:t>
            </a:r>
          </a:p>
          <a:p>
            <a:r>
              <a:rPr lang="en-US" dirty="0"/>
              <a:t>Puppet</a:t>
            </a:r>
          </a:p>
          <a:p>
            <a:r>
              <a:rPr lang="en-US" dirty="0"/>
              <a:t>Vagrant</a:t>
            </a:r>
          </a:p>
        </p:txBody>
      </p:sp>
    </p:spTree>
    <p:extLst>
      <p:ext uri="{BB962C8B-B14F-4D97-AF65-F5344CB8AC3E}">
        <p14:creationId xmlns:p14="http://schemas.microsoft.com/office/powerpoint/2010/main" val="2048689529"/>
      </p:ext>
    </p:extLst>
  </p:cSld>
  <p:clrMapOvr>
    <a:masterClrMapping/>
  </p:clrMapOvr>
  <p:transition spd="med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243-C336-EED9-3838-5DB16FE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Ansible</a:t>
            </a:r>
          </a:p>
        </p:txBody>
      </p:sp>
    </p:spTree>
    <p:extLst>
      <p:ext uri="{BB962C8B-B14F-4D97-AF65-F5344CB8AC3E}">
        <p14:creationId xmlns:p14="http://schemas.microsoft.com/office/powerpoint/2010/main" val="1594119519"/>
      </p:ext>
    </p:extLst>
  </p:cSld>
  <p:clrMapOvr>
    <a:masterClrMapping/>
  </p:clrMapOvr>
  <p:transition spd="med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7EC7-7D67-16DA-16A1-99669384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756E1-B499-7333-B41C-D66ED29A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Ansible is a radically </a:t>
            </a:r>
            <a:r>
              <a:rPr lang="en-US" b="1" dirty="0"/>
              <a:t>simple IT automation </a:t>
            </a:r>
            <a:r>
              <a:rPr lang="en-US" dirty="0"/>
              <a:t>system.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handles </a:t>
            </a:r>
            <a:r>
              <a:rPr lang="en-US" b="1" dirty="0"/>
              <a:t>configuration management, application deployment</a:t>
            </a:r>
            <a:r>
              <a:rPr lang="en-US" dirty="0"/>
              <a:t>, </a:t>
            </a:r>
            <a:r>
              <a:rPr lang="en-US" b="1" dirty="0"/>
              <a:t>cloud provisioning, ad-hoc task execution, network automation,</a:t>
            </a:r>
            <a:r>
              <a:rPr lang="en-US" dirty="0"/>
              <a:t> and multi-node orchestration.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Ansible makes </a:t>
            </a:r>
            <a:r>
              <a:rPr lang="en-US" b="1" dirty="0"/>
              <a:t>complex changes like zero-downtime rolling updates </a:t>
            </a:r>
            <a:r>
              <a:rPr lang="en-US" dirty="0"/>
              <a:t>with load balancers easy.</a:t>
            </a:r>
          </a:p>
        </p:txBody>
      </p:sp>
    </p:spTree>
    <p:extLst>
      <p:ext uri="{BB962C8B-B14F-4D97-AF65-F5344CB8AC3E}">
        <p14:creationId xmlns:p14="http://schemas.microsoft.com/office/powerpoint/2010/main" val="249413077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E1A4-B675-108E-3AEE-95A7024E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7F32-C4DD-956E-CAB2-479B79C1D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9706708" cy="4038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DevOps is a combination of two words </a:t>
            </a:r>
            <a:r>
              <a:rPr lang="en-US" sz="2400" b="1" dirty="0"/>
              <a:t>Development</a:t>
            </a:r>
            <a:r>
              <a:rPr lang="en-US" dirty="0"/>
              <a:t> and </a:t>
            </a:r>
            <a:r>
              <a:rPr lang="en-US" sz="2400" b="1" dirty="0"/>
              <a:t>Operations</a:t>
            </a:r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Development team </a:t>
            </a:r>
            <a:r>
              <a:rPr lang="en-US" dirty="0"/>
              <a:t>is responsible for developing, designing, and building the application.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Operation team </a:t>
            </a:r>
            <a:r>
              <a:rPr lang="en-US" dirty="0"/>
              <a:t>deals with the deployment and testing of the application.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DevOps is a software development strategy which bridges the gap between </a:t>
            </a:r>
            <a:r>
              <a:rPr lang="en-US" b="1" dirty="0"/>
              <a:t>Dev-side</a:t>
            </a:r>
            <a:r>
              <a:rPr lang="en-US" dirty="0"/>
              <a:t> &amp; </a:t>
            </a:r>
            <a:r>
              <a:rPr lang="en-US" b="1" dirty="0"/>
              <a:t>Ops-side.</a:t>
            </a:r>
          </a:p>
        </p:txBody>
      </p:sp>
    </p:spTree>
    <p:extLst>
      <p:ext uri="{BB962C8B-B14F-4D97-AF65-F5344CB8AC3E}">
        <p14:creationId xmlns:p14="http://schemas.microsoft.com/office/powerpoint/2010/main" val="341403149"/>
      </p:ext>
    </p:extLst>
  </p:cSld>
  <p:clrMapOvr>
    <a:masterClrMapping/>
  </p:clrMapOvr>
  <p:transition spd="med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4232-A71B-2A83-D181-5CAAE859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ansible works?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8029948-224F-C47A-D4A6-55CD8DFC7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8005" r="10559" b="6020"/>
          <a:stretch/>
        </p:blipFill>
        <p:spPr bwMode="auto">
          <a:xfrm>
            <a:off x="2642088" y="1684270"/>
            <a:ext cx="6907823" cy="491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381976"/>
      </p:ext>
    </p:extLst>
  </p:cSld>
  <p:clrMapOvr>
    <a:masterClrMapping/>
  </p:clrMapOvr>
  <p:transition spd="med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FBD6-D262-D363-8F76-EFB0822A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playbooks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1683-FC72-3EA3-E538-A10D86E4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playbook is a configuration file written in </a:t>
            </a:r>
            <a:r>
              <a:rPr lang="en-US" b="1" dirty="0"/>
              <a:t>YAML</a:t>
            </a:r>
            <a:r>
              <a:rPr lang="en-US" dirty="0"/>
              <a:t> that provides instructions for what needs to be done in order to bring a managed node into the desired state.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Playbooks are meant to be </a:t>
            </a:r>
            <a:r>
              <a:rPr lang="en-US" b="1" dirty="0"/>
              <a:t>simple, human-readable, and self-documenting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playbook can be very </a:t>
            </a:r>
            <a:r>
              <a:rPr lang="en-US" b="1" dirty="0"/>
              <a:t>simple</a:t>
            </a:r>
            <a:r>
              <a:rPr lang="en-US" dirty="0"/>
              <a:t> or it can be </a:t>
            </a:r>
            <a:r>
              <a:rPr lang="en-US" b="1" dirty="0"/>
              <a:t>very complex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Example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Create a user with elevated permissions.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Patching servers, hosts etc.</a:t>
            </a:r>
          </a:p>
        </p:txBody>
      </p:sp>
    </p:spTree>
    <p:extLst>
      <p:ext uri="{BB962C8B-B14F-4D97-AF65-F5344CB8AC3E}">
        <p14:creationId xmlns:p14="http://schemas.microsoft.com/office/powerpoint/2010/main" val="2163280612"/>
      </p:ext>
    </p:extLst>
  </p:cSld>
  <p:clrMapOvr>
    <a:masterClrMapping/>
  </p:clrMapOvr>
  <p:transition spd="med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243-C336-EED9-3838-5DB16FE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Puppet</a:t>
            </a:r>
          </a:p>
        </p:txBody>
      </p:sp>
    </p:spTree>
    <p:extLst>
      <p:ext uri="{BB962C8B-B14F-4D97-AF65-F5344CB8AC3E}">
        <p14:creationId xmlns:p14="http://schemas.microsoft.com/office/powerpoint/2010/main" val="2301748468"/>
      </p:ext>
    </p:extLst>
  </p:cSld>
  <p:clrMapOvr>
    <a:masterClrMapping/>
  </p:clrMapOvr>
  <p:transition spd="med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B9CB-5649-5D6C-1FDB-7B1D0808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9E49-8E38-BCA9-9E95-68044E8B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Puppet is a </a:t>
            </a:r>
            <a:r>
              <a:rPr lang="en-US" b="1" dirty="0"/>
              <a:t>configuration management </a:t>
            </a:r>
            <a:r>
              <a:rPr lang="en-US" dirty="0"/>
              <a:t>technology to manage the infrastructure on physical or virtual machines.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Puppet follows the </a:t>
            </a:r>
            <a:r>
              <a:rPr lang="en-US" b="1" dirty="0"/>
              <a:t>client-server model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Puppet has the </a:t>
            </a:r>
            <a:r>
              <a:rPr lang="en-US" b="1" dirty="0"/>
              <a:t>capability to manage </a:t>
            </a:r>
            <a:r>
              <a:rPr lang="en-US" dirty="0"/>
              <a:t>any system from scratch, starting from initial configuration till the end-of-life of any particular machine.</a:t>
            </a:r>
          </a:p>
        </p:txBody>
      </p:sp>
    </p:spTree>
    <p:extLst>
      <p:ext uri="{BB962C8B-B14F-4D97-AF65-F5344CB8AC3E}">
        <p14:creationId xmlns:p14="http://schemas.microsoft.com/office/powerpoint/2010/main" val="1172453346"/>
      </p:ext>
    </p:extLst>
  </p:cSld>
  <p:clrMapOvr>
    <a:masterClrMapping/>
  </p:clrMapOvr>
  <p:transition spd="med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3BF7-BB00-282F-6493-B2564348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C265-50C9-48F4-136E-3A8EB5C9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50000"/>
              </a:lnSpc>
              <a:buNone/>
            </a:pPr>
            <a:r>
              <a:rPr lang="en-US" dirty="0"/>
              <a:t>Puppet comes in two versions:</a:t>
            </a:r>
          </a:p>
          <a:p>
            <a:pPr>
              <a:lnSpc>
                <a:spcPct val="150000"/>
              </a:lnSpc>
            </a:pPr>
            <a:r>
              <a:rPr lang="en-US" dirty="0"/>
              <a:t>Open Source Puppet</a:t>
            </a:r>
          </a:p>
          <a:p>
            <a:pPr>
              <a:lnSpc>
                <a:spcPct val="150000"/>
              </a:lnSpc>
            </a:pPr>
            <a:r>
              <a:rPr lang="en-US" dirty="0"/>
              <a:t>Puppet Enterprise</a:t>
            </a:r>
          </a:p>
        </p:txBody>
      </p:sp>
    </p:spTree>
    <p:extLst>
      <p:ext uri="{BB962C8B-B14F-4D97-AF65-F5344CB8AC3E}">
        <p14:creationId xmlns:p14="http://schemas.microsoft.com/office/powerpoint/2010/main" val="20429494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F42FA72-D9DB-9CBA-D6ED-1CC095C0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46" y="2110154"/>
            <a:ext cx="9331708" cy="364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BCF55-85F4-20E8-F853-CA16827D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96857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E149-5DEC-012E-B77A-6C905DF4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everything fits together?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604A0-1072-3D7B-D085-2F7AB0C3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8" y="2171700"/>
            <a:ext cx="11155503" cy="378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46074"/>
      </p:ext>
    </p:extLst>
  </p:cSld>
  <p:clrMapOvr>
    <a:masterClrMapping/>
  </p:clrMapOvr>
  <p:transition spd="med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A3B3-5891-AAFF-CAB7-28B7DFF8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C938-8496-8C1E-9C1B-F2390BA7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3C56FEF-96C7-0E63-8A1A-60B3ABA085F4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" y="0"/>
            <a:ext cx="12175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13011"/>
      </p:ext>
    </p:extLst>
  </p:cSld>
  <p:clrMapOvr>
    <a:masterClrMapping/>
  </p:clrMapOvr>
  <p:transition spd="med">
    <p:pull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6648-F340-ADB4-6E53-023918AE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181" y="2750820"/>
            <a:ext cx="3613638" cy="1356360"/>
          </a:xfrm>
        </p:spPr>
        <p:txBody>
          <a:bodyPr/>
          <a:lstStyle/>
          <a:p>
            <a:r>
              <a:rPr lang="en-US" sz="4400" dirty="0"/>
              <a:t>Any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239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6AA8-E51D-345D-27F5-5E7B305F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CA57B-378B-935D-C3E4-50D07667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9557238" cy="4038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DevOps is not a technology.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DevOps, teams participate together on entire software life cycle from design through the development to the production support.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Both teams (Dev &amp; Ops) can work on rapidly changing systems, fix bugs, and help to deliver a good quality of software in time.</a:t>
            </a:r>
          </a:p>
        </p:txBody>
      </p:sp>
    </p:spTree>
    <p:extLst>
      <p:ext uri="{BB962C8B-B14F-4D97-AF65-F5344CB8AC3E}">
        <p14:creationId xmlns:p14="http://schemas.microsoft.com/office/powerpoint/2010/main" val="99550836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0C42-91B5-B7EF-A98E-AE89330D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DevOps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F512E-6FA7-04CC-8206-9D9FD3CD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379" y="1633916"/>
            <a:ext cx="9310761" cy="46144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5516013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1548</TotalTime>
  <Words>1926</Words>
  <Application>Microsoft Office PowerPoint</Application>
  <PresentationFormat>Widescreen</PresentationFormat>
  <Paragraphs>325</Paragraphs>
  <Slides>78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Calibri</vt:lpstr>
      <vt:lpstr>Corbel</vt:lpstr>
      <vt:lpstr>Rockwell</vt:lpstr>
      <vt:lpstr>Tahoma</vt:lpstr>
      <vt:lpstr>Basis</vt:lpstr>
      <vt:lpstr>Devops</vt:lpstr>
      <vt:lpstr>What we had before DevOps?</vt:lpstr>
      <vt:lpstr>Drawbacks on Waterfall Model:</vt:lpstr>
      <vt:lpstr>Agile Methodology</vt:lpstr>
      <vt:lpstr>Agile Methodology</vt:lpstr>
      <vt:lpstr>DevOps</vt:lpstr>
      <vt:lpstr>What is DevOps?</vt:lpstr>
      <vt:lpstr>What is DevOps?</vt:lpstr>
      <vt:lpstr>How DevOps work?</vt:lpstr>
      <vt:lpstr>Tools under DevOps</vt:lpstr>
      <vt:lpstr>DevOps Tools</vt:lpstr>
      <vt:lpstr>CI/CD</vt:lpstr>
      <vt:lpstr>Version Control:</vt:lpstr>
      <vt:lpstr>Containerization and Orchestration:</vt:lpstr>
      <vt:lpstr>Configuration Management:</vt:lpstr>
      <vt:lpstr>Infrastructure as Code (IaC):</vt:lpstr>
      <vt:lpstr>Monitoring and Logging:</vt:lpstr>
      <vt:lpstr>Collaboration and Communication:</vt:lpstr>
      <vt:lpstr>Artifact Repository:</vt:lpstr>
      <vt:lpstr>Continuous Testing:</vt:lpstr>
      <vt:lpstr>Security:</vt:lpstr>
      <vt:lpstr>Deployment and Release Orchestration:</vt:lpstr>
      <vt:lpstr>Continuous Monitoring and Performance Optimization:</vt:lpstr>
      <vt:lpstr>Cloud Providers:</vt:lpstr>
      <vt:lpstr>Serverless Computing:</vt:lpstr>
      <vt:lpstr>Database and Data Management:</vt:lpstr>
      <vt:lpstr>Code Quality and Code Review:</vt:lpstr>
      <vt:lpstr>DevOps Stages</vt:lpstr>
      <vt:lpstr>Git</vt:lpstr>
      <vt:lpstr>Version Control</vt:lpstr>
      <vt:lpstr>Version Control Tools</vt:lpstr>
      <vt:lpstr>Git Operations &amp; Basic commands</vt:lpstr>
      <vt:lpstr>Continuous Integration (CI)</vt:lpstr>
      <vt:lpstr>Without Continuous Integration </vt:lpstr>
      <vt:lpstr>Continuous Integration</vt:lpstr>
      <vt:lpstr>With Continuous Integration </vt:lpstr>
      <vt:lpstr>Continuous Integration Tools</vt:lpstr>
      <vt:lpstr>Continuous Delivery (CD)</vt:lpstr>
      <vt:lpstr>What is Continuous Delivery?</vt:lpstr>
      <vt:lpstr>Continuous Delivery</vt:lpstr>
      <vt:lpstr>Continuous Delivery Tools</vt:lpstr>
      <vt:lpstr>Deployment Pipeline</vt:lpstr>
      <vt:lpstr>Configuration Management</vt:lpstr>
      <vt:lpstr>What is Configuration Management?</vt:lpstr>
      <vt:lpstr>Configuration management tools</vt:lpstr>
      <vt:lpstr>Outcomes of Properly Managed Configurations</vt:lpstr>
      <vt:lpstr>Containerization</vt:lpstr>
      <vt:lpstr>What is Containerization?</vt:lpstr>
      <vt:lpstr>Containers vs Virtual Machines</vt:lpstr>
      <vt:lpstr>Benefits of Containers</vt:lpstr>
      <vt:lpstr>Continuous Monitoring (CM)</vt:lpstr>
      <vt:lpstr>What is Continuous Monitoring?</vt:lpstr>
      <vt:lpstr>Types of Continuous Monitoring</vt:lpstr>
      <vt:lpstr>Tools for Continuous Monitoring</vt:lpstr>
      <vt:lpstr>Docker</vt:lpstr>
      <vt:lpstr>What is Docker?</vt:lpstr>
      <vt:lpstr>Benefits of using Docker</vt:lpstr>
      <vt:lpstr>Docker architecture</vt:lpstr>
      <vt:lpstr>Kubernetes</vt:lpstr>
      <vt:lpstr>What is Kubernetes?</vt:lpstr>
      <vt:lpstr>Why Kubernetes?</vt:lpstr>
      <vt:lpstr>Benefits of Kubernetes</vt:lpstr>
      <vt:lpstr>IaC</vt:lpstr>
      <vt:lpstr>What is IaC?</vt:lpstr>
      <vt:lpstr>IaC vs. Automation</vt:lpstr>
      <vt:lpstr>Tools for Infrastructure as Code</vt:lpstr>
      <vt:lpstr>Tools for Infrastructure as Code</vt:lpstr>
      <vt:lpstr>Ansible</vt:lpstr>
      <vt:lpstr>What is Ansible?</vt:lpstr>
      <vt:lpstr>How ansible works?</vt:lpstr>
      <vt:lpstr>Ansible playbooks</vt:lpstr>
      <vt:lpstr>Puppet</vt:lpstr>
      <vt:lpstr>What is Puppet?</vt:lpstr>
      <vt:lpstr>Puppet versions</vt:lpstr>
      <vt:lpstr>Puppet Architecture</vt:lpstr>
      <vt:lpstr>How everything fits together?</vt:lpstr>
      <vt:lpstr>PowerPoint Presentation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Jeetu Tomar</dc:creator>
  <cp:lastModifiedBy>Jeetu Tomar</cp:lastModifiedBy>
  <cp:revision>212</cp:revision>
  <dcterms:created xsi:type="dcterms:W3CDTF">2022-09-06T15:37:47Z</dcterms:created>
  <dcterms:modified xsi:type="dcterms:W3CDTF">2024-05-18T04:54:14Z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