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57" r:id="rId17"/>
    <p:sldId id="358" r:id="rId18"/>
    <p:sldId id="346" r:id="rId19"/>
    <p:sldId id="347" r:id="rId20"/>
    <p:sldId id="348" r:id="rId21"/>
    <p:sldId id="359" r:id="rId22"/>
    <p:sldId id="349" r:id="rId23"/>
    <p:sldId id="350" r:id="rId24"/>
    <p:sldId id="351" r:id="rId25"/>
    <p:sldId id="360" r:id="rId26"/>
    <p:sldId id="352" r:id="rId27"/>
    <p:sldId id="361" r:id="rId28"/>
    <p:sldId id="353" r:id="rId29"/>
    <p:sldId id="362" r:id="rId30"/>
    <p:sldId id="354" r:id="rId31"/>
    <p:sldId id="355" r:id="rId32"/>
    <p:sldId id="356" r:id="rId33"/>
    <p:sldId id="363" r:id="rId34"/>
    <p:sldId id="364" r:id="rId35"/>
    <p:sldId id="365" r:id="rId36"/>
    <p:sldId id="36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882" autoAdjust="0"/>
    <p:restoredTop sz="94660"/>
  </p:normalViewPr>
  <p:slideViewPr>
    <p:cSldViewPr snapToGrid="0">
      <p:cViewPr varScale="1">
        <p:scale>
          <a:sx n="126" d="100"/>
          <a:sy n="126" d="100"/>
        </p:scale>
        <p:origin x="38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85E7352C-F733-4D88-9483-A7DDD146CBE1}"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878345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51914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769696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8971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623231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E7352C-F733-4D88-9483-A7DDD146CBE1}"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06476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5E7352C-F733-4D88-9483-A7DDD146CBE1}"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890225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7352C-F733-4D88-9483-A7DDD146CBE1}"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951711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7352C-F733-4D88-9483-A7DDD146CBE1}"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69492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normAutofit/>
          </a:bodyPr>
          <a:lstStyle>
            <a:lvl1pPr>
              <a:defRPr sz="4800"/>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atin typeface="Calibri" panose="020F0502020204030204" pitchFamily="34" charset="0"/>
                <a:ea typeface="Calibri" panose="020F0502020204030204" pitchFamily="34" charset="0"/>
                <a:cs typeface="Calibri" panose="020F0502020204030204" pitchFamily="34" charset="0"/>
              </a:defRPr>
            </a:lvl1pPr>
            <a:lvl2pPr>
              <a:defRPr sz="2000">
                <a:latin typeface="Calibri" panose="020F0502020204030204" pitchFamily="34" charset="0"/>
                <a:ea typeface="Calibri" panose="020F0502020204030204" pitchFamily="34" charset="0"/>
                <a:cs typeface="Calibri" panose="020F0502020204030204" pitchFamily="34" charset="0"/>
              </a:defRPr>
            </a:lvl2pPr>
            <a:lvl3pPr>
              <a:defRPr sz="1800">
                <a:latin typeface="Calibri" panose="020F0502020204030204" pitchFamily="34" charset="0"/>
                <a:ea typeface="Calibri" panose="020F0502020204030204" pitchFamily="34" charset="0"/>
                <a:cs typeface="Calibri" panose="020F0502020204030204" pitchFamily="34" charset="0"/>
              </a:defRPr>
            </a:lvl3pPr>
            <a:lvl4pPr>
              <a:defRPr sz="1600">
                <a:latin typeface="Calibri" panose="020F0502020204030204" pitchFamily="34" charset="0"/>
                <a:ea typeface="Calibri" panose="020F0502020204030204" pitchFamily="34" charset="0"/>
                <a:cs typeface="Calibri" panose="020F0502020204030204" pitchFamily="34" charset="0"/>
              </a:defRPr>
            </a:lvl4pPr>
            <a:lvl5pPr>
              <a:defRPr sz="1600">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5E7352C-F733-4D88-9483-A7DDD146CBE1}"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308347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80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Calibri" panose="020F0502020204030204" pitchFamily="34" charset="0"/>
                <a:ea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5E7352C-F733-4D88-9483-A7DDD146CBE1}" type="datetimeFigureOut">
              <a:rPr lang="en-IN" smtClean="0"/>
              <a:t>27-05-2024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73900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20000" y="1825625"/>
            <a:ext cx="5025216" cy="435133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19840" y="1825625"/>
            <a:ext cx="5033960" cy="435133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5E7352C-F733-4D88-9483-A7DDD146CBE1}"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93242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5E7352C-F733-4D88-9483-A7DDD146CBE1}" type="datetimeFigureOut">
              <a:rPr lang="en-IN" smtClean="0"/>
              <a:t>27-05-2024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33839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5E7352C-F733-4D88-9483-A7DDD146CBE1}" type="datetimeFigureOut">
              <a:rPr lang="en-IN" smtClean="0"/>
              <a:t>27-05-2024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92582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7352C-F733-4D88-9483-A7DDD146CBE1}" type="datetimeFigureOut">
              <a:rPr lang="en-IN" smtClean="0"/>
              <a:t>27-05-2024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172089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744183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27-05-2024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54009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5E7352C-F733-4D88-9483-A7DDD146CBE1}" type="datetimeFigureOut">
              <a:rPr lang="en-IN" smtClean="0"/>
              <a:t>27-05-2024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9E4B9BFC-4540-4D13-991E-3C6A1F978543}" type="slidenum">
              <a:rPr lang="en-IN" smtClean="0"/>
              <a:t>‹#›</a:t>
            </a:fld>
            <a:endParaRPr lang="en-IN"/>
          </a:p>
        </p:txBody>
      </p:sp>
    </p:spTree>
    <p:extLst>
      <p:ext uri="{BB962C8B-B14F-4D97-AF65-F5344CB8AC3E}">
        <p14:creationId xmlns:p14="http://schemas.microsoft.com/office/powerpoint/2010/main" val="362698705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5BF-4108-F57F-C769-6101627F5C74}"/>
              </a:ext>
            </a:extLst>
          </p:cNvPr>
          <p:cNvSpPr>
            <a:spLocks noGrp="1"/>
          </p:cNvSpPr>
          <p:nvPr>
            <p:ph type="ctrTitle"/>
          </p:nvPr>
        </p:nvSpPr>
        <p:spPr>
          <a:xfrm>
            <a:off x="1524000" y="2342880"/>
            <a:ext cx="9144000" cy="1641490"/>
          </a:xfrm>
        </p:spPr>
        <p:txBody>
          <a:bodyPr>
            <a:normAutofit/>
          </a:bodyPr>
          <a:lstStyle/>
          <a:p>
            <a:pPr algn="ctr"/>
            <a:r>
              <a:rPr lang="en-US" dirty="0"/>
              <a:t>Kubernetes</a:t>
            </a:r>
            <a:endParaRPr lang="en-IN" dirty="0"/>
          </a:p>
        </p:txBody>
      </p:sp>
      <p:sp>
        <p:nvSpPr>
          <p:cNvPr id="3" name="Subtitle 2">
            <a:extLst>
              <a:ext uri="{FF2B5EF4-FFF2-40B4-BE49-F238E27FC236}">
                <a16:creationId xmlns:a16="http://schemas.microsoft.com/office/drawing/2014/main" id="{6653DA05-CF16-AF41-8E64-2C0AEEEFB697}"/>
              </a:ext>
            </a:extLst>
          </p:cNvPr>
          <p:cNvSpPr>
            <a:spLocks noGrp="1"/>
          </p:cNvSpPr>
          <p:nvPr>
            <p:ph type="subTitle" idx="1"/>
          </p:nvPr>
        </p:nvSpPr>
        <p:spPr>
          <a:xfrm>
            <a:off x="1524000" y="3810285"/>
            <a:ext cx="9144000" cy="754025"/>
          </a:xfrm>
        </p:spPr>
        <p:txBody>
          <a:bodyPr>
            <a:normAutofit fontScale="70000" lnSpcReduction="20000"/>
          </a:bodyPr>
          <a:lstStyle/>
          <a:p>
            <a:pPr algn="ctr"/>
            <a:r>
              <a:rPr lang="en-US" dirty="0"/>
              <a:t>By</a:t>
            </a:r>
          </a:p>
          <a:p>
            <a:pPr algn="ctr"/>
            <a:r>
              <a:rPr lang="en-US" dirty="0"/>
              <a:t>Jitendra Singh Tomar || Jeetu</a:t>
            </a:r>
            <a:endParaRPr lang="en-IN" dirty="0"/>
          </a:p>
        </p:txBody>
      </p:sp>
    </p:spTree>
    <p:extLst>
      <p:ext uri="{BB962C8B-B14F-4D97-AF65-F5344CB8AC3E}">
        <p14:creationId xmlns:p14="http://schemas.microsoft.com/office/powerpoint/2010/main" val="222915775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K8s Architecture – Networking</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690688"/>
            <a:ext cx="10817180" cy="2509893"/>
          </a:xfrm>
        </p:spPr>
        <p:txBody>
          <a:bodyPr>
            <a:normAutofit/>
          </a:bodyPr>
          <a:lstStyle/>
          <a:p>
            <a:pPr algn="just">
              <a:lnSpc>
                <a:spcPct val="200000"/>
              </a:lnSpc>
            </a:pPr>
            <a:r>
              <a:rPr lang="en-US" dirty="0"/>
              <a:t>K8s requires a networking solution to enable communication between containers running on different nodes.</a:t>
            </a:r>
          </a:p>
          <a:p>
            <a:pPr algn="just">
              <a:lnSpc>
                <a:spcPct val="200000"/>
              </a:lnSpc>
            </a:pPr>
            <a:r>
              <a:rPr lang="en-US" dirty="0"/>
              <a:t>There are various K8s networking types:</a:t>
            </a:r>
          </a:p>
        </p:txBody>
      </p:sp>
      <p:sp>
        <p:nvSpPr>
          <p:cNvPr id="4" name="Content Placeholder 2">
            <a:extLst>
              <a:ext uri="{FF2B5EF4-FFF2-40B4-BE49-F238E27FC236}">
                <a16:creationId xmlns:a16="http://schemas.microsoft.com/office/drawing/2014/main" id="{A3F30344-3B2E-8156-1D0C-626E8DD7AB63}"/>
              </a:ext>
            </a:extLst>
          </p:cNvPr>
          <p:cNvSpPr txBox="1">
            <a:spLocks/>
          </p:cNvSpPr>
          <p:nvPr/>
        </p:nvSpPr>
        <p:spPr>
          <a:xfrm>
            <a:off x="1504656" y="4061281"/>
            <a:ext cx="2480733" cy="2198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400" dirty="0"/>
              <a:t>Container Networking</a:t>
            </a:r>
          </a:p>
          <a:p>
            <a:pPr algn="just">
              <a:lnSpc>
                <a:spcPct val="200000"/>
              </a:lnSpc>
            </a:pPr>
            <a:r>
              <a:rPr lang="en-US" sz="1400" dirty="0"/>
              <a:t>POD Networking</a:t>
            </a:r>
          </a:p>
          <a:p>
            <a:pPr algn="just">
              <a:lnSpc>
                <a:spcPct val="200000"/>
              </a:lnSpc>
            </a:pPr>
            <a:r>
              <a:rPr lang="en-US" sz="1400" dirty="0" err="1"/>
              <a:t>ClusterIP</a:t>
            </a:r>
            <a:endParaRPr lang="en-US" sz="1400" dirty="0"/>
          </a:p>
          <a:p>
            <a:pPr algn="just">
              <a:lnSpc>
                <a:spcPct val="200000"/>
              </a:lnSpc>
            </a:pPr>
            <a:r>
              <a:rPr lang="en-US" sz="1400" dirty="0"/>
              <a:t>Ingress</a:t>
            </a:r>
          </a:p>
        </p:txBody>
      </p:sp>
      <p:sp>
        <p:nvSpPr>
          <p:cNvPr id="5" name="Content Placeholder 2">
            <a:extLst>
              <a:ext uri="{FF2B5EF4-FFF2-40B4-BE49-F238E27FC236}">
                <a16:creationId xmlns:a16="http://schemas.microsoft.com/office/drawing/2014/main" id="{470B9FEA-3CBD-3F73-F022-9BDE3D7DC174}"/>
              </a:ext>
            </a:extLst>
          </p:cNvPr>
          <p:cNvSpPr txBox="1">
            <a:spLocks/>
          </p:cNvSpPr>
          <p:nvPr/>
        </p:nvSpPr>
        <p:spPr>
          <a:xfrm>
            <a:off x="4651845" y="4061280"/>
            <a:ext cx="2480733" cy="21983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sz="1400" dirty="0"/>
              <a:t>Load Balancer</a:t>
            </a:r>
          </a:p>
          <a:p>
            <a:pPr algn="just">
              <a:lnSpc>
                <a:spcPct val="200000"/>
              </a:lnSpc>
            </a:pPr>
            <a:r>
              <a:rPr lang="en-US" sz="1400" dirty="0"/>
              <a:t>Kubernetes Egress</a:t>
            </a:r>
          </a:p>
          <a:p>
            <a:pPr algn="just">
              <a:lnSpc>
                <a:spcPct val="200000"/>
              </a:lnSpc>
            </a:pPr>
            <a:r>
              <a:rPr lang="en-US" sz="1400" dirty="0"/>
              <a:t>Kubernetes CNI</a:t>
            </a:r>
          </a:p>
          <a:p>
            <a:pPr algn="just">
              <a:lnSpc>
                <a:spcPct val="200000"/>
              </a:lnSpc>
            </a:pPr>
            <a:r>
              <a:rPr lang="en-US" sz="1400" dirty="0"/>
              <a:t>DNS</a:t>
            </a:r>
          </a:p>
        </p:txBody>
      </p:sp>
    </p:spTree>
    <p:extLst>
      <p:ext uri="{BB962C8B-B14F-4D97-AF65-F5344CB8AC3E}">
        <p14:creationId xmlns:p14="http://schemas.microsoft.com/office/powerpoint/2010/main" val="172015863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K8s Architecture – Add-ons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00000"/>
              </a:lnSpc>
            </a:pPr>
            <a:r>
              <a:rPr lang="en-US" dirty="0"/>
              <a:t>Kubernetes provides various add-ons and extensions that enhance its functionality. </a:t>
            </a:r>
          </a:p>
          <a:p>
            <a:pPr algn="just">
              <a:lnSpc>
                <a:spcPct val="200000"/>
              </a:lnSpc>
            </a:pPr>
            <a:r>
              <a:rPr lang="en-US" dirty="0"/>
              <a:t>These include:</a:t>
            </a:r>
          </a:p>
          <a:p>
            <a:pPr lvl="1" algn="just">
              <a:lnSpc>
                <a:spcPct val="200000"/>
              </a:lnSpc>
            </a:pPr>
            <a:r>
              <a:rPr lang="en-US" dirty="0"/>
              <a:t>Dashboard</a:t>
            </a:r>
          </a:p>
          <a:p>
            <a:pPr lvl="1" algn="just">
              <a:lnSpc>
                <a:spcPct val="200000"/>
              </a:lnSpc>
            </a:pPr>
            <a:r>
              <a:rPr lang="en-US" dirty="0"/>
              <a:t>Ingress Controller</a:t>
            </a:r>
          </a:p>
          <a:p>
            <a:pPr lvl="1" algn="just">
              <a:lnSpc>
                <a:spcPct val="200000"/>
              </a:lnSpc>
            </a:pPr>
            <a:r>
              <a:rPr lang="en-US" dirty="0"/>
              <a:t>DNS</a:t>
            </a:r>
          </a:p>
          <a:p>
            <a:pPr lvl="1" algn="just">
              <a:lnSpc>
                <a:spcPct val="200000"/>
              </a:lnSpc>
            </a:pPr>
            <a:r>
              <a:rPr lang="en-US" dirty="0"/>
              <a:t>Metrics Server</a:t>
            </a:r>
          </a:p>
        </p:txBody>
      </p:sp>
    </p:spTree>
    <p:extLst>
      <p:ext uri="{BB962C8B-B14F-4D97-AF65-F5344CB8AC3E}">
        <p14:creationId xmlns:p14="http://schemas.microsoft.com/office/powerpoint/2010/main" val="16653593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US" dirty="0"/>
              <a:t>PODs</a:t>
            </a:r>
            <a:endParaRPr lang="en-IN" dirty="0"/>
          </a:p>
        </p:txBody>
      </p:sp>
      <p:graphicFrame>
        <p:nvGraphicFramePr>
          <p:cNvPr id="4" name="Content Placeholder 3">
            <a:extLst>
              <a:ext uri="{FF2B5EF4-FFF2-40B4-BE49-F238E27FC236}">
                <a16:creationId xmlns:a16="http://schemas.microsoft.com/office/drawing/2014/main" id="{5860E59C-1EBC-48EF-BDE1-FAC962E709F6}"/>
              </a:ext>
            </a:extLst>
          </p:cNvPr>
          <p:cNvGraphicFramePr>
            <a:graphicFrameLocks noGrp="1"/>
          </p:cNvGraphicFramePr>
          <p:nvPr>
            <p:ph idx="1"/>
            <p:extLst>
              <p:ext uri="{D42A27DB-BD31-4B8C-83A1-F6EECF244321}">
                <p14:modId xmlns:p14="http://schemas.microsoft.com/office/powerpoint/2010/main" val="1313558100"/>
              </p:ext>
            </p:extLst>
          </p:nvPr>
        </p:nvGraphicFramePr>
        <p:xfrm>
          <a:off x="2924175" y="2383790"/>
          <a:ext cx="6343650" cy="2090420"/>
        </p:xfrm>
        <a:graphic>
          <a:graphicData uri="http://schemas.openxmlformats.org/drawingml/2006/table">
            <a:tbl>
              <a:tblPr firstRow="1" bandRow="1">
                <a:tableStyleId>{5C22544A-7EE6-4342-B048-85BDC9FD1C3A}</a:tableStyleId>
              </a:tblPr>
              <a:tblGrid>
                <a:gridCol w="3199389">
                  <a:extLst>
                    <a:ext uri="{9D8B030D-6E8A-4147-A177-3AD203B41FA5}">
                      <a16:colId xmlns:a16="http://schemas.microsoft.com/office/drawing/2014/main" val="1118920763"/>
                    </a:ext>
                  </a:extLst>
                </a:gridCol>
                <a:gridCol w="3144261">
                  <a:extLst>
                    <a:ext uri="{9D8B030D-6E8A-4147-A177-3AD203B41FA5}">
                      <a16:colId xmlns:a16="http://schemas.microsoft.com/office/drawing/2014/main" val="2665601693"/>
                    </a:ext>
                  </a:extLst>
                </a:gridCol>
              </a:tblGrid>
              <a:tr h="522605">
                <a:tc gridSpan="2">
                  <a:txBody>
                    <a:bodyPr/>
                    <a:lstStyle/>
                    <a:p>
                      <a:pPr algn="ctr"/>
                      <a:r>
                        <a:rPr lang="en-US" dirty="0"/>
                        <a:t>To keep it simple</a:t>
                      </a:r>
                      <a:endParaRPr lang="en-IN" dirty="0"/>
                    </a:p>
                  </a:txBody>
                  <a:tcPr/>
                </a:tc>
                <a:tc hMerge="1">
                  <a:txBody>
                    <a:bodyPr/>
                    <a:lstStyle/>
                    <a:p>
                      <a:endParaRPr lang="en-IN" dirty="0"/>
                    </a:p>
                  </a:txBody>
                  <a:tcPr/>
                </a:tc>
                <a:extLst>
                  <a:ext uri="{0D108BD9-81ED-4DB2-BD59-A6C34878D82A}">
                    <a16:rowId xmlns:a16="http://schemas.microsoft.com/office/drawing/2014/main" val="1323185758"/>
                  </a:ext>
                </a:extLst>
              </a:tr>
              <a:tr h="522605">
                <a:tc>
                  <a:txBody>
                    <a:bodyPr/>
                    <a:lstStyle/>
                    <a:p>
                      <a:pPr algn="ctr"/>
                      <a:r>
                        <a:rPr lang="en-IN" dirty="0"/>
                        <a:t>Virtualization </a:t>
                      </a:r>
                    </a:p>
                  </a:txBody>
                  <a:tcPr/>
                </a:tc>
                <a:tc>
                  <a:txBody>
                    <a:bodyPr/>
                    <a:lstStyle/>
                    <a:p>
                      <a:pPr algn="ctr"/>
                      <a:r>
                        <a:rPr lang="en-IN" dirty="0"/>
                        <a:t>Virtual Machines</a:t>
                      </a:r>
                    </a:p>
                  </a:txBody>
                  <a:tcPr/>
                </a:tc>
                <a:extLst>
                  <a:ext uri="{0D108BD9-81ED-4DB2-BD59-A6C34878D82A}">
                    <a16:rowId xmlns:a16="http://schemas.microsoft.com/office/drawing/2014/main" val="4080070916"/>
                  </a:ext>
                </a:extLst>
              </a:tr>
              <a:tr h="522605">
                <a:tc>
                  <a:txBody>
                    <a:bodyPr/>
                    <a:lstStyle/>
                    <a:p>
                      <a:pPr algn="ctr"/>
                      <a:r>
                        <a:rPr lang="en-IN" dirty="0"/>
                        <a:t>Docker</a:t>
                      </a:r>
                    </a:p>
                  </a:txBody>
                  <a:tcPr/>
                </a:tc>
                <a:tc>
                  <a:txBody>
                    <a:bodyPr/>
                    <a:lstStyle/>
                    <a:p>
                      <a:pPr algn="ctr"/>
                      <a:r>
                        <a:rPr lang="en-IN" dirty="0"/>
                        <a:t>Containers</a:t>
                      </a:r>
                    </a:p>
                  </a:txBody>
                  <a:tcPr/>
                </a:tc>
                <a:extLst>
                  <a:ext uri="{0D108BD9-81ED-4DB2-BD59-A6C34878D82A}">
                    <a16:rowId xmlns:a16="http://schemas.microsoft.com/office/drawing/2014/main" val="2450219857"/>
                  </a:ext>
                </a:extLst>
              </a:tr>
              <a:tr h="522605">
                <a:tc>
                  <a:txBody>
                    <a:bodyPr/>
                    <a:lstStyle/>
                    <a:p>
                      <a:pPr algn="ctr"/>
                      <a:r>
                        <a:rPr lang="en-IN" dirty="0"/>
                        <a:t>Kubernetes</a:t>
                      </a:r>
                    </a:p>
                  </a:txBody>
                  <a:tcPr/>
                </a:tc>
                <a:tc>
                  <a:txBody>
                    <a:bodyPr/>
                    <a:lstStyle/>
                    <a:p>
                      <a:pPr algn="ctr"/>
                      <a:r>
                        <a:rPr lang="en-IN" dirty="0"/>
                        <a:t>Pods</a:t>
                      </a:r>
                    </a:p>
                  </a:txBody>
                  <a:tcPr/>
                </a:tc>
                <a:extLst>
                  <a:ext uri="{0D108BD9-81ED-4DB2-BD59-A6C34878D82A}">
                    <a16:rowId xmlns:a16="http://schemas.microsoft.com/office/drawing/2014/main" val="1328459719"/>
                  </a:ext>
                </a:extLst>
              </a:tr>
            </a:tbl>
          </a:graphicData>
        </a:graphic>
      </p:graphicFrame>
    </p:spTree>
    <p:extLst>
      <p:ext uri="{BB962C8B-B14F-4D97-AF65-F5344CB8AC3E}">
        <p14:creationId xmlns:p14="http://schemas.microsoft.com/office/powerpoint/2010/main" val="12961345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US" dirty="0"/>
              <a:t>PODs</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fontScale="70000" lnSpcReduction="20000"/>
          </a:bodyPr>
          <a:lstStyle/>
          <a:p>
            <a:pPr algn="just">
              <a:lnSpc>
                <a:spcPct val="200000"/>
              </a:lnSpc>
            </a:pPr>
            <a:r>
              <a:rPr lang="en-US" dirty="0"/>
              <a:t>Pods are the workloads that runs on worker nodes.</a:t>
            </a:r>
          </a:p>
          <a:p>
            <a:pPr algn="just">
              <a:lnSpc>
                <a:spcPct val="200000"/>
              </a:lnSpc>
            </a:pPr>
            <a:r>
              <a:rPr lang="en-US" dirty="0"/>
              <a:t>A pod is the smallest and most fundamental unit of deployment. It represents a single instance of a running process in the cluster. </a:t>
            </a:r>
          </a:p>
          <a:p>
            <a:pPr algn="just">
              <a:lnSpc>
                <a:spcPct val="200000"/>
              </a:lnSpc>
            </a:pPr>
            <a:r>
              <a:rPr lang="en-US" dirty="0"/>
              <a:t>A pod encapsulates one or more containers, storage resources, and network resources, and it is the basic building block of an application in Kubernetes.</a:t>
            </a:r>
          </a:p>
          <a:p>
            <a:pPr algn="just">
              <a:lnSpc>
                <a:spcPct val="200000"/>
              </a:lnSpc>
            </a:pPr>
            <a:r>
              <a:rPr lang="en-US" dirty="0"/>
              <a:t>Pods play a vital role in Kubernetes, providing a logical unit for managing containers and enabling applications to be scheduled and deployed as a cohesive unit. </a:t>
            </a:r>
          </a:p>
          <a:p>
            <a:pPr algn="just">
              <a:lnSpc>
                <a:spcPct val="200000"/>
              </a:lnSpc>
            </a:pPr>
            <a:r>
              <a:rPr lang="en-US" dirty="0"/>
              <a:t>They enable efficient resource sharing, easy inter-container communication, and encapsulation of application components within a single entity.</a:t>
            </a:r>
          </a:p>
        </p:txBody>
      </p:sp>
    </p:spTree>
    <p:extLst>
      <p:ext uri="{BB962C8B-B14F-4D97-AF65-F5344CB8AC3E}">
        <p14:creationId xmlns:p14="http://schemas.microsoft.com/office/powerpoint/2010/main" val="23815249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US" dirty="0"/>
              <a:t>PODs life cycle</a:t>
            </a:r>
            <a:endParaRPr lang="en-IN" dirty="0"/>
          </a:p>
        </p:txBody>
      </p:sp>
      <p:pic>
        <p:nvPicPr>
          <p:cNvPr id="5" name="Picture 4">
            <a:extLst>
              <a:ext uri="{FF2B5EF4-FFF2-40B4-BE49-F238E27FC236}">
                <a16:creationId xmlns:a16="http://schemas.microsoft.com/office/drawing/2014/main" id="{11E2E231-EC09-DC4F-9A20-9903CDCDC145}"/>
              </a:ext>
            </a:extLst>
          </p:cNvPr>
          <p:cNvPicPr>
            <a:picLocks noChangeAspect="1"/>
          </p:cNvPicPr>
          <p:nvPr/>
        </p:nvPicPr>
        <p:blipFill>
          <a:blip r:embed="rId2"/>
          <a:stretch>
            <a:fillRect/>
          </a:stretch>
        </p:blipFill>
        <p:spPr>
          <a:xfrm>
            <a:off x="1408966" y="1949467"/>
            <a:ext cx="9374068" cy="4671666"/>
          </a:xfrm>
          <a:prstGeom prst="rect">
            <a:avLst/>
          </a:prstGeom>
        </p:spPr>
      </p:pic>
    </p:spTree>
    <p:extLst>
      <p:ext uri="{BB962C8B-B14F-4D97-AF65-F5344CB8AC3E}">
        <p14:creationId xmlns:p14="http://schemas.microsoft.com/office/powerpoint/2010/main" val="259087168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US" dirty="0"/>
              <a:t>PODs life cycle</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fontScale="77500" lnSpcReduction="20000"/>
          </a:bodyPr>
          <a:lstStyle/>
          <a:p>
            <a:pPr algn="just">
              <a:lnSpc>
                <a:spcPct val="200000"/>
              </a:lnSpc>
            </a:pPr>
            <a:r>
              <a:rPr lang="en-US" dirty="0"/>
              <a:t>When a pod is created, it goes in PENDING state.</a:t>
            </a:r>
          </a:p>
          <a:p>
            <a:pPr algn="just">
              <a:lnSpc>
                <a:spcPct val="200000"/>
              </a:lnSpc>
            </a:pPr>
            <a:r>
              <a:rPr lang="en-US" dirty="0"/>
              <a:t>PENDING state means, your pod is accepted for the deployment but hasn’t scheduled onto any of the VMs (nodes).</a:t>
            </a:r>
          </a:p>
          <a:p>
            <a:pPr algn="just">
              <a:lnSpc>
                <a:spcPct val="200000"/>
              </a:lnSpc>
            </a:pPr>
            <a:r>
              <a:rPr lang="en-US" dirty="0"/>
              <a:t>Schedular check for resources like CPU &amp; RAM requirements and puts it into a specific VM within cluster.</a:t>
            </a:r>
          </a:p>
          <a:p>
            <a:pPr algn="just">
              <a:lnSpc>
                <a:spcPct val="200000"/>
              </a:lnSpc>
            </a:pPr>
            <a:r>
              <a:rPr lang="en-US" dirty="0"/>
              <a:t>Now POD status changes from PENDING to CREATING.</a:t>
            </a:r>
          </a:p>
          <a:p>
            <a:pPr algn="just">
              <a:lnSpc>
                <a:spcPct val="200000"/>
              </a:lnSpc>
            </a:pPr>
            <a:r>
              <a:rPr lang="en-US" dirty="0"/>
              <a:t>In CREATING state, image is getting pulled from centralized repository (in our case Docker Hub). If the image is already present locally, this pulling will be skipped.</a:t>
            </a:r>
          </a:p>
        </p:txBody>
      </p:sp>
    </p:spTree>
    <p:extLst>
      <p:ext uri="{BB962C8B-B14F-4D97-AF65-F5344CB8AC3E}">
        <p14:creationId xmlns:p14="http://schemas.microsoft.com/office/powerpoint/2010/main" val="156295116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US" dirty="0"/>
              <a:t>PODs life cycle</a:t>
            </a:r>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fontScale="85000" lnSpcReduction="10000"/>
          </a:bodyPr>
          <a:lstStyle/>
          <a:p>
            <a:pPr algn="just">
              <a:lnSpc>
                <a:spcPct val="200000"/>
              </a:lnSpc>
            </a:pPr>
            <a:r>
              <a:rPr lang="en-US" dirty="0"/>
              <a:t>Once image is pulled, container status changes from CREATING to RUNNING state.</a:t>
            </a:r>
          </a:p>
          <a:p>
            <a:pPr algn="just">
              <a:lnSpc>
                <a:spcPct val="200000"/>
              </a:lnSpc>
            </a:pPr>
            <a:r>
              <a:rPr lang="en-US" dirty="0"/>
              <a:t>If it fails to pull the image due to any reason, it will change to FAILED state.</a:t>
            </a:r>
          </a:p>
          <a:p>
            <a:pPr algn="just">
              <a:lnSpc>
                <a:spcPct val="200000"/>
              </a:lnSpc>
            </a:pPr>
            <a:r>
              <a:rPr lang="en-US" dirty="0"/>
              <a:t>RUNNING state means, now the program/application is running properly.</a:t>
            </a:r>
          </a:p>
          <a:p>
            <a:pPr algn="just">
              <a:lnSpc>
                <a:spcPct val="200000"/>
              </a:lnSpc>
            </a:pPr>
            <a:r>
              <a:rPr lang="en-US" dirty="0"/>
              <a:t>Now in case, if a service within fails or crashes due to any reason, schedular will restart the pod.</a:t>
            </a:r>
          </a:p>
          <a:p>
            <a:pPr algn="just">
              <a:lnSpc>
                <a:spcPct val="200000"/>
              </a:lnSpc>
            </a:pPr>
            <a:r>
              <a:rPr lang="en-US" dirty="0"/>
              <a:t>But if it crashes frequently, the container state changes to “CRASH LOOP BACK OFF” state. Here the pod tries to heal itself. But if it fails to do so, you need to start looking into commands like “kubectl get pods” or “kubectl describe pod &lt;pod-name&gt;” or even need to check logs.</a:t>
            </a:r>
          </a:p>
        </p:txBody>
      </p:sp>
    </p:spTree>
    <p:extLst>
      <p:ext uri="{BB962C8B-B14F-4D97-AF65-F5344CB8AC3E}">
        <p14:creationId xmlns:p14="http://schemas.microsoft.com/office/powerpoint/2010/main" val="468566024"/>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US" dirty="0"/>
              <a:t>POD YAML Code</a:t>
            </a:r>
            <a:endParaRPr lang="en-IN" dirty="0"/>
          </a:p>
        </p:txBody>
      </p:sp>
      <p:pic>
        <p:nvPicPr>
          <p:cNvPr id="7" name="Picture 6">
            <a:extLst>
              <a:ext uri="{FF2B5EF4-FFF2-40B4-BE49-F238E27FC236}">
                <a16:creationId xmlns:a16="http://schemas.microsoft.com/office/drawing/2014/main" id="{84F6A6EC-87F2-D7CE-3466-E6D7F7DFDB75}"/>
              </a:ext>
            </a:extLst>
          </p:cNvPr>
          <p:cNvPicPr>
            <a:picLocks noChangeAspect="1"/>
          </p:cNvPicPr>
          <p:nvPr/>
        </p:nvPicPr>
        <p:blipFill rotWithShape="1">
          <a:blip r:embed="rId2"/>
          <a:srcRect t="1800" r="2709" b="2456"/>
          <a:stretch/>
        </p:blipFill>
        <p:spPr>
          <a:xfrm>
            <a:off x="2556510" y="1455421"/>
            <a:ext cx="7078980" cy="5149096"/>
          </a:xfrm>
          <a:prstGeom prst="rect">
            <a:avLst/>
          </a:prstGeom>
        </p:spPr>
      </p:pic>
    </p:spTree>
    <p:extLst>
      <p:ext uri="{BB962C8B-B14F-4D97-AF65-F5344CB8AC3E}">
        <p14:creationId xmlns:p14="http://schemas.microsoft.com/office/powerpoint/2010/main" val="158228899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ReplicaSet</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fontScale="85000" lnSpcReduction="10000"/>
          </a:bodyPr>
          <a:lstStyle/>
          <a:p>
            <a:pPr algn="just">
              <a:lnSpc>
                <a:spcPct val="200000"/>
              </a:lnSpc>
            </a:pPr>
            <a:r>
              <a:rPr lang="en-US" dirty="0"/>
              <a:t>A replicaset is a resource object that is used to ensure a specific no. of pod replicas are running &amp; maintained within a cluster.</a:t>
            </a:r>
          </a:p>
          <a:p>
            <a:pPr algn="just">
              <a:lnSpc>
                <a:spcPct val="200000"/>
              </a:lnSpc>
            </a:pPr>
            <a:r>
              <a:rPr lang="en-US" dirty="0"/>
              <a:t>It is one of the core controllers provided by K8s &amp; is responsible for managing &amp; scaling pods.</a:t>
            </a:r>
          </a:p>
          <a:p>
            <a:pPr algn="just">
              <a:lnSpc>
                <a:spcPct val="200000"/>
              </a:lnSpc>
            </a:pPr>
            <a:r>
              <a:rPr lang="en-US" dirty="0"/>
              <a:t>ReplicaSet always ensures that a specified no. of pods replica are always available &amp; running.</a:t>
            </a:r>
          </a:p>
          <a:p>
            <a:pPr algn="just">
              <a:lnSpc>
                <a:spcPct val="200000"/>
              </a:lnSpc>
            </a:pPr>
            <a:r>
              <a:rPr lang="en-US" dirty="0"/>
              <a:t>If a pod fails or terminated, RS automatically replaces it with a new pod to maintain the desired count.</a:t>
            </a:r>
          </a:p>
          <a:p>
            <a:pPr algn="just">
              <a:lnSpc>
                <a:spcPct val="200000"/>
              </a:lnSpc>
            </a:pPr>
            <a:r>
              <a:rPr lang="en-US" dirty="0"/>
              <a:t>Similarly, if a count is increased, RS creates additional pods to maintain the desired count.</a:t>
            </a:r>
          </a:p>
          <a:p>
            <a:pPr algn="just">
              <a:lnSpc>
                <a:spcPct val="200000"/>
              </a:lnSpc>
            </a:pPr>
            <a:endParaRPr lang="en-US" dirty="0"/>
          </a:p>
        </p:txBody>
      </p:sp>
    </p:spTree>
    <p:extLst>
      <p:ext uri="{BB962C8B-B14F-4D97-AF65-F5344CB8AC3E}">
        <p14:creationId xmlns:p14="http://schemas.microsoft.com/office/powerpoint/2010/main" val="19663791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817180" cy="1325563"/>
          </a:xfrm>
        </p:spPr>
        <p:txBody>
          <a:bodyPr>
            <a:normAutofit/>
          </a:bodyPr>
          <a:lstStyle/>
          <a:p>
            <a:r>
              <a:rPr lang="en-IN" dirty="0"/>
              <a:t>ReplicaSet - Example</a:t>
            </a:r>
          </a:p>
        </p:txBody>
      </p:sp>
      <p:pic>
        <p:nvPicPr>
          <p:cNvPr id="7" name="Picture 6">
            <a:extLst>
              <a:ext uri="{FF2B5EF4-FFF2-40B4-BE49-F238E27FC236}">
                <a16:creationId xmlns:a16="http://schemas.microsoft.com/office/drawing/2014/main" id="{810B5346-B5F8-A41F-BD2A-FD5665619185}"/>
              </a:ext>
            </a:extLst>
          </p:cNvPr>
          <p:cNvPicPr>
            <a:picLocks noChangeAspect="1"/>
          </p:cNvPicPr>
          <p:nvPr/>
        </p:nvPicPr>
        <p:blipFill rotWithShape="1">
          <a:blip r:embed="rId2"/>
          <a:srcRect l="1321" t="9392" r="54597" b="48457"/>
          <a:stretch/>
        </p:blipFill>
        <p:spPr>
          <a:xfrm>
            <a:off x="2823047" y="1463322"/>
            <a:ext cx="6545906" cy="5029553"/>
          </a:xfrm>
          <a:prstGeom prst="rect">
            <a:avLst/>
          </a:prstGeom>
        </p:spPr>
      </p:pic>
    </p:spTree>
    <p:extLst>
      <p:ext uri="{BB962C8B-B14F-4D97-AF65-F5344CB8AC3E}">
        <p14:creationId xmlns:p14="http://schemas.microsoft.com/office/powerpoint/2010/main" val="55206287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0F89-A2FF-5A41-5CEF-22B20A30017A}"/>
              </a:ext>
            </a:extLst>
          </p:cNvPr>
          <p:cNvSpPr>
            <a:spLocks noGrp="1"/>
          </p:cNvSpPr>
          <p:nvPr>
            <p:ph type="title"/>
          </p:nvPr>
        </p:nvSpPr>
        <p:spPr/>
        <p:txBody>
          <a:bodyPr/>
          <a:lstStyle/>
          <a:p>
            <a:pPr algn="ctr"/>
            <a:r>
              <a:rPr lang="en-US" dirty="0"/>
              <a:t>Topics to discuss</a:t>
            </a:r>
            <a:endParaRPr lang="en-IN" dirty="0"/>
          </a:p>
        </p:txBody>
      </p:sp>
      <p:sp>
        <p:nvSpPr>
          <p:cNvPr id="3" name="Content Placeholder 2">
            <a:extLst>
              <a:ext uri="{FF2B5EF4-FFF2-40B4-BE49-F238E27FC236}">
                <a16:creationId xmlns:a16="http://schemas.microsoft.com/office/drawing/2014/main" id="{1F979F74-2785-87DB-E76C-35424F3B978B}"/>
              </a:ext>
            </a:extLst>
          </p:cNvPr>
          <p:cNvSpPr>
            <a:spLocks noGrp="1"/>
          </p:cNvSpPr>
          <p:nvPr>
            <p:ph idx="1"/>
          </p:nvPr>
        </p:nvSpPr>
        <p:spPr>
          <a:xfrm>
            <a:off x="1120000" y="1825625"/>
            <a:ext cx="3767310" cy="466725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Introduction to K8S.</a:t>
            </a:r>
          </a:p>
          <a:p>
            <a:r>
              <a:rPr lang="en-US" dirty="0"/>
              <a:t>K8S features</a:t>
            </a:r>
          </a:p>
          <a:p>
            <a:r>
              <a:rPr lang="en-US" dirty="0">
                <a:latin typeface="Calibri" panose="020F0502020204030204" pitchFamily="34" charset="0"/>
                <a:ea typeface="Calibri" panose="020F0502020204030204" pitchFamily="34" charset="0"/>
                <a:cs typeface="Calibri" panose="020F0502020204030204" pitchFamily="34" charset="0"/>
              </a:rPr>
              <a:t>K8S benefits</a:t>
            </a:r>
          </a:p>
          <a:p>
            <a:r>
              <a:rPr lang="en-US" dirty="0"/>
              <a:t>K8S architecture</a:t>
            </a:r>
          </a:p>
          <a:p>
            <a:r>
              <a:rPr lang="en-US" dirty="0">
                <a:latin typeface="Calibri" panose="020F0502020204030204" pitchFamily="34" charset="0"/>
                <a:ea typeface="Calibri" panose="020F0502020204030204" pitchFamily="34" charset="0"/>
                <a:cs typeface="Calibri" panose="020F0502020204030204" pitchFamily="34" charset="0"/>
              </a:rPr>
              <a:t>Pods</a:t>
            </a:r>
          </a:p>
          <a:p>
            <a:r>
              <a:rPr lang="en-US" dirty="0"/>
              <a:t>ReplicaSet</a:t>
            </a:r>
          </a:p>
          <a:p>
            <a:r>
              <a:rPr lang="en-US" dirty="0"/>
              <a:t>Namespaces</a:t>
            </a:r>
          </a:p>
        </p:txBody>
      </p:sp>
      <p:sp>
        <p:nvSpPr>
          <p:cNvPr id="4" name="Content Placeholder 2">
            <a:extLst>
              <a:ext uri="{FF2B5EF4-FFF2-40B4-BE49-F238E27FC236}">
                <a16:creationId xmlns:a16="http://schemas.microsoft.com/office/drawing/2014/main" id="{E497581A-0FB6-68DC-3DD6-9703A6583127}"/>
              </a:ext>
            </a:extLst>
          </p:cNvPr>
          <p:cNvSpPr txBox="1">
            <a:spLocks/>
          </p:cNvSpPr>
          <p:nvPr/>
        </p:nvSpPr>
        <p:spPr>
          <a:xfrm>
            <a:off x="6290441" y="1825625"/>
            <a:ext cx="4781561" cy="4667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Deployment</a:t>
            </a:r>
          </a:p>
          <a:p>
            <a:r>
              <a:rPr lang="en-US" dirty="0"/>
              <a:t>ConfigMaps</a:t>
            </a:r>
          </a:p>
          <a:p>
            <a:r>
              <a:rPr lang="en-US" dirty="0"/>
              <a:t>Secrets</a:t>
            </a:r>
            <a:endParaRPr lang="en-IN" dirty="0"/>
          </a:p>
          <a:p>
            <a:r>
              <a:rPr lang="en-US" dirty="0"/>
              <a:t>Self-Healing.</a:t>
            </a:r>
          </a:p>
          <a:p>
            <a:r>
              <a:rPr lang="en-US" dirty="0"/>
              <a:t>Persistent Volume &amp; PVC</a:t>
            </a:r>
          </a:p>
          <a:p>
            <a:r>
              <a:rPr lang="en-US" dirty="0"/>
              <a:t>Monitoring</a:t>
            </a:r>
          </a:p>
          <a:p>
            <a:r>
              <a:rPr lang="en-US" dirty="0"/>
              <a:t>Logging</a:t>
            </a:r>
            <a:endParaRPr lang="en-IN" dirty="0"/>
          </a:p>
        </p:txBody>
      </p:sp>
    </p:spTree>
    <p:extLst>
      <p:ext uri="{BB962C8B-B14F-4D97-AF65-F5344CB8AC3E}">
        <p14:creationId xmlns:p14="http://schemas.microsoft.com/office/powerpoint/2010/main" val="28261322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anim calcmode="lin" valueType="num">
                                      <p:cBhvr additive="base">
                                        <p:cTn id="4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 calcmode="lin" valueType="num">
                                      <p:cBhvr additive="base">
                                        <p:cTn id="5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xEl>
                                              <p:pRg st="2" end="2"/>
                                            </p:txEl>
                                          </p:spTgt>
                                        </p:tgtEl>
                                        <p:attrNameLst>
                                          <p:attrName>style.visibility</p:attrName>
                                        </p:attrNameLst>
                                      </p:cBhvr>
                                      <p:to>
                                        <p:strVal val="visible"/>
                                      </p:to>
                                    </p:set>
                                    <p:anim calcmode="lin" valueType="num">
                                      <p:cBhvr additive="base">
                                        <p:cTn id="6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anim calcmode="lin" valueType="num">
                                      <p:cBhvr additive="base">
                                        <p:cTn id="6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4" end="4"/>
                                            </p:txEl>
                                          </p:spTgt>
                                        </p:tgtEl>
                                        <p:attrNameLst>
                                          <p:attrName>style.visibility</p:attrName>
                                        </p:attrNameLst>
                                      </p:cBhvr>
                                      <p:to>
                                        <p:strVal val="visible"/>
                                      </p:to>
                                    </p:set>
                                    <p:anim calcmode="lin" valueType="num">
                                      <p:cBhvr additive="base">
                                        <p:cTn id="7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5" end="5"/>
                                            </p:txEl>
                                          </p:spTgt>
                                        </p:tgtEl>
                                        <p:attrNameLst>
                                          <p:attrName>style.visibility</p:attrName>
                                        </p:attrNameLst>
                                      </p:cBhvr>
                                      <p:to>
                                        <p:strVal val="visible"/>
                                      </p:to>
                                    </p:set>
                                    <p:anim calcmode="lin" valueType="num">
                                      <p:cBhvr additive="base">
                                        <p:cTn id="7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
                                            <p:txEl>
                                              <p:pRg st="6" end="6"/>
                                            </p:txEl>
                                          </p:spTgt>
                                        </p:tgtEl>
                                        <p:attrNameLst>
                                          <p:attrName>style.visibility</p:attrName>
                                        </p:attrNameLst>
                                      </p:cBhvr>
                                      <p:to>
                                        <p:strVal val="visible"/>
                                      </p:to>
                                    </p:set>
                                    <p:anim calcmode="lin" valueType="num">
                                      <p:cBhvr additive="base">
                                        <p:cTn id="8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Namespaces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fontScale="70000" lnSpcReduction="20000"/>
          </a:bodyPr>
          <a:lstStyle/>
          <a:p>
            <a:pPr algn="just">
              <a:lnSpc>
                <a:spcPct val="200000"/>
              </a:lnSpc>
            </a:pPr>
            <a:r>
              <a:rPr lang="en-US" dirty="0"/>
              <a:t>It's a way of partitioning the entire K8s cluster into multiple virtual partitions.</a:t>
            </a:r>
          </a:p>
          <a:p>
            <a:pPr algn="just">
              <a:lnSpc>
                <a:spcPct val="200000"/>
              </a:lnSpc>
            </a:pPr>
            <a:r>
              <a:rPr lang="en-US" dirty="0"/>
              <a:t>You can partition your K8s cluster into:</a:t>
            </a:r>
          </a:p>
          <a:p>
            <a:pPr lvl="1" algn="just">
              <a:lnSpc>
                <a:spcPct val="200000"/>
              </a:lnSpc>
            </a:pPr>
            <a:r>
              <a:rPr lang="en-US" dirty="0"/>
              <a:t>Various teams</a:t>
            </a:r>
          </a:p>
          <a:p>
            <a:pPr lvl="1" algn="just">
              <a:lnSpc>
                <a:spcPct val="200000"/>
              </a:lnSpc>
            </a:pPr>
            <a:r>
              <a:rPr lang="en-US" dirty="0"/>
              <a:t>Applications</a:t>
            </a:r>
          </a:p>
          <a:p>
            <a:pPr lvl="1" algn="just">
              <a:lnSpc>
                <a:spcPct val="200000"/>
              </a:lnSpc>
            </a:pPr>
            <a:r>
              <a:rPr lang="en-US" dirty="0"/>
              <a:t>Environments</a:t>
            </a:r>
          </a:p>
          <a:p>
            <a:pPr algn="just">
              <a:lnSpc>
                <a:spcPct val="200000"/>
              </a:lnSpc>
            </a:pPr>
            <a:r>
              <a:rPr lang="en-US" dirty="0"/>
              <a:t>Or by any other custom requirement.</a:t>
            </a:r>
          </a:p>
          <a:p>
            <a:pPr algn="just">
              <a:lnSpc>
                <a:spcPct val="200000"/>
              </a:lnSpc>
            </a:pPr>
            <a:r>
              <a:rPr lang="en-US" dirty="0"/>
              <a:t>By default, k8s install 2 namespaces</a:t>
            </a:r>
          </a:p>
          <a:p>
            <a:pPr lvl="1" algn="just">
              <a:lnSpc>
                <a:spcPct val="200000"/>
              </a:lnSpc>
            </a:pPr>
            <a:r>
              <a:rPr lang="en-US" dirty="0" err="1"/>
              <a:t>Kube</a:t>
            </a:r>
            <a:r>
              <a:rPr lang="en-US" dirty="0"/>
              <a:t>-system namespace</a:t>
            </a:r>
          </a:p>
          <a:p>
            <a:pPr lvl="1" algn="just">
              <a:lnSpc>
                <a:spcPct val="200000"/>
              </a:lnSpc>
            </a:pPr>
            <a:r>
              <a:rPr lang="en-US" dirty="0"/>
              <a:t>Default namespace</a:t>
            </a:r>
          </a:p>
        </p:txBody>
      </p:sp>
    </p:spTree>
    <p:extLst>
      <p:ext uri="{BB962C8B-B14F-4D97-AF65-F5344CB8AC3E}">
        <p14:creationId xmlns:p14="http://schemas.microsoft.com/office/powerpoint/2010/main" val="1146281368"/>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Namespaces</a:t>
            </a:r>
          </a:p>
        </p:txBody>
      </p:sp>
      <p:pic>
        <p:nvPicPr>
          <p:cNvPr id="7" name="Picture 6">
            <a:extLst>
              <a:ext uri="{FF2B5EF4-FFF2-40B4-BE49-F238E27FC236}">
                <a16:creationId xmlns:a16="http://schemas.microsoft.com/office/drawing/2014/main" id="{02083F33-B4DA-6FC0-3167-BB466F6B8356}"/>
              </a:ext>
            </a:extLst>
          </p:cNvPr>
          <p:cNvPicPr>
            <a:picLocks noChangeAspect="1"/>
          </p:cNvPicPr>
          <p:nvPr/>
        </p:nvPicPr>
        <p:blipFill>
          <a:blip r:embed="rId2"/>
          <a:stretch>
            <a:fillRect/>
          </a:stretch>
        </p:blipFill>
        <p:spPr>
          <a:xfrm>
            <a:off x="2285230" y="2313097"/>
            <a:ext cx="7621540" cy="2231805"/>
          </a:xfrm>
          <a:prstGeom prst="rect">
            <a:avLst/>
          </a:prstGeom>
        </p:spPr>
      </p:pic>
    </p:spTree>
    <p:extLst>
      <p:ext uri="{BB962C8B-B14F-4D97-AF65-F5344CB8AC3E}">
        <p14:creationId xmlns:p14="http://schemas.microsoft.com/office/powerpoint/2010/main" val="1154654382"/>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Deployment</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00000"/>
              </a:lnSpc>
            </a:pPr>
            <a:r>
              <a:rPr lang="en-US" dirty="0"/>
              <a:t>A Kubernetes Deployment tells Kubernetes how to create or modify instances of the pods that hold a containerized application. </a:t>
            </a:r>
          </a:p>
          <a:p>
            <a:pPr algn="just">
              <a:lnSpc>
                <a:spcPct val="200000"/>
              </a:lnSpc>
            </a:pPr>
            <a:r>
              <a:rPr lang="en-US" dirty="0"/>
              <a:t>Deployments can help to efficiently scale the number of replica pods, enable the rollout of updated code in a controlled manner, or roll back to an earlier deployment version if necessary.</a:t>
            </a:r>
          </a:p>
        </p:txBody>
      </p:sp>
    </p:spTree>
    <p:extLst>
      <p:ext uri="{BB962C8B-B14F-4D97-AF65-F5344CB8AC3E}">
        <p14:creationId xmlns:p14="http://schemas.microsoft.com/office/powerpoint/2010/main" val="56720486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Deployment</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578068" y="1690688"/>
            <a:ext cx="6697717" cy="4806995"/>
          </a:xfrm>
        </p:spPr>
        <p:txBody>
          <a:bodyPr>
            <a:normAutofit fontScale="92500" lnSpcReduction="10000"/>
          </a:bodyPr>
          <a:lstStyle/>
          <a:p>
            <a:pPr marL="0" indent="0" algn="just">
              <a:lnSpc>
                <a:spcPct val="200000"/>
              </a:lnSpc>
              <a:buNone/>
            </a:pPr>
            <a:r>
              <a:rPr lang="en-US" dirty="0"/>
              <a:t>Whenever an app is deployed, there are few things to consider.</a:t>
            </a:r>
          </a:p>
          <a:p>
            <a:pPr algn="just">
              <a:lnSpc>
                <a:spcPct val="200000"/>
              </a:lnSpc>
            </a:pPr>
            <a:r>
              <a:rPr lang="en-US" dirty="0"/>
              <a:t>Scaling of app.</a:t>
            </a:r>
          </a:p>
          <a:p>
            <a:pPr lvl="1" algn="just">
              <a:lnSpc>
                <a:spcPct val="200000"/>
              </a:lnSpc>
            </a:pPr>
            <a:r>
              <a:rPr lang="en-US" dirty="0"/>
              <a:t>Meaning, increasing &amp; decreasing of instances as per configuration.</a:t>
            </a:r>
          </a:p>
          <a:p>
            <a:pPr algn="just">
              <a:lnSpc>
                <a:spcPct val="200000"/>
              </a:lnSpc>
            </a:pPr>
            <a:r>
              <a:rPr lang="en-US" dirty="0"/>
              <a:t>Rollout &amp; Rollback of version.</a:t>
            </a:r>
          </a:p>
          <a:p>
            <a:pPr lvl="1" algn="just">
              <a:lnSpc>
                <a:spcPct val="200000"/>
              </a:lnSpc>
            </a:pPr>
            <a:r>
              <a:rPr lang="en-US" dirty="0"/>
              <a:t>'Deployment' will take care of rollout &amp; rollback.</a:t>
            </a:r>
          </a:p>
        </p:txBody>
      </p:sp>
      <p:pic>
        <p:nvPicPr>
          <p:cNvPr id="5" name="Picture 4">
            <a:extLst>
              <a:ext uri="{FF2B5EF4-FFF2-40B4-BE49-F238E27FC236}">
                <a16:creationId xmlns:a16="http://schemas.microsoft.com/office/drawing/2014/main" id="{ECD50696-0182-B3C4-9CB8-638BFF764F16}"/>
              </a:ext>
            </a:extLst>
          </p:cNvPr>
          <p:cNvPicPr>
            <a:picLocks noChangeAspect="1"/>
          </p:cNvPicPr>
          <p:nvPr/>
        </p:nvPicPr>
        <p:blipFill>
          <a:blip r:embed="rId2"/>
          <a:stretch>
            <a:fillRect/>
          </a:stretch>
        </p:blipFill>
        <p:spPr>
          <a:xfrm>
            <a:off x="7430792" y="2428082"/>
            <a:ext cx="4761208" cy="3332205"/>
          </a:xfrm>
          <a:prstGeom prst="rect">
            <a:avLst/>
          </a:prstGeom>
        </p:spPr>
      </p:pic>
    </p:spTree>
    <p:extLst>
      <p:ext uri="{BB962C8B-B14F-4D97-AF65-F5344CB8AC3E}">
        <p14:creationId xmlns:p14="http://schemas.microsoft.com/office/powerpoint/2010/main" val="372301830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Deployment features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marL="0" indent="0" algn="just">
              <a:lnSpc>
                <a:spcPct val="200000"/>
              </a:lnSpc>
              <a:buNone/>
            </a:pPr>
            <a:r>
              <a:rPr lang="en-US" dirty="0"/>
              <a:t>Deployment supports following features under 2 categories</a:t>
            </a:r>
          </a:p>
        </p:txBody>
      </p:sp>
      <p:pic>
        <p:nvPicPr>
          <p:cNvPr id="6" name="Picture 5">
            <a:extLst>
              <a:ext uri="{FF2B5EF4-FFF2-40B4-BE49-F238E27FC236}">
                <a16:creationId xmlns:a16="http://schemas.microsoft.com/office/drawing/2014/main" id="{40BE68D7-1C91-F382-A9EF-A2EE74CA7D8B}"/>
              </a:ext>
            </a:extLst>
          </p:cNvPr>
          <p:cNvPicPr>
            <a:picLocks noChangeAspect="1"/>
          </p:cNvPicPr>
          <p:nvPr/>
        </p:nvPicPr>
        <p:blipFill>
          <a:blip r:embed="rId2"/>
          <a:stretch>
            <a:fillRect/>
          </a:stretch>
        </p:blipFill>
        <p:spPr>
          <a:xfrm>
            <a:off x="1484362" y="2955708"/>
            <a:ext cx="9223275" cy="3129782"/>
          </a:xfrm>
          <a:prstGeom prst="rect">
            <a:avLst/>
          </a:prstGeom>
        </p:spPr>
      </p:pic>
    </p:spTree>
    <p:extLst>
      <p:ext uri="{BB962C8B-B14F-4D97-AF65-F5344CB8AC3E}">
        <p14:creationId xmlns:p14="http://schemas.microsoft.com/office/powerpoint/2010/main" val="313136114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Deployment</a:t>
            </a:r>
          </a:p>
        </p:txBody>
      </p:sp>
      <p:pic>
        <p:nvPicPr>
          <p:cNvPr id="8" name="Picture 7">
            <a:extLst>
              <a:ext uri="{FF2B5EF4-FFF2-40B4-BE49-F238E27FC236}">
                <a16:creationId xmlns:a16="http://schemas.microsoft.com/office/drawing/2014/main" id="{487C5E21-1381-B292-5188-EE53D9CAA6E9}"/>
              </a:ext>
            </a:extLst>
          </p:cNvPr>
          <p:cNvPicPr>
            <a:picLocks noChangeAspect="1"/>
          </p:cNvPicPr>
          <p:nvPr/>
        </p:nvPicPr>
        <p:blipFill>
          <a:blip r:embed="rId2"/>
          <a:stretch>
            <a:fillRect/>
          </a:stretch>
        </p:blipFill>
        <p:spPr>
          <a:xfrm>
            <a:off x="4247892" y="1690688"/>
            <a:ext cx="3696216" cy="4601217"/>
          </a:xfrm>
          <a:prstGeom prst="rect">
            <a:avLst/>
          </a:prstGeom>
        </p:spPr>
      </p:pic>
    </p:spTree>
    <p:extLst>
      <p:ext uri="{BB962C8B-B14F-4D97-AF65-F5344CB8AC3E}">
        <p14:creationId xmlns:p14="http://schemas.microsoft.com/office/powerpoint/2010/main" val="118476666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ConfigMaps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5"/>
            <a:ext cx="6666186" cy="2462596"/>
          </a:xfrm>
        </p:spPr>
        <p:txBody>
          <a:bodyPr>
            <a:normAutofit/>
          </a:bodyPr>
          <a:lstStyle/>
          <a:p>
            <a:pPr algn="just">
              <a:lnSpc>
                <a:spcPct val="200000"/>
              </a:lnSpc>
            </a:pPr>
            <a:r>
              <a:rPr lang="en-US" dirty="0"/>
              <a:t>ConfigMaps are a Kubernetes mechanism that let you inject configuration data into application pods. </a:t>
            </a:r>
          </a:p>
        </p:txBody>
      </p:sp>
      <p:pic>
        <p:nvPicPr>
          <p:cNvPr id="8" name="Picture 7">
            <a:extLst>
              <a:ext uri="{FF2B5EF4-FFF2-40B4-BE49-F238E27FC236}">
                <a16:creationId xmlns:a16="http://schemas.microsoft.com/office/drawing/2014/main" id="{52B6AD78-AAE5-1E5F-B88E-8EDDE0D33C64}"/>
              </a:ext>
            </a:extLst>
          </p:cNvPr>
          <p:cNvPicPr>
            <a:picLocks noChangeAspect="1"/>
          </p:cNvPicPr>
          <p:nvPr/>
        </p:nvPicPr>
        <p:blipFill rotWithShape="1">
          <a:blip r:embed="rId2"/>
          <a:srcRect b="8276"/>
          <a:stretch/>
        </p:blipFill>
        <p:spPr>
          <a:xfrm>
            <a:off x="7627278" y="1280154"/>
            <a:ext cx="4453390" cy="2897708"/>
          </a:xfrm>
          <a:prstGeom prst="rect">
            <a:avLst/>
          </a:prstGeom>
        </p:spPr>
      </p:pic>
      <p:sp>
        <p:nvSpPr>
          <p:cNvPr id="9" name="Content Placeholder 2">
            <a:extLst>
              <a:ext uri="{FF2B5EF4-FFF2-40B4-BE49-F238E27FC236}">
                <a16:creationId xmlns:a16="http://schemas.microsoft.com/office/drawing/2014/main" id="{6BA6ED07-ACAA-0E16-C40C-5B452163F548}"/>
              </a:ext>
            </a:extLst>
          </p:cNvPr>
          <p:cNvSpPr txBox="1">
            <a:spLocks/>
          </p:cNvSpPr>
          <p:nvPr/>
        </p:nvSpPr>
        <p:spPr>
          <a:xfrm>
            <a:off x="838200" y="4105143"/>
            <a:ext cx="10576034" cy="22673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dirty="0"/>
              <a:t>The ConfigMaps concept allow you to decouple configuration artifacts from image content to keep containerized applications portable.</a:t>
            </a:r>
          </a:p>
        </p:txBody>
      </p:sp>
    </p:spTree>
    <p:extLst>
      <p:ext uri="{BB962C8B-B14F-4D97-AF65-F5344CB8AC3E}">
        <p14:creationId xmlns:p14="http://schemas.microsoft.com/office/powerpoint/2010/main" val="260361479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ConfigMaps</a:t>
            </a:r>
          </a:p>
        </p:txBody>
      </p:sp>
      <p:pic>
        <p:nvPicPr>
          <p:cNvPr id="7" name="Picture 6">
            <a:extLst>
              <a:ext uri="{FF2B5EF4-FFF2-40B4-BE49-F238E27FC236}">
                <a16:creationId xmlns:a16="http://schemas.microsoft.com/office/drawing/2014/main" id="{526EDC5A-CDD2-D412-CB6C-31374CBA415E}"/>
              </a:ext>
            </a:extLst>
          </p:cNvPr>
          <p:cNvPicPr>
            <a:picLocks noChangeAspect="1"/>
          </p:cNvPicPr>
          <p:nvPr/>
        </p:nvPicPr>
        <p:blipFill>
          <a:blip r:embed="rId2"/>
          <a:stretch>
            <a:fillRect/>
          </a:stretch>
        </p:blipFill>
        <p:spPr>
          <a:xfrm>
            <a:off x="838200" y="2262086"/>
            <a:ext cx="4080704" cy="2333827"/>
          </a:xfrm>
          <a:prstGeom prst="rect">
            <a:avLst/>
          </a:prstGeom>
        </p:spPr>
      </p:pic>
      <p:pic>
        <p:nvPicPr>
          <p:cNvPr id="11" name="Picture 10">
            <a:extLst>
              <a:ext uri="{FF2B5EF4-FFF2-40B4-BE49-F238E27FC236}">
                <a16:creationId xmlns:a16="http://schemas.microsoft.com/office/drawing/2014/main" id="{95542456-237A-CD66-6EEE-830A0409CAB2}"/>
              </a:ext>
            </a:extLst>
          </p:cNvPr>
          <p:cNvPicPr>
            <a:picLocks noChangeAspect="1"/>
          </p:cNvPicPr>
          <p:nvPr/>
        </p:nvPicPr>
        <p:blipFill rotWithShape="1">
          <a:blip r:embed="rId3"/>
          <a:srcRect r="6907" b="86019"/>
          <a:stretch/>
        </p:blipFill>
        <p:spPr>
          <a:xfrm>
            <a:off x="6012180" y="1419860"/>
            <a:ext cx="5440680" cy="541655"/>
          </a:xfrm>
          <a:prstGeom prst="rect">
            <a:avLst/>
          </a:prstGeom>
        </p:spPr>
      </p:pic>
      <p:pic>
        <p:nvPicPr>
          <p:cNvPr id="12" name="Picture 11">
            <a:extLst>
              <a:ext uri="{FF2B5EF4-FFF2-40B4-BE49-F238E27FC236}">
                <a16:creationId xmlns:a16="http://schemas.microsoft.com/office/drawing/2014/main" id="{17E91508-77EC-C829-EC8F-9D7C626954F1}"/>
              </a:ext>
            </a:extLst>
          </p:cNvPr>
          <p:cNvPicPr>
            <a:picLocks noChangeAspect="1"/>
          </p:cNvPicPr>
          <p:nvPr/>
        </p:nvPicPr>
        <p:blipFill rotWithShape="1">
          <a:blip r:embed="rId3"/>
          <a:srcRect t="13783"/>
          <a:stretch/>
        </p:blipFill>
        <p:spPr>
          <a:xfrm>
            <a:off x="6012180" y="3299459"/>
            <a:ext cx="5844333" cy="3340217"/>
          </a:xfrm>
          <a:prstGeom prst="rect">
            <a:avLst/>
          </a:prstGeom>
        </p:spPr>
      </p:pic>
    </p:spTree>
    <p:extLst>
      <p:ext uri="{BB962C8B-B14F-4D97-AF65-F5344CB8AC3E}">
        <p14:creationId xmlns:p14="http://schemas.microsoft.com/office/powerpoint/2010/main" val="204759505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Secret</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00000"/>
              </a:lnSpc>
            </a:pPr>
            <a:r>
              <a:rPr lang="en-US" dirty="0"/>
              <a:t>Kubernetes Secrets are placeholders for sensitive information like credentials, tokens, and certificates, a mechanism for abstracting them. </a:t>
            </a:r>
          </a:p>
          <a:p>
            <a:pPr algn="just">
              <a:lnSpc>
                <a:spcPct val="200000"/>
              </a:lnSpc>
            </a:pPr>
            <a:r>
              <a:rPr lang="en-US" dirty="0"/>
              <a:t>Kubernetes Secrets act as separate objects which can be queried by the application Pod to provide credentials to the application for access to external resources.</a:t>
            </a:r>
          </a:p>
        </p:txBody>
      </p:sp>
      <p:pic>
        <p:nvPicPr>
          <p:cNvPr id="3074" name="Picture 2" descr="Kubernetes Secrets Management ...">
            <a:extLst>
              <a:ext uri="{FF2B5EF4-FFF2-40B4-BE49-F238E27FC236}">
                <a16:creationId xmlns:a16="http://schemas.microsoft.com/office/drawing/2014/main" id="{7631BECD-2D20-416E-7266-F593978C1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2855" y="4833980"/>
            <a:ext cx="2371725" cy="193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286943"/>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Secret</a:t>
            </a:r>
          </a:p>
        </p:txBody>
      </p:sp>
      <p:pic>
        <p:nvPicPr>
          <p:cNvPr id="7" name="Picture 6">
            <a:extLst>
              <a:ext uri="{FF2B5EF4-FFF2-40B4-BE49-F238E27FC236}">
                <a16:creationId xmlns:a16="http://schemas.microsoft.com/office/drawing/2014/main" id="{52774F61-7977-852E-6DC4-4AD9487497DB}"/>
              </a:ext>
            </a:extLst>
          </p:cNvPr>
          <p:cNvPicPr>
            <a:picLocks noChangeAspect="1"/>
          </p:cNvPicPr>
          <p:nvPr/>
        </p:nvPicPr>
        <p:blipFill rotWithShape="1">
          <a:blip r:embed="rId2"/>
          <a:srcRect t="1563" r="31265" b="80747"/>
          <a:stretch/>
        </p:blipFill>
        <p:spPr>
          <a:xfrm>
            <a:off x="3761658" y="1690688"/>
            <a:ext cx="4668677" cy="701040"/>
          </a:xfrm>
          <a:prstGeom prst="rect">
            <a:avLst/>
          </a:prstGeom>
        </p:spPr>
      </p:pic>
      <p:pic>
        <p:nvPicPr>
          <p:cNvPr id="8" name="Picture 7">
            <a:extLst>
              <a:ext uri="{FF2B5EF4-FFF2-40B4-BE49-F238E27FC236}">
                <a16:creationId xmlns:a16="http://schemas.microsoft.com/office/drawing/2014/main" id="{2BF9B496-131C-CBA3-E19A-9E8D8C431080}"/>
              </a:ext>
            </a:extLst>
          </p:cNvPr>
          <p:cNvPicPr>
            <a:picLocks noChangeAspect="1"/>
          </p:cNvPicPr>
          <p:nvPr/>
        </p:nvPicPr>
        <p:blipFill rotWithShape="1">
          <a:blip r:embed="rId2"/>
          <a:srcRect t="23868"/>
          <a:stretch/>
        </p:blipFill>
        <p:spPr>
          <a:xfrm>
            <a:off x="2699861" y="3016251"/>
            <a:ext cx="6792273" cy="3017121"/>
          </a:xfrm>
          <a:prstGeom prst="rect">
            <a:avLst/>
          </a:prstGeom>
        </p:spPr>
      </p:pic>
    </p:spTree>
    <p:extLst>
      <p:ext uri="{BB962C8B-B14F-4D97-AF65-F5344CB8AC3E}">
        <p14:creationId xmlns:p14="http://schemas.microsoft.com/office/powerpoint/2010/main" val="34570214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Introduction to K8S.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fontScale="92500"/>
          </a:bodyPr>
          <a:lstStyle/>
          <a:p>
            <a:pPr algn="just">
              <a:lnSpc>
                <a:spcPct val="200000"/>
              </a:lnSpc>
            </a:pPr>
            <a:r>
              <a:rPr lang="en-US" dirty="0"/>
              <a:t>Kubernetes is an open-source container orchestration platform that helps </a:t>
            </a:r>
          </a:p>
          <a:p>
            <a:pPr lvl="1" algn="just">
              <a:lnSpc>
                <a:spcPct val="200000"/>
              </a:lnSpc>
            </a:pPr>
            <a:r>
              <a:rPr lang="en-US" dirty="0"/>
              <a:t>Automate the deployment, </a:t>
            </a:r>
          </a:p>
          <a:p>
            <a:pPr lvl="1" algn="just">
              <a:lnSpc>
                <a:spcPct val="200000"/>
              </a:lnSpc>
            </a:pPr>
            <a:r>
              <a:rPr lang="en-US" dirty="0"/>
              <a:t>Scaling and, </a:t>
            </a:r>
          </a:p>
          <a:p>
            <a:pPr lvl="1" algn="just">
              <a:lnSpc>
                <a:spcPct val="200000"/>
              </a:lnSpc>
            </a:pPr>
            <a:r>
              <a:rPr lang="en-US" dirty="0"/>
              <a:t>Management of containerized applications. </a:t>
            </a:r>
          </a:p>
          <a:p>
            <a:pPr algn="just">
              <a:lnSpc>
                <a:spcPct val="200000"/>
              </a:lnSpc>
            </a:pPr>
            <a:r>
              <a:rPr lang="en-US" dirty="0"/>
              <a:t>Kubernetes provides a powerful framework for </a:t>
            </a:r>
          </a:p>
          <a:p>
            <a:pPr lvl="1" algn="just">
              <a:lnSpc>
                <a:spcPct val="200000"/>
              </a:lnSpc>
            </a:pPr>
            <a:r>
              <a:rPr lang="en-US" dirty="0"/>
              <a:t>managing containerized workloads and services, </a:t>
            </a:r>
          </a:p>
          <a:p>
            <a:pPr lvl="1" algn="just">
              <a:lnSpc>
                <a:spcPct val="200000"/>
              </a:lnSpc>
            </a:pPr>
            <a:r>
              <a:rPr lang="en-US" dirty="0"/>
              <a:t>allowing organizations to build scalable and resilient application architectures.</a:t>
            </a:r>
          </a:p>
          <a:p>
            <a:pPr algn="just">
              <a:lnSpc>
                <a:spcPct val="200000"/>
              </a:lnSpc>
            </a:pPr>
            <a:endParaRPr lang="en-US" dirty="0"/>
          </a:p>
        </p:txBody>
      </p:sp>
    </p:spTree>
    <p:extLst>
      <p:ext uri="{BB962C8B-B14F-4D97-AF65-F5344CB8AC3E}">
        <p14:creationId xmlns:p14="http://schemas.microsoft.com/office/powerpoint/2010/main" val="1835307832"/>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Self-Healing</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fontScale="92500" lnSpcReduction="10000"/>
          </a:bodyPr>
          <a:lstStyle/>
          <a:p>
            <a:pPr marL="0" indent="0" algn="just">
              <a:lnSpc>
                <a:spcPct val="200000"/>
              </a:lnSpc>
              <a:buNone/>
            </a:pPr>
            <a:r>
              <a:rPr lang="en-US" dirty="0"/>
              <a:t>A system that heals itself without any manual intervention even in an undesirable situation.</a:t>
            </a:r>
          </a:p>
          <a:p>
            <a:pPr algn="just">
              <a:lnSpc>
                <a:spcPct val="200000"/>
              </a:lnSpc>
            </a:pPr>
            <a:r>
              <a:rPr lang="en-US" dirty="0"/>
              <a:t>K8s is self-healing system.</a:t>
            </a:r>
          </a:p>
          <a:p>
            <a:pPr algn="just">
              <a:lnSpc>
                <a:spcPct val="200000"/>
              </a:lnSpc>
            </a:pPr>
            <a:r>
              <a:rPr lang="en-US" dirty="0"/>
              <a:t>K8s provides multiple solutions to heal itself. Like:</a:t>
            </a:r>
          </a:p>
          <a:p>
            <a:pPr lvl="1" algn="just">
              <a:lnSpc>
                <a:spcPct val="200000"/>
              </a:lnSpc>
            </a:pPr>
            <a:r>
              <a:rPr lang="en-US" dirty="0"/>
              <a:t>Replicaset</a:t>
            </a:r>
          </a:p>
          <a:p>
            <a:pPr lvl="1" algn="just">
              <a:lnSpc>
                <a:spcPct val="200000"/>
              </a:lnSpc>
            </a:pPr>
            <a:r>
              <a:rPr lang="en-US" dirty="0"/>
              <a:t>Deployment</a:t>
            </a:r>
          </a:p>
          <a:p>
            <a:pPr lvl="1" algn="just">
              <a:lnSpc>
                <a:spcPct val="200000"/>
              </a:lnSpc>
            </a:pPr>
            <a:r>
              <a:rPr lang="en-US" dirty="0"/>
              <a:t>Daemon set</a:t>
            </a:r>
          </a:p>
          <a:p>
            <a:pPr lvl="2" algn="just">
              <a:lnSpc>
                <a:spcPct val="200000"/>
              </a:lnSpc>
            </a:pPr>
            <a:r>
              <a:rPr lang="en-US" dirty="0"/>
              <a:t>Etc.</a:t>
            </a:r>
          </a:p>
          <a:p>
            <a:pPr algn="just">
              <a:lnSpc>
                <a:spcPct val="200000"/>
              </a:lnSpc>
            </a:pPr>
            <a:endParaRPr lang="en-US" dirty="0"/>
          </a:p>
        </p:txBody>
      </p:sp>
    </p:spTree>
    <p:extLst>
      <p:ext uri="{BB962C8B-B14F-4D97-AF65-F5344CB8AC3E}">
        <p14:creationId xmlns:p14="http://schemas.microsoft.com/office/powerpoint/2010/main" val="64397953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err="1"/>
              <a:t>PersistentVolume</a:t>
            </a:r>
            <a:r>
              <a:rPr lang="en-IN" dirty="0"/>
              <a:t> (PV) </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fontScale="92500"/>
          </a:bodyPr>
          <a:lstStyle/>
          <a:p>
            <a:pPr algn="just">
              <a:lnSpc>
                <a:spcPct val="200000"/>
              </a:lnSpc>
            </a:pPr>
            <a:r>
              <a:rPr lang="en-US" dirty="0"/>
              <a:t>A </a:t>
            </a:r>
            <a:r>
              <a:rPr lang="en-US" dirty="0" err="1"/>
              <a:t>PersistentVolume</a:t>
            </a:r>
            <a:r>
              <a:rPr lang="en-US" dirty="0"/>
              <a:t> (PV) is a piece of storage in the cluster that has been provisioned by an administrator or dynamically provisioned using Storage Classes. </a:t>
            </a:r>
          </a:p>
          <a:p>
            <a:pPr algn="just">
              <a:lnSpc>
                <a:spcPct val="200000"/>
              </a:lnSpc>
            </a:pPr>
            <a:r>
              <a:rPr lang="en-US" dirty="0"/>
              <a:t>It is a resource in the cluster just like a node is a cluster resource. PVs are volume plugins like Volumes, but have a lifecycle independent of any individual Pod that uses the PV. </a:t>
            </a:r>
          </a:p>
          <a:p>
            <a:pPr algn="just">
              <a:lnSpc>
                <a:spcPct val="200000"/>
              </a:lnSpc>
            </a:pPr>
            <a:r>
              <a:rPr lang="en-US" dirty="0"/>
              <a:t>This API object captures the details of the implementation of the storage, be that NFS, iSCSI, or a cloud-provider-specific storage system.</a:t>
            </a:r>
          </a:p>
        </p:txBody>
      </p:sp>
    </p:spTree>
    <p:extLst>
      <p:ext uri="{BB962C8B-B14F-4D97-AF65-F5344CB8AC3E}">
        <p14:creationId xmlns:p14="http://schemas.microsoft.com/office/powerpoint/2010/main" val="2516545976"/>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9172903" cy="1325563"/>
          </a:xfrm>
        </p:spPr>
        <p:txBody>
          <a:bodyPr>
            <a:normAutofit/>
          </a:bodyPr>
          <a:lstStyle/>
          <a:p>
            <a:r>
              <a:rPr lang="en-IN" dirty="0" err="1"/>
              <a:t>PersistentVolumeClaim</a:t>
            </a:r>
            <a:r>
              <a:rPr lang="en-IN" dirty="0"/>
              <a:t> (PVC)</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lnSpcReduction="10000"/>
          </a:bodyPr>
          <a:lstStyle/>
          <a:p>
            <a:pPr algn="just">
              <a:lnSpc>
                <a:spcPct val="200000"/>
              </a:lnSpc>
            </a:pPr>
            <a:r>
              <a:rPr lang="en-US" dirty="0"/>
              <a:t>A </a:t>
            </a:r>
            <a:r>
              <a:rPr lang="en-US" dirty="0" err="1"/>
              <a:t>PersistentVolumeClaim</a:t>
            </a:r>
            <a:r>
              <a:rPr lang="en-US" dirty="0"/>
              <a:t> (PVC) is a request for storage by a user. </a:t>
            </a:r>
          </a:p>
          <a:p>
            <a:pPr algn="just">
              <a:lnSpc>
                <a:spcPct val="200000"/>
              </a:lnSpc>
            </a:pPr>
            <a:r>
              <a:rPr lang="en-US" dirty="0"/>
              <a:t>It is similar to a Pod. </a:t>
            </a:r>
          </a:p>
          <a:p>
            <a:pPr algn="just">
              <a:lnSpc>
                <a:spcPct val="200000"/>
              </a:lnSpc>
            </a:pPr>
            <a:r>
              <a:rPr lang="en-US" dirty="0"/>
              <a:t>Pods consume node resources and PVCs consume PV resources. </a:t>
            </a:r>
          </a:p>
          <a:p>
            <a:pPr algn="just">
              <a:lnSpc>
                <a:spcPct val="200000"/>
              </a:lnSpc>
            </a:pPr>
            <a:r>
              <a:rPr lang="en-US" dirty="0"/>
              <a:t>Pods can request specific levels of resources (CPU and Memory). </a:t>
            </a:r>
          </a:p>
          <a:p>
            <a:pPr algn="just">
              <a:lnSpc>
                <a:spcPct val="200000"/>
              </a:lnSpc>
            </a:pPr>
            <a:r>
              <a:rPr lang="en-US" dirty="0"/>
              <a:t>Claims can request specific size and access modes (e.g., they can be mounted </a:t>
            </a:r>
            <a:r>
              <a:rPr lang="en-US" dirty="0" err="1"/>
              <a:t>ReadWriteOnce</a:t>
            </a:r>
            <a:r>
              <a:rPr lang="en-US" dirty="0"/>
              <a:t>, </a:t>
            </a:r>
            <a:r>
              <a:rPr lang="en-US" dirty="0" err="1"/>
              <a:t>ReadOnlyMany</a:t>
            </a:r>
            <a:r>
              <a:rPr lang="en-US" dirty="0"/>
              <a:t>, </a:t>
            </a:r>
            <a:r>
              <a:rPr lang="en-US" dirty="0" err="1"/>
              <a:t>ReadWriteMany</a:t>
            </a:r>
            <a:r>
              <a:rPr lang="en-US" dirty="0"/>
              <a:t>, or </a:t>
            </a:r>
            <a:r>
              <a:rPr lang="en-US" dirty="0" err="1"/>
              <a:t>ReadWriteOncePod</a:t>
            </a:r>
            <a:r>
              <a:rPr lang="en-US" dirty="0"/>
              <a:t>).</a:t>
            </a:r>
          </a:p>
        </p:txBody>
      </p:sp>
    </p:spTree>
    <p:extLst>
      <p:ext uri="{BB962C8B-B14F-4D97-AF65-F5344CB8AC3E}">
        <p14:creationId xmlns:p14="http://schemas.microsoft.com/office/powerpoint/2010/main" val="3295968846"/>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9172903" cy="1325563"/>
          </a:xfrm>
        </p:spPr>
        <p:txBody>
          <a:bodyPr>
            <a:normAutofit/>
          </a:bodyPr>
          <a:lstStyle/>
          <a:p>
            <a:r>
              <a:rPr lang="en-IN" dirty="0"/>
              <a:t>Kubernetes Monitoring</a:t>
            </a:r>
          </a:p>
        </p:txBody>
      </p:sp>
      <p:pic>
        <p:nvPicPr>
          <p:cNvPr id="1026" name="Picture 2" descr="Get Started with Bitnami Charts using the Google Kubernetes Engine (GKE)">
            <a:extLst>
              <a:ext uri="{FF2B5EF4-FFF2-40B4-BE49-F238E27FC236}">
                <a16:creationId xmlns:a16="http://schemas.microsoft.com/office/drawing/2014/main" id="{911A9D19-BEFF-64B2-E0EA-86F96DD951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8111" y="1802765"/>
            <a:ext cx="8497403" cy="480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78438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9172903" cy="1325563"/>
          </a:xfrm>
        </p:spPr>
        <p:txBody>
          <a:bodyPr>
            <a:normAutofit/>
          </a:bodyPr>
          <a:lstStyle/>
          <a:p>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00000"/>
              </a:lnSpc>
            </a:pPr>
            <a:endParaRPr lang="en-US" dirty="0"/>
          </a:p>
        </p:txBody>
      </p:sp>
    </p:spTree>
    <p:extLst>
      <p:ext uri="{BB962C8B-B14F-4D97-AF65-F5344CB8AC3E}">
        <p14:creationId xmlns:p14="http://schemas.microsoft.com/office/powerpoint/2010/main" val="308241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9172903" cy="1325563"/>
          </a:xfrm>
        </p:spPr>
        <p:txBody>
          <a:bodyPr>
            <a:normAutofit/>
          </a:bodyPr>
          <a:lstStyle/>
          <a:p>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00000"/>
              </a:lnSpc>
            </a:pPr>
            <a:endParaRPr lang="en-US" dirty="0"/>
          </a:p>
        </p:txBody>
      </p:sp>
    </p:spTree>
    <p:extLst>
      <p:ext uri="{BB962C8B-B14F-4D97-AF65-F5344CB8AC3E}">
        <p14:creationId xmlns:p14="http://schemas.microsoft.com/office/powerpoint/2010/main" val="105378732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9172903" cy="1325563"/>
          </a:xfrm>
        </p:spPr>
        <p:txBody>
          <a:bodyPr>
            <a:normAutofit/>
          </a:bodyPr>
          <a:lstStyle/>
          <a:p>
            <a:endParaRPr lang="en-IN" dirty="0"/>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00000"/>
              </a:lnSpc>
            </a:pPr>
            <a:endParaRPr lang="en-US" dirty="0"/>
          </a:p>
        </p:txBody>
      </p:sp>
    </p:spTree>
    <p:extLst>
      <p:ext uri="{BB962C8B-B14F-4D97-AF65-F5344CB8AC3E}">
        <p14:creationId xmlns:p14="http://schemas.microsoft.com/office/powerpoint/2010/main" val="197175028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K8S features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5257800" cy="4806995"/>
          </a:xfrm>
        </p:spPr>
        <p:txBody>
          <a:bodyPr>
            <a:normAutofit/>
          </a:bodyPr>
          <a:lstStyle/>
          <a:p>
            <a:pPr algn="just">
              <a:lnSpc>
                <a:spcPct val="200000"/>
              </a:lnSpc>
            </a:pPr>
            <a:r>
              <a:rPr lang="en-US" dirty="0"/>
              <a:t>Container Orchestration</a:t>
            </a:r>
          </a:p>
          <a:p>
            <a:pPr algn="just">
              <a:lnSpc>
                <a:spcPct val="200000"/>
              </a:lnSpc>
            </a:pPr>
            <a:r>
              <a:rPr lang="en-US" dirty="0"/>
              <a:t>Scaling and Load Balancing</a:t>
            </a:r>
          </a:p>
          <a:p>
            <a:pPr algn="just">
              <a:lnSpc>
                <a:spcPct val="200000"/>
              </a:lnSpc>
            </a:pPr>
            <a:r>
              <a:rPr lang="en-US" dirty="0"/>
              <a:t>Service Discovery </a:t>
            </a:r>
          </a:p>
          <a:p>
            <a:pPr algn="just">
              <a:lnSpc>
                <a:spcPct val="200000"/>
              </a:lnSpc>
            </a:pPr>
            <a:r>
              <a:rPr lang="en-US" dirty="0"/>
              <a:t>Self-Healing</a:t>
            </a:r>
          </a:p>
        </p:txBody>
      </p:sp>
      <p:sp>
        <p:nvSpPr>
          <p:cNvPr id="4" name="Content Placeholder 2">
            <a:extLst>
              <a:ext uri="{FF2B5EF4-FFF2-40B4-BE49-F238E27FC236}">
                <a16:creationId xmlns:a16="http://schemas.microsoft.com/office/drawing/2014/main" id="{BFFB4E96-D353-E758-A1DC-FDF6BA133E62}"/>
              </a:ext>
            </a:extLst>
          </p:cNvPr>
          <p:cNvSpPr txBox="1">
            <a:spLocks/>
          </p:cNvSpPr>
          <p:nvPr/>
        </p:nvSpPr>
        <p:spPr>
          <a:xfrm>
            <a:off x="7015655" y="1825624"/>
            <a:ext cx="4758559"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dirty="0"/>
              <a:t>Rolling Updates and Rollbacks</a:t>
            </a:r>
          </a:p>
          <a:p>
            <a:pPr algn="just">
              <a:lnSpc>
                <a:spcPct val="200000"/>
              </a:lnSpc>
            </a:pPr>
            <a:r>
              <a:rPr lang="en-US" dirty="0"/>
              <a:t>Storage Orchestration</a:t>
            </a:r>
          </a:p>
          <a:p>
            <a:pPr algn="just">
              <a:lnSpc>
                <a:spcPct val="200000"/>
              </a:lnSpc>
            </a:pPr>
            <a:r>
              <a:rPr lang="en-US" dirty="0"/>
              <a:t>Secrets </a:t>
            </a:r>
          </a:p>
          <a:p>
            <a:pPr algn="just">
              <a:lnSpc>
                <a:spcPct val="200000"/>
              </a:lnSpc>
            </a:pPr>
            <a:r>
              <a:rPr lang="en-US" dirty="0"/>
              <a:t>ConfigMaps</a:t>
            </a:r>
          </a:p>
        </p:txBody>
      </p:sp>
    </p:spTree>
    <p:extLst>
      <p:ext uri="{BB962C8B-B14F-4D97-AF65-F5344CB8AC3E}">
        <p14:creationId xmlns:p14="http://schemas.microsoft.com/office/powerpoint/2010/main" val="47785364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Where K8s is useful?</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5257800" cy="4806995"/>
          </a:xfrm>
        </p:spPr>
        <p:txBody>
          <a:bodyPr>
            <a:normAutofit/>
          </a:bodyPr>
          <a:lstStyle/>
          <a:p>
            <a:pPr algn="just">
              <a:lnSpc>
                <a:spcPct val="200000"/>
              </a:lnSpc>
            </a:pPr>
            <a:r>
              <a:rPr lang="en-US" dirty="0"/>
              <a:t>Containerized Application Deployment</a:t>
            </a:r>
          </a:p>
          <a:p>
            <a:pPr algn="just">
              <a:lnSpc>
                <a:spcPct val="200000"/>
              </a:lnSpc>
            </a:pPr>
            <a:r>
              <a:rPr lang="en-US" dirty="0"/>
              <a:t>Scalability and High Availability</a:t>
            </a:r>
          </a:p>
          <a:p>
            <a:pPr algn="just">
              <a:lnSpc>
                <a:spcPct val="200000"/>
              </a:lnSpc>
            </a:pPr>
            <a:r>
              <a:rPr lang="en-US" dirty="0"/>
              <a:t>Microservices Architecture</a:t>
            </a:r>
          </a:p>
          <a:p>
            <a:pPr algn="just">
              <a:lnSpc>
                <a:spcPct val="200000"/>
              </a:lnSpc>
            </a:pPr>
            <a:r>
              <a:rPr lang="en-US" dirty="0"/>
              <a:t>Multi-Cloud and Hybrid Cloud Environments.</a:t>
            </a:r>
          </a:p>
        </p:txBody>
      </p:sp>
      <p:sp>
        <p:nvSpPr>
          <p:cNvPr id="4" name="Content Placeholder 2">
            <a:extLst>
              <a:ext uri="{FF2B5EF4-FFF2-40B4-BE49-F238E27FC236}">
                <a16:creationId xmlns:a16="http://schemas.microsoft.com/office/drawing/2014/main" id="{F04D00E0-9EAD-037F-B309-4ED2AAAE3D9F}"/>
              </a:ext>
            </a:extLst>
          </p:cNvPr>
          <p:cNvSpPr txBox="1">
            <a:spLocks/>
          </p:cNvSpPr>
          <p:nvPr/>
        </p:nvSpPr>
        <p:spPr>
          <a:xfrm>
            <a:off x="7015655" y="1825624"/>
            <a:ext cx="4913586"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dirty="0"/>
              <a:t>Development and Testing Environments</a:t>
            </a:r>
          </a:p>
          <a:p>
            <a:pPr algn="just">
              <a:lnSpc>
                <a:spcPct val="200000"/>
              </a:lnSpc>
            </a:pPr>
            <a:r>
              <a:rPr lang="en-US" dirty="0"/>
              <a:t>CI/CD Pipelines</a:t>
            </a:r>
          </a:p>
          <a:p>
            <a:pPr algn="just">
              <a:lnSpc>
                <a:spcPct val="200000"/>
              </a:lnSpc>
            </a:pPr>
            <a:r>
              <a:rPr lang="en-US" dirty="0"/>
              <a:t>Big Data and AI/ML Workloads</a:t>
            </a:r>
          </a:p>
          <a:p>
            <a:pPr algn="just">
              <a:lnSpc>
                <a:spcPct val="200000"/>
              </a:lnSpc>
            </a:pPr>
            <a:r>
              <a:rPr lang="en-US" dirty="0"/>
              <a:t>Internet of Things (IoT) Applications</a:t>
            </a:r>
          </a:p>
        </p:txBody>
      </p:sp>
    </p:spTree>
    <p:extLst>
      <p:ext uri="{BB962C8B-B14F-4D97-AF65-F5344CB8AC3E}">
        <p14:creationId xmlns:p14="http://schemas.microsoft.com/office/powerpoint/2010/main" val="13820715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Kubernetes Benefits</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5257800" cy="4806995"/>
          </a:xfrm>
        </p:spPr>
        <p:txBody>
          <a:bodyPr>
            <a:normAutofit fontScale="92500"/>
          </a:bodyPr>
          <a:lstStyle/>
          <a:p>
            <a:pPr algn="just">
              <a:lnSpc>
                <a:spcPct val="200000"/>
              </a:lnSpc>
            </a:pPr>
            <a:r>
              <a:rPr lang="en-US" dirty="0"/>
              <a:t>Scalability and Elasticity</a:t>
            </a:r>
          </a:p>
          <a:p>
            <a:pPr algn="just">
              <a:lnSpc>
                <a:spcPct val="200000"/>
              </a:lnSpc>
            </a:pPr>
            <a:r>
              <a:rPr lang="en-US" dirty="0"/>
              <a:t>High Availability and Fault Tolerance</a:t>
            </a:r>
          </a:p>
          <a:p>
            <a:pPr algn="just">
              <a:lnSpc>
                <a:spcPct val="200000"/>
              </a:lnSpc>
            </a:pPr>
            <a:r>
              <a:rPr lang="en-US" dirty="0"/>
              <a:t>Automated Deployments and Rollbacks</a:t>
            </a:r>
          </a:p>
          <a:p>
            <a:pPr algn="just">
              <a:lnSpc>
                <a:spcPct val="200000"/>
              </a:lnSpc>
            </a:pPr>
            <a:r>
              <a:rPr lang="en-US" dirty="0"/>
              <a:t>Container Orchestration and Management</a:t>
            </a:r>
          </a:p>
          <a:p>
            <a:pPr algn="just">
              <a:lnSpc>
                <a:spcPct val="200000"/>
              </a:lnSpc>
            </a:pPr>
            <a:r>
              <a:rPr lang="en-US" dirty="0"/>
              <a:t>Service Discovery and Load Balancing</a:t>
            </a:r>
          </a:p>
          <a:p>
            <a:pPr algn="just">
              <a:lnSpc>
                <a:spcPct val="200000"/>
              </a:lnSpc>
            </a:pPr>
            <a:endParaRPr lang="en-US" dirty="0"/>
          </a:p>
        </p:txBody>
      </p:sp>
      <p:sp>
        <p:nvSpPr>
          <p:cNvPr id="4" name="Content Placeholder 2">
            <a:extLst>
              <a:ext uri="{FF2B5EF4-FFF2-40B4-BE49-F238E27FC236}">
                <a16:creationId xmlns:a16="http://schemas.microsoft.com/office/drawing/2014/main" id="{D887A1F1-8668-922E-0C6A-AA868CF7DC9F}"/>
              </a:ext>
            </a:extLst>
          </p:cNvPr>
          <p:cNvSpPr txBox="1">
            <a:spLocks/>
          </p:cNvSpPr>
          <p:nvPr/>
        </p:nvSpPr>
        <p:spPr>
          <a:xfrm>
            <a:off x="6671441" y="1825624"/>
            <a:ext cx="5257800" cy="480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US" dirty="0"/>
              <a:t>Storage Orchestration</a:t>
            </a:r>
          </a:p>
          <a:p>
            <a:pPr algn="just">
              <a:lnSpc>
                <a:spcPct val="200000"/>
              </a:lnSpc>
            </a:pPr>
            <a:r>
              <a:rPr lang="en-US" dirty="0"/>
              <a:t>Infrastructure Flexibility</a:t>
            </a:r>
          </a:p>
          <a:p>
            <a:pPr algn="just">
              <a:lnSpc>
                <a:spcPct val="200000"/>
              </a:lnSpc>
            </a:pPr>
            <a:r>
              <a:rPr lang="en-US" dirty="0"/>
              <a:t>Ecosystem and Community Support</a:t>
            </a:r>
          </a:p>
          <a:p>
            <a:pPr algn="just">
              <a:lnSpc>
                <a:spcPct val="200000"/>
              </a:lnSpc>
            </a:pPr>
            <a:r>
              <a:rPr lang="en-US" dirty="0"/>
              <a:t>DevOps Enablement</a:t>
            </a:r>
          </a:p>
          <a:p>
            <a:pPr algn="just">
              <a:lnSpc>
                <a:spcPct val="200000"/>
              </a:lnSpc>
            </a:pPr>
            <a:r>
              <a:rPr lang="en-US" dirty="0"/>
              <a:t>Cost Efficiency</a:t>
            </a:r>
          </a:p>
        </p:txBody>
      </p:sp>
    </p:spTree>
    <p:extLst>
      <p:ext uri="{BB962C8B-B14F-4D97-AF65-F5344CB8AC3E}">
        <p14:creationId xmlns:p14="http://schemas.microsoft.com/office/powerpoint/2010/main" val="137223010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6177455" cy="1325563"/>
          </a:xfrm>
        </p:spPr>
        <p:txBody>
          <a:bodyPr>
            <a:normAutofit/>
          </a:bodyPr>
          <a:lstStyle/>
          <a:p>
            <a:r>
              <a:rPr lang="en-IN" dirty="0"/>
              <a:t>K8s Architecture</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199" y="1825624"/>
            <a:ext cx="5783317" cy="4806995"/>
          </a:xfrm>
        </p:spPr>
        <p:txBody>
          <a:bodyPr>
            <a:normAutofit lnSpcReduction="10000"/>
          </a:bodyPr>
          <a:lstStyle/>
          <a:p>
            <a:pPr marL="0" indent="0" algn="just">
              <a:lnSpc>
                <a:spcPct val="200000"/>
              </a:lnSpc>
              <a:buNone/>
            </a:pPr>
            <a:r>
              <a:rPr lang="en-US" dirty="0"/>
              <a:t>A high-level K8s architecture has 4 components:</a:t>
            </a:r>
          </a:p>
          <a:p>
            <a:pPr algn="just">
              <a:lnSpc>
                <a:spcPct val="200000"/>
              </a:lnSpc>
            </a:pPr>
            <a:r>
              <a:rPr lang="en-US" dirty="0"/>
              <a:t>Master node or Control plane</a:t>
            </a:r>
          </a:p>
          <a:p>
            <a:pPr algn="just">
              <a:lnSpc>
                <a:spcPct val="200000"/>
              </a:lnSpc>
            </a:pPr>
            <a:r>
              <a:rPr lang="en-US" dirty="0"/>
              <a:t>Worker node(s)</a:t>
            </a:r>
          </a:p>
          <a:p>
            <a:pPr algn="just">
              <a:lnSpc>
                <a:spcPct val="200000"/>
              </a:lnSpc>
            </a:pPr>
            <a:r>
              <a:rPr lang="en-US" dirty="0"/>
              <a:t>Pods</a:t>
            </a:r>
          </a:p>
          <a:p>
            <a:pPr algn="just">
              <a:lnSpc>
                <a:spcPct val="200000"/>
              </a:lnSpc>
            </a:pPr>
            <a:r>
              <a:rPr lang="en-US" dirty="0"/>
              <a:t>Containers</a:t>
            </a:r>
          </a:p>
        </p:txBody>
      </p:sp>
      <p:pic>
        <p:nvPicPr>
          <p:cNvPr id="5" name="Picture 4">
            <a:extLst>
              <a:ext uri="{FF2B5EF4-FFF2-40B4-BE49-F238E27FC236}">
                <a16:creationId xmlns:a16="http://schemas.microsoft.com/office/drawing/2014/main" id="{9E49771C-489D-395F-58CF-07698F6AAE48}"/>
              </a:ext>
            </a:extLst>
          </p:cNvPr>
          <p:cNvPicPr>
            <a:picLocks noChangeAspect="1"/>
          </p:cNvPicPr>
          <p:nvPr/>
        </p:nvPicPr>
        <p:blipFill>
          <a:blip r:embed="rId2"/>
          <a:stretch>
            <a:fillRect/>
          </a:stretch>
        </p:blipFill>
        <p:spPr>
          <a:xfrm>
            <a:off x="7015655" y="1329604"/>
            <a:ext cx="4887007" cy="5163271"/>
          </a:xfrm>
          <a:prstGeom prst="rect">
            <a:avLst/>
          </a:prstGeom>
        </p:spPr>
      </p:pic>
    </p:spTree>
    <p:extLst>
      <p:ext uri="{BB962C8B-B14F-4D97-AF65-F5344CB8AC3E}">
        <p14:creationId xmlns:p14="http://schemas.microsoft.com/office/powerpoint/2010/main" val="238416817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181897" cy="1325563"/>
          </a:xfrm>
        </p:spPr>
        <p:txBody>
          <a:bodyPr>
            <a:normAutofit/>
          </a:bodyPr>
          <a:lstStyle/>
          <a:p>
            <a:r>
              <a:rPr lang="en-IN" dirty="0"/>
              <a:t>K8s Architecture – Master Node</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lnSpcReduction="10000"/>
          </a:bodyPr>
          <a:lstStyle/>
          <a:p>
            <a:pPr algn="just">
              <a:lnSpc>
                <a:spcPct val="200000"/>
              </a:lnSpc>
            </a:pPr>
            <a:r>
              <a:rPr lang="en-US" dirty="0"/>
              <a:t>Master Node: The master node is the control plane of the Kubernetes cluster. It coordinates and manages the cluster's operations. </a:t>
            </a:r>
          </a:p>
          <a:p>
            <a:pPr algn="just">
              <a:lnSpc>
                <a:spcPct val="200000"/>
              </a:lnSpc>
            </a:pPr>
            <a:r>
              <a:rPr lang="en-US" dirty="0"/>
              <a:t>The master node typically runs the following components:</a:t>
            </a:r>
          </a:p>
          <a:p>
            <a:pPr lvl="1" algn="just">
              <a:lnSpc>
                <a:spcPct val="200000"/>
              </a:lnSpc>
            </a:pPr>
            <a:r>
              <a:rPr lang="en-US" dirty="0"/>
              <a:t>API Server</a:t>
            </a:r>
          </a:p>
          <a:p>
            <a:pPr lvl="1" algn="just">
              <a:lnSpc>
                <a:spcPct val="200000"/>
              </a:lnSpc>
            </a:pPr>
            <a:r>
              <a:rPr lang="en-US" dirty="0"/>
              <a:t>Scheduler</a:t>
            </a:r>
          </a:p>
          <a:p>
            <a:pPr lvl="1" algn="just">
              <a:lnSpc>
                <a:spcPct val="200000"/>
              </a:lnSpc>
            </a:pPr>
            <a:r>
              <a:rPr lang="en-US" dirty="0"/>
              <a:t>Controller Manager</a:t>
            </a:r>
          </a:p>
          <a:p>
            <a:pPr lvl="1" algn="just">
              <a:lnSpc>
                <a:spcPct val="200000"/>
              </a:lnSpc>
            </a:pPr>
            <a:r>
              <a:rPr lang="en-US" dirty="0"/>
              <a:t>ETCD</a:t>
            </a:r>
          </a:p>
        </p:txBody>
      </p:sp>
    </p:spTree>
    <p:extLst>
      <p:ext uri="{BB962C8B-B14F-4D97-AF65-F5344CB8AC3E}">
        <p14:creationId xmlns:p14="http://schemas.microsoft.com/office/powerpoint/2010/main" val="246143952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A751-EE08-B985-344B-06B0BCBE2580}"/>
              </a:ext>
            </a:extLst>
          </p:cNvPr>
          <p:cNvSpPr>
            <a:spLocks noGrp="1"/>
          </p:cNvSpPr>
          <p:nvPr>
            <p:ph type="title"/>
          </p:nvPr>
        </p:nvSpPr>
        <p:spPr>
          <a:xfrm>
            <a:off x="838200" y="365125"/>
            <a:ext cx="10150366" cy="1325563"/>
          </a:xfrm>
        </p:spPr>
        <p:txBody>
          <a:bodyPr>
            <a:normAutofit/>
          </a:bodyPr>
          <a:lstStyle/>
          <a:p>
            <a:r>
              <a:rPr lang="en-IN" dirty="0"/>
              <a:t>K8s Architecture – Worker Node</a:t>
            </a:r>
          </a:p>
        </p:txBody>
      </p:sp>
      <p:sp>
        <p:nvSpPr>
          <p:cNvPr id="3" name="Content Placeholder 2">
            <a:extLst>
              <a:ext uri="{FF2B5EF4-FFF2-40B4-BE49-F238E27FC236}">
                <a16:creationId xmlns:a16="http://schemas.microsoft.com/office/drawing/2014/main" id="{751E10AC-B993-819D-EF9D-16007C0CDEA9}"/>
              </a:ext>
            </a:extLst>
          </p:cNvPr>
          <p:cNvSpPr>
            <a:spLocks noGrp="1"/>
          </p:cNvSpPr>
          <p:nvPr>
            <p:ph idx="1"/>
          </p:nvPr>
        </p:nvSpPr>
        <p:spPr>
          <a:xfrm>
            <a:off x="838200" y="1825624"/>
            <a:ext cx="10817180" cy="4806995"/>
          </a:xfrm>
        </p:spPr>
        <p:txBody>
          <a:bodyPr>
            <a:normAutofit/>
          </a:bodyPr>
          <a:lstStyle/>
          <a:p>
            <a:pPr algn="just">
              <a:lnSpc>
                <a:spcPct val="200000"/>
              </a:lnSpc>
            </a:pPr>
            <a:r>
              <a:rPr lang="en-US" dirty="0"/>
              <a:t>Aka minion nodes, are the machines where containers are scheduled and run. </a:t>
            </a:r>
          </a:p>
          <a:p>
            <a:pPr algn="just">
              <a:lnSpc>
                <a:spcPct val="200000"/>
              </a:lnSpc>
            </a:pPr>
            <a:r>
              <a:rPr lang="en-US" dirty="0"/>
              <a:t>Worker nodes runs the pods and containers (inside the pods).</a:t>
            </a:r>
          </a:p>
          <a:p>
            <a:pPr algn="just">
              <a:lnSpc>
                <a:spcPct val="200000"/>
              </a:lnSpc>
            </a:pPr>
            <a:r>
              <a:rPr lang="en-US" dirty="0"/>
              <a:t>Each worker node typically runs the following components:</a:t>
            </a:r>
          </a:p>
          <a:p>
            <a:pPr lvl="1" algn="just">
              <a:lnSpc>
                <a:spcPct val="200000"/>
              </a:lnSpc>
            </a:pPr>
            <a:r>
              <a:rPr lang="en-US" dirty="0" err="1"/>
              <a:t>Kubelet</a:t>
            </a:r>
            <a:endParaRPr lang="en-US" dirty="0"/>
          </a:p>
          <a:p>
            <a:pPr lvl="1" algn="just">
              <a:lnSpc>
                <a:spcPct val="200000"/>
              </a:lnSpc>
            </a:pPr>
            <a:r>
              <a:rPr lang="en-US" dirty="0"/>
              <a:t>Container Runtime</a:t>
            </a:r>
          </a:p>
          <a:p>
            <a:pPr lvl="1" algn="just">
              <a:lnSpc>
                <a:spcPct val="200000"/>
              </a:lnSpc>
            </a:pPr>
            <a:r>
              <a:rPr lang="en-US" dirty="0" err="1"/>
              <a:t>kube</a:t>
            </a:r>
            <a:r>
              <a:rPr lang="en-US" dirty="0"/>
              <a:t>-proxy</a:t>
            </a:r>
          </a:p>
        </p:txBody>
      </p:sp>
    </p:spTree>
    <p:extLst>
      <p:ext uri="{BB962C8B-B14F-4D97-AF65-F5344CB8AC3E}">
        <p14:creationId xmlns:p14="http://schemas.microsoft.com/office/powerpoint/2010/main" val="1280516801"/>
      </p:ext>
    </p:extLst>
  </p:cSld>
  <p:clrMapOvr>
    <a:masterClrMapping/>
  </p:clrMapOvr>
  <p:transition spd="slow">
    <p:wipe/>
  </p:transition>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emplate>Depth</Template>
  <TotalTime>3021</TotalTime>
  <Words>1260</Words>
  <Application>Microsoft Office PowerPoint</Application>
  <PresentationFormat>Widescreen</PresentationFormat>
  <Paragraphs>178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Corbel</vt:lpstr>
      <vt:lpstr>Depth</vt:lpstr>
      <vt:lpstr>Kubernetes</vt:lpstr>
      <vt:lpstr>Topics to discuss</vt:lpstr>
      <vt:lpstr>Introduction to K8S.</vt:lpstr>
      <vt:lpstr>K8S features</vt:lpstr>
      <vt:lpstr>Where K8s is useful?</vt:lpstr>
      <vt:lpstr>Kubernetes Benefits</vt:lpstr>
      <vt:lpstr>K8s Architecture</vt:lpstr>
      <vt:lpstr>K8s Architecture – Master Node</vt:lpstr>
      <vt:lpstr>K8s Architecture – Worker Node</vt:lpstr>
      <vt:lpstr>K8s Architecture – Networking</vt:lpstr>
      <vt:lpstr>K8s Architecture – Add-ons</vt:lpstr>
      <vt:lpstr>PODs</vt:lpstr>
      <vt:lpstr>PODs</vt:lpstr>
      <vt:lpstr>PODs life cycle</vt:lpstr>
      <vt:lpstr>PODs life cycle</vt:lpstr>
      <vt:lpstr>PODs life cycle</vt:lpstr>
      <vt:lpstr>POD YAML Code</vt:lpstr>
      <vt:lpstr>ReplicaSet</vt:lpstr>
      <vt:lpstr>ReplicaSet - Example</vt:lpstr>
      <vt:lpstr>Namespaces</vt:lpstr>
      <vt:lpstr>Namespaces</vt:lpstr>
      <vt:lpstr>Deployment</vt:lpstr>
      <vt:lpstr>Deployment</vt:lpstr>
      <vt:lpstr>Deployment features</vt:lpstr>
      <vt:lpstr>Deployment</vt:lpstr>
      <vt:lpstr>ConfigMaps</vt:lpstr>
      <vt:lpstr>ConfigMaps</vt:lpstr>
      <vt:lpstr>Secret</vt:lpstr>
      <vt:lpstr>Secret</vt:lpstr>
      <vt:lpstr>Self-Healing</vt:lpstr>
      <vt:lpstr>PersistentVolume (PV) </vt:lpstr>
      <vt:lpstr>PersistentVolumeClaim (PVC)</vt:lpstr>
      <vt:lpstr>Kubernetes Monitoring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Services</dc:title>
  <dc:creator>Jeetu Tomar</dc:creator>
  <cp:lastModifiedBy>Jeetu Tomar</cp:lastModifiedBy>
  <cp:revision>640</cp:revision>
  <dcterms:created xsi:type="dcterms:W3CDTF">2024-01-23T14:19:57Z</dcterms:created>
  <dcterms:modified xsi:type="dcterms:W3CDTF">2024-05-27T18:18:10Z</dcterms:modified>
</cp:coreProperties>
</file>