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8"/>
  </p:notesMasterIdLst>
  <p:sldIdLst>
    <p:sldId id="256" r:id="rId2"/>
    <p:sldId id="333" r:id="rId3"/>
    <p:sldId id="334" r:id="rId4"/>
    <p:sldId id="335" r:id="rId5"/>
    <p:sldId id="394" r:id="rId6"/>
    <p:sldId id="393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95" r:id="rId18"/>
    <p:sldId id="346" r:id="rId19"/>
    <p:sldId id="347" r:id="rId20"/>
    <p:sldId id="348" r:id="rId21"/>
    <p:sldId id="396" r:id="rId22"/>
    <p:sldId id="397" r:id="rId23"/>
    <p:sldId id="351" r:id="rId24"/>
    <p:sldId id="398" r:id="rId25"/>
    <p:sldId id="352" r:id="rId26"/>
    <p:sldId id="353" r:id="rId27"/>
    <p:sldId id="354" r:id="rId28"/>
    <p:sldId id="399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3" r:id="rId37"/>
    <p:sldId id="362" r:id="rId38"/>
    <p:sldId id="364" r:id="rId39"/>
    <p:sldId id="365" r:id="rId40"/>
    <p:sldId id="366" r:id="rId41"/>
    <p:sldId id="367" r:id="rId42"/>
    <p:sldId id="368" r:id="rId43"/>
    <p:sldId id="369" r:id="rId44"/>
    <p:sldId id="400" r:id="rId45"/>
    <p:sldId id="370" r:id="rId46"/>
    <p:sldId id="37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5" autoAdjust="0"/>
    <p:restoredTop sz="96702" autoAdjust="0"/>
  </p:normalViewPr>
  <p:slideViewPr>
    <p:cSldViewPr snapToGrid="0">
      <p:cViewPr varScale="1">
        <p:scale>
          <a:sx n="126" d="100"/>
          <a:sy n="126" d="100"/>
        </p:scale>
        <p:origin x="1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0FF8-1187-46E7-9B69-51E3DB4B72D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529-2D78-40D4-86A4-334F1224A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614901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5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0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939" y="220091"/>
            <a:ext cx="10753189" cy="1035272"/>
          </a:xfrm>
        </p:spPr>
        <p:txBody>
          <a:bodyPr>
            <a:normAutofit/>
          </a:bodyPr>
          <a:lstStyle>
            <a:lvl1pPr>
              <a:defRPr sz="360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39" y="1596325"/>
            <a:ext cx="10753189" cy="457587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560070" indent="-285750">
              <a:buFont typeface="Arial" panose="020B0604020202020204" pitchFamily="34" charset="0"/>
              <a:buChar char="•"/>
              <a:defRPr/>
            </a:lvl2pPr>
            <a:lvl3pPr marL="834390" indent="-285750">
              <a:buFont typeface="Arial" panose="020B0604020202020204" pitchFamily="34" charset="0"/>
              <a:buChar char="•"/>
              <a:defRPr/>
            </a:lvl3pPr>
            <a:lvl4pPr marL="1108710" indent="-285750">
              <a:buFont typeface="Arial" panose="020B0604020202020204" pitchFamily="34" charset="0"/>
              <a:buChar char="•"/>
              <a:defRPr/>
            </a:lvl4pPr>
            <a:lvl5pPr marL="138303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6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4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00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3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2390" y="255272"/>
            <a:ext cx="1044585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90" y="2121408"/>
            <a:ext cx="10445858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E7352C-F733-4D88-9483-A7DDD146CBE1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60070" indent="-28575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34390" indent="-28575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10" indent="-28575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83030" indent="-285750" algn="l" defTabSz="914400" rtl="0" eaLnBrk="1" latinLnBrk="0" hangingPunct="1">
        <a:lnSpc>
          <a:spcPct val="15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5BF-4108-F57F-C769-6101627F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474" y="2385341"/>
            <a:ext cx="9441052" cy="1043659"/>
          </a:xfrm>
        </p:spPr>
        <p:txBody>
          <a:bodyPr/>
          <a:lstStyle/>
          <a:p>
            <a:pPr algn="ctr"/>
            <a:r>
              <a:rPr lang="en-US" spc="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</a:t>
            </a:r>
            <a:endParaRPr lang="en-IN" spc="60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DA05-CF16-AF41-8E64-2C0AEEEF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3885"/>
            <a:ext cx="9144000" cy="754025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By</a:t>
            </a:r>
          </a:p>
          <a:p>
            <a:pPr algn="ctr"/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Jitendra Singh Tomar || Jeetu</a:t>
            </a:r>
            <a:endParaRPr lang="en-IN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5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Types of Application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422056" cy="55871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Remote Application Virtualization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application runs on a remote server, and only the user interface is delivered to the client device.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Citrix Virtual Apps, Microsoft RemoteApp.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Streaming Application Virtualization </a:t>
            </a: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application is streamed to the client device on demand.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Only the parts of the application that are needed are delivered initially, with other components streamed as needed.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Local Application Virtualization</a:t>
            </a: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application is fully encapsulated and runs locally on the client device but within a virtualized environment.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This method is typically used for </a:t>
            </a: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legacy applications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or those requiring specific environments.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18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Network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218856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It is a method of combining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hardware and software network resources and functionalities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into a single, software-based administrative entity, which allows for the efficient management and deployment of network resources.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It abstracts physical network components like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switches, routers, and firewalls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into virtual counterparts, enabling more flexible, scalable, and dynamic network configurations.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Types of Network Virtualization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External Network Virtualization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Internal Network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61650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>
            <a:normAutofit fontScale="90000"/>
          </a:bodyPr>
          <a:lstStyle/>
          <a:p>
            <a:r>
              <a:rPr lang="en-IN" dirty="0"/>
              <a:t>Key Components of Network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Key Components: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Switches (</a:t>
            </a: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vSwitches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Routers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Firewalls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Software-Defined Networking (SDN)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Network Functions Virtualization (NFV)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Popular Network Virtualization Solutions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NSX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Cisco ACI (Application Centric Infrastructure)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OpenStack Neutron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Microsoft Hyper-V Network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243788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Desktop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Desktop virtualization is a technology that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separates the desktop environment and its applications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from the physical client device that is used to access it.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This allows users to run their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desktop from a central server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 making it accessible from virtually any device.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Desktop virtualization provides numerous benefits in terms of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flexibility, security, and manageability.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Desktop virtualization is a powerful technology for organizations seeking to provide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secure, flexible, and manageable desktop environments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for their users, particularly in remote work, education, and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BYOD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scenarios.</a:t>
            </a:r>
          </a:p>
        </p:txBody>
      </p:sp>
    </p:spTree>
    <p:extLst>
      <p:ext uri="{BB962C8B-B14F-4D97-AF65-F5344CB8AC3E}">
        <p14:creationId xmlns:p14="http://schemas.microsoft.com/office/powerpoint/2010/main" val="403796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Desktop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3670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Types: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Desktop Infrastructure (VDI)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Remote Desktop Services (RDS)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Desktop as a Service (DaaS)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Local Desktop Virtualization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Popular Desktop Virtualization Solutions: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Horizon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Citrix Virtual Desktop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Microsoft Azure Virtual Desktop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Amazon Workspaces</a:t>
            </a:r>
          </a:p>
        </p:txBody>
      </p:sp>
    </p:spTree>
    <p:extLst>
      <p:ext uri="{BB962C8B-B14F-4D97-AF65-F5344CB8AC3E}">
        <p14:creationId xmlns:p14="http://schemas.microsoft.com/office/powerpoint/2010/main" val="422447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Storage Virtualization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36704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Storage virtualization is a technology that abstracts physical storage resources from multiple storage devices and consolidates them into a single, centralized, and manageable virtual storage pool.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This virtualization layer allows administrators to manage storage as a unified resource, irrespective of the underlying hardware, improving flexibility, efficiency, and scalability in storage management.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Storage virtualization allows: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Improved utilization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Simplified management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Scalability &amp; flexibility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327373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Types of Storage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Block-Level Storage Virtualization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Virtualizes storage at the block level, which means it abstracts the physical storage blocks from multiple storage devices (like SANs) and presents them as a unified storage pool.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This type is commonly used in storage area networks (SANs) to improve storage utilization and simplify management.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Examples include IBM SAN Volume Controller (SVC) and EMC VPLEX.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File-Level Storage Virtualization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Virtualizes storage at the file level, allowing files to be abstracted from the physical storage devices.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This type is used in network-attached storage (NAS) environments and can provide features like global namespace and transparent file migration across storage systems.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Examples include Microsoft DFS (Distributed File System) and NetApp's ONTAP.</a:t>
            </a:r>
          </a:p>
        </p:txBody>
      </p:sp>
    </p:spTree>
    <p:extLst>
      <p:ext uri="{BB962C8B-B14F-4D97-AF65-F5344CB8AC3E}">
        <p14:creationId xmlns:p14="http://schemas.microsoft.com/office/powerpoint/2010/main" val="289775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Types of Storage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Object-Level Storage Virtualization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Abstracts storage into objects, which include data and metadata, and stores them in a flat address space.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It’s commonly used in cloud storage solutions, providing scalability and efficient management of large amounts of unstructured data.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Examples include Amazon S3 and OpenStack Swift.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Popular Storage Virtualization Solutions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</a:t>
            </a: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vSAN</a:t>
            </a: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IBM SAN Volume Controller (SVC)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EMC VPLEX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NetApp ONTAP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Hitachi Virtual Storage Platform (VSP)</a:t>
            </a:r>
          </a:p>
        </p:txBody>
      </p:sp>
    </p:spTree>
    <p:extLst>
      <p:ext uri="{BB962C8B-B14F-4D97-AF65-F5344CB8AC3E}">
        <p14:creationId xmlns:p14="http://schemas.microsoft.com/office/powerpoint/2010/main" val="137386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Server Virtualization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Server virtualization is a technology that allows multiple virtual servers to run on a single physical server.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Server virtualization provides significant benefits in terms of resource optimization, cost savings, and flexibility.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Future Trends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Hybrid Cloud Integration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Hyper-Converged Infrastructure (HCI)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Automation and Orchestration</a:t>
            </a:r>
          </a:p>
        </p:txBody>
      </p:sp>
    </p:spTree>
    <p:extLst>
      <p:ext uri="{BB962C8B-B14F-4D97-AF65-F5344CB8AC3E}">
        <p14:creationId xmlns:p14="http://schemas.microsoft.com/office/powerpoint/2010/main" val="271629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Types of Server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Full Virtualization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most common form, where the hypervisor provides a complete virtual environment that emulates the underlying hardware.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Para-Virtualization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guest OS is aware that it is running in a virtualized environment and communicates directly with the hypervisor for certain operations.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OS-Level Virtualization (Containerization)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Containers share the same OS kernel but are isolated from each other, making them lightweight and highly efficient.</a:t>
            </a:r>
          </a:p>
        </p:txBody>
      </p:sp>
    </p:spTree>
    <p:extLst>
      <p:ext uri="{BB962C8B-B14F-4D97-AF65-F5344CB8AC3E}">
        <p14:creationId xmlns:p14="http://schemas.microsoft.com/office/powerpoint/2010/main" val="326846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rtualization Schriftzug">
            <a:extLst>
              <a:ext uri="{FF2B5EF4-FFF2-40B4-BE49-F238E27FC236}">
                <a16:creationId xmlns:a16="http://schemas.microsoft.com/office/drawing/2014/main" id="{B26D542B-4D07-6B9D-C2F4-B69DB9F49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686175"/>
            <a:ext cx="80867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Overview of Virtualization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Evolution of Virtualization and VMware history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Types of Virtualization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Advantages and Disadvantages of Virtualization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Hyperthreading and Memory virtualization overview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products overview </a:t>
            </a:r>
          </a:p>
        </p:txBody>
      </p:sp>
    </p:spTree>
    <p:extLst>
      <p:ext uri="{BB962C8B-B14F-4D97-AF65-F5344CB8AC3E}">
        <p14:creationId xmlns:p14="http://schemas.microsoft.com/office/powerpoint/2010/main" val="3224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8F03FDF-31B5-B6FC-C258-489471D4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60" y="2321631"/>
            <a:ext cx="8059539" cy="45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Components of Server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Hypervisor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Type 1 (Bare-Metal Hypervisor)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Type 2 (Hosted Hypervisor)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Machines (VMs)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37811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8F03FDF-31B5-B6FC-C258-489471D4B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77"/>
          <a:stretch/>
        </p:blipFill>
        <p:spPr bwMode="auto">
          <a:xfrm>
            <a:off x="6451117" y="950031"/>
            <a:ext cx="4015497" cy="45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Types of Hypervisors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5016418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Type-1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Microsoft Hyper-V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ESXi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KVM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Xen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Oracle VM server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RedHat Virtualization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Citrix Hypervisor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OpenVZ</a:t>
            </a: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LXC (Linux Container)</a:t>
            </a:r>
          </a:p>
        </p:txBody>
      </p:sp>
    </p:spTree>
    <p:extLst>
      <p:ext uri="{BB962C8B-B14F-4D97-AF65-F5344CB8AC3E}">
        <p14:creationId xmlns:p14="http://schemas.microsoft.com/office/powerpoint/2010/main" val="2123912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8F03FDF-31B5-B6FC-C258-489471D4B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3" t="360" r="1714" b="-360"/>
          <a:stretch/>
        </p:blipFill>
        <p:spPr bwMode="auto">
          <a:xfrm>
            <a:off x="6574973" y="1160815"/>
            <a:ext cx="4015497" cy="453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Types of Hypervisors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5016418" cy="529080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Type-2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Oracle VirtualBox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QEMU (Quick Emulator)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KVM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Hyper-V Manager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Parallel Desktops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Workstation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Fusion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Bochs</a:t>
            </a: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PearPC</a:t>
            </a: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44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VMware products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Compute Virtualization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vSphere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The core hypervisor that enables virtualization of servers.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vCenter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centralized management platform for vSphere environments.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</a:t>
            </a:r>
            <a:r>
              <a:rPr lang="en-US" i="1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vCloud</a:t>
            </a: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Suite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comprehensive suite of products for building and managing private clouds.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Networking and Security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NSX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software-defined networking (SDN) platform for virtualizing network functions.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</a:t>
            </a:r>
            <a:r>
              <a:rPr lang="en-US" i="1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vRealize</a:t>
            </a: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Network Insight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network visibility and analytics tool.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</a:t>
            </a:r>
            <a:r>
              <a:rPr lang="en-US" i="1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vShield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security platform for protecting virtualized environments.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Storage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</a:t>
            </a:r>
            <a:r>
              <a:rPr lang="en-US" i="1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vSAN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hyper-converged storage platform.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Virtual Volumes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storage abstraction layer that enables independent management of storage.</a:t>
            </a:r>
          </a:p>
        </p:txBody>
      </p:sp>
    </p:spTree>
    <p:extLst>
      <p:ext uri="{BB962C8B-B14F-4D97-AF65-F5344CB8AC3E}">
        <p14:creationId xmlns:p14="http://schemas.microsoft.com/office/powerpoint/2010/main" val="186798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VMware products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Cloud Management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</a:t>
            </a:r>
            <a:r>
              <a:rPr lang="en-US" i="1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vRealize</a:t>
            </a: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Automation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An automation platform for IT infrastructure.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</a:t>
            </a:r>
            <a:r>
              <a:rPr lang="en-US" i="1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vRealize</a:t>
            </a: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Operations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cloud management platform for monitoring and optimizing IT resources.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Cloud Foundation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pre-integrated platform for building and running hybrid clouds.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End-User Computing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Horizon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desktop virtualization platform.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Workspace ONE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unified endpoint management platform.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Other Products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Tanzu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platform for building and running modern applications.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Aria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cloud operations platform.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</a:t>
            </a:r>
            <a:r>
              <a:rPr lang="en-US" i="1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vCloud</a:t>
            </a: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Director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 multi-tenant cloud management platform.</a:t>
            </a:r>
          </a:p>
        </p:txBody>
      </p:sp>
    </p:spTree>
    <p:extLst>
      <p:ext uri="{BB962C8B-B14F-4D97-AF65-F5344CB8AC3E}">
        <p14:creationId xmlns:p14="http://schemas.microsoft.com/office/powerpoint/2010/main" val="576187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VMware Architecture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2E65CE-3C29-25BB-9FB6-AF151173D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06" y="1373188"/>
            <a:ext cx="52006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2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VMware vSphere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95D4F3-4FCE-4653-8CF5-E0ACE6EA2F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350" y="1406625"/>
            <a:ext cx="5568162" cy="50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15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>
            <a:normAutofit/>
          </a:bodyPr>
          <a:lstStyle/>
          <a:p>
            <a:r>
              <a:rPr lang="en-US" dirty="0"/>
              <a:t>minimum requirements for VMware ESXi 6.7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CPU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Minimum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2 cores (4 logical processors)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Recommended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4 cores (8 logical processors) or more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Memory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Minimum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8 GB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Recommended</a:t>
            </a:r>
            <a:r>
              <a:rPr lang="en-US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8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GB or more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Storage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Minimum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20 GB for the ESXi installation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Recommended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At least 100 GB for the operating system and virtual machines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Network Interface Card (NIC):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Minimum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1 NIC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Recommended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2 NICs or more for redundancy and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87644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>
            <a:normAutofit/>
          </a:bodyPr>
          <a:lstStyle/>
          <a:p>
            <a:r>
              <a:rPr lang="en-US" dirty="0"/>
              <a:t>minimum requirements for VMware ESXi 6.7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Additional Considerations: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Machines (VMs)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The amount of CPU, memory, and storage required will depend on the number and type of VMs you plan to run.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Workload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The specific workload (e.g., database, web server, virtual desktop) will also affect the hardware requirements.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High Availability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: If you require high availability features like HA and DRS, you may need additional hardware resources.</a:t>
            </a:r>
          </a:p>
        </p:txBody>
      </p:sp>
    </p:spTree>
    <p:extLst>
      <p:ext uri="{BB962C8B-B14F-4D97-AF65-F5344CB8AC3E}">
        <p14:creationId xmlns:p14="http://schemas.microsoft.com/office/powerpoint/2010/main" val="2110026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Options for Installing ESXi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4977229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Interactive ESXi Installation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You boot the installer from a CD or DVD, from a bootable USB device, or by PXE booting the installer from a location on the network.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Scripted ESXi Installation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Running a script is an efficient way to deploy multiple ESXi hosts with an unattended installation.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5C8D4-DDDB-CEE3-407E-FEBD8B37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71" y="1855267"/>
            <a:ext cx="6173116" cy="35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18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 is technology that you can use to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create virtual representations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of servers, storage, networks, and other physical machines.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 refers to the process of creating virtual computers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on top of a single physical computer.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These virtual computers are known as virtual machines.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machines use the hardware of the physical computer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 but they do have their own operating systems.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Each virtual machine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functions as an independent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computer.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 allows the organizations to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utilize the hardware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of a single computer to create multiple virtual computers and therefore increase productivity.</a:t>
            </a:r>
          </a:p>
        </p:txBody>
      </p:sp>
    </p:spTree>
    <p:extLst>
      <p:ext uri="{BB962C8B-B14F-4D97-AF65-F5344CB8AC3E}">
        <p14:creationId xmlns:p14="http://schemas.microsoft.com/office/powerpoint/2010/main" val="393196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VMWare vSphere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3670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two core components of vSphere are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ESXi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and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vCenter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Server.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ESXi is the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 platform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on which you can create and run virtual machines and virtual appliances.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vCenter Server is a service that acts as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 central administrator for ESXi hosts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connected in a network. vCenter Server lets you pool and manage the resources of multiple hosts.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You can install vCenter Server on a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Windows virtual machine or physical server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, or deploy the vCenter Server Appliance.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vCenter Server Appliance is a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preconfigured Linux-based virtual machine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optimized for running vCenter Server and the vCenter Server components.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You can deploy the vCenter Server Appliance on ESXi hosts 6.0 or later, or on vCenter Server instances 6.0 or later.</a:t>
            </a:r>
          </a:p>
        </p:txBody>
      </p:sp>
    </p:spTree>
    <p:extLst>
      <p:ext uri="{BB962C8B-B14F-4D97-AF65-F5344CB8AC3E}">
        <p14:creationId xmlns:p14="http://schemas.microsoft.com/office/powerpoint/2010/main" val="135654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VMWare vSphere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0" y="1270861"/>
            <a:ext cx="7282863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Starting with vSphere 6.0, all prerequisite services for running vCenter Server and the vCenter Server components are bundled in the VMware Platform Services Controller™.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You can deploy vCenter Server with an embedded or external Platform Services Controller, but you must always install or deploy the Platform Services Controller before installing or deploying vCenter Server.</a:t>
            </a:r>
          </a:p>
        </p:txBody>
      </p:sp>
      <p:pic>
        <p:nvPicPr>
          <p:cNvPr id="1028" name="Picture 4" descr="First install and setup at least one ESXi host, then deploy or install vCenter Server - embedded type for small evironments, external type for large environments.">
            <a:extLst>
              <a:ext uri="{FF2B5EF4-FFF2-40B4-BE49-F238E27FC236}">
                <a16:creationId xmlns:a16="http://schemas.microsoft.com/office/drawing/2014/main" id="{5BB2724E-C137-0859-7590-137F8C22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46" y="507147"/>
            <a:ext cx="3966078" cy="597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5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Hardware and System Resources of ESXi 6.7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At least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two CPU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cores.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It supports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64-bit x86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processors.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It requires the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NX/XD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bit to be enabled for the CPU in the BIOS.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ESXi 6.7 requires a minimum of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4 GB of physical RAM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. It is recommended to provide at least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8 GB of RAM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to run virtual machines in typical production environments.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To support 64-bit virtual machines, support for hardware virtualization (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Intel VT-x or AMD RVI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) must be enabled on x64 CPUs.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SCSI disk or a local, non-network, RAID LUN with unpartitioned space for the virtual machines.</a:t>
            </a:r>
          </a:p>
        </p:txBody>
      </p:sp>
    </p:spTree>
    <p:extLst>
      <p:ext uri="{BB962C8B-B14F-4D97-AF65-F5344CB8AC3E}">
        <p14:creationId xmlns:p14="http://schemas.microsoft.com/office/powerpoint/2010/main" val="3417965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VMware vCenter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2" y="1270861"/>
            <a:ext cx="5937348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vCenter is advanced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server management software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that provides a centralized platform for controlling your VMware vSphere environments, allowing you to automate and deliver a virtual infrastructure across the hybrid cloud with confidence.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vCenter Features: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Simple Deployment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Extensibility and Scalability Across Hybrid Cloud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Centralized Control and Visibility</a:t>
            </a:r>
          </a:p>
        </p:txBody>
      </p:sp>
      <p:pic>
        <p:nvPicPr>
          <p:cNvPr id="1026" name="Picture 2" descr="tn vcenter server appliance">
            <a:extLst>
              <a:ext uri="{FF2B5EF4-FFF2-40B4-BE49-F238E27FC236}">
                <a16:creationId xmlns:a16="http://schemas.microsoft.com/office/drawing/2014/main" id="{8BC97C7C-7FB2-EE51-9C09-B5053E98E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2875"/>
          <a:stretch/>
        </p:blipFill>
        <p:spPr bwMode="auto">
          <a:xfrm>
            <a:off x="6946212" y="1614600"/>
            <a:ext cx="5161967" cy="36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44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Authentication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vCenter Single Sign-On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External identity provider federation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vCenter Server built-in identity provider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vSphere License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vSphere License service provides common license inventory and management capabilities to all vCenter Server systems within the Single Sign-On domain.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Certificate Authority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VMCA provisions each ESXi host with a signed certificate that has VMCA as the root certificate authority.</a:t>
            </a:r>
          </a:p>
        </p:txBody>
      </p:sp>
    </p:spTree>
    <p:extLst>
      <p:ext uri="{BB962C8B-B14F-4D97-AF65-F5344CB8AC3E}">
        <p14:creationId xmlns:p14="http://schemas.microsoft.com/office/powerpoint/2010/main" val="404769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Services Installed with vCenter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40" y="1270861"/>
            <a:ext cx="11634060" cy="529080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PostgreSQL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PostgreSQL database for vSphere and </a:t>
            </a: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vCloud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Hybrid Services.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vSphere Client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HTML5-based user interface that lets you connect to vCenter Server instances by using a Web browser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vSphere ESXi Dump Collector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vCenter Server support tool that collects such memory dumps over the network.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vSphere Auto Deploy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vCenter Server support tool that can provision hundreds of physical hosts with ESXi software.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vSphere Lifecycle Manager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It enables centralized, automated patch and version management for VMware vSphere</a:t>
            </a:r>
          </a:p>
        </p:txBody>
      </p:sp>
    </p:spTree>
    <p:extLst>
      <p:ext uri="{BB962C8B-B14F-4D97-AF65-F5344CB8AC3E}">
        <p14:creationId xmlns:p14="http://schemas.microsoft.com/office/powerpoint/2010/main" val="1028840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Platform Services Controller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With PSC, all VMware products within the same environment can share the authentication domain and other services. Services include certificate management, authentication, and licensing.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Some of the services are: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Appliance Management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License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Component Manager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Identity Management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HTTP Reverse Proxy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Service Control Agent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EA37A5-2170-4C00-EB3D-618C9FEB09FB}"/>
              </a:ext>
            </a:extLst>
          </p:cNvPr>
          <p:cNvSpPr txBox="1">
            <a:spLocks/>
          </p:cNvSpPr>
          <p:nvPr/>
        </p:nvSpPr>
        <p:spPr>
          <a:xfrm>
            <a:off x="5552901" y="3308464"/>
            <a:ext cx="5486401" cy="300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0070" indent="-28575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4390" indent="-28575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710" indent="-28575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3030" indent="-28575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Security Token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Common Logging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Syslog Health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Authentication Framework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Certificate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Directory Service</a:t>
            </a:r>
          </a:p>
        </p:txBody>
      </p:sp>
    </p:spTree>
    <p:extLst>
      <p:ext uri="{BB962C8B-B14F-4D97-AF65-F5344CB8AC3E}">
        <p14:creationId xmlns:p14="http://schemas.microsoft.com/office/powerpoint/2010/main" val="400695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What is vCenter Server Appliance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vCenter Server appliance is a preconfigured virtual machine that is optimized for running vCenter Server and the associated services.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vCenter Server appliance package contains the following software: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Photon OS 3.0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vSphere authentication services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PostgreSQL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vSphere Lifecycle Manager Extension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VMware vCenter Lifecycle Manager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Version 8.0 of vCenter Server is deployed with virtual hardware version 10, which supports 64 virtual CPUs per virtual machine in ESXi.</a:t>
            </a:r>
          </a:p>
        </p:txBody>
      </p:sp>
    </p:spTree>
    <p:extLst>
      <p:ext uri="{BB962C8B-B14F-4D97-AF65-F5344CB8AC3E}">
        <p14:creationId xmlns:p14="http://schemas.microsoft.com/office/powerpoint/2010/main" val="413582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>
            <a:normAutofit fontScale="90000"/>
          </a:bodyPr>
          <a:lstStyle/>
          <a:p>
            <a:r>
              <a:rPr lang="en-US" dirty="0"/>
              <a:t>vCenter Server appliance default user names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Root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Use this user name to log in to the appliance operating system and the vCenter Server Management Interface.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administrator@yourdomainname</a:t>
            </a:r>
            <a:endParaRPr lang="en-US" b="1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Use this user name for vCenter Single Sign-On login.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You set the password while creating the vCenter Single Sign-On domain.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You create a vCenter Single Sign-On domain during the deployment of a vCenter Server appliance in a new vCenter Single Sign-On domain.</a:t>
            </a:r>
          </a:p>
        </p:txBody>
      </p:sp>
    </p:spTree>
    <p:extLst>
      <p:ext uri="{BB962C8B-B14F-4D97-AF65-F5344CB8AC3E}">
        <p14:creationId xmlns:p14="http://schemas.microsoft.com/office/powerpoint/2010/main" val="199383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>
            <a:normAutofit/>
          </a:bodyPr>
          <a:lstStyle/>
          <a:p>
            <a:r>
              <a:rPr lang="en-US" dirty="0"/>
              <a:t>Hardware Requirements for the VCSA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61AE3-F141-D564-F9BF-032EC0C4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58" y="1270861"/>
            <a:ext cx="11545483" cy="4265415"/>
          </a:xfrm>
        </p:spPr>
      </p:pic>
    </p:spTree>
    <p:extLst>
      <p:ext uri="{BB962C8B-B14F-4D97-AF65-F5344CB8AC3E}">
        <p14:creationId xmlns:p14="http://schemas.microsoft.com/office/powerpoint/2010/main" val="3981713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Evolution of Virtualization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CD069-6CA8-C17F-0BAE-EF3BAC17A6C3}"/>
              </a:ext>
            </a:extLst>
          </p:cNvPr>
          <p:cNvSpPr txBox="1"/>
          <p:nvPr/>
        </p:nvSpPr>
        <p:spPr>
          <a:xfrm>
            <a:off x="4753325" y="1270861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Bare metal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C7A40-06AA-E7B3-5CEE-08E4DCCE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67" y="1670971"/>
            <a:ext cx="2953666" cy="50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0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GUI Deployment of VCSA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4684311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Stage 1 - OVA Deployment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590EE7-BD1C-8446-D5CB-A582D55790FC}"/>
              </a:ext>
            </a:extLst>
          </p:cNvPr>
          <p:cNvSpPr txBox="1">
            <a:spLocks/>
          </p:cNvSpPr>
          <p:nvPr/>
        </p:nvSpPr>
        <p:spPr>
          <a:xfrm>
            <a:off x="6350482" y="1255363"/>
            <a:ext cx="4684311" cy="529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0070" indent="-28575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4390" indent="-28575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710" indent="-28575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3030" indent="-285750" algn="l" defTabSz="914400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Stage 2 - Appliance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C4A2D-14D4-1A54-362A-44890163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665" y="2477998"/>
            <a:ext cx="2716205" cy="2692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2B880-A252-10AC-0E65-4076D3A3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64" y="2477998"/>
            <a:ext cx="2728208" cy="25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0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>
            <a:normAutofit/>
          </a:bodyPr>
          <a:lstStyle/>
          <a:p>
            <a:r>
              <a:rPr lang="en-US" dirty="0"/>
              <a:t>Deployment Workflow of a VCSA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5A819-5CBA-8BAA-BFC4-32BE137E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25" y="1225346"/>
            <a:ext cx="4662149" cy="541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0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Virtual Networking in VMWARE</a:t>
            </a:r>
            <a:endParaRPr lang="en-IN" dirty="0"/>
          </a:p>
        </p:txBody>
      </p:sp>
      <p:pic>
        <p:nvPicPr>
          <p:cNvPr id="1026" name="Picture 2" descr="VMware Standard, Distributed and Logical vSwitches Explained">
            <a:extLst>
              <a:ext uri="{FF2B5EF4-FFF2-40B4-BE49-F238E27FC236}">
                <a16:creationId xmlns:a16="http://schemas.microsoft.com/office/drawing/2014/main" id="{FA4CD296-1940-B5D2-F9BD-154D47764C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56" y="1320800"/>
            <a:ext cx="97345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9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Types of traffic on 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58713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machine traffic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Traffic sourced &amp; received from virtual machine(s)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Isolated from each other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vMotion traffic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Traffic sent when moving a VM from 1 ESXi to another.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Must be dedicated and isolated.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Management Traffic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Isolated from VM traffic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If HA is enabled, includes heartbeats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IP Storage Traffic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NFS traffic, iSCSI initiator.</a:t>
            </a:r>
          </a:p>
        </p:txBody>
      </p:sp>
    </p:spTree>
    <p:extLst>
      <p:ext uri="{BB962C8B-B14F-4D97-AF65-F5344CB8AC3E}">
        <p14:creationId xmlns:p14="http://schemas.microsoft.com/office/powerpoint/2010/main" val="260414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Types of traffic on 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5871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FT Traffic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Heavy IOPS and low latency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VSAN Traffic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Generated data during Read/Write operations performed across </a:t>
            </a: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vSAN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nodes.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VXLAN Traffic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It get generates during VTEP (VXLAN tunnel endpoint) to VTEP communication in NSX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Provisioning Traffic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 clone operations generated provisioning traffic</a:t>
            </a:r>
          </a:p>
        </p:txBody>
      </p:sp>
    </p:spTree>
    <p:extLst>
      <p:ext uri="{BB962C8B-B14F-4D97-AF65-F5344CB8AC3E}">
        <p14:creationId xmlns:p14="http://schemas.microsoft.com/office/powerpoint/2010/main" val="300876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Standard virtual switch</a:t>
            </a:r>
            <a:endParaRPr lang="en-IN" dirty="0"/>
          </a:p>
        </p:txBody>
      </p:sp>
      <p:pic>
        <p:nvPicPr>
          <p:cNvPr id="2050" name="Picture 2" descr="VMware Standard Switch (VSS) vs Distributed Switch (VDS) - vembu">
            <a:extLst>
              <a:ext uri="{FF2B5EF4-FFF2-40B4-BE49-F238E27FC236}">
                <a16:creationId xmlns:a16="http://schemas.microsoft.com/office/drawing/2014/main" id="{13BFD42F-59C6-CDC8-256B-47A01AF6B2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7"/>
          <a:stretch/>
        </p:blipFill>
        <p:spPr bwMode="auto">
          <a:xfrm>
            <a:off x="2248700" y="1287425"/>
            <a:ext cx="7694599" cy="53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0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US" dirty="0"/>
              <a:t>Standard switch forwarding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033450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Allowed rules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VM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sym typeface="Wingdings" panose="05000000000000000000" pitchFamily="2" charset="2"/>
              </a:rPr>
              <a:t> VM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sym typeface="Wingdings" panose="05000000000000000000" pitchFamily="2" charset="2"/>
              </a:rPr>
              <a:t>VM  Uplink</a:t>
            </a: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Unallowed rules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vSwitch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sym typeface="Wingdings" panose="05000000000000000000" pitchFamily="2" charset="2"/>
              </a:rPr>
              <a:t> </a:t>
            </a: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sym typeface="Wingdings" panose="05000000000000000000" pitchFamily="2" charset="2"/>
              </a:rPr>
              <a:t>vSwitch</a:t>
            </a: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sym typeface="Wingdings" panose="05000000000000000000" pitchFamily="2" charset="2"/>
              </a:rPr>
              <a:t>Uplink  Uplink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ESXi </a:t>
            </a:r>
            <a:r>
              <a:rPr lang="en-US" dirty="0" err="1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vSwitch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till not create loops in the physical network.</a:t>
            </a:r>
          </a:p>
          <a:p>
            <a:pPr marL="274320" lvl="1" indent="0" algn="just">
              <a:buNone/>
            </a:pP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0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Evolution of Virtualization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CD069-6CA8-C17F-0BAE-EF3BAC17A6C3}"/>
              </a:ext>
            </a:extLst>
          </p:cNvPr>
          <p:cNvSpPr txBox="1"/>
          <p:nvPr/>
        </p:nvSpPr>
        <p:spPr>
          <a:xfrm>
            <a:off x="1906986" y="1200521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Bare metal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C7A40-06AA-E7B3-5CEE-08E4DCCE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8" y="1600631"/>
            <a:ext cx="2953666" cy="5037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7BE7FD-7D46-DE8C-8C18-63E0FCE9A5D7}"/>
              </a:ext>
            </a:extLst>
          </p:cNvPr>
          <p:cNvSpPr txBox="1"/>
          <p:nvPr/>
        </p:nvSpPr>
        <p:spPr>
          <a:xfrm>
            <a:off x="7465507" y="1270861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Machines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27199-EBAD-80F4-A412-EE23F30A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316" y="1670971"/>
            <a:ext cx="2594533" cy="50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0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Evolution of Virtualization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CD069-6CA8-C17F-0BAE-EF3BAC17A6C3}"/>
              </a:ext>
            </a:extLst>
          </p:cNvPr>
          <p:cNvSpPr txBox="1"/>
          <p:nvPr/>
        </p:nvSpPr>
        <p:spPr>
          <a:xfrm>
            <a:off x="734767" y="1270862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Bare metal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C7A40-06AA-E7B3-5CEE-08E4DCCE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9" y="1670972"/>
            <a:ext cx="2953666" cy="5037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7BE7FD-7D46-DE8C-8C18-63E0FCE9A5D7}"/>
              </a:ext>
            </a:extLst>
          </p:cNvPr>
          <p:cNvSpPr txBox="1"/>
          <p:nvPr/>
        </p:nvSpPr>
        <p:spPr>
          <a:xfrm>
            <a:off x="4899875" y="1270861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Machines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27199-EBAD-80F4-A412-EE23F30A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84" y="1670971"/>
            <a:ext cx="2594533" cy="5037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B5E7D-E4CE-3F7A-F4E4-4756CE9C2232}"/>
              </a:ext>
            </a:extLst>
          </p:cNvPr>
          <p:cNvSpPr txBox="1"/>
          <p:nvPr/>
        </p:nvSpPr>
        <p:spPr>
          <a:xfrm>
            <a:off x="8877402" y="127086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Containers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C5ECC-29A9-A71D-E19A-58B989D5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624" y="1670971"/>
            <a:ext cx="2594535" cy="49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Evolution of Virtualization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A79158-F6DD-FDBC-FF82-D652FCA96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73863"/>
              </p:ext>
            </p:extLst>
          </p:nvPr>
        </p:nvGraphicFramePr>
        <p:xfrm>
          <a:off x="719138" y="1844040"/>
          <a:ext cx="10753724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387">
                  <a:extLst>
                    <a:ext uri="{9D8B030D-6E8A-4147-A177-3AD203B41FA5}">
                      <a16:colId xmlns:a16="http://schemas.microsoft.com/office/drawing/2014/main" val="2747488132"/>
                    </a:ext>
                  </a:extLst>
                </a:gridCol>
                <a:gridCol w="2356741">
                  <a:extLst>
                    <a:ext uri="{9D8B030D-6E8A-4147-A177-3AD203B41FA5}">
                      <a16:colId xmlns:a16="http://schemas.microsoft.com/office/drawing/2014/main" val="2433318050"/>
                    </a:ext>
                  </a:extLst>
                </a:gridCol>
                <a:gridCol w="2556933">
                  <a:extLst>
                    <a:ext uri="{9D8B030D-6E8A-4147-A177-3AD203B41FA5}">
                      <a16:colId xmlns:a16="http://schemas.microsoft.com/office/drawing/2014/main" val="3914145164"/>
                    </a:ext>
                  </a:extLst>
                </a:gridCol>
                <a:gridCol w="2231663">
                  <a:extLst>
                    <a:ext uri="{9D8B030D-6E8A-4147-A177-3AD203B41FA5}">
                      <a16:colId xmlns:a16="http://schemas.microsoft.com/office/drawing/2014/main" val="1185200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Bare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Virtual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4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Dependency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Poor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Good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Good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Poor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Fine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Good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Good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Good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Fine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4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Start up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Poor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Fine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Good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3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Dev/Prod Parity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Poor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Fine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Good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6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Good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Fine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Fine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9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Operational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Poor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Fine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Good</a:t>
                      </a:r>
                      <a:endParaRPr lang="en-IN" sz="2000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4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489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Types of Virtualization</a:t>
            </a:r>
          </a:p>
        </p:txBody>
      </p:sp>
      <p:pic>
        <p:nvPicPr>
          <p:cNvPr id="5122" name="Picture 2" descr="Types of Virtualization">
            <a:extLst>
              <a:ext uri="{FF2B5EF4-FFF2-40B4-BE49-F238E27FC236}">
                <a16:creationId xmlns:a16="http://schemas.microsoft.com/office/drawing/2014/main" id="{0FF64760-7141-9763-520C-E0AA4235E4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t="63916" r="17433" b="12581"/>
          <a:stretch/>
        </p:blipFill>
        <p:spPr bwMode="auto">
          <a:xfrm>
            <a:off x="1398377" y="2988128"/>
            <a:ext cx="9437914" cy="8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50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40E-EA12-6F6C-1BFA-9F4B184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09" y="220091"/>
            <a:ext cx="11033451" cy="1050770"/>
          </a:xfrm>
        </p:spPr>
        <p:txBody>
          <a:bodyPr/>
          <a:lstStyle/>
          <a:p>
            <a:r>
              <a:rPr lang="en-IN" dirty="0"/>
              <a:t>Application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EC0B-2FBD-D2A6-E057-04E54F8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11" y="1270861"/>
            <a:ext cx="11371256" cy="52908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Application virtualization is a technology that allows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applications to run in an isolated environment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on a host system.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This isolation provides several benefits, such as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compatibility across different platforms, easier deployment, and enhanced security.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application is separated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from the underlying operating system and other applications.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The application and its dependencies (like specific versions of 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libraries) are packaged together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into a single executable or container.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This allows the application to run without needing to install those dependencies on the host system.</a:t>
            </a:r>
          </a:p>
        </p:txBody>
      </p:sp>
    </p:spTree>
    <p:extLst>
      <p:ext uri="{BB962C8B-B14F-4D97-AF65-F5344CB8AC3E}">
        <p14:creationId xmlns:p14="http://schemas.microsoft.com/office/powerpoint/2010/main" val="154571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4947</TotalTime>
  <Words>2469</Words>
  <Application>Microsoft Office PowerPoint</Application>
  <PresentationFormat>Widescreen</PresentationFormat>
  <Paragraphs>336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Red Hat Display</vt:lpstr>
      <vt:lpstr>Rockwell</vt:lpstr>
      <vt:lpstr>Rockwell Condensed</vt:lpstr>
      <vt:lpstr>Wingdings</vt:lpstr>
      <vt:lpstr>Wood Type</vt:lpstr>
      <vt:lpstr>Virtualization</vt:lpstr>
      <vt:lpstr>Agenda</vt:lpstr>
      <vt:lpstr>Overview</vt:lpstr>
      <vt:lpstr>Evolution of Virtualization</vt:lpstr>
      <vt:lpstr>Evolution of Virtualization</vt:lpstr>
      <vt:lpstr>Evolution of Virtualization</vt:lpstr>
      <vt:lpstr>Evolution of Virtualization</vt:lpstr>
      <vt:lpstr>Types of Virtualization</vt:lpstr>
      <vt:lpstr>Application Virtualization</vt:lpstr>
      <vt:lpstr>Types of Application Virtualization</vt:lpstr>
      <vt:lpstr>Network virtualization</vt:lpstr>
      <vt:lpstr>Key Components of Network virtualization</vt:lpstr>
      <vt:lpstr>Desktop virtualization</vt:lpstr>
      <vt:lpstr>Desktop Virtualization</vt:lpstr>
      <vt:lpstr>Storage Virtualization</vt:lpstr>
      <vt:lpstr>Types of Storage Virtualization</vt:lpstr>
      <vt:lpstr>Types of Storage Virtualization</vt:lpstr>
      <vt:lpstr>Server Virtualization</vt:lpstr>
      <vt:lpstr>Types of Server Virtualization</vt:lpstr>
      <vt:lpstr>Components of Server Virtualization</vt:lpstr>
      <vt:lpstr>Types of Hypervisors</vt:lpstr>
      <vt:lpstr>Types of Hypervisors</vt:lpstr>
      <vt:lpstr>VMware products overview </vt:lpstr>
      <vt:lpstr>VMware products overview </vt:lpstr>
      <vt:lpstr>VMware Architecture</vt:lpstr>
      <vt:lpstr>VMware vSphere</vt:lpstr>
      <vt:lpstr>minimum requirements for VMware ESXi 6.7</vt:lpstr>
      <vt:lpstr>minimum requirements for VMware ESXi 6.7</vt:lpstr>
      <vt:lpstr>Options for Installing ESXi</vt:lpstr>
      <vt:lpstr>VMWare vSphere</vt:lpstr>
      <vt:lpstr>VMWare vSphere</vt:lpstr>
      <vt:lpstr>Hardware and System Resources of ESXi 6.7</vt:lpstr>
      <vt:lpstr>VMware vCenter</vt:lpstr>
      <vt:lpstr>Authentication Services</vt:lpstr>
      <vt:lpstr>Services Installed with vCenter Server</vt:lpstr>
      <vt:lpstr>Platform Services Controller Services</vt:lpstr>
      <vt:lpstr>What is vCenter Server Appliance</vt:lpstr>
      <vt:lpstr>vCenter Server appliance default user names</vt:lpstr>
      <vt:lpstr>Hardware Requirements for the VCSA</vt:lpstr>
      <vt:lpstr>GUI Deployment of VCSA</vt:lpstr>
      <vt:lpstr>Deployment Workflow of a VCSA</vt:lpstr>
      <vt:lpstr>Virtual Networking in VMWARE</vt:lpstr>
      <vt:lpstr>Types of traffic on virtual network</vt:lpstr>
      <vt:lpstr>Types of traffic on virtual network</vt:lpstr>
      <vt:lpstr>Standard virtual switch</vt:lpstr>
      <vt:lpstr>Standard switch forwarding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Services</dc:title>
  <dc:creator>Jeetu Tomar</dc:creator>
  <cp:lastModifiedBy>Jeetu Tomar</cp:lastModifiedBy>
  <cp:revision>1278</cp:revision>
  <dcterms:created xsi:type="dcterms:W3CDTF">2024-01-23T14:19:57Z</dcterms:created>
  <dcterms:modified xsi:type="dcterms:W3CDTF">2024-08-30T12:28:21Z</dcterms:modified>
</cp:coreProperties>
</file>