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92"/>
  </p:notesMasterIdLst>
  <p:sldIdLst>
    <p:sldId id="256" r:id="rId2"/>
    <p:sldId id="331" r:id="rId3"/>
    <p:sldId id="362" r:id="rId4"/>
    <p:sldId id="363" r:id="rId5"/>
    <p:sldId id="333" r:id="rId6"/>
    <p:sldId id="334" r:id="rId7"/>
    <p:sldId id="335" r:id="rId8"/>
    <p:sldId id="336" r:id="rId9"/>
    <p:sldId id="337" r:id="rId10"/>
    <p:sldId id="338" r:id="rId11"/>
    <p:sldId id="339" r:id="rId12"/>
    <p:sldId id="340" r:id="rId13"/>
    <p:sldId id="341" r:id="rId14"/>
    <p:sldId id="342" r:id="rId15"/>
    <p:sldId id="364" r:id="rId16"/>
    <p:sldId id="343" r:id="rId17"/>
    <p:sldId id="344" r:id="rId18"/>
    <p:sldId id="365" r:id="rId19"/>
    <p:sldId id="345" r:id="rId20"/>
    <p:sldId id="346" r:id="rId21"/>
    <p:sldId id="366" r:id="rId22"/>
    <p:sldId id="258" r:id="rId23"/>
    <p:sldId id="259" r:id="rId24"/>
    <p:sldId id="260" r:id="rId25"/>
    <p:sldId id="261" r:id="rId26"/>
    <p:sldId id="262" r:id="rId27"/>
    <p:sldId id="263" r:id="rId28"/>
    <p:sldId id="264" r:id="rId29"/>
    <p:sldId id="265" r:id="rId30"/>
    <p:sldId id="306" r:id="rId31"/>
    <p:sldId id="266" r:id="rId32"/>
    <p:sldId id="347" r:id="rId33"/>
    <p:sldId id="368" r:id="rId34"/>
    <p:sldId id="348" r:id="rId35"/>
    <p:sldId id="367" r:id="rId36"/>
    <p:sldId id="369" r:id="rId37"/>
    <p:sldId id="396" r:id="rId38"/>
    <p:sldId id="397" r:id="rId39"/>
    <p:sldId id="370" r:id="rId40"/>
    <p:sldId id="400" r:id="rId41"/>
    <p:sldId id="398" r:id="rId42"/>
    <p:sldId id="399" r:id="rId43"/>
    <p:sldId id="401" r:id="rId44"/>
    <p:sldId id="320" r:id="rId45"/>
    <p:sldId id="321" r:id="rId46"/>
    <p:sldId id="322" r:id="rId47"/>
    <p:sldId id="372" r:id="rId48"/>
    <p:sldId id="402" r:id="rId49"/>
    <p:sldId id="403" r:id="rId50"/>
    <p:sldId id="373" r:id="rId51"/>
    <p:sldId id="374" r:id="rId52"/>
    <p:sldId id="375" r:id="rId53"/>
    <p:sldId id="376" r:id="rId54"/>
    <p:sldId id="377" r:id="rId55"/>
    <p:sldId id="378" r:id="rId56"/>
    <p:sldId id="404" r:id="rId57"/>
    <p:sldId id="408" r:id="rId58"/>
    <p:sldId id="384" r:id="rId59"/>
    <p:sldId id="380" r:id="rId60"/>
    <p:sldId id="381" r:id="rId61"/>
    <p:sldId id="405" r:id="rId62"/>
    <p:sldId id="382" r:id="rId63"/>
    <p:sldId id="407" r:id="rId64"/>
    <p:sldId id="383" r:id="rId65"/>
    <p:sldId id="385" r:id="rId66"/>
    <p:sldId id="386" r:id="rId67"/>
    <p:sldId id="387" r:id="rId68"/>
    <p:sldId id="388" r:id="rId69"/>
    <p:sldId id="389" r:id="rId70"/>
    <p:sldId id="390" r:id="rId71"/>
    <p:sldId id="409" r:id="rId72"/>
    <p:sldId id="410" r:id="rId73"/>
    <p:sldId id="391" r:id="rId74"/>
    <p:sldId id="392" r:id="rId75"/>
    <p:sldId id="393" r:id="rId76"/>
    <p:sldId id="395" r:id="rId77"/>
    <p:sldId id="411" r:id="rId78"/>
    <p:sldId id="394" r:id="rId79"/>
    <p:sldId id="412" r:id="rId80"/>
    <p:sldId id="413" r:id="rId81"/>
    <p:sldId id="414" r:id="rId82"/>
    <p:sldId id="415" r:id="rId83"/>
    <p:sldId id="416" r:id="rId84"/>
    <p:sldId id="417" r:id="rId85"/>
    <p:sldId id="418" r:id="rId86"/>
    <p:sldId id="419" r:id="rId87"/>
    <p:sldId id="420" r:id="rId88"/>
    <p:sldId id="421" r:id="rId89"/>
    <p:sldId id="439" r:id="rId90"/>
    <p:sldId id="422" r:id="rId9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8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4" autoAdjust="0"/>
    <p:restoredTop sz="96702" autoAdjust="0"/>
  </p:normalViewPr>
  <p:slideViewPr>
    <p:cSldViewPr snapToGrid="0">
      <p:cViewPr varScale="1">
        <p:scale>
          <a:sx n="119" d="100"/>
          <a:sy n="119" d="100"/>
        </p:scale>
        <p:origin x="114" y="2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80FF8-1187-46E7-9B69-51E3DB4B72D0}" type="datetimeFigureOut">
              <a:rPr lang="en-IN" smtClean="0"/>
              <a:t>13-08-2024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31529-2D78-40D4-86A4-334F1224A2A6}" type="slidenum">
              <a:rPr lang="en-IN" smtClean="0"/>
              <a:t>‹#›</a:t>
            </a:fld>
            <a:endParaRPr lang="en-IN"/>
          </a:p>
        </p:txBody>
      </p:sp>
    </p:spTree>
    <p:extLst>
      <p:ext uri="{BB962C8B-B14F-4D97-AF65-F5344CB8AC3E}">
        <p14:creationId xmlns:p14="http://schemas.microsoft.com/office/powerpoint/2010/main" val="131269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Configure VTP domain on center switch so that it can replicate the domain name to all the switches. </a:t>
            </a:r>
          </a:p>
          <a:p>
            <a:r>
              <a:rPr lang="en-US" dirty="0"/>
              <a:t>Sometimes, if configured on 1</a:t>
            </a:r>
            <a:r>
              <a:rPr lang="en-US" baseline="30000" dirty="0"/>
              <a:t>st</a:t>
            </a:r>
            <a:r>
              <a:rPr lang="en-US" dirty="0"/>
              <a:t> switch would not reflect the VTP domain name on 3</a:t>
            </a:r>
            <a:r>
              <a:rPr lang="en-US" baseline="30000" dirty="0"/>
              <a:t>rd</a:t>
            </a:r>
            <a:r>
              <a:rPr lang="en-US" dirty="0"/>
              <a:t> switch (due to Cisco Packet Tracer issue/bugs).</a:t>
            </a:r>
            <a:endParaRPr lang="en-IN" dirty="0"/>
          </a:p>
        </p:txBody>
      </p:sp>
      <p:sp>
        <p:nvSpPr>
          <p:cNvPr id="4" name="Slide Number Placeholder 3"/>
          <p:cNvSpPr>
            <a:spLocks noGrp="1"/>
          </p:cNvSpPr>
          <p:nvPr>
            <p:ph type="sldNum" sz="quarter" idx="5"/>
          </p:nvPr>
        </p:nvSpPr>
        <p:spPr/>
        <p:txBody>
          <a:bodyPr/>
          <a:lstStyle/>
          <a:p>
            <a:fld id="{F6431529-2D78-40D4-86A4-334F1224A2A6}" type="slidenum">
              <a:rPr lang="en-IN" smtClean="0"/>
              <a:t>75</a:t>
            </a:fld>
            <a:endParaRPr lang="en-IN"/>
          </a:p>
        </p:txBody>
      </p:sp>
    </p:spTree>
    <p:extLst>
      <p:ext uri="{BB962C8B-B14F-4D97-AF65-F5344CB8AC3E}">
        <p14:creationId xmlns:p14="http://schemas.microsoft.com/office/powerpoint/2010/main" val="202802807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6600" cap="all" baseline="0">
                <a:blipFill dpi="0" rotWithShape="1">
                  <a:blip r:embed="rId4"/>
                  <a:srcRect/>
                  <a:tile tx="6350" ty="-127000" sx="65000" sy="64000" flip="none" algn="tl"/>
                </a:blipFill>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Click to edit Master title style</a:t>
            </a:r>
          </a:p>
        </p:txBody>
      </p:sp>
      <p:sp>
        <p:nvSpPr>
          <p:cNvPr id="3" name="Subtitle 2"/>
          <p:cNvSpPr>
            <a:spLocks noGrp="1"/>
          </p:cNvSpPr>
          <p:nvPr>
            <p:ph type="subTitle" idx="1"/>
          </p:nvPr>
        </p:nvSpPr>
        <p:spPr>
          <a:xfrm>
            <a:off x="1051560" y="4614901"/>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E7352C-F733-4D88-9483-A7DDD146CBE1}"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9E4B9BFC-4540-4D13-991E-3C6A1F978543}" type="slidenum">
              <a:rPr lang="en-IN" smtClean="0"/>
              <a:t>‹#›</a:t>
            </a:fld>
            <a:endParaRPr lang="en-IN"/>
          </a:p>
        </p:txBody>
      </p:sp>
    </p:spTree>
    <p:extLst>
      <p:ext uri="{BB962C8B-B14F-4D97-AF65-F5344CB8AC3E}">
        <p14:creationId xmlns:p14="http://schemas.microsoft.com/office/powerpoint/2010/main" val="1073756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E7352C-F733-4D88-9483-A7DDD146CBE1}"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1748003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E7352C-F733-4D88-9483-A7DDD146CBE1}"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337877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7939" y="220091"/>
            <a:ext cx="10753189" cy="1035272"/>
          </a:xfrm>
        </p:spPr>
        <p:txBody>
          <a:bodyPr>
            <a:normAutofit/>
          </a:bodyPr>
          <a:lstStyle>
            <a:lvl1pPr>
              <a:defRPr sz="360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Click to edit Master title style</a:t>
            </a:r>
          </a:p>
        </p:txBody>
      </p:sp>
      <p:sp>
        <p:nvSpPr>
          <p:cNvPr id="3" name="Content Placeholder 2"/>
          <p:cNvSpPr>
            <a:spLocks noGrp="1"/>
          </p:cNvSpPr>
          <p:nvPr>
            <p:ph idx="1"/>
          </p:nvPr>
        </p:nvSpPr>
        <p:spPr>
          <a:xfrm>
            <a:off x="557939" y="1596325"/>
            <a:ext cx="10753189" cy="4575875"/>
          </a:xfrm>
        </p:spPr>
        <p:txBody>
          <a:bodyPr/>
          <a:lstStyle>
            <a:lvl1pPr marL="342900" indent="-342900">
              <a:buFont typeface="Arial" panose="020B0604020202020204" pitchFamily="34" charset="0"/>
              <a:buChar char="•"/>
              <a:defRPr/>
            </a:lvl1pPr>
            <a:lvl2pPr marL="560070" indent="-285750">
              <a:buFont typeface="Arial" panose="020B0604020202020204" pitchFamily="34" charset="0"/>
              <a:buChar char="•"/>
              <a:defRPr/>
            </a:lvl2pPr>
            <a:lvl3pPr marL="834390" indent="-285750">
              <a:buFont typeface="Arial" panose="020B0604020202020204" pitchFamily="34" charset="0"/>
              <a:buChar char="•"/>
              <a:defRPr/>
            </a:lvl3pPr>
            <a:lvl4pPr marL="1108710" indent="-285750">
              <a:buFont typeface="Arial" panose="020B0604020202020204" pitchFamily="34" charset="0"/>
              <a:buChar char="•"/>
              <a:defRPr/>
            </a:lvl4pPr>
            <a:lvl5pPr marL="1383030" indent="-28575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5E7352C-F733-4D88-9483-A7DDD146CBE1}"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3665564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dirty="0"/>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5E7352C-F733-4D88-9483-A7DDD146CBE1}" type="datetimeFigureOut">
              <a:rPr lang="en-IN" smtClean="0"/>
              <a:t>13-08-2024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9E4B9BFC-4540-4D13-991E-3C6A1F978543}" type="slidenum">
              <a:rPr lang="en-IN" smtClean="0"/>
              <a:t>‹#›</a:t>
            </a:fld>
            <a:endParaRPr lang="en-IN"/>
          </a:p>
        </p:txBody>
      </p:sp>
    </p:spTree>
    <p:extLst>
      <p:ext uri="{BB962C8B-B14F-4D97-AF65-F5344CB8AC3E}">
        <p14:creationId xmlns:p14="http://schemas.microsoft.com/office/powerpoint/2010/main" val="85886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E7352C-F733-4D88-9483-A7DDD146CBE1}"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127564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7352C-F733-4D88-9483-A7DDD146CBE1}" type="datetimeFigureOut">
              <a:rPr lang="en-IN" smtClean="0"/>
              <a:t>13-08-2024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3142535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E7352C-F733-4D88-9483-A7DDD146CBE1}" type="datetimeFigureOut">
              <a:rPr lang="en-IN" smtClean="0"/>
              <a:t>13-08-2024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3050004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E7352C-F733-4D88-9483-A7DDD146CBE1}" type="datetimeFigureOut">
              <a:rPr lang="en-IN" smtClean="0"/>
              <a:t>13-08-2024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3603132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E7352C-F733-4D88-9483-A7DDD146CBE1}"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2856368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E7352C-F733-4D88-9483-A7DDD146CBE1}" type="datetimeFigureOut">
              <a:rPr lang="en-IN" smtClean="0"/>
              <a:t>13-08-2024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9E4B9BFC-4540-4D13-991E-3C6A1F978543}" type="slidenum">
              <a:rPr lang="en-IN" smtClean="0"/>
              <a:t>‹#›</a:t>
            </a:fld>
            <a:endParaRPr lang="en-IN"/>
          </a:p>
        </p:txBody>
      </p:sp>
    </p:spTree>
    <p:extLst>
      <p:ext uri="{BB962C8B-B14F-4D97-AF65-F5344CB8AC3E}">
        <p14:creationId xmlns:p14="http://schemas.microsoft.com/office/powerpoint/2010/main" val="3131110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2390" y="255272"/>
            <a:ext cx="10445858"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2390" y="2121408"/>
            <a:ext cx="10445858"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5E7352C-F733-4D88-9483-A7DDD146CBE1}" type="datetimeFigureOut">
              <a:rPr lang="en-IN" smtClean="0"/>
              <a:t>13-08-2024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9E4B9BFC-4540-4D13-991E-3C6A1F978543}" type="slidenum">
              <a:rPr lang="en-IN" smtClean="0"/>
              <a:t>‹#›</a:t>
            </a:fld>
            <a:endParaRPr lang="en-IN"/>
          </a:p>
        </p:txBody>
      </p:sp>
    </p:spTree>
    <p:extLst>
      <p:ext uri="{BB962C8B-B14F-4D97-AF65-F5344CB8AC3E}">
        <p14:creationId xmlns:p14="http://schemas.microsoft.com/office/powerpoint/2010/main" val="376591162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cap="all" baseline="0">
          <a:blipFill>
            <a:blip r:embed="rId15">
              <a:extLst>
                <a:ext uri="{28A0092B-C50C-407E-A947-70E740481C1C}">
                  <a14:useLocalDpi xmlns:a14="http://schemas.microsoft.com/office/drawing/2010/main" val="0"/>
                </a:ext>
              </a:extLst>
            </a:blip>
            <a:tile tx="6350" ty="-127000" sx="65000" sy="64000" flip="none" algn="tl"/>
          </a:blipFill>
          <a:latin typeface="Red Hat Display" panose="02010303040201060303" pitchFamily="2" charset="0"/>
          <a:ea typeface="Red Hat Display" panose="02010303040201060303" pitchFamily="2" charset="0"/>
          <a:cs typeface="Red Hat Display" panose="02010303040201060303" pitchFamily="2" charset="0"/>
        </a:defRPr>
      </a:lvl1pPr>
    </p:titleStyle>
    <p:bodyStyle>
      <a:lvl1pPr marL="342900" indent="-342900" algn="l" defTabSz="914400" rtl="0" eaLnBrk="1" latinLnBrk="0" hangingPunct="1">
        <a:lnSpc>
          <a:spcPct val="150000"/>
        </a:lnSpc>
        <a:spcBef>
          <a:spcPts val="1200"/>
        </a:spcBef>
        <a:buClr>
          <a:schemeClr val="accent1">
            <a:lumMod val="75000"/>
          </a:schemeClr>
        </a:buClr>
        <a:buSzPct val="85000"/>
        <a:buFont typeface="Arial" panose="020B0604020202020204" pitchFamily="34" charset="0"/>
        <a:buChar char="•"/>
        <a:defRPr sz="2000" kern="1200">
          <a:solidFill>
            <a:schemeClr val="tx1"/>
          </a:solidFill>
          <a:latin typeface="+mn-lt"/>
          <a:ea typeface="+mn-ea"/>
          <a:cs typeface="+mn-cs"/>
        </a:defRPr>
      </a:lvl1pPr>
      <a:lvl2pPr marL="56007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800" kern="1200">
          <a:solidFill>
            <a:schemeClr val="tx1"/>
          </a:solidFill>
          <a:latin typeface="+mn-lt"/>
          <a:ea typeface="+mn-ea"/>
          <a:cs typeface="+mn-cs"/>
        </a:defRPr>
      </a:lvl2pPr>
      <a:lvl3pPr marL="83439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600" kern="1200">
          <a:solidFill>
            <a:schemeClr val="tx1"/>
          </a:solidFill>
          <a:latin typeface="+mn-lt"/>
          <a:ea typeface="+mn-ea"/>
          <a:cs typeface="+mn-cs"/>
        </a:defRPr>
      </a:lvl3pPr>
      <a:lvl4pPr marL="110871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600" kern="1200">
          <a:solidFill>
            <a:schemeClr val="tx1"/>
          </a:solidFill>
          <a:latin typeface="+mn-lt"/>
          <a:ea typeface="+mn-ea"/>
          <a:cs typeface="+mn-cs"/>
        </a:defRPr>
      </a:lvl4pPr>
      <a:lvl5pPr marL="138303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8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C5BF-4108-F57F-C769-6101627F5C74}"/>
              </a:ext>
            </a:extLst>
          </p:cNvPr>
          <p:cNvSpPr>
            <a:spLocks noGrp="1"/>
          </p:cNvSpPr>
          <p:nvPr>
            <p:ph type="ctrTitle"/>
          </p:nvPr>
        </p:nvSpPr>
        <p:spPr>
          <a:xfrm>
            <a:off x="1375474" y="2385341"/>
            <a:ext cx="9441052" cy="1043659"/>
          </a:xfrm>
        </p:spPr>
        <p:txBody>
          <a:bodyPr/>
          <a:lstStyle/>
          <a:p>
            <a:pPr algn="ctr"/>
            <a:r>
              <a:rPr lang="en-US" spc="600">
                <a:latin typeface="Red Hat Display" panose="02010303040201060303" pitchFamily="2" charset="0"/>
                <a:ea typeface="Red Hat Display" panose="02010303040201060303" pitchFamily="2" charset="0"/>
                <a:cs typeface="Red Hat Display" panose="02010303040201060303" pitchFamily="2" charset="0"/>
              </a:rPr>
              <a:t>Switching</a:t>
            </a:r>
            <a:endParaRPr lang="en-IN" spc="600" dirty="0">
              <a:latin typeface="Red Hat Display" panose="02010303040201060303" pitchFamily="2" charset="0"/>
              <a:ea typeface="Red Hat Display" panose="02010303040201060303" pitchFamily="2" charset="0"/>
              <a:cs typeface="Red Hat Display" panose="02010303040201060303" pitchFamily="2" charset="0"/>
            </a:endParaRPr>
          </a:p>
        </p:txBody>
      </p:sp>
      <p:sp>
        <p:nvSpPr>
          <p:cNvPr id="3" name="Subtitle 2">
            <a:extLst>
              <a:ext uri="{FF2B5EF4-FFF2-40B4-BE49-F238E27FC236}">
                <a16:creationId xmlns:a16="http://schemas.microsoft.com/office/drawing/2014/main" id="{6653DA05-CF16-AF41-8E64-2C0AEEEFB697}"/>
              </a:ext>
            </a:extLst>
          </p:cNvPr>
          <p:cNvSpPr>
            <a:spLocks noGrp="1"/>
          </p:cNvSpPr>
          <p:nvPr>
            <p:ph type="subTitle" idx="1"/>
          </p:nvPr>
        </p:nvSpPr>
        <p:spPr>
          <a:xfrm>
            <a:off x="1524000" y="4673885"/>
            <a:ext cx="9144000" cy="754025"/>
          </a:xfrm>
        </p:spPr>
        <p:txBody>
          <a:bodyPr>
            <a:normAutofit fontScale="55000" lnSpcReduction="20000"/>
          </a:bodyPr>
          <a:lstStyle/>
          <a:p>
            <a:pPr algn="ctr"/>
            <a:r>
              <a:rPr lang="en-US" dirty="0">
                <a:latin typeface="Red Hat Display" panose="02010303040201060303" pitchFamily="2" charset="0"/>
                <a:ea typeface="Red Hat Display" panose="02010303040201060303" pitchFamily="2" charset="0"/>
                <a:cs typeface="Red Hat Display" panose="02010303040201060303" pitchFamily="2" charset="0"/>
              </a:rPr>
              <a:t>By</a:t>
            </a:r>
          </a:p>
          <a:p>
            <a:pPr algn="ctr"/>
            <a:r>
              <a:rPr lang="en-US" dirty="0">
                <a:latin typeface="Red Hat Display" panose="02010303040201060303" pitchFamily="2" charset="0"/>
                <a:ea typeface="Red Hat Display" panose="02010303040201060303" pitchFamily="2" charset="0"/>
                <a:cs typeface="Red Hat Display" panose="02010303040201060303" pitchFamily="2" charset="0"/>
              </a:rPr>
              <a:t>Jitendra Singh Tomar || Jeetu</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2229157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Layer 3: network layer (internet layer)</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0753189" cy="5290807"/>
          </a:xfrm>
        </p:spPr>
        <p:txBody>
          <a:bodyPr>
            <a:normAutofit/>
          </a:bodyPr>
          <a:lstStyle/>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Transport layer sends </a:t>
            </a:r>
            <a:r>
              <a:rPr lang="en-US" b="1" dirty="0">
                <a:latin typeface="Red Hat Display" panose="02010303040201060303" pitchFamily="2" charset="0"/>
                <a:ea typeface="Red Hat Display" panose="02010303040201060303" pitchFamily="2" charset="0"/>
                <a:cs typeface="Red Hat Display" panose="02010303040201060303" pitchFamily="2" charset="0"/>
              </a:rPr>
              <a:t>segments</a:t>
            </a:r>
            <a:r>
              <a:rPr lang="en-US" dirty="0">
                <a:latin typeface="Red Hat Display" panose="02010303040201060303" pitchFamily="2" charset="0"/>
                <a:ea typeface="Red Hat Display" panose="02010303040201060303" pitchFamily="2" charset="0"/>
                <a:cs typeface="Red Hat Display" panose="02010303040201060303" pitchFamily="2" charset="0"/>
              </a:rPr>
              <a:t> to this layer. </a:t>
            </a:r>
            <a:r>
              <a:rPr lang="en-IN" dirty="0">
                <a:latin typeface="Red Hat Display" panose="02010303040201060303" pitchFamily="2" charset="0"/>
                <a:ea typeface="Red Hat Display" panose="02010303040201060303" pitchFamily="2" charset="0"/>
                <a:cs typeface="Red Hat Display" panose="02010303040201060303" pitchFamily="2" charset="0"/>
              </a:rPr>
              <a:t>Here, data units are called “</a:t>
            </a:r>
            <a:r>
              <a:rPr lang="en-IN" b="1" dirty="0">
                <a:latin typeface="Red Hat Display" panose="02010303040201060303" pitchFamily="2" charset="0"/>
                <a:ea typeface="Red Hat Display" panose="02010303040201060303" pitchFamily="2" charset="0"/>
                <a:cs typeface="Red Hat Display" panose="02010303040201060303" pitchFamily="2" charset="0"/>
              </a:rPr>
              <a:t>Packets</a:t>
            </a:r>
            <a:r>
              <a:rPr lang="en-IN" dirty="0">
                <a:latin typeface="Red Hat Display" panose="02010303040201060303" pitchFamily="2" charset="0"/>
                <a:ea typeface="Red Hat Display" panose="02010303040201060303" pitchFamily="2" charset="0"/>
                <a:cs typeface="Red Hat Display" panose="02010303040201060303" pitchFamily="2" charset="0"/>
              </a:rPr>
              <a:t>”.</a:t>
            </a:r>
          </a:p>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This layer is primarily responsible for establishing the paths used for </a:t>
            </a:r>
            <a:r>
              <a:rPr lang="en-US" b="1" dirty="0">
                <a:latin typeface="Red Hat Display" panose="02010303040201060303" pitchFamily="2" charset="0"/>
                <a:ea typeface="Red Hat Display" panose="02010303040201060303" pitchFamily="2" charset="0"/>
                <a:cs typeface="Red Hat Display" panose="02010303040201060303" pitchFamily="2" charset="0"/>
              </a:rPr>
              <a:t>transfer of data packets </a:t>
            </a:r>
            <a:r>
              <a:rPr lang="en-US" dirty="0">
                <a:latin typeface="Red Hat Display" panose="02010303040201060303" pitchFamily="2" charset="0"/>
                <a:ea typeface="Red Hat Display" panose="02010303040201060303" pitchFamily="2" charset="0"/>
                <a:cs typeface="Red Hat Display" panose="02010303040201060303" pitchFamily="2" charset="0"/>
              </a:rPr>
              <a:t>between nodes on the network. This is the layer that </a:t>
            </a:r>
            <a:r>
              <a:rPr lang="en-US" b="1" dirty="0">
                <a:latin typeface="Red Hat Display" panose="02010303040201060303" pitchFamily="2" charset="0"/>
                <a:ea typeface="Red Hat Display" panose="02010303040201060303" pitchFamily="2" charset="0"/>
                <a:cs typeface="Red Hat Display" panose="02010303040201060303" pitchFamily="2" charset="0"/>
              </a:rPr>
              <a:t>routers </a:t>
            </a:r>
            <a:r>
              <a:rPr lang="en-US" dirty="0">
                <a:latin typeface="Red Hat Display" panose="02010303040201060303" pitchFamily="2" charset="0"/>
                <a:ea typeface="Red Hat Display" panose="02010303040201060303" pitchFamily="2" charset="0"/>
                <a:cs typeface="Red Hat Display" panose="02010303040201060303" pitchFamily="2" charset="0"/>
              </a:rPr>
              <a:t>operate on.</a:t>
            </a:r>
          </a:p>
          <a:p>
            <a:pPr algn="just">
              <a:buFont typeface="Wingdings" panose="05000000000000000000" pitchFamily="2" charset="2"/>
              <a:buChar char="§"/>
            </a:pPr>
            <a:r>
              <a:rPr lang="en-US" b="1" dirty="0">
                <a:latin typeface="Red Hat Display" panose="02010303040201060303" pitchFamily="2" charset="0"/>
                <a:ea typeface="Red Hat Display" panose="02010303040201060303" pitchFamily="2" charset="0"/>
                <a:cs typeface="Red Hat Display" panose="02010303040201060303" pitchFamily="2" charset="0"/>
              </a:rPr>
              <a:t>Path determination </a:t>
            </a:r>
            <a:r>
              <a:rPr lang="en-US" dirty="0">
                <a:latin typeface="Red Hat Display" panose="02010303040201060303" pitchFamily="2" charset="0"/>
                <a:ea typeface="Red Hat Display" panose="02010303040201060303" pitchFamily="2" charset="0"/>
                <a:cs typeface="Red Hat Display" panose="02010303040201060303" pitchFamily="2" charset="0"/>
              </a:rPr>
              <a:t>(finding best path of delivery).</a:t>
            </a:r>
          </a:p>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This layer is responsible for:</a:t>
            </a:r>
          </a:p>
          <a:p>
            <a:pPr lvl="1" algn="just">
              <a:buFont typeface="Wingdings" panose="05000000000000000000" pitchFamily="2" charset="2"/>
              <a:buChar char="§"/>
            </a:pPr>
            <a:r>
              <a:rPr lang="en-US" b="1" dirty="0">
                <a:latin typeface="Red Hat Display" panose="02010303040201060303" pitchFamily="2" charset="0"/>
                <a:ea typeface="Red Hat Display" panose="02010303040201060303" pitchFamily="2" charset="0"/>
                <a:cs typeface="Red Hat Display" panose="02010303040201060303" pitchFamily="2" charset="0"/>
              </a:rPr>
              <a:t>Logical addressing </a:t>
            </a:r>
            <a:r>
              <a:rPr lang="en-US" dirty="0">
                <a:latin typeface="Red Hat Display" panose="02010303040201060303" pitchFamily="2" charset="0"/>
                <a:ea typeface="Red Hat Display" panose="02010303040201060303" pitchFamily="2" charset="0"/>
                <a:cs typeface="Red Hat Display" panose="02010303040201060303" pitchFamily="2" charset="0"/>
              </a:rPr>
              <a:t>(IP addresses)</a:t>
            </a:r>
          </a:p>
          <a:p>
            <a:pPr lvl="1" algn="just">
              <a:buFont typeface="Wingdings" panose="05000000000000000000" pitchFamily="2" charset="2"/>
              <a:buChar char="§"/>
            </a:pPr>
            <a:r>
              <a:rPr lang="en-US" b="1" dirty="0">
                <a:latin typeface="Red Hat Display" panose="02010303040201060303" pitchFamily="2" charset="0"/>
                <a:ea typeface="Red Hat Display" panose="02010303040201060303" pitchFamily="2" charset="0"/>
                <a:cs typeface="Red Hat Display" panose="02010303040201060303" pitchFamily="2" charset="0"/>
              </a:rPr>
              <a:t>Packet forwarding </a:t>
            </a:r>
            <a:r>
              <a:rPr lang="en-US" dirty="0">
                <a:latin typeface="Red Hat Display" panose="02010303040201060303" pitchFamily="2" charset="0"/>
                <a:ea typeface="Red Hat Display" panose="02010303040201060303" pitchFamily="2" charset="0"/>
                <a:cs typeface="Red Hat Display" panose="02010303040201060303" pitchFamily="2" charset="0"/>
              </a:rPr>
              <a:t>(routing through different routers)</a:t>
            </a:r>
          </a:p>
          <a:p>
            <a:pPr lvl="1" algn="just">
              <a:buFont typeface="Wingdings" panose="05000000000000000000" pitchFamily="2" charset="2"/>
              <a:buChar char="§"/>
            </a:pPr>
            <a:r>
              <a:rPr lang="en-US" b="1" dirty="0">
                <a:latin typeface="Red Hat Display" panose="02010303040201060303" pitchFamily="2" charset="0"/>
                <a:ea typeface="Red Hat Display" panose="02010303040201060303" pitchFamily="2" charset="0"/>
                <a:cs typeface="Red Hat Display" panose="02010303040201060303" pitchFamily="2" charset="0"/>
              </a:rPr>
              <a:t>Fragmentation</a:t>
            </a:r>
            <a:r>
              <a:rPr lang="en-US" dirty="0">
                <a:latin typeface="Red Hat Display" panose="02010303040201060303" pitchFamily="2" charset="0"/>
                <a:ea typeface="Red Hat Display" panose="02010303040201060303" pitchFamily="2" charset="0"/>
                <a:cs typeface="Red Hat Display" panose="02010303040201060303" pitchFamily="2" charset="0"/>
              </a:rPr>
              <a:t> and reassembly of packets</a:t>
            </a:r>
          </a:p>
          <a:p>
            <a:pPr lvl="1"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Handling </a:t>
            </a:r>
            <a:r>
              <a:rPr lang="en-US" b="1" dirty="0">
                <a:latin typeface="Red Hat Display" panose="02010303040201060303" pitchFamily="2" charset="0"/>
                <a:ea typeface="Red Hat Display" panose="02010303040201060303" pitchFamily="2" charset="0"/>
                <a:cs typeface="Red Hat Display" panose="02010303040201060303" pitchFamily="2" charset="0"/>
              </a:rPr>
              <a:t>traffic control </a:t>
            </a:r>
            <a:r>
              <a:rPr lang="en-US" dirty="0">
                <a:latin typeface="Red Hat Display" panose="02010303040201060303" pitchFamily="2" charset="0"/>
                <a:ea typeface="Red Hat Display" panose="02010303040201060303" pitchFamily="2" charset="0"/>
                <a:cs typeface="Red Hat Display" panose="02010303040201060303" pitchFamily="2" charset="0"/>
              </a:rPr>
              <a:t>(congestion management)</a:t>
            </a:r>
          </a:p>
          <a:p>
            <a:pPr algn="just">
              <a:buFont typeface="Wingdings" panose="05000000000000000000" pitchFamily="2" charset="2"/>
              <a:buChar char="§"/>
            </a:pP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3232425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Layer 3: network layer (internet layer)</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0753189" cy="5290807"/>
          </a:xfrm>
        </p:spPr>
        <p:txBody>
          <a:bodyPr>
            <a:normAutofit/>
          </a:bodyPr>
          <a:lstStyle/>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The network layer also takes care of </a:t>
            </a:r>
            <a:r>
              <a:rPr lang="en-US" b="1" dirty="0">
                <a:latin typeface="Red Hat Display" panose="02010303040201060303" pitchFamily="2" charset="0"/>
                <a:ea typeface="Red Hat Display" panose="02010303040201060303" pitchFamily="2" charset="0"/>
                <a:cs typeface="Red Hat Display" panose="02010303040201060303" pitchFamily="2" charset="0"/>
              </a:rPr>
              <a:t>mapping logical (IP) addresses to physical (MAC) addresses</a:t>
            </a:r>
            <a:r>
              <a:rPr lang="en-US" dirty="0">
                <a:latin typeface="Red Hat Display" panose="02010303040201060303" pitchFamily="2" charset="0"/>
                <a:ea typeface="Red Hat Display" panose="02010303040201060303" pitchFamily="2" charset="0"/>
                <a:cs typeface="Red Hat Display" panose="02010303040201060303" pitchFamily="2" charset="0"/>
              </a:rPr>
              <a:t> that are used in the Data Link layer.</a:t>
            </a:r>
          </a:p>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Supported protocols: </a:t>
            </a:r>
          </a:p>
          <a:p>
            <a:pPr lvl="1" algn="just">
              <a:buFont typeface="Wingdings" panose="05000000000000000000" pitchFamily="2" charset="2"/>
              <a:buChar char="§"/>
            </a:pPr>
            <a:r>
              <a:rPr lang="en-IN" b="1" dirty="0">
                <a:latin typeface="Red Hat Display" panose="02010303040201060303" pitchFamily="2" charset="0"/>
                <a:ea typeface="Red Hat Display" panose="02010303040201060303" pitchFamily="2" charset="0"/>
                <a:cs typeface="Red Hat Display" panose="02010303040201060303" pitchFamily="2" charset="0"/>
              </a:rPr>
              <a:t>IP</a:t>
            </a:r>
            <a:r>
              <a:rPr lang="en-IN" dirty="0">
                <a:latin typeface="Red Hat Display" panose="02010303040201060303" pitchFamily="2" charset="0"/>
                <a:ea typeface="Red Hat Display" panose="02010303040201060303" pitchFamily="2" charset="0"/>
                <a:cs typeface="Red Hat Display" panose="02010303040201060303" pitchFamily="2" charset="0"/>
              </a:rPr>
              <a:t> (Internet Protocol) - IPv4 &amp; IPv6</a:t>
            </a:r>
          </a:p>
          <a:p>
            <a:pPr lvl="1" algn="just">
              <a:buFont typeface="Wingdings" panose="05000000000000000000" pitchFamily="2" charset="2"/>
              <a:buChar char="§"/>
            </a:pPr>
            <a:r>
              <a:rPr lang="en-IN" b="1" dirty="0">
                <a:latin typeface="Red Hat Display" panose="02010303040201060303" pitchFamily="2" charset="0"/>
                <a:ea typeface="Red Hat Display" panose="02010303040201060303" pitchFamily="2" charset="0"/>
                <a:cs typeface="Red Hat Display" panose="02010303040201060303" pitchFamily="2" charset="0"/>
              </a:rPr>
              <a:t>ICMP</a:t>
            </a:r>
            <a:r>
              <a:rPr lang="en-IN" dirty="0">
                <a:latin typeface="Red Hat Display" panose="02010303040201060303" pitchFamily="2" charset="0"/>
                <a:ea typeface="Red Hat Display" panose="02010303040201060303" pitchFamily="2" charset="0"/>
                <a:cs typeface="Red Hat Display" panose="02010303040201060303" pitchFamily="2" charset="0"/>
              </a:rPr>
              <a:t> (Internet Control Message Protocol)</a:t>
            </a:r>
          </a:p>
          <a:p>
            <a:pPr lvl="1" algn="just">
              <a:buFont typeface="Wingdings" panose="05000000000000000000" pitchFamily="2" charset="2"/>
              <a:buChar char="§"/>
            </a:pPr>
            <a:r>
              <a:rPr lang="en-IN" b="1" dirty="0">
                <a:latin typeface="Red Hat Display" panose="02010303040201060303" pitchFamily="2" charset="0"/>
                <a:ea typeface="Red Hat Display" panose="02010303040201060303" pitchFamily="2" charset="0"/>
                <a:cs typeface="Red Hat Display" panose="02010303040201060303" pitchFamily="2" charset="0"/>
              </a:rPr>
              <a:t>RIP</a:t>
            </a:r>
            <a:r>
              <a:rPr lang="en-IN" dirty="0">
                <a:latin typeface="Red Hat Display" panose="02010303040201060303" pitchFamily="2" charset="0"/>
                <a:ea typeface="Red Hat Display" panose="02010303040201060303" pitchFamily="2" charset="0"/>
                <a:cs typeface="Red Hat Display" panose="02010303040201060303" pitchFamily="2" charset="0"/>
              </a:rPr>
              <a:t> (Routing Information Protocol)</a:t>
            </a:r>
          </a:p>
          <a:p>
            <a:pPr lvl="1" algn="just">
              <a:buFont typeface="Wingdings" panose="05000000000000000000" pitchFamily="2" charset="2"/>
              <a:buChar char="§"/>
            </a:pPr>
            <a:r>
              <a:rPr lang="en-IN" b="1" dirty="0">
                <a:latin typeface="Red Hat Display" panose="02010303040201060303" pitchFamily="2" charset="0"/>
                <a:ea typeface="Red Hat Display" panose="02010303040201060303" pitchFamily="2" charset="0"/>
                <a:cs typeface="Red Hat Display" panose="02010303040201060303" pitchFamily="2" charset="0"/>
              </a:rPr>
              <a:t>OSPF</a:t>
            </a:r>
            <a:r>
              <a:rPr lang="en-IN" dirty="0">
                <a:latin typeface="Red Hat Display" panose="02010303040201060303" pitchFamily="2" charset="0"/>
                <a:ea typeface="Red Hat Display" panose="02010303040201060303" pitchFamily="2" charset="0"/>
                <a:cs typeface="Red Hat Display" panose="02010303040201060303" pitchFamily="2" charset="0"/>
              </a:rPr>
              <a:t> (Open Shortest Path First)</a:t>
            </a:r>
          </a:p>
          <a:p>
            <a:pPr lvl="1" algn="just">
              <a:buFont typeface="Wingdings" panose="05000000000000000000" pitchFamily="2" charset="2"/>
              <a:buChar char="§"/>
            </a:pPr>
            <a:r>
              <a:rPr lang="en-IN" b="1" dirty="0">
                <a:latin typeface="Red Hat Display" panose="02010303040201060303" pitchFamily="2" charset="0"/>
                <a:ea typeface="Red Hat Display" panose="02010303040201060303" pitchFamily="2" charset="0"/>
                <a:cs typeface="Red Hat Display" panose="02010303040201060303" pitchFamily="2" charset="0"/>
              </a:rPr>
              <a:t>BGP</a:t>
            </a:r>
            <a:r>
              <a:rPr lang="en-IN" dirty="0">
                <a:latin typeface="Red Hat Display" panose="02010303040201060303" pitchFamily="2" charset="0"/>
                <a:ea typeface="Red Hat Display" panose="02010303040201060303" pitchFamily="2" charset="0"/>
                <a:cs typeface="Red Hat Display" panose="02010303040201060303" pitchFamily="2" charset="0"/>
              </a:rPr>
              <a:t> (Border Gateway Protocol)</a:t>
            </a:r>
          </a:p>
          <a:p>
            <a:pPr lvl="1" algn="just">
              <a:buFont typeface="Wingdings" panose="05000000000000000000" pitchFamily="2" charset="2"/>
              <a:buChar char="§"/>
            </a:pPr>
            <a:r>
              <a:rPr lang="en-IN" b="1" dirty="0">
                <a:latin typeface="Red Hat Display" panose="02010303040201060303" pitchFamily="2" charset="0"/>
                <a:ea typeface="Red Hat Display" panose="02010303040201060303" pitchFamily="2" charset="0"/>
                <a:cs typeface="Red Hat Display" panose="02010303040201060303" pitchFamily="2" charset="0"/>
              </a:rPr>
              <a:t>MPLS</a:t>
            </a:r>
            <a:r>
              <a:rPr lang="en-IN" dirty="0">
                <a:latin typeface="Red Hat Display" panose="02010303040201060303" pitchFamily="2" charset="0"/>
                <a:ea typeface="Red Hat Display" panose="02010303040201060303" pitchFamily="2" charset="0"/>
                <a:cs typeface="Red Hat Display" panose="02010303040201060303" pitchFamily="2" charset="0"/>
              </a:rPr>
              <a:t> (Multiprotocol Label Switching)</a:t>
            </a:r>
          </a:p>
        </p:txBody>
      </p:sp>
    </p:spTree>
    <p:extLst>
      <p:ext uri="{BB962C8B-B14F-4D97-AF65-F5344CB8AC3E}">
        <p14:creationId xmlns:p14="http://schemas.microsoft.com/office/powerpoint/2010/main" val="2297132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Layer 2: data link layer</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1033450" cy="5290807"/>
          </a:xfrm>
        </p:spPr>
        <p:txBody>
          <a:bodyPr>
            <a:normAutofit/>
          </a:bodyPr>
          <a:lstStyle/>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At the Data Link layer, data packets are encoded into </a:t>
            </a:r>
            <a:r>
              <a:rPr lang="en-US" b="1" dirty="0">
                <a:latin typeface="Red Hat Display" panose="02010303040201060303" pitchFamily="2" charset="0"/>
                <a:ea typeface="Red Hat Display" panose="02010303040201060303" pitchFamily="2" charset="0"/>
                <a:cs typeface="Red Hat Display" panose="02010303040201060303" pitchFamily="2" charset="0"/>
              </a:rPr>
              <a:t>bits</a:t>
            </a:r>
            <a:r>
              <a:rPr lang="en-US" dirty="0">
                <a:latin typeface="Red Hat Display" panose="02010303040201060303" pitchFamily="2" charset="0"/>
                <a:ea typeface="Red Hat Display" panose="02010303040201060303" pitchFamily="2" charset="0"/>
                <a:cs typeface="Red Hat Display" panose="02010303040201060303" pitchFamily="2" charset="0"/>
              </a:rPr>
              <a:t>. </a:t>
            </a:r>
          </a:p>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This layer is responsible for </a:t>
            </a:r>
            <a:r>
              <a:rPr lang="en-US" b="1" dirty="0">
                <a:latin typeface="Red Hat Display" panose="02010303040201060303" pitchFamily="2" charset="0"/>
                <a:ea typeface="Red Hat Display" panose="02010303040201060303" pitchFamily="2" charset="0"/>
                <a:cs typeface="Red Hat Display" panose="02010303040201060303" pitchFamily="2" charset="0"/>
              </a:rPr>
              <a:t>establishing, maintaining, and terminating </a:t>
            </a:r>
            <a:r>
              <a:rPr lang="en-US" dirty="0">
                <a:latin typeface="Red Hat Display" panose="02010303040201060303" pitchFamily="2" charset="0"/>
                <a:ea typeface="Red Hat Display" panose="02010303040201060303" pitchFamily="2" charset="0"/>
                <a:cs typeface="Red Hat Display" panose="02010303040201060303" pitchFamily="2" charset="0"/>
              </a:rPr>
              <a:t>a link between two directly connected nodes. </a:t>
            </a:r>
          </a:p>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It ensures </a:t>
            </a:r>
            <a:r>
              <a:rPr lang="en-US" b="1" dirty="0">
                <a:latin typeface="Red Hat Display" panose="02010303040201060303" pitchFamily="2" charset="0"/>
                <a:ea typeface="Red Hat Display" panose="02010303040201060303" pitchFamily="2" charset="0"/>
                <a:cs typeface="Red Hat Display" panose="02010303040201060303" pitchFamily="2" charset="0"/>
              </a:rPr>
              <a:t>error-free</a:t>
            </a:r>
            <a:r>
              <a:rPr lang="en-US" dirty="0">
                <a:latin typeface="Red Hat Display" panose="02010303040201060303" pitchFamily="2" charset="0"/>
                <a:ea typeface="Red Hat Display" panose="02010303040201060303" pitchFamily="2" charset="0"/>
                <a:cs typeface="Red Hat Display" panose="02010303040201060303" pitchFamily="2" charset="0"/>
              </a:rPr>
              <a:t> transmission between devices on the same network and controls how data is placed on the physical medium.</a:t>
            </a:r>
          </a:p>
          <a:p>
            <a:pPr algn="just">
              <a:buFont typeface="Wingdings" panose="05000000000000000000" pitchFamily="2" charset="2"/>
              <a:buChar char="§"/>
            </a:pPr>
            <a:r>
              <a:rPr lang="en-IN" dirty="0">
                <a:latin typeface="Red Hat Display" panose="02010303040201060303" pitchFamily="2" charset="0"/>
                <a:ea typeface="Red Hat Display" panose="02010303040201060303" pitchFamily="2" charset="0"/>
                <a:cs typeface="Red Hat Display" panose="02010303040201060303" pitchFamily="2" charset="0"/>
              </a:rPr>
              <a:t>MAC address of sender &amp; receiver is assigned to packet to create a frame.</a:t>
            </a:r>
          </a:p>
          <a:p>
            <a:pPr lvl="1" algn="just">
              <a:buFont typeface="Wingdings" panose="05000000000000000000" pitchFamily="2" charset="2"/>
              <a:buChar char="§"/>
            </a:pPr>
            <a:r>
              <a:rPr lang="en-IN" dirty="0">
                <a:latin typeface="Red Hat Display" panose="02010303040201060303" pitchFamily="2" charset="0"/>
                <a:ea typeface="Red Hat Display" panose="02010303040201060303" pitchFamily="2" charset="0"/>
                <a:cs typeface="Red Hat Display" panose="02010303040201060303" pitchFamily="2" charset="0"/>
              </a:rPr>
              <a:t>MAC address is a </a:t>
            </a:r>
            <a:r>
              <a:rPr lang="en-IN" b="1" dirty="0">
                <a:latin typeface="Red Hat Display" panose="02010303040201060303" pitchFamily="2" charset="0"/>
                <a:ea typeface="Red Hat Display" panose="02010303040201060303" pitchFamily="2" charset="0"/>
                <a:cs typeface="Red Hat Display" panose="02010303040201060303" pitchFamily="2" charset="0"/>
              </a:rPr>
              <a:t>12 digit, alpha-numeric number </a:t>
            </a:r>
            <a:r>
              <a:rPr lang="en-IN" dirty="0">
                <a:latin typeface="Red Hat Display" panose="02010303040201060303" pitchFamily="2" charset="0"/>
                <a:ea typeface="Red Hat Display" panose="02010303040201060303" pitchFamily="2" charset="0"/>
                <a:cs typeface="Red Hat Display" panose="02010303040201060303" pitchFamily="2" charset="0"/>
              </a:rPr>
              <a:t>embedded on NIC by manufacturer. </a:t>
            </a:r>
          </a:p>
          <a:p>
            <a:pPr algn="just">
              <a:buFont typeface="Wingdings" panose="05000000000000000000" pitchFamily="2" charset="2"/>
              <a:buChar char="§"/>
            </a:pPr>
            <a:r>
              <a:rPr lang="en-IN" dirty="0">
                <a:latin typeface="Red Hat Display" panose="02010303040201060303" pitchFamily="2" charset="0"/>
                <a:ea typeface="Red Hat Display" panose="02010303040201060303" pitchFamily="2" charset="0"/>
                <a:cs typeface="Red Hat Display" panose="02010303040201060303" pitchFamily="2" charset="0"/>
              </a:rPr>
              <a:t>Supported protocols: </a:t>
            </a:r>
            <a:r>
              <a:rPr lang="en-IN" b="1" dirty="0">
                <a:latin typeface="Red Hat Display" panose="02010303040201060303" pitchFamily="2" charset="0"/>
                <a:ea typeface="Red Hat Display" panose="02010303040201060303" pitchFamily="2" charset="0"/>
                <a:cs typeface="Red Hat Display" panose="02010303040201060303" pitchFamily="2" charset="0"/>
              </a:rPr>
              <a:t>ARP, PPP, Token ring, L2TP,</a:t>
            </a:r>
            <a:r>
              <a:rPr lang="en-IN" dirty="0">
                <a:latin typeface="Red Hat Display" panose="02010303040201060303" pitchFamily="2" charset="0"/>
                <a:ea typeface="Red Hat Display" panose="02010303040201060303" pitchFamily="2" charset="0"/>
                <a:cs typeface="Red Hat Display" panose="02010303040201060303" pitchFamily="2" charset="0"/>
              </a:rPr>
              <a:t> etc</a:t>
            </a:r>
          </a:p>
        </p:txBody>
      </p:sp>
    </p:spTree>
    <p:extLst>
      <p:ext uri="{BB962C8B-B14F-4D97-AF65-F5344CB8AC3E}">
        <p14:creationId xmlns:p14="http://schemas.microsoft.com/office/powerpoint/2010/main" val="4156404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Layer 1: physical layer</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a:bodyPr>
          <a:lstStyle/>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This layer converts data from data link layer into signals.</a:t>
            </a:r>
          </a:p>
          <a:p>
            <a:pPr algn="just">
              <a:buFont typeface="Wingdings" panose="05000000000000000000" pitchFamily="2" charset="2"/>
              <a:buChar char="§"/>
            </a:pPr>
            <a:r>
              <a:rPr lang="en-IN" dirty="0">
                <a:latin typeface="Red Hat Display" panose="02010303040201060303" pitchFamily="2" charset="0"/>
                <a:ea typeface="Red Hat Display" panose="02010303040201060303" pitchFamily="2" charset="0"/>
                <a:cs typeface="Red Hat Display" panose="02010303040201060303" pitchFamily="2" charset="0"/>
              </a:rPr>
              <a:t>This layer </a:t>
            </a:r>
            <a:r>
              <a:rPr lang="en-US" dirty="0">
                <a:latin typeface="Red Hat Display" panose="02010303040201060303" pitchFamily="2" charset="0"/>
                <a:ea typeface="Red Hat Display" panose="02010303040201060303" pitchFamily="2" charset="0"/>
                <a:cs typeface="Red Hat Display" panose="02010303040201060303" pitchFamily="2" charset="0"/>
              </a:rPr>
              <a:t>is the lowest layer of the OSI model and consists of the functionality that interacts with the actual hardware and signaling mechanism.</a:t>
            </a:r>
          </a:p>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This layer is responsible for:</a:t>
            </a:r>
          </a:p>
          <a:p>
            <a:pPr lvl="1"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Defines the </a:t>
            </a:r>
            <a:r>
              <a:rPr lang="en-US" b="1" dirty="0">
                <a:latin typeface="Red Hat Display" panose="02010303040201060303" pitchFamily="2" charset="0"/>
                <a:ea typeface="Red Hat Display" panose="02010303040201060303" pitchFamily="2" charset="0"/>
                <a:cs typeface="Red Hat Display" panose="02010303040201060303" pitchFamily="2" charset="0"/>
              </a:rPr>
              <a:t>physical characteristics </a:t>
            </a:r>
            <a:r>
              <a:rPr lang="en-US" dirty="0">
                <a:latin typeface="Red Hat Display" panose="02010303040201060303" pitchFamily="2" charset="0"/>
                <a:ea typeface="Red Hat Display" panose="02010303040201060303" pitchFamily="2" charset="0"/>
                <a:cs typeface="Red Hat Display" panose="02010303040201060303" pitchFamily="2" charset="0"/>
              </a:rPr>
              <a:t>of the network (cables, connectors, voltage levels).</a:t>
            </a:r>
          </a:p>
          <a:p>
            <a:pPr lvl="1"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Handles the </a:t>
            </a:r>
            <a:r>
              <a:rPr lang="en-US" b="1" dirty="0">
                <a:latin typeface="Red Hat Display" panose="02010303040201060303" pitchFamily="2" charset="0"/>
                <a:ea typeface="Red Hat Display" panose="02010303040201060303" pitchFamily="2" charset="0"/>
                <a:cs typeface="Red Hat Display" panose="02010303040201060303" pitchFamily="2" charset="0"/>
              </a:rPr>
              <a:t>transmission of binary data </a:t>
            </a:r>
            <a:r>
              <a:rPr lang="en-US" dirty="0">
                <a:latin typeface="Red Hat Display" panose="02010303040201060303" pitchFamily="2" charset="0"/>
                <a:ea typeface="Red Hat Display" panose="02010303040201060303" pitchFamily="2" charset="0"/>
                <a:cs typeface="Red Hat Display" panose="02010303040201060303" pitchFamily="2" charset="0"/>
              </a:rPr>
              <a:t>(0s and 1s) as electrical, optical, or radio signals.</a:t>
            </a:r>
          </a:p>
          <a:p>
            <a:pPr lvl="1"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Manages the </a:t>
            </a:r>
            <a:r>
              <a:rPr lang="en-US" b="1" dirty="0">
                <a:latin typeface="Red Hat Display" panose="02010303040201060303" pitchFamily="2" charset="0"/>
                <a:ea typeface="Red Hat Display" panose="02010303040201060303" pitchFamily="2" charset="0"/>
                <a:cs typeface="Red Hat Display" panose="02010303040201060303" pitchFamily="2" charset="0"/>
              </a:rPr>
              <a:t>data rate and synchronization </a:t>
            </a:r>
            <a:r>
              <a:rPr lang="en-US" dirty="0">
                <a:latin typeface="Red Hat Display" panose="02010303040201060303" pitchFamily="2" charset="0"/>
                <a:ea typeface="Red Hat Display" panose="02010303040201060303" pitchFamily="2" charset="0"/>
                <a:cs typeface="Red Hat Display" panose="02010303040201060303" pitchFamily="2" charset="0"/>
              </a:rPr>
              <a:t>of bit-level communication.</a:t>
            </a:r>
          </a:p>
          <a:p>
            <a:pPr algn="just">
              <a:buFont typeface="Wingdings" panose="05000000000000000000" pitchFamily="2" charset="2"/>
              <a:buChar char="§"/>
            </a:pPr>
            <a:r>
              <a:rPr lang="en-IN" dirty="0">
                <a:latin typeface="Red Hat Display" panose="02010303040201060303" pitchFamily="2" charset="0"/>
                <a:ea typeface="Red Hat Display" panose="02010303040201060303" pitchFamily="2" charset="0"/>
                <a:cs typeface="Red Hat Display" panose="02010303040201060303" pitchFamily="2" charset="0"/>
              </a:rPr>
              <a:t>Supported protocols: </a:t>
            </a:r>
            <a:r>
              <a:rPr lang="en-US" dirty="0">
                <a:latin typeface="Red Hat Display" panose="02010303040201060303" pitchFamily="2" charset="0"/>
                <a:ea typeface="Red Hat Display" panose="02010303040201060303" pitchFamily="2" charset="0"/>
                <a:cs typeface="Red Hat Display" panose="02010303040201060303" pitchFamily="2" charset="0"/>
              </a:rPr>
              <a:t>Ethernet, USB, Bluetooth, Infrared, </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3427247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1227319" cy="1050770"/>
          </a:xfrm>
        </p:spPr>
        <p:txBody>
          <a:bodyPr/>
          <a:lstStyle/>
          <a:p>
            <a:r>
              <a:rPr lang="en-IN" dirty="0"/>
              <a:t>TCP/IP Model - Application Layer</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2" y="1472340"/>
            <a:ext cx="8081956" cy="2159860"/>
          </a:xfrm>
        </p:spPr>
        <p:txBody>
          <a:bodyPr>
            <a:normAutofit/>
          </a:body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The TCP/IP model is a fundamental framework for computer networking.</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It consists of four layers: the Link Layer, the Internet Layer, the Transport Layer, and the Application Layer. </a:t>
            </a:r>
          </a:p>
        </p:txBody>
      </p:sp>
      <p:pic>
        <p:nvPicPr>
          <p:cNvPr id="2050" name="Picture 2" descr="TCP/IP Reference Model">
            <a:extLst>
              <a:ext uri="{FF2B5EF4-FFF2-40B4-BE49-F238E27FC236}">
                <a16:creationId xmlns:a16="http://schemas.microsoft.com/office/drawing/2014/main" id="{B3BDDC58-D2C9-4DA0-E7BA-339C1A85A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2568" y="1270861"/>
            <a:ext cx="3437466" cy="248695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351053CE-34FB-EE21-FC60-C716F3A7C0E7}"/>
              </a:ext>
            </a:extLst>
          </p:cNvPr>
          <p:cNvSpPr txBox="1">
            <a:spLocks/>
          </p:cNvSpPr>
          <p:nvPr/>
        </p:nvSpPr>
        <p:spPr>
          <a:xfrm>
            <a:off x="600612" y="3632200"/>
            <a:ext cx="10951635" cy="3117453"/>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ts val="1200"/>
              </a:spcBef>
              <a:buClr>
                <a:schemeClr val="accent1">
                  <a:lumMod val="75000"/>
                </a:schemeClr>
              </a:buClr>
              <a:buSzPct val="85000"/>
              <a:buFont typeface="Arial" panose="020B0604020202020204" pitchFamily="34" charset="0"/>
              <a:buChar char="•"/>
              <a:defRPr sz="2000" kern="1200">
                <a:solidFill>
                  <a:schemeClr val="tx1"/>
                </a:solidFill>
                <a:latin typeface="+mn-lt"/>
                <a:ea typeface="+mn-ea"/>
                <a:cs typeface="+mn-cs"/>
              </a:defRPr>
            </a:lvl1pPr>
            <a:lvl2pPr marL="56007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800" kern="1200">
                <a:solidFill>
                  <a:schemeClr val="tx1"/>
                </a:solidFill>
                <a:latin typeface="+mn-lt"/>
                <a:ea typeface="+mn-ea"/>
                <a:cs typeface="+mn-cs"/>
              </a:defRPr>
            </a:lvl2pPr>
            <a:lvl3pPr marL="83439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600" kern="1200">
                <a:solidFill>
                  <a:schemeClr val="tx1"/>
                </a:solidFill>
                <a:latin typeface="+mn-lt"/>
                <a:ea typeface="+mn-ea"/>
                <a:cs typeface="+mn-cs"/>
              </a:defRPr>
            </a:lvl3pPr>
            <a:lvl4pPr marL="110871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600" kern="1200">
                <a:solidFill>
                  <a:schemeClr val="tx1"/>
                </a:solidFill>
                <a:latin typeface="+mn-lt"/>
                <a:ea typeface="+mn-ea"/>
                <a:cs typeface="+mn-cs"/>
              </a:defRPr>
            </a:lvl4pPr>
            <a:lvl5pPr marL="138303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Each layer has specific functions that help manage different aspects of network communication, making it essential for understanding and working with modern networks.</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The main work of TCP/IP is to transfer the data of a computer from one device to another.</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The TCP/IP model is used in the context of the real-world internet, where a wide range of physical media and network technologies are in use. </a:t>
            </a:r>
          </a:p>
        </p:txBody>
      </p:sp>
    </p:spTree>
    <p:extLst>
      <p:ext uri="{BB962C8B-B14F-4D97-AF65-F5344CB8AC3E}">
        <p14:creationId xmlns:p14="http://schemas.microsoft.com/office/powerpoint/2010/main" val="3792190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1227319" cy="1050770"/>
          </a:xfrm>
        </p:spPr>
        <p:txBody>
          <a:bodyPr/>
          <a:lstStyle/>
          <a:p>
            <a:r>
              <a:rPr lang="en-IN" dirty="0"/>
              <a:t>TCP/IP Model - Application Layer</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2" y="1472340"/>
            <a:ext cx="8081956" cy="2286860"/>
          </a:xfrm>
        </p:spPr>
        <p:txBody>
          <a:bodyPr>
            <a:normAutofit/>
          </a:body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This model defines how data is transmitted over networks, ensuring reliable communication between devices.</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This layer corresponds to the Application, Presentation, and Session layers of the OSI model.</a:t>
            </a:r>
          </a:p>
        </p:txBody>
      </p:sp>
      <p:pic>
        <p:nvPicPr>
          <p:cNvPr id="2050" name="Picture 2" descr="TCP/IP Reference Model">
            <a:extLst>
              <a:ext uri="{FF2B5EF4-FFF2-40B4-BE49-F238E27FC236}">
                <a16:creationId xmlns:a16="http://schemas.microsoft.com/office/drawing/2014/main" id="{B3BDDC58-D2C9-4DA0-E7BA-339C1A85A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2568" y="1472340"/>
            <a:ext cx="3437466" cy="248695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CDAD369B-2E27-6435-89AD-04D339B32590}"/>
              </a:ext>
            </a:extLst>
          </p:cNvPr>
          <p:cNvSpPr txBox="1">
            <a:spLocks/>
          </p:cNvSpPr>
          <p:nvPr/>
        </p:nvSpPr>
        <p:spPr>
          <a:xfrm>
            <a:off x="600612" y="3572934"/>
            <a:ext cx="11227320" cy="2286860"/>
          </a:xfrm>
          <a:prstGeom prst="rect">
            <a:avLst/>
          </a:prstGeom>
        </p:spPr>
        <p:txBody>
          <a:bodyPr vert="horz" lIns="91440" tIns="45720" rIns="91440" bIns="45720" rtlCol="0">
            <a:normAutofit lnSpcReduction="10000"/>
          </a:bodyPr>
          <a:lstStyle>
            <a:lvl1pPr marL="342900" indent="-342900" algn="l" defTabSz="914400" rtl="0" eaLnBrk="1" latinLnBrk="0" hangingPunct="1">
              <a:lnSpc>
                <a:spcPct val="150000"/>
              </a:lnSpc>
              <a:spcBef>
                <a:spcPts val="1200"/>
              </a:spcBef>
              <a:buClr>
                <a:schemeClr val="accent1">
                  <a:lumMod val="75000"/>
                </a:schemeClr>
              </a:buClr>
              <a:buSzPct val="85000"/>
              <a:buFont typeface="Arial" panose="020B0604020202020204" pitchFamily="34" charset="0"/>
              <a:buChar char="•"/>
              <a:defRPr sz="2000" kern="1200">
                <a:solidFill>
                  <a:schemeClr val="tx1"/>
                </a:solidFill>
                <a:latin typeface="+mn-lt"/>
                <a:ea typeface="+mn-ea"/>
                <a:cs typeface="+mn-cs"/>
              </a:defRPr>
            </a:lvl1pPr>
            <a:lvl2pPr marL="56007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800" kern="1200">
                <a:solidFill>
                  <a:schemeClr val="tx1"/>
                </a:solidFill>
                <a:latin typeface="+mn-lt"/>
                <a:ea typeface="+mn-ea"/>
                <a:cs typeface="+mn-cs"/>
              </a:defRPr>
            </a:lvl2pPr>
            <a:lvl3pPr marL="83439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600" kern="1200">
                <a:solidFill>
                  <a:schemeClr val="tx1"/>
                </a:solidFill>
                <a:latin typeface="+mn-lt"/>
                <a:ea typeface="+mn-ea"/>
                <a:cs typeface="+mn-cs"/>
              </a:defRPr>
            </a:lvl3pPr>
            <a:lvl4pPr marL="110871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600" kern="1200">
                <a:solidFill>
                  <a:schemeClr val="tx1"/>
                </a:solidFill>
                <a:latin typeface="+mn-lt"/>
                <a:ea typeface="+mn-ea"/>
                <a:cs typeface="+mn-cs"/>
              </a:defRPr>
            </a:lvl4pPr>
            <a:lvl5pPr marL="138303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This layer: </a:t>
            </a:r>
          </a:p>
          <a:p>
            <a:pPr lvl="1" algn="just"/>
            <a:r>
              <a:rPr lang="en-US" b="1" dirty="0">
                <a:latin typeface="Red Hat Display" panose="02010303040201060303" pitchFamily="2" charset="0"/>
                <a:ea typeface="Red Hat Display" panose="02010303040201060303" pitchFamily="2" charset="0"/>
                <a:cs typeface="Red Hat Display" panose="02010303040201060303" pitchFamily="2" charset="0"/>
              </a:rPr>
              <a:t>Provides protocols </a:t>
            </a:r>
            <a:r>
              <a:rPr lang="en-US" dirty="0">
                <a:latin typeface="Red Hat Display" panose="02010303040201060303" pitchFamily="2" charset="0"/>
                <a:ea typeface="Red Hat Display" panose="02010303040201060303" pitchFamily="2" charset="0"/>
                <a:cs typeface="Red Hat Display" panose="02010303040201060303" pitchFamily="2" charset="0"/>
              </a:rPr>
              <a:t>that allow software applications to send and receive data over the network.</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Manages the </a:t>
            </a:r>
            <a:r>
              <a:rPr lang="en-US" b="1" dirty="0">
                <a:latin typeface="Red Hat Display" panose="02010303040201060303" pitchFamily="2" charset="0"/>
                <a:ea typeface="Red Hat Display" panose="02010303040201060303" pitchFamily="2" charset="0"/>
                <a:cs typeface="Red Hat Display" panose="02010303040201060303" pitchFamily="2" charset="0"/>
              </a:rPr>
              <a:t>formatting, encryption</a:t>
            </a:r>
            <a:r>
              <a:rPr lang="en-US" dirty="0">
                <a:latin typeface="Red Hat Display" panose="02010303040201060303" pitchFamily="2" charset="0"/>
                <a:ea typeface="Red Hat Display" panose="02010303040201060303" pitchFamily="2" charset="0"/>
                <a:cs typeface="Red Hat Display" panose="02010303040201060303" pitchFamily="2" charset="0"/>
              </a:rPr>
              <a:t>, and </a:t>
            </a:r>
            <a:r>
              <a:rPr lang="en-US" b="1" dirty="0">
                <a:latin typeface="Red Hat Display" panose="02010303040201060303" pitchFamily="2" charset="0"/>
                <a:ea typeface="Red Hat Display" panose="02010303040201060303" pitchFamily="2" charset="0"/>
                <a:cs typeface="Red Hat Display" panose="02010303040201060303" pitchFamily="2" charset="0"/>
              </a:rPr>
              <a:t>compression</a:t>
            </a:r>
            <a:r>
              <a:rPr lang="en-US" dirty="0">
                <a:latin typeface="Red Hat Display" panose="02010303040201060303" pitchFamily="2" charset="0"/>
                <a:ea typeface="Red Hat Display" panose="02010303040201060303" pitchFamily="2" charset="0"/>
                <a:cs typeface="Red Hat Display" panose="02010303040201060303" pitchFamily="2" charset="0"/>
              </a:rPr>
              <a:t> </a:t>
            </a:r>
            <a:r>
              <a:rPr lang="en-US" b="1" dirty="0">
                <a:latin typeface="Red Hat Display" panose="02010303040201060303" pitchFamily="2" charset="0"/>
                <a:ea typeface="Red Hat Display" panose="02010303040201060303" pitchFamily="2" charset="0"/>
                <a:cs typeface="Red Hat Display" panose="02010303040201060303" pitchFamily="2" charset="0"/>
              </a:rPr>
              <a:t>of data </a:t>
            </a:r>
            <a:r>
              <a:rPr lang="en-US" dirty="0">
                <a:latin typeface="Red Hat Display" panose="02010303040201060303" pitchFamily="2" charset="0"/>
                <a:ea typeface="Red Hat Display" panose="02010303040201060303" pitchFamily="2" charset="0"/>
                <a:cs typeface="Red Hat Display" panose="02010303040201060303" pitchFamily="2" charset="0"/>
              </a:rPr>
              <a:t>for use by applications.</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Supports the </a:t>
            </a:r>
            <a:r>
              <a:rPr lang="en-US" b="1" dirty="0">
                <a:latin typeface="Red Hat Display" panose="02010303040201060303" pitchFamily="2" charset="0"/>
                <a:ea typeface="Red Hat Display" panose="02010303040201060303" pitchFamily="2" charset="0"/>
                <a:cs typeface="Red Hat Display" panose="02010303040201060303" pitchFamily="2" charset="0"/>
              </a:rPr>
              <a:t>establishment, maintenance, and termination of communication </a:t>
            </a:r>
            <a:r>
              <a:rPr lang="en-US" dirty="0">
                <a:latin typeface="Red Hat Display" panose="02010303040201060303" pitchFamily="2" charset="0"/>
                <a:ea typeface="Red Hat Display" panose="02010303040201060303" pitchFamily="2" charset="0"/>
                <a:cs typeface="Red Hat Display" panose="02010303040201060303" pitchFamily="2" charset="0"/>
              </a:rPr>
              <a:t>sessions between applications.</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4171160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TCP/IP - Application Layer</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8081957" cy="5089328"/>
          </a:xfrm>
        </p:spPr>
        <p:txBody>
          <a:bodyPr>
            <a:normAutofit/>
          </a:bodyPr>
          <a:lstStyle/>
          <a:p>
            <a:pPr algn="just">
              <a:lnSpc>
                <a:spcPct val="16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This protocol supports:</a:t>
            </a:r>
          </a:p>
          <a:p>
            <a:pPr lvl="1" algn="just">
              <a:lnSpc>
                <a:spcPct val="160000"/>
              </a:lnSpc>
            </a:pPr>
            <a:r>
              <a:rPr lang="en-IN" b="1" dirty="0">
                <a:latin typeface="Red Hat Display" panose="02010303040201060303" pitchFamily="2" charset="0"/>
                <a:ea typeface="Red Hat Display" panose="02010303040201060303" pitchFamily="2" charset="0"/>
                <a:cs typeface="Red Hat Display" panose="02010303040201060303" pitchFamily="2" charset="0"/>
              </a:rPr>
              <a:t>HTTP/HTTPS</a:t>
            </a:r>
            <a:r>
              <a:rPr lang="en-IN" dirty="0">
                <a:latin typeface="Red Hat Display" panose="02010303040201060303" pitchFamily="2" charset="0"/>
                <a:ea typeface="Red Hat Display" panose="02010303040201060303" pitchFamily="2" charset="0"/>
                <a:cs typeface="Red Hat Display" panose="02010303040201060303" pitchFamily="2" charset="0"/>
              </a:rPr>
              <a:t> (Hypertext Transfer Protocol/Secure) - Web browsing.</a:t>
            </a:r>
          </a:p>
          <a:p>
            <a:pPr lvl="1" algn="just">
              <a:lnSpc>
                <a:spcPct val="160000"/>
              </a:lnSpc>
            </a:pPr>
            <a:r>
              <a:rPr lang="en-IN" b="1" dirty="0">
                <a:latin typeface="Red Hat Display" panose="02010303040201060303" pitchFamily="2" charset="0"/>
                <a:ea typeface="Red Hat Display" panose="02010303040201060303" pitchFamily="2" charset="0"/>
                <a:cs typeface="Red Hat Display" panose="02010303040201060303" pitchFamily="2" charset="0"/>
              </a:rPr>
              <a:t>FTP</a:t>
            </a:r>
            <a:r>
              <a:rPr lang="en-IN" dirty="0">
                <a:latin typeface="Red Hat Display" panose="02010303040201060303" pitchFamily="2" charset="0"/>
                <a:ea typeface="Red Hat Display" panose="02010303040201060303" pitchFamily="2" charset="0"/>
                <a:cs typeface="Red Hat Display" panose="02010303040201060303" pitchFamily="2" charset="0"/>
              </a:rPr>
              <a:t> (File Transfer Protocol) - File transfers.</a:t>
            </a:r>
          </a:p>
          <a:p>
            <a:pPr lvl="1" algn="just">
              <a:lnSpc>
                <a:spcPct val="160000"/>
              </a:lnSpc>
            </a:pPr>
            <a:r>
              <a:rPr lang="en-IN" b="1" dirty="0">
                <a:latin typeface="Red Hat Display" panose="02010303040201060303" pitchFamily="2" charset="0"/>
                <a:ea typeface="Red Hat Display" panose="02010303040201060303" pitchFamily="2" charset="0"/>
                <a:cs typeface="Red Hat Display" panose="02010303040201060303" pitchFamily="2" charset="0"/>
              </a:rPr>
              <a:t>SMTP</a:t>
            </a:r>
            <a:r>
              <a:rPr lang="en-IN" dirty="0">
                <a:latin typeface="Red Hat Display" panose="02010303040201060303" pitchFamily="2" charset="0"/>
                <a:ea typeface="Red Hat Display" panose="02010303040201060303" pitchFamily="2" charset="0"/>
                <a:cs typeface="Red Hat Display" panose="02010303040201060303" pitchFamily="2" charset="0"/>
              </a:rPr>
              <a:t> (Simple Mail Transfer Protocol) - Email transmission.</a:t>
            </a:r>
          </a:p>
          <a:p>
            <a:pPr lvl="1" algn="just">
              <a:lnSpc>
                <a:spcPct val="160000"/>
              </a:lnSpc>
            </a:pPr>
            <a:r>
              <a:rPr lang="en-IN" b="1" dirty="0">
                <a:latin typeface="Red Hat Display" panose="02010303040201060303" pitchFamily="2" charset="0"/>
                <a:ea typeface="Red Hat Display" panose="02010303040201060303" pitchFamily="2" charset="0"/>
                <a:cs typeface="Red Hat Display" panose="02010303040201060303" pitchFamily="2" charset="0"/>
              </a:rPr>
              <a:t>DNS</a:t>
            </a:r>
            <a:r>
              <a:rPr lang="en-IN" dirty="0">
                <a:latin typeface="Red Hat Display" panose="02010303040201060303" pitchFamily="2" charset="0"/>
                <a:ea typeface="Red Hat Display" panose="02010303040201060303" pitchFamily="2" charset="0"/>
                <a:cs typeface="Red Hat Display" panose="02010303040201060303" pitchFamily="2" charset="0"/>
              </a:rPr>
              <a:t> (Domain Name System) - Resolving domain names to IP addresses.</a:t>
            </a:r>
          </a:p>
          <a:p>
            <a:pPr lvl="1" algn="just">
              <a:lnSpc>
                <a:spcPct val="160000"/>
              </a:lnSpc>
            </a:pPr>
            <a:r>
              <a:rPr lang="en-IN" b="1" dirty="0">
                <a:latin typeface="Red Hat Display" panose="02010303040201060303" pitchFamily="2" charset="0"/>
                <a:ea typeface="Red Hat Display" panose="02010303040201060303" pitchFamily="2" charset="0"/>
                <a:cs typeface="Red Hat Display" panose="02010303040201060303" pitchFamily="2" charset="0"/>
              </a:rPr>
              <a:t>Telnet</a:t>
            </a:r>
            <a:r>
              <a:rPr lang="en-IN" dirty="0">
                <a:latin typeface="Red Hat Display" panose="02010303040201060303" pitchFamily="2" charset="0"/>
                <a:ea typeface="Red Hat Display" panose="02010303040201060303" pitchFamily="2" charset="0"/>
                <a:cs typeface="Red Hat Display" panose="02010303040201060303" pitchFamily="2" charset="0"/>
              </a:rPr>
              <a:t>, SSH (Secure Shell) - Remote access to servers.</a:t>
            </a:r>
          </a:p>
          <a:p>
            <a:pPr lvl="1" algn="just">
              <a:lnSpc>
                <a:spcPct val="160000"/>
              </a:lnSpc>
            </a:pPr>
            <a:r>
              <a:rPr lang="en-IN" b="1" dirty="0">
                <a:latin typeface="Red Hat Display" panose="02010303040201060303" pitchFamily="2" charset="0"/>
                <a:ea typeface="Red Hat Display" panose="02010303040201060303" pitchFamily="2" charset="0"/>
                <a:cs typeface="Red Hat Display" panose="02010303040201060303" pitchFamily="2" charset="0"/>
              </a:rPr>
              <a:t>SNMP</a:t>
            </a:r>
            <a:r>
              <a:rPr lang="en-IN" dirty="0">
                <a:latin typeface="Red Hat Display" panose="02010303040201060303" pitchFamily="2" charset="0"/>
                <a:ea typeface="Red Hat Display" panose="02010303040201060303" pitchFamily="2" charset="0"/>
                <a:cs typeface="Red Hat Display" panose="02010303040201060303" pitchFamily="2" charset="0"/>
              </a:rPr>
              <a:t> (Simple Network Management Protocol) - Network management.</a:t>
            </a:r>
          </a:p>
        </p:txBody>
      </p:sp>
    </p:spTree>
    <p:extLst>
      <p:ext uri="{BB962C8B-B14F-4D97-AF65-F5344CB8AC3E}">
        <p14:creationId xmlns:p14="http://schemas.microsoft.com/office/powerpoint/2010/main" val="1016464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TCP/IP - Transport Layer</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fontScale="92500"/>
          </a:bodyPr>
          <a:lstStyle/>
          <a:p>
            <a:pPr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The Transport Layer ensures reliable </a:t>
            </a:r>
            <a:r>
              <a:rPr lang="en-US" b="1" dirty="0">
                <a:latin typeface="Red Hat Display" panose="02010303040201060303" pitchFamily="2" charset="0"/>
                <a:ea typeface="Red Hat Display" panose="02010303040201060303" pitchFamily="2" charset="0"/>
                <a:cs typeface="Red Hat Display" panose="02010303040201060303" pitchFamily="2" charset="0"/>
              </a:rPr>
              <a:t>data transfer </a:t>
            </a:r>
            <a:r>
              <a:rPr lang="en-US" dirty="0">
                <a:latin typeface="Red Hat Display" panose="02010303040201060303" pitchFamily="2" charset="0"/>
                <a:ea typeface="Red Hat Display" panose="02010303040201060303" pitchFamily="2" charset="0"/>
                <a:cs typeface="Red Hat Display" panose="02010303040201060303" pitchFamily="2" charset="0"/>
              </a:rPr>
              <a:t>between devices. </a:t>
            </a:r>
          </a:p>
          <a:p>
            <a:pPr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It is responsible for maintaining the </a:t>
            </a:r>
            <a:r>
              <a:rPr lang="en-US" b="1" dirty="0">
                <a:latin typeface="Red Hat Display" panose="02010303040201060303" pitchFamily="2" charset="0"/>
                <a:ea typeface="Red Hat Display" panose="02010303040201060303" pitchFamily="2" charset="0"/>
                <a:cs typeface="Red Hat Display" panose="02010303040201060303" pitchFamily="2" charset="0"/>
              </a:rPr>
              <a:t>end-to-end communication, error-checking, </a:t>
            </a:r>
            <a:r>
              <a:rPr lang="en-US" dirty="0">
                <a:latin typeface="Red Hat Display" panose="02010303040201060303" pitchFamily="2" charset="0"/>
                <a:ea typeface="Red Hat Display" panose="02010303040201060303" pitchFamily="2" charset="0"/>
                <a:cs typeface="Red Hat Display" panose="02010303040201060303" pitchFamily="2" charset="0"/>
              </a:rPr>
              <a:t>and</a:t>
            </a:r>
            <a:r>
              <a:rPr lang="en-US" b="1" dirty="0">
                <a:latin typeface="Red Hat Display" panose="02010303040201060303" pitchFamily="2" charset="0"/>
                <a:ea typeface="Red Hat Display" panose="02010303040201060303" pitchFamily="2" charset="0"/>
                <a:cs typeface="Red Hat Display" panose="02010303040201060303" pitchFamily="2" charset="0"/>
              </a:rPr>
              <a:t> data flow control. </a:t>
            </a:r>
          </a:p>
          <a:p>
            <a:pPr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Functionalities of this layer:</a:t>
            </a:r>
          </a:p>
          <a:p>
            <a:pPr lvl="1"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Establishes, maintains, </a:t>
            </a:r>
            <a:r>
              <a:rPr lang="en-US" dirty="0">
                <a:latin typeface="Red Hat Display" panose="02010303040201060303" pitchFamily="2" charset="0"/>
                <a:ea typeface="Red Hat Display" panose="02010303040201060303" pitchFamily="2" charset="0"/>
                <a:cs typeface="Red Hat Display" panose="02010303040201060303" pitchFamily="2" charset="0"/>
              </a:rPr>
              <a:t>and</a:t>
            </a:r>
            <a:r>
              <a:rPr lang="en-US" b="1" dirty="0">
                <a:latin typeface="Red Hat Display" panose="02010303040201060303" pitchFamily="2" charset="0"/>
                <a:ea typeface="Red Hat Display" panose="02010303040201060303" pitchFamily="2" charset="0"/>
                <a:cs typeface="Red Hat Display" panose="02010303040201060303" pitchFamily="2" charset="0"/>
              </a:rPr>
              <a:t> terminates </a:t>
            </a:r>
            <a:r>
              <a:rPr lang="en-US" dirty="0">
                <a:latin typeface="Red Hat Display" panose="02010303040201060303" pitchFamily="2" charset="0"/>
                <a:ea typeface="Red Hat Display" panose="02010303040201060303" pitchFamily="2" charset="0"/>
                <a:cs typeface="Red Hat Display" panose="02010303040201060303" pitchFamily="2" charset="0"/>
              </a:rPr>
              <a:t>connections between devices.</a:t>
            </a:r>
          </a:p>
          <a:p>
            <a:pPr lvl="1"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Segments </a:t>
            </a:r>
            <a:r>
              <a:rPr lang="en-US" dirty="0">
                <a:latin typeface="Red Hat Display" panose="02010303040201060303" pitchFamily="2" charset="0"/>
                <a:ea typeface="Red Hat Display" panose="02010303040201060303" pitchFamily="2" charset="0"/>
                <a:cs typeface="Red Hat Display" panose="02010303040201060303" pitchFamily="2" charset="0"/>
              </a:rPr>
              <a:t>and</a:t>
            </a:r>
            <a:r>
              <a:rPr lang="en-US" b="1" dirty="0">
                <a:latin typeface="Red Hat Display" panose="02010303040201060303" pitchFamily="2" charset="0"/>
                <a:ea typeface="Red Hat Display" panose="02010303040201060303" pitchFamily="2" charset="0"/>
                <a:cs typeface="Red Hat Display" panose="02010303040201060303" pitchFamily="2" charset="0"/>
              </a:rPr>
              <a:t> reassembles </a:t>
            </a:r>
            <a:r>
              <a:rPr lang="en-US" dirty="0">
                <a:latin typeface="Red Hat Display" panose="02010303040201060303" pitchFamily="2" charset="0"/>
                <a:ea typeface="Red Hat Display" panose="02010303040201060303" pitchFamily="2" charset="0"/>
                <a:cs typeface="Red Hat Display" panose="02010303040201060303" pitchFamily="2" charset="0"/>
              </a:rPr>
              <a:t>data into a format that can be transmitted over the network.</a:t>
            </a:r>
          </a:p>
          <a:p>
            <a:pPr lvl="1"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Provides flow control to prevent network congestion </a:t>
            </a:r>
            <a:r>
              <a:rPr lang="en-US" dirty="0">
                <a:latin typeface="Red Hat Display" panose="02010303040201060303" pitchFamily="2" charset="0"/>
                <a:ea typeface="Red Hat Display" panose="02010303040201060303" pitchFamily="2" charset="0"/>
                <a:cs typeface="Red Hat Display" panose="02010303040201060303" pitchFamily="2" charset="0"/>
              </a:rPr>
              <a:t>and ensures that data is delivered in sequence.</a:t>
            </a:r>
          </a:p>
          <a:p>
            <a:pPr lvl="1"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Offers error-checking mechanisms to </a:t>
            </a:r>
            <a:r>
              <a:rPr lang="en-US" b="1" dirty="0">
                <a:latin typeface="Red Hat Display" panose="02010303040201060303" pitchFamily="2" charset="0"/>
                <a:ea typeface="Red Hat Display" panose="02010303040201060303" pitchFamily="2" charset="0"/>
                <a:cs typeface="Red Hat Display" panose="02010303040201060303" pitchFamily="2" charset="0"/>
              </a:rPr>
              <a:t>detect and recover </a:t>
            </a:r>
            <a:r>
              <a:rPr lang="en-US" dirty="0">
                <a:latin typeface="Red Hat Display" panose="02010303040201060303" pitchFamily="2" charset="0"/>
                <a:ea typeface="Red Hat Display" panose="02010303040201060303" pitchFamily="2" charset="0"/>
                <a:cs typeface="Red Hat Display" panose="02010303040201060303" pitchFamily="2" charset="0"/>
              </a:rPr>
              <a:t>from data transmission errors.</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172942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TCP/IP - Transport Layer</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a:bodyPr>
          <a:lstStyle/>
          <a:p>
            <a:pPr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Standard protocols used here are:</a:t>
            </a:r>
          </a:p>
          <a:p>
            <a:pPr lvl="1" algn="just">
              <a:lnSpc>
                <a:spcPct val="200000"/>
              </a:lnSpc>
            </a:pPr>
            <a:r>
              <a:rPr lang="en-IN" dirty="0">
                <a:latin typeface="Red Hat Display" panose="02010303040201060303" pitchFamily="2" charset="0"/>
                <a:ea typeface="Red Hat Display" panose="02010303040201060303" pitchFamily="2" charset="0"/>
                <a:cs typeface="Red Hat Display" panose="02010303040201060303" pitchFamily="2" charset="0"/>
              </a:rPr>
              <a:t>TCP (</a:t>
            </a:r>
            <a:r>
              <a:rPr lang="en-IN" b="1" dirty="0">
                <a:latin typeface="Red Hat Display" panose="02010303040201060303" pitchFamily="2" charset="0"/>
                <a:ea typeface="Red Hat Display" panose="02010303040201060303" pitchFamily="2" charset="0"/>
                <a:cs typeface="Red Hat Display" panose="02010303040201060303" pitchFamily="2" charset="0"/>
              </a:rPr>
              <a:t>Transmission Control Protocol</a:t>
            </a:r>
            <a:r>
              <a:rPr lang="en-IN" dirty="0">
                <a:latin typeface="Red Hat Display" panose="02010303040201060303" pitchFamily="2" charset="0"/>
                <a:ea typeface="Red Hat Display" panose="02010303040201060303" pitchFamily="2" charset="0"/>
                <a:cs typeface="Red Hat Display" panose="02010303040201060303" pitchFamily="2" charset="0"/>
              </a:rPr>
              <a:t>) - Ensures reliable, connection-oriented communication.</a:t>
            </a:r>
          </a:p>
          <a:p>
            <a:pPr lvl="1" algn="just">
              <a:lnSpc>
                <a:spcPct val="200000"/>
              </a:lnSpc>
            </a:pPr>
            <a:r>
              <a:rPr lang="en-IN" dirty="0">
                <a:latin typeface="Red Hat Display" panose="02010303040201060303" pitchFamily="2" charset="0"/>
                <a:ea typeface="Red Hat Display" panose="02010303040201060303" pitchFamily="2" charset="0"/>
                <a:cs typeface="Red Hat Display" panose="02010303040201060303" pitchFamily="2" charset="0"/>
              </a:rPr>
              <a:t>UDP (</a:t>
            </a:r>
            <a:r>
              <a:rPr lang="en-IN" b="1" dirty="0">
                <a:latin typeface="Red Hat Display" panose="02010303040201060303" pitchFamily="2" charset="0"/>
                <a:ea typeface="Red Hat Display" panose="02010303040201060303" pitchFamily="2" charset="0"/>
                <a:cs typeface="Red Hat Display" panose="02010303040201060303" pitchFamily="2" charset="0"/>
              </a:rPr>
              <a:t>User Datagram Protocol</a:t>
            </a:r>
            <a:r>
              <a:rPr lang="en-IN" dirty="0">
                <a:latin typeface="Red Hat Display" panose="02010303040201060303" pitchFamily="2" charset="0"/>
                <a:ea typeface="Red Hat Display" panose="02010303040201060303" pitchFamily="2" charset="0"/>
                <a:cs typeface="Red Hat Display" panose="02010303040201060303" pitchFamily="2" charset="0"/>
              </a:rPr>
              <a:t>) - Supports fast, connectionless communication with no guarantee of delivery.</a:t>
            </a:r>
          </a:p>
          <a:p>
            <a:pPr algn="just">
              <a:lnSpc>
                <a:spcPct val="200000"/>
              </a:lnSpc>
            </a:pP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4186739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TCP/IP - Internet Layer</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a:body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The Internet Layer is responsible for routing data across networks and ensuring that it reaches its destination. </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It is equivalent to the Network Layer in the OSI model.</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In this layer:</a:t>
            </a:r>
          </a:p>
          <a:p>
            <a:pPr lvl="1" algn="just"/>
            <a:r>
              <a:rPr lang="en-US" b="1" dirty="0">
                <a:latin typeface="Red Hat Display" panose="02010303040201060303" pitchFamily="2" charset="0"/>
                <a:ea typeface="Red Hat Display" panose="02010303040201060303" pitchFamily="2" charset="0"/>
                <a:cs typeface="Red Hat Display" panose="02010303040201060303" pitchFamily="2" charset="0"/>
              </a:rPr>
              <a:t>Logical addressing </a:t>
            </a:r>
            <a:r>
              <a:rPr lang="en-US" dirty="0">
                <a:latin typeface="Red Hat Display" panose="02010303040201060303" pitchFamily="2" charset="0"/>
                <a:ea typeface="Red Hat Display" panose="02010303040201060303" pitchFamily="2" charset="0"/>
                <a:cs typeface="Red Hat Display" panose="02010303040201060303" pitchFamily="2" charset="0"/>
              </a:rPr>
              <a:t>(IP addresses) to identify devices across different networks.</a:t>
            </a:r>
          </a:p>
          <a:p>
            <a:pPr lvl="1" algn="just"/>
            <a:r>
              <a:rPr lang="en-US" b="1" dirty="0">
                <a:latin typeface="Red Hat Display" panose="02010303040201060303" pitchFamily="2" charset="0"/>
                <a:ea typeface="Red Hat Display" panose="02010303040201060303" pitchFamily="2" charset="0"/>
                <a:cs typeface="Red Hat Display" panose="02010303040201060303" pitchFamily="2" charset="0"/>
              </a:rPr>
              <a:t>Routing of data packets </a:t>
            </a:r>
            <a:r>
              <a:rPr lang="en-US" dirty="0">
                <a:latin typeface="Red Hat Display" panose="02010303040201060303" pitchFamily="2" charset="0"/>
                <a:ea typeface="Red Hat Display" panose="02010303040201060303" pitchFamily="2" charset="0"/>
                <a:cs typeface="Red Hat Display" panose="02010303040201060303" pitchFamily="2" charset="0"/>
              </a:rPr>
              <a:t>from the source network to the destination network, possibly across multiple networks.</a:t>
            </a:r>
          </a:p>
          <a:p>
            <a:pPr lvl="1" algn="just"/>
            <a:r>
              <a:rPr lang="en-US" b="1" dirty="0">
                <a:latin typeface="Red Hat Display" panose="02010303040201060303" pitchFamily="2" charset="0"/>
                <a:ea typeface="Red Hat Display" panose="02010303040201060303" pitchFamily="2" charset="0"/>
                <a:cs typeface="Red Hat Display" panose="02010303040201060303" pitchFamily="2" charset="0"/>
              </a:rPr>
              <a:t>Fragmentation and reassembly </a:t>
            </a:r>
            <a:r>
              <a:rPr lang="en-US" dirty="0">
                <a:latin typeface="Red Hat Display" panose="02010303040201060303" pitchFamily="2" charset="0"/>
                <a:ea typeface="Red Hat Display" panose="02010303040201060303" pitchFamily="2" charset="0"/>
                <a:cs typeface="Red Hat Display" panose="02010303040201060303" pitchFamily="2" charset="0"/>
              </a:rPr>
              <a:t>of data packets if the data exceeds the size limit of a network.</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This protocol supports: </a:t>
            </a:r>
            <a:r>
              <a:rPr lang="en-US" b="1" dirty="0">
                <a:latin typeface="Red Hat Display" panose="02010303040201060303" pitchFamily="2" charset="0"/>
                <a:ea typeface="Red Hat Display" panose="02010303040201060303" pitchFamily="2" charset="0"/>
                <a:cs typeface="Red Hat Display" panose="02010303040201060303" pitchFamily="2" charset="0"/>
              </a:rPr>
              <a:t>IP, ICMP, IGMP, IPSec</a:t>
            </a:r>
            <a:endParaRPr lang="en-IN" b="1"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3004868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5385661" cy="1050770"/>
          </a:xfrm>
        </p:spPr>
        <p:txBody>
          <a:bodyPr/>
          <a:lstStyle/>
          <a:p>
            <a:r>
              <a:rPr lang="en-IN" dirty="0"/>
              <a:t>OSI Layers </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5385661" cy="5290807"/>
          </a:xfrm>
        </p:spPr>
        <p:txBody>
          <a:bodyPr>
            <a:normAutofit/>
          </a:bodyPr>
          <a:lstStyle/>
          <a:p>
            <a:pPr algn="just">
              <a:lnSpc>
                <a:spcPct val="150000"/>
              </a:lnSpc>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Open System Interconnect (OSI) model.</a:t>
            </a:r>
          </a:p>
          <a:p>
            <a:pPr algn="just">
              <a:lnSpc>
                <a:spcPct val="150000"/>
              </a:lnSpc>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OSI is used to define how data is sent from one computer to another through network.</a:t>
            </a:r>
          </a:p>
          <a:p>
            <a:pPr algn="just">
              <a:lnSpc>
                <a:spcPct val="150000"/>
              </a:lnSpc>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Introduced by International Organization for Standardization (ISO) in 1984.</a:t>
            </a:r>
          </a:p>
          <a:p>
            <a:pPr algn="just">
              <a:lnSpc>
                <a:spcPct val="150000"/>
              </a:lnSpc>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It contains 7 layers.</a:t>
            </a:r>
          </a:p>
        </p:txBody>
      </p:sp>
      <p:pic>
        <p:nvPicPr>
          <p:cNvPr id="4" name="Picture 3">
            <a:extLst>
              <a:ext uri="{FF2B5EF4-FFF2-40B4-BE49-F238E27FC236}">
                <a16:creationId xmlns:a16="http://schemas.microsoft.com/office/drawing/2014/main" id="{4E1CD8FD-BC8F-5C73-4C0F-863217B59063}"/>
              </a:ext>
            </a:extLst>
          </p:cNvPr>
          <p:cNvPicPr>
            <a:picLocks noChangeAspect="1"/>
          </p:cNvPicPr>
          <p:nvPr/>
        </p:nvPicPr>
        <p:blipFill rotWithShape="1">
          <a:blip r:embed="rId2"/>
          <a:srcRect l="3373" t="6784" b="3209"/>
          <a:stretch/>
        </p:blipFill>
        <p:spPr>
          <a:xfrm>
            <a:off x="6332214" y="465220"/>
            <a:ext cx="5710920" cy="5759117"/>
          </a:xfrm>
          <a:prstGeom prst="rect">
            <a:avLst/>
          </a:prstGeom>
        </p:spPr>
      </p:pic>
    </p:spTree>
    <p:extLst>
      <p:ext uri="{BB962C8B-B14F-4D97-AF65-F5344CB8AC3E}">
        <p14:creationId xmlns:p14="http://schemas.microsoft.com/office/powerpoint/2010/main" val="3389868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normAutofit fontScale="90000"/>
          </a:bodyPr>
          <a:lstStyle/>
          <a:p>
            <a:r>
              <a:rPr lang="en-IN" dirty="0"/>
              <a:t>TCP/IP - </a:t>
            </a:r>
            <a:r>
              <a:rPr lang="en-US" dirty="0"/>
              <a:t>Network Interface Layer (Link Layer)</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lnSpcReduction="10000"/>
          </a:bodyPr>
          <a:lstStyle/>
          <a:p>
            <a:pPr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The Network Interface Layer is responsible for the physical transmission of data over a network. It corresponds to the combination of the Physical and Data Link layers in the OSI model.</a:t>
            </a:r>
          </a:p>
          <a:p>
            <a:pPr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In this layer, it: </a:t>
            </a:r>
          </a:p>
          <a:p>
            <a:pPr lvl="1"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Defines how data is sent over the physical medium (cables, radio waves).</a:t>
            </a:r>
          </a:p>
          <a:p>
            <a:pPr lvl="1"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Handles hardware addressing (MAC addresses) and error detection within the local network.</a:t>
            </a:r>
          </a:p>
          <a:p>
            <a:pPr lvl="1"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Manages frame placement on the network and ensures data reaches its immediate destination within the same network.</a:t>
            </a:r>
          </a:p>
          <a:p>
            <a:pPr algn="just">
              <a:lnSpc>
                <a:spcPct val="200000"/>
              </a:lnSpc>
            </a:pP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1633739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normAutofit fontScale="90000"/>
          </a:bodyPr>
          <a:lstStyle/>
          <a:p>
            <a:r>
              <a:rPr lang="en-IN" dirty="0"/>
              <a:t>TCP/IP - </a:t>
            </a:r>
            <a:r>
              <a:rPr lang="en-US" dirty="0"/>
              <a:t>Network Interface Layer (Link Layer)</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a:bodyPr>
          <a:lstStyle/>
          <a:p>
            <a:pPr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This layer supported protocols/standards:</a:t>
            </a:r>
          </a:p>
          <a:p>
            <a:pPr lvl="1"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Ethernet</a:t>
            </a:r>
          </a:p>
          <a:p>
            <a:pPr lvl="1"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Wi-Fi (IEEE 802.11)</a:t>
            </a:r>
          </a:p>
          <a:p>
            <a:pPr lvl="1"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ARP (Address Resolution Protocol)</a:t>
            </a:r>
          </a:p>
          <a:p>
            <a:pPr lvl="1"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PPP (Point-to-Point Protocol)</a:t>
            </a:r>
          </a:p>
        </p:txBody>
      </p:sp>
    </p:spTree>
    <p:extLst>
      <p:ext uri="{BB962C8B-B14F-4D97-AF65-F5344CB8AC3E}">
        <p14:creationId xmlns:p14="http://schemas.microsoft.com/office/powerpoint/2010/main" val="1766073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p:txBody>
          <a:bodyPr/>
          <a:lstStyle/>
          <a:p>
            <a:r>
              <a:rPr lang="en-IN" dirty="0"/>
              <a:t>Introduction to Networks</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976393" y="1825625"/>
            <a:ext cx="10377407" cy="4736042"/>
          </a:xfrm>
        </p:spPr>
        <p:txBody>
          <a:bodyPr>
            <a:normAutofit/>
          </a:bodyPr>
          <a:lstStyle/>
          <a:p>
            <a:pPr algn="just">
              <a:lnSpc>
                <a:spcPct val="200000"/>
              </a:lnSpc>
            </a:pPr>
            <a:r>
              <a:rPr lang="en-US" sz="2000" dirty="0">
                <a:latin typeface="Red Hat Display" panose="02010303040201060303" pitchFamily="2" charset="0"/>
                <a:ea typeface="Red Hat Display" panose="02010303040201060303" pitchFamily="2" charset="0"/>
                <a:cs typeface="Red Hat Display" panose="02010303040201060303" pitchFamily="2" charset="0"/>
              </a:rPr>
              <a:t>Computer Network is a group of computers connected with each other through wires, optical fibers or optical links so that various devices can interact with each other through a network.</a:t>
            </a:r>
          </a:p>
          <a:p>
            <a:pPr algn="just">
              <a:lnSpc>
                <a:spcPct val="200000"/>
              </a:lnSpc>
            </a:pPr>
            <a:r>
              <a:rPr lang="en-US" sz="2000" dirty="0">
                <a:latin typeface="Red Hat Display" panose="02010303040201060303" pitchFamily="2" charset="0"/>
                <a:ea typeface="Red Hat Display" panose="02010303040201060303" pitchFamily="2" charset="0"/>
                <a:cs typeface="Red Hat Display" panose="02010303040201060303" pitchFamily="2" charset="0"/>
              </a:rPr>
              <a:t>The aim of the computer network is the sharing of resources among various devices.</a:t>
            </a:r>
          </a:p>
          <a:p>
            <a:pPr algn="just">
              <a:lnSpc>
                <a:spcPct val="200000"/>
              </a:lnSpc>
            </a:pPr>
            <a:r>
              <a:rPr lang="en-US" sz="2000" dirty="0">
                <a:latin typeface="Red Hat Display" panose="02010303040201060303" pitchFamily="2" charset="0"/>
                <a:ea typeface="Red Hat Display" panose="02010303040201060303" pitchFamily="2" charset="0"/>
                <a:cs typeface="Red Hat Display" panose="02010303040201060303" pitchFamily="2" charset="0"/>
              </a:rPr>
              <a:t>A computer network consists of various kinds of nodes. Servers, networking hardware, personal computers, and other specialized or general-purpose hosts can all be nodes in a computer network.</a:t>
            </a:r>
            <a:endParaRPr lang="en-IN" sz="2000"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1720971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p:txBody>
          <a:bodyPr/>
          <a:lstStyle/>
          <a:p>
            <a:r>
              <a:rPr lang="en-US" dirty="0"/>
              <a:t>What is a Computer Network?</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1120000" y="1825625"/>
            <a:ext cx="10233800" cy="4736042"/>
          </a:xfrm>
        </p:spPr>
        <p:txBody>
          <a:bodyPr>
            <a:normAutofit/>
          </a:bodyPr>
          <a:lstStyle/>
          <a:p>
            <a:pPr algn="just">
              <a:lnSpc>
                <a:spcPct val="200000"/>
              </a:lnSpc>
            </a:pPr>
            <a:r>
              <a:rPr lang="en-US" sz="2000" dirty="0">
                <a:latin typeface="Red Hat Display" panose="02010303040201060303" pitchFamily="2" charset="0"/>
                <a:ea typeface="Red Hat Display" panose="02010303040201060303" pitchFamily="2" charset="0"/>
                <a:cs typeface="Red Hat Display" panose="02010303040201060303" pitchFamily="2" charset="0"/>
              </a:rPr>
              <a:t>A computer network is a system that connects many independent computers to share information (data) and resources. </a:t>
            </a:r>
          </a:p>
          <a:p>
            <a:pPr algn="just">
              <a:lnSpc>
                <a:spcPct val="200000"/>
              </a:lnSpc>
            </a:pPr>
            <a:r>
              <a:rPr lang="en-US" sz="2000" dirty="0">
                <a:latin typeface="Red Hat Display" panose="02010303040201060303" pitchFamily="2" charset="0"/>
                <a:ea typeface="Red Hat Display" panose="02010303040201060303" pitchFamily="2" charset="0"/>
                <a:cs typeface="Red Hat Display" panose="02010303040201060303" pitchFamily="2" charset="0"/>
              </a:rPr>
              <a:t>The integration of computers and other different devices allows users to communicate more easily. </a:t>
            </a:r>
          </a:p>
          <a:p>
            <a:pPr algn="just">
              <a:lnSpc>
                <a:spcPct val="200000"/>
              </a:lnSpc>
            </a:pPr>
            <a:r>
              <a:rPr lang="en-US" sz="2000" dirty="0">
                <a:latin typeface="Red Hat Display" panose="02010303040201060303" pitchFamily="2" charset="0"/>
                <a:ea typeface="Red Hat Display" panose="02010303040201060303" pitchFamily="2" charset="0"/>
                <a:cs typeface="Red Hat Display" panose="02010303040201060303" pitchFamily="2" charset="0"/>
              </a:rPr>
              <a:t>A network connection can be established using either cable or wireless media. </a:t>
            </a:r>
          </a:p>
          <a:p>
            <a:pPr algn="just">
              <a:lnSpc>
                <a:spcPct val="200000"/>
              </a:lnSpc>
            </a:pPr>
            <a:r>
              <a:rPr lang="en-US" sz="2000" dirty="0">
                <a:latin typeface="Red Hat Display" panose="02010303040201060303" pitchFamily="2" charset="0"/>
                <a:ea typeface="Red Hat Display" panose="02010303040201060303" pitchFamily="2" charset="0"/>
                <a:cs typeface="Red Hat Display" panose="02010303040201060303" pitchFamily="2" charset="0"/>
              </a:rPr>
              <a:t>Hardware and software are used to connect computers and tools in any network.</a:t>
            </a:r>
            <a:endParaRPr lang="en-IN" sz="2000"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2376768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p:txBody>
          <a:bodyPr/>
          <a:lstStyle/>
          <a:p>
            <a:r>
              <a:rPr lang="en-IN" dirty="0"/>
              <a:t>What Do Computer Networks Do?</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1120000" y="1825625"/>
            <a:ext cx="10233800" cy="4736042"/>
          </a:xfrm>
        </p:spPr>
        <p:txBody>
          <a:bodyPr>
            <a:normAutofit/>
          </a:bodyPr>
          <a:lstStyle/>
          <a:p>
            <a:pPr marL="0" indent="0" algn="just">
              <a:lnSpc>
                <a:spcPct val="200000"/>
              </a:lnSpc>
              <a:buNone/>
            </a:pPr>
            <a:r>
              <a:rPr lang="en-US" sz="2000" dirty="0">
                <a:latin typeface="Red Hat Display" panose="02010303040201060303" pitchFamily="2" charset="0"/>
                <a:ea typeface="Red Hat Display" panose="02010303040201060303" pitchFamily="2" charset="0"/>
                <a:cs typeface="Red Hat Display" panose="02010303040201060303" pitchFamily="2" charset="0"/>
              </a:rPr>
              <a:t>Computer Networks help in providing better connectivity that helps nowadays. Modern computer networks have the following functionality:</a:t>
            </a:r>
          </a:p>
          <a:p>
            <a:pPr lvl="1">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Computer Networks help in operating virtually</a:t>
            </a:r>
          </a:p>
          <a:p>
            <a:pPr lvl="1">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Computer Networks integrate on a large scale</a:t>
            </a:r>
          </a:p>
          <a:p>
            <a:pPr lvl="1">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Computer Networks respond very quickly in case of conditions change</a:t>
            </a:r>
          </a:p>
          <a:p>
            <a:pPr lvl="1">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Computer Networks help in providing data security</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466815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946BE5-C1BD-4064-9B5A-8C6DD953A247}"/>
              </a:ext>
            </a:extLst>
          </p:cNvPr>
          <p:cNvPicPr>
            <a:picLocks noChangeAspect="1"/>
          </p:cNvPicPr>
          <p:nvPr/>
        </p:nvPicPr>
        <p:blipFill rotWithShape="1">
          <a:blip r:embed="rId2">
            <a:extLst>
              <a:ext uri="{28A0092B-C50C-407E-A947-70E740481C1C}">
                <a14:useLocalDpi xmlns:a14="http://schemas.microsoft.com/office/drawing/2010/main" val="0"/>
              </a:ext>
            </a:extLst>
          </a:blip>
          <a:srcRect l="8140" t="20588" r="12954" b="7095"/>
          <a:stretch/>
        </p:blipFill>
        <p:spPr>
          <a:xfrm>
            <a:off x="6989737" y="1625042"/>
            <a:ext cx="5067946" cy="3776117"/>
          </a:xfrm>
          <a:prstGeom prst="rect">
            <a:avLst/>
          </a:prstGeom>
        </p:spPr>
      </p:pic>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p:txBody>
          <a:bodyPr>
            <a:normAutofit/>
          </a:bodyPr>
          <a:lstStyle/>
          <a:p>
            <a:r>
              <a:rPr lang="en-US" sz="3600" dirty="0"/>
              <a:t>Key Components of a Computer Network</a:t>
            </a:r>
            <a:endParaRPr lang="en-IN" sz="3600"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838200" y="1456841"/>
            <a:ext cx="7515386" cy="5104826"/>
          </a:xfrm>
        </p:spPr>
        <p:txBody>
          <a:bodyPr>
            <a:normAutofit fontScale="92500" lnSpcReduction="10000"/>
          </a:bodyPr>
          <a:lstStyle/>
          <a:p>
            <a:pPr algn="just">
              <a:lnSpc>
                <a:spcPct val="200000"/>
              </a:lnSpc>
            </a:pPr>
            <a:r>
              <a:rPr lang="en-US" sz="2000" dirty="0">
                <a:latin typeface="Red Hat Display" panose="02010303040201060303" pitchFamily="2" charset="0"/>
                <a:ea typeface="Red Hat Display" panose="02010303040201060303" pitchFamily="2" charset="0"/>
                <a:cs typeface="Red Hat Display" panose="02010303040201060303" pitchFamily="2" charset="0"/>
              </a:rPr>
              <a:t>A computer network is made up of two main parts: </a:t>
            </a:r>
          </a:p>
          <a:p>
            <a:pPr lvl="1">
              <a:lnSpc>
                <a:spcPct val="200000"/>
              </a:lnSpc>
            </a:pPr>
            <a:r>
              <a:rPr lang="en-US" sz="1800" dirty="0">
                <a:latin typeface="Red Hat Display" panose="02010303040201060303" pitchFamily="2" charset="0"/>
                <a:ea typeface="Red Hat Display" panose="02010303040201060303" pitchFamily="2" charset="0"/>
                <a:cs typeface="Red Hat Display" panose="02010303040201060303" pitchFamily="2" charset="0"/>
              </a:rPr>
              <a:t>Devices (called nodes) &amp; </a:t>
            </a:r>
          </a:p>
          <a:p>
            <a:pPr lvl="1">
              <a:lnSpc>
                <a:spcPct val="200000"/>
              </a:lnSpc>
            </a:pPr>
            <a:r>
              <a:rPr lang="en-US" sz="1800" dirty="0">
                <a:latin typeface="Red Hat Display" panose="02010303040201060303" pitchFamily="2" charset="0"/>
                <a:ea typeface="Red Hat Display" panose="02010303040201060303" pitchFamily="2" charset="0"/>
                <a:cs typeface="Red Hat Display" panose="02010303040201060303" pitchFamily="2" charset="0"/>
              </a:rPr>
              <a:t>Connections (called links)</a:t>
            </a:r>
          </a:p>
          <a:p>
            <a:pPr algn="just">
              <a:lnSpc>
                <a:spcPct val="200000"/>
              </a:lnSpc>
            </a:pPr>
            <a:r>
              <a:rPr lang="en-US" sz="2000" dirty="0">
                <a:latin typeface="Red Hat Display" panose="02010303040201060303" pitchFamily="2" charset="0"/>
                <a:ea typeface="Red Hat Display" panose="02010303040201060303" pitchFamily="2" charset="0"/>
                <a:cs typeface="Red Hat Display" panose="02010303040201060303" pitchFamily="2" charset="0"/>
              </a:rPr>
              <a:t>The links connect the devices to each other. </a:t>
            </a:r>
          </a:p>
          <a:p>
            <a:pPr algn="just">
              <a:lnSpc>
                <a:spcPct val="200000"/>
              </a:lnSpc>
            </a:pPr>
            <a:r>
              <a:rPr lang="en-US" sz="2000" dirty="0">
                <a:latin typeface="Red Hat Display" panose="02010303040201060303" pitchFamily="2" charset="0"/>
                <a:ea typeface="Red Hat Display" panose="02010303040201060303" pitchFamily="2" charset="0"/>
                <a:cs typeface="Red Hat Display" panose="02010303040201060303" pitchFamily="2" charset="0"/>
              </a:rPr>
              <a:t>The rules for how these connections send information are called communication protocols.</a:t>
            </a:r>
          </a:p>
          <a:p>
            <a:pPr algn="just">
              <a:lnSpc>
                <a:spcPct val="200000"/>
              </a:lnSpc>
            </a:pPr>
            <a:r>
              <a:rPr lang="en-US" sz="2000" dirty="0">
                <a:latin typeface="Red Hat Display" panose="02010303040201060303" pitchFamily="2" charset="0"/>
                <a:ea typeface="Red Hat Display" panose="02010303040201060303" pitchFamily="2" charset="0"/>
                <a:cs typeface="Red Hat Display" panose="02010303040201060303" pitchFamily="2" charset="0"/>
              </a:rPr>
              <a:t>The starting and ending points of these communications are often called ports.</a:t>
            </a:r>
            <a:endParaRPr lang="en-IN" sz="2000"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820780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922909"/>
          </a:xfrm>
        </p:spPr>
        <p:txBody>
          <a:bodyPr>
            <a:normAutofit/>
          </a:bodyPr>
          <a:lstStyle/>
          <a:p>
            <a:r>
              <a:rPr lang="en-IN" sz="3600" dirty="0"/>
              <a:t>Components Of Computer Network</a:t>
            </a:r>
          </a:p>
        </p:txBody>
      </p:sp>
      <p:pic>
        <p:nvPicPr>
          <p:cNvPr id="1026" name="Picture 2" descr="Key components of computer Network | by Hasons Tech | Medium">
            <a:extLst>
              <a:ext uri="{FF2B5EF4-FFF2-40B4-BE49-F238E27FC236}">
                <a16:creationId xmlns:a16="http://schemas.microsoft.com/office/drawing/2014/main" id="{1AE47426-D9C8-7AED-AAF7-A9B63CCA9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519" y="1797049"/>
            <a:ext cx="6798028" cy="4078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033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35272"/>
          </a:xfrm>
        </p:spPr>
        <p:txBody>
          <a:bodyPr/>
          <a:lstStyle/>
          <a:p>
            <a:r>
              <a:rPr lang="en-US" dirty="0"/>
              <a:t>Network devices</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2" y="1472340"/>
            <a:ext cx="4715308" cy="5089328"/>
          </a:xfrm>
        </p:spPr>
        <p:txBody>
          <a:bodyPr>
            <a:normAutofit/>
          </a:bodyPr>
          <a:lstStyle/>
          <a:p>
            <a:pPr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Network Interface Card (NIC)</a:t>
            </a:r>
          </a:p>
          <a:p>
            <a:pPr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Repeater</a:t>
            </a:r>
          </a:p>
          <a:p>
            <a:pPr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Hub</a:t>
            </a:r>
          </a:p>
          <a:p>
            <a:pPr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Bridges</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
        <p:nvSpPr>
          <p:cNvPr id="4" name="Content Placeholder 2">
            <a:extLst>
              <a:ext uri="{FF2B5EF4-FFF2-40B4-BE49-F238E27FC236}">
                <a16:creationId xmlns:a16="http://schemas.microsoft.com/office/drawing/2014/main" id="{0E534080-6741-A5AE-5BC1-7AE282614E54}"/>
              </a:ext>
            </a:extLst>
          </p:cNvPr>
          <p:cNvSpPr txBox="1">
            <a:spLocks/>
          </p:cNvSpPr>
          <p:nvPr/>
        </p:nvSpPr>
        <p:spPr>
          <a:xfrm>
            <a:off x="6096000" y="1472340"/>
            <a:ext cx="4715308" cy="5089328"/>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Switches</a:t>
            </a:r>
          </a:p>
          <a:p>
            <a:pPr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Routers</a:t>
            </a:r>
          </a:p>
          <a:p>
            <a:pPr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Gateways</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513917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Network Interface Card </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0753189" cy="5290807"/>
          </a:xfrm>
        </p:spPr>
        <p:txBody>
          <a:bodyPr>
            <a:normAutofit/>
          </a:bodyPr>
          <a:lstStyle/>
          <a:p>
            <a:pPr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NIC is a hardware component, typically a circuit board or chip on a computer.</a:t>
            </a:r>
          </a:p>
          <a:p>
            <a:pPr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A NIC provides a computer with a dedicated, full-time connection to a network. </a:t>
            </a:r>
          </a:p>
          <a:p>
            <a:pPr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It implements the physical layer circuitry necessary for communicating with a data link layer standard, such as Ethernet or Wi-Fi. </a:t>
            </a:r>
          </a:p>
          <a:p>
            <a:pPr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Each card represents a device and can prepare, transmit and control the flow of data on the network.</a:t>
            </a:r>
          </a:p>
          <a:p>
            <a:pPr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The NIC operates as a middleman between a computer and a data network.</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48847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Types of NICs</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0753189" cy="5290807"/>
          </a:xfrm>
        </p:spPr>
        <p:txBody>
          <a:bodyPr>
            <a:normAutofit lnSpcReduction="10000"/>
          </a:bodyPr>
          <a:lstStyle/>
          <a:p>
            <a:pPr marL="0" indent="0" algn="just">
              <a:lnSpc>
                <a:spcPct val="200000"/>
              </a:lnSpc>
              <a:buNone/>
            </a:pPr>
            <a:r>
              <a:rPr lang="en-US" dirty="0">
                <a:latin typeface="Red Hat Display" panose="02010303040201060303" pitchFamily="2" charset="0"/>
                <a:ea typeface="Red Hat Display" panose="02010303040201060303" pitchFamily="2" charset="0"/>
                <a:cs typeface="Red Hat Display" panose="02010303040201060303" pitchFamily="2" charset="0"/>
              </a:rPr>
              <a:t>Types of NICs include the following:</a:t>
            </a:r>
          </a:p>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Wireless</a:t>
            </a:r>
            <a:r>
              <a:rPr lang="en-US" dirty="0">
                <a:latin typeface="Red Hat Display" panose="02010303040201060303" pitchFamily="2" charset="0"/>
                <a:ea typeface="Red Hat Display" panose="02010303040201060303" pitchFamily="2" charset="0"/>
                <a:cs typeface="Red Hat Display" panose="02010303040201060303" pitchFamily="2" charset="0"/>
              </a:rPr>
              <a:t>. NICs that use an antenna to provide wireless reception through radio frequency waves. Wi-Fi connections use wireless NICs.</a:t>
            </a:r>
          </a:p>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Wired</a:t>
            </a:r>
            <a:r>
              <a:rPr lang="en-US" dirty="0">
                <a:latin typeface="Red Hat Display" panose="02010303040201060303" pitchFamily="2" charset="0"/>
                <a:ea typeface="Red Hat Display" panose="02010303040201060303" pitchFamily="2" charset="0"/>
                <a:cs typeface="Red Hat Display" panose="02010303040201060303" pitchFamily="2" charset="0"/>
              </a:rPr>
              <a:t>.  NICs that have input jacks made for cables. Ethernet is the most popular wired LAN technology.</a:t>
            </a:r>
          </a:p>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USB</a:t>
            </a:r>
            <a:r>
              <a:rPr lang="en-US" dirty="0">
                <a:latin typeface="Red Hat Display" panose="02010303040201060303" pitchFamily="2" charset="0"/>
                <a:ea typeface="Red Hat Display" panose="02010303040201060303" pitchFamily="2" charset="0"/>
                <a:cs typeface="Red Hat Display" panose="02010303040201060303" pitchFamily="2" charset="0"/>
              </a:rPr>
              <a:t>. NICs that provide network connections through a device plugged into the USB port.</a:t>
            </a:r>
          </a:p>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Fiber optics</a:t>
            </a:r>
            <a:r>
              <a:rPr lang="en-US" dirty="0">
                <a:latin typeface="Red Hat Display" panose="02010303040201060303" pitchFamily="2" charset="0"/>
                <a:ea typeface="Red Hat Display" panose="02010303040201060303" pitchFamily="2" charset="0"/>
                <a:cs typeface="Red Hat Display" panose="02010303040201060303" pitchFamily="2" charset="0"/>
              </a:rPr>
              <a:t>. NICs used as a high-speed support system for network traffic handling on server computers. </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2261335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5385661" cy="1050770"/>
          </a:xfrm>
        </p:spPr>
        <p:txBody>
          <a:bodyPr/>
          <a:lstStyle/>
          <a:p>
            <a:r>
              <a:rPr lang="en-IN" dirty="0"/>
              <a:t>OSI Layers </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8366926" cy="5290807"/>
          </a:xfrm>
        </p:spPr>
        <p:txBody>
          <a:bodyPr>
            <a:normAutofit fontScale="92500" lnSpcReduction="20000"/>
          </a:bodyPr>
          <a:lstStyle/>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Application Layer: </a:t>
            </a:r>
            <a:r>
              <a:rPr lang="en-US" dirty="0">
                <a:latin typeface="Red Hat Display" panose="02010303040201060303" pitchFamily="2" charset="0"/>
                <a:ea typeface="Red Hat Display" panose="02010303040201060303" pitchFamily="2" charset="0"/>
                <a:cs typeface="Red Hat Display" panose="02010303040201060303" pitchFamily="2" charset="0"/>
              </a:rPr>
              <a:t>Applications create the data.</a:t>
            </a:r>
          </a:p>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Presentation Layer</a:t>
            </a:r>
            <a:r>
              <a:rPr lang="en-US" dirty="0">
                <a:latin typeface="Red Hat Display" panose="02010303040201060303" pitchFamily="2" charset="0"/>
                <a:ea typeface="Red Hat Display" panose="02010303040201060303" pitchFamily="2" charset="0"/>
                <a:cs typeface="Red Hat Display" panose="02010303040201060303" pitchFamily="2" charset="0"/>
              </a:rPr>
              <a:t>: Data is formatted and encrypted.</a:t>
            </a:r>
          </a:p>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Session Layer</a:t>
            </a:r>
            <a:r>
              <a:rPr lang="en-US" dirty="0">
                <a:latin typeface="Red Hat Display" panose="02010303040201060303" pitchFamily="2" charset="0"/>
                <a:ea typeface="Red Hat Display" panose="02010303040201060303" pitchFamily="2" charset="0"/>
                <a:cs typeface="Red Hat Display" panose="02010303040201060303" pitchFamily="2" charset="0"/>
              </a:rPr>
              <a:t>: Connections are established and managed.</a:t>
            </a:r>
          </a:p>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Transport Layer</a:t>
            </a:r>
            <a:r>
              <a:rPr lang="en-US" dirty="0">
                <a:latin typeface="Red Hat Display" panose="02010303040201060303" pitchFamily="2" charset="0"/>
                <a:ea typeface="Red Hat Display" panose="02010303040201060303" pitchFamily="2" charset="0"/>
                <a:cs typeface="Red Hat Display" panose="02010303040201060303" pitchFamily="2" charset="0"/>
              </a:rPr>
              <a:t>: Data is broken into segments for reliable delivery.</a:t>
            </a:r>
          </a:p>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Network Layer</a:t>
            </a:r>
            <a:r>
              <a:rPr lang="en-US" dirty="0">
                <a:latin typeface="Red Hat Display" panose="02010303040201060303" pitchFamily="2" charset="0"/>
                <a:ea typeface="Red Hat Display" panose="02010303040201060303" pitchFamily="2" charset="0"/>
                <a:cs typeface="Red Hat Display" panose="02010303040201060303" pitchFamily="2" charset="0"/>
              </a:rPr>
              <a:t>: Segments are packaged into packets and routed.</a:t>
            </a:r>
          </a:p>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Data Link Layer</a:t>
            </a:r>
            <a:r>
              <a:rPr lang="en-US" dirty="0">
                <a:latin typeface="Red Hat Display" panose="02010303040201060303" pitchFamily="2" charset="0"/>
                <a:ea typeface="Red Hat Display" panose="02010303040201060303" pitchFamily="2" charset="0"/>
                <a:cs typeface="Red Hat Display" panose="02010303040201060303" pitchFamily="2" charset="0"/>
              </a:rPr>
              <a:t>: Packets are framed and sent to the next device.</a:t>
            </a:r>
          </a:p>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Physical Layer</a:t>
            </a:r>
            <a:r>
              <a:rPr lang="en-US" dirty="0">
                <a:latin typeface="Red Hat Display" panose="02010303040201060303" pitchFamily="2" charset="0"/>
                <a:ea typeface="Red Hat Display" panose="02010303040201060303" pitchFamily="2" charset="0"/>
                <a:cs typeface="Red Hat Display" panose="02010303040201060303" pitchFamily="2" charset="0"/>
              </a:rPr>
              <a:t>: Frames are converted into bits and transmitted physically.</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pic>
        <p:nvPicPr>
          <p:cNvPr id="4" name="Picture 3">
            <a:extLst>
              <a:ext uri="{FF2B5EF4-FFF2-40B4-BE49-F238E27FC236}">
                <a16:creationId xmlns:a16="http://schemas.microsoft.com/office/drawing/2014/main" id="{4E1CD8FD-BC8F-5C73-4C0F-863217B59063}"/>
              </a:ext>
            </a:extLst>
          </p:cNvPr>
          <p:cNvPicPr>
            <a:picLocks noChangeAspect="1"/>
          </p:cNvPicPr>
          <p:nvPr/>
        </p:nvPicPr>
        <p:blipFill rotWithShape="1">
          <a:blip r:embed="rId2"/>
          <a:srcRect l="3373" t="6784" r="63439" b="3209"/>
          <a:stretch/>
        </p:blipFill>
        <p:spPr>
          <a:xfrm>
            <a:off x="9332088" y="545879"/>
            <a:ext cx="1961554" cy="5759117"/>
          </a:xfrm>
          <a:prstGeom prst="rect">
            <a:avLst/>
          </a:prstGeom>
        </p:spPr>
      </p:pic>
    </p:spTree>
    <p:extLst>
      <p:ext uri="{BB962C8B-B14F-4D97-AF65-F5344CB8AC3E}">
        <p14:creationId xmlns:p14="http://schemas.microsoft.com/office/powerpoint/2010/main" val="2502363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NIC components</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131376"/>
            <a:ext cx="10753189" cy="5430292"/>
          </a:xfrm>
        </p:spPr>
        <p:txBody>
          <a:bodyPr>
            <a:normAutofit/>
          </a:bodyPr>
          <a:lstStyle/>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Speed</a:t>
            </a:r>
            <a:r>
              <a:rPr lang="en-US" dirty="0">
                <a:latin typeface="Red Hat Display" panose="02010303040201060303" pitchFamily="2" charset="0"/>
                <a:ea typeface="Red Hat Display" panose="02010303040201060303" pitchFamily="2" charset="0"/>
                <a:cs typeface="Red Hat Display" panose="02010303040201060303" pitchFamily="2" charset="0"/>
              </a:rPr>
              <a:t>. All NICs have a speed rating in terms of megabits per second (Mbps) that determines the card's performance in a network. The average Ethernet NICs come in </a:t>
            </a:r>
          </a:p>
          <a:p>
            <a:pPr lvl="1"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10 Mbps, </a:t>
            </a:r>
          </a:p>
          <a:p>
            <a:pPr lvl="1"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100 Mbps, </a:t>
            </a:r>
          </a:p>
          <a:p>
            <a:pPr lvl="1"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1000 Mbps and </a:t>
            </a:r>
          </a:p>
          <a:p>
            <a:pPr lvl="1" algn="just">
              <a:lnSpc>
                <a:spcPct val="200000"/>
              </a:lnSpc>
            </a:pPr>
            <a:r>
              <a:rPr lang="en-US" dirty="0">
                <a:latin typeface="Red Hat Display" panose="02010303040201060303" pitchFamily="2" charset="0"/>
                <a:ea typeface="Red Hat Display" panose="02010303040201060303" pitchFamily="2" charset="0"/>
                <a:cs typeface="Red Hat Display" panose="02010303040201060303" pitchFamily="2" charset="0"/>
              </a:rPr>
              <a:t>1 gigabits per second varieties.</a:t>
            </a:r>
          </a:p>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Driver</a:t>
            </a:r>
            <a:r>
              <a:rPr lang="en-US" dirty="0">
                <a:latin typeface="Red Hat Display" panose="02010303040201060303" pitchFamily="2" charset="0"/>
                <a:ea typeface="Red Hat Display" panose="02010303040201060303" pitchFamily="2" charset="0"/>
                <a:cs typeface="Red Hat Display" panose="02010303040201060303" pitchFamily="2" charset="0"/>
              </a:rPr>
              <a:t>. The required software that passes data between the computer's operating system and the NIC.</a:t>
            </a:r>
          </a:p>
        </p:txBody>
      </p:sp>
    </p:spTree>
    <p:extLst>
      <p:ext uri="{BB962C8B-B14F-4D97-AF65-F5344CB8AC3E}">
        <p14:creationId xmlns:p14="http://schemas.microsoft.com/office/powerpoint/2010/main" val="3137895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NIC components</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131376"/>
            <a:ext cx="10753189" cy="5430292"/>
          </a:xfrm>
        </p:spPr>
        <p:txBody>
          <a:bodyPr>
            <a:normAutofit/>
          </a:bodyPr>
          <a:lstStyle/>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MAC address</a:t>
            </a:r>
            <a:r>
              <a:rPr lang="en-US" dirty="0">
                <a:latin typeface="Red Hat Display" panose="02010303040201060303" pitchFamily="2" charset="0"/>
                <a:ea typeface="Red Hat Display" panose="02010303040201060303" pitchFamily="2" charset="0"/>
                <a:cs typeface="Red Hat Display" panose="02010303040201060303" pitchFamily="2" charset="0"/>
              </a:rPr>
              <a:t>. Unique, unchangeable media access control addresses, also known as physical network addresses, are assigned to NICs. Router. </a:t>
            </a:r>
          </a:p>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LED</a:t>
            </a:r>
            <a:r>
              <a:rPr lang="en-US" dirty="0">
                <a:latin typeface="Red Hat Display" panose="02010303040201060303" pitchFamily="2" charset="0"/>
                <a:ea typeface="Red Hat Display" panose="02010303040201060303" pitchFamily="2" charset="0"/>
                <a:cs typeface="Red Hat Display" panose="02010303040201060303" pitchFamily="2" charset="0"/>
              </a:rPr>
              <a:t> </a:t>
            </a:r>
            <a:r>
              <a:rPr lang="en-US" b="1" dirty="0">
                <a:latin typeface="Red Hat Display" panose="02010303040201060303" pitchFamily="2" charset="0"/>
                <a:ea typeface="Red Hat Display" panose="02010303040201060303" pitchFamily="2" charset="0"/>
                <a:cs typeface="Red Hat Display" panose="02010303040201060303" pitchFamily="2" charset="0"/>
              </a:rPr>
              <a:t>indicator</a:t>
            </a:r>
            <a:r>
              <a:rPr lang="en-US" dirty="0">
                <a:latin typeface="Red Hat Display" panose="02010303040201060303" pitchFamily="2" charset="0"/>
                <a:ea typeface="Red Hat Display" panose="02010303040201060303" pitchFamily="2" charset="0"/>
                <a:cs typeface="Red Hat Display" panose="02010303040201060303" pitchFamily="2" charset="0"/>
              </a:rPr>
              <a:t>. Most NICs have an LED indicator integrated into the connector to notify the user when the network connects and data transmission occurs.</a:t>
            </a:r>
          </a:p>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Router</a:t>
            </a:r>
            <a:r>
              <a:rPr lang="en-US" dirty="0">
                <a:latin typeface="Red Hat Display" panose="02010303040201060303" pitchFamily="2" charset="0"/>
                <a:ea typeface="Red Hat Display" panose="02010303040201060303" pitchFamily="2" charset="0"/>
                <a:cs typeface="Red Hat Display" panose="02010303040201060303" pitchFamily="2" charset="0"/>
              </a:rPr>
              <a:t>. A router is sometimes needed to enable communication between a computer and other devices. In this case, the NIC connects to the router which is connected to the internet.</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1065534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normAutofit/>
          </a:bodyPr>
          <a:lstStyle/>
          <a:p>
            <a:r>
              <a:rPr lang="en-IN" dirty="0"/>
              <a:t>Basics of Switching </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2" y="1472340"/>
            <a:ext cx="7071049" cy="5089328"/>
          </a:xfrm>
        </p:spPr>
        <p:txBody>
          <a:bodyPr>
            <a:normAutofit/>
          </a:body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A switch is a mechanism that allows you to interconnect links to form a larger network. </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A switch is a multi-input, multi-output device that transfers packets from an input to one or more outputs.</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A switch’s primary job is to receive incoming packets on one of its links and to transmit them on some other link. </a:t>
            </a:r>
          </a:p>
          <a:p>
            <a:pPr lvl="2" algn="just"/>
            <a:r>
              <a:rPr lang="en-US" dirty="0">
                <a:latin typeface="Red Hat Display" panose="02010303040201060303" pitchFamily="2" charset="0"/>
                <a:ea typeface="Red Hat Display" panose="02010303040201060303" pitchFamily="2" charset="0"/>
                <a:cs typeface="Red Hat Display" panose="02010303040201060303" pitchFamily="2" charset="0"/>
              </a:rPr>
              <a:t>This function is sometimes referred to as either </a:t>
            </a:r>
            <a:r>
              <a:rPr lang="en-US" b="1" dirty="0">
                <a:latin typeface="Red Hat Display" panose="02010303040201060303" pitchFamily="2" charset="0"/>
                <a:ea typeface="Red Hat Display" panose="02010303040201060303" pitchFamily="2" charset="0"/>
                <a:cs typeface="Red Hat Display" panose="02010303040201060303" pitchFamily="2" charset="0"/>
              </a:rPr>
              <a:t>switching</a:t>
            </a:r>
            <a:r>
              <a:rPr lang="en-US" dirty="0">
                <a:latin typeface="Red Hat Display" panose="02010303040201060303" pitchFamily="2" charset="0"/>
                <a:ea typeface="Red Hat Display" panose="02010303040201060303" pitchFamily="2" charset="0"/>
                <a:cs typeface="Red Hat Display" panose="02010303040201060303" pitchFamily="2" charset="0"/>
              </a:rPr>
              <a:t> or </a:t>
            </a:r>
            <a:r>
              <a:rPr lang="en-US" b="1" dirty="0">
                <a:latin typeface="Red Hat Display" panose="02010303040201060303" pitchFamily="2" charset="0"/>
                <a:ea typeface="Red Hat Display" panose="02010303040201060303" pitchFamily="2" charset="0"/>
                <a:cs typeface="Red Hat Display" panose="02010303040201060303" pitchFamily="2" charset="0"/>
              </a:rPr>
              <a:t>forwarding</a:t>
            </a:r>
            <a:r>
              <a:rPr lang="en-US" dirty="0">
                <a:latin typeface="Red Hat Display" panose="02010303040201060303" pitchFamily="2" charset="0"/>
                <a:ea typeface="Red Hat Display" panose="02010303040201060303" pitchFamily="2" charset="0"/>
                <a:cs typeface="Red Hat Display" panose="02010303040201060303" pitchFamily="2" charset="0"/>
              </a:rPr>
              <a:t>, and in terms of the Open Systems Interconnection (OSI) architecture, it is considered a function of the network layer. </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pic>
        <p:nvPicPr>
          <p:cNvPr id="1026" name="Picture 2">
            <a:extLst>
              <a:ext uri="{FF2B5EF4-FFF2-40B4-BE49-F238E27FC236}">
                <a16:creationId xmlns:a16="http://schemas.microsoft.com/office/drawing/2014/main" id="{2274C2F3-6CD6-A44E-90D4-9C8FE38CC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3363" y="1906292"/>
            <a:ext cx="3984754" cy="3824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055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normAutofit/>
          </a:bodyPr>
          <a:lstStyle/>
          <a:p>
            <a:r>
              <a:rPr lang="en-US" dirty="0"/>
              <a:t>How Does a Network Switch Work?</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2" y="1472340"/>
            <a:ext cx="10899130" cy="5089328"/>
          </a:xfrm>
        </p:spPr>
        <p:txBody>
          <a:bodyPr>
            <a:normAutofit/>
          </a:body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A network switch can work in three ways:</a:t>
            </a:r>
          </a:p>
          <a:p>
            <a:pPr lvl="1" algn="just">
              <a:buFont typeface="Wingdings" panose="05000000000000000000" pitchFamily="2" charset="2"/>
              <a:buChar char="Ø"/>
            </a:pPr>
            <a:r>
              <a:rPr lang="en-US" b="1" dirty="0">
                <a:latin typeface="Red Hat Display" panose="02010303040201060303" pitchFamily="2" charset="0"/>
                <a:ea typeface="Red Hat Display" panose="02010303040201060303" pitchFamily="2" charset="0"/>
                <a:cs typeface="Red Hat Display" panose="02010303040201060303" pitchFamily="2" charset="0"/>
              </a:rPr>
              <a:t>Edge switches</a:t>
            </a:r>
            <a:r>
              <a:rPr lang="en-US" dirty="0">
                <a:latin typeface="Red Hat Display" panose="02010303040201060303" pitchFamily="2" charset="0"/>
                <a:ea typeface="Red Hat Display" panose="02010303040201060303" pitchFamily="2" charset="0"/>
                <a:cs typeface="Red Hat Display" panose="02010303040201060303" pitchFamily="2" charset="0"/>
              </a:rPr>
              <a:t>, also known as access switches: They handle traffic entering and departing the network. Edge switches link various devices, including personal computers and access points.</a:t>
            </a:r>
          </a:p>
          <a:p>
            <a:pPr lvl="1" algn="just">
              <a:buFont typeface="Wingdings" panose="05000000000000000000" pitchFamily="2" charset="2"/>
              <a:buChar char="Ø"/>
            </a:pPr>
            <a:r>
              <a:rPr lang="en-US" b="1" dirty="0">
                <a:latin typeface="Red Hat Display" panose="02010303040201060303" pitchFamily="2" charset="0"/>
                <a:ea typeface="Red Hat Display" panose="02010303040201060303" pitchFamily="2" charset="0"/>
                <a:cs typeface="Red Hat Display" panose="02010303040201060303" pitchFamily="2" charset="0"/>
              </a:rPr>
              <a:t>Aggregation switches</a:t>
            </a:r>
            <a:r>
              <a:rPr lang="en-US" dirty="0">
                <a:latin typeface="Red Hat Display" panose="02010303040201060303" pitchFamily="2" charset="0"/>
                <a:ea typeface="Red Hat Display" panose="02010303040201060303" pitchFamily="2" charset="0"/>
                <a:cs typeface="Red Hat Display" panose="02010303040201060303" pitchFamily="2" charset="0"/>
              </a:rPr>
              <a:t>: Switches for aggregation are located within an optional intermediary layer. These connect to edge switches, which may transmit traffic from one switch to another or up to the core switches.</a:t>
            </a:r>
          </a:p>
          <a:p>
            <a:pPr lvl="1" algn="just">
              <a:buFont typeface="Wingdings" panose="05000000000000000000" pitchFamily="2" charset="2"/>
              <a:buChar char="Ø"/>
            </a:pPr>
            <a:r>
              <a:rPr lang="en-US" b="1" dirty="0">
                <a:latin typeface="Red Hat Display" panose="02010303040201060303" pitchFamily="2" charset="0"/>
                <a:ea typeface="Red Hat Display" panose="02010303040201060303" pitchFamily="2" charset="0"/>
                <a:cs typeface="Red Hat Display" panose="02010303040201060303" pitchFamily="2" charset="0"/>
              </a:rPr>
              <a:t>Core switches</a:t>
            </a:r>
            <a:r>
              <a:rPr lang="en-US" dirty="0">
                <a:latin typeface="Red Hat Display" panose="02010303040201060303" pitchFamily="2" charset="0"/>
                <a:ea typeface="Red Hat Display" panose="02010303040201060303" pitchFamily="2" charset="0"/>
                <a:cs typeface="Red Hat Display" panose="02010303040201060303" pitchFamily="2" charset="0"/>
              </a:rPr>
              <a:t>: The network’s backbone is made up of these switches. Core switches link edge or aggregation switches, device or consumer edge networks to networks at data centers, and routers to organizational LANs. </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3603680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MAC/CAM Table</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a:bodyPr>
          <a:lstStyle/>
          <a:p>
            <a:pPr algn="just"/>
            <a:r>
              <a:rPr lang="en-US" b="1" dirty="0">
                <a:latin typeface="Red Hat Display" panose="02010303040201060303" pitchFamily="2" charset="0"/>
                <a:ea typeface="Red Hat Display" panose="02010303040201060303" pitchFamily="2" charset="0"/>
                <a:cs typeface="Red Hat Display" panose="02010303040201060303" pitchFamily="2" charset="0"/>
              </a:rPr>
              <a:t>Content Addressable Memory / Media Access Control</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Ethernet switches </a:t>
            </a:r>
            <a:r>
              <a:rPr lang="en-US" b="1" dirty="0">
                <a:latin typeface="Red Hat Display" panose="02010303040201060303" pitchFamily="2" charset="0"/>
                <a:ea typeface="Red Hat Display" panose="02010303040201060303" pitchFamily="2" charset="0"/>
                <a:cs typeface="Red Hat Display" panose="02010303040201060303" pitchFamily="2" charset="0"/>
              </a:rPr>
              <a:t>store the MAC addresses </a:t>
            </a:r>
            <a:r>
              <a:rPr lang="en-US" dirty="0">
                <a:latin typeface="Red Hat Display" panose="02010303040201060303" pitchFamily="2" charset="0"/>
                <a:ea typeface="Red Hat Display" panose="02010303040201060303" pitchFamily="2" charset="0"/>
                <a:cs typeface="Red Hat Display" panose="02010303040201060303" pitchFamily="2" charset="0"/>
              </a:rPr>
              <a:t>of all connected devices in a table known as CAM or MAC address table and use it to make forwarding decisions.</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The CAM table is also known as </a:t>
            </a:r>
          </a:p>
          <a:p>
            <a:pPr lvl="1" algn="just">
              <a:buFont typeface="Wingdings" panose="05000000000000000000" pitchFamily="2" charset="2"/>
              <a:buChar char="Ø"/>
            </a:pPr>
            <a:r>
              <a:rPr lang="en-US" dirty="0">
                <a:latin typeface="Red Hat Display" panose="02010303040201060303" pitchFamily="2" charset="0"/>
                <a:ea typeface="Red Hat Display" panose="02010303040201060303" pitchFamily="2" charset="0"/>
                <a:cs typeface="Red Hat Display" panose="02010303040201060303" pitchFamily="2" charset="0"/>
              </a:rPr>
              <a:t>MAC forward table, </a:t>
            </a:r>
          </a:p>
          <a:p>
            <a:pPr lvl="1" algn="just">
              <a:buFont typeface="Wingdings" panose="05000000000000000000" pitchFamily="2" charset="2"/>
              <a:buChar char="Ø"/>
            </a:pPr>
            <a:r>
              <a:rPr lang="en-US" dirty="0">
                <a:latin typeface="Red Hat Display" panose="02010303040201060303" pitchFamily="2" charset="0"/>
                <a:ea typeface="Red Hat Display" panose="02010303040201060303" pitchFamily="2" charset="0"/>
                <a:cs typeface="Red Hat Display" panose="02010303040201060303" pitchFamily="2" charset="0"/>
              </a:rPr>
              <a:t>MAC filter table, </a:t>
            </a:r>
          </a:p>
          <a:p>
            <a:pPr lvl="1" algn="just">
              <a:buFont typeface="Wingdings" panose="05000000000000000000" pitchFamily="2" charset="2"/>
              <a:buChar char="Ø"/>
            </a:pPr>
            <a:r>
              <a:rPr lang="en-US" dirty="0">
                <a:latin typeface="Red Hat Display" panose="02010303040201060303" pitchFamily="2" charset="0"/>
                <a:ea typeface="Red Hat Display" panose="02010303040201060303" pitchFamily="2" charset="0"/>
                <a:cs typeface="Red Hat Display" panose="02010303040201060303" pitchFamily="2" charset="0"/>
              </a:rPr>
              <a:t>MAC address table, </a:t>
            </a:r>
          </a:p>
          <a:p>
            <a:pPr lvl="1" algn="just">
              <a:buFont typeface="Wingdings" panose="05000000000000000000" pitchFamily="2" charset="2"/>
              <a:buChar char="Ø"/>
            </a:pPr>
            <a:r>
              <a:rPr lang="en-US" dirty="0">
                <a:latin typeface="Red Hat Display" panose="02010303040201060303" pitchFamily="2" charset="0"/>
                <a:ea typeface="Red Hat Display" panose="02010303040201060303" pitchFamily="2" charset="0"/>
                <a:cs typeface="Red Hat Display" panose="02010303040201060303" pitchFamily="2" charset="0"/>
              </a:rPr>
              <a:t>Switching table, or </a:t>
            </a:r>
          </a:p>
          <a:p>
            <a:pPr lvl="1" algn="just">
              <a:buFont typeface="Wingdings" panose="05000000000000000000" pitchFamily="2" charset="2"/>
              <a:buChar char="Ø"/>
            </a:pPr>
            <a:r>
              <a:rPr lang="en-US" dirty="0">
                <a:latin typeface="Red Hat Display" panose="02010303040201060303" pitchFamily="2" charset="0"/>
                <a:ea typeface="Red Hat Display" panose="02010303040201060303" pitchFamily="2" charset="0"/>
                <a:cs typeface="Red Hat Display" panose="02010303040201060303" pitchFamily="2" charset="0"/>
              </a:rPr>
              <a:t>Bridging table.</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3380024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MAC/CAM Table</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a:body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A CAM table uses entries to store information in two ways </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Static &amp; Dynamic. </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In the static method, we </a:t>
            </a:r>
            <a:r>
              <a:rPr lang="en-US" b="1" dirty="0">
                <a:latin typeface="Red Hat Display" panose="02010303040201060303" pitchFamily="2" charset="0"/>
                <a:ea typeface="Red Hat Display" panose="02010303040201060303" pitchFamily="2" charset="0"/>
                <a:cs typeface="Red Hat Display" panose="02010303040201060303" pitchFamily="2" charset="0"/>
              </a:rPr>
              <a:t>manually add entries </a:t>
            </a:r>
            <a:r>
              <a:rPr lang="en-US" dirty="0">
                <a:latin typeface="Red Hat Display" panose="02010303040201060303" pitchFamily="2" charset="0"/>
                <a:ea typeface="Red Hat Display" panose="02010303040201060303" pitchFamily="2" charset="0"/>
                <a:cs typeface="Red Hat Display" panose="02010303040201060303" pitchFamily="2" charset="0"/>
              </a:rPr>
              <a:t>to the CAM table. </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In the dynamic method, the </a:t>
            </a:r>
            <a:r>
              <a:rPr lang="en-US" b="1" dirty="0">
                <a:latin typeface="Red Hat Display" panose="02010303040201060303" pitchFamily="2" charset="0"/>
                <a:ea typeface="Red Hat Display" panose="02010303040201060303" pitchFamily="2" charset="0"/>
                <a:cs typeface="Red Hat Display" panose="02010303040201060303" pitchFamily="2" charset="0"/>
              </a:rPr>
              <a:t>switch automatically adds </a:t>
            </a:r>
            <a:r>
              <a:rPr lang="en-US" dirty="0">
                <a:latin typeface="Red Hat Display" panose="02010303040201060303" pitchFamily="2" charset="0"/>
                <a:ea typeface="Red Hat Display" panose="02010303040201060303" pitchFamily="2" charset="0"/>
                <a:cs typeface="Red Hat Display" panose="02010303040201060303" pitchFamily="2" charset="0"/>
              </a:rPr>
              <a:t>entries to the CAM table.</a:t>
            </a:r>
          </a:p>
          <a:p>
            <a:pPr algn="just"/>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pic>
        <p:nvPicPr>
          <p:cNvPr id="2050" name="Picture 2" descr="The CAM Table or MAC address Table">
            <a:extLst>
              <a:ext uri="{FF2B5EF4-FFF2-40B4-BE49-F238E27FC236}">
                <a16:creationId xmlns:a16="http://schemas.microsoft.com/office/drawing/2014/main" id="{042FE6B7-2365-63E3-8561-95D6F6EE82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3932" y="3762626"/>
            <a:ext cx="6864135" cy="2799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959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normAutofit/>
          </a:bodyPr>
          <a:lstStyle/>
          <a:p>
            <a:r>
              <a:rPr lang="en-US" dirty="0"/>
              <a:t>components of switch</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fontScale="92500" lnSpcReduction="20000"/>
          </a:bodyPr>
          <a:lstStyle/>
          <a:p>
            <a:pPr algn="just"/>
            <a:r>
              <a:rPr lang="en-US" b="1" dirty="0">
                <a:latin typeface="Red Hat Display" panose="02010303040201060303" pitchFamily="2" charset="0"/>
                <a:ea typeface="Red Hat Display" panose="02010303040201060303" pitchFamily="2" charset="0"/>
                <a:cs typeface="Red Hat Display" panose="02010303040201060303" pitchFamily="2" charset="0"/>
              </a:rPr>
              <a:t>Switching Fabric:</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The switching fabric is the internal connection that allows data to be transferred between ports. It determines the switch's capacity to handle data traffic.</a:t>
            </a:r>
          </a:p>
          <a:p>
            <a:pPr algn="just"/>
            <a:r>
              <a:rPr lang="en-US" b="1" dirty="0">
                <a:latin typeface="Red Hat Display" panose="02010303040201060303" pitchFamily="2" charset="0"/>
                <a:ea typeface="Red Hat Display" panose="02010303040201060303" pitchFamily="2" charset="0"/>
                <a:cs typeface="Red Hat Display" panose="02010303040201060303" pitchFamily="2" charset="0"/>
              </a:rPr>
              <a:t>Ports:</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These are the physical interfaces where network cables connect. Ports can support different speeds like 10/100/1000 Mbps (Ethernet) or even 10 Gbps.</a:t>
            </a:r>
          </a:p>
          <a:p>
            <a:pPr algn="just"/>
            <a:r>
              <a:rPr lang="en-US" b="1" dirty="0">
                <a:latin typeface="Red Hat Display" panose="02010303040201060303" pitchFamily="2" charset="0"/>
                <a:ea typeface="Red Hat Display" panose="02010303040201060303" pitchFamily="2" charset="0"/>
                <a:cs typeface="Red Hat Display" panose="02010303040201060303" pitchFamily="2" charset="0"/>
              </a:rPr>
              <a:t>MAC Address Table </a:t>
            </a:r>
            <a:r>
              <a:rPr lang="en-US" dirty="0">
                <a:latin typeface="Red Hat Display" panose="02010303040201060303" pitchFamily="2" charset="0"/>
                <a:ea typeface="Red Hat Display" panose="02010303040201060303" pitchFamily="2" charset="0"/>
                <a:cs typeface="Red Hat Display" panose="02010303040201060303" pitchFamily="2" charset="0"/>
              </a:rPr>
              <a:t>(Content Addressable Memory - </a:t>
            </a:r>
            <a:r>
              <a:rPr lang="en-US" b="1" dirty="0">
                <a:latin typeface="Red Hat Display" panose="02010303040201060303" pitchFamily="2" charset="0"/>
                <a:ea typeface="Red Hat Display" panose="02010303040201060303" pitchFamily="2" charset="0"/>
                <a:cs typeface="Red Hat Display" panose="02010303040201060303" pitchFamily="2" charset="0"/>
              </a:rPr>
              <a:t>CAM</a:t>
            </a:r>
            <a:r>
              <a:rPr lang="en-US" dirty="0">
                <a:latin typeface="Red Hat Display" panose="02010303040201060303" pitchFamily="2" charset="0"/>
                <a:ea typeface="Red Hat Display" panose="02010303040201060303" pitchFamily="2" charset="0"/>
                <a:cs typeface="Red Hat Display" panose="02010303040201060303" pitchFamily="2" charset="0"/>
              </a:rPr>
              <a:t>):</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This table stores the MAC addresses of devices connected to the switch along with the corresponding port numbers. It allows the switch to forward frames to the correct destination.</a:t>
            </a:r>
          </a:p>
          <a:p>
            <a:pPr algn="just"/>
            <a:r>
              <a:rPr lang="en-US" b="1" dirty="0">
                <a:latin typeface="Red Hat Display" panose="02010303040201060303" pitchFamily="2" charset="0"/>
                <a:ea typeface="Red Hat Display" panose="02010303040201060303" pitchFamily="2" charset="0"/>
                <a:cs typeface="Red Hat Display" panose="02010303040201060303" pitchFamily="2" charset="0"/>
              </a:rPr>
              <a:t>Central Processing Unit (CPU):</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The CPU controls the switch's operations, including processing management tasks, running the switch’s firmware, and managing data traffic.</a:t>
            </a:r>
          </a:p>
          <a:p>
            <a:pPr algn="just"/>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3238987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normAutofit/>
          </a:bodyPr>
          <a:lstStyle/>
          <a:p>
            <a:r>
              <a:rPr lang="en-US" dirty="0"/>
              <a:t>components of switch</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a:bodyPr>
          <a:lstStyle/>
          <a:p>
            <a:pPr algn="just"/>
            <a:r>
              <a:rPr lang="en-US" b="1" dirty="0">
                <a:latin typeface="Red Hat Display" panose="02010303040201060303" pitchFamily="2" charset="0"/>
                <a:ea typeface="Red Hat Display" panose="02010303040201060303" pitchFamily="2" charset="0"/>
                <a:cs typeface="Red Hat Display" panose="02010303040201060303" pitchFamily="2" charset="0"/>
              </a:rPr>
              <a:t>Memory (RAM and Flash):</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RAM is used for running the switch’s operating system and for temporarily storing data during operations.</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Flash memory stores the switch's operating system, configuration files, and other essential data.</a:t>
            </a:r>
          </a:p>
          <a:p>
            <a:pPr algn="just"/>
            <a:r>
              <a:rPr lang="en-US" b="1" dirty="0">
                <a:latin typeface="Red Hat Display" panose="02010303040201060303" pitchFamily="2" charset="0"/>
                <a:ea typeface="Red Hat Display" panose="02010303040201060303" pitchFamily="2" charset="0"/>
                <a:cs typeface="Red Hat Display" panose="02010303040201060303" pitchFamily="2" charset="0"/>
              </a:rPr>
              <a:t>Power Supply:</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The power supply provides the necessary power to all the internal components of the switch.</a:t>
            </a:r>
          </a:p>
          <a:p>
            <a:pPr algn="just"/>
            <a:r>
              <a:rPr lang="en-US" b="1" dirty="0">
                <a:latin typeface="Red Hat Display" panose="02010303040201060303" pitchFamily="2" charset="0"/>
                <a:ea typeface="Red Hat Display" panose="02010303040201060303" pitchFamily="2" charset="0"/>
                <a:cs typeface="Red Hat Display" panose="02010303040201060303" pitchFamily="2" charset="0"/>
              </a:rPr>
              <a:t>Cooling System:</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Switches often have fans or heat sinks to dissipate heat generated by the internal components.</a:t>
            </a:r>
          </a:p>
        </p:txBody>
      </p:sp>
    </p:spTree>
    <p:extLst>
      <p:ext uri="{BB962C8B-B14F-4D97-AF65-F5344CB8AC3E}">
        <p14:creationId xmlns:p14="http://schemas.microsoft.com/office/powerpoint/2010/main" val="1789998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normAutofit/>
          </a:bodyPr>
          <a:lstStyle/>
          <a:p>
            <a:r>
              <a:rPr lang="en-US" dirty="0"/>
              <a:t>components of switch</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a:bodyPr>
          <a:lstStyle/>
          <a:p>
            <a:pPr algn="just"/>
            <a:r>
              <a:rPr lang="en-US" b="1" dirty="0">
                <a:latin typeface="Red Hat Display" panose="02010303040201060303" pitchFamily="2" charset="0"/>
                <a:ea typeface="Red Hat Display" panose="02010303040201060303" pitchFamily="2" charset="0"/>
                <a:cs typeface="Red Hat Display" panose="02010303040201060303" pitchFamily="2" charset="0"/>
              </a:rPr>
              <a:t>Application-Specific Integrated Circuits (ASICs):</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These specialized chips are designed to handle the data forwarding process at high speeds, enabling the switch to perform at wire-speed without burdening the CPU.</a:t>
            </a:r>
          </a:p>
          <a:p>
            <a:pPr algn="just"/>
            <a:r>
              <a:rPr lang="en-US" b="1" dirty="0">
                <a:latin typeface="Red Hat Display" panose="02010303040201060303" pitchFamily="2" charset="0"/>
                <a:ea typeface="Red Hat Display" panose="02010303040201060303" pitchFamily="2" charset="0"/>
                <a:cs typeface="Red Hat Display" panose="02010303040201060303" pitchFamily="2" charset="0"/>
              </a:rPr>
              <a:t>Network Interface Cards (NICs):</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These cards are responsible for managing the physical network connections and converting data from the switch to the appropriate network media (e.g., copper, fiber).</a:t>
            </a:r>
          </a:p>
          <a:p>
            <a:pPr algn="just"/>
            <a:r>
              <a:rPr lang="en-US" b="1" dirty="0">
                <a:latin typeface="Red Hat Display" panose="02010303040201060303" pitchFamily="2" charset="0"/>
                <a:ea typeface="Red Hat Display" panose="02010303040201060303" pitchFamily="2" charset="0"/>
                <a:cs typeface="Red Hat Display" panose="02010303040201060303" pitchFamily="2" charset="0"/>
              </a:rPr>
              <a:t>Management Interface:</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includes both hardware and software components that allow network administrators to configure, monitor, and manage the switch, often through a web interface, CLI, or SNMP.</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3006970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Booting process of switch</a:t>
            </a:r>
          </a:p>
        </p:txBody>
      </p:sp>
      <p:pic>
        <p:nvPicPr>
          <p:cNvPr id="4100" name="Picture 4" descr="Cisco IOS and Router Architecture - howtonetwork.com">
            <a:extLst>
              <a:ext uri="{FF2B5EF4-FFF2-40B4-BE49-F238E27FC236}">
                <a16:creationId xmlns:a16="http://schemas.microsoft.com/office/drawing/2014/main" id="{34FB2BAC-C294-7F5E-BFDE-73B43E379F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540"/>
          <a:stretch/>
        </p:blipFill>
        <p:spPr bwMode="auto">
          <a:xfrm>
            <a:off x="4745566" y="1270861"/>
            <a:ext cx="2700867" cy="549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965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8162728" cy="1050770"/>
          </a:xfrm>
        </p:spPr>
        <p:txBody>
          <a:bodyPr>
            <a:normAutofit/>
          </a:bodyPr>
          <a:lstStyle/>
          <a:p>
            <a:r>
              <a:rPr lang="en-IN" dirty="0"/>
              <a:t>OSI Layers – Sender &amp; receiver</a:t>
            </a:r>
          </a:p>
        </p:txBody>
      </p:sp>
      <p:pic>
        <p:nvPicPr>
          <p:cNvPr id="1026" name="Picture 2" descr="transmitreceive-3">
            <a:extLst>
              <a:ext uri="{FF2B5EF4-FFF2-40B4-BE49-F238E27FC236}">
                <a16:creationId xmlns:a16="http://schemas.microsoft.com/office/drawing/2014/main" id="{FE4D274C-E776-C3DE-4384-35A8639C46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91"/>
          <a:stretch/>
        </p:blipFill>
        <p:spPr bwMode="auto">
          <a:xfrm>
            <a:off x="2911012" y="1270861"/>
            <a:ext cx="6369976" cy="5466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075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Booting process of switch</a:t>
            </a:r>
          </a:p>
        </p:txBody>
      </p:sp>
      <p:pic>
        <p:nvPicPr>
          <p:cNvPr id="4100" name="Picture 4" descr="Cisco IOS and Router Architecture - howtonetwork.com">
            <a:extLst>
              <a:ext uri="{FF2B5EF4-FFF2-40B4-BE49-F238E27FC236}">
                <a16:creationId xmlns:a16="http://schemas.microsoft.com/office/drawing/2014/main" id="{34FB2BAC-C294-7F5E-BFDE-73B43E379F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400" y="1270861"/>
            <a:ext cx="8585200" cy="549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768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Booting process of switch</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a:bodyPr>
          <a:lstStyle/>
          <a:p>
            <a:pPr marL="0" indent="0" algn="just">
              <a:buNone/>
            </a:pPr>
            <a:r>
              <a:rPr lang="en-US" dirty="0">
                <a:latin typeface="Red Hat Display" panose="02010303040201060303" pitchFamily="2" charset="0"/>
                <a:ea typeface="Red Hat Display" panose="02010303040201060303" pitchFamily="2" charset="0"/>
                <a:cs typeface="Red Hat Display" panose="02010303040201060303" pitchFamily="2" charset="0"/>
              </a:rPr>
              <a:t>After a Cisco switch is powered on, it goes through the following boot sequence:</a:t>
            </a:r>
          </a:p>
          <a:p>
            <a:pPr algn="just">
              <a:buFont typeface="Wingdings" panose="05000000000000000000" pitchFamily="2" charset="2"/>
              <a:buChar char="Ø"/>
            </a:pPr>
            <a:r>
              <a:rPr lang="en-US" dirty="0">
                <a:latin typeface="Red Hat Display" panose="02010303040201060303" pitchFamily="2" charset="0"/>
                <a:ea typeface="Red Hat Display" panose="02010303040201060303" pitchFamily="2" charset="0"/>
                <a:cs typeface="Red Hat Display" panose="02010303040201060303" pitchFamily="2" charset="0"/>
              </a:rPr>
              <a:t>First, the switch loads a power-on self-test (POST) program stored in ROM. </a:t>
            </a:r>
          </a:p>
          <a:p>
            <a:pPr marL="674370" lvl="1" indent="-457200" algn="just"/>
            <a:r>
              <a:rPr lang="en-US" dirty="0">
                <a:latin typeface="Red Hat Display" panose="02010303040201060303" pitchFamily="2" charset="0"/>
                <a:ea typeface="Red Hat Display" panose="02010303040201060303" pitchFamily="2" charset="0"/>
                <a:cs typeface="Red Hat Display" panose="02010303040201060303" pitchFamily="2" charset="0"/>
              </a:rPr>
              <a:t>POST checks the CPU subsystem. </a:t>
            </a:r>
          </a:p>
          <a:p>
            <a:pPr marL="674370" lvl="1" indent="-457200" algn="just"/>
            <a:r>
              <a:rPr lang="en-US" dirty="0">
                <a:latin typeface="Red Hat Display" panose="02010303040201060303" pitchFamily="2" charset="0"/>
                <a:ea typeface="Red Hat Display" panose="02010303040201060303" pitchFamily="2" charset="0"/>
                <a:cs typeface="Red Hat Display" panose="02010303040201060303" pitchFamily="2" charset="0"/>
              </a:rPr>
              <a:t>It tests the CPU, DRAM, and the portion of the flash device that makes up the flash file system.</a:t>
            </a:r>
          </a:p>
          <a:p>
            <a:pPr algn="just">
              <a:buFont typeface="Wingdings" panose="05000000000000000000" pitchFamily="2" charset="2"/>
              <a:buChar char="Ø"/>
            </a:pPr>
            <a:r>
              <a:rPr lang="en-US" dirty="0">
                <a:latin typeface="Red Hat Display" panose="02010303040201060303" pitchFamily="2" charset="0"/>
                <a:ea typeface="Red Hat Display" panose="02010303040201060303" pitchFamily="2" charset="0"/>
                <a:cs typeface="Red Hat Display" panose="02010303040201060303" pitchFamily="2" charset="0"/>
              </a:rPr>
              <a:t>Next, the switch loads the boot loader software. </a:t>
            </a:r>
          </a:p>
          <a:p>
            <a:pPr marL="674370" lvl="1" indent="-457200" algn="just"/>
            <a:r>
              <a:rPr lang="en-US" dirty="0">
                <a:latin typeface="Red Hat Display" panose="02010303040201060303" pitchFamily="2" charset="0"/>
                <a:ea typeface="Red Hat Display" panose="02010303040201060303" pitchFamily="2" charset="0"/>
                <a:cs typeface="Red Hat Display" panose="02010303040201060303" pitchFamily="2" charset="0"/>
              </a:rPr>
              <a:t>The boot loader is a small program stored in ROM and is run immediately after POST successfully completes.</a:t>
            </a:r>
          </a:p>
        </p:txBody>
      </p:sp>
    </p:spTree>
    <p:extLst>
      <p:ext uri="{BB962C8B-B14F-4D97-AF65-F5344CB8AC3E}">
        <p14:creationId xmlns:p14="http://schemas.microsoft.com/office/powerpoint/2010/main" val="1674475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Booting process of switch</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a:bodyPr>
          <a:lstStyle/>
          <a:p>
            <a:pPr algn="just">
              <a:buFont typeface="Wingdings" panose="05000000000000000000" pitchFamily="2" charset="2"/>
              <a:buChar char="Ø"/>
            </a:pPr>
            <a:r>
              <a:rPr lang="en-US" dirty="0">
                <a:latin typeface="Red Hat Display" panose="02010303040201060303" pitchFamily="2" charset="0"/>
                <a:ea typeface="Red Hat Display" panose="02010303040201060303" pitchFamily="2" charset="0"/>
                <a:cs typeface="Red Hat Display" panose="02010303040201060303" pitchFamily="2" charset="0"/>
              </a:rPr>
              <a:t>The boot loader performs low-level CPU initialization. </a:t>
            </a:r>
          </a:p>
          <a:p>
            <a:pPr marL="674370" lvl="1" indent="-457200" algn="just"/>
            <a:r>
              <a:rPr lang="en-US" dirty="0">
                <a:latin typeface="Red Hat Display" panose="02010303040201060303" pitchFamily="2" charset="0"/>
                <a:ea typeface="Red Hat Display" panose="02010303040201060303" pitchFamily="2" charset="0"/>
                <a:cs typeface="Red Hat Display" panose="02010303040201060303" pitchFamily="2" charset="0"/>
              </a:rPr>
              <a:t>It initializes the CPU registers, which control where physical memory is mapped, the quantity of memory, and its speed.</a:t>
            </a:r>
          </a:p>
          <a:p>
            <a:pPr algn="just">
              <a:buFont typeface="Wingdings" panose="05000000000000000000" pitchFamily="2" charset="2"/>
              <a:buChar char="Ø"/>
            </a:pPr>
            <a:r>
              <a:rPr lang="en-US" dirty="0">
                <a:latin typeface="Red Hat Display" panose="02010303040201060303" pitchFamily="2" charset="0"/>
                <a:ea typeface="Red Hat Display" panose="02010303040201060303" pitchFamily="2" charset="0"/>
                <a:cs typeface="Red Hat Display" panose="02010303040201060303" pitchFamily="2" charset="0"/>
              </a:rPr>
              <a:t>The boot loader initializes the flash file system on the system board.</a:t>
            </a:r>
          </a:p>
          <a:p>
            <a:pPr algn="just">
              <a:buFont typeface="Wingdings" panose="05000000000000000000" pitchFamily="2" charset="2"/>
              <a:buChar char="Ø"/>
            </a:pPr>
            <a:r>
              <a:rPr lang="en-US" dirty="0">
                <a:latin typeface="Red Hat Display" panose="02010303040201060303" pitchFamily="2" charset="0"/>
                <a:ea typeface="Red Hat Display" panose="02010303040201060303" pitchFamily="2" charset="0"/>
                <a:cs typeface="Red Hat Display" panose="02010303040201060303" pitchFamily="2" charset="0"/>
              </a:rPr>
              <a:t>Finally, the boot loader locates and loads a default IOS operating system software image into memory and hands control of the switch over to the IOS.</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554932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Booting process of switch</a:t>
            </a:r>
          </a:p>
        </p:txBody>
      </p:sp>
      <p:pic>
        <p:nvPicPr>
          <p:cNvPr id="7" name="Picture 6">
            <a:extLst>
              <a:ext uri="{FF2B5EF4-FFF2-40B4-BE49-F238E27FC236}">
                <a16:creationId xmlns:a16="http://schemas.microsoft.com/office/drawing/2014/main" id="{26866A63-5145-2449-9BAE-BE31572A59C0}"/>
              </a:ext>
            </a:extLst>
          </p:cNvPr>
          <p:cNvPicPr>
            <a:picLocks noChangeAspect="1"/>
          </p:cNvPicPr>
          <p:nvPr/>
        </p:nvPicPr>
        <p:blipFill>
          <a:blip r:embed="rId2"/>
          <a:stretch>
            <a:fillRect/>
          </a:stretch>
        </p:blipFill>
        <p:spPr>
          <a:xfrm>
            <a:off x="2758609" y="956069"/>
            <a:ext cx="6674782" cy="5681840"/>
          </a:xfrm>
          <a:prstGeom prst="rect">
            <a:avLst/>
          </a:prstGeom>
        </p:spPr>
      </p:pic>
    </p:spTree>
    <p:extLst>
      <p:ext uri="{BB962C8B-B14F-4D97-AF65-F5344CB8AC3E}">
        <p14:creationId xmlns:p14="http://schemas.microsoft.com/office/powerpoint/2010/main" val="3223715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Types of Switches</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0753189" cy="5290807"/>
          </a:xfrm>
        </p:spPr>
        <p:txBody>
          <a:bodyPr>
            <a:normAutofit/>
          </a:bodyPr>
          <a:lstStyle/>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Virtual Switches</a:t>
            </a:r>
            <a:r>
              <a:rPr lang="en-US" dirty="0">
                <a:latin typeface="Red Hat Display" panose="02010303040201060303" pitchFamily="2" charset="0"/>
                <a:ea typeface="Red Hat Display" panose="02010303040201060303" pitchFamily="2" charset="0"/>
                <a:cs typeface="Red Hat Display" panose="02010303040201060303" pitchFamily="2" charset="0"/>
              </a:rPr>
              <a:t>: Virtual Switches are the switches that are inside Virtual Machine hosting environments.</a:t>
            </a:r>
          </a:p>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Routing Switches</a:t>
            </a:r>
            <a:r>
              <a:rPr lang="en-US" dirty="0">
                <a:latin typeface="Red Hat Display" panose="02010303040201060303" pitchFamily="2" charset="0"/>
                <a:ea typeface="Red Hat Display" panose="02010303040201060303" pitchFamily="2" charset="0"/>
                <a:cs typeface="Red Hat Display" panose="02010303040201060303" pitchFamily="2" charset="0"/>
              </a:rPr>
              <a:t>: These are the switches that are used to connect LANs. They also have the work of performing functions in the Network Layer of the OSI Model.</a:t>
            </a:r>
          </a:p>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Unmanaged Switches</a:t>
            </a:r>
            <a:r>
              <a:rPr lang="en-US" dirty="0">
                <a:latin typeface="Red Hat Display" panose="02010303040201060303" pitchFamily="2" charset="0"/>
                <a:ea typeface="Red Hat Display" panose="02010303040201060303" pitchFamily="2" charset="0"/>
                <a:cs typeface="Red Hat Display" panose="02010303040201060303" pitchFamily="2" charset="0"/>
              </a:rPr>
              <a:t>: Unmanaged Switches are the devices that are used to enable Ethernet devices that help in automatic data passing. These are generally used for home networks and small businesses.</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753380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Types of Switches</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0753189" cy="5367048"/>
          </a:xfrm>
        </p:spPr>
        <p:txBody>
          <a:bodyPr>
            <a:normAutofit fontScale="92500"/>
          </a:bodyPr>
          <a:lstStyle/>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Managed Switches</a:t>
            </a:r>
            <a:r>
              <a:rPr lang="en-US" dirty="0">
                <a:latin typeface="Red Hat Display" panose="02010303040201060303" pitchFamily="2" charset="0"/>
                <a:ea typeface="Red Hat Display" panose="02010303040201060303" pitchFamily="2" charset="0"/>
                <a:cs typeface="Red Hat Display" panose="02010303040201060303" pitchFamily="2" charset="0"/>
              </a:rPr>
              <a:t>: Managed Switches are switches having more complex networks. SNMP (Simple Network Management Protocol) can be used for configuring managed switches.</a:t>
            </a:r>
          </a:p>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LAN Switches</a:t>
            </a:r>
            <a:r>
              <a:rPr lang="en-US" dirty="0">
                <a:latin typeface="Red Hat Display" panose="02010303040201060303" pitchFamily="2" charset="0"/>
                <a:ea typeface="Red Hat Display" panose="02010303040201060303" pitchFamily="2" charset="0"/>
                <a:cs typeface="Red Hat Display" panose="02010303040201060303" pitchFamily="2" charset="0"/>
              </a:rPr>
              <a:t>: LAN (Local Area Network) Switches are also called ethernet switches or data switches. LAN switches always try to avoid overlapping of data packets in the network just by allocating bandwidth in such a manner.</a:t>
            </a:r>
          </a:p>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PoE Switches</a:t>
            </a:r>
            <a:r>
              <a:rPr lang="en-US" dirty="0">
                <a:latin typeface="Red Hat Display" panose="02010303040201060303" pitchFamily="2" charset="0"/>
                <a:ea typeface="Red Hat Display" panose="02010303040201060303" pitchFamily="2" charset="0"/>
                <a:cs typeface="Red Hat Display" panose="02010303040201060303" pitchFamily="2" charset="0"/>
              </a:rPr>
              <a:t>: Power over Ethernet(PoE) are the switches used in Gigabit Ethernets. PoE help in combining data and power transmission over the same cable so that it helps in receiving data and electricity over the same line.</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796802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Types of Switches</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a:bodyPr>
          <a:lstStyle/>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Smart Switches</a:t>
            </a:r>
            <a:r>
              <a:rPr lang="en-US" dirty="0">
                <a:latin typeface="Red Hat Display" panose="02010303040201060303" pitchFamily="2" charset="0"/>
                <a:ea typeface="Red Hat Display" panose="02010303040201060303" pitchFamily="2" charset="0"/>
                <a:cs typeface="Red Hat Display" panose="02010303040201060303" pitchFamily="2" charset="0"/>
              </a:rPr>
              <a:t>: Smart Switches are switches having some extra controls on data transmissions but also have extra limitations over managed Switches. They are also called partially managed switches.</a:t>
            </a:r>
          </a:p>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Stackable Switches</a:t>
            </a:r>
            <a:r>
              <a:rPr lang="en-US" dirty="0">
                <a:latin typeface="Red Hat Display" panose="02010303040201060303" pitchFamily="2" charset="0"/>
                <a:ea typeface="Red Hat Display" panose="02010303040201060303" pitchFamily="2" charset="0"/>
                <a:cs typeface="Red Hat Display" panose="02010303040201060303" pitchFamily="2" charset="0"/>
              </a:rPr>
              <a:t>: Stackable switches are connected through a backplane to combine two logical switches into a single switch.</a:t>
            </a:r>
          </a:p>
          <a:p>
            <a:pPr algn="just">
              <a:lnSpc>
                <a:spcPct val="200000"/>
              </a:lnSpc>
            </a:pPr>
            <a:r>
              <a:rPr lang="en-US" b="1" dirty="0">
                <a:latin typeface="Red Hat Display" panose="02010303040201060303" pitchFamily="2" charset="0"/>
                <a:ea typeface="Red Hat Display" panose="02010303040201060303" pitchFamily="2" charset="0"/>
                <a:cs typeface="Red Hat Display" panose="02010303040201060303" pitchFamily="2" charset="0"/>
              </a:rPr>
              <a:t>Modular Switches</a:t>
            </a:r>
            <a:r>
              <a:rPr lang="en-US" dirty="0">
                <a:latin typeface="Red Hat Display" panose="02010303040201060303" pitchFamily="2" charset="0"/>
                <a:ea typeface="Red Hat Display" panose="02010303040201060303" pitchFamily="2" charset="0"/>
                <a:cs typeface="Red Hat Display" panose="02010303040201060303" pitchFamily="2" charset="0"/>
              </a:rPr>
              <a:t>: These types of switches help in accommodating two or more cards. Modular switches help in providing better flexibility.</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2278966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Basic Configuration(CLI)</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a:body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Working with “User EXEC mode”:</a:t>
            </a:r>
          </a:p>
          <a:p>
            <a:pPr marL="0" indent="0" algn="just">
              <a:buNone/>
            </a:pP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pic>
        <p:nvPicPr>
          <p:cNvPr id="5" name="Picture 4">
            <a:extLst>
              <a:ext uri="{FF2B5EF4-FFF2-40B4-BE49-F238E27FC236}">
                <a16:creationId xmlns:a16="http://schemas.microsoft.com/office/drawing/2014/main" id="{5C2794C6-5C22-AACC-471A-74D867BF7CA1}"/>
              </a:ext>
            </a:extLst>
          </p:cNvPr>
          <p:cNvPicPr>
            <a:picLocks noChangeAspect="1"/>
          </p:cNvPicPr>
          <p:nvPr/>
        </p:nvPicPr>
        <p:blipFill>
          <a:blip r:embed="rId2"/>
          <a:stretch>
            <a:fillRect/>
          </a:stretch>
        </p:blipFill>
        <p:spPr>
          <a:xfrm>
            <a:off x="2139814" y="2198228"/>
            <a:ext cx="7912372" cy="4363440"/>
          </a:xfrm>
          <a:prstGeom prst="rect">
            <a:avLst/>
          </a:prstGeom>
        </p:spPr>
      </p:pic>
    </p:spTree>
    <p:extLst>
      <p:ext uri="{BB962C8B-B14F-4D97-AF65-F5344CB8AC3E}">
        <p14:creationId xmlns:p14="http://schemas.microsoft.com/office/powerpoint/2010/main" val="3139626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Basic Configuration(CLI)</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a:body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Disabling “User EXEC mode” &amp; then enabling configuration terminal:</a:t>
            </a:r>
          </a:p>
          <a:p>
            <a:pPr marL="0" indent="0" algn="just">
              <a:buNone/>
            </a:pP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pic>
        <p:nvPicPr>
          <p:cNvPr id="6" name="Picture 5">
            <a:extLst>
              <a:ext uri="{FF2B5EF4-FFF2-40B4-BE49-F238E27FC236}">
                <a16:creationId xmlns:a16="http://schemas.microsoft.com/office/drawing/2014/main" id="{419EF660-58F1-7A75-0449-3F760ACA4A41}"/>
              </a:ext>
            </a:extLst>
          </p:cNvPr>
          <p:cNvPicPr>
            <a:picLocks noChangeAspect="1"/>
          </p:cNvPicPr>
          <p:nvPr/>
        </p:nvPicPr>
        <p:blipFill>
          <a:blip r:embed="rId2"/>
          <a:stretch>
            <a:fillRect/>
          </a:stretch>
        </p:blipFill>
        <p:spPr>
          <a:xfrm>
            <a:off x="1620537" y="2291170"/>
            <a:ext cx="9216796" cy="3735984"/>
          </a:xfrm>
          <a:prstGeom prst="rect">
            <a:avLst/>
          </a:prstGeom>
        </p:spPr>
      </p:pic>
    </p:spTree>
    <p:extLst>
      <p:ext uri="{BB962C8B-B14F-4D97-AF65-F5344CB8AC3E}">
        <p14:creationId xmlns:p14="http://schemas.microsoft.com/office/powerpoint/2010/main" val="3171573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Basic Configuration(CLI)</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a:body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Changing the banner on Cisco IOS:</a:t>
            </a:r>
          </a:p>
          <a:p>
            <a:pPr marL="0" indent="0" algn="just">
              <a:buNone/>
            </a:pPr>
            <a:endParaRPr lang="en-US" dirty="0">
              <a:latin typeface="Red Hat Display" panose="02010303040201060303" pitchFamily="2" charset="0"/>
              <a:ea typeface="Red Hat Display" panose="02010303040201060303" pitchFamily="2" charset="0"/>
              <a:cs typeface="Red Hat Display" panose="02010303040201060303" pitchFamily="2" charset="0"/>
            </a:endParaRPr>
          </a:p>
          <a:p>
            <a:pPr marL="0" indent="0" algn="just">
              <a:buNone/>
            </a:pP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pic>
        <p:nvPicPr>
          <p:cNvPr id="8" name="Picture 7">
            <a:extLst>
              <a:ext uri="{FF2B5EF4-FFF2-40B4-BE49-F238E27FC236}">
                <a16:creationId xmlns:a16="http://schemas.microsoft.com/office/drawing/2014/main" id="{E851104F-3227-87A1-F51D-F718EDB52A30}"/>
              </a:ext>
            </a:extLst>
          </p:cNvPr>
          <p:cNvPicPr>
            <a:picLocks noChangeAspect="1"/>
          </p:cNvPicPr>
          <p:nvPr/>
        </p:nvPicPr>
        <p:blipFill>
          <a:blip r:embed="rId2"/>
          <a:stretch>
            <a:fillRect/>
          </a:stretch>
        </p:blipFill>
        <p:spPr>
          <a:xfrm>
            <a:off x="384581" y="2398426"/>
            <a:ext cx="7154332" cy="1208373"/>
          </a:xfrm>
          <a:prstGeom prst="rect">
            <a:avLst/>
          </a:prstGeom>
        </p:spPr>
      </p:pic>
      <p:pic>
        <p:nvPicPr>
          <p:cNvPr id="10" name="Picture 9">
            <a:extLst>
              <a:ext uri="{FF2B5EF4-FFF2-40B4-BE49-F238E27FC236}">
                <a16:creationId xmlns:a16="http://schemas.microsoft.com/office/drawing/2014/main" id="{31A59A0D-CDBA-8670-B87D-C67895B3E39D}"/>
              </a:ext>
            </a:extLst>
          </p:cNvPr>
          <p:cNvPicPr>
            <a:picLocks noChangeAspect="1"/>
          </p:cNvPicPr>
          <p:nvPr/>
        </p:nvPicPr>
        <p:blipFill>
          <a:blip r:embed="rId3"/>
          <a:stretch>
            <a:fillRect/>
          </a:stretch>
        </p:blipFill>
        <p:spPr>
          <a:xfrm>
            <a:off x="7505046" y="1748468"/>
            <a:ext cx="4686954" cy="5115639"/>
          </a:xfrm>
          <a:prstGeom prst="rect">
            <a:avLst/>
          </a:prstGeom>
        </p:spPr>
      </p:pic>
    </p:spTree>
    <p:extLst>
      <p:ext uri="{BB962C8B-B14F-4D97-AF65-F5344CB8AC3E}">
        <p14:creationId xmlns:p14="http://schemas.microsoft.com/office/powerpoint/2010/main" val="2962646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Layer 7: Application layer</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1033450" cy="5290807"/>
          </a:xfrm>
        </p:spPr>
        <p:txBody>
          <a:bodyPr>
            <a:normAutofit/>
          </a:bodyPr>
          <a:lstStyle/>
          <a:p>
            <a:pPr algn="just">
              <a:lnSpc>
                <a:spcPct val="150000"/>
              </a:lnSpc>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The Application layer is the </a:t>
            </a:r>
            <a:r>
              <a:rPr lang="en-US" b="1" dirty="0">
                <a:latin typeface="Red Hat Display" panose="02010303040201060303" pitchFamily="2" charset="0"/>
                <a:ea typeface="Red Hat Display" panose="02010303040201060303" pitchFamily="2" charset="0"/>
                <a:cs typeface="Red Hat Display" panose="02010303040201060303" pitchFamily="2" charset="0"/>
              </a:rPr>
              <a:t>highest layer </a:t>
            </a:r>
            <a:r>
              <a:rPr lang="en-US" dirty="0">
                <a:latin typeface="Red Hat Display" panose="02010303040201060303" pitchFamily="2" charset="0"/>
                <a:ea typeface="Red Hat Display" panose="02010303040201060303" pitchFamily="2" charset="0"/>
                <a:cs typeface="Red Hat Display" panose="02010303040201060303" pitchFamily="2" charset="0"/>
              </a:rPr>
              <a:t>of the OSI model. </a:t>
            </a:r>
          </a:p>
          <a:p>
            <a:pPr algn="just">
              <a:lnSpc>
                <a:spcPct val="150000"/>
              </a:lnSpc>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It provides the interface between the </a:t>
            </a:r>
            <a:r>
              <a:rPr lang="en-US" b="1" dirty="0">
                <a:latin typeface="Red Hat Display" panose="02010303040201060303" pitchFamily="2" charset="0"/>
                <a:ea typeface="Red Hat Display" panose="02010303040201060303" pitchFamily="2" charset="0"/>
                <a:cs typeface="Red Hat Display" panose="02010303040201060303" pitchFamily="2" charset="0"/>
              </a:rPr>
              <a:t>network protocol </a:t>
            </a:r>
            <a:r>
              <a:rPr lang="en-US" dirty="0">
                <a:latin typeface="Red Hat Display" panose="02010303040201060303" pitchFamily="2" charset="0"/>
                <a:ea typeface="Red Hat Display" panose="02010303040201060303" pitchFamily="2" charset="0"/>
                <a:cs typeface="Red Hat Display" panose="02010303040201060303" pitchFamily="2" charset="0"/>
              </a:rPr>
              <a:t>and the </a:t>
            </a:r>
            <a:r>
              <a:rPr lang="en-US" b="1" dirty="0">
                <a:latin typeface="Red Hat Display" panose="02010303040201060303" pitchFamily="2" charset="0"/>
                <a:ea typeface="Red Hat Display" panose="02010303040201060303" pitchFamily="2" charset="0"/>
                <a:cs typeface="Red Hat Display" panose="02010303040201060303" pitchFamily="2" charset="0"/>
              </a:rPr>
              <a:t>software running </a:t>
            </a:r>
            <a:r>
              <a:rPr lang="en-US" dirty="0">
                <a:latin typeface="Red Hat Display" panose="02010303040201060303" pitchFamily="2" charset="0"/>
                <a:ea typeface="Red Hat Display" panose="02010303040201060303" pitchFamily="2" charset="0"/>
                <a:cs typeface="Red Hat Display" panose="02010303040201060303" pitchFamily="2" charset="0"/>
              </a:rPr>
              <a:t>on the computer. </a:t>
            </a:r>
          </a:p>
          <a:p>
            <a:pPr algn="just">
              <a:lnSpc>
                <a:spcPct val="150000"/>
              </a:lnSpc>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This layer is used by “</a:t>
            </a:r>
            <a:r>
              <a:rPr lang="en-US" b="1" dirty="0">
                <a:latin typeface="Red Hat Display" panose="02010303040201060303" pitchFamily="2" charset="0"/>
                <a:ea typeface="Red Hat Display" panose="02010303040201060303" pitchFamily="2" charset="0"/>
                <a:cs typeface="Red Hat Display" panose="02010303040201060303" pitchFamily="2" charset="0"/>
              </a:rPr>
              <a:t>networking applications</a:t>
            </a:r>
            <a:r>
              <a:rPr lang="en-US" dirty="0">
                <a:latin typeface="Red Hat Display" panose="02010303040201060303" pitchFamily="2" charset="0"/>
                <a:ea typeface="Red Hat Display" panose="02010303040201060303" pitchFamily="2" charset="0"/>
                <a:cs typeface="Red Hat Display" panose="02010303040201060303" pitchFamily="2" charset="0"/>
              </a:rPr>
              <a:t>” like:</a:t>
            </a:r>
          </a:p>
          <a:p>
            <a:pPr lvl="1"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Google Chrome, Firefox, Skype, Teams, Etc.…</a:t>
            </a:r>
          </a:p>
          <a:p>
            <a:pPr algn="just">
              <a:lnSpc>
                <a:spcPct val="150000"/>
              </a:lnSpc>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It facilitates </a:t>
            </a:r>
            <a:r>
              <a:rPr lang="en-US" b="1" dirty="0">
                <a:latin typeface="Red Hat Display" panose="02010303040201060303" pitchFamily="2" charset="0"/>
                <a:ea typeface="Red Hat Display" panose="02010303040201060303" pitchFamily="2" charset="0"/>
                <a:cs typeface="Red Hat Display" panose="02010303040201060303" pitchFamily="2" charset="0"/>
              </a:rPr>
              <a:t>data formatting </a:t>
            </a:r>
            <a:r>
              <a:rPr lang="en-US" dirty="0">
                <a:latin typeface="Red Hat Display" panose="02010303040201060303" pitchFamily="2" charset="0"/>
                <a:ea typeface="Red Hat Display" panose="02010303040201060303" pitchFamily="2" charset="0"/>
                <a:cs typeface="Red Hat Display" panose="02010303040201060303" pitchFamily="2" charset="0"/>
              </a:rPr>
              <a:t>and </a:t>
            </a:r>
            <a:r>
              <a:rPr lang="en-US" b="1" dirty="0">
                <a:latin typeface="Red Hat Display" panose="02010303040201060303" pitchFamily="2" charset="0"/>
                <a:ea typeface="Red Hat Display" panose="02010303040201060303" pitchFamily="2" charset="0"/>
                <a:cs typeface="Red Hat Display" panose="02010303040201060303" pitchFamily="2" charset="0"/>
              </a:rPr>
              <a:t>translation for application </a:t>
            </a:r>
            <a:r>
              <a:rPr lang="en-US" dirty="0">
                <a:latin typeface="Red Hat Display" panose="02010303040201060303" pitchFamily="2" charset="0"/>
                <a:ea typeface="Red Hat Display" panose="02010303040201060303" pitchFamily="2" charset="0"/>
                <a:cs typeface="Red Hat Display" panose="02010303040201060303" pitchFamily="2" charset="0"/>
              </a:rPr>
              <a:t>use.</a:t>
            </a:r>
          </a:p>
          <a:p>
            <a:pPr algn="just">
              <a:lnSpc>
                <a:spcPct val="150000"/>
              </a:lnSpc>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It uses </a:t>
            </a:r>
            <a:r>
              <a:rPr lang="en-US" b="1" dirty="0">
                <a:latin typeface="Red Hat Display" panose="02010303040201060303" pitchFamily="2" charset="0"/>
                <a:ea typeface="Red Hat Display" panose="02010303040201060303" pitchFamily="2" charset="0"/>
                <a:cs typeface="Red Hat Display" panose="02010303040201060303" pitchFamily="2" charset="0"/>
              </a:rPr>
              <a:t>common protocols </a:t>
            </a:r>
            <a:r>
              <a:rPr lang="en-US" dirty="0">
                <a:latin typeface="Red Hat Display" panose="02010303040201060303" pitchFamily="2" charset="0"/>
                <a:ea typeface="Red Hat Display" panose="02010303040201060303" pitchFamily="2" charset="0"/>
                <a:cs typeface="Red Hat Display" panose="02010303040201060303" pitchFamily="2" charset="0"/>
              </a:rPr>
              <a:t>like: </a:t>
            </a:r>
          </a:p>
          <a:p>
            <a:pPr lvl="1"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HTTP, FTP, SMTP, DNS, Telnet, SSH, IMAP, POP, SNMP, etc.</a:t>
            </a:r>
          </a:p>
        </p:txBody>
      </p:sp>
    </p:spTree>
    <p:extLst>
      <p:ext uri="{BB962C8B-B14F-4D97-AF65-F5344CB8AC3E}">
        <p14:creationId xmlns:p14="http://schemas.microsoft.com/office/powerpoint/2010/main" val="3224201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Configuring Password</a:t>
            </a:r>
          </a:p>
        </p:txBody>
      </p:sp>
      <p:pic>
        <p:nvPicPr>
          <p:cNvPr id="5" name="Content Placeholder 4">
            <a:extLst>
              <a:ext uri="{FF2B5EF4-FFF2-40B4-BE49-F238E27FC236}">
                <a16:creationId xmlns:a16="http://schemas.microsoft.com/office/drawing/2014/main" id="{42F7F687-A473-F1C0-B79D-9A80D23FD91E}"/>
              </a:ext>
            </a:extLst>
          </p:cNvPr>
          <p:cNvPicPr>
            <a:picLocks noGrp="1" noChangeAspect="1"/>
          </p:cNvPicPr>
          <p:nvPr>
            <p:ph idx="1"/>
          </p:nvPr>
        </p:nvPicPr>
        <p:blipFill>
          <a:blip r:embed="rId2"/>
          <a:stretch>
            <a:fillRect/>
          </a:stretch>
        </p:blipFill>
        <p:spPr>
          <a:xfrm>
            <a:off x="786530" y="1386960"/>
            <a:ext cx="8043956" cy="2875085"/>
          </a:xfrm>
        </p:spPr>
      </p:pic>
      <p:pic>
        <p:nvPicPr>
          <p:cNvPr id="7" name="Picture 6">
            <a:extLst>
              <a:ext uri="{FF2B5EF4-FFF2-40B4-BE49-F238E27FC236}">
                <a16:creationId xmlns:a16="http://schemas.microsoft.com/office/drawing/2014/main" id="{D5D5C278-9F50-490B-408D-2DB4AA407DE3}"/>
              </a:ext>
            </a:extLst>
          </p:cNvPr>
          <p:cNvPicPr>
            <a:picLocks noChangeAspect="1"/>
          </p:cNvPicPr>
          <p:nvPr/>
        </p:nvPicPr>
        <p:blipFill>
          <a:blip r:embed="rId3"/>
          <a:stretch>
            <a:fillRect/>
          </a:stretch>
        </p:blipFill>
        <p:spPr>
          <a:xfrm>
            <a:off x="7721600" y="2928589"/>
            <a:ext cx="3589528" cy="3142202"/>
          </a:xfrm>
          <a:prstGeom prst="rect">
            <a:avLst/>
          </a:prstGeom>
        </p:spPr>
      </p:pic>
      <p:sp>
        <p:nvSpPr>
          <p:cNvPr id="8" name="TextBox 7">
            <a:extLst>
              <a:ext uri="{FF2B5EF4-FFF2-40B4-BE49-F238E27FC236}">
                <a16:creationId xmlns:a16="http://schemas.microsoft.com/office/drawing/2014/main" id="{1A1A03C3-6655-E523-2E40-4BEFC418F412}"/>
              </a:ext>
            </a:extLst>
          </p:cNvPr>
          <p:cNvSpPr txBox="1"/>
          <p:nvPr/>
        </p:nvSpPr>
        <p:spPr>
          <a:xfrm>
            <a:off x="8671741" y="2559257"/>
            <a:ext cx="1689245" cy="369332"/>
          </a:xfrm>
          <a:prstGeom prst="rect">
            <a:avLst/>
          </a:prstGeom>
          <a:noFill/>
        </p:spPr>
        <p:txBody>
          <a:bodyPr wrap="none" rtlCol="0">
            <a:spAutoFit/>
          </a:bodyPr>
          <a:lstStyle/>
          <a:p>
            <a:r>
              <a:rPr lang="en-US" dirty="0"/>
              <a:t>On next login,</a:t>
            </a:r>
            <a:endParaRPr lang="en-IN" dirty="0"/>
          </a:p>
        </p:txBody>
      </p:sp>
    </p:spTree>
    <p:extLst>
      <p:ext uri="{BB962C8B-B14F-4D97-AF65-F5344CB8AC3E}">
        <p14:creationId xmlns:p14="http://schemas.microsoft.com/office/powerpoint/2010/main" val="1211212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Configuring Username and Password</a:t>
            </a:r>
          </a:p>
        </p:txBody>
      </p:sp>
      <p:pic>
        <p:nvPicPr>
          <p:cNvPr id="5" name="Content Placeholder 4">
            <a:extLst>
              <a:ext uri="{FF2B5EF4-FFF2-40B4-BE49-F238E27FC236}">
                <a16:creationId xmlns:a16="http://schemas.microsoft.com/office/drawing/2014/main" id="{60336FC5-2524-D14E-9039-51209D639783}"/>
              </a:ext>
            </a:extLst>
          </p:cNvPr>
          <p:cNvPicPr>
            <a:picLocks noGrp="1" noChangeAspect="1"/>
          </p:cNvPicPr>
          <p:nvPr>
            <p:ph idx="1"/>
          </p:nvPr>
        </p:nvPicPr>
        <p:blipFill>
          <a:blip r:embed="rId2"/>
          <a:stretch>
            <a:fillRect/>
          </a:stretch>
        </p:blipFill>
        <p:spPr>
          <a:xfrm>
            <a:off x="880872" y="1304727"/>
            <a:ext cx="7938660" cy="3555139"/>
          </a:xfrm>
        </p:spPr>
      </p:pic>
      <p:sp>
        <p:nvSpPr>
          <p:cNvPr id="6" name="TextBox 5">
            <a:extLst>
              <a:ext uri="{FF2B5EF4-FFF2-40B4-BE49-F238E27FC236}">
                <a16:creationId xmlns:a16="http://schemas.microsoft.com/office/drawing/2014/main" id="{967502C4-C8B6-5311-EB00-E77A7F73831C}"/>
              </a:ext>
            </a:extLst>
          </p:cNvPr>
          <p:cNvSpPr txBox="1"/>
          <p:nvPr/>
        </p:nvSpPr>
        <p:spPr>
          <a:xfrm>
            <a:off x="9559937" y="3429001"/>
            <a:ext cx="1689245" cy="369332"/>
          </a:xfrm>
          <a:prstGeom prst="rect">
            <a:avLst/>
          </a:prstGeom>
          <a:noFill/>
        </p:spPr>
        <p:txBody>
          <a:bodyPr wrap="none" rtlCol="0">
            <a:spAutoFit/>
          </a:bodyPr>
          <a:lstStyle/>
          <a:p>
            <a:r>
              <a:rPr lang="en-US" dirty="0"/>
              <a:t>On next login,</a:t>
            </a:r>
            <a:endParaRPr lang="en-IN" dirty="0"/>
          </a:p>
        </p:txBody>
      </p:sp>
      <p:pic>
        <p:nvPicPr>
          <p:cNvPr id="8" name="Picture 7">
            <a:extLst>
              <a:ext uri="{FF2B5EF4-FFF2-40B4-BE49-F238E27FC236}">
                <a16:creationId xmlns:a16="http://schemas.microsoft.com/office/drawing/2014/main" id="{90B787FC-0898-8478-7D7C-FD489B6DEC59}"/>
              </a:ext>
            </a:extLst>
          </p:cNvPr>
          <p:cNvPicPr>
            <a:picLocks noChangeAspect="1"/>
          </p:cNvPicPr>
          <p:nvPr/>
        </p:nvPicPr>
        <p:blipFill>
          <a:blip r:embed="rId3"/>
          <a:stretch>
            <a:fillRect/>
          </a:stretch>
        </p:blipFill>
        <p:spPr>
          <a:xfrm>
            <a:off x="8671741" y="3798333"/>
            <a:ext cx="3317846" cy="1600200"/>
          </a:xfrm>
          <a:prstGeom prst="rect">
            <a:avLst/>
          </a:prstGeom>
        </p:spPr>
      </p:pic>
    </p:spTree>
    <p:extLst>
      <p:ext uri="{BB962C8B-B14F-4D97-AF65-F5344CB8AC3E}">
        <p14:creationId xmlns:p14="http://schemas.microsoft.com/office/powerpoint/2010/main" val="530639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Configuring Secret</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40573"/>
            <a:ext cx="10753189" cy="5321095"/>
          </a:xfrm>
        </p:spPr>
        <p:txBody>
          <a:bodyPr>
            <a:normAutofit/>
          </a:body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It’s the alternative of password in Cisco environment.</a:t>
            </a:r>
          </a:p>
          <a:p>
            <a:pPr algn="just"/>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pic>
        <p:nvPicPr>
          <p:cNvPr id="5" name="Picture 4">
            <a:extLst>
              <a:ext uri="{FF2B5EF4-FFF2-40B4-BE49-F238E27FC236}">
                <a16:creationId xmlns:a16="http://schemas.microsoft.com/office/drawing/2014/main" id="{45897595-8AD6-01F0-D97A-CD35E222AE06}"/>
              </a:ext>
            </a:extLst>
          </p:cNvPr>
          <p:cNvPicPr>
            <a:picLocks noChangeAspect="1"/>
          </p:cNvPicPr>
          <p:nvPr/>
        </p:nvPicPr>
        <p:blipFill>
          <a:blip r:embed="rId2"/>
          <a:stretch>
            <a:fillRect/>
          </a:stretch>
        </p:blipFill>
        <p:spPr>
          <a:xfrm>
            <a:off x="1197730" y="1710904"/>
            <a:ext cx="7395936" cy="2400436"/>
          </a:xfrm>
          <a:prstGeom prst="rect">
            <a:avLst/>
          </a:prstGeom>
        </p:spPr>
      </p:pic>
      <p:pic>
        <p:nvPicPr>
          <p:cNvPr id="7" name="Picture 6">
            <a:extLst>
              <a:ext uri="{FF2B5EF4-FFF2-40B4-BE49-F238E27FC236}">
                <a16:creationId xmlns:a16="http://schemas.microsoft.com/office/drawing/2014/main" id="{1AF6B34D-878A-1E37-6BEF-9D338A6DA43C}"/>
              </a:ext>
            </a:extLst>
          </p:cNvPr>
          <p:cNvPicPr>
            <a:picLocks noChangeAspect="1"/>
          </p:cNvPicPr>
          <p:nvPr/>
        </p:nvPicPr>
        <p:blipFill>
          <a:blip r:embed="rId3"/>
          <a:stretch>
            <a:fillRect/>
          </a:stretch>
        </p:blipFill>
        <p:spPr>
          <a:xfrm>
            <a:off x="1197730" y="4111340"/>
            <a:ext cx="6972603" cy="2010284"/>
          </a:xfrm>
          <a:prstGeom prst="rect">
            <a:avLst/>
          </a:prstGeom>
        </p:spPr>
      </p:pic>
      <p:pic>
        <p:nvPicPr>
          <p:cNvPr id="9" name="Picture 8">
            <a:extLst>
              <a:ext uri="{FF2B5EF4-FFF2-40B4-BE49-F238E27FC236}">
                <a16:creationId xmlns:a16="http://schemas.microsoft.com/office/drawing/2014/main" id="{C4D219EC-A05B-3BE5-A99F-6C6A27E30EDF}"/>
              </a:ext>
            </a:extLst>
          </p:cNvPr>
          <p:cNvPicPr>
            <a:picLocks noChangeAspect="1"/>
          </p:cNvPicPr>
          <p:nvPr/>
        </p:nvPicPr>
        <p:blipFill>
          <a:blip r:embed="rId4"/>
          <a:stretch>
            <a:fillRect/>
          </a:stretch>
        </p:blipFill>
        <p:spPr>
          <a:xfrm>
            <a:off x="8562766" y="2291343"/>
            <a:ext cx="3388153" cy="2518627"/>
          </a:xfrm>
          <a:prstGeom prst="rect">
            <a:avLst/>
          </a:prstGeom>
        </p:spPr>
      </p:pic>
    </p:spTree>
    <p:extLst>
      <p:ext uri="{BB962C8B-B14F-4D97-AF65-F5344CB8AC3E}">
        <p14:creationId xmlns:p14="http://schemas.microsoft.com/office/powerpoint/2010/main" val="3403588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Configuring password permanently</a:t>
            </a:r>
            <a:endParaRPr lang="en-IN" dirty="0"/>
          </a:p>
        </p:txBody>
      </p:sp>
      <p:pic>
        <p:nvPicPr>
          <p:cNvPr id="5" name="Content Placeholder 4">
            <a:extLst>
              <a:ext uri="{FF2B5EF4-FFF2-40B4-BE49-F238E27FC236}">
                <a16:creationId xmlns:a16="http://schemas.microsoft.com/office/drawing/2014/main" id="{A49B5C2C-1FAF-3753-0A30-565DBF3FBB11}"/>
              </a:ext>
            </a:extLst>
          </p:cNvPr>
          <p:cNvPicPr>
            <a:picLocks noGrp="1" noChangeAspect="1"/>
          </p:cNvPicPr>
          <p:nvPr>
            <p:ph idx="1"/>
          </p:nvPr>
        </p:nvPicPr>
        <p:blipFill>
          <a:blip r:embed="rId2"/>
          <a:stretch>
            <a:fillRect/>
          </a:stretch>
        </p:blipFill>
        <p:spPr>
          <a:xfrm>
            <a:off x="360154" y="1510845"/>
            <a:ext cx="5216033" cy="1918155"/>
          </a:xfrm>
        </p:spPr>
      </p:pic>
      <p:sp>
        <p:nvSpPr>
          <p:cNvPr id="6" name="TextBox 5">
            <a:extLst>
              <a:ext uri="{FF2B5EF4-FFF2-40B4-BE49-F238E27FC236}">
                <a16:creationId xmlns:a16="http://schemas.microsoft.com/office/drawing/2014/main" id="{0BD6FFE7-F123-E464-0523-D94DFC3C9625}"/>
              </a:ext>
            </a:extLst>
          </p:cNvPr>
          <p:cNvSpPr txBox="1"/>
          <p:nvPr/>
        </p:nvSpPr>
        <p:spPr>
          <a:xfrm>
            <a:off x="8367155" y="1421218"/>
            <a:ext cx="1689245" cy="369332"/>
          </a:xfrm>
          <a:prstGeom prst="rect">
            <a:avLst/>
          </a:prstGeom>
          <a:noFill/>
        </p:spPr>
        <p:txBody>
          <a:bodyPr wrap="none" rtlCol="0">
            <a:spAutoFit/>
          </a:bodyPr>
          <a:lstStyle/>
          <a:p>
            <a:r>
              <a:rPr lang="en-US" dirty="0"/>
              <a:t>On next login,</a:t>
            </a:r>
            <a:endParaRPr lang="en-IN" dirty="0"/>
          </a:p>
        </p:txBody>
      </p:sp>
      <p:pic>
        <p:nvPicPr>
          <p:cNvPr id="8" name="Picture 7">
            <a:extLst>
              <a:ext uri="{FF2B5EF4-FFF2-40B4-BE49-F238E27FC236}">
                <a16:creationId xmlns:a16="http://schemas.microsoft.com/office/drawing/2014/main" id="{FC48A491-B2F7-0BC7-5E14-6670744A6872}"/>
              </a:ext>
            </a:extLst>
          </p:cNvPr>
          <p:cNvPicPr>
            <a:picLocks noChangeAspect="1"/>
          </p:cNvPicPr>
          <p:nvPr/>
        </p:nvPicPr>
        <p:blipFill>
          <a:blip r:embed="rId3"/>
          <a:stretch>
            <a:fillRect/>
          </a:stretch>
        </p:blipFill>
        <p:spPr>
          <a:xfrm>
            <a:off x="6231557" y="2184400"/>
            <a:ext cx="5960443" cy="1918155"/>
          </a:xfrm>
          <a:prstGeom prst="rect">
            <a:avLst/>
          </a:prstGeom>
        </p:spPr>
      </p:pic>
      <p:sp>
        <p:nvSpPr>
          <p:cNvPr id="9" name="TextBox 8">
            <a:extLst>
              <a:ext uri="{FF2B5EF4-FFF2-40B4-BE49-F238E27FC236}">
                <a16:creationId xmlns:a16="http://schemas.microsoft.com/office/drawing/2014/main" id="{E9BAF5E2-5FDC-1252-156C-3A7DA70CECCF}"/>
              </a:ext>
            </a:extLst>
          </p:cNvPr>
          <p:cNvSpPr txBox="1"/>
          <p:nvPr/>
        </p:nvSpPr>
        <p:spPr>
          <a:xfrm>
            <a:off x="5150716" y="5714579"/>
            <a:ext cx="3070841" cy="923330"/>
          </a:xfrm>
          <a:prstGeom prst="rect">
            <a:avLst/>
          </a:prstGeom>
          <a:noFill/>
        </p:spPr>
        <p:txBody>
          <a:bodyPr wrap="none" rtlCol="0">
            <a:spAutoFit/>
          </a:bodyPr>
          <a:lstStyle/>
          <a:p>
            <a:pPr marL="285750" indent="-285750">
              <a:buFont typeface="Arial" panose="020B0604020202020204" pitchFamily="34" charset="0"/>
              <a:buChar char="•"/>
            </a:pPr>
            <a:r>
              <a:rPr lang="en-US" dirty="0"/>
              <a:t>Username: </a:t>
            </a:r>
            <a:r>
              <a:rPr lang="en-US" b="1" dirty="0"/>
              <a:t>Jeetu</a:t>
            </a:r>
          </a:p>
          <a:p>
            <a:pPr marL="285750" indent="-285750">
              <a:buFont typeface="Arial" panose="020B0604020202020204" pitchFamily="34" charset="0"/>
              <a:buChar char="•"/>
            </a:pPr>
            <a:r>
              <a:rPr lang="en-US" dirty="0"/>
              <a:t>Password: </a:t>
            </a:r>
            <a:r>
              <a:rPr lang="en-US" b="1" dirty="0"/>
              <a:t>singh</a:t>
            </a:r>
          </a:p>
          <a:p>
            <a:pPr marL="285750" indent="-285750">
              <a:buFont typeface="Arial" panose="020B0604020202020204" pitchFamily="34" charset="0"/>
              <a:buChar char="•"/>
            </a:pPr>
            <a:r>
              <a:rPr lang="en-US" dirty="0"/>
              <a:t>Admin mode </a:t>
            </a:r>
            <a:r>
              <a:rPr lang="en-US" dirty="0" err="1"/>
              <a:t>pwd</a:t>
            </a:r>
            <a:r>
              <a:rPr lang="en-US" dirty="0"/>
              <a:t>: </a:t>
            </a:r>
            <a:r>
              <a:rPr lang="en-US" b="1" dirty="0"/>
              <a:t>cisco</a:t>
            </a:r>
            <a:endParaRPr lang="en-IN" b="1" dirty="0"/>
          </a:p>
        </p:txBody>
      </p:sp>
    </p:spTree>
    <p:extLst>
      <p:ext uri="{BB962C8B-B14F-4D97-AF65-F5344CB8AC3E}">
        <p14:creationId xmlns:p14="http://schemas.microsoft.com/office/powerpoint/2010/main" val="1563038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normAutofit fontScale="90000"/>
          </a:bodyPr>
          <a:lstStyle/>
          <a:p>
            <a:r>
              <a:rPr lang="en-US" dirty="0"/>
              <a:t>Configuring Telnet Access and Password</a:t>
            </a:r>
            <a:endParaRPr lang="en-IN" dirty="0"/>
          </a:p>
        </p:txBody>
      </p:sp>
      <p:pic>
        <p:nvPicPr>
          <p:cNvPr id="5" name="Picture 4">
            <a:extLst>
              <a:ext uri="{FF2B5EF4-FFF2-40B4-BE49-F238E27FC236}">
                <a16:creationId xmlns:a16="http://schemas.microsoft.com/office/drawing/2014/main" id="{5795796C-FA37-5C77-144C-7D558A283571}"/>
              </a:ext>
            </a:extLst>
          </p:cNvPr>
          <p:cNvPicPr>
            <a:picLocks noChangeAspect="1"/>
          </p:cNvPicPr>
          <p:nvPr/>
        </p:nvPicPr>
        <p:blipFill>
          <a:blip r:embed="rId2"/>
          <a:stretch>
            <a:fillRect/>
          </a:stretch>
        </p:blipFill>
        <p:spPr>
          <a:xfrm>
            <a:off x="557939" y="1517922"/>
            <a:ext cx="6848028" cy="4553585"/>
          </a:xfrm>
          <a:prstGeom prst="rect">
            <a:avLst/>
          </a:prstGeom>
        </p:spPr>
      </p:pic>
      <p:pic>
        <p:nvPicPr>
          <p:cNvPr id="7" name="Picture 6">
            <a:extLst>
              <a:ext uri="{FF2B5EF4-FFF2-40B4-BE49-F238E27FC236}">
                <a16:creationId xmlns:a16="http://schemas.microsoft.com/office/drawing/2014/main" id="{7B5EFEB2-A564-92D4-077F-6948390D7BFD}"/>
              </a:ext>
            </a:extLst>
          </p:cNvPr>
          <p:cNvPicPr>
            <a:picLocks noChangeAspect="1"/>
          </p:cNvPicPr>
          <p:nvPr/>
        </p:nvPicPr>
        <p:blipFill>
          <a:blip r:embed="rId3"/>
          <a:stretch>
            <a:fillRect/>
          </a:stretch>
        </p:blipFill>
        <p:spPr>
          <a:xfrm>
            <a:off x="7831903" y="1517922"/>
            <a:ext cx="4182059" cy="4553585"/>
          </a:xfrm>
          <a:prstGeom prst="rect">
            <a:avLst/>
          </a:prstGeom>
        </p:spPr>
      </p:pic>
    </p:spTree>
    <p:extLst>
      <p:ext uri="{BB962C8B-B14F-4D97-AF65-F5344CB8AC3E}">
        <p14:creationId xmlns:p14="http://schemas.microsoft.com/office/powerpoint/2010/main" val="1531094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Showing mac address table</a:t>
            </a:r>
          </a:p>
        </p:txBody>
      </p:sp>
      <p:pic>
        <p:nvPicPr>
          <p:cNvPr id="5" name="Content Placeholder 4">
            <a:extLst>
              <a:ext uri="{FF2B5EF4-FFF2-40B4-BE49-F238E27FC236}">
                <a16:creationId xmlns:a16="http://schemas.microsoft.com/office/drawing/2014/main" id="{099D8A18-173B-BCAB-3BE9-230CF6AB3F41}"/>
              </a:ext>
            </a:extLst>
          </p:cNvPr>
          <p:cNvPicPr>
            <a:picLocks noGrp="1" noChangeAspect="1"/>
          </p:cNvPicPr>
          <p:nvPr>
            <p:ph idx="1"/>
          </p:nvPr>
        </p:nvPicPr>
        <p:blipFill>
          <a:blip r:embed="rId2"/>
          <a:stretch>
            <a:fillRect/>
          </a:stretch>
        </p:blipFill>
        <p:spPr>
          <a:xfrm>
            <a:off x="557939" y="1673376"/>
            <a:ext cx="6236525" cy="2024136"/>
          </a:xfrm>
        </p:spPr>
      </p:pic>
      <p:pic>
        <p:nvPicPr>
          <p:cNvPr id="7" name="Picture 6">
            <a:extLst>
              <a:ext uri="{FF2B5EF4-FFF2-40B4-BE49-F238E27FC236}">
                <a16:creationId xmlns:a16="http://schemas.microsoft.com/office/drawing/2014/main" id="{95E0A62B-17BC-159B-70B7-44DBB55D6B15}"/>
              </a:ext>
            </a:extLst>
          </p:cNvPr>
          <p:cNvPicPr>
            <a:picLocks noChangeAspect="1"/>
          </p:cNvPicPr>
          <p:nvPr/>
        </p:nvPicPr>
        <p:blipFill>
          <a:blip r:embed="rId3"/>
          <a:stretch>
            <a:fillRect/>
          </a:stretch>
        </p:blipFill>
        <p:spPr>
          <a:xfrm>
            <a:off x="5943601" y="4271509"/>
            <a:ext cx="5367527" cy="1826230"/>
          </a:xfrm>
          <a:prstGeom prst="rect">
            <a:avLst/>
          </a:prstGeom>
        </p:spPr>
      </p:pic>
      <p:sp>
        <p:nvSpPr>
          <p:cNvPr id="8" name="TextBox 7">
            <a:extLst>
              <a:ext uri="{FF2B5EF4-FFF2-40B4-BE49-F238E27FC236}">
                <a16:creationId xmlns:a16="http://schemas.microsoft.com/office/drawing/2014/main" id="{A5FE4D68-D6BD-9C11-3A33-8F31C522E63E}"/>
              </a:ext>
            </a:extLst>
          </p:cNvPr>
          <p:cNvSpPr txBox="1"/>
          <p:nvPr/>
        </p:nvSpPr>
        <p:spPr>
          <a:xfrm>
            <a:off x="2239821" y="1304044"/>
            <a:ext cx="3076035" cy="369332"/>
          </a:xfrm>
          <a:prstGeom prst="rect">
            <a:avLst/>
          </a:prstGeom>
          <a:noFill/>
        </p:spPr>
        <p:txBody>
          <a:bodyPr wrap="none" rtlCol="0">
            <a:spAutoFit/>
          </a:bodyPr>
          <a:lstStyle/>
          <a:p>
            <a:r>
              <a:rPr lang="en-US" dirty="0"/>
              <a:t>Before pinging switch &amp; PC</a:t>
            </a:r>
            <a:endParaRPr lang="en-IN" dirty="0"/>
          </a:p>
        </p:txBody>
      </p:sp>
      <p:sp>
        <p:nvSpPr>
          <p:cNvPr id="9" name="TextBox 8">
            <a:extLst>
              <a:ext uri="{FF2B5EF4-FFF2-40B4-BE49-F238E27FC236}">
                <a16:creationId xmlns:a16="http://schemas.microsoft.com/office/drawing/2014/main" id="{3B2AB4C1-B01D-4827-D5F7-5B6836955AA2}"/>
              </a:ext>
            </a:extLst>
          </p:cNvPr>
          <p:cNvSpPr txBox="1"/>
          <p:nvPr/>
        </p:nvSpPr>
        <p:spPr>
          <a:xfrm>
            <a:off x="7089346" y="3868994"/>
            <a:ext cx="2912977" cy="369332"/>
          </a:xfrm>
          <a:prstGeom prst="rect">
            <a:avLst/>
          </a:prstGeom>
          <a:noFill/>
        </p:spPr>
        <p:txBody>
          <a:bodyPr wrap="none" rtlCol="0">
            <a:spAutoFit/>
          </a:bodyPr>
          <a:lstStyle/>
          <a:p>
            <a:r>
              <a:rPr lang="en-US" dirty="0"/>
              <a:t>After pinging switch &amp; PC</a:t>
            </a:r>
            <a:endParaRPr lang="en-IN" dirty="0"/>
          </a:p>
        </p:txBody>
      </p:sp>
      <p:pic>
        <p:nvPicPr>
          <p:cNvPr id="11" name="Picture 10">
            <a:extLst>
              <a:ext uri="{FF2B5EF4-FFF2-40B4-BE49-F238E27FC236}">
                <a16:creationId xmlns:a16="http://schemas.microsoft.com/office/drawing/2014/main" id="{78D62254-336E-1841-3FA4-F95B22C13605}"/>
              </a:ext>
            </a:extLst>
          </p:cNvPr>
          <p:cNvPicPr>
            <a:picLocks noChangeAspect="1"/>
          </p:cNvPicPr>
          <p:nvPr/>
        </p:nvPicPr>
        <p:blipFill>
          <a:blip r:embed="rId4"/>
          <a:stretch>
            <a:fillRect/>
          </a:stretch>
        </p:blipFill>
        <p:spPr>
          <a:xfrm>
            <a:off x="7195307" y="1270861"/>
            <a:ext cx="4438754" cy="1826230"/>
          </a:xfrm>
          <a:prstGeom prst="rect">
            <a:avLst/>
          </a:prstGeom>
        </p:spPr>
      </p:pic>
    </p:spTree>
    <p:extLst>
      <p:ext uri="{BB962C8B-B14F-4D97-AF65-F5344CB8AC3E}">
        <p14:creationId xmlns:p14="http://schemas.microsoft.com/office/powerpoint/2010/main" val="3848315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VLAN</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1033450" cy="5290807"/>
          </a:xfrm>
        </p:spPr>
        <p:txBody>
          <a:bodyPr>
            <a:normAutofit/>
          </a:body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A VLAN is a group of end stations in a switched network that is logically segmented by function or application, without regard to the physical locations of the users. </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VLANs have the same attributes as physical LANs, but you can group end stations even if they are not physically located on the same LAN segment.</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Under IEEE 802.1Q, the maximum number of VLANs on a given Ethernet network is </a:t>
            </a:r>
            <a:r>
              <a:rPr lang="en-US" b="1" dirty="0">
                <a:latin typeface="Red Hat Display" panose="02010303040201060303" pitchFamily="2" charset="0"/>
                <a:ea typeface="Red Hat Display" panose="02010303040201060303" pitchFamily="2" charset="0"/>
                <a:cs typeface="Red Hat Display" panose="02010303040201060303" pitchFamily="2" charset="0"/>
              </a:rPr>
              <a:t>4,094</a:t>
            </a:r>
            <a:r>
              <a:rPr lang="en-US" dirty="0">
                <a:latin typeface="Red Hat Display" panose="02010303040201060303" pitchFamily="2" charset="0"/>
                <a:ea typeface="Red Hat Display" panose="02010303040201060303" pitchFamily="2" charset="0"/>
                <a:cs typeface="Red Hat Display" panose="02010303040201060303" pitchFamily="2" charset="0"/>
              </a:rPr>
              <a:t>.</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VLANs provide a number of advantages including </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ease of administration, </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confinement of broadcast domains, </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reduced network traffic, and </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enforcement of security policies.</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pic>
        <p:nvPicPr>
          <p:cNvPr id="1028" name="Picture 4" descr="How to Configure VLAN in CISCO LAN Switch..?">
            <a:extLst>
              <a:ext uri="{FF2B5EF4-FFF2-40B4-BE49-F238E27FC236}">
                <a16:creationId xmlns:a16="http://schemas.microsoft.com/office/drawing/2014/main" id="{E987E44B-F772-B2A6-76BE-E8DFE0D95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071" y="4466168"/>
            <a:ext cx="4505325" cy="209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241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normAutofit/>
          </a:bodyPr>
          <a:lstStyle/>
          <a:p>
            <a:r>
              <a:rPr lang="en-IN" dirty="0"/>
              <a:t>VLAN - Access Ports</a:t>
            </a:r>
          </a:p>
        </p:txBody>
      </p:sp>
      <p:pic>
        <p:nvPicPr>
          <p:cNvPr id="1026" name="Picture 2">
            <a:extLst>
              <a:ext uri="{FF2B5EF4-FFF2-40B4-BE49-F238E27FC236}">
                <a16:creationId xmlns:a16="http://schemas.microsoft.com/office/drawing/2014/main" id="{50301A8A-C7B3-F7B4-2361-60E75D626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318" y="1817701"/>
            <a:ext cx="8555841" cy="3222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579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normAutofit/>
          </a:bodyPr>
          <a:lstStyle/>
          <a:p>
            <a:r>
              <a:rPr lang="en-IN" dirty="0"/>
              <a:t>VLAN - Trunk  Ports</a:t>
            </a:r>
          </a:p>
        </p:txBody>
      </p:sp>
      <p:pic>
        <p:nvPicPr>
          <p:cNvPr id="1028" name="Picture 4">
            <a:extLst>
              <a:ext uri="{FF2B5EF4-FFF2-40B4-BE49-F238E27FC236}">
                <a16:creationId xmlns:a16="http://schemas.microsoft.com/office/drawing/2014/main" id="{57D5DB91-7AD2-F9C4-1653-60BACC7B0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196" y="1565853"/>
            <a:ext cx="9833607" cy="3726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289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To show VLAN</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a:body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Command:</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 show </a:t>
            </a:r>
            <a:r>
              <a:rPr lang="en-US" dirty="0" err="1">
                <a:latin typeface="Red Hat Display" panose="02010303040201060303" pitchFamily="2" charset="0"/>
                <a:ea typeface="Red Hat Display" panose="02010303040201060303" pitchFamily="2" charset="0"/>
                <a:cs typeface="Red Hat Display" panose="02010303040201060303" pitchFamily="2" charset="0"/>
              </a:rPr>
              <a:t>vlan</a:t>
            </a:r>
            <a:endParaRPr lang="en-US" dirty="0">
              <a:latin typeface="Red Hat Display" panose="02010303040201060303" pitchFamily="2" charset="0"/>
              <a:ea typeface="Red Hat Display" panose="02010303040201060303" pitchFamily="2" charset="0"/>
              <a:cs typeface="Red Hat Display" panose="02010303040201060303" pitchFamily="2" charset="0"/>
            </a:endParaRPr>
          </a:p>
          <a:p>
            <a:pPr marL="274320" lvl="1" indent="0" algn="just">
              <a:buNone/>
            </a:pP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pic>
        <p:nvPicPr>
          <p:cNvPr id="5" name="Picture 4">
            <a:extLst>
              <a:ext uri="{FF2B5EF4-FFF2-40B4-BE49-F238E27FC236}">
                <a16:creationId xmlns:a16="http://schemas.microsoft.com/office/drawing/2014/main" id="{0BB2938B-74E8-C31B-89A0-5F67D01E056B}"/>
              </a:ext>
            </a:extLst>
          </p:cNvPr>
          <p:cNvPicPr>
            <a:picLocks noChangeAspect="1"/>
          </p:cNvPicPr>
          <p:nvPr/>
        </p:nvPicPr>
        <p:blipFill>
          <a:blip r:embed="rId2"/>
          <a:stretch>
            <a:fillRect/>
          </a:stretch>
        </p:blipFill>
        <p:spPr>
          <a:xfrm>
            <a:off x="2057181" y="2609384"/>
            <a:ext cx="8077637" cy="2962257"/>
          </a:xfrm>
          <a:prstGeom prst="rect">
            <a:avLst/>
          </a:prstGeom>
        </p:spPr>
      </p:pic>
    </p:spTree>
    <p:extLst>
      <p:ext uri="{BB962C8B-B14F-4D97-AF65-F5344CB8AC3E}">
        <p14:creationId xmlns:p14="http://schemas.microsoft.com/office/powerpoint/2010/main" val="322382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Layer 6: presentation layer</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1295056" cy="5290807"/>
          </a:xfrm>
        </p:spPr>
        <p:txBody>
          <a:bodyPr>
            <a:normAutofit lnSpcReduction="10000"/>
          </a:bodyPr>
          <a:lstStyle/>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This layer receives data from application layer in form of </a:t>
            </a:r>
            <a:r>
              <a:rPr lang="en-US" b="1" dirty="0">
                <a:latin typeface="Red Hat Display" panose="02010303040201060303" pitchFamily="2" charset="0"/>
                <a:ea typeface="Red Hat Display" panose="02010303040201060303" pitchFamily="2" charset="0"/>
                <a:cs typeface="Red Hat Display" panose="02010303040201060303" pitchFamily="2" charset="0"/>
              </a:rPr>
              <a:t>characters &amp; numbers</a:t>
            </a:r>
            <a:r>
              <a:rPr lang="en-US" dirty="0">
                <a:latin typeface="Red Hat Display" panose="02010303040201060303" pitchFamily="2" charset="0"/>
                <a:ea typeface="Red Hat Display" panose="02010303040201060303" pitchFamily="2" charset="0"/>
                <a:cs typeface="Red Hat Display" panose="02010303040201060303" pitchFamily="2" charset="0"/>
              </a:rPr>
              <a:t>.</a:t>
            </a:r>
          </a:p>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This layer converts these characters into </a:t>
            </a:r>
            <a:r>
              <a:rPr lang="en-US" b="1" dirty="0">
                <a:latin typeface="Red Hat Display" panose="02010303040201060303" pitchFamily="2" charset="0"/>
                <a:ea typeface="Red Hat Display" panose="02010303040201060303" pitchFamily="2" charset="0"/>
                <a:cs typeface="Red Hat Display" panose="02010303040201060303" pitchFamily="2" charset="0"/>
              </a:rPr>
              <a:t>binary format</a:t>
            </a:r>
            <a:r>
              <a:rPr lang="en-US" dirty="0">
                <a:latin typeface="Red Hat Display" panose="02010303040201060303" pitchFamily="2" charset="0"/>
                <a:ea typeface="Red Hat Display" panose="02010303040201060303" pitchFamily="2" charset="0"/>
                <a:cs typeface="Red Hat Display" panose="02010303040201060303" pitchFamily="2" charset="0"/>
              </a:rPr>
              <a:t> &amp; is called “</a:t>
            </a:r>
            <a:r>
              <a:rPr lang="en-US" b="1" dirty="0">
                <a:latin typeface="Red Hat Display" panose="02010303040201060303" pitchFamily="2" charset="0"/>
                <a:ea typeface="Red Hat Display" panose="02010303040201060303" pitchFamily="2" charset="0"/>
                <a:cs typeface="Red Hat Display" panose="02010303040201060303" pitchFamily="2" charset="0"/>
              </a:rPr>
              <a:t>translation</a:t>
            </a:r>
            <a:r>
              <a:rPr lang="en-US" dirty="0">
                <a:latin typeface="Red Hat Display" panose="02010303040201060303" pitchFamily="2" charset="0"/>
                <a:ea typeface="Red Hat Display" panose="02010303040201060303" pitchFamily="2" charset="0"/>
                <a:cs typeface="Red Hat Display" panose="02010303040201060303" pitchFamily="2" charset="0"/>
              </a:rPr>
              <a:t>”.</a:t>
            </a:r>
          </a:p>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Here, </a:t>
            </a:r>
            <a:r>
              <a:rPr lang="en-US" b="1" dirty="0">
                <a:latin typeface="Red Hat Display" panose="02010303040201060303" pitchFamily="2" charset="0"/>
                <a:ea typeface="Red Hat Display" panose="02010303040201060303" pitchFamily="2" charset="0"/>
                <a:cs typeface="Red Hat Display" panose="02010303040201060303" pitchFamily="2" charset="0"/>
              </a:rPr>
              <a:t>data is compressed </a:t>
            </a:r>
            <a:r>
              <a:rPr lang="en-US" dirty="0">
                <a:latin typeface="Red Hat Display" panose="02010303040201060303" pitchFamily="2" charset="0"/>
                <a:ea typeface="Red Hat Display" panose="02010303040201060303" pitchFamily="2" charset="0"/>
                <a:cs typeface="Red Hat Display" panose="02010303040201060303" pitchFamily="2" charset="0"/>
              </a:rPr>
              <a:t>which requires less size to transmit which could be useful in scenarios like video streaming.</a:t>
            </a:r>
          </a:p>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It also </a:t>
            </a:r>
            <a:r>
              <a:rPr lang="en-US" b="1" dirty="0">
                <a:latin typeface="Red Hat Display" panose="02010303040201060303" pitchFamily="2" charset="0"/>
                <a:ea typeface="Red Hat Display" panose="02010303040201060303" pitchFamily="2" charset="0"/>
                <a:cs typeface="Red Hat Display" panose="02010303040201060303" pitchFamily="2" charset="0"/>
              </a:rPr>
              <a:t>encrypts the data </a:t>
            </a:r>
            <a:r>
              <a:rPr lang="en-US" dirty="0">
                <a:latin typeface="Red Hat Display" panose="02010303040201060303" pitchFamily="2" charset="0"/>
                <a:ea typeface="Red Hat Display" panose="02010303040201060303" pitchFamily="2" charset="0"/>
                <a:cs typeface="Red Hat Display" panose="02010303040201060303" pitchFamily="2" charset="0"/>
              </a:rPr>
              <a:t>by using SSL for secured transmission.</a:t>
            </a:r>
          </a:p>
          <a:p>
            <a:pPr algn="just">
              <a:buFont typeface="Wingdings" panose="05000000000000000000" pitchFamily="2" charset="2"/>
              <a:buChar char="§"/>
            </a:pPr>
            <a:r>
              <a:rPr lang="en-IN" dirty="0">
                <a:latin typeface="Red Hat Display" panose="02010303040201060303" pitchFamily="2" charset="0"/>
                <a:ea typeface="Red Hat Display" panose="02010303040201060303" pitchFamily="2" charset="0"/>
                <a:cs typeface="Red Hat Display" panose="02010303040201060303" pitchFamily="2" charset="0"/>
              </a:rPr>
              <a:t>It supports protocols like: </a:t>
            </a:r>
            <a:r>
              <a:rPr lang="en-IN" b="1" dirty="0">
                <a:latin typeface="Red Hat Display" panose="02010303040201060303" pitchFamily="2" charset="0"/>
                <a:ea typeface="Red Hat Display" panose="02010303040201060303" pitchFamily="2" charset="0"/>
                <a:cs typeface="Red Hat Display" panose="02010303040201060303" pitchFamily="2" charset="0"/>
              </a:rPr>
              <a:t>SSL/TLS, JPEG, MPEG, ASCII</a:t>
            </a:r>
          </a:p>
          <a:p>
            <a:pPr algn="just">
              <a:buFont typeface="Wingdings" panose="05000000000000000000" pitchFamily="2" charset="2"/>
              <a:buChar char="§"/>
            </a:pPr>
            <a:r>
              <a:rPr lang="en-IN" dirty="0">
                <a:latin typeface="Red Hat Display" panose="02010303040201060303" pitchFamily="2" charset="0"/>
                <a:ea typeface="Red Hat Display" panose="02010303040201060303" pitchFamily="2" charset="0"/>
                <a:cs typeface="Red Hat Display" panose="02010303040201060303" pitchFamily="2" charset="0"/>
              </a:rPr>
              <a:t>It performs:</a:t>
            </a:r>
          </a:p>
          <a:p>
            <a:pPr lvl="1" algn="just">
              <a:buFont typeface="Wingdings" panose="05000000000000000000" pitchFamily="2" charset="2"/>
              <a:buChar char="§"/>
            </a:pPr>
            <a:r>
              <a:rPr lang="en-US" b="1" dirty="0">
                <a:latin typeface="Red Hat Display" panose="02010303040201060303" pitchFamily="2" charset="0"/>
                <a:ea typeface="Red Hat Display" panose="02010303040201060303" pitchFamily="2" charset="0"/>
                <a:cs typeface="Red Hat Display" panose="02010303040201060303" pitchFamily="2" charset="0"/>
              </a:rPr>
              <a:t>Data translation </a:t>
            </a:r>
            <a:r>
              <a:rPr lang="en-US" dirty="0">
                <a:latin typeface="Red Hat Display" panose="02010303040201060303" pitchFamily="2" charset="0"/>
                <a:ea typeface="Red Hat Display" panose="02010303040201060303" pitchFamily="2" charset="0"/>
                <a:cs typeface="Red Hat Display" panose="02010303040201060303" pitchFamily="2" charset="0"/>
              </a:rPr>
              <a:t>(into binary)</a:t>
            </a:r>
          </a:p>
          <a:p>
            <a:pPr lvl="1" algn="just">
              <a:buFont typeface="Wingdings" panose="05000000000000000000" pitchFamily="2" charset="2"/>
              <a:buChar char="§"/>
            </a:pPr>
            <a:r>
              <a:rPr lang="en-US" b="1" dirty="0">
                <a:latin typeface="Red Hat Display" panose="02010303040201060303" pitchFamily="2" charset="0"/>
                <a:ea typeface="Red Hat Display" panose="02010303040201060303" pitchFamily="2" charset="0"/>
                <a:cs typeface="Red Hat Display" panose="02010303040201060303" pitchFamily="2" charset="0"/>
              </a:rPr>
              <a:t>Data encryption/decryption </a:t>
            </a:r>
            <a:r>
              <a:rPr lang="en-US" dirty="0">
                <a:latin typeface="Red Hat Display" panose="02010303040201060303" pitchFamily="2" charset="0"/>
                <a:ea typeface="Red Hat Display" panose="02010303040201060303" pitchFamily="2" charset="0"/>
                <a:cs typeface="Red Hat Display" panose="02010303040201060303" pitchFamily="2" charset="0"/>
              </a:rPr>
              <a:t>(for security)</a:t>
            </a:r>
          </a:p>
          <a:p>
            <a:pPr lvl="1" algn="just">
              <a:buFont typeface="Wingdings" panose="05000000000000000000" pitchFamily="2" charset="2"/>
              <a:buChar char="§"/>
            </a:pPr>
            <a:r>
              <a:rPr lang="en-US" b="1" dirty="0">
                <a:latin typeface="Red Hat Display" panose="02010303040201060303" pitchFamily="2" charset="0"/>
                <a:ea typeface="Red Hat Display" panose="02010303040201060303" pitchFamily="2" charset="0"/>
                <a:cs typeface="Red Hat Display" panose="02010303040201060303" pitchFamily="2" charset="0"/>
              </a:rPr>
              <a:t>Data compression </a:t>
            </a:r>
            <a:r>
              <a:rPr lang="en-US" dirty="0">
                <a:latin typeface="Red Hat Display" panose="02010303040201060303" pitchFamily="2" charset="0"/>
                <a:ea typeface="Red Hat Display" panose="02010303040201060303" pitchFamily="2" charset="0"/>
                <a:cs typeface="Red Hat Display" panose="02010303040201060303" pitchFamily="2" charset="0"/>
              </a:rPr>
              <a:t>(for reduced size)</a:t>
            </a:r>
          </a:p>
        </p:txBody>
      </p:sp>
    </p:spTree>
    <p:extLst>
      <p:ext uri="{BB962C8B-B14F-4D97-AF65-F5344CB8AC3E}">
        <p14:creationId xmlns:p14="http://schemas.microsoft.com/office/powerpoint/2010/main" val="1195071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To create </a:t>
            </a:r>
            <a:r>
              <a:rPr lang="en-US" dirty="0" err="1"/>
              <a:t>vlan</a:t>
            </a:r>
            <a:endParaRPr lang="en-IN" dirty="0"/>
          </a:p>
        </p:txBody>
      </p:sp>
      <p:pic>
        <p:nvPicPr>
          <p:cNvPr id="5" name="Picture 4">
            <a:extLst>
              <a:ext uri="{FF2B5EF4-FFF2-40B4-BE49-F238E27FC236}">
                <a16:creationId xmlns:a16="http://schemas.microsoft.com/office/drawing/2014/main" id="{7A98260C-B8C1-AECA-AAC5-D6A9688DA7DB}"/>
              </a:ext>
            </a:extLst>
          </p:cNvPr>
          <p:cNvPicPr>
            <a:picLocks noChangeAspect="1"/>
          </p:cNvPicPr>
          <p:nvPr/>
        </p:nvPicPr>
        <p:blipFill rotWithShape="1">
          <a:blip r:embed="rId2"/>
          <a:srcRect l="26023" t="60551"/>
          <a:stretch/>
        </p:blipFill>
        <p:spPr>
          <a:xfrm>
            <a:off x="278969" y="850511"/>
            <a:ext cx="8269342" cy="2942239"/>
          </a:xfrm>
          <a:prstGeom prst="rect">
            <a:avLst/>
          </a:prstGeom>
        </p:spPr>
      </p:pic>
      <p:pic>
        <p:nvPicPr>
          <p:cNvPr id="7" name="Picture 6">
            <a:extLst>
              <a:ext uri="{FF2B5EF4-FFF2-40B4-BE49-F238E27FC236}">
                <a16:creationId xmlns:a16="http://schemas.microsoft.com/office/drawing/2014/main" id="{66563F05-3E2E-1631-3FC1-BB7EA4387483}"/>
              </a:ext>
            </a:extLst>
          </p:cNvPr>
          <p:cNvPicPr>
            <a:picLocks noChangeAspect="1"/>
          </p:cNvPicPr>
          <p:nvPr/>
        </p:nvPicPr>
        <p:blipFill>
          <a:blip r:embed="rId3"/>
          <a:stretch>
            <a:fillRect/>
          </a:stretch>
        </p:blipFill>
        <p:spPr>
          <a:xfrm>
            <a:off x="5212945" y="2078250"/>
            <a:ext cx="6700086" cy="3429000"/>
          </a:xfrm>
          <a:prstGeom prst="rect">
            <a:avLst/>
          </a:prstGeom>
        </p:spPr>
      </p:pic>
    </p:spTree>
    <p:extLst>
      <p:ext uri="{BB962C8B-B14F-4D97-AF65-F5344CB8AC3E}">
        <p14:creationId xmlns:p14="http://schemas.microsoft.com/office/powerpoint/2010/main" val="392270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Deleting VLAN</a:t>
            </a:r>
            <a:endParaRPr lang="en-IN" dirty="0"/>
          </a:p>
        </p:txBody>
      </p:sp>
      <p:pic>
        <p:nvPicPr>
          <p:cNvPr id="9" name="Picture 8">
            <a:extLst>
              <a:ext uri="{FF2B5EF4-FFF2-40B4-BE49-F238E27FC236}">
                <a16:creationId xmlns:a16="http://schemas.microsoft.com/office/drawing/2014/main" id="{0C9ABB8B-03C9-D232-C30E-C3565FFAAE68}"/>
              </a:ext>
            </a:extLst>
          </p:cNvPr>
          <p:cNvPicPr>
            <a:picLocks noChangeAspect="1"/>
          </p:cNvPicPr>
          <p:nvPr/>
        </p:nvPicPr>
        <p:blipFill>
          <a:blip r:embed="rId2"/>
          <a:stretch>
            <a:fillRect/>
          </a:stretch>
        </p:blipFill>
        <p:spPr>
          <a:xfrm>
            <a:off x="708558" y="1449092"/>
            <a:ext cx="5433541" cy="708723"/>
          </a:xfrm>
          <a:prstGeom prst="rect">
            <a:avLst/>
          </a:prstGeom>
        </p:spPr>
      </p:pic>
      <p:pic>
        <p:nvPicPr>
          <p:cNvPr id="12" name="Picture 11">
            <a:extLst>
              <a:ext uri="{FF2B5EF4-FFF2-40B4-BE49-F238E27FC236}">
                <a16:creationId xmlns:a16="http://schemas.microsoft.com/office/drawing/2014/main" id="{B4328D97-1A31-ED1D-B085-9888FE300EBD}"/>
              </a:ext>
            </a:extLst>
          </p:cNvPr>
          <p:cNvPicPr>
            <a:picLocks noChangeAspect="1"/>
          </p:cNvPicPr>
          <p:nvPr/>
        </p:nvPicPr>
        <p:blipFill>
          <a:blip r:embed="rId3"/>
          <a:stretch>
            <a:fillRect/>
          </a:stretch>
        </p:blipFill>
        <p:spPr>
          <a:xfrm>
            <a:off x="708558" y="2277578"/>
            <a:ext cx="8263160" cy="3261388"/>
          </a:xfrm>
          <a:prstGeom prst="rect">
            <a:avLst/>
          </a:prstGeom>
        </p:spPr>
      </p:pic>
    </p:spTree>
    <p:extLst>
      <p:ext uri="{BB962C8B-B14F-4D97-AF65-F5344CB8AC3E}">
        <p14:creationId xmlns:p14="http://schemas.microsoft.com/office/powerpoint/2010/main" val="1944635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Home-office </a:t>
            </a:r>
            <a:r>
              <a:rPr lang="en-US" dirty="0" err="1"/>
              <a:t>vlan</a:t>
            </a:r>
            <a:endParaRPr lang="en-IN" dirty="0"/>
          </a:p>
        </p:txBody>
      </p:sp>
      <p:pic>
        <p:nvPicPr>
          <p:cNvPr id="13" name="Picture 12">
            <a:extLst>
              <a:ext uri="{FF2B5EF4-FFF2-40B4-BE49-F238E27FC236}">
                <a16:creationId xmlns:a16="http://schemas.microsoft.com/office/drawing/2014/main" id="{97C56877-AAD0-A73D-7E25-B8ECC33CA1AC}"/>
              </a:ext>
            </a:extLst>
          </p:cNvPr>
          <p:cNvPicPr>
            <a:picLocks noChangeAspect="1"/>
          </p:cNvPicPr>
          <p:nvPr/>
        </p:nvPicPr>
        <p:blipFill>
          <a:blip r:embed="rId2"/>
          <a:stretch>
            <a:fillRect/>
          </a:stretch>
        </p:blipFill>
        <p:spPr>
          <a:xfrm>
            <a:off x="1181745" y="1270861"/>
            <a:ext cx="9828510" cy="5027226"/>
          </a:xfrm>
          <a:prstGeom prst="rect">
            <a:avLst/>
          </a:prstGeom>
        </p:spPr>
      </p:pic>
    </p:spTree>
    <p:extLst>
      <p:ext uri="{BB962C8B-B14F-4D97-AF65-F5344CB8AC3E}">
        <p14:creationId xmlns:p14="http://schemas.microsoft.com/office/powerpoint/2010/main" val="1167825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Home-office </a:t>
            </a:r>
            <a:r>
              <a:rPr lang="en-US" dirty="0" err="1"/>
              <a:t>vlan</a:t>
            </a:r>
            <a:r>
              <a:rPr lang="en-US" dirty="0"/>
              <a:t> - Commands</a:t>
            </a:r>
            <a:endParaRPr lang="en-IN" dirty="0"/>
          </a:p>
        </p:txBody>
      </p:sp>
      <p:pic>
        <p:nvPicPr>
          <p:cNvPr id="5" name="Content Placeholder 4">
            <a:extLst>
              <a:ext uri="{FF2B5EF4-FFF2-40B4-BE49-F238E27FC236}">
                <a16:creationId xmlns:a16="http://schemas.microsoft.com/office/drawing/2014/main" id="{0A5C633B-FEF9-108D-A1DF-4E5B5509FD38}"/>
              </a:ext>
            </a:extLst>
          </p:cNvPr>
          <p:cNvPicPr>
            <a:picLocks noGrp="1" noChangeAspect="1"/>
          </p:cNvPicPr>
          <p:nvPr>
            <p:ph idx="1"/>
          </p:nvPr>
        </p:nvPicPr>
        <p:blipFill rotWithShape="1">
          <a:blip r:embed="rId2"/>
          <a:srcRect b="57918"/>
          <a:stretch/>
        </p:blipFill>
        <p:spPr>
          <a:xfrm>
            <a:off x="764637" y="1363708"/>
            <a:ext cx="7157978" cy="2789837"/>
          </a:xfrm>
        </p:spPr>
      </p:pic>
      <p:pic>
        <p:nvPicPr>
          <p:cNvPr id="10" name="Picture 9">
            <a:extLst>
              <a:ext uri="{FF2B5EF4-FFF2-40B4-BE49-F238E27FC236}">
                <a16:creationId xmlns:a16="http://schemas.microsoft.com/office/drawing/2014/main" id="{851AE03E-CE1E-28BE-9BFF-23A5BE3301A4}"/>
              </a:ext>
            </a:extLst>
          </p:cNvPr>
          <p:cNvPicPr>
            <a:picLocks noChangeAspect="1"/>
          </p:cNvPicPr>
          <p:nvPr/>
        </p:nvPicPr>
        <p:blipFill>
          <a:blip r:embed="rId3"/>
          <a:stretch>
            <a:fillRect/>
          </a:stretch>
        </p:blipFill>
        <p:spPr>
          <a:xfrm>
            <a:off x="5507490" y="2031282"/>
            <a:ext cx="4830250" cy="4606627"/>
          </a:xfrm>
          <a:prstGeom prst="rect">
            <a:avLst/>
          </a:prstGeom>
        </p:spPr>
      </p:pic>
    </p:spTree>
    <p:extLst>
      <p:ext uri="{BB962C8B-B14F-4D97-AF65-F5344CB8AC3E}">
        <p14:creationId xmlns:p14="http://schemas.microsoft.com/office/powerpoint/2010/main" val="1812202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Home-office </a:t>
            </a:r>
            <a:r>
              <a:rPr lang="en-US" dirty="0" err="1"/>
              <a:t>vlan</a:t>
            </a:r>
            <a:r>
              <a:rPr lang="en-US" dirty="0"/>
              <a:t> - verify</a:t>
            </a:r>
            <a:endParaRPr lang="en-IN" dirty="0"/>
          </a:p>
        </p:txBody>
      </p:sp>
      <p:pic>
        <p:nvPicPr>
          <p:cNvPr id="8" name="Picture 7">
            <a:extLst>
              <a:ext uri="{FF2B5EF4-FFF2-40B4-BE49-F238E27FC236}">
                <a16:creationId xmlns:a16="http://schemas.microsoft.com/office/drawing/2014/main" id="{7ECAC1D9-DD47-7B73-851B-A274FAD8798C}"/>
              </a:ext>
            </a:extLst>
          </p:cNvPr>
          <p:cNvPicPr>
            <a:picLocks noChangeAspect="1"/>
          </p:cNvPicPr>
          <p:nvPr/>
        </p:nvPicPr>
        <p:blipFill rotWithShape="1">
          <a:blip r:embed="rId2"/>
          <a:srcRect r="43054" b="64483"/>
          <a:stretch/>
        </p:blipFill>
        <p:spPr>
          <a:xfrm>
            <a:off x="780028" y="1270862"/>
            <a:ext cx="4295667" cy="1050770"/>
          </a:xfrm>
          <a:prstGeom prst="rect">
            <a:avLst/>
          </a:prstGeom>
        </p:spPr>
      </p:pic>
      <p:pic>
        <p:nvPicPr>
          <p:cNvPr id="14" name="Picture 13">
            <a:extLst>
              <a:ext uri="{FF2B5EF4-FFF2-40B4-BE49-F238E27FC236}">
                <a16:creationId xmlns:a16="http://schemas.microsoft.com/office/drawing/2014/main" id="{16DE67B3-CC7E-0FF5-655E-5DBA442859E2}"/>
              </a:ext>
            </a:extLst>
          </p:cNvPr>
          <p:cNvPicPr>
            <a:picLocks noChangeAspect="1"/>
          </p:cNvPicPr>
          <p:nvPr/>
        </p:nvPicPr>
        <p:blipFill rotWithShape="1">
          <a:blip r:embed="rId3"/>
          <a:srcRect t="52912" r="6242" b="8201"/>
          <a:stretch/>
        </p:blipFill>
        <p:spPr>
          <a:xfrm>
            <a:off x="5476013" y="1418096"/>
            <a:ext cx="6411187" cy="2593268"/>
          </a:xfrm>
          <a:prstGeom prst="rect">
            <a:avLst/>
          </a:prstGeom>
        </p:spPr>
      </p:pic>
      <p:pic>
        <p:nvPicPr>
          <p:cNvPr id="15" name="Picture 14">
            <a:extLst>
              <a:ext uri="{FF2B5EF4-FFF2-40B4-BE49-F238E27FC236}">
                <a16:creationId xmlns:a16="http://schemas.microsoft.com/office/drawing/2014/main" id="{22280594-E684-ED30-4BB6-340CF0DE1F2F}"/>
              </a:ext>
            </a:extLst>
          </p:cNvPr>
          <p:cNvPicPr>
            <a:picLocks noChangeAspect="1"/>
          </p:cNvPicPr>
          <p:nvPr/>
        </p:nvPicPr>
        <p:blipFill rotWithShape="1">
          <a:blip r:embed="rId2"/>
          <a:srcRect t="60085" r="43054" b="24461"/>
          <a:stretch/>
        </p:blipFill>
        <p:spPr>
          <a:xfrm>
            <a:off x="780027" y="2185262"/>
            <a:ext cx="4295667" cy="457200"/>
          </a:xfrm>
          <a:prstGeom prst="rect">
            <a:avLst/>
          </a:prstGeom>
        </p:spPr>
      </p:pic>
      <p:pic>
        <p:nvPicPr>
          <p:cNvPr id="16" name="Picture 15">
            <a:extLst>
              <a:ext uri="{FF2B5EF4-FFF2-40B4-BE49-F238E27FC236}">
                <a16:creationId xmlns:a16="http://schemas.microsoft.com/office/drawing/2014/main" id="{537A372A-0414-7230-EAAD-01BB6B514D84}"/>
              </a:ext>
            </a:extLst>
          </p:cNvPr>
          <p:cNvPicPr>
            <a:picLocks noChangeAspect="1"/>
          </p:cNvPicPr>
          <p:nvPr/>
        </p:nvPicPr>
        <p:blipFill rotWithShape="1">
          <a:blip r:embed="rId3"/>
          <a:srcRect b="50470"/>
          <a:stretch/>
        </p:blipFill>
        <p:spPr>
          <a:xfrm>
            <a:off x="421729" y="3369314"/>
            <a:ext cx="4832195" cy="2334109"/>
          </a:xfrm>
          <a:prstGeom prst="rect">
            <a:avLst/>
          </a:prstGeom>
        </p:spPr>
      </p:pic>
      <p:pic>
        <p:nvPicPr>
          <p:cNvPr id="18" name="Picture 17">
            <a:extLst>
              <a:ext uri="{FF2B5EF4-FFF2-40B4-BE49-F238E27FC236}">
                <a16:creationId xmlns:a16="http://schemas.microsoft.com/office/drawing/2014/main" id="{6CE91C58-61CD-6B23-4316-4A8239A07027}"/>
              </a:ext>
            </a:extLst>
          </p:cNvPr>
          <p:cNvPicPr>
            <a:picLocks noChangeAspect="1"/>
          </p:cNvPicPr>
          <p:nvPr/>
        </p:nvPicPr>
        <p:blipFill>
          <a:blip r:embed="rId4"/>
          <a:stretch>
            <a:fillRect/>
          </a:stretch>
        </p:blipFill>
        <p:spPr>
          <a:xfrm>
            <a:off x="5673797" y="4408883"/>
            <a:ext cx="6096474" cy="1031021"/>
          </a:xfrm>
          <a:prstGeom prst="rect">
            <a:avLst/>
          </a:prstGeom>
        </p:spPr>
      </p:pic>
    </p:spTree>
    <p:extLst>
      <p:ext uri="{BB962C8B-B14F-4D97-AF65-F5344CB8AC3E}">
        <p14:creationId xmlns:p14="http://schemas.microsoft.com/office/powerpoint/2010/main" val="3557705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Dynamic Trunking protocol (DTP)</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511084"/>
            <a:ext cx="6706840" cy="5050583"/>
          </a:xfrm>
        </p:spPr>
        <p:txBody>
          <a:bodyPr>
            <a:normAutofit/>
          </a:bodyPr>
          <a:lstStyle/>
          <a:p>
            <a:pPr algn="just"/>
            <a:r>
              <a:rPr lang="en-US" b="1" dirty="0">
                <a:latin typeface="Red Hat Display" panose="02010303040201060303" pitchFamily="2" charset="0"/>
                <a:ea typeface="Red Hat Display" panose="02010303040201060303" pitchFamily="2" charset="0"/>
                <a:cs typeface="Red Hat Display" panose="02010303040201060303" pitchFamily="2" charset="0"/>
              </a:rPr>
              <a:t>Manual commands </a:t>
            </a:r>
            <a:r>
              <a:rPr lang="en-US" dirty="0">
                <a:latin typeface="Red Hat Display" panose="02010303040201060303" pitchFamily="2" charset="0"/>
                <a:ea typeface="Red Hat Display" panose="02010303040201060303" pitchFamily="2" charset="0"/>
                <a:cs typeface="Red Hat Display" panose="02010303040201060303" pitchFamily="2" charset="0"/>
              </a:rPr>
              <a:t>(not recommended)</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 switchport mode access</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 switchport mode trunk</a:t>
            </a:r>
          </a:p>
          <a:p>
            <a:pPr algn="just"/>
            <a:r>
              <a:rPr lang="en-IN" b="1" dirty="0">
                <a:latin typeface="Red Hat Display" panose="02010303040201060303" pitchFamily="2" charset="0"/>
                <a:ea typeface="Red Hat Display" panose="02010303040201060303" pitchFamily="2" charset="0"/>
                <a:cs typeface="Red Hat Display" panose="02010303040201060303" pitchFamily="2" charset="0"/>
              </a:rPr>
              <a:t>DTP configuration</a:t>
            </a:r>
            <a:r>
              <a:rPr lang="en-IN" dirty="0">
                <a:latin typeface="Red Hat Display" panose="02010303040201060303" pitchFamily="2" charset="0"/>
                <a:ea typeface="Red Hat Display" panose="02010303040201060303" pitchFamily="2" charset="0"/>
                <a:cs typeface="Red Hat Display" panose="02010303040201060303" pitchFamily="2" charset="0"/>
              </a:rPr>
              <a:t>:</a:t>
            </a:r>
          </a:p>
          <a:p>
            <a:pPr lvl="1" algn="just"/>
            <a:r>
              <a:rPr lang="en-IN" dirty="0">
                <a:latin typeface="Red Hat Display" panose="02010303040201060303" pitchFamily="2" charset="0"/>
                <a:ea typeface="Red Hat Display" panose="02010303040201060303" pitchFamily="2" charset="0"/>
                <a:cs typeface="Red Hat Display" panose="02010303040201060303" pitchFamily="2" charset="0"/>
              </a:rPr>
              <a:t>Switchport mode dynamic auto</a:t>
            </a:r>
          </a:p>
          <a:p>
            <a:pPr lvl="1" algn="just"/>
            <a:r>
              <a:rPr lang="en-IN" dirty="0">
                <a:latin typeface="Red Hat Display" panose="02010303040201060303" pitchFamily="2" charset="0"/>
                <a:ea typeface="Red Hat Display" panose="02010303040201060303" pitchFamily="2" charset="0"/>
                <a:cs typeface="Red Hat Display" panose="02010303040201060303" pitchFamily="2" charset="0"/>
              </a:rPr>
              <a:t>Switchport mode dynamic desirable </a:t>
            </a:r>
          </a:p>
          <a:p>
            <a:pPr lvl="1" algn="just"/>
            <a:r>
              <a:rPr lang="en-IN" dirty="0">
                <a:latin typeface="Red Hat Display" panose="02010303040201060303" pitchFamily="2" charset="0"/>
                <a:ea typeface="Red Hat Display" panose="02010303040201060303" pitchFamily="2" charset="0"/>
                <a:cs typeface="Red Hat Display" panose="02010303040201060303" pitchFamily="2" charset="0"/>
              </a:rPr>
              <a:t>Switchport </a:t>
            </a:r>
            <a:r>
              <a:rPr lang="en-IN" dirty="0" err="1">
                <a:latin typeface="Red Hat Display" panose="02010303040201060303" pitchFamily="2" charset="0"/>
                <a:ea typeface="Red Hat Display" panose="02010303040201060303" pitchFamily="2" charset="0"/>
                <a:cs typeface="Red Hat Display" panose="02010303040201060303" pitchFamily="2" charset="0"/>
              </a:rPr>
              <a:t>nonegotiate</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pic>
        <p:nvPicPr>
          <p:cNvPr id="5" name="Picture 4">
            <a:extLst>
              <a:ext uri="{FF2B5EF4-FFF2-40B4-BE49-F238E27FC236}">
                <a16:creationId xmlns:a16="http://schemas.microsoft.com/office/drawing/2014/main" id="{8A001F02-88B5-0C2B-A62D-0B791D703D0B}"/>
              </a:ext>
            </a:extLst>
          </p:cNvPr>
          <p:cNvPicPr>
            <a:picLocks noChangeAspect="1"/>
          </p:cNvPicPr>
          <p:nvPr/>
        </p:nvPicPr>
        <p:blipFill rotWithShape="1">
          <a:blip r:embed="rId2"/>
          <a:srcRect b="58030"/>
          <a:stretch/>
        </p:blipFill>
        <p:spPr>
          <a:xfrm>
            <a:off x="6858000" y="1686168"/>
            <a:ext cx="4574584" cy="1831055"/>
          </a:xfrm>
          <a:prstGeom prst="rect">
            <a:avLst/>
          </a:prstGeom>
        </p:spPr>
      </p:pic>
      <p:pic>
        <p:nvPicPr>
          <p:cNvPr id="7" name="Picture 6">
            <a:extLst>
              <a:ext uri="{FF2B5EF4-FFF2-40B4-BE49-F238E27FC236}">
                <a16:creationId xmlns:a16="http://schemas.microsoft.com/office/drawing/2014/main" id="{3ADEA2AD-315A-2A00-B3AA-A602D3A01FA2}"/>
              </a:ext>
            </a:extLst>
          </p:cNvPr>
          <p:cNvPicPr>
            <a:picLocks noChangeAspect="1"/>
          </p:cNvPicPr>
          <p:nvPr/>
        </p:nvPicPr>
        <p:blipFill>
          <a:blip r:embed="rId3"/>
          <a:stretch>
            <a:fillRect/>
          </a:stretch>
        </p:blipFill>
        <p:spPr>
          <a:xfrm>
            <a:off x="6096000" y="3879219"/>
            <a:ext cx="5138438" cy="2442170"/>
          </a:xfrm>
          <a:prstGeom prst="rect">
            <a:avLst/>
          </a:prstGeom>
        </p:spPr>
      </p:pic>
    </p:spTree>
    <p:extLst>
      <p:ext uri="{BB962C8B-B14F-4D97-AF65-F5344CB8AC3E}">
        <p14:creationId xmlns:p14="http://schemas.microsoft.com/office/powerpoint/2010/main" val="2821202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normAutofit/>
          </a:bodyPr>
          <a:lstStyle/>
          <a:p>
            <a:r>
              <a:rPr lang="en-US" dirty="0"/>
              <a:t>DTP</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0753189" cy="5290807"/>
          </a:xfrm>
        </p:spPr>
        <p:txBody>
          <a:bodyPr>
            <a:normAutofit/>
          </a:bodyPr>
          <a:lstStyle/>
          <a:p>
            <a:pPr algn="just"/>
            <a:r>
              <a:rPr lang="en-US" b="1" dirty="0">
                <a:latin typeface="Red Hat Display" panose="02010303040201060303" pitchFamily="2" charset="0"/>
                <a:ea typeface="Red Hat Display" panose="02010303040201060303" pitchFamily="2" charset="0"/>
                <a:cs typeface="Red Hat Display" panose="02010303040201060303" pitchFamily="2" charset="0"/>
              </a:rPr>
              <a:t>Switchport mode dynamic auto</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It will form a trunk if the neighbor switch port is set to trunk or desirable.</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Trunk will not be formed if both sides are set to auto.</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Default on newer switches.</a:t>
            </a:r>
          </a:p>
          <a:p>
            <a:pPr algn="just"/>
            <a:r>
              <a:rPr lang="en-IN" b="1" dirty="0">
                <a:latin typeface="Red Hat Display" panose="02010303040201060303" pitchFamily="2" charset="0"/>
                <a:ea typeface="Red Hat Display" panose="02010303040201060303" pitchFamily="2" charset="0"/>
                <a:cs typeface="Red Hat Display" panose="02010303040201060303" pitchFamily="2" charset="0"/>
              </a:rPr>
              <a:t>Switchport mode dynamic desirable</a:t>
            </a:r>
          </a:p>
          <a:p>
            <a:pPr lvl="1" algn="just"/>
            <a:r>
              <a:rPr lang="en-IN" dirty="0">
                <a:latin typeface="Red Hat Display" panose="02010303040201060303" pitchFamily="2" charset="0"/>
                <a:ea typeface="Red Hat Display" panose="02010303040201060303" pitchFamily="2" charset="0"/>
                <a:cs typeface="Red Hat Display" panose="02010303040201060303" pitchFamily="2" charset="0"/>
              </a:rPr>
              <a:t>Will form a trunk if the </a:t>
            </a:r>
            <a:r>
              <a:rPr lang="en-IN" dirty="0" err="1">
                <a:latin typeface="Red Hat Display" panose="02010303040201060303" pitchFamily="2" charset="0"/>
                <a:ea typeface="Red Hat Display" panose="02010303040201060303" pitchFamily="2" charset="0"/>
                <a:cs typeface="Red Hat Display" panose="02010303040201060303" pitchFamily="2" charset="0"/>
              </a:rPr>
              <a:t>neighbor</a:t>
            </a:r>
            <a:r>
              <a:rPr lang="en-IN" dirty="0">
                <a:latin typeface="Red Hat Display" panose="02010303040201060303" pitchFamily="2" charset="0"/>
                <a:ea typeface="Red Hat Display" panose="02010303040201060303" pitchFamily="2" charset="0"/>
                <a:cs typeface="Red Hat Display" panose="02010303040201060303" pitchFamily="2" charset="0"/>
              </a:rPr>
              <a:t> switch port is set to trunk, desirable or auto.</a:t>
            </a:r>
          </a:p>
          <a:p>
            <a:pPr lvl="1" algn="just"/>
            <a:r>
              <a:rPr lang="en-IN" dirty="0">
                <a:latin typeface="Red Hat Display" panose="02010303040201060303" pitchFamily="2" charset="0"/>
                <a:ea typeface="Red Hat Display" panose="02010303040201060303" pitchFamily="2" charset="0"/>
                <a:cs typeface="Red Hat Display" panose="02010303040201060303" pitchFamily="2" charset="0"/>
              </a:rPr>
              <a:t>Default on older switches.</a:t>
            </a:r>
          </a:p>
          <a:p>
            <a:pPr algn="just"/>
            <a:r>
              <a:rPr lang="en-IN" b="1" dirty="0">
                <a:latin typeface="Red Hat Display" panose="02010303040201060303" pitchFamily="2" charset="0"/>
                <a:ea typeface="Red Hat Display" panose="02010303040201060303" pitchFamily="2" charset="0"/>
                <a:cs typeface="Red Hat Display" panose="02010303040201060303" pitchFamily="2" charset="0"/>
              </a:rPr>
              <a:t>Switchport </a:t>
            </a:r>
            <a:r>
              <a:rPr lang="en-IN" b="1" dirty="0" err="1">
                <a:latin typeface="Red Hat Display" panose="02010303040201060303" pitchFamily="2" charset="0"/>
                <a:ea typeface="Red Hat Display" panose="02010303040201060303" pitchFamily="2" charset="0"/>
                <a:cs typeface="Red Hat Display" panose="02010303040201060303" pitchFamily="2" charset="0"/>
              </a:rPr>
              <a:t>nonegotiate</a:t>
            </a:r>
            <a:endParaRPr lang="en-IN" b="1" dirty="0">
              <a:latin typeface="Red Hat Display" panose="02010303040201060303" pitchFamily="2" charset="0"/>
              <a:ea typeface="Red Hat Display" panose="02010303040201060303" pitchFamily="2" charset="0"/>
              <a:cs typeface="Red Hat Display" panose="02010303040201060303" pitchFamily="2" charset="0"/>
            </a:endParaRPr>
          </a:p>
          <a:p>
            <a:pPr lvl="1" algn="just"/>
            <a:r>
              <a:rPr lang="en-IN" dirty="0">
                <a:latin typeface="Red Hat Display" panose="02010303040201060303" pitchFamily="2" charset="0"/>
                <a:ea typeface="Red Hat Display" panose="02010303040201060303" pitchFamily="2" charset="0"/>
                <a:cs typeface="Red Hat Display" panose="02010303040201060303" pitchFamily="2" charset="0"/>
              </a:rPr>
              <a:t>Disabled DTP</a:t>
            </a:r>
          </a:p>
        </p:txBody>
      </p:sp>
    </p:spTree>
    <p:extLst>
      <p:ext uri="{BB962C8B-B14F-4D97-AF65-F5344CB8AC3E}">
        <p14:creationId xmlns:p14="http://schemas.microsoft.com/office/powerpoint/2010/main" val="2526966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DTP </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2853789" cy="622820"/>
          </a:xfrm>
        </p:spPr>
        <p:txBody>
          <a:bodyPr>
            <a:normAutofit fontScale="92500"/>
          </a:bodyPr>
          <a:lstStyle/>
          <a:p>
            <a:pPr marL="0" indent="0" algn="just">
              <a:buNone/>
            </a:pPr>
            <a:r>
              <a:rPr lang="en-US" dirty="0">
                <a:latin typeface="Red Hat Display" panose="02010303040201060303" pitchFamily="2" charset="0"/>
                <a:ea typeface="Red Hat Display" panose="02010303040201060303" pitchFamily="2" charset="0"/>
                <a:cs typeface="Red Hat Display" panose="02010303040201060303" pitchFamily="2" charset="0"/>
              </a:rPr>
              <a:t>For new switch (default)</a:t>
            </a:r>
          </a:p>
          <a:p>
            <a:pPr algn="just"/>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pic>
        <p:nvPicPr>
          <p:cNvPr id="5" name="Picture 4">
            <a:extLst>
              <a:ext uri="{FF2B5EF4-FFF2-40B4-BE49-F238E27FC236}">
                <a16:creationId xmlns:a16="http://schemas.microsoft.com/office/drawing/2014/main" id="{53554887-C829-0E5A-52B4-E2A7F0BDE6D3}"/>
              </a:ext>
            </a:extLst>
          </p:cNvPr>
          <p:cNvPicPr>
            <a:picLocks noChangeAspect="1"/>
          </p:cNvPicPr>
          <p:nvPr/>
        </p:nvPicPr>
        <p:blipFill>
          <a:blip r:embed="rId2"/>
          <a:stretch>
            <a:fillRect/>
          </a:stretch>
        </p:blipFill>
        <p:spPr>
          <a:xfrm>
            <a:off x="486317" y="2095160"/>
            <a:ext cx="5936166" cy="2546581"/>
          </a:xfrm>
          <a:prstGeom prst="rect">
            <a:avLst/>
          </a:prstGeom>
        </p:spPr>
      </p:pic>
      <p:sp>
        <p:nvSpPr>
          <p:cNvPr id="6" name="Content Placeholder 2">
            <a:extLst>
              <a:ext uri="{FF2B5EF4-FFF2-40B4-BE49-F238E27FC236}">
                <a16:creationId xmlns:a16="http://schemas.microsoft.com/office/drawing/2014/main" id="{8E5E35C2-6CEB-8EC0-32B6-99194D4CB33A}"/>
              </a:ext>
            </a:extLst>
          </p:cNvPr>
          <p:cNvSpPr txBox="1">
            <a:spLocks/>
          </p:cNvSpPr>
          <p:nvPr/>
        </p:nvSpPr>
        <p:spPr>
          <a:xfrm>
            <a:off x="6763399" y="1493251"/>
            <a:ext cx="2853789" cy="622820"/>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ts val="1200"/>
              </a:spcBef>
              <a:buClr>
                <a:schemeClr val="accent1">
                  <a:lumMod val="75000"/>
                </a:schemeClr>
              </a:buClr>
              <a:buSzPct val="85000"/>
              <a:buFont typeface="Arial" panose="020B0604020202020204" pitchFamily="34" charset="0"/>
              <a:buChar char="•"/>
              <a:defRPr sz="2000" kern="1200">
                <a:solidFill>
                  <a:schemeClr val="tx1"/>
                </a:solidFill>
                <a:latin typeface="+mn-lt"/>
                <a:ea typeface="+mn-ea"/>
                <a:cs typeface="+mn-cs"/>
              </a:defRPr>
            </a:lvl1pPr>
            <a:lvl2pPr marL="56007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800" kern="1200">
                <a:solidFill>
                  <a:schemeClr val="tx1"/>
                </a:solidFill>
                <a:latin typeface="+mn-lt"/>
                <a:ea typeface="+mn-ea"/>
                <a:cs typeface="+mn-cs"/>
              </a:defRPr>
            </a:lvl2pPr>
            <a:lvl3pPr marL="83439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600" kern="1200">
                <a:solidFill>
                  <a:schemeClr val="tx1"/>
                </a:solidFill>
                <a:latin typeface="+mn-lt"/>
                <a:ea typeface="+mn-ea"/>
                <a:cs typeface="+mn-cs"/>
              </a:defRPr>
            </a:lvl3pPr>
            <a:lvl4pPr marL="110871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600" kern="1200">
                <a:solidFill>
                  <a:schemeClr val="tx1"/>
                </a:solidFill>
                <a:latin typeface="+mn-lt"/>
                <a:ea typeface="+mn-ea"/>
                <a:cs typeface="+mn-cs"/>
              </a:defRPr>
            </a:lvl4pPr>
            <a:lvl5pPr marL="138303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Arial" panose="020B0604020202020204" pitchFamily="34" charset="0"/>
              <a:buNone/>
            </a:pPr>
            <a:r>
              <a:rPr lang="en-US" dirty="0">
                <a:latin typeface="Red Hat Display" panose="02010303040201060303" pitchFamily="2" charset="0"/>
                <a:ea typeface="Red Hat Display" panose="02010303040201060303" pitchFamily="2" charset="0"/>
                <a:cs typeface="Red Hat Display" panose="02010303040201060303" pitchFamily="2" charset="0"/>
              </a:rPr>
              <a:t>After changing</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pic>
        <p:nvPicPr>
          <p:cNvPr id="8" name="Picture 7">
            <a:extLst>
              <a:ext uri="{FF2B5EF4-FFF2-40B4-BE49-F238E27FC236}">
                <a16:creationId xmlns:a16="http://schemas.microsoft.com/office/drawing/2014/main" id="{7729D781-A3BA-A025-721C-9FD68F7AC97F}"/>
              </a:ext>
            </a:extLst>
          </p:cNvPr>
          <p:cNvPicPr>
            <a:picLocks noChangeAspect="1"/>
          </p:cNvPicPr>
          <p:nvPr/>
        </p:nvPicPr>
        <p:blipFill>
          <a:blip r:embed="rId3"/>
          <a:stretch>
            <a:fillRect/>
          </a:stretch>
        </p:blipFill>
        <p:spPr>
          <a:xfrm>
            <a:off x="6763399" y="2127817"/>
            <a:ext cx="5302472" cy="1837076"/>
          </a:xfrm>
          <a:prstGeom prst="rect">
            <a:avLst/>
          </a:prstGeom>
        </p:spPr>
      </p:pic>
      <p:pic>
        <p:nvPicPr>
          <p:cNvPr id="10" name="Picture 9">
            <a:extLst>
              <a:ext uri="{FF2B5EF4-FFF2-40B4-BE49-F238E27FC236}">
                <a16:creationId xmlns:a16="http://schemas.microsoft.com/office/drawing/2014/main" id="{AAD3EF3B-AD12-91C0-CEF7-310FE66C303F}"/>
              </a:ext>
            </a:extLst>
          </p:cNvPr>
          <p:cNvPicPr>
            <a:picLocks noChangeAspect="1"/>
          </p:cNvPicPr>
          <p:nvPr/>
        </p:nvPicPr>
        <p:blipFill>
          <a:blip r:embed="rId4"/>
          <a:stretch>
            <a:fillRect/>
          </a:stretch>
        </p:blipFill>
        <p:spPr>
          <a:xfrm>
            <a:off x="7249126" y="4582248"/>
            <a:ext cx="4942874" cy="2275752"/>
          </a:xfrm>
          <a:prstGeom prst="rect">
            <a:avLst/>
          </a:prstGeom>
        </p:spPr>
      </p:pic>
      <p:sp>
        <p:nvSpPr>
          <p:cNvPr id="11" name="Content Placeholder 2">
            <a:extLst>
              <a:ext uri="{FF2B5EF4-FFF2-40B4-BE49-F238E27FC236}">
                <a16:creationId xmlns:a16="http://schemas.microsoft.com/office/drawing/2014/main" id="{20E0FD97-BAFE-1B46-4ECC-B19C7AB1233E}"/>
              </a:ext>
            </a:extLst>
          </p:cNvPr>
          <p:cNvSpPr txBox="1">
            <a:spLocks/>
          </p:cNvSpPr>
          <p:nvPr/>
        </p:nvSpPr>
        <p:spPr>
          <a:xfrm>
            <a:off x="6815214" y="4025318"/>
            <a:ext cx="2853789" cy="622820"/>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ts val="1200"/>
              </a:spcBef>
              <a:buClr>
                <a:schemeClr val="accent1">
                  <a:lumMod val="75000"/>
                </a:schemeClr>
              </a:buClr>
              <a:buSzPct val="85000"/>
              <a:buFont typeface="Arial" panose="020B0604020202020204" pitchFamily="34" charset="0"/>
              <a:buChar char="•"/>
              <a:defRPr sz="2000" kern="1200">
                <a:solidFill>
                  <a:schemeClr val="tx1"/>
                </a:solidFill>
                <a:latin typeface="+mn-lt"/>
                <a:ea typeface="+mn-ea"/>
                <a:cs typeface="+mn-cs"/>
              </a:defRPr>
            </a:lvl1pPr>
            <a:lvl2pPr marL="56007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800" kern="1200">
                <a:solidFill>
                  <a:schemeClr val="tx1"/>
                </a:solidFill>
                <a:latin typeface="+mn-lt"/>
                <a:ea typeface="+mn-ea"/>
                <a:cs typeface="+mn-cs"/>
              </a:defRPr>
            </a:lvl2pPr>
            <a:lvl3pPr marL="83439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600" kern="1200">
                <a:solidFill>
                  <a:schemeClr val="tx1"/>
                </a:solidFill>
                <a:latin typeface="+mn-lt"/>
                <a:ea typeface="+mn-ea"/>
                <a:cs typeface="+mn-cs"/>
              </a:defRPr>
            </a:lvl3pPr>
            <a:lvl4pPr marL="110871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600" kern="1200">
                <a:solidFill>
                  <a:schemeClr val="tx1"/>
                </a:solidFill>
                <a:latin typeface="+mn-lt"/>
                <a:ea typeface="+mn-ea"/>
                <a:cs typeface="+mn-cs"/>
              </a:defRPr>
            </a:lvl4pPr>
            <a:lvl5pPr marL="138303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Arial" panose="020B0604020202020204" pitchFamily="34" charset="0"/>
              <a:buNone/>
            </a:pPr>
            <a:r>
              <a:rPr lang="en-US" dirty="0">
                <a:latin typeface="Red Hat Display" panose="02010303040201060303" pitchFamily="2" charset="0"/>
                <a:ea typeface="Red Hat Display" panose="02010303040201060303" pitchFamily="2" charset="0"/>
                <a:cs typeface="Red Hat Display" panose="02010303040201060303" pitchFamily="2" charset="0"/>
              </a:rPr>
              <a:t>Verify:</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
        <p:nvSpPr>
          <p:cNvPr id="12" name="Content Placeholder 2">
            <a:extLst>
              <a:ext uri="{FF2B5EF4-FFF2-40B4-BE49-F238E27FC236}">
                <a16:creationId xmlns:a16="http://schemas.microsoft.com/office/drawing/2014/main" id="{EAE9108E-A194-D8DF-8E3C-746474F54632}"/>
              </a:ext>
            </a:extLst>
          </p:cNvPr>
          <p:cNvSpPr txBox="1">
            <a:spLocks/>
          </p:cNvSpPr>
          <p:nvPr/>
        </p:nvSpPr>
        <p:spPr>
          <a:xfrm>
            <a:off x="0" y="6326499"/>
            <a:ext cx="5480875" cy="622820"/>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ts val="1200"/>
              </a:spcBef>
              <a:buClr>
                <a:schemeClr val="accent1">
                  <a:lumMod val="75000"/>
                </a:schemeClr>
              </a:buClr>
              <a:buSzPct val="85000"/>
              <a:buFont typeface="Arial" panose="020B0604020202020204" pitchFamily="34" charset="0"/>
              <a:buChar char="•"/>
              <a:defRPr sz="2000" kern="1200">
                <a:solidFill>
                  <a:schemeClr val="tx1"/>
                </a:solidFill>
                <a:latin typeface="+mn-lt"/>
                <a:ea typeface="+mn-ea"/>
                <a:cs typeface="+mn-cs"/>
              </a:defRPr>
            </a:lvl1pPr>
            <a:lvl2pPr marL="56007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800" kern="1200">
                <a:solidFill>
                  <a:schemeClr val="tx1"/>
                </a:solidFill>
                <a:latin typeface="+mn-lt"/>
                <a:ea typeface="+mn-ea"/>
                <a:cs typeface="+mn-cs"/>
              </a:defRPr>
            </a:lvl2pPr>
            <a:lvl3pPr marL="83439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600" kern="1200">
                <a:solidFill>
                  <a:schemeClr val="tx1"/>
                </a:solidFill>
                <a:latin typeface="+mn-lt"/>
                <a:ea typeface="+mn-ea"/>
                <a:cs typeface="+mn-cs"/>
              </a:defRPr>
            </a:lvl3pPr>
            <a:lvl4pPr marL="110871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600" kern="1200">
                <a:solidFill>
                  <a:schemeClr val="tx1"/>
                </a:solidFill>
                <a:latin typeface="+mn-lt"/>
                <a:ea typeface="+mn-ea"/>
                <a:cs typeface="+mn-cs"/>
              </a:defRPr>
            </a:lvl4pPr>
            <a:lvl5pPr marL="1383030" indent="-285750" algn="l" defTabSz="914400" rtl="0" eaLnBrk="1" latinLnBrk="0" hangingPunct="1">
              <a:lnSpc>
                <a:spcPct val="150000"/>
              </a:lnSpc>
              <a:spcBef>
                <a:spcPts val="400"/>
              </a:spcBef>
              <a:spcAft>
                <a:spcPts val="200"/>
              </a:spcAft>
              <a:buClr>
                <a:schemeClr val="accent1">
                  <a:lumMod val="75000"/>
                </a:schemeClr>
              </a:buClr>
              <a:buSzPct val="85000"/>
              <a:buFont typeface="Arial" panose="020B0604020202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latin typeface="Red Hat Display" panose="02010303040201060303" pitchFamily="2" charset="0"/>
                <a:ea typeface="Red Hat Display" panose="02010303040201060303" pitchFamily="2" charset="0"/>
                <a:cs typeface="Red Hat Display" panose="02010303040201060303" pitchFamily="2" charset="0"/>
              </a:rPr>
              <a:t>For 2 switches connected together</a:t>
            </a:r>
            <a:endParaRPr lang="en-IN" sz="1600"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4162696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VTP – VLAN Trunking protocol</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a:body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VTP helps in reducing misconfiguration of VLAN on multiple switches (say 10, 15, 30 or more switches) while trying to replicate the configuration.</a:t>
            </a:r>
          </a:p>
          <a:p>
            <a:pPr algn="just"/>
            <a:r>
              <a:rPr lang="en-IN" dirty="0">
                <a:latin typeface="Red Hat Display" panose="02010303040201060303" pitchFamily="2" charset="0"/>
                <a:ea typeface="Red Hat Display" panose="02010303040201060303" pitchFamily="2" charset="0"/>
                <a:cs typeface="Red Hat Display" panose="02010303040201060303" pitchFamily="2" charset="0"/>
              </a:rPr>
              <a:t>VTP helps you simplify the management of VLAN database across multiple switches.</a:t>
            </a:r>
          </a:p>
          <a:p>
            <a:pPr algn="just"/>
            <a:r>
              <a:rPr lang="en-IN" dirty="0">
                <a:latin typeface="Red Hat Display" panose="02010303040201060303" pitchFamily="2" charset="0"/>
                <a:ea typeface="Red Hat Display" panose="02010303040201060303" pitchFamily="2" charset="0"/>
                <a:cs typeface="Red Hat Display" panose="02010303040201060303" pitchFamily="2" charset="0"/>
              </a:rPr>
              <a:t>If you create VLAN on a single switch, then it gets replicated on all the switches by using VTP.</a:t>
            </a:r>
          </a:p>
          <a:p>
            <a:pPr algn="just"/>
            <a:r>
              <a:rPr lang="en-IN" dirty="0">
                <a:latin typeface="Red Hat Display" panose="02010303040201060303" pitchFamily="2" charset="0"/>
                <a:ea typeface="Red Hat Display" panose="02010303040201060303" pitchFamily="2" charset="0"/>
                <a:cs typeface="Red Hat Display" panose="02010303040201060303" pitchFamily="2" charset="0"/>
              </a:rPr>
              <a:t>Pre-requisites:</a:t>
            </a:r>
          </a:p>
          <a:p>
            <a:pPr lvl="1" algn="just"/>
            <a:r>
              <a:rPr lang="en-IN" dirty="0">
                <a:latin typeface="Red Hat Display" panose="02010303040201060303" pitchFamily="2" charset="0"/>
                <a:ea typeface="Red Hat Display" panose="02010303040201060303" pitchFamily="2" charset="0"/>
                <a:cs typeface="Red Hat Display" panose="02010303040201060303" pitchFamily="2" charset="0"/>
              </a:rPr>
              <a:t>To make “trunk” on any 1 of the switch's interface, on another interface it will be created manually.</a:t>
            </a:r>
          </a:p>
          <a:p>
            <a:pPr algn="just"/>
            <a:r>
              <a:rPr lang="en-IN" dirty="0">
                <a:latin typeface="Red Hat Display" panose="02010303040201060303" pitchFamily="2" charset="0"/>
                <a:ea typeface="Red Hat Display" panose="02010303040201060303" pitchFamily="2" charset="0"/>
                <a:cs typeface="Red Hat Display" panose="02010303040201060303" pitchFamily="2" charset="0"/>
              </a:rPr>
              <a:t> </a:t>
            </a:r>
          </a:p>
        </p:txBody>
      </p:sp>
    </p:spTree>
    <p:extLst>
      <p:ext uri="{BB962C8B-B14F-4D97-AF65-F5344CB8AC3E}">
        <p14:creationId xmlns:p14="http://schemas.microsoft.com/office/powerpoint/2010/main" val="1350439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VTP – creation &amp; verify</a:t>
            </a:r>
            <a:endParaRPr lang="en-IN" dirty="0"/>
          </a:p>
        </p:txBody>
      </p:sp>
      <p:pic>
        <p:nvPicPr>
          <p:cNvPr id="5" name="Content Placeholder 4">
            <a:extLst>
              <a:ext uri="{FF2B5EF4-FFF2-40B4-BE49-F238E27FC236}">
                <a16:creationId xmlns:a16="http://schemas.microsoft.com/office/drawing/2014/main" id="{34319B34-47D1-3CB6-CB81-8CA43DDC3A5E}"/>
              </a:ext>
            </a:extLst>
          </p:cNvPr>
          <p:cNvPicPr>
            <a:picLocks noGrp="1" noChangeAspect="1"/>
          </p:cNvPicPr>
          <p:nvPr>
            <p:ph idx="1"/>
          </p:nvPr>
        </p:nvPicPr>
        <p:blipFill>
          <a:blip r:embed="rId2"/>
          <a:stretch>
            <a:fillRect/>
          </a:stretch>
        </p:blipFill>
        <p:spPr>
          <a:xfrm>
            <a:off x="880872" y="1270861"/>
            <a:ext cx="7059970" cy="2399466"/>
          </a:xfrm>
        </p:spPr>
      </p:pic>
      <p:pic>
        <p:nvPicPr>
          <p:cNvPr id="7" name="Picture 6">
            <a:extLst>
              <a:ext uri="{FF2B5EF4-FFF2-40B4-BE49-F238E27FC236}">
                <a16:creationId xmlns:a16="http://schemas.microsoft.com/office/drawing/2014/main" id="{247D917C-7CBF-954E-5C34-B7F841B89C3A}"/>
              </a:ext>
            </a:extLst>
          </p:cNvPr>
          <p:cNvPicPr>
            <a:picLocks noChangeAspect="1"/>
          </p:cNvPicPr>
          <p:nvPr/>
        </p:nvPicPr>
        <p:blipFill>
          <a:blip r:embed="rId3"/>
          <a:stretch>
            <a:fillRect/>
          </a:stretch>
        </p:blipFill>
        <p:spPr>
          <a:xfrm>
            <a:off x="2489238" y="3871069"/>
            <a:ext cx="8467520" cy="2448855"/>
          </a:xfrm>
          <a:prstGeom prst="rect">
            <a:avLst/>
          </a:prstGeom>
        </p:spPr>
      </p:pic>
    </p:spTree>
    <p:extLst>
      <p:ext uri="{BB962C8B-B14F-4D97-AF65-F5344CB8AC3E}">
        <p14:creationId xmlns:p14="http://schemas.microsoft.com/office/powerpoint/2010/main" val="4236616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Layer 5: Session layer</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1033450" cy="5290807"/>
          </a:xfrm>
        </p:spPr>
        <p:txBody>
          <a:bodyPr>
            <a:normAutofit lnSpcReduction="10000"/>
          </a:bodyPr>
          <a:lstStyle/>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The session layer </a:t>
            </a:r>
            <a:r>
              <a:rPr lang="en-US" b="1" dirty="0">
                <a:latin typeface="Red Hat Display" panose="02010303040201060303" pitchFamily="2" charset="0"/>
                <a:ea typeface="Red Hat Display" panose="02010303040201060303" pitchFamily="2" charset="0"/>
                <a:cs typeface="Red Hat Display" panose="02010303040201060303" pitchFamily="2" charset="0"/>
              </a:rPr>
              <a:t>manages sessions</a:t>
            </a:r>
            <a:r>
              <a:rPr lang="en-US" dirty="0">
                <a:latin typeface="Red Hat Display" panose="02010303040201060303" pitchFamily="2" charset="0"/>
                <a:ea typeface="Red Hat Display" panose="02010303040201060303" pitchFamily="2" charset="0"/>
                <a:cs typeface="Red Hat Display" panose="02010303040201060303" pitchFamily="2" charset="0"/>
              </a:rPr>
              <a:t> or </a:t>
            </a:r>
            <a:r>
              <a:rPr lang="en-US" b="1" dirty="0">
                <a:latin typeface="Red Hat Display" panose="02010303040201060303" pitchFamily="2" charset="0"/>
                <a:ea typeface="Red Hat Display" panose="02010303040201060303" pitchFamily="2" charset="0"/>
                <a:cs typeface="Red Hat Display" panose="02010303040201060303" pitchFamily="2" charset="0"/>
              </a:rPr>
              <a:t>connections</a:t>
            </a:r>
            <a:r>
              <a:rPr lang="en-US" dirty="0">
                <a:latin typeface="Red Hat Display" panose="02010303040201060303" pitchFamily="2" charset="0"/>
                <a:ea typeface="Red Hat Display" panose="02010303040201060303" pitchFamily="2" charset="0"/>
                <a:cs typeface="Red Hat Display" panose="02010303040201060303" pitchFamily="2" charset="0"/>
              </a:rPr>
              <a:t> between applications. </a:t>
            </a:r>
          </a:p>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It </a:t>
            </a:r>
            <a:r>
              <a:rPr lang="en-US" b="1" dirty="0">
                <a:latin typeface="Red Hat Display" panose="02010303040201060303" pitchFamily="2" charset="0"/>
                <a:ea typeface="Red Hat Display" panose="02010303040201060303" pitchFamily="2" charset="0"/>
                <a:cs typeface="Red Hat Display" panose="02010303040201060303" pitchFamily="2" charset="0"/>
              </a:rPr>
              <a:t>establishes</a:t>
            </a:r>
            <a:r>
              <a:rPr lang="en-US" dirty="0">
                <a:latin typeface="Red Hat Display" panose="02010303040201060303" pitchFamily="2" charset="0"/>
                <a:ea typeface="Red Hat Display" panose="02010303040201060303" pitchFamily="2" charset="0"/>
                <a:cs typeface="Red Hat Display" panose="02010303040201060303" pitchFamily="2" charset="0"/>
              </a:rPr>
              <a:t>, </a:t>
            </a:r>
            <a:r>
              <a:rPr lang="en-US" b="1" dirty="0">
                <a:latin typeface="Red Hat Display" panose="02010303040201060303" pitchFamily="2" charset="0"/>
                <a:ea typeface="Red Hat Display" panose="02010303040201060303" pitchFamily="2" charset="0"/>
                <a:cs typeface="Red Hat Display" panose="02010303040201060303" pitchFamily="2" charset="0"/>
              </a:rPr>
              <a:t>manages</a:t>
            </a:r>
            <a:r>
              <a:rPr lang="en-US" dirty="0">
                <a:latin typeface="Red Hat Display" panose="02010303040201060303" pitchFamily="2" charset="0"/>
                <a:ea typeface="Red Hat Display" panose="02010303040201060303" pitchFamily="2" charset="0"/>
                <a:cs typeface="Red Hat Display" panose="02010303040201060303" pitchFamily="2" charset="0"/>
              </a:rPr>
              <a:t>, and </a:t>
            </a:r>
            <a:r>
              <a:rPr lang="en-US" b="1" dirty="0">
                <a:latin typeface="Red Hat Display" panose="02010303040201060303" pitchFamily="2" charset="0"/>
                <a:ea typeface="Red Hat Display" panose="02010303040201060303" pitchFamily="2" charset="0"/>
                <a:cs typeface="Red Hat Display" panose="02010303040201060303" pitchFamily="2" charset="0"/>
              </a:rPr>
              <a:t>terminates</a:t>
            </a:r>
            <a:r>
              <a:rPr lang="en-US" dirty="0">
                <a:latin typeface="Red Hat Display" panose="02010303040201060303" pitchFamily="2" charset="0"/>
                <a:ea typeface="Red Hat Display" panose="02010303040201060303" pitchFamily="2" charset="0"/>
                <a:cs typeface="Red Hat Display" panose="02010303040201060303" pitchFamily="2" charset="0"/>
              </a:rPr>
              <a:t> </a:t>
            </a:r>
            <a:r>
              <a:rPr lang="en-US" b="1" dirty="0">
                <a:latin typeface="Red Hat Display" panose="02010303040201060303" pitchFamily="2" charset="0"/>
                <a:ea typeface="Red Hat Display" panose="02010303040201060303" pitchFamily="2" charset="0"/>
                <a:cs typeface="Red Hat Display" panose="02010303040201060303" pitchFamily="2" charset="0"/>
              </a:rPr>
              <a:t>sessions</a:t>
            </a:r>
            <a:r>
              <a:rPr lang="en-US" dirty="0">
                <a:latin typeface="Red Hat Display" panose="02010303040201060303" pitchFamily="2" charset="0"/>
                <a:ea typeface="Red Hat Display" panose="02010303040201060303" pitchFamily="2" charset="0"/>
                <a:cs typeface="Red Hat Display" panose="02010303040201060303" pitchFamily="2" charset="0"/>
              </a:rPr>
              <a:t>, ensuring that the data exchange between systems is synchronized.</a:t>
            </a:r>
          </a:p>
          <a:p>
            <a:pPr algn="just">
              <a:buFont typeface="Wingdings" panose="05000000000000000000" pitchFamily="2" charset="2"/>
              <a:buChar char="§"/>
            </a:pPr>
            <a:r>
              <a:rPr lang="en-IN" dirty="0">
                <a:latin typeface="Red Hat Display" panose="02010303040201060303" pitchFamily="2" charset="0"/>
                <a:ea typeface="Red Hat Display" panose="02010303040201060303" pitchFamily="2" charset="0"/>
                <a:cs typeface="Red Hat Display" panose="02010303040201060303" pitchFamily="2" charset="0"/>
              </a:rPr>
              <a:t>This layer is responsible for:</a:t>
            </a:r>
          </a:p>
          <a:p>
            <a:pPr lvl="1" algn="just">
              <a:buFont typeface="Wingdings" panose="05000000000000000000" pitchFamily="2" charset="2"/>
              <a:buChar char="§"/>
            </a:pPr>
            <a:r>
              <a:rPr lang="en-IN" b="1" dirty="0">
                <a:latin typeface="Red Hat Display" panose="02010303040201060303" pitchFamily="2" charset="0"/>
                <a:ea typeface="Red Hat Display" panose="02010303040201060303" pitchFamily="2" charset="0"/>
                <a:cs typeface="Red Hat Display" panose="02010303040201060303" pitchFamily="2" charset="0"/>
              </a:rPr>
              <a:t>Authorization</a:t>
            </a:r>
            <a:r>
              <a:rPr lang="en-IN" dirty="0">
                <a:latin typeface="Red Hat Display" panose="02010303040201060303" pitchFamily="2" charset="0"/>
                <a:ea typeface="Red Hat Display" panose="02010303040201060303" pitchFamily="2" charset="0"/>
                <a:cs typeface="Red Hat Display" panose="02010303040201060303" pitchFamily="2" charset="0"/>
              </a:rPr>
              <a:t> (who you are?)</a:t>
            </a:r>
          </a:p>
          <a:p>
            <a:pPr lvl="1" algn="just">
              <a:buFont typeface="Wingdings" panose="05000000000000000000" pitchFamily="2" charset="2"/>
              <a:buChar char="§"/>
            </a:pPr>
            <a:r>
              <a:rPr lang="en-IN" b="1" dirty="0">
                <a:latin typeface="Red Hat Display" panose="02010303040201060303" pitchFamily="2" charset="0"/>
                <a:ea typeface="Red Hat Display" panose="02010303040201060303" pitchFamily="2" charset="0"/>
                <a:cs typeface="Red Hat Display" panose="02010303040201060303" pitchFamily="2" charset="0"/>
              </a:rPr>
              <a:t>Authentication</a:t>
            </a:r>
            <a:r>
              <a:rPr lang="en-IN" dirty="0">
                <a:latin typeface="Red Hat Display" panose="02010303040201060303" pitchFamily="2" charset="0"/>
                <a:ea typeface="Red Hat Display" panose="02010303040201060303" pitchFamily="2" charset="0"/>
                <a:cs typeface="Red Hat Display" panose="02010303040201060303" pitchFamily="2" charset="0"/>
              </a:rPr>
              <a:t> (do you have permission?)</a:t>
            </a:r>
          </a:p>
          <a:p>
            <a:pPr lvl="1" algn="just">
              <a:buFont typeface="Wingdings" panose="05000000000000000000" pitchFamily="2" charset="2"/>
              <a:buChar char="§"/>
            </a:pPr>
            <a:r>
              <a:rPr lang="en-US" b="1" dirty="0">
                <a:latin typeface="Red Hat Display" panose="02010303040201060303" pitchFamily="2" charset="0"/>
                <a:ea typeface="Red Hat Display" panose="02010303040201060303" pitchFamily="2" charset="0"/>
                <a:cs typeface="Red Hat Display" panose="02010303040201060303" pitchFamily="2" charset="0"/>
              </a:rPr>
              <a:t>Placement of header </a:t>
            </a:r>
            <a:r>
              <a:rPr lang="en-US" dirty="0">
                <a:latin typeface="Red Hat Display" panose="02010303040201060303" pitchFamily="2" charset="0"/>
                <a:ea typeface="Red Hat Display" panose="02010303040201060303" pitchFamily="2" charset="0"/>
                <a:cs typeface="Red Hat Display" panose="02010303040201060303" pitchFamily="2" charset="0"/>
              </a:rPr>
              <a:t>information in a packet (where a message starts and where it ends)</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a:p>
            <a:pPr algn="just">
              <a:buFont typeface="Wingdings" panose="05000000000000000000" pitchFamily="2" charset="2"/>
              <a:buChar char="§"/>
            </a:pPr>
            <a:r>
              <a:rPr lang="en-IN" dirty="0">
                <a:latin typeface="Red Hat Display" panose="02010303040201060303" pitchFamily="2" charset="0"/>
                <a:ea typeface="Red Hat Display" panose="02010303040201060303" pitchFamily="2" charset="0"/>
                <a:cs typeface="Red Hat Display" panose="02010303040201060303" pitchFamily="2" charset="0"/>
              </a:rPr>
              <a:t>It supports protocols like: NetBIOS, RPC, SOCKS, L2TP, SDP, H.245, NFS, etc.</a:t>
            </a:r>
          </a:p>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Controls whether the data being exchanged in a session are transmitted as </a:t>
            </a:r>
            <a:r>
              <a:rPr lang="en-US" b="1" dirty="0">
                <a:latin typeface="Red Hat Display" panose="02010303040201060303" pitchFamily="2" charset="0"/>
                <a:ea typeface="Red Hat Display" panose="02010303040201060303" pitchFamily="2" charset="0"/>
                <a:cs typeface="Red Hat Display" panose="02010303040201060303" pitchFamily="2" charset="0"/>
              </a:rPr>
              <a:t>full or half duplex </a:t>
            </a:r>
            <a:r>
              <a:rPr lang="en-US" dirty="0">
                <a:latin typeface="Red Hat Display" panose="02010303040201060303" pitchFamily="2" charset="0"/>
                <a:ea typeface="Red Hat Display" panose="02010303040201060303" pitchFamily="2" charset="0"/>
                <a:cs typeface="Red Hat Display" panose="02010303040201060303" pitchFamily="2" charset="0"/>
              </a:rPr>
              <a:t>messages.</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512844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VTP status – by default</a:t>
            </a:r>
            <a:endParaRPr lang="en-IN" dirty="0"/>
          </a:p>
        </p:txBody>
      </p:sp>
      <p:pic>
        <p:nvPicPr>
          <p:cNvPr id="5" name="Content Placeholder 4">
            <a:extLst>
              <a:ext uri="{FF2B5EF4-FFF2-40B4-BE49-F238E27FC236}">
                <a16:creationId xmlns:a16="http://schemas.microsoft.com/office/drawing/2014/main" id="{82527DDE-D5E2-CD74-77AC-32F986F7C432}"/>
              </a:ext>
            </a:extLst>
          </p:cNvPr>
          <p:cNvPicPr>
            <a:picLocks noGrp="1" noChangeAspect="1"/>
          </p:cNvPicPr>
          <p:nvPr>
            <p:ph idx="1"/>
          </p:nvPr>
        </p:nvPicPr>
        <p:blipFill>
          <a:blip r:embed="rId2"/>
          <a:stretch>
            <a:fillRect/>
          </a:stretch>
        </p:blipFill>
        <p:spPr>
          <a:xfrm>
            <a:off x="1046216" y="1576472"/>
            <a:ext cx="10099568" cy="3705056"/>
          </a:xfrm>
        </p:spPr>
      </p:pic>
    </p:spTree>
    <p:extLst>
      <p:ext uri="{BB962C8B-B14F-4D97-AF65-F5344CB8AC3E}">
        <p14:creationId xmlns:p14="http://schemas.microsoft.com/office/powerpoint/2010/main" val="2892523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VTP status – changing on Switch 1</a:t>
            </a:r>
            <a:endParaRPr lang="en-IN" dirty="0"/>
          </a:p>
        </p:txBody>
      </p:sp>
      <p:pic>
        <p:nvPicPr>
          <p:cNvPr id="10" name="Picture 9">
            <a:extLst>
              <a:ext uri="{FF2B5EF4-FFF2-40B4-BE49-F238E27FC236}">
                <a16:creationId xmlns:a16="http://schemas.microsoft.com/office/drawing/2014/main" id="{63E6560B-B50A-649B-B0ED-36F78A9FB84B}"/>
              </a:ext>
            </a:extLst>
          </p:cNvPr>
          <p:cNvPicPr>
            <a:picLocks noChangeAspect="1"/>
          </p:cNvPicPr>
          <p:nvPr/>
        </p:nvPicPr>
        <p:blipFill rotWithShape="1">
          <a:blip r:embed="rId2"/>
          <a:srcRect r="15135" b="60981"/>
          <a:stretch/>
        </p:blipFill>
        <p:spPr>
          <a:xfrm>
            <a:off x="1414319" y="1270861"/>
            <a:ext cx="6450370" cy="1909723"/>
          </a:xfrm>
          <a:prstGeom prst="rect">
            <a:avLst/>
          </a:prstGeom>
        </p:spPr>
      </p:pic>
      <p:pic>
        <p:nvPicPr>
          <p:cNvPr id="11" name="Picture 10">
            <a:extLst>
              <a:ext uri="{FF2B5EF4-FFF2-40B4-BE49-F238E27FC236}">
                <a16:creationId xmlns:a16="http://schemas.microsoft.com/office/drawing/2014/main" id="{980F72FD-9281-8701-E755-07E6273C6F6F}"/>
              </a:ext>
            </a:extLst>
          </p:cNvPr>
          <p:cNvPicPr>
            <a:picLocks noChangeAspect="1"/>
          </p:cNvPicPr>
          <p:nvPr/>
        </p:nvPicPr>
        <p:blipFill rotWithShape="1">
          <a:blip r:embed="rId2"/>
          <a:srcRect t="40427"/>
          <a:stretch/>
        </p:blipFill>
        <p:spPr>
          <a:xfrm>
            <a:off x="1414319" y="3330759"/>
            <a:ext cx="9040428" cy="3468031"/>
          </a:xfrm>
          <a:prstGeom prst="rect">
            <a:avLst/>
          </a:prstGeom>
        </p:spPr>
      </p:pic>
    </p:spTree>
    <p:extLst>
      <p:ext uri="{BB962C8B-B14F-4D97-AF65-F5344CB8AC3E}">
        <p14:creationId xmlns:p14="http://schemas.microsoft.com/office/powerpoint/2010/main" val="2052773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VTP status – changed on Switch 2</a:t>
            </a:r>
            <a:endParaRPr lang="en-IN" dirty="0"/>
          </a:p>
        </p:txBody>
      </p:sp>
      <p:pic>
        <p:nvPicPr>
          <p:cNvPr id="4" name="Picture 3">
            <a:extLst>
              <a:ext uri="{FF2B5EF4-FFF2-40B4-BE49-F238E27FC236}">
                <a16:creationId xmlns:a16="http://schemas.microsoft.com/office/drawing/2014/main" id="{FB9D74CA-0649-3F83-B04F-5F8069AE1AB1}"/>
              </a:ext>
            </a:extLst>
          </p:cNvPr>
          <p:cNvPicPr>
            <a:picLocks noChangeAspect="1"/>
          </p:cNvPicPr>
          <p:nvPr/>
        </p:nvPicPr>
        <p:blipFill>
          <a:blip r:embed="rId2"/>
          <a:stretch>
            <a:fillRect/>
          </a:stretch>
        </p:blipFill>
        <p:spPr>
          <a:xfrm>
            <a:off x="1112353" y="1459649"/>
            <a:ext cx="9967293" cy="4698621"/>
          </a:xfrm>
          <a:prstGeom prst="rect">
            <a:avLst/>
          </a:prstGeom>
        </p:spPr>
      </p:pic>
    </p:spTree>
    <p:extLst>
      <p:ext uri="{BB962C8B-B14F-4D97-AF65-F5344CB8AC3E}">
        <p14:creationId xmlns:p14="http://schemas.microsoft.com/office/powerpoint/2010/main" val="1112244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Creating VLAN using VTP – Switch 1</a:t>
            </a:r>
            <a:endParaRPr lang="en-IN" dirty="0"/>
          </a:p>
        </p:txBody>
      </p:sp>
      <p:pic>
        <p:nvPicPr>
          <p:cNvPr id="5" name="Content Placeholder 4">
            <a:extLst>
              <a:ext uri="{FF2B5EF4-FFF2-40B4-BE49-F238E27FC236}">
                <a16:creationId xmlns:a16="http://schemas.microsoft.com/office/drawing/2014/main" id="{C769F729-C885-136E-C69D-1A493528D383}"/>
              </a:ext>
            </a:extLst>
          </p:cNvPr>
          <p:cNvPicPr>
            <a:picLocks noGrp="1" noChangeAspect="1"/>
          </p:cNvPicPr>
          <p:nvPr>
            <p:ph idx="1"/>
          </p:nvPr>
        </p:nvPicPr>
        <p:blipFill>
          <a:blip r:embed="rId2"/>
          <a:stretch>
            <a:fillRect/>
          </a:stretch>
        </p:blipFill>
        <p:spPr>
          <a:xfrm>
            <a:off x="767719" y="1443306"/>
            <a:ext cx="6883268" cy="1524483"/>
          </a:xfrm>
        </p:spPr>
      </p:pic>
      <p:pic>
        <p:nvPicPr>
          <p:cNvPr id="7" name="Picture 6">
            <a:extLst>
              <a:ext uri="{FF2B5EF4-FFF2-40B4-BE49-F238E27FC236}">
                <a16:creationId xmlns:a16="http://schemas.microsoft.com/office/drawing/2014/main" id="{03281695-A3A3-17C4-A37D-248D37A2BA9A}"/>
              </a:ext>
            </a:extLst>
          </p:cNvPr>
          <p:cNvPicPr>
            <a:picLocks noChangeAspect="1"/>
          </p:cNvPicPr>
          <p:nvPr/>
        </p:nvPicPr>
        <p:blipFill>
          <a:blip r:embed="rId3"/>
          <a:stretch>
            <a:fillRect/>
          </a:stretch>
        </p:blipFill>
        <p:spPr>
          <a:xfrm>
            <a:off x="2484741" y="3890212"/>
            <a:ext cx="7222517" cy="2747697"/>
          </a:xfrm>
          <a:prstGeom prst="rect">
            <a:avLst/>
          </a:prstGeom>
        </p:spPr>
      </p:pic>
      <p:sp>
        <p:nvSpPr>
          <p:cNvPr id="8" name="TextBox 7">
            <a:extLst>
              <a:ext uri="{FF2B5EF4-FFF2-40B4-BE49-F238E27FC236}">
                <a16:creationId xmlns:a16="http://schemas.microsoft.com/office/drawing/2014/main" id="{061ECE78-CB33-DBB0-C895-03202148588A}"/>
              </a:ext>
            </a:extLst>
          </p:cNvPr>
          <p:cNvSpPr txBox="1"/>
          <p:nvPr/>
        </p:nvSpPr>
        <p:spPr>
          <a:xfrm>
            <a:off x="4629657" y="3429000"/>
            <a:ext cx="2609753" cy="369332"/>
          </a:xfrm>
          <a:prstGeom prst="rect">
            <a:avLst/>
          </a:prstGeom>
          <a:noFill/>
        </p:spPr>
        <p:txBody>
          <a:bodyPr wrap="none" rtlCol="0">
            <a:spAutoFit/>
          </a:bodyPr>
          <a:lstStyle/>
          <a:p>
            <a:pPr algn="ctr"/>
            <a:r>
              <a:rPr lang="en-US" b="1" dirty="0"/>
              <a:t>Checking on Switch 2</a:t>
            </a:r>
            <a:endParaRPr lang="en-IN" b="1" dirty="0"/>
          </a:p>
        </p:txBody>
      </p:sp>
    </p:spTree>
    <p:extLst>
      <p:ext uri="{BB962C8B-B14F-4D97-AF65-F5344CB8AC3E}">
        <p14:creationId xmlns:p14="http://schemas.microsoft.com/office/powerpoint/2010/main" val="516951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Modes of </a:t>
            </a:r>
            <a:r>
              <a:rPr lang="en-US" dirty="0" err="1"/>
              <a:t>vtp</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0753189" cy="5290807"/>
          </a:xfrm>
        </p:spPr>
        <p:txBody>
          <a:bodyPr>
            <a:normAutofit/>
          </a:bodyPr>
          <a:lstStyle/>
          <a:p>
            <a:pPr algn="just"/>
            <a:r>
              <a:rPr lang="en-US" b="1" dirty="0">
                <a:latin typeface="Red Hat Display" panose="02010303040201060303" pitchFamily="2" charset="0"/>
                <a:ea typeface="Red Hat Display" panose="02010303040201060303" pitchFamily="2" charset="0"/>
                <a:cs typeface="Red Hat Display" panose="02010303040201060303" pitchFamily="2" charset="0"/>
              </a:rPr>
              <a:t>Client</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Cannot create, change or delete VLANs.</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Forwards advertisements to other switches.</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Does not save VLAN configuration on NVRAM.</a:t>
            </a:r>
          </a:p>
          <a:p>
            <a:pPr algn="just"/>
            <a:r>
              <a:rPr lang="en-US" b="1" dirty="0">
                <a:latin typeface="Red Hat Display" panose="02010303040201060303" pitchFamily="2" charset="0"/>
                <a:ea typeface="Red Hat Display" panose="02010303040201060303" pitchFamily="2" charset="0"/>
                <a:cs typeface="Red Hat Display" panose="02010303040201060303" pitchFamily="2" charset="0"/>
              </a:rPr>
              <a:t>Server</a:t>
            </a:r>
            <a:r>
              <a:rPr lang="en-US" dirty="0">
                <a:latin typeface="Red Hat Display" panose="02010303040201060303" pitchFamily="2" charset="0"/>
                <a:ea typeface="Red Hat Display" panose="02010303040201060303" pitchFamily="2" charset="0"/>
                <a:cs typeface="Red Hat Display" panose="02010303040201060303" pitchFamily="2" charset="0"/>
              </a:rPr>
              <a:t> (by default)</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Creates, modifies and deletes VLANs.</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Sends &amp; Forwards advertisements to other switches.</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Saves VLAN configuration in NVRAM. (filename: vlan.dat(flash file)</a:t>
            </a:r>
          </a:p>
          <a:p>
            <a:pPr algn="just"/>
            <a:r>
              <a:rPr lang="en-US" b="1" dirty="0">
                <a:latin typeface="Red Hat Display" panose="02010303040201060303" pitchFamily="2" charset="0"/>
                <a:ea typeface="Red Hat Display" panose="02010303040201060303" pitchFamily="2" charset="0"/>
                <a:cs typeface="Red Hat Display" panose="02010303040201060303" pitchFamily="2" charset="0"/>
              </a:rPr>
              <a:t>Transparent</a:t>
            </a:r>
          </a:p>
          <a:p>
            <a:pPr lvl="1" algn="just"/>
            <a:r>
              <a:rPr lang="en-US" dirty="0">
                <a:latin typeface="Red Hat Display" panose="02010303040201060303" pitchFamily="2" charset="0"/>
                <a:ea typeface="Red Hat Display" panose="02010303040201060303" pitchFamily="2" charset="0"/>
                <a:cs typeface="Red Hat Display" panose="02010303040201060303" pitchFamily="2" charset="0"/>
              </a:rPr>
              <a:t>It forwards the advertisements to another switches but do not stores on that switches.</a:t>
            </a:r>
          </a:p>
        </p:txBody>
      </p:sp>
      <p:pic>
        <p:nvPicPr>
          <p:cNvPr id="5" name="Picture 4">
            <a:extLst>
              <a:ext uri="{FF2B5EF4-FFF2-40B4-BE49-F238E27FC236}">
                <a16:creationId xmlns:a16="http://schemas.microsoft.com/office/drawing/2014/main" id="{8CC77CDE-68DF-9DE8-BDBF-B394DBC575B9}"/>
              </a:ext>
            </a:extLst>
          </p:cNvPr>
          <p:cNvPicPr>
            <a:picLocks noChangeAspect="1"/>
          </p:cNvPicPr>
          <p:nvPr/>
        </p:nvPicPr>
        <p:blipFill>
          <a:blip r:embed="rId2"/>
          <a:stretch>
            <a:fillRect/>
          </a:stretch>
        </p:blipFill>
        <p:spPr>
          <a:xfrm>
            <a:off x="6253780" y="1270861"/>
            <a:ext cx="5938220" cy="2891113"/>
          </a:xfrm>
          <a:prstGeom prst="rect">
            <a:avLst/>
          </a:prstGeom>
        </p:spPr>
      </p:pic>
    </p:spTree>
    <p:extLst>
      <p:ext uri="{BB962C8B-B14F-4D97-AF65-F5344CB8AC3E}">
        <p14:creationId xmlns:p14="http://schemas.microsoft.com/office/powerpoint/2010/main" val="2674104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Configuring VTP</a:t>
            </a:r>
            <a:endParaRPr lang="en-IN" dirty="0"/>
          </a:p>
        </p:txBody>
      </p:sp>
      <p:pic>
        <p:nvPicPr>
          <p:cNvPr id="5" name="Content Placeholder 4">
            <a:extLst>
              <a:ext uri="{FF2B5EF4-FFF2-40B4-BE49-F238E27FC236}">
                <a16:creationId xmlns:a16="http://schemas.microsoft.com/office/drawing/2014/main" id="{BBEE6CCC-3C9E-DFFC-96B1-77BB39A490A8}"/>
              </a:ext>
            </a:extLst>
          </p:cNvPr>
          <p:cNvPicPr>
            <a:picLocks noGrp="1" noChangeAspect="1"/>
          </p:cNvPicPr>
          <p:nvPr>
            <p:ph idx="1"/>
          </p:nvPr>
        </p:nvPicPr>
        <p:blipFill>
          <a:blip r:embed="rId3"/>
          <a:stretch>
            <a:fillRect/>
          </a:stretch>
        </p:blipFill>
        <p:spPr>
          <a:xfrm>
            <a:off x="637430" y="1615740"/>
            <a:ext cx="10679015" cy="4801270"/>
          </a:xfrm>
        </p:spPr>
      </p:pic>
    </p:spTree>
    <p:extLst>
      <p:ext uri="{BB962C8B-B14F-4D97-AF65-F5344CB8AC3E}">
        <p14:creationId xmlns:p14="http://schemas.microsoft.com/office/powerpoint/2010/main" val="2098229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VTP commands</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472340"/>
            <a:ext cx="10753189" cy="5089328"/>
          </a:xfrm>
        </p:spPr>
        <p:txBody>
          <a:bodyPr>
            <a:normAutofit/>
          </a:body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 show </a:t>
            </a:r>
            <a:r>
              <a:rPr lang="en-US" dirty="0" err="1">
                <a:latin typeface="Red Hat Display" panose="02010303040201060303" pitchFamily="2" charset="0"/>
                <a:ea typeface="Red Hat Display" panose="02010303040201060303" pitchFamily="2" charset="0"/>
                <a:cs typeface="Red Hat Display" panose="02010303040201060303" pitchFamily="2" charset="0"/>
              </a:rPr>
              <a:t>vlan</a:t>
            </a:r>
            <a:r>
              <a:rPr lang="en-US" dirty="0">
                <a:latin typeface="Red Hat Display" panose="02010303040201060303" pitchFamily="2" charset="0"/>
                <a:ea typeface="Red Hat Display" panose="02010303040201060303" pitchFamily="2" charset="0"/>
                <a:cs typeface="Red Hat Display" panose="02010303040201060303" pitchFamily="2" charset="0"/>
              </a:rPr>
              <a:t>			// list existing VLANs</a:t>
            </a:r>
          </a:p>
          <a:p>
            <a:pPr algn="just"/>
            <a:endParaRPr lang="en-IN" dirty="0">
              <a:latin typeface="Red Hat Display" panose="02010303040201060303" pitchFamily="2" charset="0"/>
              <a:ea typeface="Red Hat Display" panose="02010303040201060303" pitchFamily="2" charset="0"/>
              <a:cs typeface="Red Hat Display" panose="02010303040201060303" pitchFamily="2" charset="0"/>
            </a:endParaRPr>
          </a:p>
          <a:p>
            <a:pPr algn="just"/>
            <a:endParaRPr lang="en-IN" dirty="0">
              <a:latin typeface="Red Hat Display" panose="02010303040201060303" pitchFamily="2" charset="0"/>
              <a:ea typeface="Red Hat Display" panose="02010303040201060303" pitchFamily="2" charset="0"/>
              <a:cs typeface="Red Hat Display" panose="02010303040201060303" pitchFamily="2" charset="0"/>
            </a:endParaRPr>
          </a:p>
          <a:p>
            <a:pPr algn="just"/>
            <a:endParaRPr lang="en-IN" dirty="0">
              <a:latin typeface="Red Hat Display" panose="02010303040201060303" pitchFamily="2" charset="0"/>
              <a:ea typeface="Red Hat Display" panose="02010303040201060303" pitchFamily="2" charset="0"/>
              <a:cs typeface="Red Hat Display" panose="02010303040201060303" pitchFamily="2" charset="0"/>
            </a:endParaRPr>
          </a:p>
          <a:p>
            <a:pPr algn="just"/>
            <a:r>
              <a:rPr lang="en-IN" dirty="0">
                <a:latin typeface="Red Hat Display" panose="02010303040201060303" pitchFamily="2" charset="0"/>
                <a:ea typeface="Red Hat Display" panose="02010303040201060303" pitchFamily="2" charset="0"/>
                <a:cs typeface="Red Hat Display" panose="02010303040201060303" pitchFamily="2" charset="0"/>
              </a:rPr>
              <a:t>Creating VTP:</a:t>
            </a:r>
          </a:p>
          <a:p>
            <a:pPr algn="just"/>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pic>
        <p:nvPicPr>
          <p:cNvPr id="5" name="Picture 4">
            <a:extLst>
              <a:ext uri="{FF2B5EF4-FFF2-40B4-BE49-F238E27FC236}">
                <a16:creationId xmlns:a16="http://schemas.microsoft.com/office/drawing/2014/main" id="{19A6A89C-0ADF-E312-E3CD-B884D96C65A2}"/>
              </a:ext>
            </a:extLst>
          </p:cNvPr>
          <p:cNvPicPr>
            <a:picLocks noChangeAspect="1"/>
          </p:cNvPicPr>
          <p:nvPr/>
        </p:nvPicPr>
        <p:blipFill>
          <a:blip r:embed="rId2"/>
          <a:stretch>
            <a:fillRect/>
          </a:stretch>
        </p:blipFill>
        <p:spPr>
          <a:xfrm>
            <a:off x="1142382" y="2026001"/>
            <a:ext cx="4779447" cy="1695933"/>
          </a:xfrm>
          <a:prstGeom prst="rect">
            <a:avLst/>
          </a:prstGeom>
        </p:spPr>
      </p:pic>
      <p:pic>
        <p:nvPicPr>
          <p:cNvPr id="7" name="Picture 6">
            <a:extLst>
              <a:ext uri="{FF2B5EF4-FFF2-40B4-BE49-F238E27FC236}">
                <a16:creationId xmlns:a16="http://schemas.microsoft.com/office/drawing/2014/main" id="{3887D258-D3FF-5D7E-078E-2AA701809BA9}"/>
              </a:ext>
            </a:extLst>
          </p:cNvPr>
          <p:cNvPicPr>
            <a:picLocks noChangeAspect="1"/>
          </p:cNvPicPr>
          <p:nvPr/>
        </p:nvPicPr>
        <p:blipFill>
          <a:blip r:embed="rId3"/>
          <a:stretch>
            <a:fillRect/>
          </a:stretch>
        </p:blipFill>
        <p:spPr>
          <a:xfrm>
            <a:off x="977190" y="4680711"/>
            <a:ext cx="6701062" cy="1284659"/>
          </a:xfrm>
          <a:prstGeom prst="rect">
            <a:avLst/>
          </a:prstGeom>
        </p:spPr>
      </p:pic>
    </p:spTree>
    <p:extLst>
      <p:ext uri="{BB962C8B-B14F-4D97-AF65-F5344CB8AC3E}">
        <p14:creationId xmlns:p14="http://schemas.microsoft.com/office/powerpoint/2010/main" val="1472037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33E8-D654-9827-B594-7B3B850FF33F}"/>
              </a:ext>
            </a:extLst>
          </p:cNvPr>
          <p:cNvSpPr>
            <a:spLocks noGrp="1"/>
          </p:cNvSpPr>
          <p:nvPr>
            <p:ph type="title"/>
          </p:nvPr>
        </p:nvSpPr>
        <p:spPr/>
        <p:txBody>
          <a:bodyPr/>
          <a:lstStyle/>
          <a:p>
            <a:r>
              <a:rPr lang="en-US" dirty="0"/>
              <a:t>Verify VTP – on 1</a:t>
            </a:r>
            <a:r>
              <a:rPr lang="en-US" baseline="30000" dirty="0"/>
              <a:t>st</a:t>
            </a:r>
            <a:r>
              <a:rPr lang="en-US" dirty="0"/>
              <a:t> switch</a:t>
            </a:r>
            <a:endParaRPr lang="en-IN" dirty="0"/>
          </a:p>
        </p:txBody>
      </p:sp>
      <p:pic>
        <p:nvPicPr>
          <p:cNvPr id="5" name="Content Placeholder 4">
            <a:extLst>
              <a:ext uri="{FF2B5EF4-FFF2-40B4-BE49-F238E27FC236}">
                <a16:creationId xmlns:a16="http://schemas.microsoft.com/office/drawing/2014/main" id="{A341D7F9-DCAD-0632-2AE1-19F8CD716C33}"/>
              </a:ext>
            </a:extLst>
          </p:cNvPr>
          <p:cNvPicPr>
            <a:picLocks noGrp="1" noChangeAspect="1"/>
          </p:cNvPicPr>
          <p:nvPr>
            <p:ph idx="1"/>
          </p:nvPr>
        </p:nvPicPr>
        <p:blipFill>
          <a:blip r:embed="rId2"/>
          <a:stretch>
            <a:fillRect/>
          </a:stretch>
        </p:blipFill>
        <p:spPr>
          <a:xfrm>
            <a:off x="469864" y="1453058"/>
            <a:ext cx="4949244" cy="2376940"/>
          </a:xfrm>
        </p:spPr>
      </p:pic>
      <p:pic>
        <p:nvPicPr>
          <p:cNvPr id="7" name="Picture 6">
            <a:extLst>
              <a:ext uri="{FF2B5EF4-FFF2-40B4-BE49-F238E27FC236}">
                <a16:creationId xmlns:a16="http://schemas.microsoft.com/office/drawing/2014/main" id="{B1086D2E-9127-EA6A-FE72-BE03B5335D00}"/>
              </a:ext>
            </a:extLst>
          </p:cNvPr>
          <p:cNvPicPr>
            <a:picLocks noChangeAspect="1"/>
          </p:cNvPicPr>
          <p:nvPr/>
        </p:nvPicPr>
        <p:blipFill>
          <a:blip r:embed="rId3"/>
          <a:stretch>
            <a:fillRect/>
          </a:stretch>
        </p:blipFill>
        <p:spPr>
          <a:xfrm>
            <a:off x="5419108" y="1502184"/>
            <a:ext cx="6221349" cy="2278689"/>
          </a:xfrm>
          <a:prstGeom prst="rect">
            <a:avLst/>
          </a:prstGeom>
        </p:spPr>
      </p:pic>
    </p:spTree>
    <p:extLst>
      <p:ext uri="{BB962C8B-B14F-4D97-AF65-F5344CB8AC3E}">
        <p14:creationId xmlns:p14="http://schemas.microsoft.com/office/powerpoint/2010/main" val="38619105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VLAN replication to all switches</a:t>
            </a:r>
            <a:endParaRPr lang="en-IN" dirty="0"/>
          </a:p>
        </p:txBody>
      </p:sp>
      <p:pic>
        <p:nvPicPr>
          <p:cNvPr id="5" name="Content Placeholder 4">
            <a:extLst>
              <a:ext uri="{FF2B5EF4-FFF2-40B4-BE49-F238E27FC236}">
                <a16:creationId xmlns:a16="http://schemas.microsoft.com/office/drawing/2014/main" id="{1C63C009-F55A-D3E5-1155-793809CBC771}"/>
              </a:ext>
            </a:extLst>
          </p:cNvPr>
          <p:cNvPicPr>
            <a:picLocks noGrp="1" noChangeAspect="1"/>
          </p:cNvPicPr>
          <p:nvPr>
            <p:ph idx="1"/>
          </p:nvPr>
        </p:nvPicPr>
        <p:blipFill>
          <a:blip r:embed="rId2"/>
          <a:stretch>
            <a:fillRect/>
          </a:stretch>
        </p:blipFill>
        <p:spPr>
          <a:xfrm>
            <a:off x="600075" y="1610306"/>
            <a:ext cx="10753725" cy="4812138"/>
          </a:xfrm>
        </p:spPr>
      </p:pic>
    </p:spTree>
    <p:extLst>
      <p:ext uri="{BB962C8B-B14F-4D97-AF65-F5344CB8AC3E}">
        <p14:creationId xmlns:p14="http://schemas.microsoft.com/office/powerpoint/2010/main" val="2942123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Spanning Tree Protocol (STP)</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0753189" cy="5290807"/>
          </a:xfrm>
        </p:spPr>
        <p:txBody>
          <a:bodyPr>
            <a:normAutofit/>
          </a:body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It is a Layer 2 protocol that runs on bridges and switches.</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The main purpose of STP is to ensure that you do not create </a:t>
            </a:r>
            <a:r>
              <a:rPr lang="en-US" b="1" dirty="0">
                <a:latin typeface="Red Hat Display" panose="02010303040201060303" pitchFamily="2" charset="0"/>
                <a:ea typeface="Red Hat Display" panose="02010303040201060303" pitchFamily="2" charset="0"/>
                <a:cs typeface="Red Hat Display" panose="02010303040201060303" pitchFamily="2" charset="0"/>
              </a:rPr>
              <a:t>loops when you have redundant paths</a:t>
            </a:r>
            <a:r>
              <a:rPr lang="en-US" dirty="0">
                <a:latin typeface="Red Hat Display" panose="02010303040201060303" pitchFamily="2" charset="0"/>
                <a:ea typeface="Red Hat Display" panose="02010303040201060303" pitchFamily="2" charset="0"/>
                <a:cs typeface="Red Hat Display" panose="02010303040201060303" pitchFamily="2" charset="0"/>
              </a:rPr>
              <a:t> in your network.</a:t>
            </a:r>
          </a:p>
          <a:p>
            <a:pPr algn="just"/>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pic>
        <p:nvPicPr>
          <p:cNvPr id="1026" name="Picture 2" descr="Network Switch, Router &amp; Firewall—Why Need All Three?">
            <a:extLst>
              <a:ext uri="{FF2B5EF4-FFF2-40B4-BE49-F238E27FC236}">
                <a16:creationId xmlns:a16="http://schemas.microsoft.com/office/drawing/2014/main" id="{B26C0BCE-152B-8040-EEC6-1D2180571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3244396"/>
            <a:ext cx="6762750" cy="295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066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Layer 4: Transport layer</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1033450" cy="5290807"/>
          </a:xfrm>
        </p:spPr>
        <p:txBody>
          <a:bodyPr>
            <a:normAutofit/>
          </a:bodyPr>
          <a:lstStyle/>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The Transport Layer ensures that messages are delivered </a:t>
            </a:r>
            <a:r>
              <a:rPr lang="en-US" b="1" dirty="0">
                <a:latin typeface="Red Hat Display" panose="02010303040201060303" pitchFamily="2" charset="0"/>
                <a:ea typeface="Red Hat Display" panose="02010303040201060303" pitchFamily="2" charset="0"/>
                <a:cs typeface="Red Hat Display" panose="02010303040201060303" pitchFamily="2" charset="0"/>
              </a:rPr>
              <a:t>error-free</a:t>
            </a:r>
            <a:r>
              <a:rPr lang="en-US" dirty="0">
                <a:latin typeface="Red Hat Display" panose="02010303040201060303" pitchFamily="2" charset="0"/>
                <a:ea typeface="Red Hat Display" panose="02010303040201060303" pitchFamily="2" charset="0"/>
                <a:cs typeface="Red Hat Display" panose="02010303040201060303" pitchFamily="2" charset="0"/>
              </a:rPr>
              <a:t>, </a:t>
            </a:r>
            <a:r>
              <a:rPr lang="en-US" b="1" dirty="0">
                <a:latin typeface="Red Hat Display" panose="02010303040201060303" pitchFamily="2" charset="0"/>
                <a:ea typeface="Red Hat Display" panose="02010303040201060303" pitchFamily="2" charset="0"/>
                <a:cs typeface="Red Hat Display" panose="02010303040201060303" pitchFamily="2" charset="0"/>
              </a:rPr>
              <a:t>in sequence </a:t>
            </a:r>
            <a:r>
              <a:rPr lang="en-US" dirty="0">
                <a:latin typeface="Red Hat Display" panose="02010303040201060303" pitchFamily="2" charset="0"/>
                <a:ea typeface="Red Hat Display" panose="02010303040201060303" pitchFamily="2" charset="0"/>
                <a:cs typeface="Red Hat Display" panose="02010303040201060303" pitchFamily="2" charset="0"/>
              </a:rPr>
              <a:t>and with </a:t>
            </a:r>
            <a:r>
              <a:rPr lang="en-US" b="1" dirty="0">
                <a:latin typeface="Red Hat Display" panose="02010303040201060303" pitchFamily="2" charset="0"/>
                <a:ea typeface="Red Hat Display" panose="02010303040201060303" pitchFamily="2" charset="0"/>
                <a:cs typeface="Red Hat Display" panose="02010303040201060303" pitchFamily="2" charset="0"/>
              </a:rPr>
              <a:t>no loss or duplication</a:t>
            </a:r>
            <a:r>
              <a:rPr lang="en-US" dirty="0">
                <a:latin typeface="Red Hat Display" panose="02010303040201060303" pitchFamily="2" charset="0"/>
                <a:ea typeface="Red Hat Display" panose="02010303040201060303" pitchFamily="2" charset="0"/>
                <a:cs typeface="Red Hat Display" panose="02010303040201060303" pitchFamily="2" charset="0"/>
              </a:rPr>
              <a:t>. </a:t>
            </a:r>
          </a:p>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It controls reliability of communication through:</a:t>
            </a:r>
          </a:p>
          <a:p>
            <a:pPr lvl="1" algn="just">
              <a:buFont typeface="Wingdings" panose="05000000000000000000" pitchFamily="2" charset="2"/>
              <a:buChar char="§"/>
            </a:pPr>
            <a:r>
              <a:rPr lang="en-US" b="1" dirty="0">
                <a:latin typeface="Red Hat Display" panose="02010303040201060303" pitchFamily="2" charset="0"/>
                <a:ea typeface="Red Hat Display" panose="02010303040201060303" pitchFamily="2" charset="0"/>
                <a:cs typeface="Red Hat Display" panose="02010303040201060303" pitchFamily="2" charset="0"/>
              </a:rPr>
              <a:t>Segmentation</a:t>
            </a:r>
            <a:r>
              <a:rPr lang="en-US" dirty="0">
                <a:latin typeface="Red Hat Display" panose="02010303040201060303" pitchFamily="2" charset="0"/>
                <a:ea typeface="Red Hat Display" panose="02010303040201060303" pitchFamily="2" charset="0"/>
                <a:cs typeface="Red Hat Display" panose="02010303040201060303" pitchFamily="2" charset="0"/>
              </a:rPr>
              <a:t> (divides data into small data units called segments)</a:t>
            </a:r>
          </a:p>
          <a:p>
            <a:pPr lvl="1" algn="just">
              <a:buFont typeface="Wingdings" panose="05000000000000000000" pitchFamily="2" charset="2"/>
              <a:buChar char="§"/>
            </a:pPr>
            <a:r>
              <a:rPr lang="en-US" b="1" dirty="0">
                <a:latin typeface="Red Hat Display" panose="02010303040201060303" pitchFamily="2" charset="0"/>
                <a:ea typeface="Red Hat Display" panose="02010303040201060303" pitchFamily="2" charset="0"/>
                <a:cs typeface="Red Hat Display" panose="02010303040201060303" pitchFamily="2" charset="0"/>
              </a:rPr>
              <a:t>Flow control </a:t>
            </a:r>
            <a:r>
              <a:rPr lang="en-US" dirty="0">
                <a:latin typeface="Red Hat Display" panose="02010303040201060303" pitchFamily="2" charset="0"/>
                <a:ea typeface="Red Hat Display" panose="02010303040201060303" pitchFamily="2" charset="0"/>
                <a:cs typeface="Red Hat Display" panose="02010303040201060303" pitchFamily="2" charset="0"/>
              </a:rPr>
              <a:t>(controls amount of data flow)</a:t>
            </a:r>
          </a:p>
          <a:p>
            <a:pPr lvl="1" algn="just">
              <a:buFont typeface="Wingdings" panose="05000000000000000000" pitchFamily="2" charset="2"/>
              <a:buChar char="§"/>
            </a:pPr>
            <a:r>
              <a:rPr lang="en-US" b="1" dirty="0">
                <a:latin typeface="Red Hat Display" panose="02010303040201060303" pitchFamily="2" charset="0"/>
                <a:ea typeface="Red Hat Display" panose="02010303040201060303" pitchFamily="2" charset="0"/>
                <a:cs typeface="Red Hat Display" panose="02010303040201060303" pitchFamily="2" charset="0"/>
              </a:rPr>
              <a:t>Error control </a:t>
            </a:r>
            <a:r>
              <a:rPr lang="en-US" dirty="0">
                <a:latin typeface="Red Hat Display" panose="02010303040201060303" pitchFamily="2" charset="0"/>
                <a:ea typeface="Red Hat Display" panose="02010303040201060303" pitchFamily="2" charset="0"/>
                <a:cs typeface="Red Hat Display" panose="02010303040201060303" pitchFamily="2" charset="0"/>
              </a:rPr>
              <a:t>(Automatic repeat request in case of transmission lost)</a:t>
            </a:r>
          </a:p>
          <a:p>
            <a:pPr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This layer has:</a:t>
            </a:r>
          </a:p>
          <a:p>
            <a:pPr lvl="1"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Transmission Control Protocol (</a:t>
            </a:r>
            <a:r>
              <a:rPr lang="en-US" b="1" dirty="0">
                <a:latin typeface="Red Hat Display" panose="02010303040201060303" pitchFamily="2" charset="0"/>
                <a:ea typeface="Red Hat Display" panose="02010303040201060303" pitchFamily="2" charset="0"/>
                <a:cs typeface="Red Hat Display" panose="02010303040201060303" pitchFamily="2" charset="0"/>
              </a:rPr>
              <a:t>TCP</a:t>
            </a:r>
            <a:r>
              <a:rPr lang="en-US" dirty="0">
                <a:latin typeface="Red Hat Display" panose="02010303040201060303" pitchFamily="2" charset="0"/>
                <a:ea typeface="Red Hat Display" panose="02010303040201060303" pitchFamily="2" charset="0"/>
                <a:cs typeface="Red Hat Display" panose="02010303040201060303" pitchFamily="2" charset="0"/>
              </a:rPr>
              <a:t>) – </a:t>
            </a:r>
            <a:r>
              <a:rPr lang="en-US" b="1" dirty="0">
                <a:latin typeface="Red Hat Display" panose="02010303040201060303" pitchFamily="2" charset="0"/>
                <a:ea typeface="Red Hat Display" panose="02010303040201060303" pitchFamily="2" charset="0"/>
                <a:cs typeface="Red Hat Display" panose="02010303040201060303" pitchFamily="2" charset="0"/>
              </a:rPr>
              <a:t>Connection Oriented </a:t>
            </a:r>
            <a:r>
              <a:rPr lang="en-US" dirty="0">
                <a:latin typeface="Red Hat Display" panose="02010303040201060303" pitchFamily="2" charset="0"/>
                <a:ea typeface="Red Hat Display" panose="02010303040201060303" pitchFamily="2" charset="0"/>
                <a:cs typeface="Red Hat Display" panose="02010303040201060303" pitchFamily="2" charset="0"/>
              </a:rPr>
              <a:t>transmission</a:t>
            </a:r>
          </a:p>
          <a:p>
            <a:pPr lvl="1" algn="just">
              <a:buFont typeface="Wingdings" panose="05000000000000000000" pitchFamily="2" charset="2"/>
              <a:buChar char="§"/>
            </a:pPr>
            <a:r>
              <a:rPr lang="en-US" dirty="0">
                <a:latin typeface="Red Hat Display" panose="02010303040201060303" pitchFamily="2" charset="0"/>
                <a:ea typeface="Red Hat Display" panose="02010303040201060303" pitchFamily="2" charset="0"/>
                <a:cs typeface="Red Hat Display" panose="02010303040201060303" pitchFamily="2" charset="0"/>
              </a:rPr>
              <a:t>User Datagram Protocol (</a:t>
            </a:r>
            <a:r>
              <a:rPr lang="en-US" b="1" dirty="0">
                <a:latin typeface="Red Hat Display" panose="02010303040201060303" pitchFamily="2" charset="0"/>
                <a:ea typeface="Red Hat Display" panose="02010303040201060303" pitchFamily="2" charset="0"/>
                <a:cs typeface="Red Hat Display" panose="02010303040201060303" pitchFamily="2" charset="0"/>
              </a:rPr>
              <a:t>UDP</a:t>
            </a:r>
            <a:r>
              <a:rPr lang="en-US" dirty="0">
                <a:latin typeface="Red Hat Display" panose="02010303040201060303" pitchFamily="2" charset="0"/>
                <a:ea typeface="Red Hat Display" panose="02010303040201060303" pitchFamily="2" charset="0"/>
                <a:cs typeface="Red Hat Display" panose="02010303040201060303" pitchFamily="2" charset="0"/>
              </a:rPr>
              <a:t>) – </a:t>
            </a:r>
            <a:r>
              <a:rPr lang="en-US" b="1" dirty="0">
                <a:latin typeface="Red Hat Display" panose="02010303040201060303" pitchFamily="2" charset="0"/>
                <a:ea typeface="Red Hat Display" panose="02010303040201060303" pitchFamily="2" charset="0"/>
                <a:cs typeface="Red Hat Display" panose="02010303040201060303" pitchFamily="2" charset="0"/>
              </a:rPr>
              <a:t>Connection-less</a:t>
            </a:r>
            <a:r>
              <a:rPr lang="en-US" dirty="0">
                <a:latin typeface="Red Hat Display" panose="02010303040201060303" pitchFamily="2" charset="0"/>
                <a:ea typeface="Red Hat Display" panose="02010303040201060303" pitchFamily="2" charset="0"/>
                <a:cs typeface="Red Hat Display" panose="02010303040201060303" pitchFamily="2" charset="0"/>
              </a:rPr>
              <a:t> transmission</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366175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D28F1F-334E-77C8-4351-4EE4235DA697}"/>
              </a:ext>
            </a:extLst>
          </p:cNvPr>
          <p:cNvPicPr>
            <a:picLocks noChangeAspect="1"/>
          </p:cNvPicPr>
          <p:nvPr/>
        </p:nvPicPr>
        <p:blipFill>
          <a:blip r:embed="rId2"/>
          <a:stretch>
            <a:fillRect/>
          </a:stretch>
        </p:blipFill>
        <p:spPr>
          <a:xfrm>
            <a:off x="6416291" y="2981897"/>
            <a:ext cx="5506218" cy="3791479"/>
          </a:xfrm>
          <a:prstGeom prst="rect">
            <a:avLst/>
          </a:prstGeom>
        </p:spPr>
      </p:pic>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Spanning Tree Protocol (STP)</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0753189" cy="5290807"/>
          </a:xfrm>
        </p:spPr>
        <p:txBody>
          <a:bodyPr>
            <a:normAutofit/>
          </a:body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When you have switches which keeps sending the broadcast messages, it creates a loop due to which the network could go down.</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This creates a situation called “Broadcast storm”. </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Extreme amounts of broadcast traffic constitute a broadcast storm.</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Spanning Tree Protocol (STP) is useful in handling this situation.</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STP prevents loop formation within the network.</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445506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STP</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0753189" cy="5290807"/>
          </a:xfrm>
        </p:spPr>
        <p:txBody>
          <a:bodyPr>
            <a:normAutofit/>
          </a:body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STP is known by </a:t>
            </a:r>
            <a:r>
              <a:rPr lang="en-US" b="1" dirty="0">
                <a:latin typeface="Red Hat Display" panose="02010303040201060303" pitchFamily="2" charset="0"/>
                <a:ea typeface="Red Hat Display" panose="02010303040201060303" pitchFamily="2" charset="0"/>
                <a:cs typeface="Red Hat Display" panose="02010303040201060303" pitchFamily="2" charset="0"/>
              </a:rPr>
              <a:t>IEEE 802.1D </a:t>
            </a:r>
            <a:r>
              <a:rPr lang="en-US" dirty="0">
                <a:latin typeface="Red Hat Display" panose="02010303040201060303" pitchFamily="2" charset="0"/>
                <a:ea typeface="Red Hat Display" panose="02010303040201060303" pitchFamily="2" charset="0"/>
                <a:cs typeface="Red Hat Display" panose="02010303040201060303" pitchFamily="2" charset="0"/>
              </a:rPr>
              <a:t>(original).</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Switches send </a:t>
            </a:r>
            <a:r>
              <a:rPr lang="en-US" b="1" dirty="0">
                <a:latin typeface="Red Hat Display" panose="02010303040201060303" pitchFamily="2" charset="0"/>
                <a:ea typeface="Red Hat Display" panose="02010303040201060303" pitchFamily="2" charset="0"/>
                <a:cs typeface="Red Hat Display" panose="02010303040201060303" pitchFamily="2" charset="0"/>
              </a:rPr>
              <a:t>probe</a:t>
            </a:r>
            <a:r>
              <a:rPr lang="en-US" dirty="0">
                <a:latin typeface="Red Hat Display" panose="02010303040201060303" pitchFamily="2" charset="0"/>
                <a:ea typeface="Red Hat Display" panose="02010303040201060303" pitchFamily="2" charset="0"/>
                <a:cs typeface="Red Hat Display" panose="02010303040201060303" pitchFamily="2" charset="0"/>
              </a:rPr>
              <a:t> into the network periodically </a:t>
            </a:r>
            <a:r>
              <a:rPr lang="en-US" b="1" dirty="0">
                <a:latin typeface="Red Hat Display" panose="02010303040201060303" pitchFamily="2" charset="0"/>
                <a:ea typeface="Red Hat Display" panose="02010303040201060303" pitchFamily="2" charset="0"/>
                <a:cs typeface="Red Hat Display" panose="02010303040201060303" pitchFamily="2" charset="0"/>
              </a:rPr>
              <a:t>to discover loops</a:t>
            </a:r>
            <a:r>
              <a:rPr lang="en-US" dirty="0">
                <a:latin typeface="Red Hat Display" panose="02010303040201060303" pitchFamily="2" charset="0"/>
                <a:ea typeface="Red Hat Display" panose="02010303040201060303" pitchFamily="2" charset="0"/>
                <a:cs typeface="Red Hat Display" panose="02010303040201060303" pitchFamily="2" charset="0"/>
              </a:rPr>
              <a:t>.</a:t>
            </a:r>
          </a:p>
          <a:p>
            <a:pPr algn="just"/>
            <a:r>
              <a:rPr lang="en-IN" dirty="0">
                <a:latin typeface="Red Hat Display" panose="02010303040201060303" pitchFamily="2" charset="0"/>
                <a:ea typeface="Red Hat Display" panose="02010303040201060303" pitchFamily="2" charset="0"/>
                <a:cs typeface="Red Hat Display" panose="02010303040201060303" pitchFamily="2" charset="0"/>
              </a:rPr>
              <a:t>The work of these probe messages is to detect the loops within network.</a:t>
            </a:r>
          </a:p>
          <a:p>
            <a:pPr algn="just"/>
            <a:r>
              <a:rPr lang="en-IN" dirty="0">
                <a:latin typeface="Red Hat Display" panose="02010303040201060303" pitchFamily="2" charset="0"/>
                <a:ea typeface="Red Hat Display" panose="02010303040201060303" pitchFamily="2" charset="0"/>
                <a:cs typeface="Red Hat Display" panose="02010303040201060303" pitchFamily="2" charset="0"/>
              </a:rPr>
              <a:t>It’s detect the loops, when a </a:t>
            </a:r>
            <a:r>
              <a:rPr lang="en-IN" b="1" dirty="0">
                <a:latin typeface="Red Hat Display" panose="02010303040201060303" pitchFamily="2" charset="0"/>
                <a:ea typeface="Red Hat Display" panose="02010303040201060303" pitchFamily="2" charset="0"/>
                <a:cs typeface="Red Hat Display" panose="02010303040201060303" pitchFamily="2" charset="0"/>
              </a:rPr>
              <a:t>switch receives the same broadcast </a:t>
            </a:r>
            <a:r>
              <a:rPr lang="en-IN" dirty="0">
                <a:latin typeface="Red Hat Display" panose="02010303040201060303" pitchFamily="2" charset="0"/>
                <a:ea typeface="Red Hat Display" panose="02010303040201060303" pitchFamily="2" charset="0"/>
                <a:cs typeface="Red Hat Display" panose="02010303040201060303" pitchFamily="2" charset="0"/>
              </a:rPr>
              <a:t>message that was sent by itself earlier. </a:t>
            </a:r>
          </a:p>
          <a:p>
            <a:pPr algn="just"/>
            <a:r>
              <a:rPr lang="en-IN" dirty="0">
                <a:latin typeface="Red Hat Display" panose="02010303040201060303" pitchFamily="2" charset="0"/>
                <a:ea typeface="Red Hat Display" panose="02010303040201060303" pitchFamily="2" charset="0"/>
                <a:cs typeface="Red Hat Display" panose="02010303040201060303" pitchFamily="2" charset="0"/>
              </a:rPr>
              <a:t>These probes are called </a:t>
            </a:r>
            <a:r>
              <a:rPr lang="en-IN" b="1" dirty="0">
                <a:latin typeface="Red Hat Display" panose="02010303040201060303" pitchFamily="2" charset="0"/>
                <a:ea typeface="Red Hat Display" panose="02010303040201060303" pitchFamily="2" charset="0"/>
                <a:cs typeface="Red Hat Display" panose="02010303040201060303" pitchFamily="2" charset="0"/>
              </a:rPr>
              <a:t>BPDU</a:t>
            </a:r>
            <a:r>
              <a:rPr lang="en-IN" dirty="0">
                <a:latin typeface="Red Hat Display" panose="02010303040201060303" pitchFamily="2" charset="0"/>
                <a:ea typeface="Red Hat Display" panose="02010303040201060303" pitchFamily="2" charset="0"/>
                <a:cs typeface="Red Hat Display" panose="02010303040201060303" pitchFamily="2" charset="0"/>
              </a:rPr>
              <a:t> (Bridge Protocol Data Unit), that contains the details of a sender switch. Once a switch receives the same BPDU, it understands that theirs a loop in network.</a:t>
            </a:r>
          </a:p>
          <a:p>
            <a:pPr algn="just"/>
            <a:r>
              <a:rPr lang="en-IN" dirty="0">
                <a:latin typeface="Red Hat Display" panose="02010303040201060303" pitchFamily="2" charset="0"/>
                <a:ea typeface="Red Hat Display" panose="02010303040201060303" pitchFamily="2" charset="0"/>
                <a:cs typeface="Red Hat Display" panose="02010303040201060303" pitchFamily="2" charset="0"/>
              </a:rPr>
              <a:t>Switch multicasts this BPDU after every </a:t>
            </a:r>
            <a:r>
              <a:rPr lang="en-IN" b="1" dirty="0">
                <a:latin typeface="Red Hat Display" panose="02010303040201060303" pitchFamily="2" charset="0"/>
                <a:ea typeface="Red Hat Display" panose="02010303040201060303" pitchFamily="2" charset="0"/>
                <a:cs typeface="Red Hat Display" panose="02010303040201060303" pitchFamily="2" charset="0"/>
              </a:rPr>
              <a:t>2 seconds</a:t>
            </a:r>
            <a:r>
              <a:rPr lang="en-IN" dirty="0">
                <a:latin typeface="Red Hat Display" panose="02010303040201060303" pitchFamily="2" charset="0"/>
                <a:ea typeface="Red Hat Display" panose="02010303040201060303" pitchFamily="2" charset="0"/>
                <a:cs typeface="Red Hat Display" panose="02010303040201060303" pitchFamily="2" charset="0"/>
              </a:rPr>
              <a:t>. And block if any redundant links.</a:t>
            </a:r>
          </a:p>
        </p:txBody>
      </p:sp>
    </p:spTree>
    <p:extLst>
      <p:ext uri="{BB962C8B-B14F-4D97-AF65-F5344CB8AC3E}">
        <p14:creationId xmlns:p14="http://schemas.microsoft.com/office/powerpoint/2010/main" val="2421658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STP – Root bridge</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0753189" cy="5290807"/>
          </a:xfrm>
        </p:spPr>
        <p:txBody>
          <a:bodyPr>
            <a:normAutofit/>
          </a:bodyPr>
          <a:lstStyle/>
          <a:p>
            <a:pPr marL="0" indent="0" algn="ctr">
              <a:buNone/>
            </a:pPr>
            <a:r>
              <a:rPr lang="en-US" b="1" dirty="0">
                <a:latin typeface="Red Hat Display" panose="02010303040201060303" pitchFamily="2" charset="0"/>
                <a:ea typeface="Red Hat Display" panose="02010303040201060303" pitchFamily="2" charset="0"/>
                <a:cs typeface="Red Hat Display" panose="02010303040201060303" pitchFamily="2" charset="0"/>
              </a:rPr>
              <a:t>BPDU ID = Bridge Priority + MAC address</a:t>
            </a:r>
            <a:r>
              <a:rPr lang="en-US" dirty="0">
                <a:latin typeface="Red Hat Display" panose="02010303040201060303" pitchFamily="2" charset="0"/>
                <a:ea typeface="Red Hat Display" panose="02010303040201060303" pitchFamily="2" charset="0"/>
                <a:cs typeface="Red Hat Display" panose="02010303040201060303" pitchFamily="2" charset="0"/>
              </a:rPr>
              <a:t>.</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The switch with the </a:t>
            </a:r>
            <a:r>
              <a:rPr lang="en-US" b="1" dirty="0">
                <a:latin typeface="Red Hat Display" panose="02010303040201060303" pitchFamily="2" charset="0"/>
                <a:ea typeface="Red Hat Display" panose="02010303040201060303" pitchFamily="2" charset="0"/>
                <a:cs typeface="Red Hat Display" panose="02010303040201060303" pitchFamily="2" charset="0"/>
              </a:rPr>
              <a:t>lowest BPDU ID </a:t>
            </a:r>
            <a:r>
              <a:rPr lang="en-US" dirty="0">
                <a:latin typeface="Red Hat Display" panose="02010303040201060303" pitchFamily="2" charset="0"/>
                <a:ea typeface="Red Hat Display" panose="02010303040201060303" pitchFamily="2" charset="0"/>
                <a:cs typeface="Red Hat Display" panose="02010303040201060303" pitchFamily="2" charset="0"/>
              </a:rPr>
              <a:t>is elected as “</a:t>
            </a:r>
            <a:r>
              <a:rPr lang="en-US" b="1" dirty="0">
                <a:latin typeface="Red Hat Display" panose="02010303040201060303" pitchFamily="2" charset="0"/>
                <a:ea typeface="Red Hat Display" panose="02010303040201060303" pitchFamily="2" charset="0"/>
                <a:cs typeface="Red Hat Display" panose="02010303040201060303" pitchFamily="2" charset="0"/>
              </a:rPr>
              <a:t>root bridge</a:t>
            </a:r>
            <a:r>
              <a:rPr lang="en-US" dirty="0">
                <a:latin typeface="Red Hat Display" panose="02010303040201060303" pitchFamily="2" charset="0"/>
                <a:ea typeface="Red Hat Display" panose="02010303040201060303" pitchFamily="2" charset="0"/>
                <a:cs typeface="Red Hat Display" panose="02010303040201060303" pitchFamily="2" charset="0"/>
              </a:rPr>
              <a:t>”.</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The bridge with the lowest MAC address will be root bridge.</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pic>
        <p:nvPicPr>
          <p:cNvPr id="2052" name="Picture 4" descr="Cisco CCNA - Spanning Tree Protocol(Root Bridge, Root/Designated/Blocked  Ports)">
            <a:extLst>
              <a:ext uri="{FF2B5EF4-FFF2-40B4-BE49-F238E27FC236}">
                <a16:creationId xmlns:a16="http://schemas.microsoft.com/office/drawing/2014/main" id="{AAE247E6-9BD4-7B5B-4E48-6EB30C37D2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1306" y="3334540"/>
            <a:ext cx="6949388" cy="2904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560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STP – link failure</a:t>
            </a:r>
            <a:endParaRPr lang="en-IN" dirty="0"/>
          </a:p>
        </p:txBody>
      </p:sp>
      <p:pic>
        <p:nvPicPr>
          <p:cNvPr id="5" name="Content Placeholder 4">
            <a:extLst>
              <a:ext uri="{FF2B5EF4-FFF2-40B4-BE49-F238E27FC236}">
                <a16:creationId xmlns:a16="http://schemas.microsoft.com/office/drawing/2014/main" id="{BE1511FA-4638-82EF-612C-AC9948368C2B}"/>
              </a:ext>
            </a:extLst>
          </p:cNvPr>
          <p:cNvPicPr>
            <a:picLocks noGrp="1" noChangeAspect="1"/>
          </p:cNvPicPr>
          <p:nvPr>
            <p:ph idx="1"/>
          </p:nvPr>
        </p:nvPicPr>
        <p:blipFill>
          <a:blip r:embed="rId2"/>
          <a:stretch>
            <a:fillRect/>
          </a:stretch>
        </p:blipFill>
        <p:spPr>
          <a:xfrm>
            <a:off x="2792531" y="1713169"/>
            <a:ext cx="5877745" cy="3915321"/>
          </a:xfrm>
        </p:spPr>
      </p:pic>
    </p:spTree>
    <p:extLst>
      <p:ext uri="{BB962C8B-B14F-4D97-AF65-F5344CB8AC3E}">
        <p14:creationId xmlns:p14="http://schemas.microsoft.com/office/powerpoint/2010/main" val="3045606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STP – list root bridge</a:t>
            </a:r>
            <a:endParaRPr lang="en-IN" dirty="0"/>
          </a:p>
        </p:txBody>
      </p:sp>
      <p:pic>
        <p:nvPicPr>
          <p:cNvPr id="5" name="Content Placeholder 4">
            <a:extLst>
              <a:ext uri="{FF2B5EF4-FFF2-40B4-BE49-F238E27FC236}">
                <a16:creationId xmlns:a16="http://schemas.microsoft.com/office/drawing/2014/main" id="{4A7917CF-8170-AE94-2609-3DF8A6AD7E0D}"/>
              </a:ext>
            </a:extLst>
          </p:cNvPr>
          <p:cNvPicPr>
            <a:picLocks noGrp="1" noChangeAspect="1"/>
          </p:cNvPicPr>
          <p:nvPr>
            <p:ph idx="1"/>
          </p:nvPr>
        </p:nvPicPr>
        <p:blipFill>
          <a:blip r:embed="rId2"/>
          <a:stretch>
            <a:fillRect/>
          </a:stretch>
        </p:blipFill>
        <p:spPr>
          <a:xfrm>
            <a:off x="1192200" y="1388813"/>
            <a:ext cx="5689967" cy="2715901"/>
          </a:xfrm>
        </p:spPr>
      </p:pic>
      <p:pic>
        <p:nvPicPr>
          <p:cNvPr id="7" name="Picture 6">
            <a:extLst>
              <a:ext uri="{FF2B5EF4-FFF2-40B4-BE49-F238E27FC236}">
                <a16:creationId xmlns:a16="http://schemas.microsoft.com/office/drawing/2014/main" id="{8246F43A-C18C-89BB-5397-CC7EAE4F91AF}"/>
              </a:ext>
            </a:extLst>
          </p:cNvPr>
          <p:cNvPicPr>
            <a:picLocks noChangeAspect="1"/>
          </p:cNvPicPr>
          <p:nvPr/>
        </p:nvPicPr>
        <p:blipFill>
          <a:blip r:embed="rId3"/>
          <a:stretch>
            <a:fillRect/>
          </a:stretch>
        </p:blipFill>
        <p:spPr>
          <a:xfrm>
            <a:off x="7041802" y="3200400"/>
            <a:ext cx="5150197" cy="3657600"/>
          </a:xfrm>
          <a:prstGeom prst="rect">
            <a:avLst/>
          </a:prstGeom>
        </p:spPr>
      </p:pic>
      <p:cxnSp>
        <p:nvCxnSpPr>
          <p:cNvPr id="9" name="Connector: Elbow 8">
            <a:extLst>
              <a:ext uri="{FF2B5EF4-FFF2-40B4-BE49-F238E27FC236}">
                <a16:creationId xmlns:a16="http://schemas.microsoft.com/office/drawing/2014/main" id="{B79C738A-44D1-F6A7-30C6-0B00312B3045}"/>
              </a:ext>
            </a:extLst>
          </p:cNvPr>
          <p:cNvCxnSpPr>
            <a:cxnSpLocks/>
          </p:cNvCxnSpPr>
          <p:nvPr/>
        </p:nvCxnSpPr>
        <p:spPr>
          <a:xfrm rot="10800000">
            <a:off x="3183467" y="1515533"/>
            <a:ext cx="6807200" cy="3268136"/>
          </a:xfrm>
          <a:prstGeom prst="bentConnector3">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1" name="Picture 10">
            <a:extLst>
              <a:ext uri="{FF2B5EF4-FFF2-40B4-BE49-F238E27FC236}">
                <a16:creationId xmlns:a16="http://schemas.microsoft.com/office/drawing/2014/main" id="{8A0ADE1E-D108-7018-99C9-5A3A8AFA05D2}"/>
              </a:ext>
            </a:extLst>
          </p:cNvPr>
          <p:cNvPicPr>
            <a:picLocks noChangeAspect="1"/>
          </p:cNvPicPr>
          <p:nvPr/>
        </p:nvPicPr>
        <p:blipFill>
          <a:blip r:embed="rId4"/>
          <a:stretch>
            <a:fillRect/>
          </a:stretch>
        </p:blipFill>
        <p:spPr>
          <a:xfrm>
            <a:off x="704338" y="4349385"/>
            <a:ext cx="4445861" cy="2461690"/>
          </a:xfrm>
          <a:prstGeom prst="rect">
            <a:avLst/>
          </a:prstGeom>
        </p:spPr>
      </p:pic>
      <p:cxnSp>
        <p:nvCxnSpPr>
          <p:cNvPr id="14" name="Straight Arrow Connector 13">
            <a:extLst>
              <a:ext uri="{FF2B5EF4-FFF2-40B4-BE49-F238E27FC236}">
                <a16:creationId xmlns:a16="http://schemas.microsoft.com/office/drawing/2014/main" id="{EA29F810-5199-3AC5-1ABA-1F6C84A08FAC}"/>
              </a:ext>
            </a:extLst>
          </p:cNvPr>
          <p:cNvCxnSpPr>
            <a:cxnSpLocks/>
          </p:cNvCxnSpPr>
          <p:nvPr/>
        </p:nvCxnSpPr>
        <p:spPr>
          <a:xfrm flipH="1" flipV="1">
            <a:off x="2015067" y="4470400"/>
            <a:ext cx="6028266" cy="176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196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STP – Port rules</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0753189" cy="5290807"/>
          </a:xfrm>
        </p:spPr>
        <p:txBody>
          <a:bodyPr>
            <a:normAutofit/>
          </a:bodyPr>
          <a:lstStyle/>
          <a:p>
            <a:pPr algn="just"/>
            <a:r>
              <a:rPr lang="en-US" b="1" dirty="0">
                <a:latin typeface="Red Hat Display" panose="02010303040201060303" pitchFamily="2" charset="0"/>
                <a:ea typeface="Red Hat Display" panose="02010303040201060303" pitchFamily="2" charset="0"/>
                <a:cs typeface="Red Hat Display" panose="02010303040201060303" pitchFamily="2" charset="0"/>
              </a:rPr>
              <a:t>Root port </a:t>
            </a:r>
            <a:r>
              <a:rPr lang="en-US" dirty="0">
                <a:latin typeface="Red Hat Display" panose="02010303040201060303" pitchFamily="2" charset="0"/>
                <a:ea typeface="Red Hat Display" panose="02010303040201060303" pitchFamily="2" charset="0"/>
                <a:cs typeface="Red Hat Display" panose="02010303040201060303" pitchFamily="2" charset="0"/>
              </a:rPr>
              <a:t>(used to reach the root bridge)</a:t>
            </a:r>
          </a:p>
          <a:p>
            <a:pPr algn="just"/>
            <a:r>
              <a:rPr lang="en-IN" b="1" dirty="0">
                <a:latin typeface="Red Hat Display" panose="02010303040201060303" pitchFamily="2" charset="0"/>
                <a:ea typeface="Red Hat Display" panose="02010303040201060303" pitchFamily="2" charset="0"/>
                <a:cs typeface="Red Hat Display" panose="02010303040201060303" pitchFamily="2" charset="0"/>
              </a:rPr>
              <a:t>Designated Port </a:t>
            </a:r>
            <a:r>
              <a:rPr lang="en-IN" dirty="0">
                <a:latin typeface="Red Hat Display" panose="02010303040201060303" pitchFamily="2" charset="0"/>
                <a:ea typeface="Red Hat Display" panose="02010303040201060303" pitchFamily="2" charset="0"/>
                <a:cs typeface="Red Hat Display" panose="02010303040201060303" pitchFamily="2" charset="0"/>
              </a:rPr>
              <a:t>(forwarding port)</a:t>
            </a:r>
          </a:p>
          <a:p>
            <a:pPr algn="just"/>
            <a:r>
              <a:rPr lang="en-IN" b="1" dirty="0">
                <a:latin typeface="Red Hat Display" panose="02010303040201060303" pitchFamily="2" charset="0"/>
                <a:ea typeface="Red Hat Display" panose="02010303040201060303" pitchFamily="2" charset="0"/>
                <a:cs typeface="Red Hat Display" panose="02010303040201060303" pitchFamily="2" charset="0"/>
              </a:rPr>
              <a:t>Blocking / Non-Designation Port </a:t>
            </a:r>
            <a:r>
              <a:rPr lang="en-IN" dirty="0">
                <a:latin typeface="Red Hat Display" panose="02010303040201060303" pitchFamily="2" charset="0"/>
                <a:ea typeface="Red Hat Display" panose="02010303040201060303" pitchFamily="2" charset="0"/>
                <a:cs typeface="Red Hat Display" panose="02010303040201060303" pitchFamily="2" charset="0"/>
              </a:rPr>
              <a:t>(Loop)</a:t>
            </a:r>
          </a:p>
        </p:txBody>
      </p:sp>
      <p:pic>
        <p:nvPicPr>
          <p:cNvPr id="5" name="Picture 4">
            <a:extLst>
              <a:ext uri="{FF2B5EF4-FFF2-40B4-BE49-F238E27FC236}">
                <a16:creationId xmlns:a16="http://schemas.microsoft.com/office/drawing/2014/main" id="{DDA2AE20-7B41-6656-78A9-C272AD0749B9}"/>
              </a:ext>
            </a:extLst>
          </p:cNvPr>
          <p:cNvPicPr>
            <a:picLocks noChangeAspect="1"/>
          </p:cNvPicPr>
          <p:nvPr/>
        </p:nvPicPr>
        <p:blipFill>
          <a:blip r:embed="rId2"/>
          <a:stretch>
            <a:fillRect/>
          </a:stretch>
        </p:blipFill>
        <p:spPr>
          <a:xfrm>
            <a:off x="2152029" y="3596546"/>
            <a:ext cx="5144218" cy="2848373"/>
          </a:xfrm>
          <a:prstGeom prst="rect">
            <a:avLst/>
          </a:prstGeom>
        </p:spPr>
      </p:pic>
      <p:pic>
        <p:nvPicPr>
          <p:cNvPr id="7" name="Picture 6">
            <a:extLst>
              <a:ext uri="{FF2B5EF4-FFF2-40B4-BE49-F238E27FC236}">
                <a16:creationId xmlns:a16="http://schemas.microsoft.com/office/drawing/2014/main" id="{2403FC4D-204F-15BB-1E35-4379D5CDFC59}"/>
              </a:ext>
            </a:extLst>
          </p:cNvPr>
          <p:cNvPicPr>
            <a:picLocks noChangeAspect="1"/>
          </p:cNvPicPr>
          <p:nvPr/>
        </p:nvPicPr>
        <p:blipFill>
          <a:blip r:embed="rId3"/>
          <a:stretch>
            <a:fillRect/>
          </a:stretch>
        </p:blipFill>
        <p:spPr>
          <a:xfrm>
            <a:off x="5928418" y="506214"/>
            <a:ext cx="5881990" cy="3871053"/>
          </a:xfrm>
          <a:prstGeom prst="rect">
            <a:avLst/>
          </a:prstGeom>
        </p:spPr>
      </p:pic>
    </p:spTree>
    <p:extLst>
      <p:ext uri="{BB962C8B-B14F-4D97-AF65-F5344CB8AC3E}">
        <p14:creationId xmlns:p14="http://schemas.microsoft.com/office/powerpoint/2010/main" val="33121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a:t>Types of STP</a:t>
            </a:r>
            <a:endParaRPr lang="en-IN" dirty="0"/>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0753189" cy="5290807"/>
          </a:xfrm>
        </p:spPr>
        <p:txBody>
          <a:bodyPr>
            <a:normAutofit/>
          </a:body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STP / 802.1D (Original STP)</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Per VLAN Spanning Tree (PVST) + Cisco improvement of STP</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Rapid Spanning Tree Protocol (RSTP) / 802.1W (improved STP with fast convergence)</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RAPID PVST (Cisco improvement of RSTP)</a:t>
            </a:r>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3023028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Port Security</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0753189" cy="5290807"/>
          </a:xfrm>
        </p:spPr>
        <p:txBody>
          <a:bodyPr>
            <a:normAutofit/>
          </a:bodyPr>
          <a:lstStyle/>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To configure port security:</a:t>
            </a:r>
          </a:p>
          <a:p>
            <a:pPr marL="617220" lvl="1" indent="-342900" algn="just">
              <a:buFont typeface="+mj-lt"/>
              <a:buAutoNum type="arabicPeriod"/>
            </a:pPr>
            <a:r>
              <a:rPr lang="en-US" b="1" dirty="0">
                <a:latin typeface="Red Hat Display" panose="02010303040201060303" pitchFamily="2" charset="0"/>
                <a:ea typeface="Red Hat Display" panose="02010303040201060303" pitchFamily="2" charset="0"/>
                <a:cs typeface="Red Hat Display" panose="02010303040201060303" pitchFamily="2" charset="0"/>
              </a:rPr>
              <a:t>Maximum</a:t>
            </a:r>
            <a:r>
              <a:rPr lang="en-US" dirty="0">
                <a:latin typeface="Red Hat Display" panose="02010303040201060303" pitchFamily="2" charset="0"/>
                <a:ea typeface="Red Hat Display" panose="02010303040201060303" pitchFamily="2" charset="0"/>
                <a:cs typeface="Red Hat Display" panose="02010303040201060303" pitchFamily="2" charset="0"/>
              </a:rPr>
              <a:t> – allows max number of MAC addresses allows on that port.</a:t>
            </a:r>
          </a:p>
          <a:p>
            <a:pPr marL="617220" lvl="1" indent="-342900" algn="just">
              <a:buFont typeface="+mj-lt"/>
              <a:buAutoNum type="arabicPeriod"/>
            </a:pPr>
            <a:r>
              <a:rPr lang="en-US" b="1" dirty="0">
                <a:latin typeface="Red Hat Display" panose="02010303040201060303" pitchFamily="2" charset="0"/>
                <a:ea typeface="Red Hat Display" panose="02010303040201060303" pitchFamily="2" charset="0"/>
                <a:cs typeface="Red Hat Display" panose="02010303040201060303" pitchFamily="2" charset="0"/>
              </a:rPr>
              <a:t>MAC-Address</a:t>
            </a:r>
            <a:r>
              <a:rPr lang="en-US" dirty="0">
                <a:latin typeface="Red Hat Display" panose="02010303040201060303" pitchFamily="2" charset="0"/>
                <a:ea typeface="Red Hat Display" panose="02010303040201060303" pitchFamily="2" charset="0"/>
                <a:cs typeface="Red Hat Display" panose="02010303040201060303" pitchFamily="2" charset="0"/>
              </a:rPr>
              <a:t> – allows only specific MAC addresses on that port.</a:t>
            </a:r>
          </a:p>
          <a:p>
            <a:pPr marL="891540" lvl="2" indent="-342900" algn="just">
              <a:buFont typeface="+mj-lt"/>
              <a:buAutoNum type="arabicPeriod"/>
            </a:pPr>
            <a:r>
              <a:rPr lang="en-US" b="1" dirty="0">
                <a:latin typeface="Red Hat Display" panose="02010303040201060303" pitchFamily="2" charset="0"/>
                <a:ea typeface="Red Hat Display" panose="02010303040201060303" pitchFamily="2" charset="0"/>
                <a:cs typeface="Red Hat Display" panose="02010303040201060303" pitchFamily="2" charset="0"/>
              </a:rPr>
              <a:t>Static</a:t>
            </a:r>
            <a:r>
              <a:rPr lang="en-US" dirty="0">
                <a:latin typeface="Red Hat Display" panose="02010303040201060303" pitchFamily="2" charset="0"/>
                <a:ea typeface="Red Hat Display" panose="02010303040201060303" pitchFamily="2" charset="0"/>
                <a:cs typeface="Red Hat Display" panose="02010303040201060303" pitchFamily="2" charset="0"/>
              </a:rPr>
              <a:t> – statically assigning MAC address</a:t>
            </a:r>
          </a:p>
          <a:p>
            <a:pPr marL="891540" lvl="2" indent="-342900" algn="just">
              <a:buFont typeface="+mj-lt"/>
              <a:buAutoNum type="arabicPeriod"/>
            </a:pPr>
            <a:r>
              <a:rPr lang="en-US" b="1" dirty="0">
                <a:latin typeface="Red Hat Display" panose="02010303040201060303" pitchFamily="2" charset="0"/>
                <a:ea typeface="Red Hat Display" panose="02010303040201060303" pitchFamily="2" charset="0"/>
                <a:cs typeface="Red Hat Display" panose="02010303040201060303" pitchFamily="2" charset="0"/>
              </a:rPr>
              <a:t>Sticky</a:t>
            </a:r>
            <a:r>
              <a:rPr lang="en-US" dirty="0">
                <a:latin typeface="Red Hat Display" panose="02010303040201060303" pitchFamily="2" charset="0"/>
                <a:ea typeface="Red Hat Display" panose="02010303040201060303" pitchFamily="2" charset="0"/>
                <a:cs typeface="Red Hat Display" panose="02010303040201060303" pitchFamily="2" charset="0"/>
              </a:rPr>
              <a:t> – it learns the attached MAC address connected to that port.</a:t>
            </a:r>
          </a:p>
          <a:p>
            <a:pPr algn="just"/>
            <a:r>
              <a:rPr lang="en-US" dirty="0">
                <a:latin typeface="Red Hat Display" panose="02010303040201060303" pitchFamily="2" charset="0"/>
                <a:ea typeface="Red Hat Display" panose="02010303040201060303" pitchFamily="2" charset="0"/>
                <a:cs typeface="Red Hat Display" panose="02010303040201060303" pitchFamily="2" charset="0"/>
              </a:rPr>
              <a:t>If the port security breaks the rules, it falls under VIOLATION:</a:t>
            </a:r>
          </a:p>
          <a:p>
            <a:pPr lvl="1" algn="just"/>
            <a:r>
              <a:rPr lang="en-US" b="1" dirty="0">
                <a:latin typeface="Red Hat Display" panose="02010303040201060303" pitchFamily="2" charset="0"/>
                <a:ea typeface="Red Hat Display" panose="02010303040201060303" pitchFamily="2" charset="0"/>
                <a:cs typeface="Red Hat Display" panose="02010303040201060303" pitchFamily="2" charset="0"/>
              </a:rPr>
              <a:t>Protect</a:t>
            </a:r>
            <a:r>
              <a:rPr lang="en-US" dirty="0">
                <a:latin typeface="Red Hat Display" panose="02010303040201060303" pitchFamily="2" charset="0"/>
                <a:ea typeface="Red Hat Display" panose="02010303040201060303" pitchFamily="2" charset="0"/>
                <a:cs typeface="Red Hat Display" panose="02010303040201060303" pitchFamily="2" charset="0"/>
              </a:rPr>
              <a:t> – it will drop all packets until MAC address is connect with no violation notification</a:t>
            </a:r>
          </a:p>
          <a:p>
            <a:pPr lvl="1" algn="just"/>
            <a:r>
              <a:rPr lang="en-US" b="1" dirty="0">
                <a:latin typeface="Red Hat Display" panose="02010303040201060303" pitchFamily="2" charset="0"/>
                <a:ea typeface="Red Hat Display" panose="02010303040201060303" pitchFamily="2" charset="0"/>
                <a:cs typeface="Red Hat Display" panose="02010303040201060303" pitchFamily="2" charset="0"/>
              </a:rPr>
              <a:t>Restrict</a:t>
            </a:r>
            <a:r>
              <a:rPr lang="en-US" dirty="0">
                <a:latin typeface="Red Hat Display" panose="02010303040201060303" pitchFamily="2" charset="0"/>
                <a:ea typeface="Red Hat Display" panose="02010303040201060303" pitchFamily="2" charset="0"/>
                <a:cs typeface="Red Hat Display" panose="02010303040201060303" pitchFamily="2" charset="0"/>
              </a:rPr>
              <a:t> – same as ‘protect’ but will receive notifications &amp; increase counter with every violation.</a:t>
            </a:r>
          </a:p>
          <a:p>
            <a:pPr lvl="1" algn="just"/>
            <a:r>
              <a:rPr lang="en-US" b="1" dirty="0">
                <a:latin typeface="Red Hat Display" panose="02010303040201060303" pitchFamily="2" charset="0"/>
                <a:ea typeface="Red Hat Display" panose="02010303040201060303" pitchFamily="2" charset="0"/>
                <a:cs typeface="Red Hat Display" panose="02010303040201060303" pitchFamily="2" charset="0"/>
              </a:rPr>
              <a:t>Shutdown</a:t>
            </a:r>
            <a:r>
              <a:rPr lang="en-US" dirty="0">
                <a:latin typeface="Red Hat Display" panose="02010303040201060303" pitchFamily="2" charset="0"/>
                <a:ea typeface="Red Hat Display" panose="02010303040201060303" pitchFamily="2" charset="0"/>
                <a:cs typeface="Red Hat Display" panose="02010303040201060303" pitchFamily="2" charset="0"/>
              </a:rPr>
              <a:t> – it shutdown all the interface together.</a:t>
            </a:r>
          </a:p>
          <a:p>
            <a:pPr lvl="1" algn="just"/>
            <a:endParaRPr lang="en-US" dirty="0">
              <a:latin typeface="Red Hat Display" panose="02010303040201060303" pitchFamily="2" charset="0"/>
              <a:ea typeface="Red Hat Display" panose="02010303040201060303" pitchFamily="2" charset="0"/>
              <a:cs typeface="Red Hat Display" panose="02010303040201060303" pitchFamily="2" charset="0"/>
            </a:endParaRPr>
          </a:p>
        </p:txBody>
      </p:sp>
    </p:spTree>
    <p:extLst>
      <p:ext uri="{BB962C8B-B14F-4D97-AF65-F5344CB8AC3E}">
        <p14:creationId xmlns:p14="http://schemas.microsoft.com/office/powerpoint/2010/main" val="2513807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Port Security – Command - 1</a:t>
            </a:r>
          </a:p>
        </p:txBody>
      </p:sp>
      <p:pic>
        <p:nvPicPr>
          <p:cNvPr id="5" name="Picture 4">
            <a:extLst>
              <a:ext uri="{FF2B5EF4-FFF2-40B4-BE49-F238E27FC236}">
                <a16:creationId xmlns:a16="http://schemas.microsoft.com/office/drawing/2014/main" id="{D16978BA-8175-C21F-A6C7-7F86817A9369}"/>
              </a:ext>
            </a:extLst>
          </p:cNvPr>
          <p:cNvPicPr>
            <a:picLocks noChangeAspect="1"/>
          </p:cNvPicPr>
          <p:nvPr/>
        </p:nvPicPr>
        <p:blipFill rotWithShape="1">
          <a:blip r:embed="rId2"/>
          <a:srcRect b="47035"/>
          <a:stretch/>
        </p:blipFill>
        <p:spPr>
          <a:xfrm>
            <a:off x="1148032" y="1270861"/>
            <a:ext cx="9573002" cy="5199607"/>
          </a:xfrm>
          <a:prstGeom prst="rect">
            <a:avLst/>
          </a:prstGeom>
        </p:spPr>
      </p:pic>
    </p:spTree>
    <p:extLst>
      <p:ext uri="{BB962C8B-B14F-4D97-AF65-F5344CB8AC3E}">
        <p14:creationId xmlns:p14="http://schemas.microsoft.com/office/powerpoint/2010/main" val="201311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Port Security – Command - 2</a:t>
            </a:r>
          </a:p>
        </p:txBody>
      </p:sp>
      <p:sp>
        <p:nvSpPr>
          <p:cNvPr id="3" name="Content Placeholder 2">
            <a:extLst>
              <a:ext uri="{FF2B5EF4-FFF2-40B4-BE49-F238E27FC236}">
                <a16:creationId xmlns:a16="http://schemas.microsoft.com/office/drawing/2014/main" id="{3869EC0B-2FBD-D2A6-E057-04E54F8B5516}"/>
              </a:ext>
            </a:extLst>
          </p:cNvPr>
          <p:cNvSpPr>
            <a:spLocks noGrp="1"/>
          </p:cNvSpPr>
          <p:nvPr>
            <p:ph idx="1"/>
          </p:nvPr>
        </p:nvSpPr>
        <p:spPr>
          <a:xfrm>
            <a:off x="600611" y="1270861"/>
            <a:ext cx="10753189" cy="5290807"/>
          </a:xfrm>
        </p:spPr>
        <p:txBody>
          <a:bodyPr>
            <a:normAutofit/>
          </a:bodyPr>
          <a:lstStyle/>
          <a:p>
            <a:pPr algn="just"/>
            <a:endParaRPr lang="en-IN" dirty="0">
              <a:latin typeface="Red Hat Display" panose="02010303040201060303" pitchFamily="2" charset="0"/>
              <a:ea typeface="Red Hat Display" panose="02010303040201060303" pitchFamily="2" charset="0"/>
              <a:cs typeface="Red Hat Display" panose="02010303040201060303" pitchFamily="2" charset="0"/>
            </a:endParaRPr>
          </a:p>
        </p:txBody>
      </p:sp>
      <p:pic>
        <p:nvPicPr>
          <p:cNvPr id="5" name="Picture 4">
            <a:extLst>
              <a:ext uri="{FF2B5EF4-FFF2-40B4-BE49-F238E27FC236}">
                <a16:creationId xmlns:a16="http://schemas.microsoft.com/office/drawing/2014/main" id="{D16978BA-8175-C21F-A6C7-7F86817A9369}"/>
              </a:ext>
            </a:extLst>
          </p:cNvPr>
          <p:cNvPicPr>
            <a:picLocks noChangeAspect="1"/>
          </p:cNvPicPr>
          <p:nvPr/>
        </p:nvPicPr>
        <p:blipFill rotWithShape="1">
          <a:blip r:embed="rId2"/>
          <a:srcRect t="50246"/>
          <a:stretch/>
        </p:blipFill>
        <p:spPr>
          <a:xfrm>
            <a:off x="600610" y="1270860"/>
            <a:ext cx="10203719" cy="5206139"/>
          </a:xfrm>
          <a:prstGeom prst="rect">
            <a:avLst/>
          </a:prstGeom>
        </p:spPr>
      </p:pic>
    </p:spTree>
    <p:extLst>
      <p:ext uri="{BB962C8B-B14F-4D97-AF65-F5344CB8AC3E}">
        <p14:creationId xmlns:p14="http://schemas.microsoft.com/office/powerpoint/2010/main" val="1929418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US" dirty="0" err="1"/>
              <a:t>Tcp</a:t>
            </a:r>
            <a:r>
              <a:rPr lang="en-US" dirty="0"/>
              <a:t> vs </a:t>
            </a:r>
            <a:r>
              <a:rPr lang="en-US" dirty="0" err="1"/>
              <a:t>udp</a:t>
            </a:r>
            <a:endParaRPr lang="en-IN" dirty="0"/>
          </a:p>
        </p:txBody>
      </p:sp>
      <p:graphicFrame>
        <p:nvGraphicFramePr>
          <p:cNvPr id="4" name="Content Placeholder 3">
            <a:extLst>
              <a:ext uri="{FF2B5EF4-FFF2-40B4-BE49-F238E27FC236}">
                <a16:creationId xmlns:a16="http://schemas.microsoft.com/office/drawing/2014/main" id="{37EAC1EF-FBEF-9F1F-A06B-9C896E8DD629}"/>
              </a:ext>
            </a:extLst>
          </p:cNvPr>
          <p:cNvGraphicFramePr>
            <a:graphicFrameLocks noGrp="1"/>
          </p:cNvGraphicFramePr>
          <p:nvPr>
            <p:ph idx="1"/>
            <p:extLst>
              <p:ext uri="{D42A27DB-BD31-4B8C-83A1-F6EECF244321}">
                <p14:modId xmlns:p14="http://schemas.microsoft.com/office/powerpoint/2010/main" val="1798963845"/>
              </p:ext>
            </p:extLst>
          </p:nvPr>
        </p:nvGraphicFramePr>
        <p:xfrm>
          <a:off x="1684866" y="1945640"/>
          <a:ext cx="8822267" cy="2966720"/>
        </p:xfrm>
        <a:graphic>
          <a:graphicData uri="http://schemas.openxmlformats.org/drawingml/2006/table">
            <a:tbl>
              <a:tblPr firstRow="1" bandRow="1">
                <a:tableStyleId>{5C22544A-7EE6-4342-B048-85BDC9FD1C3A}</a:tableStyleId>
              </a:tblPr>
              <a:tblGrid>
                <a:gridCol w="4394201">
                  <a:extLst>
                    <a:ext uri="{9D8B030D-6E8A-4147-A177-3AD203B41FA5}">
                      <a16:colId xmlns:a16="http://schemas.microsoft.com/office/drawing/2014/main" val="1399948766"/>
                    </a:ext>
                  </a:extLst>
                </a:gridCol>
                <a:gridCol w="4428066">
                  <a:extLst>
                    <a:ext uri="{9D8B030D-6E8A-4147-A177-3AD203B41FA5}">
                      <a16:colId xmlns:a16="http://schemas.microsoft.com/office/drawing/2014/main" val="2874305103"/>
                    </a:ext>
                  </a:extLst>
                </a:gridCol>
              </a:tblGrid>
              <a:tr h="370840">
                <a:tc>
                  <a:txBody>
                    <a:bodyPr/>
                    <a:lstStyle/>
                    <a:p>
                      <a:pPr algn="ctr"/>
                      <a:r>
                        <a:rPr lang="en-US" dirty="0"/>
                        <a:t>UDP</a:t>
                      </a:r>
                      <a:endParaRPr lang="en-IN" dirty="0"/>
                    </a:p>
                  </a:txBody>
                  <a:tcPr/>
                </a:tc>
                <a:tc>
                  <a:txBody>
                    <a:bodyPr/>
                    <a:lstStyle/>
                    <a:p>
                      <a:pPr algn="ctr"/>
                      <a:r>
                        <a:rPr lang="en-US" dirty="0"/>
                        <a:t>TCP</a:t>
                      </a:r>
                      <a:endParaRPr lang="en-IN" dirty="0"/>
                    </a:p>
                  </a:txBody>
                  <a:tcPr/>
                </a:tc>
                <a:extLst>
                  <a:ext uri="{0D108BD9-81ED-4DB2-BD59-A6C34878D82A}">
                    <a16:rowId xmlns:a16="http://schemas.microsoft.com/office/drawing/2014/main" val="2710353572"/>
                  </a:ext>
                </a:extLst>
              </a:tr>
              <a:tr h="370840">
                <a:tc>
                  <a:txBody>
                    <a:bodyPr/>
                    <a:lstStyle/>
                    <a:p>
                      <a:r>
                        <a:rPr lang="en-US" dirty="0"/>
                        <a:t>- No feedback</a:t>
                      </a:r>
                      <a:endParaRPr lang="en-IN" dirty="0"/>
                    </a:p>
                  </a:txBody>
                  <a:tcPr/>
                </a:tc>
                <a:tc>
                  <a:txBody>
                    <a:bodyPr/>
                    <a:lstStyle/>
                    <a:p>
                      <a:r>
                        <a:rPr lang="en-US" dirty="0"/>
                        <a:t>- Send feedback</a:t>
                      </a:r>
                      <a:endParaRPr lang="en-IN" dirty="0"/>
                    </a:p>
                  </a:txBody>
                  <a:tcPr/>
                </a:tc>
                <a:extLst>
                  <a:ext uri="{0D108BD9-81ED-4DB2-BD59-A6C34878D82A}">
                    <a16:rowId xmlns:a16="http://schemas.microsoft.com/office/drawing/2014/main" val="2021889534"/>
                  </a:ext>
                </a:extLst>
              </a:tr>
              <a:tr h="370840">
                <a:tc>
                  <a:txBody>
                    <a:bodyPr/>
                    <a:lstStyle/>
                    <a:p>
                      <a:r>
                        <a:rPr lang="en-US" dirty="0"/>
                        <a:t>- Faster than TCP</a:t>
                      </a:r>
                      <a:endParaRPr lang="en-IN" dirty="0"/>
                    </a:p>
                  </a:txBody>
                  <a:tcPr/>
                </a:tc>
                <a:tc>
                  <a:txBody>
                    <a:bodyPr/>
                    <a:lstStyle/>
                    <a:p>
                      <a:r>
                        <a:rPr lang="en-US" dirty="0"/>
                        <a:t>- Slower in nature</a:t>
                      </a:r>
                      <a:endParaRPr lang="en-IN" dirty="0"/>
                    </a:p>
                  </a:txBody>
                  <a:tcPr/>
                </a:tc>
                <a:extLst>
                  <a:ext uri="{0D108BD9-81ED-4DB2-BD59-A6C34878D82A}">
                    <a16:rowId xmlns:a16="http://schemas.microsoft.com/office/drawing/2014/main" val="1676474128"/>
                  </a:ext>
                </a:extLst>
              </a:tr>
              <a:tr h="370840">
                <a:tc>
                  <a:txBody>
                    <a:bodyPr/>
                    <a:lstStyle/>
                    <a:p>
                      <a:r>
                        <a:rPr lang="en-US" dirty="0"/>
                        <a:t>- Example: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Example:</a:t>
                      </a:r>
                    </a:p>
                  </a:txBody>
                  <a:tcPr/>
                </a:tc>
                <a:extLst>
                  <a:ext uri="{0D108BD9-81ED-4DB2-BD59-A6C34878D82A}">
                    <a16:rowId xmlns:a16="http://schemas.microsoft.com/office/drawing/2014/main" val="3247419348"/>
                  </a:ext>
                </a:extLst>
              </a:tr>
              <a:tr h="370840">
                <a:tc>
                  <a:txBody>
                    <a:bodyPr/>
                    <a:lstStyle/>
                    <a:p>
                      <a:pPr marL="457200" lvl="1" indent="0">
                        <a:buFontTx/>
                        <a:buNone/>
                      </a:pPr>
                      <a:r>
                        <a:rPr lang="en-US" dirty="0"/>
                        <a:t>- DNS</a:t>
                      </a:r>
                      <a:endParaRPr lang="en-IN" dirty="0"/>
                    </a:p>
                  </a:txBody>
                  <a:tcPr/>
                </a:tc>
                <a:tc>
                  <a:txBody>
                    <a:bodyPr/>
                    <a:lstStyle/>
                    <a:p>
                      <a:pPr lvl="1"/>
                      <a:r>
                        <a:rPr lang="en-US" dirty="0"/>
                        <a:t>- World Wide Web</a:t>
                      </a:r>
                      <a:endParaRPr lang="en-IN" dirty="0"/>
                    </a:p>
                  </a:txBody>
                  <a:tcPr/>
                </a:tc>
                <a:extLst>
                  <a:ext uri="{0D108BD9-81ED-4DB2-BD59-A6C34878D82A}">
                    <a16:rowId xmlns:a16="http://schemas.microsoft.com/office/drawing/2014/main" val="4155645081"/>
                  </a:ext>
                </a:extLst>
              </a:tr>
              <a:tr h="370840">
                <a:tc>
                  <a:txBody>
                    <a:bodyPr/>
                    <a:lstStyle/>
                    <a:p>
                      <a:pPr lvl="1"/>
                      <a:r>
                        <a:rPr lang="en-US" dirty="0"/>
                        <a:t>- Online games</a:t>
                      </a:r>
                      <a:endParaRPr lang="en-IN" dirty="0"/>
                    </a:p>
                  </a:txBody>
                  <a:tcPr/>
                </a:tc>
                <a:tc>
                  <a:txBody>
                    <a:bodyPr/>
                    <a:lstStyle/>
                    <a:p>
                      <a:pPr lvl="1"/>
                      <a:r>
                        <a:rPr lang="en-US" dirty="0"/>
                        <a:t>- File Transfer Protocol (FTP)</a:t>
                      </a:r>
                      <a:endParaRPr lang="en-IN" dirty="0"/>
                    </a:p>
                  </a:txBody>
                  <a:tcPr/>
                </a:tc>
                <a:extLst>
                  <a:ext uri="{0D108BD9-81ED-4DB2-BD59-A6C34878D82A}">
                    <a16:rowId xmlns:a16="http://schemas.microsoft.com/office/drawing/2014/main" val="3709589133"/>
                  </a:ext>
                </a:extLst>
              </a:tr>
              <a:tr h="370840">
                <a:tc>
                  <a:txBody>
                    <a:bodyPr/>
                    <a:lstStyle/>
                    <a:p>
                      <a:pPr lvl="1"/>
                      <a:r>
                        <a:rPr lang="en-US" dirty="0"/>
                        <a:t>- Online video streaming</a:t>
                      </a:r>
                      <a:endParaRPr lang="en-IN" dirty="0"/>
                    </a:p>
                  </a:txBody>
                  <a:tcPr/>
                </a:tc>
                <a:tc>
                  <a:txBody>
                    <a:bodyPr/>
                    <a:lstStyle/>
                    <a:p>
                      <a:pPr lvl="1"/>
                      <a:r>
                        <a:rPr lang="en-US" dirty="0"/>
                        <a:t>- Emails</a:t>
                      </a:r>
                      <a:endParaRPr lang="en-IN" dirty="0"/>
                    </a:p>
                  </a:txBody>
                  <a:tcPr/>
                </a:tc>
                <a:extLst>
                  <a:ext uri="{0D108BD9-81ED-4DB2-BD59-A6C34878D82A}">
                    <a16:rowId xmlns:a16="http://schemas.microsoft.com/office/drawing/2014/main" val="3018273568"/>
                  </a:ext>
                </a:extLst>
              </a:tr>
              <a:tr h="370840">
                <a:tc>
                  <a:txBody>
                    <a:bodyPr/>
                    <a:lstStyle/>
                    <a:p>
                      <a:pPr lvl="1"/>
                      <a:r>
                        <a:rPr lang="en-US" dirty="0"/>
                        <a:t>- Radio</a:t>
                      </a:r>
                      <a:endParaRPr lang="en-IN" dirty="0"/>
                    </a:p>
                  </a:txBody>
                  <a:tcPr/>
                </a:tc>
                <a:tc>
                  <a:txBody>
                    <a:bodyPr/>
                    <a:lstStyle/>
                    <a:p>
                      <a:pPr lvl="1"/>
                      <a:endParaRPr lang="en-IN" dirty="0"/>
                    </a:p>
                  </a:txBody>
                  <a:tcPr/>
                </a:tc>
                <a:extLst>
                  <a:ext uri="{0D108BD9-81ED-4DB2-BD59-A6C34878D82A}">
                    <a16:rowId xmlns:a16="http://schemas.microsoft.com/office/drawing/2014/main" val="1587439135"/>
                  </a:ext>
                </a:extLst>
              </a:tr>
            </a:tbl>
          </a:graphicData>
        </a:graphic>
      </p:graphicFrame>
    </p:spTree>
    <p:extLst>
      <p:ext uri="{BB962C8B-B14F-4D97-AF65-F5344CB8AC3E}">
        <p14:creationId xmlns:p14="http://schemas.microsoft.com/office/powerpoint/2010/main" val="2996073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4A40E-EA12-6F6C-1BFA-9F4B18470BED}"/>
              </a:ext>
            </a:extLst>
          </p:cNvPr>
          <p:cNvSpPr>
            <a:spLocks noGrp="1"/>
          </p:cNvSpPr>
          <p:nvPr>
            <p:ph type="title"/>
          </p:nvPr>
        </p:nvSpPr>
        <p:spPr>
          <a:xfrm>
            <a:off x="557939" y="220091"/>
            <a:ext cx="10753189" cy="1050770"/>
          </a:xfrm>
        </p:spPr>
        <p:txBody>
          <a:bodyPr/>
          <a:lstStyle/>
          <a:p>
            <a:r>
              <a:rPr lang="en-IN" dirty="0"/>
              <a:t>Port Security – validate</a:t>
            </a:r>
          </a:p>
        </p:txBody>
      </p:sp>
      <p:pic>
        <p:nvPicPr>
          <p:cNvPr id="5" name="Content Placeholder 4">
            <a:extLst>
              <a:ext uri="{FF2B5EF4-FFF2-40B4-BE49-F238E27FC236}">
                <a16:creationId xmlns:a16="http://schemas.microsoft.com/office/drawing/2014/main" id="{AFF97A09-F674-8913-15B3-83CCECA874A9}"/>
              </a:ext>
            </a:extLst>
          </p:cNvPr>
          <p:cNvPicPr>
            <a:picLocks noGrp="1" noChangeAspect="1"/>
          </p:cNvPicPr>
          <p:nvPr>
            <p:ph idx="1"/>
          </p:nvPr>
        </p:nvPicPr>
        <p:blipFill>
          <a:blip r:embed="rId2"/>
          <a:stretch>
            <a:fillRect/>
          </a:stretch>
        </p:blipFill>
        <p:spPr>
          <a:xfrm>
            <a:off x="646276" y="3429000"/>
            <a:ext cx="10899448" cy="2311400"/>
          </a:xfrm>
        </p:spPr>
      </p:pic>
      <p:pic>
        <p:nvPicPr>
          <p:cNvPr id="7" name="Picture 6">
            <a:extLst>
              <a:ext uri="{FF2B5EF4-FFF2-40B4-BE49-F238E27FC236}">
                <a16:creationId xmlns:a16="http://schemas.microsoft.com/office/drawing/2014/main" id="{ED28C171-D321-848F-04CD-3FB225195577}"/>
              </a:ext>
            </a:extLst>
          </p:cNvPr>
          <p:cNvPicPr>
            <a:picLocks noChangeAspect="1"/>
          </p:cNvPicPr>
          <p:nvPr/>
        </p:nvPicPr>
        <p:blipFill>
          <a:blip r:embed="rId3"/>
          <a:stretch>
            <a:fillRect/>
          </a:stretch>
        </p:blipFill>
        <p:spPr>
          <a:xfrm>
            <a:off x="3925710" y="1620829"/>
            <a:ext cx="4658375" cy="1943371"/>
          </a:xfrm>
          <a:prstGeom prst="rect">
            <a:avLst/>
          </a:prstGeom>
        </p:spPr>
      </p:pic>
      <p:sp>
        <p:nvSpPr>
          <p:cNvPr id="8" name="TextBox 7">
            <a:extLst>
              <a:ext uri="{FF2B5EF4-FFF2-40B4-BE49-F238E27FC236}">
                <a16:creationId xmlns:a16="http://schemas.microsoft.com/office/drawing/2014/main" id="{EEACC094-62AB-782D-EDE3-5D33849A16FB}"/>
              </a:ext>
            </a:extLst>
          </p:cNvPr>
          <p:cNvSpPr txBox="1"/>
          <p:nvPr/>
        </p:nvSpPr>
        <p:spPr>
          <a:xfrm>
            <a:off x="4199922" y="1436163"/>
            <a:ext cx="3469219" cy="369332"/>
          </a:xfrm>
          <a:prstGeom prst="rect">
            <a:avLst/>
          </a:prstGeom>
          <a:noFill/>
        </p:spPr>
        <p:txBody>
          <a:bodyPr wrap="none" rtlCol="0">
            <a:spAutoFit/>
          </a:bodyPr>
          <a:lstStyle/>
          <a:p>
            <a:r>
              <a:rPr lang="en-US" dirty="0"/>
              <a:t>After adding a PC to the Switch</a:t>
            </a:r>
            <a:endParaRPr lang="en-IN" dirty="0"/>
          </a:p>
        </p:txBody>
      </p:sp>
    </p:spTree>
    <p:extLst>
      <p:ext uri="{BB962C8B-B14F-4D97-AF65-F5344CB8AC3E}">
        <p14:creationId xmlns:p14="http://schemas.microsoft.com/office/powerpoint/2010/main" val="506874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3632</TotalTime>
  <Words>4436</Words>
  <Application>Microsoft Office PowerPoint</Application>
  <PresentationFormat>Widescreen</PresentationFormat>
  <Paragraphs>428</Paragraphs>
  <Slides>90</Slides>
  <Notes>1</Notes>
  <HiddenSlides>10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90</vt:i4>
      </vt:variant>
    </vt:vector>
  </HeadingPairs>
  <TitlesOfParts>
    <vt:vector size="97" baseType="lpstr">
      <vt:lpstr>Arial</vt:lpstr>
      <vt:lpstr>Calibri</vt:lpstr>
      <vt:lpstr>Red Hat Display</vt:lpstr>
      <vt:lpstr>Rockwell</vt:lpstr>
      <vt:lpstr>Rockwell Condensed</vt:lpstr>
      <vt:lpstr>Wingdings</vt:lpstr>
      <vt:lpstr>Wood Type</vt:lpstr>
      <vt:lpstr>Switching</vt:lpstr>
      <vt:lpstr>OSI Layers </vt:lpstr>
      <vt:lpstr>OSI Layers </vt:lpstr>
      <vt:lpstr>OSI Layers – Sender &amp; receiver</vt:lpstr>
      <vt:lpstr>Layer 7: Application layer</vt:lpstr>
      <vt:lpstr>Layer 6: presentation layer</vt:lpstr>
      <vt:lpstr>Layer 5: Session layer</vt:lpstr>
      <vt:lpstr>Layer 4: Transport layer</vt:lpstr>
      <vt:lpstr>Tcp vs udp</vt:lpstr>
      <vt:lpstr>Layer 3: network layer (internet layer)</vt:lpstr>
      <vt:lpstr>Layer 3: network layer (internet layer)</vt:lpstr>
      <vt:lpstr>Layer 2: data link layer</vt:lpstr>
      <vt:lpstr>Layer 1: physical layer</vt:lpstr>
      <vt:lpstr>TCP/IP Model - Application Layer</vt:lpstr>
      <vt:lpstr>TCP/IP Model - Application Layer</vt:lpstr>
      <vt:lpstr>TCP/IP - Application Layer</vt:lpstr>
      <vt:lpstr>TCP/IP - Transport Layer</vt:lpstr>
      <vt:lpstr>TCP/IP - Transport Layer</vt:lpstr>
      <vt:lpstr>TCP/IP - Internet Layer</vt:lpstr>
      <vt:lpstr>TCP/IP - Network Interface Layer (Link Layer)</vt:lpstr>
      <vt:lpstr>TCP/IP - Network Interface Layer (Link Layer)</vt:lpstr>
      <vt:lpstr>Introduction to Networks</vt:lpstr>
      <vt:lpstr>What is a Computer Network?</vt:lpstr>
      <vt:lpstr>What Do Computer Networks Do?</vt:lpstr>
      <vt:lpstr>Key Components of a Computer Network</vt:lpstr>
      <vt:lpstr>Components Of Computer Network</vt:lpstr>
      <vt:lpstr>Network devices</vt:lpstr>
      <vt:lpstr>Network Interface Card </vt:lpstr>
      <vt:lpstr>Types of NICs</vt:lpstr>
      <vt:lpstr>NIC components</vt:lpstr>
      <vt:lpstr>NIC components</vt:lpstr>
      <vt:lpstr>Basics of Switching </vt:lpstr>
      <vt:lpstr>How Does a Network Switch Work?</vt:lpstr>
      <vt:lpstr>MAC/CAM Table</vt:lpstr>
      <vt:lpstr>MAC/CAM Table</vt:lpstr>
      <vt:lpstr>components of switch</vt:lpstr>
      <vt:lpstr>components of switch</vt:lpstr>
      <vt:lpstr>components of switch</vt:lpstr>
      <vt:lpstr>Booting process of switch</vt:lpstr>
      <vt:lpstr>Booting process of switch</vt:lpstr>
      <vt:lpstr>Booting process of switch</vt:lpstr>
      <vt:lpstr>Booting process of switch</vt:lpstr>
      <vt:lpstr>Booting process of switch</vt:lpstr>
      <vt:lpstr>Types of Switches</vt:lpstr>
      <vt:lpstr>Types of Switches</vt:lpstr>
      <vt:lpstr>Types of Switches</vt:lpstr>
      <vt:lpstr>Basic Configuration(CLI)</vt:lpstr>
      <vt:lpstr>Basic Configuration(CLI)</vt:lpstr>
      <vt:lpstr>Basic Configuration(CLI)</vt:lpstr>
      <vt:lpstr>Configuring Password</vt:lpstr>
      <vt:lpstr>Configuring Username and Password</vt:lpstr>
      <vt:lpstr>Configuring Secret</vt:lpstr>
      <vt:lpstr>Configuring password permanently</vt:lpstr>
      <vt:lpstr>Configuring Telnet Access and Password</vt:lpstr>
      <vt:lpstr>Showing mac address table</vt:lpstr>
      <vt:lpstr>VLAN</vt:lpstr>
      <vt:lpstr>VLAN - Access Ports</vt:lpstr>
      <vt:lpstr>VLAN - Trunk  Ports</vt:lpstr>
      <vt:lpstr>To show VLAN</vt:lpstr>
      <vt:lpstr>To create vlan</vt:lpstr>
      <vt:lpstr>Deleting VLAN</vt:lpstr>
      <vt:lpstr>Home-office vlan</vt:lpstr>
      <vt:lpstr>Home-office vlan - Commands</vt:lpstr>
      <vt:lpstr>Home-office vlan - verify</vt:lpstr>
      <vt:lpstr>Dynamic Trunking protocol (DTP)</vt:lpstr>
      <vt:lpstr>DTP</vt:lpstr>
      <vt:lpstr>DTP </vt:lpstr>
      <vt:lpstr>VTP – VLAN Trunking protocol</vt:lpstr>
      <vt:lpstr>VTP – creation &amp; verify</vt:lpstr>
      <vt:lpstr>VTP status – by default</vt:lpstr>
      <vt:lpstr>VTP status – changing on Switch 1</vt:lpstr>
      <vt:lpstr>VTP status – changed on Switch 2</vt:lpstr>
      <vt:lpstr>Creating VLAN using VTP – Switch 1</vt:lpstr>
      <vt:lpstr>Modes of vtp</vt:lpstr>
      <vt:lpstr>Configuring VTP</vt:lpstr>
      <vt:lpstr>VTP commands</vt:lpstr>
      <vt:lpstr>Verify VTP – on 1st switch</vt:lpstr>
      <vt:lpstr>VLAN replication to all switches</vt:lpstr>
      <vt:lpstr>Spanning Tree Protocol (STP)</vt:lpstr>
      <vt:lpstr>Spanning Tree Protocol (STP)</vt:lpstr>
      <vt:lpstr>STP</vt:lpstr>
      <vt:lpstr>STP – Root bridge</vt:lpstr>
      <vt:lpstr>STP – link failure</vt:lpstr>
      <vt:lpstr>STP – list root bridge</vt:lpstr>
      <vt:lpstr>STP – Port rules</vt:lpstr>
      <vt:lpstr>Types of STP</vt:lpstr>
      <vt:lpstr>Port Security</vt:lpstr>
      <vt:lpstr>Port Security – Command - 1</vt:lpstr>
      <vt:lpstr>Port Security – Command - 2</vt:lpstr>
      <vt:lpstr>Port Security – validate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Services</dc:title>
  <dc:creator>Jeetu Tomar</dc:creator>
  <cp:lastModifiedBy>Jeetu Tomar</cp:lastModifiedBy>
  <cp:revision>963</cp:revision>
  <dcterms:created xsi:type="dcterms:W3CDTF">2024-01-23T14:19:57Z</dcterms:created>
  <dcterms:modified xsi:type="dcterms:W3CDTF">2024-08-13T11:58:23Z</dcterms:modified>
</cp:coreProperties>
</file>