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333" r:id="rId4"/>
    <p:sldId id="334" r:id="rId5"/>
    <p:sldId id="332" r:id="rId6"/>
    <p:sldId id="335" r:id="rId7"/>
    <p:sldId id="336" r:id="rId8"/>
    <p:sldId id="337" r:id="rId9"/>
    <p:sldId id="338" r:id="rId10"/>
    <p:sldId id="362" r:id="rId11"/>
    <p:sldId id="339" r:id="rId12"/>
    <p:sldId id="340" r:id="rId13"/>
    <p:sldId id="290" r:id="rId14"/>
    <p:sldId id="341" r:id="rId15"/>
    <p:sldId id="342" r:id="rId16"/>
    <p:sldId id="343" r:id="rId17"/>
    <p:sldId id="344" r:id="rId18"/>
    <p:sldId id="345" r:id="rId19"/>
    <p:sldId id="346" r:id="rId20"/>
    <p:sldId id="363" r:id="rId21"/>
    <p:sldId id="347" r:id="rId22"/>
    <p:sldId id="348" r:id="rId23"/>
    <p:sldId id="349" r:id="rId24"/>
    <p:sldId id="364" r:id="rId25"/>
    <p:sldId id="387" r:id="rId26"/>
    <p:sldId id="388" r:id="rId27"/>
    <p:sldId id="389" r:id="rId28"/>
    <p:sldId id="365" r:id="rId29"/>
    <p:sldId id="366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405" r:id="rId39"/>
    <p:sldId id="403" r:id="rId40"/>
    <p:sldId id="404" r:id="rId41"/>
    <p:sldId id="406" r:id="rId42"/>
    <p:sldId id="407" r:id="rId43"/>
    <p:sldId id="408" r:id="rId44"/>
    <p:sldId id="409" r:id="rId45"/>
    <p:sldId id="416" r:id="rId46"/>
    <p:sldId id="410" r:id="rId47"/>
    <p:sldId id="417" r:id="rId48"/>
    <p:sldId id="411" r:id="rId49"/>
    <p:sldId id="435" r:id="rId50"/>
    <p:sldId id="446" r:id="rId51"/>
    <p:sldId id="436" r:id="rId52"/>
    <p:sldId id="437" r:id="rId53"/>
    <p:sldId id="438" r:id="rId54"/>
    <p:sldId id="440" r:id="rId55"/>
    <p:sldId id="447" r:id="rId56"/>
    <p:sldId id="448" r:id="rId57"/>
    <p:sldId id="449" r:id="rId58"/>
    <p:sldId id="456" r:id="rId59"/>
    <p:sldId id="457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AB916-7516-4289-95FC-C5932EBD00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20A819-4161-4A8C-858E-0CAB0DD4C5EC}">
      <dgm:prSet phldrT="[Text]"/>
      <dgm:spPr/>
      <dgm:t>
        <a:bodyPr/>
        <a:lstStyle/>
        <a:p>
          <a:r>
            <a:rPr lang="en-IN" dirty="0"/>
            <a:t>Types of DBMS</a:t>
          </a:r>
        </a:p>
      </dgm:t>
    </dgm:pt>
    <dgm:pt modelId="{8BEA2BAB-C52D-4467-A7AD-45A6A958348C}" type="parTrans" cxnId="{072000C6-7706-4BA2-8BD1-6847108ED871}">
      <dgm:prSet/>
      <dgm:spPr/>
      <dgm:t>
        <a:bodyPr/>
        <a:lstStyle/>
        <a:p>
          <a:endParaRPr lang="en-IN"/>
        </a:p>
      </dgm:t>
    </dgm:pt>
    <dgm:pt modelId="{2E7377D6-4751-4A40-8A1A-7D0624217895}" type="sibTrans" cxnId="{072000C6-7706-4BA2-8BD1-6847108ED871}">
      <dgm:prSet/>
      <dgm:spPr/>
      <dgm:t>
        <a:bodyPr/>
        <a:lstStyle/>
        <a:p>
          <a:endParaRPr lang="en-IN"/>
        </a:p>
      </dgm:t>
    </dgm:pt>
    <dgm:pt modelId="{82AD241F-9F1A-4585-925E-FDD4904BD600}">
      <dgm:prSet phldrT="[Text]"/>
      <dgm:spPr/>
      <dgm:t>
        <a:bodyPr/>
        <a:lstStyle/>
        <a:p>
          <a:r>
            <a:rPr lang="en-IN" b="1" i="0" dirty="0"/>
            <a:t>Relational database</a:t>
          </a:r>
          <a:endParaRPr lang="en-IN" dirty="0"/>
        </a:p>
      </dgm:t>
    </dgm:pt>
    <dgm:pt modelId="{D84A28D0-B195-4202-9C0A-E082077E98F7}" type="sibTrans" cxnId="{715DCA0F-7C3C-422C-BFAF-6BED532A1989}">
      <dgm:prSet/>
      <dgm:spPr/>
      <dgm:t>
        <a:bodyPr/>
        <a:lstStyle/>
        <a:p>
          <a:endParaRPr lang="en-IN"/>
        </a:p>
      </dgm:t>
    </dgm:pt>
    <dgm:pt modelId="{92C9085B-3412-48AA-9485-EB51BA3FE07F}" type="parTrans" cxnId="{715DCA0F-7C3C-422C-BFAF-6BED532A1989}">
      <dgm:prSet/>
      <dgm:spPr/>
      <dgm:t>
        <a:bodyPr/>
        <a:lstStyle/>
        <a:p>
          <a:endParaRPr lang="en-IN"/>
        </a:p>
      </dgm:t>
    </dgm:pt>
    <dgm:pt modelId="{7A9C0C9D-8A1B-4351-B696-7BED00B4EEA0}">
      <dgm:prSet phldrT="[Text]"/>
      <dgm:spPr/>
      <dgm:t>
        <a:bodyPr/>
        <a:lstStyle/>
        <a:p>
          <a:r>
            <a:rPr lang="en-IN" b="1" i="0" dirty="0"/>
            <a:t>Object oriented database</a:t>
          </a:r>
          <a:endParaRPr lang="en-IN" dirty="0"/>
        </a:p>
      </dgm:t>
    </dgm:pt>
    <dgm:pt modelId="{FA82CDBA-3F8A-4B10-A208-275052619770}" type="sibTrans" cxnId="{213D9437-871A-41E3-8821-CDD062A9158D}">
      <dgm:prSet/>
      <dgm:spPr/>
      <dgm:t>
        <a:bodyPr/>
        <a:lstStyle/>
        <a:p>
          <a:endParaRPr lang="en-IN"/>
        </a:p>
      </dgm:t>
    </dgm:pt>
    <dgm:pt modelId="{9193D8DE-26CE-476F-BB41-1433C96C581D}" type="parTrans" cxnId="{213D9437-871A-41E3-8821-CDD062A9158D}">
      <dgm:prSet/>
      <dgm:spPr/>
      <dgm:t>
        <a:bodyPr/>
        <a:lstStyle/>
        <a:p>
          <a:endParaRPr lang="en-IN"/>
        </a:p>
      </dgm:t>
    </dgm:pt>
    <dgm:pt modelId="{71D7FC40-B6D9-4F03-A1BD-3028FFB4A32A}">
      <dgm:prSet phldrT="[Text]"/>
      <dgm:spPr/>
      <dgm:t>
        <a:bodyPr/>
        <a:lstStyle/>
        <a:p>
          <a:r>
            <a:rPr lang="en-IN" b="1" i="0" dirty="0"/>
            <a:t>Hierarchical database</a:t>
          </a:r>
          <a:endParaRPr lang="en-IN" dirty="0"/>
        </a:p>
      </dgm:t>
    </dgm:pt>
    <dgm:pt modelId="{3D488998-A5FE-439B-AE3B-0095E6610C23}" type="sibTrans" cxnId="{3AA4448D-66EC-4C90-B8FB-C752917CBACD}">
      <dgm:prSet/>
      <dgm:spPr/>
      <dgm:t>
        <a:bodyPr/>
        <a:lstStyle/>
        <a:p>
          <a:endParaRPr lang="en-IN"/>
        </a:p>
      </dgm:t>
    </dgm:pt>
    <dgm:pt modelId="{88CE57DD-2CCD-43C8-96D9-C59B668D366A}" type="parTrans" cxnId="{3AA4448D-66EC-4C90-B8FB-C752917CBACD}">
      <dgm:prSet/>
      <dgm:spPr/>
      <dgm:t>
        <a:bodyPr/>
        <a:lstStyle/>
        <a:p>
          <a:endParaRPr lang="en-IN"/>
        </a:p>
      </dgm:t>
    </dgm:pt>
    <dgm:pt modelId="{248718CF-0606-4B69-9342-504803F5689D}">
      <dgm:prSet phldrT="[Text]"/>
      <dgm:spPr/>
      <dgm:t>
        <a:bodyPr/>
        <a:lstStyle/>
        <a:p>
          <a:r>
            <a:rPr lang="en-IN" b="1" i="0" dirty="0"/>
            <a:t>Network database</a:t>
          </a:r>
          <a:endParaRPr lang="en-IN" dirty="0"/>
        </a:p>
      </dgm:t>
    </dgm:pt>
    <dgm:pt modelId="{E3643FB1-6514-4FE0-9159-EFE8A21E4445}" type="sibTrans" cxnId="{40F47D6C-0B85-4339-B87E-4580B99CE55B}">
      <dgm:prSet/>
      <dgm:spPr/>
      <dgm:t>
        <a:bodyPr/>
        <a:lstStyle/>
        <a:p>
          <a:endParaRPr lang="en-IN"/>
        </a:p>
      </dgm:t>
    </dgm:pt>
    <dgm:pt modelId="{0149D8C0-62AD-4C2B-8611-CDFDFB06E8A5}" type="parTrans" cxnId="{40F47D6C-0B85-4339-B87E-4580B99CE55B}">
      <dgm:prSet/>
      <dgm:spPr/>
      <dgm:t>
        <a:bodyPr/>
        <a:lstStyle/>
        <a:p>
          <a:endParaRPr lang="en-IN"/>
        </a:p>
      </dgm:t>
    </dgm:pt>
    <dgm:pt modelId="{35B609AA-E864-40CD-88F2-4813A1F51CC7}">
      <dgm:prSet/>
      <dgm:spPr/>
      <dgm:t>
        <a:bodyPr/>
        <a:lstStyle/>
        <a:p>
          <a:endParaRPr lang="en-IN" dirty="0"/>
        </a:p>
      </dgm:t>
    </dgm:pt>
    <dgm:pt modelId="{5E8F68FE-E085-4EB6-960C-3CD174FD957B}" type="sibTrans" cxnId="{7105DE9E-BFE9-46DB-A7C4-C14871E18669}">
      <dgm:prSet/>
      <dgm:spPr/>
      <dgm:t>
        <a:bodyPr/>
        <a:lstStyle/>
        <a:p>
          <a:endParaRPr lang="en-IN"/>
        </a:p>
      </dgm:t>
    </dgm:pt>
    <dgm:pt modelId="{16196076-4BDA-4601-94F2-E720D0F150EA}" type="parTrans" cxnId="{7105DE9E-BFE9-46DB-A7C4-C14871E18669}">
      <dgm:prSet/>
      <dgm:spPr/>
      <dgm:t>
        <a:bodyPr/>
        <a:lstStyle/>
        <a:p>
          <a:endParaRPr lang="en-IN"/>
        </a:p>
      </dgm:t>
    </dgm:pt>
    <dgm:pt modelId="{A548277D-BFCF-4B57-AB6B-9644515F8B00}" type="pres">
      <dgm:prSet presAssocID="{A91AB916-7516-4289-95FC-C5932EBD0045}" presName="composite" presStyleCnt="0">
        <dgm:presLayoutVars>
          <dgm:chMax val="1"/>
          <dgm:dir/>
          <dgm:resizeHandles val="exact"/>
        </dgm:presLayoutVars>
      </dgm:prSet>
      <dgm:spPr/>
    </dgm:pt>
    <dgm:pt modelId="{6C5990A0-FDC9-41B9-B314-1122D4B1F4D7}" type="pres">
      <dgm:prSet presAssocID="{A91AB916-7516-4289-95FC-C5932EBD0045}" presName="radial" presStyleCnt="0">
        <dgm:presLayoutVars>
          <dgm:animLvl val="ctr"/>
        </dgm:presLayoutVars>
      </dgm:prSet>
      <dgm:spPr/>
    </dgm:pt>
    <dgm:pt modelId="{334B497B-D7A1-402E-A9B8-D434E939A0E9}" type="pres">
      <dgm:prSet presAssocID="{8120A819-4161-4A8C-858E-0CAB0DD4C5EC}" presName="centerShape" presStyleLbl="vennNode1" presStyleIdx="0" presStyleCnt="5"/>
      <dgm:spPr/>
    </dgm:pt>
    <dgm:pt modelId="{7DE96C20-5BAA-4150-B14A-C55B94A0622D}" type="pres">
      <dgm:prSet presAssocID="{82AD241F-9F1A-4585-925E-FDD4904BD600}" presName="node" presStyleLbl="vennNode1" presStyleIdx="1" presStyleCnt="5">
        <dgm:presLayoutVars>
          <dgm:bulletEnabled val="1"/>
        </dgm:presLayoutVars>
      </dgm:prSet>
      <dgm:spPr/>
    </dgm:pt>
    <dgm:pt modelId="{CCE8F77F-0793-420E-8366-370BE9D12F99}" type="pres">
      <dgm:prSet presAssocID="{7A9C0C9D-8A1B-4351-B696-7BED00B4EEA0}" presName="node" presStyleLbl="vennNode1" presStyleIdx="2" presStyleCnt="5">
        <dgm:presLayoutVars>
          <dgm:bulletEnabled val="1"/>
        </dgm:presLayoutVars>
      </dgm:prSet>
      <dgm:spPr/>
    </dgm:pt>
    <dgm:pt modelId="{36438F07-37F1-421B-BA93-C4B433EF2E0E}" type="pres">
      <dgm:prSet presAssocID="{71D7FC40-B6D9-4F03-A1BD-3028FFB4A32A}" presName="node" presStyleLbl="vennNode1" presStyleIdx="3" presStyleCnt="5">
        <dgm:presLayoutVars>
          <dgm:bulletEnabled val="1"/>
        </dgm:presLayoutVars>
      </dgm:prSet>
      <dgm:spPr/>
    </dgm:pt>
    <dgm:pt modelId="{506CD4B3-838F-4FA5-994C-5608852A6D46}" type="pres">
      <dgm:prSet presAssocID="{248718CF-0606-4B69-9342-504803F5689D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9D221A0A-925F-4EC9-8B06-4E77273496CA}" type="presOf" srcId="{248718CF-0606-4B69-9342-504803F5689D}" destId="{506CD4B3-838F-4FA5-994C-5608852A6D46}" srcOrd="0" destOrd="0" presId="urn:microsoft.com/office/officeart/2005/8/layout/radial3"/>
    <dgm:cxn modelId="{1567640C-AE2D-4420-B10E-05E42F554CEC}" type="presOf" srcId="{82AD241F-9F1A-4585-925E-FDD4904BD600}" destId="{7DE96C20-5BAA-4150-B14A-C55B94A0622D}" srcOrd="0" destOrd="0" presId="urn:microsoft.com/office/officeart/2005/8/layout/radial3"/>
    <dgm:cxn modelId="{715DCA0F-7C3C-422C-BFAF-6BED532A1989}" srcId="{8120A819-4161-4A8C-858E-0CAB0DD4C5EC}" destId="{82AD241F-9F1A-4585-925E-FDD4904BD600}" srcOrd="0" destOrd="0" parTransId="{92C9085B-3412-48AA-9485-EB51BA3FE07F}" sibTransId="{D84A28D0-B195-4202-9C0A-E082077E98F7}"/>
    <dgm:cxn modelId="{BBA01D11-64A8-4154-953A-70A5DDC8A893}" type="presOf" srcId="{71D7FC40-B6D9-4F03-A1BD-3028FFB4A32A}" destId="{36438F07-37F1-421B-BA93-C4B433EF2E0E}" srcOrd="0" destOrd="0" presId="urn:microsoft.com/office/officeart/2005/8/layout/radial3"/>
    <dgm:cxn modelId="{F9313A1B-D8C9-48ED-B13C-6B7907E3DCFF}" type="presOf" srcId="{7A9C0C9D-8A1B-4351-B696-7BED00B4EEA0}" destId="{CCE8F77F-0793-420E-8366-370BE9D12F99}" srcOrd="0" destOrd="0" presId="urn:microsoft.com/office/officeart/2005/8/layout/radial3"/>
    <dgm:cxn modelId="{D70C9D36-86FC-4187-ADF3-6A0D2EAD76D7}" type="presOf" srcId="{A91AB916-7516-4289-95FC-C5932EBD0045}" destId="{A548277D-BFCF-4B57-AB6B-9644515F8B00}" srcOrd="0" destOrd="0" presId="urn:microsoft.com/office/officeart/2005/8/layout/radial3"/>
    <dgm:cxn modelId="{213D9437-871A-41E3-8821-CDD062A9158D}" srcId="{8120A819-4161-4A8C-858E-0CAB0DD4C5EC}" destId="{7A9C0C9D-8A1B-4351-B696-7BED00B4EEA0}" srcOrd="1" destOrd="0" parTransId="{9193D8DE-26CE-476F-BB41-1433C96C581D}" sibTransId="{FA82CDBA-3F8A-4B10-A208-275052619770}"/>
    <dgm:cxn modelId="{40F47D6C-0B85-4339-B87E-4580B99CE55B}" srcId="{8120A819-4161-4A8C-858E-0CAB0DD4C5EC}" destId="{248718CF-0606-4B69-9342-504803F5689D}" srcOrd="3" destOrd="0" parTransId="{0149D8C0-62AD-4C2B-8611-CDFDFB06E8A5}" sibTransId="{E3643FB1-6514-4FE0-9159-EFE8A21E4445}"/>
    <dgm:cxn modelId="{3AA4448D-66EC-4C90-B8FB-C752917CBACD}" srcId="{8120A819-4161-4A8C-858E-0CAB0DD4C5EC}" destId="{71D7FC40-B6D9-4F03-A1BD-3028FFB4A32A}" srcOrd="2" destOrd="0" parTransId="{88CE57DD-2CCD-43C8-96D9-C59B668D366A}" sibTransId="{3D488998-A5FE-439B-AE3B-0095E6610C23}"/>
    <dgm:cxn modelId="{5FDEAE9B-E471-4C30-B6B6-7937CFA147E6}" type="presOf" srcId="{8120A819-4161-4A8C-858E-0CAB0DD4C5EC}" destId="{334B497B-D7A1-402E-A9B8-D434E939A0E9}" srcOrd="0" destOrd="0" presId="urn:microsoft.com/office/officeart/2005/8/layout/radial3"/>
    <dgm:cxn modelId="{7105DE9E-BFE9-46DB-A7C4-C14871E18669}" srcId="{A91AB916-7516-4289-95FC-C5932EBD0045}" destId="{35B609AA-E864-40CD-88F2-4813A1F51CC7}" srcOrd="1" destOrd="0" parTransId="{16196076-4BDA-4601-94F2-E720D0F150EA}" sibTransId="{5E8F68FE-E085-4EB6-960C-3CD174FD957B}"/>
    <dgm:cxn modelId="{072000C6-7706-4BA2-8BD1-6847108ED871}" srcId="{A91AB916-7516-4289-95FC-C5932EBD0045}" destId="{8120A819-4161-4A8C-858E-0CAB0DD4C5EC}" srcOrd="0" destOrd="0" parTransId="{8BEA2BAB-C52D-4467-A7AD-45A6A958348C}" sibTransId="{2E7377D6-4751-4A40-8A1A-7D0624217895}"/>
    <dgm:cxn modelId="{88A082F8-3600-4F83-9C92-56D534EF3DCB}" type="presParOf" srcId="{A548277D-BFCF-4B57-AB6B-9644515F8B00}" destId="{6C5990A0-FDC9-41B9-B314-1122D4B1F4D7}" srcOrd="0" destOrd="0" presId="urn:microsoft.com/office/officeart/2005/8/layout/radial3"/>
    <dgm:cxn modelId="{FB734C1C-B9F2-4728-8A93-417598E3402E}" type="presParOf" srcId="{6C5990A0-FDC9-41B9-B314-1122D4B1F4D7}" destId="{334B497B-D7A1-402E-A9B8-D434E939A0E9}" srcOrd="0" destOrd="0" presId="urn:microsoft.com/office/officeart/2005/8/layout/radial3"/>
    <dgm:cxn modelId="{60555447-50E3-4EEE-B0CF-80A743EBCFEA}" type="presParOf" srcId="{6C5990A0-FDC9-41B9-B314-1122D4B1F4D7}" destId="{7DE96C20-5BAA-4150-B14A-C55B94A0622D}" srcOrd="1" destOrd="0" presId="urn:microsoft.com/office/officeart/2005/8/layout/radial3"/>
    <dgm:cxn modelId="{48BB005B-2615-4F56-8D79-C4426BB7A73B}" type="presParOf" srcId="{6C5990A0-FDC9-41B9-B314-1122D4B1F4D7}" destId="{CCE8F77F-0793-420E-8366-370BE9D12F99}" srcOrd="2" destOrd="0" presId="urn:microsoft.com/office/officeart/2005/8/layout/radial3"/>
    <dgm:cxn modelId="{E627257A-3454-416C-9C5F-03AF79198368}" type="presParOf" srcId="{6C5990A0-FDC9-41B9-B314-1122D4B1F4D7}" destId="{36438F07-37F1-421B-BA93-C4B433EF2E0E}" srcOrd="3" destOrd="0" presId="urn:microsoft.com/office/officeart/2005/8/layout/radial3"/>
    <dgm:cxn modelId="{8CA10BF1-A4CE-4EE8-B16B-EAFBEF6BBE2F}" type="presParOf" srcId="{6C5990A0-FDC9-41B9-B314-1122D4B1F4D7}" destId="{506CD4B3-838F-4FA5-994C-5608852A6D46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69D96-08B3-44C2-9939-FCFA0CEEDBAA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6A8643-4A48-4F41-8694-5A28D88FF2BD}">
      <dgm:prSet phldrT="[Text]"/>
      <dgm:spPr/>
      <dgm:t>
        <a:bodyPr/>
        <a:lstStyle/>
        <a:p>
          <a:r>
            <a:rPr lang="en-IN" dirty="0"/>
            <a:t>Atomicity</a:t>
          </a:r>
        </a:p>
      </dgm:t>
    </dgm:pt>
    <dgm:pt modelId="{A7DAD513-04B8-4448-8CD9-DAC0C25388A8}" type="parTrans" cxnId="{6456249D-66D4-4050-B050-8EE7BF4A890F}">
      <dgm:prSet/>
      <dgm:spPr/>
      <dgm:t>
        <a:bodyPr/>
        <a:lstStyle/>
        <a:p>
          <a:endParaRPr lang="en-IN"/>
        </a:p>
      </dgm:t>
    </dgm:pt>
    <dgm:pt modelId="{AA26BA28-CA23-4A49-A09F-6BB109112558}" type="sibTrans" cxnId="{6456249D-66D4-4050-B050-8EE7BF4A890F}">
      <dgm:prSet/>
      <dgm:spPr/>
      <dgm:t>
        <a:bodyPr/>
        <a:lstStyle/>
        <a:p>
          <a:endParaRPr lang="en-IN"/>
        </a:p>
      </dgm:t>
    </dgm:pt>
    <dgm:pt modelId="{11B98887-BE63-4959-B600-E4603D41F7FD}">
      <dgm:prSet phldrT="[Text]" custT="1"/>
      <dgm:spPr/>
      <dgm:t>
        <a:bodyPr/>
        <a:lstStyle/>
        <a:p>
          <a:r>
            <a:rPr lang="en-US" sz="1600" dirty="0"/>
            <a:t>Either successfully completed or none.</a:t>
          </a:r>
          <a:endParaRPr lang="en-IN" sz="1600" dirty="0"/>
        </a:p>
      </dgm:t>
    </dgm:pt>
    <dgm:pt modelId="{A7BFBDB4-443E-4FB3-A5D0-8A18AAC750E2}" type="parTrans" cxnId="{54DBAC23-9DE5-4F35-8AEE-F85AB886C30E}">
      <dgm:prSet/>
      <dgm:spPr/>
      <dgm:t>
        <a:bodyPr/>
        <a:lstStyle/>
        <a:p>
          <a:endParaRPr lang="en-IN"/>
        </a:p>
      </dgm:t>
    </dgm:pt>
    <dgm:pt modelId="{F5186D6D-6F7E-4F16-B266-3DEBA3323415}" type="sibTrans" cxnId="{54DBAC23-9DE5-4F35-8AEE-F85AB886C30E}">
      <dgm:prSet/>
      <dgm:spPr/>
      <dgm:t>
        <a:bodyPr/>
        <a:lstStyle/>
        <a:p>
          <a:endParaRPr lang="en-IN"/>
        </a:p>
      </dgm:t>
    </dgm:pt>
    <dgm:pt modelId="{4BD1F925-E0D6-4389-A979-67AD5FB9C23F}">
      <dgm:prSet phldrT="[Text]"/>
      <dgm:spPr/>
      <dgm:t>
        <a:bodyPr/>
        <a:lstStyle/>
        <a:p>
          <a:r>
            <a:rPr lang="en-IN" dirty="0"/>
            <a:t>Consistency</a:t>
          </a:r>
        </a:p>
      </dgm:t>
    </dgm:pt>
    <dgm:pt modelId="{461EE51A-0637-4E81-9658-8F7FB646E1FD}" type="parTrans" cxnId="{9CB3BF14-561A-431D-A443-A18665C1853A}">
      <dgm:prSet/>
      <dgm:spPr/>
      <dgm:t>
        <a:bodyPr/>
        <a:lstStyle/>
        <a:p>
          <a:endParaRPr lang="en-IN"/>
        </a:p>
      </dgm:t>
    </dgm:pt>
    <dgm:pt modelId="{78EC6AEC-CD17-4CDB-BC38-A672B605ECA9}" type="sibTrans" cxnId="{9CB3BF14-561A-431D-A443-A18665C1853A}">
      <dgm:prSet/>
      <dgm:spPr/>
      <dgm:t>
        <a:bodyPr/>
        <a:lstStyle/>
        <a:p>
          <a:endParaRPr lang="en-IN"/>
        </a:p>
      </dgm:t>
    </dgm:pt>
    <dgm:pt modelId="{CDA0AB5B-99FE-4F84-803B-25A8A4B227F0}">
      <dgm:prSet phldrT="[Text]" custT="1"/>
      <dgm:spPr/>
      <dgm:t>
        <a:bodyPr/>
        <a:lstStyle/>
        <a:p>
          <a:r>
            <a:rPr lang="en-US" sz="1600" dirty="0"/>
            <a:t>Consistent state before &amp; after the transaction.</a:t>
          </a:r>
          <a:endParaRPr lang="en-IN" sz="1600" dirty="0"/>
        </a:p>
      </dgm:t>
    </dgm:pt>
    <dgm:pt modelId="{FB71EC03-1CEB-4B6C-AF64-DA454641BA77}" type="parTrans" cxnId="{9D5EAECF-5FDA-4EC8-8DA5-EDB93E7D466D}">
      <dgm:prSet/>
      <dgm:spPr/>
      <dgm:t>
        <a:bodyPr/>
        <a:lstStyle/>
        <a:p>
          <a:endParaRPr lang="en-IN"/>
        </a:p>
      </dgm:t>
    </dgm:pt>
    <dgm:pt modelId="{78A22282-C4FC-4A6D-9AA7-EFB775831130}" type="sibTrans" cxnId="{9D5EAECF-5FDA-4EC8-8DA5-EDB93E7D466D}">
      <dgm:prSet/>
      <dgm:spPr/>
      <dgm:t>
        <a:bodyPr/>
        <a:lstStyle/>
        <a:p>
          <a:endParaRPr lang="en-IN"/>
        </a:p>
      </dgm:t>
    </dgm:pt>
    <dgm:pt modelId="{135F3D69-BDB9-410F-BCFB-9BB87A60EFFE}">
      <dgm:prSet phldrT="[Text]"/>
      <dgm:spPr/>
      <dgm:t>
        <a:bodyPr/>
        <a:lstStyle/>
        <a:p>
          <a:r>
            <a:rPr lang="en-IN" dirty="0"/>
            <a:t>Isolation</a:t>
          </a:r>
        </a:p>
      </dgm:t>
    </dgm:pt>
    <dgm:pt modelId="{1943F855-D0F2-49A8-973E-E00094DEB06E}" type="parTrans" cxnId="{31E53E5C-5643-4869-AB07-A3BA5ABE2382}">
      <dgm:prSet/>
      <dgm:spPr/>
      <dgm:t>
        <a:bodyPr/>
        <a:lstStyle/>
        <a:p>
          <a:endParaRPr lang="en-IN"/>
        </a:p>
      </dgm:t>
    </dgm:pt>
    <dgm:pt modelId="{4DBA7943-98CA-450B-B247-7013A0C6593E}" type="sibTrans" cxnId="{31E53E5C-5643-4869-AB07-A3BA5ABE2382}">
      <dgm:prSet/>
      <dgm:spPr/>
      <dgm:t>
        <a:bodyPr/>
        <a:lstStyle/>
        <a:p>
          <a:endParaRPr lang="en-IN"/>
        </a:p>
      </dgm:t>
    </dgm:pt>
    <dgm:pt modelId="{FDA58D4D-7E9B-46D9-9171-91730D701981}">
      <dgm:prSet phldrT="[Text]" custT="1"/>
      <dgm:spPr/>
      <dgm:t>
        <a:bodyPr/>
        <a:lstStyle/>
        <a:p>
          <a:r>
            <a:rPr lang="en-US" sz="1600" b="0" i="0" dirty="0"/>
            <a:t>Transactions are  isolation</a:t>
          </a:r>
          <a:endParaRPr lang="en-IN" sz="1600" dirty="0"/>
        </a:p>
      </dgm:t>
    </dgm:pt>
    <dgm:pt modelId="{290E7EF0-EFDB-4450-B2C4-4D8510618C7E}" type="parTrans" cxnId="{609BCEAB-9413-46D9-9CCE-667E9EDC671D}">
      <dgm:prSet/>
      <dgm:spPr/>
      <dgm:t>
        <a:bodyPr/>
        <a:lstStyle/>
        <a:p>
          <a:endParaRPr lang="en-IN"/>
        </a:p>
      </dgm:t>
    </dgm:pt>
    <dgm:pt modelId="{4190E3EB-C5E1-46CA-BE0C-659AB6E64BEE}" type="sibTrans" cxnId="{609BCEAB-9413-46D9-9CCE-667E9EDC671D}">
      <dgm:prSet/>
      <dgm:spPr/>
      <dgm:t>
        <a:bodyPr/>
        <a:lstStyle/>
        <a:p>
          <a:endParaRPr lang="en-IN"/>
        </a:p>
      </dgm:t>
    </dgm:pt>
    <dgm:pt modelId="{DB745E27-2470-4087-B8AA-3A694C3162BC}">
      <dgm:prSet phldrT="[Text]"/>
      <dgm:spPr/>
      <dgm:t>
        <a:bodyPr/>
        <a:lstStyle/>
        <a:p>
          <a:r>
            <a:rPr lang="en-IN" dirty="0"/>
            <a:t>Durability</a:t>
          </a:r>
        </a:p>
      </dgm:t>
    </dgm:pt>
    <dgm:pt modelId="{D7358942-4C3F-41D0-98D6-6F738AAEAFF8}" type="parTrans" cxnId="{EBB0FE4F-2CA2-4A1C-8D34-FBDF93FDAF5E}">
      <dgm:prSet/>
      <dgm:spPr/>
      <dgm:t>
        <a:bodyPr/>
        <a:lstStyle/>
        <a:p>
          <a:endParaRPr lang="en-IN"/>
        </a:p>
      </dgm:t>
    </dgm:pt>
    <dgm:pt modelId="{BCC3B638-EBAF-4E58-B4D0-FA9A67931158}" type="sibTrans" cxnId="{EBB0FE4F-2CA2-4A1C-8D34-FBDF93FDAF5E}">
      <dgm:prSet/>
      <dgm:spPr/>
      <dgm:t>
        <a:bodyPr/>
        <a:lstStyle/>
        <a:p>
          <a:endParaRPr lang="en-IN"/>
        </a:p>
      </dgm:t>
    </dgm:pt>
    <dgm:pt modelId="{61974E9F-E57B-4A56-9939-BC7AB9B76668}">
      <dgm:prSet phldrT="[Text]" custT="1"/>
      <dgm:spPr/>
      <dgm:t>
        <a:bodyPr/>
        <a:lstStyle/>
        <a:p>
          <a:r>
            <a:rPr lang="en-US" sz="1600" b="0" i="0" dirty="0"/>
            <a:t>Durability ensures the permanency of something.</a:t>
          </a:r>
          <a:endParaRPr lang="en-IN" sz="1600" dirty="0"/>
        </a:p>
      </dgm:t>
    </dgm:pt>
    <dgm:pt modelId="{71ABFB07-6A94-4F5C-B543-33A9FB6F2BD0}" type="parTrans" cxnId="{26B7F776-8E92-474B-A096-4621C078E090}">
      <dgm:prSet/>
      <dgm:spPr/>
      <dgm:t>
        <a:bodyPr/>
        <a:lstStyle/>
        <a:p>
          <a:endParaRPr lang="en-IN"/>
        </a:p>
      </dgm:t>
    </dgm:pt>
    <dgm:pt modelId="{330C4883-AEB2-462D-A6E9-69BBA37F624D}" type="sibTrans" cxnId="{26B7F776-8E92-474B-A096-4621C078E090}">
      <dgm:prSet/>
      <dgm:spPr/>
      <dgm:t>
        <a:bodyPr/>
        <a:lstStyle/>
        <a:p>
          <a:endParaRPr lang="en-IN"/>
        </a:p>
      </dgm:t>
    </dgm:pt>
    <dgm:pt modelId="{1D7EA3E6-A36E-47FE-98A2-60C5CF25F795}" type="pres">
      <dgm:prSet presAssocID="{AB169D96-08B3-44C2-9939-FCFA0CEEDBA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6E1BD7B-7861-4965-9264-E3B4B6107977}" type="pres">
      <dgm:prSet presAssocID="{AB169D96-08B3-44C2-9939-FCFA0CEEDBAA}" presName="children" presStyleCnt="0"/>
      <dgm:spPr/>
    </dgm:pt>
    <dgm:pt modelId="{A5FB9638-C619-485A-ADD1-353330688A36}" type="pres">
      <dgm:prSet presAssocID="{AB169D96-08B3-44C2-9939-FCFA0CEEDBAA}" presName="child1group" presStyleCnt="0"/>
      <dgm:spPr/>
    </dgm:pt>
    <dgm:pt modelId="{CE26B365-B776-44FA-BBCF-81FE8DB5E6D0}" type="pres">
      <dgm:prSet presAssocID="{AB169D96-08B3-44C2-9939-FCFA0CEEDBAA}" presName="child1" presStyleLbl="bgAcc1" presStyleIdx="0" presStyleCnt="4"/>
      <dgm:spPr/>
    </dgm:pt>
    <dgm:pt modelId="{67D08D23-50DD-443E-9E02-D88FC8FC0E76}" type="pres">
      <dgm:prSet presAssocID="{AB169D96-08B3-44C2-9939-FCFA0CEEDBAA}" presName="child1Text" presStyleLbl="bgAcc1" presStyleIdx="0" presStyleCnt="4">
        <dgm:presLayoutVars>
          <dgm:bulletEnabled val="1"/>
        </dgm:presLayoutVars>
      </dgm:prSet>
      <dgm:spPr/>
    </dgm:pt>
    <dgm:pt modelId="{DE9E954C-80FD-402C-A342-E1621C7EF21A}" type="pres">
      <dgm:prSet presAssocID="{AB169D96-08B3-44C2-9939-FCFA0CEEDBAA}" presName="child2group" presStyleCnt="0"/>
      <dgm:spPr/>
    </dgm:pt>
    <dgm:pt modelId="{1B0B1B09-D044-49DC-AC2B-3AACF60751E6}" type="pres">
      <dgm:prSet presAssocID="{AB169D96-08B3-44C2-9939-FCFA0CEEDBAA}" presName="child2" presStyleLbl="bgAcc1" presStyleIdx="1" presStyleCnt="4"/>
      <dgm:spPr/>
    </dgm:pt>
    <dgm:pt modelId="{27C7652E-FB45-4AA5-B8C7-9F2348D00FB2}" type="pres">
      <dgm:prSet presAssocID="{AB169D96-08B3-44C2-9939-FCFA0CEEDBAA}" presName="child2Text" presStyleLbl="bgAcc1" presStyleIdx="1" presStyleCnt="4">
        <dgm:presLayoutVars>
          <dgm:bulletEnabled val="1"/>
        </dgm:presLayoutVars>
      </dgm:prSet>
      <dgm:spPr/>
    </dgm:pt>
    <dgm:pt modelId="{B94D59BF-9E30-4004-BFB4-33239381F121}" type="pres">
      <dgm:prSet presAssocID="{AB169D96-08B3-44C2-9939-FCFA0CEEDBAA}" presName="child3group" presStyleCnt="0"/>
      <dgm:spPr/>
    </dgm:pt>
    <dgm:pt modelId="{1073030D-5D09-4060-8643-024C80150EBE}" type="pres">
      <dgm:prSet presAssocID="{AB169D96-08B3-44C2-9939-FCFA0CEEDBAA}" presName="child3" presStyleLbl="bgAcc1" presStyleIdx="2" presStyleCnt="4" custLinFactNeighborX="8829" custLinFactNeighborY="974"/>
      <dgm:spPr/>
    </dgm:pt>
    <dgm:pt modelId="{510B4B07-466F-4186-BC88-85F8C2B447E5}" type="pres">
      <dgm:prSet presAssocID="{AB169D96-08B3-44C2-9939-FCFA0CEEDBAA}" presName="child3Text" presStyleLbl="bgAcc1" presStyleIdx="2" presStyleCnt="4">
        <dgm:presLayoutVars>
          <dgm:bulletEnabled val="1"/>
        </dgm:presLayoutVars>
      </dgm:prSet>
      <dgm:spPr/>
    </dgm:pt>
    <dgm:pt modelId="{68817A6C-FCB3-4115-9E67-276CF0537CD3}" type="pres">
      <dgm:prSet presAssocID="{AB169D96-08B3-44C2-9939-FCFA0CEEDBAA}" presName="child4group" presStyleCnt="0"/>
      <dgm:spPr/>
    </dgm:pt>
    <dgm:pt modelId="{0CCACA0C-D7D4-4B52-914D-9D7C3E605E19}" type="pres">
      <dgm:prSet presAssocID="{AB169D96-08B3-44C2-9939-FCFA0CEEDBAA}" presName="child4" presStyleLbl="bgAcc1" presStyleIdx="3" presStyleCnt="4"/>
      <dgm:spPr/>
    </dgm:pt>
    <dgm:pt modelId="{2C34C003-95C5-412D-B013-C06B1AFABA94}" type="pres">
      <dgm:prSet presAssocID="{AB169D96-08B3-44C2-9939-FCFA0CEEDBAA}" presName="child4Text" presStyleLbl="bgAcc1" presStyleIdx="3" presStyleCnt="4">
        <dgm:presLayoutVars>
          <dgm:bulletEnabled val="1"/>
        </dgm:presLayoutVars>
      </dgm:prSet>
      <dgm:spPr/>
    </dgm:pt>
    <dgm:pt modelId="{C5F2AC89-35F4-4521-9D64-31BDC9492019}" type="pres">
      <dgm:prSet presAssocID="{AB169D96-08B3-44C2-9939-FCFA0CEEDBAA}" presName="childPlaceholder" presStyleCnt="0"/>
      <dgm:spPr/>
    </dgm:pt>
    <dgm:pt modelId="{6663C360-A6EF-4E7C-8009-01DC27895CC3}" type="pres">
      <dgm:prSet presAssocID="{AB169D96-08B3-44C2-9939-FCFA0CEEDBAA}" presName="circle" presStyleCnt="0"/>
      <dgm:spPr/>
    </dgm:pt>
    <dgm:pt modelId="{D1C6BC16-3858-4E48-A220-F76D48881B22}" type="pres">
      <dgm:prSet presAssocID="{AB169D96-08B3-44C2-9939-FCFA0CEEDBA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99750FC-490D-43FB-BD69-F4E7DF93D898}" type="pres">
      <dgm:prSet presAssocID="{AB169D96-08B3-44C2-9939-FCFA0CEEDBA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6F5DD84-A227-42FC-B079-ED1AD01B54D1}" type="pres">
      <dgm:prSet presAssocID="{AB169D96-08B3-44C2-9939-FCFA0CEEDBA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2551839-8560-4322-A374-8327C97CFBDE}" type="pres">
      <dgm:prSet presAssocID="{AB169D96-08B3-44C2-9939-FCFA0CEEDBA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46F6DFC-5B00-4175-AB0F-0761C8217B75}" type="pres">
      <dgm:prSet presAssocID="{AB169D96-08B3-44C2-9939-FCFA0CEEDBAA}" presName="quadrantPlaceholder" presStyleCnt="0"/>
      <dgm:spPr/>
    </dgm:pt>
    <dgm:pt modelId="{E855E2D9-FB3B-4F1B-8DA3-A1630E2FC28B}" type="pres">
      <dgm:prSet presAssocID="{AB169D96-08B3-44C2-9939-FCFA0CEEDBAA}" presName="center1" presStyleLbl="fgShp" presStyleIdx="0" presStyleCnt="2"/>
      <dgm:spPr/>
    </dgm:pt>
    <dgm:pt modelId="{14536AD7-02C3-450F-A866-E26FE0CAE728}" type="pres">
      <dgm:prSet presAssocID="{AB169D96-08B3-44C2-9939-FCFA0CEEDBAA}" presName="center2" presStyleLbl="fgShp" presStyleIdx="1" presStyleCnt="2"/>
      <dgm:spPr/>
    </dgm:pt>
  </dgm:ptLst>
  <dgm:cxnLst>
    <dgm:cxn modelId="{9CB3BF14-561A-431D-A443-A18665C1853A}" srcId="{AB169D96-08B3-44C2-9939-FCFA0CEEDBAA}" destId="{4BD1F925-E0D6-4389-A979-67AD5FB9C23F}" srcOrd="1" destOrd="0" parTransId="{461EE51A-0637-4E81-9658-8F7FB646E1FD}" sibTransId="{78EC6AEC-CD17-4CDB-BC38-A672B605ECA9}"/>
    <dgm:cxn modelId="{853A5F23-C284-4742-840E-FA980C7E19B3}" type="presOf" srcId="{AB169D96-08B3-44C2-9939-FCFA0CEEDBAA}" destId="{1D7EA3E6-A36E-47FE-98A2-60C5CF25F795}" srcOrd="0" destOrd="0" presId="urn:microsoft.com/office/officeart/2005/8/layout/cycle4"/>
    <dgm:cxn modelId="{54DBAC23-9DE5-4F35-8AEE-F85AB886C30E}" srcId="{E86A8643-4A48-4F41-8694-5A28D88FF2BD}" destId="{11B98887-BE63-4959-B600-E4603D41F7FD}" srcOrd="0" destOrd="0" parTransId="{A7BFBDB4-443E-4FB3-A5D0-8A18AAC750E2}" sibTransId="{F5186D6D-6F7E-4F16-B266-3DEBA3323415}"/>
    <dgm:cxn modelId="{65A68F29-92A6-4CDF-A007-D8313D46B6AE}" type="presOf" srcId="{11B98887-BE63-4959-B600-E4603D41F7FD}" destId="{67D08D23-50DD-443E-9E02-D88FC8FC0E76}" srcOrd="1" destOrd="0" presId="urn:microsoft.com/office/officeart/2005/8/layout/cycle4"/>
    <dgm:cxn modelId="{93E4B02A-B143-4A05-9216-C20AF13083A8}" type="presOf" srcId="{61974E9F-E57B-4A56-9939-BC7AB9B76668}" destId="{2C34C003-95C5-412D-B013-C06B1AFABA94}" srcOrd="1" destOrd="0" presId="urn:microsoft.com/office/officeart/2005/8/layout/cycle4"/>
    <dgm:cxn modelId="{FB7B522E-DB43-4070-BDCA-117A307DD0C2}" type="presOf" srcId="{61974E9F-E57B-4A56-9939-BC7AB9B76668}" destId="{0CCACA0C-D7D4-4B52-914D-9D7C3E605E19}" srcOrd="0" destOrd="0" presId="urn:microsoft.com/office/officeart/2005/8/layout/cycle4"/>
    <dgm:cxn modelId="{C4EDD038-AB02-49CB-9906-70BE5ED37D25}" type="presOf" srcId="{FDA58D4D-7E9B-46D9-9171-91730D701981}" destId="{1073030D-5D09-4060-8643-024C80150EBE}" srcOrd="0" destOrd="0" presId="urn:microsoft.com/office/officeart/2005/8/layout/cycle4"/>
    <dgm:cxn modelId="{31E53E5C-5643-4869-AB07-A3BA5ABE2382}" srcId="{AB169D96-08B3-44C2-9939-FCFA0CEEDBAA}" destId="{135F3D69-BDB9-410F-BCFB-9BB87A60EFFE}" srcOrd="2" destOrd="0" parTransId="{1943F855-D0F2-49A8-973E-E00094DEB06E}" sibTransId="{4DBA7943-98CA-450B-B247-7013A0C6593E}"/>
    <dgm:cxn modelId="{55D8C662-AA72-432A-870E-5C73EE13E559}" type="presOf" srcId="{11B98887-BE63-4959-B600-E4603D41F7FD}" destId="{CE26B365-B776-44FA-BBCF-81FE8DB5E6D0}" srcOrd="0" destOrd="0" presId="urn:microsoft.com/office/officeart/2005/8/layout/cycle4"/>
    <dgm:cxn modelId="{7AAC9949-A136-410F-B9C7-CAA595B6F81E}" type="presOf" srcId="{FDA58D4D-7E9B-46D9-9171-91730D701981}" destId="{510B4B07-466F-4186-BC88-85F8C2B447E5}" srcOrd="1" destOrd="0" presId="urn:microsoft.com/office/officeart/2005/8/layout/cycle4"/>
    <dgm:cxn modelId="{43150B4B-97A4-4764-82FF-CBCA2FBCF604}" type="presOf" srcId="{DB745E27-2470-4087-B8AA-3A694C3162BC}" destId="{B2551839-8560-4322-A374-8327C97CFBDE}" srcOrd="0" destOrd="0" presId="urn:microsoft.com/office/officeart/2005/8/layout/cycle4"/>
    <dgm:cxn modelId="{EBB0FE4F-2CA2-4A1C-8D34-FBDF93FDAF5E}" srcId="{AB169D96-08B3-44C2-9939-FCFA0CEEDBAA}" destId="{DB745E27-2470-4087-B8AA-3A694C3162BC}" srcOrd="3" destOrd="0" parTransId="{D7358942-4C3F-41D0-98D6-6F738AAEAFF8}" sibTransId="{BCC3B638-EBAF-4E58-B4D0-FA9A67931158}"/>
    <dgm:cxn modelId="{9249AA53-4201-457E-B7CB-580DE20D675C}" type="presOf" srcId="{CDA0AB5B-99FE-4F84-803B-25A8A4B227F0}" destId="{1B0B1B09-D044-49DC-AC2B-3AACF60751E6}" srcOrd="0" destOrd="0" presId="urn:microsoft.com/office/officeart/2005/8/layout/cycle4"/>
    <dgm:cxn modelId="{26B7F776-8E92-474B-A096-4621C078E090}" srcId="{DB745E27-2470-4087-B8AA-3A694C3162BC}" destId="{61974E9F-E57B-4A56-9939-BC7AB9B76668}" srcOrd="0" destOrd="0" parTransId="{71ABFB07-6A94-4F5C-B543-33A9FB6F2BD0}" sibTransId="{330C4883-AEB2-462D-A6E9-69BBA37F624D}"/>
    <dgm:cxn modelId="{DD5AAB9C-ACF4-4BCF-8910-716B8B987D02}" type="presOf" srcId="{4BD1F925-E0D6-4389-A979-67AD5FB9C23F}" destId="{499750FC-490D-43FB-BD69-F4E7DF93D898}" srcOrd="0" destOrd="0" presId="urn:microsoft.com/office/officeart/2005/8/layout/cycle4"/>
    <dgm:cxn modelId="{6456249D-66D4-4050-B050-8EE7BF4A890F}" srcId="{AB169D96-08B3-44C2-9939-FCFA0CEEDBAA}" destId="{E86A8643-4A48-4F41-8694-5A28D88FF2BD}" srcOrd="0" destOrd="0" parTransId="{A7DAD513-04B8-4448-8CD9-DAC0C25388A8}" sibTransId="{AA26BA28-CA23-4A49-A09F-6BB109112558}"/>
    <dgm:cxn modelId="{609BCEAB-9413-46D9-9CCE-667E9EDC671D}" srcId="{135F3D69-BDB9-410F-BCFB-9BB87A60EFFE}" destId="{FDA58D4D-7E9B-46D9-9171-91730D701981}" srcOrd="0" destOrd="0" parTransId="{290E7EF0-EFDB-4450-B2C4-4D8510618C7E}" sibTransId="{4190E3EB-C5E1-46CA-BE0C-659AB6E64BEE}"/>
    <dgm:cxn modelId="{B4FB9BB6-8F45-4E10-967D-991F6A2A15C0}" type="presOf" srcId="{CDA0AB5B-99FE-4F84-803B-25A8A4B227F0}" destId="{27C7652E-FB45-4AA5-B8C7-9F2348D00FB2}" srcOrd="1" destOrd="0" presId="urn:microsoft.com/office/officeart/2005/8/layout/cycle4"/>
    <dgm:cxn modelId="{9D5EAECF-5FDA-4EC8-8DA5-EDB93E7D466D}" srcId="{4BD1F925-E0D6-4389-A979-67AD5FB9C23F}" destId="{CDA0AB5B-99FE-4F84-803B-25A8A4B227F0}" srcOrd="0" destOrd="0" parTransId="{FB71EC03-1CEB-4B6C-AF64-DA454641BA77}" sibTransId="{78A22282-C4FC-4A6D-9AA7-EFB775831130}"/>
    <dgm:cxn modelId="{9EDE41F9-8914-4390-A644-2B115660ED09}" type="presOf" srcId="{135F3D69-BDB9-410F-BCFB-9BB87A60EFFE}" destId="{36F5DD84-A227-42FC-B079-ED1AD01B54D1}" srcOrd="0" destOrd="0" presId="urn:microsoft.com/office/officeart/2005/8/layout/cycle4"/>
    <dgm:cxn modelId="{58E16AFD-C13C-4C7C-B18C-08B6A69D67B4}" type="presOf" srcId="{E86A8643-4A48-4F41-8694-5A28D88FF2BD}" destId="{D1C6BC16-3858-4E48-A220-F76D48881B22}" srcOrd="0" destOrd="0" presId="urn:microsoft.com/office/officeart/2005/8/layout/cycle4"/>
    <dgm:cxn modelId="{F99B7CC7-8C0E-4A33-AAB0-DB2F3B954324}" type="presParOf" srcId="{1D7EA3E6-A36E-47FE-98A2-60C5CF25F795}" destId="{96E1BD7B-7861-4965-9264-E3B4B6107977}" srcOrd="0" destOrd="0" presId="urn:microsoft.com/office/officeart/2005/8/layout/cycle4"/>
    <dgm:cxn modelId="{9AEB4DC4-AB2A-404C-A9D7-64B48385E82D}" type="presParOf" srcId="{96E1BD7B-7861-4965-9264-E3B4B6107977}" destId="{A5FB9638-C619-485A-ADD1-353330688A36}" srcOrd="0" destOrd="0" presId="urn:microsoft.com/office/officeart/2005/8/layout/cycle4"/>
    <dgm:cxn modelId="{10868448-6E72-4476-B27A-0E73C7BF59FB}" type="presParOf" srcId="{A5FB9638-C619-485A-ADD1-353330688A36}" destId="{CE26B365-B776-44FA-BBCF-81FE8DB5E6D0}" srcOrd="0" destOrd="0" presId="urn:microsoft.com/office/officeart/2005/8/layout/cycle4"/>
    <dgm:cxn modelId="{3578B244-B74B-4DF6-8C50-0B139A3450E5}" type="presParOf" srcId="{A5FB9638-C619-485A-ADD1-353330688A36}" destId="{67D08D23-50DD-443E-9E02-D88FC8FC0E76}" srcOrd="1" destOrd="0" presId="urn:microsoft.com/office/officeart/2005/8/layout/cycle4"/>
    <dgm:cxn modelId="{B9ACB6F4-69C5-4A23-A34F-AD136FBF6B33}" type="presParOf" srcId="{96E1BD7B-7861-4965-9264-E3B4B6107977}" destId="{DE9E954C-80FD-402C-A342-E1621C7EF21A}" srcOrd="1" destOrd="0" presId="urn:microsoft.com/office/officeart/2005/8/layout/cycle4"/>
    <dgm:cxn modelId="{612B6FFA-1D80-44E0-B31B-BE1BF9F36FD3}" type="presParOf" srcId="{DE9E954C-80FD-402C-A342-E1621C7EF21A}" destId="{1B0B1B09-D044-49DC-AC2B-3AACF60751E6}" srcOrd="0" destOrd="0" presId="urn:microsoft.com/office/officeart/2005/8/layout/cycle4"/>
    <dgm:cxn modelId="{6D8FC028-9919-4E22-8763-166B8A878CC4}" type="presParOf" srcId="{DE9E954C-80FD-402C-A342-E1621C7EF21A}" destId="{27C7652E-FB45-4AA5-B8C7-9F2348D00FB2}" srcOrd="1" destOrd="0" presId="urn:microsoft.com/office/officeart/2005/8/layout/cycle4"/>
    <dgm:cxn modelId="{E9C8EE3C-A2D4-416B-B5C7-046EC47AE7DB}" type="presParOf" srcId="{96E1BD7B-7861-4965-9264-E3B4B6107977}" destId="{B94D59BF-9E30-4004-BFB4-33239381F121}" srcOrd="2" destOrd="0" presId="urn:microsoft.com/office/officeart/2005/8/layout/cycle4"/>
    <dgm:cxn modelId="{50F0E0C0-C4C0-46FD-8366-B97FE1EDE6AA}" type="presParOf" srcId="{B94D59BF-9E30-4004-BFB4-33239381F121}" destId="{1073030D-5D09-4060-8643-024C80150EBE}" srcOrd="0" destOrd="0" presId="urn:microsoft.com/office/officeart/2005/8/layout/cycle4"/>
    <dgm:cxn modelId="{F6086DA4-FEA0-4360-9F2D-7BB3F6CDAF54}" type="presParOf" srcId="{B94D59BF-9E30-4004-BFB4-33239381F121}" destId="{510B4B07-466F-4186-BC88-85F8C2B447E5}" srcOrd="1" destOrd="0" presId="urn:microsoft.com/office/officeart/2005/8/layout/cycle4"/>
    <dgm:cxn modelId="{310EC585-1D9B-4F88-85B1-63776489FC84}" type="presParOf" srcId="{96E1BD7B-7861-4965-9264-E3B4B6107977}" destId="{68817A6C-FCB3-4115-9E67-276CF0537CD3}" srcOrd="3" destOrd="0" presId="urn:microsoft.com/office/officeart/2005/8/layout/cycle4"/>
    <dgm:cxn modelId="{18A1DF0E-B527-46A2-84B4-8D5D5E172011}" type="presParOf" srcId="{68817A6C-FCB3-4115-9E67-276CF0537CD3}" destId="{0CCACA0C-D7D4-4B52-914D-9D7C3E605E19}" srcOrd="0" destOrd="0" presId="urn:microsoft.com/office/officeart/2005/8/layout/cycle4"/>
    <dgm:cxn modelId="{A6713372-C838-4A02-9657-1B3F074E7A0E}" type="presParOf" srcId="{68817A6C-FCB3-4115-9E67-276CF0537CD3}" destId="{2C34C003-95C5-412D-B013-C06B1AFABA94}" srcOrd="1" destOrd="0" presId="urn:microsoft.com/office/officeart/2005/8/layout/cycle4"/>
    <dgm:cxn modelId="{E56B549F-1CA2-46C3-8EF9-F3E7D847ABC6}" type="presParOf" srcId="{96E1BD7B-7861-4965-9264-E3B4B6107977}" destId="{C5F2AC89-35F4-4521-9D64-31BDC9492019}" srcOrd="4" destOrd="0" presId="urn:microsoft.com/office/officeart/2005/8/layout/cycle4"/>
    <dgm:cxn modelId="{397AED0A-D1F0-46F9-A335-A20947AE3996}" type="presParOf" srcId="{1D7EA3E6-A36E-47FE-98A2-60C5CF25F795}" destId="{6663C360-A6EF-4E7C-8009-01DC27895CC3}" srcOrd="1" destOrd="0" presId="urn:microsoft.com/office/officeart/2005/8/layout/cycle4"/>
    <dgm:cxn modelId="{D4CB5C4E-BC7A-4EAE-A751-93610EDD80BC}" type="presParOf" srcId="{6663C360-A6EF-4E7C-8009-01DC27895CC3}" destId="{D1C6BC16-3858-4E48-A220-F76D48881B22}" srcOrd="0" destOrd="0" presId="urn:microsoft.com/office/officeart/2005/8/layout/cycle4"/>
    <dgm:cxn modelId="{63B3FA21-C454-4E71-81C0-DBE4A3A4B6FB}" type="presParOf" srcId="{6663C360-A6EF-4E7C-8009-01DC27895CC3}" destId="{499750FC-490D-43FB-BD69-F4E7DF93D898}" srcOrd="1" destOrd="0" presId="urn:microsoft.com/office/officeart/2005/8/layout/cycle4"/>
    <dgm:cxn modelId="{CA68C7ED-2DBD-403E-82EE-A15E76515777}" type="presParOf" srcId="{6663C360-A6EF-4E7C-8009-01DC27895CC3}" destId="{36F5DD84-A227-42FC-B079-ED1AD01B54D1}" srcOrd="2" destOrd="0" presId="urn:microsoft.com/office/officeart/2005/8/layout/cycle4"/>
    <dgm:cxn modelId="{EBFE4102-A68A-4ADC-8FD9-A05122858E4F}" type="presParOf" srcId="{6663C360-A6EF-4E7C-8009-01DC27895CC3}" destId="{B2551839-8560-4322-A374-8327C97CFBDE}" srcOrd="3" destOrd="0" presId="urn:microsoft.com/office/officeart/2005/8/layout/cycle4"/>
    <dgm:cxn modelId="{0ECCC344-E7A2-492B-ACDA-95C9F3B239A5}" type="presParOf" srcId="{6663C360-A6EF-4E7C-8009-01DC27895CC3}" destId="{546F6DFC-5B00-4175-AB0F-0761C8217B75}" srcOrd="4" destOrd="0" presId="urn:microsoft.com/office/officeart/2005/8/layout/cycle4"/>
    <dgm:cxn modelId="{41D9CF94-22C0-4067-BEE1-CCB66C677AF0}" type="presParOf" srcId="{1D7EA3E6-A36E-47FE-98A2-60C5CF25F795}" destId="{E855E2D9-FB3B-4F1B-8DA3-A1630E2FC28B}" srcOrd="2" destOrd="0" presId="urn:microsoft.com/office/officeart/2005/8/layout/cycle4"/>
    <dgm:cxn modelId="{CADD7C85-6B95-4EE6-AFEF-82BB02E46AE2}" type="presParOf" srcId="{1D7EA3E6-A36E-47FE-98A2-60C5CF25F795}" destId="{14536AD7-02C3-450F-A866-E26FE0CAE72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B497B-D7A1-402E-A9B8-D434E939A0E9}">
      <dsp:nvSpPr>
        <dsp:cNvPr id="0" name=""/>
        <dsp:cNvSpPr/>
      </dsp:nvSpPr>
      <dsp:spPr>
        <a:xfrm>
          <a:off x="3441338" y="1307473"/>
          <a:ext cx="3257215" cy="32572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Types of DBMS</a:t>
          </a:r>
        </a:p>
      </dsp:txBody>
      <dsp:txXfrm>
        <a:off x="3918346" y="1784481"/>
        <a:ext cx="2303199" cy="2303199"/>
      </dsp:txXfrm>
    </dsp:sp>
    <dsp:sp modelId="{7DE96C20-5BAA-4150-B14A-C55B94A0622D}">
      <dsp:nvSpPr>
        <dsp:cNvPr id="0" name=""/>
        <dsp:cNvSpPr/>
      </dsp:nvSpPr>
      <dsp:spPr>
        <a:xfrm>
          <a:off x="4255642" y="581"/>
          <a:ext cx="1628607" cy="1628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Relational database</a:t>
          </a:r>
          <a:endParaRPr lang="en-IN" sz="1700" kern="1200" dirty="0"/>
        </a:p>
      </dsp:txBody>
      <dsp:txXfrm>
        <a:off x="4494146" y="239085"/>
        <a:ext cx="1151599" cy="1151599"/>
      </dsp:txXfrm>
    </dsp:sp>
    <dsp:sp modelId="{CCE8F77F-0793-420E-8366-370BE9D12F99}">
      <dsp:nvSpPr>
        <dsp:cNvPr id="0" name=""/>
        <dsp:cNvSpPr/>
      </dsp:nvSpPr>
      <dsp:spPr>
        <a:xfrm>
          <a:off x="6376838" y="2121777"/>
          <a:ext cx="1628607" cy="1628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Object oriented database</a:t>
          </a:r>
          <a:endParaRPr lang="en-IN" sz="1700" kern="1200" dirty="0"/>
        </a:p>
      </dsp:txBody>
      <dsp:txXfrm>
        <a:off x="6615342" y="2360281"/>
        <a:ext cx="1151599" cy="1151599"/>
      </dsp:txXfrm>
    </dsp:sp>
    <dsp:sp modelId="{36438F07-37F1-421B-BA93-C4B433EF2E0E}">
      <dsp:nvSpPr>
        <dsp:cNvPr id="0" name=""/>
        <dsp:cNvSpPr/>
      </dsp:nvSpPr>
      <dsp:spPr>
        <a:xfrm>
          <a:off x="4255642" y="4242973"/>
          <a:ext cx="1628607" cy="1628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Hierarchical database</a:t>
          </a:r>
          <a:endParaRPr lang="en-IN" sz="1700" kern="1200" dirty="0"/>
        </a:p>
      </dsp:txBody>
      <dsp:txXfrm>
        <a:off x="4494146" y="4481477"/>
        <a:ext cx="1151599" cy="1151599"/>
      </dsp:txXfrm>
    </dsp:sp>
    <dsp:sp modelId="{506CD4B3-838F-4FA5-994C-5608852A6D46}">
      <dsp:nvSpPr>
        <dsp:cNvPr id="0" name=""/>
        <dsp:cNvSpPr/>
      </dsp:nvSpPr>
      <dsp:spPr>
        <a:xfrm>
          <a:off x="2134445" y="2121777"/>
          <a:ext cx="1628607" cy="1628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Network database</a:t>
          </a:r>
          <a:endParaRPr lang="en-IN" sz="1700" kern="1200" dirty="0"/>
        </a:p>
      </dsp:txBody>
      <dsp:txXfrm>
        <a:off x="2372949" y="2360281"/>
        <a:ext cx="1151599" cy="1151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3030D-5D09-4060-8643-024C80150EBE}">
      <dsp:nvSpPr>
        <dsp:cNvPr id="0" name=""/>
        <dsp:cNvSpPr/>
      </dsp:nvSpPr>
      <dsp:spPr>
        <a:xfrm>
          <a:off x="6491855" y="3564199"/>
          <a:ext cx="2589286" cy="1677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Transactions are  isolation</a:t>
          </a:r>
          <a:endParaRPr lang="en-IN" sz="1600" kern="1200" dirty="0"/>
        </a:p>
      </dsp:txBody>
      <dsp:txXfrm>
        <a:off x="7305485" y="4020361"/>
        <a:ext cx="1738812" cy="1184264"/>
      </dsp:txXfrm>
    </dsp:sp>
    <dsp:sp modelId="{0CCACA0C-D7D4-4B52-914D-9D7C3E605E19}">
      <dsp:nvSpPr>
        <dsp:cNvPr id="0" name=""/>
        <dsp:cNvSpPr/>
      </dsp:nvSpPr>
      <dsp:spPr>
        <a:xfrm>
          <a:off x="2038622" y="3564199"/>
          <a:ext cx="2589286" cy="1677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Durability ensures the permanency of something.</a:t>
          </a:r>
          <a:endParaRPr lang="en-IN" sz="1600" kern="1200" dirty="0"/>
        </a:p>
      </dsp:txBody>
      <dsp:txXfrm>
        <a:off x="2075466" y="4020361"/>
        <a:ext cx="1738812" cy="1184264"/>
      </dsp:txXfrm>
    </dsp:sp>
    <dsp:sp modelId="{1B0B1B09-D044-49DC-AC2B-3AACF60751E6}">
      <dsp:nvSpPr>
        <dsp:cNvPr id="0" name=""/>
        <dsp:cNvSpPr/>
      </dsp:nvSpPr>
      <dsp:spPr>
        <a:xfrm>
          <a:off x="6263247" y="0"/>
          <a:ext cx="2589286" cy="1677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Consistent state before &amp; after the transaction.</a:t>
          </a:r>
          <a:endParaRPr lang="en-IN" sz="1600" kern="1200" dirty="0"/>
        </a:p>
      </dsp:txBody>
      <dsp:txXfrm>
        <a:off x="7076877" y="36844"/>
        <a:ext cx="1738812" cy="1184264"/>
      </dsp:txXfrm>
    </dsp:sp>
    <dsp:sp modelId="{CE26B365-B776-44FA-BBCF-81FE8DB5E6D0}">
      <dsp:nvSpPr>
        <dsp:cNvPr id="0" name=""/>
        <dsp:cNvSpPr/>
      </dsp:nvSpPr>
      <dsp:spPr>
        <a:xfrm>
          <a:off x="2038622" y="0"/>
          <a:ext cx="2589286" cy="1677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Either successfully completed or none.</a:t>
          </a:r>
          <a:endParaRPr lang="en-IN" sz="1600" kern="1200" dirty="0"/>
        </a:p>
      </dsp:txBody>
      <dsp:txXfrm>
        <a:off x="2075466" y="36844"/>
        <a:ext cx="1738812" cy="1184264"/>
      </dsp:txXfrm>
    </dsp:sp>
    <dsp:sp modelId="{D1C6BC16-3858-4E48-A220-F76D48881B22}">
      <dsp:nvSpPr>
        <dsp:cNvPr id="0" name=""/>
        <dsp:cNvSpPr/>
      </dsp:nvSpPr>
      <dsp:spPr>
        <a:xfrm>
          <a:off x="3123607" y="298763"/>
          <a:ext cx="2269556" cy="226955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Atomicity</a:t>
          </a:r>
        </a:p>
      </dsp:txBody>
      <dsp:txXfrm>
        <a:off x="3788345" y="963501"/>
        <a:ext cx="1604818" cy="1604818"/>
      </dsp:txXfrm>
    </dsp:sp>
    <dsp:sp modelId="{499750FC-490D-43FB-BD69-F4E7DF93D898}">
      <dsp:nvSpPr>
        <dsp:cNvPr id="0" name=""/>
        <dsp:cNvSpPr/>
      </dsp:nvSpPr>
      <dsp:spPr>
        <a:xfrm rot="5400000">
          <a:off x="5497993" y="298763"/>
          <a:ext cx="2269556" cy="226955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Consistency</a:t>
          </a:r>
        </a:p>
      </dsp:txBody>
      <dsp:txXfrm rot="-5400000">
        <a:off x="5497993" y="963501"/>
        <a:ext cx="1604818" cy="1604818"/>
      </dsp:txXfrm>
    </dsp:sp>
    <dsp:sp modelId="{36F5DD84-A227-42FC-B079-ED1AD01B54D1}">
      <dsp:nvSpPr>
        <dsp:cNvPr id="0" name=""/>
        <dsp:cNvSpPr/>
      </dsp:nvSpPr>
      <dsp:spPr>
        <a:xfrm rot="10800000">
          <a:off x="5497993" y="2673149"/>
          <a:ext cx="2269556" cy="226955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Isolation</a:t>
          </a:r>
        </a:p>
      </dsp:txBody>
      <dsp:txXfrm rot="10800000">
        <a:off x="5497993" y="2673149"/>
        <a:ext cx="1604818" cy="1604818"/>
      </dsp:txXfrm>
    </dsp:sp>
    <dsp:sp modelId="{B2551839-8560-4322-A374-8327C97CFBDE}">
      <dsp:nvSpPr>
        <dsp:cNvPr id="0" name=""/>
        <dsp:cNvSpPr/>
      </dsp:nvSpPr>
      <dsp:spPr>
        <a:xfrm rot="16200000">
          <a:off x="3123607" y="2673149"/>
          <a:ext cx="2269556" cy="226955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Durability</a:t>
          </a:r>
        </a:p>
      </dsp:txBody>
      <dsp:txXfrm rot="5400000">
        <a:off x="3788345" y="2673149"/>
        <a:ext cx="1604818" cy="1604818"/>
      </dsp:txXfrm>
    </dsp:sp>
    <dsp:sp modelId="{E855E2D9-FB3B-4F1B-8DA3-A1630E2FC28B}">
      <dsp:nvSpPr>
        <dsp:cNvPr id="0" name=""/>
        <dsp:cNvSpPr/>
      </dsp:nvSpPr>
      <dsp:spPr>
        <a:xfrm>
          <a:off x="5053778" y="2149002"/>
          <a:ext cx="783599" cy="68139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36AD7-02C3-450F-A866-E26FE0CAE728}">
      <dsp:nvSpPr>
        <dsp:cNvPr id="0" name=""/>
        <dsp:cNvSpPr/>
      </dsp:nvSpPr>
      <dsp:spPr>
        <a:xfrm rot="10800000">
          <a:off x="5053778" y="2411076"/>
          <a:ext cx="783599" cy="68139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4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9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97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2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1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80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E7352C-F733-4D88-9483-A7DDD146CBE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8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5BF-4108-F57F-C769-6101627F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2880"/>
            <a:ext cx="9144000" cy="1641490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DA05-CF16-AF41-8E64-2C0AEEEF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285"/>
            <a:ext cx="9144000" cy="75402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Jitendra Singh Tomar || Jeetu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5775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DBMS Utilities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Monitoring tools: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Which monitors the performance so that internal schema can be changed and database access can be optimized.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File organization: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Which allows restructuring the data from one type to another? </a:t>
            </a:r>
          </a:p>
        </p:txBody>
      </p:sp>
    </p:spTree>
    <p:extLst>
      <p:ext uri="{BB962C8B-B14F-4D97-AF65-F5344CB8AC3E}">
        <p14:creationId xmlns:p14="http://schemas.microsoft.com/office/powerpoint/2010/main" val="16009329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File system VS Database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3733FF-F241-DE5A-0E16-3D535BDFB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703837"/>
              </p:ext>
            </p:extLst>
          </p:nvPr>
        </p:nvGraphicFramePr>
        <p:xfrm>
          <a:off x="838200" y="1571624"/>
          <a:ext cx="10715625" cy="471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691">
                  <a:extLst>
                    <a:ext uri="{9D8B030D-6E8A-4147-A177-3AD203B41FA5}">
                      <a16:colId xmlns:a16="http://schemas.microsoft.com/office/drawing/2014/main" val="1212368892"/>
                    </a:ext>
                  </a:extLst>
                </a:gridCol>
                <a:gridCol w="5350934">
                  <a:extLst>
                    <a:ext uri="{9D8B030D-6E8A-4147-A177-3AD203B41FA5}">
                      <a16:colId xmlns:a16="http://schemas.microsoft.com/office/drawing/2014/main" val="53767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4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File system is a collection of data. Any management with the file system, user has to write the procedures.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DBMS is a collection of data and user is not required to write the procedures for managing the database.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File system gives the details of the data representation and Storage of data.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DBMS provides an abstract view of data that hides the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In File system storing and retrieving of data cannot be done efficiently.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DBMS is efficient to use since there are wide varieties of sophisticated techniques to store and retrieve the data.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Concurrent access to the data in the file system has many problems.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DBMS takes care of Concurrent access using some form of locking.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0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File system doesn’t provide crash recovery mechanism.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DBMS has crash recovery mechanism, DBMS protects user from the effects of system failures.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2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Protecting a file under file system is very difficult.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/>
                        <a:t>DBMS has a good protection mechanism.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5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55285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IN" dirty="0"/>
              <a:t>Advantages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40186" cy="48069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Data independency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Efficient data access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integrity and security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Administration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Concurrent access and Crash recovery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Reduced application development time</a:t>
            </a:r>
          </a:p>
        </p:txBody>
      </p:sp>
      <p:pic>
        <p:nvPicPr>
          <p:cNvPr id="3074" name="Picture 2" descr="What is a DBMS? Database Management System Definition">
            <a:extLst>
              <a:ext uri="{FF2B5EF4-FFF2-40B4-BE49-F238E27FC236}">
                <a16:creationId xmlns:a16="http://schemas.microsoft.com/office/drawing/2014/main" id="{7F5B0795-2EC9-DEEC-6E34-7ACB690E3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5" t="21563" r="5322" b="9309"/>
          <a:stretch/>
        </p:blipFill>
        <p:spPr bwMode="auto">
          <a:xfrm>
            <a:off x="6324601" y="2122714"/>
            <a:ext cx="5497286" cy="37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4660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5F11F-9700-AEB6-0AA6-AD5C55CA6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459663"/>
              </p:ext>
            </p:extLst>
          </p:nvPr>
        </p:nvGraphicFramePr>
        <p:xfrm>
          <a:off x="1026054" y="492918"/>
          <a:ext cx="10139892" cy="58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4803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IN" dirty="0"/>
              <a:t>Relation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100"/>
            <a:ext cx="10817180" cy="468951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It is based on SQL.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 relational database management system.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This is one of the most popular data models which is used in industries.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Every table in a database has a key field which uniquely identifies each record.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RDBMS is a system where data is organized in two-dimensional tables using rows and columns.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395DD-BC30-BD7D-3D5A-AC7205A0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55" y="88878"/>
            <a:ext cx="5029337" cy="32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2748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 Oriented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7358743" cy="508140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It is a combination of relational database concepts and object-oriented principles.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OOPs principles are data encapsulation, inheritance, and polymorphism.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requires less code and is easy to maintain.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For example − </a:t>
            </a:r>
            <a:r>
              <a:rPr lang="en-US" dirty="0">
                <a:solidFill>
                  <a:srgbClr val="FFFF00"/>
                </a:solidFill>
              </a:rPr>
              <a:t>Object DB software.</a:t>
            </a:r>
          </a:p>
        </p:txBody>
      </p:sp>
      <p:pic>
        <p:nvPicPr>
          <p:cNvPr id="5124" name="Picture 4" descr="Object-Oriented Database {Concepts, Examples, Pros and Cons}">
            <a:extLst>
              <a:ext uri="{FF2B5EF4-FFF2-40B4-BE49-F238E27FC236}">
                <a16:creationId xmlns:a16="http://schemas.microsoft.com/office/drawing/2014/main" id="{B0AB2A14-4F64-8B10-E94D-29E672C60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t="22572" r="63143" b="8000"/>
          <a:stretch/>
        </p:blipFill>
        <p:spPr bwMode="auto">
          <a:xfrm>
            <a:off x="8515860" y="1861458"/>
            <a:ext cx="3417105" cy="43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584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IN" dirty="0"/>
              <a:t>Hierarchical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It is used in industry on mainframe platforms.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hierarchy starts from the root node, connecting all the child nodes to the parent node.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For example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IMS (IBM)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Windows registry (Microsoft).</a:t>
            </a:r>
          </a:p>
        </p:txBody>
      </p:sp>
      <p:pic>
        <p:nvPicPr>
          <p:cNvPr id="6146" name="Picture 2" descr="What is Data Model in DBMS and what are its types?">
            <a:extLst>
              <a:ext uri="{FF2B5EF4-FFF2-40B4-BE49-F238E27FC236}">
                <a16:creationId xmlns:a16="http://schemas.microsoft.com/office/drawing/2014/main" id="{56AEB55E-181D-9BE2-FC67-2B1E86E49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r="19455" b="16540"/>
          <a:stretch/>
        </p:blipFill>
        <p:spPr bwMode="auto">
          <a:xfrm>
            <a:off x="6449486" y="3538360"/>
            <a:ext cx="5205894" cy="29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0524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IN" dirty="0"/>
              <a:t>Network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0" y="1690688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n-US" dirty="0"/>
              <a:t>A Network database management system.</a:t>
            </a:r>
          </a:p>
          <a:p>
            <a:pPr algn="just">
              <a:lnSpc>
                <a:spcPct val="250000"/>
              </a:lnSpc>
            </a:pPr>
            <a:r>
              <a:rPr lang="en-US" dirty="0"/>
              <a:t>This maintain </a:t>
            </a:r>
            <a:r>
              <a:rPr lang="en-US" dirty="0">
                <a:solidFill>
                  <a:srgbClr val="FFFF00"/>
                </a:solidFill>
              </a:rPr>
              <a:t>one to one relationship </a:t>
            </a:r>
            <a:r>
              <a:rPr lang="en-US" dirty="0"/>
              <a:t>(1: 1) or </a:t>
            </a:r>
            <a:r>
              <a:rPr lang="en-US" dirty="0">
                <a:solidFill>
                  <a:srgbClr val="FFFF00"/>
                </a:solidFill>
              </a:rPr>
              <a:t>many to many relationship </a:t>
            </a:r>
            <a:r>
              <a:rPr lang="en-US" dirty="0"/>
              <a:t>(N: N).</a:t>
            </a:r>
          </a:p>
          <a:p>
            <a:pPr algn="just">
              <a:lnSpc>
                <a:spcPct val="250000"/>
              </a:lnSpc>
            </a:pPr>
            <a:r>
              <a:rPr lang="en-US" dirty="0"/>
              <a:t>It is based on a network data model, which allows each record to be related to multiple primary records and multiple secondary records. </a:t>
            </a:r>
          </a:p>
        </p:txBody>
      </p:sp>
      <p:pic>
        <p:nvPicPr>
          <p:cNvPr id="7170" name="Picture 2" descr="What are network databases? - Quora">
            <a:extLst>
              <a:ext uri="{FF2B5EF4-FFF2-40B4-BE49-F238E27FC236}">
                <a16:creationId xmlns:a16="http://schemas.microsoft.com/office/drawing/2014/main" id="{B520E54F-C632-5F9C-54DC-2EDF3AFD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471" y="132670"/>
            <a:ext cx="4468586" cy="29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933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DBMS Language</a:t>
            </a:r>
            <a:endParaRPr lang="en-IN" dirty="0"/>
          </a:p>
        </p:txBody>
      </p:sp>
      <p:pic>
        <p:nvPicPr>
          <p:cNvPr id="8194" name="Picture 2" descr="DBMS Language">
            <a:extLst>
              <a:ext uri="{FF2B5EF4-FFF2-40B4-BE49-F238E27FC236}">
                <a16:creationId xmlns:a16="http://schemas.microsoft.com/office/drawing/2014/main" id="{2526D550-75BD-FC82-CD68-BEAC3FDC9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08" y="1690688"/>
            <a:ext cx="6979784" cy="448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1777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5557" cy="1325563"/>
          </a:xfrm>
        </p:spPr>
        <p:txBody>
          <a:bodyPr>
            <a:normAutofit/>
          </a:bodyPr>
          <a:lstStyle/>
          <a:p>
            <a:r>
              <a:rPr lang="en-IN" dirty="0"/>
              <a:t>Data Definition Language (DDL)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11" y="1841952"/>
            <a:ext cx="5762376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It is used to define database structure or pattern.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is used to create schema, tables, indexes, constraints, etc. in the database.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Using the DDL statements, you can create the skeleton of the database.</a:t>
            </a:r>
          </a:p>
        </p:txBody>
      </p:sp>
      <p:pic>
        <p:nvPicPr>
          <p:cNvPr id="9218" name="Picture 2" descr="AlgoDaily - What Is DDL? Data Definition Language Explained">
            <a:extLst>
              <a:ext uri="{FF2B5EF4-FFF2-40B4-BE49-F238E27FC236}">
                <a16:creationId xmlns:a16="http://schemas.microsoft.com/office/drawing/2014/main" id="{C41150A3-BEA7-B418-30B1-78F671DF9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6883" r="3056" b="7143"/>
          <a:stretch/>
        </p:blipFill>
        <p:spPr bwMode="auto">
          <a:xfrm>
            <a:off x="6711043" y="2547256"/>
            <a:ext cx="5286714" cy="299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501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0F89-A2FF-5A41-5CEF-22B20A30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to discuss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9F74-2785-87DB-E76C-35424F3B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Overview of Relational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Started with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 of databases &amp; their usage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Design and 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Practical Database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Advanced SQL and Database Administration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Administration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Integrity and Transactions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2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5557" cy="1325563"/>
          </a:xfrm>
        </p:spPr>
        <p:txBody>
          <a:bodyPr>
            <a:normAutofit/>
          </a:bodyPr>
          <a:lstStyle/>
          <a:p>
            <a:r>
              <a:rPr lang="en-IN" dirty="0"/>
              <a:t>Data Definition Language (DDL)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225C5E-8A2A-D9C1-7E77-C22EFC6C85C2}"/>
              </a:ext>
            </a:extLst>
          </p:cNvPr>
          <p:cNvSpPr txBox="1">
            <a:spLocks/>
          </p:cNvSpPr>
          <p:nvPr/>
        </p:nvSpPr>
        <p:spPr>
          <a:xfrm>
            <a:off x="838201" y="1822447"/>
            <a:ext cx="10666392" cy="4806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Create</a:t>
            </a:r>
            <a:r>
              <a:rPr lang="en-US" dirty="0"/>
              <a:t>: It is used to create objects in the database.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Alter</a:t>
            </a:r>
            <a:r>
              <a:rPr lang="en-US" dirty="0"/>
              <a:t>: It is used to alter the structure of the database.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Drop:</a:t>
            </a:r>
            <a:r>
              <a:rPr lang="en-US" dirty="0"/>
              <a:t> It is used to delete objects from the database.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Truncate</a:t>
            </a:r>
            <a:r>
              <a:rPr lang="en-US" dirty="0"/>
              <a:t>: It is used to remove all records from a table.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Rename</a:t>
            </a:r>
            <a:r>
              <a:rPr lang="en-US" dirty="0"/>
              <a:t>: It is used to rename an object.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: It is used to comment on the data dictionary.</a:t>
            </a:r>
          </a:p>
        </p:txBody>
      </p:sp>
      <p:pic>
        <p:nvPicPr>
          <p:cNvPr id="11266" name="Picture 2" descr="sql - What are DDL and DML? - Stack Overflow">
            <a:extLst>
              <a:ext uri="{FF2B5EF4-FFF2-40B4-BE49-F238E27FC236}">
                <a16:creationId xmlns:a16="http://schemas.microsoft.com/office/drawing/2014/main" id="{33B14165-DEA5-AB72-0583-3EED144E5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0" r="77406" b="14714"/>
          <a:stretch/>
        </p:blipFill>
        <p:spPr bwMode="auto">
          <a:xfrm>
            <a:off x="8742822" y="2245178"/>
            <a:ext cx="2761771" cy="40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5882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8029" cy="1325563"/>
          </a:xfrm>
        </p:spPr>
        <p:txBody>
          <a:bodyPr>
            <a:normAutofit/>
          </a:bodyPr>
          <a:lstStyle/>
          <a:p>
            <a:r>
              <a:rPr lang="en-IN" dirty="0"/>
              <a:t>Data Manipulation Language (DML)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17180" cy="49419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It is used for accessing and manipulating data in a database.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Here are some tasks that come under DML: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Select</a:t>
            </a:r>
            <a:r>
              <a:rPr lang="en-US" dirty="0"/>
              <a:t>: It is used to retrieve data from a database.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Insert</a:t>
            </a:r>
            <a:r>
              <a:rPr lang="en-US" dirty="0"/>
              <a:t>: It is used to insert data into a table.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Update</a:t>
            </a:r>
            <a:r>
              <a:rPr lang="en-US" dirty="0"/>
              <a:t>: It is used to update existing data within a table.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Delete</a:t>
            </a:r>
            <a:r>
              <a:rPr lang="en-US" dirty="0"/>
              <a:t>: It is used to delete all records from a table.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Merge</a:t>
            </a:r>
            <a:r>
              <a:rPr lang="en-US" dirty="0"/>
              <a:t>: It performs UPSERT operation, i.e., insert or update operations.</a:t>
            </a:r>
          </a:p>
        </p:txBody>
      </p:sp>
      <p:pic>
        <p:nvPicPr>
          <p:cNvPr id="10242" name="Picture 2" descr="DDL and DML Commands: Explanation and Differences | Board Infinity">
            <a:extLst>
              <a:ext uri="{FF2B5EF4-FFF2-40B4-BE49-F238E27FC236}">
                <a16:creationId xmlns:a16="http://schemas.microsoft.com/office/drawing/2014/main" id="{EC55D285-109D-2BA4-4280-AB4D418EC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5" b="21364"/>
          <a:stretch/>
        </p:blipFill>
        <p:spPr bwMode="auto">
          <a:xfrm>
            <a:off x="8212070" y="2620055"/>
            <a:ext cx="3704567" cy="332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2762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6671" cy="1325563"/>
          </a:xfrm>
        </p:spPr>
        <p:txBody>
          <a:bodyPr>
            <a:normAutofit/>
          </a:bodyPr>
          <a:lstStyle/>
          <a:p>
            <a:r>
              <a:rPr lang="en-IN" dirty="0"/>
              <a:t>Data Control Language (DCL)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571014" cy="480699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DCL stands for Data Control Language.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is used to retrieve the stored or saved data.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DCL execution is transactional.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also has rollback parameters.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Here are some tasks that come under DCL: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Grant</a:t>
            </a:r>
            <a:r>
              <a:rPr lang="en-US" dirty="0"/>
              <a:t>: It is used to give user access privileges to a database.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Revoke</a:t>
            </a:r>
            <a:r>
              <a:rPr lang="en-US" dirty="0"/>
              <a:t>: It is used to take back permissions from the user.</a:t>
            </a:r>
          </a:p>
        </p:txBody>
      </p:sp>
      <p:pic>
        <p:nvPicPr>
          <p:cNvPr id="12290" name="Picture 2" descr="SQL Commands">
            <a:extLst>
              <a:ext uri="{FF2B5EF4-FFF2-40B4-BE49-F238E27FC236}">
                <a16:creationId xmlns:a16="http://schemas.microsoft.com/office/drawing/2014/main" id="{C60EDE58-988F-11E4-837E-98A50B04A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3286" r="40106" b="34048"/>
          <a:stretch/>
        </p:blipFill>
        <p:spPr bwMode="auto">
          <a:xfrm>
            <a:off x="8768443" y="1825624"/>
            <a:ext cx="2334985" cy="429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75101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Transaction Control Language (TCL)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0" y="1685880"/>
            <a:ext cx="8738009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TCL is used to run the changes made by the DML statement.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TCL can be grouped into a logical transaction.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Here are some tasks that come under TCL: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Commit</a:t>
            </a:r>
            <a:r>
              <a:rPr lang="en-US" dirty="0"/>
              <a:t>: It is used to save the transaction on the database.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Rollback</a:t>
            </a:r>
            <a:r>
              <a:rPr lang="en-US" dirty="0"/>
              <a:t>: It is used to restore the database to original since the last Commit.</a:t>
            </a:r>
          </a:p>
        </p:txBody>
      </p:sp>
      <p:pic>
        <p:nvPicPr>
          <p:cNvPr id="13314" name="Picture 2" descr="SQL Commands">
            <a:extLst>
              <a:ext uri="{FF2B5EF4-FFF2-40B4-BE49-F238E27FC236}">
                <a16:creationId xmlns:a16="http://schemas.microsoft.com/office/drawing/2014/main" id="{DAF61CBD-0B7B-8473-192E-A2D279CA3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6" t="3286" r="19959" b="26620"/>
          <a:stretch/>
        </p:blipFill>
        <p:spPr bwMode="auto">
          <a:xfrm>
            <a:off x="9390652" y="1246868"/>
            <a:ext cx="2367643" cy="48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2411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0CFBC-B04A-61E9-1165-2F620EF7C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0002-5CF6-E450-D3E1-33805D4D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81E3-C2FC-C334-28E2-8BC6CC85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0" y="1685880"/>
            <a:ext cx="11121980" cy="48069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These are fundamental components that help organize and structure data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Tables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Rows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FE02-6BB6-43F8-C4A1-0EAAF66C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03" y="3011443"/>
            <a:ext cx="8878777" cy="17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875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4356C-6176-35C1-1B95-D42A0DA9E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D7B-4C15-7407-AB29-F1093CE7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Key Concepts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FBCF-569E-6899-54B0-5B9A23F4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0" y="1685880"/>
            <a:ext cx="111219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A table is a </a:t>
            </a:r>
            <a:r>
              <a:rPr lang="en-US" dirty="0">
                <a:solidFill>
                  <a:srgbClr val="FFFF00"/>
                </a:solidFill>
              </a:rPr>
              <a:t>structured representation </a:t>
            </a:r>
            <a:r>
              <a:rPr lang="en-US" dirty="0"/>
              <a:t>of data in a relational database.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is often compared to a spreadsheet, where data is organized into </a:t>
            </a:r>
            <a:r>
              <a:rPr lang="en-US" dirty="0">
                <a:solidFill>
                  <a:srgbClr val="FFFF00"/>
                </a:solidFill>
              </a:rPr>
              <a:t>rows and columns</a:t>
            </a:r>
            <a:r>
              <a:rPr lang="en-US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Tables are used to store information about a specific entity or concept, such as customers, products, or orders.</a:t>
            </a:r>
          </a:p>
        </p:txBody>
      </p:sp>
    </p:spTree>
    <p:extLst>
      <p:ext uri="{BB962C8B-B14F-4D97-AF65-F5344CB8AC3E}">
        <p14:creationId xmlns:p14="http://schemas.microsoft.com/office/powerpoint/2010/main" val="81175664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AD5BA-A97E-C4B2-9E38-3FA3051A7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7F28-5B38-7D8A-5C29-6D01DA69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Key Concepts -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F708-3F84-AC58-7692-EA1E4D68E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0" y="1685880"/>
            <a:ext cx="111219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Also known as </a:t>
            </a:r>
            <a:r>
              <a:rPr lang="en-US" dirty="0">
                <a:solidFill>
                  <a:srgbClr val="FFFF00"/>
                </a:solidFill>
              </a:rPr>
              <a:t>records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/>
              <a:t>, rows represent individual entries in a table.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Each row contains data related to a specific instance of the entity represented by the table.</a:t>
            </a:r>
          </a:p>
        </p:txBody>
      </p:sp>
    </p:spTree>
    <p:extLst>
      <p:ext uri="{BB962C8B-B14F-4D97-AF65-F5344CB8AC3E}">
        <p14:creationId xmlns:p14="http://schemas.microsoft.com/office/powerpoint/2010/main" val="40325952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6A39F-5E25-D3B4-0AA7-56953BFAF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B41B-4B38-AE47-9348-7D500D82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Key Concepts -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F1E6-7F2C-6BCB-5808-102B2886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0" y="1685880"/>
            <a:ext cx="111219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Columns, also referred to as </a:t>
            </a:r>
            <a:r>
              <a:rPr lang="en-US" dirty="0">
                <a:solidFill>
                  <a:srgbClr val="FFFF00"/>
                </a:solidFill>
              </a:rPr>
              <a:t>fields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attributes</a:t>
            </a:r>
            <a:r>
              <a:rPr lang="en-US" dirty="0"/>
              <a:t>, represent the different properties or attributes of the data stored in a table.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Each column in a table has a specific data type (such as text, number, date) and holds a particular kind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1584254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7F6C-F5A2-9B1D-14B5-1856ACE1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6C81-C062-8653-9B94-EC80897A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Terminologies used in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2479-521B-060B-4570-EA96B8F66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4974771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Primary key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Foreign key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Index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Query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Normalization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80B91D-6F57-55FD-A0EE-93FC93FCB2D7}"/>
              </a:ext>
            </a:extLst>
          </p:cNvPr>
          <p:cNvSpPr txBox="1">
            <a:spLocks/>
          </p:cNvSpPr>
          <p:nvPr/>
        </p:nvSpPr>
        <p:spPr>
          <a:xfrm>
            <a:off x="6379028" y="1685879"/>
            <a:ext cx="4974771" cy="480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Transaction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ACID Property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Schema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90424153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21FB3-8BA7-1887-668F-F42DB72E2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8C06-92D3-40B3-2B22-43B7393D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78" y="360317"/>
            <a:ext cx="1113064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Structured Query Language (SQL)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90A3-EB72-2B37-0517-37026B15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5041491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SQL is a specialized programming language designed for managing and manipulating relational databases.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serves as the standard language for interacting with relational database management systems (RDBMS), allowing users to create, modify, and query databases.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SQL provides a set of powerful and flexible commands for handling data, maintaining database integrity, and retrieving information efficiently. </a:t>
            </a:r>
          </a:p>
        </p:txBody>
      </p:sp>
    </p:spTree>
    <p:extLst>
      <p:ext uri="{BB962C8B-B14F-4D97-AF65-F5344CB8AC3E}">
        <p14:creationId xmlns:p14="http://schemas.microsoft.com/office/powerpoint/2010/main" val="1608655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What is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Data is </a:t>
            </a:r>
            <a:r>
              <a:rPr lang="en-US" dirty="0">
                <a:solidFill>
                  <a:srgbClr val="FFFF00"/>
                </a:solidFill>
              </a:rPr>
              <a:t>raw fact </a:t>
            </a:r>
            <a:r>
              <a:rPr lang="en-US" dirty="0"/>
              <a:t>or </a:t>
            </a:r>
            <a:r>
              <a:rPr lang="en-US" dirty="0">
                <a:solidFill>
                  <a:srgbClr val="FFFF00"/>
                </a:solidFill>
              </a:rPr>
              <a:t>figures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entity</a:t>
            </a:r>
            <a:r>
              <a:rPr lang="en-US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When activities in the organization takes place, the effect of these activities need to be recorded which is known as Data.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0783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9F1A6-CE87-C539-D000-CE6F4EE81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A373-E5A9-7AD4-27E0-79D8F6A7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Key aspects of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D518-F235-5017-A5A6-D702031F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52578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Data Definition Language (DDL)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Manipulation Language (DML)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Query Language (DQL)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Control Language (DCL)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33CF8C-B09B-6769-4239-C294BAFC8E0A}"/>
              </a:ext>
            </a:extLst>
          </p:cNvPr>
          <p:cNvSpPr txBox="1">
            <a:spLocks/>
          </p:cNvSpPr>
          <p:nvPr/>
        </p:nvSpPr>
        <p:spPr>
          <a:xfrm>
            <a:off x="6738257" y="1685880"/>
            <a:ext cx="4615543" cy="480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Data Integrity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Transactions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67213467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F7451-BDF9-6A26-6D8A-B37F2711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C695-CD3B-1769-25DE-30E9199D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Data Definition Language (DDL)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F557-7E3C-9727-BFFC-6BD237A4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DDL defines &amp; manage the structure of the database.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DDL commands include: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CREATE</a:t>
            </a:r>
            <a:r>
              <a:rPr lang="en-US" dirty="0"/>
              <a:t>: Used to create database objects such as tables, indexes, or views.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ALTER</a:t>
            </a:r>
            <a:r>
              <a:rPr lang="en-US" dirty="0"/>
              <a:t>: Modifies the structure of existing database objects.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DROP</a:t>
            </a:r>
            <a:r>
              <a:rPr lang="en-US" dirty="0"/>
              <a:t>: Deletes database objects like tables or indexes.</a:t>
            </a:r>
          </a:p>
        </p:txBody>
      </p:sp>
    </p:spTree>
    <p:extLst>
      <p:ext uri="{BB962C8B-B14F-4D97-AF65-F5344CB8AC3E}">
        <p14:creationId xmlns:p14="http://schemas.microsoft.com/office/powerpoint/2010/main" val="395643580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4B43-89E3-15A9-221F-430599D78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84F1-C4DD-5C74-9DCE-F6A990E2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024257" cy="1325563"/>
          </a:xfrm>
        </p:spPr>
        <p:txBody>
          <a:bodyPr>
            <a:normAutofit/>
          </a:bodyPr>
          <a:lstStyle/>
          <a:p>
            <a:r>
              <a:rPr lang="en-IN" dirty="0"/>
              <a:t>Data Manipulation Language (DML)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7368-F0F5-133D-8149-A40F7509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DML statements are used to manipulate the data stored in the database.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SELECT</a:t>
            </a:r>
            <a:r>
              <a:rPr lang="en-US" dirty="0"/>
              <a:t>: Retrieves data from one or more tables.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INSERT</a:t>
            </a:r>
            <a:r>
              <a:rPr lang="en-US" dirty="0"/>
              <a:t>: Adds new records to a table.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UPDATE</a:t>
            </a:r>
            <a:r>
              <a:rPr lang="en-US" dirty="0"/>
              <a:t>: Modifies existing records in a table.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DELETE</a:t>
            </a:r>
            <a:r>
              <a:rPr lang="en-US" dirty="0"/>
              <a:t>: Removes records from a table.</a:t>
            </a:r>
          </a:p>
        </p:txBody>
      </p:sp>
    </p:spTree>
    <p:extLst>
      <p:ext uri="{BB962C8B-B14F-4D97-AF65-F5344CB8AC3E}">
        <p14:creationId xmlns:p14="http://schemas.microsoft.com/office/powerpoint/2010/main" val="267502232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FBAA-3AC9-45E1-02A3-352B0E67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DFDA-9039-EF83-CC9F-E147B40E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Data Query Language (DQL)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D63D-29E0-5278-BBA9-85852386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DQL is a subset of SQL used exclusively for querying and retrieving data from the database.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primary DQL command is </a:t>
            </a:r>
            <a:r>
              <a:rPr lang="en-US" b="1" dirty="0">
                <a:solidFill>
                  <a:srgbClr val="FFFF00"/>
                </a:solidFill>
              </a:rPr>
              <a:t>SELECT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947019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454B-3548-08B7-1CED-035AD570A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112E-9758-370E-6B14-4C91A3D3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Data Control Language (DCL)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B85F-E5E6-5C77-1EB3-DF1BFFA2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DCL statements are used to control access to data within the database. 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GRANT</a:t>
            </a:r>
            <a:r>
              <a:rPr lang="en-US" dirty="0"/>
              <a:t>: Provides specific privileges to database users.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REVOKE</a:t>
            </a:r>
            <a:r>
              <a:rPr lang="en-US" dirty="0"/>
              <a:t>: Removes specific privileges from database users.</a:t>
            </a:r>
          </a:p>
        </p:txBody>
      </p:sp>
    </p:spTree>
    <p:extLst>
      <p:ext uri="{BB962C8B-B14F-4D97-AF65-F5344CB8AC3E}">
        <p14:creationId xmlns:p14="http://schemas.microsoft.com/office/powerpoint/2010/main" val="117166209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D8D8C-2283-358B-F116-2F5093AD4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FEAA-CA80-C46F-D366-C43843B7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4AED-3945-3F49-FF56-53964111A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SQL allows the definition of constraints to maintain data integrity. 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PRIMARY KEY</a:t>
            </a:r>
            <a:r>
              <a:rPr lang="en-US" dirty="0"/>
              <a:t>: Ensures the uniqueness of a column's values in a table.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FOREIGN KEY</a:t>
            </a:r>
            <a:r>
              <a:rPr lang="en-US" dirty="0"/>
              <a:t>: Establishes a link between two tables based on a column.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CHECK</a:t>
            </a:r>
            <a:r>
              <a:rPr lang="en-US" dirty="0"/>
              <a:t>: Defines conditions that must be satisfied for data to be entered into a table.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UNIQUE</a:t>
            </a:r>
            <a:r>
              <a:rPr lang="en-US" dirty="0"/>
              <a:t>: Ensures that all values in a column are unique.</a:t>
            </a:r>
          </a:p>
        </p:txBody>
      </p:sp>
    </p:spTree>
    <p:extLst>
      <p:ext uri="{BB962C8B-B14F-4D97-AF65-F5344CB8AC3E}">
        <p14:creationId xmlns:p14="http://schemas.microsoft.com/office/powerpoint/2010/main" val="2829279349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A1F2D-3B58-93BC-96FB-68C11B07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910F-0279-D7FE-AEF5-0DC84576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8D87-A8BF-0744-C18D-B6431580F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SQL supports transaction management to ensure the consistency and reliability of database operations.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ACID</a:t>
            </a:r>
            <a:r>
              <a:rPr lang="en-US" dirty="0"/>
              <a:t> properties (</a:t>
            </a:r>
            <a:r>
              <a:rPr lang="en-US" dirty="0">
                <a:solidFill>
                  <a:srgbClr val="FFFF00"/>
                </a:solidFill>
              </a:rPr>
              <a:t>Atomicity, Consistency, Isolation, Durability</a:t>
            </a:r>
            <a:r>
              <a:rPr lang="en-US" dirty="0"/>
              <a:t>) define the characteristics of a transaction.</a:t>
            </a:r>
          </a:p>
        </p:txBody>
      </p:sp>
    </p:spTree>
    <p:extLst>
      <p:ext uri="{BB962C8B-B14F-4D97-AF65-F5344CB8AC3E}">
        <p14:creationId xmlns:p14="http://schemas.microsoft.com/office/powerpoint/2010/main" val="48366143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FF99B-14A4-F426-2EEB-446DBDB3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566F-194E-45D6-6DFD-06B619B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C0F5-BD1B-6618-5820-4919DBEB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SQL allows the creation of virtual tables known as views.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Views are based on the result of a SELECT query and provide a way to simplify complex queries or restrict access to certain columns.</a:t>
            </a:r>
          </a:p>
        </p:txBody>
      </p:sp>
    </p:spTree>
    <p:extLst>
      <p:ext uri="{BB962C8B-B14F-4D97-AF65-F5344CB8AC3E}">
        <p14:creationId xmlns:p14="http://schemas.microsoft.com/office/powerpoint/2010/main" val="353550964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2F7AB-9FDC-51B7-2F1D-AF8DD39D9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B695-52DE-1C64-6EE9-02F09BC8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ACID Properties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B48AB-0B5E-57C1-1414-AC6A7A467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896366"/>
              </p:ext>
            </p:extLst>
          </p:nvPr>
        </p:nvGraphicFramePr>
        <p:xfrm>
          <a:off x="702129" y="1453244"/>
          <a:ext cx="10891157" cy="524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740694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BA7CC-5A73-53FE-0D17-4FB81502E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E2E1-1122-0CA5-6DA2-7199FE3A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4858-95B8-0476-A48C-0FE3F59D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6525986" cy="480699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It’s a language.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Used for interacting with Relational DBMS (RDBMS).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Performs </a:t>
            </a:r>
            <a:r>
              <a:rPr lang="en-US" dirty="0">
                <a:solidFill>
                  <a:srgbClr val="FFFF00"/>
                </a:solidFill>
              </a:rPr>
              <a:t>C.R.U.D</a:t>
            </a:r>
            <a:r>
              <a:rPr lang="en-US" dirty="0"/>
              <a:t> operation.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C = Create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R = Read/Retrieve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U = Update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D = Delete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3EE840-5F7B-626B-2754-7F921F7D382F}"/>
              </a:ext>
            </a:extLst>
          </p:cNvPr>
          <p:cNvSpPr txBox="1">
            <a:spLocks/>
          </p:cNvSpPr>
          <p:nvPr/>
        </p:nvSpPr>
        <p:spPr>
          <a:xfrm>
            <a:off x="7805057" y="1678397"/>
            <a:ext cx="4000499" cy="480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Also performs admin tasks: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Security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User management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Import/Export data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7990044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What is INFORMATION?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95157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Processed data </a:t>
            </a:r>
            <a:r>
              <a:rPr lang="en-US" dirty="0"/>
              <a:t>is called information.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purpose of data processing is to generate the information required for carrying out the business activities. </a:t>
            </a:r>
          </a:p>
        </p:txBody>
      </p:sp>
      <p:pic>
        <p:nvPicPr>
          <p:cNvPr id="1026" name="Picture 2" descr="Difference between Information and Data">
            <a:extLst>
              <a:ext uri="{FF2B5EF4-FFF2-40B4-BE49-F238E27FC236}">
                <a16:creationId xmlns:a16="http://schemas.microsoft.com/office/drawing/2014/main" id="{EDCAAC45-D65D-E2A6-9505-547190A6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10" y="2219118"/>
            <a:ext cx="5928235" cy="40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802680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21201-EC1D-F5FD-F1A9-5AEA3323F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D8D4-D53C-AC54-1083-85757270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Create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37B8-360F-27D6-3E12-003A6A42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6493329" cy="48069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Syntax to create a DB: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CREATE DATABASE &lt;DB-NAME&gt;;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6F45D-5177-4677-C36D-465601B5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64" y="3642593"/>
            <a:ext cx="74048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074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B6BB6-F9CC-AF50-5094-C3B9F225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852-044E-33D0-6A96-EBAF284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Selecting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9ABC-4EA0-B5DA-656A-F4BEF681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In simple terms, the use statement selects a specific database and then performs operations on it using the inbuilt commands of SQL.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Syntax: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</a:rPr>
              <a:t>USE DATABASE;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178ED-2D29-0C47-69CB-FF475132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881" y="4911074"/>
            <a:ext cx="4858533" cy="14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68249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F1D00-1D81-FABB-4B54-6E4CC8ED1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5675-E066-C017-E070-0BC1FB56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Creating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D6AA9-450D-7109-DAE3-674571AB7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734" y="1690688"/>
            <a:ext cx="9222531" cy="4347463"/>
          </a:xfrm>
        </p:spPr>
      </p:pic>
    </p:spTree>
    <p:extLst>
      <p:ext uri="{BB962C8B-B14F-4D97-AF65-F5344CB8AC3E}">
        <p14:creationId xmlns:p14="http://schemas.microsoft.com/office/powerpoint/2010/main" val="69920481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4754-530E-6CF1-9978-104F9B48F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705D-9838-9ED1-FB96-4DF3C13E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Viewing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8AC2F-0748-6BC4-4828-22D852978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816"/>
            <a:ext cx="8028214" cy="8865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92723-24B6-B9F0-8849-2933C18BE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0650"/>
            <a:ext cx="8028214" cy="2007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DBB8C0-1B57-F062-BD63-0A8468C2925C}"/>
              </a:ext>
            </a:extLst>
          </p:cNvPr>
          <p:cNvSpPr txBox="1"/>
          <p:nvPr/>
        </p:nvSpPr>
        <p:spPr>
          <a:xfrm>
            <a:off x="838200" y="3429000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6837622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7B0AE-0873-3F0C-15EF-2F1B66DA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BAA9-5785-5B91-E149-2F1B619B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Inserting 1</a:t>
            </a:r>
            <a:r>
              <a:rPr lang="en-US" baseline="30000" dirty="0"/>
              <a:t>st</a:t>
            </a:r>
            <a:r>
              <a:rPr lang="en-US" dirty="0"/>
              <a:t> row in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48641-A3B0-504D-08B6-610C9A94E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618" y="1775279"/>
            <a:ext cx="8430763" cy="3941901"/>
          </a:xfrm>
        </p:spPr>
      </p:pic>
    </p:spTree>
    <p:extLst>
      <p:ext uri="{BB962C8B-B14F-4D97-AF65-F5344CB8AC3E}">
        <p14:creationId xmlns:p14="http://schemas.microsoft.com/office/powerpoint/2010/main" val="1636646267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ACCC7-CD4C-ACF4-70DD-610A2941F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0B81-A9E7-AB95-1702-9183A3E4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Verifying: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61FC7-BD8D-DA51-54C7-2CD75AF32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816"/>
            <a:ext cx="8028214" cy="8865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2BE81-3AF3-EC36-8533-FDE5CFCEC783}"/>
              </a:ext>
            </a:extLst>
          </p:cNvPr>
          <p:cNvSpPr txBox="1"/>
          <p:nvPr/>
        </p:nvSpPr>
        <p:spPr>
          <a:xfrm>
            <a:off x="838200" y="3429000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0D42E-9E72-AD44-F7DF-51FE36EF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0633"/>
            <a:ext cx="8159845" cy="18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6955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ACE6C-60FE-A999-FCAE-B19F83C2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A99E-98EB-3B2E-A38C-D7D0FCF2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Inserting multiple values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950B3-46BD-0D55-5C5B-0C332CCA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6631"/>
            <a:ext cx="10734760" cy="41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17064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8017C-FCB8-86D5-E0FC-5AECD23C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3DAC-C606-8191-8CE1-5A37B015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Verifying: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CCB94-FB40-4F18-DA36-A5A25041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816"/>
            <a:ext cx="6542314" cy="7224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2296DF-1961-882D-FE9E-A2DFB8F877EF}"/>
              </a:ext>
            </a:extLst>
          </p:cNvPr>
          <p:cNvSpPr txBox="1"/>
          <p:nvPr/>
        </p:nvSpPr>
        <p:spPr>
          <a:xfrm>
            <a:off x="838200" y="2907207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 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B5338-759A-9D63-AD05-F1F7747C2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1"/>
          <a:stretch/>
        </p:blipFill>
        <p:spPr>
          <a:xfrm>
            <a:off x="838200" y="3489129"/>
            <a:ext cx="7541540" cy="30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92079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60110-1B32-DD8E-DDAE-BABFEFD19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C8EE-7A7D-0025-1CAE-396CB7AA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Dropping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BE86-149A-A4C2-3C2E-25EC1A25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070" y="1685880"/>
            <a:ext cx="4054929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AD8868-0EFD-9A22-D782-AFAC992FC029}"/>
              </a:ext>
            </a:extLst>
          </p:cNvPr>
          <p:cNvSpPr txBox="1">
            <a:spLocks/>
          </p:cNvSpPr>
          <p:nvPr/>
        </p:nvSpPr>
        <p:spPr>
          <a:xfrm>
            <a:off x="6700157" y="1685880"/>
            <a:ext cx="5257800" cy="480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61AFE-40FA-9239-81BB-762F81FC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3" y="2855428"/>
            <a:ext cx="5027490" cy="769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0E11C-407A-91D9-F59E-DF760FD60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97"/>
          <a:stretch/>
        </p:blipFill>
        <p:spPr>
          <a:xfrm>
            <a:off x="234043" y="4122715"/>
            <a:ext cx="5257801" cy="936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5F560-2A8C-F1D6-3ACE-61937445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403" y="2855428"/>
            <a:ext cx="5122332" cy="8326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5B5E92-92AD-DD96-3F66-74F8C9BE3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403" y="4289394"/>
            <a:ext cx="5312438" cy="7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0765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6D1CE-702D-9950-AF4F-A080A1EB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9376-95B9-BB19-FADD-5D7596B8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3D29-74E0-E39E-CD00-383A984E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13" y="1489937"/>
            <a:ext cx="5493467" cy="223297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Normalization is the process of minimizing redundancy from a relation or set of relations. </a:t>
            </a:r>
          </a:p>
        </p:txBody>
      </p:sp>
      <p:pic>
        <p:nvPicPr>
          <p:cNvPr id="5122" name="Picture 2" descr="What is Database Normalization? How to Normalize a Database">
            <a:extLst>
              <a:ext uri="{FF2B5EF4-FFF2-40B4-BE49-F238E27FC236}">
                <a16:creationId xmlns:a16="http://schemas.microsoft.com/office/drawing/2014/main" id="{9B3F125C-F853-A2A1-70C2-84FB4164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33" y="640851"/>
            <a:ext cx="5493467" cy="32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026AC8-390B-CE42-C1CC-F42B2626B2DB}"/>
              </a:ext>
            </a:extLst>
          </p:cNvPr>
          <p:cNvSpPr txBox="1">
            <a:spLocks/>
          </p:cNvSpPr>
          <p:nvPr/>
        </p:nvSpPr>
        <p:spPr>
          <a:xfrm>
            <a:off x="626213" y="3788228"/>
            <a:ext cx="10691111" cy="290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Redundancy in relation may cause insertion, deletion, and update anomalies. So, it helps to minimize the redundancy in relations.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Normal forms are used to eliminate or reduce redundancy in database tables.</a:t>
            </a:r>
          </a:p>
        </p:txBody>
      </p:sp>
    </p:spTree>
    <p:extLst>
      <p:ext uri="{BB962C8B-B14F-4D97-AF65-F5344CB8AC3E}">
        <p14:creationId xmlns:p14="http://schemas.microsoft.com/office/powerpoint/2010/main" val="12865767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to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A database is a structured collection of data that is organized and stored in a way that allows for efficient retrieval, management, and update of information.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Databases are fundamental to modern computing and play a crucial role in storing and managing vast amounts of data for various applications and industries.</a:t>
            </a:r>
          </a:p>
        </p:txBody>
      </p:sp>
    </p:spTree>
    <p:extLst>
      <p:ext uri="{BB962C8B-B14F-4D97-AF65-F5344CB8AC3E}">
        <p14:creationId xmlns:p14="http://schemas.microsoft.com/office/powerpoint/2010/main" val="929548347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19D09-A028-D8E3-43D2-FF0212B48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EE3E-1CB2-0947-302D-E16EF6EA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DA4D-BD53-206C-9267-8CE2E899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1489937"/>
            <a:ext cx="5493467" cy="484554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First Normal Form (1NF)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Second Normal Form (2NF)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Third Normal Form (3NF)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Boyce-Codd Normal Form (BCNF)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Fourth Normal Form (4NF)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Fifth Normal Form (5NF)</a:t>
            </a:r>
          </a:p>
        </p:txBody>
      </p:sp>
      <p:pic>
        <p:nvPicPr>
          <p:cNvPr id="5122" name="Picture 2" descr="What is Database Normalization? How to Normalize a Database">
            <a:extLst>
              <a:ext uri="{FF2B5EF4-FFF2-40B4-BE49-F238E27FC236}">
                <a16:creationId xmlns:a16="http://schemas.microsoft.com/office/drawing/2014/main" id="{5A095A6D-218F-6E13-38F1-65941354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09" y="1690688"/>
            <a:ext cx="5493467" cy="32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62150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1878A-94C6-5B6C-32B5-761BCCFD3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4FA6-8376-77FC-6217-D0696B2E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Normalization of DBMS –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802F-44CC-8D61-27E6-91419438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This is the most basic level of normalization.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In 1NF, each table cell should contain only a single value, and each column should have a unique name.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first normal form helps to eliminate duplicate data and simplify queries.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51790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4A75D-87E7-6057-565A-3BB10B8C1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9FD6-FFE0-DE7F-B2BD-25340D96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Normalization of DBMS – 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907C-EAF7-5411-C6E0-05C2ECD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2NF eliminates redundant data by requiring that each non-key attribute be dependent on the primary key.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This means that each column should be directly related to the primary key, and not to other columns.</a:t>
            </a:r>
          </a:p>
        </p:txBody>
      </p:sp>
    </p:spTree>
    <p:extLst>
      <p:ext uri="{BB962C8B-B14F-4D97-AF65-F5344CB8AC3E}">
        <p14:creationId xmlns:p14="http://schemas.microsoft.com/office/powerpoint/2010/main" val="2193849546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6C33-4483-DCAC-8345-E8DF567A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32E8-A3C6-5B92-4F28-0DE425F9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Normalization of DBMS –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AB2F-36D6-A35D-EF3F-55C6379A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3NF builds on 2NF by requiring that all non-key attributes are independent of each other.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This means that each column should be directly related to the primary key, and not to any other columns in the same table.</a:t>
            </a:r>
          </a:p>
        </p:txBody>
      </p:sp>
    </p:spTree>
    <p:extLst>
      <p:ext uri="{BB962C8B-B14F-4D97-AF65-F5344CB8AC3E}">
        <p14:creationId xmlns:p14="http://schemas.microsoft.com/office/powerpoint/2010/main" val="2863585160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A3BD7-85BC-0C36-233B-6522B663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A63C-E46F-41B0-28C2-EB6D62FB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Boyce-Codd Normal Form (BCNF):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5A86-FCCD-7476-3DFB-B522B482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BCNF is a stricter form of 3NF that ensures that each determinant in a table is a candidate key.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In other words, BCNF ensures that each non-key attribute is dependent only on the candidate key.</a:t>
            </a:r>
          </a:p>
        </p:txBody>
      </p:sp>
    </p:spTree>
    <p:extLst>
      <p:ext uri="{BB962C8B-B14F-4D97-AF65-F5344CB8AC3E}">
        <p14:creationId xmlns:p14="http://schemas.microsoft.com/office/powerpoint/2010/main" val="1008034391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A93B-E899-AB55-DDBC-8BC04E3AD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550F-E747-A9D1-55B8-702575D2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662D-A451-2202-AC3D-34F7BDAC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10820400" cy="48069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SQL Join statement is used to combine data or rows from two or more tables based on a common field between them.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Here are the different types of the JOINs in SQL: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(INNER) JOIN</a:t>
            </a:r>
            <a:r>
              <a:rPr lang="en-US" dirty="0"/>
              <a:t>: Returns records that have matching values in both tables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LEFT (OUTER)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JOIN</a:t>
            </a:r>
            <a:r>
              <a:rPr lang="en-US" dirty="0"/>
              <a:t>: Returns all records from the left table, and the matched records from the right table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RIGHT (OUTER)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JOIN</a:t>
            </a:r>
            <a:r>
              <a:rPr lang="en-US" dirty="0"/>
              <a:t>: Returns all records from the right table, and the matched records from the left table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FULL (OUTER) JOIN</a:t>
            </a:r>
            <a:r>
              <a:rPr lang="en-US" dirty="0"/>
              <a:t>: Returns all records when there is a match in either left or right table</a:t>
            </a:r>
          </a:p>
        </p:txBody>
      </p:sp>
    </p:spTree>
    <p:extLst>
      <p:ext uri="{BB962C8B-B14F-4D97-AF65-F5344CB8AC3E}">
        <p14:creationId xmlns:p14="http://schemas.microsoft.com/office/powerpoint/2010/main" val="3780621614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8791F-53FB-9A86-66C4-D158F1F00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AEDE-F70C-CCCB-EE0A-C89F4A1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IN" dirty="0"/>
              <a:t>SQL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DA793-38BA-69D8-E5FE-F54297B1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99" y="1700215"/>
            <a:ext cx="2857899" cy="203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4679A-65BB-18A4-ACAB-AB9FF710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0" y="1700215"/>
            <a:ext cx="2695951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CCD64-4086-EBA6-87DC-A1609387E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699" y="4186100"/>
            <a:ext cx="2905530" cy="1962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AD9547-9B80-51D3-A48E-43949CE4F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90" y="4186100"/>
            <a:ext cx="265784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0271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3791A-1DA0-1D89-44F5-58DA726B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A460-1A77-4B59-2200-622C0AD5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Inner Joins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8A63B-E5B7-9FAD-C213-C0753D69C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533" y="2325592"/>
            <a:ext cx="3362794" cy="13813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C4058-2AD7-3A55-B021-718B544A4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91" y="2406169"/>
            <a:ext cx="7287642" cy="1171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D1C9E-93C5-A36B-9E0B-FBF91CC1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079" y="4088116"/>
            <a:ext cx="3900657" cy="11717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70A56-FFAB-3BD4-9714-0CE12A4D4464}"/>
              </a:ext>
            </a:extLst>
          </p:cNvPr>
          <p:cNvSpPr txBox="1"/>
          <p:nvPr/>
        </p:nvSpPr>
        <p:spPr>
          <a:xfrm>
            <a:off x="838200" y="1690688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239207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169B7-2C25-7728-8FFC-138F33D8A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0A86-F345-045D-6D8D-15AA99BF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Inner Joins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8898B-A256-4E53-F220-AF3673FF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2"/>
          <a:stretch/>
        </p:blipFill>
        <p:spPr>
          <a:xfrm>
            <a:off x="934804" y="2061008"/>
            <a:ext cx="3362794" cy="1162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5D8BAB-2FA2-9651-61DD-077B292B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80" y="2061008"/>
            <a:ext cx="7287642" cy="1196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F8A2D-70EF-E546-9274-788B1C7EA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535" y="3593540"/>
            <a:ext cx="3614090" cy="1419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5DFF9F-0DA7-67BB-F5D6-D1FCE3D82C33}"/>
              </a:ext>
            </a:extLst>
          </p:cNvPr>
          <p:cNvSpPr txBox="1"/>
          <p:nvPr/>
        </p:nvSpPr>
        <p:spPr>
          <a:xfrm>
            <a:off x="838200" y="15059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2: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80844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EC92-91DB-628E-F6CF-609E2C4E1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656B-AC3F-5747-30A5-FCD88C27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8214" cy="1325563"/>
          </a:xfrm>
        </p:spPr>
        <p:txBody>
          <a:bodyPr>
            <a:normAutofit/>
          </a:bodyPr>
          <a:lstStyle/>
          <a:p>
            <a:r>
              <a:rPr lang="en-US" dirty="0"/>
              <a:t>Inner Joins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97510A-D5C4-4FEA-A7AB-16C990BB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49" y="2028761"/>
            <a:ext cx="8702451" cy="1062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F3390-CF46-C12D-C4AF-20D0D573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09" y="3429000"/>
            <a:ext cx="3745292" cy="10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938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Database may be defined in simple terms as a collection of data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 database is a collection of related data.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database can be of any size and of varying complexity.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 database may be generated and maintained manually or it may be computerized. </a:t>
            </a:r>
          </a:p>
        </p:txBody>
      </p:sp>
    </p:spTree>
    <p:extLst>
      <p:ext uri="{BB962C8B-B14F-4D97-AF65-F5344CB8AC3E}">
        <p14:creationId xmlns:p14="http://schemas.microsoft.com/office/powerpoint/2010/main" val="6435153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46471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59144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Database Management Systems (DBMS) are software systems used to store, retrieve, and run queries on data.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 DBMS serves as an interface between an end-user and a database, allowing users to create, read, update, and delete data in the database.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 DBMS is a collection of program that enables user to create and maintain a database.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651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70914" cy="1325563"/>
          </a:xfrm>
        </p:spPr>
        <p:txBody>
          <a:bodyPr>
            <a:normAutofit/>
          </a:bodyPr>
          <a:lstStyle/>
          <a:p>
            <a:r>
              <a:rPr lang="en-IN" dirty="0"/>
              <a:t>Characteristics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44143" cy="48069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Data Definition and Schema Management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Manipulation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Transaction Management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Query Optimization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Security and Access Control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23344C-53ED-44AD-9A17-DB086BA9AD5C}"/>
              </a:ext>
            </a:extLst>
          </p:cNvPr>
          <p:cNvSpPr txBox="1">
            <a:spLocks/>
          </p:cNvSpPr>
          <p:nvPr/>
        </p:nvSpPr>
        <p:spPr>
          <a:xfrm>
            <a:off x="6509657" y="1825623"/>
            <a:ext cx="4844143" cy="4806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Security and Access Control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Recovery and Backup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Scalability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Independence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Query Language Support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Backup and Recovery</a:t>
            </a:r>
          </a:p>
        </p:txBody>
      </p:sp>
    </p:spTree>
    <p:extLst>
      <p:ext uri="{BB962C8B-B14F-4D97-AF65-F5344CB8AC3E}">
        <p14:creationId xmlns:p14="http://schemas.microsoft.com/office/powerpoint/2010/main" val="19213814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7455" cy="1325563"/>
          </a:xfrm>
        </p:spPr>
        <p:txBody>
          <a:bodyPr>
            <a:normAutofit/>
          </a:bodyPr>
          <a:lstStyle/>
          <a:p>
            <a:r>
              <a:rPr lang="en-US" dirty="0"/>
              <a:t>DBMS Utilities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A data loading utility: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Which allows easy loading of data from the external format without writing programs.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 backup utility: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Which allows to make copies of the database periodically to help in cases of crashes and disasters.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Recovery utility: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Which allows to reconstruct the correct state of database from the backup and history of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44891034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2613</TotalTime>
  <Words>2336</Words>
  <Application>Microsoft Office PowerPoint</Application>
  <PresentationFormat>Widescreen</PresentationFormat>
  <Paragraphs>284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Corbel</vt:lpstr>
      <vt:lpstr>Depth</vt:lpstr>
      <vt:lpstr>Database</vt:lpstr>
      <vt:lpstr>Topics to discuss</vt:lpstr>
      <vt:lpstr>What is DATA?</vt:lpstr>
      <vt:lpstr>What is INFORMATION?</vt:lpstr>
      <vt:lpstr>Introduction to Databases</vt:lpstr>
      <vt:lpstr>Database</vt:lpstr>
      <vt:lpstr>Database Management System</vt:lpstr>
      <vt:lpstr>Characteristics of DBMS</vt:lpstr>
      <vt:lpstr>DBMS Utilities</vt:lpstr>
      <vt:lpstr>DBMS Utilities</vt:lpstr>
      <vt:lpstr>File system VS Database</vt:lpstr>
      <vt:lpstr>Advantages of DBMS</vt:lpstr>
      <vt:lpstr>PowerPoint Presentation</vt:lpstr>
      <vt:lpstr>Relation Database</vt:lpstr>
      <vt:lpstr>Object Oriented Database</vt:lpstr>
      <vt:lpstr>Hierarchical Database</vt:lpstr>
      <vt:lpstr>Network database</vt:lpstr>
      <vt:lpstr>DBMS Language</vt:lpstr>
      <vt:lpstr>Data Definition Language (DDL)</vt:lpstr>
      <vt:lpstr>Data Definition Language (DDL)</vt:lpstr>
      <vt:lpstr>Data Manipulation Language (DML)</vt:lpstr>
      <vt:lpstr>Data Control Language (DCL)</vt:lpstr>
      <vt:lpstr>Transaction Control Language (TCL)</vt:lpstr>
      <vt:lpstr>Key Concepts</vt:lpstr>
      <vt:lpstr>Key Concepts - Tables</vt:lpstr>
      <vt:lpstr>Key Concepts - Rows</vt:lpstr>
      <vt:lpstr>Key Concepts - Columns</vt:lpstr>
      <vt:lpstr>Terminologies used in DBMS</vt:lpstr>
      <vt:lpstr>Introduction to Structured Query Language (SQL)</vt:lpstr>
      <vt:lpstr>Key aspects of SQL</vt:lpstr>
      <vt:lpstr>Data Definition Language (DDL)</vt:lpstr>
      <vt:lpstr>Data Manipulation Language (DML)</vt:lpstr>
      <vt:lpstr>Data Query Language (DQL)</vt:lpstr>
      <vt:lpstr>Data Control Language (DCL)</vt:lpstr>
      <vt:lpstr>Data Integrity</vt:lpstr>
      <vt:lpstr>Transactions</vt:lpstr>
      <vt:lpstr>Views</vt:lpstr>
      <vt:lpstr>ACID Properties</vt:lpstr>
      <vt:lpstr>SQL</vt:lpstr>
      <vt:lpstr>Create Database</vt:lpstr>
      <vt:lpstr>Selecting DB</vt:lpstr>
      <vt:lpstr>Creating Table</vt:lpstr>
      <vt:lpstr>Viewing table</vt:lpstr>
      <vt:lpstr>Inserting 1st row in table</vt:lpstr>
      <vt:lpstr>Verifying:</vt:lpstr>
      <vt:lpstr>Inserting multiple values</vt:lpstr>
      <vt:lpstr>Verifying:</vt:lpstr>
      <vt:lpstr>Dropping</vt:lpstr>
      <vt:lpstr>Normalization</vt:lpstr>
      <vt:lpstr>Normalization</vt:lpstr>
      <vt:lpstr>Normalization of DBMS – 1NF</vt:lpstr>
      <vt:lpstr>Normalization of DBMS – 2NF</vt:lpstr>
      <vt:lpstr>Normalization of DBMS – 3NF</vt:lpstr>
      <vt:lpstr>Boyce-Codd Normal Form (BCNF): </vt:lpstr>
      <vt:lpstr>SQL JOIN</vt:lpstr>
      <vt:lpstr>SQL JOIN</vt:lpstr>
      <vt:lpstr>Inner Joins</vt:lpstr>
      <vt:lpstr>Inner Joins</vt:lpstr>
      <vt:lpstr>Inner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Services</dc:title>
  <dc:creator>Jeetu Tomar</dc:creator>
  <cp:lastModifiedBy>Jeetu Tomar</cp:lastModifiedBy>
  <cp:revision>537</cp:revision>
  <dcterms:created xsi:type="dcterms:W3CDTF">2024-01-23T14:19:57Z</dcterms:created>
  <dcterms:modified xsi:type="dcterms:W3CDTF">2024-04-25T14:34:05Z</dcterms:modified>
</cp:coreProperties>
</file>