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471" r:id="rId4"/>
    <p:sldId id="526" r:id="rId5"/>
    <p:sldId id="472" r:id="rId6"/>
    <p:sldId id="473" r:id="rId7"/>
    <p:sldId id="474" r:id="rId8"/>
    <p:sldId id="475" r:id="rId9"/>
    <p:sldId id="476" r:id="rId10"/>
    <p:sldId id="477" r:id="rId11"/>
    <p:sldId id="527" r:id="rId12"/>
    <p:sldId id="478" r:id="rId13"/>
    <p:sldId id="479" r:id="rId14"/>
    <p:sldId id="480" r:id="rId15"/>
    <p:sldId id="481" r:id="rId16"/>
    <p:sldId id="528" r:id="rId17"/>
    <p:sldId id="482" r:id="rId18"/>
    <p:sldId id="483" r:id="rId19"/>
    <p:sldId id="484" r:id="rId20"/>
    <p:sldId id="485" r:id="rId21"/>
    <p:sldId id="486" r:id="rId22"/>
    <p:sldId id="48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0B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210" autoAdjust="0"/>
    <p:restoredTop sz="94660"/>
  </p:normalViewPr>
  <p:slideViewPr>
    <p:cSldViewPr snapToGrid="0">
      <p:cViewPr varScale="1">
        <p:scale>
          <a:sx n="126" d="100"/>
          <a:sy n="126" d="100"/>
        </p:scale>
        <p:origin x="48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0">
                      <a:schemeClr val="tx1"/>
                    </a:gs>
                    <a:gs pos="68000">
                      <a:srgbClr val="F1F1F1"/>
                    </a:gs>
                    <a:gs pos="100000">
                      <a:schemeClr val="bg1">
                        <a:lumMod val="11000"/>
                        <a:lumOff val="89000"/>
                      </a:schemeClr>
                    </a:gs>
                  </a:gsLst>
                  <a:lin ang="5400000" scaled="1"/>
                  <a:tileRect/>
                </a:gradFill>
                <a:effectLst>
                  <a:outerShdw blurRad="469900" dist="342900" dir="5400000" sy="-20000" rotWithShape="0">
                    <a:prstClr val="black">
                      <a:alpha val="66000"/>
                    </a:prstClr>
                  </a:outerShdw>
                </a:effectLst>
              </a:defRPr>
            </a:lvl1pPr>
          </a:lstStyle>
          <a:p>
            <a:pPr lvl="0" algn="r"/>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vert="horz" lIns="91440" tIns="45720" rIns="91440" bIns="45720" rtlCol="0"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stStyle>
          <a:p>
            <a:pPr marL="0" lvl="0" indent="0" algn="r">
              <a:buNone/>
            </a:pPr>
            <a:r>
              <a:rPr lang="en-US"/>
              <a:t>Click to edit Master subtitle style</a:t>
            </a:r>
            <a:endParaRPr lang="en-US" dirty="0"/>
          </a:p>
        </p:txBody>
      </p:sp>
      <p:sp>
        <p:nvSpPr>
          <p:cNvPr id="7" name="Date Placeholder 6"/>
          <p:cNvSpPr>
            <a:spLocks noGrp="1"/>
          </p:cNvSpPr>
          <p:nvPr>
            <p:ph type="dt" sz="half" idx="10"/>
          </p:nvPr>
        </p:nvSpPr>
        <p:spPr/>
        <p:txBody>
          <a:bodyPr/>
          <a:lstStyle/>
          <a:p>
            <a:fld id="{85E7352C-F733-4D88-9483-A7DDD146CBE1}" type="datetimeFigureOut">
              <a:rPr lang="en-IN" smtClean="0"/>
              <a:t>03-05-2024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4B9BFC-4540-4D13-991E-3C6A1F978543}" type="slidenum">
              <a:rPr lang="en-IN" smtClean="0"/>
              <a:t>‹#›</a:t>
            </a:fld>
            <a:endParaRPr lang="en-IN"/>
          </a:p>
        </p:txBody>
      </p:sp>
    </p:spTree>
    <p:extLst>
      <p:ext uri="{BB962C8B-B14F-4D97-AF65-F5344CB8AC3E}">
        <p14:creationId xmlns:p14="http://schemas.microsoft.com/office/powerpoint/2010/main" val="1878345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E7352C-F733-4D88-9483-A7DDD146CBE1}"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4B9BFC-4540-4D13-991E-3C6A1F978543}" type="slidenum">
              <a:rPr lang="en-IN" smtClean="0"/>
              <a:t>‹#›</a:t>
            </a:fld>
            <a:endParaRPr lang="en-IN"/>
          </a:p>
        </p:txBody>
      </p:sp>
    </p:spTree>
    <p:extLst>
      <p:ext uri="{BB962C8B-B14F-4D97-AF65-F5344CB8AC3E}">
        <p14:creationId xmlns:p14="http://schemas.microsoft.com/office/powerpoint/2010/main" val="2519146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E7352C-F733-4D88-9483-A7DDD146CBE1}"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4B9BFC-4540-4D13-991E-3C6A1F978543}" type="slidenum">
              <a:rPr lang="en-IN" smtClean="0"/>
              <a:t>‹#›</a:t>
            </a:fld>
            <a:endParaRPr lang="en-IN"/>
          </a:p>
        </p:txBody>
      </p:sp>
    </p:spTree>
    <p:extLst>
      <p:ext uri="{BB962C8B-B14F-4D97-AF65-F5344CB8AC3E}">
        <p14:creationId xmlns:p14="http://schemas.microsoft.com/office/powerpoint/2010/main" val="2769696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E7352C-F733-4D88-9483-A7DDD146CBE1}"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4B9BFC-4540-4D13-991E-3C6A1F978543}"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289710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E7352C-F733-4D88-9483-A7DDD146CBE1}"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4B9BFC-4540-4D13-991E-3C6A1F978543}" type="slidenum">
              <a:rPr lang="en-IN" smtClean="0"/>
              <a:t>‹#›</a:t>
            </a:fld>
            <a:endParaRPr lang="en-IN"/>
          </a:p>
        </p:txBody>
      </p:sp>
    </p:spTree>
    <p:extLst>
      <p:ext uri="{BB962C8B-B14F-4D97-AF65-F5344CB8AC3E}">
        <p14:creationId xmlns:p14="http://schemas.microsoft.com/office/powerpoint/2010/main" val="1623231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5E7352C-F733-4D88-9483-A7DDD146CBE1}" type="datetimeFigureOut">
              <a:rPr lang="en-IN" smtClean="0"/>
              <a:t>03-05-2024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4B9BFC-4540-4D13-991E-3C6A1F978543}" type="slidenum">
              <a:rPr lang="en-IN" smtClean="0"/>
              <a:t>‹#›</a:t>
            </a:fld>
            <a:endParaRPr lang="en-IN"/>
          </a:p>
        </p:txBody>
      </p:sp>
    </p:spTree>
    <p:extLst>
      <p:ext uri="{BB962C8B-B14F-4D97-AF65-F5344CB8AC3E}">
        <p14:creationId xmlns:p14="http://schemas.microsoft.com/office/powerpoint/2010/main" val="106476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5E7352C-F733-4D88-9483-A7DDD146CBE1}" type="datetimeFigureOut">
              <a:rPr lang="en-IN" smtClean="0"/>
              <a:t>03-05-2024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4B9BFC-4540-4D13-991E-3C6A1F978543}" type="slidenum">
              <a:rPr lang="en-IN" smtClean="0"/>
              <a:t>‹#›</a:t>
            </a:fld>
            <a:endParaRPr lang="en-IN"/>
          </a:p>
        </p:txBody>
      </p:sp>
    </p:spTree>
    <p:extLst>
      <p:ext uri="{BB962C8B-B14F-4D97-AF65-F5344CB8AC3E}">
        <p14:creationId xmlns:p14="http://schemas.microsoft.com/office/powerpoint/2010/main" val="28902252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E7352C-F733-4D88-9483-A7DDD146CBE1}"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B9BFC-4540-4D13-991E-3C6A1F978543}" type="slidenum">
              <a:rPr lang="en-IN" smtClean="0"/>
              <a:t>‹#›</a:t>
            </a:fld>
            <a:endParaRPr lang="en-IN"/>
          </a:p>
        </p:txBody>
      </p:sp>
    </p:spTree>
    <p:extLst>
      <p:ext uri="{BB962C8B-B14F-4D97-AF65-F5344CB8AC3E}">
        <p14:creationId xmlns:p14="http://schemas.microsoft.com/office/powerpoint/2010/main" val="29517110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E7352C-F733-4D88-9483-A7DDD146CBE1}"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B9BFC-4540-4D13-991E-3C6A1F978543}" type="slidenum">
              <a:rPr lang="en-IN" smtClean="0"/>
              <a:t>‹#›</a:t>
            </a:fld>
            <a:endParaRPr lang="en-IN"/>
          </a:p>
        </p:txBody>
      </p:sp>
    </p:spTree>
    <p:extLst>
      <p:ext uri="{BB962C8B-B14F-4D97-AF65-F5344CB8AC3E}">
        <p14:creationId xmlns:p14="http://schemas.microsoft.com/office/powerpoint/2010/main" val="3694922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400">
                <a:latin typeface="Calibri" panose="020F0502020204030204" pitchFamily="34" charset="0"/>
                <a:ea typeface="Calibri" panose="020F0502020204030204" pitchFamily="34" charset="0"/>
                <a:cs typeface="Calibri" panose="020F0502020204030204" pitchFamily="34" charset="0"/>
              </a:defRPr>
            </a:lvl1pPr>
            <a:lvl2pPr>
              <a:defRPr sz="2000">
                <a:latin typeface="Calibri" panose="020F0502020204030204" pitchFamily="34" charset="0"/>
                <a:ea typeface="Calibri" panose="020F0502020204030204" pitchFamily="34" charset="0"/>
                <a:cs typeface="Calibri" panose="020F0502020204030204" pitchFamily="34" charset="0"/>
              </a:defRPr>
            </a:lvl2pPr>
            <a:lvl3pPr>
              <a:defRPr sz="1800">
                <a:latin typeface="Calibri" panose="020F0502020204030204" pitchFamily="34" charset="0"/>
                <a:ea typeface="Calibri" panose="020F0502020204030204" pitchFamily="34" charset="0"/>
                <a:cs typeface="Calibri" panose="020F0502020204030204" pitchFamily="34" charset="0"/>
              </a:defRPr>
            </a:lvl3pPr>
            <a:lvl4pPr>
              <a:defRPr sz="1600">
                <a:latin typeface="Calibri" panose="020F0502020204030204" pitchFamily="34" charset="0"/>
                <a:ea typeface="Calibri" panose="020F0502020204030204" pitchFamily="34" charset="0"/>
                <a:cs typeface="Calibri" panose="020F0502020204030204" pitchFamily="34" charset="0"/>
              </a:defRPr>
            </a:lvl4pPr>
            <a:lvl5pPr>
              <a:defRPr sz="1600">
                <a:latin typeface="Calibri" panose="020F0502020204030204" pitchFamily="34" charset="0"/>
                <a:ea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5E7352C-F733-4D88-9483-A7DDD146CBE1}"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B9BFC-4540-4D13-991E-3C6A1F978543}" type="slidenum">
              <a:rPr lang="en-IN" smtClean="0"/>
              <a:t>‹#›</a:t>
            </a:fld>
            <a:endParaRPr lang="en-IN"/>
          </a:p>
        </p:txBody>
      </p:sp>
    </p:spTree>
    <p:extLst>
      <p:ext uri="{BB962C8B-B14F-4D97-AF65-F5344CB8AC3E}">
        <p14:creationId xmlns:p14="http://schemas.microsoft.com/office/powerpoint/2010/main" val="3308347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8000" b="0" spc="-300">
                <a:gradFill flip="none" rotWithShape="1">
                  <a:gsLst>
                    <a:gs pos="32000">
                      <a:schemeClr val="tx1">
                        <a:lumMod val="89000"/>
                      </a:schemeClr>
                    </a:gs>
                    <a:gs pos="0">
                      <a:schemeClr val="bg1">
                        <a:lumMod val="32000"/>
                        <a:lumOff val="68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Calibri" panose="020F0502020204030204" pitchFamily="34" charset="0"/>
                <a:ea typeface="Calibri" panose="020F0502020204030204" pitchFamily="34" charset="0"/>
                <a:cs typeface="Calibri" panose="020F0502020204030204" pitchFamily="34" charset="0"/>
              </a:defRPr>
            </a:lvl1pPr>
          </a:lstStyle>
          <a:p>
            <a:r>
              <a:rPr lang="en-US" dirty="0"/>
              <a:t>Click to edit Master title style</a:t>
            </a:r>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Calibri" panose="020F0502020204030204" pitchFamily="34" charset="0"/>
                <a:ea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85E7352C-F733-4D88-9483-A7DDD146CBE1}"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B9BFC-4540-4D13-991E-3C6A1F978543}" type="slidenum">
              <a:rPr lang="en-IN" smtClean="0"/>
              <a:t>‹#›</a:t>
            </a:fld>
            <a:endParaRPr lang="en-IN"/>
          </a:p>
        </p:txBody>
      </p:sp>
    </p:spTree>
    <p:extLst>
      <p:ext uri="{BB962C8B-B14F-4D97-AF65-F5344CB8AC3E}">
        <p14:creationId xmlns:p14="http://schemas.microsoft.com/office/powerpoint/2010/main" val="1739003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20000" y="1825625"/>
            <a:ext cx="5025216" cy="4351338"/>
          </a:xfr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vl2pPr>
              <a:defRPr>
                <a:latin typeface="Calibri" panose="020F0502020204030204" pitchFamily="34" charset="0"/>
                <a:ea typeface="Calibri" panose="020F0502020204030204" pitchFamily="34" charset="0"/>
                <a:cs typeface="Calibri" panose="020F0502020204030204" pitchFamily="34" charset="0"/>
              </a:defRPr>
            </a:lvl2pPr>
            <a:lvl3pPr>
              <a:defRPr>
                <a:latin typeface="Calibri" panose="020F0502020204030204" pitchFamily="34" charset="0"/>
                <a:ea typeface="Calibri" panose="020F0502020204030204" pitchFamily="34" charset="0"/>
                <a:cs typeface="Calibri" panose="020F0502020204030204" pitchFamily="34" charset="0"/>
              </a:defRPr>
            </a:lvl3pPr>
            <a:lvl4pPr>
              <a:defRPr>
                <a:latin typeface="Calibri" panose="020F0502020204030204" pitchFamily="34" charset="0"/>
                <a:ea typeface="Calibri" panose="020F0502020204030204" pitchFamily="34" charset="0"/>
                <a:cs typeface="Calibri" panose="020F0502020204030204" pitchFamily="34" charset="0"/>
              </a:defRPr>
            </a:lvl4pPr>
            <a:lvl5pPr>
              <a:defRPr>
                <a:latin typeface="Calibri" panose="020F0502020204030204" pitchFamily="34" charset="0"/>
                <a:ea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19840" y="1825625"/>
            <a:ext cx="5033960" cy="4351338"/>
          </a:xfr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vl2pPr>
              <a:defRPr>
                <a:latin typeface="Calibri" panose="020F0502020204030204" pitchFamily="34" charset="0"/>
                <a:ea typeface="Calibri" panose="020F0502020204030204" pitchFamily="34" charset="0"/>
                <a:cs typeface="Calibri" panose="020F0502020204030204" pitchFamily="34" charset="0"/>
              </a:defRPr>
            </a:lvl2pPr>
            <a:lvl3pPr>
              <a:defRPr>
                <a:latin typeface="Calibri" panose="020F0502020204030204" pitchFamily="34" charset="0"/>
                <a:ea typeface="Calibri" panose="020F0502020204030204" pitchFamily="34" charset="0"/>
                <a:cs typeface="Calibri" panose="020F0502020204030204" pitchFamily="34" charset="0"/>
              </a:defRPr>
            </a:lvl3pPr>
            <a:lvl4pPr>
              <a:defRPr>
                <a:latin typeface="Calibri" panose="020F0502020204030204" pitchFamily="34" charset="0"/>
                <a:ea typeface="Calibri" panose="020F0502020204030204" pitchFamily="34" charset="0"/>
                <a:cs typeface="Calibri" panose="020F0502020204030204" pitchFamily="34" charset="0"/>
              </a:defRPr>
            </a:lvl4pPr>
            <a:lvl5pPr>
              <a:defRPr>
                <a:latin typeface="Calibri" panose="020F0502020204030204" pitchFamily="34" charset="0"/>
                <a:ea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5E7352C-F733-4D88-9483-A7DDD146CBE1}"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4B9BFC-4540-4D13-991E-3C6A1F978543}" type="slidenum">
              <a:rPr lang="en-IN" smtClean="0"/>
              <a:t>‹#›</a:t>
            </a:fld>
            <a:endParaRPr lang="en-IN"/>
          </a:p>
        </p:txBody>
      </p:sp>
    </p:spTree>
    <p:extLst>
      <p:ext uri="{BB962C8B-B14F-4D97-AF65-F5344CB8AC3E}">
        <p14:creationId xmlns:p14="http://schemas.microsoft.com/office/powerpoint/2010/main" val="1932420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vl2pPr>
              <a:defRPr>
                <a:latin typeface="Calibri" panose="020F0502020204030204" pitchFamily="34" charset="0"/>
                <a:ea typeface="Calibri" panose="020F0502020204030204" pitchFamily="34" charset="0"/>
                <a:cs typeface="Calibri" panose="020F0502020204030204" pitchFamily="34" charset="0"/>
              </a:defRPr>
            </a:lvl2pPr>
            <a:lvl3pPr>
              <a:defRPr>
                <a:latin typeface="Calibri" panose="020F0502020204030204" pitchFamily="34" charset="0"/>
                <a:ea typeface="Calibri" panose="020F0502020204030204" pitchFamily="34" charset="0"/>
                <a:cs typeface="Calibri" panose="020F0502020204030204" pitchFamily="34" charset="0"/>
              </a:defRPr>
            </a:lvl3pPr>
            <a:lvl4pPr>
              <a:defRPr>
                <a:latin typeface="Calibri" panose="020F0502020204030204" pitchFamily="34" charset="0"/>
                <a:ea typeface="Calibri" panose="020F0502020204030204" pitchFamily="34" charset="0"/>
                <a:cs typeface="Calibri" panose="020F0502020204030204" pitchFamily="34" charset="0"/>
              </a:defRPr>
            </a:lvl4pPr>
            <a:lvl5pPr>
              <a:defRPr>
                <a:latin typeface="Calibri" panose="020F0502020204030204" pitchFamily="34" charset="0"/>
                <a:ea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vl2pPr>
              <a:defRPr>
                <a:latin typeface="Calibri" panose="020F0502020204030204" pitchFamily="34" charset="0"/>
                <a:ea typeface="Calibri" panose="020F0502020204030204" pitchFamily="34" charset="0"/>
                <a:cs typeface="Calibri" panose="020F0502020204030204" pitchFamily="34" charset="0"/>
              </a:defRPr>
            </a:lvl2pPr>
            <a:lvl3pPr>
              <a:defRPr>
                <a:latin typeface="Calibri" panose="020F0502020204030204" pitchFamily="34" charset="0"/>
                <a:ea typeface="Calibri" panose="020F0502020204030204" pitchFamily="34" charset="0"/>
                <a:cs typeface="Calibri" panose="020F0502020204030204" pitchFamily="34" charset="0"/>
              </a:defRPr>
            </a:lvl3pPr>
            <a:lvl4pPr>
              <a:defRPr>
                <a:latin typeface="Calibri" panose="020F0502020204030204" pitchFamily="34" charset="0"/>
                <a:ea typeface="Calibri" panose="020F0502020204030204" pitchFamily="34" charset="0"/>
                <a:cs typeface="Calibri" panose="020F0502020204030204" pitchFamily="34" charset="0"/>
              </a:defRPr>
            </a:lvl4pPr>
            <a:lvl5pPr>
              <a:defRPr>
                <a:latin typeface="Calibri" panose="020F0502020204030204" pitchFamily="34" charset="0"/>
                <a:ea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5E7352C-F733-4D88-9483-A7DDD146CBE1}" type="datetimeFigureOut">
              <a:rPr lang="en-IN" smtClean="0"/>
              <a:t>03-05-2024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4B9BFC-4540-4D13-991E-3C6A1F978543}" type="slidenum">
              <a:rPr lang="en-IN" smtClean="0"/>
              <a:t>‹#›</a:t>
            </a:fld>
            <a:endParaRPr lang="en-IN"/>
          </a:p>
        </p:txBody>
      </p:sp>
    </p:spTree>
    <p:extLst>
      <p:ext uri="{BB962C8B-B14F-4D97-AF65-F5344CB8AC3E}">
        <p14:creationId xmlns:p14="http://schemas.microsoft.com/office/powerpoint/2010/main" val="2338397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85E7352C-F733-4D88-9483-A7DDD146CBE1}" type="datetimeFigureOut">
              <a:rPr lang="en-IN" smtClean="0"/>
              <a:t>03-05-2024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4B9BFC-4540-4D13-991E-3C6A1F978543}" type="slidenum">
              <a:rPr lang="en-IN" smtClean="0"/>
              <a:t>‹#›</a:t>
            </a:fld>
            <a:endParaRPr lang="en-IN"/>
          </a:p>
        </p:txBody>
      </p:sp>
    </p:spTree>
    <p:extLst>
      <p:ext uri="{BB962C8B-B14F-4D97-AF65-F5344CB8AC3E}">
        <p14:creationId xmlns:p14="http://schemas.microsoft.com/office/powerpoint/2010/main" val="3925820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E7352C-F733-4D88-9483-A7DDD146CBE1}" type="datetimeFigureOut">
              <a:rPr lang="en-IN" smtClean="0"/>
              <a:t>03-05-2024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E4B9BFC-4540-4D13-991E-3C6A1F978543}" type="slidenum">
              <a:rPr lang="en-IN" smtClean="0"/>
              <a:t>‹#›</a:t>
            </a:fld>
            <a:endParaRPr lang="en-IN"/>
          </a:p>
        </p:txBody>
      </p:sp>
    </p:spTree>
    <p:extLst>
      <p:ext uri="{BB962C8B-B14F-4D97-AF65-F5344CB8AC3E}">
        <p14:creationId xmlns:p14="http://schemas.microsoft.com/office/powerpoint/2010/main" val="1172089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E7352C-F733-4D88-9483-A7DDD146CBE1}"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4B9BFC-4540-4D13-991E-3C6A1F978543}" type="slidenum">
              <a:rPr lang="en-IN" smtClean="0"/>
              <a:t>‹#›</a:t>
            </a:fld>
            <a:endParaRPr lang="en-IN"/>
          </a:p>
        </p:txBody>
      </p:sp>
    </p:spTree>
    <p:extLst>
      <p:ext uri="{BB962C8B-B14F-4D97-AF65-F5344CB8AC3E}">
        <p14:creationId xmlns:p14="http://schemas.microsoft.com/office/powerpoint/2010/main" val="2744183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E7352C-F733-4D88-9483-A7DDD146CBE1}"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4B9BFC-4540-4D13-991E-3C6A1F978543}" type="slidenum">
              <a:rPr lang="en-IN" smtClean="0"/>
              <a:t>‹#›</a:t>
            </a:fld>
            <a:endParaRPr lang="en-IN"/>
          </a:p>
        </p:txBody>
      </p:sp>
    </p:spTree>
    <p:extLst>
      <p:ext uri="{BB962C8B-B14F-4D97-AF65-F5344CB8AC3E}">
        <p14:creationId xmlns:p14="http://schemas.microsoft.com/office/powerpoint/2010/main" val="1540096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5E7352C-F733-4D88-9483-A7DDD146CBE1}" type="datetimeFigureOut">
              <a:rPr lang="en-IN" smtClean="0"/>
              <a:t>03-05-2024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9E4B9BFC-4540-4D13-991E-3C6A1F978543}" type="slidenum">
              <a:rPr lang="en-IN" smtClean="0"/>
              <a:t>‹#›</a:t>
            </a:fld>
            <a:endParaRPr lang="en-IN"/>
          </a:p>
        </p:txBody>
      </p:sp>
    </p:spTree>
    <p:extLst>
      <p:ext uri="{BB962C8B-B14F-4D97-AF65-F5344CB8AC3E}">
        <p14:creationId xmlns:p14="http://schemas.microsoft.com/office/powerpoint/2010/main" val="3626987058"/>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Calibri" panose="020F0502020204030204" pitchFamily="34" charset="0"/>
          <a:ea typeface="Calibri" panose="020F0502020204030204" pitchFamily="34" charset="0"/>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3C5BF-4108-F57F-C769-6101627F5C74}"/>
              </a:ext>
            </a:extLst>
          </p:cNvPr>
          <p:cNvSpPr>
            <a:spLocks noGrp="1"/>
          </p:cNvSpPr>
          <p:nvPr>
            <p:ph type="ctrTitle"/>
          </p:nvPr>
        </p:nvSpPr>
        <p:spPr>
          <a:xfrm>
            <a:off x="1524000" y="2342880"/>
            <a:ext cx="9144000" cy="1641490"/>
          </a:xfrm>
        </p:spPr>
        <p:txBody>
          <a:bodyPr/>
          <a:lstStyle/>
          <a:p>
            <a:pPr algn="ctr"/>
            <a:r>
              <a:rPr lang="en-US" dirty="0"/>
              <a:t>Webservices</a:t>
            </a:r>
            <a:endParaRPr lang="en-IN" dirty="0"/>
          </a:p>
        </p:txBody>
      </p:sp>
      <p:sp>
        <p:nvSpPr>
          <p:cNvPr id="3" name="Subtitle 2">
            <a:extLst>
              <a:ext uri="{FF2B5EF4-FFF2-40B4-BE49-F238E27FC236}">
                <a16:creationId xmlns:a16="http://schemas.microsoft.com/office/drawing/2014/main" id="{6653DA05-CF16-AF41-8E64-2C0AEEEFB697}"/>
              </a:ext>
            </a:extLst>
          </p:cNvPr>
          <p:cNvSpPr>
            <a:spLocks noGrp="1"/>
          </p:cNvSpPr>
          <p:nvPr>
            <p:ph type="subTitle" idx="1"/>
          </p:nvPr>
        </p:nvSpPr>
        <p:spPr>
          <a:xfrm>
            <a:off x="1524000" y="3810285"/>
            <a:ext cx="9144000" cy="754025"/>
          </a:xfrm>
        </p:spPr>
        <p:txBody>
          <a:bodyPr>
            <a:normAutofit fontScale="70000" lnSpcReduction="20000"/>
          </a:bodyPr>
          <a:lstStyle/>
          <a:p>
            <a:pPr algn="ctr"/>
            <a:r>
              <a:rPr lang="en-US" dirty="0"/>
              <a:t>By</a:t>
            </a:r>
          </a:p>
          <a:p>
            <a:pPr algn="ctr"/>
            <a:r>
              <a:rPr lang="en-US" dirty="0"/>
              <a:t>Jitendra Singh Tomar || Jeetu</a:t>
            </a:r>
            <a:endParaRPr lang="en-IN" dirty="0"/>
          </a:p>
        </p:txBody>
      </p:sp>
    </p:spTree>
    <p:extLst>
      <p:ext uri="{BB962C8B-B14F-4D97-AF65-F5344CB8AC3E}">
        <p14:creationId xmlns:p14="http://schemas.microsoft.com/office/powerpoint/2010/main" val="2229157756"/>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A751-EE08-B985-344B-06B0BCBE2580}"/>
              </a:ext>
            </a:extLst>
          </p:cNvPr>
          <p:cNvSpPr>
            <a:spLocks noGrp="1"/>
          </p:cNvSpPr>
          <p:nvPr>
            <p:ph type="title"/>
          </p:nvPr>
        </p:nvSpPr>
        <p:spPr>
          <a:xfrm>
            <a:off x="838200" y="365125"/>
            <a:ext cx="10817180" cy="1325563"/>
          </a:xfrm>
        </p:spPr>
        <p:txBody>
          <a:bodyPr>
            <a:normAutofit/>
          </a:bodyPr>
          <a:lstStyle/>
          <a:p>
            <a:r>
              <a:rPr lang="en-US" dirty="0"/>
              <a:t>Breaking down SOAP</a:t>
            </a:r>
            <a:endParaRPr lang="en-IN" dirty="0"/>
          </a:p>
        </p:txBody>
      </p:sp>
      <p:sp>
        <p:nvSpPr>
          <p:cNvPr id="3" name="Content Placeholder 2">
            <a:extLst>
              <a:ext uri="{FF2B5EF4-FFF2-40B4-BE49-F238E27FC236}">
                <a16:creationId xmlns:a16="http://schemas.microsoft.com/office/drawing/2014/main" id="{751E10AC-B993-819D-EF9D-16007C0CDEA9}"/>
              </a:ext>
            </a:extLst>
          </p:cNvPr>
          <p:cNvSpPr>
            <a:spLocks noGrp="1"/>
          </p:cNvSpPr>
          <p:nvPr>
            <p:ph idx="1"/>
          </p:nvPr>
        </p:nvSpPr>
        <p:spPr>
          <a:xfrm>
            <a:off x="838200" y="1825624"/>
            <a:ext cx="10817180" cy="4806995"/>
          </a:xfrm>
        </p:spPr>
        <p:txBody>
          <a:bodyPr>
            <a:normAutofit/>
          </a:bodyPr>
          <a:lstStyle/>
          <a:p>
            <a:pPr marL="0" marR="0">
              <a:lnSpc>
                <a:spcPct val="200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Communication Protocol</a:t>
            </a:r>
          </a:p>
          <a:p>
            <a:pPr marL="0" marR="0">
              <a:lnSpc>
                <a:spcPct val="200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Structured Messages</a:t>
            </a:r>
          </a:p>
          <a:p>
            <a:pPr marL="0" marR="0">
              <a:lnSpc>
                <a:spcPct val="200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Transport Options</a:t>
            </a:r>
          </a:p>
          <a:p>
            <a:pPr marL="0" marR="0">
              <a:lnSpc>
                <a:spcPct val="200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Describing Services</a:t>
            </a:r>
          </a:p>
          <a:p>
            <a:pPr marL="0" marR="0">
              <a:lnSpc>
                <a:spcPct val="200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Error Handling</a:t>
            </a:r>
          </a:p>
          <a:p>
            <a:pPr algn="just">
              <a:lnSpc>
                <a:spcPct val="200000"/>
              </a:lnSpc>
            </a:pPr>
            <a:endParaRPr lang="en-US" sz="1800" dirty="0"/>
          </a:p>
        </p:txBody>
      </p:sp>
    </p:spTree>
    <p:extLst>
      <p:ext uri="{BB962C8B-B14F-4D97-AF65-F5344CB8AC3E}">
        <p14:creationId xmlns:p14="http://schemas.microsoft.com/office/powerpoint/2010/main" val="384952046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A751-EE08-B985-344B-06B0BCBE2580}"/>
              </a:ext>
            </a:extLst>
          </p:cNvPr>
          <p:cNvSpPr>
            <a:spLocks noGrp="1"/>
          </p:cNvSpPr>
          <p:nvPr>
            <p:ph type="title"/>
          </p:nvPr>
        </p:nvSpPr>
        <p:spPr>
          <a:xfrm>
            <a:off x="838200" y="365125"/>
            <a:ext cx="5101127" cy="1325563"/>
          </a:xfrm>
        </p:spPr>
        <p:txBody>
          <a:bodyPr>
            <a:normAutofit/>
          </a:bodyPr>
          <a:lstStyle/>
          <a:p>
            <a:r>
              <a:rPr lang="en-US" dirty="0"/>
              <a:t>Overview of REST</a:t>
            </a:r>
            <a:endParaRPr lang="en-IN" dirty="0"/>
          </a:p>
        </p:txBody>
      </p:sp>
      <p:sp>
        <p:nvSpPr>
          <p:cNvPr id="3" name="Content Placeholder 2">
            <a:extLst>
              <a:ext uri="{FF2B5EF4-FFF2-40B4-BE49-F238E27FC236}">
                <a16:creationId xmlns:a16="http://schemas.microsoft.com/office/drawing/2014/main" id="{751E10AC-B993-819D-EF9D-16007C0CDEA9}"/>
              </a:ext>
            </a:extLst>
          </p:cNvPr>
          <p:cNvSpPr>
            <a:spLocks noGrp="1"/>
          </p:cNvSpPr>
          <p:nvPr>
            <p:ph idx="1"/>
          </p:nvPr>
        </p:nvSpPr>
        <p:spPr>
          <a:xfrm>
            <a:off x="838200" y="1825624"/>
            <a:ext cx="5784791" cy="5032376"/>
          </a:xfrm>
        </p:spPr>
        <p:txBody>
          <a:bodyPr>
            <a:normAutofit/>
          </a:bodyPr>
          <a:lstStyle/>
          <a:p>
            <a:pPr algn="just">
              <a:lnSpc>
                <a:spcPct val="250000"/>
              </a:lnSpc>
            </a:pPr>
            <a:r>
              <a:rPr lang="en-US" sz="1800" dirty="0"/>
              <a:t>REST means Representational State Transfer.</a:t>
            </a:r>
          </a:p>
          <a:p>
            <a:pPr algn="just">
              <a:lnSpc>
                <a:spcPct val="250000"/>
              </a:lnSpc>
            </a:pPr>
            <a:r>
              <a:rPr lang="en-US" sz="1800" dirty="0"/>
              <a:t>Key characteristics of REST are:</a:t>
            </a:r>
          </a:p>
          <a:p>
            <a:pPr lvl="1" algn="just">
              <a:lnSpc>
                <a:spcPct val="250000"/>
              </a:lnSpc>
            </a:pPr>
            <a:r>
              <a:rPr lang="en-US" sz="1400" dirty="0"/>
              <a:t>Architecture Style</a:t>
            </a:r>
          </a:p>
          <a:p>
            <a:pPr lvl="1" algn="just">
              <a:lnSpc>
                <a:spcPct val="250000"/>
              </a:lnSpc>
            </a:pPr>
            <a:r>
              <a:rPr lang="en-US" sz="1400" dirty="0"/>
              <a:t>HTTP-Based</a:t>
            </a:r>
          </a:p>
          <a:p>
            <a:pPr lvl="1" algn="just">
              <a:lnSpc>
                <a:spcPct val="250000"/>
              </a:lnSpc>
            </a:pPr>
            <a:r>
              <a:rPr lang="en-US" sz="1400" dirty="0"/>
              <a:t>Resource-Oriented</a:t>
            </a:r>
          </a:p>
          <a:p>
            <a:pPr algn="just">
              <a:lnSpc>
                <a:spcPct val="250000"/>
              </a:lnSpc>
            </a:pPr>
            <a:endParaRPr lang="en-US" sz="1800" dirty="0"/>
          </a:p>
        </p:txBody>
      </p:sp>
      <p:sp>
        <p:nvSpPr>
          <p:cNvPr id="4" name="Content Placeholder 2">
            <a:extLst>
              <a:ext uri="{FF2B5EF4-FFF2-40B4-BE49-F238E27FC236}">
                <a16:creationId xmlns:a16="http://schemas.microsoft.com/office/drawing/2014/main" id="{E10CABD4-8672-815E-6542-3EE6756A523F}"/>
              </a:ext>
            </a:extLst>
          </p:cNvPr>
          <p:cNvSpPr txBox="1">
            <a:spLocks/>
          </p:cNvSpPr>
          <p:nvPr/>
        </p:nvSpPr>
        <p:spPr>
          <a:xfrm>
            <a:off x="3730595" y="3429000"/>
            <a:ext cx="4272185" cy="240991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lnSpc>
                <a:spcPct val="250000"/>
              </a:lnSpc>
            </a:pPr>
            <a:r>
              <a:rPr lang="en-US" sz="1400" dirty="0"/>
              <a:t>Representations</a:t>
            </a:r>
          </a:p>
          <a:p>
            <a:pPr lvl="1" algn="just">
              <a:lnSpc>
                <a:spcPct val="250000"/>
              </a:lnSpc>
            </a:pPr>
            <a:r>
              <a:rPr lang="en-US" sz="1400" dirty="0"/>
              <a:t>Statelessness</a:t>
            </a:r>
          </a:p>
          <a:p>
            <a:pPr lvl="1" algn="just">
              <a:lnSpc>
                <a:spcPct val="250000"/>
              </a:lnSpc>
            </a:pPr>
            <a:r>
              <a:rPr lang="en-US" sz="1400" dirty="0"/>
              <a:t>Hypermedia</a:t>
            </a:r>
          </a:p>
          <a:p>
            <a:pPr lvl="1" algn="just">
              <a:lnSpc>
                <a:spcPct val="250000"/>
              </a:lnSpc>
            </a:pPr>
            <a:r>
              <a:rPr lang="en-US" sz="1400" dirty="0"/>
              <a:t>Simplicity</a:t>
            </a:r>
          </a:p>
          <a:p>
            <a:pPr algn="just">
              <a:lnSpc>
                <a:spcPct val="250000"/>
              </a:lnSpc>
            </a:pPr>
            <a:endParaRPr lang="en-US" sz="1800" dirty="0"/>
          </a:p>
        </p:txBody>
      </p:sp>
      <p:pic>
        <p:nvPicPr>
          <p:cNvPr id="3074" name="Picture 2" descr="REST APIs Explained - 4 Components">
            <a:extLst>
              <a:ext uri="{FF2B5EF4-FFF2-40B4-BE49-F238E27FC236}">
                <a16:creationId xmlns:a16="http://schemas.microsoft.com/office/drawing/2014/main" id="{19F11205-A585-5007-AD94-AFB9EE231A7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07" t="5324" r="7062" b="11775"/>
          <a:stretch/>
        </p:blipFill>
        <p:spPr bwMode="auto">
          <a:xfrm>
            <a:off x="6593081" y="1825624"/>
            <a:ext cx="5221480" cy="3446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368369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A751-EE08-B985-344B-06B0BCBE2580}"/>
              </a:ext>
            </a:extLst>
          </p:cNvPr>
          <p:cNvSpPr>
            <a:spLocks noGrp="1"/>
          </p:cNvSpPr>
          <p:nvPr>
            <p:ph type="title"/>
          </p:nvPr>
        </p:nvSpPr>
        <p:spPr>
          <a:xfrm>
            <a:off x="838200" y="365125"/>
            <a:ext cx="10817180" cy="1325563"/>
          </a:xfrm>
        </p:spPr>
        <p:txBody>
          <a:bodyPr>
            <a:normAutofit/>
          </a:bodyPr>
          <a:lstStyle/>
          <a:p>
            <a:r>
              <a:rPr lang="en-US" dirty="0"/>
              <a:t>Breaking down REST</a:t>
            </a:r>
            <a:endParaRPr lang="en-IN" dirty="0"/>
          </a:p>
        </p:txBody>
      </p:sp>
      <p:sp>
        <p:nvSpPr>
          <p:cNvPr id="3" name="Content Placeholder 2">
            <a:extLst>
              <a:ext uri="{FF2B5EF4-FFF2-40B4-BE49-F238E27FC236}">
                <a16:creationId xmlns:a16="http://schemas.microsoft.com/office/drawing/2014/main" id="{751E10AC-B993-819D-EF9D-16007C0CDEA9}"/>
              </a:ext>
            </a:extLst>
          </p:cNvPr>
          <p:cNvSpPr>
            <a:spLocks noGrp="1"/>
          </p:cNvSpPr>
          <p:nvPr>
            <p:ph idx="1"/>
          </p:nvPr>
        </p:nvSpPr>
        <p:spPr>
          <a:xfrm>
            <a:off x="838200" y="1825624"/>
            <a:ext cx="4792133" cy="4806995"/>
          </a:xfrm>
        </p:spPr>
        <p:txBody>
          <a:bodyPr>
            <a:normAutofit/>
          </a:bodyPr>
          <a:lstStyle/>
          <a:p>
            <a:pPr algn="just">
              <a:lnSpc>
                <a:spcPct val="250000"/>
              </a:lnSpc>
            </a:pPr>
            <a:r>
              <a:rPr lang="en-US" sz="1800" dirty="0"/>
              <a:t>Architecture Style</a:t>
            </a:r>
          </a:p>
          <a:p>
            <a:pPr algn="just">
              <a:lnSpc>
                <a:spcPct val="250000"/>
              </a:lnSpc>
            </a:pPr>
            <a:r>
              <a:rPr lang="en-US" sz="1800" dirty="0"/>
              <a:t>Resource-Based</a:t>
            </a:r>
          </a:p>
          <a:p>
            <a:pPr algn="just">
              <a:lnSpc>
                <a:spcPct val="250000"/>
              </a:lnSpc>
            </a:pPr>
            <a:r>
              <a:rPr lang="en-US" sz="1800" dirty="0"/>
              <a:t>HTTP Methods</a:t>
            </a:r>
          </a:p>
          <a:p>
            <a:pPr algn="just">
              <a:lnSpc>
                <a:spcPct val="250000"/>
              </a:lnSpc>
            </a:pPr>
            <a:r>
              <a:rPr lang="en-US" sz="1800" dirty="0"/>
              <a:t>Statelessness</a:t>
            </a:r>
          </a:p>
        </p:txBody>
      </p:sp>
      <p:sp>
        <p:nvSpPr>
          <p:cNvPr id="4" name="Content Placeholder 2">
            <a:extLst>
              <a:ext uri="{FF2B5EF4-FFF2-40B4-BE49-F238E27FC236}">
                <a16:creationId xmlns:a16="http://schemas.microsoft.com/office/drawing/2014/main" id="{362609B7-3556-2935-C606-A8DCF66331AA}"/>
              </a:ext>
            </a:extLst>
          </p:cNvPr>
          <p:cNvSpPr txBox="1">
            <a:spLocks/>
          </p:cNvSpPr>
          <p:nvPr/>
        </p:nvSpPr>
        <p:spPr>
          <a:xfrm>
            <a:off x="5418667" y="1825623"/>
            <a:ext cx="5935133" cy="4806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50000"/>
              </a:lnSpc>
            </a:pPr>
            <a:r>
              <a:rPr lang="en-US" sz="1800" dirty="0"/>
              <a:t>Representation</a:t>
            </a:r>
          </a:p>
          <a:p>
            <a:pPr algn="just">
              <a:lnSpc>
                <a:spcPct val="250000"/>
              </a:lnSpc>
            </a:pPr>
            <a:r>
              <a:rPr lang="en-US" sz="1800" dirty="0"/>
              <a:t>Uniform Interface</a:t>
            </a:r>
          </a:p>
          <a:p>
            <a:pPr algn="just">
              <a:lnSpc>
                <a:spcPct val="250000"/>
              </a:lnSpc>
            </a:pPr>
            <a:r>
              <a:rPr lang="en-US" sz="1800" dirty="0"/>
              <a:t>State Transfer</a:t>
            </a:r>
          </a:p>
          <a:p>
            <a:pPr algn="just">
              <a:lnSpc>
                <a:spcPct val="250000"/>
              </a:lnSpc>
            </a:pPr>
            <a:r>
              <a:rPr lang="en-US" sz="1800" dirty="0"/>
              <a:t>HATEOAS (Hypermedia as the Engine of Application State)</a:t>
            </a:r>
          </a:p>
        </p:txBody>
      </p:sp>
    </p:spTree>
    <p:extLst>
      <p:ext uri="{BB962C8B-B14F-4D97-AF65-F5344CB8AC3E}">
        <p14:creationId xmlns:p14="http://schemas.microsoft.com/office/powerpoint/2010/main" val="114905348"/>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A751-EE08-B985-344B-06B0BCBE2580}"/>
              </a:ext>
            </a:extLst>
          </p:cNvPr>
          <p:cNvSpPr>
            <a:spLocks noGrp="1"/>
          </p:cNvSpPr>
          <p:nvPr>
            <p:ph type="title"/>
          </p:nvPr>
        </p:nvSpPr>
        <p:spPr>
          <a:xfrm>
            <a:off x="838200" y="365125"/>
            <a:ext cx="10817180" cy="1325563"/>
          </a:xfrm>
        </p:spPr>
        <p:txBody>
          <a:bodyPr>
            <a:normAutofit/>
          </a:bodyPr>
          <a:lstStyle/>
          <a:p>
            <a:r>
              <a:rPr lang="en-US" dirty="0"/>
              <a:t>SOAP vs REST</a:t>
            </a:r>
            <a:endParaRPr lang="en-IN" dirty="0"/>
          </a:p>
        </p:txBody>
      </p:sp>
      <p:graphicFrame>
        <p:nvGraphicFramePr>
          <p:cNvPr id="5" name="Content Placeholder 4">
            <a:extLst>
              <a:ext uri="{FF2B5EF4-FFF2-40B4-BE49-F238E27FC236}">
                <a16:creationId xmlns:a16="http://schemas.microsoft.com/office/drawing/2014/main" id="{1BCF66D7-F436-F9B3-3BB6-EA729262B8D7}"/>
              </a:ext>
            </a:extLst>
          </p:cNvPr>
          <p:cNvGraphicFramePr>
            <a:graphicFrameLocks noGrp="1"/>
          </p:cNvGraphicFramePr>
          <p:nvPr>
            <p:ph idx="1"/>
            <p:extLst>
              <p:ext uri="{D42A27DB-BD31-4B8C-83A1-F6EECF244321}">
                <p14:modId xmlns:p14="http://schemas.microsoft.com/office/powerpoint/2010/main" val="2896293515"/>
              </p:ext>
            </p:extLst>
          </p:nvPr>
        </p:nvGraphicFramePr>
        <p:xfrm>
          <a:off x="536618" y="1825624"/>
          <a:ext cx="11118761" cy="4270374"/>
        </p:xfrm>
        <a:graphic>
          <a:graphicData uri="http://schemas.openxmlformats.org/drawingml/2006/table">
            <a:tbl>
              <a:tblPr firstRow="1" bandRow="1">
                <a:tableStyleId>{5C22544A-7EE6-4342-B048-85BDC9FD1C3A}</a:tableStyleId>
              </a:tblPr>
              <a:tblGrid>
                <a:gridCol w="1650322">
                  <a:extLst>
                    <a:ext uri="{9D8B030D-6E8A-4147-A177-3AD203B41FA5}">
                      <a16:colId xmlns:a16="http://schemas.microsoft.com/office/drawing/2014/main" val="1429660009"/>
                    </a:ext>
                  </a:extLst>
                </a:gridCol>
                <a:gridCol w="4495800">
                  <a:extLst>
                    <a:ext uri="{9D8B030D-6E8A-4147-A177-3AD203B41FA5}">
                      <a16:colId xmlns:a16="http://schemas.microsoft.com/office/drawing/2014/main" val="1495290248"/>
                    </a:ext>
                  </a:extLst>
                </a:gridCol>
                <a:gridCol w="4972639">
                  <a:extLst>
                    <a:ext uri="{9D8B030D-6E8A-4147-A177-3AD203B41FA5}">
                      <a16:colId xmlns:a16="http://schemas.microsoft.com/office/drawing/2014/main" val="3010578248"/>
                    </a:ext>
                  </a:extLst>
                </a:gridCol>
              </a:tblGrid>
              <a:tr h="711729">
                <a:tc>
                  <a:txBody>
                    <a:bodyPr/>
                    <a:lstStyle/>
                    <a:p>
                      <a:pPr algn="ctr"/>
                      <a:r>
                        <a:rPr lang="en-IN" dirty="0"/>
                        <a:t>Feature</a:t>
                      </a:r>
                    </a:p>
                  </a:txBody>
                  <a:tcPr/>
                </a:tc>
                <a:tc>
                  <a:txBody>
                    <a:bodyPr/>
                    <a:lstStyle/>
                    <a:p>
                      <a:pPr algn="ctr"/>
                      <a:r>
                        <a:rPr lang="en-IN" dirty="0"/>
                        <a:t>SOAP</a:t>
                      </a:r>
                    </a:p>
                  </a:txBody>
                  <a:tcPr/>
                </a:tc>
                <a:tc>
                  <a:txBody>
                    <a:bodyPr/>
                    <a:lstStyle/>
                    <a:p>
                      <a:pPr algn="ctr"/>
                      <a:r>
                        <a:rPr lang="en-IN" dirty="0"/>
                        <a:t>REST</a:t>
                      </a:r>
                    </a:p>
                  </a:txBody>
                  <a:tcPr/>
                </a:tc>
                <a:extLst>
                  <a:ext uri="{0D108BD9-81ED-4DB2-BD59-A6C34878D82A}">
                    <a16:rowId xmlns:a16="http://schemas.microsoft.com/office/drawing/2014/main" val="1479359924"/>
                  </a:ext>
                </a:extLst>
              </a:tr>
              <a:tr h="711729">
                <a:tc>
                  <a:txBody>
                    <a:bodyPr/>
                    <a:lstStyle/>
                    <a:p>
                      <a:pPr algn="ctr"/>
                      <a:r>
                        <a:rPr lang="en-IN" b="1" dirty="0"/>
                        <a:t>Type</a:t>
                      </a:r>
                    </a:p>
                  </a:txBody>
                  <a:tcPr/>
                </a:tc>
                <a:tc>
                  <a:txBody>
                    <a:bodyPr/>
                    <a:lstStyle/>
                    <a:p>
                      <a:pPr algn="ctr"/>
                      <a:r>
                        <a:rPr lang="en-IN" dirty="0"/>
                        <a:t>Protocol</a:t>
                      </a:r>
                    </a:p>
                  </a:txBody>
                  <a:tcPr/>
                </a:tc>
                <a:tc>
                  <a:txBody>
                    <a:bodyPr/>
                    <a:lstStyle/>
                    <a:p>
                      <a:pPr algn="ctr"/>
                      <a:r>
                        <a:rPr lang="en-IN" dirty="0"/>
                        <a:t>Architectural Style</a:t>
                      </a:r>
                    </a:p>
                  </a:txBody>
                  <a:tcPr/>
                </a:tc>
                <a:extLst>
                  <a:ext uri="{0D108BD9-81ED-4DB2-BD59-A6C34878D82A}">
                    <a16:rowId xmlns:a16="http://schemas.microsoft.com/office/drawing/2014/main" val="2075406237"/>
                  </a:ext>
                </a:extLst>
              </a:tr>
              <a:tr h="711729">
                <a:tc>
                  <a:txBody>
                    <a:bodyPr/>
                    <a:lstStyle/>
                    <a:p>
                      <a:pPr algn="ctr"/>
                      <a:r>
                        <a:rPr lang="en-US" b="1" dirty="0"/>
                        <a:t>Data format</a:t>
                      </a:r>
                      <a:endParaRPr lang="en-IN" b="1" dirty="0"/>
                    </a:p>
                  </a:txBody>
                  <a:tcPr/>
                </a:tc>
                <a:tc>
                  <a:txBody>
                    <a:bodyPr/>
                    <a:lstStyle/>
                    <a:p>
                      <a:pPr algn="ctr"/>
                      <a:r>
                        <a:rPr lang="en-IN" dirty="0"/>
                        <a:t>XML only</a:t>
                      </a:r>
                    </a:p>
                  </a:txBody>
                  <a:tcPr/>
                </a:tc>
                <a:tc>
                  <a:txBody>
                    <a:bodyPr/>
                    <a:lstStyle/>
                    <a:p>
                      <a:pPr algn="ctr"/>
                      <a:r>
                        <a:rPr lang="fr-FR" dirty="0"/>
                        <a:t>XML, JSON, Plain </a:t>
                      </a:r>
                      <a:r>
                        <a:rPr lang="fr-FR" dirty="0" err="1"/>
                        <a:t>Text</a:t>
                      </a:r>
                      <a:r>
                        <a:rPr lang="fr-FR" dirty="0"/>
                        <a:t>, etc.</a:t>
                      </a:r>
                      <a:endParaRPr lang="en-IN" dirty="0"/>
                    </a:p>
                  </a:txBody>
                  <a:tcPr/>
                </a:tc>
                <a:extLst>
                  <a:ext uri="{0D108BD9-81ED-4DB2-BD59-A6C34878D82A}">
                    <a16:rowId xmlns:a16="http://schemas.microsoft.com/office/drawing/2014/main" val="2902141943"/>
                  </a:ext>
                </a:extLst>
              </a:tr>
              <a:tr h="711729">
                <a:tc>
                  <a:txBody>
                    <a:bodyPr/>
                    <a:lstStyle/>
                    <a:p>
                      <a:pPr algn="ctr"/>
                      <a:r>
                        <a:rPr lang="en-US" b="1" dirty="0"/>
                        <a:t>Performance</a:t>
                      </a:r>
                      <a:endParaRPr lang="en-IN" b="1" dirty="0"/>
                    </a:p>
                  </a:txBody>
                  <a:tcPr/>
                </a:tc>
                <a:tc>
                  <a:txBody>
                    <a:bodyPr/>
                    <a:lstStyle/>
                    <a:p>
                      <a:pPr algn="ctr"/>
                      <a:r>
                        <a:rPr lang="en-US" dirty="0"/>
                        <a:t>Slower due to larger messages</a:t>
                      </a:r>
                      <a:endParaRPr lang="en-IN" dirty="0"/>
                    </a:p>
                  </a:txBody>
                  <a:tcPr/>
                </a:tc>
                <a:tc>
                  <a:txBody>
                    <a:bodyPr/>
                    <a:lstStyle/>
                    <a:p>
                      <a:pPr algn="ctr"/>
                      <a:r>
                        <a:rPr lang="da-DK" dirty="0"/>
                        <a:t>Faster due to smaller messages</a:t>
                      </a:r>
                      <a:endParaRPr lang="en-IN" dirty="0"/>
                    </a:p>
                  </a:txBody>
                  <a:tcPr/>
                </a:tc>
                <a:extLst>
                  <a:ext uri="{0D108BD9-81ED-4DB2-BD59-A6C34878D82A}">
                    <a16:rowId xmlns:a16="http://schemas.microsoft.com/office/drawing/2014/main" val="1353622239"/>
                  </a:ext>
                </a:extLst>
              </a:tr>
              <a:tr h="711729">
                <a:tc>
                  <a:txBody>
                    <a:bodyPr/>
                    <a:lstStyle/>
                    <a:p>
                      <a:pPr algn="ctr"/>
                      <a:r>
                        <a:rPr lang="en-US" b="1" dirty="0"/>
                        <a:t>Scalability</a:t>
                      </a:r>
                      <a:endParaRPr lang="en-IN" b="1" dirty="0"/>
                    </a:p>
                  </a:txBody>
                  <a:tcPr/>
                </a:tc>
                <a:tc>
                  <a:txBody>
                    <a:bodyPr/>
                    <a:lstStyle/>
                    <a:p>
                      <a:pPr algn="ctr"/>
                      <a:r>
                        <a:rPr lang="en-US" dirty="0"/>
                        <a:t>More complex to scale due to </a:t>
                      </a:r>
                      <a:r>
                        <a:rPr lang="en-US" dirty="0" err="1"/>
                        <a:t>statefulness</a:t>
                      </a:r>
                      <a:endParaRPr lang="en-IN" dirty="0"/>
                    </a:p>
                  </a:txBody>
                  <a:tcPr/>
                </a:tc>
                <a:tc>
                  <a:txBody>
                    <a:bodyPr/>
                    <a:lstStyle/>
                    <a:p>
                      <a:pPr algn="ctr"/>
                      <a:r>
                        <a:rPr lang="en-IN" dirty="0"/>
                        <a:t>Easier to scale due to statelessness</a:t>
                      </a:r>
                    </a:p>
                  </a:txBody>
                  <a:tcPr/>
                </a:tc>
                <a:extLst>
                  <a:ext uri="{0D108BD9-81ED-4DB2-BD59-A6C34878D82A}">
                    <a16:rowId xmlns:a16="http://schemas.microsoft.com/office/drawing/2014/main" val="1873381303"/>
                  </a:ext>
                </a:extLst>
              </a:tr>
              <a:tr h="711729">
                <a:tc>
                  <a:txBody>
                    <a:bodyPr/>
                    <a:lstStyle/>
                    <a:p>
                      <a:pPr algn="ctr"/>
                      <a:r>
                        <a:rPr lang="en-US" b="1" dirty="0"/>
                        <a:t>Security</a:t>
                      </a:r>
                      <a:endParaRPr lang="en-IN" b="1" dirty="0"/>
                    </a:p>
                  </a:txBody>
                  <a:tcPr/>
                </a:tc>
                <a:tc>
                  <a:txBody>
                    <a:bodyPr/>
                    <a:lstStyle/>
                    <a:p>
                      <a:pPr algn="ctr"/>
                      <a:r>
                        <a:rPr lang="en-IN" dirty="0"/>
                        <a:t>Requires additional security layers</a:t>
                      </a:r>
                    </a:p>
                  </a:txBody>
                  <a:tcPr/>
                </a:tc>
                <a:tc>
                  <a:txBody>
                    <a:bodyPr/>
                    <a:lstStyle/>
                    <a:p>
                      <a:pPr algn="ctr"/>
                      <a:r>
                        <a:rPr lang="en-US" dirty="0"/>
                        <a:t>Inherits security from underlying protocol (HTTPS)</a:t>
                      </a:r>
                      <a:endParaRPr lang="en-IN" dirty="0"/>
                    </a:p>
                  </a:txBody>
                  <a:tcPr/>
                </a:tc>
                <a:extLst>
                  <a:ext uri="{0D108BD9-81ED-4DB2-BD59-A6C34878D82A}">
                    <a16:rowId xmlns:a16="http://schemas.microsoft.com/office/drawing/2014/main" val="3324766099"/>
                  </a:ext>
                </a:extLst>
              </a:tr>
            </a:tbl>
          </a:graphicData>
        </a:graphic>
      </p:graphicFrame>
    </p:spTree>
    <p:extLst>
      <p:ext uri="{BB962C8B-B14F-4D97-AF65-F5344CB8AC3E}">
        <p14:creationId xmlns:p14="http://schemas.microsoft.com/office/powerpoint/2010/main" val="3225556140"/>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A751-EE08-B985-344B-06B0BCBE2580}"/>
              </a:ext>
            </a:extLst>
          </p:cNvPr>
          <p:cNvSpPr>
            <a:spLocks noGrp="1"/>
          </p:cNvSpPr>
          <p:nvPr>
            <p:ph type="title"/>
          </p:nvPr>
        </p:nvSpPr>
        <p:spPr>
          <a:xfrm>
            <a:off x="838200" y="365125"/>
            <a:ext cx="10817180" cy="1325563"/>
          </a:xfrm>
        </p:spPr>
        <p:txBody>
          <a:bodyPr>
            <a:normAutofit/>
          </a:bodyPr>
          <a:lstStyle/>
          <a:p>
            <a:r>
              <a:rPr lang="en-IN" dirty="0"/>
              <a:t>Comparison with Real-life Analogies</a:t>
            </a:r>
          </a:p>
        </p:txBody>
      </p:sp>
      <p:sp>
        <p:nvSpPr>
          <p:cNvPr id="3" name="Content Placeholder 2">
            <a:extLst>
              <a:ext uri="{FF2B5EF4-FFF2-40B4-BE49-F238E27FC236}">
                <a16:creationId xmlns:a16="http://schemas.microsoft.com/office/drawing/2014/main" id="{751E10AC-B993-819D-EF9D-16007C0CDEA9}"/>
              </a:ext>
            </a:extLst>
          </p:cNvPr>
          <p:cNvSpPr>
            <a:spLocks noGrp="1"/>
          </p:cNvSpPr>
          <p:nvPr>
            <p:ph idx="1"/>
          </p:nvPr>
        </p:nvSpPr>
        <p:spPr>
          <a:xfrm>
            <a:off x="838200" y="1825624"/>
            <a:ext cx="10817180" cy="4806995"/>
          </a:xfrm>
        </p:spPr>
        <p:txBody>
          <a:bodyPr>
            <a:normAutofit fontScale="92500" lnSpcReduction="20000"/>
          </a:bodyPr>
          <a:lstStyle/>
          <a:p>
            <a:pPr marL="0" indent="0" algn="just">
              <a:lnSpc>
                <a:spcPct val="250000"/>
              </a:lnSpc>
              <a:buNone/>
            </a:pPr>
            <a:r>
              <a:rPr lang="en-US" sz="1800" dirty="0"/>
              <a:t>Sending Mail:</a:t>
            </a:r>
          </a:p>
          <a:p>
            <a:pPr algn="just">
              <a:lnSpc>
                <a:spcPct val="250000"/>
              </a:lnSpc>
            </a:pPr>
            <a:r>
              <a:rPr lang="en-US" sz="1800" dirty="0"/>
              <a:t>SOAP is like sending a registered letter through the postal service. </a:t>
            </a:r>
          </a:p>
          <a:p>
            <a:pPr lvl="1" algn="just">
              <a:lnSpc>
                <a:spcPct val="250000"/>
              </a:lnSpc>
            </a:pPr>
            <a:r>
              <a:rPr lang="en-US" sz="1400" dirty="0"/>
              <a:t>It's formal, with a predefined structure and clear instructions. </a:t>
            </a:r>
          </a:p>
          <a:p>
            <a:pPr lvl="1" algn="just">
              <a:lnSpc>
                <a:spcPct val="250000"/>
              </a:lnSpc>
            </a:pPr>
            <a:r>
              <a:rPr lang="en-US" sz="1400" dirty="0"/>
              <a:t>Each letter contains detailed information, including the sender, recipient, and contents, and follows a specific delivery protocol.</a:t>
            </a:r>
          </a:p>
          <a:p>
            <a:pPr algn="just">
              <a:lnSpc>
                <a:spcPct val="250000"/>
              </a:lnSpc>
            </a:pPr>
            <a:r>
              <a:rPr lang="en-US" sz="1800" dirty="0"/>
              <a:t>REST is like sending a postcard. </a:t>
            </a:r>
          </a:p>
          <a:p>
            <a:pPr lvl="1" algn="just">
              <a:lnSpc>
                <a:spcPct val="250000"/>
              </a:lnSpc>
            </a:pPr>
            <a:r>
              <a:rPr lang="en-US" sz="1400" dirty="0"/>
              <a:t>It's lightweight and flexible, with less strict formatting requirements. </a:t>
            </a:r>
          </a:p>
          <a:p>
            <a:pPr lvl="1" algn="just">
              <a:lnSpc>
                <a:spcPct val="250000"/>
              </a:lnSpc>
            </a:pPr>
            <a:r>
              <a:rPr lang="en-US" sz="1400" dirty="0"/>
              <a:t>You write down the essential information (e.g., recipient's address) and drop it in the mailbox. </a:t>
            </a:r>
          </a:p>
          <a:p>
            <a:pPr lvl="1" algn="just">
              <a:lnSpc>
                <a:spcPct val="250000"/>
              </a:lnSpc>
            </a:pPr>
            <a:r>
              <a:rPr lang="en-US" sz="1400" dirty="0"/>
              <a:t>The postcard's format is simpler, and there's no need for formalities like registration or signatures.</a:t>
            </a:r>
          </a:p>
          <a:p>
            <a:pPr algn="just">
              <a:lnSpc>
                <a:spcPct val="250000"/>
              </a:lnSpc>
            </a:pPr>
            <a:endParaRPr lang="en-US" sz="1800" dirty="0"/>
          </a:p>
        </p:txBody>
      </p:sp>
    </p:spTree>
    <p:extLst>
      <p:ext uri="{BB962C8B-B14F-4D97-AF65-F5344CB8AC3E}">
        <p14:creationId xmlns:p14="http://schemas.microsoft.com/office/powerpoint/2010/main" val="276770885"/>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A751-EE08-B985-344B-06B0BCBE2580}"/>
              </a:ext>
            </a:extLst>
          </p:cNvPr>
          <p:cNvSpPr>
            <a:spLocks noGrp="1"/>
          </p:cNvSpPr>
          <p:nvPr>
            <p:ph type="title"/>
          </p:nvPr>
        </p:nvSpPr>
        <p:spPr>
          <a:xfrm>
            <a:off x="838200" y="365125"/>
            <a:ext cx="10817180" cy="1325563"/>
          </a:xfrm>
        </p:spPr>
        <p:txBody>
          <a:bodyPr>
            <a:normAutofit/>
          </a:bodyPr>
          <a:lstStyle/>
          <a:p>
            <a:r>
              <a:rPr lang="en-IN" dirty="0"/>
              <a:t>Introduction to APIs</a:t>
            </a:r>
          </a:p>
        </p:txBody>
      </p:sp>
      <p:sp>
        <p:nvSpPr>
          <p:cNvPr id="3" name="Content Placeholder 2">
            <a:extLst>
              <a:ext uri="{FF2B5EF4-FFF2-40B4-BE49-F238E27FC236}">
                <a16:creationId xmlns:a16="http://schemas.microsoft.com/office/drawing/2014/main" id="{751E10AC-B993-819D-EF9D-16007C0CDEA9}"/>
              </a:ext>
            </a:extLst>
          </p:cNvPr>
          <p:cNvSpPr>
            <a:spLocks noGrp="1"/>
          </p:cNvSpPr>
          <p:nvPr>
            <p:ph idx="1"/>
          </p:nvPr>
        </p:nvSpPr>
        <p:spPr>
          <a:xfrm>
            <a:off x="838200" y="1825624"/>
            <a:ext cx="10817180" cy="4806995"/>
          </a:xfrm>
        </p:spPr>
        <p:txBody>
          <a:bodyPr>
            <a:normAutofit/>
          </a:bodyPr>
          <a:lstStyle/>
          <a:p>
            <a:pPr algn="just">
              <a:lnSpc>
                <a:spcPct val="250000"/>
              </a:lnSpc>
            </a:pPr>
            <a:r>
              <a:rPr lang="en-US" sz="1800" dirty="0"/>
              <a:t>APIs, or </a:t>
            </a:r>
            <a:r>
              <a:rPr lang="en-US" sz="1800" dirty="0">
                <a:solidFill>
                  <a:srgbClr val="FFFF00"/>
                </a:solidFill>
              </a:rPr>
              <a:t>Application Programming Interfaces</a:t>
            </a:r>
            <a:r>
              <a:rPr lang="en-US" sz="1800" dirty="0"/>
              <a:t>, serve as the bridge between different software applications, allowing them to communicate and interact with each other. </a:t>
            </a:r>
          </a:p>
          <a:p>
            <a:pPr algn="just">
              <a:lnSpc>
                <a:spcPct val="250000"/>
              </a:lnSpc>
            </a:pPr>
            <a:r>
              <a:rPr lang="en-US" sz="1800" dirty="0"/>
              <a:t>An API is a set of rules and protocols that define how different software components should interact with each other. It specifies the methods, parameters, and data formats that applications can use to communicate.</a:t>
            </a:r>
          </a:p>
          <a:p>
            <a:pPr algn="just">
              <a:lnSpc>
                <a:spcPct val="250000"/>
              </a:lnSpc>
            </a:pPr>
            <a:r>
              <a:rPr lang="en-US" sz="1800" dirty="0"/>
              <a:t>APIs enable developers to build upon existing software components without needing to understand their internal workings.</a:t>
            </a:r>
          </a:p>
        </p:txBody>
      </p:sp>
    </p:spTree>
    <p:extLst>
      <p:ext uri="{BB962C8B-B14F-4D97-AF65-F5344CB8AC3E}">
        <p14:creationId xmlns:p14="http://schemas.microsoft.com/office/powerpoint/2010/main" val="4108185186"/>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A751-EE08-B985-344B-06B0BCBE2580}"/>
              </a:ext>
            </a:extLst>
          </p:cNvPr>
          <p:cNvSpPr>
            <a:spLocks noGrp="1"/>
          </p:cNvSpPr>
          <p:nvPr>
            <p:ph type="title"/>
          </p:nvPr>
        </p:nvSpPr>
        <p:spPr>
          <a:xfrm>
            <a:off x="838200" y="365125"/>
            <a:ext cx="10817180" cy="1325563"/>
          </a:xfrm>
        </p:spPr>
        <p:txBody>
          <a:bodyPr>
            <a:normAutofit/>
          </a:bodyPr>
          <a:lstStyle/>
          <a:p>
            <a:r>
              <a:rPr lang="en-IN" dirty="0"/>
              <a:t>APIs</a:t>
            </a:r>
          </a:p>
        </p:txBody>
      </p:sp>
      <p:sp>
        <p:nvSpPr>
          <p:cNvPr id="3" name="Content Placeholder 2">
            <a:extLst>
              <a:ext uri="{FF2B5EF4-FFF2-40B4-BE49-F238E27FC236}">
                <a16:creationId xmlns:a16="http://schemas.microsoft.com/office/drawing/2014/main" id="{751E10AC-B993-819D-EF9D-16007C0CDEA9}"/>
              </a:ext>
            </a:extLst>
          </p:cNvPr>
          <p:cNvSpPr>
            <a:spLocks noGrp="1"/>
          </p:cNvSpPr>
          <p:nvPr>
            <p:ph idx="1"/>
          </p:nvPr>
        </p:nvSpPr>
        <p:spPr>
          <a:xfrm>
            <a:off x="838200" y="1825624"/>
            <a:ext cx="3341914" cy="4806995"/>
          </a:xfrm>
        </p:spPr>
        <p:txBody>
          <a:bodyPr>
            <a:normAutofit/>
          </a:bodyPr>
          <a:lstStyle/>
          <a:p>
            <a:pPr algn="just">
              <a:lnSpc>
                <a:spcPct val="250000"/>
              </a:lnSpc>
            </a:pPr>
            <a:r>
              <a:rPr lang="en-US" sz="1800" dirty="0"/>
              <a:t>Types of APIs:</a:t>
            </a:r>
          </a:p>
          <a:p>
            <a:pPr lvl="1" algn="just">
              <a:lnSpc>
                <a:spcPct val="250000"/>
              </a:lnSpc>
            </a:pPr>
            <a:r>
              <a:rPr lang="en-US" sz="1400" dirty="0"/>
              <a:t>Web APIs</a:t>
            </a:r>
          </a:p>
          <a:p>
            <a:pPr lvl="1" algn="just">
              <a:lnSpc>
                <a:spcPct val="250000"/>
              </a:lnSpc>
            </a:pPr>
            <a:r>
              <a:rPr lang="en-US" sz="1400" dirty="0"/>
              <a:t>Library APIs</a:t>
            </a:r>
          </a:p>
          <a:p>
            <a:pPr lvl="1" algn="just">
              <a:lnSpc>
                <a:spcPct val="250000"/>
              </a:lnSpc>
            </a:pPr>
            <a:r>
              <a:rPr lang="en-US" sz="1400" dirty="0"/>
              <a:t>Operating System APIs</a:t>
            </a:r>
          </a:p>
          <a:p>
            <a:pPr lvl="1" algn="just">
              <a:lnSpc>
                <a:spcPct val="250000"/>
              </a:lnSpc>
            </a:pPr>
            <a:r>
              <a:rPr lang="en-US" sz="1400" dirty="0"/>
              <a:t>Hardware APIs</a:t>
            </a:r>
          </a:p>
        </p:txBody>
      </p:sp>
      <p:sp>
        <p:nvSpPr>
          <p:cNvPr id="4" name="Content Placeholder 2">
            <a:extLst>
              <a:ext uri="{FF2B5EF4-FFF2-40B4-BE49-F238E27FC236}">
                <a16:creationId xmlns:a16="http://schemas.microsoft.com/office/drawing/2014/main" id="{A5255FB1-6CFA-3E18-7CF8-FF9523523EF3}"/>
              </a:ext>
            </a:extLst>
          </p:cNvPr>
          <p:cNvSpPr txBox="1">
            <a:spLocks/>
          </p:cNvSpPr>
          <p:nvPr/>
        </p:nvSpPr>
        <p:spPr>
          <a:xfrm>
            <a:off x="5197929" y="1825623"/>
            <a:ext cx="4027714" cy="4806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50000"/>
              </a:lnSpc>
            </a:pPr>
            <a:r>
              <a:rPr lang="en-US" sz="1800" dirty="0"/>
              <a:t>Key Concepts:</a:t>
            </a:r>
          </a:p>
          <a:p>
            <a:pPr lvl="1" algn="just">
              <a:lnSpc>
                <a:spcPct val="250000"/>
              </a:lnSpc>
            </a:pPr>
            <a:r>
              <a:rPr lang="en-US" sz="1400" dirty="0"/>
              <a:t>Endpoints</a:t>
            </a:r>
          </a:p>
          <a:p>
            <a:pPr lvl="1" algn="just">
              <a:lnSpc>
                <a:spcPct val="250000"/>
              </a:lnSpc>
            </a:pPr>
            <a:r>
              <a:rPr lang="en-US" sz="1400" dirty="0"/>
              <a:t>Requests and Responses</a:t>
            </a:r>
          </a:p>
          <a:p>
            <a:pPr lvl="1" algn="just">
              <a:lnSpc>
                <a:spcPct val="250000"/>
              </a:lnSpc>
            </a:pPr>
            <a:r>
              <a:rPr lang="en-US" sz="1400" dirty="0"/>
              <a:t>Authentication and Authorization</a:t>
            </a:r>
          </a:p>
          <a:p>
            <a:pPr lvl="1" algn="just">
              <a:lnSpc>
                <a:spcPct val="250000"/>
              </a:lnSpc>
            </a:pPr>
            <a:r>
              <a:rPr lang="en-US" sz="1400" dirty="0"/>
              <a:t>Rate Limiting</a:t>
            </a:r>
          </a:p>
        </p:txBody>
      </p:sp>
    </p:spTree>
    <p:extLst>
      <p:ext uri="{BB962C8B-B14F-4D97-AF65-F5344CB8AC3E}">
        <p14:creationId xmlns:p14="http://schemas.microsoft.com/office/powerpoint/2010/main" val="2162221155"/>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A751-EE08-B985-344B-06B0BCBE2580}"/>
              </a:ext>
            </a:extLst>
          </p:cNvPr>
          <p:cNvSpPr>
            <a:spLocks noGrp="1"/>
          </p:cNvSpPr>
          <p:nvPr>
            <p:ph type="title"/>
          </p:nvPr>
        </p:nvSpPr>
        <p:spPr>
          <a:xfrm>
            <a:off x="838200" y="365125"/>
            <a:ext cx="10817180" cy="1325563"/>
          </a:xfrm>
        </p:spPr>
        <p:txBody>
          <a:bodyPr>
            <a:normAutofit fontScale="90000"/>
          </a:bodyPr>
          <a:lstStyle/>
          <a:p>
            <a:r>
              <a:rPr lang="en-US" dirty="0"/>
              <a:t>Communication Between Different Systems</a:t>
            </a:r>
            <a:endParaRPr lang="en-IN" dirty="0"/>
          </a:p>
        </p:txBody>
      </p:sp>
      <p:sp>
        <p:nvSpPr>
          <p:cNvPr id="3" name="Content Placeholder 2">
            <a:extLst>
              <a:ext uri="{FF2B5EF4-FFF2-40B4-BE49-F238E27FC236}">
                <a16:creationId xmlns:a16="http://schemas.microsoft.com/office/drawing/2014/main" id="{751E10AC-B993-819D-EF9D-16007C0CDEA9}"/>
              </a:ext>
            </a:extLst>
          </p:cNvPr>
          <p:cNvSpPr>
            <a:spLocks noGrp="1"/>
          </p:cNvSpPr>
          <p:nvPr>
            <p:ph idx="1"/>
          </p:nvPr>
        </p:nvSpPr>
        <p:spPr>
          <a:xfrm>
            <a:off x="838200" y="1825624"/>
            <a:ext cx="4566557" cy="4806995"/>
          </a:xfrm>
        </p:spPr>
        <p:txBody>
          <a:bodyPr>
            <a:normAutofit/>
          </a:bodyPr>
          <a:lstStyle/>
          <a:p>
            <a:pPr algn="just">
              <a:lnSpc>
                <a:spcPct val="250000"/>
              </a:lnSpc>
            </a:pPr>
            <a:r>
              <a:rPr lang="en-US" sz="1800" dirty="0"/>
              <a:t>Standardized Interface</a:t>
            </a:r>
          </a:p>
          <a:p>
            <a:pPr algn="just">
              <a:lnSpc>
                <a:spcPct val="250000"/>
              </a:lnSpc>
            </a:pPr>
            <a:r>
              <a:rPr lang="en-US" sz="1800" dirty="0"/>
              <a:t>Abstraction of Complexity</a:t>
            </a:r>
          </a:p>
          <a:p>
            <a:pPr algn="just">
              <a:lnSpc>
                <a:spcPct val="250000"/>
              </a:lnSpc>
            </a:pPr>
            <a:r>
              <a:rPr lang="en-US" sz="1800" dirty="0"/>
              <a:t>Encapsulation of Functionality</a:t>
            </a:r>
          </a:p>
          <a:p>
            <a:pPr algn="just">
              <a:lnSpc>
                <a:spcPct val="250000"/>
              </a:lnSpc>
            </a:pPr>
            <a:r>
              <a:rPr lang="en-US" sz="1800" dirty="0"/>
              <a:t>Interoperability</a:t>
            </a:r>
          </a:p>
        </p:txBody>
      </p:sp>
      <p:sp>
        <p:nvSpPr>
          <p:cNvPr id="4" name="Content Placeholder 2">
            <a:extLst>
              <a:ext uri="{FF2B5EF4-FFF2-40B4-BE49-F238E27FC236}">
                <a16:creationId xmlns:a16="http://schemas.microsoft.com/office/drawing/2014/main" id="{B8B53172-6874-019F-226B-06398EC16BA2}"/>
              </a:ext>
            </a:extLst>
          </p:cNvPr>
          <p:cNvSpPr txBox="1">
            <a:spLocks/>
          </p:cNvSpPr>
          <p:nvPr/>
        </p:nvSpPr>
        <p:spPr>
          <a:xfrm>
            <a:off x="6406243" y="1825623"/>
            <a:ext cx="4566557" cy="4806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50000"/>
              </a:lnSpc>
            </a:pPr>
            <a:r>
              <a:rPr lang="en-US" sz="1800" dirty="0"/>
              <a:t>Data Exchange</a:t>
            </a:r>
          </a:p>
          <a:p>
            <a:pPr algn="just">
              <a:lnSpc>
                <a:spcPct val="250000"/>
              </a:lnSpc>
            </a:pPr>
            <a:r>
              <a:rPr lang="en-US" sz="1800" dirty="0"/>
              <a:t>Integration</a:t>
            </a:r>
          </a:p>
          <a:p>
            <a:pPr algn="just">
              <a:lnSpc>
                <a:spcPct val="250000"/>
              </a:lnSpc>
            </a:pPr>
            <a:r>
              <a:rPr lang="en-US" sz="1800" dirty="0"/>
              <a:t>Service Composition</a:t>
            </a:r>
          </a:p>
          <a:p>
            <a:pPr algn="just">
              <a:lnSpc>
                <a:spcPct val="250000"/>
              </a:lnSpc>
            </a:pPr>
            <a:r>
              <a:rPr lang="en-US" sz="1800" dirty="0"/>
              <a:t>Scalability and Flexibility</a:t>
            </a:r>
          </a:p>
        </p:txBody>
      </p:sp>
    </p:spTree>
    <p:extLst>
      <p:ext uri="{BB962C8B-B14F-4D97-AF65-F5344CB8AC3E}">
        <p14:creationId xmlns:p14="http://schemas.microsoft.com/office/powerpoint/2010/main" val="2093228882"/>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A751-EE08-B985-344B-06B0BCBE2580}"/>
              </a:ext>
            </a:extLst>
          </p:cNvPr>
          <p:cNvSpPr>
            <a:spLocks noGrp="1"/>
          </p:cNvSpPr>
          <p:nvPr>
            <p:ph type="title"/>
          </p:nvPr>
        </p:nvSpPr>
        <p:spPr>
          <a:xfrm>
            <a:off x="838200" y="365125"/>
            <a:ext cx="10817180" cy="1325563"/>
          </a:xfrm>
        </p:spPr>
        <p:txBody>
          <a:bodyPr>
            <a:normAutofit/>
          </a:bodyPr>
          <a:lstStyle/>
          <a:p>
            <a:r>
              <a:rPr lang="en-IN" dirty="0"/>
              <a:t>Popular APIs</a:t>
            </a:r>
          </a:p>
        </p:txBody>
      </p:sp>
      <p:sp>
        <p:nvSpPr>
          <p:cNvPr id="3" name="Content Placeholder 2">
            <a:extLst>
              <a:ext uri="{FF2B5EF4-FFF2-40B4-BE49-F238E27FC236}">
                <a16:creationId xmlns:a16="http://schemas.microsoft.com/office/drawing/2014/main" id="{751E10AC-B993-819D-EF9D-16007C0CDEA9}"/>
              </a:ext>
            </a:extLst>
          </p:cNvPr>
          <p:cNvSpPr>
            <a:spLocks noGrp="1"/>
          </p:cNvSpPr>
          <p:nvPr>
            <p:ph idx="1"/>
          </p:nvPr>
        </p:nvSpPr>
        <p:spPr>
          <a:xfrm>
            <a:off x="838200" y="1825624"/>
            <a:ext cx="4550229" cy="4806995"/>
          </a:xfrm>
        </p:spPr>
        <p:txBody>
          <a:bodyPr>
            <a:normAutofit/>
          </a:bodyPr>
          <a:lstStyle/>
          <a:p>
            <a:pPr algn="just">
              <a:lnSpc>
                <a:spcPct val="250000"/>
              </a:lnSpc>
            </a:pPr>
            <a:r>
              <a:rPr lang="en-US" sz="1800" dirty="0"/>
              <a:t>Social Media APIs</a:t>
            </a:r>
          </a:p>
          <a:p>
            <a:pPr algn="just">
              <a:lnSpc>
                <a:spcPct val="250000"/>
              </a:lnSpc>
            </a:pPr>
            <a:r>
              <a:rPr lang="en-US" sz="1800" dirty="0"/>
              <a:t>Mapping and Geolocation APIs</a:t>
            </a:r>
          </a:p>
          <a:p>
            <a:pPr algn="just">
              <a:lnSpc>
                <a:spcPct val="250000"/>
              </a:lnSpc>
            </a:pPr>
            <a:r>
              <a:rPr lang="en-US" sz="1800" dirty="0"/>
              <a:t>Payment Processing APIs</a:t>
            </a:r>
          </a:p>
          <a:p>
            <a:pPr algn="just">
              <a:lnSpc>
                <a:spcPct val="250000"/>
              </a:lnSpc>
            </a:pPr>
            <a:r>
              <a:rPr lang="en-US" sz="1800" dirty="0"/>
              <a:t>E-commerce APIs</a:t>
            </a:r>
          </a:p>
        </p:txBody>
      </p:sp>
      <p:sp>
        <p:nvSpPr>
          <p:cNvPr id="4" name="Content Placeholder 2">
            <a:extLst>
              <a:ext uri="{FF2B5EF4-FFF2-40B4-BE49-F238E27FC236}">
                <a16:creationId xmlns:a16="http://schemas.microsoft.com/office/drawing/2014/main" id="{67C18AF3-AA54-8A17-334F-C91D172A2820}"/>
              </a:ext>
            </a:extLst>
          </p:cNvPr>
          <p:cNvSpPr txBox="1">
            <a:spLocks/>
          </p:cNvSpPr>
          <p:nvPr/>
        </p:nvSpPr>
        <p:spPr>
          <a:xfrm>
            <a:off x="6803571" y="1825623"/>
            <a:ext cx="4550229" cy="4806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50000"/>
              </a:lnSpc>
            </a:pPr>
            <a:r>
              <a:rPr lang="en-US" sz="1800" dirty="0"/>
              <a:t>Messaging and Communication APIs</a:t>
            </a:r>
          </a:p>
          <a:p>
            <a:pPr algn="just">
              <a:lnSpc>
                <a:spcPct val="250000"/>
              </a:lnSpc>
            </a:pPr>
            <a:r>
              <a:rPr lang="en-US" sz="1800" dirty="0"/>
              <a:t>Cloud Services APIs</a:t>
            </a:r>
          </a:p>
          <a:p>
            <a:pPr algn="just">
              <a:lnSpc>
                <a:spcPct val="250000"/>
              </a:lnSpc>
            </a:pPr>
            <a:r>
              <a:rPr lang="en-US" sz="1800" dirty="0"/>
              <a:t>Weather APIs</a:t>
            </a:r>
          </a:p>
          <a:p>
            <a:pPr algn="just">
              <a:lnSpc>
                <a:spcPct val="250000"/>
              </a:lnSpc>
            </a:pPr>
            <a:r>
              <a:rPr lang="en-US" sz="1800" dirty="0"/>
              <a:t>News and Content APIs</a:t>
            </a:r>
          </a:p>
        </p:txBody>
      </p:sp>
    </p:spTree>
    <p:extLst>
      <p:ext uri="{BB962C8B-B14F-4D97-AF65-F5344CB8AC3E}">
        <p14:creationId xmlns:p14="http://schemas.microsoft.com/office/powerpoint/2010/main" val="834352351"/>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A751-EE08-B985-344B-06B0BCBE2580}"/>
              </a:ext>
            </a:extLst>
          </p:cNvPr>
          <p:cNvSpPr>
            <a:spLocks noGrp="1"/>
          </p:cNvSpPr>
          <p:nvPr>
            <p:ph type="title"/>
          </p:nvPr>
        </p:nvSpPr>
        <p:spPr>
          <a:xfrm>
            <a:off x="838200" y="365125"/>
            <a:ext cx="10817180" cy="1325563"/>
          </a:xfrm>
        </p:spPr>
        <p:txBody>
          <a:bodyPr>
            <a:normAutofit/>
          </a:bodyPr>
          <a:lstStyle/>
          <a:p>
            <a:r>
              <a:rPr lang="en-IN" dirty="0"/>
              <a:t>RESTful Web Services</a:t>
            </a:r>
          </a:p>
        </p:txBody>
      </p:sp>
      <p:sp>
        <p:nvSpPr>
          <p:cNvPr id="3" name="Content Placeholder 2">
            <a:extLst>
              <a:ext uri="{FF2B5EF4-FFF2-40B4-BE49-F238E27FC236}">
                <a16:creationId xmlns:a16="http://schemas.microsoft.com/office/drawing/2014/main" id="{751E10AC-B993-819D-EF9D-16007C0CDEA9}"/>
              </a:ext>
            </a:extLst>
          </p:cNvPr>
          <p:cNvSpPr>
            <a:spLocks noGrp="1"/>
          </p:cNvSpPr>
          <p:nvPr>
            <p:ph idx="1"/>
          </p:nvPr>
        </p:nvSpPr>
        <p:spPr>
          <a:xfrm>
            <a:off x="838200" y="1825624"/>
            <a:ext cx="10817180" cy="4806995"/>
          </a:xfrm>
        </p:spPr>
        <p:txBody>
          <a:bodyPr>
            <a:normAutofit/>
          </a:bodyPr>
          <a:lstStyle/>
          <a:p>
            <a:pPr algn="just">
              <a:lnSpc>
                <a:spcPct val="250000"/>
              </a:lnSpc>
            </a:pPr>
            <a:r>
              <a:rPr lang="en-US" sz="1800" dirty="0"/>
              <a:t>Resource-Oriented</a:t>
            </a:r>
          </a:p>
          <a:p>
            <a:pPr algn="just">
              <a:lnSpc>
                <a:spcPct val="250000"/>
              </a:lnSpc>
            </a:pPr>
            <a:r>
              <a:rPr lang="en-US" sz="1800" dirty="0"/>
              <a:t>HTTP Methods</a:t>
            </a:r>
          </a:p>
          <a:p>
            <a:pPr algn="just">
              <a:lnSpc>
                <a:spcPct val="250000"/>
              </a:lnSpc>
            </a:pPr>
            <a:r>
              <a:rPr lang="en-US" sz="1800" dirty="0"/>
              <a:t>Statelessness</a:t>
            </a:r>
          </a:p>
          <a:p>
            <a:pPr algn="just">
              <a:lnSpc>
                <a:spcPct val="250000"/>
              </a:lnSpc>
            </a:pPr>
            <a:r>
              <a:rPr lang="en-US" sz="1800" dirty="0"/>
              <a:t>Uniform Interface</a:t>
            </a:r>
          </a:p>
          <a:p>
            <a:pPr algn="just">
              <a:lnSpc>
                <a:spcPct val="250000"/>
              </a:lnSpc>
            </a:pPr>
            <a:r>
              <a:rPr lang="en-US" sz="1800" dirty="0"/>
              <a:t>Data Formats</a:t>
            </a:r>
          </a:p>
          <a:p>
            <a:pPr algn="just">
              <a:lnSpc>
                <a:spcPct val="250000"/>
              </a:lnSpc>
            </a:pPr>
            <a:r>
              <a:rPr lang="en-US" sz="1800" dirty="0"/>
              <a:t>State Transfer</a:t>
            </a:r>
          </a:p>
        </p:txBody>
      </p:sp>
    </p:spTree>
    <p:extLst>
      <p:ext uri="{BB962C8B-B14F-4D97-AF65-F5344CB8AC3E}">
        <p14:creationId xmlns:p14="http://schemas.microsoft.com/office/powerpoint/2010/main" val="136747709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B0F89-A2FF-5A41-5CEF-22B20A30017A}"/>
              </a:ext>
            </a:extLst>
          </p:cNvPr>
          <p:cNvSpPr>
            <a:spLocks noGrp="1"/>
          </p:cNvSpPr>
          <p:nvPr>
            <p:ph type="title"/>
          </p:nvPr>
        </p:nvSpPr>
        <p:spPr/>
        <p:txBody>
          <a:bodyPr/>
          <a:lstStyle/>
          <a:p>
            <a:pPr algn="ctr"/>
            <a:r>
              <a:rPr lang="en-US" dirty="0"/>
              <a:t>Topics to discuss</a:t>
            </a:r>
            <a:endParaRPr lang="en-IN" dirty="0"/>
          </a:p>
        </p:txBody>
      </p:sp>
      <p:sp>
        <p:nvSpPr>
          <p:cNvPr id="3" name="Content Placeholder 2">
            <a:extLst>
              <a:ext uri="{FF2B5EF4-FFF2-40B4-BE49-F238E27FC236}">
                <a16:creationId xmlns:a16="http://schemas.microsoft.com/office/drawing/2014/main" id="{1F979F74-2785-87DB-E76C-35424F3B978B}"/>
              </a:ext>
            </a:extLst>
          </p:cNvPr>
          <p:cNvSpPr>
            <a:spLocks noGrp="1"/>
          </p:cNvSpPr>
          <p:nvPr>
            <p:ph idx="1"/>
          </p:nvPr>
        </p:nvSpPr>
        <p:spPr>
          <a:xfrm>
            <a:off x="1120000" y="1825625"/>
            <a:ext cx="10233800" cy="4667250"/>
          </a:xfrm>
        </p:spPr>
        <p:txBody>
          <a:bodyPr>
            <a:normAutofit/>
          </a:bodyPr>
          <a:lstStyle/>
          <a:p>
            <a:pPr marL="457200" indent="-457200">
              <a:buFont typeface="+mj-lt"/>
              <a:buAutoNum type="arabicPeriod"/>
            </a:pPr>
            <a:r>
              <a:rPr lang="en-US" dirty="0"/>
              <a:t>What are Web Services?</a:t>
            </a:r>
          </a:p>
          <a:p>
            <a:pPr marL="457200" indent="-457200">
              <a:buFont typeface="+mj-lt"/>
              <a:buAutoNum type="arabicPeriod"/>
            </a:pPr>
            <a:r>
              <a:rPr lang="en-US" dirty="0"/>
              <a:t>Types of Web Services</a:t>
            </a:r>
          </a:p>
          <a:p>
            <a:pPr marL="457200" indent="-457200">
              <a:buFont typeface="+mj-lt"/>
              <a:buAutoNum type="arabicPeriod"/>
            </a:pPr>
            <a:r>
              <a:rPr lang="en-US" dirty="0"/>
              <a:t>Introduction to APIs</a:t>
            </a:r>
          </a:p>
          <a:p>
            <a:pPr marL="457200" indent="-457200">
              <a:buFont typeface="+mj-lt"/>
              <a:buAutoNum type="arabicPeriod"/>
            </a:pPr>
            <a:r>
              <a:rPr lang="en-US" dirty="0"/>
              <a:t>Understanding RESTful Web Services</a:t>
            </a:r>
          </a:p>
          <a:p>
            <a:pPr marL="457200" indent="-457200">
              <a:buFont typeface="+mj-lt"/>
              <a:buAutoNum type="arabicPeriod"/>
            </a:pPr>
            <a:r>
              <a:rPr lang="en-US" dirty="0"/>
              <a:t>Getting Started with REST APIs</a:t>
            </a:r>
          </a:p>
          <a:p>
            <a:pPr marL="457200" indent="-457200">
              <a:buFont typeface="+mj-lt"/>
              <a:buAutoNum type="arabicPeriod"/>
            </a:pPr>
            <a:r>
              <a:rPr lang="en-US" dirty="0"/>
              <a:t>Using APIs in Real Life</a:t>
            </a:r>
          </a:p>
          <a:p>
            <a:pPr marL="457200" indent="-457200">
              <a:buFont typeface="+mj-lt"/>
              <a:buAutoNum type="arabicPeriod"/>
            </a:pPr>
            <a:r>
              <a:rPr lang="en-US" dirty="0"/>
              <a:t>Introduction to JSON</a:t>
            </a:r>
          </a:p>
          <a:p>
            <a:pPr marL="457200" indent="-457200">
              <a:buFont typeface="+mj-lt"/>
              <a:buAutoNum type="arabicPeriod"/>
            </a:pPr>
            <a:r>
              <a:rPr lang="en-US" dirty="0"/>
              <a:t>Building a Simple Web Service</a:t>
            </a:r>
          </a:p>
          <a:p>
            <a:pPr marL="457200" indent="-457200">
              <a:buFont typeface="+mj-lt"/>
              <a:buAutoNum type="arabicPeriod"/>
            </a:pPr>
            <a:r>
              <a:rPr lang="en-US" dirty="0"/>
              <a:t>Testing and Exploring APIs</a:t>
            </a:r>
          </a:p>
          <a:p>
            <a:pPr marL="457200" indent="-457200">
              <a:buFont typeface="+mj-lt"/>
              <a:buAutoNum type="arabicPeriod"/>
            </a:pPr>
            <a:r>
              <a:rPr lang="en-US" dirty="0"/>
              <a:t>Web servers</a:t>
            </a:r>
          </a:p>
        </p:txBody>
      </p:sp>
    </p:spTree>
    <p:extLst>
      <p:ext uri="{BB962C8B-B14F-4D97-AF65-F5344CB8AC3E}">
        <p14:creationId xmlns:p14="http://schemas.microsoft.com/office/powerpoint/2010/main" val="28261322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A751-EE08-B985-344B-06B0BCBE2580}"/>
              </a:ext>
            </a:extLst>
          </p:cNvPr>
          <p:cNvSpPr>
            <a:spLocks noGrp="1"/>
          </p:cNvSpPr>
          <p:nvPr>
            <p:ph type="title"/>
          </p:nvPr>
        </p:nvSpPr>
        <p:spPr>
          <a:xfrm>
            <a:off x="838200" y="365125"/>
            <a:ext cx="10817180" cy="1325563"/>
          </a:xfrm>
        </p:spPr>
        <p:txBody>
          <a:bodyPr>
            <a:normAutofit/>
          </a:bodyPr>
          <a:lstStyle/>
          <a:p>
            <a:r>
              <a:rPr lang="en-US" dirty="0"/>
              <a:t>Basic Components of a RESTful API</a:t>
            </a:r>
            <a:endParaRPr lang="en-IN" dirty="0"/>
          </a:p>
        </p:txBody>
      </p:sp>
      <p:sp>
        <p:nvSpPr>
          <p:cNvPr id="3" name="Content Placeholder 2">
            <a:extLst>
              <a:ext uri="{FF2B5EF4-FFF2-40B4-BE49-F238E27FC236}">
                <a16:creationId xmlns:a16="http://schemas.microsoft.com/office/drawing/2014/main" id="{751E10AC-B993-819D-EF9D-16007C0CDEA9}"/>
              </a:ext>
            </a:extLst>
          </p:cNvPr>
          <p:cNvSpPr>
            <a:spLocks noGrp="1"/>
          </p:cNvSpPr>
          <p:nvPr>
            <p:ph idx="1"/>
          </p:nvPr>
        </p:nvSpPr>
        <p:spPr>
          <a:xfrm>
            <a:off x="838200" y="1825624"/>
            <a:ext cx="3759200" cy="4806995"/>
          </a:xfrm>
        </p:spPr>
        <p:txBody>
          <a:bodyPr>
            <a:normAutofit/>
          </a:bodyPr>
          <a:lstStyle/>
          <a:p>
            <a:pPr algn="just">
              <a:lnSpc>
                <a:spcPct val="250000"/>
              </a:lnSpc>
            </a:pPr>
            <a:r>
              <a:rPr lang="en-US" sz="1800" dirty="0"/>
              <a:t>Resources</a:t>
            </a:r>
          </a:p>
          <a:p>
            <a:pPr algn="just">
              <a:lnSpc>
                <a:spcPct val="250000"/>
              </a:lnSpc>
            </a:pPr>
            <a:r>
              <a:rPr lang="en-US" sz="1800" dirty="0"/>
              <a:t>Uniform Resource Identifiers (URIs)</a:t>
            </a:r>
          </a:p>
          <a:p>
            <a:pPr algn="just">
              <a:lnSpc>
                <a:spcPct val="250000"/>
              </a:lnSpc>
            </a:pPr>
            <a:r>
              <a:rPr lang="en-US" sz="1800" dirty="0"/>
              <a:t>HTTP Methods</a:t>
            </a:r>
          </a:p>
          <a:p>
            <a:pPr algn="just">
              <a:lnSpc>
                <a:spcPct val="250000"/>
              </a:lnSpc>
            </a:pPr>
            <a:r>
              <a:rPr lang="en-US" sz="1800" dirty="0"/>
              <a:t>Representations</a:t>
            </a:r>
          </a:p>
        </p:txBody>
      </p:sp>
      <p:sp>
        <p:nvSpPr>
          <p:cNvPr id="4" name="Content Placeholder 2">
            <a:extLst>
              <a:ext uri="{FF2B5EF4-FFF2-40B4-BE49-F238E27FC236}">
                <a16:creationId xmlns:a16="http://schemas.microsoft.com/office/drawing/2014/main" id="{FA86FA80-8C94-334D-A738-5017B71CD40D}"/>
              </a:ext>
            </a:extLst>
          </p:cNvPr>
          <p:cNvSpPr txBox="1">
            <a:spLocks/>
          </p:cNvSpPr>
          <p:nvPr/>
        </p:nvSpPr>
        <p:spPr>
          <a:xfrm>
            <a:off x="6096000" y="1825623"/>
            <a:ext cx="3759200" cy="4806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50000"/>
              </a:lnSpc>
            </a:pPr>
            <a:r>
              <a:rPr lang="en-US" sz="1800" dirty="0"/>
              <a:t>Headers</a:t>
            </a:r>
          </a:p>
          <a:p>
            <a:pPr algn="just">
              <a:lnSpc>
                <a:spcPct val="250000"/>
              </a:lnSpc>
            </a:pPr>
            <a:r>
              <a:rPr lang="en-US" sz="1800" dirty="0"/>
              <a:t>Status Codes</a:t>
            </a:r>
          </a:p>
          <a:p>
            <a:pPr algn="just">
              <a:lnSpc>
                <a:spcPct val="250000"/>
              </a:lnSpc>
            </a:pPr>
            <a:r>
              <a:rPr lang="en-US" sz="1800" dirty="0"/>
              <a:t>Hypermedia Controls (HATEOAS</a:t>
            </a:r>
          </a:p>
          <a:p>
            <a:pPr algn="just">
              <a:lnSpc>
                <a:spcPct val="250000"/>
              </a:lnSpc>
            </a:pPr>
            <a:r>
              <a:rPr lang="en-US" sz="1800" dirty="0"/>
              <a:t>Authentication and Authorization</a:t>
            </a:r>
          </a:p>
        </p:txBody>
      </p:sp>
    </p:spTree>
    <p:extLst>
      <p:ext uri="{BB962C8B-B14F-4D97-AF65-F5344CB8AC3E}">
        <p14:creationId xmlns:p14="http://schemas.microsoft.com/office/powerpoint/2010/main" val="1283541677"/>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A751-EE08-B985-344B-06B0BCBE2580}"/>
              </a:ext>
            </a:extLst>
          </p:cNvPr>
          <p:cNvSpPr>
            <a:spLocks noGrp="1"/>
          </p:cNvSpPr>
          <p:nvPr>
            <p:ph type="title"/>
          </p:nvPr>
        </p:nvSpPr>
        <p:spPr>
          <a:xfrm>
            <a:off x="838200" y="365125"/>
            <a:ext cx="5638800" cy="1325563"/>
          </a:xfrm>
        </p:spPr>
        <p:txBody>
          <a:bodyPr>
            <a:normAutofit/>
          </a:bodyPr>
          <a:lstStyle/>
          <a:p>
            <a:r>
              <a:rPr lang="en-IN" dirty="0"/>
              <a:t>What is JSON ?</a:t>
            </a:r>
          </a:p>
        </p:txBody>
      </p:sp>
      <p:sp>
        <p:nvSpPr>
          <p:cNvPr id="3" name="Content Placeholder 2">
            <a:extLst>
              <a:ext uri="{FF2B5EF4-FFF2-40B4-BE49-F238E27FC236}">
                <a16:creationId xmlns:a16="http://schemas.microsoft.com/office/drawing/2014/main" id="{751E10AC-B993-819D-EF9D-16007C0CDEA9}"/>
              </a:ext>
            </a:extLst>
          </p:cNvPr>
          <p:cNvSpPr>
            <a:spLocks noGrp="1"/>
          </p:cNvSpPr>
          <p:nvPr>
            <p:ph idx="1"/>
          </p:nvPr>
        </p:nvSpPr>
        <p:spPr>
          <a:xfrm>
            <a:off x="838200" y="1518558"/>
            <a:ext cx="10817180" cy="5114062"/>
          </a:xfrm>
        </p:spPr>
        <p:txBody>
          <a:bodyPr>
            <a:normAutofit/>
          </a:bodyPr>
          <a:lstStyle/>
          <a:p>
            <a:pPr algn="just">
              <a:lnSpc>
                <a:spcPct val="250000"/>
              </a:lnSpc>
            </a:pPr>
            <a:r>
              <a:rPr lang="en-US" sz="1800" dirty="0"/>
              <a:t>JSON (JavaScript Object Notation) is a </a:t>
            </a:r>
            <a:r>
              <a:rPr lang="en-US" sz="1800" dirty="0">
                <a:solidFill>
                  <a:srgbClr val="FFFF00"/>
                </a:solidFill>
              </a:rPr>
              <a:t>lightweight data interchange format </a:t>
            </a:r>
            <a:r>
              <a:rPr lang="en-US" sz="1800" dirty="0"/>
              <a:t>that is easy for humans to read and write, and easy for machines to parse and generate. </a:t>
            </a:r>
          </a:p>
          <a:p>
            <a:pPr algn="just">
              <a:lnSpc>
                <a:spcPct val="250000"/>
              </a:lnSpc>
            </a:pPr>
            <a:r>
              <a:rPr lang="en-US" sz="1800" dirty="0"/>
              <a:t>It is based on a subset of the JavaScript programming language, although it is language-independent, meaning it can be used with any programming language.</a:t>
            </a:r>
          </a:p>
          <a:p>
            <a:pPr algn="just">
              <a:lnSpc>
                <a:spcPct val="250000"/>
              </a:lnSpc>
            </a:pPr>
            <a:r>
              <a:rPr lang="en-US" sz="1800" dirty="0"/>
              <a:t>JSON is commonly used for transmitting data between a server and a web application, as well as for storing configuration data and transmitting structured data over the internet. It is often used as an alternative to XML due to its simplicity and ease of use.</a:t>
            </a:r>
          </a:p>
        </p:txBody>
      </p:sp>
    </p:spTree>
    <p:extLst>
      <p:ext uri="{BB962C8B-B14F-4D97-AF65-F5344CB8AC3E}">
        <p14:creationId xmlns:p14="http://schemas.microsoft.com/office/powerpoint/2010/main" val="3625969867"/>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A751-EE08-B985-344B-06B0BCBE2580}"/>
              </a:ext>
            </a:extLst>
          </p:cNvPr>
          <p:cNvSpPr>
            <a:spLocks noGrp="1"/>
          </p:cNvSpPr>
          <p:nvPr>
            <p:ph type="title"/>
          </p:nvPr>
        </p:nvSpPr>
        <p:spPr>
          <a:xfrm>
            <a:off x="838200" y="365125"/>
            <a:ext cx="10817180" cy="1325563"/>
          </a:xfrm>
        </p:spPr>
        <p:txBody>
          <a:bodyPr>
            <a:normAutofit/>
          </a:bodyPr>
          <a:lstStyle/>
          <a:p>
            <a:r>
              <a:rPr lang="en-US" dirty="0"/>
              <a:t>JSON</a:t>
            </a:r>
            <a:endParaRPr lang="en-IN" dirty="0"/>
          </a:p>
        </p:txBody>
      </p:sp>
      <p:sp>
        <p:nvSpPr>
          <p:cNvPr id="3" name="Content Placeholder 2">
            <a:extLst>
              <a:ext uri="{FF2B5EF4-FFF2-40B4-BE49-F238E27FC236}">
                <a16:creationId xmlns:a16="http://schemas.microsoft.com/office/drawing/2014/main" id="{751E10AC-B993-819D-EF9D-16007C0CDEA9}"/>
              </a:ext>
            </a:extLst>
          </p:cNvPr>
          <p:cNvSpPr>
            <a:spLocks noGrp="1"/>
          </p:cNvSpPr>
          <p:nvPr>
            <p:ph idx="1"/>
          </p:nvPr>
        </p:nvSpPr>
        <p:spPr>
          <a:xfrm>
            <a:off x="838200" y="1825624"/>
            <a:ext cx="10817180" cy="4806995"/>
          </a:xfrm>
        </p:spPr>
        <p:txBody>
          <a:bodyPr>
            <a:normAutofit/>
          </a:bodyPr>
          <a:lstStyle/>
          <a:p>
            <a:pPr algn="just">
              <a:lnSpc>
                <a:spcPct val="250000"/>
              </a:lnSpc>
            </a:pPr>
            <a:r>
              <a:rPr lang="en-US" sz="1800" dirty="0"/>
              <a:t>JSON is represented in Key-Value pair.</a:t>
            </a:r>
          </a:p>
          <a:p>
            <a:pPr algn="just">
              <a:lnSpc>
                <a:spcPct val="250000"/>
              </a:lnSpc>
            </a:pPr>
            <a:r>
              <a:rPr lang="en-US" sz="1800" dirty="0"/>
              <a:t>Example:</a:t>
            </a:r>
          </a:p>
        </p:txBody>
      </p:sp>
      <p:pic>
        <p:nvPicPr>
          <p:cNvPr id="5" name="Picture 4">
            <a:extLst>
              <a:ext uri="{FF2B5EF4-FFF2-40B4-BE49-F238E27FC236}">
                <a16:creationId xmlns:a16="http://schemas.microsoft.com/office/drawing/2014/main" id="{7B9D6DE0-FCAF-8C8F-89D5-E5AE8B6279FF}"/>
              </a:ext>
            </a:extLst>
          </p:cNvPr>
          <p:cNvPicPr>
            <a:picLocks noChangeAspect="1"/>
          </p:cNvPicPr>
          <p:nvPr/>
        </p:nvPicPr>
        <p:blipFill>
          <a:blip r:embed="rId2"/>
          <a:stretch>
            <a:fillRect/>
          </a:stretch>
        </p:blipFill>
        <p:spPr>
          <a:xfrm>
            <a:off x="2823706" y="3298404"/>
            <a:ext cx="6544588" cy="3334215"/>
          </a:xfrm>
          <a:prstGeom prst="rect">
            <a:avLst/>
          </a:prstGeom>
        </p:spPr>
      </p:pic>
    </p:spTree>
    <p:extLst>
      <p:ext uri="{BB962C8B-B14F-4D97-AF65-F5344CB8AC3E}">
        <p14:creationId xmlns:p14="http://schemas.microsoft.com/office/powerpoint/2010/main" val="27909827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A751-EE08-B985-344B-06B0BCBE2580}"/>
              </a:ext>
            </a:extLst>
          </p:cNvPr>
          <p:cNvSpPr>
            <a:spLocks noGrp="1"/>
          </p:cNvSpPr>
          <p:nvPr>
            <p:ph type="title"/>
          </p:nvPr>
        </p:nvSpPr>
        <p:spPr>
          <a:xfrm>
            <a:off x="838200" y="365125"/>
            <a:ext cx="6347460" cy="1325563"/>
          </a:xfrm>
        </p:spPr>
        <p:txBody>
          <a:bodyPr>
            <a:normAutofit/>
          </a:bodyPr>
          <a:lstStyle/>
          <a:p>
            <a:r>
              <a:rPr lang="en-US" dirty="0"/>
              <a:t>What are Web Services?</a:t>
            </a:r>
            <a:endParaRPr lang="en-IN" dirty="0"/>
          </a:p>
        </p:txBody>
      </p:sp>
      <p:sp>
        <p:nvSpPr>
          <p:cNvPr id="3" name="Content Placeholder 2">
            <a:extLst>
              <a:ext uri="{FF2B5EF4-FFF2-40B4-BE49-F238E27FC236}">
                <a16:creationId xmlns:a16="http://schemas.microsoft.com/office/drawing/2014/main" id="{751E10AC-B993-819D-EF9D-16007C0CDEA9}"/>
              </a:ext>
            </a:extLst>
          </p:cNvPr>
          <p:cNvSpPr>
            <a:spLocks noGrp="1"/>
          </p:cNvSpPr>
          <p:nvPr>
            <p:ph idx="1"/>
          </p:nvPr>
        </p:nvSpPr>
        <p:spPr>
          <a:xfrm>
            <a:off x="838200" y="1825624"/>
            <a:ext cx="10817180" cy="4806995"/>
          </a:xfrm>
        </p:spPr>
        <p:txBody>
          <a:bodyPr>
            <a:normAutofit/>
          </a:bodyPr>
          <a:lstStyle/>
          <a:p>
            <a:pPr algn="just">
              <a:lnSpc>
                <a:spcPct val="220000"/>
              </a:lnSpc>
            </a:pPr>
            <a:r>
              <a:rPr lang="en-US" sz="1800" dirty="0"/>
              <a:t>Web services are a standardized way of integrating web-based applications using open standards over an internet protocol. </a:t>
            </a:r>
          </a:p>
          <a:p>
            <a:pPr algn="just">
              <a:lnSpc>
                <a:spcPct val="220000"/>
              </a:lnSpc>
            </a:pPr>
            <a:r>
              <a:rPr lang="en-US" sz="1800" dirty="0"/>
              <a:t>Protocols like:</a:t>
            </a:r>
          </a:p>
          <a:p>
            <a:pPr algn="just">
              <a:lnSpc>
                <a:spcPct val="220000"/>
              </a:lnSpc>
            </a:pPr>
            <a:endParaRPr lang="en-US" sz="1800" dirty="0"/>
          </a:p>
          <a:p>
            <a:pPr algn="just">
              <a:lnSpc>
                <a:spcPct val="220000"/>
              </a:lnSpc>
            </a:pPr>
            <a:endParaRPr lang="en-US" sz="1800" dirty="0"/>
          </a:p>
          <a:p>
            <a:pPr algn="just">
              <a:lnSpc>
                <a:spcPct val="220000"/>
              </a:lnSpc>
            </a:pPr>
            <a:r>
              <a:rPr lang="en-US" sz="1800" dirty="0"/>
              <a:t>They allow different systems to communicate with each other, regardless of the platforms or languages they are built on, by exchanging data in a predefined format.</a:t>
            </a:r>
          </a:p>
        </p:txBody>
      </p:sp>
      <p:sp>
        <p:nvSpPr>
          <p:cNvPr id="5" name="TextBox 4">
            <a:extLst>
              <a:ext uri="{FF2B5EF4-FFF2-40B4-BE49-F238E27FC236}">
                <a16:creationId xmlns:a16="http://schemas.microsoft.com/office/drawing/2014/main" id="{0C741756-88DD-0F48-0112-74B7A1A665F5}"/>
              </a:ext>
            </a:extLst>
          </p:cNvPr>
          <p:cNvSpPr txBox="1"/>
          <p:nvPr/>
        </p:nvSpPr>
        <p:spPr>
          <a:xfrm>
            <a:off x="1543050" y="3640751"/>
            <a:ext cx="2400300" cy="1716560"/>
          </a:xfrm>
          <a:prstGeom prst="rect">
            <a:avLst/>
          </a:prstGeom>
          <a:noFill/>
        </p:spPr>
        <p:txBody>
          <a:bodyPr wrap="square">
            <a:spAutoFit/>
          </a:bodyPr>
          <a:lstStyle/>
          <a:p>
            <a:pPr marL="628650" lvl="1" indent="-171450" algn="just">
              <a:lnSpc>
                <a:spcPct val="250000"/>
              </a:lnSpc>
              <a:buFont typeface="Arial" panose="020B0604020202020204" pitchFamily="34" charset="0"/>
              <a:buChar char="•"/>
            </a:pPr>
            <a:r>
              <a:rPr lang="en-US" sz="1100" dirty="0"/>
              <a:t>HTTP</a:t>
            </a:r>
          </a:p>
          <a:p>
            <a:pPr marL="628650" lvl="1" indent="-171450" algn="just">
              <a:lnSpc>
                <a:spcPct val="250000"/>
              </a:lnSpc>
              <a:buFont typeface="Arial" panose="020B0604020202020204" pitchFamily="34" charset="0"/>
              <a:buChar char="•"/>
            </a:pPr>
            <a:r>
              <a:rPr lang="en-US" sz="1100" dirty="0"/>
              <a:t>SOAP</a:t>
            </a:r>
          </a:p>
          <a:p>
            <a:pPr marL="628650" lvl="1" indent="-171450" algn="just">
              <a:lnSpc>
                <a:spcPct val="250000"/>
              </a:lnSpc>
              <a:buFont typeface="Arial" panose="020B0604020202020204" pitchFamily="34" charset="0"/>
              <a:buChar char="•"/>
            </a:pPr>
            <a:r>
              <a:rPr lang="en-US" sz="1100" dirty="0"/>
              <a:t>REST</a:t>
            </a:r>
          </a:p>
          <a:p>
            <a:pPr marL="628650" lvl="1" indent="-171450" algn="just">
              <a:lnSpc>
                <a:spcPct val="250000"/>
              </a:lnSpc>
              <a:buFont typeface="Arial" panose="020B0604020202020204" pitchFamily="34" charset="0"/>
              <a:buChar char="•"/>
            </a:pPr>
            <a:r>
              <a:rPr lang="en-US" sz="1100" dirty="0"/>
              <a:t>XML</a:t>
            </a:r>
          </a:p>
        </p:txBody>
      </p:sp>
      <p:sp>
        <p:nvSpPr>
          <p:cNvPr id="6" name="TextBox 5">
            <a:extLst>
              <a:ext uri="{FF2B5EF4-FFF2-40B4-BE49-F238E27FC236}">
                <a16:creationId xmlns:a16="http://schemas.microsoft.com/office/drawing/2014/main" id="{69983659-FC9C-BEDA-3D14-F2AB29384275}"/>
              </a:ext>
            </a:extLst>
          </p:cNvPr>
          <p:cNvSpPr txBox="1"/>
          <p:nvPr/>
        </p:nvSpPr>
        <p:spPr>
          <a:xfrm>
            <a:off x="3695700" y="3640751"/>
            <a:ext cx="2400300" cy="1716560"/>
          </a:xfrm>
          <a:prstGeom prst="rect">
            <a:avLst/>
          </a:prstGeom>
          <a:noFill/>
        </p:spPr>
        <p:txBody>
          <a:bodyPr wrap="square">
            <a:spAutoFit/>
          </a:bodyPr>
          <a:lstStyle/>
          <a:p>
            <a:pPr marL="628650" lvl="1" indent="-171450" algn="just">
              <a:lnSpc>
                <a:spcPct val="250000"/>
              </a:lnSpc>
              <a:buFont typeface="Arial" panose="020B0604020202020204" pitchFamily="34" charset="0"/>
              <a:buChar char="•"/>
            </a:pPr>
            <a:r>
              <a:rPr lang="en-US" sz="1100" dirty="0"/>
              <a:t>JSON </a:t>
            </a:r>
          </a:p>
          <a:p>
            <a:pPr marL="628650" lvl="1" indent="-171450" algn="just">
              <a:lnSpc>
                <a:spcPct val="250000"/>
              </a:lnSpc>
              <a:buFont typeface="Arial" panose="020B0604020202020204" pitchFamily="34" charset="0"/>
              <a:buChar char="•"/>
            </a:pPr>
            <a:r>
              <a:rPr lang="en-US" sz="1100" dirty="0"/>
              <a:t>WSDL</a:t>
            </a:r>
          </a:p>
          <a:p>
            <a:pPr marL="628650" lvl="1" indent="-171450" algn="just">
              <a:lnSpc>
                <a:spcPct val="250000"/>
              </a:lnSpc>
              <a:buFont typeface="Arial" panose="020B0604020202020204" pitchFamily="34" charset="0"/>
              <a:buChar char="•"/>
            </a:pPr>
            <a:r>
              <a:rPr lang="en-US" sz="1100" dirty="0"/>
              <a:t>Swagger / OpenAPI</a:t>
            </a:r>
          </a:p>
          <a:p>
            <a:pPr marL="628650" lvl="1" indent="-171450" algn="just">
              <a:lnSpc>
                <a:spcPct val="250000"/>
              </a:lnSpc>
              <a:buFont typeface="Arial" panose="020B0604020202020204" pitchFamily="34" charset="0"/>
              <a:buChar char="•"/>
            </a:pPr>
            <a:r>
              <a:rPr lang="en-US" sz="1100" dirty="0"/>
              <a:t>GraphQL</a:t>
            </a:r>
          </a:p>
        </p:txBody>
      </p:sp>
      <p:pic>
        <p:nvPicPr>
          <p:cNvPr id="1026" name="Picture 2" descr="What are Web services in Android? - Quora">
            <a:extLst>
              <a:ext uri="{FF2B5EF4-FFF2-40B4-BE49-F238E27FC236}">
                <a16:creationId xmlns:a16="http://schemas.microsoft.com/office/drawing/2014/main" id="{EDBA6372-9ABC-D682-299F-AB72339C3B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9966" y="2609850"/>
            <a:ext cx="4289426" cy="2859617"/>
          </a:xfrm>
          <a:prstGeom prst="rect">
            <a:avLst/>
          </a:prstGeom>
          <a:solidFill>
            <a:schemeClr val="tx1"/>
          </a:solidFill>
        </p:spPr>
      </p:pic>
    </p:spTree>
    <p:extLst>
      <p:ext uri="{BB962C8B-B14F-4D97-AF65-F5344CB8AC3E}">
        <p14:creationId xmlns:p14="http://schemas.microsoft.com/office/powerpoint/2010/main" val="18122401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A751-EE08-B985-344B-06B0BCBE2580}"/>
              </a:ext>
            </a:extLst>
          </p:cNvPr>
          <p:cNvSpPr>
            <a:spLocks noGrp="1"/>
          </p:cNvSpPr>
          <p:nvPr>
            <p:ph type="title"/>
          </p:nvPr>
        </p:nvSpPr>
        <p:spPr>
          <a:xfrm>
            <a:off x="838200" y="365125"/>
            <a:ext cx="10817180" cy="1325563"/>
          </a:xfrm>
        </p:spPr>
        <p:txBody>
          <a:bodyPr>
            <a:normAutofit/>
          </a:bodyPr>
          <a:lstStyle/>
          <a:p>
            <a:r>
              <a:rPr lang="en-US" dirty="0"/>
              <a:t>Basic concepts</a:t>
            </a:r>
            <a:endParaRPr lang="en-IN" dirty="0"/>
          </a:p>
        </p:txBody>
      </p:sp>
      <p:graphicFrame>
        <p:nvGraphicFramePr>
          <p:cNvPr id="4" name="Content Placeholder 3">
            <a:extLst>
              <a:ext uri="{FF2B5EF4-FFF2-40B4-BE49-F238E27FC236}">
                <a16:creationId xmlns:a16="http://schemas.microsoft.com/office/drawing/2014/main" id="{533A4E7B-9AC9-9151-CBCC-088106090AA9}"/>
              </a:ext>
            </a:extLst>
          </p:cNvPr>
          <p:cNvGraphicFramePr>
            <a:graphicFrameLocks noGrp="1"/>
          </p:cNvGraphicFramePr>
          <p:nvPr>
            <p:ph idx="1"/>
            <p:extLst>
              <p:ext uri="{D42A27DB-BD31-4B8C-83A1-F6EECF244321}">
                <p14:modId xmlns:p14="http://schemas.microsoft.com/office/powerpoint/2010/main" val="3320061757"/>
              </p:ext>
            </p:extLst>
          </p:nvPr>
        </p:nvGraphicFramePr>
        <p:xfrm>
          <a:off x="998220" y="1690688"/>
          <a:ext cx="10365082" cy="3220720"/>
        </p:xfrm>
        <a:graphic>
          <a:graphicData uri="http://schemas.openxmlformats.org/drawingml/2006/table">
            <a:tbl>
              <a:tblPr firstRow="1" bandRow="1">
                <a:tableStyleId>{5C22544A-7EE6-4342-B048-85BDC9FD1C3A}</a:tableStyleId>
              </a:tblPr>
              <a:tblGrid>
                <a:gridCol w="2316480">
                  <a:extLst>
                    <a:ext uri="{9D8B030D-6E8A-4147-A177-3AD203B41FA5}">
                      <a16:colId xmlns:a16="http://schemas.microsoft.com/office/drawing/2014/main" val="1989017889"/>
                    </a:ext>
                  </a:extLst>
                </a:gridCol>
                <a:gridCol w="8048602">
                  <a:extLst>
                    <a:ext uri="{9D8B030D-6E8A-4147-A177-3AD203B41FA5}">
                      <a16:colId xmlns:a16="http://schemas.microsoft.com/office/drawing/2014/main" val="631965545"/>
                    </a:ext>
                  </a:extLst>
                </a:gridCol>
              </a:tblGrid>
              <a:tr h="370840">
                <a:tc>
                  <a:txBody>
                    <a:bodyPr/>
                    <a:lstStyle/>
                    <a:p>
                      <a:pPr algn="just"/>
                      <a:r>
                        <a:rPr lang="en-US" sz="1600" dirty="0"/>
                        <a:t>Concept</a:t>
                      </a:r>
                      <a:endParaRPr lang="en-IN" sz="1600" dirty="0"/>
                    </a:p>
                  </a:txBody>
                  <a:tcPr/>
                </a:tc>
                <a:tc>
                  <a:txBody>
                    <a:bodyPr/>
                    <a:lstStyle/>
                    <a:p>
                      <a:pPr algn="just"/>
                      <a:r>
                        <a:rPr lang="en-US" sz="1600" dirty="0"/>
                        <a:t>Meaning</a:t>
                      </a:r>
                      <a:endParaRPr lang="en-IN" sz="1600" dirty="0"/>
                    </a:p>
                  </a:txBody>
                  <a:tcPr/>
                </a:tc>
                <a:extLst>
                  <a:ext uri="{0D108BD9-81ED-4DB2-BD59-A6C34878D82A}">
                    <a16:rowId xmlns:a16="http://schemas.microsoft.com/office/drawing/2014/main" val="1697499028"/>
                  </a:ext>
                </a:extLst>
              </a:tr>
              <a:tr h="370840">
                <a:tc>
                  <a:txBody>
                    <a:bodyPr/>
                    <a:lstStyle/>
                    <a:p>
                      <a:pPr algn="just"/>
                      <a:r>
                        <a:rPr lang="en-IN" sz="1600" dirty="0"/>
                        <a:t>Service</a:t>
                      </a:r>
                    </a:p>
                  </a:txBody>
                  <a:tcPr/>
                </a:tc>
                <a:tc>
                  <a:txBody>
                    <a:bodyPr/>
                    <a:lstStyle/>
                    <a:p>
                      <a:pPr algn="just"/>
                      <a:r>
                        <a:rPr lang="en-US" sz="1600" dirty="0"/>
                        <a:t>A unit of functionality exposed over the network</a:t>
                      </a:r>
                      <a:endParaRPr lang="en-IN" sz="1600" dirty="0"/>
                    </a:p>
                  </a:txBody>
                  <a:tcPr/>
                </a:tc>
                <a:extLst>
                  <a:ext uri="{0D108BD9-81ED-4DB2-BD59-A6C34878D82A}">
                    <a16:rowId xmlns:a16="http://schemas.microsoft.com/office/drawing/2014/main" val="474488226"/>
                  </a:ext>
                </a:extLst>
              </a:tr>
              <a:tr h="370840">
                <a:tc>
                  <a:txBody>
                    <a:bodyPr/>
                    <a:lstStyle/>
                    <a:p>
                      <a:pPr algn="just"/>
                      <a:r>
                        <a:rPr lang="en-IN" sz="1600" dirty="0"/>
                        <a:t>Request and Response</a:t>
                      </a:r>
                    </a:p>
                  </a:txBody>
                  <a:tcPr/>
                </a:tc>
                <a:tc>
                  <a:txBody>
                    <a:bodyPr/>
                    <a:lstStyle/>
                    <a:p>
                      <a:pPr algn="just"/>
                      <a:r>
                        <a:rPr lang="en-US" sz="1600" dirty="0"/>
                        <a:t>The fundamental interaction in web services where a client sends a request to a service, and the service sends back a response.</a:t>
                      </a:r>
                    </a:p>
                  </a:txBody>
                  <a:tcPr/>
                </a:tc>
                <a:extLst>
                  <a:ext uri="{0D108BD9-81ED-4DB2-BD59-A6C34878D82A}">
                    <a16:rowId xmlns:a16="http://schemas.microsoft.com/office/drawing/2014/main" val="400198415"/>
                  </a:ext>
                </a:extLst>
              </a:tr>
              <a:tr h="370840">
                <a:tc>
                  <a:txBody>
                    <a:bodyPr/>
                    <a:lstStyle/>
                    <a:p>
                      <a:pPr algn="just"/>
                      <a:r>
                        <a:rPr lang="en-IN" sz="1600" dirty="0"/>
                        <a:t>Protocol</a:t>
                      </a:r>
                    </a:p>
                  </a:txBody>
                  <a:tcPr/>
                </a:tc>
                <a:tc>
                  <a:txBody>
                    <a:bodyPr/>
                    <a:lstStyle/>
                    <a:p>
                      <a:pPr algn="just"/>
                      <a:r>
                        <a:rPr lang="en-US" sz="1600" dirty="0"/>
                        <a:t>The set of rules defining how messages are formatted and transmitted between clients and services. Common protocols include HTTP, SOAP, and REST.</a:t>
                      </a:r>
                    </a:p>
                  </a:txBody>
                  <a:tcPr/>
                </a:tc>
                <a:extLst>
                  <a:ext uri="{0D108BD9-81ED-4DB2-BD59-A6C34878D82A}">
                    <a16:rowId xmlns:a16="http://schemas.microsoft.com/office/drawing/2014/main" val="1362912125"/>
                  </a:ext>
                </a:extLst>
              </a:tr>
              <a:tr h="370840">
                <a:tc>
                  <a:txBody>
                    <a:bodyPr/>
                    <a:lstStyle/>
                    <a:p>
                      <a:pPr algn="just"/>
                      <a:r>
                        <a:rPr lang="en-IN" sz="1600" dirty="0"/>
                        <a:t>Endpoint</a:t>
                      </a:r>
                    </a:p>
                  </a:txBody>
                  <a:tcPr/>
                </a:tc>
                <a:tc>
                  <a:txBody>
                    <a:bodyPr/>
                    <a:lstStyle/>
                    <a:p>
                      <a:pPr algn="just"/>
                      <a:r>
                        <a:rPr lang="en-US" sz="1600" dirty="0"/>
                        <a:t>The specific URL or network address where a web service can be accessed.</a:t>
                      </a:r>
                      <a:endParaRPr lang="en-IN" sz="1600" dirty="0"/>
                    </a:p>
                  </a:txBody>
                  <a:tcPr/>
                </a:tc>
                <a:extLst>
                  <a:ext uri="{0D108BD9-81ED-4DB2-BD59-A6C34878D82A}">
                    <a16:rowId xmlns:a16="http://schemas.microsoft.com/office/drawing/2014/main" val="321492671"/>
                  </a:ext>
                </a:extLst>
              </a:tr>
              <a:tr h="370840">
                <a:tc>
                  <a:txBody>
                    <a:bodyPr/>
                    <a:lstStyle/>
                    <a:p>
                      <a:pPr algn="just"/>
                      <a:r>
                        <a:rPr lang="en-IN" sz="1600" dirty="0"/>
                        <a:t>Message Format</a:t>
                      </a:r>
                    </a:p>
                  </a:txBody>
                  <a:tcPr/>
                </a:tc>
                <a:tc>
                  <a:txBody>
                    <a:bodyPr/>
                    <a:lstStyle/>
                    <a:p>
                      <a:pPr algn="just"/>
                      <a:r>
                        <a:rPr lang="en-US" sz="1600" dirty="0"/>
                        <a:t>The structure in which data is exchanged between clients and services. Common formats include XML, JSON, and sometimes even plain text or binary.</a:t>
                      </a:r>
                    </a:p>
                  </a:txBody>
                  <a:tcPr/>
                </a:tc>
                <a:extLst>
                  <a:ext uri="{0D108BD9-81ED-4DB2-BD59-A6C34878D82A}">
                    <a16:rowId xmlns:a16="http://schemas.microsoft.com/office/drawing/2014/main" val="4081915390"/>
                  </a:ext>
                </a:extLst>
              </a:tr>
              <a:tr h="370840">
                <a:tc>
                  <a:txBody>
                    <a:bodyPr/>
                    <a:lstStyle/>
                    <a:p>
                      <a:pPr algn="just"/>
                      <a:r>
                        <a:rPr lang="en-IN" sz="1600" dirty="0"/>
                        <a:t>WSDL </a:t>
                      </a:r>
                    </a:p>
                  </a:txBody>
                  <a:tcPr/>
                </a:tc>
                <a:tc>
                  <a:txBody>
                    <a:bodyPr/>
                    <a:lstStyle/>
                    <a:p>
                      <a:pPr algn="just"/>
                      <a:r>
                        <a:rPr lang="en-US" sz="1600" dirty="0"/>
                        <a:t>A standardized XML format used to describe the functionality offered by a web service.</a:t>
                      </a:r>
                      <a:endParaRPr lang="en-IN" sz="1600" dirty="0"/>
                    </a:p>
                  </a:txBody>
                  <a:tcPr/>
                </a:tc>
                <a:extLst>
                  <a:ext uri="{0D108BD9-81ED-4DB2-BD59-A6C34878D82A}">
                    <a16:rowId xmlns:a16="http://schemas.microsoft.com/office/drawing/2014/main" val="141323413"/>
                  </a:ext>
                </a:extLst>
              </a:tr>
            </a:tbl>
          </a:graphicData>
        </a:graphic>
      </p:graphicFrame>
    </p:spTree>
    <p:extLst>
      <p:ext uri="{BB962C8B-B14F-4D97-AF65-F5344CB8AC3E}">
        <p14:creationId xmlns:p14="http://schemas.microsoft.com/office/powerpoint/2010/main" val="381424287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A751-EE08-B985-344B-06B0BCBE2580}"/>
              </a:ext>
            </a:extLst>
          </p:cNvPr>
          <p:cNvSpPr>
            <a:spLocks noGrp="1"/>
          </p:cNvSpPr>
          <p:nvPr>
            <p:ph type="title"/>
          </p:nvPr>
        </p:nvSpPr>
        <p:spPr>
          <a:xfrm>
            <a:off x="838200" y="365125"/>
            <a:ext cx="10817180" cy="1325563"/>
          </a:xfrm>
        </p:spPr>
        <p:txBody>
          <a:bodyPr>
            <a:normAutofit/>
          </a:bodyPr>
          <a:lstStyle/>
          <a:p>
            <a:r>
              <a:rPr lang="en-US" dirty="0"/>
              <a:t>Basic concepts</a:t>
            </a:r>
            <a:endParaRPr lang="en-IN" dirty="0"/>
          </a:p>
        </p:txBody>
      </p:sp>
      <p:graphicFrame>
        <p:nvGraphicFramePr>
          <p:cNvPr id="4" name="Content Placeholder 3">
            <a:extLst>
              <a:ext uri="{FF2B5EF4-FFF2-40B4-BE49-F238E27FC236}">
                <a16:creationId xmlns:a16="http://schemas.microsoft.com/office/drawing/2014/main" id="{533A4E7B-9AC9-9151-CBCC-088106090AA9}"/>
              </a:ext>
            </a:extLst>
          </p:cNvPr>
          <p:cNvGraphicFramePr>
            <a:graphicFrameLocks noGrp="1"/>
          </p:cNvGraphicFramePr>
          <p:nvPr>
            <p:ph idx="1"/>
            <p:extLst>
              <p:ext uri="{D42A27DB-BD31-4B8C-83A1-F6EECF244321}">
                <p14:modId xmlns:p14="http://schemas.microsoft.com/office/powerpoint/2010/main" val="3137221335"/>
              </p:ext>
            </p:extLst>
          </p:nvPr>
        </p:nvGraphicFramePr>
        <p:xfrm>
          <a:off x="1120776" y="1690688"/>
          <a:ext cx="10233024" cy="3881120"/>
        </p:xfrm>
        <a:graphic>
          <a:graphicData uri="http://schemas.openxmlformats.org/drawingml/2006/table">
            <a:tbl>
              <a:tblPr firstRow="1" bandRow="1">
                <a:tableStyleId>{5C22544A-7EE6-4342-B048-85BDC9FD1C3A}</a:tableStyleId>
              </a:tblPr>
              <a:tblGrid>
                <a:gridCol w="1597025">
                  <a:extLst>
                    <a:ext uri="{9D8B030D-6E8A-4147-A177-3AD203B41FA5}">
                      <a16:colId xmlns:a16="http://schemas.microsoft.com/office/drawing/2014/main" val="1989017889"/>
                    </a:ext>
                  </a:extLst>
                </a:gridCol>
                <a:gridCol w="8635999">
                  <a:extLst>
                    <a:ext uri="{9D8B030D-6E8A-4147-A177-3AD203B41FA5}">
                      <a16:colId xmlns:a16="http://schemas.microsoft.com/office/drawing/2014/main" val="631965545"/>
                    </a:ext>
                  </a:extLst>
                </a:gridCol>
              </a:tblGrid>
              <a:tr h="370840">
                <a:tc>
                  <a:txBody>
                    <a:bodyPr/>
                    <a:lstStyle/>
                    <a:p>
                      <a:pPr algn="just"/>
                      <a:r>
                        <a:rPr lang="en-US" sz="1600" dirty="0"/>
                        <a:t>Concept</a:t>
                      </a:r>
                      <a:endParaRPr lang="en-IN" sz="1600" dirty="0"/>
                    </a:p>
                  </a:txBody>
                  <a:tcPr/>
                </a:tc>
                <a:tc>
                  <a:txBody>
                    <a:bodyPr/>
                    <a:lstStyle/>
                    <a:p>
                      <a:pPr algn="just"/>
                      <a:r>
                        <a:rPr lang="en-US" sz="1600" dirty="0"/>
                        <a:t>Meaning</a:t>
                      </a:r>
                      <a:endParaRPr lang="en-IN" sz="1600" dirty="0"/>
                    </a:p>
                  </a:txBody>
                  <a:tcPr/>
                </a:tc>
                <a:extLst>
                  <a:ext uri="{0D108BD9-81ED-4DB2-BD59-A6C34878D82A}">
                    <a16:rowId xmlns:a16="http://schemas.microsoft.com/office/drawing/2014/main" val="1697499028"/>
                  </a:ext>
                </a:extLst>
              </a:tr>
              <a:tr h="370840">
                <a:tc>
                  <a:txBody>
                    <a:bodyPr/>
                    <a:lstStyle/>
                    <a:p>
                      <a:pPr algn="just"/>
                      <a:r>
                        <a:rPr lang="en-IN" sz="1600" dirty="0"/>
                        <a:t>SOAP </a:t>
                      </a:r>
                    </a:p>
                  </a:txBody>
                  <a:tcPr/>
                </a:tc>
                <a:tc>
                  <a:txBody>
                    <a:bodyPr/>
                    <a:lstStyle/>
                    <a:p>
                      <a:pPr algn="just"/>
                      <a:r>
                        <a:rPr lang="en-US" sz="1600" dirty="0"/>
                        <a:t>A protocol that relies on XML &amp; for exchanging structured information in the implementation of web services.</a:t>
                      </a:r>
                      <a:endParaRPr lang="en-IN" sz="1600" dirty="0"/>
                    </a:p>
                  </a:txBody>
                  <a:tcPr/>
                </a:tc>
                <a:extLst>
                  <a:ext uri="{0D108BD9-81ED-4DB2-BD59-A6C34878D82A}">
                    <a16:rowId xmlns:a16="http://schemas.microsoft.com/office/drawing/2014/main" val="474488226"/>
                  </a:ext>
                </a:extLst>
              </a:tr>
              <a:tr h="370840">
                <a:tc>
                  <a:txBody>
                    <a:bodyPr/>
                    <a:lstStyle/>
                    <a:p>
                      <a:pPr algn="just"/>
                      <a:r>
                        <a:rPr lang="en-IN" sz="1600" dirty="0"/>
                        <a:t>REST</a:t>
                      </a:r>
                    </a:p>
                  </a:txBody>
                  <a:tcPr/>
                </a:tc>
                <a:tc>
                  <a:txBody>
                    <a:bodyPr/>
                    <a:lstStyle/>
                    <a:p>
                      <a:pPr algn="just"/>
                      <a:r>
                        <a:rPr lang="en-US" sz="1600" dirty="0"/>
                        <a:t>An architectural style for designing networked applications. RESTful services use standard HTTP methods (GET, POST, PUT, DELETE) to perform CRUD operations on resources identified by URLs.</a:t>
                      </a:r>
                    </a:p>
                  </a:txBody>
                  <a:tcPr/>
                </a:tc>
                <a:extLst>
                  <a:ext uri="{0D108BD9-81ED-4DB2-BD59-A6C34878D82A}">
                    <a16:rowId xmlns:a16="http://schemas.microsoft.com/office/drawing/2014/main" val="400198415"/>
                  </a:ext>
                </a:extLst>
              </a:tr>
              <a:tr h="370840">
                <a:tc>
                  <a:txBody>
                    <a:bodyPr/>
                    <a:lstStyle/>
                    <a:p>
                      <a:pPr algn="just"/>
                      <a:r>
                        <a:rPr lang="en-IN" sz="1600" dirty="0"/>
                        <a:t>API </a:t>
                      </a:r>
                    </a:p>
                  </a:txBody>
                  <a:tcPr/>
                </a:tc>
                <a:tc>
                  <a:txBody>
                    <a:bodyPr/>
                    <a:lstStyle/>
                    <a:p>
                      <a:pPr algn="just"/>
                      <a:r>
                        <a:rPr lang="en-US" sz="1600" dirty="0"/>
                        <a:t>The interface provided by a web service that defines how clients can interact with it.</a:t>
                      </a:r>
                      <a:endParaRPr lang="en-IN" sz="1600" dirty="0"/>
                    </a:p>
                  </a:txBody>
                  <a:tcPr/>
                </a:tc>
                <a:extLst>
                  <a:ext uri="{0D108BD9-81ED-4DB2-BD59-A6C34878D82A}">
                    <a16:rowId xmlns:a16="http://schemas.microsoft.com/office/drawing/2014/main" val="1362912125"/>
                  </a:ext>
                </a:extLst>
              </a:tr>
              <a:tr h="370840">
                <a:tc>
                  <a:txBody>
                    <a:bodyPr/>
                    <a:lstStyle/>
                    <a:p>
                      <a:pPr algn="just"/>
                      <a:r>
                        <a:rPr lang="en-IN" sz="1600" dirty="0"/>
                        <a:t>Security</a:t>
                      </a:r>
                    </a:p>
                  </a:txBody>
                  <a:tcPr/>
                </a:tc>
                <a:tc>
                  <a:txBody>
                    <a:bodyPr/>
                    <a:lstStyle/>
                    <a:p>
                      <a:pPr algn="just"/>
                      <a:r>
                        <a:rPr lang="en-US" sz="1600" dirty="0"/>
                        <a:t>Techniques and protocols used to ensure the confidentiality, integrity, and authenticity of data exchanged between clients and services. Common security mechanisms include HTTPS, OAuth, JWT, etc.</a:t>
                      </a:r>
                      <a:endParaRPr lang="en-IN" sz="1600" dirty="0"/>
                    </a:p>
                  </a:txBody>
                  <a:tcPr/>
                </a:tc>
                <a:extLst>
                  <a:ext uri="{0D108BD9-81ED-4DB2-BD59-A6C34878D82A}">
                    <a16:rowId xmlns:a16="http://schemas.microsoft.com/office/drawing/2014/main" val="321492671"/>
                  </a:ext>
                </a:extLst>
              </a:tr>
              <a:tr h="370840">
                <a:tc>
                  <a:txBody>
                    <a:bodyPr/>
                    <a:lstStyle/>
                    <a:p>
                      <a:pPr algn="just"/>
                      <a:r>
                        <a:rPr lang="en-IN" sz="1600" dirty="0"/>
                        <a:t>Versioning</a:t>
                      </a:r>
                    </a:p>
                  </a:txBody>
                  <a:tcPr/>
                </a:tc>
                <a:tc>
                  <a:txBody>
                    <a:bodyPr/>
                    <a:lstStyle/>
                    <a:p>
                      <a:pPr algn="just"/>
                      <a:r>
                        <a:rPr lang="en-US" sz="1600" dirty="0"/>
                        <a:t>The practice of managing changes to a web service's interface over time to ensure backward compatibility and smooth upgrades for clients.</a:t>
                      </a:r>
                    </a:p>
                  </a:txBody>
                  <a:tcPr/>
                </a:tc>
                <a:extLst>
                  <a:ext uri="{0D108BD9-81ED-4DB2-BD59-A6C34878D82A}">
                    <a16:rowId xmlns:a16="http://schemas.microsoft.com/office/drawing/2014/main" val="4081915390"/>
                  </a:ext>
                </a:extLst>
              </a:tr>
              <a:tr h="370840">
                <a:tc>
                  <a:txBody>
                    <a:bodyPr/>
                    <a:lstStyle/>
                    <a:p>
                      <a:pPr algn="just"/>
                      <a:r>
                        <a:rPr lang="en-IN" sz="1600" dirty="0"/>
                        <a:t>Documentation</a:t>
                      </a:r>
                    </a:p>
                  </a:txBody>
                  <a:tcPr/>
                </a:tc>
                <a:tc>
                  <a:txBody>
                    <a:bodyPr/>
                    <a:lstStyle/>
                    <a:p>
                      <a:pPr algn="just"/>
                      <a:r>
                        <a:rPr lang="en-US" sz="1600" dirty="0"/>
                        <a:t>Comprehensive and accurate documentation is essential for understanding how to use a web service effectively.</a:t>
                      </a:r>
                      <a:endParaRPr lang="en-IN" sz="1600" dirty="0"/>
                    </a:p>
                  </a:txBody>
                  <a:tcPr/>
                </a:tc>
                <a:extLst>
                  <a:ext uri="{0D108BD9-81ED-4DB2-BD59-A6C34878D82A}">
                    <a16:rowId xmlns:a16="http://schemas.microsoft.com/office/drawing/2014/main" val="4181284510"/>
                  </a:ext>
                </a:extLst>
              </a:tr>
            </a:tbl>
          </a:graphicData>
        </a:graphic>
      </p:graphicFrame>
    </p:spTree>
    <p:extLst>
      <p:ext uri="{BB962C8B-B14F-4D97-AF65-F5344CB8AC3E}">
        <p14:creationId xmlns:p14="http://schemas.microsoft.com/office/powerpoint/2010/main" val="72836348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A751-EE08-B985-344B-06B0BCBE2580}"/>
              </a:ext>
            </a:extLst>
          </p:cNvPr>
          <p:cNvSpPr>
            <a:spLocks noGrp="1"/>
          </p:cNvSpPr>
          <p:nvPr>
            <p:ph type="title"/>
          </p:nvPr>
        </p:nvSpPr>
        <p:spPr>
          <a:xfrm>
            <a:off x="838200" y="365125"/>
            <a:ext cx="10817180" cy="1325563"/>
          </a:xfrm>
        </p:spPr>
        <p:txBody>
          <a:bodyPr>
            <a:normAutofit/>
          </a:bodyPr>
          <a:lstStyle/>
          <a:p>
            <a:r>
              <a:rPr lang="en-US" dirty="0"/>
              <a:t>Examples of Everyday Web Services</a:t>
            </a:r>
            <a:endParaRPr lang="en-IN" dirty="0"/>
          </a:p>
        </p:txBody>
      </p:sp>
      <p:sp>
        <p:nvSpPr>
          <p:cNvPr id="3" name="Content Placeholder 2">
            <a:extLst>
              <a:ext uri="{FF2B5EF4-FFF2-40B4-BE49-F238E27FC236}">
                <a16:creationId xmlns:a16="http://schemas.microsoft.com/office/drawing/2014/main" id="{751E10AC-B993-819D-EF9D-16007C0CDEA9}"/>
              </a:ext>
            </a:extLst>
          </p:cNvPr>
          <p:cNvSpPr>
            <a:spLocks noGrp="1"/>
          </p:cNvSpPr>
          <p:nvPr>
            <p:ph idx="1"/>
          </p:nvPr>
        </p:nvSpPr>
        <p:spPr>
          <a:xfrm>
            <a:off x="838199" y="1825624"/>
            <a:ext cx="4021667" cy="4806995"/>
          </a:xfrm>
        </p:spPr>
        <p:txBody>
          <a:bodyPr>
            <a:normAutofit/>
          </a:bodyPr>
          <a:lstStyle/>
          <a:p>
            <a:pPr algn="just">
              <a:lnSpc>
                <a:spcPct val="250000"/>
              </a:lnSpc>
            </a:pPr>
            <a:r>
              <a:rPr lang="en-US" sz="1800" dirty="0"/>
              <a:t>Weather API</a:t>
            </a:r>
          </a:p>
          <a:p>
            <a:pPr algn="just">
              <a:lnSpc>
                <a:spcPct val="250000"/>
              </a:lnSpc>
            </a:pPr>
            <a:r>
              <a:rPr lang="en-US" sz="1800" dirty="0"/>
              <a:t>Social Media APIs</a:t>
            </a:r>
          </a:p>
          <a:p>
            <a:pPr algn="just">
              <a:lnSpc>
                <a:spcPct val="250000"/>
              </a:lnSpc>
            </a:pPr>
            <a:r>
              <a:rPr lang="en-US" sz="1800" dirty="0"/>
              <a:t>Payment Gateways</a:t>
            </a:r>
          </a:p>
          <a:p>
            <a:pPr algn="just">
              <a:lnSpc>
                <a:spcPct val="250000"/>
              </a:lnSpc>
            </a:pPr>
            <a:r>
              <a:rPr lang="en-US" sz="1800" dirty="0"/>
              <a:t>Mapping and Geolocation APIs</a:t>
            </a:r>
          </a:p>
          <a:p>
            <a:pPr algn="just">
              <a:lnSpc>
                <a:spcPct val="250000"/>
              </a:lnSpc>
            </a:pPr>
            <a:r>
              <a:rPr lang="en-US" sz="1800" dirty="0"/>
              <a:t>E-commerce Platforms</a:t>
            </a:r>
          </a:p>
          <a:p>
            <a:pPr algn="just">
              <a:lnSpc>
                <a:spcPct val="250000"/>
              </a:lnSpc>
            </a:pPr>
            <a:endParaRPr lang="en-US" sz="1800" dirty="0"/>
          </a:p>
        </p:txBody>
      </p:sp>
      <p:sp>
        <p:nvSpPr>
          <p:cNvPr id="4" name="Content Placeholder 2">
            <a:extLst>
              <a:ext uri="{FF2B5EF4-FFF2-40B4-BE49-F238E27FC236}">
                <a16:creationId xmlns:a16="http://schemas.microsoft.com/office/drawing/2014/main" id="{32982481-07E4-0723-7055-0164A4AE118B}"/>
              </a:ext>
            </a:extLst>
          </p:cNvPr>
          <p:cNvSpPr txBox="1">
            <a:spLocks/>
          </p:cNvSpPr>
          <p:nvPr/>
        </p:nvSpPr>
        <p:spPr>
          <a:xfrm>
            <a:off x="5003802" y="1825624"/>
            <a:ext cx="4749798" cy="4806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50000"/>
              </a:lnSpc>
            </a:pPr>
            <a:r>
              <a:rPr lang="en-US" sz="1800" dirty="0"/>
              <a:t>Messaging and Communication APIs</a:t>
            </a:r>
          </a:p>
          <a:p>
            <a:pPr algn="just">
              <a:lnSpc>
                <a:spcPct val="250000"/>
              </a:lnSpc>
            </a:pPr>
            <a:r>
              <a:rPr lang="en-US" sz="1800" dirty="0"/>
              <a:t>File Storage and Sharing APIs</a:t>
            </a:r>
          </a:p>
          <a:p>
            <a:pPr algn="just">
              <a:lnSpc>
                <a:spcPct val="250000"/>
              </a:lnSpc>
            </a:pPr>
            <a:r>
              <a:rPr lang="en-US" sz="1800" dirty="0"/>
              <a:t>Travel and Booking APIs</a:t>
            </a:r>
          </a:p>
          <a:p>
            <a:pPr algn="just">
              <a:lnSpc>
                <a:spcPct val="250000"/>
              </a:lnSpc>
            </a:pPr>
            <a:r>
              <a:rPr lang="en-US" sz="1800" dirty="0"/>
              <a:t>Health and Fitness APIs</a:t>
            </a:r>
          </a:p>
          <a:p>
            <a:pPr algn="just">
              <a:lnSpc>
                <a:spcPct val="250000"/>
              </a:lnSpc>
            </a:pPr>
            <a:r>
              <a:rPr lang="en-US" sz="1800" dirty="0"/>
              <a:t>News and Content APIs</a:t>
            </a:r>
          </a:p>
          <a:p>
            <a:pPr algn="just">
              <a:lnSpc>
                <a:spcPct val="250000"/>
              </a:lnSpc>
            </a:pPr>
            <a:endParaRPr lang="en-US" sz="1800" dirty="0"/>
          </a:p>
        </p:txBody>
      </p:sp>
    </p:spTree>
    <p:extLst>
      <p:ext uri="{BB962C8B-B14F-4D97-AF65-F5344CB8AC3E}">
        <p14:creationId xmlns:p14="http://schemas.microsoft.com/office/powerpoint/2010/main" val="185193287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A751-EE08-B985-344B-06B0BCBE2580}"/>
              </a:ext>
            </a:extLst>
          </p:cNvPr>
          <p:cNvSpPr>
            <a:spLocks noGrp="1"/>
          </p:cNvSpPr>
          <p:nvPr>
            <p:ph type="title"/>
          </p:nvPr>
        </p:nvSpPr>
        <p:spPr>
          <a:xfrm>
            <a:off x="838200" y="365125"/>
            <a:ext cx="10817180" cy="1325563"/>
          </a:xfrm>
        </p:spPr>
        <p:txBody>
          <a:bodyPr>
            <a:normAutofit/>
          </a:bodyPr>
          <a:lstStyle/>
          <a:p>
            <a:r>
              <a:rPr lang="en-IN" dirty="0"/>
              <a:t>Types of Web Services</a:t>
            </a:r>
          </a:p>
        </p:txBody>
      </p:sp>
      <p:sp>
        <p:nvSpPr>
          <p:cNvPr id="3" name="Content Placeholder 2">
            <a:extLst>
              <a:ext uri="{FF2B5EF4-FFF2-40B4-BE49-F238E27FC236}">
                <a16:creationId xmlns:a16="http://schemas.microsoft.com/office/drawing/2014/main" id="{751E10AC-B993-819D-EF9D-16007C0CDEA9}"/>
              </a:ext>
            </a:extLst>
          </p:cNvPr>
          <p:cNvSpPr>
            <a:spLocks noGrp="1"/>
          </p:cNvSpPr>
          <p:nvPr>
            <p:ph idx="1"/>
          </p:nvPr>
        </p:nvSpPr>
        <p:spPr>
          <a:xfrm>
            <a:off x="838200" y="1825624"/>
            <a:ext cx="3081867" cy="4806995"/>
          </a:xfrm>
        </p:spPr>
        <p:txBody>
          <a:bodyPr>
            <a:normAutofit/>
          </a:bodyPr>
          <a:lstStyle/>
          <a:p>
            <a:pPr algn="just">
              <a:lnSpc>
                <a:spcPct val="250000"/>
              </a:lnSpc>
            </a:pPr>
            <a:r>
              <a:rPr lang="en-US" sz="1800" dirty="0"/>
              <a:t>SOAP Web Services</a:t>
            </a:r>
          </a:p>
          <a:p>
            <a:pPr algn="just">
              <a:lnSpc>
                <a:spcPct val="250000"/>
              </a:lnSpc>
            </a:pPr>
            <a:r>
              <a:rPr lang="en-US" sz="1800" dirty="0"/>
              <a:t>RESTful Web Services</a:t>
            </a:r>
          </a:p>
          <a:p>
            <a:pPr algn="just">
              <a:lnSpc>
                <a:spcPct val="250000"/>
              </a:lnSpc>
            </a:pPr>
            <a:r>
              <a:rPr lang="en-US" sz="1800" dirty="0"/>
              <a:t>JSON-RPC and XML-RPC</a:t>
            </a:r>
          </a:p>
          <a:p>
            <a:pPr algn="just">
              <a:lnSpc>
                <a:spcPct val="250000"/>
              </a:lnSpc>
            </a:pPr>
            <a:r>
              <a:rPr lang="en-US" sz="1800" dirty="0"/>
              <a:t>GraphQL</a:t>
            </a:r>
          </a:p>
          <a:p>
            <a:pPr algn="just">
              <a:lnSpc>
                <a:spcPct val="250000"/>
              </a:lnSpc>
            </a:pPr>
            <a:r>
              <a:rPr lang="en-US" sz="1800" dirty="0"/>
              <a:t>WebSocket Services</a:t>
            </a:r>
          </a:p>
        </p:txBody>
      </p:sp>
      <p:pic>
        <p:nvPicPr>
          <p:cNvPr id="1028" name="Picture 4" descr="SOAP and REST Web Services">
            <a:extLst>
              <a:ext uri="{FF2B5EF4-FFF2-40B4-BE49-F238E27FC236}">
                <a16:creationId xmlns:a16="http://schemas.microsoft.com/office/drawing/2014/main" id="{4E6285D3-8D0E-7B5A-2C5E-FC4BE3312E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1648" y="167070"/>
            <a:ext cx="5016165" cy="2657475"/>
          </a:xfrm>
          <a:prstGeom prst="rect">
            <a:avLst/>
          </a:prstGeom>
          <a:solidFill>
            <a:schemeClr val="tx1"/>
          </a:solidFill>
        </p:spPr>
      </p:pic>
      <p:pic>
        <p:nvPicPr>
          <p:cNvPr id="1030" name="Picture 6" descr="RESTful Web Services API Architecture">
            <a:extLst>
              <a:ext uri="{FF2B5EF4-FFF2-40B4-BE49-F238E27FC236}">
                <a16:creationId xmlns:a16="http://schemas.microsoft.com/office/drawing/2014/main" id="{B5299E52-DB89-A087-7846-296B54642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1648" y="3020041"/>
            <a:ext cx="5016165" cy="3766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525014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A751-EE08-B985-344B-06B0BCBE2580}"/>
              </a:ext>
            </a:extLst>
          </p:cNvPr>
          <p:cNvSpPr>
            <a:spLocks noGrp="1"/>
          </p:cNvSpPr>
          <p:nvPr>
            <p:ph type="title"/>
          </p:nvPr>
        </p:nvSpPr>
        <p:spPr>
          <a:xfrm>
            <a:off x="838200" y="365125"/>
            <a:ext cx="10817180" cy="1325563"/>
          </a:xfrm>
        </p:spPr>
        <p:txBody>
          <a:bodyPr>
            <a:normAutofit/>
          </a:bodyPr>
          <a:lstStyle/>
          <a:p>
            <a:r>
              <a:rPr lang="en-US" dirty="0"/>
              <a:t>Overview of SOAP</a:t>
            </a:r>
            <a:endParaRPr lang="en-IN" dirty="0"/>
          </a:p>
        </p:txBody>
      </p:sp>
      <p:sp>
        <p:nvSpPr>
          <p:cNvPr id="3" name="Content Placeholder 2">
            <a:extLst>
              <a:ext uri="{FF2B5EF4-FFF2-40B4-BE49-F238E27FC236}">
                <a16:creationId xmlns:a16="http://schemas.microsoft.com/office/drawing/2014/main" id="{751E10AC-B993-819D-EF9D-16007C0CDEA9}"/>
              </a:ext>
            </a:extLst>
          </p:cNvPr>
          <p:cNvSpPr>
            <a:spLocks noGrp="1"/>
          </p:cNvSpPr>
          <p:nvPr>
            <p:ph idx="1"/>
          </p:nvPr>
        </p:nvSpPr>
        <p:spPr>
          <a:xfrm>
            <a:off x="838200" y="1825624"/>
            <a:ext cx="10817180" cy="4806995"/>
          </a:xfrm>
        </p:spPr>
        <p:txBody>
          <a:bodyPr>
            <a:normAutofit/>
          </a:bodyPr>
          <a:lstStyle/>
          <a:p>
            <a:pPr algn="just">
              <a:lnSpc>
                <a:spcPct val="250000"/>
              </a:lnSpc>
            </a:pPr>
            <a:r>
              <a:rPr lang="en-US" sz="1600" dirty="0"/>
              <a:t>Stands for “</a:t>
            </a:r>
            <a:r>
              <a:rPr lang="en-US" sz="1600" dirty="0">
                <a:solidFill>
                  <a:srgbClr val="FFFF00"/>
                </a:solidFill>
              </a:rPr>
              <a:t>Simple Object Access Protocol</a:t>
            </a:r>
            <a:r>
              <a:rPr lang="en-US" sz="1600" dirty="0"/>
              <a:t>”.</a:t>
            </a:r>
          </a:p>
          <a:p>
            <a:pPr algn="just">
              <a:lnSpc>
                <a:spcPct val="250000"/>
              </a:lnSpc>
            </a:pPr>
            <a:r>
              <a:rPr lang="en-US" sz="1600" dirty="0"/>
              <a:t>SOAP is a protocol for </a:t>
            </a:r>
            <a:r>
              <a:rPr lang="en-US" sz="1600" dirty="0">
                <a:solidFill>
                  <a:srgbClr val="FFFF00"/>
                </a:solidFill>
              </a:rPr>
              <a:t>exchanging structured information </a:t>
            </a:r>
            <a:r>
              <a:rPr lang="en-US" sz="1600" dirty="0"/>
              <a:t>in the implementation of web services. </a:t>
            </a:r>
          </a:p>
          <a:p>
            <a:pPr algn="just">
              <a:lnSpc>
                <a:spcPct val="250000"/>
              </a:lnSpc>
            </a:pPr>
            <a:r>
              <a:rPr lang="en-US" sz="1600" dirty="0"/>
              <a:t>SOAP is a message protocol that </a:t>
            </a:r>
            <a:r>
              <a:rPr lang="en-US" sz="1600" dirty="0">
                <a:solidFill>
                  <a:srgbClr val="FFFF00"/>
                </a:solidFill>
              </a:rPr>
              <a:t>enables the distributed elements of an application to communicate</a:t>
            </a:r>
            <a:r>
              <a:rPr lang="en-US" sz="1600" dirty="0"/>
              <a:t>. </a:t>
            </a:r>
          </a:p>
          <a:p>
            <a:pPr algn="just">
              <a:lnSpc>
                <a:spcPct val="250000"/>
              </a:lnSpc>
            </a:pPr>
            <a:r>
              <a:rPr lang="en-US" sz="1600" dirty="0"/>
              <a:t>SOAP can be carried over a variety of standard protocols, including the web-related Hypertext Transfer Protocol (HTTP).</a:t>
            </a:r>
          </a:p>
          <a:p>
            <a:pPr algn="just">
              <a:lnSpc>
                <a:spcPct val="250000"/>
              </a:lnSpc>
            </a:pPr>
            <a:r>
              <a:rPr lang="en-US" sz="1600" dirty="0"/>
              <a:t>SOAP is a </a:t>
            </a:r>
            <a:r>
              <a:rPr lang="en-US" sz="1600" dirty="0">
                <a:solidFill>
                  <a:srgbClr val="FFFF00"/>
                </a:solidFill>
              </a:rPr>
              <a:t>lightweight protocol </a:t>
            </a:r>
            <a:r>
              <a:rPr lang="en-US" sz="1600" dirty="0"/>
              <a:t>used to create web APIs, usually with Extensible Markup Language (XML). </a:t>
            </a:r>
          </a:p>
          <a:p>
            <a:pPr algn="just">
              <a:lnSpc>
                <a:spcPct val="250000"/>
              </a:lnSpc>
            </a:pPr>
            <a:r>
              <a:rPr lang="en-US" sz="1600" dirty="0"/>
              <a:t>It supports a wide range of communication protocols across the internet</a:t>
            </a:r>
            <a:r>
              <a:rPr lang="en-US" sz="1600" dirty="0">
                <a:solidFill>
                  <a:srgbClr val="FFFF00"/>
                </a:solidFill>
              </a:rPr>
              <a:t>, HTTP, SMTP, TCP</a:t>
            </a:r>
            <a:r>
              <a:rPr lang="en-US" sz="1600" dirty="0"/>
              <a:t>.</a:t>
            </a:r>
          </a:p>
        </p:txBody>
      </p:sp>
    </p:spTree>
    <p:extLst>
      <p:ext uri="{BB962C8B-B14F-4D97-AF65-F5344CB8AC3E}">
        <p14:creationId xmlns:p14="http://schemas.microsoft.com/office/powerpoint/2010/main" val="15683479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A751-EE08-B985-344B-06B0BCBE2580}"/>
              </a:ext>
            </a:extLst>
          </p:cNvPr>
          <p:cNvSpPr>
            <a:spLocks noGrp="1"/>
          </p:cNvSpPr>
          <p:nvPr>
            <p:ph type="title"/>
          </p:nvPr>
        </p:nvSpPr>
        <p:spPr>
          <a:xfrm>
            <a:off x="838200" y="365125"/>
            <a:ext cx="10817180" cy="1325563"/>
          </a:xfrm>
        </p:spPr>
        <p:txBody>
          <a:bodyPr>
            <a:normAutofit/>
          </a:bodyPr>
          <a:lstStyle/>
          <a:p>
            <a:r>
              <a:rPr lang="en-IN" dirty="0"/>
              <a:t>Key characteristics of SOAP</a:t>
            </a:r>
          </a:p>
        </p:txBody>
      </p:sp>
      <p:sp>
        <p:nvSpPr>
          <p:cNvPr id="3" name="Content Placeholder 2">
            <a:extLst>
              <a:ext uri="{FF2B5EF4-FFF2-40B4-BE49-F238E27FC236}">
                <a16:creationId xmlns:a16="http://schemas.microsoft.com/office/drawing/2014/main" id="{751E10AC-B993-819D-EF9D-16007C0CDEA9}"/>
              </a:ext>
            </a:extLst>
          </p:cNvPr>
          <p:cNvSpPr>
            <a:spLocks noGrp="1"/>
          </p:cNvSpPr>
          <p:nvPr>
            <p:ph idx="1"/>
          </p:nvPr>
        </p:nvSpPr>
        <p:spPr>
          <a:xfrm>
            <a:off x="838200" y="1825624"/>
            <a:ext cx="5067925" cy="4806995"/>
          </a:xfrm>
        </p:spPr>
        <p:txBody>
          <a:bodyPr>
            <a:normAutofit/>
          </a:bodyPr>
          <a:lstStyle/>
          <a:p>
            <a:pPr algn="just">
              <a:lnSpc>
                <a:spcPct val="250000"/>
              </a:lnSpc>
            </a:pPr>
            <a:r>
              <a:rPr lang="en-US" sz="1800" dirty="0"/>
              <a:t>Protocol</a:t>
            </a:r>
          </a:p>
          <a:p>
            <a:pPr algn="just">
              <a:lnSpc>
                <a:spcPct val="250000"/>
              </a:lnSpc>
            </a:pPr>
            <a:r>
              <a:rPr lang="en-US" sz="1800" dirty="0"/>
              <a:t>XML-Based</a:t>
            </a:r>
          </a:p>
          <a:p>
            <a:pPr algn="just">
              <a:lnSpc>
                <a:spcPct val="250000"/>
              </a:lnSpc>
            </a:pPr>
            <a:r>
              <a:rPr lang="en-US" sz="1800" dirty="0"/>
              <a:t>Transport Agnostic</a:t>
            </a:r>
          </a:p>
          <a:p>
            <a:pPr algn="just">
              <a:lnSpc>
                <a:spcPct val="250000"/>
              </a:lnSpc>
            </a:pPr>
            <a:r>
              <a:rPr lang="en-US" sz="1800" dirty="0"/>
              <a:t>WSDL (Web Services Description Language)</a:t>
            </a:r>
          </a:p>
          <a:p>
            <a:pPr algn="just">
              <a:lnSpc>
                <a:spcPct val="250000"/>
              </a:lnSpc>
            </a:pPr>
            <a:endParaRPr lang="en-US" sz="1800" dirty="0"/>
          </a:p>
        </p:txBody>
      </p:sp>
      <p:sp>
        <p:nvSpPr>
          <p:cNvPr id="4" name="Content Placeholder 2">
            <a:extLst>
              <a:ext uri="{FF2B5EF4-FFF2-40B4-BE49-F238E27FC236}">
                <a16:creationId xmlns:a16="http://schemas.microsoft.com/office/drawing/2014/main" id="{A1DBB832-6196-08D4-FBF5-0D5F19B17FEF}"/>
              </a:ext>
            </a:extLst>
          </p:cNvPr>
          <p:cNvSpPr txBox="1">
            <a:spLocks/>
          </p:cNvSpPr>
          <p:nvPr/>
        </p:nvSpPr>
        <p:spPr>
          <a:xfrm>
            <a:off x="7155305" y="1825623"/>
            <a:ext cx="4198495" cy="4806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50000"/>
              </a:lnSpc>
            </a:pPr>
            <a:r>
              <a:rPr lang="en-US" sz="1800" dirty="0"/>
              <a:t>Strong Typing</a:t>
            </a:r>
          </a:p>
          <a:p>
            <a:pPr algn="just">
              <a:lnSpc>
                <a:spcPct val="250000"/>
              </a:lnSpc>
            </a:pPr>
            <a:r>
              <a:rPr lang="en-US" sz="1800" dirty="0"/>
              <a:t>Error Handling</a:t>
            </a:r>
          </a:p>
          <a:p>
            <a:pPr algn="just">
              <a:lnSpc>
                <a:spcPct val="250000"/>
              </a:lnSpc>
            </a:pPr>
            <a:r>
              <a:rPr lang="en-US" sz="1800" dirty="0"/>
              <a:t>Complexity</a:t>
            </a:r>
          </a:p>
          <a:p>
            <a:pPr algn="just">
              <a:lnSpc>
                <a:spcPct val="250000"/>
              </a:lnSpc>
            </a:pPr>
            <a:endParaRPr lang="en-US" sz="1800" dirty="0"/>
          </a:p>
        </p:txBody>
      </p:sp>
    </p:spTree>
    <p:extLst>
      <p:ext uri="{BB962C8B-B14F-4D97-AF65-F5344CB8AC3E}">
        <p14:creationId xmlns:p14="http://schemas.microsoft.com/office/powerpoint/2010/main" val="2528166461"/>
      </p:ext>
    </p:extLst>
  </p:cSld>
  <p:clrMapOvr>
    <a:masterClrMapping/>
  </p:clrMapOvr>
  <p:transition spd="slow">
    <p:wipe/>
  </p:transition>
</p:sld>
</file>

<file path=ppt/theme/theme1.xml><?xml version="1.0" encoding="utf-8"?>
<a:theme xmlns:a="http://schemas.openxmlformats.org/drawingml/2006/main" name="Depth">
  <a:themeElements>
    <a:clrScheme name="Depth">
      <a:dk1>
        <a:sysClr val="windowText" lastClr="000000"/>
      </a:dk1>
      <a:lt1>
        <a:sysClr val="window" lastClr="FFFFFF"/>
      </a:lt1>
      <a:dk2>
        <a:srgbClr val="454551"/>
      </a:dk2>
      <a:lt2>
        <a:srgbClr val="F2ACD2"/>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3016C5A4-E631-4977-A608-ACFB47552625}"/>
    </a:ext>
  </a:extLst>
</a:theme>
</file>

<file path=docProps/app.xml><?xml version="1.0" encoding="utf-8"?>
<Properties xmlns="http://schemas.openxmlformats.org/officeDocument/2006/extended-properties" xmlns:vt="http://schemas.openxmlformats.org/officeDocument/2006/docPropsVTypes">
  <Template>Depth</Template>
  <TotalTime>5240</TotalTime>
  <Words>1110</Words>
  <Application>Microsoft Office PowerPoint</Application>
  <PresentationFormat>Widescreen</PresentationFormat>
  <Paragraphs>199</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Corbel</vt:lpstr>
      <vt:lpstr>Depth</vt:lpstr>
      <vt:lpstr>Webservices</vt:lpstr>
      <vt:lpstr>Topics to discuss</vt:lpstr>
      <vt:lpstr>What are Web Services?</vt:lpstr>
      <vt:lpstr>Basic concepts</vt:lpstr>
      <vt:lpstr>Basic concepts</vt:lpstr>
      <vt:lpstr>Examples of Everyday Web Services</vt:lpstr>
      <vt:lpstr>Types of Web Services</vt:lpstr>
      <vt:lpstr>Overview of SOAP</vt:lpstr>
      <vt:lpstr>Key characteristics of SOAP</vt:lpstr>
      <vt:lpstr>Breaking down SOAP</vt:lpstr>
      <vt:lpstr>Overview of REST</vt:lpstr>
      <vt:lpstr>Breaking down REST</vt:lpstr>
      <vt:lpstr>SOAP vs REST</vt:lpstr>
      <vt:lpstr>Comparison with Real-life Analogies</vt:lpstr>
      <vt:lpstr>Introduction to APIs</vt:lpstr>
      <vt:lpstr>APIs</vt:lpstr>
      <vt:lpstr>Communication Between Different Systems</vt:lpstr>
      <vt:lpstr>Popular APIs</vt:lpstr>
      <vt:lpstr>RESTful Web Services</vt:lpstr>
      <vt:lpstr>Basic Components of a RESTful API</vt:lpstr>
      <vt:lpstr>What is JSON ?</vt:lpstr>
      <vt:lpstr>JSON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Infrastructure Services</dc:title>
  <dc:creator>Jeetu Tomar</dc:creator>
  <cp:lastModifiedBy>Jeetu Tomar</cp:lastModifiedBy>
  <cp:revision>820</cp:revision>
  <dcterms:created xsi:type="dcterms:W3CDTF">2024-01-23T14:19:57Z</dcterms:created>
  <dcterms:modified xsi:type="dcterms:W3CDTF">2024-05-03T10:19:14Z</dcterms:modified>
</cp:coreProperties>
</file>