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74" r:id="rId5"/>
    <p:sldId id="259" r:id="rId6"/>
    <p:sldId id="275"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etu Tomar" initials="JT" lastIdx="1" clrIdx="0">
    <p:extLst>
      <p:ext uri="{19B8F6BF-5375-455C-9EA6-DF929625EA0E}">
        <p15:presenceInfo xmlns:p15="http://schemas.microsoft.com/office/powerpoint/2012/main" userId="4b07f4230dd852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30" autoAdjust="0"/>
    <p:restoredTop sz="94660"/>
  </p:normalViewPr>
  <p:slideViewPr>
    <p:cSldViewPr snapToGrid="0">
      <p:cViewPr varScale="1">
        <p:scale>
          <a:sx n="58" d="100"/>
          <a:sy n="58" d="100"/>
        </p:scale>
        <p:origin x="9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565A7-E970-417D-A9DC-D66DDB0FE2E3}"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26757B31-74C1-4F40-B38A-B6E55B809AB4}">
      <dgm:prSet phldrT="[Text]"/>
      <dgm:spPr/>
      <dgm:t>
        <a:bodyPr/>
        <a:lstStyle/>
        <a:p>
          <a:r>
            <a:rPr lang="en-IN" dirty="0"/>
            <a:t>On-Premises</a:t>
          </a:r>
        </a:p>
      </dgm:t>
    </dgm:pt>
    <dgm:pt modelId="{5EAF7E4B-87EC-4566-9A9C-A64E013A5BA9}" type="parTrans" cxnId="{1E95AD4E-64F2-4E24-AE9C-7FC4B0D6E099}">
      <dgm:prSet/>
      <dgm:spPr/>
      <dgm:t>
        <a:bodyPr/>
        <a:lstStyle/>
        <a:p>
          <a:endParaRPr lang="en-IN"/>
        </a:p>
      </dgm:t>
    </dgm:pt>
    <dgm:pt modelId="{A1A66505-FB78-45F4-85AC-F1E5232BCC0C}" type="sibTrans" cxnId="{1E95AD4E-64F2-4E24-AE9C-7FC4B0D6E099}">
      <dgm:prSet/>
      <dgm:spPr/>
      <dgm:t>
        <a:bodyPr/>
        <a:lstStyle/>
        <a:p>
          <a:endParaRPr lang="en-IN"/>
        </a:p>
      </dgm:t>
    </dgm:pt>
    <dgm:pt modelId="{7535D822-AC00-44F9-93D4-0667CFB38D69}">
      <dgm:prSet phldrT="[Text]"/>
      <dgm:spPr/>
      <dgm:t>
        <a:bodyPr/>
        <a:lstStyle/>
        <a:p>
          <a:r>
            <a:rPr lang="en-US" dirty="0"/>
            <a:t>Cloud Infra</a:t>
          </a:r>
          <a:endParaRPr lang="en-IN" dirty="0"/>
        </a:p>
      </dgm:t>
    </dgm:pt>
    <dgm:pt modelId="{4ABA21BF-C992-4353-B656-434200877C86}" type="parTrans" cxnId="{C43CBADC-7FF0-4CD0-A4C4-2F875C66BB23}">
      <dgm:prSet/>
      <dgm:spPr/>
      <dgm:t>
        <a:bodyPr/>
        <a:lstStyle/>
        <a:p>
          <a:endParaRPr lang="en-IN"/>
        </a:p>
      </dgm:t>
    </dgm:pt>
    <dgm:pt modelId="{1F40BD49-537E-4C07-9750-155974446134}" type="sibTrans" cxnId="{C43CBADC-7FF0-4CD0-A4C4-2F875C66BB23}">
      <dgm:prSet/>
      <dgm:spPr/>
      <dgm:t>
        <a:bodyPr/>
        <a:lstStyle/>
        <a:p>
          <a:endParaRPr lang="en-IN"/>
        </a:p>
      </dgm:t>
    </dgm:pt>
    <dgm:pt modelId="{A8CECE9A-DAFF-4201-86DA-CF6B56DDF1F1}">
      <dgm:prSet phldrT="[Text]"/>
      <dgm:spPr/>
      <dgm:t>
        <a:bodyPr/>
        <a:lstStyle/>
        <a:p>
          <a:r>
            <a:rPr lang="en-US" dirty="0"/>
            <a:t>Hybrid Infra</a:t>
          </a:r>
          <a:endParaRPr lang="en-IN" dirty="0"/>
        </a:p>
      </dgm:t>
    </dgm:pt>
    <dgm:pt modelId="{A3F3F6ED-7FEA-43F8-AE95-E71C3E105721}" type="parTrans" cxnId="{DBA086AD-4F17-4CA9-AFEA-8F0199FE831D}">
      <dgm:prSet/>
      <dgm:spPr/>
      <dgm:t>
        <a:bodyPr/>
        <a:lstStyle/>
        <a:p>
          <a:endParaRPr lang="en-IN"/>
        </a:p>
      </dgm:t>
    </dgm:pt>
    <dgm:pt modelId="{21E05DAA-8AA5-49C2-83C7-AE4FE31469CD}" type="sibTrans" cxnId="{DBA086AD-4F17-4CA9-AFEA-8F0199FE831D}">
      <dgm:prSet/>
      <dgm:spPr/>
      <dgm:t>
        <a:bodyPr/>
        <a:lstStyle/>
        <a:p>
          <a:endParaRPr lang="en-IN"/>
        </a:p>
      </dgm:t>
    </dgm:pt>
    <dgm:pt modelId="{D633D4D1-39F2-47E1-B7C2-D4A1F8073990}">
      <dgm:prSet phldrT="[Text]"/>
      <dgm:spPr/>
      <dgm:t>
        <a:bodyPr/>
        <a:lstStyle/>
        <a:p>
          <a:r>
            <a:rPr lang="en-US" dirty="0"/>
            <a:t>Virtual Infra</a:t>
          </a:r>
          <a:endParaRPr lang="en-IN" dirty="0"/>
        </a:p>
      </dgm:t>
    </dgm:pt>
    <dgm:pt modelId="{CC1EF690-7FD0-4538-9468-12E318146017}" type="parTrans" cxnId="{A1F3C9B8-4E91-4EB1-A691-6AAC8B8DD7A5}">
      <dgm:prSet/>
      <dgm:spPr/>
      <dgm:t>
        <a:bodyPr/>
        <a:lstStyle/>
        <a:p>
          <a:endParaRPr lang="en-IN"/>
        </a:p>
      </dgm:t>
    </dgm:pt>
    <dgm:pt modelId="{B5D90414-E844-4E51-BF24-D1053E49DE2C}" type="sibTrans" cxnId="{A1F3C9B8-4E91-4EB1-A691-6AAC8B8DD7A5}">
      <dgm:prSet/>
      <dgm:spPr/>
      <dgm:t>
        <a:bodyPr/>
        <a:lstStyle/>
        <a:p>
          <a:endParaRPr lang="en-IN"/>
        </a:p>
      </dgm:t>
    </dgm:pt>
    <dgm:pt modelId="{AD1D8350-3E6D-487D-90AD-57DA30AE60F2}" type="pres">
      <dgm:prSet presAssocID="{B47565A7-E970-417D-A9DC-D66DDB0FE2E3}" presName="matrix" presStyleCnt="0">
        <dgm:presLayoutVars>
          <dgm:chMax val="1"/>
          <dgm:dir/>
          <dgm:resizeHandles val="exact"/>
        </dgm:presLayoutVars>
      </dgm:prSet>
      <dgm:spPr/>
    </dgm:pt>
    <dgm:pt modelId="{C85BD56E-A86F-42EE-B0B2-09D612B160C3}" type="pres">
      <dgm:prSet presAssocID="{B47565A7-E970-417D-A9DC-D66DDB0FE2E3}" presName="diamond" presStyleLbl="bgShp" presStyleIdx="0" presStyleCnt="1"/>
      <dgm:spPr/>
    </dgm:pt>
    <dgm:pt modelId="{60E31DA4-B8E0-4926-8825-0DEED7B4EFBA}" type="pres">
      <dgm:prSet presAssocID="{B47565A7-E970-417D-A9DC-D66DDB0FE2E3}" presName="quad1" presStyleLbl="node1" presStyleIdx="0" presStyleCnt="4">
        <dgm:presLayoutVars>
          <dgm:chMax val="0"/>
          <dgm:chPref val="0"/>
          <dgm:bulletEnabled val="1"/>
        </dgm:presLayoutVars>
      </dgm:prSet>
      <dgm:spPr/>
    </dgm:pt>
    <dgm:pt modelId="{F1BA957D-230A-4EEE-84DC-436100FCEE50}" type="pres">
      <dgm:prSet presAssocID="{B47565A7-E970-417D-A9DC-D66DDB0FE2E3}" presName="quad2" presStyleLbl="node1" presStyleIdx="1" presStyleCnt="4">
        <dgm:presLayoutVars>
          <dgm:chMax val="0"/>
          <dgm:chPref val="0"/>
          <dgm:bulletEnabled val="1"/>
        </dgm:presLayoutVars>
      </dgm:prSet>
      <dgm:spPr/>
    </dgm:pt>
    <dgm:pt modelId="{8A4167C8-698F-45D7-AC8C-0E24B17A3055}" type="pres">
      <dgm:prSet presAssocID="{B47565A7-E970-417D-A9DC-D66DDB0FE2E3}" presName="quad3" presStyleLbl="node1" presStyleIdx="2" presStyleCnt="4">
        <dgm:presLayoutVars>
          <dgm:chMax val="0"/>
          <dgm:chPref val="0"/>
          <dgm:bulletEnabled val="1"/>
        </dgm:presLayoutVars>
      </dgm:prSet>
      <dgm:spPr/>
    </dgm:pt>
    <dgm:pt modelId="{5113EB2C-9647-47F6-B60C-926A49A47677}" type="pres">
      <dgm:prSet presAssocID="{B47565A7-E970-417D-A9DC-D66DDB0FE2E3}" presName="quad4" presStyleLbl="node1" presStyleIdx="3" presStyleCnt="4">
        <dgm:presLayoutVars>
          <dgm:chMax val="0"/>
          <dgm:chPref val="0"/>
          <dgm:bulletEnabled val="1"/>
        </dgm:presLayoutVars>
      </dgm:prSet>
      <dgm:spPr/>
    </dgm:pt>
  </dgm:ptLst>
  <dgm:cxnLst>
    <dgm:cxn modelId="{EDEC7D0C-8D54-4CDC-BD9D-F381CC047E47}" type="presOf" srcId="{B47565A7-E970-417D-A9DC-D66DDB0FE2E3}" destId="{AD1D8350-3E6D-487D-90AD-57DA30AE60F2}" srcOrd="0" destOrd="0" presId="urn:microsoft.com/office/officeart/2005/8/layout/matrix3"/>
    <dgm:cxn modelId="{1F8B8123-A3D6-4FA6-9291-068747534FAD}" type="presOf" srcId="{7535D822-AC00-44F9-93D4-0667CFB38D69}" destId="{F1BA957D-230A-4EEE-84DC-436100FCEE50}" srcOrd="0" destOrd="0" presId="urn:microsoft.com/office/officeart/2005/8/layout/matrix3"/>
    <dgm:cxn modelId="{20250C67-5E00-4C9B-8548-F6EF7836B325}" type="presOf" srcId="{D633D4D1-39F2-47E1-B7C2-D4A1F8073990}" destId="{5113EB2C-9647-47F6-B60C-926A49A47677}" srcOrd="0" destOrd="0" presId="urn:microsoft.com/office/officeart/2005/8/layout/matrix3"/>
    <dgm:cxn modelId="{38E72A4D-7D2C-4791-849C-905BB15DAB91}" type="presOf" srcId="{A8CECE9A-DAFF-4201-86DA-CF6B56DDF1F1}" destId="{8A4167C8-698F-45D7-AC8C-0E24B17A3055}" srcOrd="0" destOrd="0" presId="urn:microsoft.com/office/officeart/2005/8/layout/matrix3"/>
    <dgm:cxn modelId="{1E95AD4E-64F2-4E24-AE9C-7FC4B0D6E099}" srcId="{B47565A7-E970-417D-A9DC-D66DDB0FE2E3}" destId="{26757B31-74C1-4F40-B38A-B6E55B809AB4}" srcOrd="0" destOrd="0" parTransId="{5EAF7E4B-87EC-4566-9A9C-A64E013A5BA9}" sibTransId="{A1A66505-FB78-45F4-85AC-F1E5232BCC0C}"/>
    <dgm:cxn modelId="{DBA086AD-4F17-4CA9-AFEA-8F0199FE831D}" srcId="{B47565A7-E970-417D-A9DC-D66DDB0FE2E3}" destId="{A8CECE9A-DAFF-4201-86DA-CF6B56DDF1F1}" srcOrd="2" destOrd="0" parTransId="{A3F3F6ED-7FEA-43F8-AE95-E71C3E105721}" sibTransId="{21E05DAA-8AA5-49C2-83C7-AE4FE31469CD}"/>
    <dgm:cxn modelId="{A1F3C9B8-4E91-4EB1-A691-6AAC8B8DD7A5}" srcId="{B47565A7-E970-417D-A9DC-D66DDB0FE2E3}" destId="{D633D4D1-39F2-47E1-B7C2-D4A1F8073990}" srcOrd="3" destOrd="0" parTransId="{CC1EF690-7FD0-4538-9468-12E318146017}" sibTransId="{B5D90414-E844-4E51-BF24-D1053E49DE2C}"/>
    <dgm:cxn modelId="{C43CBADC-7FF0-4CD0-A4C4-2F875C66BB23}" srcId="{B47565A7-E970-417D-A9DC-D66DDB0FE2E3}" destId="{7535D822-AC00-44F9-93D4-0667CFB38D69}" srcOrd="1" destOrd="0" parTransId="{4ABA21BF-C992-4353-B656-434200877C86}" sibTransId="{1F40BD49-537E-4C07-9750-155974446134}"/>
    <dgm:cxn modelId="{308B4FE3-9D37-49CD-8B28-A715305A8B5D}" type="presOf" srcId="{26757B31-74C1-4F40-B38A-B6E55B809AB4}" destId="{60E31DA4-B8E0-4926-8825-0DEED7B4EFBA}" srcOrd="0" destOrd="0" presId="urn:microsoft.com/office/officeart/2005/8/layout/matrix3"/>
    <dgm:cxn modelId="{7EC75879-83DB-4508-978E-10D367CE09A0}" type="presParOf" srcId="{AD1D8350-3E6D-487D-90AD-57DA30AE60F2}" destId="{C85BD56E-A86F-42EE-B0B2-09D612B160C3}" srcOrd="0" destOrd="0" presId="urn:microsoft.com/office/officeart/2005/8/layout/matrix3"/>
    <dgm:cxn modelId="{70F9EADB-2DD9-46BD-A4A6-4E66D491EEE6}" type="presParOf" srcId="{AD1D8350-3E6D-487D-90AD-57DA30AE60F2}" destId="{60E31DA4-B8E0-4926-8825-0DEED7B4EFBA}" srcOrd="1" destOrd="0" presId="urn:microsoft.com/office/officeart/2005/8/layout/matrix3"/>
    <dgm:cxn modelId="{11516439-044C-45B1-8AD2-3D85C6994909}" type="presParOf" srcId="{AD1D8350-3E6D-487D-90AD-57DA30AE60F2}" destId="{F1BA957D-230A-4EEE-84DC-436100FCEE50}" srcOrd="2" destOrd="0" presId="urn:microsoft.com/office/officeart/2005/8/layout/matrix3"/>
    <dgm:cxn modelId="{E15C0BAC-C8C5-425A-979D-AF62725292DF}" type="presParOf" srcId="{AD1D8350-3E6D-487D-90AD-57DA30AE60F2}" destId="{8A4167C8-698F-45D7-AC8C-0E24B17A3055}" srcOrd="3" destOrd="0" presId="urn:microsoft.com/office/officeart/2005/8/layout/matrix3"/>
    <dgm:cxn modelId="{A8A15AA4-B9E3-4354-9B55-4300FE2E75B5}" type="presParOf" srcId="{AD1D8350-3E6D-487D-90AD-57DA30AE60F2}" destId="{5113EB2C-9647-47F6-B60C-926A49A4767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BD56E-A86F-42EE-B0B2-09D612B160C3}">
      <dsp:nvSpPr>
        <dsp:cNvPr id="0" name=""/>
        <dsp:cNvSpPr/>
      </dsp:nvSpPr>
      <dsp:spPr>
        <a:xfrm>
          <a:off x="2121693"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31DA4-B8E0-4926-8825-0DEED7B4EFBA}">
      <dsp:nvSpPr>
        <dsp:cNvPr id="0" name=""/>
        <dsp:cNvSpPr/>
      </dsp:nvSpPr>
      <dsp:spPr>
        <a:xfrm>
          <a:off x="2535070" y="413377"/>
          <a:ext cx="1697021" cy="1697021"/>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On-Premises</a:t>
          </a:r>
        </a:p>
      </dsp:txBody>
      <dsp:txXfrm>
        <a:off x="2617912" y="496219"/>
        <a:ext cx="1531337" cy="1531337"/>
      </dsp:txXfrm>
    </dsp:sp>
    <dsp:sp modelId="{F1BA957D-230A-4EEE-84DC-436100FCEE50}">
      <dsp:nvSpPr>
        <dsp:cNvPr id="0" name=""/>
        <dsp:cNvSpPr/>
      </dsp:nvSpPr>
      <dsp:spPr>
        <a:xfrm>
          <a:off x="4362632" y="413377"/>
          <a:ext cx="1697021" cy="1697021"/>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Infra</a:t>
          </a:r>
          <a:endParaRPr lang="en-IN" sz="2400" kern="1200" dirty="0"/>
        </a:p>
      </dsp:txBody>
      <dsp:txXfrm>
        <a:off x="4445474" y="496219"/>
        <a:ext cx="1531337" cy="1531337"/>
      </dsp:txXfrm>
    </dsp:sp>
    <dsp:sp modelId="{8A4167C8-698F-45D7-AC8C-0E24B17A3055}">
      <dsp:nvSpPr>
        <dsp:cNvPr id="0" name=""/>
        <dsp:cNvSpPr/>
      </dsp:nvSpPr>
      <dsp:spPr>
        <a:xfrm>
          <a:off x="2535070" y="2240939"/>
          <a:ext cx="1697021" cy="1697021"/>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Hybrid Infra</a:t>
          </a:r>
          <a:endParaRPr lang="en-IN" sz="2400" kern="1200" dirty="0"/>
        </a:p>
      </dsp:txBody>
      <dsp:txXfrm>
        <a:off x="2617912" y="2323781"/>
        <a:ext cx="1531337" cy="1531337"/>
      </dsp:txXfrm>
    </dsp:sp>
    <dsp:sp modelId="{5113EB2C-9647-47F6-B60C-926A49A47677}">
      <dsp:nvSpPr>
        <dsp:cNvPr id="0" name=""/>
        <dsp:cNvSpPr/>
      </dsp:nvSpPr>
      <dsp:spPr>
        <a:xfrm>
          <a:off x="4362632" y="2240939"/>
          <a:ext cx="1697021" cy="1697021"/>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Virtual Infra</a:t>
          </a:r>
          <a:endParaRPr lang="en-IN" sz="2400" kern="1200" dirty="0"/>
        </a:p>
      </dsp:txBody>
      <dsp:txXfrm>
        <a:off x="4445474"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C8BBB-9AA9-4A86-B4A8-AC84B980A5E8}"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6E6D5-BE87-4606-9CDE-09045A62B0BE}" type="slidenum">
              <a:rPr lang="en-IN" smtClean="0"/>
              <a:t>‹#›</a:t>
            </a:fld>
            <a:endParaRPr lang="en-IN"/>
          </a:p>
        </p:txBody>
      </p:sp>
    </p:spTree>
    <p:extLst>
      <p:ext uri="{BB962C8B-B14F-4D97-AF65-F5344CB8AC3E}">
        <p14:creationId xmlns:p14="http://schemas.microsoft.com/office/powerpoint/2010/main" val="226334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612131-CD7B-47E0-BA50-1C0A7B3CD7BA}" type="datetimeFigureOut">
              <a:rPr lang="en-IN" smtClean="0"/>
              <a:t>01-04-2024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10EA9C-79C6-4B9F-AE7F-4D78AD98246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61611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12131-CD7B-47E0-BA50-1C0A7B3CD7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234706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12131-CD7B-47E0-BA50-1C0A7B3CD7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39969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12131-CD7B-47E0-BA50-1C0A7B3CD7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76581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12131-CD7B-47E0-BA50-1C0A7B3CD7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0EA9C-79C6-4B9F-AE7F-4D78AD98246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305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12131-CD7B-47E0-BA50-1C0A7B3CD7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384873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12131-CD7B-47E0-BA50-1C0A7B3CD7BA}"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357562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12131-CD7B-47E0-BA50-1C0A7B3CD7BA}"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148393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12131-CD7B-47E0-BA50-1C0A7B3CD7BA}"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31538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12131-CD7B-47E0-BA50-1C0A7B3CD7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425062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12131-CD7B-47E0-BA50-1C0A7B3CD7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0EA9C-79C6-4B9F-AE7F-4D78AD982460}" type="slidenum">
              <a:rPr lang="en-IN" smtClean="0"/>
              <a:t>‹#›</a:t>
            </a:fld>
            <a:endParaRPr lang="en-IN"/>
          </a:p>
        </p:txBody>
      </p:sp>
    </p:spTree>
    <p:extLst>
      <p:ext uri="{BB962C8B-B14F-4D97-AF65-F5344CB8AC3E}">
        <p14:creationId xmlns:p14="http://schemas.microsoft.com/office/powerpoint/2010/main" val="389367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612131-CD7B-47E0-BA50-1C0A7B3CD7BA}" type="datetimeFigureOut">
              <a:rPr lang="en-IN" smtClean="0"/>
              <a:t>01-04-2024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10EA9C-79C6-4B9F-AE7F-4D78AD982460}" type="slidenum">
              <a:rPr lang="en-IN" smtClean="0"/>
              <a:t>‹#›</a:t>
            </a:fld>
            <a:endParaRPr lang="en-IN"/>
          </a:p>
        </p:txBody>
      </p:sp>
    </p:spTree>
    <p:extLst>
      <p:ext uri="{BB962C8B-B14F-4D97-AF65-F5344CB8AC3E}">
        <p14:creationId xmlns:p14="http://schemas.microsoft.com/office/powerpoint/2010/main" val="1785981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941D-560A-F2B2-09C0-50D08B6CDEFB}"/>
              </a:ext>
            </a:extLst>
          </p:cNvPr>
          <p:cNvSpPr>
            <a:spLocks noGrp="1"/>
          </p:cNvSpPr>
          <p:nvPr>
            <p:ph type="ctrTitle"/>
          </p:nvPr>
        </p:nvSpPr>
        <p:spPr/>
        <p:txBody>
          <a:bodyPr/>
          <a:lstStyle/>
          <a:p>
            <a:r>
              <a:rPr lang="en-IN" dirty="0"/>
              <a:t>IT Infrastructure</a:t>
            </a:r>
            <a:br>
              <a:rPr lang="en-IN" dirty="0"/>
            </a:br>
            <a:endParaRPr lang="en-IN" dirty="0"/>
          </a:p>
        </p:txBody>
      </p:sp>
      <p:sp>
        <p:nvSpPr>
          <p:cNvPr id="3" name="Subtitle 2">
            <a:extLst>
              <a:ext uri="{FF2B5EF4-FFF2-40B4-BE49-F238E27FC236}">
                <a16:creationId xmlns:a16="http://schemas.microsoft.com/office/drawing/2014/main" id="{16A58F43-BE0E-6529-2B0E-D68623E83960}"/>
              </a:ext>
            </a:extLst>
          </p:cNvPr>
          <p:cNvSpPr>
            <a:spLocks noGrp="1"/>
          </p:cNvSpPr>
          <p:nvPr>
            <p:ph type="subTitle" idx="1"/>
          </p:nvPr>
        </p:nvSpPr>
        <p:spPr/>
        <p:txBody>
          <a:bodyPr/>
          <a:lstStyle/>
          <a:p>
            <a:r>
              <a:rPr lang="en-IN" b="0" i="0" dirty="0">
                <a:solidFill>
                  <a:schemeClr val="tx1"/>
                </a:solidFill>
                <a:effectLst/>
                <a:latin typeface="Söhne"/>
              </a:rPr>
              <a:t>Empowering Connectivity, Securing Futures</a:t>
            </a:r>
            <a:endParaRPr lang="en-IN" dirty="0">
              <a:solidFill>
                <a:schemeClr val="tx1"/>
              </a:solidFill>
            </a:endParaRPr>
          </a:p>
        </p:txBody>
      </p:sp>
    </p:spTree>
    <p:extLst>
      <p:ext uri="{BB962C8B-B14F-4D97-AF65-F5344CB8AC3E}">
        <p14:creationId xmlns:p14="http://schemas.microsoft.com/office/powerpoint/2010/main" val="278948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486804"/>
          </a:xfrm>
        </p:spPr>
        <p:txBody>
          <a:bodyPr/>
          <a:lstStyle/>
          <a:p>
            <a:r>
              <a:rPr lang="en-US" dirty="0"/>
              <a:t>Introduction</a:t>
            </a:r>
          </a:p>
          <a:p>
            <a:r>
              <a:rPr lang="en-US" dirty="0"/>
              <a:t>What is IT infrastructure?</a:t>
            </a:r>
          </a:p>
          <a:p>
            <a:r>
              <a:rPr lang="en-US" dirty="0"/>
              <a:t>Components of IT Infrastructure</a:t>
            </a:r>
          </a:p>
          <a:p>
            <a:r>
              <a:rPr lang="en-US" dirty="0"/>
              <a:t>Types of IT Infrastructure</a:t>
            </a:r>
          </a:p>
          <a:p>
            <a:r>
              <a:rPr lang="en-US" dirty="0"/>
              <a:t>What is IT Infrastructure Management?</a:t>
            </a:r>
          </a:p>
          <a:p>
            <a:r>
              <a:rPr lang="en-US" dirty="0"/>
              <a:t>Stages in IT Infrastructure Evolution.</a:t>
            </a:r>
          </a:p>
          <a:p>
            <a:r>
              <a:rPr lang="en-US" dirty="0"/>
              <a:t>What Is Infrastructure as a Service?</a:t>
            </a:r>
          </a:p>
          <a:p>
            <a:r>
              <a:rPr lang="en-US" dirty="0"/>
              <a:t>What Are the Benefits of Infrastructure as a Service?</a:t>
            </a:r>
            <a:endParaRPr lang="en-IN" dirty="0"/>
          </a:p>
        </p:txBody>
      </p:sp>
    </p:spTree>
    <p:extLst>
      <p:ext uri="{BB962C8B-B14F-4D97-AF65-F5344CB8AC3E}">
        <p14:creationId xmlns:p14="http://schemas.microsoft.com/office/powerpoint/2010/main" val="56450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IN" dirty="0"/>
              <a:t>Introduction</a:t>
            </a:r>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798906"/>
          </a:xfrm>
        </p:spPr>
        <p:txBody>
          <a:bodyPr>
            <a:normAutofit/>
          </a:bodyPr>
          <a:lstStyle/>
          <a:p>
            <a:pPr algn="just">
              <a:lnSpc>
                <a:spcPct val="200000"/>
              </a:lnSpc>
            </a:pPr>
            <a:r>
              <a:rPr lang="en-US" dirty="0"/>
              <a:t>IT infrastructure serves as the foundation for digital operations within organizations.</a:t>
            </a:r>
          </a:p>
          <a:p>
            <a:pPr algn="just">
              <a:lnSpc>
                <a:spcPct val="200000"/>
              </a:lnSpc>
            </a:pPr>
            <a:r>
              <a:rPr lang="en-US" dirty="0"/>
              <a:t>It encompasses hardware, software, networks, data centers, and skilled personnel.</a:t>
            </a:r>
          </a:p>
          <a:p>
            <a:pPr algn="just">
              <a:lnSpc>
                <a:spcPct val="200000"/>
              </a:lnSpc>
            </a:pPr>
            <a:r>
              <a:rPr lang="en-US" dirty="0"/>
              <a:t>Key components include servers, networking equipment, storage devices, and end-user devices.</a:t>
            </a:r>
          </a:p>
          <a:p>
            <a:pPr algn="just">
              <a:lnSpc>
                <a:spcPct val="200000"/>
              </a:lnSpc>
            </a:pPr>
            <a:r>
              <a:rPr lang="en-US" dirty="0"/>
              <a:t>Software components include operating systems, middleware, and applications tailored to specific business needs.</a:t>
            </a:r>
          </a:p>
        </p:txBody>
      </p:sp>
    </p:spTree>
    <p:extLst>
      <p:ext uri="{BB962C8B-B14F-4D97-AF65-F5344CB8AC3E}">
        <p14:creationId xmlns:p14="http://schemas.microsoft.com/office/powerpoint/2010/main" val="116047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IN" dirty="0"/>
              <a:t>Introduction</a:t>
            </a:r>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798906"/>
          </a:xfrm>
        </p:spPr>
        <p:txBody>
          <a:bodyPr>
            <a:normAutofit/>
          </a:bodyPr>
          <a:lstStyle/>
          <a:p>
            <a:pPr algn="just">
              <a:lnSpc>
                <a:spcPct val="200000"/>
              </a:lnSpc>
            </a:pPr>
            <a:r>
              <a:rPr lang="en-US" dirty="0"/>
              <a:t>Networking infrastructure facilitates communication and data exchange between devices and systems.</a:t>
            </a:r>
          </a:p>
          <a:p>
            <a:pPr algn="just">
              <a:lnSpc>
                <a:spcPct val="200000"/>
              </a:lnSpc>
            </a:pPr>
            <a:r>
              <a:rPr lang="en-US" dirty="0"/>
              <a:t>Data centers provide physical space, power, and security for IT equipment.</a:t>
            </a:r>
          </a:p>
          <a:p>
            <a:pPr algn="just">
              <a:lnSpc>
                <a:spcPct val="200000"/>
              </a:lnSpc>
            </a:pPr>
            <a:r>
              <a:rPr lang="en-US" dirty="0"/>
              <a:t>Cloud infrastructure delivers scalable IT resources over the internet.</a:t>
            </a:r>
          </a:p>
          <a:p>
            <a:pPr algn="just">
              <a:lnSpc>
                <a:spcPct val="200000"/>
              </a:lnSpc>
            </a:pPr>
            <a:r>
              <a:rPr lang="en-US" dirty="0"/>
              <a:t>Skilled IT professionals are crucial for designing, deploying, and managing IT infrastructure.</a:t>
            </a:r>
          </a:p>
          <a:p>
            <a:pPr algn="just">
              <a:lnSpc>
                <a:spcPct val="200000"/>
              </a:lnSpc>
            </a:pPr>
            <a:r>
              <a:rPr lang="en-US" dirty="0"/>
              <a:t>IT infrastructure plays a vital role in enabling business operations, enhancing productivity, and supporting innovation.</a:t>
            </a:r>
            <a:endParaRPr lang="en-IN" dirty="0"/>
          </a:p>
        </p:txBody>
      </p:sp>
    </p:spTree>
    <p:extLst>
      <p:ext uri="{BB962C8B-B14F-4D97-AF65-F5344CB8AC3E}">
        <p14:creationId xmlns:p14="http://schemas.microsoft.com/office/powerpoint/2010/main" val="126513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IN" dirty="0"/>
              <a:t>What is IT infrastructure?</a:t>
            </a:r>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798906"/>
          </a:xfrm>
        </p:spPr>
        <p:txBody>
          <a:bodyPr/>
          <a:lstStyle/>
          <a:p>
            <a:pPr algn="just">
              <a:lnSpc>
                <a:spcPct val="200000"/>
              </a:lnSpc>
            </a:pPr>
            <a:r>
              <a:rPr lang="en-US" dirty="0"/>
              <a:t>IT infrastructure refers to the comprehensive framework of hardware, software, networks, data centers, and personnel that collectively support and enable the operation, management, and delivery of information technology services within an organization. </a:t>
            </a:r>
          </a:p>
          <a:p>
            <a:pPr algn="just">
              <a:lnSpc>
                <a:spcPct val="200000"/>
              </a:lnSpc>
            </a:pPr>
            <a:r>
              <a:rPr lang="en-US" dirty="0"/>
              <a:t>IT infrastructure encompasses a wide range of components, including servers, networking equipment, storage devices, operating systems, middleware, applications, and more. </a:t>
            </a:r>
          </a:p>
        </p:txBody>
      </p:sp>
    </p:spTree>
    <p:extLst>
      <p:ext uri="{BB962C8B-B14F-4D97-AF65-F5344CB8AC3E}">
        <p14:creationId xmlns:p14="http://schemas.microsoft.com/office/powerpoint/2010/main" val="161633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IN" dirty="0"/>
              <a:t>What is IT infrastructure?</a:t>
            </a:r>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798906"/>
          </a:xfrm>
        </p:spPr>
        <p:txBody>
          <a:bodyPr/>
          <a:lstStyle/>
          <a:p>
            <a:pPr algn="just">
              <a:lnSpc>
                <a:spcPct val="200000"/>
              </a:lnSpc>
            </a:pPr>
            <a:r>
              <a:rPr lang="en-US" dirty="0"/>
              <a:t>It plays a critical role in facilitating communication, data storage and processing, application delivery, and decision-making processes within modern businesses.</a:t>
            </a:r>
          </a:p>
          <a:p>
            <a:pPr algn="just">
              <a:lnSpc>
                <a:spcPct val="200000"/>
              </a:lnSpc>
            </a:pPr>
            <a:r>
              <a:rPr lang="en-US" dirty="0"/>
              <a:t>IT infrastructure is essential for ensuring the reliability, scalability, security, and performance of information technology services, thereby enabling organizations to remain competitive and agile in today's digital landscape.</a:t>
            </a:r>
            <a:endParaRPr lang="en-IN" dirty="0"/>
          </a:p>
        </p:txBody>
      </p:sp>
    </p:spTree>
    <p:extLst>
      <p:ext uri="{BB962C8B-B14F-4D97-AF65-F5344CB8AC3E}">
        <p14:creationId xmlns:p14="http://schemas.microsoft.com/office/powerpoint/2010/main" val="137715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IN" dirty="0"/>
              <a:t>Components of IT Infrastructure</a:t>
            </a:r>
          </a:p>
        </p:txBody>
      </p:sp>
      <p:pic>
        <p:nvPicPr>
          <p:cNvPr id="8" name="Picture 7">
            <a:extLst>
              <a:ext uri="{FF2B5EF4-FFF2-40B4-BE49-F238E27FC236}">
                <a16:creationId xmlns:a16="http://schemas.microsoft.com/office/drawing/2014/main" id="{F10DE02A-0FE3-4302-22B3-48D0315ECEB4}"/>
              </a:ext>
            </a:extLst>
          </p:cNvPr>
          <p:cNvPicPr>
            <a:picLocks noChangeAspect="1"/>
          </p:cNvPicPr>
          <p:nvPr/>
        </p:nvPicPr>
        <p:blipFill>
          <a:blip r:embed="rId2"/>
          <a:stretch>
            <a:fillRect/>
          </a:stretch>
        </p:blipFill>
        <p:spPr>
          <a:xfrm>
            <a:off x="541866" y="1567915"/>
            <a:ext cx="10412645" cy="4845353"/>
          </a:xfrm>
          <a:prstGeom prst="rect">
            <a:avLst/>
          </a:prstGeom>
        </p:spPr>
      </p:pic>
    </p:spTree>
    <p:extLst>
      <p:ext uri="{BB962C8B-B14F-4D97-AF65-F5344CB8AC3E}">
        <p14:creationId xmlns:p14="http://schemas.microsoft.com/office/powerpoint/2010/main" val="34723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lstStyle/>
          <a:p>
            <a:r>
              <a:rPr lang="en-US" dirty="0"/>
              <a:t>Types of IT infrastructure</a:t>
            </a:r>
            <a:endParaRPr lang="en-IN" dirty="0"/>
          </a:p>
        </p:txBody>
      </p:sp>
      <p:graphicFrame>
        <p:nvGraphicFramePr>
          <p:cNvPr id="4" name="Content Placeholder 3">
            <a:extLst>
              <a:ext uri="{FF2B5EF4-FFF2-40B4-BE49-F238E27FC236}">
                <a16:creationId xmlns:a16="http://schemas.microsoft.com/office/drawing/2014/main" id="{7AAC04EE-8B97-B964-1ADF-B069A3937004}"/>
              </a:ext>
            </a:extLst>
          </p:cNvPr>
          <p:cNvGraphicFramePr>
            <a:graphicFrameLocks noGrp="1"/>
          </p:cNvGraphicFramePr>
          <p:nvPr>
            <p:ph idx="1"/>
            <p:extLst>
              <p:ext uri="{D42A27DB-BD31-4B8C-83A1-F6EECF244321}">
                <p14:modId xmlns:p14="http://schemas.microsoft.com/office/powerpoint/2010/main" val="2301892939"/>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74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FC34-8A1C-4481-8A85-8C80AF5F6AD7}"/>
              </a:ext>
            </a:extLst>
          </p:cNvPr>
          <p:cNvSpPr>
            <a:spLocks noGrp="1"/>
          </p:cNvSpPr>
          <p:nvPr>
            <p:ph type="title"/>
          </p:nvPr>
        </p:nvSpPr>
        <p:spPr>
          <a:xfrm>
            <a:off x="541867" y="365760"/>
            <a:ext cx="10412645" cy="1124373"/>
          </a:xfrm>
        </p:spPr>
        <p:txBody>
          <a:bodyPr>
            <a:normAutofit fontScale="90000"/>
          </a:bodyPr>
          <a:lstStyle/>
          <a:p>
            <a:r>
              <a:rPr lang="en-US" dirty="0"/>
              <a:t>What’s the characteristics of a cloud DC?</a:t>
            </a:r>
            <a:endParaRPr lang="en-IN" dirty="0"/>
          </a:p>
        </p:txBody>
      </p:sp>
      <p:sp>
        <p:nvSpPr>
          <p:cNvPr id="3" name="Content Placeholder 2">
            <a:extLst>
              <a:ext uri="{FF2B5EF4-FFF2-40B4-BE49-F238E27FC236}">
                <a16:creationId xmlns:a16="http://schemas.microsoft.com/office/drawing/2014/main" id="{181B2903-EBE6-41CE-CBF6-C076EFA49F1C}"/>
              </a:ext>
            </a:extLst>
          </p:cNvPr>
          <p:cNvSpPr>
            <a:spLocks noGrp="1"/>
          </p:cNvSpPr>
          <p:nvPr>
            <p:ph idx="1"/>
          </p:nvPr>
        </p:nvSpPr>
        <p:spPr>
          <a:xfrm>
            <a:off x="541865" y="1693334"/>
            <a:ext cx="10412645" cy="4798906"/>
          </a:xfrm>
        </p:spPr>
        <p:txBody>
          <a:bodyPr/>
          <a:lstStyle/>
          <a:p>
            <a:pPr>
              <a:lnSpc>
                <a:spcPct val="200000"/>
              </a:lnSpc>
            </a:pPr>
            <a:r>
              <a:rPr lang="en-US" dirty="0"/>
              <a:t>Everything as a service</a:t>
            </a:r>
          </a:p>
          <a:p>
            <a:pPr>
              <a:lnSpc>
                <a:spcPct val="200000"/>
              </a:lnSpc>
            </a:pPr>
            <a:r>
              <a:rPr lang="en-US" dirty="0"/>
              <a:t>SLA - 99.99% </a:t>
            </a:r>
          </a:p>
          <a:p>
            <a:pPr>
              <a:lnSpc>
                <a:spcPct val="200000"/>
              </a:lnSpc>
            </a:pPr>
            <a:r>
              <a:rPr lang="en-US" dirty="0"/>
              <a:t>Unlimited Computation Power</a:t>
            </a:r>
          </a:p>
          <a:p>
            <a:pPr>
              <a:lnSpc>
                <a:spcPct val="200000"/>
              </a:lnSpc>
            </a:pPr>
            <a:r>
              <a:rPr lang="en-US" dirty="0"/>
              <a:t>Elasticity (Scalability)</a:t>
            </a:r>
            <a:endParaRPr lang="en-IN" dirty="0"/>
          </a:p>
        </p:txBody>
      </p:sp>
    </p:spTree>
    <p:extLst>
      <p:ext uri="{BB962C8B-B14F-4D97-AF65-F5344CB8AC3E}">
        <p14:creationId xmlns:p14="http://schemas.microsoft.com/office/powerpoint/2010/main" val="34760423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112</TotalTime>
  <Words>353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Söhne</vt:lpstr>
      <vt:lpstr>Wingdings 2</vt:lpstr>
      <vt:lpstr>View</vt:lpstr>
      <vt:lpstr>IT Infrastructure </vt:lpstr>
      <vt:lpstr>Index</vt:lpstr>
      <vt:lpstr>Introduction</vt:lpstr>
      <vt:lpstr>Introduction</vt:lpstr>
      <vt:lpstr>What is IT infrastructure?</vt:lpstr>
      <vt:lpstr>What is IT infrastructure?</vt:lpstr>
      <vt:lpstr>Components of IT Infrastructure</vt:lpstr>
      <vt:lpstr>Types of IT infrastructure</vt:lpstr>
      <vt:lpstr>What’s the characteristics of a cloud 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dc:title>
  <dc:creator>Jeetu Tomar</dc:creator>
  <cp:lastModifiedBy>Jeetu Tomar</cp:lastModifiedBy>
  <cp:revision>24</cp:revision>
  <dcterms:created xsi:type="dcterms:W3CDTF">2024-03-30T18:03:47Z</dcterms:created>
  <dcterms:modified xsi:type="dcterms:W3CDTF">2024-04-01T17:16:44Z</dcterms:modified>
</cp:coreProperties>
</file>