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67" r:id="rId14"/>
    <p:sldId id="268" r:id="rId15"/>
    <p:sldId id="275" r:id="rId16"/>
    <p:sldId id="269" r:id="rId17"/>
    <p:sldId id="286" r:id="rId18"/>
    <p:sldId id="290" r:id="rId19"/>
    <p:sldId id="292" r:id="rId20"/>
    <p:sldId id="284" r:id="rId21"/>
    <p:sldId id="287" r:id="rId22"/>
    <p:sldId id="288" r:id="rId23"/>
    <p:sldId id="289" r:id="rId24"/>
    <p:sldId id="285" r:id="rId25"/>
    <p:sldId id="270" r:id="rId26"/>
    <p:sldId id="271" r:id="rId27"/>
    <p:sldId id="272" r:id="rId28"/>
    <p:sldId id="276" r:id="rId29"/>
    <p:sldId id="277" r:id="rId30"/>
    <p:sldId id="283" r:id="rId31"/>
    <p:sldId id="291" r:id="rId32"/>
    <p:sldId id="293" r:id="rId33"/>
    <p:sldId id="294" r:id="rId34"/>
    <p:sldId id="295" r:id="rId35"/>
    <p:sldId id="296" r:id="rId36"/>
    <p:sldId id="299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4" r:id="rId53"/>
    <p:sldId id="313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9" r:id="rId65"/>
    <p:sldId id="330" r:id="rId66"/>
    <p:sldId id="325" r:id="rId67"/>
    <p:sldId id="326" r:id="rId68"/>
    <p:sldId id="327" r:id="rId69"/>
    <p:sldId id="328" r:id="rId70"/>
    <p:sldId id="331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AB916-7516-4289-95FC-C5932EBD004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20A819-4161-4A8C-858E-0CAB0DD4C5EC}">
      <dgm:prSet phldrT="[Text]"/>
      <dgm:spPr/>
      <dgm:t>
        <a:bodyPr/>
        <a:lstStyle/>
        <a:p>
          <a:r>
            <a:rPr lang="en-IN" dirty="0"/>
            <a:t>Benefits of NAS</a:t>
          </a:r>
        </a:p>
      </dgm:t>
    </dgm:pt>
    <dgm:pt modelId="{8BEA2BAB-C52D-4467-A7AD-45A6A958348C}" type="parTrans" cxnId="{072000C6-7706-4BA2-8BD1-6847108ED871}">
      <dgm:prSet/>
      <dgm:spPr/>
      <dgm:t>
        <a:bodyPr/>
        <a:lstStyle/>
        <a:p>
          <a:endParaRPr lang="en-IN"/>
        </a:p>
      </dgm:t>
    </dgm:pt>
    <dgm:pt modelId="{2E7377D6-4751-4A40-8A1A-7D0624217895}" type="sibTrans" cxnId="{072000C6-7706-4BA2-8BD1-6847108ED871}">
      <dgm:prSet/>
      <dgm:spPr/>
      <dgm:t>
        <a:bodyPr/>
        <a:lstStyle/>
        <a:p>
          <a:endParaRPr lang="en-IN"/>
        </a:p>
      </dgm:t>
    </dgm:pt>
    <dgm:pt modelId="{82AD241F-9F1A-4585-925E-FDD4904BD600}">
      <dgm:prSet phldrT="[Text]"/>
      <dgm:spPr/>
      <dgm:t>
        <a:bodyPr/>
        <a:lstStyle/>
        <a:p>
          <a:r>
            <a:rPr lang="en-IN" b="1" i="0" dirty="0"/>
            <a:t>Speed</a:t>
          </a:r>
          <a:endParaRPr lang="en-IN" dirty="0"/>
        </a:p>
      </dgm:t>
    </dgm:pt>
    <dgm:pt modelId="{92C9085B-3412-48AA-9485-EB51BA3FE07F}" type="parTrans" cxnId="{715DCA0F-7C3C-422C-BFAF-6BED532A1989}">
      <dgm:prSet/>
      <dgm:spPr/>
      <dgm:t>
        <a:bodyPr/>
        <a:lstStyle/>
        <a:p>
          <a:endParaRPr lang="en-IN"/>
        </a:p>
      </dgm:t>
    </dgm:pt>
    <dgm:pt modelId="{D84A28D0-B195-4202-9C0A-E082077E98F7}" type="sibTrans" cxnId="{715DCA0F-7C3C-422C-BFAF-6BED532A1989}">
      <dgm:prSet/>
      <dgm:spPr/>
      <dgm:t>
        <a:bodyPr/>
        <a:lstStyle/>
        <a:p>
          <a:endParaRPr lang="en-IN"/>
        </a:p>
      </dgm:t>
    </dgm:pt>
    <dgm:pt modelId="{7A9C0C9D-8A1B-4351-B696-7BED00B4EEA0}">
      <dgm:prSet phldrT="[Text]"/>
      <dgm:spPr/>
      <dgm:t>
        <a:bodyPr/>
        <a:lstStyle/>
        <a:p>
          <a:r>
            <a:rPr lang="en-IN" b="1" i="0" dirty="0"/>
            <a:t>Control</a:t>
          </a:r>
          <a:endParaRPr lang="en-IN" dirty="0"/>
        </a:p>
      </dgm:t>
    </dgm:pt>
    <dgm:pt modelId="{9193D8DE-26CE-476F-BB41-1433C96C581D}" type="parTrans" cxnId="{213D9437-871A-41E3-8821-CDD062A9158D}">
      <dgm:prSet/>
      <dgm:spPr/>
      <dgm:t>
        <a:bodyPr/>
        <a:lstStyle/>
        <a:p>
          <a:endParaRPr lang="en-IN"/>
        </a:p>
      </dgm:t>
    </dgm:pt>
    <dgm:pt modelId="{FA82CDBA-3F8A-4B10-A208-275052619770}" type="sibTrans" cxnId="{213D9437-871A-41E3-8821-CDD062A9158D}">
      <dgm:prSet/>
      <dgm:spPr/>
      <dgm:t>
        <a:bodyPr/>
        <a:lstStyle/>
        <a:p>
          <a:endParaRPr lang="en-IN"/>
        </a:p>
      </dgm:t>
    </dgm:pt>
    <dgm:pt modelId="{71D7FC40-B6D9-4F03-A1BD-3028FFB4A32A}">
      <dgm:prSet phldrT="[Text]"/>
      <dgm:spPr/>
      <dgm:t>
        <a:bodyPr/>
        <a:lstStyle/>
        <a:p>
          <a:r>
            <a:rPr lang="en-IN" b="1" i="0" dirty="0"/>
            <a:t>Ease of use</a:t>
          </a:r>
          <a:endParaRPr lang="en-IN" dirty="0"/>
        </a:p>
      </dgm:t>
    </dgm:pt>
    <dgm:pt modelId="{88CE57DD-2CCD-43C8-96D9-C59B668D366A}" type="parTrans" cxnId="{3AA4448D-66EC-4C90-B8FB-C752917CBACD}">
      <dgm:prSet/>
      <dgm:spPr/>
      <dgm:t>
        <a:bodyPr/>
        <a:lstStyle/>
        <a:p>
          <a:endParaRPr lang="en-IN"/>
        </a:p>
      </dgm:t>
    </dgm:pt>
    <dgm:pt modelId="{3D488998-A5FE-439B-AE3B-0095E6610C23}" type="sibTrans" cxnId="{3AA4448D-66EC-4C90-B8FB-C752917CBACD}">
      <dgm:prSet/>
      <dgm:spPr/>
      <dgm:t>
        <a:bodyPr/>
        <a:lstStyle/>
        <a:p>
          <a:endParaRPr lang="en-IN"/>
        </a:p>
      </dgm:t>
    </dgm:pt>
    <dgm:pt modelId="{248718CF-0606-4B69-9342-504803F5689D}">
      <dgm:prSet phldrT="[Text]"/>
      <dgm:spPr/>
      <dgm:t>
        <a:bodyPr/>
        <a:lstStyle/>
        <a:p>
          <a:r>
            <a:rPr lang="en-IN" b="1" i="0" dirty="0"/>
            <a:t>Reliable access</a:t>
          </a:r>
          <a:endParaRPr lang="en-IN" dirty="0"/>
        </a:p>
      </dgm:t>
    </dgm:pt>
    <dgm:pt modelId="{0149D8C0-62AD-4C2B-8611-CDFDFB06E8A5}" type="parTrans" cxnId="{40F47D6C-0B85-4339-B87E-4580B99CE55B}">
      <dgm:prSet/>
      <dgm:spPr/>
      <dgm:t>
        <a:bodyPr/>
        <a:lstStyle/>
        <a:p>
          <a:endParaRPr lang="en-IN"/>
        </a:p>
      </dgm:t>
    </dgm:pt>
    <dgm:pt modelId="{E3643FB1-6514-4FE0-9159-EFE8A21E4445}" type="sibTrans" cxnId="{40F47D6C-0B85-4339-B87E-4580B99CE55B}">
      <dgm:prSet/>
      <dgm:spPr/>
      <dgm:t>
        <a:bodyPr/>
        <a:lstStyle/>
        <a:p>
          <a:endParaRPr lang="en-IN"/>
        </a:p>
      </dgm:t>
    </dgm:pt>
    <dgm:pt modelId="{35B609AA-E864-40CD-88F2-4813A1F51CC7}">
      <dgm:prSet/>
      <dgm:spPr/>
    </dgm:pt>
    <dgm:pt modelId="{16196076-4BDA-4601-94F2-E720D0F150EA}" type="parTrans" cxnId="{7105DE9E-BFE9-46DB-A7C4-C14871E18669}">
      <dgm:prSet/>
      <dgm:spPr/>
      <dgm:t>
        <a:bodyPr/>
        <a:lstStyle/>
        <a:p>
          <a:endParaRPr lang="en-IN"/>
        </a:p>
      </dgm:t>
    </dgm:pt>
    <dgm:pt modelId="{5E8F68FE-E085-4EB6-960C-3CD174FD957B}" type="sibTrans" cxnId="{7105DE9E-BFE9-46DB-A7C4-C14871E18669}">
      <dgm:prSet/>
      <dgm:spPr/>
      <dgm:t>
        <a:bodyPr/>
        <a:lstStyle/>
        <a:p>
          <a:endParaRPr lang="en-IN"/>
        </a:p>
      </dgm:t>
    </dgm:pt>
    <dgm:pt modelId="{A548277D-BFCF-4B57-AB6B-9644515F8B00}" type="pres">
      <dgm:prSet presAssocID="{A91AB916-7516-4289-95FC-C5932EBD0045}" presName="composite" presStyleCnt="0">
        <dgm:presLayoutVars>
          <dgm:chMax val="1"/>
          <dgm:dir/>
          <dgm:resizeHandles val="exact"/>
        </dgm:presLayoutVars>
      </dgm:prSet>
      <dgm:spPr/>
    </dgm:pt>
    <dgm:pt modelId="{6C5990A0-FDC9-41B9-B314-1122D4B1F4D7}" type="pres">
      <dgm:prSet presAssocID="{A91AB916-7516-4289-95FC-C5932EBD0045}" presName="radial" presStyleCnt="0">
        <dgm:presLayoutVars>
          <dgm:animLvl val="ctr"/>
        </dgm:presLayoutVars>
      </dgm:prSet>
      <dgm:spPr/>
    </dgm:pt>
    <dgm:pt modelId="{334B497B-D7A1-402E-A9B8-D434E939A0E9}" type="pres">
      <dgm:prSet presAssocID="{8120A819-4161-4A8C-858E-0CAB0DD4C5EC}" presName="centerShape" presStyleLbl="vennNode1" presStyleIdx="0" presStyleCnt="5"/>
      <dgm:spPr/>
    </dgm:pt>
    <dgm:pt modelId="{7DE96C20-5BAA-4150-B14A-C55B94A0622D}" type="pres">
      <dgm:prSet presAssocID="{82AD241F-9F1A-4585-925E-FDD4904BD600}" presName="node" presStyleLbl="vennNode1" presStyleIdx="1" presStyleCnt="5">
        <dgm:presLayoutVars>
          <dgm:bulletEnabled val="1"/>
        </dgm:presLayoutVars>
      </dgm:prSet>
      <dgm:spPr/>
    </dgm:pt>
    <dgm:pt modelId="{CCE8F77F-0793-420E-8366-370BE9D12F99}" type="pres">
      <dgm:prSet presAssocID="{7A9C0C9D-8A1B-4351-B696-7BED00B4EEA0}" presName="node" presStyleLbl="vennNode1" presStyleIdx="2" presStyleCnt="5">
        <dgm:presLayoutVars>
          <dgm:bulletEnabled val="1"/>
        </dgm:presLayoutVars>
      </dgm:prSet>
      <dgm:spPr/>
    </dgm:pt>
    <dgm:pt modelId="{36438F07-37F1-421B-BA93-C4B433EF2E0E}" type="pres">
      <dgm:prSet presAssocID="{71D7FC40-B6D9-4F03-A1BD-3028FFB4A32A}" presName="node" presStyleLbl="vennNode1" presStyleIdx="3" presStyleCnt="5">
        <dgm:presLayoutVars>
          <dgm:bulletEnabled val="1"/>
        </dgm:presLayoutVars>
      </dgm:prSet>
      <dgm:spPr/>
    </dgm:pt>
    <dgm:pt modelId="{506CD4B3-838F-4FA5-994C-5608852A6D46}" type="pres">
      <dgm:prSet presAssocID="{248718CF-0606-4B69-9342-504803F5689D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9D221A0A-925F-4EC9-8B06-4E77273496CA}" type="presOf" srcId="{248718CF-0606-4B69-9342-504803F5689D}" destId="{506CD4B3-838F-4FA5-994C-5608852A6D46}" srcOrd="0" destOrd="0" presId="urn:microsoft.com/office/officeart/2005/8/layout/radial3"/>
    <dgm:cxn modelId="{1567640C-AE2D-4420-B10E-05E42F554CEC}" type="presOf" srcId="{82AD241F-9F1A-4585-925E-FDD4904BD600}" destId="{7DE96C20-5BAA-4150-B14A-C55B94A0622D}" srcOrd="0" destOrd="0" presId="urn:microsoft.com/office/officeart/2005/8/layout/radial3"/>
    <dgm:cxn modelId="{715DCA0F-7C3C-422C-BFAF-6BED532A1989}" srcId="{8120A819-4161-4A8C-858E-0CAB0DD4C5EC}" destId="{82AD241F-9F1A-4585-925E-FDD4904BD600}" srcOrd="0" destOrd="0" parTransId="{92C9085B-3412-48AA-9485-EB51BA3FE07F}" sibTransId="{D84A28D0-B195-4202-9C0A-E082077E98F7}"/>
    <dgm:cxn modelId="{BBA01D11-64A8-4154-953A-70A5DDC8A893}" type="presOf" srcId="{71D7FC40-B6D9-4F03-A1BD-3028FFB4A32A}" destId="{36438F07-37F1-421B-BA93-C4B433EF2E0E}" srcOrd="0" destOrd="0" presId="urn:microsoft.com/office/officeart/2005/8/layout/radial3"/>
    <dgm:cxn modelId="{F9313A1B-D8C9-48ED-B13C-6B7907E3DCFF}" type="presOf" srcId="{7A9C0C9D-8A1B-4351-B696-7BED00B4EEA0}" destId="{CCE8F77F-0793-420E-8366-370BE9D12F99}" srcOrd="0" destOrd="0" presId="urn:microsoft.com/office/officeart/2005/8/layout/radial3"/>
    <dgm:cxn modelId="{D70C9D36-86FC-4187-ADF3-6A0D2EAD76D7}" type="presOf" srcId="{A91AB916-7516-4289-95FC-C5932EBD0045}" destId="{A548277D-BFCF-4B57-AB6B-9644515F8B00}" srcOrd="0" destOrd="0" presId="urn:microsoft.com/office/officeart/2005/8/layout/radial3"/>
    <dgm:cxn modelId="{213D9437-871A-41E3-8821-CDD062A9158D}" srcId="{8120A819-4161-4A8C-858E-0CAB0DD4C5EC}" destId="{7A9C0C9D-8A1B-4351-B696-7BED00B4EEA0}" srcOrd="1" destOrd="0" parTransId="{9193D8DE-26CE-476F-BB41-1433C96C581D}" sibTransId="{FA82CDBA-3F8A-4B10-A208-275052619770}"/>
    <dgm:cxn modelId="{40F47D6C-0B85-4339-B87E-4580B99CE55B}" srcId="{8120A819-4161-4A8C-858E-0CAB0DD4C5EC}" destId="{248718CF-0606-4B69-9342-504803F5689D}" srcOrd="3" destOrd="0" parTransId="{0149D8C0-62AD-4C2B-8611-CDFDFB06E8A5}" sibTransId="{E3643FB1-6514-4FE0-9159-EFE8A21E4445}"/>
    <dgm:cxn modelId="{3AA4448D-66EC-4C90-B8FB-C752917CBACD}" srcId="{8120A819-4161-4A8C-858E-0CAB0DD4C5EC}" destId="{71D7FC40-B6D9-4F03-A1BD-3028FFB4A32A}" srcOrd="2" destOrd="0" parTransId="{88CE57DD-2CCD-43C8-96D9-C59B668D366A}" sibTransId="{3D488998-A5FE-439B-AE3B-0095E6610C23}"/>
    <dgm:cxn modelId="{5FDEAE9B-E471-4C30-B6B6-7937CFA147E6}" type="presOf" srcId="{8120A819-4161-4A8C-858E-0CAB0DD4C5EC}" destId="{334B497B-D7A1-402E-A9B8-D434E939A0E9}" srcOrd="0" destOrd="0" presId="urn:microsoft.com/office/officeart/2005/8/layout/radial3"/>
    <dgm:cxn modelId="{7105DE9E-BFE9-46DB-A7C4-C14871E18669}" srcId="{A91AB916-7516-4289-95FC-C5932EBD0045}" destId="{35B609AA-E864-40CD-88F2-4813A1F51CC7}" srcOrd="1" destOrd="0" parTransId="{16196076-4BDA-4601-94F2-E720D0F150EA}" sibTransId="{5E8F68FE-E085-4EB6-960C-3CD174FD957B}"/>
    <dgm:cxn modelId="{072000C6-7706-4BA2-8BD1-6847108ED871}" srcId="{A91AB916-7516-4289-95FC-C5932EBD0045}" destId="{8120A819-4161-4A8C-858E-0CAB0DD4C5EC}" srcOrd="0" destOrd="0" parTransId="{8BEA2BAB-C52D-4467-A7AD-45A6A958348C}" sibTransId="{2E7377D6-4751-4A40-8A1A-7D0624217895}"/>
    <dgm:cxn modelId="{88A082F8-3600-4F83-9C92-56D534EF3DCB}" type="presParOf" srcId="{A548277D-BFCF-4B57-AB6B-9644515F8B00}" destId="{6C5990A0-FDC9-41B9-B314-1122D4B1F4D7}" srcOrd="0" destOrd="0" presId="urn:microsoft.com/office/officeart/2005/8/layout/radial3"/>
    <dgm:cxn modelId="{FB734C1C-B9F2-4728-8A93-417598E3402E}" type="presParOf" srcId="{6C5990A0-FDC9-41B9-B314-1122D4B1F4D7}" destId="{334B497B-D7A1-402E-A9B8-D434E939A0E9}" srcOrd="0" destOrd="0" presId="urn:microsoft.com/office/officeart/2005/8/layout/radial3"/>
    <dgm:cxn modelId="{60555447-50E3-4EEE-B0CF-80A743EBCFEA}" type="presParOf" srcId="{6C5990A0-FDC9-41B9-B314-1122D4B1F4D7}" destId="{7DE96C20-5BAA-4150-B14A-C55B94A0622D}" srcOrd="1" destOrd="0" presId="urn:microsoft.com/office/officeart/2005/8/layout/radial3"/>
    <dgm:cxn modelId="{48BB005B-2615-4F56-8D79-C4426BB7A73B}" type="presParOf" srcId="{6C5990A0-FDC9-41B9-B314-1122D4B1F4D7}" destId="{CCE8F77F-0793-420E-8366-370BE9D12F99}" srcOrd="2" destOrd="0" presId="urn:microsoft.com/office/officeart/2005/8/layout/radial3"/>
    <dgm:cxn modelId="{E627257A-3454-416C-9C5F-03AF79198368}" type="presParOf" srcId="{6C5990A0-FDC9-41B9-B314-1122D4B1F4D7}" destId="{36438F07-37F1-421B-BA93-C4B433EF2E0E}" srcOrd="3" destOrd="0" presId="urn:microsoft.com/office/officeart/2005/8/layout/radial3"/>
    <dgm:cxn modelId="{8CA10BF1-A4CE-4EE8-B16B-EAFBEF6BBE2F}" type="presParOf" srcId="{6C5990A0-FDC9-41B9-B314-1122D4B1F4D7}" destId="{506CD4B3-838F-4FA5-994C-5608852A6D46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060594-3F00-4513-87EC-80B39962413F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A897AE-6776-487B-A87A-08D8DA1FE365}">
      <dgm:prSet phldrT="[Text]"/>
      <dgm:spPr/>
      <dgm:t>
        <a:bodyPr/>
        <a:lstStyle/>
        <a:p>
          <a:r>
            <a:rPr lang="en-US" dirty="0"/>
            <a:t>Improve Uptime</a:t>
          </a:r>
          <a:endParaRPr lang="en-IN" dirty="0"/>
        </a:p>
      </dgm:t>
    </dgm:pt>
    <dgm:pt modelId="{43B3D66B-F994-4D48-89BB-B51E2E2CFA97}" type="parTrans" cxnId="{BF0B602C-0A85-488B-95A1-8AA13E26A7F1}">
      <dgm:prSet/>
      <dgm:spPr/>
      <dgm:t>
        <a:bodyPr/>
        <a:lstStyle/>
        <a:p>
          <a:endParaRPr lang="en-IN"/>
        </a:p>
      </dgm:t>
    </dgm:pt>
    <dgm:pt modelId="{1313B42E-EEA8-465C-A957-CB5AB1723484}" type="sibTrans" cxnId="{BF0B602C-0A85-488B-95A1-8AA13E26A7F1}">
      <dgm:prSet/>
      <dgm:spPr/>
      <dgm:t>
        <a:bodyPr/>
        <a:lstStyle/>
        <a:p>
          <a:endParaRPr lang="en-IN"/>
        </a:p>
      </dgm:t>
    </dgm:pt>
    <dgm:pt modelId="{BC2C760E-B681-4395-AAFA-1B656DF8BE26}">
      <dgm:prSet phldrT="[Text]"/>
      <dgm:spPr/>
      <dgm:t>
        <a:bodyPr/>
        <a:lstStyle/>
        <a:p>
          <a:r>
            <a:rPr lang="en-US" dirty="0"/>
            <a:t>Improve capacity planning &amp; Utilization</a:t>
          </a:r>
          <a:endParaRPr lang="en-IN" dirty="0"/>
        </a:p>
      </dgm:t>
    </dgm:pt>
    <dgm:pt modelId="{C57D3DB3-51AD-4EDF-97CF-B714ED048FCA}" type="parTrans" cxnId="{3BFF16D0-798C-4CAD-8B6D-D7429D518DA7}">
      <dgm:prSet/>
      <dgm:spPr/>
      <dgm:t>
        <a:bodyPr/>
        <a:lstStyle/>
        <a:p>
          <a:endParaRPr lang="en-IN"/>
        </a:p>
      </dgm:t>
    </dgm:pt>
    <dgm:pt modelId="{10E554B7-08A7-4B63-B404-5BB6769E8398}" type="sibTrans" cxnId="{3BFF16D0-798C-4CAD-8B6D-D7429D518DA7}">
      <dgm:prSet/>
      <dgm:spPr/>
      <dgm:t>
        <a:bodyPr/>
        <a:lstStyle/>
        <a:p>
          <a:endParaRPr lang="en-IN"/>
        </a:p>
      </dgm:t>
    </dgm:pt>
    <dgm:pt modelId="{AED114EB-F428-4D23-9AA6-221E4F9EE197}">
      <dgm:prSet phldrT="[Text]"/>
      <dgm:spPr/>
      <dgm:t>
        <a:bodyPr/>
        <a:lstStyle/>
        <a:p>
          <a:r>
            <a:rPr lang="en-US" dirty="0"/>
            <a:t>Increase energy efficiency</a:t>
          </a:r>
          <a:endParaRPr lang="en-IN" dirty="0"/>
        </a:p>
      </dgm:t>
    </dgm:pt>
    <dgm:pt modelId="{705B5CB2-8969-4AAD-8B49-A9DD8A14ACA2}" type="parTrans" cxnId="{7ADF7F10-C25F-419C-A50E-646D2E51C494}">
      <dgm:prSet/>
      <dgm:spPr/>
      <dgm:t>
        <a:bodyPr/>
        <a:lstStyle/>
        <a:p>
          <a:endParaRPr lang="en-IN"/>
        </a:p>
      </dgm:t>
    </dgm:pt>
    <dgm:pt modelId="{9F9CC10B-2B26-48DA-A152-AB5365D02E0A}" type="sibTrans" cxnId="{7ADF7F10-C25F-419C-A50E-646D2E51C494}">
      <dgm:prSet/>
      <dgm:spPr/>
      <dgm:t>
        <a:bodyPr/>
        <a:lstStyle/>
        <a:p>
          <a:endParaRPr lang="en-IN"/>
        </a:p>
      </dgm:t>
    </dgm:pt>
    <dgm:pt modelId="{37697D1B-B080-4193-A8BE-A63A496056C9}">
      <dgm:prSet phldrT="[Text]"/>
      <dgm:spPr/>
      <dgm:t>
        <a:bodyPr/>
        <a:lstStyle/>
        <a:p>
          <a:r>
            <a:rPr lang="en-US" dirty="0"/>
            <a:t>Improve People Productivity</a:t>
          </a:r>
          <a:endParaRPr lang="en-IN" dirty="0"/>
        </a:p>
      </dgm:t>
    </dgm:pt>
    <dgm:pt modelId="{655419DB-176B-43B7-8F83-2A198EB7A246}" type="parTrans" cxnId="{6F2FE3EE-B606-4DD3-91FB-362D36D698E6}">
      <dgm:prSet/>
      <dgm:spPr/>
      <dgm:t>
        <a:bodyPr/>
        <a:lstStyle/>
        <a:p>
          <a:endParaRPr lang="en-IN"/>
        </a:p>
      </dgm:t>
    </dgm:pt>
    <dgm:pt modelId="{052C0830-B15F-4FF4-82D7-8571838B1C7F}" type="sibTrans" cxnId="{6F2FE3EE-B606-4DD3-91FB-362D36D698E6}">
      <dgm:prSet/>
      <dgm:spPr/>
      <dgm:t>
        <a:bodyPr/>
        <a:lstStyle/>
        <a:p>
          <a:endParaRPr lang="en-IN"/>
        </a:p>
      </dgm:t>
    </dgm:pt>
    <dgm:pt modelId="{FD71DFF2-8FC7-418F-967D-7B3C524A7AAD}" type="pres">
      <dgm:prSet presAssocID="{25060594-3F00-4513-87EC-80B39962413F}" presName="matrix" presStyleCnt="0">
        <dgm:presLayoutVars>
          <dgm:chMax val="1"/>
          <dgm:dir/>
          <dgm:resizeHandles val="exact"/>
        </dgm:presLayoutVars>
      </dgm:prSet>
      <dgm:spPr/>
    </dgm:pt>
    <dgm:pt modelId="{990DD876-7D15-4F5C-8361-196BEB23702D}" type="pres">
      <dgm:prSet presAssocID="{25060594-3F00-4513-87EC-80B39962413F}" presName="axisShape" presStyleLbl="bgShp" presStyleIdx="0" presStyleCnt="1"/>
      <dgm:spPr/>
    </dgm:pt>
    <dgm:pt modelId="{FF56CA3D-7228-4C42-AE5A-3E1AE69F881F}" type="pres">
      <dgm:prSet presAssocID="{25060594-3F00-4513-87EC-80B39962413F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CCB292E-518A-41B1-B258-5934EE6778BB}" type="pres">
      <dgm:prSet presAssocID="{25060594-3F00-4513-87EC-80B39962413F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CB938B-0CD8-463A-889F-7D50B668465A}" type="pres">
      <dgm:prSet presAssocID="{25060594-3F00-4513-87EC-80B39962413F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2C7D4F6-BB20-4EBC-A2F9-4633860AA131}" type="pres">
      <dgm:prSet presAssocID="{25060594-3F00-4513-87EC-80B39962413F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ADF7F10-C25F-419C-A50E-646D2E51C494}" srcId="{25060594-3F00-4513-87EC-80B39962413F}" destId="{AED114EB-F428-4D23-9AA6-221E4F9EE197}" srcOrd="2" destOrd="0" parTransId="{705B5CB2-8969-4AAD-8B49-A9DD8A14ACA2}" sibTransId="{9F9CC10B-2B26-48DA-A152-AB5365D02E0A}"/>
    <dgm:cxn modelId="{BF0B602C-0A85-488B-95A1-8AA13E26A7F1}" srcId="{25060594-3F00-4513-87EC-80B39962413F}" destId="{40A897AE-6776-487B-A87A-08D8DA1FE365}" srcOrd="0" destOrd="0" parTransId="{43B3D66B-F994-4D48-89BB-B51E2E2CFA97}" sibTransId="{1313B42E-EEA8-465C-A957-CB5AB1723484}"/>
    <dgm:cxn modelId="{B47DE955-8105-453D-B15C-45EE52F66A04}" type="presOf" srcId="{AED114EB-F428-4D23-9AA6-221E4F9EE197}" destId="{FDCB938B-0CD8-463A-889F-7D50B668465A}" srcOrd="0" destOrd="0" presId="urn:microsoft.com/office/officeart/2005/8/layout/matrix2"/>
    <dgm:cxn modelId="{1504178A-526C-4136-8C54-99CBC40DDDD3}" type="presOf" srcId="{40A897AE-6776-487B-A87A-08D8DA1FE365}" destId="{FF56CA3D-7228-4C42-AE5A-3E1AE69F881F}" srcOrd="0" destOrd="0" presId="urn:microsoft.com/office/officeart/2005/8/layout/matrix2"/>
    <dgm:cxn modelId="{209E53BC-3100-4C27-8B67-98C84A0D86DE}" type="presOf" srcId="{BC2C760E-B681-4395-AAFA-1B656DF8BE26}" destId="{8CCB292E-518A-41B1-B258-5934EE6778BB}" srcOrd="0" destOrd="0" presId="urn:microsoft.com/office/officeart/2005/8/layout/matrix2"/>
    <dgm:cxn modelId="{3BFF16D0-798C-4CAD-8B6D-D7429D518DA7}" srcId="{25060594-3F00-4513-87EC-80B39962413F}" destId="{BC2C760E-B681-4395-AAFA-1B656DF8BE26}" srcOrd="1" destOrd="0" parTransId="{C57D3DB3-51AD-4EDF-97CF-B714ED048FCA}" sibTransId="{10E554B7-08A7-4B63-B404-5BB6769E8398}"/>
    <dgm:cxn modelId="{D1F788E3-7910-4703-92C9-F4FD6D810F95}" type="presOf" srcId="{25060594-3F00-4513-87EC-80B39962413F}" destId="{FD71DFF2-8FC7-418F-967D-7B3C524A7AAD}" srcOrd="0" destOrd="0" presId="urn:microsoft.com/office/officeart/2005/8/layout/matrix2"/>
    <dgm:cxn modelId="{6F2FE3EE-B606-4DD3-91FB-362D36D698E6}" srcId="{25060594-3F00-4513-87EC-80B39962413F}" destId="{37697D1B-B080-4193-A8BE-A63A496056C9}" srcOrd="3" destOrd="0" parTransId="{655419DB-176B-43B7-8F83-2A198EB7A246}" sibTransId="{052C0830-B15F-4FF4-82D7-8571838B1C7F}"/>
    <dgm:cxn modelId="{3BBC1FF2-F866-4BF1-BF6E-2C02354A0E97}" type="presOf" srcId="{37697D1B-B080-4193-A8BE-A63A496056C9}" destId="{42C7D4F6-BB20-4EBC-A2F9-4633860AA131}" srcOrd="0" destOrd="0" presId="urn:microsoft.com/office/officeart/2005/8/layout/matrix2"/>
    <dgm:cxn modelId="{433C08B7-ABF3-4577-9CD7-4BA76F9A2F2E}" type="presParOf" srcId="{FD71DFF2-8FC7-418F-967D-7B3C524A7AAD}" destId="{990DD876-7D15-4F5C-8361-196BEB23702D}" srcOrd="0" destOrd="0" presId="urn:microsoft.com/office/officeart/2005/8/layout/matrix2"/>
    <dgm:cxn modelId="{7CE2C60A-6438-4ADF-8F44-6F73FA9104D5}" type="presParOf" srcId="{FD71DFF2-8FC7-418F-967D-7B3C524A7AAD}" destId="{FF56CA3D-7228-4C42-AE5A-3E1AE69F881F}" srcOrd="1" destOrd="0" presId="urn:microsoft.com/office/officeart/2005/8/layout/matrix2"/>
    <dgm:cxn modelId="{0FA52298-88FB-4119-B4DA-3C2AA9FE2F61}" type="presParOf" srcId="{FD71DFF2-8FC7-418F-967D-7B3C524A7AAD}" destId="{8CCB292E-518A-41B1-B258-5934EE6778BB}" srcOrd="2" destOrd="0" presId="urn:microsoft.com/office/officeart/2005/8/layout/matrix2"/>
    <dgm:cxn modelId="{5B0FEFCA-CECA-4E79-890F-B0FC2EC82BE6}" type="presParOf" srcId="{FD71DFF2-8FC7-418F-967D-7B3C524A7AAD}" destId="{FDCB938B-0CD8-463A-889F-7D50B668465A}" srcOrd="3" destOrd="0" presId="urn:microsoft.com/office/officeart/2005/8/layout/matrix2"/>
    <dgm:cxn modelId="{E60FEB0E-E320-4484-9F6E-BF5024C65651}" type="presParOf" srcId="{FD71DFF2-8FC7-418F-967D-7B3C524A7AAD}" destId="{42C7D4F6-BB20-4EBC-A2F9-4633860AA13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7E9BD-0469-4FD0-95F3-0B31D6952B1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C05EEC-5F1D-4A85-A422-CA98FC25C5F7}">
      <dgm:prSet phldrT="[Text]"/>
      <dgm:spPr/>
      <dgm:t>
        <a:bodyPr/>
        <a:lstStyle/>
        <a:p>
          <a:r>
            <a:rPr lang="en-US" dirty="0"/>
            <a:t>Email Service</a:t>
          </a:r>
          <a:endParaRPr lang="en-IN" dirty="0"/>
        </a:p>
      </dgm:t>
    </dgm:pt>
    <dgm:pt modelId="{3389DB9A-4987-4F44-825D-BE6BDEFC2B05}" type="parTrans" cxnId="{1E7D5BEB-9CF3-488C-9349-F5D262155E4F}">
      <dgm:prSet/>
      <dgm:spPr/>
      <dgm:t>
        <a:bodyPr/>
        <a:lstStyle/>
        <a:p>
          <a:endParaRPr lang="en-IN"/>
        </a:p>
      </dgm:t>
    </dgm:pt>
    <dgm:pt modelId="{CC937384-ECC0-4EC3-8FDE-DCFF39D94B08}" type="sibTrans" cxnId="{1E7D5BEB-9CF3-488C-9349-F5D262155E4F}">
      <dgm:prSet/>
      <dgm:spPr/>
      <dgm:t>
        <a:bodyPr/>
        <a:lstStyle/>
        <a:p>
          <a:endParaRPr lang="en-IN"/>
        </a:p>
      </dgm:t>
    </dgm:pt>
    <dgm:pt modelId="{02B7F1A1-9299-476C-88B2-7B7111E278AA}">
      <dgm:prSet phldrT="[Text]" custT="1"/>
      <dgm:spPr/>
      <dgm:t>
        <a:bodyPr/>
        <a:lstStyle/>
        <a:p>
          <a:r>
            <a:rPr lang="en-US" sz="2400" dirty="0"/>
            <a:t>Deploying email platforms for internal communication, notifications, and collaboration among data center staff.</a:t>
          </a:r>
          <a:endParaRPr lang="en-IN" sz="2400" dirty="0"/>
        </a:p>
      </dgm:t>
    </dgm:pt>
    <dgm:pt modelId="{0F10205B-5EC5-4AF2-A01F-B508B0937EB7}" type="parTrans" cxnId="{04A09135-E059-470D-ADA6-EFBDAF321A7A}">
      <dgm:prSet/>
      <dgm:spPr/>
      <dgm:t>
        <a:bodyPr/>
        <a:lstStyle/>
        <a:p>
          <a:endParaRPr lang="en-IN"/>
        </a:p>
      </dgm:t>
    </dgm:pt>
    <dgm:pt modelId="{53D4AB48-943C-41AE-967D-6D233B9681DB}" type="sibTrans" cxnId="{04A09135-E059-470D-ADA6-EFBDAF321A7A}">
      <dgm:prSet/>
      <dgm:spPr/>
      <dgm:t>
        <a:bodyPr/>
        <a:lstStyle/>
        <a:p>
          <a:endParaRPr lang="en-IN"/>
        </a:p>
      </dgm:t>
    </dgm:pt>
    <dgm:pt modelId="{490568F7-EEC4-492D-90AA-F5F89B6573A3}">
      <dgm:prSet phldrT="[Text]" custT="1"/>
      <dgm:spPr/>
      <dgm:t>
        <a:bodyPr/>
        <a:lstStyle/>
        <a:p>
          <a:r>
            <a:rPr lang="en-US" sz="2400" dirty="0"/>
            <a:t>Real-time messaging platforms for quick and informal communication between team members.</a:t>
          </a:r>
          <a:endParaRPr lang="en-IN" sz="2400" dirty="0"/>
        </a:p>
      </dgm:t>
    </dgm:pt>
    <dgm:pt modelId="{55754325-FE40-4BBD-8526-F6C422C39C20}" type="parTrans" cxnId="{186500E8-12D3-45C1-A5EA-7FA6E5E02D0E}">
      <dgm:prSet/>
      <dgm:spPr/>
      <dgm:t>
        <a:bodyPr/>
        <a:lstStyle/>
        <a:p>
          <a:endParaRPr lang="en-IN"/>
        </a:p>
      </dgm:t>
    </dgm:pt>
    <dgm:pt modelId="{D43DB270-C383-47C7-BE9A-88972B12C1AA}" type="sibTrans" cxnId="{186500E8-12D3-45C1-A5EA-7FA6E5E02D0E}">
      <dgm:prSet/>
      <dgm:spPr/>
      <dgm:t>
        <a:bodyPr/>
        <a:lstStyle/>
        <a:p>
          <a:endParaRPr lang="en-IN"/>
        </a:p>
      </dgm:t>
    </dgm:pt>
    <dgm:pt modelId="{7C9E9C94-52AB-4317-8239-1F465A374216}">
      <dgm:prSet phldrT="[Text]"/>
      <dgm:spPr/>
      <dgm:t>
        <a:bodyPr/>
        <a:lstStyle/>
        <a:p>
          <a:r>
            <a:rPr lang="en-IN" dirty="0"/>
            <a:t>Instant Messaging (IM)</a:t>
          </a:r>
        </a:p>
      </dgm:t>
    </dgm:pt>
    <dgm:pt modelId="{37FFB14B-89DD-4CE8-AA35-3B4D84A7269D}" type="sibTrans" cxnId="{5E569C30-DCA1-4FC1-B3D3-FA1692D22170}">
      <dgm:prSet/>
      <dgm:spPr/>
      <dgm:t>
        <a:bodyPr/>
        <a:lstStyle/>
        <a:p>
          <a:endParaRPr lang="en-IN"/>
        </a:p>
      </dgm:t>
    </dgm:pt>
    <dgm:pt modelId="{59B9B120-33B5-4CF6-B162-2B69F2B11158}" type="parTrans" cxnId="{5E569C30-DCA1-4FC1-B3D3-FA1692D22170}">
      <dgm:prSet/>
      <dgm:spPr/>
      <dgm:t>
        <a:bodyPr/>
        <a:lstStyle/>
        <a:p>
          <a:endParaRPr lang="en-IN"/>
        </a:p>
      </dgm:t>
    </dgm:pt>
    <dgm:pt modelId="{72934B7C-AEE1-4450-B9E1-A011A3814768}" type="pres">
      <dgm:prSet presAssocID="{B687E9BD-0469-4FD0-95F3-0B31D6952B12}" presName="Name0" presStyleCnt="0">
        <dgm:presLayoutVars>
          <dgm:dir/>
          <dgm:animLvl val="lvl"/>
          <dgm:resizeHandles/>
        </dgm:presLayoutVars>
      </dgm:prSet>
      <dgm:spPr/>
    </dgm:pt>
    <dgm:pt modelId="{DB132F06-6C2E-46AA-B825-E7C115AFF9AA}" type="pres">
      <dgm:prSet presAssocID="{3AC05EEC-5F1D-4A85-A422-CA98FC25C5F7}" presName="linNode" presStyleCnt="0"/>
      <dgm:spPr/>
    </dgm:pt>
    <dgm:pt modelId="{1470F6F9-E7B2-411D-9F50-9D0679070FAF}" type="pres">
      <dgm:prSet presAssocID="{3AC05EEC-5F1D-4A85-A422-CA98FC25C5F7}" presName="parentShp" presStyleLbl="node1" presStyleIdx="0" presStyleCnt="2">
        <dgm:presLayoutVars>
          <dgm:bulletEnabled val="1"/>
        </dgm:presLayoutVars>
      </dgm:prSet>
      <dgm:spPr/>
    </dgm:pt>
    <dgm:pt modelId="{B4A6BC86-887D-4AAF-B72B-BDE7667B327F}" type="pres">
      <dgm:prSet presAssocID="{3AC05EEC-5F1D-4A85-A422-CA98FC25C5F7}" presName="childShp" presStyleLbl="bgAccFollowNode1" presStyleIdx="0" presStyleCnt="2">
        <dgm:presLayoutVars>
          <dgm:bulletEnabled val="1"/>
        </dgm:presLayoutVars>
      </dgm:prSet>
      <dgm:spPr/>
    </dgm:pt>
    <dgm:pt modelId="{AA11D01C-09B9-4BCD-BCB0-5933DADEC380}" type="pres">
      <dgm:prSet presAssocID="{CC937384-ECC0-4EC3-8FDE-DCFF39D94B08}" presName="spacing" presStyleCnt="0"/>
      <dgm:spPr/>
    </dgm:pt>
    <dgm:pt modelId="{8D03371D-CD9D-4777-A9EB-34C7DDEEE431}" type="pres">
      <dgm:prSet presAssocID="{7C9E9C94-52AB-4317-8239-1F465A374216}" presName="linNode" presStyleCnt="0"/>
      <dgm:spPr/>
    </dgm:pt>
    <dgm:pt modelId="{F9C1B7E6-3D23-42FF-9EF6-0CF198CFDF72}" type="pres">
      <dgm:prSet presAssocID="{7C9E9C94-52AB-4317-8239-1F465A374216}" presName="parentShp" presStyleLbl="node1" presStyleIdx="1" presStyleCnt="2">
        <dgm:presLayoutVars>
          <dgm:bulletEnabled val="1"/>
        </dgm:presLayoutVars>
      </dgm:prSet>
      <dgm:spPr/>
    </dgm:pt>
    <dgm:pt modelId="{3664CC3A-8BD1-4F59-9DE7-593E7903B0E9}" type="pres">
      <dgm:prSet presAssocID="{7C9E9C94-52AB-4317-8239-1F465A374216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D8678819-956A-46A3-9831-7E80B211B45A}" type="presOf" srcId="{B687E9BD-0469-4FD0-95F3-0B31D6952B12}" destId="{72934B7C-AEE1-4450-B9E1-A011A3814768}" srcOrd="0" destOrd="0" presId="urn:microsoft.com/office/officeart/2005/8/layout/vList6"/>
    <dgm:cxn modelId="{5E569C30-DCA1-4FC1-B3D3-FA1692D22170}" srcId="{B687E9BD-0469-4FD0-95F3-0B31D6952B12}" destId="{7C9E9C94-52AB-4317-8239-1F465A374216}" srcOrd="1" destOrd="0" parTransId="{59B9B120-33B5-4CF6-B162-2B69F2B11158}" sibTransId="{37FFB14B-89DD-4CE8-AA35-3B4D84A7269D}"/>
    <dgm:cxn modelId="{04A09135-E059-470D-ADA6-EFBDAF321A7A}" srcId="{3AC05EEC-5F1D-4A85-A422-CA98FC25C5F7}" destId="{02B7F1A1-9299-476C-88B2-7B7111E278AA}" srcOrd="0" destOrd="0" parTransId="{0F10205B-5EC5-4AF2-A01F-B508B0937EB7}" sibTransId="{53D4AB48-943C-41AE-967D-6D233B9681DB}"/>
    <dgm:cxn modelId="{8C5F725E-67CB-470B-A454-50D872D3EE30}" type="presOf" srcId="{3AC05EEC-5F1D-4A85-A422-CA98FC25C5F7}" destId="{1470F6F9-E7B2-411D-9F50-9D0679070FAF}" srcOrd="0" destOrd="0" presId="urn:microsoft.com/office/officeart/2005/8/layout/vList6"/>
    <dgm:cxn modelId="{9C2A7549-656F-4E75-A5AD-6BCBB8BB42F4}" type="presOf" srcId="{7C9E9C94-52AB-4317-8239-1F465A374216}" destId="{F9C1B7E6-3D23-42FF-9EF6-0CF198CFDF72}" srcOrd="0" destOrd="0" presId="urn:microsoft.com/office/officeart/2005/8/layout/vList6"/>
    <dgm:cxn modelId="{C4D878C7-9A8C-4ECA-99F7-430D1DC3B72B}" type="presOf" srcId="{02B7F1A1-9299-476C-88B2-7B7111E278AA}" destId="{B4A6BC86-887D-4AAF-B72B-BDE7667B327F}" srcOrd="0" destOrd="0" presId="urn:microsoft.com/office/officeart/2005/8/layout/vList6"/>
    <dgm:cxn modelId="{186500E8-12D3-45C1-A5EA-7FA6E5E02D0E}" srcId="{7C9E9C94-52AB-4317-8239-1F465A374216}" destId="{490568F7-EEC4-492D-90AA-F5F89B6573A3}" srcOrd="0" destOrd="0" parTransId="{55754325-FE40-4BBD-8526-F6C422C39C20}" sibTransId="{D43DB270-C383-47C7-BE9A-88972B12C1AA}"/>
    <dgm:cxn modelId="{21CA06EA-E9E6-4116-B809-EC1ECCA2C7C4}" type="presOf" srcId="{490568F7-EEC4-492D-90AA-F5F89B6573A3}" destId="{3664CC3A-8BD1-4F59-9DE7-593E7903B0E9}" srcOrd="0" destOrd="0" presId="urn:microsoft.com/office/officeart/2005/8/layout/vList6"/>
    <dgm:cxn modelId="{1E7D5BEB-9CF3-488C-9349-F5D262155E4F}" srcId="{B687E9BD-0469-4FD0-95F3-0B31D6952B12}" destId="{3AC05EEC-5F1D-4A85-A422-CA98FC25C5F7}" srcOrd="0" destOrd="0" parTransId="{3389DB9A-4987-4F44-825D-BE6BDEFC2B05}" sibTransId="{CC937384-ECC0-4EC3-8FDE-DCFF39D94B08}"/>
    <dgm:cxn modelId="{E4ABA7DA-61DA-4581-B9DF-FB39A43B991E}" type="presParOf" srcId="{72934B7C-AEE1-4450-B9E1-A011A3814768}" destId="{DB132F06-6C2E-46AA-B825-E7C115AFF9AA}" srcOrd="0" destOrd="0" presId="urn:microsoft.com/office/officeart/2005/8/layout/vList6"/>
    <dgm:cxn modelId="{CBE3339D-F92C-48BE-84ED-084EFFA28F9A}" type="presParOf" srcId="{DB132F06-6C2E-46AA-B825-E7C115AFF9AA}" destId="{1470F6F9-E7B2-411D-9F50-9D0679070FAF}" srcOrd="0" destOrd="0" presId="urn:microsoft.com/office/officeart/2005/8/layout/vList6"/>
    <dgm:cxn modelId="{1EBB0291-10A2-4CDB-8382-6CDF1E2BE48C}" type="presParOf" srcId="{DB132F06-6C2E-46AA-B825-E7C115AFF9AA}" destId="{B4A6BC86-887D-4AAF-B72B-BDE7667B327F}" srcOrd="1" destOrd="0" presId="urn:microsoft.com/office/officeart/2005/8/layout/vList6"/>
    <dgm:cxn modelId="{8987785D-C9E8-42B8-B930-443AAE693374}" type="presParOf" srcId="{72934B7C-AEE1-4450-B9E1-A011A3814768}" destId="{AA11D01C-09B9-4BCD-BCB0-5933DADEC380}" srcOrd="1" destOrd="0" presId="urn:microsoft.com/office/officeart/2005/8/layout/vList6"/>
    <dgm:cxn modelId="{43E89A8D-9F42-4F41-BB8F-ACDACC025CFE}" type="presParOf" srcId="{72934B7C-AEE1-4450-B9E1-A011A3814768}" destId="{8D03371D-CD9D-4777-A9EB-34C7DDEEE431}" srcOrd="2" destOrd="0" presId="urn:microsoft.com/office/officeart/2005/8/layout/vList6"/>
    <dgm:cxn modelId="{6F66D65B-F7F2-4F1A-AE1B-E94EE66F1C11}" type="presParOf" srcId="{8D03371D-CD9D-4777-A9EB-34C7DDEEE431}" destId="{F9C1B7E6-3D23-42FF-9EF6-0CF198CFDF72}" srcOrd="0" destOrd="0" presId="urn:microsoft.com/office/officeart/2005/8/layout/vList6"/>
    <dgm:cxn modelId="{3BE63EF7-B2E0-4D8A-B0C9-A308A3612A92}" type="presParOf" srcId="{8D03371D-CD9D-4777-A9EB-34C7DDEEE431}" destId="{3664CC3A-8BD1-4F59-9DE7-593E7903B0E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7E9BD-0469-4FD0-95F3-0B31D6952B1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C05EEC-5F1D-4A85-A422-CA98FC25C5F7}">
      <dgm:prSet phldrT="[Text]"/>
      <dgm:spPr/>
      <dgm:t>
        <a:bodyPr/>
        <a:lstStyle/>
        <a:p>
          <a:r>
            <a:rPr lang="en-IN" dirty="0"/>
            <a:t>Document Management Systems</a:t>
          </a:r>
        </a:p>
      </dgm:t>
    </dgm:pt>
    <dgm:pt modelId="{3389DB9A-4987-4F44-825D-BE6BDEFC2B05}" type="parTrans" cxnId="{1E7D5BEB-9CF3-488C-9349-F5D262155E4F}">
      <dgm:prSet/>
      <dgm:spPr/>
      <dgm:t>
        <a:bodyPr/>
        <a:lstStyle/>
        <a:p>
          <a:endParaRPr lang="en-IN"/>
        </a:p>
      </dgm:t>
    </dgm:pt>
    <dgm:pt modelId="{CC937384-ECC0-4EC3-8FDE-DCFF39D94B08}" type="sibTrans" cxnId="{1E7D5BEB-9CF3-488C-9349-F5D262155E4F}">
      <dgm:prSet/>
      <dgm:spPr/>
      <dgm:t>
        <a:bodyPr/>
        <a:lstStyle/>
        <a:p>
          <a:endParaRPr lang="en-IN"/>
        </a:p>
      </dgm:t>
    </dgm:pt>
    <dgm:pt modelId="{02B7F1A1-9299-476C-88B2-7B7111E278AA}">
      <dgm:prSet phldrT="[Text]" custT="1"/>
      <dgm:spPr/>
      <dgm:t>
        <a:bodyPr/>
        <a:lstStyle/>
        <a:p>
          <a:r>
            <a:rPr lang="en-US" sz="2400" dirty="0"/>
            <a:t>Platforms for storing, organizing, and sharing documents securely within the data center team.</a:t>
          </a:r>
          <a:endParaRPr lang="en-IN" sz="2400" dirty="0"/>
        </a:p>
      </dgm:t>
    </dgm:pt>
    <dgm:pt modelId="{0F10205B-5EC5-4AF2-A01F-B508B0937EB7}" type="parTrans" cxnId="{04A09135-E059-470D-ADA6-EFBDAF321A7A}">
      <dgm:prSet/>
      <dgm:spPr/>
      <dgm:t>
        <a:bodyPr/>
        <a:lstStyle/>
        <a:p>
          <a:endParaRPr lang="en-IN"/>
        </a:p>
      </dgm:t>
    </dgm:pt>
    <dgm:pt modelId="{53D4AB48-943C-41AE-967D-6D233B9681DB}" type="sibTrans" cxnId="{04A09135-E059-470D-ADA6-EFBDAF321A7A}">
      <dgm:prSet/>
      <dgm:spPr/>
      <dgm:t>
        <a:bodyPr/>
        <a:lstStyle/>
        <a:p>
          <a:endParaRPr lang="en-IN"/>
        </a:p>
      </dgm:t>
    </dgm:pt>
    <dgm:pt modelId="{490568F7-EEC4-492D-90AA-F5F89B6573A3}">
      <dgm:prSet phldrT="[Text]" custT="1"/>
      <dgm:spPr/>
      <dgm:t>
        <a:bodyPr/>
        <a:lstStyle/>
        <a:p>
          <a:r>
            <a:rPr lang="en-US" sz="2400" dirty="0"/>
            <a:t>Centralized repositories of information, documentation, and best practices accessible to the data center staff.</a:t>
          </a:r>
          <a:endParaRPr lang="en-IN" sz="2400" dirty="0"/>
        </a:p>
      </dgm:t>
    </dgm:pt>
    <dgm:pt modelId="{55754325-FE40-4BBD-8526-F6C422C39C20}" type="parTrans" cxnId="{186500E8-12D3-45C1-A5EA-7FA6E5E02D0E}">
      <dgm:prSet/>
      <dgm:spPr/>
      <dgm:t>
        <a:bodyPr/>
        <a:lstStyle/>
        <a:p>
          <a:endParaRPr lang="en-IN"/>
        </a:p>
      </dgm:t>
    </dgm:pt>
    <dgm:pt modelId="{D43DB270-C383-47C7-BE9A-88972B12C1AA}" type="sibTrans" cxnId="{186500E8-12D3-45C1-A5EA-7FA6E5E02D0E}">
      <dgm:prSet/>
      <dgm:spPr/>
      <dgm:t>
        <a:bodyPr/>
        <a:lstStyle/>
        <a:p>
          <a:endParaRPr lang="en-IN"/>
        </a:p>
      </dgm:t>
    </dgm:pt>
    <dgm:pt modelId="{7C9E9C94-52AB-4317-8239-1F465A374216}">
      <dgm:prSet phldrT="[Text]"/>
      <dgm:spPr/>
      <dgm:t>
        <a:bodyPr/>
        <a:lstStyle/>
        <a:p>
          <a:r>
            <a:rPr lang="en-US" dirty="0"/>
            <a:t>Knowledge Base and Wiki Systems</a:t>
          </a:r>
          <a:endParaRPr lang="en-IN" dirty="0"/>
        </a:p>
      </dgm:t>
    </dgm:pt>
    <dgm:pt modelId="{37FFB14B-89DD-4CE8-AA35-3B4D84A7269D}" type="sibTrans" cxnId="{5E569C30-DCA1-4FC1-B3D3-FA1692D22170}">
      <dgm:prSet/>
      <dgm:spPr/>
      <dgm:t>
        <a:bodyPr/>
        <a:lstStyle/>
        <a:p>
          <a:endParaRPr lang="en-IN"/>
        </a:p>
      </dgm:t>
    </dgm:pt>
    <dgm:pt modelId="{59B9B120-33B5-4CF6-B162-2B69F2B11158}" type="parTrans" cxnId="{5E569C30-DCA1-4FC1-B3D3-FA1692D22170}">
      <dgm:prSet/>
      <dgm:spPr/>
      <dgm:t>
        <a:bodyPr/>
        <a:lstStyle/>
        <a:p>
          <a:endParaRPr lang="en-IN"/>
        </a:p>
      </dgm:t>
    </dgm:pt>
    <dgm:pt modelId="{72934B7C-AEE1-4450-B9E1-A011A3814768}" type="pres">
      <dgm:prSet presAssocID="{B687E9BD-0469-4FD0-95F3-0B31D6952B12}" presName="Name0" presStyleCnt="0">
        <dgm:presLayoutVars>
          <dgm:dir/>
          <dgm:animLvl val="lvl"/>
          <dgm:resizeHandles/>
        </dgm:presLayoutVars>
      </dgm:prSet>
      <dgm:spPr/>
    </dgm:pt>
    <dgm:pt modelId="{DB132F06-6C2E-46AA-B825-E7C115AFF9AA}" type="pres">
      <dgm:prSet presAssocID="{3AC05EEC-5F1D-4A85-A422-CA98FC25C5F7}" presName="linNode" presStyleCnt="0"/>
      <dgm:spPr/>
    </dgm:pt>
    <dgm:pt modelId="{1470F6F9-E7B2-411D-9F50-9D0679070FAF}" type="pres">
      <dgm:prSet presAssocID="{3AC05EEC-5F1D-4A85-A422-CA98FC25C5F7}" presName="parentShp" presStyleLbl="node1" presStyleIdx="0" presStyleCnt="2">
        <dgm:presLayoutVars>
          <dgm:bulletEnabled val="1"/>
        </dgm:presLayoutVars>
      </dgm:prSet>
      <dgm:spPr/>
    </dgm:pt>
    <dgm:pt modelId="{B4A6BC86-887D-4AAF-B72B-BDE7667B327F}" type="pres">
      <dgm:prSet presAssocID="{3AC05EEC-5F1D-4A85-A422-CA98FC25C5F7}" presName="childShp" presStyleLbl="bgAccFollowNode1" presStyleIdx="0" presStyleCnt="2">
        <dgm:presLayoutVars>
          <dgm:bulletEnabled val="1"/>
        </dgm:presLayoutVars>
      </dgm:prSet>
      <dgm:spPr/>
    </dgm:pt>
    <dgm:pt modelId="{AA11D01C-09B9-4BCD-BCB0-5933DADEC380}" type="pres">
      <dgm:prSet presAssocID="{CC937384-ECC0-4EC3-8FDE-DCFF39D94B08}" presName="spacing" presStyleCnt="0"/>
      <dgm:spPr/>
    </dgm:pt>
    <dgm:pt modelId="{8D03371D-CD9D-4777-A9EB-34C7DDEEE431}" type="pres">
      <dgm:prSet presAssocID="{7C9E9C94-52AB-4317-8239-1F465A374216}" presName="linNode" presStyleCnt="0"/>
      <dgm:spPr/>
    </dgm:pt>
    <dgm:pt modelId="{F9C1B7E6-3D23-42FF-9EF6-0CF198CFDF72}" type="pres">
      <dgm:prSet presAssocID="{7C9E9C94-52AB-4317-8239-1F465A374216}" presName="parentShp" presStyleLbl="node1" presStyleIdx="1" presStyleCnt="2">
        <dgm:presLayoutVars>
          <dgm:bulletEnabled val="1"/>
        </dgm:presLayoutVars>
      </dgm:prSet>
      <dgm:spPr/>
    </dgm:pt>
    <dgm:pt modelId="{3664CC3A-8BD1-4F59-9DE7-593E7903B0E9}" type="pres">
      <dgm:prSet presAssocID="{7C9E9C94-52AB-4317-8239-1F465A374216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D8678819-956A-46A3-9831-7E80B211B45A}" type="presOf" srcId="{B687E9BD-0469-4FD0-95F3-0B31D6952B12}" destId="{72934B7C-AEE1-4450-B9E1-A011A3814768}" srcOrd="0" destOrd="0" presId="urn:microsoft.com/office/officeart/2005/8/layout/vList6"/>
    <dgm:cxn modelId="{5E569C30-DCA1-4FC1-B3D3-FA1692D22170}" srcId="{B687E9BD-0469-4FD0-95F3-0B31D6952B12}" destId="{7C9E9C94-52AB-4317-8239-1F465A374216}" srcOrd="1" destOrd="0" parTransId="{59B9B120-33B5-4CF6-B162-2B69F2B11158}" sibTransId="{37FFB14B-89DD-4CE8-AA35-3B4D84A7269D}"/>
    <dgm:cxn modelId="{04A09135-E059-470D-ADA6-EFBDAF321A7A}" srcId="{3AC05EEC-5F1D-4A85-A422-CA98FC25C5F7}" destId="{02B7F1A1-9299-476C-88B2-7B7111E278AA}" srcOrd="0" destOrd="0" parTransId="{0F10205B-5EC5-4AF2-A01F-B508B0937EB7}" sibTransId="{53D4AB48-943C-41AE-967D-6D233B9681DB}"/>
    <dgm:cxn modelId="{8C5F725E-67CB-470B-A454-50D872D3EE30}" type="presOf" srcId="{3AC05EEC-5F1D-4A85-A422-CA98FC25C5F7}" destId="{1470F6F9-E7B2-411D-9F50-9D0679070FAF}" srcOrd="0" destOrd="0" presId="urn:microsoft.com/office/officeart/2005/8/layout/vList6"/>
    <dgm:cxn modelId="{9C2A7549-656F-4E75-A5AD-6BCBB8BB42F4}" type="presOf" srcId="{7C9E9C94-52AB-4317-8239-1F465A374216}" destId="{F9C1B7E6-3D23-42FF-9EF6-0CF198CFDF72}" srcOrd="0" destOrd="0" presId="urn:microsoft.com/office/officeart/2005/8/layout/vList6"/>
    <dgm:cxn modelId="{C4D878C7-9A8C-4ECA-99F7-430D1DC3B72B}" type="presOf" srcId="{02B7F1A1-9299-476C-88B2-7B7111E278AA}" destId="{B4A6BC86-887D-4AAF-B72B-BDE7667B327F}" srcOrd="0" destOrd="0" presId="urn:microsoft.com/office/officeart/2005/8/layout/vList6"/>
    <dgm:cxn modelId="{186500E8-12D3-45C1-A5EA-7FA6E5E02D0E}" srcId="{7C9E9C94-52AB-4317-8239-1F465A374216}" destId="{490568F7-EEC4-492D-90AA-F5F89B6573A3}" srcOrd="0" destOrd="0" parTransId="{55754325-FE40-4BBD-8526-F6C422C39C20}" sibTransId="{D43DB270-C383-47C7-BE9A-88972B12C1AA}"/>
    <dgm:cxn modelId="{21CA06EA-E9E6-4116-B809-EC1ECCA2C7C4}" type="presOf" srcId="{490568F7-EEC4-492D-90AA-F5F89B6573A3}" destId="{3664CC3A-8BD1-4F59-9DE7-593E7903B0E9}" srcOrd="0" destOrd="0" presId="urn:microsoft.com/office/officeart/2005/8/layout/vList6"/>
    <dgm:cxn modelId="{1E7D5BEB-9CF3-488C-9349-F5D262155E4F}" srcId="{B687E9BD-0469-4FD0-95F3-0B31D6952B12}" destId="{3AC05EEC-5F1D-4A85-A422-CA98FC25C5F7}" srcOrd="0" destOrd="0" parTransId="{3389DB9A-4987-4F44-825D-BE6BDEFC2B05}" sibTransId="{CC937384-ECC0-4EC3-8FDE-DCFF39D94B08}"/>
    <dgm:cxn modelId="{E4ABA7DA-61DA-4581-B9DF-FB39A43B991E}" type="presParOf" srcId="{72934B7C-AEE1-4450-B9E1-A011A3814768}" destId="{DB132F06-6C2E-46AA-B825-E7C115AFF9AA}" srcOrd="0" destOrd="0" presId="urn:microsoft.com/office/officeart/2005/8/layout/vList6"/>
    <dgm:cxn modelId="{CBE3339D-F92C-48BE-84ED-084EFFA28F9A}" type="presParOf" srcId="{DB132F06-6C2E-46AA-B825-E7C115AFF9AA}" destId="{1470F6F9-E7B2-411D-9F50-9D0679070FAF}" srcOrd="0" destOrd="0" presId="urn:microsoft.com/office/officeart/2005/8/layout/vList6"/>
    <dgm:cxn modelId="{1EBB0291-10A2-4CDB-8382-6CDF1E2BE48C}" type="presParOf" srcId="{DB132F06-6C2E-46AA-B825-E7C115AFF9AA}" destId="{B4A6BC86-887D-4AAF-B72B-BDE7667B327F}" srcOrd="1" destOrd="0" presId="urn:microsoft.com/office/officeart/2005/8/layout/vList6"/>
    <dgm:cxn modelId="{8987785D-C9E8-42B8-B930-443AAE693374}" type="presParOf" srcId="{72934B7C-AEE1-4450-B9E1-A011A3814768}" destId="{AA11D01C-09B9-4BCD-BCB0-5933DADEC380}" srcOrd="1" destOrd="0" presId="urn:microsoft.com/office/officeart/2005/8/layout/vList6"/>
    <dgm:cxn modelId="{43E89A8D-9F42-4F41-BB8F-ACDACC025CFE}" type="presParOf" srcId="{72934B7C-AEE1-4450-B9E1-A011A3814768}" destId="{8D03371D-CD9D-4777-A9EB-34C7DDEEE431}" srcOrd="2" destOrd="0" presId="urn:microsoft.com/office/officeart/2005/8/layout/vList6"/>
    <dgm:cxn modelId="{6F66D65B-F7F2-4F1A-AE1B-E94EE66F1C11}" type="presParOf" srcId="{8D03371D-CD9D-4777-A9EB-34C7DDEEE431}" destId="{F9C1B7E6-3D23-42FF-9EF6-0CF198CFDF72}" srcOrd="0" destOrd="0" presId="urn:microsoft.com/office/officeart/2005/8/layout/vList6"/>
    <dgm:cxn modelId="{3BE63EF7-B2E0-4D8A-B0C9-A308A3612A92}" type="presParOf" srcId="{8D03371D-CD9D-4777-A9EB-34C7DDEEE431}" destId="{3664CC3A-8BD1-4F59-9DE7-593E7903B0E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B497B-D7A1-402E-A9B8-D434E939A0E9}">
      <dsp:nvSpPr>
        <dsp:cNvPr id="0" name=""/>
        <dsp:cNvSpPr/>
      </dsp:nvSpPr>
      <dsp:spPr>
        <a:xfrm>
          <a:off x="3441338" y="1307473"/>
          <a:ext cx="3257215" cy="32572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Benefits of NAS</a:t>
          </a:r>
        </a:p>
      </dsp:txBody>
      <dsp:txXfrm>
        <a:off x="3918346" y="1784481"/>
        <a:ext cx="2303199" cy="2303199"/>
      </dsp:txXfrm>
    </dsp:sp>
    <dsp:sp modelId="{7DE96C20-5BAA-4150-B14A-C55B94A0622D}">
      <dsp:nvSpPr>
        <dsp:cNvPr id="0" name=""/>
        <dsp:cNvSpPr/>
      </dsp:nvSpPr>
      <dsp:spPr>
        <a:xfrm>
          <a:off x="4255642" y="581"/>
          <a:ext cx="1628607" cy="1628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Speed</a:t>
          </a:r>
          <a:endParaRPr lang="en-IN" sz="2400" kern="1200" dirty="0"/>
        </a:p>
      </dsp:txBody>
      <dsp:txXfrm>
        <a:off x="4494146" y="239085"/>
        <a:ext cx="1151599" cy="1151599"/>
      </dsp:txXfrm>
    </dsp:sp>
    <dsp:sp modelId="{CCE8F77F-0793-420E-8366-370BE9D12F99}">
      <dsp:nvSpPr>
        <dsp:cNvPr id="0" name=""/>
        <dsp:cNvSpPr/>
      </dsp:nvSpPr>
      <dsp:spPr>
        <a:xfrm>
          <a:off x="6376838" y="2121777"/>
          <a:ext cx="1628607" cy="1628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Control</a:t>
          </a:r>
          <a:endParaRPr lang="en-IN" sz="2400" kern="1200" dirty="0"/>
        </a:p>
      </dsp:txBody>
      <dsp:txXfrm>
        <a:off x="6615342" y="2360281"/>
        <a:ext cx="1151599" cy="1151599"/>
      </dsp:txXfrm>
    </dsp:sp>
    <dsp:sp modelId="{36438F07-37F1-421B-BA93-C4B433EF2E0E}">
      <dsp:nvSpPr>
        <dsp:cNvPr id="0" name=""/>
        <dsp:cNvSpPr/>
      </dsp:nvSpPr>
      <dsp:spPr>
        <a:xfrm>
          <a:off x="4255642" y="4242973"/>
          <a:ext cx="1628607" cy="1628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Ease of use</a:t>
          </a:r>
          <a:endParaRPr lang="en-IN" sz="2400" kern="1200" dirty="0"/>
        </a:p>
      </dsp:txBody>
      <dsp:txXfrm>
        <a:off x="4494146" y="4481477"/>
        <a:ext cx="1151599" cy="1151599"/>
      </dsp:txXfrm>
    </dsp:sp>
    <dsp:sp modelId="{506CD4B3-838F-4FA5-994C-5608852A6D46}">
      <dsp:nvSpPr>
        <dsp:cNvPr id="0" name=""/>
        <dsp:cNvSpPr/>
      </dsp:nvSpPr>
      <dsp:spPr>
        <a:xfrm>
          <a:off x="2134445" y="2121777"/>
          <a:ext cx="1628607" cy="162860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 dirty="0"/>
            <a:t>Reliable access</a:t>
          </a:r>
          <a:endParaRPr lang="en-IN" sz="2400" kern="1200" dirty="0"/>
        </a:p>
      </dsp:txBody>
      <dsp:txXfrm>
        <a:off x="2372949" y="2360281"/>
        <a:ext cx="1151599" cy="1151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DD876-7D15-4F5C-8361-196BEB23702D}">
      <dsp:nvSpPr>
        <dsp:cNvPr id="0" name=""/>
        <dsp:cNvSpPr/>
      </dsp:nvSpPr>
      <dsp:spPr>
        <a:xfrm>
          <a:off x="2719496" y="0"/>
          <a:ext cx="5594240" cy="559424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6CA3D-7228-4C42-AE5A-3E1AE69F881F}">
      <dsp:nvSpPr>
        <dsp:cNvPr id="0" name=""/>
        <dsp:cNvSpPr/>
      </dsp:nvSpPr>
      <dsp:spPr>
        <a:xfrm>
          <a:off x="3083122" y="363625"/>
          <a:ext cx="2237696" cy="2237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Improve Uptime</a:t>
          </a:r>
          <a:endParaRPr lang="en-IN" sz="2800" kern="1200" dirty="0"/>
        </a:p>
      </dsp:txBody>
      <dsp:txXfrm>
        <a:off x="3192357" y="472860"/>
        <a:ext cx="2019226" cy="2019226"/>
      </dsp:txXfrm>
    </dsp:sp>
    <dsp:sp modelId="{8CCB292E-518A-41B1-B258-5934EE6778BB}">
      <dsp:nvSpPr>
        <dsp:cNvPr id="0" name=""/>
        <dsp:cNvSpPr/>
      </dsp:nvSpPr>
      <dsp:spPr>
        <a:xfrm>
          <a:off x="5712415" y="363625"/>
          <a:ext cx="2237696" cy="2237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Improve capacity planning &amp; Utilization</a:t>
          </a:r>
          <a:endParaRPr lang="en-IN" sz="2800" kern="1200" dirty="0"/>
        </a:p>
      </dsp:txBody>
      <dsp:txXfrm>
        <a:off x="5821650" y="472860"/>
        <a:ext cx="2019226" cy="2019226"/>
      </dsp:txXfrm>
    </dsp:sp>
    <dsp:sp modelId="{FDCB938B-0CD8-463A-889F-7D50B668465A}">
      <dsp:nvSpPr>
        <dsp:cNvPr id="0" name=""/>
        <dsp:cNvSpPr/>
      </dsp:nvSpPr>
      <dsp:spPr>
        <a:xfrm>
          <a:off x="3083122" y="2992918"/>
          <a:ext cx="2237696" cy="2237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Increase energy efficiency</a:t>
          </a:r>
          <a:endParaRPr lang="en-IN" sz="2800" kern="1200" dirty="0"/>
        </a:p>
      </dsp:txBody>
      <dsp:txXfrm>
        <a:off x="3192357" y="3102153"/>
        <a:ext cx="2019226" cy="2019226"/>
      </dsp:txXfrm>
    </dsp:sp>
    <dsp:sp modelId="{42C7D4F6-BB20-4EBC-A2F9-4633860AA131}">
      <dsp:nvSpPr>
        <dsp:cNvPr id="0" name=""/>
        <dsp:cNvSpPr/>
      </dsp:nvSpPr>
      <dsp:spPr>
        <a:xfrm>
          <a:off x="5712415" y="2992918"/>
          <a:ext cx="2237696" cy="2237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Improve People Productivity</a:t>
          </a:r>
          <a:endParaRPr lang="en-IN" sz="2800" kern="1200" dirty="0"/>
        </a:p>
      </dsp:txBody>
      <dsp:txXfrm>
        <a:off x="5821650" y="3102153"/>
        <a:ext cx="2019226" cy="2019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6BC86-887D-4AAF-B72B-BDE7667B327F}">
      <dsp:nvSpPr>
        <dsp:cNvPr id="0" name=""/>
        <dsp:cNvSpPr/>
      </dsp:nvSpPr>
      <dsp:spPr>
        <a:xfrm>
          <a:off x="4093210" y="531"/>
          <a:ext cx="6139815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Deploying email platforms for internal communication, notifications, and collaboration among data center staff.</a:t>
          </a:r>
          <a:endParaRPr lang="en-IN" sz="2400" kern="1200" dirty="0"/>
        </a:p>
      </dsp:txBody>
      <dsp:txXfrm>
        <a:off x="4093210" y="259476"/>
        <a:ext cx="5362980" cy="1553669"/>
      </dsp:txXfrm>
    </dsp:sp>
    <dsp:sp modelId="{1470F6F9-E7B2-411D-9F50-9D0679070FAF}">
      <dsp:nvSpPr>
        <dsp:cNvPr id="0" name=""/>
        <dsp:cNvSpPr/>
      </dsp:nvSpPr>
      <dsp:spPr>
        <a:xfrm>
          <a:off x="0" y="531"/>
          <a:ext cx="409321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Email Service</a:t>
          </a:r>
          <a:endParaRPr lang="en-IN" sz="4400" kern="1200" dirty="0"/>
        </a:p>
      </dsp:txBody>
      <dsp:txXfrm>
        <a:off x="101125" y="101656"/>
        <a:ext cx="3890960" cy="1869309"/>
      </dsp:txXfrm>
    </dsp:sp>
    <dsp:sp modelId="{3664CC3A-8BD1-4F59-9DE7-593E7903B0E9}">
      <dsp:nvSpPr>
        <dsp:cNvPr id="0" name=""/>
        <dsp:cNvSpPr/>
      </dsp:nvSpPr>
      <dsp:spPr>
        <a:xfrm>
          <a:off x="4093210" y="2279246"/>
          <a:ext cx="6139815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Real-time messaging platforms for quick and informal communication between team members.</a:t>
          </a:r>
          <a:endParaRPr lang="en-IN" sz="2400" kern="1200" dirty="0"/>
        </a:p>
      </dsp:txBody>
      <dsp:txXfrm>
        <a:off x="4093210" y="2538191"/>
        <a:ext cx="5362980" cy="1553669"/>
      </dsp:txXfrm>
    </dsp:sp>
    <dsp:sp modelId="{F9C1B7E6-3D23-42FF-9EF6-0CF198CFDF72}">
      <dsp:nvSpPr>
        <dsp:cNvPr id="0" name=""/>
        <dsp:cNvSpPr/>
      </dsp:nvSpPr>
      <dsp:spPr>
        <a:xfrm>
          <a:off x="0" y="2279246"/>
          <a:ext cx="409321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Instant Messaging (IM)</a:t>
          </a:r>
        </a:p>
      </dsp:txBody>
      <dsp:txXfrm>
        <a:off x="101125" y="2380371"/>
        <a:ext cx="3890960" cy="1869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6BC86-887D-4AAF-B72B-BDE7667B327F}">
      <dsp:nvSpPr>
        <dsp:cNvPr id="0" name=""/>
        <dsp:cNvSpPr/>
      </dsp:nvSpPr>
      <dsp:spPr>
        <a:xfrm>
          <a:off x="4093210" y="531"/>
          <a:ext cx="6139815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Platforms for storing, organizing, and sharing documents securely within the data center team.</a:t>
          </a:r>
          <a:endParaRPr lang="en-IN" sz="2400" kern="1200" dirty="0"/>
        </a:p>
      </dsp:txBody>
      <dsp:txXfrm>
        <a:off x="4093210" y="259476"/>
        <a:ext cx="5362980" cy="1553669"/>
      </dsp:txXfrm>
    </dsp:sp>
    <dsp:sp modelId="{1470F6F9-E7B2-411D-9F50-9D0679070FAF}">
      <dsp:nvSpPr>
        <dsp:cNvPr id="0" name=""/>
        <dsp:cNvSpPr/>
      </dsp:nvSpPr>
      <dsp:spPr>
        <a:xfrm>
          <a:off x="0" y="531"/>
          <a:ext cx="409321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Document Management Systems</a:t>
          </a:r>
        </a:p>
      </dsp:txBody>
      <dsp:txXfrm>
        <a:off x="101125" y="101656"/>
        <a:ext cx="3890960" cy="1869309"/>
      </dsp:txXfrm>
    </dsp:sp>
    <dsp:sp modelId="{3664CC3A-8BD1-4F59-9DE7-593E7903B0E9}">
      <dsp:nvSpPr>
        <dsp:cNvPr id="0" name=""/>
        <dsp:cNvSpPr/>
      </dsp:nvSpPr>
      <dsp:spPr>
        <a:xfrm>
          <a:off x="4093210" y="2279246"/>
          <a:ext cx="6139815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Centralized repositories of information, documentation, and best practices accessible to the data center staff.</a:t>
          </a:r>
          <a:endParaRPr lang="en-IN" sz="2400" kern="1200" dirty="0"/>
        </a:p>
      </dsp:txBody>
      <dsp:txXfrm>
        <a:off x="4093210" y="2538191"/>
        <a:ext cx="5362980" cy="1553669"/>
      </dsp:txXfrm>
    </dsp:sp>
    <dsp:sp modelId="{F9C1B7E6-3D23-42FF-9EF6-0CF198CFDF72}">
      <dsp:nvSpPr>
        <dsp:cNvPr id="0" name=""/>
        <dsp:cNvSpPr/>
      </dsp:nvSpPr>
      <dsp:spPr>
        <a:xfrm>
          <a:off x="0" y="2279246"/>
          <a:ext cx="409321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Knowledge Base and Wiki Systems</a:t>
          </a:r>
          <a:endParaRPr lang="en-IN" sz="4000" kern="1200" dirty="0"/>
        </a:p>
      </dsp:txBody>
      <dsp:txXfrm>
        <a:off x="101125" y="2380371"/>
        <a:ext cx="3890960" cy="186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4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9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97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2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1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2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80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2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E7352C-F733-4D88-9483-A7DDD146CBE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8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5BF-4108-F57F-C769-6101627F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2880"/>
            <a:ext cx="9144000" cy="1641490"/>
          </a:xfrm>
        </p:spPr>
        <p:txBody>
          <a:bodyPr/>
          <a:lstStyle/>
          <a:p>
            <a:pPr algn="ctr"/>
            <a:r>
              <a:rPr lang="en-US" dirty="0"/>
              <a:t>Infrastructure Services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DA05-CF16-AF41-8E64-2C0AEEEF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285"/>
            <a:ext cx="9144000" cy="75402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Jitendra Singh Tomar || Jeetu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15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C727-7E1C-842E-E330-C6021578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Hypervisor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D11C2-CE59-3524-7059-4632A0A6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" t="23360" r="52198" b="4112"/>
          <a:stretch/>
        </p:blipFill>
        <p:spPr>
          <a:xfrm>
            <a:off x="1682839" y="2376151"/>
            <a:ext cx="4211394" cy="3747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4228FE-425B-2C3F-876B-1429C9355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98" t="3172" r="1929" b="4112"/>
          <a:stretch/>
        </p:blipFill>
        <p:spPr>
          <a:xfrm>
            <a:off x="6297768" y="1854558"/>
            <a:ext cx="4211393" cy="47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8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C727-7E1C-842E-E330-C6021578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Hypervisor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D11C2-CE59-3524-7059-4632A0A6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" t="23360" r="52198" b="4112"/>
          <a:stretch/>
        </p:blipFill>
        <p:spPr>
          <a:xfrm>
            <a:off x="6950298" y="1925391"/>
            <a:ext cx="4211394" cy="37477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4C9B-0F8E-1969-4DA2-C6942029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62397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A.K.A </a:t>
            </a:r>
            <a:r>
              <a:rPr lang="en-US" dirty="0">
                <a:solidFill>
                  <a:srgbClr val="FFFF00"/>
                </a:solidFill>
              </a:rPr>
              <a:t>Bare Matel Hypervisor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VMWare ESXi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Citrix Xen Server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Microsoft Hyper-V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Oracle VM Server</a:t>
            </a:r>
          </a:p>
        </p:txBody>
      </p:sp>
    </p:spTree>
    <p:extLst>
      <p:ext uri="{BB962C8B-B14F-4D97-AF65-F5344CB8AC3E}">
        <p14:creationId xmlns:p14="http://schemas.microsoft.com/office/powerpoint/2010/main" val="330019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C727-7E1C-842E-E330-C6021578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Hypervisor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D11C2-CE59-3524-7059-4632A0A67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34" t="4139" r="2093" b="5388"/>
          <a:stretch/>
        </p:blipFill>
        <p:spPr>
          <a:xfrm>
            <a:off x="6950298" y="1223493"/>
            <a:ext cx="4211394" cy="46750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4C9B-0F8E-1969-4DA2-C6942029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623977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A.K.A </a:t>
            </a:r>
            <a:r>
              <a:rPr lang="en-US" dirty="0">
                <a:solidFill>
                  <a:srgbClr val="FFFF00"/>
                </a:solidFill>
              </a:rPr>
              <a:t>Guest-based O.S Hypervisor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Microsoft Virtual PC.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Oracle Virtual Box.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VMware Workstation.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Oracle Solaris Zones.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VMware Fusion.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Oracle VM Server for x86.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CentOS Virtualization.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048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0B99-9ACE-F714-8B49-4C273894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IAAS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589F-9751-0666-830F-B52BCA99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198975" cy="4351338"/>
          </a:xfrm>
        </p:spPr>
        <p:txBody>
          <a:bodyPr/>
          <a:lstStyle/>
          <a:p>
            <a:r>
              <a:rPr lang="en-US" dirty="0"/>
              <a:t>AWS</a:t>
            </a:r>
          </a:p>
          <a:p>
            <a:r>
              <a:rPr lang="en-US" dirty="0"/>
              <a:t>Azure</a:t>
            </a:r>
          </a:p>
          <a:p>
            <a:r>
              <a:rPr lang="en-US" dirty="0"/>
              <a:t>Cloud stack</a:t>
            </a:r>
          </a:p>
          <a:p>
            <a:r>
              <a:rPr lang="en-US" dirty="0"/>
              <a:t>Citrix cloud</a:t>
            </a:r>
          </a:p>
          <a:p>
            <a:r>
              <a:rPr lang="en-US" dirty="0"/>
              <a:t>Google Cloud Platform</a:t>
            </a:r>
          </a:p>
          <a:p>
            <a:r>
              <a:rPr lang="en-US" dirty="0"/>
              <a:t>OpenStack</a:t>
            </a:r>
          </a:p>
          <a:p>
            <a:r>
              <a:rPr lang="en-US" dirty="0"/>
              <a:t>Oracle Cloud</a:t>
            </a:r>
          </a:p>
          <a:p>
            <a:r>
              <a:rPr lang="en-US" dirty="0"/>
              <a:t>Rackspace cloud</a:t>
            </a:r>
          </a:p>
          <a:p>
            <a:r>
              <a:rPr lang="en-US" dirty="0"/>
              <a:t>Virtual Private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130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180" cy="4667250"/>
          </a:xfrm>
        </p:spPr>
        <p:txBody>
          <a:bodyPr/>
          <a:lstStyle/>
          <a:p>
            <a:pPr algn="just"/>
            <a:r>
              <a:rPr lang="en-US" dirty="0"/>
              <a:t>Storage as a service is a </a:t>
            </a:r>
            <a:r>
              <a:rPr lang="en-US" dirty="0">
                <a:solidFill>
                  <a:srgbClr val="FFFF00"/>
                </a:solidFill>
              </a:rPr>
              <a:t>managed service </a:t>
            </a:r>
            <a:r>
              <a:rPr lang="en-US" dirty="0"/>
              <a:t>in which the provider supplies the customer with access to a data storage platform. </a:t>
            </a:r>
          </a:p>
          <a:p>
            <a:pPr algn="just"/>
            <a:r>
              <a:rPr lang="en-US" dirty="0"/>
              <a:t>Storage as a service was originally seen as </a:t>
            </a:r>
            <a:r>
              <a:rPr lang="en-US" dirty="0">
                <a:solidFill>
                  <a:srgbClr val="FFFF00"/>
                </a:solidFill>
              </a:rPr>
              <a:t>a cost-effective </a:t>
            </a:r>
            <a:r>
              <a:rPr lang="en-US" dirty="0"/>
              <a:t>way for small and mid-size businesses that lacked the technical personnel and capital budget to implement and maintain their own storage infrastructure.</a:t>
            </a:r>
          </a:p>
          <a:p>
            <a:pPr algn="just"/>
            <a:r>
              <a:rPr lang="en-US" dirty="0"/>
              <a:t>Typical offerings include </a:t>
            </a:r>
          </a:p>
          <a:p>
            <a:pPr lvl="1" algn="just"/>
            <a:r>
              <a:rPr lang="en-US" dirty="0"/>
              <a:t>bare-metal storage capacity</a:t>
            </a:r>
          </a:p>
          <a:p>
            <a:pPr lvl="1" algn="just"/>
            <a:r>
              <a:rPr lang="en-US" dirty="0"/>
              <a:t>raw storage volumes</a:t>
            </a:r>
          </a:p>
          <a:p>
            <a:pPr lvl="1" algn="just"/>
            <a:r>
              <a:rPr lang="en-US" dirty="0"/>
              <a:t>network file systems</a:t>
            </a:r>
          </a:p>
          <a:p>
            <a:pPr lvl="1" algn="just"/>
            <a:r>
              <a:rPr lang="en-US" dirty="0"/>
              <a:t>storage objects</a:t>
            </a:r>
          </a:p>
          <a:p>
            <a:pPr lvl="1" algn="just"/>
            <a:r>
              <a:rPr lang="en-US" dirty="0"/>
              <a:t>storage applications that support file sharing and backup lifecycle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23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Storage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</a:rPr>
              <a:t>Storage costs</a:t>
            </a:r>
            <a:r>
              <a:rPr lang="en-US" dirty="0"/>
              <a:t>. Personnel, hardware and physical storage space expenses are reduced.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</a:rPr>
              <a:t>Disaster recovery</a:t>
            </a:r>
            <a:r>
              <a:rPr lang="en-US" dirty="0"/>
              <a:t>. Having multiple copies of data stored in different locations can better enable disaster recovery measures.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</a:rPr>
              <a:t>Scalability</a:t>
            </a:r>
            <a:r>
              <a:rPr lang="en-US" dirty="0"/>
              <a:t>. With most public cloud services, users only pay for the resources that they use.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</a:rPr>
              <a:t>Syncing</a:t>
            </a:r>
            <a:r>
              <a:rPr lang="en-US" dirty="0"/>
              <a:t>. Files can be automatically synced across multiple devices.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</a:rPr>
              <a:t>Security</a:t>
            </a:r>
            <a:r>
              <a:rPr lang="en-US" dirty="0"/>
              <a:t>. Security can be both an advantage and a disadvantage, as security methods may change per vendor.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86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0650-D19E-6E05-A077-E3F199F9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Storage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DBAC-DC35-22BF-66F2-5EBD4CDF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35352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Amazon Web Services (AWS)</a:t>
            </a:r>
          </a:p>
          <a:p>
            <a:pPr>
              <a:lnSpc>
                <a:spcPct val="150000"/>
              </a:lnSpc>
            </a:pPr>
            <a:r>
              <a:rPr lang="en-IN" dirty="0"/>
              <a:t>Microsoft Azure</a:t>
            </a:r>
          </a:p>
          <a:p>
            <a:pPr>
              <a:lnSpc>
                <a:spcPct val="150000"/>
              </a:lnSpc>
            </a:pPr>
            <a:r>
              <a:rPr lang="en-IN" dirty="0"/>
              <a:t>Google Cloud</a:t>
            </a:r>
          </a:p>
          <a:p>
            <a:pPr>
              <a:lnSpc>
                <a:spcPct val="150000"/>
              </a:lnSpc>
            </a:pPr>
            <a:r>
              <a:rPr lang="en-IN" dirty="0"/>
              <a:t>Oracle cloud</a:t>
            </a:r>
          </a:p>
          <a:p>
            <a:pPr>
              <a:lnSpc>
                <a:spcPct val="150000"/>
              </a:lnSpc>
            </a:pPr>
            <a:r>
              <a:rPr lang="en-IN" dirty="0"/>
              <a:t>Box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E0EB54-DC3A-FDD2-D6DB-1A4DBEE946F3}"/>
              </a:ext>
            </a:extLst>
          </p:cNvPr>
          <p:cNvSpPr txBox="1">
            <a:spLocks/>
          </p:cNvSpPr>
          <p:nvPr/>
        </p:nvSpPr>
        <p:spPr>
          <a:xfrm>
            <a:off x="6718479" y="1825625"/>
            <a:ext cx="47437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/>
              <a:t>Storage Area Network (SAN)</a:t>
            </a:r>
          </a:p>
          <a:p>
            <a:pPr>
              <a:lnSpc>
                <a:spcPct val="150000"/>
              </a:lnSpc>
            </a:pPr>
            <a:r>
              <a:rPr lang="en-IN" dirty="0"/>
              <a:t>Network-Attached Storage (NAS)</a:t>
            </a:r>
          </a:p>
          <a:p>
            <a:pPr>
              <a:lnSpc>
                <a:spcPct val="150000"/>
              </a:lnSpc>
            </a:pPr>
            <a:r>
              <a:rPr lang="en-IN" dirty="0"/>
              <a:t>NFS</a:t>
            </a:r>
          </a:p>
          <a:p>
            <a:pPr>
              <a:lnSpc>
                <a:spcPct val="150000"/>
              </a:lnSpc>
            </a:pPr>
            <a:r>
              <a:rPr lang="en-IN" dirty="0"/>
              <a:t>Data Backup &amp; Recovery</a:t>
            </a:r>
          </a:p>
        </p:txBody>
      </p:sp>
    </p:spTree>
    <p:extLst>
      <p:ext uri="{BB962C8B-B14F-4D97-AF65-F5344CB8AC3E}">
        <p14:creationId xmlns:p14="http://schemas.microsoft.com/office/powerpoint/2010/main" val="3586290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Attached Storage (NAS)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NAS is a type of storage device that is connected to a network and provides centralized data access and file sharing to various clients or users.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NAS systems are independent devices with their own operating systems and file management capabilities.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NAS device is simply a container for hard drives with some additional intelligence included for files to be shared and authorized.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3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05F11F-9700-AEB6-0AA6-AD5C55CA6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0776" y="304800"/>
          <a:ext cx="10139892" cy="58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48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Attached Storage</a:t>
            </a:r>
            <a:endParaRPr lang="en-IN" dirty="0"/>
          </a:p>
        </p:txBody>
      </p:sp>
      <p:pic>
        <p:nvPicPr>
          <p:cNvPr id="3074" name="Picture 2" descr="Network Attached Storage (NAS)">
            <a:extLst>
              <a:ext uri="{FF2B5EF4-FFF2-40B4-BE49-F238E27FC236}">
                <a16:creationId xmlns:a16="http://schemas.microsoft.com/office/drawing/2014/main" id="{395B8CFB-3FCB-5978-81FA-7D38AE255D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9"/>
          <a:stretch/>
        </p:blipFill>
        <p:spPr bwMode="auto">
          <a:xfrm>
            <a:off x="1469718" y="1802381"/>
            <a:ext cx="9252563" cy="469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7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0F89-A2FF-5A41-5CEF-22B20A30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to discuss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9F74-2785-87DB-E76C-35424F3B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Are Infrastructure Services?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if businesses do not have an IT infra?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Trending Infrastructures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Redefining Infrastructures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Typical infrastructure services in a datacenter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Hypervisor &amp; its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Storage Services &amp; its 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Network Services &amp; its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Content Delivery Network (CDN)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2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Area Network (SAN)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SAN is a network of storage devices that can be accessed by multiple servers or computers, providing a shared pool of storage space.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Each computer on the network can access storage on the SAN as though they were local disks connected directly to the computer.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It's like a highway for data, allowing servers to access storage resources as if they were directly attached, even if they're physically located elsewhere.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419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Area Network (SAN)</a:t>
            </a:r>
          </a:p>
        </p:txBody>
      </p:sp>
      <p:pic>
        <p:nvPicPr>
          <p:cNvPr id="1026" name="Picture 2" descr="Figure 1-2">
            <a:extLst>
              <a:ext uri="{FF2B5EF4-FFF2-40B4-BE49-F238E27FC236}">
                <a16:creationId xmlns:a16="http://schemas.microsoft.com/office/drawing/2014/main" id="{44104957-D0B9-6078-F3B1-E2D50F756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86" y="1690688"/>
            <a:ext cx="7282027" cy="49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8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Area Network (SAN)</a:t>
            </a:r>
          </a:p>
        </p:txBody>
      </p:sp>
      <p:pic>
        <p:nvPicPr>
          <p:cNvPr id="2052" name="Picture 4" descr="What is Storage Area Network (SAN) - Friktoria.com - Data Center Services">
            <a:extLst>
              <a:ext uri="{FF2B5EF4-FFF2-40B4-BE49-F238E27FC236}">
                <a16:creationId xmlns:a16="http://schemas.microsoft.com/office/drawing/2014/main" id="{930D506C-A01F-6FB8-2EA6-742B70BB2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07" y="1690688"/>
            <a:ext cx="6361386" cy="511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86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Components of SAN</a:t>
            </a:r>
          </a:p>
        </p:txBody>
      </p:sp>
      <p:pic>
        <p:nvPicPr>
          <p:cNvPr id="2052" name="Picture 4" descr="What is Storage Area Network (SAN) - Friktoria.com - Data Center Services">
            <a:extLst>
              <a:ext uri="{FF2B5EF4-FFF2-40B4-BE49-F238E27FC236}">
                <a16:creationId xmlns:a16="http://schemas.microsoft.com/office/drawing/2014/main" id="{930D506C-A01F-6FB8-2EA6-742B70BB2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17" y="1690688"/>
            <a:ext cx="5370989" cy="43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FAC2E5-E1DC-88F9-209F-A508CFDE0958}"/>
              </a:ext>
            </a:extLst>
          </p:cNvPr>
          <p:cNvSpPr txBox="1"/>
          <p:nvPr/>
        </p:nvSpPr>
        <p:spPr>
          <a:xfrm>
            <a:off x="838200" y="1690688"/>
            <a:ext cx="5022785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3 major components of SAN.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Infrastructure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5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SAN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79276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SAN switches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SAN fabric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Physical Disk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Connections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Host Bus Adapter (HBA)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Controllers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RAID Group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2623D-943B-035F-0693-9D719207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60" y="1825624"/>
            <a:ext cx="5107862" cy="48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8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6A79-B386-A2DE-A794-D914B083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2B51-8618-049D-FF4A-1A25B00E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Network services are applications at the network application layer that connect users working in offices, branches, or remote locations to applications and data in a network.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Network as a service (</a:t>
            </a:r>
            <a:r>
              <a:rPr lang="en-US" dirty="0" err="1"/>
              <a:t>NaaS</a:t>
            </a:r>
            <a:r>
              <a:rPr lang="en-US" dirty="0"/>
              <a:t>) is a cloud model that lets organizations easily operate their networks and achieve the outcomes they expect from them without owning, building, or maintaining infrastructure themselves.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619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E9B6-E512-0446-6C62-FD415693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network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04C3-D8D0-EA3C-E35F-715C7203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Internet and cloud connectivity</a:t>
            </a:r>
          </a:p>
          <a:p>
            <a:pPr>
              <a:lnSpc>
                <a:spcPct val="150000"/>
              </a:lnSpc>
            </a:pPr>
            <a:r>
              <a:rPr lang="en-US" dirty="0"/>
              <a:t>Branch office and campus connectivity</a:t>
            </a:r>
          </a:p>
          <a:p>
            <a:pPr>
              <a:lnSpc>
                <a:spcPct val="150000"/>
              </a:lnSpc>
            </a:pPr>
            <a:r>
              <a:rPr lang="en-US" dirty="0"/>
              <a:t>Private data center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Secure cloud-connectivity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Virtual network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959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6C39-D90B-319A-81AE-A615E2CA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Delivery Network (CDN)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BB5C-8897-2A6C-6239-53574A1D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A content delivery network (CDN) is a geographically distributed group of servers that caches content close to end users.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 CDN allows for the quick transfer of assets needed for loading Internet content, including HTML pages, JavaScript files, stylesheets, images, and videos.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5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6C39-D90B-319A-81AE-A615E2CA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Delivery Network (CDN)</a:t>
            </a:r>
          </a:p>
        </p:txBody>
      </p:sp>
      <p:pic>
        <p:nvPicPr>
          <p:cNvPr id="1026" name="Picture 2" descr="What is a Content Delivery Network (CDN) - A Beginner's Guide">
            <a:extLst>
              <a:ext uri="{FF2B5EF4-FFF2-40B4-BE49-F238E27FC236}">
                <a16:creationId xmlns:a16="http://schemas.microsoft.com/office/drawing/2014/main" id="{4E9D9F07-0E96-CF29-AE7A-8625AF4A5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7592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65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BA97-5210-8A8B-832B-57285CC2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389" cy="1325563"/>
          </a:xfrm>
        </p:spPr>
        <p:txBody>
          <a:bodyPr/>
          <a:lstStyle/>
          <a:p>
            <a:r>
              <a:rPr lang="en-US" dirty="0"/>
              <a:t>Services in 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136C-A244-2AC7-743E-B21A79DBB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Switching and Routing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Networking infrastructure to enable communication between servers, storage, and other devices.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Load Balancing</a:t>
            </a:r>
            <a:endParaRPr lang="en-US" dirty="0"/>
          </a:p>
          <a:p>
            <a:pPr lvl="1" algn="just">
              <a:lnSpc>
                <a:spcPct val="200000"/>
              </a:lnSpc>
            </a:pPr>
            <a:r>
              <a:rPr lang="en-US" dirty="0"/>
              <a:t>Distributing network traffic across multiple servers to ensure optimal resource utilization and high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75093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7344-8D6B-A96A-8A3B-C7E96D6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Infrastructure 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5DB1-6141-BC99-63CC-14928E47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Infrastructure includes </a:t>
            </a:r>
            <a:r>
              <a:rPr lang="en-US" dirty="0">
                <a:solidFill>
                  <a:srgbClr val="FFFF00"/>
                </a:solidFill>
              </a:rPr>
              <a:t>Networking equipment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Servers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Storage</a:t>
            </a:r>
            <a:r>
              <a:rPr lang="en-US" dirty="0"/>
              <a:t> due to the important function they provide within specific business environments.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Infrastructure services include </a:t>
            </a:r>
            <a:r>
              <a:rPr lang="en-US" dirty="0">
                <a:solidFill>
                  <a:srgbClr val="FFFF00"/>
                </a:solidFill>
              </a:rPr>
              <a:t>communication services, networking, data processing and storage</a:t>
            </a:r>
            <a:r>
              <a:rPr lang="en-US" dirty="0"/>
              <a:t>, platforms through which businesses can share content and </a:t>
            </a:r>
            <a:r>
              <a:rPr lang="en-US" dirty="0">
                <a:solidFill>
                  <a:srgbClr val="FFFF00"/>
                </a:solidFill>
              </a:rPr>
              <a:t>media, knowledge management, systems, applications, IoT, user devices</a:t>
            </a:r>
            <a:r>
              <a:rPr lang="en-US" dirty="0"/>
              <a:t>, resilience.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086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BA97-5210-8A8B-832B-57285CC2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389" cy="1325563"/>
          </a:xfrm>
        </p:spPr>
        <p:txBody>
          <a:bodyPr/>
          <a:lstStyle/>
          <a:p>
            <a:r>
              <a:rPr lang="en-US" dirty="0"/>
              <a:t>Services in 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136C-A244-2AC7-743E-B21A79DBB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Firewall and Security</a:t>
            </a:r>
            <a:endParaRPr lang="en-US" dirty="0"/>
          </a:p>
          <a:p>
            <a:pPr lvl="1" algn="just">
              <a:lnSpc>
                <a:spcPct val="200000"/>
              </a:lnSpc>
            </a:pPr>
            <a:r>
              <a:rPr lang="en-US" dirty="0"/>
              <a:t>Implementing security measures to protect against unauthorized access and cyber threats.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Intrusion Detection and Prevention Systems (IDPS)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Monitoring and preventing security threats within the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281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and Cooling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Uninterruptible Power Supply (UPS)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Power Distribution Units (PDUs)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Cooling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19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Uninterruptible Power Supply (UPS)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device that provides battery backup and surge protection to connected electronic devices.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Key features of a UPS include: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Battery Backup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Surge Protection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Voltage Regulation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Automatic Voltage Regulation (AVR)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Monitoring and Management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Different Form Factors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001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Distribution Units (PDUs)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PDU is a device designed to distribute electric power to multiple devices within a data center, server room, or other environments where many electronic devices are present.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PDUs play a crucial role in managing and controlling the power supply to various equipment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7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PDU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90545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Power Distribution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Mounting Options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Input and Output Connections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Types of PDUs: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Basic PDUs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Metered PDUs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Switched PDUs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700D6F-D0B1-EB82-0875-FAD8DA3079C3}"/>
              </a:ext>
            </a:extLst>
          </p:cNvPr>
          <p:cNvSpPr txBox="1">
            <a:spLocks/>
          </p:cNvSpPr>
          <p:nvPr/>
        </p:nvSpPr>
        <p:spPr>
          <a:xfrm>
            <a:off x="5328745" y="1825624"/>
            <a:ext cx="4490545" cy="480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/>
              <a:t>Monitored and Managed PDUs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Monitoring and Management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Redundancy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Environmental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66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Data Center Infrastructure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Data center infrastructure management (DCIM) </a:t>
            </a:r>
            <a:r>
              <a:rPr lang="en-US" dirty="0">
                <a:solidFill>
                  <a:srgbClr val="FFFF00"/>
                </a:solidFill>
              </a:rPr>
              <a:t>tools monitor, measure, manage and/or control data center utilization and energy consumption </a:t>
            </a:r>
            <a:r>
              <a:rPr lang="en-US" dirty="0"/>
              <a:t>of all IT-related equipment (such as servers, storage and network switches) and facility infrastructure components (such as power distribution units [PDUs] and computer room air conditioners [CRACs])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52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DCIM Tool</a:t>
            </a:r>
            <a:endParaRPr lang="en-IN" dirty="0"/>
          </a:p>
        </p:txBody>
      </p:sp>
      <p:pic>
        <p:nvPicPr>
          <p:cNvPr id="4098" name="Picture 2" descr="SunbirdDcim Platform">
            <a:extLst>
              <a:ext uri="{FF2B5EF4-FFF2-40B4-BE49-F238E27FC236}">
                <a16:creationId xmlns:a16="http://schemas.microsoft.com/office/drawing/2014/main" id="{086789BA-1A28-9562-2BB3-9CBC5D16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6654"/>
            <a:ext cx="6463862" cy="387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7443E-D2E0-39EE-662C-D51FCF845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69" y="1337550"/>
            <a:ext cx="4790192" cy="51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6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DCIM Benefits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22F3CD-DE53-1D56-F1A4-3EBA44CCB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501123"/>
              </p:ext>
            </p:extLst>
          </p:nvPr>
        </p:nvGraphicFramePr>
        <p:xfrm>
          <a:off x="579383" y="1263759"/>
          <a:ext cx="11033234" cy="5594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227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DCIM Software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238297" cy="480699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Sunbird DCIM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Intel Data </a:t>
            </a:r>
            <a:r>
              <a:rPr lang="en-IN" dirty="0" err="1"/>
              <a:t>Center</a:t>
            </a:r>
            <a:r>
              <a:rPr lang="en-IN" dirty="0"/>
              <a:t> Manager (DCM)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Device42</a:t>
            </a:r>
          </a:p>
          <a:p>
            <a:pPr algn="just">
              <a:lnSpc>
                <a:spcPct val="150000"/>
              </a:lnSpc>
            </a:pPr>
            <a:r>
              <a:rPr lang="en-IN" dirty="0" err="1"/>
              <a:t>Rackwise</a:t>
            </a:r>
            <a:r>
              <a:rPr lang="en-IN" dirty="0"/>
              <a:t> </a:t>
            </a:r>
            <a:r>
              <a:rPr lang="en-IN" dirty="0" err="1"/>
              <a:t>DCiM</a:t>
            </a:r>
            <a:r>
              <a:rPr lang="en-IN" dirty="0"/>
              <a:t> X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Emerson Network Power Trellis</a:t>
            </a:r>
          </a:p>
          <a:p>
            <a:pPr algn="just">
              <a:lnSpc>
                <a:spcPct val="150000"/>
              </a:lnSpc>
            </a:pPr>
            <a:r>
              <a:rPr lang="en-IN" dirty="0" err="1"/>
              <a:t>Virtana</a:t>
            </a:r>
            <a:r>
              <a:rPr lang="en-IN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RF Code </a:t>
            </a:r>
            <a:r>
              <a:rPr lang="en-IN" dirty="0" err="1"/>
              <a:t>CenterScape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err="1"/>
              <a:t>Cormant</a:t>
            </a:r>
            <a:r>
              <a:rPr lang="en-IN" dirty="0"/>
              <a:t>-CS DCIM</a:t>
            </a:r>
          </a:p>
        </p:txBody>
      </p:sp>
      <p:pic>
        <p:nvPicPr>
          <p:cNvPr id="6146" name="Picture 2" descr="Sunbird DCIM Pricing, Alternatives &amp; More 2024 | Capterra">
            <a:extLst>
              <a:ext uri="{FF2B5EF4-FFF2-40B4-BE49-F238E27FC236}">
                <a16:creationId xmlns:a16="http://schemas.microsoft.com/office/drawing/2014/main" id="{2E9CB1F0-F26C-BD42-4D90-2B1FC1622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0" t="18827" r="2356" b="9387"/>
          <a:stretch/>
        </p:blipFill>
        <p:spPr bwMode="auto">
          <a:xfrm>
            <a:off x="5202621" y="1999044"/>
            <a:ext cx="6684580" cy="369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46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365125"/>
            <a:ext cx="10802007" cy="1325563"/>
          </a:xfrm>
        </p:spPr>
        <p:txBody>
          <a:bodyPr>
            <a:normAutofit/>
          </a:bodyPr>
          <a:lstStyle/>
          <a:p>
            <a:r>
              <a:rPr lang="en-IN" dirty="0"/>
              <a:t>Remote Infrastructure Management (RIM)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RIM is a comprehensive approach to handling and overseeing an organization's IT infrastructure, systems and services from </a:t>
            </a:r>
            <a:r>
              <a:rPr lang="en-US" dirty="0">
                <a:solidFill>
                  <a:srgbClr val="FFFF00"/>
                </a:solidFill>
              </a:rPr>
              <a:t>a remote location</a:t>
            </a:r>
            <a:r>
              <a:rPr lang="en-US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 typically involves the use of advanced technologies, automation and specialized service providers to monitor, manage and maintain IT infrastructure, ensuring optimal performance, security and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85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CA31-E4C8-1F26-ABFE-DD715D89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businesses do not have an IT infra?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0700-8E45-41AD-68C6-FCAFC160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Businesses struggle to </a:t>
            </a:r>
            <a:r>
              <a:rPr lang="en-US" dirty="0">
                <a:solidFill>
                  <a:srgbClr val="FFFF00"/>
                </a:solidFill>
              </a:rPr>
              <a:t>share and move data </a:t>
            </a:r>
            <a:r>
              <a:rPr lang="en-US" dirty="0"/>
              <a:t>in an efficient way within the workplace.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And when IT infrastructure fails, many </a:t>
            </a:r>
            <a:r>
              <a:rPr lang="en-US" dirty="0">
                <a:solidFill>
                  <a:srgbClr val="FFFF00"/>
                </a:solidFill>
              </a:rPr>
              <a:t>business functions are not </a:t>
            </a:r>
            <a:r>
              <a:rPr lang="en-US" dirty="0"/>
              <a:t>able to be performed.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517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is RIM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Cost savings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Improves focus on core competencies.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Efficient handling of remote locations.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Reduce downtime and enhanced productivity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52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benefits of 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Increased Productivity and Efficiency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Cost Reduction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Enhanced Monitoring and Proactive Maintenance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Scalability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Improved Work-Life Balance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Security and Compliance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Disaster Recovery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Customer Satisfaction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68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RIM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21166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Microsoft Remote Desktop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TeamViewer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Cisco Meraki Dashboard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Zabbix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HPE </a:t>
            </a:r>
            <a:r>
              <a:rPr lang="en-US" dirty="0" err="1"/>
              <a:t>iLO</a:t>
            </a:r>
            <a:r>
              <a:rPr lang="en-US" dirty="0"/>
              <a:t> (Integrated Lights-Out)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Dell iDRAC (Integrated Dell Remote Access Controller)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0726CB-7F2A-48C3-0E28-496E9A0B4BD6}"/>
              </a:ext>
            </a:extLst>
          </p:cNvPr>
          <p:cNvSpPr txBox="1">
            <a:spLocks/>
          </p:cNvSpPr>
          <p:nvPr/>
        </p:nvSpPr>
        <p:spPr>
          <a:xfrm>
            <a:off x="6561082" y="1825624"/>
            <a:ext cx="5121166" cy="480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/>
              <a:t>AWS Management Console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Microsoft Azure  Portal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Google Cloud Console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Trend Micro Office Scan</a:t>
            </a:r>
          </a:p>
          <a:p>
            <a:pPr lvl="1" algn="just">
              <a:lnSpc>
                <a:spcPct val="150000"/>
              </a:lnSpc>
            </a:pPr>
            <a:r>
              <a:rPr lang="en-IN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609263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Performance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IT performance management is the supervision of an organization's IT infrastructure to ensure key performance indicators, service levels and budgets comply with the organization's goals.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performance management involves purchasing decisions, standardization of IT equipment, and guidance on capital and human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85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8DB1905-46B2-C2BB-C03A-48F3B5C9DE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9" t="9977" r="10440" b="10826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9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Performance Monitoring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1" y="1825624"/>
            <a:ext cx="5121166" cy="48069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SolarWinds Server &amp; Application Monitor (SAM)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NagiosXI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Wireshark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New Relic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AppDynamics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SolarWinds Database Performance Analyzer (DPA)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F359F-4BD2-C4FF-7689-E1771B8742FB}"/>
              </a:ext>
            </a:extLst>
          </p:cNvPr>
          <p:cNvSpPr txBox="1">
            <a:spLocks/>
          </p:cNvSpPr>
          <p:nvPr/>
        </p:nvSpPr>
        <p:spPr>
          <a:xfrm>
            <a:off x="6626774" y="1825624"/>
            <a:ext cx="5121166" cy="4806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/>
              <a:t>VMware </a:t>
            </a:r>
            <a:r>
              <a:rPr lang="en-US" dirty="0" err="1"/>
              <a:t>vRealize</a:t>
            </a:r>
            <a:r>
              <a:rPr lang="en-US" dirty="0"/>
              <a:t> Operations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Microsoft Hyper-V Manager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DataDog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AWS CloudWatch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Google </a:t>
            </a:r>
            <a:r>
              <a:rPr lang="en-IN" dirty="0" err="1"/>
              <a:t>PageSpeed</a:t>
            </a:r>
            <a:r>
              <a:rPr lang="en-IN" dirty="0"/>
              <a:t> Insights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Prometheus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Grafana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Open Hardware Monitor</a:t>
            </a:r>
          </a:p>
        </p:txBody>
      </p:sp>
    </p:spTree>
    <p:extLst>
      <p:ext uri="{BB962C8B-B14F-4D97-AF65-F5344CB8AC3E}">
        <p14:creationId xmlns:p14="http://schemas.microsoft.com/office/powerpoint/2010/main" val="288926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Physical Security - Data Centre tiers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7493B62-54B5-4F53-F656-DDDEFE9B2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3"/>
          <a:stretch/>
        </p:blipFill>
        <p:spPr bwMode="auto">
          <a:xfrm>
            <a:off x="1539766" y="1531029"/>
            <a:ext cx="9112468" cy="520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9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in data centre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31069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Perimeter security,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Facility controls,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Computer room controls, and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Cabinet controls.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E78D6C2-9F10-2CB4-E18B-5FCB889C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59" y="2455316"/>
            <a:ext cx="5257800" cy="37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83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Conduct regular audits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Strengthen access control systems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Enhance video surveillance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35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Network security is essential to help protect sensitive corporate information, guard against data theft, monitor the network for vulnerabilities, mitigate threats, and ensure compliance with ever-changing regulations and standards.</a:t>
            </a:r>
          </a:p>
          <a:p>
            <a:pPr algn="just"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19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6E93-C74A-259D-94D6-6320D029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Trending Infrastructures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C3BB-FC91-E2D8-0B44-E2B8BA41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81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Automation.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Hybrid IT vs. disaster recovery</a:t>
            </a:r>
          </a:p>
          <a:p>
            <a:pPr>
              <a:lnSpc>
                <a:spcPct val="150000"/>
              </a:lnSpc>
            </a:pPr>
            <a:r>
              <a:rPr lang="en-US" dirty="0"/>
              <a:t>Scaling DevOps agility</a:t>
            </a:r>
          </a:p>
          <a:p>
            <a:pPr>
              <a:lnSpc>
                <a:spcPct val="150000"/>
              </a:lnSpc>
            </a:pPr>
            <a:r>
              <a:rPr lang="en-IN" dirty="0"/>
              <a:t>Distributed cloud</a:t>
            </a:r>
          </a:p>
          <a:p>
            <a:pPr>
              <a:lnSpc>
                <a:spcPct val="150000"/>
              </a:lnSpc>
            </a:pPr>
            <a:r>
              <a:rPr lang="en-IN" dirty="0"/>
              <a:t>Containerization</a:t>
            </a:r>
          </a:p>
          <a:p>
            <a:pPr>
              <a:lnSpc>
                <a:spcPct val="150000"/>
              </a:lnSpc>
            </a:pPr>
            <a:r>
              <a:rPr lang="en-IN" dirty="0"/>
              <a:t>Artificial intelligence</a:t>
            </a:r>
          </a:p>
          <a:p>
            <a:pPr>
              <a:lnSpc>
                <a:spcPct val="150000"/>
              </a:lnSpc>
            </a:pPr>
            <a:r>
              <a:rPr lang="en-IN" dirty="0"/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3702644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Cyberattacks are increasingly sophisticated and may involve the following techniques: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Packet sniffing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IP spoofing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Denial-of-service (DoS) attack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Password attack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Man-in-the-middle attack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Application attack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Port redirection attack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80701-D450-755E-92B8-DB584E570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968" y="3205765"/>
            <a:ext cx="3448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38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Computing Security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289BF-E20F-ADBA-ADC1-CFBC0894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36" y="1413677"/>
            <a:ext cx="9457928" cy="5444323"/>
          </a:xfrm>
        </p:spPr>
      </p:pic>
    </p:spTree>
    <p:extLst>
      <p:ext uri="{BB962C8B-B14F-4D97-AF65-F5344CB8AC3E}">
        <p14:creationId xmlns:p14="http://schemas.microsoft.com/office/powerpoint/2010/main" val="228271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1325563"/>
          </a:xfrm>
        </p:spPr>
        <p:txBody>
          <a:bodyPr>
            <a:normAutofit/>
          </a:bodyPr>
          <a:lstStyle/>
          <a:p>
            <a:r>
              <a:rPr lang="en-IN" dirty="0"/>
              <a:t>Security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73414" cy="48069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Network Security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Endpoint Security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Identity &amp; Access Management (IAM)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Security Information and Event Management (SIEM)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Cloud Security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 Encryption Service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29CAB3-6059-AFC0-A30A-DB4B495A32DD}"/>
              </a:ext>
            </a:extLst>
          </p:cNvPr>
          <p:cNvSpPr txBox="1">
            <a:spLocks/>
          </p:cNvSpPr>
          <p:nvPr/>
        </p:nvSpPr>
        <p:spPr>
          <a:xfrm>
            <a:off x="6608379" y="1825623"/>
            <a:ext cx="5373414" cy="480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000" dirty="0"/>
              <a:t>Web Security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Incident response &amp; forensics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Security Awareness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Physical Security Services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Penetration Testing and Vulnerability Assessment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09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Services - </a:t>
            </a:r>
            <a:r>
              <a:rPr lang="en-US" dirty="0"/>
              <a:t>Network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Firewall Services</a:t>
            </a:r>
            <a:r>
              <a:rPr lang="en-US" dirty="0"/>
              <a:t>: Implementation and management of firewalls to control and monitor network traffic.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Intrusion Prevention Systems (IPS): </a:t>
            </a:r>
            <a:r>
              <a:rPr lang="en-US" dirty="0"/>
              <a:t>Detection and prevention of malicious activities within the network.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Virtual Private Network (VPN): </a:t>
            </a:r>
            <a:r>
              <a:rPr lang="en-US" dirty="0"/>
              <a:t>Securely connects remote users or networks over the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29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Services - Endpoint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Antivirus and Anti-Malware Services</a:t>
            </a:r>
            <a:r>
              <a:rPr lang="en-US" dirty="0"/>
              <a:t>: Protection against viruses, malware, and other malicious software on individual devices.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Endpoint Detection and Response (EDR</a:t>
            </a:r>
            <a:r>
              <a:rPr lang="en-US" b="1" dirty="0"/>
              <a:t>): </a:t>
            </a:r>
            <a:r>
              <a:rPr lang="en-US" dirty="0"/>
              <a:t>Monitors and responds to suspicious activities on endpoints.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55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Services -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Single Sign-On (SSO): </a:t>
            </a:r>
            <a:r>
              <a:rPr lang="en-US" dirty="0"/>
              <a:t>Allows users to access multiple systems with a single set of credentials.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Authentication Services</a:t>
            </a:r>
            <a:r>
              <a:rPr lang="en-US" b="1" dirty="0"/>
              <a:t>: </a:t>
            </a:r>
            <a:r>
              <a:rPr lang="en-US" dirty="0"/>
              <a:t>Verifies the identity of users or devices before granting access.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Authorization Services</a:t>
            </a:r>
            <a:r>
              <a:rPr lang="en-US" dirty="0"/>
              <a:t>: Manages permissions and access rights based on user roles and responsibilities.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69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Services - SIEM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Log Management</a:t>
            </a:r>
            <a:r>
              <a:rPr lang="en-US" dirty="0"/>
              <a:t>: Collects, analyzes, and stores logs from various IT systems for security monitoring.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Security Analytics</a:t>
            </a:r>
            <a:r>
              <a:rPr lang="en-US" dirty="0"/>
              <a:t>: Utilizes machine learning and analytics to identify security incidents.</a:t>
            </a:r>
          </a:p>
        </p:txBody>
      </p:sp>
    </p:spTree>
    <p:extLst>
      <p:ext uri="{BB962C8B-B14F-4D97-AF65-F5344CB8AC3E}">
        <p14:creationId xmlns:p14="http://schemas.microsoft.com/office/powerpoint/2010/main" val="325367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Services – Cloud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Cloud Access Security Broker (CASB): </a:t>
            </a:r>
            <a:r>
              <a:rPr lang="en-US" dirty="0"/>
              <a:t>Monitors and enforces security policies for data in the cloud.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Security Orchestration, Automation, and Response (SOAR)</a:t>
            </a:r>
            <a:r>
              <a:rPr lang="en-US" b="1" dirty="0"/>
              <a:t>: </a:t>
            </a:r>
            <a:r>
              <a:rPr lang="en-US" dirty="0"/>
              <a:t>Automates and coordinates security processes in cloud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19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7179" cy="1325563"/>
          </a:xfrm>
        </p:spPr>
        <p:txBody>
          <a:bodyPr>
            <a:noAutofit/>
          </a:bodyPr>
          <a:lstStyle/>
          <a:p>
            <a:r>
              <a:rPr lang="en-IN" dirty="0"/>
              <a:t>Security Services – Data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Data at Rest Encryption</a:t>
            </a:r>
            <a:r>
              <a:rPr lang="en-US" dirty="0"/>
              <a:t>: Protects stored data from unauthorized access.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</a:rPr>
              <a:t>Data in Transit Encryption</a:t>
            </a:r>
            <a:r>
              <a:rPr lang="en-US" dirty="0"/>
              <a:t>: Secures data as it travels between devices or across networks.</a:t>
            </a:r>
            <a:endParaRPr lang="en-IN" dirty="0"/>
          </a:p>
        </p:txBody>
      </p:sp>
      <p:pic>
        <p:nvPicPr>
          <p:cNvPr id="3074" name="Picture 2" descr="4. Data Security and Storage - Cloud Security and Privacy [Book]">
            <a:extLst>
              <a:ext uri="{FF2B5EF4-FFF2-40B4-BE49-F238E27FC236}">
                <a16:creationId xmlns:a16="http://schemas.microsoft.com/office/drawing/2014/main" id="{65F79CD8-E6D4-6D1A-7B09-CF975432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641" y="3588253"/>
            <a:ext cx="5288839" cy="317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9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Services – Web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718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Web Application Firewall (WAF): </a:t>
            </a:r>
            <a:r>
              <a:rPr lang="en-US" dirty="0"/>
              <a:t>Protects web applications from common web exploits and attacks.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Content Filtering</a:t>
            </a:r>
            <a:r>
              <a:rPr lang="en-US" dirty="0"/>
              <a:t>: Controls access to web content based on policies and rules.</a:t>
            </a:r>
            <a:endParaRPr lang="en-IN" dirty="0"/>
          </a:p>
        </p:txBody>
      </p:sp>
      <p:pic>
        <p:nvPicPr>
          <p:cNvPr id="4100" name="Picture 4" descr="What is a Web Application Firewall? Definition &amp; FAQs | Avi Networks">
            <a:extLst>
              <a:ext uri="{FF2B5EF4-FFF2-40B4-BE49-F238E27FC236}">
                <a16:creationId xmlns:a16="http://schemas.microsoft.com/office/drawing/2014/main" id="{F15665D2-E3F9-4EF8-B404-29360147D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17006" r="4401" b="25391"/>
          <a:stretch/>
        </p:blipFill>
        <p:spPr bwMode="auto">
          <a:xfrm>
            <a:off x="1139780" y="4276795"/>
            <a:ext cx="10515600" cy="235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81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D84E-D602-909E-4316-EDD4A5D0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Redefining Infrastructures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1E66-6C93-F49B-E6C6-CB1721D6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Infrastructure services in a data center refer to the foundational components and resources that support the operations of information technology (IT) systems and applications.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These services provide the essential hardware, networking, and other resources necessary for the functioning of a data center.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34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19" y="365125"/>
            <a:ext cx="11382111" cy="1325563"/>
          </a:xfrm>
        </p:spPr>
        <p:txBody>
          <a:bodyPr>
            <a:normAutofit/>
          </a:bodyPr>
          <a:lstStyle/>
          <a:p>
            <a:r>
              <a:rPr lang="en-IN" sz="4000" dirty="0"/>
              <a:t>Security Services – Incident Response and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77000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Incident Response Services: </a:t>
            </a:r>
            <a:r>
              <a:rPr lang="en-US" dirty="0"/>
              <a:t>Helps organizations respond to and recover from security incidents.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Digital Forensics</a:t>
            </a:r>
            <a:r>
              <a:rPr lang="en-US" dirty="0"/>
              <a:t>: Investigates and analyzes digital evidence related to security incidents.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50F44D-7EEE-A56A-0C96-EF57A9C69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8" t="1333"/>
          <a:stretch/>
        </p:blipFill>
        <p:spPr bwMode="auto">
          <a:xfrm>
            <a:off x="7831849" y="2321309"/>
            <a:ext cx="3913461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59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Services – Physical 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0"/>
            <a:ext cx="4821621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Access Control Systems</a:t>
            </a:r>
            <a:r>
              <a:rPr lang="en-US" dirty="0"/>
              <a:t>: Manages physical access to facilities and data centers.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Surveillance Systems</a:t>
            </a:r>
            <a:r>
              <a:rPr lang="en-US" dirty="0"/>
              <a:t>: Monitors and records activities in physical spaces.</a:t>
            </a:r>
            <a:endParaRPr lang="en-IN" dirty="0"/>
          </a:p>
        </p:txBody>
      </p:sp>
      <p:pic>
        <p:nvPicPr>
          <p:cNvPr id="2050" name="Picture 2" descr="Hierarchy chart of data center security mapped to the security standards">
            <a:extLst>
              <a:ext uri="{FF2B5EF4-FFF2-40B4-BE49-F238E27FC236}">
                <a16:creationId xmlns:a16="http://schemas.microsoft.com/office/drawing/2014/main" id="{79A7FF93-1399-0D04-548D-83A4B2435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11" y="2077983"/>
            <a:ext cx="6155449" cy="402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87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Security Services – </a:t>
            </a:r>
            <a:r>
              <a:rPr lang="en-US" dirty="0"/>
              <a:t>Penetration Testing and Vulnerability Assessment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5207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Penetration Testing Services</a:t>
            </a:r>
            <a:r>
              <a:rPr lang="en-US" dirty="0"/>
              <a:t>: Simulates cyber-attacks to identify vulnerabilities and weaknesses.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Vulnerability Assessment Services</a:t>
            </a:r>
            <a:r>
              <a:rPr lang="en-US" dirty="0"/>
              <a:t>: Regularly scans systems for known vulnerabilities.</a:t>
            </a:r>
            <a:endParaRPr lang="en-IN" dirty="0"/>
          </a:p>
        </p:txBody>
      </p:sp>
      <p:pic>
        <p:nvPicPr>
          <p:cNvPr id="6148" name="Picture 4" descr="Vulnerability Assessment - Javatpoint">
            <a:extLst>
              <a:ext uri="{FF2B5EF4-FFF2-40B4-BE49-F238E27FC236}">
                <a16:creationId xmlns:a16="http://schemas.microsoft.com/office/drawing/2014/main" id="{EFB58D22-4D6E-AB7A-F3D8-4BD93EA2E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34" y="1825624"/>
            <a:ext cx="4412666" cy="421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04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Collaboration Services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80A6C-FB15-C81A-BCC2-2630FF7F3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485709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99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Collaboration Services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80A6C-FB15-C81A-BCC2-2630FF7F3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027177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9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Collaboration Services</a:t>
            </a:r>
          </a:p>
        </p:txBody>
      </p:sp>
      <p:pic>
        <p:nvPicPr>
          <p:cNvPr id="6" name="wrike_features_demo">
            <a:hlinkClick r:id="" action="ppaction://media"/>
            <a:extLst>
              <a:ext uri="{FF2B5EF4-FFF2-40B4-BE49-F238E27FC236}">
                <a16:creationId xmlns:a16="http://schemas.microsoft.com/office/drawing/2014/main" id="{C69DA9AF-FFDB-C00D-F3D6-EFEF9BFE84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54414" y="1825625"/>
            <a:ext cx="6199514" cy="45110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DBE4CB-6B54-D2EC-5E5B-29C79CF92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634414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Project Management Tools: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Platforms for planning, organizing, and tracking projects, ensuring efficient collaboration and task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01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Communication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3966" cy="4806995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IN" dirty="0"/>
              <a:t>Voice over IP (VoIP) Telephony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Video Conferencing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Unified Communications (UC)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Web Conferencing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Intercom Systems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Emergency Communication Systems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CB388E-9EC1-56EC-78C5-B5FD8789B157}"/>
              </a:ext>
            </a:extLst>
          </p:cNvPr>
          <p:cNvSpPr txBox="1">
            <a:spLocks/>
          </p:cNvSpPr>
          <p:nvPr/>
        </p:nvSpPr>
        <p:spPr>
          <a:xfrm>
            <a:off x="6689834" y="1825624"/>
            <a:ext cx="4663966" cy="4806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IN" dirty="0"/>
              <a:t>Ticketing and Help Desk Systems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Status and Dashboard Displays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Communication APIs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Social Intranet Platforms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Alerting and Notification Systems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Collaborative 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225944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09714" cy="1325563"/>
          </a:xfrm>
        </p:spPr>
        <p:txBody>
          <a:bodyPr>
            <a:normAutofit/>
          </a:bodyPr>
          <a:lstStyle/>
          <a:p>
            <a:r>
              <a:rPr lang="en-IN" dirty="0"/>
              <a:t>Scalability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00903" cy="480699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Virtualization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Auto-Scaling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Load Balancing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Elastic Computing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Container Orchestration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Serverless Computing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Scalable Storage solutions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07D5A1-44B9-7E04-FDB8-3A252E0BDC9C}"/>
              </a:ext>
            </a:extLst>
          </p:cNvPr>
          <p:cNvSpPr txBox="1">
            <a:spLocks/>
          </p:cNvSpPr>
          <p:nvPr/>
        </p:nvSpPr>
        <p:spPr>
          <a:xfrm>
            <a:off x="6340366" y="1825623"/>
            <a:ext cx="4600903" cy="4806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/>
              <a:t>Scaling Groups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Content Delivery Network (CDN)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Database Sharding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Horizontal Scaling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Vertical Scaling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Microservices Architecture</a:t>
            </a:r>
          </a:p>
          <a:p>
            <a:pPr algn="just">
              <a:lnSpc>
                <a:spcPct val="200000"/>
              </a:lnSpc>
            </a:pPr>
            <a:r>
              <a:rPr lang="en-IN" dirty="0"/>
              <a:t>Hybrid Cloud Integration</a:t>
            </a:r>
          </a:p>
        </p:txBody>
      </p:sp>
    </p:spTree>
    <p:extLst>
      <p:ext uri="{BB962C8B-B14F-4D97-AF65-F5344CB8AC3E}">
        <p14:creationId xmlns:p14="http://schemas.microsoft.com/office/powerpoint/2010/main" val="218301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Orchestration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73869" cy="480699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Ansible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Chef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Puppet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Terraform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Kubernetes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Docker Swarm</a:t>
            </a:r>
          </a:p>
          <a:p>
            <a:pPr algn="just">
              <a:lnSpc>
                <a:spcPct val="200000"/>
              </a:lnSpc>
            </a:pPr>
            <a:r>
              <a:rPr lang="en-IN" dirty="0" err="1"/>
              <a:t>SaltStack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DA2A28-EB14-AFA1-DF6F-CC6B90430B76}"/>
              </a:ext>
            </a:extLst>
          </p:cNvPr>
          <p:cNvSpPr txBox="1">
            <a:spLocks/>
          </p:cNvSpPr>
          <p:nvPr/>
        </p:nvSpPr>
        <p:spPr>
          <a:xfrm>
            <a:off x="6545317" y="1825623"/>
            <a:ext cx="5073869" cy="4806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/>
              <a:t>Juju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OpenStack Heat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CloudFormation (AWS)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Azure Resource Manager (ARM)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Google Cloud Deployment Manager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Jenkins</a:t>
            </a:r>
          </a:p>
          <a:p>
            <a:pPr algn="just">
              <a:lnSpc>
                <a:spcPct val="200000"/>
              </a:lnSpc>
            </a:pPr>
            <a:r>
              <a:rPr lang="en-IN" dirty="0" err="1"/>
              <a:t>RunDeck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34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15667" cy="1325563"/>
          </a:xfrm>
        </p:spPr>
        <p:txBody>
          <a:bodyPr>
            <a:normAutofit/>
          </a:bodyPr>
          <a:lstStyle/>
          <a:p>
            <a:r>
              <a:rPr lang="en-IN" dirty="0"/>
              <a:t>Compliance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82" y="1825624"/>
            <a:ext cx="3686503" cy="48069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/>
              <a:t>Regulatory Compliance 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Security Standards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Data Classification &amp; handling</a:t>
            </a:r>
          </a:p>
          <a:p>
            <a:pPr algn="just">
              <a:lnSpc>
                <a:spcPct val="200000"/>
              </a:lnSpc>
            </a:pPr>
            <a:r>
              <a:rPr lang="en-IN" sz="2000" dirty="0"/>
              <a:t>Access control policies</a:t>
            </a:r>
          </a:p>
          <a:p>
            <a:pPr algn="just">
              <a:lnSpc>
                <a:spcPct val="200000"/>
              </a:lnSpc>
            </a:pPr>
            <a:r>
              <a:rPr lang="en-IN" sz="2000" dirty="0"/>
              <a:t>Change Management</a:t>
            </a:r>
          </a:p>
          <a:p>
            <a:pPr algn="just">
              <a:lnSpc>
                <a:spcPct val="200000"/>
              </a:lnSpc>
            </a:pPr>
            <a:r>
              <a:rPr lang="en-IN" sz="2000" dirty="0"/>
              <a:t>Incident Response &amp; Reporting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6F55CC-37E3-0E55-7AB4-8DF481E1D4EC}"/>
              </a:ext>
            </a:extLst>
          </p:cNvPr>
          <p:cNvSpPr txBox="1">
            <a:spLocks/>
          </p:cNvSpPr>
          <p:nvPr/>
        </p:nvSpPr>
        <p:spPr>
          <a:xfrm>
            <a:off x="4440620" y="1847007"/>
            <a:ext cx="3686503" cy="480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000" dirty="0"/>
              <a:t>Vulnerability Management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Risk Management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Physical Security Measures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Audit Trails &amp; Logging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Security  Awareness training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Configuration Management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88C910-3132-2F9D-41E2-FB44E6FECA95}"/>
              </a:ext>
            </a:extLst>
          </p:cNvPr>
          <p:cNvSpPr txBox="1">
            <a:spLocks/>
          </p:cNvSpPr>
          <p:nvPr/>
        </p:nvSpPr>
        <p:spPr>
          <a:xfrm>
            <a:off x="8263758" y="1847007"/>
            <a:ext cx="3686503" cy="4806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000" dirty="0"/>
              <a:t>Data Retention 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Encryption Policies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Compliance Audits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Contractual Compliance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Documentation &amp; Record keeping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Continuous Monitoring &amp; improvement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6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7061-2F05-83A3-7EEF-C4B6BF14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infra services in a data center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DCB8-FCBF-E430-F6D5-2B5A3C40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Compute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Storage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Network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Power and Cooling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Management and Monitoring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Collaboration and Communication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Scalability and Resource Orchestration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Compliance and Governance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Cloud Services 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254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5843" cy="1325563"/>
          </a:xfrm>
        </p:spPr>
        <p:txBody>
          <a:bodyPr>
            <a:normAutofit/>
          </a:bodyPr>
          <a:lstStyle/>
          <a:p>
            <a:r>
              <a:rPr lang="en-IN" dirty="0"/>
              <a:t>Governance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86" y="1825624"/>
            <a:ext cx="3766457" cy="480699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Information Security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Access Control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Change Management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Incident Response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Business Continuity &amp; Disaster Recovery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Asset Management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Data Classification &amp; Handling Policy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066D1D-D564-4C6B-4590-F61B0DE1325A}"/>
              </a:ext>
            </a:extLst>
          </p:cNvPr>
          <p:cNvSpPr txBox="1">
            <a:spLocks/>
          </p:cNvSpPr>
          <p:nvPr/>
        </p:nvSpPr>
        <p:spPr>
          <a:xfrm>
            <a:off x="4852309" y="1825623"/>
            <a:ext cx="3336469" cy="4806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/>
              <a:t>Acceptable use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Mobile Device Management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Vendor Management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Privacy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Compliance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Network Security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Cloud Governance Policy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3C1EC9-B066-2DA1-6322-D0519A16C522}"/>
              </a:ext>
            </a:extLst>
          </p:cNvPr>
          <p:cNvSpPr txBox="1">
            <a:spLocks/>
          </p:cNvSpPr>
          <p:nvPr/>
        </p:nvSpPr>
        <p:spPr>
          <a:xfrm>
            <a:off x="8616044" y="1825623"/>
            <a:ext cx="3336470" cy="4806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/>
              <a:t>Physical Security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Configuration Management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Training And Awareness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Audit and Monitoring Policy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Software Development Lifecycle (SDLC) Policy</a:t>
            </a:r>
          </a:p>
        </p:txBody>
      </p:sp>
    </p:spTree>
    <p:extLst>
      <p:ext uri="{BB962C8B-B14F-4D97-AF65-F5344CB8AC3E}">
        <p14:creationId xmlns:p14="http://schemas.microsoft.com/office/powerpoint/2010/main" val="421429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0183-24AE-F300-A656-5F231E41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00BC-DC4B-6842-DF68-6E175054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Compute services are also known as </a:t>
            </a:r>
            <a:r>
              <a:rPr lang="en-US" dirty="0">
                <a:solidFill>
                  <a:srgbClr val="FFFF00"/>
                </a:solidFill>
              </a:rPr>
              <a:t>Infrastructure-as-a-Service</a:t>
            </a:r>
            <a:r>
              <a:rPr lang="en-US" dirty="0"/>
              <a:t> (IaaS).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Compute platforms supply a </a:t>
            </a:r>
            <a:r>
              <a:rPr lang="en-US" dirty="0">
                <a:solidFill>
                  <a:srgbClr val="FFFF00"/>
                </a:solidFill>
              </a:rPr>
              <a:t>virtual server instance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storage</a:t>
            </a:r>
            <a:r>
              <a:rPr lang="en-US" dirty="0"/>
              <a:t> to work.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Users have allocated compute power and can </a:t>
            </a:r>
            <a:r>
              <a:rPr lang="en-US" dirty="0">
                <a:solidFill>
                  <a:srgbClr val="FFFF00"/>
                </a:solidFill>
              </a:rPr>
              <a:t>start, stop, access, and configure </a:t>
            </a:r>
            <a:r>
              <a:rPr lang="en-US" dirty="0"/>
              <a:t>their computer resources as desired.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Types: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Physical or Virtual Machines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Virtualization (Hypervisor-based).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5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5BF-4108-F57F-C769-6101627F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2880"/>
            <a:ext cx="9144000" cy="1641490"/>
          </a:xfrm>
        </p:spPr>
        <p:txBody>
          <a:bodyPr/>
          <a:lstStyle/>
          <a:p>
            <a:pPr algn="ctr"/>
            <a:r>
              <a:rPr lang="en-US" dirty="0"/>
              <a:t>What is a Hypervisor?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73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1576</TotalTime>
  <Words>2406</Words>
  <Application>Microsoft Office PowerPoint</Application>
  <PresentationFormat>Widescreen</PresentationFormat>
  <Paragraphs>410</Paragraphs>
  <Slides>70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Corbel</vt:lpstr>
      <vt:lpstr>Wingdings</vt:lpstr>
      <vt:lpstr>Depth</vt:lpstr>
      <vt:lpstr>Infrastructure Services</vt:lpstr>
      <vt:lpstr>Topics to discuss</vt:lpstr>
      <vt:lpstr>What Are Infrastructure Services?</vt:lpstr>
      <vt:lpstr>What if businesses do not have an IT infra?</vt:lpstr>
      <vt:lpstr>Trending Infrastructures</vt:lpstr>
      <vt:lpstr>Redefining Infrastructures</vt:lpstr>
      <vt:lpstr>Typical infra services in a data center</vt:lpstr>
      <vt:lpstr>Compute Services</vt:lpstr>
      <vt:lpstr>What is a Hypervisor?</vt:lpstr>
      <vt:lpstr>Types of Hypervisor</vt:lpstr>
      <vt:lpstr>Type 1 Hypervisor</vt:lpstr>
      <vt:lpstr>Type 2 Hypervisor</vt:lpstr>
      <vt:lpstr>Examples of IAAS</vt:lpstr>
      <vt:lpstr>Storage Services</vt:lpstr>
      <vt:lpstr>Advantages of Storage Services</vt:lpstr>
      <vt:lpstr>Examples of Storage Service</vt:lpstr>
      <vt:lpstr>Network Attached Storage (NAS)</vt:lpstr>
      <vt:lpstr>PowerPoint Presentation</vt:lpstr>
      <vt:lpstr>Network Attached Storage</vt:lpstr>
      <vt:lpstr>Storage Area Network (SAN)</vt:lpstr>
      <vt:lpstr>Storage Area Network (SAN)</vt:lpstr>
      <vt:lpstr>Storage Area Network (SAN)</vt:lpstr>
      <vt:lpstr>Components of SAN</vt:lpstr>
      <vt:lpstr>SAN Components</vt:lpstr>
      <vt:lpstr>Network Services</vt:lpstr>
      <vt:lpstr>Types of network services</vt:lpstr>
      <vt:lpstr>Content Delivery Network (CDN)</vt:lpstr>
      <vt:lpstr>Content Delivery Network (CDN)</vt:lpstr>
      <vt:lpstr>Services in action</vt:lpstr>
      <vt:lpstr>Services in action</vt:lpstr>
      <vt:lpstr>Power and Cooling Services</vt:lpstr>
      <vt:lpstr>Uninterruptible Power Supply (UPS)</vt:lpstr>
      <vt:lpstr>Power Distribution Units (PDUs)</vt:lpstr>
      <vt:lpstr>PDU Features</vt:lpstr>
      <vt:lpstr>Data Center Infrastructure Management</vt:lpstr>
      <vt:lpstr>DCIM Tool</vt:lpstr>
      <vt:lpstr>DCIM Benefits</vt:lpstr>
      <vt:lpstr>Examples of DCIM Software</vt:lpstr>
      <vt:lpstr>Remote Infrastructure Management (RIM)</vt:lpstr>
      <vt:lpstr>Why is RIM important?</vt:lpstr>
      <vt:lpstr>The benefits of RIM</vt:lpstr>
      <vt:lpstr>RIM Tools</vt:lpstr>
      <vt:lpstr>Performance Monitoring</vt:lpstr>
      <vt:lpstr>PowerPoint Presentation</vt:lpstr>
      <vt:lpstr>Performance Monitoring Tools</vt:lpstr>
      <vt:lpstr>Physical Security - Data Centre tiers</vt:lpstr>
      <vt:lpstr>Security in data centre</vt:lpstr>
      <vt:lpstr>Best practices</vt:lpstr>
      <vt:lpstr>Network Security</vt:lpstr>
      <vt:lpstr>Network Security</vt:lpstr>
      <vt:lpstr>Cloud Computing Security Architecture</vt:lpstr>
      <vt:lpstr>Security Services</vt:lpstr>
      <vt:lpstr>Security Services - Network Security</vt:lpstr>
      <vt:lpstr>Security Services - Endpoint Security</vt:lpstr>
      <vt:lpstr>Security Services - IAM</vt:lpstr>
      <vt:lpstr>Security Services - SIEM</vt:lpstr>
      <vt:lpstr>Security Services – Cloud Security</vt:lpstr>
      <vt:lpstr>Security Services – Data Encryption</vt:lpstr>
      <vt:lpstr>Security Services – Web Security</vt:lpstr>
      <vt:lpstr>Security Services – Incident Response and Forensics</vt:lpstr>
      <vt:lpstr>Security Services – Physical Security </vt:lpstr>
      <vt:lpstr>Security Services – Penetration Testing and Vulnerability Assessment</vt:lpstr>
      <vt:lpstr>Collaboration Services</vt:lpstr>
      <vt:lpstr>Collaboration Services</vt:lpstr>
      <vt:lpstr>Collaboration Services</vt:lpstr>
      <vt:lpstr>Communication Services</vt:lpstr>
      <vt:lpstr>Scalability Services</vt:lpstr>
      <vt:lpstr>Orchestration Tools</vt:lpstr>
      <vt:lpstr>Compliance Management</vt:lpstr>
      <vt:lpstr>Governance 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Services</dc:title>
  <dc:creator>Jeetu Tomar</dc:creator>
  <cp:lastModifiedBy>Jeetu Tomar</cp:lastModifiedBy>
  <cp:revision>265</cp:revision>
  <dcterms:created xsi:type="dcterms:W3CDTF">2024-01-23T14:19:57Z</dcterms:created>
  <dcterms:modified xsi:type="dcterms:W3CDTF">2024-01-30T16:09:24Z</dcterms:modified>
</cp:coreProperties>
</file>