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7" r:id="rId5"/>
    <p:sldId id="278" r:id="rId6"/>
    <p:sldId id="279" r:id="rId7"/>
    <p:sldId id="259" r:id="rId8"/>
    <p:sldId id="282" r:id="rId9"/>
    <p:sldId id="261" r:id="rId10"/>
    <p:sldId id="280" r:id="rId11"/>
    <p:sldId id="281" r:id="rId12"/>
    <p:sldId id="262" r:id="rId13"/>
    <p:sldId id="263" r:id="rId14"/>
    <p:sldId id="264" r:id="rId15"/>
    <p:sldId id="265" r:id="rId16"/>
    <p:sldId id="266" r:id="rId17"/>
    <p:sldId id="267" r:id="rId18"/>
    <p:sldId id="268" r:id="rId19"/>
    <p:sldId id="269" r:id="rId20"/>
    <p:sldId id="275" r:id="rId21"/>
    <p:sldId id="276" r:id="rId22"/>
    <p:sldId id="270" r:id="rId23"/>
    <p:sldId id="271" r:id="rId24"/>
    <p:sldId id="272" r:id="rId25"/>
    <p:sldId id="273" r:id="rId26"/>
    <p:sldId id="283" r:id="rId27"/>
    <p:sldId id="274" r:id="rId28"/>
    <p:sldId id="295" r:id="rId29"/>
    <p:sldId id="284" r:id="rId30"/>
    <p:sldId id="285" r:id="rId31"/>
    <p:sldId id="286" r:id="rId32"/>
    <p:sldId id="287" r:id="rId33"/>
    <p:sldId id="288" r:id="rId34"/>
    <p:sldId id="289" r:id="rId35"/>
    <p:sldId id="290" r:id="rId36"/>
    <p:sldId id="291" r:id="rId37"/>
    <p:sldId id="294" r:id="rId38"/>
    <p:sldId id="292" r:id="rId39"/>
    <p:sldId id="293" r:id="rId40"/>
    <p:sldId id="296" r:id="rId41"/>
    <p:sldId id="297" r:id="rId42"/>
    <p:sldId id="298" r:id="rId43"/>
    <p:sldId id="299" r:id="rId44"/>
    <p:sldId id="300" r:id="rId45"/>
    <p:sldId id="301" r:id="rId46"/>
    <p:sldId id="304"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6331" autoAdjust="0"/>
  </p:normalViewPr>
  <p:slideViewPr>
    <p:cSldViewPr snapToGrid="0">
      <p:cViewPr varScale="1">
        <p:scale>
          <a:sx n="82" d="100"/>
          <a:sy n="82" d="100"/>
        </p:scale>
        <p:origin x="10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9CC945-D26C-406A-8E4D-BF801BB21470}" type="datetimeFigureOut">
              <a:rPr lang="en-IN" smtClean="0"/>
              <a:t>04-04-2024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081B35-ACFB-46EB-87E3-8C4F1481DA8C}" type="slidenum">
              <a:rPr lang="en-IN" smtClean="0"/>
              <a:t>‹#›</a:t>
            </a:fld>
            <a:endParaRPr lang="en-IN"/>
          </a:p>
        </p:txBody>
      </p:sp>
    </p:spTree>
    <p:extLst>
      <p:ext uri="{BB962C8B-B14F-4D97-AF65-F5344CB8AC3E}">
        <p14:creationId xmlns:p14="http://schemas.microsoft.com/office/powerpoint/2010/main" val="105677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CC945-D26C-406A-8E4D-BF801BB2147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316310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9CC945-D26C-406A-8E4D-BF801BB21470}" type="datetimeFigureOut">
              <a:rPr lang="en-IN" smtClean="0"/>
              <a:t>04-04-2024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081B35-ACFB-46EB-87E3-8C4F1481DA8C}" type="slidenum">
              <a:rPr lang="en-IN" smtClean="0"/>
              <a:t>‹#›</a:t>
            </a:fld>
            <a:endParaRPr lang="en-IN"/>
          </a:p>
        </p:txBody>
      </p:sp>
    </p:spTree>
    <p:extLst>
      <p:ext uri="{BB962C8B-B14F-4D97-AF65-F5344CB8AC3E}">
        <p14:creationId xmlns:p14="http://schemas.microsoft.com/office/powerpoint/2010/main" val="285743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lvl1pPr algn="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9CC945-D26C-406A-8E4D-BF801BB2147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271531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9CC945-D26C-406A-8E4D-BF801BB21470}" type="datetimeFigureOut">
              <a:rPr lang="en-IN" smtClean="0"/>
              <a:t>04-04-2024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081B35-ACFB-46EB-87E3-8C4F1481DA8C}" type="slidenum">
              <a:rPr lang="en-IN" smtClean="0"/>
              <a:t>‹#›</a:t>
            </a:fld>
            <a:endParaRPr lang="en-IN"/>
          </a:p>
        </p:txBody>
      </p:sp>
    </p:spTree>
    <p:extLst>
      <p:ext uri="{BB962C8B-B14F-4D97-AF65-F5344CB8AC3E}">
        <p14:creationId xmlns:p14="http://schemas.microsoft.com/office/powerpoint/2010/main" val="129366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CC945-D26C-406A-8E4D-BF801BB2147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144280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CC945-D26C-406A-8E4D-BF801BB21470}"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76057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9CC945-D26C-406A-8E4D-BF801BB21470}"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081B35-ACFB-46EB-87E3-8C4F1481DA8C}"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9109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CC945-D26C-406A-8E4D-BF801BB21470}"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205065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9CC945-D26C-406A-8E4D-BF801BB21470}" type="datetimeFigureOut">
              <a:rPr lang="en-IN" smtClean="0"/>
              <a:t>04-04-2024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081B35-ACFB-46EB-87E3-8C4F1481DA8C}" type="slidenum">
              <a:rPr lang="en-IN" smtClean="0"/>
              <a:t>‹#›</a:t>
            </a:fld>
            <a:endParaRPr lang="en-IN"/>
          </a:p>
        </p:txBody>
      </p:sp>
    </p:spTree>
    <p:extLst>
      <p:ext uri="{BB962C8B-B14F-4D97-AF65-F5344CB8AC3E}">
        <p14:creationId xmlns:p14="http://schemas.microsoft.com/office/powerpoint/2010/main" val="47321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CC945-D26C-406A-8E4D-BF801BB2147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81B35-ACFB-46EB-87E3-8C4F1481DA8C}" type="slidenum">
              <a:rPr lang="en-IN" smtClean="0"/>
              <a:t>‹#›</a:t>
            </a:fld>
            <a:endParaRPr lang="en-IN"/>
          </a:p>
        </p:txBody>
      </p:sp>
    </p:spTree>
    <p:extLst>
      <p:ext uri="{BB962C8B-B14F-4D97-AF65-F5344CB8AC3E}">
        <p14:creationId xmlns:p14="http://schemas.microsoft.com/office/powerpoint/2010/main" val="267030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9CC945-D26C-406A-8E4D-BF801BB21470}" type="datetimeFigureOut">
              <a:rPr lang="en-IN" smtClean="0"/>
              <a:t>04-04-2024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081B35-ACFB-46EB-87E3-8C4F1481DA8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55307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ytech2u.blogspot.com/2016/05/coaxial-cable_29.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AF76-12DB-0E54-2311-F9B204C437CB}"/>
              </a:ext>
            </a:extLst>
          </p:cNvPr>
          <p:cNvSpPr>
            <a:spLocks noGrp="1"/>
          </p:cNvSpPr>
          <p:nvPr>
            <p:ph type="ctrTitle"/>
          </p:nvPr>
        </p:nvSpPr>
        <p:spPr/>
        <p:txBody>
          <a:bodyPr/>
          <a:lstStyle/>
          <a:p>
            <a:r>
              <a:rPr lang="en-US" dirty="0"/>
              <a:t>Network - A basic guide</a:t>
            </a:r>
            <a:endParaRPr lang="en-IN" dirty="0"/>
          </a:p>
        </p:txBody>
      </p:sp>
      <p:sp>
        <p:nvSpPr>
          <p:cNvPr id="3" name="Subtitle 2">
            <a:extLst>
              <a:ext uri="{FF2B5EF4-FFF2-40B4-BE49-F238E27FC236}">
                <a16:creationId xmlns:a16="http://schemas.microsoft.com/office/drawing/2014/main" id="{E2AF9B24-09B3-4A83-2006-4DC3570BA76D}"/>
              </a:ext>
            </a:extLst>
          </p:cNvPr>
          <p:cNvSpPr>
            <a:spLocks noGrp="1"/>
          </p:cNvSpPr>
          <p:nvPr>
            <p:ph type="subTitle" idx="1"/>
          </p:nvPr>
        </p:nvSpPr>
        <p:spPr/>
        <p:txBody>
          <a:bodyPr/>
          <a:lstStyle/>
          <a:p>
            <a:r>
              <a:rPr lang="en-US" dirty="0"/>
              <a:t>By Jitendra Singh Tomar</a:t>
            </a:r>
            <a:endParaRPr lang="en-IN" dirty="0"/>
          </a:p>
        </p:txBody>
      </p:sp>
    </p:spTree>
    <p:extLst>
      <p:ext uri="{BB962C8B-B14F-4D97-AF65-F5344CB8AC3E}">
        <p14:creationId xmlns:p14="http://schemas.microsoft.com/office/powerpoint/2010/main" val="332161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07FF-C3F5-15E7-A01A-9E4C3757A17A}"/>
              </a:ext>
            </a:extLst>
          </p:cNvPr>
          <p:cNvSpPr>
            <a:spLocks noGrp="1"/>
          </p:cNvSpPr>
          <p:nvPr>
            <p:ph type="title"/>
          </p:nvPr>
        </p:nvSpPr>
        <p:spPr/>
        <p:txBody>
          <a:bodyPr/>
          <a:lstStyle/>
          <a:p>
            <a:r>
              <a:rPr lang="en-IN" dirty="0"/>
              <a:t>Types of Network - Based on Area Covered</a:t>
            </a:r>
          </a:p>
        </p:txBody>
      </p:sp>
      <p:sp>
        <p:nvSpPr>
          <p:cNvPr id="3" name="Content Placeholder 2">
            <a:extLst>
              <a:ext uri="{FF2B5EF4-FFF2-40B4-BE49-F238E27FC236}">
                <a16:creationId xmlns:a16="http://schemas.microsoft.com/office/drawing/2014/main" id="{E20C9956-0DE2-B501-6C6A-F9ECDBED8AB5}"/>
              </a:ext>
            </a:extLst>
          </p:cNvPr>
          <p:cNvSpPr>
            <a:spLocks noGrp="1"/>
          </p:cNvSpPr>
          <p:nvPr>
            <p:ph idx="1"/>
          </p:nvPr>
        </p:nvSpPr>
        <p:spPr>
          <a:xfrm>
            <a:off x="581192" y="1876926"/>
            <a:ext cx="11029615" cy="4764506"/>
          </a:xfrm>
        </p:spPr>
        <p:txBody>
          <a:bodyPr>
            <a:normAutofit/>
          </a:bodyPr>
          <a:lstStyle/>
          <a:p>
            <a:pPr algn="just">
              <a:lnSpc>
                <a:spcPct val="150000"/>
              </a:lnSpc>
            </a:pPr>
            <a:r>
              <a:rPr lang="en-US" b="1" dirty="0"/>
              <a:t>Local Area Network </a:t>
            </a:r>
            <a:r>
              <a:rPr lang="en-US" dirty="0"/>
              <a:t>(LAN)</a:t>
            </a:r>
          </a:p>
          <a:p>
            <a:pPr lvl="1" algn="just">
              <a:lnSpc>
                <a:spcPct val="150000"/>
              </a:lnSpc>
            </a:pPr>
            <a:r>
              <a:rPr lang="en-US" dirty="0"/>
              <a:t>A LAN is a network that covers an area of around 10 kilometers.</a:t>
            </a:r>
          </a:p>
          <a:p>
            <a:pPr lvl="1" algn="just">
              <a:lnSpc>
                <a:spcPct val="150000"/>
              </a:lnSpc>
            </a:pPr>
            <a:r>
              <a:rPr lang="en-US" dirty="0"/>
              <a:t>Depending upon the needs of the organization, a LAN can be a single office, building, or Campus.</a:t>
            </a:r>
          </a:p>
          <a:p>
            <a:pPr algn="just">
              <a:lnSpc>
                <a:spcPct val="150000"/>
              </a:lnSpc>
            </a:pPr>
            <a:r>
              <a:rPr lang="en-IN" b="1" dirty="0"/>
              <a:t>Metropolitan Area Network </a:t>
            </a:r>
            <a:r>
              <a:rPr lang="en-IN" dirty="0"/>
              <a:t>(MAN)</a:t>
            </a:r>
          </a:p>
          <a:p>
            <a:pPr lvl="1" algn="just">
              <a:lnSpc>
                <a:spcPct val="150000"/>
              </a:lnSpc>
            </a:pPr>
            <a:r>
              <a:rPr lang="en-US" dirty="0"/>
              <a:t>MAN refers to a network that covers an entire city. </a:t>
            </a:r>
          </a:p>
          <a:p>
            <a:pPr lvl="1" algn="just">
              <a:lnSpc>
                <a:spcPct val="150000"/>
              </a:lnSpc>
            </a:pPr>
            <a:r>
              <a:rPr lang="en-US" dirty="0"/>
              <a:t>For example: consider the cable television network.</a:t>
            </a:r>
            <a:endParaRPr lang="en-IN" dirty="0"/>
          </a:p>
          <a:p>
            <a:pPr algn="just">
              <a:lnSpc>
                <a:spcPct val="150000"/>
              </a:lnSpc>
            </a:pPr>
            <a:r>
              <a:rPr lang="en-IN" b="1" dirty="0"/>
              <a:t>Wide Area Network </a:t>
            </a:r>
            <a:r>
              <a:rPr lang="en-IN" dirty="0"/>
              <a:t>(WAN)</a:t>
            </a:r>
          </a:p>
          <a:p>
            <a:pPr lvl="1" algn="just">
              <a:lnSpc>
                <a:spcPct val="150000"/>
              </a:lnSpc>
            </a:pPr>
            <a:r>
              <a:rPr lang="en-US" dirty="0"/>
              <a:t>WAN refers to a network that connects countries or continents. </a:t>
            </a:r>
          </a:p>
          <a:p>
            <a:pPr lvl="1" algn="just">
              <a:lnSpc>
                <a:spcPct val="150000"/>
              </a:lnSpc>
            </a:pPr>
            <a:r>
              <a:rPr lang="en-US" dirty="0"/>
              <a:t>For example, the Internet allows users to access a distributed system called www from anywhere around the globe.</a:t>
            </a:r>
            <a:endParaRPr lang="en-IN" dirty="0"/>
          </a:p>
        </p:txBody>
      </p:sp>
    </p:spTree>
    <p:extLst>
      <p:ext uri="{BB962C8B-B14F-4D97-AF65-F5344CB8AC3E}">
        <p14:creationId xmlns:p14="http://schemas.microsoft.com/office/powerpoint/2010/main" val="26476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944C-62ED-B660-10ED-4FF20DE54026}"/>
              </a:ext>
            </a:extLst>
          </p:cNvPr>
          <p:cNvSpPr>
            <a:spLocks noGrp="1"/>
          </p:cNvSpPr>
          <p:nvPr>
            <p:ph type="title"/>
          </p:nvPr>
        </p:nvSpPr>
        <p:spPr/>
        <p:txBody>
          <a:bodyPr/>
          <a:lstStyle/>
          <a:p>
            <a:r>
              <a:rPr lang="en-IN" dirty="0"/>
              <a:t>Types of Network - </a:t>
            </a:r>
            <a:r>
              <a:rPr lang="en-US" dirty="0"/>
              <a:t>Based on  Type of Architecture</a:t>
            </a:r>
            <a:endParaRPr lang="en-IN" dirty="0"/>
          </a:p>
        </p:txBody>
      </p:sp>
      <p:sp>
        <p:nvSpPr>
          <p:cNvPr id="3" name="Content Placeholder 2">
            <a:extLst>
              <a:ext uri="{FF2B5EF4-FFF2-40B4-BE49-F238E27FC236}">
                <a16:creationId xmlns:a16="http://schemas.microsoft.com/office/drawing/2014/main" id="{8B2A5B0D-D978-FD1B-96B0-884ED80E96DB}"/>
              </a:ext>
            </a:extLst>
          </p:cNvPr>
          <p:cNvSpPr>
            <a:spLocks noGrp="1"/>
          </p:cNvSpPr>
          <p:nvPr>
            <p:ph idx="1"/>
          </p:nvPr>
        </p:nvSpPr>
        <p:spPr>
          <a:xfrm>
            <a:off x="581192" y="1925053"/>
            <a:ext cx="11029615" cy="4668252"/>
          </a:xfrm>
        </p:spPr>
        <p:txBody>
          <a:bodyPr>
            <a:normAutofit lnSpcReduction="10000"/>
          </a:bodyPr>
          <a:lstStyle/>
          <a:p>
            <a:pPr>
              <a:lnSpc>
                <a:spcPct val="150000"/>
              </a:lnSpc>
            </a:pPr>
            <a:r>
              <a:rPr lang="en-IN" b="1" dirty="0"/>
              <a:t>P2P Networks</a:t>
            </a:r>
          </a:p>
          <a:p>
            <a:pPr lvl="1">
              <a:lnSpc>
                <a:spcPct val="150000"/>
              </a:lnSpc>
            </a:pPr>
            <a:r>
              <a:rPr lang="en-US" dirty="0"/>
              <a:t>Computers with similar capabilities and configurations are referred to as peers.</a:t>
            </a:r>
          </a:p>
          <a:p>
            <a:pPr lvl="1">
              <a:lnSpc>
                <a:spcPct val="150000"/>
              </a:lnSpc>
            </a:pPr>
            <a:r>
              <a:rPr lang="en-US" dirty="0"/>
              <a:t>The “peers” in a peer-to-peer network are computer systems that are connected to each other over the Internet.</a:t>
            </a:r>
            <a:endParaRPr lang="en-IN" dirty="0"/>
          </a:p>
          <a:p>
            <a:pPr>
              <a:lnSpc>
                <a:spcPct val="150000"/>
              </a:lnSpc>
            </a:pPr>
            <a:r>
              <a:rPr lang="en-IN" b="1" dirty="0"/>
              <a:t>Client-Server Networks</a:t>
            </a:r>
          </a:p>
          <a:p>
            <a:pPr lvl="1">
              <a:lnSpc>
                <a:spcPct val="150000"/>
              </a:lnSpc>
            </a:pPr>
            <a:r>
              <a:rPr lang="en-US" dirty="0"/>
              <a:t>Each computer or process on the network is either a client or a server in a client-server architecture (client/server). The client asks for services from the server, which the server provides. </a:t>
            </a:r>
          </a:p>
          <a:p>
            <a:pPr lvl="1">
              <a:lnSpc>
                <a:spcPct val="150000"/>
              </a:lnSpc>
            </a:pPr>
            <a:r>
              <a:rPr lang="en-US" dirty="0"/>
              <a:t>Servers are high-performance computers or processes that manage disc drives (file servers), printers (print servers), or network traffic (network servers)</a:t>
            </a:r>
            <a:endParaRPr lang="en-IN" dirty="0"/>
          </a:p>
          <a:p>
            <a:pPr>
              <a:lnSpc>
                <a:spcPct val="150000"/>
              </a:lnSpc>
            </a:pPr>
            <a:r>
              <a:rPr lang="en-IN" b="1" dirty="0"/>
              <a:t>Hybrid Networks</a:t>
            </a:r>
          </a:p>
          <a:p>
            <a:pPr lvl="1">
              <a:lnSpc>
                <a:spcPct val="150000"/>
              </a:lnSpc>
            </a:pPr>
            <a:r>
              <a:rPr lang="en-US" dirty="0"/>
              <a:t>The hybrid model uses a combination of client-server and peer-to-peer architecture. Ex: Torrent.</a:t>
            </a:r>
            <a:endParaRPr lang="en-IN" dirty="0"/>
          </a:p>
        </p:txBody>
      </p:sp>
    </p:spTree>
    <p:extLst>
      <p:ext uri="{BB962C8B-B14F-4D97-AF65-F5344CB8AC3E}">
        <p14:creationId xmlns:p14="http://schemas.microsoft.com/office/powerpoint/2010/main" val="185490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1C3F-0036-D3F1-D8B7-8A51145A653F}"/>
              </a:ext>
            </a:extLst>
          </p:cNvPr>
          <p:cNvSpPr>
            <a:spLocks noGrp="1"/>
          </p:cNvSpPr>
          <p:nvPr>
            <p:ph type="title"/>
          </p:nvPr>
        </p:nvSpPr>
        <p:spPr/>
        <p:txBody>
          <a:bodyPr/>
          <a:lstStyle/>
          <a:p>
            <a:r>
              <a:rPr lang="en-IN" dirty="0"/>
              <a:t>Network Defined by Architecture</a:t>
            </a:r>
          </a:p>
        </p:txBody>
      </p:sp>
      <p:sp>
        <p:nvSpPr>
          <p:cNvPr id="3" name="Content Placeholder 2">
            <a:extLst>
              <a:ext uri="{FF2B5EF4-FFF2-40B4-BE49-F238E27FC236}">
                <a16:creationId xmlns:a16="http://schemas.microsoft.com/office/drawing/2014/main" id="{F1A92A9F-2A63-5B68-485D-D12C4E3DF507}"/>
              </a:ext>
            </a:extLst>
          </p:cNvPr>
          <p:cNvSpPr>
            <a:spLocks noGrp="1"/>
          </p:cNvSpPr>
          <p:nvPr>
            <p:ph idx="1"/>
          </p:nvPr>
        </p:nvSpPr>
        <p:spPr/>
        <p:txBody>
          <a:bodyPr>
            <a:normAutofit lnSpcReduction="10000"/>
          </a:bodyPr>
          <a:lstStyle/>
          <a:p>
            <a:pPr marL="0" indent="0" algn="just">
              <a:lnSpc>
                <a:spcPct val="200000"/>
              </a:lnSpc>
              <a:buNone/>
            </a:pPr>
            <a:r>
              <a:rPr lang="en-US" dirty="0"/>
              <a:t>Two most common network types are </a:t>
            </a:r>
            <a:r>
              <a:rPr lang="en-US" b="1" dirty="0"/>
              <a:t>peer-to-peer</a:t>
            </a:r>
            <a:r>
              <a:rPr lang="en-US" dirty="0"/>
              <a:t> and </a:t>
            </a:r>
            <a:r>
              <a:rPr lang="en-US" b="1" dirty="0"/>
              <a:t>client/server</a:t>
            </a:r>
            <a:r>
              <a:rPr lang="en-US" dirty="0"/>
              <a:t>.</a:t>
            </a:r>
          </a:p>
          <a:p>
            <a:pPr algn="just">
              <a:lnSpc>
                <a:spcPct val="200000"/>
              </a:lnSpc>
            </a:pPr>
            <a:r>
              <a:rPr lang="en-US" b="1" dirty="0"/>
              <a:t>Peer–to– Peer- </a:t>
            </a:r>
            <a:r>
              <a:rPr lang="en-US" dirty="0"/>
              <a:t>Since  there is no dedicated server, all workstations are considered equal  and any one of them can  act as the client or the server  depending on the need and request. Cost effective network solution.</a:t>
            </a:r>
          </a:p>
          <a:p>
            <a:pPr algn="just">
              <a:lnSpc>
                <a:spcPct val="200000"/>
              </a:lnSpc>
            </a:pPr>
            <a:r>
              <a:rPr lang="en-US" b="1" dirty="0"/>
              <a:t>Client/Server Topology </a:t>
            </a:r>
            <a:r>
              <a:rPr lang="en-US" dirty="0"/>
              <a:t>– By accessing  the  server  computer,  the clients  can  also  access  the  files  and folders  kept  in  the  server. Main disadvantage of a client server model is, the server getting overloaded and slow when many clients trying to access the network at a same point of time.</a:t>
            </a:r>
          </a:p>
          <a:p>
            <a:pPr algn="just">
              <a:lnSpc>
                <a:spcPct val="200000"/>
              </a:lnSpc>
            </a:pPr>
            <a:endParaRPr lang="en-IN" dirty="0"/>
          </a:p>
        </p:txBody>
      </p:sp>
    </p:spTree>
    <p:extLst>
      <p:ext uri="{BB962C8B-B14F-4D97-AF65-F5344CB8AC3E}">
        <p14:creationId xmlns:p14="http://schemas.microsoft.com/office/powerpoint/2010/main" val="289600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B84C-D08E-BD59-1135-1AA485F5A182}"/>
              </a:ext>
            </a:extLst>
          </p:cNvPr>
          <p:cNvSpPr>
            <a:spLocks noGrp="1"/>
          </p:cNvSpPr>
          <p:nvPr>
            <p:ph type="title"/>
          </p:nvPr>
        </p:nvSpPr>
        <p:spPr/>
        <p:txBody>
          <a:bodyPr/>
          <a:lstStyle/>
          <a:p>
            <a:r>
              <a:rPr lang="en-IN" dirty="0"/>
              <a:t>Network Topologies</a:t>
            </a:r>
          </a:p>
        </p:txBody>
      </p:sp>
      <p:sp>
        <p:nvSpPr>
          <p:cNvPr id="3" name="Content Placeholder 2">
            <a:extLst>
              <a:ext uri="{FF2B5EF4-FFF2-40B4-BE49-F238E27FC236}">
                <a16:creationId xmlns:a16="http://schemas.microsoft.com/office/drawing/2014/main" id="{36AD453E-81CF-BA78-4D08-DDE995B24C3D}"/>
              </a:ext>
            </a:extLst>
          </p:cNvPr>
          <p:cNvSpPr>
            <a:spLocks noGrp="1"/>
          </p:cNvSpPr>
          <p:nvPr>
            <p:ph idx="1"/>
          </p:nvPr>
        </p:nvSpPr>
        <p:spPr/>
        <p:txBody>
          <a:bodyPr/>
          <a:lstStyle/>
          <a:p>
            <a:r>
              <a:rPr lang="en-US" dirty="0"/>
              <a:t>Physical Topology</a:t>
            </a:r>
          </a:p>
          <a:p>
            <a:pPr lvl="1"/>
            <a:r>
              <a:rPr lang="en-US" dirty="0"/>
              <a:t>Bus  Topology </a:t>
            </a:r>
          </a:p>
          <a:p>
            <a:pPr lvl="1"/>
            <a:r>
              <a:rPr lang="en-US" dirty="0"/>
              <a:t>Star Topology</a:t>
            </a:r>
          </a:p>
          <a:p>
            <a:pPr lvl="1"/>
            <a:r>
              <a:rPr lang="en-US" dirty="0"/>
              <a:t>Mesh  Topology</a:t>
            </a:r>
          </a:p>
          <a:p>
            <a:pPr lvl="1"/>
            <a:r>
              <a:rPr lang="en-US" dirty="0"/>
              <a:t>Ring Topology</a:t>
            </a:r>
          </a:p>
          <a:p>
            <a:pPr lvl="1"/>
            <a:r>
              <a:rPr lang="en-US" dirty="0"/>
              <a:t>Dual-ring  topology</a:t>
            </a:r>
          </a:p>
          <a:p>
            <a:pPr lvl="1"/>
            <a:r>
              <a:rPr lang="en-US" dirty="0"/>
              <a:t>Hybrid  Topology</a:t>
            </a:r>
          </a:p>
          <a:p>
            <a:pPr lvl="1"/>
            <a:r>
              <a:rPr lang="en-US" dirty="0"/>
              <a:t>The Hub and Spoke Topology</a:t>
            </a:r>
          </a:p>
          <a:p>
            <a:endParaRPr lang="en-IN" dirty="0"/>
          </a:p>
        </p:txBody>
      </p:sp>
    </p:spTree>
    <p:extLst>
      <p:ext uri="{BB962C8B-B14F-4D97-AF65-F5344CB8AC3E}">
        <p14:creationId xmlns:p14="http://schemas.microsoft.com/office/powerpoint/2010/main" val="23761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F74C-D55A-6FC8-2496-A23DED1BD111}"/>
              </a:ext>
            </a:extLst>
          </p:cNvPr>
          <p:cNvSpPr>
            <a:spLocks noGrp="1"/>
          </p:cNvSpPr>
          <p:nvPr>
            <p:ph type="title"/>
          </p:nvPr>
        </p:nvSpPr>
        <p:spPr/>
        <p:txBody>
          <a:bodyPr/>
          <a:lstStyle/>
          <a:p>
            <a:r>
              <a:rPr lang="en-IN" dirty="0"/>
              <a:t>Bus  Topology</a:t>
            </a:r>
          </a:p>
        </p:txBody>
      </p:sp>
      <p:sp>
        <p:nvSpPr>
          <p:cNvPr id="3" name="Content Placeholder 2">
            <a:extLst>
              <a:ext uri="{FF2B5EF4-FFF2-40B4-BE49-F238E27FC236}">
                <a16:creationId xmlns:a16="http://schemas.microsoft.com/office/drawing/2014/main" id="{64106C2E-737B-D094-A9ED-F25514961B78}"/>
              </a:ext>
            </a:extLst>
          </p:cNvPr>
          <p:cNvSpPr>
            <a:spLocks noGrp="1"/>
          </p:cNvSpPr>
          <p:nvPr>
            <p:ph idx="1"/>
          </p:nvPr>
        </p:nvSpPr>
        <p:spPr/>
        <p:txBody>
          <a:bodyPr/>
          <a:lstStyle/>
          <a:p>
            <a:r>
              <a:rPr lang="en-US" dirty="0"/>
              <a:t>Uses  one  single  cable  as  a  core  line  to  connect  all  the  systems  and devices on a network together.</a:t>
            </a:r>
            <a:endParaRPr lang="en-IN" dirty="0"/>
          </a:p>
        </p:txBody>
      </p:sp>
      <p:pic>
        <p:nvPicPr>
          <p:cNvPr id="6" name="Picture 5" descr="Bus topology.JPG">
            <a:extLst>
              <a:ext uri="{FF2B5EF4-FFF2-40B4-BE49-F238E27FC236}">
                <a16:creationId xmlns:a16="http://schemas.microsoft.com/office/drawing/2014/main" id="{94E6B4CF-C52A-9C30-BD1C-5C9C127F1BA8}"/>
              </a:ext>
            </a:extLst>
          </p:cNvPr>
          <p:cNvPicPr>
            <a:picLocks noChangeAspect="1"/>
          </p:cNvPicPr>
          <p:nvPr/>
        </p:nvPicPr>
        <p:blipFill>
          <a:blip r:embed="rId2" cstate="print"/>
          <a:stretch>
            <a:fillRect/>
          </a:stretch>
        </p:blipFill>
        <p:spPr>
          <a:xfrm>
            <a:off x="2819086" y="3013891"/>
            <a:ext cx="6553825" cy="2844908"/>
          </a:xfrm>
          <a:prstGeom prst="rect">
            <a:avLst/>
          </a:prstGeom>
        </p:spPr>
      </p:pic>
    </p:spTree>
    <p:extLst>
      <p:ext uri="{BB962C8B-B14F-4D97-AF65-F5344CB8AC3E}">
        <p14:creationId xmlns:p14="http://schemas.microsoft.com/office/powerpoint/2010/main" val="367182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81F7-21DE-6E86-709D-B5DD801DED03}"/>
              </a:ext>
            </a:extLst>
          </p:cNvPr>
          <p:cNvSpPr>
            <a:spLocks noGrp="1"/>
          </p:cNvSpPr>
          <p:nvPr>
            <p:ph type="title"/>
          </p:nvPr>
        </p:nvSpPr>
        <p:spPr/>
        <p:txBody>
          <a:bodyPr/>
          <a:lstStyle/>
          <a:p>
            <a:r>
              <a:rPr lang="en-IN" dirty="0"/>
              <a:t>Star Topology</a:t>
            </a:r>
          </a:p>
        </p:txBody>
      </p:sp>
      <p:sp>
        <p:nvSpPr>
          <p:cNvPr id="3" name="Content Placeholder 2">
            <a:extLst>
              <a:ext uri="{FF2B5EF4-FFF2-40B4-BE49-F238E27FC236}">
                <a16:creationId xmlns:a16="http://schemas.microsoft.com/office/drawing/2014/main" id="{E4D2711E-B1A1-BFBE-7F00-86706AA6A2F4}"/>
              </a:ext>
            </a:extLst>
          </p:cNvPr>
          <p:cNvSpPr>
            <a:spLocks noGrp="1"/>
          </p:cNvSpPr>
          <p:nvPr>
            <p:ph idx="1"/>
          </p:nvPr>
        </p:nvSpPr>
        <p:spPr/>
        <p:txBody>
          <a:bodyPr/>
          <a:lstStyle/>
          <a:p>
            <a:r>
              <a:rPr lang="en-US" dirty="0"/>
              <a:t>They  are connected through one central device called a hub or a switch or a concentrator.</a:t>
            </a:r>
          </a:p>
          <a:p>
            <a:endParaRPr lang="en-IN" dirty="0"/>
          </a:p>
        </p:txBody>
      </p:sp>
      <p:pic>
        <p:nvPicPr>
          <p:cNvPr id="4" name="Picture 3" descr="star.gif">
            <a:extLst>
              <a:ext uri="{FF2B5EF4-FFF2-40B4-BE49-F238E27FC236}">
                <a16:creationId xmlns:a16="http://schemas.microsoft.com/office/drawing/2014/main" id="{7242671B-ED6E-2361-3DCD-869CDA7E2804}"/>
              </a:ext>
            </a:extLst>
          </p:cNvPr>
          <p:cNvPicPr>
            <a:picLocks noChangeAspect="1"/>
          </p:cNvPicPr>
          <p:nvPr/>
        </p:nvPicPr>
        <p:blipFill>
          <a:blip r:embed="rId2" cstate="print"/>
          <a:stretch>
            <a:fillRect/>
          </a:stretch>
        </p:blipFill>
        <p:spPr>
          <a:xfrm>
            <a:off x="3137365" y="2789172"/>
            <a:ext cx="5917270" cy="3678303"/>
          </a:xfrm>
          <a:prstGeom prst="rect">
            <a:avLst/>
          </a:prstGeom>
        </p:spPr>
      </p:pic>
    </p:spTree>
    <p:extLst>
      <p:ext uri="{BB962C8B-B14F-4D97-AF65-F5344CB8AC3E}">
        <p14:creationId xmlns:p14="http://schemas.microsoft.com/office/powerpoint/2010/main" val="72073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D570-D882-6A6B-933B-3495AA9D2005}"/>
              </a:ext>
            </a:extLst>
          </p:cNvPr>
          <p:cNvSpPr>
            <a:spLocks noGrp="1"/>
          </p:cNvSpPr>
          <p:nvPr>
            <p:ph type="title"/>
          </p:nvPr>
        </p:nvSpPr>
        <p:spPr/>
        <p:txBody>
          <a:bodyPr/>
          <a:lstStyle/>
          <a:p>
            <a:r>
              <a:rPr lang="en-IN" dirty="0"/>
              <a:t>Mesh  Topology </a:t>
            </a:r>
          </a:p>
        </p:txBody>
      </p:sp>
      <p:sp>
        <p:nvSpPr>
          <p:cNvPr id="3" name="Content Placeholder 2">
            <a:extLst>
              <a:ext uri="{FF2B5EF4-FFF2-40B4-BE49-F238E27FC236}">
                <a16:creationId xmlns:a16="http://schemas.microsoft.com/office/drawing/2014/main" id="{078A3A5D-3A3A-1505-B450-38CB845D563A}"/>
              </a:ext>
            </a:extLst>
          </p:cNvPr>
          <p:cNvSpPr>
            <a:spLocks noGrp="1"/>
          </p:cNvSpPr>
          <p:nvPr>
            <p:ph idx="1"/>
          </p:nvPr>
        </p:nvSpPr>
        <p:spPr/>
        <p:txBody>
          <a:bodyPr/>
          <a:lstStyle/>
          <a:p>
            <a:r>
              <a:rPr lang="en-US" dirty="0"/>
              <a:t>Even if one of the connections  goes down, by using other connections a node can be alive on a network.</a:t>
            </a:r>
            <a:endParaRPr lang="en-IN" dirty="0"/>
          </a:p>
        </p:txBody>
      </p:sp>
      <p:pic>
        <p:nvPicPr>
          <p:cNvPr id="4" name="Picture 3" descr="mesh.gif">
            <a:extLst>
              <a:ext uri="{FF2B5EF4-FFF2-40B4-BE49-F238E27FC236}">
                <a16:creationId xmlns:a16="http://schemas.microsoft.com/office/drawing/2014/main" id="{0713B019-D983-8AF2-CD91-10FD369F4556}"/>
              </a:ext>
            </a:extLst>
          </p:cNvPr>
          <p:cNvPicPr>
            <a:picLocks noChangeAspect="1"/>
          </p:cNvPicPr>
          <p:nvPr/>
        </p:nvPicPr>
        <p:blipFill rotWithShape="1">
          <a:blip r:embed="rId2" cstate="print"/>
          <a:srcRect b="10980"/>
          <a:stretch/>
        </p:blipFill>
        <p:spPr>
          <a:xfrm>
            <a:off x="2646948" y="2811379"/>
            <a:ext cx="6043863" cy="3344465"/>
          </a:xfrm>
          <a:prstGeom prst="rect">
            <a:avLst/>
          </a:prstGeom>
        </p:spPr>
      </p:pic>
    </p:spTree>
    <p:extLst>
      <p:ext uri="{BB962C8B-B14F-4D97-AF65-F5344CB8AC3E}">
        <p14:creationId xmlns:p14="http://schemas.microsoft.com/office/powerpoint/2010/main" val="206711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0692-8864-D60C-C690-1D08B790AAEC}"/>
              </a:ext>
            </a:extLst>
          </p:cNvPr>
          <p:cNvSpPr>
            <a:spLocks noGrp="1"/>
          </p:cNvSpPr>
          <p:nvPr>
            <p:ph type="title"/>
          </p:nvPr>
        </p:nvSpPr>
        <p:spPr/>
        <p:txBody>
          <a:bodyPr/>
          <a:lstStyle/>
          <a:p>
            <a:r>
              <a:rPr lang="en-IN" dirty="0"/>
              <a:t>Ring Topology </a:t>
            </a:r>
          </a:p>
        </p:txBody>
      </p:sp>
      <p:sp>
        <p:nvSpPr>
          <p:cNvPr id="3" name="Content Placeholder 2">
            <a:extLst>
              <a:ext uri="{FF2B5EF4-FFF2-40B4-BE49-F238E27FC236}">
                <a16:creationId xmlns:a16="http://schemas.microsoft.com/office/drawing/2014/main" id="{A642A227-4ABC-4E99-6789-421EBB41E4AD}"/>
              </a:ext>
            </a:extLst>
          </p:cNvPr>
          <p:cNvSpPr>
            <a:spLocks noGrp="1"/>
          </p:cNvSpPr>
          <p:nvPr>
            <p:ph idx="1"/>
          </p:nvPr>
        </p:nvSpPr>
        <p:spPr/>
        <p:txBody>
          <a:bodyPr/>
          <a:lstStyle/>
          <a:p>
            <a:r>
              <a:rPr lang="en-US" dirty="0"/>
              <a:t>A ring topology is  where each node or  device on the network connects to two other nodes.</a:t>
            </a:r>
          </a:p>
          <a:p>
            <a:endParaRPr lang="en-IN" dirty="0"/>
          </a:p>
        </p:txBody>
      </p:sp>
      <p:pic>
        <p:nvPicPr>
          <p:cNvPr id="4" name="Picture 3" descr="ring.gif">
            <a:extLst>
              <a:ext uri="{FF2B5EF4-FFF2-40B4-BE49-F238E27FC236}">
                <a16:creationId xmlns:a16="http://schemas.microsoft.com/office/drawing/2014/main" id="{6E41A6E8-8F22-1DF8-8F93-8DA0437E937C}"/>
              </a:ext>
            </a:extLst>
          </p:cNvPr>
          <p:cNvPicPr>
            <a:picLocks noChangeAspect="1"/>
          </p:cNvPicPr>
          <p:nvPr/>
        </p:nvPicPr>
        <p:blipFill rotWithShape="1">
          <a:blip r:embed="rId2" cstate="print"/>
          <a:srcRect b="5274"/>
          <a:stretch/>
        </p:blipFill>
        <p:spPr>
          <a:xfrm>
            <a:off x="3202404" y="2877526"/>
            <a:ext cx="5787189" cy="3445813"/>
          </a:xfrm>
          <a:prstGeom prst="rect">
            <a:avLst/>
          </a:prstGeom>
        </p:spPr>
      </p:pic>
    </p:spTree>
    <p:extLst>
      <p:ext uri="{BB962C8B-B14F-4D97-AF65-F5344CB8AC3E}">
        <p14:creationId xmlns:p14="http://schemas.microsoft.com/office/powerpoint/2010/main" val="322909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BADF-609C-4F27-3067-92688C41A46B}"/>
              </a:ext>
            </a:extLst>
          </p:cNvPr>
          <p:cNvSpPr>
            <a:spLocks noGrp="1"/>
          </p:cNvSpPr>
          <p:nvPr>
            <p:ph type="title"/>
          </p:nvPr>
        </p:nvSpPr>
        <p:spPr/>
        <p:txBody>
          <a:bodyPr/>
          <a:lstStyle/>
          <a:p>
            <a:r>
              <a:rPr lang="en-IN" dirty="0"/>
              <a:t>Dual-ring  topology </a:t>
            </a:r>
          </a:p>
        </p:txBody>
      </p:sp>
      <p:sp>
        <p:nvSpPr>
          <p:cNvPr id="3" name="Content Placeholder 2">
            <a:extLst>
              <a:ext uri="{FF2B5EF4-FFF2-40B4-BE49-F238E27FC236}">
                <a16:creationId xmlns:a16="http://schemas.microsoft.com/office/drawing/2014/main" id="{8A518341-EC09-0CE5-4390-079102062426}"/>
              </a:ext>
            </a:extLst>
          </p:cNvPr>
          <p:cNvSpPr>
            <a:spLocks noGrp="1"/>
          </p:cNvSpPr>
          <p:nvPr>
            <p:ph idx="1"/>
          </p:nvPr>
        </p:nvSpPr>
        <p:spPr/>
        <p:txBody>
          <a:bodyPr/>
          <a:lstStyle/>
          <a:p>
            <a:r>
              <a:rPr lang="en-US" dirty="0"/>
              <a:t>Network  redundant  topology  where  nodes  are  connected  using  two  concentric rings  with  four  branches.</a:t>
            </a:r>
          </a:p>
          <a:p>
            <a:endParaRPr lang="en-IN" dirty="0"/>
          </a:p>
        </p:txBody>
      </p:sp>
      <p:pic>
        <p:nvPicPr>
          <p:cNvPr id="4" name="Picture 3" descr="dual.jpeg">
            <a:extLst>
              <a:ext uri="{FF2B5EF4-FFF2-40B4-BE49-F238E27FC236}">
                <a16:creationId xmlns:a16="http://schemas.microsoft.com/office/drawing/2014/main" id="{45E3706A-F0F5-A0C9-8E62-1E87EEFE7DCE}"/>
              </a:ext>
            </a:extLst>
          </p:cNvPr>
          <p:cNvPicPr>
            <a:picLocks noChangeAspect="1"/>
          </p:cNvPicPr>
          <p:nvPr/>
        </p:nvPicPr>
        <p:blipFill>
          <a:blip r:embed="rId2" cstate="print"/>
          <a:stretch>
            <a:fillRect/>
          </a:stretch>
        </p:blipFill>
        <p:spPr>
          <a:xfrm>
            <a:off x="3206791" y="2783156"/>
            <a:ext cx="5778417" cy="3962901"/>
          </a:xfrm>
          <a:prstGeom prst="rect">
            <a:avLst/>
          </a:prstGeom>
        </p:spPr>
      </p:pic>
    </p:spTree>
    <p:extLst>
      <p:ext uri="{BB962C8B-B14F-4D97-AF65-F5344CB8AC3E}">
        <p14:creationId xmlns:p14="http://schemas.microsoft.com/office/powerpoint/2010/main" val="284240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F4C-F790-71BC-46B4-A775CE8D85C4}"/>
              </a:ext>
            </a:extLst>
          </p:cNvPr>
          <p:cNvSpPr>
            <a:spLocks noGrp="1"/>
          </p:cNvSpPr>
          <p:nvPr>
            <p:ph type="title"/>
          </p:nvPr>
        </p:nvSpPr>
        <p:spPr/>
        <p:txBody>
          <a:bodyPr/>
          <a:lstStyle/>
          <a:p>
            <a:r>
              <a:rPr lang="en-IN" dirty="0"/>
              <a:t>Networking Protocol</a:t>
            </a:r>
          </a:p>
        </p:txBody>
      </p:sp>
      <p:sp>
        <p:nvSpPr>
          <p:cNvPr id="3" name="Content Placeholder 2">
            <a:extLst>
              <a:ext uri="{FF2B5EF4-FFF2-40B4-BE49-F238E27FC236}">
                <a16:creationId xmlns:a16="http://schemas.microsoft.com/office/drawing/2014/main" id="{AADB4425-31B9-6E72-5177-BB68EDA3E6B1}"/>
              </a:ext>
            </a:extLst>
          </p:cNvPr>
          <p:cNvSpPr>
            <a:spLocks noGrp="1"/>
          </p:cNvSpPr>
          <p:nvPr>
            <p:ph idx="1"/>
          </p:nvPr>
        </p:nvSpPr>
        <p:spPr>
          <a:xfrm>
            <a:off x="581192" y="2180496"/>
            <a:ext cx="11029615" cy="4140093"/>
          </a:xfrm>
        </p:spPr>
        <p:txBody>
          <a:bodyPr>
            <a:normAutofit/>
          </a:bodyPr>
          <a:lstStyle/>
          <a:p>
            <a:pPr algn="just">
              <a:lnSpc>
                <a:spcPct val="200000"/>
              </a:lnSpc>
            </a:pPr>
            <a:r>
              <a:rPr lang="en-US" dirty="0"/>
              <a:t>A network protocol is a set of rules that govern data communication between different devices in the network. </a:t>
            </a:r>
          </a:p>
          <a:p>
            <a:pPr algn="just">
              <a:lnSpc>
                <a:spcPct val="200000"/>
              </a:lnSpc>
            </a:pPr>
            <a:r>
              <a:rPr lang="en-US" dirty="0"/>
              <a:t>It determines </a:t>
            </a:r>
          </a:p>
          <a:p>
            <a:pPr lvl="1" algn="just">
              <a:lnSpc>
                <a:spcPct val="200000"/>
              </a:lnSpc>
            </a:pPr>
            <a:r>
              <a:rPr lang="en-US" dirty="0"/>
              <a:t>what is being communicated, </a:t>
            </a:r>
          </a:p>
          <a:p>
            <a:pPr lvl="1" algn="just">
              <a:lnSpc>
                <a:spcPct val="200000"/>
              </a:lnSpc>
            </a:pPr>
            <a:r>
              <a:rPr lang="en-US" dirty="0"/>
              <a:t>how it is being communicated, and </a:t>
            </a:r>
          </a:p>
          <a:p>
            <a:pPr lvl="1" algn="just">
              <a:lnSpc>
                <a:spcPct val="200000"/>
              </a:lnSpc>
            </a:pPr>
            <a:r>
              <a:rPr lang="en-US" dirty="0"/>
              <a:t>when it is being communicated. </a:t>
            </a:r>
          </a:p>
          <a:p>
            <a:pPr algn="just">
              <a:lnSpc>
                <a:spcPct val="200000"/>
              </a:lnSpc>
            </a:pPr>
            <a:r>
              <a:rPr lang="en-US" dirty="0"/>
              <a:t>It permits connected devices to communicate with each other, irrespective of internal and structural differences.</a:t>
            </a:r>
            <a:endParaRPr lang="en-IN" dirty="0"/>
          </a:p>
        </p:txBody>
      </p:sp>
    </p:spTree>
    <p:extLst>
      <p:ext uri="{BB962C8B-B14F-4D97-AF65-F5344CB8AC3E}">
        <p14:creationId xmlns:p14="http://schemas.microsoft.com/office/powerpoint/2010/main" val="30384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3D53-752F-2A88-721E-67DE9E5F00D5}"/>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C1EA41A5-103E-5C42-6AC9-C3A0A1CFE2E0}"/>
              </a:ext>
            </a:extLst>
          </p:cNvPr>
          <p:cNvSpPr>
            <a:spLocks noGrp="1"/>
          </p:cNvSpPr>
          <p:nvPr>
            <p:ph idx="1"/>
          </p:nvPr>
        </p:nvSpPr>
        <p:spPr>
          <a:xfrm>
            <a:off x="581192" y="2180496"/>
            <a:ext cx="4605405" cy="3678303"/>
          </a:xfrm>
        </p:spPr>
        <p:txBody>
          <a:bodyPr>
            <a:normAutofit/>
          </a:bodyPr>
          <a:lstStyle/>
          <a:p>
            <a:r>
              <a:rPr lang="en-IN" dirty="0"/>
              <a:t>Overview </a:t>
            </a:r>
          </a:p>
          <a:p>
            <a:r>
              <a:rPr lang="en-IN" dirty="0"/>
              <a:t>Types of Networking</a:t>
            </a:r>
          </a:p>
          <a:p>
            <a:r>
              <a:rPr lang="en-IN" dirty="0"/>
              <a:t>Network Topologies</a:t>
            </a:r>
          </a:p>
          <a:p>
            <a:r>
              <a:rPr lang="en-IN" dirty="0"/>
              <a:t>Protocols</a:t>
            </a:r>
          </a:p>
          <a:p>
            <a:r>
              <a:rPr lang="en-IN" dirty="0"/>
              <a:t>Network Media &amp; Cabling</a:t>
            </a:r>
          </a:p>
          <a:p>
            <a:r>
              <a:rPr lang="en-IN" dirty="0"/>
              <a:t>Crimping of twisted pair cable</a:t>
            </a:r>
          </a:p>
          <a:p>
            <a:r>
              <a:rPr lang="en-IN" dirty="0"/>
              <a:t>Patch Panel</a:t>
            </a:r>
          </a:p>
        </p:txBody>
      </p:sp>
      <p:sp>
        <p:nvSpPr>
          <p:cNvPr id="4" name="Content Placeholder 2">
            <a:extLst>
              <a:ext uri="{FF2B5EF4-FFF2-40B4-BE49-F238E27FC236}">
                <a16:creationId xmlns:a16="http://schemas.microsoft.com/office/drawing/2014/main" id="{D455C978-3A24-FB44-3545-FB171D628BE8}"/>
              </a:ext>
            </a:extLst>
          </p:cNvPr>
          <p:cNvSpPr txBox="1">
            <a:spLocks/>
          </p:cNvSpPr>
          <p:nvPr/>
        </p:nvSpPr>
        <p:spPr>
          <a:xfrm>
            <a:off x="6096000" y="1715956"/>
            <a:ext cx="460540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dirty="0"/>
              <a:t>Networking Devices</a:t>
            </a:r>
          </a:p>
          <a:p>
            <a:r>
              <a:rPr lang="en-IN" dirty="0"/>
              <a:t>Common Networking Devices</a:t>
            </a:r>
          </a:p>
          <a:p>
            <a:r>
              <a:rPr lang="en-IN" dirty="0"/>
              <a:t>IP addressing and Subnetting part</a:t>
            </a:r>
          </a:p>
          <a:p>
            <a:r>
              <a:rPr lang="en-IN" dirty="0"/>
              <a:t>IP Address - IPv4 vs IPv6 Tutorial</a:t>
            </a:r>
          </a:p>
          <a:p>
            <a:r>
              <a:rPr lang="en-IN" dirty="0"/>
              <a:t>Understanding IP Classes &amp; Subnetting</a:t>
            </a:r>
          </a:p>
          <a:p>
            <a:r>
              <a:rPr lang="en-IN" dirty="0"/>
              <a:t>The OSI reference model</a:t>
            </a:r>
          </a:p>
          <a:p>
            <a:r>
              <a:rPr lang="en-IN" dirty="0"/>
              <a:t>What is IP Header? </a:t>
            </a:r>
          </a:p>
        </p:txBody>
      </p:sp>
    </p:spTree>
    <p:extLst>
      <p:ext uri="{BB962C8B-B14F-4D97-AF65-F5344CB8AC3E}">
        <p14:creationId xmlns:p14="http://schemas.microsoft.com/office/powerpoint/2010/main" val="115514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F4C-F790-71BC-46B4-A775CE8D85C4}"/>
              </a:ext>
            </a:extLst>
          </p:cNvPr>
          <p:cNvSpPr>
            <a:spLocks noGrp="1"/>
          </p:cNvSpPr>
          <p:nvPr>
            <p:ph type="title"/>
          </p:nvPr>
        </p:nvSpPr>
        <p:spPr/>
        <p:txBody>
          <a:bodyPr/>
          <a:lstStyle/>
          <a:p>
            <a:r>
              <a:rPr lang="en-IN" dirty="0"/>
              <a:t>Networking Protocol</a:t>
            </a:r>
          </a:p>
        </p:txBody>
      </p:sp>
      <p:sp>
        <p:nvSpPr>
          <p:cNvPr id="3" name="Content Placeholder 2">
            <a:extLst>
              <a:ext uri="{FF2B5EF4-FFF2-40B4-BE49-F238E27FC236}">
                <a16:creationId xmlns:a16="http://schemas.microsoft.com/office/drawing/2014/main" id="{AADB4425-31B9-6E72-5177-BB68EDA3E6B1}"/>
              </a:ext>
            </a:extLst>
          </p:cNvPr>
          <p:cNvSpPr>
            <a:spLocks noGrp="1"/>
          </p:cNvSpPr>
          <p:nvPr>
            <p:ph idx="1"/>
          </p:nvPr>
        </p:nvSpPr>
        <p:spPr>
          <a:xfrm>
            <a:off x="581192" y="2180496"/>
            <a:ext cx="11029615" cy="4140093"/>
          </a:xfrm>
        </p:spPr>
        <p:txBody>
          <a:bodyPr>
            <a:normAutofit/>
          </a:bodyPr>
          <a:lstStyle/>
          <a:p>
            <a:pPr marL="0" indent="0" algn="just">
              <a:lnSpc>
                <a:spcPct val="200000"/>
              </a:lnSpc>
              <a:buNone/>
            </a:pPr>
            <a:r>
              <a:rPr lang="en-US" dirty="0"/>
              <a:t>The protocols can be broadly classified into three major categories:</a:t>
            </a:r>
          </a:p>
          <a:p>
            <a:pPr marL="342900" indent="-342900" algn="just">
              <a:lnSpc>
                <a:spcPct val="200000"/>
              </a:lnSpc>
              <a:buFont typeface="+mj-lt"/>
              <a:buAutoNum type="arabicPeriod"/>
            </a:pPr>
            <a:r>
              <a:rPr lang="en-US" dirty="0"/>
              <a:t>Network Communication</a:t>
            </a:r>
          </a:p>
          <a:p>
            <a:pPr marL="342900" indent="-342900" algn="just">
              <a:lnSpc>
                <a:spcPct val="200000"/>
              </a:lnSpc>
              <a:buFont typeface="+mj-lt"/>
              <a:buAutoNum type="arabicPeriod"/>
            </a:pPr>
            <a:r>
              <a:rPr lang="en-US" dirty="0"/>
              <a:t>Network Management</a:t>
            </a:r>
          </a:p>
          <a:p>
            <a:pPr marL="342900" indent="-342900" algn="just">
              <a:lnSpc>
                <a:spcPct val="200000"/>
              </a:lnSpc>
              <a:buFont typeface="+mj-lt"/>
              <a:buAutoNum type="arabicPeriod"/>
            </a:pPr>
            <a:r>
              <a:rPr lang="en-US" dirty="0"/>
              <a:t>Network Security</a:t>
            </a:r>
          </a:p>
          <a:p>
            <a:pPr marL="0" indent="0" algn="just">
              <a:lnSpc>
                <a:spcPct val="200000"/>
              </a:lnSpc>
              <a:buNone/>
            </a:pPr>
            <a:endParaRPr lang="en-IN" dirty="0"/>
          </a:p>
        </p:txBody>
      </p:sp>
    </p:spTree>
    <p:extLst>
      <p:ext uri="{BB962C8B-B14F-4D97-AF65-F5344CB8AC3E}">
        <p14:creationId xmlns:p14="http://schemas.microsoft.com/office/powerpoint/2010/main" val="139125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F4C-F790-71BC-46B4-A775CE8D85C4}"/>
              </a:ext>
            </a:extLst>
          </p:cNvPr>
          <p:cNvSpPr>
            <a:spLocks noGrp="1"/>
          </p:cNvSpPr>
          <p:nvPr>
            <p:ph type="title"/>
          </p:nvPr>
        </p:nvSpPr>
        <p:spPr/>
        <p:txBody>
          <a:bodyPr/>
          <a:lstStyle/>
          <a:p>
            <a:r>
              <a:rPr lang="en-IN" dirty="0"/>
              <a:t>Networking Protocol - Network Communication </a:t>
            </a:r>
          </a:p>
        </p:txBody>
      </p:sp>
      <p:sp>
        <p:nvSpPr>
          <p:cNvPr id="3" name="Content Placeholder 2">
            <a:extLst>
              <a:ext uri="{FF2B5EF4-FFF2-40B4-BE49-F238E27FC236}">
                <a16:creationId xmlns:a16="http://schemas.microsoft.com/office/drawing/2014/main" id="{AADB4425-31B9-6E72-5177-BB68EDA3E6B1}"/>
              </a:ext>
            </a:extLst>
          </p:cNvPr>
          <p:cNvSpPr>
            <a:spLocks noGrp="1"/>
          </p:cNvSpPr>
          <p:nvPr>
            <p:ph idx="1"/>
          </p:nvPr>
        </p:nvSpPr>
        <p:spPr>
          <a:xfrm>
            <a:off x="581193" y="1941096"/>
            <a:ext cx="7160728" cy="4620126"/>
          </a:xfrm>
        </p:spPr>
        <p:txBody>
          <a:bodyPr>
            <a:normAutofit lnSpcReduction="10000"/>
          </a:bodyPr>
          <a:lstStyle/>
          <a:p>
            <a:pPr algn="just">
              <a:lnSpc>
                <a:spcPct val="200000"/>
              </a:lnSpc>
            </a:pPr>
            <a:r>
              <a:rPr lang="en-IN" dirty="0"/>
              <a:t>Hypertext Transfer Protocol (HTTP)</a:t>
            </a:r>
          </a:p>
          <a:p>
            <a:pPr algn="just">
              <a:lnSpc>
                <a:spcPct val="200000"/>
              </a:lnSpc>
            </a:pPr>
            <a:r>
              <a:rPr lang="en-IN" dirty="0"/>
              <a:t>Transmission Control Protocol (TCP)</a:t>
            </a:r>
          </a:p>
          <a:p>
            <a:pPr algn="just">
              <a:lnSpc>
                <a:spcPct val="200000"/>
              </a:lnSpc>
            </a:pPr>
            <a:r>
              <a:rPr lang="en-IN" dirty="0"/>
              <a:t>User Datagram Protocol (UDP)</a:t>
            </a:r>
          </a:p>
          <a:p>
            <a:pPr algn="just">
              <a:lnSpc>
                <a:spcPct val="200000"/>
              </a:lnSpc>
            </a:pPr>
            <a:r>
              <a:rPr lang="en-IN" dirty="0"/>
              <a:t>Border Gateway Protocol (BGP)</a:t>
            </a:r>
          </a:p>
          <a:p>
            <a:pPr algn="just">
              <a:lnSpc>
                <a:spcPct val="200000"/>
              </a:lnSpc>
            </a:pPr>
            <a:r>
              <a:rPr lang="en-IN" dirty="0"/>
              <a:t>Address Resolution Protocol (ARP)</a:t>
            </a:r>
          </a:p>
          <a:p>
            <a:pPr algn="just">
              <a:lnSpc>
                <a:spcPct val="200000"/>
              </a:lnSpc>
            </a:pPr>
            <a:r>
              <a:rPr lang="en-IN" dirty="0"/>
              <a:t>Internet Protocol (IP)</a:t>
            </a:r>
          </a:p>
          <a:p>
            <a:pPr algn="just">
              <a:lnSpc>
                <a:spcPct val="200000"/>
              </a:lnSpc>
            </a:pPr>
            <a:r>
              <a:rPr lang="en-IN" dirty="0"/>
              <a:t>Dynamic Host Configuration Protocol (DHCP)</a:t>
            </a:r>
          </a:p>
        </p:txBody>
      </p:sp>
    </p:spTree>
    <p:extLst>
      <p:ext uri="{BB962C8B-B14F-4D97-AF65-F5344CB8AC3E}">
        <p14:creationId xmlns:p14="http://schemas.microsoft.com/office/powerpoint/2010/main" val="148712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DF62-32EB-BD7D-1D59-426C37F2F2CA}"/>
              </a:ext>
            </a:extLst>
          </p:cNvPr>
          <p:cNvSpPr>
            <a:spLocks noGrp="1"/>
          </p:cNvSpPr>
          <p:nvPr>
            <p:ph type="title"/>
          </p:nvPr>
        </p:nvSpPr>
        <p:spPr/>
        <p:txBody>
          <a:bodyPr/>
          <a:lstStyle/>
          <a:p>
            <a:r>
              <a:rPr lang="en-IN" dirty="0"/>
              <a:t>Networking Protocol - Network Management  </a:t>
            </a:r>
          </a:p>
        </p:txBody>
      </p:sp>
      <p:sp>
        <p:nvSpPr>
          <p:cNvPr id="3" name="Content Placeholder 2">
            <a:extLst>
              <a:ext uri="{FF2B5EF4-FFF2-40B4-BE49-F238E27FC236}">
                <a16:creationId xmlns:a16="http://schemas.microsoft.com/office/drawing/2014/main" id="{ACAA69B3-C380-6928-CCC0-E72C1F295B19}"/>
              </a:ext>
            </a:extLst>
          </p:cNvPr>
          <p:cNvSpPr>
            <a:spLocks noGrp="1"/>
          </p:cNvSpPr>
          <p:nvPr>
            <p:ph idx="1"/>
          </p:nvPr>
        </p:nvSpPr>
        <p:spPr/>
        <p:txBody>
          <a:bodyPr/>
          <a:lstStyle/>
          <a:p>
            <a:r>
              <a:rPr lang="en-IN" dirty="0"/>
              <a:t>Internet Control Message Protocol (ICMP)</a:t>
            </a:r>
          </a:p>
          <a:p>
            <a:r>
              <a:rPr lang="en-IN" dirty="0"/>
              <a:t>Simple Network Management Protocol (SNMP)</a:t>
            </a:r>
          </a:p>
          <a:p>
            <a:r>
              <a:rPr lang="en-IN" dirty="0"/>
              <a:t>Gopher</a:t>
            </a:r>
          </a:p>
          <a:p>
            <a:r>
              <a:rPr lang="en-IN" dirty="0"/>
              <a:t>File Transfer Protocol (FTP)</a:t>
            </a:r>
          </a:p>
          <a:p>
            <a:r>
              <a:rPr lang="en-IN" dirty="0"/>
              <a:t>Post Office Protocol (POP3)</a:t>
            </a:r>
          </a:p>
          <a:p>
            <a:r>
              <a:rPr lang="en-IN" dirty="0"/>
              <a:t>Telnet</a:t>
            </a:r>
          </a:p>
        </p:txBody>
      </p:sp>
    </p:spTree>
    <p:extLst>
      <p:ext uri="{BB962C8B-B14F-4D97-AF65-F5344CB8AC3E}">
        <p14:creationId xmlns:p14="http://schemas.microsoft.com/office/powerpoint/2010/main" val="72095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F9A2-6669-0FE6-E83A-73DF3805D49A}"/>
              </a:ext>
            </a:extLst>
          </p:cNvPr>
          <p:cNvSpPr>
            <a:spLocks noGrp="1"/>
          </p:cNvSpPr>
          <p:nvPr>
            <p:ph type="title"/>
          </p:nvPr>
        </p:nvSpPr>
        <p:spPr/>
        <p:txBody>
          <a:bodyPr/>
          <a:lstStyle/>
          <a:p>
            <a:r>
              <a:rPr lang="en-IN" dirty="0"/>
              <a:t>Networking Protocol - Network Security </a:t>
            </a:r>
          </a:p>
        </p:txBody>
      </p:sp>
      <p:sp>
        <p:nvSpPr>
          <p:cNvPr id="3" name="Content Placeholder 2">
            <a:extLst>
              <a:ext uri="{FF2B5EF4-FFF2-40B4-BE49-F238E27FC236}">
                <a16:creationId xmlns:a16="http://schemas.microsoft.com/office/drawing/2014/main" id="{949A412A-40B2-3C77-AE3A-B990C03EDCAB}"/>
              </a:ext>
            </a:extLst>
          </p:cNvPr>
          <p:cNvSpPr>
            <a:spLocks noGrp="1"/>
          </p:cNvSpPr>
          <p:nvPr>
            <p:ph idx="1"/>
          </p:nvPr>
        </p:nvSpPr>
        <p:spPr>
          <a:xfrm>
            <a:off x="581193" y="2180496"/>
            <a:ext cx="6093928" cy="4098384"/>
          </a:xfrm>
        </p:spPr>
        <p:txBody>
          <a:bodyPr>
            <a:normAutofit/>
          </a:bodyPr>
          <a:lstStyle/>
          <a:p>
            <a:pPr>
              <a:lnSpc>
                <a:spcPct val="200000"/>
              </a:lnSpc>
            </a:pPr>
            <a:r>
              <a:rPr lang="en-IN" dirty="0"/>
              <a:t>Secure Socket Layer (SSL)</a:t>
            </a:r>
          </a:p>
          <a:p>
            <a:pPr>
              <a:lnSpc>
                <a:spcPct val="200000"/>
              </a:lnSpc>
            </a:pPr>
            <a:r>
              <a:rPr lang="en-IN" dirty="0"/>
              <a:t>Hypertext Transfer Protocol (HTTPS)</a:t>
            </a:r>
          </a:p>
          <a:p>
            <a:pPr>
              <a:lnSpc>
                <a:spcPct val="200000"/>
              </a:lnSpc>
            </a:pPr>
            <a:r>
              <a:rPr lang="en-IN" dirty="0"/>
              <a:t>Transport Layer Security (TLS)</a:t>
            </a:r>
          </a:p>
          <a:p>
            <a:pPr lvl="1">
              <a:lnSpc>
                <a:spcPct val="200000"/>
              </a:lnSpc>
            </a:pPr>
            <a:r>
              <a:rPr lang="en-IN" dirty="0"/>
              <a:t>TLS 1.0 (deprecated)</a:t>
            </a:r>
          </a:p>
          <a:p>
            <a:pPr lvl="1">
              <a:lnSpc>
                <a:spcPct val="200000"/>
              </a:lnSpc>
            </a:pPr>
            <a:r>
              <a:rPr lang="en-IN" dirty="0"/>
              <a:t>TLS 1.5 (old applications)</a:t>
            </a:r>
          </a:p>
          <a:p>
            <a:pPr lvl="1">
              <a:lnSpc>
                <a:spcPct val="200000"/>
              </a:lnSpc>
            </a:pPr>
            <a:r>
              <a:rPr lang="en-IN" dirty="0"/>
              <a:t>TLS 2.0 (latest)</a:t>
            </a:r>
          </a:p>
        </p:txBody>
      </p:sp>
    </p:spTree>
    <p:extLst>
      <p:ext uri="{BB962C8B-B14F-4D97-AF65-F5344CB8AC3E}">
        <p14:creationId xmlns:p14="http://schemas.microsoft.com/office/powerpoint/2010/main" val="74012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C05F-650E-0266-4BF7-22FC515AF1BF}"/>
              </a:ext>
            </a:extLst>
          </p:cNvPr>
          <p:cNvSpPr>
            <a:spLocks noGrp="1"/>
          </p:cNvSpPr>
          <p:nvPr>
            <p:ph type="title"/>
          </p:nvPr>
        </p:nvSpPr>
        <p:spPr/>
        <p:txBody>
          <a:bodyPr/>
          <a:lstStyle/>
          <a:p>
            <a:r>
              <a:rPr lang="en-IN" dirty="0"/>
              <a:t>Network Media / Transmission Media</a:t>
            </a:r>
          </a:p>
        </p:txBody>
      </p:sp>
      <p:pic>
        <p:nvPicPr>
          <p:cNvPr id="1026" name="Picture 2" descr="Lightbox">
            <a:extLst>
              <a:ext uri="{FF2B5EF4-FFF2-40B4-BE49-F238E27FC236}">
                <a16:creationId xmlns:a16="http://schemas.microsoft.com/office/drawing/2014/main" id="{692935C5-B4B3-4264-3710-D5E39D14D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46" y="2396039"/>
            <a:ext cx="11623708" cy="337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0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B85B-56D7-F735-D3BA-068F14C365A9}"/>
              </a:ext>
            </a:extLst>
          </p:cNvPr>
          <p:cNvSpPr>
            <a:spLocks noGrp="1"/>
          </p:cNvSpPr>
          <p:nvPr>
            <p:ph type="title"/>
          </p:nvPr>
        </p:nvSpPr>
        <p:spPr/>
        <p:txBody>
          <a:bodyPr/>
          <a:lstStyle/>
          <a:p>
            <a:r>
              <a:rPr lang="en-IN" dirty="0"/>
              <a:t>Unshielded Twisted Pair (UTP)</a:t>
            </a:r>
          </a:p>
        </p:txBody>
      </p:sp>
      <p:pic>
        <p:nvPicPr>
          <p:cNvPr id="2052" name="Picture 4">
            <a:extLst>
              <a:ext uri="{FF2B5EF4-FFF2-40B4-BE49-F238E27FC236}">
                <a16:creationId xmlns:a16="http://schemas.microsoft.com/office/drawing/2014/main" id="{8CDB0F71-8F20-75A0-4278-29AF8C9F68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19" b="18292"/>
          <a:stretch/>
        </p:blipFill>
        <p:spPr bwMode="auto">
          <a:xfrm>
            <a:off x="1157319" y="2442647"/>
            <a:ext cx="9877361" cy="371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7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B85B-56D7-F735-D3BA-068F14C365A9}"/>
              </a:ext>
            </a:extLst>
          </p:cNvPr>
          <p:cNvSpPr>
            <a:spLocks noGrp="1"/>
          </p:cNvSpPr>
          <p:nvPr>
            <p:ph type="title"/>
          </p:nvPr>
        </p:nvSpPr>
        <p:spPr/>
        <p:txBody>
          <a:bodyPr/>
          <a:lstStyle/>
          <a:p>
            <a:r>
              <a:rPr lang="en-IN" dirty="0"/>
              <a:t>shielded twisted pair (STP)</a:t>
            </a:r>
          </a:p>
        </p:txBody>
      </p:sp>
      <p:pic>
        <p:nvPicPr>
          <p:cNvPr id="3074" name="Picture 2">
            <a:extLst>
              <a:ext uri="{FF2B5EF4-FFF2-40B4-BE49-F238E27FC236}">
                <a16:creationId xmlns:a16="http://schemas.microsoft.com/office/drawing/2014/main" id="{51B91D15-AEEB-AC73-F065-0F396F7922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77" t="7544" r="5689" b="10060"/>
          <a:stretch/>
        </p:blipFill>
        <p:spPr bwMode="auto">
          <a:xfrm>
            <a:off x="1299410" y="1984897"/>
            <a:ext cx="9593179" cy="469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67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22C5-5D4D-B1CC-F6C9-624307BF1760}"/>
              </a:ext>
            </a:extLst>
          </p:cNvPr>
          <p:cNvSpPr>
            <a:spLocks noGrp="1"/>
          </p:cNvSpPr>
          <p:nvPr>
            <p:ph type="title"/>
          </p:nvPr>
        </p:nvSpPr>
        <p:spPr/>
        <p:txBody>
          <a:bodyPr/>
          <a:lstStyle/>
          <a:p>
            <a:r>
              <a:rPr lang="en-IN" dirty="0"/>
              <a:t>Coaxial cable</a:t>
            </a:r>
          </a:p>
        </p:txBody>
      </p:sp>
      <p:pic>
        <p:nvPicPr>
          <p:cNvPr id="7" name="Picture 6">
            <a:extLst>
              <a:ext uri="{FF2B5EF4-FFF2-40B4-BE49-F238E27FC236}">
                <a16:creationId xmlns:a16="http://schemas.microsoft.com/office/drawing/2014/main" id="{7A54AA82-F005-758F-A43D-9FAFE898E5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98822" y="1991777"/>
            <a:ext cx="7338260" cy="4402956"/>
          </a:xfrm>
          <a:prstGeom prst="rect">
            <a:avLst/>
          </a:prstGeom>
        </p:spPr>
      </p:pic>
    </p:spTree>
    <p:extLst>
      <p:ext uri="{BB962C8B-B14F-4D97-AF65-F5344CB8AC3E}">
        <p14:creationId xmlns:p14="http://schemas.microsoft.com/office/powerpoint/2010/main" val="340368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22C5-5D4D-B1CC-F6C9-624307BF1760}"/>
              </a:ext>
            </a:extLst>
          </p:cNvPr>
          <p:cNvSpPr>
            <a:spLocks noGrp="1"/>
          </p:cNvSpPr>
          <p:nvPr>
            <p:ph type="title"/>
          </p:nvPr>
        </p:nvSpPr>
        <p:spPr/>
        <p:txBody>
          <a:bodyPr/>
          <a:lstStyle/>
          <a:p>
            <a:r>
              <a:rPr lang="en-IN" dirty="0"/>
              <a:t>Optical fibre cable</a:t>
            </a:r>
          </a:p>
        </p:txBody>
      </p:sp>
      <p:pic>
        <p:nvPicPr>
          <p:cNvPr id="5122" name="Picture 2" descr="anatomy of undersea fiber optic cable materials and construction">
            <a:extLst>
              <a:ext uri="{FF2B5EF4-FFF2-40B4-BE49-F238E27FC236}">
                <a16:creationId xmlns:a16="http://schemas.microsoft.com/office/drawing/2014/main" id="{46E62E74-71CD-D420-288B-1D6F0D4F0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402" y="2024147"/>
            <a:ext cx="9027195" cy="463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05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58BE-3BEF-37CD-A79C-19F6294A33D7}"/>
              </a:ext>
            </a:extLst>
          </p:cNvPr>
          <p:cNvSpPr>
            <a:spLocks noGrp="1"/>
          </p:cNvSpPr>
          <p:nvPr>
            <p:ph type="title"/>
          </p:nvPr>
        </p:nvSpPr>
        <p:spPr/>
        <p:txBody>
          <a:bodyPr/>
          <a:lstStyle/>
          <a:p>
            <a:r>
              <a:rPr lang="en-US" dirty="0"/>
              <a:t>Crimping of twisted pair cable</a:t>
            </a:r>
            <a:endParaRPr lang="en-IN" dirty="0"/>
          </a:p>
        </p:txBody>
      </p:sp>
      <p:pic>
        <p:nvPicPr>
          <p:cNvPr id="5" name="Picture 4">
            <a:extLst>
              <a:ext uri="{FF2B5EF4-FFF2-40B4-BE49-F238E27FC236}">
                <a16:creationId xmlns:a16="http://schemas.microsoft.com/office/drawing/2014/main" id="{6BFD6B33-3A04-718A-4AA3-EAC8D8B8D5B5}"/>
              </a:ext>
            </a:extLst>
          </p:cNvPr>
          <p:cNvPicPr>
            <a:picLocks noChangeAspect="1"/>
          </p:cNvPicPr>
          <p:nvPr/>
        </p:nvPicPr>
        <p:blipFill>
          <a:blip r:embed="rId2"/>
          <a:stretch>
            <a:fillRect/>
          </a:stretch>
        </p:blipFill>
        <p:spPr>
          <a:xfrm>
            <a:off x="724579" y="2376340"/>
            <a:ext cx="4097183" cy="2377378"/>
          </a:xfrm>
          <a:prstGeom prst="rect">
            <a:avLst/>
          </a:prstGeom>
        </p:spPr>
      </p:pic>
      <p:pic>
        <p:nvPicPr>
          <p:cNvPr id="7" name="Picture 6">
            <a:extLst>
              <a:ext uri="{FF2B5EF4-FFF2-40B4-BE49-F238E27FC236}">
                <a16:creationId xmlns:a16="http://schemas.microsoft.com/office/drawing/2014/main" id="{F0244E0B-4377-0946-52F1-0898F85A5C31}"/>
              </a:ext>
            </a:extLst>
          </p:cNvPr>
          <p:cNvPicPr>
            <a:picLocks noChangeAspect="1"/>
          </p:cNvPicPr>
          <p:nvPr/>
        </p:nvPicPr>
        <p:blipFill>
          <a:blip r:embed="rId3"/>
          <a:stretch>
            <a:fillRect/>
          </a:stretch>
        </p:blipFill>
        <p:spPr>
          <a:xfrm>
            <a:off x="5162581" y="2376340"/>
            <a:ext cx="2773193" cy="2532544"/>
          </a:xfrm>
          <a:prstGeom prst="rect">
            <a:avLst/>
          </a:prstGeom>
        </p:spPr>
      </p:pic>
      <p:pic>
        <p:nvPicPr>
          <p:cNvPr id="9" name="Picture 8">
            <a:extLst>
              <a:ext uri="{FF2B5EF4-FFF2-40B4-BE49-F238E27FC236}">
                <a16:creationId xmlns:a16="http://schemas.microsoft.com/office/drawing/2014/main" id="{23464037-D77E-2E61-7D5E-486FDF747874}"/>
              </a:ext>
            </a:extLst>
          </p:cNvPr>
          <p:cNvPicPr>
            <a:picLocks noChangeAspect="1"/>
          </p:cNvPicPr>
          <p:nvPr/>
        </p:nvPicPr>
        <p:blipFill>
          <a:blip r:embed="rId4"/>
          <a:stretch>
            <a:fillRect/>
          </a:stretch>
        </p:blipFill>
        <p:spPr>
          <a:xfrm>
            <a:off x="8276593" y="2199524"/>
            <a:ext cx="3334215" cy="3296110"/>
          </a:xfrm>
          <a:prstGeom prst="rect">
            <a:avLst/>
          </a:prstGeom>
        </p:spPr>
      </p:pic>
      <p:sp>
        <p:nvSpPr>
          <p:cNvPr id="10" name="TextBox 9">
            <a:extLst>
              <a:ext uri="{FF2B5EF4-FFF2-40B4-BE49-F238E27FC236}">
                <a16:creationId xmlns:a16="http://schemas.microsoft.com/office/drawing/2014/main" id="{5AEFE3D9-7CFB-BE38-1C9D-4196F868F7F2}"/>
              </a:ext>
            </a:extLst>
          </p:cNvPr>
          <p:cNvSpPr txBox="1"/>
          <p:nvPr/>
        </p:nvSpPr>
        <p:spPr>
          <a:xfrm>
            <a:off x="2817923" y="6288506"/>
            <a:ext cx="6556154" cy="369332"/>
          </a:xfrm>
          <a:prstGeom prst="rect">
            <a:avLst/>
          </a:prstGeom>
          <a:noFill/>
        </p:spPr>
        <p:txBody>
          <a:bodyPr wrap="none" rtlCol="0">
            <a:spAutoFit/>
          </a:bodyPr>
          <a:lstStyle/>
          <a:p>
            <a:r>
              <a:rPr lang="en-IN" dirty="0"/>
              <a:t>https://docs.seattlecommunitynetwork.org/learn/cable-crimping.html</a:t>
            </a:r>
          </a:p>
        </p:txBody>
      </p:sp>
    </p:spTree>
    <p:extLst>
      <p:ext uri="{BB962C8B-B14F-4D97-AF65-F5344CB8AC3E}">
        <p14:creationId xmlns:p14="http://schemas.microsoft.com/office/powerpoint/2010/main" val="329220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EE1F-D439-C09E-8637-6C217788245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5A33E1D-C393-6534-93D2-2D53EB21B5B1}"/>
              </a:ext>
            </a:extLst>
          </p:cNvPr>
          <p:cNvSpPr>
            <a:spLocks noGrp="1"/>
          </p:cNvSpPr>
          <p:nvPr>
            <p:ph idx="1"/>
          </p:nvPr>
        </p:nvSpPr>
        <p:spPr/>
        <p:txBody>
          <a:bodyPr/>
          <a:lstStyle/>
          <a:p>
            <a:pPr algn="just">
              <a:lnSpc>
                <a:spcPct val="200000"/>
              </a:lnSpc>
            </a:pPr>
            <a:r>
              <a:rPr lang="en-US" dirty="0"/>
              <a:t>The main purpose of network is to share the data and can be used to enhance the overall performance of  some applications by distributing the computation tasks to various computers on the network. </a:t>
            </a:r>
          </a:p>
          <a:p>
            <a:pPr algn="just">
              <a:lnSpc>
                <a:spcPct val="200000"/>
              </a:lnSpc>
            </a:pPr>
            <a:r>
              <a:rPr lang="en-US" dirty="0"/>
              <a:t>The networking  process  also  involves  designing,  implementing,  upgrading,  managing  and  working  with networks and network  technologies.</a:t>
            </a:r>
          </a:p>
          <a:p>
            <a:pPr algn="just"/>
            <a:endParaRPr lang="en-IN" dirty="0"/>
          </a:p>
        </p:txBody>
      </p:sp>
    </p:spTree>
    <p:extLst>
      <p:ext uri="{BB962C8B-B14F-4D97-AF65-F5344CB8AC3E}">
        <p14:creationId xmlns:p14="http://schemas.microsoft.com/office/powerpoint/2010/main" val="290312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1A-D366-01C8-D7B0-C6B05CEC79B1}"/>
              </a:ext>
            </a:extLst>
          </p:cNvPr>
          <p:cNvSpPr>
            <a:spLocks noGrp="1"/>
          </p:cNvSpPr>
          <p:nvPr>
            <p:ph type="title"/>
          </p:nvPr>
        </p:nvSpPr>
        <p:spPr/>
        <p:txBody>
          <a:bodyPr/>
          <a:lstStyle/>
          <a:p>
            <a:r>
              <a:rPr lang="en-IN" dirty="0"/>
              <a:t>Networking Devices</a:t>
            </a:r>
          </a:p>
        </p:txBody>
      </p:sp>
      <p:sp>
        <p:nvSpPr>
          <p:cNvPr id="3" name="Content Placeholder 2">
            <a:extLst>
              <a:ext uri="{FF2B5EF4-FFF2-40B4-BE49-F238E27FC236}">
                <a16:creationId xmlns:a16="http://schemas.microsoft.com/office/drawing/2014/main" id="{02B0E8F4-896E-6A4B-C96D-1159638444F3}"/>
              </a:ext>
            </a:extLst>
          </p:cNvPr>
          <p:cNvSpPr>
            <a:spLocks noGrp="1"/>
          </p:cNvSpPr>
          <p:nvPr>
            <p:ph idx="1"/>
          </p:nvPr>
        </p:nvSpPr>
        <p:spPr/>
        <p:txBody>
          <a:bodyPr/>
          <a:lstStyle/>
          <a:p>
            <a:r>
              <a:rPr lang="en-US" dirty="0"/>
              <a:t>NIC (Network Interface Card)</a:t>
            </a:r>
          </a:p>
          <a:p>
            <a:r>
              <a:rPr lang="en-US" dirty="0"/>
              <a:t>Repeater</a:t>
            </a:r>
          </a:p>
          <a:p>
            <a:r>
              <a:rPr lang="en-US" dirty="0"/>
              <a:t>Hub</a:t>
            </a:r>
          </a:p>
          <a:p>
            <a:r>
              <a:rPr lang="en-US" dirty="0"/>
              <a:t>Bridges</a:t>
            </a:r>
          </a:p>
          <a:p>
            <a:r>
              <a:rPr lang="en-US" dirty="0"/>
              <a:t>Switches</a:t>
            </a:r>
          </a:p>
          <a:p>
            <a:r>
              <a:rPr lang="en-US" dirty="0"/>
              <a:t>Routers</a:t>
            </a:r>
          </a:p>
          <a:p>
            <a:r>
              <a:rPr lang="en-US" dirty="0"/>
              <a:t>Gateways</a:t>
            </a:r>
            <a:endParaRPr lang="en-IN" dirty="0"/>
          </a:p>
        </p:txBody>
      </p:sp>
    </p:spTree>
    <p:extLst>
      <p:ext uri="{BB962C8B-B14F-4D97-AF65-F5344CB8AC3E}">
        <p14:creationId xmlns:p14="http://schemas.microsoft.com/office/powerpoint/2010/main" val="3207845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5497-542F-DBDD-7DE9-48583E27482B}"/>
              </a:ext>
            </a:extLst>
          </p:cNvPr>
          <p:cNvSpPr>
            <a:spLocks noGrp="1"/>
          </p:cNvSpPr>
          <p:nvPr>
            <p:ph type="title"/>
          </p:nvPr>
        </p:nvSpPr>
        <p:spPr/>
        <p:txBody>
          <a:bodyPr/>
          <a:lstStyle/>
          <a:p>
            <a:r>
              <a:rPr lang="en-IN" dirty="0"/>
              <a:t>Networking Devices - NIC</a:t>
            </a:r>
          </a:p>
        </p:txBody>
      </p:sp>
      <p:sp>
        <p:nvSpPr>
          <p:cNvPr id="3" name="Content Placeholder 2">
            <a:extLst>
              <a:ext uri="{FF2B5EF4-FFF2-40B4-BE49-F238E27FC236}">
                <a16:creationId xmlns:a16="http://schemas.microsoft.com/office/drawing/2014/main" id="{9938292C-C972-E3B0-C02A-435F7174E1C8}"/>
              </a:ext>
            </a:extLst>
          </p:cNvPr>
          <p:cNvSpPr>
            <a:spLocks noGrp="1"/>
          </p:cNvSpPr>
          <p:nvPr>
            <p:ph idx="1"/>
          </p:nvPr>
        </p:nvSpPr>
        <p:spPr>
          <a:xfrm>
            <a:off x="581193" y="2180496"/>
            <a:ext cx="5931902" cy="4172178"/>
          </a:xfrm>
        </p:spPr>
        <p:txBody>
          <a:bodyPr>
            <a:normAutofit/>
          </a:bodyPr>
          <a:lstStyle/>
          <a:p>
            <a:pPr algn="just">
              <a:lnSpc>
                <a:spcPct val="150000"/>
              </a:lnSpc>
            </a:pPr>
            <a:r>
              <a:rPr lang="en-US" dirty="0"/>
              <a:t>A network card, often known as a network adapter or NIC (network interface card), is computer hardware that enables computers to communicate via a network. </a:t>
            </a:r>
          </a:p>
          <a:p>
            <a:pPr algn="just">
              <a:lnSpc>
                <a:spcPct val="150000"/>
              </a:lnSpc>
            </a:pPr>
            <a:r>
              <a:rPr lang="en-US" dirty="0"/>
              <a:t>It offers physical access to networking media and, in many cases, MAC addresses serve as a low-level addressing scheme. </a:t>
            </a:r>
          </a:p>
          <a:p>
            <a:pPr algn="just">
              <a:lnSpc>
                <a:spcPct val="150000"/>
              </a:lnSpc>
            </a:pPr>
            <a:r>
              <a:rPr lang="en-US" dirty="0"/>
              <a:t>Each network interface card has a distinct identifier. This is stored on a chip that is attached to the card.</a:t>
            </a:r>
            <a:endParaRPr lang="en-IN" dirty="0"/>
          </a:p>
        </p:txBody>
      </p:sp>
      <p:pic>
        <p:nvPicPr>
          <p:cNvPr id="1026" name="Picture 2" descr="Network Interface Card">
            <a:extLst>
              <a:ext uri="{FF2B5EF4-FFF2-40B4-BE49-F238E27FC236}">
                <a16:creationId xmlns:a16="http://schemas.microsoft.com/office/drawing/2014/main" id="{FABE5810-ACF4-7C2D-C1F6-68F8407C5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453" y="2052734"/>
            <a:ext cx="4637706" cy="308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6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A65F-F78A-2DB1-9572-C01CCA5D5D0A}"/>
              </a:ext>
            </a:extLst>
          </p:cNvPr>
          <p:cNvSpPr>
            <a:spLocks noGrp="1"/>
          </p:cNvSpPr>
          <p:nvPr>
            <p:ph type="title"/>
          </p:nvPr>
        </p:nvSpPr>
        <p:spPr/>
        <p:txBody>
          <a:bodyPr/>
          <a:lstStyle/>
          <a:p>
            <a:r>
              <a:rPr lang="en-IN" dirty="0"/>
              <a:t>Networking Devices - </a:t>
            </a:r>
            <a:r>
              <a:rPr lang="en-US" dirty="0"/>
              <a:t>Repeater</a:t>
            </a:r>
            <a:endParaRPr lang="en-IN" dirty="0"/>
          </a:p>
        </p:txBody>
      </p:sp>
      <p:sp>
        <p:nvSpPr>
          <p:cNvPr id="3" name="Content Placeholder 2">
            <a:extLst>
              <a:ext uri="{FF2B5EF4-FFF2-40B4-BE49-F238E27FC236}">
                <a16:creationId xmlns:a16="http://schemas.microsoft.com/office/drawing/2014/main" id="{AB32066B-7F25-E177-797C-7386F0026986}"/>
              </a:ext>
            </a:extLst>
          </p:cNvPr>
          <p:cNvSpPr>
            <a:spLocks noGrp="1"/>
          </p:cNvSpPr>
          <p:nvPr>
            <p:ph idx="1"/>
          </p:nvPr>
        </p:nvSpPr>
        <p:spPr/>
        <p:txBody>
          <a:bodyPr/>
          <a:lstStyle/>
          <a:p>
            <a:pPr algn="just"/>
            <a:r>
              <a:rPr lang="en-US" dirty="0"/>
              <a:t>A repeater is an electrical device that receives a signal, cleans it of unwanted noise, regenerates it, and retransmits it at a higher power level or to the opposite side of an obstruction, allowing the signal to travel greater distances without degradation. </a:t>
            </a:r>
          </a:p>
          <a:p>
            <a:pPr algn="just"/>
            <a:r>
              <a:rPr lang="en-US" dirty="0"/>
              <a:t>In the majority of twisted pair Ethernet networks, Repeaters are necessary for cable lengths longer than 100 meters in some systems. Repeaters are based on physics.</a:t>
            </a:r>
            <a:endParaRPr lang="en-IN" dirty="0"/>
          </a:p>
        </p:txBody>
      </p:sp>
      <p:pic>
        <p:nvPicPr>
          <p:cNvPr id="2050" name="Picture 2" descr="Repeaters">
            <a:extLst>
              <a:ext uri="{FF2B5EF4-FFF2-40B4-BE49-F238E27FC236}">
                <a16:creationId xmlns:a16="http://schemas.microsoft.com/office/drawing/2014/main" id="{02A1EE56-B00C-4E52-3BA7-1664766F59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82" b="16258"/>
          <a:stretch/>
        </p:blipFill>
        <p:spPr bwMode="auto">
          <a:xfrm>
            <a:off x="1441783" y="4115747"/>
            <a:ext cx="9308433" cy="253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70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F55E-29F1-FE46-1211-648720633D5B}"/>
              </a:ext>
            </a:extLst>
          </p:cNvPr>
          <p:cNvSpPr>
            <a:spLocks noGrp="1"/>
          </p:cNvSpPr>
          <p:nvPr>
            <p:ph type="title"/>
          </p:nvPr>
        </p:nvSpPr>
        <p:spPr/>
        <p:txBody>
          <a:bodyPr/>
          <a:lstStyle/>
          <a:p>
            <a:r>
              <a:rPr lang="en-IN" dirty="0"/>
              <a:t>Networking Devices - </a:t>
            </a:r>
            <a:r>
              <a:rPr lang="en-US" dirty="0"/>
              <a:t>HUB</a:t>
            </a:r>
            <a:endParaRPr lang="en-IN" dirty="0"/>
          </a:p>
        </p:txBody>
      </p:sp>
      <p:sp>
        <p:nvSpPr>
          <p:cNvPr id="3" name="Content Placeholder 2">
            <a:extLst>
              <a:ext uri="{FF2B5EF4-FFF2-40B4-BE49-F238E27FC236}">
                <a16:creationId xmlns:a16="http://schemas.microsoft.com/office/drawing/2014/main" id="{7E0E4D1D-D04E-D0C2-7A0E-0D7223D71251}"/>
              </a:ext>
            </a:extLst>
          </p:cNvPr>
          <p:cNvSpPr>
            <a:spLocks noGrp="1"/>
          </p:cNvSpPr>
          <p:nvPr>
            <p:ph idx="1"/>
          </p:nvPr>
        </p:nvSpPr>
        <p:spPr>
          <a:xfrm>
            <a:off x="581192" y="2185157"/>
            <a:ext cx="5867734" cy="4135432"/>
          </a:xfrm>
        </p:spPr>
        <p:txBody>
          <a:bodyPr>
            <a:normAutofit fontScale="92500" lnSpcReduction="10000"/>
          </a:bodyPr>
          <a:lstStyle/>
          <a:p>
            <a:pPr algn="just">
              <a:lnSpc>
                <a:spcPct val="150000"/>
              </a:lnSpc>
            </a:pPr>
            <a:r>
              <a:rPr lang="en-US" dirty="0"/>
              <a:t>A hub is a device that joins together many twisted pairs or fiber optic Ethernet devices to give the illusion of a formation of a single network segment. </a:t>
            </a:r>
          </a:p>
          <a:p>
            <a:pPr algn="just">
              <a:lnSpc>
                <a:spcPct val="150000"/>
              </a:lnSpc>
            </a:pPr>
            <a:r>
              <a:rPr lang="en-US" dirty="0"/>
              <a:t>A network hub is a relatively simple broadcast device. </a:t>
            </a:r>
          </a:p>
          <a:p>
            <a:pPr algn="just">
              <a:lnSpc>
                <a:spcPct val="150000"/>
              </a:lnSpc>
            </a:pPr>
            <a:r>
              <a:rPr lang="en-US" dirty="0"/>
              <a:t>Any packet entering any port is regenerated and broadcast out on all other ports, and hubs do not control any of the traffic that passes through them. </a:t>
            </a:r>
          </a:p>
          <a:p>
            <a:pPr algn="just">
              <a:lnSpc>
                <a:spcPct val="150000"/>
              </a:lnSpc>
            </a:pPr>
            <a:r>
              <a:rPr lang="en-US" dirty="0"/>
              <a:t>Packet collisions occur as a result of every packet being sent out through all other ports, substantially impeding the smooth flow of communication.</a:t>
            </a:r>
            <a:endParaRPr lang="en-IN" dirty="0"/>
          </a:p>
        </p:txBody>
      </p:sp>
      <p:pic>
        <p:nvPicPr>
          <p:cNvPr id="6" name="Picture 5">
            <a:extLst>
              <a:ext uri="{FF2B5EF4-FFF2-40B4-BE49-F238E27FC236}">
                <a16:creationId xmlns:a16="http://schemas.microsoft.com/office/drawing/2014/main" id="{70A7E4BB-1D93-9CD0-15B9-05031916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37" y="2363915"/>
            <a:ext cx="5037221" cy="3777916"/>
          </a:xfrm>
          <a:prstGeom prst="rect">
            <a:avLst/>
          </a:prstGeom>
        </p:spPr>
      </p:pic>
    </p:spTree>
    <p:extLst>
      <p:ext uri="{BB962C8B-B14F-4D97-AF65-F5344CB8AC3E}">
        <p14:creationId xmlns:p14="http://schemas.microsoft.com/office/powerpoint/2010/main" val="1692208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2DF-CF69-EEA0-59BC-FE171C8D6B9D}"/>
              </a:ext>
            </a:extLst>
          </p:cNvPr>
          <p:cNvSpPr>
            <a:spLocks noGrp="1"/>
          </p:cNvSpPr>
          <p:nvPr>
            <p:ph type="title"/>
          </p:nvPr>
        </p:nvSpPr>
        <p:spPr/>
        <p:txBody>
          <a:bodyPr/>
          <a:lstStyle/>
          <a:p>
            <a:r>
              <a:rPr lang="en-IN" dirty="0"/>
              <a:t>Networking Devices - </a:t>
            </a:r>
            <a:r>
              <a:rPr lang="en-US" dirty="0"/>
              <a:t>Switches</a:t>
            </a:r>
            <a:endParaRPr lang="en-IN" dirty="0"/>
          </a:p>
        </p:txBody>
      </p:sp>
      <p:sp>
        <p:nvSpPr>
          <p:cNvPr id="3" name="Content Placeholder 2">
            <a:extLst>
              <a:ext uri="{FF2B5EF4-FFF2-40B4-BE49-F238E27FC236}">
                <a16:creationId xmlns:a16="http://schemas.microsoft.com/office/drawing/2014/main" id="{F6CFCA46-2EC7-84CB-BD86-78EC4B1FBED5}"/>
              </a:ext>
            </a:extLst>
          </p:cNvPr>
          <p:cNvSpPr>
            <a:spLocks noGrp="1"/>
          </p:cNvSpPr>
          <p:nvPr>
            <p:ph idx="1"/>
          </p:nvPr>
        </p:nvSpPr>
        <p:spPr>
          <a:xfrm>
            <a:off x="581192" y="2180496"/>
            <a:ext cx="5627103" cy="4124051"/>
          </a:xfrm>
        </p:spPr>
        <p:txBody>
          <a:bodyPr/>
          <a:lstStyle/>
          <a:p>
            <a:pPr algn="just">
              <a:lnSpc>
                <a:spcPct val="150000"/>
              </a:lnSpc>
            </a:pPr>
            <a:r>
              <a:rPr lang="en-US" dirty="0"/>
              <a:t>A switch differs from a hub in that it only forwards frames to the ports that are participating in the communication, rather than all of the ports that are connected. </a:t>
            </a:r>
          </a:p>
          <a:p>
            <a:pPr algn="just">
              <a:lnSpc>
                <a:spcPct val="150000"/>
              </a:lnSpc>
            </a:pPr>
            <a:r>
              <a:rPr lang="en-US" dirty="0"/>
              <a:t>The collision domain is broken by a switch, yet the switch depicts itself as a broadcast domain. Frame-forwarding decisions are made by switches based on MAC addresses.</a:t>
            </a:r>
            <a:endParaRPr lang="en-IN" dirty="0"/>
          </a:p>
        </p:txBody>
      </p:sp>
      <p:pic>
        <p:nvPicPr>
          <p:cNvPr id="4098" name="Picture 2" descr="Computer network devices Switch">
            <a:extLst>
              <a:ext uri="{FF2B5EF4-FFF2-40B4-BE49-F238E27FC236}">
                <a16:creationId xmlns:a16="http://schemas.microsoft.com/office/drawing/2014/main" id="{5CBBF7FF-1BF6-6CC2-76B2-B2B0D9AFC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682" y="2180496"/>
            <a:ext cx="46863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48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24A2-223D-6F98-E3CD-846F88AD92F0}"/>
              </a:ext>
            </a:extLst>
          </p:cNvPr>
          <p:cNvSpPr>
            <a:spLocks noGrp="1"/>
          </p:cNvSpPr>
          <p:nvPr>
            <p:ph type="title"/>
          </p:nvPr>
        </p:nvSpPr>
        <p:spPr/>
        <p:txBody>
          <a:bodyPr/>
          <a:lstStyle/>
          <a:p>
            <a:r>
              <a:rPr lang="en-IN" dirty="0"/>
              <a:t>Networking Devices - Routers</a:t>
            </a:r>
          </a:p>
        </p:txBody>
      </p:sp>
      <p:sp>
        <p:nvSpPr>
          <p:cNvPr id="3" name="Content Placeholder 2">
            <a:extLst>
              <a:ext uri="{FF2B5EF4-FFF2-40B4-BE49-F238E27FC236}">
                <a16:creationId xmlns:a16="http://schemas.microsoft.com/office/drawing/2014/main" id="{F0C4C850-CB7C-75A1-02AF-F73E7FA038AC}"/>
              </a:ext>
            </a:extLst>
          </p:cNvPr>
          <p:cNvSpPr>
            <a:spLocks noGrp="1"/>
          </p:cNvSpPr>
          <p:nvPr>
            <p:ph idx="1"/>
          </p:nvPr>
        </p:nvSpPr>
        <p:spPr>
          <a:xfrm>
            <a:off x="581192" y="1976574"/>
            <a:ext cx="6974640" cy="4881426"/>
          </a:xfrm>
        </p:spPr>
        <p:txBody>
          <a:bodyPr>
            <a:normAutofit fontScale="92500" lnSpcReduction="10000"/>
          </a:bodyPr>
          <a:lstStyle/>
          <a:p>
            <a:pPr algn="just">
              <a:lnSpc>
                <a:spcPct val="150000"/>
              </a:lnSpc>
            </a:pPr>
            <a:r>
              <a:rPr lang="en-US" dirty="0"/>
              <a:t>Routers are networking devices that use headers and forwarding tables to find the optimal way to forward data packets between networks. </a:t>
            </a:r>
          </a:p>
          <a:p>
            <a:pPr algn="just">
              <a:lnSpc>
                <a:spcPct val="150000"/>
              </a:lnSpc>
            </a:pPr>
            <a:r>
              <a:rPr lang="en-US" dirty="0"/>
              <a:t>A router is a computer networking device that links two or more computer networks and selectively exchanges data packets between them. </a:t>
            </a:r>
          </a:p>
          <a:p>
            <a:pPr algn="just">
              <a:lnSpc>
                <a:spcPct val="150000"/>
              </a:lnSpc>
            </a:pPr>
            <a:r>
              <a:rPr lang="en-US" dirty="0"/>
              <a:t>A router can use address information in each data packet to determine if the source and destination are on the same network or if the data packet has to be transported between networks. </a:t>
            </a:r>
          </a:p>
          <a:p>
            <a:pPr algn="just">
              <a:lnSpc>
                <a:spcPct val="150000"/>
              </a:lnSpc>
            </a:pPr>
            <a:r>
              <a:rPr lang="en-US" dirty="0"/>
              <a:t>When numerous routers are deployed in a wide collection of interconnected networks, the routers share target system addresses so that each router can develop a table displaying the preferred pathways between any two systems on the associated networks.</a:t>
            </a:r>
            <a:endParaRPr lang="en-IN" dirty="0"/>
          </a:p>
        </p:txBody>
      </p:sp>
      <p:pic>
        <p:nvPicPr>
          <p:cNvPr id="5122" name="Picture 2" descr="Lightbox">
            <a:extLst>
              <a:ext uri="{FF2B5EF4-FFF2-40B4-BE49-F238E27FC236}">
                <a16:creationId xmlns:a16="http://schemas.microsoft.com/office/drawing/2014/main" id="{1A3EB58B-E0A6-B523-331B-3E3381BD2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859" y="2096275"/>
            <a:ext cx="40576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72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F4CD-D451-4CE8-9D80-E20F9190101C}"/>
              </a:ext>
            </a:extLst>
          </p:cNvPr>
          <p:cNvSpPr>
            <a:spLocks noGrp="1"/>
          </p:cNvSpPr>
          <p:nvPr>
            <p:ph type="title"/>
          </p:nvPr>
        </p:nvSpPr>
        <p:spPr/>
        <p:txBody>
          <a:bodyPr/>
          <a:lstStyle/>
          <a:p>
            <a:r>
              <a:rPr lang="en-US" dirty="0"/>
              <a:t>IP addressing</a:t>
            </a:r>
            <a:endParaRPr lang="en-IN" dirty="0"/>
          </a:p>
        </p:txBody>
      </p:sp>
      <p:sp>
        <p:nvSpPr>
          <p:cNvPr id="3" name="Content Placeholder 2">
            <a:extLst>
              <a:ext uri="{FF2B5EF4-FFF2-40B4-BE49-F238E27FC236}">
                <a16:creationId xmlns:a16="http://schemas.microsoft.com/office/drawing/2014/main" id="{2A9F2D6F-5EDC-9861-4D47-70400A7F70B9}"/>
              </a:ext>
            </a:extLst>
          </p:cNvPr>
          <p:cNvSpPr>
            <a:spLocks noGrp="1"/>
          </p:cNvSpPr>
          <p:nvPr>
            <p:ph idx="1"/>
          </p:nvPr>
        </p:nvSpPr>
        <p:spPr/>
        <p:txBody>
          <a:bodyPr/>
          <a:lstStyle/>
          <a:p>
            <a:pPr>
              <a:lnSpc>
                <a:spcPct val="150000"/>
              </a:lnSpc>
            </a:pPr>
            <a:r>
              <a:rPr lang="en-US" dirty="0"/>
              <a:t>Each device that uses a network receives an IP address, which is a special identifier number. </a:t>
            </a:r>
          </a:p>
          <a:p>
            <a:pPr>
              <a:lnSpc>
                <a:spcPct val="150000"/>
              </a:lnSpc>
            </a:pPr>
            <a:r>
              <a:rPr lang="en-US" dirty="0"/>
              <a:t>IP addresses are necessary for routing packets of data between devices and for enabling Internet communication between devices.</a:t>
            </a:r>
          </a:p>
          <a:p>
            <a:pPr>
              <a:lnSpc>
                <a:spcPct val="150000"/>
              </a:lnSpc>
            </a:pPr>
            <a:r>
              <a:rPr lang="en-US" dirty="0"/>
              <a:t>There are two primary forms of IP addresses </a:t>
            </a:r>
          </a:p>
          <a:p>
            <a:pPr lvl="1">
              <a:lnSpc>
                <a:spcPct val="150000"/>
              </a:lnSpc>
            </a:pPr>
            <a:r>
              <a:rPr lang="en-US" dirty="0"/>
              <a:t>IPv4 and </a:t>
            </a:r>
          </a:p>
          <a:p>
            <a:pPr lvl="1">
              <a:lnSpc>
                <a:spcPct val="150000"/>
              </a:lnSpc>
            </a:pPr>
            <a:r>
              <a:rPr lang="en-US" dirty="0"/>
              <a:t>IPv6</a:t>
            </a:r>
          </a:p>
        </p:txBody>
      </p:sp>
    </p:spTree>
    <p:extLst>
      <p:ext uri="{BB962C8B-B14F-4D97-AF65-F5344CB8AC3E}">
        <p14:creationId xmlns:p14="http://schemas.microsoft.com/office/powerpoint/2010/main" val="3664863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BD47-28CB-A877-E289-D0540DAEA6FC}"/>
              </a:ext>
            </a:extLst>
          </p:cNvPr>
          <p:cNvSpPr>
            <a:spLocks noGrp="1"/>
          </p:cNvSpPr>
          <p:nvPr>
            <p:ph type="title"/>
          </p:nvPr>
        </p:nvSpPr>
        <p:spPr/>
        <p:txBody>
          <a:bodyPr/>
          <a:lstStyle/>
          <a:p>
            <a:r>
              <a:rPr lang="en-IN" dirty="0"/>
              <a:t>IPv4 &amp; IPv6</a:t>
            </a:r>
          </a:p>
        </p:txBody>
      </p:sp>
      <p:pic>
        <p:nvPicPr>
          <p:cNvPr id="5" name="Picture 4">
            <a:extLst>
              <a:ext uri="{FF2B5EF4-FFF2-40B4-BE49-F238E27FC236}">
                <a16:creationId xmlns:a16="http://schemas.microsoft.com/office/drawing/2014/main" id="{BB19CE34-304C-0CCD-F374-B8AA3A859CD3}"/>
              </a:ext>
            </a:extLst>
          </p:cNvPr>
          <p:cNvPicPr>
            <a:picLocks noChangeAspect="1"/>
          </p:cNvPicPr>
          <p:nvPr/>
        </p:nvPicPr>
        <p:blipFill>
          <a:blip r:embed="rId2"/>
          <a:stretch>
            <a:fillRect/>
          </a:stretch>
        </p:blipFill>
        <p:spPr>
          <a:xfrm>
            <a:off x="1010652" y="1873255"/>
            <a:ext cx="10170695" cy="4904535"/>
          </a:xfrm>
          <a:prstGeom prst="rect">
            <a:avLst/>
          </a:prstGeom>
        </p:spPr>
      </p:pic>
    </p:spTree>
    <p:extLst>
      <p:ext uri="{BB962C8B-B14F-4D97-AF65-F5344CB8AC3E}">
        <p14:creationId xmlns:p14="http://schemas.microsoft.com/office/powerpoint/2010/main" val="240425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7ED8-9366-C285-EDFF-0281CF48A340}"/>
              </a:ext>
            </a:extLst>
          </p:cNvPr>
          <p:cNvSpPr>
            <a:spLocks noGrp="1"/>
          </p:cNvSpPr>
          <p:nvPr>
            <p:ph type="title"/>
          </p:nvPr>
        </p:nvSpPr>
        <p:spPr/>
        <p:txBody>
          <a:bodyPr/>
          <a:lstStyle/>
          <a:p>
            <a:r>
              <a:rPr lang="en-IN" dirty="0"/>
              <a:t>Subnetting</a:t>
            </a:r>
          </a:p>
        </p:txBody>
      </p:sp>
      <p:sp>
        <p:nvSpPr>
          <p:cNvPr id="3" name="Content Placeholder 2">
            <a:extLst>
              <a:ext uri="{FF2B5EF4-FFF2-40B4-BE49-F238E27FC236}">
                <a16:creationId xmlns:a16="http://schemas.microsoft.com/office/drawing/2014/main" id="{B0523EE2-5AFA-2EB7-EDA0-E4CF5A1B2662}"/>
              </a:ext>
            </a:extLst>
          </p:cNvPr>
          <p:cNvSpPr>
            <a:spLocks noGrp="1"/>
          </p:cNvSpPr>
          <p:nvPr>
            <p:ph idx="1"/>
          </p:nvPr>
        </p:nvSpPr>
        <p:spPr>
          <a:xfrm>
            <a:off x="581192" y="2180497"/>
            <a:ext cx="11029615" cy="1541272"/>
          </a:xfrm>
        </p:spPr>
        <p:txBody>
          <a:bodyPr/>
          <a:lstStyle/>
          <a:p>
            <a:pPr algn="just"/>
            <a:r>
              <a:rPr lang="en-US" dirty="0"/>
              <a:t>A network is divided into smaller subnetworks, or subnetworks, through the process known as a subnetwork.</a:t>
            </a:r>
          </a:p>
          <a:p>
            <a:pPr algn="just"/>
            <a:r>
              <a:rPr lang="en-US" dirty="0"/>
              <a:t>The sub-network enables network managers to create more controllable and segmented networks for performance or security needs. </a:t>
            </a:r>
          </a:p>
          <a:p>
            <a:pPr lvl="1" algn="just"/>
            <a:r>
              <a:rPr lang="en-US" dirty="0"/>
              <a:t>For example, a large enterprise could segment its network into subnetworks for multiple divisions or locations.</a:t>
            </a:r>
          </a:p>
          <a:p>
            <a:pPr algn="just"/>
            <a:endParaRPr lang="en-IN" dirty="0"/>
          </a:p>
        </p:txBody>
      </p:sp>
      <p:pic>
        <p:nvPicPr>
          <p:cNvPr id="7" name="Picture 6">
            <a:extLst>
              <a:ext uri="{FF2B5EF4-FFF2-40B4-BE49-F238E27FC236}">
                <a16:creationId xmlns:a16="http://schemas.microsoft.com/office/drawing/2014/main" id="{32A53A48-B7F6-7634-4026-5FF22D378D84}"/>
              </a:ext>
            </a:extLst>
          </p:cNvPr>
          <p:cNvPicPr>
            <a:picLocks noChangeAspect="1"/>
          </p:cNvPicPr>
          <p:nvPr/>
        </p:nvPicPr>
        <p:blipFill rotWithShape="1">
          <a:blip r:embed="rId2"/>
          <a:srcRect t="11944"/>
          <a:stretch/>
        </p:blipFill>
        <p:spPr>
          <a:xfrm>
            <a:off x="2904678" y="3721768"/>
            <a:ext cx="6382641" cy="2986310"/>
          </a:xfrm>
          <a:prstGeom prst="rect">
            <a:avLst/>
          </a:prstGeom>
        </p:spPr>
      </p:pic>
    </p:spTree>
    <p:extLst>
      <p:ext uri="{BB962C8B-B14F-4D97-AF65-F5344CB8AC3E}">
        <p14:creationId xmlns:p14="http://schemas.microsoft.com/office/powerpoint/2010/main" val="3031253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B254-C4E7-BB3B-A2DF-842D1D0BCCFF}"/>
              </a:ext>
            </a:extLst>
          </p:cNvPr>
          <p:cNvSpPr>
            <a:spLocks noGrp="1"/>
          </p:cNvSpPr>
          <p:nvPr>
            <p:ph type="title"/>
          </p:nvPr>
        </p:nvSpPr>
        <p:spPr/>
        <p:txBody>
          <a:bodyPr/>
          <a:lstStyle/>
          <a:p>
            <a:r>
              <a:rPr lang="en-US" dirty="0"/>
              <a:t>IP addressing and Subnetting</a:t>
            </a:r>
            <a:endParaRPr lang="en-IN" dirty="0"/>
          </a:p>
        </p:txBody>
      </p:sp>
      <p:pic>
        <p:nvPicPr>
          <p:cNvPr id="5" name="Picture 4">
            <a:extLst>
              <a:ext uri="{FF2B5EF4-FFF2-40B4-BE49-F238E27FC236}">
                <a16:creationId xmlns:a16="http://schemas.microsoft.com/office/drawing/2014/main" id="{8FFD404D-A984-CFF7-5EA4-3746F2990630}"/>
              </a:ext>
            </a:extLst>
          </p:cNvPr>
          <p:cNvPicPr>
            <a:picLocks noChangeAspect="1"/>
          </p:cNvPicPr>
          <p:nvPr/>
        </p:nvPicPr>
        <p:blipFill>
          <a:blip r:embed="rId2"/>
          <a:stretch>
            <a:fillRect/>
          </a:stretch>
        </p:blipFill>
        <p:spPr>
          <a:xfrm>
            <a:off x="1651668" y="1843397"/>
            <a:ext cx="8888664" cy="4939130"/>
          </a:xfrm>
          <a:prstGeom prst="rect">
            <a:avLst/>
          </a:prstGeom>
        </p:spPr>
      </p:pic>
    </p:spTree>
    <p:extLst>
      <p:ext uri="{BB962C8B-B14F-4D97-AF65-F5344CB8AC3E}">
        <p14:creationId xmlns:p14="http://schemas.microsoft.com/office/powerpoint/2010/main" val="212835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C05F-650E-0266-4BF7-22FC515AF1BF}"/>
              </a:ext>
            </a:extLst>
          </p:cNvPr>
          <p:cNvSpPr>
            <a:spLocks noGrp="1"/>
          </p:cNvSpPr>
          <p:nvPr>
            <p:ph type="title"/>
          </p:nvPr>
        </p:nvSpPr>
        <p:spPr/>
        <p:txBody>
          <a:bodyPr/>
          <a:lstStyle/>
          <a:p>
            <a:r>
              <a:rPr lang="en-IN" dirty="0"/>
              <a:t>What is Computer Networking?</a:t>
            </a:r>
          </a:p>
        </p:txBody>
      </p:sp>
      <p:sp>
        <p:nvSpPr>
          <p:cNvPr id="3" name="Content Placeholder 2">
            <a:extLst>
              <a:ext uri="{FF2B5EF4-FFF2-40B4-BE49-F238E27FC236}">
                <a16:creationId xmlns:a16="http://schemas.microsoft.com/office/drawing/2014/main" id="{CC8952D8-D2C9-AC14-295D-25FCC7812979}"/>
              </a:ext>
            </a:extLst>
          </p:cNvPr>
          <p:cNvSpPr>
            <a:spLocks noGrp="1"/>
          </p:cNvSpPr>
          <p:nvPr>
            <p:ph idx="1"/>
          </p:nvPr>
        </p:nvSpPr>
        <p:spPr>
          <a:xfrm>
            <a:off x="581192" y="2180496"/>
            <a:ext cx="11029615" cy="4220304"/>
          </a:xfrm>
        </p:spPr>
        <p:txBody>
          <a:bodyPr>
            <a:normAutofit/>
          </a:bodyPr>
          <a:lstStyle/>
          <a:p>
            <a:pPr algn="just">
              <a:lnSpc>
                <a:spcPct val="200000"/>
              </a:lnSpc>
            </a:pPr>
            <a:r>
              <a:rPr lang="en-US" dirty="0"/>
              <a:t>A computer network is a system that connects numerous independent computers in order to share information (data) and resources. </a:t>
            </a:r>
          </a:p>
          <a:p>
            <a:pPr algn="just">
              <a:lnSpc>
                <a:spcPct val="200000"/>
              </a:lnSpc>
            </a:pPr>
            <a:r>
              <a:rPr lang="en-US" dirty="0"/>
              <a:t>A computer network is a collection of two or more computer systems that are linked together. </a:t>
            </a:r>
          </a:p>
          <a:p>
            <a:pPr algn="just">
              <a:lnSpc>
                <a:spcPct val="200000"/>
              </a:lnSpc>
            </a:pPr>
            <a:r>
              <a:rPr lang="en-US" dirty="0"/>
              <a:t>A network connection can be established using either cable or wireless media. </a:t>
            </a:r>
          </a:p>
          <a:p>
            <a:pPr algn="just">
              <a:lnSpc>
                <a:spcPct val="200000"/>
              </a:lnSpc>
            </a:pPr>
            <a:r>
              <a:rPr lang="en-US" dirty="0"/>
              <a:t>Servers, networking hardware, personal computers, and other specialized or general-purpose hosts can all be nodes in a computer network. </a:t>
            </a:r>
          </a:p>
        </p:txBody>
      </p:sp>
    </p:spTree>
    <p:extLst>
      <p:ext uri="{BB962C8B-B14F-4D97-AF65-F5344CB8AC3E}">
        <p14:creationId xmlns:p14="http://schemas.microsoft.com/office/powerpoint/2010/main" val="3203700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35C9-6A4A-3799-45EC-398E6981143B}"/>
              </a:ext>
            </a:extLst>
          </p:cNvPr>
          <p:cNvSpPr>
            <a:spLocks noGrp="1"/>
          </p:cNvSpPr>
          <p:nvPr>
            <p:ph type="title"/>
          </p:nvPr>
        </p:nvSpPr>
        <p:spPr/>
        <p:txBody>
          <a:bodyPr/>
          <a:lstStyle/>
          <a:p>
            <a:r>
              <a:rPr lang="en-IN" dirty="0"/>
              <a:t>IPv4 Address classes</a:t>
            </a:r>
          </a:p>
        </p:txBody>
      </p:sp>
      <p:sp>
        <p:nvSpPr>
          <p:cNvPr id="3" name="Content Placeholder 2">
            <a:extLst>
              <a:ext uri="{FF2B5EF4-FFF2-40B4-BE49-F238E27FC236}">
                <a16:creationId xmlns:a16="http://schemas.microsoft.com/office/drawing/2014/main" id="{161EFD82-9661-4410-9A89-2D15E6B24B2B}"/>
              </a:ext>
            </a:extLst>
          </p:cNvPr>
          <p:cNvSpPr>
            <a:spLocks noGrp="1"/>
          </p:cNvSpPr>
          <p:nvPr>
            <p:ph idx="1"/>
          </p:nvPr>
        </p:nvSpPr>
        <p:spPr>
          <a:xfrm>
            <a:off x="581192" y="2180496"/>
            <a:ext cx="4728745" cy="3678303"/>
          </a:xfrm>
        </p:spPr>
        <p:txBody>
          <a:bodyPr/>
          <a:lstStyle/>
          <a:p>
            <a:pPr>
              <a:lnSpc>
                <a:spcPct val="200000"/>
              </a:lnSpc>
            </a:pPr>
            <a:r>
              <a:rPr lang="en-US" dirty="0"/>
              <a:t>Class A (0-127)</a:t>
            </a:r>
          </a:p>
          <a:p>
            <a:pPr>
              <a:lnSpc>
                <a:spcPct val="200000"/>
              </a:lnSpc>
            </a:pPr>
            <a:r>
              <a:rPr lang="en-US" dirty="0"/>
              <a:t>Class B (128-191)</a:t>
            </a:r>
          </a:p>
          <a:p>
            <a:pPr>
              <a:lnSpc>
                <a:spcPct val="200000"/>
              </a:lnSpc>
            </a:pPr>
            <a:r>
              <a:rPr lang="en-US" dirty="0"/>
              <a:t>Class C (192-223)</a:t>
            </a:r>
          </a:p>
          <a:p>
            <a:pPr>
              <a:lnSpc>
                <a:spcPct val="200000"/>
              </a:lnSpc>
            </a:pPr>
            <a:r>
              <a:rPr lang="en-US" dirty="0"/>
              <a:t>Class D (224-239)</a:t>
            </a:r>
          </a:p>
          <a:p>
            <a:pPr>
              <a:lnSpc>
                <a:spcPct val="200000"/>
              </a:lnSpc>
            </a:pPr>
            <a:r>
              <a:rPr lang="en-US" dirty="0"/>
              <a:t>Class E (240-255)</a:t>
            </a:r>
            <a:endParaRPr lang="en-IN" dirty="0"/>
          </a:p>
        </p:txBody>
      </p:sp>
      <p:sp>
        <p:nvSpPr>
          <p:cNvPr id="4" name="Content Placeholder 2">
            <a:extLst>
              <a:ext uri="{FF2B5EF4-FFF2-40B4-BE49-F238E27FC236}">
                <a16:creationId xmlns:a16="http://schemas.microsoft.com/office/drawing/2014/main" id="{275152EC-C056-3D46-D86F-704978011480}"/>
              </a:ext>
            </a:extLst>
          </p:cNvPr>
          <p:cNvSpPr txBox="1">
            <a:spLocks/>
          </p:cNvSpPr>
          <p:nvPr/>
        </p:nvSpPr>
        <p:spPr>
          <a:xfrm>
            <a:off x="6260098" y="2180495"/>
            <a:ext cx="4728745"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200000"/>
              </a:lnSpc>
            </a:pPr>
            <a:r>
              <a:rPr lang="en-US" dirty="0"/>
              <a:t>Class A has 24 Host ID Bits</a:t>
            </a:r>
          </a:p>
          <a:p>
            <a:pPr>
              <a:lnSpc>
                <a:spcPct val="200000"/>
              </a:lnSpc>
            </a:pPr>
            <a:r>
              <a:rPr lang="en-US" dirty="0"/>
              <a:t>Class B has 16 Host ID Bits</a:t>
            </a:r>
          </a:p>
          <a:p>
            <a:pPr>
              <a:lnSpc>
                <a:spcPct val="200000"/>
              </a:lnSpc>
            </a:pPr>
            <a:r>
              <a:rPr lang="en-US" dirty="0"/>
              <a:t>Class C has 8 Host ID Bits</a:t>
            </a:r>
            <a:endParaRPr lang="en-IN" dirty="0"/>
          </a:p>
        </p:txBody>
      </p:sp>
    </p:spTree>
    <p:extLst>
      <p:ext uri="{BB962C8B-B14F-4D97-AF65-F5344CB8AC3E}">
        <p14:creationId xmlns:p14="http://schemas.microsoft.com/office/powerpoint/2010/main" val="179903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CCE6-476C-9227-2C6A-E809AB412C2F}"/>
              </a:ext>
            </a:extLst>
          </p:cNvPr>
          <p:cNvSpPr>
            <a:spLocks noGrp="1"/>
          </p:cNvSpPr>
          <p:nvPr>
            <p:ph type="title"/>
          </p:nvPr>
        </p:nvSpPr>
        <p:spPr/>
        <p:txBody>
          <a:bodyPr/>
          <a:lstStyle/>
          <a:p>
            <a:r>
              <a:rPr lang="en-US" dirty="0"/>
              <a:t>The number of usable IP Addresses that can be created is</a:t>
            </a:r>
            <a:endParaRPr lang="en-IN" dirty="0"/>
          </a:p>
        </p:txBody>
      </p:sp>
      <p:pic>
        <p:nvPicPr>
          <p:cNvPr id="5" name="Picture 4">
            <a:extLst>
              <a:ext uri="{FF2B5EF4-FFF2-40B4-BE49-F238E27FC236}">
                <a16:creationId xmlns:a16="http://schemas.microsoft.com/office/drawing/2014/main" id="{7E01F0A9-8E7B-2E0C-25C5-6B468752D4DF}"/>
              </a:ext>
            </a:extLst>
          </p:cNvPr>
          <p:cNvPicPr>
            <a:picLocks noChangeAspect="1"/>
          </p:cNvPicPr>
          <p:nvPr/>
        </p:nvPicPr>
        <p:blipFill>
          <a:blip r:embed="rId2"/>
          <a:stretch>
            <a:fillRect/>
          </a:stretch>
        </p:blipFill>
        <p:spPr>
          <a:xfrm>
            <a:off x="581192" y="2499150"/>
            <a:ext cx="10920786" cy="3452471"/>
          </a:xfrm>
          <a:prstGeom prst="rect">
            <a:avLst/>
          </a:prstGeom>
        </p:spPr>
      </p:pic>
    </p:spTree>
    <p:extLst>
      <p:ext uri="{BB962C8B-B14F-4D97-AF65-F5344CB8AC3E}">
        <p14:creationId xmlns:p14="http://schemas.microsoft.com/office/powerpoint/2010/main" val="3458469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6648-B648-80BC-DB46-3D10307C8E85}"/>
              </a:ext>
            </a:extLst>
          </p:cNvPr>
          <p:cNvSpPr>
            <a:spLocks noGrp="1"/>
          </p:cNvSpPr>
          <p:nvPr>
            <p:ph type="title"/>
          </p:nvPr>
        </p:nvSpPr>
        <p:spPr/>
        <p:txBody>
          <a:bodyPr/>
          <a:lstStyle/>
          <a:p>
            <a:r>
              <a:rPr lang="en-US" dirty="0"/>
              <a:t>Total Ip addresses within a network</a:t>
            </a:r>
            <a:endParaRPr lang="en-IN" dirty="0"/>
          </a:p>
        </p:txBody>
      </p:sp>
      <p:pic>
        <p:nvPicPr>
          <p:cNvPr id="5" name="Content Placeholder 4">
            <a:extLst>
              <a:ext uri="{FF2B5EF4-FFF2-40B4-BE49-F238E27FC236}">
                <a16:creationId xmlns:a16="http://schemas.microsoft.com/office/drawing/2014/main" id="{3DAC8AD9-6590-D940-5B06-36EDD3290060}"/>
              </a:ext>
            </a:extLst>
          </p:cNvPr>
          <p:cNvPicPr>
            <a:picLocks noGrp="1" noChangeAspect="1"/>
          </p:cNvPicPr>
          <p:nvPr>
            <p:ph idx="1"/>
          </p:nvPr>
        </p:nvPicPr>
        <p:blipFill>
          <a:blip r:embed="rId2"/>
          <a:stretch>
            <a:fillRect/>
          </a:stretch>
        </p:blipFill>
        <p:spPr>
          <a:xfrm>
            <a:off x="672078" y="2362891"/>
            <a:ext cx="10847843" cy="3043639"/>
          </a:xfrm>
        </p:spPr>
      </p:pic>
    </p:spTree>
    <p:extLst>
      <p:ext uri="{BB962C8B-B14F-4D97-AF65-F5344CB8AC3E}">
        <p14:creationId xmlns:p14="http://schemas.microsoft.com/office/powerpoint/2010/main" val="245966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A9DA-E548-DDCE-F6FD-3EDED164F16D}"/>
              </a:ext>
            </a:extLst>
          </p:cNvPr>
          <p:cNvSpPr>
            <a:spLocks noGrp="1"/>
          </p:cNvSpPr>
          <p:nvPr>
            <p:ph type="title"/>
          </p:nvPr>
        </p:nvSpPr>
        <p:spPr/>
        <p:txBody>
          <a:bodyPr/>
          <a:lstStyle/>
          <a:p>
            <a:r>
              <a:rPr lang="en-IN" dirty="0"/>
              <a:t>The OSI reference model</a:t>
            </a:r>
          </a:p>
        </p:txBody>
      </p:sp>
      <p:sp>
        <p:nvSpPr>
          <p:cNvPr id="3" name="Content Placeholder 2">
            <a:extLst>
              <a:ext uri="{FF2B5EF4-FFF2-40B4-BE49-F238E27FC236}">
                <a16:creationId xmlns:a16="http://schemas.microsoft.com/office/drawing/2014/main" id="{4C4FC0BA-B21B-AF4C-69C6-65994C2E991D}"/>
              </a:ext>
            </a:extLst>
          </p:cNvPr>
          <p:cNvSpPr>
            <a:spLocks noGrp="1"/>
          </p:cNvSpPr>
          <p:nvPr>
            <p:ph idx="1"/>
          </p:nvPr>
        </p:nvSpPr>
        <p:spPr>
          <a:xfrm>
            <a:off x="581193" y="1997616"/>
            <a:ext cx="11029615" cy="4493020"/>
          </a:xfrm>
        </p:spPr>
        <p:txBody>
          <a:bodyPr/>
          <a:lstStyle/>
          <a:p>
            <a:pPr algn="just">
              <a:lnSpc>
                <a:spcPct val="200000"/>
              </a:lnSpc>
            </a:pPr>
            <a:r>
              <a:rPr lang="en-US" dirty="0"/>
              <a:t>OSI stands for Open Systems Interconnection. </a:t>
            </a:r>
          </a:p>
          <a:p>
            <a:pPr algn="just">
              <a:lnSpc>
                <a:spcPct val="200000"/>
              </a:lnSpc>
            </a:pPr>
            <a:r>
              <a:rPr lang="en-US" dirty="0"/>
              <a:t>It is a 7-layer architecture with each layer having specific functionality to perform. </a:t>
            </a:r>
          </a:p>
          <a:p>
            <a:pPr algn="just">
              <a:lnSpc>
                <a:spcPct val="200000"/>
              </a:lnSpc>
            </a:pPr>
            <a:r>
              <a:rPr lang="en-US" dirty="0"/>
              <a:t>All these 7 layers work collaboratively to transmit the data from one person to another across the globe. OSI model was developed by ISO – ‘International Organization for Standardization‘, in the year 1984.</a:t>
            </a:r>
          </a:p>
          <a:p>
            <a:pPr algn="just">
              <a:lnSpc>
                <a:spcPct val="200000"/>
              </a:lnSpc>
            </a:pPr>
            <a:r>
              <a:rPr lang="en-US" dirty="0"/>
              <a:t>The purpose of the OSI reference model is to guide technology vendors and developers so the digital communications products and software programs they create can interoperate and to promote a clear framework that describes the functions of a networking or telecommunications system that's in use.</a:t>
            </a:r>
            <a:endParaRPr lang="en-IN" dirty="0"/>
          </a:p>
        </p:txBody>
      </p:sp>
    </p:spTree>
    <p:extLst>
      <p:ext uri="{BB962C8B-B14F-4D97-AF65-F5344CB8AC3E}">
        <p14:creationId xmlns:p14="http://schemas.microsoft.com/office/powerpoint/2010/main" val="2223910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2F74-7452-1D73-7BE3-A48D5F6B5D01}"/>
              </a:ext>
            </a:extLst>
          </p:cNvPr>
          <p:cNvSpPr>
            <a:spLocks noGrp="1"/>
          </p:cNvSpPr>
          <p:nvPr>
            <p:ph type="title"/>
          </p:nvPr>
        </p:nvSpPr>
        <p:spPr/>
        <p:txBody>
          <a:bodyPr/>
          <a:lstStyle/>
          <a:p>
            <a:r>
              <a:rPr lang="en-IN" dirty="0"/>
              <a:t>OSI Model</a:t>
            </a:r>
          </a:p>
        </p:txBody>
      </p:sp>
      <p:pic>
        <p:nvPicPr>
          <p:cNvPr id="7170" name="Picture 2" descr="Lightbox">
            <a:extLst>
              <a:ext uri="{FF2B5EF4-FFF2-40B4-BE49-F238E27FC236}">
                <a16:creationId xmlns:a16="http://schemas.microsoft.com/office/drawing/2014/main" id="{F426D89E-783D-FE1F-B1F8-0AB25AE0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214" y="2188995"/>
            <a:ext cx="7647572"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24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BD63-19FE-8A08-D17D-2A04404E520B}"/>
              </a:ext>
            </a:extLst>
          </p:cNvPr>
          <p:cNvSpPr>
            <a:spLocks noGrp="1"/>
          </p:cNvSpPr>
          <p:nvPr>
            <p:ph type="title"/>
          </p:nvPr>
        </p:nvSpPr>
        <p:spPr/>
        <p:txBody>
          <a:bodyPr/>
          <a:lstStyle/>
          <a:p>
            <a:r>
              <a:rPr lang="en-US" dirty="0"/>
              <a:t>layers of the OSI Model</a:t>
            </a:r>
            <a:endParaRPr lang="en-IN" dirty="0"/>
          </a:p>
        </p:txBody>
      </p:sp>
      <p:sp>
        <p:nvSpPr>
          <p:cNvPr id="3" name="Content Placeholder 2">
            <a:extLst>
              <a:ext uri="{FF2B5EF4-FFF2-40B4-BE49-F238E27FC236}">
                <a16:creationId xmlns:a16="http://schemas.microsoft.com/office/drawing/2014/main" id="{B22047A1-06AF-C7B9-6A32-01265506AC5A}"/>
              </a:ext>
            </a:extLst>
          </p:cNvPr>
          <p:cNvSpPr>
            <a:spLocks noGrp="1"/>
          </p:cNvSpPr>
          <p:nvPr>
            <p:ph idx="1"/>
          </p:nvPr>
        </p:nvSpPr>
        <p:spPr>
          <a:xfrm>
            <a:off x="581192" y="2180496"/>
            <a:ext cx="11029615" cy="4316557"/>
          </a:xfrm>
        </p:spPr>
        <p:txBody>
          <a:bodyPr>
            <a:normAutofit/>
          </a:bodyPr>
          <a:lstStyle/>
          <a:p>
            <a:pPr>
              <a:lnSpc>
                <a:spcPct val="150000"/>
              </a:lnSpc>
            </a:pPr>
            <a:r>
              <a:rPr lang="en-US" dirty="0"/>
              <a:t>Physical Layer</a:t>
            </a:r>
          </a:p>
          <a:p>
            <a:pPr>
              <a:lnSpc>
                <a:spcPct val="150000"/>
              </a:lnSpc>
            </a:pPr>
            <a:r>
              <a:rPr lang="en-US" dirty="0"/>
              <a:t>Data Link Layer</a:t>
            </a:r>
          </a:p>
          <a:p>
            <a:pPr>
              <a:lnSpc>
                <a:spcPct val="150000"/>
              </a:lnSpc>
            </a:pPr>
            <a:r>
              <a:rPr lang="en-US" dirty="0"/>
              <a:t>Network Layer</a:t>
            </a:r>
          </a:p>
          <a:p>
            <a:pPr>
              <a:lnSpc>
                <a:spcPct val="150000"/>
              </a:lnSpc>
            </a:pPr>
            <a:r>
              <a:rPr lang="en-US" dirty="0"/>
              <a:t>Transport Layer</a:t>
            </a:r>
          </a:p>
          <a:p>
            <a:pPr>
              <a:lnSpc>
                <a:spcPct val="150000"/>
              </a:lnSpc>
            </a:pPr>
            <a:r>
              <a:rPr lang="en-US" dirty="0"/>
              <a:t>Session Layer</a:t>
            </a:r>
          </a:p>
          <a:p>
            <a:pPr>
              <a:lnSpc>
                <a:spcPct val="150000"/>
              </a:lnSpc>
            </a:pPr>
            <a:r>
              <a:rPr lang="en-US" dirty="0"/>
              <a:t>Presentation Layer</a:t>
            </a:r>
          </a:p>
          <a:p>
            <a:pPr>
              <a:lnSpc>
                <a:spcPct val="150000"/>
              </a:lnSpc>
            </a:pPr>
            <a:r>
              <a:rPr lang="en-US" dirty="0"/>
              <a:t>Application Layer</a:t>
            </a:r>
            <a:endParaRPr lang="en-IN" dirty="0"/>
          </a:p>
        </p:txBody>
      </p:sp>
      <p:pic>
        <p:nvPicPr>
          <p:cNvPr id="8194" name="Picture 2" descr="OSI-model-layers-Diagram">
            <a:extLst>
              <a:ext uri="{FF2B5EF4-FFF2-40B4-BE49-F238E27FC236}">
                <a16:creationId xmlns:a16="http://schemas.microsoft.com/office/drawing/2014/main" id="{F223E65D-031A-F111-0505-37779C60D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82" r="6092" b="2924"/>
          <a:stretch/>
        </p:blipFill>
        <p:spPr bwMode="auto">
          <a:xfrm>
            <a:off x="7202518" y="1941095"/>
            <a:ext cx="2854336" cy="45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3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AC29-D072-6EB8-6CB6-089431C9FF03}"/>
              </a:ext>
            </a:extLst>
          </p:cNvPr>
          <p:cNvSpPr>
            <a:spLocks noGrp="1"/>
          </p:cNvSpPr>
          <p:nvPr>
            <p:ph type="title"/>
          </p:nvPr>
        </p:nvSpPr>
        <p:spPr/>
        <p:txBody>
          <a:bodyPr/>
          <a:lstStyle/>
          <a:p>
            <a:r>
              <a:rPr lang="en-IN" dirty="0"/>
              <a:t>TCP/IP Model</a:t>
            </a:r>
          </a:p>
        </p:txBody>
      </p:sp>
      <p:sp>
        <p:nvSpPr>
          <p:cNvPr id="3" name="Content Placeholder 2">
            <a:extLst>
              <a:ext uri="{FF2B5EF4-FFF2-40B4-BE49-F238E27FC236}">
                <a16:creationId xmlns:a16="http://schemas.microsoft.com/office/drawing/2014/main" id="{68F168C1-815F-7134-7827-9EFC7A7C4923}"/>
              </a:ext>
            </a:extLst>
          </p:cNvPr>
          <p:cNvSpPr>
            <a:spLocks noGrp="1"/>
          </p:cNvSpPr>
          <p:nvPr>
            <p:ph idx="1"/>
          </p:nvPr>
        </p:nvSpPr>
        <p:spPr/>
        <p:txBody>
          <a:bodyPr/>
          <a:lstStyle/>
          <a:p>
            <a:pPr>
              <a:lnSpc>
                <a:spcPct val="200000"/>
              </a:lnSpc>
            </a:pPr>
            <a:r>
              <a:rPr lang="en-US" dirty="0"/>
              <a:t>TCP/IP was designed and developed by the Department of Defense (DoD) in the 1960s and is based on standard protocols. </a:t>
            </a:r>
          </a:p>
          <a:p>
            <a:pPr>
              <a:lnSpc>
                <a:spcPct val="200000"/>
              </a:lnSpc>
            </a:pPr>
            <a:r>
              <a:rPr lang="en-US" dirty="0"/>
              <a:t>It stands for Transmission Control Protocol/Internet Protocol. </a:t>
            </a:r>
          </a:p>
          <a:p>
            <a:pPr>
              <a:lnSpc>
                <a:spcPct val="200000"/>
              </a:lnSpc>
            </a:pPr>
            <a:r>
              <a:rPr lang="en-US" dirty="0"/>
              <a:t>The TCP/IP model is a concise version of the OSI model. </a:t>
            </a:r>
          </a:p>
          <a:p>
            <a:pPr>
              <a:lnSpc>
                <a:spcPct val="200000"/>
              </a:lnSpc>
            </a:pPr>
            <a:r>
              <a:rPr lang="en-US" dirty="0"/>
              <a:t>It contains four layers, unlike the seven layers in the OSI model.</a:t>
            </a:r>
          </a:p>
          <a:p>
            <a:pPr>
              <a:lnSpc>
                <a:spcPct val="200000"/>
              </a:lnSpc>
            </a:pPr>
            <a:endParaRPr lang="en-IN" dirty="0"/>
          </a:p>
        </p:txBody>
      </p:sp>
    </p:spTree>
    <p:extLst>
      <p:ext uri="{BB962C8B-B14F-4D97-AF65-F5344CB8AC3E}">
        <p14:creationId xmlns:p14="http://schemas.microsoft.com/office/powerpoint/2010/main" val="213414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1543-608A-07F2-09DD-27CA51F9A0E2}"/>
              </a:ext>
            </a:extLst>
          </p:cNvPr>
          <p:cNvSpPr>
            <a:spLocks noGrp="1"/>
          </p:cNvSpPr>
          <p:nvPr>
            <p:ph type="title"/>
          </p:nvPr>
        </p:nvSpPr>
        <p:spPr/>
        <p:txBody>
          <a:bodyPr/>
          <a:lstStyle/>
          <a:p>
            <a:r>
              <a:rPr lang="en-IN" dirty="0"/>
              <a:t>TCP/IP Model</a:t>
            </a:r>
          </a:p>
        </p:txBody>
      </p:sp>
      <p:pic>
        <p:nvPicPr>
          <p:cNvPr id="5" name="Picture 4">
            <a:extLst>
              <a:ext uri="{FF2B5EF4-FFF2-40B4-BE49-F238E27FC236}">
                <a16:creationId xmlns:a16="http://schemas.microsoft.com/office/drawing/2014/main" id="{D1BC042A-E699-683F-D75A-88C518D9905E}"/>
              </a:ext>
            </a:extLst>
          </p:cNvPr>
          <p:cNvPicPr>
            <a:picLocks noChangeAspect="1"/>
          </p:cNvPicPr>
          <p:nvPr/>
        </p:nvPicPr>
        <p:blipFill rotWithShape="1">
          <a:blip r:embed="rId2"/>
          <a:srcRect l="8063" t="8316" r="8063" b="7137"/>
          <a:stretch/>
        </p:blipFill>
        <p:spPr>
          <a:xfrm>
            <a:off x="1515979" y="1925051"/>
            <a:ext cx="9160042" cy="4616809"/>
          </a:xfrm>
          <a:prstGeom prst="rect">
            <a:avLst/>
          </a:prstGeom>
        </p:spPr>
      </p:pic>
    </p:spTree>
    <p:extLst>
      <p:ext uri="{BB962C8B-B14F-4D97-AF65-F5344CB8AC3E}">
        <p14:creationId xmlns:p14="http://schemas.microsoft.com/office/powerpoint/2010/main" val="3140112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3B6A-3B83-ED3E-084F-A2E13D188C0A}"/>
              </a:ext>
            </a:extLst>
          </p:cNvPr>
          <p:cNvSpPr>
            <a:spLocks noGrp="1"/>
          </p:cNvSpPr>
          <p:nvPr>
            <p:ph type="title"/>
          </p:nvPr>
        </p:nvSpPr>
        <p:spPr/>
        <p:txBody>
          <a:bodyPr/>
          <a:lstStyle/>
          <a:p>
            <a:r>
              <a:rPr lang="en-US" dirty="0"/>
              <a:t>Layers of TCP/IP Model</a:t>
            </a:r>
            <a:endParaRPr lang="en-IN" dirty="0"/>
          </a:p>
        </p:txBody>
      </p:sp>
      <p:sp>
        <p:nvSpPr>
          <p:cNvPr id="3" name="Content Placeholder 2">
            <a:extLst>
              <a:ext uri="{FF2B5EF4-FFF2-40B4-BE49-F238E27FC236}">
                <a16:creationId xmlns:a16="http://schemas.microsoft.com/office/drawing/2014/main" id="{A058FE88-646C-2634-6E6A-FD5833BF374D}"/>
              </a:ext>
            </a:extLst>
          </p:cNvPr>
          <p:cNvSpPr>
            <a:spLocks noGrp="1"/>
          </p:cNvSpPr>
          <p:nvPr>
            <p:ph idx="1"/>
          </p:nvPr>
        </p:nvSpPr>
        <p:spPr>
          <a:xfrm>
            <a:off x="581192" y="2180496"/>
            <a:ext cx="5258135" cy="3678303"/>
          </a:xfrm>
        </p:spPr>
        <p:txBody>
          <a:bodyPr/>
          <a:lstStyle/>
          <a:p>
            <a:pPr>
              <a:lnSpc>
                <a:spcPct val="200000"/>
              </a:lnSpc>
            </a:pPr>
            <a:r>
              <a:rPr lang="en-US" dirty="0"/>
              <a:t>Application Layer</a:t>
            </a:r>
          </a:p>
          <a:p>
            <a:pPr>
              <a:lnSpc>
                <a:spcPct val="200000"/>
              </a:lnSpc>
            </a:pPr>
            <a:r>
              <a:rPr lang="en-US" dirty="0"/>
              <a:t>Transport Layer(TCP/UDP)</a:t>
            </a:r>
          </a:p>
          <a:p>
            <a:pPr>
              <a:lnSpc>
                <a:spcPct val="200000"/>
              </a:lnSpc>
            </a:pPr>
            <a:r>
              <a:rPr lang="en-US" dirty="0"/>
              <a:t>Network/Internet Layer(IP)</a:t>
            </a:r>
          </a:p>
          <a:p>
            <a:pPr>
              <a:lnSpc>
                <a:spcPct val="200000"/>
              </a:lnSpc>
            </a:pPr>
            <a:r>
              <a:rPr lang="en-US" dirty="0"/>
              <a:t>Data Link Layer (MAC)</a:t>
            </a:r>
          </a:p>
          <a:p>
            <a:pPr>
              <a:lnSpc>
                <a:spcPct val="200000"/>
              </a:lnSpc>
            </a:pPr>
            <a:r>
              <a:rPr lang="en-US" dirty="0"/>
              <a:t>Physical Layer</a:t>
            </a:r>
            <a:endParaRPr lang="en-IN" dirty="0"/>
          </a:p>
        </p:txBody>
      </p:sp>
      <p:pic>
        <p:nvPicPr>
          <p:cNvPr id="5" name="Picture 4">
            <a:extLst>
              <a:ext uri="{FF2B5EF4-FFF2-40B4-BE49-F238E27FC236}">
                <a16:creationId xmlns:a16="http://schemas.microsoft.com/office/drawing/2014/main" id="{609D0A99-E17A-0929-B30D-5CF89207A224}"/>
              </a:ext>
            </a:extLst>
          </p:cNvPr>
          <p:cNvPicPr>
            <a:picLocks noChangeAspect="1"/>
          </p:cNvPicPr>
          <p:nvPr/>
        </p:nvPicPr>
        <p:blipFill rotWithShape="1">
          <a:blip r:embed="rId2"/>
          <a:srcRect l="53347" r="1050"/>
          <a:stretch/>
        </p:blipFill>
        <p:spPr>
          <a:xfrm>
            <a:off x="6833937" y="1850235"/>
            <a:ext cx="4122822" cy="4593309"/>
          </a:xfrm>
          <a:prstGeom prst="rect">
            <a:avLst/>
          </a:prstGeom>
        </p:spPr>
      </p:pic>
    </p:spTree>
    <p:extLst>
      <p:ext uri="{BB962C8B-B14F-4D97-AF65-F5344CB8AC3E}">
        <p14:creationId xmlns:p14="http://schemas.microsoft.com/office/powerpoint/2010/main" val="25781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B85B-56D7-F735-D3BA-068F14C365A9}"/>
              </a:ext>
            </a:extLst>
          </p:cNvPr>
          <p:cNvSpPr>
            <a:spLocks noGrp="1"/>
          </p:cNvSpPr>
          <p:nvPr>
            <p:ph type="title"/>
          </p:nvPr>
        </p:nvSpPr>
        <p:spPr/>
        <p:txBody>
          <a:bodyPr/>
          <a:lstStyle/>
          <a:p>
            <a:r>
              <a:rPr lang="en-IN" dirty="0"/>
              <a:t>What Do Computer Networks Do?</a:t>
            </a:r>
          </a:p>
        </p:txBody>
      </p:sp>
      <p:sp>
        <p:nvSpPr>
          <p:cNvPr id="3" name="Content Placeholder 2">
            <a:extLst>
              <a:ext uri="{FF2B5EF4-FFF2-40B4-BE49-F238E27FC236}">
                <a16:creationId xmlns:a16="http://schemas.microsoft.com/office/drawing/2014/main" id="{F888705C-2DCE-945D-0B25-29B3FAFE469A}"/>
              </a:ext>
            </a:extLst>
          </p:cNvPr>
          <p:cNvSpPr>
            <a:spLocks noGrp="1"/>
          </p:cNvSpPr>
          <p:nvPr>
            <p:ph idx="1"/>
          </p:nvPr>
        </p:nvSpPr>
        <p:spPr>
          <a:xfrm>
            <a:off x="581192" y="2180496"/>
            <a:ext cx="11029615" cy="4316557"/>
          </a:xfrm>
        </p:spPr>
        <p:txBody>
          <a:bodyPr>
            <a:normAutofit/>
          </a:bodyPr>
          <a:lstStyle/>
          <a:p>
            <a:pPr marL="0" indent="0">
              <a:lnSpc>
                <a:spcPct val="200000"/>
              </a:lnSpc>
              <a:buNone/>
            </a:pPr>
            <a:r>
              <a:rPr lang="en-US" dirty="0"/>
              <a:t>Computer Networks help in providing better connectivity that helps nowadays. Modern computer networks have the following functionality like</a:t>
            </a:r>
          </a:p>
          <a:p>
            <a:pPr>
              <a:lnSpc>
                <a:spcPct val="200000"/>
              </a:lnSpc>
            </a:pPr>
            <a:r>
              <a:rPr lang="en-US" dirty="0"/>
              <a:t>Computer Networks help in operating virtually.</a:t>
            </a:r>
          </a:p>
          <a:p>
            <a:pPr>
              <a:lnSpc>
                <a:spcPct val="200000"/>
              </a:lnSpc>
            </a:pPr>
            <a:r>
              <a:rPr lang="en-US" dirty="0"/>
              <a:t>Computer Networks integrate on a large scale.</a:t>
            </a:r>
          </a:p>
          <a:p>
            <a:pPr>
              <a:lnSpc>
                <a:spcPct val="200000"/>
              </a:lnSpc>
            </a:pPr>
            <a:r>
              <a:rPr lang="en-US" dirty="0"/>
              <a:t>Computer Networks respond very quickly in case of conditions change.</a:t>
            </a:r>
          </a:p>
          <a:p>
            <a:pPr>
              <a:lnSpc>
                <a:spcPct val="200000"/>
              </a:lnSpc>
            </a:pPr>
            <a:r>
              <a:rPr lang="en-US" dirty="0"/>
              <a:t>Computer Networks help in providing data security.</a:t>
            </a:r>
            <a:endParaRPr lang="en-IN" dirty="0"/>
          </a:p>
        </p:txBody>
      </p:sp>
    </p:spTree>
    <p:extLst>
      <p:ext uri="{BB962C8B-B14F-4D97-AF65-F5344CB8AC3E}">
        <p14:creationId xmlns:p14="http://schemas.microsoft.com/office/powerpoint/2010/main" val="18852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22C5-5D4D-B1CC-F6C9-624307BF1760}"/>
              </a:ext>
            </a:extLst>
          </p:cNvPr>
          <p:cNvSpPr>
            <a:spLocks noGrp="1"/>
          </p:cNvSpPr>
          <p:nvPr>
            <p:ph type="title"/>
          </p:nvPr>
        </p:nvSpPr>
        <p:spPr/>
        <p:txBody>
          <a:bodyPr/>
          <a:lstStyle/>
          <a:p>
            <a:r>
              <a:rPr lang="en-US" dirty="0"/>
              <a:t>Criteria of a Good Network</a:t>
            </a:r>
            <a:endParaRPr lang="en-IN" dirty="0"/>
          </a:p>
        </p:txBody>
      </p:sp>
      <p:sp>
        <p:nvSpPr>
          <p:cNvPr id="3" name="Content Placeholder 2">
            <a:extLst>
              <a:ext uri="{FF2B5EF4-FFF2-40B4-BE49-F238E27FC236}">
                <a16:creationId xmlns:a16="http://schemas.microsoft.com/office/drawing/2014/main" id="{B19EDBBF-8CE9-EEF9-04D0-593DA39FE3CB}"/>
              </a:ext>
            </a:extLst>
          </p:cNvPr>
          <p:cNvSpPr>
            <a:spLocks noGrp="1"/>
          </p:cNvSpPr>
          <p:nvPr>
            <p:ph idx="1"/>
          </p:nvPr>
        </p:nvSpPr>
        <p:spPr>
          <a:xfrm>
            <a:off x="581192" y="2180496"/>
            <a:ext cx="11029615" cy="4541146"/>
          </a:xfrm>
        </p:spPr>
        <p:txBody>
          <a:bodyPr>
            <a:normAutofit/>
          </a:bodyPr>
          <a:lstStyle/>
          <a:p>
            <a:pPr algn="just">
              <a:lnSpc>
                <a:spcPct val="150000"/>
              </a:lnSpc>
            </a:pPr>
            <a:r>
              <a:rPr lang="en-US" b="1" dirty="0"/>
              <a:t>Performance</a:t>
            </a:r>
            <a:r>
              <a:rPr lang="en-US" dirty="0"/>
              <a:t>: It can be measured in many ways, including transmit time and response time. </a:t>
            </a:r>
          </a:p>
          <a:p>
            <a:pPr lvl="1" algn="just">
              <a:lnSpc>
                <a:spcPct val="150000"/>
              </a:lnSpc>
            </a:pPr>
            <a:r>
              <a:rPr lang="en-US" dirty="0"/>
              <a:t>Transit time is the amount of time required for a message to travel from one device to another. </a:t>
            </a:r>
          </a:p>
          <a:p>
            <a:pPr lvl="1" algn="just">
              <a:lnSpc>
                <a:spcPct val="150000"/>
              </a:lnSpc>
            </a:pPr>
            <a:r>
              <a:rPr lang="en-US" dirty="0"/>
              <a:t>The performance of the network depends on a number of factors, including the number of users, the type of medium &amp; Hardware</a:t>
            </a:r>
          </a:p>
          <a:p>
            <a:pPr algn="just">
              <a:lnSpc>
                <a:spcPct val="150000"/>
              </a:lnSpc>
            </a:pPr>
            <a:r>
              <a:rPr lang="en-US" b="1" dirty="0"/>
              <a:t>Reliability</a:t>
            </a:r>
            <a:r>
              <a:rPr lang="en-US" dirty="0"/>
              <a:t>: In addition to accuracy is measured by frequency of failure, the time it takes a link to recover from failure, and the network’s robustness in catastrophe. </a:t>
            </a:r>
          </a:p>
          <a:p>
            <a:pPr algn="just">
              <a:lnSpc>
                <a:spcPct val="150000"/>
              </a:lnSpc>
            </a:pPr>
            <a:r>
              <a:rPr lang="en-US" b="1" dirty="0"/>
              <a:t>Security</a:t>
            </a:r>
            <a:r>
              <a:rPr lang="en-US" dirty="0"/>
              <a:t>: Network security issues include protecting data from unauthorized access, protecting data from damage and development, and implementing policies and procedures for recovery from breaches and data loss. </a:t>
            </a:r>
            <a:endParaRPr lang="en-IN" dirty="0"/>
          </a:p>
        </p:txBody>
      </p:sp>
    </p:spTree>
    <p:extLst>
      <p:ext uri="{BB962C8B-B14F-4D97-AF65-F5344CB8AC3E}">
        <p14:creationId xmlns:p14="http://schemas.microsoft.com/office/powerpoint/2010/main" val="163602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41DC-9D7D-16CE-60E8-948531DA6B14}"/>
              </a:ext>
            </a:extLst>
          </p:cNvPr>
          <p:cNvSpPr>
            <a:spLocks noGrp="1"/>
          </p:cNvSpPr>
          <p:nvPr>
            <p:ph type="title"/>
          </p:nvPr>
        </p:nvSpPr>
        <p:spPr/>
        <p:txBody>
          <a:bodyPr/>
          <a:lstStyle/>
          <a:p>
            <a:r>
              <a:rPr lang="en-IN" dirty="0"/>
              <a:t>Purpose of Network</a:t>
            </a:r>
          </a:p>
        </p:txBody>
      </p:sp>
      <p:sp>
        <p:nvSpPr>
          <p:cNvPr id="3" name="Content Placeholder 2">
            <a:extLst>
              <a:ext uri="{FF2B5EF4-FFF2-40B4-BE49-F238E27FC236}">
                <a16:creationId xmlns:a16="http://schemas.microsoft.com/office/drawing/2014/main" id="{45CEFB48-AF96-1CDF-C30E-1021B69161CB}"/>
              </a:ext>
            </a:extLst>
          </p:cNvPr>
          <p:cNvSpPr>
            <a:spLocks noGrp="1"/>
          </p:cNvSpPr>
          <p:nvPr>
            <p:ph idx="1"/>
          </p:nvPr>
        </p:nvSpPr>
        <p:spPr>
          <a:xfrm>
            <a:off x="581192" y="2180496"/>
            <a:ext cx="4800277" cy="3678303"/>
          </a:xfrm>
        </p:spPr>
        <p:txBody>
          <a:bodyPr/>
          <a:lstStyle/>
          <a:p>
            <a:pPr marL="0" indent="0" algn="just">
              <a:lnSpc>
                <a:spcPct val="200000"/>
              </a:lnSpc>
              <a:buNone/>
            </a:pPr>
            <a:r>
              <a:rPr lang="en-US" dirty="0"/>
              <a:t>Networking is the practice of associating two or more computing devices together  physically or logically for  the  purpose  of  sharing  data  and  resources. </a:t>
            </a:r>
          </a:p>
          <a:p>
            <a:pPr algn="just">
              <a:lnSpc>
                <a:spcPct val="200000"/>
              </a:lnSpc>
            </a:pPr>
            <a:endParaRPr lang="en-US" dirty="0"/>
          </a:p>
        </p:txBody>
      </p:sp>
      <p:pic>
        <p:nvPicPr>
          <p:cNvPr id="4" name="Picture 3" descr="wired-diagram-3.jpg">
            <a:extLst>
              <a:ext uri="{FF2B5EF4-FFF2-40B4-BE49-F238E27FC236}">
                <a16:creationId xmlns:a16="http://schemas.microsoft.com/office/drawing/2014/main" id="{52FA84EC-1928-3812-8DF8-31C3A36EF892}"/>
              </a:ext>
            </a:extLst>
          </p:cNvPr>
          <p:cNvPicPr>
            <a:picLocks noChangeAspect="1"/>
          </p:cNvPicPr>
          <p:nvPr/>
        </p:nvPicPr>
        <p:blipFill>
          <a:blip r:embed="rId2" cstate="print"/>
          <a:stretch>
            <a:fillRect/>
          </a:stretch>
        </p:blipFill>
        <p:spPr>
          <a:xfrm>
            <a:off x="5514808" y="2114647"/>
            <a:ext cx="6096000" cy="3810000"/>
          </a:xfrm>
          <a:prstGeom prst="rect">
            <a:avLst/>
          </a:prstGeom>
        </p:spPr>
      </p:pic>
    </p:spTree>
    <p:extLst>
      <p:ext uri="{BB962C8B-B14F-4D97-AF65-F5344CB8AC3E}">
        <p14:creationId xmlns:p14="http://schemas.microsoft.com/office/powerpoint/2010/main" val="166298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2296-55B1-F017-1472-36580B4A15BF}"/>
              </a:ext>
            </a:extLst>
          </p:cNvPr>
          <p:cNvSpPr>
            <a:spLocks noGrp="1"/>
          </p:cNvSpPr>
          <p:nvPr>
            <p:ph type="title"/>
          </p:nvPr>
        </p:nvSpPr>
        <p:spPr/>
        <p:txBody>
          <a:bodyPr/>
          <a:lstStyle/>
          <a:p>
            <a:r>
              <a:rPr lang="en-IN" dirty="0"/>
              <a:t>Goals of Computer Networking</a:t>
            </a:r>
          </a:p>
        </p:txBody>
      </p:sp>
      <p:sp>
        <p:nvSpPr>
          <p:cNvPr id="3" name="Content Placeholder 2">
            <a:extLst>
              <a:ext uri="{FF2B5EF4-FFF2-40B4-BE49-F238E27FC236}">
                <a16:creationId xmlns:a16="http://schemas.microsoft.com/office/drawing/2014/main" id="{D3E85571-3C48-33BA-AA9F-385D303A895E}"/>
              </a:ext>
            </a:extLst>
          </p:cNvPr>
          <p:cNvSpPr>
            <a:spLocks noGrp="1"/>
          </p:cNvSpPr>
          <p:nvPr>
            <p:ph idx="1"/>
          </p:nvPr>
        </p:nvSpPr>
        <p:spPr>
          <a:xfrm>
            <a:off x="581193" y="2180496"/>
            <a:ext cx="6764488" cy="3678303"/>
          </a:xfrm>
        </p:spPr>
        <p:txBody>
          <a:bodyPr/>
          <a:lstStyle/>
          <a:p>
            <a:r>
              <a:rPr lang="en-US" dirty="0"/>
              <a:t>Load sharing</a:t>
            </a:r>
          </a:p>
          <a:p>
            <a:r>
              <a:rPr lang="en-US" dirty="0"/>
              <a:t>Reduced costs</a:t>
            </a:r>
          </a:p>
          <a:p>
            <a:r>
              <a:rPr lang="en-US" dirty="0"/>
              <a:t>Reliability</a:t>
            </a:r>
          </a:p>
          <a:p>
            <a:r>
              <a:rPr lang="en-US" dirty="0"/>
              <a:t>Scalability</a:t>
            </a:r>
          </a:p>
          <a:p>
            <a:r>
              <a:rPr lang="en-US" dirty="0"/>
              <a:t>Communication and mail </a:t>
            </a:r>
          </a:p>
          <a:p>
            <a:r>
              <a:rPr lang="en-US" dirty="0"/>
              <a:t>Information Access</a:t>
            </a:r>
          </a:p>
          <a:p>
            <a:r>
              <a:rPr lang="en-US" dirty="0"/>
              <a:t>Entertainment </a:t>
            </a:r>
          </a:p>
          <a:p>
            <a:r>
              <a:rPr lang="en-US" dirty="0"/>
              <a:t>Social Networking</a:t>
            </a:r>
            <a:endParaRPr lang="en-IN" dirty="0"/>
          </a:p>
        </p:txBody>
      </p:sp>
    </p:spTree>
    <p:extLst>
      <p:ext uri="{BB962C8B-B14F-4D97-AF65-F5344CB8AC3E}">
        <p14:creationId xmlns:p14="http://schemas.microsoft.com/office/powerpoint/2010/main" val="155304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07FF-C3F5-15E7-A01A-9E4C3757A17A}"/>
              </a:ext>
            </a:extLst>
          </p:cNvPr>
          <p:cNvSpPr>
            <a:spLocks noGrp="1"/>
          </p:cNvSpPr>
          <p:nvPr>
            <p:ph type="title"/>
          </p:nvPr>
        </p:nvSpPr>
        <p:spPr/>
        <p:txBody>
          <a:bodyPr/>
          <a:lstStyle/>
          <a:p>
            <a:r>
              <a:rPr lang="en-IN" dirty="0"/>
              <a:t>Types of Network - </a:t>
            </a:r>
            <a:r>
              <a:rPr lang="en-US" dirty="0"/>
              <a:t> Based on the Communication Medium</a:t>
            </a:r>
            <a:endParaRPr lang="en-IN" dirty="0"/>
          </a:p>
        </p:txBody>
      </p:sp>
      <p:sp>
        <p:nvSpPr>
          <p:cNvPr id="3" name="Content Placeholder 2">
            <a:extLst>
              <a:ext uri="{FF2B5EF4-FFF2-40B4-BE49-F238E27FC236}">
                <a16:creationId xmlns:a16="http://schemas.microsoft.com/office/drawing/2014/main" id="{E20C9956-0DE2-B501-6C6A-F9ECDBED8AB5}"/>
              </a:ext>
            </a:extLst>
          </p:cNvPr>
          <p:cNvSpPr>
            <a:spLocks noGrp="1"/>
          </p:cNvSpPr>
          <p:nvPr>
            <p:ph idx="1"/>
          </p:nvPr>
        </p:nvSpPr>
        <p:spPr>
          <a:xfrm>
            <a:off x="581192" y="2180496"/>
            <a:ext cx="11029615" cy="4310245"/>
          </a:xfrm>
        </p:spPr>
        <p:txBody>
          <a:bodyPr>
            <a:normAutofit/>
          </a:bodyPr>
          <a:lstStyle/>
          <a:p>
            <a:pPr algn="just">
              <a:lnSpc>
                <a:spcPct val="200000"/>
              </a:lnSpc>
            </a:pPr>
            <a:r>
              <a:rPr lang="en-US" b="1" dirty="0"/>
              <a:t>Wired Network</a:t>
            </a:r>
          </a:p>
          <a:p>
            <a:pPr lvl="1" algn="just">
              <a:lnSpc>
                <a:spcPct val="200000"/>
              </a:lnSpc>
            </a:pPr>
            <a:r>
              <a:rPr lang="en-US" dirty="0"/>
              <a:t>Communication done in a wired medium. Copper wire, twisted pair, or fiber optic cables are all options. </a:t>
            </a:r>
          </a:p>
          <a:p>
            <a:pPr lvl="1" algn="just">
              <a:lnSpc>
                <a:spcPct val="200000"/>
              </a:lnSpc>
            </a:pPr>
            <a:r>
              <a:rPr lang="en-US" dirty="0"/>
              <a:t>A wired network employs wires to link devices to the Internet or another network, such as laptops or desktop PCs.</a:t>
            </a:r>
          </a:p>
          <a:p>
            <a:pPr algn="just">
              <a:lnSpc>
                <a:spcPct val="200000"/>
              </a:lnSpc>
            </a:pPr>
            <a:r>
              <a:rPr lang="en-US" b="1" dirty="0"/>
              <a:t>Wireless Network</a:t>
            </a:r>
          </a:p>
          <a:p>
            <a:pPr lvl="1" algn="just">
              <a:lnSpc>
                <a:spcPct val="200000"/>
              </a:lnSpc>
            </a:pPr>
            <a:r>
              <a:rPr lang="en-US" dirty="0"/>
              <a:t>“Wireless” means without wire, media that is made up of electromagnetic waves (EM Waves) or infrared waves. </a:t>
            </a:r>
          </a:p>
          <a:p>
            <a:pPr lvl="1" algn="just">
              <a:lnSpc>
                <a:spcPct val="200000"/>
              </a:lnSpc>
            </a:pPr>
            <a:r>
              <a:rPr lang="en-US" dirty="0"/>
              <a:t>Antennas or sensors will be present on all wireless devices. </a:t>
            </a:r>
            <a:endParaRPr lang="en-IN" dirty="0"/>
          </a:p>
        </p:txBody>
      </p:sp>
    </p:spTree>
    <p:extLst>
      <p:ext uri="{BB962C8B-B14F-4D97-AF65-F5344CB8AC3E}">
        <p14:creationId xmlns:p14="http://schemas.microsoft.com/office/powerpoint/2010/main" val="22092485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1112</TotalTime>
  <Words>2093</Words>
  <Application>Microsoft Office PowerPoint</Application>
  <PresentationFormat>Widescreen</PresentationFormat>
  <Paragraphs>215</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Gill Sans MT</vt:lpstr>
      <vt:lpstr>Wingdings 2</vt:lpstr>
      <vt:lpstr>Dividend</vt:lpstr>
      <vt:lpstr>Network - A basic guide</vt:lpstr>
      <vt:lpstr>Index</vt:lpstr>
      <vt:lpstr>Introduction</vt:lpstr>
      <vt:lpstr>What is Computer Networking?</vt:lpstr>
      <vt:lpstr>What Do Computer Networks Do?</vt:lpstr>
      <vt:lpstr>Criteria of a Good Network</vt:lpstr>
      <vt:lpstr>Purpose of Network</vt:lpstr>
      <vt:lpstr>Goals of Computer Networking</vt:lpstr>
      <vt:lpstr>Types of Network -  Based on the Communication Medium</vt:lpstr>
      <vt:lpstr>Types of Network - Based on Area Covered</vt:lpstr>
      <vt:lpstr>Types of Network - Based on  Type of Architecture</vt:lpstr>
      <vt:lpstr>Network Defined by Architecture</vt:lpstr>
      <vt:lpstr>Network Topologies</vt:lpstr>
      <vt:lpstr>Bus  Topology</vt:lpstr>
      <vt:lpstr>Star Topology</vt:lpstr>
      <vt:lpstr>Mesh  Topology </vt:lpstr>
      <vt:lpstr>Ring Topology </vt:lpstr>
      <vt:lpstr>Dual-ring  topology </vt:lpstr>
      <vt:lpstr>Networking Protocol</vt:lpstr>
      <vt:lpstr>Networking Protocol</vt:lpstr>
      <vt:lpstr>Networking Protocol - Network Communication </vt:lpstr>
      <vt:lpstr>Networking Protocol - Network Management  </vt:lpstr>
      <vt:lpstr>Networking Protocol - Network Security </vt:lpstr>
      <vt:lpstr>Network Media / Transmission Media</vt:lpstr>
      <vt:lpstr>Unshielded Twisted Pair (UTP)</vt:lpstr>
      <vt:lpstr>shielded twisted pair (STP)</vt:lpstr>
      <vt:lpstr>Coaxial cable</vt:lpstr>
      <vt:lpstr>Optical fibre cable</vt:lpstr>
      <vt:lpstr>Crimping of twisted pair cable</vt:lpstr>
      <vt:lpstr>Networking Devices</vt:lpstr>
      <vt:lpstr>Networking Devices - NIC</vt:lpstr>
      <vt:lpstr>Networking Devices - Repeater</vt:lpstr>
      <vt:lpstr>Networking Devices - HUB</vt:lpstr>
      <vt:lpstr>Networking Devices - Switches</vt:lpstr>
      <vt:lpstr>Networking Devices - Routers</vt:lpstr>
      <vt:lpstr>IP addressing</vt:lpstr>
      <vt:lpstr>IPv4 &amp; IPv6</vt:lpstr>
      <vt:lpstr>Subnetting</vt:lpstr>
      <vt:lpstr>IP addressing and Subnetting</vt:lpstr>
      <vt:lpstr>IPv4 Address classes</vt:lpstr>
      <vt:lpstr>The number of usable IP Addresses that can be created is</vt:lpstr>
      <vt:lpstr>Total Ip addresses within a network</vt:lpstr>
      <vt:lpstr>The OSI reference model</vt:lpstr>
      <vt:lpstr>OSI Model</vt:lpstr>
      <vt:lpstr>layers of the OSI Model</vt:lpstr>
      <vt:lpstr>TCP/IP Model</vt:lpstr>
      <vt:lpstr>TCP/IP Model</vt:lpstr>
      <vt:lpstr>Layers of TCP/IP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 A basic guide</dc:title>
  <dc:creator>Jeetu Tomar</dc:creator>
  <cp:lastModifiedBy>Jeetu Tomar</cp:lastModifiedBy>
  <cp:revision>154</cp:revision>
  <dcterms:created xsi:type="dcterms:W3CDTF">2024-04-01T18:22:42Z</dcterms:created>
  <dcterms:modified xsi:type="dcterms:W3CDTF">2024-04-04T11:58:49Z</dcterms:modified>
</cp:coreProperties>
</file>