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333" r:id="rId4"/>
    <p:sldId id="334" r:id="rId5"/>
    <p:sldId id="335" r:id="rId6"/>
    <p:sldId id="398" r:id="rId7"/>
    <p:sldId id="336" r:id="rId8"/>
    <p:sldId id="337" r:id="rId9"/>
    <p:sldId id="338" r:id="rId10"/>
    <p:sldId id="399" r:id="rId11"/>
    <p:sldId id="339" r:id="rId12"/>
    <p:sldId id="340" r:id="rId13"/>
    <p:sldId id="341" r:id="rId14"/>
    <p:sldId id="342" r:id="rId15"/>
    <p:sldId id="343" r:id="rId16"/>
    <p:sldId id="345" r:id="rId17"/>
    <p:sldId id="346" r:id="rId18"/>
    <p:sldId id="347" r:id="rId19"/>
    <p:sldId id="348" r:id="rId20"/>
    <p:sldId id="349" r:id="rId21"/>
    <p:sldId id="350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0" r:id="rId32"/>
    <p:sldId id="361" r:id="rId33"/>
    <p:sldId id="362" r:id="rId34"/>
    <p:sldId id="363" r:id="rId35"/>
    <p:sldId id="364" r:id="rId36"/>
    <p:sldId id="365" r:id="rId37"/>
    <p:sldId id="400" r:id="rId38"/>
    <p:sldId id="366" r:id="rId39"/>
    <p:sldId id="367" r:id="rId40"/>
    <p:sldId id="368" r:id="rId41"/>
    <p:sldId id="369" r:id="rId42"/>
    <p:sldId id="370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69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0">
                      <a:schemeClr val="tx1"/>
                    </a:gs>
                    <a:gs pos="68000">
                      <a:srgbClr val="F1F1F1"/>
                    </a:gs>
                    <a:gs pos="100000">
                      <a:schemeClr val="bg1">
                        <a:lumMod val="11000"/>
                        <a:lumOff val="89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</a:defRPr>
            </a:lvl1pPr>
          </a:lstStyle>
          <a:p>
            <a:pPr lvl="0" algn="r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</a:lstStyle>
          <a:p>
            <a:pPr marL="0" lvl="0" indent="0" algn="r">
              <a:buNone/>
            </a:pPr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8345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146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696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89710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231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760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02252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7110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922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4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80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32000"/>
                        <a:lumOff val="68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003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420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39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820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08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183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096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5E7352C-F733-4D88-9483-A7DDD146CBE1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E4B9BFC-4540-4D13-991E-3C6A1F9785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987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13000"/>
                  <a:lumOff val="87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C5BF-4108-F57F-C769-6101627F5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2880"/>
            <a:ext cx="9144000" cy="1641490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3DA05-CF16-AF41-8E64-2C0AEEEFB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10285"/>
            <a:ext cx="9144000" cy="754025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dirty="0"/>
              <a:t>By</a:t>
            </a:r>
          </a:p>
          <a:p>
            <a:pPr algn="ctr"/>
            <a:r>
              <a:rPr lang="en-US" dirty="0"/>
              <a:t>Jitendra Singh Tomar || Jeetu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915775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F3C7A-F301-63D8-9675-463502843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60995-DAE0-1948-8E5C-22547D35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4F37C-0057-5D99-EB98-4C886704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Snapshot-based Backup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Creates a point-in-time image of a volume or disk using filesystem or hypervisor tools.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Continuous Data Protection (CDP)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Backs up data in real-time or near real-time to minimize RPO.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Agent-based Backup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Requires installation of backup agents on every system. Allows granular control.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Agentless Backup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No agent is installed on the client. Simplifies management, common in VM backups.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Deduplication &amp; Compression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 Reduces the size of backups by eliminating duplicates and compressing data.</a:t>
            </a:r>
          </a:p>
        </p:txBody>
      </p:sp>
    </p:spTree>
    <p:extLst>
      <p:ext uri="{BB962C8B-B14F-4D97-AF65-F5344CB8AC3E}">
        <p14:creationId xmlns:p14="http://schemas.microsoft.com/office/powerpoint/2010/main" val="408731221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BAB63-E45D-A016-477A-A08C22FE3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5864-1824-378E-C51D-7113DF038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D6818-31B8-9F3F-3158-84B787A6C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1568824"/>
            <a:ext cx="4975412" cy="506379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Disk-Based Backup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Fast, reliable, supports deduplication and snapshots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Used for operational recovery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SAN, NAS, DAS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Tape-Based Backup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Cost-effective for long-term archival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capacity and durability (e.g., LTO-9 supports up to 45 TB compressed)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Slower access and sequential read/write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CA6A32-C652-8761-D246-6E27B69F3C16}"/>
              </a:ext>
            </a:extLst>
          </p:cNvPr>
          <p:cNvSpPr txBox="1">
            <a:spLocks/>
          </p:cNvSpPr>
          <p:nvPr/>
        </p:nvSpPr>
        <p:spPr>
          <a:xfrm>
            <a:off x="6575611" y="1568824"/>
            <a:ext cx="4975412" cy="506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Cloud-Based Backup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Scalable, flexible, off-site protection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BaaS (Backup-as-a-Service) models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Supports hybrid backup architectures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Examples: AWS Backup, Azure Backup, Druva, Veeam Cloud Connect</a:t>
            </a:r>
          </a:p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Hybrid Backup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Combines local (on-prem) and cloud backup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Fast local restores + offsite protection for DR</a:t>
            </a:r>
          </a:p>
        </p:txBody>
      </p:sp>
    </p:spTree>
    <p:extLst>
      <p:ext uri="{BB962C8B-B14F-4D97-AF65-F5344CB8AC3E}">
        <p14:creationId xmlns:p14="http://schemas.microsoft.com/office/powerpoint/2010/main" val="414782669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EF5C0-8FC7-D132-0A0C-7DD942332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DB63D-7350-29B4-8AA4-971F27A7D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Concepts and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9F14B-6E15-BCDE-27DF-9CAEF1A94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516367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copy of data taken to restore the original in case of data loss.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Used for disaster recovery, compliance, or archival.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Restore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process of retrieving data from a backup and placing it back in its original or alternate location.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8D4983-9269-F066-DDCF-1806ECE0A2E2}"/>
              </a:ext>
            </a:extLst>
          </p:cNvPr>
          <p:cNvSpPr txBox="1">
            <a:spLocks/>
          </p:cNvSpPr>
          <p:nvPr/>
        </p:nvSpPr>
        <p:spPr>
          <a:xfrm>
            <a:off x="6194612" y="1568824"/>
            <a:ext cx="5298141" cy="506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 Point Objective (RPO)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maximum acceptable amount of data loss measured in time.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Example: An RPO of 1 hour means up to 1 hour of data can be lost.</a:t>
            </a:r>
          </a:p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Recovery Time Objective (RTO)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maximum acceptable downtime after a failure.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Example: An RTO of 4 hours means services must be restored within 4 hours.</a:t>
            </a:r>
          </a:p>
        </p:txBody>
      </p:sp>
    </p:spTree>
    <p:extLst>
      <p:ext uri="{BB962C8B-B14F-4D97-AF65-F5344CB8AC3E}">
        <p14:creationId xmlns:p14="http://schemas.microsoft.com/office/powerpoint/2010/main" val="290763873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95A0D-A323-40F0-4D4C-F03D7122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FE588-7680-B126-FDEE-53430E117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Concepts and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F8EB1-D316-2C96-CF65-4596F8C8A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5065059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Policy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Defines how long backups are kept.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May include daily, weekly, monthly, and yearly retention plans.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Backup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 complete copy of all selected data.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Time-consuming but easiest to restore.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0CF6D1-08B9-E924-D57A-8649E16B2058}"/>
              </a:ext>
            </a:extLst>
          </p:cNvPr>
          <p:cNvSpPr txBox="1">
            <a:spLocks/>
          </p:cNvSpPr>
          <p:nvPr/>
        </p:nvSpPr>
        <p:spPr>
          <a:xfrm>
            <a:off x="6190128" y="1568823"/>
            <a:ext cx="5593977" cy="506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 Backup</a:t>
            </a:r>
          </a:p>
          <a:p>
            <a:pPr lvl="1" algn="just"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Only backs up data changed since the last backup (full or incremental).</a:t>
            </a:r>
          </a:p>
          <a:p>
            <a:pPr lvl="1" algn="just"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Fast and storage-efficient; needs full + all incremental to restore.</a:t>
            </a:r>
          </a:p>
          <a:p>
            <a:pPr algn="just">
              <a:lnSpc>
                <a:spcPct val="200000"/>
              </a:lnSpc>
            </a:pPr>
            <a:r>
              <a:rPr lang="en-US" sz="16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Backup</a:t>
            </a:r>
          </a:p>
          <a:p>
            <a:pPr lvl="1" algn="just"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Backs up data changed since the last full backup.</a:t>
            </a:r>
          </a:p>
          <a:p>
            <a:pPr lvl="1" algn="just">
              <a:lnSpc>
                <a:spcPct val="200000"/>
              </a:lnSpc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Larger than incremental, but simpler to restore (full + latest differential)</a:t>
            </a:r>
          </a:p>
        </p:txBody>
      </p:sp>
    </p:spTree>
    <p:extLst>
      <p:ext uri="{BB962C8B-B14F-4D97-AF65-F5344CB8AC3E}">
        <p14:creationId xmlns:p14="http://schemas.microsoft.com/office/powerpoint/2010/main" val="52086820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EE6A3-5ED7-F0C1-BD51-14980815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1C16-4BBD-1D5C-4998-EEE6650CF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Logical Backup vs Physical Backup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12C47-765B-767A-50D7-92DBE607B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Logical Backup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Backs up high-level objects (e.g., tables, databases, files)</a:t>
            </a:r>
          </a:p>
          <a:p>
            <a:pPr algn="just">
              <a:lnSpc>
                <a:spcPct val="200000"/>
              </a:lnSpc>
            </a:pPr>
            <a:r>
              <a:rPr lang="en-US" sz="20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Physical Backup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Backs up physical files like disk blocks or volumes</a:t>
            </a:r>
          </a:p>
        </p:txBody>
      </p:sp>
    </p:spTree>
    <p:extLst>
      <p:ext uri="{BB962C8B-B14F-4D97-AF65-F5344CB8AC3E}">
        <p14:creationId xmlns:p14="http://schemas.microsoft.com/office/powerpoint/2010/main" val="279648151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A472-4694-A02D-47CA-F27A2B19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15F07-E8B9-86A1-8C15-331C0051C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AE84A-9FD8-10E1-AECA-77818FB3A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Manual Backup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Initiated manually by an admin.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Scheduled Backup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Automated backups run at predefined times.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Event-driven Backup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Triggered by specific events (e.g., user logout, file change).</a:t>
            </a:r>
          </a:p>
        </p:txBody>
      </p:sp>
    </p:spTree>
    <p:extLst>
      <p:ext uri="{BB962C8B-B14F-4D97-AF65-F5344CB8AC3E}">
        <p14:creationId xmlns:p14="http://schemas.microsoft.com/office/powerpoint/2010/main" val="1222062272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4B75-F77D-CD27-1936-4C67D54D5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D6E3-98AD-7008-40EC-7ED7A0AE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a Backup Policy?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E0907-61B7-8BC7-02ED-478C7D2FB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925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backup policy is a structured set of rules, configurations, and schedules that define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how,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what,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when, and 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where data is backed up.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ensures that critical data is protected, easily recoverable, and compliant with business and regulatory requirements.</a:t>
            </a:r>
          </a:p>
        </p:txBody>
      </p:sp>
    </p:spTree>
    <p:extLst>
      <p:ext uri="{BB962C8B-B14F-4D97-AF65-F5344CB8AC3E}">
        <p14:creationId xmlns:p14="http://schemas.microsoft.com/office/powerpoint/2010/main" val="3500102264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0549E-090A-1E87-B677-573D44420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DFC60-E299-E868-26F9-FA11B9CE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Why Backup Policies Are Important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2255E-47F4-F773-9657-93FEDF28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 data protection and business continuity.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Minimize data loss and downtime.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Maintain compliance with legal and industry standards (e.g., GDPR, HIPAA).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Optimize storage usage and cost efficiency.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 and standardize backup operations.</a:t>
            </a:r>
          </a:p>
        </p:txBody>
      </p:sp>
    </p:spTree>
    <p:extLst>
      <p:ext uri="{BB962C8B-B14F-4D97-AF65-F5344CB8AC3E}">
        <p14:creationId xmlns:p14="http://schemas.microsoft.com/office/powerpoint/2010/main" val="4072421507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F955E8-41B9-59DA-8A08-8867E9BF1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14C2-228B-2C57-276D-AE0AD3319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 of Backup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47835-A3DF-7D98-5F3B-0E6ED2CE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Backup Policy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Takes a complete backup of data on a schedule (e.g., every Sunday).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 Policy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Runs daily to back up only the changed data.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Policy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Backups daily, but includes all changes since the last full backup.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VM Backup Policy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Targets virtual machines (e.g., VMware, Hyper-V).</a:t>
            </a:r>
          </a:p>
        </p:txBody>
      </p:sp>
    </p:spTree>
    <p:extLst>
      <p:ext uri="{BB962C8B-B14F-4D97-AF65-F5344CB8AC3E}">
        <p14:creationId xmlns:p14="http://schemas.microsoft.com/office/powerpoint/2010/main" val="980471005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54F8D-533F-6804-3186-1E8BC4B8D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447-8E84-7A4B-7689-B661B1D5C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 of Backup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B8CE-A9A4-1BD3-340B-D7A42F4F0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Backup Policy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Backs up to AWS S3, Azure Blob, or Google Cloud Storage.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Retention Policy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Defines how long to keep daily, weekly, monthly backups.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Legal Hold Policy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Prevents deletion of backups for legal or compliance reasons.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Immutable Backup Policy	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Ensures backups cannot be deleted or modified during a set retention period (for ransomware protection).</a:t>
            </a:r>
          </a:p>
        </p:txBody>
      </p:sp>
    </p:spTree>
    <p:extLst>
      <p:ext uri="{BB962C8B-B14F-4D97-AF65-F5344CB8AC3E}">
        <p14:creationId xmlns:p14="http://schemas.microsoft.com/office/powerpoint/2010/main" val="70690078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0F89-A2FF-5A41-5CEF-22B20A300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Topics to discuss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79F74-2785-87DB-E76C-35424F3B9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466725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Backups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is Backup ? Why we need it 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 of Backup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Targets Disk/Tapes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basic disk and deduplication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Cloud / NAS storage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Volume Shadow Copy Service for backups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TSM/NetBackup/Backup Exec/Networker/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CommVault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Introduction to Veeam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VRanger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Restoring files from the backups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Creation of backup policies and understanding of all the necessary attributes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VM backup and restore with hands 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Basic troubleshooting of backup and restore failures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132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DDED7-5FA3-1D17-AF03-755C67D9B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588B-FE23-E8FA-3EA8-4810BDC16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Sample Backup Policy Matrix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5B5C13-4D77-196C-CE8F-C7A5E216C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650" y="2193916"/>
            <a:ext cx="11376025" cy="3813192"/>
          </a:xfrm>
        </p:spPr>
      </p:pic>
    </p:spTree>
    <p:extLst>
      <p:ext uri="{BB962C8B-B14F-4D97-AF65-F5344CB8AC3E}">
        <p14:creationId xmlns:p14="http://schemas.microsoft.com/office/powerpoint/2010/main" val="435013665"/>
      </p:ext>
    </p:extLst>
  </p:cSld>
  <p:clrMapOvr>
    <a:masterClrMapping/>
  </p:clrMapOvr>
  <p:transition spd="slow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1D586-E146-30AA-E7A0-CB1DF3FFE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0DDD-67DF-1F33-6077-F18AB7ECF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 for Backup Policies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C3D37-136B-D454-A5AD-ED2339C54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 the 3-2-1 Rule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 copies of data (1 primary + 2 backups)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 different media types</a:t>
            </a:r>
          </a:p>
          <a:p>
            <a:pPr lvl="1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copy offsite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Classify Data: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all data needs the same level of protection. Categorize as </a:t>
            </a:r>
          </a:p>
          <a:p>
            <a:pPr lvl="2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critical, </a:t>
            </a:r>
          </a:p>
          <a:p>
            <a:pPr lvl="2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important, or </a:t>
            </a:r>
          </a:p>
          <a:p>
            <a:pPr lvl="2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archival.</a:t>
            </a:r>
          </a:p>
        </p:txBody>
      </p:sp>
    </p:spTree>
    <p:extLst>
      <p:ext uri="{BB962C8B-B14F-4D97-AF65-F5344CB8AC3E}">
        <p14:creationId xmlns:p14="http://schemas.microsoft.com/office/powerpoint/2010/main" val="1747663124"/>
      </p:ext>
    </p:extLst>
  </p:cSld>
  <p:clrMapOvr>
    <a:masterClrMapping/>
  </p:clrMapOvr>
  <p:transition spd="slow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E7EBE-F2DD-E30B-F001-F77168F44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C7EB2-E9F0-6923-8F5D-BB5298666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Best Practices for Backup Policies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7162-9EFB-6508-7484-B19E6EA5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Backups: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scheduling and scripting to reduce human error.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Restores Regularly: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Simulate real recovery scenarios to ensure your backups actually work.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 and Alert: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up email or SNMP alerts for backup successes and failures.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Your Backups: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 encryption, access controls, and store offsite or in immutable storage.</a:t>
            </a:r>
          </a:p>
        </p:txBody>
      </p:sp>
    </p:spTree>
    <p:extLst>
      <p:ext uri="{BB962C8B-B14F-4D97-AF65-F5344CB8AC3E}">
        <p14:creationId xmlns:p14="http://schemas.microsoft.com/office/powerpoint/2010/main" val="1373199137"/>
      </p:ext>
    </p:extLst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21FF9-2B05-51D3-A201-9DF96EDD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067D-C947-962B-DD08-EE6AFBFD5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Media and Storage Devices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DC299-533C-700D-E59A-9D44AB0EE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Magnetic Tape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Long-used, sequential-access media for archival storage.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cost-effective for long-term storage.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capacity (up to 45TB compressed on LTO-9).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Good for cold storage/offsite storage.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Slower access (sequential).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Physical handling required.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Archival backups, legal/compliance storage, DR offsite vaulting.</a:t>
            </a:r>
          </a:p>
        </p:txBody>
      </p:sp>
    </p:spTree>
    <p:extLst>
      <p:ext uri="{BB962C8B-B14F-4D97-AF65-F5344CB8AC3E}">
        <p14:creationId xmlns:p14="http://schemas.microsoft.com/office/powerpoint/2010/main" val="2854063257"/>
      </p:ext>
    </p:extLst>
  </p:cSld>
  <p:clrMapOvr>
    <a:masterClrMapping/>
  </p:clrMapOvr>
  <p:transition spd="slow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6B34C-14D8-B839-D3CC-B393DD8C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97B42-A561-D9DF-C91A-A1060645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Media and Storage Devices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0FC54-35A2-D48B-9DEF-C8C5C996E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Disk Drives (HDDs)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Traditional spinning disk drives used for fast backups.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Types: Internal SATA, External USB, RAID arrays.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read/write performance.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Affordable and readily available.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Mechanical parts prone to failure.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and cooling dependent.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Onsite daily/weekly backups, fast recovery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551585376"/>
      </p:ext>
    </p:extLst>
  </p:cSld>
  <p:clrMapOvr>
    <a:masterClrMapping/>
  </p:clrMapOvr>
  <p:transition spd="slow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004CA-A3D2-1CA3-2E35-AA403CCB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CD000-EF82-9D9F-8978-20D305E84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Media and Storage Devices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DB1F7-ADB9-A668-8ED7-F2405BF72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Solid-State Drives (SSDs)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Flash-based, non-mechanical storage.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Ultra-fast IOPS and access speed.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Ideal for performance-critical backups.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Expensive per GB.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Limited write endurance (depending on usage).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caches, deduplication appliances, CDP buffers.</a:t>
            </a:r>
          </a:p>
        </p:txBody>
      </p:sp>
    </p:spTree>
    <p:extLst>
      <p:ext uri="{BB962C8B-B14F-4D97-AF65-F5344CB8AC3E}">
        <p14:creationId xmlns:p14="http://schemas.microsoft.com/office/powerpoint/2010/main" val="2530260631"/>
      </p:ext>
    </p:extLst>
  </p:cSld>
  <p:clrMapOvr>
    <a:masterClrMapping/>
  </p:clrMapOvr>
  <p:transition spd="slow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6AD21-89C8-B506-9EA6-9865F604E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3793-98AA-B28C-31EE-8AE45E5F2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Media and Storage Devices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842C2-E238-6D10-6BC3-6E376EBB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 Attached Storage (NAS)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File-based storage accessible over TCP/IP (SMB, NFS).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Easy to deploy and manage.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Scalable and cost-effective.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Shared access across systems.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Performance depends on network.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Centralized backup target for small to medium businesses, user file backups.</a:t>
            </a:r>
          </a:p>
        </p:txBody>
      </p:sp>
    </p:spTree>
    <p:extLst>
      <p:ext uri="{BB962C8B-B14F-4D97-AF65-F5344CB8AC3E}">
        <p14:creationId xmlns:p14="http://schemas.microsoft.com/office/powerpoint/2010/main" val="865155207"/>
      </p:ext>
    </p:extLst>
  </p:cSld>
  <p:clrMapOvr>
    <a:masterClrMapping/>
  </p:clrMapOvr>
  <p:transition spd="slow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9DE20-BBBC-E01F-86E8-B307DB9A1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5417-E2BF-61D9-D9EB-0B5FC6A74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Media and Storage Devices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040A-47B6-CC59-A577-3D258503E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Area Network (SAN)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Block-level, high-speed storage over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Fibre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Channel or iSCSI.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high performance and throughput.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Enterprise-grade reliability.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Expensive and complex to manage.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Large-scale backup and replication environments, VMware/Hyper-V backups.</a:t>
            </a:r>
          </a:p>
        </p:txBody>
      </p:sp>
    </p:spTree>
    <p:extLst>
      <p:ext uri="{BB962C8B-B14F-4D97-AF65-F5344CB8AC3E}">
        <p14:creationId xmlns:p14="http://schemas.microsoft.com/office/powerpoint/2010/main" val="4159298705"/>
      </p:ext>
    </p:extLst>
  </p:cSld>
  <p:clrMapOvr>
    <a:masterClrMapping/>
  </p:clrMapOvr>
  <p:transition spd="slow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59412-846F-77A3-DA30-2DDA284C0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01128-42D9-F688-DF5C-AAF01F0EB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Media and Storage Devices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D9062-F2C5-3B80-7034-69A17D847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Cloud Storage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Remote, scalable object or file storage offered by cloud providers.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Examples: AWS S3, Azure Blob, Google Cloud Storage, Wasabi.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On-demand scalability.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Offsite and durable.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physical hardware to maintain.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Latency and dependency on internet speed.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Ongoing costs (storage + egress).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Offsite backup, DR as a Service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DRaaS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long-term archival (e.g., Glacier).</a:t>
            </a:r>
          </a:p>
        </p:txBody>
      </p:sp>
    </p:spTree>
    <p:extLst>
      <p:ext uri="{BB962C8B-B14F-4D97-AF65-F5344CB8AC3E}">
        <p14:creationId xmlns:p14="http://schemas.microsoft.com/office/powerpoint/2010/main" val="3470155297"/>
      </p:ext>
    </p:extLst>
  </p:cSld>
  <p:clrMapOvr>
    <a:masterClrMapping/>
  </p:clrMapOvr>
  <p:transition spd="slow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85610-0E75-0FD2-A2B1-614310222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1F41-BB35-C8DE-B9A7-F23214A27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Media and Storage Devices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15379-785F-E82F-EBB4-22AFFDE05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Optical Discs (CD/DVD/Blu-ray)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Laser-written media, now mostly obsolete.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Durable and immune to magnetic interference.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Very limited capacity.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Slow write/read speeds.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Small backups, legacy archival.</a:t>
            </a:r>
          </a:p>
        </p:txBody>
      </p:sp>
    </p:spTree>
    <p:extLst>
      <p:ext uri="{BB962C8B-B14F-4D97-AF65-F5344CB8AC3E}">
        <p14:creationId xmlns:p14="http://schemas.microsoft.com/office/powerpoint/2010/main" val="229094367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8A751-EE08-B985-344B-06B0BCBE2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Introduction to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E10AC-B993-819D-EF9D-16007C0CD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backup is the process of copying data from a primary storage location to a secondary location for preservation in case of data loss..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backup is a copy of data stored separately to ensure that it can be recovered in case of data loss, corruption, or disaster.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Organizations use backups to protect critical business data, ensure compliance, and maintain service continuity.</a:t>
            </a:r>
          </a:p>
        </p:txBody>
      </p:sp>
    </p:spTree>
    <p:extLst>
      <p:ext uri="{BB962C8B-B14F-4D97-AF65-F5344CB8AC3E}">
        <p14:creationId xmlns:p14="http://schemas.microsoft.com/office/powerpoint/2010/main" val="1835307832"/>
      </p:ext>
    </p:extLst>
  </p:cSld>
  <p:clrMapOvr>
    <a:masterClrMapping/>
  </p:clrMapOvr>
  <p:transition spd="slow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AD9C7-E6A9-5883-1AE3-5C1C07E8A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511E-7006-998E-2033-B9043DF9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Media and Storage Devices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B223D-CA86-3495-4950-796F8B5AD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Virtual Tape Library (VTL)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Disk-based systems that emulate traditional tape libraries.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Faster than physical tapes.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Compatible with existing tape backup software.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Costs more than real tapes.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Faster backups in legacy environments, tape replacement.</a:t>
            </a:r>
          </a:p>
        </p:txBody>
      </p:sp>
    </p:spTree>
    <p:extLst>
      <p:ext uri="{BB962C8B-B14F-4D97-AF65-F5344CB8AC3E}">
        <p14:creationId xmlns:p14="http://schemas.microsoft.com/office/powerpoint/2010/main" val="973618178"/>
      </p:ext>
    </p:extLst>
  </p:cSld>
  <p:clrMapOvr>
    <a:masterClrMapping/>
  </p:clrMapOvr>
  <p:transition spd="slow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2222A-1089-6929-B4EE-67A110CE7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193D-60AE-BFAC-FA1C-33952D905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popular backup software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510A-263C-D2FC-5CC5-E3F03127E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Commvault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comprehensive, enterprise-grade data protection and management solution.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supports physical, virtual, cloud, and SaaS workloads.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Agent-based and agentless backups.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Deduplication, compression, and encryption.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Application-aware backups (SQL, Oracle, SAP, Exchange, etc.).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 and VM-level recovery.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Cloud-native backup (AWS, Azure, GCP).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Integrated disaster recovery, replication, and archiving.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Metallic SaaS offering for cloud-native backup.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68883"/>
      </p:ext>
    </p:extLst>
  </p:cSld>
  <p:clrMapOvr>
    <a:masterClrMapping/>
  </p:clrMapOvr>
  <p:transition spd="slow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E3B6-F401-4BAD-7DF8-7CE6610CB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EDAB1-4ADE-3E17-7225-48EED402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popular backup software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546F-80A3-F760-E43F-A7D7FFAA3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Veritas NetBackup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a long-established enterprise backup and recovery platform, used widely in large-scale IT environments.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Supports physical servers, VMs, databases, apps, and cloud workloads.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Integration with tape libraries, disk, and cloud.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Intelligent deduplication and data reduction.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Automated DR orchestration.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Snapshot integration with storage arrays.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Centralized web-based management console.</a:t>
            </a:r>
          </a:p>
        </p:txBody>
      </p:sp>
    </p:spTree>
    <p:extLst>
      <p:ext uri="{BB962C8B-B14F-4D97-AF65-F5344CB8AC3E}">
        <p14:creationId xmlns:p14="http://schemas.microsoft.com/office/powerpoint/2010/main" val="2537199999"/>
      </p:ext>
    </p:extLst>
  </p:cSld>
  <p:clrMapOvr>
    <a:masterClrMapping/>
  </p:clrMapOvr>
  <p:transition spd="slow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F1374-2A4E-2F46-765C-5E18266C6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6CEE1-B166-749E-2879-2C2220BCD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popular backup software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659B1-741D-AAFB-9D05-39BE5166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modern, software-defined backup and disaster recovery solution, popular for virtual and cloud-native environments.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Agentless backup for VMware, Hyper-V, and Nutanix.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Cloud-native backup for AWS, Azure, and GCP.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Instant VM recovery and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SureBackup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(automated restore testing).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Built-in replication for DR.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Immutable backup support with Linux and object storage.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Veeam ONE for monitoring and analytics.</a:t>
            </a:r>
          </a:p>
        </p:txBody>
      </p:sp>
    </p:spTree>
    <p:extLst>
      <p:ext uri="{BB962C8B-B14F-4D97-AF65-F5344CB8AC3E}">
        <p14:creationId xmlns:p14="http://schemas.microsoft.com/office/powerpoint/2010/main" val="3535552691"/>
      </p:ext>
    </p:extLst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44A93-5C15-1BD6-A46F-CA735096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7B925-D19A-B55F-2FD9-E914FE2CB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Overview of popular backup software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F32D-0C8A-6C94-7550-C36837EB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Cohesity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is a next-generation, hyperconverged data protection platform with a web-scale architecture, focused on data consolidation, backup, and analytics.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 Features: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for VMs, physical, databases, NAS, cloud, and SaaS.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Global deduplication and compression.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Cloud-native integration and long-term retention.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Instant mass restore and ransomware protection.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Integrated file and object services.</a:t>
            </a:r>
          </a:p>
          <a:p>
            <a:pPr lvl="2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AI-powered insights and anomaly detection.</a:t>
            </a:r>
          </a:p>
        </p:txBody>
      </p:sp>
    </p:spTree>
    <p:extLst>
      <p:ext uri="{BB962C8B-B14F-4D97-AF65-F5344CB8AC3E}">
        <p14:creationId xmlns:p14="http://schemas.microsoft.com/office/powerpoint/2010/main" val="3201660028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130B8-E0C9-0286-39BE-E819FBBAD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D6FE-1CF6-ADB7-9347-3F6D44C41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C21CC-58D9-BF53-CCD3-D21D321A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1299882"/>
            <a:ext cx="5217459" cy="5332737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 Backup Scope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Identify critical data: files, databases, system states, VM snapshots</a:t>
            </a:r>
          </a:p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Backup Type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Full Backup, Incremental Backup, Differential Backup, Synthetic Full</a:t>
            </a:r>
          </a:p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Backup Targets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Disk, Tape, Cloud Storage, DAS/NAS/SAN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30CA393-70CF-4FA7-8A4D-0021C6D60BF8}"/>
              </a:ext>
            </a:extLst>
          </p:cNvPr>
          <p:cNvSpPr txBox="1">
            <a:spLocks/>
          </p:cNvSpPr>
          <p:nvPr/>
        </p:nvSpPr>
        <p:spPr>
          <a:xfrm>
            <a:off x="6472518" y="1299881"/>
            <a:ext cx="5002306" cy="5332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Backup Schedule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Daily, weekly, monthly schedules.</a:t>
            </a:r>
          </a:p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Notifications/Alerts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Configure emails or tickets for success/failure reports.</a:t>
            </a:r>
          </a:p>
          <a:p>
            <a:pPr algn="just">
              <a:lnSpc>
                <a:spcPct val="200000"/>
              </a:lnSpc>
            </a:pPr>
            <a:r>
              <a:rPr lang="en-US" sz="1800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Verify and Test Backups</a:t>
            </a:r>
          </a:p>
          <a:p>
            <a:pPr lvl="1" algn="just">
              <a:lnSpc>
                <a:spcPct val="20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Periodic test restores.</a:t>
            </a:r>
          </a:p>
        </p:txBody>
      </p:sp>
    </p:spTree>
    <p:extLst>
      <p:ext uri="{BB962C8B-B14F-4D97-AF65-F5344CB8AC3E}">
        <p14:creationId xmlns:p14="http://schemas.microsoft.com/office/powerpoint/2010/main" val="525200490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C6651-DBD0-2E5B-B505-753EC679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371E7-8408-D450-89C8-C57EAC2A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Recovery (Restore)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44A1F-1615-5585-0C9A-36CA4EB3C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Identify Recovery Need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loss, corruption, server failure, disaster, user error.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Choose the Restore Type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File/Folder Level, Application Level, System Level, Bare Metal Restore (BMR) 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Select Backup Version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Choose the right recovery point based on time or version</a:t>
            </a:r>
          </a:p>
        </p:txBody>
      </p:sp>
    </p:spTree>
    <p:extLst>
      <p:ext uri="{BB962C8B-B14F-4D97-AF65-F5344CB8AC3E}">
        <p14:creationId xmlns:p14="http://schemas.microsoft.com/office/powerpoint/2010/main" val="68074313"/>
      </p:ext>
    </p:extLst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60961-2310-9906-823B-53C4329BE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F596A-36B8-E070-A22C-468AEBFDA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Recovery (Restore) Procedure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17FF4-7551-1A38-4E18-6EC8AD147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Initiate Restore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Launch restore from backup software.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Verify and Validate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Check data consistency and application functionality.</a:t>
            </a:r>
          </a:p>
          <a:p>
            <a:pPr algn="just">
              <a:lnSpc>
                <a:spcPct val="200000"/>
              </a:lnSpc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Document the Restore</a:t>
            </a:r>
          </a:p>
          <a:p>
            <a:pPr lvl="1" algn="just">
              <a:lnSpc>
                <a:spcPct val="20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Log the process, time taken, and user involved.</a:t>
            </a:r>
          </a:p>
        </p:txBody>
      </p:sp>
    </p:spTree>
    <p:extLst>
      <p:ext uri="{BB962C8B-B14F-4D97-AF65-F5344CB8AC3E}">
        <p14:creationId xmlns:p14="http://schemas.microsoft.com/office/powerpoint/2010/main" val="1121251186"/>
      </p:ext>
    </p:extLst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94105-F125-953D-E6FD-B1D891E52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42269-DB70-73B9-8DF3-D5C0AB01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and Recovery Tools Involved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6B421-F368-E880-0B3C-EB870709E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Software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Veeam, NetBackup, Commvault, Cohesity.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 Targets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Tape libraries, disk appliances, cloud (AWS S3, Azure Blob).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Scripts, schedulers, policy engines.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SNMP, email alerts, dashboards.</a:t>
            </a:r>
          </a:p>
        </p:txBody>
      </p:sp>
    </p:spTree>
    <p:extLst>
      <p:ext uri="{BB962C8B-B14F-4D97-AF65-F5344CB8AC3E}">
        <p14:creationId xmlns:p14="http://schemas.microsoft.com/office/powerpoint/2010/main" val="2044370432"/>
      </p:ext>
    </p:extLst>
  </p:cSld>
  <p:clrMapOvr>
    <a:masterClrMapping/>
  </p:clrMapOvr>
  <p:transition spd="slow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D4E38-9E35-ABD8-2C49-B1C5D83FD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B1F1-CC24-A3E7-53B8-2F8AE4BBA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Monitoring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6742B-2CB5-C52F-BB0A-904E289FB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Monitoring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real-time or scheduled tracking of all backup jobs, media status, agent health, storage utilization, and alerts. 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It helps identify: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 success/failure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Missed backups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Slow or long-running backups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Bottlenecks (network, disk I/O, etc.)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License and quota thresholds</a:t>
            </a:r>
          </a:p>
        </p:txBody>
      </p:sp>
    </p:spTree>
    <p:extLst>
      <p:ext uri="{BB962C8B-B14F-4D97-AF65-F5344CB8AC3E}">
        <p14:creationId xmlns:p14="http://schemas.microsoft.com/office/powerpoint/2010/main" val="201292983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1A18-3B33-D2BF-0F39-F1E5FF4EC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7A4A-F60E-A534-2D20-2BFF80D29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Why We Need Backup?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4C0BF-622B-9D66-7404-D33938CE5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Disaster Recovery (natural disasters, hardware failures)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Protection from Ransomware/Malware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Accidental Deletion or Corruption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Regulatory and Compliance Requirements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Business Continuity</a:t>
            </a:r>
          </a:p>
        </p:txBody>
      </p:sp>
    </p:spTree>
    <p:extLst>
      <p:ext uri="{BB962C8B-B14F-4D97-AF65-F5344CB8AC3E}">
        <p14:creationId xmlns:p14="http://schemas.microsoft.com/office/powerpoint/2010/main" val="4241575465"/>
      </p:ext>
    </p:extLst>
  </p:cSld>
  <p:clrMapOvr>
    <a:masterClrMapping/>
  </p:clrMapOvr>
  <p:transition spd="slow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D2392-6B60-2EBC-8079-DA2146561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8A79C-05E4-35D2-513F-C5AEC5B9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BC376-E225-0943-46AA-FD035E953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 Reporting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the generation of logs, summaries, and dashboards that show: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Backup job history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Success/failure ratios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SLA compliance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Storage usage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Capacity forecasts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RPO/RTO metrics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Audit logs for compliance</a:t>
            </a:r>
          </a:p>
        </p:txBody>
      </p:sp>
    </p:spTree>
    <p:extLst>
      <p:ext uri="{BB962C8B-B14F-4D97-AF65-F5344CB8AC3E}">
        <p14:creationId xmlns:p14="http://schemas.microsoft.com/office/powerpoint/2010/main" val="3294375609"/>
      </p:ext>
    </p:extLst>
  </p:cSld>
  <p:clrMapOvr>
    <a:masterClrMapping/>
  </p:clrMapOvr>
  <p:transition spd="slow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58A2D-E34C-B3D0-0E8C-B450173AA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655E-8007-317A-B692-D243142C6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Tools for Monitoring and Reporting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255CE-DBBE-51A8-C705-B98AD0A70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enterprise backup tools have built-in monitoring/reporting features: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Commvault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Command Center Dashboards, Alerts, Reports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Veritas NetBackup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OpsCenter Analytics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Veeam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Veeam ONE for real-time monitoring and capacity planning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Cohesity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Helios dashboard, anomaly detection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3rd Party Tools (Optional Integration)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Nagios/Zabbix/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PandoraFMS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Custom checks for backup status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Splunk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ELK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Log aggregation and analysis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ServiceNow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 Incident tickets from backup alerts</a:t>
            </a:r>
          </a:p>
          <a:p>
            <a:pPr lvl="1" algn="just">
              <a:lnSpc>
                <a:spcPct val="200000"/>
              </a:lnSpc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Power BI/Tableau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 Custom dashboards from exported data</a:t>
            </a:r>
          </a:p>
        </p:txBody>
      </p:sp>
    </p:spTree>
    <p:extLst>
      <p:ext uri="{BB962C8B-B14F-4D97-AF65-F5344CB8AC3E}">
        <p14:creationId xmlns:p14="http://schemas.microsoft.com/office/powerpoint/2010/main" val="1306686405"/>
      </p:ext>
    </p:extLst>
  </p:cSld>
  <p:clrMapOvr>
    <a:masterClrMapping/>
  </p:clrMapOvr>
  <p:transition spd="slow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FB35D-0F06-0BE7-D7EC-F79EB4A0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7285B-D32A-3FEF-1C94-121B22F6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9D11-BDF4-3BBA-1594-4DA77F5EC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391271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DB7F8-69A4-041D-E5A9-336FEF486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6B603-7B0B-0831-0150-A70178D91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 of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7987-FD81-F71E-7506-95BF5C4EF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Backup</a:t>
            </a:r>
          </a:p>
          <a:p>
            <a:pPr lvl="1" algn="just">
              <a:lnSpc>
                <a:spcPct val="200000"/>
              </a:lnSpc>
            </a:pPr>
            <a:r>
              <a:rPr lang="en-US" dirty="0"/>
              <a:t>A complete copy of all selected data. Time-consuming but easiest to restore.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IN" b="1" dirty="0">
                <a:solidFill>
                  <a:srgbClr val="FFFF00"/>
                </a:solidFill>
              </a:rPr>
              <a:t>Incremental Backup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Only backs up data that has changed since the last backup (any type). Fast, but slower to restore.</a:t>
            </a:r>
          </a:p>
          <a:p>
            <a:pPr algn="just">
              <a:lnSpc>
                <a:spcPct val="200000"/>
              </a:lnSpc>
            </a:pPr>
            <a:r>
              <a:rPr lang="en-IN" b="1" dirty="0">
                <a:solidFill>
                  <a:srgbClr val="FFFF00"/>
                </a:solidFill>
              </a:rPr>
              <a:t>Differential Backup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Backs up data changed since the last full backup. Restores faster than incremental.</a:t>
            </a:r>
          </a:p>
        </p:txBody>
      </p:sp>
    </p:spTree>
    <p:extLst>
      <p:ext uri="{BB962C8B-B14F-4D97-AF65-F5344CB8AC3E}">
        <p14:creationId xmlns:p14="http://schemas.microsoft.com/office/powerpoint/2010/main" val="115946422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458DE-ABBA-3304-D2F7-6FE03D43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E5858-9D65-7809-8AA4-ED71EB324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 of 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01719-26D2-01F2-AFA4-E37D3A677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en-IN" b="1" dirty="0">
                <a:solidFill>
                  <a:srgbClr val="FFFF00"/>
                </a:solidFill>
              </a:rPr>
              <a:t>Synthetic Full Backup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Combines a previous full and incremental backups into one full backup without rereading original data.</a:t>
            </a:r>
          </a:p>
          <a:p>
            <a:pPr algn="just">
              <a:lnSpc>
                <a:spcPct val="200000"/>
              </a:lnSpc>
            </a:pPr>
            <a:r>
              <a:rPr lang="en-IN" b="1" dirty="0">
                <a:solidFill>
                  <a:srgbClr val="FFFF00"/>
                </a:solidFill>
              </a:rPr>
              <a:t>Mirror Backup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Creates an exact mirror image. Very fast, but no historical versions.</a:t>
            </a:r>
          </a:p>
          <a:p>
            <a:pPr algn="just">
              <a:lnSpc>
                <a:spcPct val="200000"/>
              </a:lnSpc>
            </a:pPr>
            <a:r>
              <a:rPr lang="en-IN" b="1" dirty="0">
                <a:solidFill>
                  <a:srgbClr val="FFFF00"/>
                </a:solidFill>
              </a:rPr>
              <a:t>Snapshot</a:t>
            </a:r>
          </a:p>
          <a:p>
            <a:pPr lvl="1"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point-in-time image of a file system or disk. Instantaneous but needs storage integration.</a:t>
            </a:r>
          </a:p>
        </p:txBody>
      </p:sp>
    </p:spTree>
    <p:extLst>
      <p:ext uri="{BB962C8B-B14F-4D97-AF65-F5344CB8AC3E}">
        <p14:creationId xmlns:p14="http://schemas.microsoft.com/office/powerpoint/2010/main" val="184644504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D14A2-ABF2-B83A-8360-108185C72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5EC5-594A-0577-E942-D88424F4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Types of Data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05D72-0001-CF66-11D1-4CAAFB1C1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1380566"/>
            <a:ext cx="5450542" cy="5252053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Human Error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Hardware Failure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 Corruption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Malware and Ransomware Attacks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Theft or Loss of Device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B896E04-B575-4B52-682C-C229E381529B}"/>
              </a:ext>
            </a:extLst>
          </p:cNvPr>
          <p:cNvSpPr txBox="1">
            <a:spLocks/>
          </p:cNvSpPr>
          <p:nvPr/>
        </p:nvSpPr>
        <p:spPr>
          <a:xfrm>
            <a:off x="6096000" y="1380566"/>
            <a:ext cx="5450542" cy="5252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 Disasters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Power Outages and Electrical Issues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System Crashes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Logical Errors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Synchronization Errors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Improper Upgrades or Migrations</a:t>
            </a:r>
          </a:p>
        </p:txBody>
      </p:sp>
    </p:spTree>
    <p:extLst>
      <p:ext uri="{BB962C8B-B14F-4D97-AF65-F5344CB8AC3E}">
        <p14:creationId xmlns:p14="http://schemas.microsoft.com/office/powerpoint/2010/main" val="255437781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534BA-D70B-A460-E58E-F17AED544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6E25-3B6F-F9A7-C4CC-C3783F3C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8E4B-9C09-9B55-5B26-71086A818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1568824"/>
            <a:ext cx="5307106" cy="5063795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File-level Backup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Image-based Backup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Incremental &amp; Differential Backup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Block-level Backup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6EC7214-636A-610D-B3DC-32DF537F3004}"/>
              </a:ext>
            </a:extLst>
          </p:cNvPr>
          <p:cNvSpPr txBox="1">
            <a:spLocks/>
          </p:cNvSpPr>
          <p:nvPr/>
        </p:nvSpPr>
        <p:spPr>
          <a:xfrm>
            <a:off x="6190128" y="1568823"/>
            <a:ext cx="5307106" cy="50637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13000"/>
                        <a:lumOff val="87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Snapshot-based Backup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Continuous Data Protection (CDP)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Agent-based Backup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Agentless Backup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Deduplication &amp; Compression</a:t>
            </a:r>
          </a:p>
        </p:txBody>
      </p:sp>
    </p:spTree>
    <p:extLst>
      <p:ext uri="{BB962C8B-B14F-4D97-AF65-F5344CB8AC3E}">
        <p14:creationId xmlns:p14="http://schemas.microsoft.com/office/powerpoint/2010/main" val="2650391311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87AC1-B1DC-16A9-391F-5247AA5F6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C40F7-4DAE-1FEC-560B-F45F97EC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023" y="365126"/>
            <a:ext cx="11376211" cy="1015440"/>
          </a:xfrm>
        </p:spPr>
        <p:txBody>
          <a:bodyPr>
            <a:normAutofit/>
          </a:bodyPr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Backup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23822-12F8-9D4B-8971-815FF9982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3" y="1568824"/>
            <a:ext cx="11376211" cy="5063795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File-level Backup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Backs up individual files and folders. Simple, but slower recovery for large systems.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Image-based Backup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Takes a snapshot of the entire system or disk, including OS, apps, and data. Allows bare-metal restore.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Incremental &amp; Differential Backup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Efficient data transfer by copying only changed data. Saves time and space.</a:t>
            </a:r>
          </a:p>
          <a:p>
            <a:pPr algn="just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Block-level Backup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Copies changed blocks of data (not entire files). Used in high-performance solutions.</a:t>
            </a:r>
          </a:p>
        </p:txBody>
      </p:sp>
    </p:spTree>
    <p:extLst>
      <p:ext uri="{BB962C8B-B14F-4D97-AF65-F5344CB8AC3E}">
        <p14:creationId xmlns:p14="http://schemas.microsoft.com/office/powerpoint/2010/main" val="401677949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4551"/>
      </a:dk2>
      <a:lt2>
        <a:srgbClr val="F2ACD2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3016C5A4-E631-4977-A608-ACFB475526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2789</TotalTime>
  <Words>2455</Words>
  <Application>Microsoft Office PowerPoint</Application>
  <PresentationFormat>Widescreen</PresentationFormat>
  <Paragraphs>339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Corbel</vt:lpstr>
      <vt:lpstr>Wingdings</vt:lpstr>
      <vt:lpstr>Depth</vt:lpstr>
      <vt:lpstr>Backup</vt:lpstr>
      <vt:lpstr>Topics to discuss</vt:lpstr>
      <vt:lpstr>Introduction to Backups</vt:lpstr>
      <vt:lpstr>Why We Need Backup?</vt:lpstr>
      <vt:lpstr>Types of Backup</vt:lpstr>
      <vt:lpstr>Types of Backup</vt:lpstr>
      <vt:lpstr>Types of Data Loss</vt:lpstr>
      <vt:lpstr>Backup Technologies</vt:lpstr>
      <vt:lpstr>Backup Technologies</vt:lpstr>
      <vt:lpstr>Backup Technologies</vt:lpstr>
      <vt:lpstr>Backup Solutions</vt:lpstr>
      <vt:lpstr>Backup Concepts and Terminology</vt:lpstr>
      <vt:lpstr>Backup Concepts and Terminology</vt:lpstr>
      <vt:lpstr>Logical Backup vs Physical Backup</vt:lpstr>
      <vt:lpstr>Backup Modes</vt:lpstr>
      <vt:lpstr>What is a Backup Policy?</vt:lpstr>
      <vt:lpstr>Why Backup Policies Are Important</vt:lpstr>
      <vt:lpstr>Types of Backup Policies</vt:lpstr>
      <vt:lpstr>Types of Backup Policies</vt:lpstr>
      <vt:lpstr>Sample Backup Policy Matrix</vt:lpstr>
      <vt:lpstr>Best Practices for Backup Policies</vt:lpstr>
      <vt:lpstr>Best Practices for Backup Policies</vt:lpstr>
      <vt:lpstr>Backup Media and Storage Devices</vt:lpstr>
      <vt:lpstr>Backup Media and Storage Devices</vt:lpstr>
      <vt:lpstr>Backup Media and Storage Devices</vt:lpstr>
      <vt:lpstr>Backup Media and Storage Devices</vt:lpstr>
      <vt:lpstr>Backup Media and Storage Devices</vt:lpstr>
      <vt:lpstr>Backup Media and Storage Devices</vt:lpstr>
      <vt:lpstr>Backup Media and Storage Devices</vt:lpstr>
      <vt:lpstr>Backup Media and Storage Devices</vt:lpstr>
      <vt:lpstr>Overview of popular backup software</vt:lpstr>
      <vt:lpstr>Overview of popular backup software</vt:lpstr>
      <vt:lpstr>Overview of popular backup software</vt:lpstr>
      <vt:lpstr>Overview of popular backup software</vt:lpstr>
      <vt:lpstr>Backup Procedure</vt:lpstr>
      <vt:lpstr>Recovery (Restore) Procedure</vt:lpstr>
      <vt:lpstr>Recovery (Restore) Procedure</vt:lpstr>
      <vt:lpstr>Backup and Recovery Tools Involved</vt:lpstr>
      <vt:lpstr>Backup Monitoring</vt:lpstr>
      <vt:lpstr>Backup Reporting</vt:lpstr>
      <vt:lpstr>Tools for Monitoring and Reporting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Services</dc:title>
  <dc:creator>Jeetu Tomar</dc:creator>
  <cp:lastModifiedBy>Jitendra Singh Tomar</cp:lastModifiedBy>
  <cp:revision>622</cp:revision>
  <dcterms:created xsi:type="dcterms:W3CDTF">2024-01-23T14:19:57Z</dcterms:created>
  <dcterms:modified xsi:type="dcterms:W3CDTF">2025-05-29T19:16:07Z</dcterms:modified>
</cp:coreProperties>
</file>