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333" r:id="rId4"/>
    <p:sldId id="334" r:id="rId5"/>
    <p:sldId id="335" r:id="rId6"/>
    <p:sldId id="373" r:id="rId7"/>
    <p:sldId id="374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75" r:id="rId19"/>
    <p:sldId id="347" r:id="rId20"/>
    <p:sldId id="348" r:id="rId21"/>
    <p:sldId id="349" r:id="rId22"/>
    <p:sldId id="350" r:id="rId23"/>
    <p:sldId id="351" r:id="rId24"/>
    <p:sldId id="352" r:id="rId25"/>
    <p:sldId id="37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>
        <p:scale>
          <a:sx n="100" d="100"/>
          <a:sy n="100" d="100"/>
        </p:scale>
        <p:origin x="96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34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14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696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8971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231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76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225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711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92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34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80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00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42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39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82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08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1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09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5E7352C-F733-4D88-9483-A7DDD146CBE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987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C5BF-4108-F57F-C769-6101627F5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2880"/>
            <a:ext cx="9144000" cy="1641490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Middleware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3DA05-CF16-AF41-8E64-2C0AEEEFB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0285"/>
            <a:ext cx="9144000" cy="754025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/>
              <a:t>By</a:t>
            </a:r>
          </a:p>
          <a:p>
            <a:pPr algn="ctr"/>
            <a:r>
              <a:rPr lang="en-US" dirty="0"/>
              <a:t>Jitendra Singh Tomar || Jeetu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915775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72040-443A-EE08-5BF7-94E586558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71D02-14D0-362E-05FB-99F6EFF3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an Application Server?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D485A-F75A-8933-808D-6EF5EC6E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4" y="1685925"/>
            <a:ext cx="4698626" cy="4946694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 Application Server is a middleware software platform that provides runtime environments, APIs, and services for developing, deploying, and managing enterprise-level applications, especially web-based or distributed applications.</a:t>
            </a:r>
          </a:p>
        </p:txBody>
      </p:sp>
      <p:pic>
        <p:nvPicPr>
          <p:cNvPr id="4098" name="Picture 2" descr="What is an Application Server? | ServerWatch">
            <a:extLst>
              <a:ext uri="{FF2B5EF4-FFF2-40B4-BE49-F238E27FC236}">
                <a16:creationId xmlns:a16="http://schemas.microsoft.com/office/drawing/2014/main" id="{BEF158B4-A7ED-96A9-CD6C-86978197E8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26"/>
          <a:stretch/>
        </p:blipFill>
        <p:spPr bwMode="auto">
          <a:xfrm>
            <a:off x="5454413" y="2390775"/>
            <a:ext cx="6423821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62544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D4560-2393-BA43-61AB-2EDAFF50C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32E04-57BA-0C94-5E96-448234CF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Core Functions: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6BCE5-5C42-7B8C-9B9A-FA7753B3E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4" y="1568824"/>
            <a:ext cx="5593976" cy="5063795"/>
          </a:xfrm>
        </p:spPr>
        <p:txBody>
          <a:bodyPr>
            <a:normAutofit fontScale="92500"/>
          </a:bodyPr>
          <a:lstStyle/>
          <a:p>
            <a:pPr algn="just">
              <a:lnSpc>
                <a:spcPct val="200000"/>
              </a:lnSpc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Execution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vl="1"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Hosts and runs business logic (Java EE, .NET, etc.)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 Management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vl="1"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Manages connections to databases, messaging, etc.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Services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vl="1"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Authentication, authorization, role-based access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 Management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vl="1"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Tracks and maintains client session states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1BD192-2709-2706-3590-0441AAD30859}"/>
              </a:ext>
            </a:extLst>
          </p:cNvPr>
          <p:cNvSpPr txBox="1">
            <a:spLocks/>
          </p:cNvSpPr>
          <p:nvPr/>
        </p:nvSpPr>
        <p:spPr>
          <a:xfrm>
            <a:off x="6562724" y="1575548"/>
            <a:ext cx="5315509" cy="5063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Management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Ensures atomicity, consistency, isolation, durability (ACID)</a:t>
            </a:r>
          </a:p>
          <a:p>
            <a:pPr algn="just">
              <a:lnSpc>
                <a:spcPct val="200000"/>
              </a:lnSpc>
            </a:pP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Container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Hosts and serves dynamic web content (e.g., JSP, Servlets)</a:t>
            </a:r>
          </a:p>
          <a:p>
            <a:pPr algn="just">
              <a:lnSpc>
                <a:spcPct val="200000"/>
              </a:lnSpc>
            </a:pPr>
            <a:r>
              <a:rPr lang="en-US" sz="1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Messaging Support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Integrates with JMS, MOM for asynchronous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24635888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E39CD-F317-4855-7053-3F04FCC8C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7697-D05D-6AE4-B2F8-C14B70B7D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Examples of Application Servers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44DCC3-FBE1-8ACA-6563-B488DD3DA3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660852"/>
              </p:ext>
            </p:extLst>
          </p:nvPr>
        </p:nvGraphicFramePr>
        <p:xfrm>
          <a:off x="874898" y="1867535"/>
          <a:ext cx="10630459" cy="4005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6534">
                  <a:extLst>
                    <a:ext uri="{9D8B030D-6E8A-4147-A177-3AD203B41FA5}">
                      <a16:colId xmlns:a16="http://schemas.microsoft.com/office/drawing/2014/main" val="1269266305"/>
                    </a:ext>
                  </a:extLst>
                </a:gridCol>
                <a:gridCol w="5293925">
                  <a:extLst>
                    <a:ext uri="{9D8B030D-6E8A-4147-A177-3AD203B41FA5}">
                      <a16:colId xmlns:a16="http://schemas.microsoft.com/office/drawing/2014/main" val="3183854293"/>
                    </a:ext>
                  </a:extLst>
                </a:gridCol>
              </a:tblGrid>
              <a:tr h="1581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Platform / Tech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029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IBM WebSphere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 EE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05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Oracle WebLogic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 EE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974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 Hat JBoss EAP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 EE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725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Apache Tomcat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Lightweight Java servlet container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9850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Microsoft IIS + .NET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Windows/.NET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917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GlassFish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Open-source Java EE server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463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70882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63D96-1A41-1CD3-F7EF-86DE36246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67857-F4D2-0F71-7E28-0449127EC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What are Integration Endpoints?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5DC29-D1CB-A0F7-D362-8D2736DD0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1568824"/>
            <a:ext cx="11376211" cy="50637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Integration Endpoints are the entry or exit points of a system or service that allow data exchange or interaction between systems, applications, or services in an integration scenario.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Think of them as connection interfaces exposed by applications or middleware that allow them to communicate with other systems.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Middleware connects the endpoints, handles how data flows, converts formats (if needed), and ensures everything happens securely and reliably.</a:t>
            </a:r>
          </a:p>
        </p:txBody>
      </p:sp>
    </p:spTree>
    <p:extLst>
      <p:ext uri="{BB962C8B-B14F-4D97-AF65-F5344CB8AC3E}">
        <p14:creationId xmlns:p14="http://schemas.microsoft.com/office/powerpoint/2010/main" val="162400185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E12FD-70CA-09F8-63E8-ACF5F96BA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8B36-8A87-0497-C48A-3972F63D4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Types of Integration Endpoints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646127-2B87-E5AA-5408-DE7859524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437" y="1596341"/>
            <a:ext cx="8821381" cy="4896533"/>
          </a:xfrm>
        </p:spPr>
      </p:pic>
    </p:spTree>
    <p:extLst>
      <p:ext uri="{BB962C8B-B14F-4D97-AF65-F5344CB8AC3E}">
        <p14:creationId xmlns:p14="http://schemas.microsoft.com/office/powerpoint/2010/main" val="176447700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497BA-A93B-3AFC-E2DC-2952206BE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053A3-AB99-EF7F-A3A1-11D208BC3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Endpoint Configuration Includes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8B5E5-69DC-3724-98BB-6E27FDA49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1568824"/>
            <a:ext cx="11376211" cy="50637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HTTP/S, JMS, TCP, FTP</a:t>
            </a:r>
          </a:p>
          <a:p>
            <a:pPr algn="just">
              <a:lnSpc>
                <a:spcPct val="200000"/>
              </a:lnSpc>
            </a:pPr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OAuth, JWT, Basic Auth</a:t>
            </a:r>
          </a:p>
          <a:p>
            <a:pPr algn="just">
              <a:lnSpc>
                <a:spcPct val="200000"/>
              </a:lnSpc>
            </a:pPr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Format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JSON, XML, CSV</a:t>
            </a:r>
          </a:p>
          <a:p>
            <a:pPr algn="just">
              <a:lnSpc>
                <a:spcPct val="200000"/>
              </a:lnSpc>
            </a:pPr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 URI/URL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Target system address</a:t>
            </a:r>
          </a:p>
          <a:p>
            <a:pPr algn="just">
              <a:lnSpc>
                <a:spcPct val="200000"/>
              </a:lnSpc>
            </a:pPr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Headers and Parameters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For customization</a:t>
            </a:r>
          </a:p>
        </p:txBody>
      </p:sp>
    </p:spTree>
    <p:extLst>
      <p:ext uri="{BB962C8B-B14F-4D97-AF65-F5344CB8AC3E}">
        <p14:creationId xmlns:p14="http://schemas.microsoft.com/office/powerpoint/2010/main" val="126956245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AC39D-630D-E6CA-20EF-2B2A7F3FA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48074-6450-2A27-E86F-9398FA12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Profiles in Middleware?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905FC-1715-980E-942A-93F16B44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1380566"/>
            <a:ext cx="11376211" cy="525205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profile in middleware is a ready-to-use environment or template that defines </a:t>
            </a:r>
          </a:p>
          <a:p>
            <a:pPr lvl="1"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how the middleware will operate </a:t>
            </a:r>
          </a:p>
          <a:p>
            <a:pPr lvl="1"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what services it includes, </a:t>
            </a:r>
          </a:p>
          <a:p>
            <a:pPr lvl="1"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how it's configured, and </a:t>
            </a:r>
          </a:p>
          <a:p>
            <a:pPr lvl="1"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what it's used for.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Profiles Are Used</a:t>
            </a:r>
          </a:p>
          <a:p>
            <a:pPr lvl="1"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support different roles or purposes (e.g., development, testing, production)</a:t>
            </a:r>
          </a:p>
          <a:p>
            <a:pPr lvl="1"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separate configurations cleanly</a:t>
            </a:r>
          </a:p>
          <a:p>
            <a:pPr lvl="1"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enable modular installations</a:t>
            </a:r>
          </a:p>
          <a:p>
            <a:pPr lvl="1"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make administration and maintenance easier</a:t>
            </a:r>
          </a:p>
        </p:txBody>
      </p:sp>
    </p:spTree>
    <p:extLst>
      <p:ext uri="{BB962C8B-B14F-4D97-AF65-F5344CB8AC3E}">
        <p14:creationId xmlns:p14="http://schemas.microsoft.com/office/powerpoint/2010/main" val="46633400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4C143-10FA-CEB8-0D6B-348BA85E2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FF9FD-9B01-9BC5-66CA-160BDF60F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Examples of Middleware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11CFD-459D-943B-EC84-67856B7EB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4" y="2066926"/>
            <a:ext cx="4955802" cy="4565694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Profile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vl="1"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typical app server profile with admin console.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Profile</a:t>
            </a:r>
          </a:p>
          <a:p>
            <a:pPr lvl="1"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Only has the administrative tools (no runtime).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61BDCD-99AE-20CD-9EC1-1F774E85A41B}"/>
              </a:ext>
            </a:extLst>
          </p:cNvPr>
          <p:cNvSpPr txBox="1">
            <a:spLocks/>
          </p:cNvSpPr>
          <p:nvPr/>
        </p:nvSpPr>
        <p:spPr>
          <a:xfrm>
            <a:off x="6096000" y="2066926"/>
            <a:ext cx="4955802" cy="45656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Managed Profile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vl="1"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Used in a cell as a node, controlled by a Deployment Manager.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 Manager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(DMGR)	</a:t>
            </a:r>
          </a:p>
          <a:p>
            <a:pPr lvl="1"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Controls multiple nodes in a cluster.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Profile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vl="1"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Lightweight profile created with your specific needs.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2E5334-DAB2-1E41-DAA7-C3AE113BD02F}"/>
              </a:ext>
            </a:extLst>
          </p:cNvPr>
          <p:cNvSpPr txBox="1">
            <a:spLocks/>
          </p:cNvSpPr>
          <p:nvPr/>
        </p:nvSpPr>
        <p:spPr>
          <a:xfrm>
            <a:off x="502023" y="1380566"/>
            <a:ext cx="8032376" cy="1545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IBM WebSphere Application Server (WAS)</a:t>
            </a:r>
          </a:p>
        </p:txBody>
      </p:sp>
    </p:spTree>
    <p:extLst>
      <p:ext uri="{BB962C8B-B14F-4D97-AF65-F5344CB8AC3E}">
        <p14:creationId xmlns:p14="http://schemas.microsoft.com/office/powerpoint/2010/main" val="90133046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A8B72-3715-7315-3D8C-F76702EFD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52AB-DC75-FFB6-7628-B0475689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Examples of Middleware Profiles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D06687-08D2-8A23-53F0-9776F4041EA2}"/>
              </a:ext>
            </a:extLst>
          </p:cNvPr>
          <p:cNvSpPr txBox="1">
            <a:spLocks/>
          </p:cNvSpPr>
          <p:nvPr/>
        </p:nvSpPr>
        <p:spPr>
          <a:xfrm>
            <a:off x="502023" y="1380566"/>
            <a:ext cx="10918452" cy="15458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JBoss /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WildFly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While JBoss doesn’t use the word "profiles" in the same sense, it has configuration profiles in its standalone.xml and domain.xml files: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47CB60-D49D-F7DF-A2B4-1B737AC56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621" y="3429000"/>
            <a:ext cx="9955014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03199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ADC7F-45C8-4E96-C970-CE8B1F536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979C-8BC3-40F5-E3D3-1109BB0A5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Two tire architecture</a:t>
            </a:r>
          </a:p>
        </p:txBody>
      </p:sp>
      <p:pic>
        <p:nvPicPr>
          <p:cNvPr id="6152" name="Picture 8" descr="Decoding Web Architectures: Three-Tier vs. Two-Tier | by Rahul Meena |  Medium">
            <a:extLst>
              <a:ext uri="{FF2B5EF4-FFF2-40B4-BE49-F238E27FC236}">
                <a16:creationId xmlns:a16="http://schemas.microsoft.com/office/drawing/2014/main" id="{3E53FAFF-C1FB-6774-BA5F-3B51131AC1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31" b="9279"/>
          <a:stretch/>
        </p:blipFill>
        <p:spPr bwMode="auto">
          <a:xfrm>
            <a:off x="1881086" y="1382872"/>
            <a:ext cx="8429828" cy="511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41027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0F89-A2FF-5A41-5CEF-22B20A30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Topics to discuss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79F74-2785-87DB-E76C-35424F3B9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to Webservices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Administration of Product Installation  and configuration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with profiles 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with nodes in a Network Deployment/Cluster environment 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with application server 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with clusters </a:t>
            </a:r>
          </a:p>
        </p:txBody>
      </p:sp>
    </p:spTree>
    <p:extLst>
      <p:ext uri="{BB962C8B-B14F-4D97-AF65-F5344CB8AC3E}">
        <p14:creationId xmlns:p14="http://schemas.microsoft.com/office/powerpoint/2010/main" val="28261322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00EB9-BC18-3D54-ACC5-D119A04BA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E049-7E65-B828-B957-38E249507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Two tire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FBAFB-FDD5-0506-E485-7B4D6D7BD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1568824"/>
            <a:ext cx="7032251" cy="5063795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Two-tier architecture is a client-server model where an application is divided into two layers: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Client Tier (Presentation + Logic)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Tier (Database Server)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Harder to scale (clients overload the DB server)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Security risks (direct DB access from user machines)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Maintenance issues (client-side logic updates are harder to deploy)</a:t>
            </a:r>
          </a:p>
        </p:txBody>
      </p:sp>
      <p:pic>
        <p:nvPicPr>
          <p:cNvPr id="4" name="Picture 2" descr="Two-Tier Architecture">
            <a:extLst>
              <a:ext uri="{FF2B5EF4-FFF2-40B4-BE49-F238E27FC236}">
                <a16:creationId xmlns:a16="http://schemas.microsoft.com/office/drawing/2014/main" id="{CC7765F7-D1CA-915F-4F99-79C26AB367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2" t="9091" r="29140"/>
          <a:stretch/>
        </p:blipFill>
        <p:spPr bwMode="auto">
          <a:xfrm>
            <a:off x="7899025" y="1798846"/>
            <a:ext cx="3790951" cy="460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093022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BA670-7DF8-88F3-7C30-ABC415C9C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4369-0A2B-CC50-8E60-41FF262FD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Three-Tier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6CB4D-A40C-BC7B-BAF6-A92811BCD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4" y="1568824"/>
            <a:ext cx="4555752" cy="506379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three-tier architecture is a software design model that separates an application into three logical layers: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Presentation Tier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(Logic) Tier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Tier</a:t>
            </a:r>
          </a:p>
        </p:txBody>
      </p:sp>
      <p:pic>
        <p:nvPicPr>
          <p:cNvPr id="8194" name="Picture 2" descr="3-tier architecture | Download Scientific Diagram">
            <a:extLst>
              <a:ext uri="{FF2B5EF4-FFF2-40B4-BE49-F238E27FC236}">
                <a16:creationId xmlns:a16="http://schemas.microsoft.com/office/drawing/2014/main" id="{50071E5A-1A3A-66A0-F329-B81BB77D7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" t="2853" r="2395" b="4014"/>
          <a:stretch/>
        </p:blipFill>
        <p:spPr bwMode="auto">
          <a:xfrm>
            <a:off x="5457825" y="1695450"/>
            <a:ext cx="6638925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288373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90572-40A4-3367-6F49-316D66313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FCE1-00A0-0016-31A1-F0FA68CFF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Three-Tier Architecture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Presentation Tier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415AD-DD96-05AF-4D4B-E527B13B8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1568824"/>
            <a:ext cx="11376211" cy="5063795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Presentation Tier (Client Layer)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it does?</a:t>
            </a:r>
          </a:p>
          <a:p>
            <a:pPr lvl="1"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It's the front-end that users interact with.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Examples: </a:t>
            </a:r>
          </a:p>
          <a:p>
            <a:pPr lvl="1"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Web browser, mobile app, desktop app UI.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Technology: </a:t>
            </a:r>
          </a:p>
          <a:p>
            <a:pPr lvl="1"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HTML/CSS, JavaScript, Angular, React, Android, iOS.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Sends requests to the middleware and displays responses to the user.</a:t>
            </a:r>
          </a:p>
        </p:txBody>
      </p:sp>
    </p:spTree>
    <p:extLst>
      <p:ext uri="{BB962C8B-B14F-4D97-AF65-F5344CB8AC3E}">
        <p14:creationId xmlns:p14="http://schemas.microsoft.com/office/powerpoint/2010/main" val="1814886341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E5CAE-2774-4E25-6E53-41DD20A24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CEF2-5667-BB9D-AA74-6CD69441A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Three-Tier Architecture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Tier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8C0BC-5422-BB20-F284-5632D5ACF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1568824"/>
            <a:ext cx="11376211" cy="5063795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it does: This is the middleware layer. It contains the business logic, rules, workflows, and integrations.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Examples: Application servers, APIs, Web Services, ESBs.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Technology:</a:t>
            </a:r>
          </a:p>
          <a:p>
            <a:pPr lvl="1"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Java EE (e.g., JBoss, WebLogic, WebSphere)</a:t>
            </a:r>
          </a:p>
          <a:p>
            <a:pPr lvl="1"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</a:p>
          <a:p>
            <a:pPr lvl="1"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</a:p>
          <a:p>
            <a:pPr lvl="1"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Spring Boot</a:t>
            </a:r>
          </a:p>
          <a:p>
            <a:pPr lvl="1"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MuleSoft, Apache Camel (for integration logic)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Acts as a bridge between the UI and the database. This is where most of the logic happens.</a:t>
            </a:r>
          </a:p>
        </p:txBody>
      </p:sp>
    </p:spTree>
    <p:extLst>
      <p:ext uri="{BB962C8B-B14F-4D97-AF65-F5344CB8AC3E}">
        <p14:creationId xmlns:p14="http://schemas.microsoft.com/office/powerpoint/2010/main" val="2662835808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D99C4-4905-A48B-CB17-09C4501D0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A292-1DA8-AA5E-1690-8392BAA29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Three-Tier Architecture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Tier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6B3F-B114-0F24-13DC-31122B232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1568824"/>
            <a:ext cx="11376211" cy="506379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Tier (Database Layer)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it does?</a:t>
            </a:r>
          </a:p>
          <a:p>
            <a:pPr lvl="1"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Stores, retrieves, and manages the application’s data.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Examples: </a:t>
            </a:r>
          </a:p>
          <a:p>
            <a:pPr lvl="1"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Oracle, MySQL, PostgreSQL, MongoDB.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Technology: </a:t>
            </a:r>
          </a:p>
          <a:p>
            <a:pPr lvl="1"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RDBMS, NoSQL, Cloud storage.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application tier connects to this layer to fetch, update, or delete data.</a:t>
            </a:r>
          </a:p>
        </p:txBody>
      </p:sp>
    </p:spTree>
    <p:extLst>
      <p:ext uri="{BB962C8B-B14F-4D97-AF65-F5344CB8AC3E}">
        <p14:creationId xmlns:p14="http://schemas.microsoft.com/office/powerpoint/2010/main" val="1238965356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CAFC4-5984-3AF3-967E-221A8AF62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DD43-1C43-5F82-053A-1BB784FDD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BAC3C-CB7F-2AF5-D479-A4BE0918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1568824"/>
            <a:ext cx="11376211" cy="50637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03239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What is Middleware?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1568824"/>
            <a:ext cx="11376211" cy="50637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Middleware is software that acts as a bridge between an operating system or database and applications, especially across a distributed network. 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enables different systems, applications, and components to communicate, coordinate, and manage data and processes.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simple terms: 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Middleware is the "glue" that connects different applications or systems in a scalable, secure, and reliable way.</a:t>
            </a:r>
          </a:p>
        </p:txBody>
      </p:sp>
    </p:spTree>
    <p:extLst>
      <p:ext uri="{BB962C8B-B14F-4D97-AF65-F5344CB8AC3E}">
        <p14:creationId xmlns:p14="http://schemas.microsoft.com/office/powerpoint/2010/main" val="183530783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79536-1F40-83C2-6124-05B8916D2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7A938-8506-DC67-770D-83DE4B4B6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Where Does Middleware Fit?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69B72-9907-D0ED-8119-461CD9DE8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1568824"/>
            <a:ext cx="11376211" cy="50637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provides essential services like:</a:t>
            </a:r>
          </a:p>
          <a:p>
            <a:pPr lvl="1"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</a:p>
          <a:p>
            <a:pPr lvl="1"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Messaging</a:t>
            </a:r>
          </a:p>
          <a:p>
            <a:pPr lvl="1"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</a:p>
          <a:p>
            <a:pPr lvl="1"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Load balancing</a:t>
            </a:r>
          </a:p>
          <a:p>
            <a:pPr lvl="1"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Transaction management</a:t>
            </a:r>
          </a:p>
        </p:txBody>
      </p:sp>
      <p:pic>
        <p:nvPicPr>
          <p:cNvPr id="1026" name="Picture 2" descr="What are the Two Broad Classes of Middleware in Client Server Environment?  | GeeksforGeeks">
            <a:extLst>
              <a:ext uri="{FF2B5EF4-FFF2-40B4-BE49-F238E27FC236}">
                <a16:creationId xmlns:a16="http://schemas.microsoft.com/office/drawing/2014/main" id="{6EB46766-1FD6-C7C2-4226-23A01EE3B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852" y="2147887"/>
            <a:ext cx="628650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82533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BD413-1ADE-E258-E730-CC7E0F3F2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72E4-85A9-6E13-6B4E-4543B2B6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Core Functions of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1625E-F31D-FE93-EB62-A18444A60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1568824"/>
            <a:ext cx="11376211" cy="50637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</a:p>
          <a:p>
            <a:pPr lvl="1"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Manages data exchange between applications using protocols (e.g., HTTP, JMS, TCP).</a:t>
            </a:r>
          </a:p>
          <a:p>
            <a:pPr algn="just">
              <a:lnSpc>
                <a:spcPct val="200000"/>
              </a:lnSpc>
            </a:pPr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</a:p>
          <a:p>
            <a:pPr lvl="1"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Connects heterogeneous systems (e.g., Java app to .NET service).</a:t>
            </a:r>
          </a:p>
          <a:p>
            <a:pPr algn="just">
              <a:lnSpc>
                <a:spcPct val="200000"/>
              </a:lnSpc>
            </a:pPr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pPr lvl="1"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Adds authentication, authorization, and encryption.</a:t>
            </a:r>
          </a:p>
        </p:txBody>
      </p:sp>
    </p:spTree>
    <p:extLst>
      <p:ext uri="{BB962C8B-B14F-4D97-AF65-F5344CB8AC3E}">
        <p14:creationId xmlns:p14="http://schemas.microsoft.com/office/powerpoint/2010/main" val="400921543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B1184-B8EC-02B1-42DD-DB4ACCBC7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9E3BA-8CBE-525E-3FE7-3B23F1FF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Core Functions of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69F76-4E7C-1878-8E4C-D2CC7B3B2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1568824"/>
            <a:ext cx="11376211" cy="50637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Scalability &amp; Load Balancing</a:t>
            </a:r>
          </a:p>
          <a:p>
            <a:pPr lvl="1"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Distributes traffic to handle growing workloads.</a:t>
            </a:r>
          </a:p>
          <a:p>
            <a:pPr algn="just">
              <a:lnSpc>
                <a:spcPct val="200000"/>
              </a:lnSpc>
            </a:pPr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Management</a:t>
            </a:r>
          </a:p>
          <a:p>
            <a:pPr lvl="1"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Manages multi-step operations reliably (especially in banking, ERP).</a:t>
            </a:r>
          </a:p>
          <a:p>
            <a:pPr algn="just">
              <a:lnSpc>
                <a:spcPct val="200000"/>
              </a:lnSpc>
            </a:pPr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 &amp; Monitoring</a:t>
            </a:r>
          </a:p>
          <a:p>
            <a:pPr lvl="1"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Tracks performance, errors, and transaction status.</a:t>
            </a:r>
          </a:p>
        </p:txBody>
      </p:sp>
    </p:spTree>
    <p:extLst>
      <p:ext uri="{BB962C8B-B14F-4D97-AF65-F5344CB8AC3E}">
        <p14:creationId xmlns:p14="http://schemas.microsoft.com/office/powerpoint/2010/main" val="250131893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CDE7-17BC-7EB9-C1D6-DF70AE050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750C8-15E6-F1D7-5FBC-77FD3B165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Types of Middleware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93131B-B47A-9778-1DD0-0D00A8922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72" y="2151308"/>
            <a:ext cx="10882528" cy="255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3006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45F0C-647C-4FD0-310C-E279100FE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92F0-E7F8-FEB1-EB88-A4AE441C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Popular Middleware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75888-5554-8496-D8AF-782FE56B8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1568824"/>
            <a:ext cx="4724401" cy="50637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IBM WebSphere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Red Hat JBoss EAP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Oracle WebLogic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Apache Kafka</a:t>
            </a:r>
          </a:p>
          <a:p>
            <a:pPr algn="just">
              <a:lnSpc>
                <a:spcPct val="20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242002-A999-A99F-5329-8C34E4FC5A53}"/>
              </a:ext>
            </a:extLst>
          </p:cNvPr>
          <p:cNvSpPr txBox="1">
            <a:spLocks/>
          </p:cNvSpPr>
          <p:nvPr/>
        </p:nvSpPr>
        <p:spPr>
          <a:xfrm>
            <a:off x="5988424" y="1568823"/>
            <a:ext cx="4898652" cy="5063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RabbitMQ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MuleSoft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TIBCO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Azure Service Bus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Amazon MQ / SQS</a:t>
            </a:r>
          </a:p>
        </p:txBody>
      </p:sp>
    </p:spTree>
    <p:extLst>
      <p:ext uri="{BB962C8B-B14F-4D97-AF65-F5344CB8AC3E}">
        <p14:creationId xmlns:p14="http://schemas.microsoft.com/office/powerpoint/2010/main" val="235762435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6FEB3-CD6A-045F-3C38-9CD826D81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8D05B-903B-4B9B-A50C-B5D17FCE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Why is Middleware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E526-832D-E966-13F2-054C60FA2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1568824"/>
            <a:ext cx="11376211" cy="50637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Reduces 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complexity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Enables 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interoperability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across platforms.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Improves 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resilience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Centralizes 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Supports 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 systems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51608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4551"/>
      </a:dk2>
      <a:lt2>
        <a:srgbClr val="F2ACD2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3016C5A4-E631-4977-A608-ACFB475526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2903</TotalTime>
  <Words>1071</Words>
  <Application>Microsoft Office PowerPoint</Application>
  <PresentationFormat>Widescreen</PresentationFormat>
  <Paragraphs>163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Corbel</vt:lpstr>
      <vt:lpstr>Depth</vt:lpstr>
      <vt:lpstr>Middleware</vt:lpstr>
      <vt:lpstr>Topics to discuss</vt:lpstr>
      <vt:lpstr>What is Middleware?</vt:lpstr>
      <vt:lpstr>Where Does Middleware Fit?</vt:lpstr>
      <vt:lpstr>Core Functions of Middleware</vt:lpstr>
      <vt:lpstr>Core Functions of Middleware</vt:lpstr>
      <vt:lpstr>Types of Middleware</vt:lpstr>
      <vt:lpstr>Popular Middleware Platforms</vt:lpstr>
      <vt:lpstr>Why is Middleware Important?</vt:lpstr>
      <vt:lpstr>What is an Application Server?</vt:lpstr>
      <vt:lpstr>Core Functions:</vt:lpstr>
      <vt:lpstr>Examples of Application Servers</vt:lpstr>
      <vt:lpstr>What are Integration Endpoints?</vt:lpstr>
      <vt:lpstr>Types of Integration Endpoints</vt:lpstr>
      <vt:lpstr>Endpoint Configuration Includes</vt:lpstr>
      <vt:lpstr>What Are Profiles in Middleware?</vt:lpstr>
      <vt:lpstr>Examples of Middleware Profiles</vt:lpstr>
      <vt:lpstr>Examples of Middleware Profiles</vt:lpstr>
      <vt:lpstr> Two tire architecture</vt:lpstr>
      <vt:lpstr> Two tire architecture</vt:lpstr>
      <vt:lpstr>Three-Tier Architecture</vt:lpstr>
      <vt:lpstr>Three-Tier Architecture – Presentation Tier</vt:lpstr>
      <vt:lpstr>Three-Tier Architecture – Application Tier</vt:lpstr>
      <vt:lpstr>Three-Tier Architecture – Data Tier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Services</dc:title>
  <dc:creator>Jeetu Tomar</dc:creator>
  <cp:lastModifiedBy>Jitendra Singh Tomar</cp:lastModifiedBy>
  <cp:revision>684</cp:revision>
  <dcterms:created xsi:type="dcterms:W3CDTF">2024-01-23T14:19:57Z</dcterms:created>
  <dcterms:modified xsi:type="dcterms:W3CDTF">2025-05-30T18:08:21Z</dcterms:modified>
</cp:coreProperties>
</file>