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48" r:id="rId3"/>
  </p:sldMasterIdLst>
  <p:notesMasterIdLst>
    <p:notesMasterId r:id="rId41"/>
  </p:notesMasterIdLst>
  <p:sldIdLst>
    <p:sldId id="256" r:id="rId4"/>
    <p:sldId id="272" r:id="rId5"/>
    <p:sldId id="329" r:id="rId6"/>
    <p:sldId id="342" r:id="rId7"/>
    <p:sldId id="343" r:id="rId8"/>
    <p:sldId id="318" r:id="rId9"/>
    <p:sldId id="319" r:id="rId10"/>
    <p:sldId id="321" r:id="rId11"/>
    <p:sldId id="322" r:id="rId12"/>
    <p:sldId id="323" r:id="rId13"/>
    <p:sldId id="327" r:id="rId14"/>
    <p:sldId id="344" r:id="rId15"/>
    <p:sldId id="328" r:id="rId16"/>
    <p:sldId id="332" r:id="rId17"/>
    <p:sldId id="333" r:id="rId18"/>
    <p:sldId id="313" r:id="rId19"/>
    <p:sldId id="314" r:id="rId20"/>
    <p:sldId id="315" r:id="rId21"/>
    <p:sldId id="316" r:id="rId22"/>
    <p:sldId id="335" r:id="rId23"/>
    <p:sldId id="336" r:id="rId24"/>
    <p:sldId id="337" r:id="rId25"/>
    <p:sldId id="306" r:id="rId26"/>
    <p:sldId id="286" r:id="rId27"/>
    <p:sldId id="281" r:id="rId28"/>
    <p:sldId id="282" r:id="rId29"/>
    <p:sldId id="284" r:id="rId30"/>
    <p:sldId id="283" r:id="rId31"/>
    <p:sldId id="273" r:id="rId32"/>
    <p:sldId id="274" r:id="rId33"/>
    <p:sldId id="275" r:id="rId34"/>
    <p:sldId id="276" r:id="rId35"/>
    <p:sldId id="277" r:id="rId36"/>
    <p:sldId id="278" r:id="rId37"/>
    <p:sldId id="270" r:id="rId38"/>
    <p:sldId id="340" r:id="rId39"/>
    <p:sldId id="317" r:id="rId4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3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0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5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An excuse to define some terms!  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80C6329D-5E91-4F01-BEDD-C99FA7BC55B8}" type="slidenum">
              <a:rPr lang="en-US" sz="1800"/>
              <a:pPr/>
              <a:t>32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409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An excuse to define some terms!  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80C6329D-5E91-4F01-BEDD-C99FA7BC55B8}" type="slidenum">
              <a:rPr lang="en-US" sz="1800"/>
              <a:pPr/>
              <a:t>33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08634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210076C0-A0DC-4B44-8C85-FE021DD8BE91}" type="slidenum">
              <a:rPr lang="en-US" sz="1800"/>
              <a:pPr/>
              <a:t>34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129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D5114265-84A8-4E57-86D6-0208D9583C36}" type="slidenum">
              <a:rPr lang="en-US" sz="1800"/>
              <a:pPr/>
              <a:t>35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96683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B439377-235E-4F5D-99C7-2AF9F5532F2D}" type="slidenum">
              <a:rPr lang="en-US" sz="1800"/>
              <a:pPr/>
              <a:t>36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038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68DD-F70D-3C4B-8ACA-586BCA42C2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2474" indent="-281721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6884" indent="-225377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7637" indent="-225377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8391" indent="-225377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9144" indent="-22537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9898" indent="-22537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80651" indent="-22537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31405" indent="-22537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B0AC335-A1F6-0E4C-A162-83B21B925BC7}" type="slidenum">
              <a:rPr 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68DD-F70D-3C4B-8ACA-586BCA42C2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picture shows a broader generalized view of hardware and software stack in a modern computer system. Users</a:t>
            </a:r>
            <a:r>
              <a:rPr lang="en-US" baseline="0" dirty="0"/>
              <a:t> write application programs. When many programs are running on a concurrent system, a system software known as the operating system is needed to play the role of a referee, illusionist, and glue. We will learn the specifics in coming lectures. But for now, it suffices to say that a modern computer system with multiple interacting hardware devices and software needs a controlling system software to keep things running efficiently and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392E49-0D27-4E26-BD2A-646BCC12A9B0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EAF8BF1-D848-47A7-9D0B-32ED825E6A07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8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74D4A0C-5FE4-4163-93D0-09CCD2F19039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33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1B0060-73E6-48A6-AF1E-558A5397FA7F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3300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34BDDA4F-18EE-4C01-9B4B-93210DC4576F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30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552A295-ECE7-4629-AD2E-925FE4F99C83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A24DCC5-2409-4A62-82CD-6058F2966933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2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4CA39C97-5D0B-427A-B161-014FD32C39A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F44039-73AC-41C8-9E71-6CFDC5D82361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60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DD6D-1106-41EA-9B55-A5421FBF33A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8BFFAE98-469C-49CF-8CC0-11CA5721E866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0622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5E98305-893C-4F93-BB01-A40264B0C4B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2DEE53D-F24A-40A1-8054-6FA817FC04F6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74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rankwanbear@gmail.co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323545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to Computer Systems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313 Summer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039100" cy="1485900"/>
          </a:xfrm>
        </p:spPr>
        <p:txBody>
          <a:bodyPr/>
          <a:lstStyle/>
          <a:p>
            <a:r>
              <a:rPr lang="en-US" dirty="0"/>
              <a:t>How Success will be Measured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37361"/>
            <a:ext cx="8229600" cy="4434839"/>
          </a:xfrm>
        </p:spPr>
        <p:txBody>
          <a:bodyPr>
            <a:normAutofit/>
          </a:bodyPr>
          <a:lstStyle/>
          <a:p>
            <a:r>
              <a:rPr lang="en-US" dirty="0"/>
              <a:t>The course will have several quizzes/mini assignments, two exams, and a series of Programming Assignments (PA). The grade allocation is as follows:</a:t>
            </a:r>
          </a:p>
          <a:p>
            <a:pPr lvl="0"/>
            <a:r>
              <a:rPr lang="en-US" dirty="0"/>
              <a:t>Total  100 points</a:t>
            </a:r>
          </a:p>
          <a:p>
            <a:pPr lvl="1"/>
            <a:r>
              <a:rPr lang="en-US" dirty="0"/>
              <a:t>Quizzes (4-5): 15 points (given about one every 1 week)</a:t>
            </a:r>
          </a:p>
          <a:p>
            <a:pPr lvl="1"/>
            <a:r>
              <a:rPr lang="en-US" dirty="0"/>
              <a:t>2 Exams: Midterm (15%) and Final (20%), both take-home, open-note</a:t>
            </a:r>
          </a:p>
          <a:p>
            <a:pPr lvl="1"/>
            <a:r>
              <a:rPr lang="en-US" dirty="0"/>
              <a:t>5 Programming Assignments: 50 points (about 1 every week)</a:t>
            </a:r>
          </a:p>
          <a:p>
            <a:r>
              <a:rPr lang="en-US" dirty="0"/>
              <a:t>The grading scale is as usual  (i.e., similar to other courses)</a:t>
            </a:r>
          </a:p>
        </p:txBody>
      </p:sp>
    </p:spTree>
    <p:extLst>
      <p:ext uri="{BB962C8B-B14F-4D97-AF65-F5344CB8AC3E}">
        <p14:creationId xmlns:p14="http://schemas.microsoft.com/office/powerpoint/2010/main" val="31658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83" y="400878"/>
            <a:ext cx="8001000" cy="6990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Late Policy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0573" y="1904999"/>
            <a:ext cx="8435009" cy="4419601"/>
          </a:xfrm>
        </p:spPr>
        <p:txBody>
          <a:bodyPr>
            <a:normAutofit/>
          </a:bodyPr>
          <a:lstStyle/>
          <a:p>
            <a:r>
              <a:rPr lang="en-US" sz="2800" b="1" dirty="0"/>
              <a:t>Pas </a:t>
            </a:r>
          </a:p>
          <a:p>
            <a:r>
              <a:rPr lang="en-US" sz="2800" b="1" dirty="0"/>
              <a:t>Penalty</a:t>
            </a:r>
            <a:r>
              <a:rPr lang="en-US" sz="2800" dirty="0"/>
              <a:t>: Unless stated otherwise, lateness is penalized as a simple linear function of hours late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0.833% /hour </a:t>
            </a:r>
            <a:r>
              <a:rPr lang="en-US" sz="2400" dirty="0"/>
              <a:t>of your score</a:t>
            </a:r>
          </a:p>
          <a:p>
            <a:r>
              <a:rPr lang="en-US" sz="2800" dirty="0"/>
              <a:t>As a result on late submissions you loose: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20% / day</a:t>
            </a:r>
          </a:p>
          <a:p>
            <a:pPr lvl="1"/>
            <a:r>
              <a:rPr lang="en-US" sz="2400" dirty="0"/>
              <a:t>100% if more than 5 days late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516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9086-BC2F-4461-93AE-C579F9BF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1F8F-1CFA-4210-9442-50F16906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00200"/>
            <a:ext cx="72009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Everything (e.g., Lectures, PA’s,  Quizzes, Exams) will be available for </a:t>
            </a:r>
            <a:r>
              <a:rPr lang="en-US" b="1" dirty="0"/>
              <a:t>asynchronous </a:t>
            </a:r>
            <a:r>
              <a:rPr lang="en-US" dirty="0"/>
              <a:t>reception</a:t>
            </a:r>
          </a:p>
          <a:p>
            <a:pPr lvl="1"/>
            <a:r>
              <a:rPr lang="en-US" dirty="0"/>
              <a:t>You watch the lecture videos at your convenience</a:t>
            </a:r>
          </a:p>
          <a:p>
            <a:pPr lvl="1"/>
            <a:r>
              <a:rPr lang="en-US" dirty="0"/>
              <a:t>Quizzes and PA’s will have specified release dates and submission deadlines</a:t>
            </a:r>
          </a:p>
          <a:p>
            <a:pPr lvl="1"/>
            <a:r>
              <a:rPr lang="en-US" dirty="0"/>
              <a:t>The midterm and final exam each be given one day from the release to complete. The dates will be announced soon</a:t>
            </a:r>
          </a:p>
          <a:p>
            <a:pPr lvl="1"/>
            <a:endParaRPr lang="en-US" dirty="0"/>
          </a:p>
          <a:p>
            <a:r>
              <a:rPr lang="en-US" dirty="0"/>
              <a:t>However, we will hold </a:t>
            </a:r>
            <a:r>
              <a:rPr lang="en-US" dirty="0">
                <a:solidFill>
                  <a:srgbClr val="FF0000"/>
                </a:solidFill>
              </a:rPr>
              <a:t>synchronous</a:t>
            </a:r>
            <a:r>
              <a:rPr lang="en-US" dirty="0"/>
              <a:t> sessions during a given time for a) lectures, b) labs</a:t>
            </a:r>
          </a:p>
          <a:p>
            <a:pPr lvl="1"/>
            <a:r>
              <a:rPr lang="en-US" dirty="0"/>
              <a:t>Lecture times are 7-8:30 pm TR </a:t>
            </a:r>
          </a:p>
          <a:p>
            <a:pPr lvl="1"/>
            <a:r>
              <a:rPr lang="en-US" dirty="0"/>
              <a:t>Lab times are TBD</a:t>
            </a:r>
          </a:p>
          <a:p>
            <a:endParaRPr lang="en-US" dirty="0"/>
          </a:p>
          <a:p>
            <a:r>
              <a:rPr lang="en-US" dirty="0"/>
              <a:t>Piazza will be the main place of discuss</a:t>
            </a:r>
          </a:p>
        </p:txBody>
      </p:sp>
    </p:spTree>
    <p:extLst>
      <p:ext uri="{BB962C8B-B14F-4D97-AF65-F5344CB8AC3E}">
        <p14:creationId xmlns:p14="http://schemas.microsoft.com/office/powerpoint/2010/main" val="97612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73" y="457200"/>
            <a:ext cx="8170127" cy="609899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Part1</a:t>
            </a:r>
          </a:p>
          <a:p>
            <a:pPr lvl="1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Course Objectives and Outcome</a:t>
            </a:r>
          </a:p>
          <a:p>
            <a:pPr lvl="1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r>
              <a:rPr lang="en-US" sz="2800" b="1" dirty="0"/>
              <a:t>Part2</a:t>
            </a:r>
          </a:p>
          <a:p>
            <a:pPr lvl="1"/>
            <a:r>
              <a:rPr lang="en-US" sz="2400" b="1" dirty="0"/>
              <a:t>Introduction to Computer Systems</a:t>
            </a:r>
          </a:p>
          <a:p>
            <a:pPr lvl="2"/>
            <a:r>
              <a:rPr lang="en-US" sz="1800" b="1" dirty="0"/>
              <a:t>Background – What we know already</a:t>
            </a:r>
          </a:p>
          <a:p>
            <a:pPr lvl="2"/>
            <a:r>
              <a:rPr lang="en-US" sz="1800" b="1" dirty="0"/>
              <a:t>What we are going to learn</a:t>
            </a:r>
          </a:p>
          <a:p>
            <a:pPr lvl="1"/>
            <a:r>
              <a:rPr lang="en-US" b="1" dirty="0"/>
              <a:t>OS Intro</a:t>
            </a:r>
          </a:p>
          <a:p>
            <a:pPr marL="36576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03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From 312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0" y="6302085"/>
            <a:ext cx="5810250" cy="40351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Simplified hardware organization of a typical system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4400" y="1752600"/>
            <a:ext cx="3477264" cy="2297811"/>
            <a:chOff x="914400" y="1893189"/>
            <a:chExt cx="3477264" cy="2297811"/>
          </a:xfrm>
        </p:grpSpPr>
        <p:grpSp>
          <p:nvGrpSpPr>
            <p:cNvPr id="9" name="Group 8"/>
            <p:cNvGrpSpPr/>
            <p:nvPr/>
          </p:nvGrpSpPr>
          <p:grpSpPr>
            <a:xfrm>
              <a:off x="962664" y="2209800"/>
              <a:ext cx="3429000" cy="1981200"/>
              <a:chOff x="1066800" y="2286000"/>
              <a:chExt cx="3429000" cy="2209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66800" y="2286000"/>
                <a:ext cx="3429000" cy="2209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2667000"/>
                <a:ext cx="838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PC/IP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22032" y="2596492"/>
                <a:ext cx="1078368" cy="6832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Registers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61736" y="2667000"/>
                <a:ext cx="6858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ALU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14400" y="189318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CPU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28800" y="3669411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Interface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0099" y="3440811"/>
            <a:ext cx="10287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bridge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3090055" y="2527215"/>
            <a:ext cx="565677" cy="247879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5400000">
            <a:off x="2255912" y="3182125"/>
            <a:ext cx="709280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3605534" y="3669411"/>
            <a:ext cx="1004565" cy="304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5638799" y="3669411"/>
            <a:ext cx="1004565" cy="304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68265" y="3440811"/>
            <a:ext cx="10287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 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824235" y="4449806"/>
            <a:ext cx="7176765" cy="49609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BUS</a:t>
            </a:r>
          </a:p>
        </p:txBody>
      </p:sp>
      <p:sp>
        <p:nvSpPr>
          <p:cNvPr id="20" name="Left-Right Arrow 19"/>
          <p:cNvSpPr/>
          <p:nvPr/>
        </p:nvSpPr>
        <p:spPr>
          <a:xfrm rot="5400000">
            <a:off x="4857750" y="4265059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5400000">
            <a:off x="1618549" y="4945951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3029653" y="4964855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12043" y="48119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5364202"/>
            <a:ext cx="11503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Keyboard, mouse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06303" y="5364202"/>
            <a:ext cx="11503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29" name="Left-Right Arrow 28"/>
          <p:cNvSpPr/>
          <p:nvPr/>
        </p:nvSpPr>
        <p:spPr>
          <a:xfrm rot="5400000">
            <a:off x="4430793" y="4934651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07443" y="5333998"/>
            <a:ext cx="11503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1" name="Left-Right Arrow 30"/>
          <p:cNvSpPr/>
          <p:nvPr/>
        </p:nvSpPr>
        <p:spPr>
          <a:xfrm rot="5400000">
            <a:off x="6952549" y="4264211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5400000">
            <a:off x="6419350" y="4934651"/>
            <a:ext cx="533398" cy="26529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96000" y="5333998"/>
            <a:ext cx="11503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36" name="Elbow Connector 35"/>
          <p:cNvCxnSpPr>
            <a:stCxn id="37" idx="1"/>
            <a:endCxn id="6" idx="0"/>
          </p:cNvCxnSpPr>
          <p:nvPr/>
        </p:nvCxnSpPr>
        <p:spPr>
          <a:xfrm rot="10800000" flipV="1">
            <a:off x="1534165" y="1469851"/>
            <a:ext cx="3613235" cy="940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47399" y="1285185"/>
            <a:ext cx="371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counter / Instruction pointer</a:t>
            </a:r>
          </a:p>
        </p:txBody>
      </p:sp>
      <p:cxnSp>
        <p:nvCxnSpPr>
          <p:cNvPr id="45" name="Elbow Connector 44"/>
          <p:cNvCxnSpPr>
            <a:stCxn id="46" idx="1"/>
            <a:endCxn id="8" idx="3"/>
          </p:cNvCxnSpPr>
          <p:nvPr/>
        </p:nvCxnSpPr>
        <p:spPr>
          <a:xfrm rot="10800000" flipV="1">
            <a:off x="4343401" y="1994986"/>
            <a:ext cx="849569" cy="6549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92969" y="1810321"/>
            <a:ext cx="22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Logic Unit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24971" y="2976940"/>
            <a:ext cx="838200" cy="47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cxnSp>
        <p:nvCxnSpPr>
          <p:cNvPr id="38" name="Elbow Connector 37"/>
          <p:cNvCxnSpPr>
            <a:stCxn id="39" idx="1"/>
            <a:endCxn id="35" idx="3"/>
          </p:cNvCxnSpPr>
          <p:nvPr/>
        </p:nvCxnSpPr>
        <p:spPr>
          <a:xfrm rot="10800000" flipV="1">
            <a:off x="1963171" y="2998233"/>
            <a:ext cx="3188650" cy="2178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51821" y="2675068"/>
            <a:ext cx="185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Pointer (points to data)</a:t>
            </a:r>
          </a:p>
        </p:txBody>
      </p:sp>
    </p:spTree>
    <p:extLst>
      <p:ext uri="{BB962C8B-B14F-4D97-AF65-F5344CB8AC3E}">
        <p14:creationId xmlns:p14="http://schemas.microsoft.com/office/powerpoint/2010/main" val="145139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063" y="222918"/>
            <a:ext cx="7200900" cy="691024"/>
          </a:xfrm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44388"/>
            <a:ext cx="7200900" cy="5227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program is a collection of instructions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Simple Instruction execution model: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CPU supports a small set of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Aka. Instruction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run a single program, all we have to do is load a program at </a:t>
            </a:r>
            <a:r>
              <a:rPr lang="en-US" dirty="0" err="1"/>
              <a:t>addr</a:t>
            </a:r>
            <a:r>
              <a:rPr lang="en-US" dirty="0"/>
              <a:t>=0 in the memory, and then unleash the above model</a:t>
            </a:r>
          </a:p>
          <a:p>
            <a:r>
              <a:rPr lang="en-US" dirty="0"/>
              <a:t>We must promote this model with ability to run multiple programs</a:t>
            </a:r>
          </a:p>
          <a:p>
            <a:pPr lvl="1"/>
            <a:r>
              <a:rPr lang="en-US" dirty="0"/>
              <a:t>Let us start with a little bit history first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3C81E3-53B2-431F-80EC-A41E941745C9}"/>
              </a:ext>
            </a:extLst>
          </p:cNvPr>
          <p:cNvGrpSpPr/>
          <p:nvPr/>
        </p:nvGrpSpPr>
        <p:grpSpPr>
          <a:xfrm>
            <a:off x="1600200" y="1981200"/>
            <a:ext cx="6582784" cy="1154365"/>
            <a:chOff x="846101" y="2191747"/>
            <a:chExt cx="6582784" cy="1154365"/>
          </a:xfrm>
        </p:grpSpPr>
        <p:grpSp>
          <p:nvGrpSpPr>
            <p:cNvPr id="6" name="Group 5"/>
            <p:cNvGrpSpPr/>
            <p:nvPr/>
          </p:nvGrpSpPr>
          <p:grpSpPr>
            <a:xfrm>
              <a:off x="846101" y="2191747"/>
              <a:ext cx="6582784" cy="1154365"/>
              <a:chOff x="685800" y="2132052"/>
              <a:chExt cx="10035646" cy="17541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28956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Start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33600" y="2667000"/>
                <a:ext cx="15240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Fetch Instruction @ PC </a:t>
                </a:r>
                <a:r>
                  <a:rPr lang="en-US" sz="1100" dirty="0">
                    <a:solidFill>
                      <a:srgbClr val="FF0000"/>
                    </a:solidFill>
                  </a:rPr>
                  <a:t>(from memory)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89553" y="2819400"/>
                <a:ext cx="1282103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Execute Instruction @ PC</a:t>
                </a:r>
              </a:p>
            </p:txBody>
          </p:sp>
          <p:cxnSp>
            <p:nvCxnSpPr>
              <p:cNvPr id="10" name="Elbow Connector 9"/>
              <p:cNvCxnSpPr>
                <a:stCxn id="30" idx="0"/>
                <a:endCxn id="7" idx="0"/>
              </p:cNvCxnSpPr>
              <p:nvPr/>
            </p:nvCxnSpPr>
            <p:spPr>
              <a:xfrm rot="16200000" flipH="1" flipV="1">
                <a:off x="5329236" y="80962"/>
                <a:ext cx="152400" cy="5019673"/>
              </a:xfrm>
              <a:prstGeom prst="bentConnector3">
                <a:avLst>
                  <a:gd name="adj1" fmla="val -227937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" idx="6"/>
                <a:endCxn id="7" idx="1"/>
              </p:cNvCxnSpPr>
              <p:nvPr/>
            </p:nvCxnSpPr>
            <p:spPr>
              <a:xfrm>
                <a:off x="1905000" y="3200400"/>
                <a:ext cx="2286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3657599" y="3200401"/>
                <a:ext cx="33195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  <a:stCxn id="30" idx="3"/>
                <a:endCxn id="42" idx="1"/>
              </p:cNvCxnSpPr>
              <p:nvPr/>
            </p:nvCxnSpPr>
            <p:spPr>
              <a:xfrm>
                <a:off x="8734424" y="3200401"/>
                <a:ext cx="572910" cy="196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505700" y="2132052"/>
                <a:ext cx="819150" cy="3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13553" y="2819400"/>
                <a:ext cx="1414112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Increment PC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8" idx="3"/>
                <a:endCxn id="14" idx="1"/>
              </p:cNvCxnSpPr>
              <p:nvPr/>
            </p:nvCxnSpPr>
            <p:spPr>
              <a:xfrm>
                <a:off x="5271656" y="3200401"/>
                <a:ext cx="24189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Diamond 29"/>
              <p:cNvSpPr/>
              <p:nvPr/>
            </p:nvSpPr>
            <p:spPr>
              <a:xfrm>
                <a:off x="7096123" y="2514600"/>
                <a:ext cx="1638300" cy="13716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/>
                  <a:t>End of program</a:t>
                </a:r>
              </a:p>
            </p:txBody>
          </p:sp>
          <p:cxnSp>
            <p:nvCxnSpPr>
              <p:cNvPr id="31" name="Straight Arrow Connector 30"/>
              <p:cNvCxnSpPr>
                <a:stCxn id="14" idx="3"/>
                <a:endCxn id="30" idx="1"/>
              </p:cNvCxnSpPr>
              <p:nvPr/>
            </p:nvCxnSpPr>
            <p:spPr>
              <a:xfrm>
                <a:off x="6927665" y="3200401"/>
                <a:ext cx="16845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9307334" y="2839075"/>
                <a:ext cx="1414112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Stop Execution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78EF4C-DA81-42AD-83D6-865347DF4CB9}"/>
                </a:ext>
              </a:extLst>
            </p:cNvPr>
            <p:cNvSpPr txBox="1"/>
            <p:nvPr/>
          </p:nvSpPr>
          <p:spPr>
            <a:xfrm>
              <a:off x="5943600" y="2521312"/>
              <a:ext cx="614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D71018-6478-4996-9873-84CED0B48731}"/>
              </a:ext>
            </a:extLst>
          </p:cNvPr>
          <p:cNvGrpSpPr/>
          <p:nvPr/>
        </p:nvGrpSpPr>
        <p:grpSpPr>
          <a:xfrm>
            <a:off x="6115058" y="20537"/>
            <a:ext cx="3028942" cy="1408213"/>
            <a:chOff x="838200" y="3109912"/>
            <a:chExt cx="7846231" cy="31384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631160-3563-495B-BBC9-187877F6685C}"/>
                </a:ext>
              </a:extLst>
            </p:cNvPr>
            <p:cNvGrpSpPr/>
            <p:nvPr/>
          </p:nvGrpSpPr>
          <p:grpSpPr>
            <a:xfrm>
              <a:off x="838200" y="3109912"/>
              <a:ext cx="7846231" cy="3138488"/>
              <a:chOff x="914400" y="2347912"/>
              <a:chExt cx="7846231" cy="3138488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5E6BEE0-D46F-47A5-9792-03D390447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1162" y="2347912"/>
                <a:ext cx="5781675" cy="216217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6A6AAD0-320A-477F-8FAB-D07D2E1D7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6287" y="45085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Can 11">
                <a:extLst>
                  <a:ext uri="{FF2B5EF4-FFF2-40B4-BE49-F238E27FC236}">
                    <a16:creationId xmlns:a16="http://schemas.microsoft.com/office/drawing/2014/main" id="{4B8E858A-0E79-4F0F-9B23-052035C03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466" y="4887912"/>
                <a:ext cx="1106146" cy="598488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storage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21817C1-13BD-4B70-8CFC-36EE19F2C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1175" y="4619625"/>
                <a:ext cx="1060450" cy="75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77816E0-D747-4647-BF50-3D2E14BE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825" y="4800600"/>
                <a:ext cx="61912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5" name="Straight Arrow Connector 14">
                <a:extLst>
                  <a:ext uri="{FF2B5EF4-FFF2-40B4-BE49-F238E27FC236}">
                    <a16:creationId xmlns:a16="http://schemas.microsoft.com/office/drawing/2014/main" id="{9B933BA7-5648-429A-A025-FC90D16D1D70}"/>
                  </a:ext>
                </a:extLst>
              </p:cNvPr>
              <p:cNvCxnSpPr>
                <a:cxnSpLocks noChangeShapeType="1"/>
                <a:stCxn id="36" idx="3"/>
              </p:cNvCxnSpPr>
              <p:nvPr/>
            </p:nvCxnSpPr>
            <p:spPr bwMode="auto">
              <a:xfrm flipV="1">
                <a:off x="3724274" y="3918262"/>
                <a:ext cx="1718740" cy="10801"/>
              </a:xfrm>
              <a:prstGeom prst="straightConnector1">
                <a:avLst/>
              </a:prstGeom>
              <a:noFill/>
              <a:ln w="57150" cmpd="thinThick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6" name="Rounded Rectangle 16">
                <a:extLst>
                  <a:ext uri="{FF2B5EF4-FFF2-40B4-BE49-F238E27FC236}">
                    <a16:creationId xmlns:a16="http://schemas.microsoft.com/office/drawing/2014/main" id="{1FA71088-83D4-4562-B6D7-9FE0A87407BB}"/>
                  </a:ext>
                </a:extLst>
              </p:cNvPr>
              <p:cNvSpPr/>
              <p:nvPr/>
            </p:nvSpPr>
            <p:spPr bwMode="auto">
              <a:xfrm>
                <a:off x="2273769" y="3679825"/>
                <a:ext cx="1450505" cy="498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Processor</a:t>
                </a: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7F910811-3C97-4D4B-A5A2-5DE4AE5BA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482" y="3657600"/>
                <a:ext cx="1450505" cy="654050"/>
              </a:xfrm>
              <a:prstGeom prst="rect">
                <a:avLst/>
              </a:prstGeom>
              <a:solidFill>
                <a:srgbClr val="C0D2FE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Memory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9E0185F1-D27D-4303-95DF-4A22DC695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5" y="4689475"/>
                <a:ext cx="1890712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Up-Down Arrow 19">
                <a:extLst>
                  <a:ext uri="{FF2B5EF4-FFF2-40B4-BE49-F238E27FC236}">
                    <a16:creationId xmlns:a16="http://schemas.microsoft.com/office/drawing/2014/main" id="{ACD550B6-5AA5-489A-86EE-3F301FC55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561" y="4334285"/>
                <a:ext cx="841527" cy="630999"/>
              </a:xfrm>
              <a:prstGeom prst="upDownArrow">
                <a:avLst>
                  <a:gd name="adj1" fmla="val 50000"/>
                  <a:gd name="adj2" fmla="val 49970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0" name="Up Arrow 20">
                <a:extLst>
                  <a:ext uri="{FF2B5EF4-FFF2-40B4-BE49-F238E27FC236}">
                    <a16:creationId xmlns:a16="http://schemas.microsoft.com/office/drawing/2014/main" id="{A88D4B98-78DB-4670-B81A-9FD2C5990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581" y="4356931"/>
                <a:ext cx="841527" cy="419027"/>
              </a:xfrm>
              <a:prstGeom prst="upArrow">
                <a:avLst>
                  <a:gd name="adj1" fmla="val 50000"/>
                  <a:gd name="adj2" fmla="val 49776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1" name="Up Arrow 27">
                <a:extLst>
                  <a:ext uri="{FF2B5EF4-FFF2-40B4-BE49-F238E27FC236}">
                    <a16:creationId xmlns:a16="http://schemas.microsoft.com/office/drawing/2014/main" id="{CC55F6AC-EC25-4453-9B85-85163C4A0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605" y="4429956"/>
                <a:ext cx="841527" cy="419027"/>
              </a:xfrm>
              <a:prstGeom prst="upArrow">
                <a:avLst>
                  <a:gd name="adj1" fmla="val 50000"/>
                  <a:gd name="adj2" fmla="val 49776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3" name="Up-Down Arrow 28">
                <a:extLst>
                  <a:ext uri="{FF2B5EF4-FFF2-40B4-BE49-F238E27FC236}">
                    <a16:creationId xmlns:a16="http://schemas.microsoft.com/office/drawing/2014/main" id="{508D6C84-E4CE-4BA6-BF6D-BF44AE97C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9681" y="4381911"/>
                <a:ext cx="841527" cy="630999"/>
              </a:xfrm>
              <a:prstGeom prst="upDownArrow">
                <a:avLst>
                  <a:gd name="adj1" fmla="val 50000"/>
                  <a:gd name="adj2" fmla="val 49972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4" name="Down Arrow 29">
                <a:extLst>
                  <a:ext uri="{FF2B5EF4-FFF2-40B4-BE49-F238E27FC236}">
                    <a16:creationId xmlns:a16="http://schemas.microsoft.com/office/drawing/2014/main" id="{1FAD1381-F857-4E89-9009-B3E425B5A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338" y="4298238"/>
                <a:ext cx="841527" cy="422100"/>
              </a:xfrm>
              <a:prstGeom prst="downArrow">
                <a:avLst>
                  <a:gd name="adj1" fmla="val 50000"/>
                  <a:gd name="adj2" fmla="val 49961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6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693562-853F-477F-90A9-814E1B850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4511676"/>
                <a:ext cx="1077823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/>
                  <a:t>Block I/O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3FDE8C-4BF6-4A7E-9FD1-B8A8AE08E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212" y="4406901"/>
                <a:ext cx="666104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/>
                  <a:t>INT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021655-9DE7-4C8E-8419-38CA187E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5200" y="4310062"/>
                <a:ext cx="1445431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/>
                  <a:t>Character O/P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3A1D15-06D1-4314-9058-4896B8E7D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7223" y="4344193"/>
                <a:ext cx="666104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/>
                  <a:t>INT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984EAB-FC6B-44C4-AC64-61B2E395A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7767" y="4480995"/>
                <a:ext cx="1173403" cy="31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600" dirty="0"/>
                  <a:t>Packet I/O</a:t>
                </a:r>
              </a:p>
            </p:txBody>
          </p:sp>
        </p:grpSp>
        <p:sp>
          <p:nvSpPr>
            <p:cNvPr id="25" name="Curved Left Arrow 7">
              <a:extLst>
                <a:ext uri="{FF2B5EF4-FFF2-40B4-BE49-F238E27FC236}">
                  <a16:creationId xmlns:a16="http://schemas.microsoft.com/office/drawing/2014/main" id="{617A69F6-600C-478F-BC1F-100EC1DC7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0" y="4020145"/>
              <a:ext cx="400219" cy="31765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sz="600"/>
            </a:p>
          </p:txBody>
        </p:sp>
        <p:sp>
          <p:nvSpPr>
            <p:cNvPr id="27" name="Curved Down Arrow 8">
              <a:extLst>
                <a:ext uri="{FF2B5EF4-FFF2-40B4-BE49-F238E27FC236}">
                  <a16:creationId xmlns:a16="http://schemas.microsoft.com/office/drawing/2014/main" id="{67C099E6-B650-485E-87BC-8950426C12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12954" y="3951290"/>
              <a:ext cx="806435" cy="423483"/>
            </a:xfrm>
            <a:prstGeom prst="curvedDownArrow">
              <a:avLst>
                <a:gd name="adj1" fmla="val 25005"/>
                <a:gd name="adj2" fmla="val 49999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sz="600"/>
            </a:p>
          </p:txBody>
        </p:sp>
      </p:grpSp>
    </p:spTree>
    <p:extLst>
      <p:ext uri="{BB962C8B-B14F-4D97-AF65-F5344CB8AC3E}">
        <p14:creationId xmlns:p14="http://schemas.microsoft.com/office/powerpoint/2010/main" val="68404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A Short Historical Tour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77200" cy="5105400"/>
          </a:xfrm>
          <a:noFill/>
        </p:spPr>
        <p:txBody>
          <a:bodyPr lIns="90488" tIns="44450" rIns="90488" bIns="44450">
            <a:normAutofit/>
          </a:bodyPr>
          <a:lstStyle/>
          <a:p>
            <a:endParaRPr lang="en-US" sz="1800" b="1" dirty="0"/>
          </a:p>
          <a:p>
            <a:r>
              <a:rPr lang="en-US" sz="2400" b="1" dirty="0"/>
              <a:t>First Generation</a:t>
            </a:r>
            <a:r>
              <a:rPr lang="en-US" sz="2400" dirty="0"/>
              <a:t> Computer Systems (1949-1956):</a:t>
            </a:r>
            <a:br>
              <a:rPr lang="en-US" sz="2400" dirty="0"/>
            </a:br>
            <a:endParaRPr lang="en-US" sz="2800" dirty="0"/>
          </a:p>
          <a:p>
            <a:pPr lvl="1"/>
            <a:r>
              <a:rPr lang="en-US" sz="2400" dirty="0">
                <a:solidFill>
                  <a:srgbClr val="0066FF"/>
                </a:solidFill>
              </a:rPr>
              <a:t>Single user</a:t>
            </a:r>
            <a:r>
              <a:rPr lang="en-US" sz="2400" dirty="0"/>
              <a:t>: writes program, operates computer through console or card reader / printer</a:t>
            </a:r>
          </a:p>
          <a:p>
            <a:pPr lvl="1"/>
            <a:r>
              <a:rPr lang="en-US" sz="2400" dirty="0"/>
              <a:t>Absolute machine language</a:t>
            </a:r>
          </a:p>
          <a:p>
            <a:pPr lvl="1"/>
            <a:r>
              <a:rPr lang="en-US" sz="2400" dirty="0"/>
              <a:t>No concept of an Operating Systems</a:t>
            </a:r>
          </a:p>
          <a:p>
            <a:pPr lvl="1"/>
            <a:r>
              <a:rPr lang="en-US" sz="2400" dirty="0"/>
              <a:t>Hardware simple, but not the programs written on it</a:t>
            </a:r>
          </a:p>
          <a:p>
            <a:pPr lvl="2"/>
            <a:r>
              <a:rPr lang="en-US" sz="2200" dirty="0"/>
              <a:t>Programmer must compile, load, and run program by hand before even putting into the machine</a:t>
            </a:r>
          </a:p>
          <a:p>
            <a:pPr marL="365760" lvl="1" indent="0">
              <a:buNone/>
            </a:pP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34532" y="5105400"/>
            <a:ext cx="6648789" cy="1530269"/>
            <a:chOff x="381004" y="1649968"/>
            <a:chExt cx="10695878" cy="2236232"/>
          </a:xfrm>
        </p:grpSpPr>
        <p:sp>
          <p:nvSpPr>
            <p:cNvPr id="6" name="Oval 5"/>
            <p:cNvSpPr/>
            <p:nvPr/>
          </p:nvSpPr>
          <p:spPr>
            <a:xfrm>
              <a:off x="381004" y="2895601"/>
              <a:ext cx="1523998" cy="609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Start (PC=0)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Fetch Instruction @ PC </a:t>
              </a:r>
              <a:r>
                <a:rPr lang="en-US" sz="1100" dirty="0">
                  <a:solidFill>
                    <a:srgbClr val="FF0000"/>
                  </a:solidFill>
                </a:rPr>
                <a:t>(from memory)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2400" y="2819400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Execute Instruction @ PC</a:t>
              </a:r>
            </a:p>
          </p:txBody>
        </p:sp>
        <p:cxnSp>
          <p:nvCxnSpPr>
            <p:cNvPr id="9" name="Elbow Connector 8"/>
            <p:cNvCxnSpPr>
              <a:stCxn id="16" idx="0"/>
              <a:endCxn id="7" idx="0"/>
            </p:cNvCxnSpPr>
            <p:nvPr/>
          </p:nvCxnSpPr>
          <p:spPr>
            <a:xfrm rot="16200000" flipH="1" flipV="1">
              <a:off x="5534025" y="-123825"/>
              <a:ext cx="152400" cy="5429250"/>
            </a:xfrm>
            <a:prstGeom prst="bentConnector3">
              <a:avLst>
                <a:gd name="adj1" fmla="val -11592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  <a:stCxn id="6" idx="6"/>
              <a:endCxn id="7" idx="1"/>
            </p:cNvCxnSpPr>
            <p:nvPr/>
          </p:nvCxnSpPr>
          <p:spPr>
            <a:xfrm>
              <a:off x="1905002" y="3200401"/>
              <a:ext cx="2285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>
              <a:off x="3657600" y="3200400"/>
              <a:ext cx="30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3"/>
              <a:endCxn id="18" idx="1"/>
            </p:cNvCxnSpPr>
            <p:nvPr/>
          </p:nvCxnSpPr>
          <p:spPr>
            <a:xfrm flipV="1">
              <a:off x="9144000" y="3161978"/>
              <a:ext cx="518769" cy="384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29199" y="1649968"/>
              <a:ext cx="914400" cy="382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repeat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2819400"/>
              <a:ext cx="1414112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Increment PC</a:t>
              </a: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486400" y="3200400"/>
              <a:ext cx="304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Diamond 15"/>
            <p:cNvSpPr/>
            <p:nvPr/>
          </p:nvSpPr>
          <p:spPr>
            <a:xfrm>
              <a:off x="7505700" y="2514600"/>
              <a:ext cx="1638300" cy="1371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End of program</a:t>
              </a:r>
            </a:p>
          </p:txBody>
        </p:sp>
        <p:cxnSp>
          <p:nvCxnSpPr>
            <p:cNvPr id="17" name="Straight Arrow Connector 16"/>
            <p:cNvCxnSpPr>
              <a:stCxn id="14" idx="3"/>
              <a:endCxn id="16" idx="1"/>
            </p:cNvCxnSpPr>
            <p:nvPr/>
          </p:nvCxnSpPr>
          <p:spPr>
            <a:xfrm>
              <a:off x="7205312" y="3200400"/>
              <a:ext cx="3003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662769" y="2780978"/>
              <a:ext cx="1414113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Stop Execution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58057"/>
            <a:ext cx="7200900" cy="1485900"/>
          </a:xfrm>
        </p:spPr>
        <p:txBody>
          <a:bodyPr>
            <a:noAutofit/>
          </a:bodyPr>
          <a:lstStyle/>
          <a:p>
            <a:r>
              <a:rPr lang="en-US" sz="4000" dirty="0"/>
              <a:t>Second-Generation Computers </a:t>
            </a:r>
            <a:br>
              <a:rPr lang="en-US" sz="4000" dirty="0"/>
            </a:br>
            <a:r>
              <a:rPr lang="en-US" sz="4000" dirty="0"/>
              <a:t>(1956-1963)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219199"/>
            <a:ext cx="7200900" cy="5580743"/>
          </a:xfrm>
        </p:spPr>
        <p:txBody>
          <a:bodyPr>
            <a:noAutofit/>
          </a:bodyPr>
          <a:lstStyle/>
          <a:p>
            <a:r>
              <a:rPr lang="en-US" dirty="0"/>
              <a:t>Automation of Load/Translate/Load/Execute</a:t>
            </a:r>
          </a:p>
          <a:p>
            <a:pPr lvl="1"/>
            <a:r>
              <a:rPr lang="en-US" dirty="0"/>
              <a:t>Batch systems</a:t>
            </a:r>
          </a:p>
          <a:p>
            <a:pPr lvl="1"/>
            <a:r>
              <a:rPr lang="en-US" dirty="0"/>
              <a:t>Monitor programs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Resource management and I/O still under control of programmer. Issues??</a:t>
            </a:r>
          </a:p>
          <a:p>
            <a:pPr lvl="1"/>
            <a:r>
              <a:rPr lang="en-US" dirty="0"/>
              <a:t>Memory protection, security etc.</a:t>
            </a:r>
          </a:p>
          <a:p>
            <a:pPr lvl="1"/>
            <a:r>
              <a:rPr lang="en-US" dirty="0"/>
              <a:t>What if one program crashes</a:t>
            </a:r>
          </a:p>
          <a:p>
            <a:pPr marL="685800" lvl="2" indent="0">
              <a:buNone/>
            </a:pPr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A62596-C83D-4853-9C6D-3D6003BAEEA5}"/>
              </a:ext>
            </a:extLst>
          </p:cNvPr>
          <p:cNvGrpSpPr/>
          <p:nvPr/>
        </p:nvGrpSpPr>
        <p:grpSpPr>
          <a:xfrm>
            <a:off x="4245634" y="1549608"/>
            <a:ext cx="4691792" cy="1554676"/>
            <a:chOff x="1009106" y="1960160"/>
            <a:chExt cx="6180139" cy="1733579"/>
          </a:xfrm>
        </p:grpSpPr>
        <p:grpSp>
          <p:nvGrpSpPr>
            <p:cNvPr id="5" name="Group 4"/>
            <p:cNvGrpSpPr/>
            <p:nvPr/>
          </p:nvGrpSpPr>
          <p:grpSpPr>
            <a:xfrm>
              <a:off x="1009106" y="2590800"/>
              <a:ext cx="6180139" cy="1102939"/>
              <a:chOff x="1447800" y="3200400"/>
              <a:chExt cx="6180139" cy="1102939"/>
            </a:xfrm>
          </p:grpSpPr>
          <p:sp>
            <p:nvSpPr>
              <p:cNvPr id="62468" name="Rectangle 4"/>
              <p:cNvSpPr>
                <a:spLocks noChangeArrowheads="1"/>
              </p:cNvSpPr>
              <p:nvPr/>
            </p:nvSpPr>
            <p:spPr bwMode="auto">
              <a:xfrm>
                <a:off x="2660649" y="3200400"/>
                <a:ext cx="4967278" cy="520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halkboard" pitchFamily="-107" charset="0"/>
                  <a:ea typeface="+mn-ea"/>
                </a:endParaRPr>
              </a:p>
            </p:txBody>
          </p:sp>
          <p:sp>
            <p:nvSpPr>
              <p:cNvPr id="14340" name="Rectangle 5"/>
              <p:cNvSpPr>
                <a:spLocks noChangeArrowheads="1"/>
              </p:cNvSpPr>
              <p:nvPr/>
            </p:nvSpPr>
            <p:spPr bwMode="auto">
              <a:xfrm>
                <a:off x="2660650" y="3200400"/>
                <a:ext cx="2197100" cy="520700"/>
              </a:xfrm>
              <a:prstGeom prst="rect">
                <a:avLst/>
              </a:prstGeom>
              <a:solidFill>
                <a:srgbClr val="3366FF">
                  <a:alpha val="7294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Times New Roman" pitchFamily="18" charset="0"/>
                  </a:rPr>
                  <a:t>Monitor/OS</a:t>
                </a:r>
              </a:p>
            </p:txBody>
          </p:sp>
          <p:sp>
            <p:nvSpPr>
              <p:cNvPr id="14341" name="Line 6"/>
              <p:cNvSpPr>
                <a:spLocks noChangeShapeType="1"/>
              </p:cNvSpPr>
              <p:nvPr/>
            </p:nvSpPr>
            <p:spPr bwMode="auto">
              <a:xfrm>
                <a:off x="3276600" y="3200400"/>
                <a:ext cx="0" cy="139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42" name="Line 7"/>
              <p:cNvSpPr>
                <a:spLocks noChangeShapeType="1"/>
              </p:cNvSpPr>
              <p:nvPr/>
            </p:nvSpPr>
            <p:spPr bwMode="auto">
              <a:xfrm>
                <a:off x="4038600" y="3200400"/>
                <a:ext cx="0" cy="139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43" name="Rectangle 8"/>
              <p:cNvSpPr>
                <a:spLocks noChangeArrowheads="1"/>
              </p:cNvSpPr>
              <p:nvPr/>
            </p:nvSpPr>
            <p:spPr bwMode="auto">
              <a:xfrm>
                <a:off x="1447800" y="3844925"/>
                <a:ext cx="1447800" cy="3060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l"/>
                <a:r>
                  <a:rPr lang="en-US" sz="1200" dirty="0">
                    <a:latin typeface="Times New Roman" pitchFamily="18" charset="0"/>
                  </a:rPr>
                  <a:t>device drivers</a:t>
                </a:r>
              </a:p>
            </p:txBody>
          </p:sp>
          <p:grpSp>
            <p:nvGrpSpPr>
              <p:cNvPr id="2" name="Group 9"/>
              <p:cNvGrpSpPr>
                <a:grpSpLocks/>
              </p:cNvGrpSpPr>
              <p:nvPr/>
            </p:nvGrpSpPr>
            <p:grpSpPr bwMode="auto">
              <a:xfrm>
                <a:off x="2749550" y="3698875"/>
                <a:ext cx="222250" cy="298450"/>
                <a:chOff x="1444" y="1924"/>
                <a:chExt cx="140" cy="188"/>
              </a:xfrm>
            </p:grpSpPr>
            <p:sp>
              <p:nvSpPr>
                <p:cNvPr id="14354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924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4355" name="Line 11"/>
                <p:cNvSpPr>
                  <a:spLocks noChangeShapeType="1"/>
                </p:cNvSpPr>
                <p:nvPr/>
              </p:nvSpPr>
              <p:spPr bwMode="auto">
                <a:xfrm>
                  <a:off x="1444" y="2112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14345" name="Rectangle 12"/>
              <p:cNvSpPr>
                <a:spLocks noChangeArrowheads="1"/>
              </p:cNvSpPr>
              <p:nvPr/>
            </p:nvSpPr>
            <p:spPr bwMode="auto">
              <a:xfrm>
                <a:off x="2957514" y="3997325"/>
                <a:ext cx="2031277" cy="3060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200" dirty="0">
                    <a:latin typeface="Times New Roman" pitchFamily="18" charset="0"/>
                  </a:rPr>
                  <a:t>job sequencer / loader</a:t>
                </a:r>
              </a:p>
            </p:txBody>
          </p:sp>
          <p:sp>
            <p:nvSpPr>
              <p:cNvPr id="14346" name="Line 13"/>
              <p:cNvSpPr>
                <a:spLocks noChangeShapeType="1"/>
              </p:cNvSpPr>
              <p:nvPr/>
            </p:nvSpPr>
            <p:spPr bwMode="auto">
              <a:xfrm flipV="1">
                <a:off x="3657600" y="3708400"/>
                <a:ext cx="0" cy="3175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3" name="Group 14"/>
              <p:cNvGrpSpPr>
                <a:grpSpLocks/>
              </p:cNvGrpSpPr>
              <p:nvPr/>
            </p:nvGrpSpPr>
            <p:grpSpPr bwMode="auto">
              <a:xfrm>
                <a:off x="4413250" y="3727450"/>
                <a:ext cx="241300" cy="298450"/>
                <a:chOff x="2492" y="1924"/>
                <a:chExt cx="152" cy="188"/>
              </a:xfrm>
            </p:grpSpPr>
            <p:sp>
              <p:nvSpPr>
                <p:cNvPr id="14352" name="Line 15"/>
                <p:cNvSpPr>
                  <a:spLocks noChangeShapeType="1"/>
                </p:cNvSpPr>
                <p:nvPr/>
              </p:nvSpPr>
              <p:spPr bwMode="auto">
                <a:xfrm>
                  <a:off x="2496" y="1924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435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492" y="2112"/>
                  <a:ext cx="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14348" name="Rectangle 17"/>
              <p:cNvSpPr>
                <a:spLocks noChangeArrowheads="1"/>
              </p:cNvSpPr>
              <p:nvPr/>
            </p:nvSpPr>
            <p:spPr bwMode="auto">
              <a:xfrm>
                <a:off x="4633912" y="3797300"/>
                <a:ext cx="2117849" cy="3060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200">
                    <a:latin typeface="Times New Roman" pitchFamily="18" charset="0"/>
                  </a:rPr>
                  <a:t>control card interpreter</a:t>
                </a:r>
              </a:p>
            </p:txBody>
          </p:sp>
          <p:sp>
            <p:nvSpPr>
              <p:cNvPr id="14349" name="Rectangle 18"/>
              <p:cNvSpPr>
                <a:spLocks noChangeArrowheads="1"/>
              </p:cNvSpPr>
              <p:nvPr/>
            </p:nvSpPr>
            <p:spPr bwMode="auto">
              <a:xfrm>
                <a:off x="5251451" y="3263900"/>
                <a:ext cx="2376488" cy="3746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l"/>
                <a:r>
                  <a:rPr lang="en-US" sz="1600" dirty="0">
                    <a:latin typeface="Times New Roman" pitchFamily="18" charset="0"/>
                  </a:rPr>
                  <a:t>user program area</a:t>
                </a:r>
              </a:p>
            </p:txBody>
          </p:sp>
          <p:sp>
            <p:nvSpPr>
              <p:cNvPr id="14350" name="Line 19"/>
              <p:cNvSpPr>
                <a:spLocks noChangeShapeType="1"/>
              </p:cNvSpPr>
              <p:nvPr/>
            </p:nvSpPr>
            <p:spPr bwMode="auto">
              <a:xfrm flipV="1">
                <a:off x="3276600" y="3632200"/>
                <a:ext cx="0" cy="88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1" name="Line 20"/>
              <p:cNvSpPr>
                <a:spLocks noChangeShapeType="1"/>
              </p:cNvSpPr>
              <p:nvPr/>
            </p:nvSpPr>
            <p:spPr bwMode="auto">
              <a:xfrm flipV="1">
                <a:off x="4038600" y="3632200"/>
                <a:ext cx="0" cy="88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693AF1E-6F1A-4254-A6A6-3FED8743EF9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V="1">
              <a:off x="4419057" y="2177903"/>
              <a:ext cx="233993" cy="39625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14C240-4F35-4019-9298-28E07DEF283E}"/>
                </a:ext>
              </a:extLst>
            </p:cNvPr>
            <p:cNvSpPr txBox="1"/>
            <p:nvPr/>
          </p:nvSpPr>
          <p:spPr>
            <a:xfrm>
              <a:off x="4653048" y="2006305"/>
              <a:ext cx="1056010" cy="3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Addr</a:t>
              </a:r>
              <a:r>
                <a:rPr lang="en-US" sz="1400" dirty="0"/>
                <a:t> = x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0583F7DF-5D11-44ED-B46D-BDD2DD4A365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16200000" flipH="1">
              <a:off x="1976206" y="2297903"/>
              <a:ext cx="240301" cy="251202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DE6A26-D556-4CB9-8772-D19071757A00}"/>
                </a:ext>
              </a:extLst>
            </p:cNvPr>
            <p:cNvSpPr txBox="1"/>
            <p:nvPr/>
          </p:nvSpPr>
          <p:spPr>
            <a:xfrm>
              <a:off x="1422690" y="1960160"/>
              <a:ext cx="1096129" cy="343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Addr</a:t>
              </a:r>
              <a:r>
                <a:rPr lang="en-US" sz="1400" dirty="0"/>
                <a:t> = 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4A5286-5BCA-4590-AE67-A7506B8C0245}"/>
              </a:ext>
            </a:extLst>
          </p:cNvPr>
          <p:cNvGrpSpPr/>
          <p:nvPr/>
        </p:nvGrpSpPr>
        <p:grpSpPr>
          <a:xfrm>
            <a:off x="685800" y="3559170"/>
            <a:ext cx="8447881" cy="1481366"/>
            <a:chOff x="-734649" y="1836814"/>
            <a:chExt cx="13590072" cy="216476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52F127-AC71-48CE-A80F-F590C267D570}"/>
                </a:ext>
              </a:extLst>
            </p:cNvPr>
            <p:cNvSpPr/>
            <p:nvPr/>
          </p:nvSpPr>
          <p:spPr>
            <a:xfrm>
              <a:off x="-734649" y="2133600"/>
              <a:ext cx="2027384" cy="1867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Start (PC=0, load monitor)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3BFF5A-3894-4A04-9060-F3EC49886D0B}"/>
                </a:ext>
              </a:extLst>
            </p:cNvPr>
            <p:cNvSpPr/>
            <p:nvPr/>
          </p:nvSpPr>
          <p:spPr>
            <a:xfrm>
              <a:off x="4982717" y="2198815"/>
              <a:ext cx="1523999" cy="1679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Fetch @ PC and execute, increment PC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Elbow Connector 8">
              <a:extLst>
                <a:ext uri="{FF2B5EF4-FFF2-40B4-BE49-F238E27FC236}">
                  <a16:creationId xmlns:a16="http://schemas.microsoft.com/office/drawing/2014/main" id="{F7390522-A54B-46EA-ABB8-9FC925CC6B38}"/>
                </a:ext>
              </a:extLst>
            </p:cNvPr>
            <p:cNvCxnSpPr>
              <a:cxnSpLocks/>
              <a:stCxn id="48" idx="0"/>
              <a:endCxn id="39" idx="0"/>
            </p:cNvCxnSpPr>
            <p:nvPr/>
          </p:nvCxnSpPr>
          <p:spPr>
            <a:xfrm rot="16200000" flipV="1">
              <a:off x="6601747" y="1341788"/>
              <a:ext cx="181660" cy="1895716"/>
            </a:xfrm>
            <a:prstGeom prst="bentConnector3">
              <a:avLst>
                <a:gd name="adj1" fmla="val 2838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B0C1D1B-E9DF-446C-8EAC-E94012A3445B}"/>
                </a:ext>
              </a:extLst>
            </p:cNvPr>
            <p:cNvCxnSpPr>
              <a:cxnSpLocks/>
              <a:stCxn id="38" idx="6"/>
              <a:endCxn id="73" idx="1"/>
            </p:cNvCxnSpPr>
            <p:nvPr/>
          </p:nvCxnSpPr>
          <p:spPr>
            <a:xfrm flipV="1">
              <a:off x="1292736" y="3015716"/>
              <a:ext cx="971327" cy="518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318281A-399B-464E-B365-555DEA714605}"/>
                </a:ext>
              </a:extLst>
            </p:cNvPr>
            <p:cNvCxnSpPr>
              <a:cxnSpLocks/>
              <a:stCxn id="48" idx="3"/>
              <a:endCxn id="56" idx="1"/>
            </p:cNvCxnSpPr>
            <p:nvPr/>
          </p:nvCxnSpPr>
          <p:spPr>
            <a:xfrm flipV="1">
              <a:off x="8512058" y="3038785"/>
              <a:ext cx="545433" cy="274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DCD229-12AA-4974-9369-C5B161C8D03E}"/>
                </a:ext>
              </a:extLst>
            </p:cNvPr>
            <p:cNvSpPr txBox="1"/>
            <p:nvPr/>
          </p:nvSpPr>
          <p:spPr>
            <a:xfrm>
              <a:off x="6192247" y="1836814"/>
              <a:ext cx="914400" cy="382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2E68DF91-6851-48B1-8F40-AE8CDB7C5FD2}"/>
                </a:ext>
              </a:extLst>
            </p:cNvPr>
            <p:cNvSpPr/>
            <p:nvPr/>
          </p:nvSpPr>
          <p:spPr>
            <a:xfrm>
              <a:off x="6768809" y="2380475"/>
              <a:ext cx="1743249" cy="137159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End of program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25515CA-DB30-4182-9A80-C9ECB7E5C6AF}"/>
                </a:ext>
              </a:extLst>
            </p:cNvPr>
            <p:cNvSpPr/>
            <p:nvPr/>
          </p:nvSpPr>
          <p:spPr>
            <a:xfrm>
              <a:off x="11620279" y="2685274"/>
              <a:ext cx="1235144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Stop Execution</a:t>
              </a:r>
            </a:p>
          </p:txBody>
        </p:sp>
      </p:grpSp>
      <p:sp>
        <p:nvSpPr>
          <p:cNvPr id="56" name="Diamond 55">
            <a:extLst>
              <a:ext uri="{FF2B5EF4-FFF2-40B4-BE49-F238E27FC236}">
                <a16:creationId xmlns:a16="http://schemas.microsoft.com/office/drawing/2014/main" id="{8A4621BE-5E8A-41FD-91FD-51407362E6F2}"/>
              </a:ext>
            </a:extLst>
          </p:cNvPr>
          <p:cNvSpPr/>
          <p:nvPr/>
        </p:nvSpPr>
        <p:spPr>
          <a:xfrm>
            <a:off x="6772805" y="3912389"/>
            <a:ext cx="1162114" cy="9385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End of all programs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2419DF-4A24-41C7-A1BA-86E274CA1CAF}"/>
              </a:ext>
            </a:extLst>
          </p:cNvPr>
          <p:cNvSpPr/>
          <p:nvPr/>
        </p:nvSpPr>
        <p:spPr>
          <a:xfrm>
            <a:off x="2549864" y="3931201"/>
            <a:ext cx="1285530" cy="869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Jump to Loader, load the next program at </a:t>
            </a:r>
            <a:r>
              <a:rPr lang="en-US" sz="1200" dirty="0" err="1"/>
              <a:t>addr</a:t>
            </a:r>
            <a:r>
              <a:rPr lang="en-US" sz="1200" dirty="0"/>
              <a:t>=x, set PC=x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47865C-2C60-4523-8C59-08176842F9D2}"/>
              </a:ext>
            </a:extLst>
          </p:cNvPr>
          <p:cNvCxnSpPr>
            <a:cxnSpLocks/>
            <a:stCxn id="73" idx="3"/>
            <a:endCxn id="39" idx="1"/>
          </p:cNvCxnSpPr>
          <p:nvPr/>
        </p:nvCxnSpPr>
        <p:spPr>
          <a:xfrm>
            <a:off x="3835394" y="4365901"/>
            <a:ext cx="404444" cy="1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8CAE23-5FBA-4A12-A604-6F4A4FBBF3FD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>
            <a:off x="5187189" y="4381687"/>
            <a:ext cx="162922" cy="188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890DD1-8706-4E02-8473-A3F648C623B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934919" y="4381687"/>
            <a:ext cx="430970" cy="18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84C69B4-2214-4924-AB2D-4D05FCDA7F4F}"/>
              </a:ext>
            </a:extLst>
          </p:cNvPr>
          <p:cNvSpPr txBox="1"/>
          <p:nvPr/>
        </p:nvSpPr>
        <p:spPr>
          <a:xfrm>
            <a:off x="6297463" y="4142296"/>
            <a:ext cx="45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114" name="Elbow Connector 8">
            <a:extLst>
              <a:ext uri="{FF2B5EF4-FFF2-40B4-BE49-F238E27FC236}">
                <a16:creationId xmlns:a16="http://schemas.microsoft.com/office/drawing/2014/main" id="{3B1A0CDC-0363-4A93-8B54-E7AF0643A055}"/>
              </a:ext>
            </a:extLst>
          </p:cNvPr>
          <p:cNvCxnSpPr>
            <a:cxnSpLocks/>
            <a:stCxn id="56" idx="0"/>
            <a:endCxn id="73" idx="0"/>
          </p:cNvCxnSpPr>
          <p:nvPr/>
        </p:nvCxnSpPr>
        <p:spPr>
          <a:xfrm rot="16200000" flipH="1" flipV="1">
            <a:off x="5263840" y="1841178"/>
            <a:ext cx="18812" cy="4161233"/>
          </a:xfrm>
          <a:prstGeom prst="bentConnector3">
            <a:avLst>
              <a:gd name="adj1" fmla="val -214103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22340D1-3D28-413B-99CB-12D11A562840}"/>
              </a:ext>
            </a:extLst>
          </p:cNvPr>
          <p:cNvSpPr txBox="1"/>
          <p:nvPr/>
        </p:nvSpPr>
        <p:spPr>
          <a:xfrm>
            <a:off x="7754257" y="4116966"/>
            <a:ext cx="45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7E56FC-EFBD-4277-B7CA-6D0D7FA06026}"/>
              </a:ext>
            </a:extLst>
          </p:cNvPr>
          <p:cNvSpPr txBox="1"/>
          <p:nvPr/>
        </p:nvSpPr>
        <p:spPr>
          <a:xfrm>
            <a:off x="7058329" y="3676085"/>
            <a:ext cx="568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334734"/>
            <a:ext cx="9144000" cy="685800"/>
          </a:xfrm>
        </p:spPr>
        <p:txBody>
          <a:bodyPr>
            <a:noAutofit/>
          </a:bodyPr>
          <a:lstStyle/>
          <a:p>
            <a:r>
              <a:rPr lang="en-US" sz="4000" dirty="0"/>
              <a:t>Third-Generation Computer Systems </a:t>
            </a:r>
            <a:br>
              <a:rPr lang="en-US" sz="4000" dirty="0"/>
            </a:br>
            <a:r>
              <a:rPr lang="en-US" sz="4000" dirty="0"/>
              <a:t>(1964-1975)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Problem with batching: one-job-at-a-time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3100" dirty="0"/>
              <a:t>Solution: </a:t>
            </a:r>
            <a:r>
              <a:rPr lang="en-US" sz="3100" b="1" dirty="0">
                <a:solidFill>
                  <a:srgbClr val="FF0000"/>
                </a:solidFill>
              </a:rPr>
              <a:t>Multiprogramming</a:t>
            </a:r>
            <a:endParaRPr lang="en-US" sz="3100" dirty="0"/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Job pools: have several programs ready to execute</a:t>
            </a:r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Keep several programs in memory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3100" dirty="0"/>
              <a:t>New issues:</a:t>
            </a:r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Job scheduling, </a:t>
            </a:r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Memory management</a:t>
            </a:r>
          </a:p>
          <a:p>
            <a:pPr marL="704850" lvl="1">
              <a:lnSpc>
                <a:spcPct val="110000"/>
              </a:lnSpc>
              <a:buFontTx/>
              <a:buChar char="–"/>
            </a:pPr>
            <a:r>
              <a:rPr lang="en-US" dirty="0"/>
              <a:t>Protection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57313" y="2017713"/>
            <a:ext cx="6699250" cy="1628775"/>
            <a:chOff x="855" y="1086"/>
            <a:chExt cx="4220" cy="1026"/>
          </a:xfrm>
        </p:grpSpPr>
        <p:sp>
          <p:nvSpPr>
            <p:cNvPr id="26642" name="Rectangle 5"/>
            <p:cNvSpPr>
              <a:spLocks noChangeArrowheads="1"/>
            </p:cNvSpPr>
            <p:nvPr/>
          </p:nvSpPr>
          <p:spPr bwMode="auto">
            <a:xfrm>
              <a:off x="2301" y="1090"/>
              <a:ext cx="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6"/>
            <p:cNvSpPr>
              <a:spLocks noChangeArrowheads="1"/>
            </p:cNvSpPr>
            <p:nvPr/>
          </p:nvSpPr>
          <p:spPr bwMode="auto">
            <a:xfrm>
              <a:off x="2393" y="1330"/>
              <a:ext cx="8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7"/>
            <p:cNvSpPr>
              <a:spLocks noChangeArrowheads="1"/>
            </p:cNvSpPr>
            <p:nvPr/>
          </p:nvSpPr>
          <p:spPr bwMode="auto">
            <a:xfrm>
              <a:off x="3213" y="1090"/>
              <a:ext cx="14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Rectangle 8" descr="50%"/>
            <p:cNvSpPr>
              <a:spLocks noChangeArrowheads="1"/>
            </p:cNvSpPr>
            <p:nvPr/>
          </p:nvSpPr>
          <p:spPr bwMode="auto">
            <a:xfrm>
              <a:off x="3405" y="1090"/>
              <a:ext cx="236" cy="184"/>
            </a:xfrm>
            <a:prstGeom prst="rect">
              <a:avLst/>
            </a:prstGeom>
            <a:pattFill prst="pct50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9" descr="Light downward diagonal"/>
            <p:cNvSpPr>
              <a:spLocks noChangeArrowheads="1"/>
            </p:cNvSpPr>
            <p:nvPr/>
          </p:nvSpPr>
          <p:spPr bwMode="auto">
            <a:xfrm>
              <a:off x="3689" y="1090"/>
              <a:ext cx="336" cy="184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10"/>
            <p:cNvSpPr>
              <a:spLocks noChangeArrowheads="1"/>
            </p:cNvSpPr>
            <p:nvPr/>
          </p:nvSpPr>
          <p:spPr bwMode="auto">
            <a:xfrm>
              <a:off x="1856" y="1086"/>
              <a:ext cx="34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CPU</a:t>
              </a:r>
            </a:p>
          </p:txBody>
        </p:sp>
        <p:sp>
          <p:nvSpPr>
            <p:cNvPr id="26648" name="Rectangle 11"/>
            <p:cNvSpPr>
              <a:spLocks noChangeArrowheads="1"/>
            </p:cNvSpPr>
            <p:nvPr/>
          </p:nvSpPr>
          <p:spPr bwMode="auto">
            <a:xfrm>
              <a:off x="1856" y="1662"/>
              <a:ext cx="34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CPU</a:t>
              </a:r>
            </a:p>
          </p:txBody>
        </p:sp>
        <p:sp>
          <p:nvSpPr>
            <p:cNvPr id="26649" name="Rectangle 12"/>
            <p:cNvSpPr>
              <a:spLocks noChangeArrowheads="1"/>
            </p:cNvSpPr>
            <p:nvPr/>
          </p:nvSpPr>
          <p:spPr bwMode="auto">
            <a:xfrm>
              <a:off x="1856" y="1374"/>
              <a:ext cx="3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I/O</a:t>
              </a:r>
            </a:p>
          </p:txBody>
        </p:sp>
        <p:sp>
          <p:nvSpPr>
            <p:cNvPr id="26650" name="Rectangle 13"/>
            <p:cNvSpPr>
              <a:spLocks noChangeArrowheads="1"/>
            </p:cNvSpPr>
            <p:nvPr/>
          </p:nvSpPr>
          <p:spPr bwMode="auto">
            <a:xfrm>
              <a:off x="1856" y="1902"/>
              <a:ext cx="3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I/O</a:t>
              </a:r>
            </a:p>
          </p:txBody>
        </p:sp>
        <p:sp>
          <p:nvSpPr>
            <p:cNvPr id="26651" name="Rectangle 14"/>
            <p:cNvSpPr>
              <a:spLocks noChangeArrowheads="1"/>
            </p:cNvSpPr>
            <p:nvPr/>
          </p:nvSpPr>
          <p:spPr bwMode="auto">
            <a:xfrm>
              <a:off x="855" y="1163"/>
              <a:ext cx="81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sequential:</a:t>
              </a:r>
            </a:p>
          </p:txBody>
        </p:sp>
        <p:sp>
          <p:nvSpPr>
            <p:cNvPr id="26652" name="Rectangle 15"/>
            <p:cNvSpPr>
              <a:spLocks noChangeArrowheads="1"/>
            </p:cNvSpPr>
            <p:nvPr/>
          </p:nvSpPr>
          <p:spPr bwMode="auto">
            <a:xfrm>
              <a:off x="855" y="1691"/>
              <a:ext cx="5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/>
                <a:t>better:</a:t>
              </a:r>
            </a:p>
          </p:txBody>
        </p:sp>
        <p:sp>
          <p:nvSpPr>
            <p:cNvPr id="26653" name="Rectangle 16"/>
            <p:cNvSpPr>
              <a:spLocks noChangeArrowheads="1"/>
            </p:cNvSpPr>
            <p:nvPr/>
          </p:nvSpPr>
          <p:spPr bwMode="auto">
            <a:xfrm>
              <a:off x="4450" y="1474"/>
              <a:ext cx="184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Rectangle 17"/>
            <p:cNvSpPr>
              <a:spLocks noChangeArrowheads="1"/>
            </p:cNvSpPr>
            <p:nvPr/>
          </p:nvSpPr>
          <p:spPr bwMode="auto">
            <a:xfrm>
              <a:off x="4677" y="1422"/>
              <a:ext cx="36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Job1</a:t>
              </a:r>
            </a:p>
          </p:txBody>
        </p:sp>
        <p:sp>
          <p:nvSpPr>
            <p:cNvPr id="26655" name="Rectangle 18" descr="50%"/>
            <p:cNvSpPr>
              <a:spLocks noChangeArrowheads="1"/>
            </p:cNvSpPr>
            <p:nvPr/>
          </p:nvSpPr>
          <p:spPr bwMode="auto">
            <a:xfrm>
              <a:off x="4457" y="1648"/>
              <a:ext cx="184" cy="88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19"/>
            <p:cNvSpPr>
              <a:spLocks noChangeArrowheads="1"/>
            </p:cNvSpPr>
            <p:nvPr/>
          </p:nvSpPr>
          <p:spPr bwMode="auto">
            <a:xfrm>
              <a:off x="4684" y="1596"/>
              <a:ext cx="3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Job2</a:t>
              </a:r>
            </a:p>
          </p:txBody>
        </p:sp>
        <p:sp>
          <p:nvSpPr>
            <p:cNvPr id="26657" name="Rectangle 20" descr="Light downward diagonal"/>
            <p:cNvSpPr>
              <a:spLocks noChangeArrowheads="1"/>
            </p:cNvSpPr>
            <p:nvPr/>
          </p:nvSpPr>
          <p:spPr bwMode="auto">
            <a:xfrm>
              <a:off x="4457" y="1840"/>
              <a:ext cx="184" cy="88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21"/>
            <p:cNvSpPr>
              <a:spLocks noChangeArrowheads="1"/>
            </p:cNvSpPr>
            <p:nvPr/>
          </p:nvSpPr>
          <p:spPr bwMode="auto">
            <a:xfrm>
              <a:off x="4684" y="1788"/>
              <a:ext cx="3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/>
                <a:t>Job3</a:t>
              </a:r>
            </a:p>
          </p:txBody>
        </p:sp>
        <p:sp>
          <p:nvSpPr>
            <p:cNvPr id="26659" name="Rectangle 22" descr="50%"/>
            <p:cNvSpPr>
              <a:spLocks noChangeArrowheads="1"/>
            </p:cNvSpPr>
            <p:nvPr/>
          </p:nvSpPr>
          <p:spPr bwMode="auto">
            <a:xfrm>
              <a:off x="2441" y="1670"/>
              <a:ext cx="236" cy="184"/>
            </a:xfrm>
            <a:prstGeom prst="rect">
              <a:avLst/>
            </a:prstGeom>
            <a:pattFill prst="pct50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Rectangle 23" descr="Light downward diagonal"/>
            <p:cNvSpPr>
              <a:spLocks noChangeArrowheads="1"/>
            </p:cNvSpPr>
            <p:nvPr/>
          </p:nvSpPr>
          <p:spPr bwMode="auto">
            <a:xfrm>
              <a:off x="2725" y="1670"/>
              <a:ext cx="336" cy="184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Rectangle 24"/>
            <p:cNvSpPr>
              <a:spLocks noChangeArrowheads="1"/>
            </p:cNvSpPr>
            <p:nvPr/>
          </p:nvSpPr>
          <p:spPr bwMode="auto">
            <a:xfrm>
              <a:off x="2393" y="1910"/>
              <a:ext cx="8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Rectangle 25"/>
            <p:cNvSpPr>
              <a:spLocks noChangeArrowheads="1"/>
            </p:cNvSpPr>
            <p:nvPr/>
          </p:nvSpPr>
          <p:spPr bwMode="auto">
            <a:xfrm>
              <a:off x="2301" y="1670"/>
              <a:ext cx="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Rectangle 26"/>
            <p:cNvSpPr>
              <a:spLocks noChangeArrowheads="1"/>
            </p:cNvSpPr>
            <p:nvPr/>
          </p:nvSpPr>
          <p:spPr bwMode="auto">
            <a:xfrm>
              <a:off x="3213" y="1670"/>
              <a:ext cx="14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803417" y="4662948"/>
            <a:ext cx="6311900" cy="533400"/>
            <a:chOff x="1156" y="2928"/>
            <a:chExt cx="3976" cy="336"/>
          </a:xfrm>
        </p:grpSpPr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1156" y="2928"/>
              <a:ext cx="39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halkboard" pitchFamily="-107" charset="0"/>
                <a:ea typeface="+mn-ea"/>
              </a:endParaRPr>
            </a:p>
          </p:txBody>
        </p:sp>
        <p:sp>
          <p:nvSpPr>
            <p:cNvPr id="26630" name="Rectangle 28"/>
            <p:cNvSpPr>
              <a:spLocks noChangeArrowheads="1"/>
            </p:cNvSpPr>
            <p:nvPr/>
          </p:nvSpPr>
          <p:spPr bwMode="auto">
            <a:xfrm>
              <a:off x="1156" y="2928"/>
              <a:ext cx="1384" cy="32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29"/>
            <p:cNvSpPr>
              <a:spLocks noChangeShapeType="1"/>
            </p:cNvSpPr>
            <p:nvPr/>
          </p:nvSpPr>
          <p:spPr bwMode="auto">
            <a:xfrm>
              <a:off x="1536" y="292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30"/>
            <p:cNvSpPr>
              <a:spLocks noChangeShapeType="1"/>
            </p:cNvSpPr>
            <p:nvPr/>
          </p:nvSpPr>
          <p:spPr bwMode="auto">
            <a:xfrm>
              <a:off x="2016" y="292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31"/>
            <p:cNvSpPr>
              <a:spLocks noChangeArrowheads="1"/>
            </p:cNvSpPr>
            <p:nvPr/>
          </p:nvSpPr>
          <p:spPr bwMode="auto">
            <a:xfrm>
              <a:off x="1488" y="2992"/>
              <a:ext cx="61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/>
                <a:t>Monitor</a:t>
              </a:r>
            </a:p>
          </p:txBody>
        </p:sp>
        <p:sp>
          <p:nvSpPr>
            <p:cNvPr id="26634" name="Line 32"/>
            <p:cNvSpPr>
              <a:spLocks noChangeShapeType="1"/>
            </p:cNvSpPr>
            <p:nvPr/>
          </p:nvSpPr>
          <p:spPr bwMode="auto">
            <a:xfrm flipV="1">
              <a:off x="1536" y="3208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33"/>
            <p:cNvSpPr>
              <a:spLocks noChangeShapeType="1"/>
            </p:cNvSpPr>
            <p:nvPr/>
          </p:nvSpPr>
          <p:spPr bwMode="auto">
            <a:xfrm flipV="1">
              <a:off x="2016" y="3208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34"/>
            <p:cNvSpPr>
              <a:spLocks noChangeShapeType="1"/>
            </p:cNvSpPr>
            <p:nvPr/>
          </p:nvSpPr>
          <p:spPr bwMode="auto">
            <a:xfrm>
              <a:off x="3264" y="2928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35"/>
            <p:cNvSpPr>
              <a:spLocks noChangeShapeType="1"/>
            </p:cNvSpPr>
            <p:nvPr/>
          </p:nvSpPr>
          <p:spPr bwMode="auto">
            <a:xfrm>
              <a:off x="3744" y="2928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4416" y="2928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37"/>
            <p:cNvSpPr>
              <a:spLocks noChangeArrowheads="1"/>
            </p:cNvSpPr>
            <p:nvPr/>
          </p:nvSpPr>
          <p:spPr bwMode="auto">
            <a:xfrm>
              <a:off x="2631" y="2992"/>
              <a:ext cx="39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/>
                <a:t>Job1</a:t>
              </a:r>
            </a:p>
          </p:txBody>
        </p:sp>
        <p:sp>
          <p:nvSpPr>
            <p:cNvPr id="26640" name="Rectangle 38"/>
            <p:cNvSpPr>
              <a:spLocks noChangeArrowheads="1"/>
            </p:cNvSpPr>
            <p:nvPr/>
          </p:nvSpPr>
          <p:spPr bwMode="auto">
            <a:xfrm>
              <a:off x="3303" y="2992"/>
              <a:ext cx="4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/>
                <a:t>Job2</a:t>
              </a:r>
            </a:p>
          </p:txBody>
        </p:sp>
        <p:sp>
          <p:nvSpPr>
            <p:cNvPr id="26641" name="Rectangle 39"/>
            <p:cNvSpPr>
              <a:spLocks noChangeArrowheads="1"/>
            </p:cNvSpPr>
            <p:nvPr/>
          </p:nvSpPr>
          <p:spPr bwMode="auto">
            <a:xfrm>
              <a:off x="4551" y="2992"/>
              <a:ext cx="4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i="1"/>
                <a:t>JobN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EA9DCC-33DA-4D32-AFDB-6C079078662E}"/>
              </a:ext>
            </a:extLst>
          </p:cNvPr>
          <p:cNvSpPr/>
          <p:nvPr/>
        </p:nvSpPr>
        <p:spPr>
          <a:xfrm>
            <a:off x="4859337" y="5581577"/>
            <a:ext cx="3775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*Prerequisite for multiprogramming is Direct Memory Access (DMA): a sub-component of CPU that can drive I/O operations w/o involving CPU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128" y="228600"/>
            <a:ext cx="7200900" cy="1485900"/>
          </a:xfrm>
        </p:spPr>
        <p:txBody>
          <a:bodyPr/>
          <a:lstStyle/>
          <a:p>
            <a:r>
              <a:rPr lang="en-US" sz="4000" dirty="0"/>
              <a:t>Time Sharing (mid 1960s on)</a:t>
            </a:r>
          </a:p>
        </p:txBody>
      </p:sp>
      <p:sp>
        <p:nvSpPr>
          <p:cNvPr id="29698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200900" cy="3581400"/>
          </a:xfrm>
          <a:noFill/>
        </p:spPr>
        <p:txBody>
          <a:bodyPr lIns="90488" tIns="44450" rIns="90488" bIns="44450">
            <a:noAutofit/>
          </a:bodyPr>
          <a:lstStyle/>
          <a:p>
            <a:r>
              <a:rPr lang="en-US" sz="2400" dirty="0"/>
              <a:t>Remote interactive access to computer: </a:t>
            </a:r>
            <a:r>
              <a:rPr lang="ja-JP" altLang="en-US" sz="2400" dirty="0"/>
              <a:t>“</a:t>
            </a:r>
            <a:r>
              <a:rPr lang="en-US" altLang="ja-JP" sz="2400" dirty="0"/>
              <a:t>Computing as Utility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r>
              <a:rPr lang="en-US" sz="2400" dirty="0"/>
              <a:t>OS interleaves execution of multiple user programs with time quantum</a:t>
            </a:r>
          </a:p>
          <a:p>
            <a:pPr lvl="1"/>
            <a:r>
              <a:rPr lang="en-US" sz="2400" dirty="0"/>
              <a:t>CTSS (1961): time quantum 0.2 sec</a:t>
            </a:r>
          </a:p>
          <a:p>
            <a:r>
              <a:rPr lang="en-US" sz="2400" dirty="0"/>
              <a:t>User returns to own the machine</a:t>
            </a:r>
          </a:p>
          <a:p>
            <a:r>
              <a:rPr lang="en-US" sz="2400" dirty="0"/>
              <a:t>New aspects and issues:</a:t>
            </a:r>
          </a:p>
          <a:p>
            <a:pPr lvl="1"/>
            <a:r>
              <a:rPr lang="en-US" sz="2400" dirty="0"/>
              <a:t>On-line file systems</a:t>
            </a:r>
          </a:p>
          <a:p>
            <a:pPr lvl="1"/>
            <a:r>
              <a:rPr lang="en-US" sz="2400" dirty="0"/>
              <a:t>resource protection</a:t>
            </a:r>
          </a:p>
          <a:p>
            <a:pPr lvl="1"/>
            <a:r>
              <a:rPr lang="en-US" sz="2400" dirty="0"/>
              <a:t>virtual memory</a:t>
            </a:r>
          </a:p>
          <a:p>
            <a:pPr lvl="1"/>
            <a:r>
              <a:rPr lang="en-US" sz="2400" dirty="0"/>
              <a:t>sophisticated process scheduling</a:t>
            </a:r>
          </a:p>
          <a:p>
            <a:r>
              <a:rPr lang="en-US" sz="2400" dirty="0"/>
              <a:t>Advent of systematic techniques for designing and analyzing OSs.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899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>
            <a:normAutofit/>
          </a:bodyPr>
          <a:lstStyle/>
          <a:p>
            <a:r>
              <a:rPr lang="en-US" b="1" dirty="0"/>
              <a:t>Part1</a:t>
            </a:r>
          </a:p>
          <a:p>
            <a:pPr lvl="1"/>
            <a:r>
              <a:rPr lang="en-US" b="1" dirty="0"/>
              <a:t>Course Objectives and Outcome</a:t>
            </a:r>
          </a:p>
          <a:p>
            <a:pPr lvl="1"/>
            <a:r>
              <a:rPr lang="en-US" b="1" dirty="0"/>
              <a:t>Logistics</a:t>
            </a:r>
          </a:p>
          <a:p>
            <a:r>
              <a:rPr lang="en-US" dirty="0"/>
              <a:t>Part2</a:t>
            </a:r>
          </a:p>
          <a:p>
            <a:pPr lvl="1"/>
            <a:r>
              <a:rPr lang="en-US" dirty="0"/>
              <a:t>Course Context</a:t>
            </a:r>
          </a:p>
          <a:p>
            <a:pPr lvl="1"/>
            <a:r>
              <a:rPr lang="en-US" dirty="0"/>
              <a:t>Intro to OS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28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CDB2-8C8F-4E4E-8007-B1F89D37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282174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Multiprogramming(MP)/Time Sharing (TS) –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5971-555E-4F85-B373-02F50D1F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276" y="2057400"/>
            <a:ext cx="7200900" cy="4267200"/>
          </a:xfrm>
        </p:spPr>
        <p:txBody>
          <a:bodyPr>
            <a:normAutofit/>
          </a:bodyPr>
          <a:lstStyle/>
          <a:p>
            <a:r>
              <a:rPr lang="en-US" dirty="0"/>
              <a:t>Some changes are needed in the following model to support MP and 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extend this to support either MP or TS</a:t>
            </a:r>
          </a:p>
          <a:p>
            <a:pPr lvl="1"/>
            <a:r>
              <a:rPr lang="en-US" dirty="0"/>
              <a:t>Clearly, we need a mechanism to “</a:t>
            </a:r>
            <a:r>
              <a:rPr lang="en-US" b="1" dirty="0">
                <a:solidFill>
                  <a:srgbClr val="FF0000"/>
                </a:solidFill>
              </a:rPr>
              <a:t>kick</a:t>
            </a:r>
            <a:r>
              <a:rPr lang="en-US" dirty="0"/>
              <a:t>” a program out at some point from the CPU </a:t>
            </a:r>
          </a:p>
          <a:p>
            <a:pPr lvl="1"/>
            <a:r>
              <a:rPr lang="en-US" dirty="0"/>
              <a:t>And “</a:t>
            </a:r>
            <a:r>
              <a:rPr lang="en-US" b="1" dirty="0">
                <a:solidFill>
                  <a:srgbClr val="FF0000"/>
                </a:solidFill>
              </a:rPr>
              <a:t>bring it back</a:t>
            </a:r>
            <a:r>
              <a:rPr lang="en-US" dirty="0"/>
              <a:t>” later into the CPU</a:t>
            </a:r>
          </a:p>
          <a:p>
            <a:r>
              <a:rPr lang="en-US" dirty="0"/>
              <a:t>In summary, we need “</a:t>
            </a:r>
            <a:r>
              <a:rPr lang="en-US" dirty="0">
                <a:solidFill>
                  <a:srgbClr val="FF0000"/>
                </a:solidFill>
              </a:rPr>
              <a:t>Asynchrony</a:t>
            </a:r>
            <a:r>
              <a:rPr lang="en-US" dirty="0"/>
              <a:t>” in programs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76400" y="2514600"/>
            <a:ext cx="6459321" cy="1121989"/>
            <a:chOff x="1600200" y="2663048"/>
            <a:chExt cx="6459321" cy="1121989"/>
          </a:xfrm>
        </p:grpSpPr>
        <p:sp>
          <p:nvSpPr>
            <p:cNvPr id="7" name="Oval 6"/>
            <p:cNvSpPr/>
            <p:nvPr/>
          </p:nvSpPr>
          <p:spPr>
            <a:xfrm>
              <a:off x="1600200" y="3107163"/>
              <a:ext cx="757881" cy="417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Start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0184" y="2950730"/>
              <a:ext cx="947351" cy="7300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Fetch Instruction @ PC </a:t>
              </a:r>
              <a:r>
                <a:rPr lang="en-US" sz="1100" dirty="0">
                  <a:solidFill>
                    <a:srgbClr val="FF0000"/>
                  </a:solidFill>
                </a:rPr>
                <a:t>(from memory)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37005" y="3055018"/>
              <a:ext cx="947351" cy="521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Execute Instruction @ PC</a:t>
              </a:r>
            </a:p>
          </p:txBody>
        </p:sp>
        <p:cxnSp>
          <p:nvCxnSpPr>
            <p:cNvPr id="10" name="Elbow Connector 9"/>
            <p:cNvCxnSpPr>
              <a:stCxn id="17" idx="0"/>
              <a:endCxn id="8" idx="0"/>
            </p:cNvCxnSpPr>
            <p:nvPr/>
          </p:nvCxnSpPr>
          <p:spPr>
            <a:xfrm rot="16200000" flipH="1" flipV="1">
              <a:off x="4609185" y="1211116"/>
              <a:ext cx="104288" cy="3374939"/>
            </a:xfrm>
            <a:prstGeom prst="bentConnector3">
              <a:avLst>
                <a:gd name="adj1" fmla="val -11592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6"/>
              <a:endCxn id="8" idx="1"/>
            </p:cNvCxnSpPr>
            <p:nvPr/>
          </p:nvCxnSpPr>
          <p:spPr>
            <a:xfrm>
              <a:off x="2358081" y="3315739"/>
              <a:ext cx="14210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3447535" y="3315739"/>
              <a:ext cx="18947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7" idx="3"/>
              <a:endCxn id="19" idx="1"/>
            </p:cNvCxnSpPr>
            <p:nvPr/>
          </p:nvCxnSpPr>
          <p:spPr>
            <a:xfrm flipV="1">
              <a:off x="6858000" y="3289447"/>
              <a:ext cx="322478" cy="262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22523" y="2663048"/>
              <a:ext cx="568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repeat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73827" y="3055018"/>
              <a:ext cx="879043" cy="521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Increment PC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5" idx="1"/>
            </p:cNvCxnSpPr>
            <p:nvPr/>
          </p:nvCxnSpPr>
          <p:spPr>
            <a:xfrm>
              <a:off x="4584357" y="3315739"/>
              <a:ext cx="18947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Diamond 16"/>
            <p:cNvSpPr/>
            <p:nvPr/>
          </p:nvSpPr>
          <p:spPr>
            <a:xfrm>
              <a:off x="5839597" y="2846442"/>
              <a:ext cx="1018403" cy="9385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End of program</a:t>
              </a:r>
            </a:p>
          </p:txBody>
        </p:sp>
        <p:cxnSp>
          <p:nvCxnSpPr>
            <p:cNvPr id="18" name="Straight Arrow Connector 17"/>
            <p:cNvCxnSpPr>
              <a:stCxn id="15" idx="3"/>
              <a:endCxn id="17" idx="1"/>
            </p:cNvCxnSpPr>
            <p:nvPr/>
          </p:nvCxnSpPr>
          <p:spPr>
            <a:xfrm>
              <a:off x="5652869" y="3315739"/>
              <a:ext cx="18672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180478" y="3028726"/>
              <a:ext cx="879043" cy="521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HLT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11233" y="3089549"/>
              <a:ext cx="445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9003" y="2663048"/>
              <a:ext cx="445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73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7494"/>
            <a:ext cx="7200900" cy="799306"/>
          </a:xfrm>
        </p:spPr>
        <p:txBody>
          <a:bodyPr/>
          <a:lstStyle/>
          <a:p>
            <a:r>
              <a:rPr lang="en-US" dirty="0"/>
              <a:t>When to Kick-out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Conceptually, what we </a:t>
            </a:r>
            <a:br>
              <a:rPr lang="en-US" dirty="0"/>
            </a:br>
            <a:r>
              <a:rPr lang="en-US" dirty="0"/>
              <a:t>need is this:</a:t>
            </a:r>
          </a:p>
          <a:p>
            <a:r>
              <a:rPr lang="en-US" dirty="0"/>
              <a:t>Here come “</a:t>
            </a:r>
            <a:r>
              <a:rPr lang="en-US" b="1" dirty="0"/>
              <a:t>Interrupts</a:t>
            </a:r>
            <a:r>
              <a:rPr lang="en-US" dirty="0"/>
              <a:t>”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88841"/>
              </p:ext>
            </p:extLst>
          </p:nvPr>
        </p:nvGraphicFramePr>
        <p:xfrm>
          <a:off x="914400" y="990600"/>
          <a:ext cx="7488474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Document" r:id="rId3" imgW="6118606" imgH="2805897" progId="Word.Document.12">
                  <p:embed/>
                </p:oleObj>
              </mc:Choice>
              <mc:Fallback>
                <p:oleObj name="Document" r:id="rId3" imgW="6118606" imgH="2805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488474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501" y="3934580"/>
            <a:ext cx="4207373" cy="292342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5800" y="2678668"/>
            <a:ext cx="7695697" cy="674132"/>
            <a:chOff x="685800" y="2678668"/>
            <a:chExt cx="7695697" cy="674132"/>
          </a:xfrm>
        </p:grpSpPr>
        <p:sp>
          <p:nvSpPr>
            <p:cNvPr id="9" name="Oval 8"/>
            <p:cNvSpPr/>
            <p:nvPr/>
          </p:nvSpPr>
          <p:spPr>
            <a:xfrm>
              <a:off x="685800" y="2895600"/>
              <a:ext cx="1184416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9384" y="2678668"/>
              <a:ext cx="2332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 multiprogramming</a:t>
              </a:r>
            </a:p>
          </p:txBody>
        </p:sp>
        <p:cxnSp>
          <p:nvCxnSpPr>
            <p:cNvPr id="12" name="Elbow Connector 11"/>
            <p:cNvCxnSpPr>
              <a:stCxn id="9" idx="6"/>
              <a:endCxn id="10" idx="1"/>
            </p:cNvCxnSpPr>
            <p:nvPr/>
          </p:nvCxnSpPr>
          <p:spPr>
            <a:xfrm flipV="1">
              <a:off x="1870216" y="2863334"/>
              <a:ext cx="4179168" cy="260866"/>
            </a:xfrm>
            <a:prstGeom prst="bentConnector3">
              <a:avLst>
                <a:gd name="adj1" fmla="val 1331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67001" y="2012156"/>
            <a:ext cx="5047999" cy="692510"/>
            <a:chOff x="685800" y="2660290"/>
            <a:chExt cx="5047999" cy="692510"/>
          </a:xfrm>
        </p:grpSpPr>
        <p:sp>
          <p:nvSpPr>
            <p:cNvPr id="20" name="Oval 19"/>
            <p:cNvSpPr/>
            <p:nvPr/>
          </p:nvSpPr>
          <p:spPr>
            <a:xfrm>
              <a:off x="685800" y="2895600"/>
              <a:ext cx="1184416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5000" y="2660290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 time sharing</a:t>
              </a:r>
            </a:p>
          </p:txBody>
        </p:sp>
        <p:cxnSp>
          <p:nvCxnSpPr>
            <p:cNvPr id="22" name="Elbow Connector 21"/>
            <p:cNvCxnSpPr>
              <a:stCxn id="20" idx="6"/>
              <a:endCxn id="21" idx="1"/>
            </p:cNvCxnSpPr>
            <p:nvPr/>
          </p:nvCxnSpPr>
          <p:spPr>
            <a:xfrm flipV="1">
              <a:off x="1870216" y="2844956"/>
              <a:ext cx="2034784" cy="279244"/>
            </a:xfrm>
            <a:prstGeom prst="bentConnector3">
              <a:avLst>
                <a:gd name="adj1" fmla="val 3334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28699" y="60960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W. Stallings book</a:t>
            </a:r>
          </a:p>
        </p:txBody>
      </p:sp>
    </p:spTree>
    <p:extLst>
      <p:ext uri="{BB962C8B-B14F-4D97-AF65-F5344CB8AC3E}">
        <p14:creationId xmlns:p14="http://schemas.microsoft.com/office/powerpoint/2010/main" val="6417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Computing Model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 marL="1444752" lvl="3" indent="0">
              <a:buNone/>
            </a:pPr>
            <a:r>
              <a:rPr lang="en-US" dirty="0"/>
              <a:t>   </a:t>
            </a:r>
            <a:r>
              <a:rPr lang="en-US" i="0" u="sng" dirty="0"/>
              <a:t>Computing Model to Support Interrupts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981200"/>
            <a:ext cx="7576267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0" y="5575151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W. Stallings book</a:t>
            </a:r>
          </a:p>
        </p:txBody>
      </p:sp>
    </p:spTree>
    <p:extLst>
      <p:ext uri="{BB962C8B-B14F-4D97-AF65-F5344CB8AC3E}">
        <p14:creationId xmlns:p14="http://schemas.microsoft.com/office/powerpoint/2010/main" val="61817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Modern Computer System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2131218"/>
            <a:ext cx="58674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>
            <a:spLocks noChangeArrowheads="1"/>
          </p:cNvSpPr>
          <p:nvPr/>
        </p:nvSpPr>
        <p:spPr bwMode="auto">
          <a:xfrm>
            <a:off x="6958012" y="2837656"/>
            <a:ext cx="304800" cy="685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urved Down Arrow 8"/>
          <p:cNvSpPr>
            <a:spLocks noChangeArrowheads="1"/>
          </p:cNvSpPr>
          <p:nvPr/>
        </p:nvSpPr>
        <p:spPr bwMode="auto">
          <a:xfrm rot="-5400000">
            <a:off x="5967412" y="2896393"/>
            <a:ext cx="838200" cy="381000"/>
          </a:xfrm>
          <a:prstGeom prst="curvedDownArrow">
            <a:avLst>
              <a:gd name="adj1" fmla="val 25005"/>
              <a:gd name="adj2" fmla="val 4999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11412" y="2248693"/>
            <a:ext cx="353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Application Programs/Processes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7" y="5288756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n 11"/>
          <p:cNvSpPr>
            <a:spLocks noChangeArrowheads="1"/>
          </p:cNvSpPr>
          <p:nvPr/>
        </p:nvSpPr>
        <p:spPr bwMode="auto">
          <a:xfrm>
            <a:off x="1101725" y="5668168"/>
            <a:ext cx="979487" cy="59848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storage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5399881"/>
            <a:ext cx="10604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5580856"/>
            <a:ext cx="619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4"/>
          <p:cNvCxnSpPr>
            <a:cxnSpLocks noChangeShapeType="1"/>
            <a:stCxn id="17" idx="3"/>
          </p:cNvCxnSpPr>
          <p:nvPr/>
        </p:nvCxnSpPr>
        <p:spPr bwMode="auto">
          <a:xfrm flipV="1">
            <a:off x="3191070" y="4698516"/>
            <a:ext cx="1718544" cy="10594"/>
          </a:xfrm>
          <a:prstGeom prst="straightConnector1">
            <a:avLst/>
          </a:prstGeom>
          <a:noFill/>
          <a:ln w="57150" cmpd="thinThick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7" name="Rounded Rectangle 16"/>
          <p:cNvSpPr/>
          <p:nvPr/>
        </p:nvSpPr>
        <p:spPr bwMode="auto">
          <a:xfrm>
            <a:off x="1819275" y="4460081"/>
            <a:ext cx="1371600" cy="4984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Processor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901082" y="4437856"/>
            <a:ext cx="1450505" cy="654050"/>
          </a:xfrm>
          <a:prstGeom prst="rect">
            <a:avLst/>
          </a:prstGeom>
          <a:solidFill>
            <a:srgbClr val="C0D2F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Memory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69731"/>
            <a:ext cx="18907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Up-Down Arrow 19"/>
          <p:cNvSpPr>
            <a:spLocks noChangeArrowheads="1"/>
          </p:cNvSpPr>
          <p:nvPr/>
        </p:nvSpPr>
        <p:spPr bwMode="auto">
          <a:xfrm>
            <a:off x="1406525" y="5199856"/>
            <a:ext cx="304800" cy="460375"/>
          </a:xfrm>
          <a:prstGeom prst="upDown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Up Arrow 20"/>
          <p:cNvSpPr>
            <a:spLocks noChangeArrowheads="1"/>
          </p:cNvSpPr>
          <p:nvPr/>
        </p:nvSpPr>
        <p:spPr bwMode="auto">
          <a:xfrm>
            <a:off x="2843212" y="5199856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743075" y="1869281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908300" y="1845468"/>
            <a:ext cx="7604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05300" y="1861343"/>
            <a:ext cx="762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662612" y="1862931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421312" y="2815431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return</a:t>
            </a:r>
          </a:p>
        </p:txBody>
      </p:sp>
      <p:sp>
        <p:nvSpPr>
          <p:cNvPr id="28" name="Up Arrow 27"/>
          <p:cNvSpPr>
            <a:spLocks noChangeArrowheads="1"/>
          </p:cNvSpPr>
          <p:nvPr/>
        </p:nvSpPr>
        <p:spPr bwMode="auto">
          <a:xfrm>
            <a:off x="4440237" y="5272881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Up-Down Arrow 28"/>
          <p:cNvSpPr>
            <a:spLocks noChangeArrowheads="1"/>
          </p:cNvSpPr>
          <p:nvPr/>
        </p:nvSpPr>
        <p:spPr bwMode="auto">
          <a:xfrm>
            <a:off x="5427662" y="5247481"/>
            <a:ext cx="258763" cy="460375"/>
          </a:xfrm>
          <a:prstGeom prst="upDownArrow">
            <a:avLst>
              <a:gd name="adj1" fmla="val 50000"/>
              <a:gd name="adj2" fmla="val 4997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Down Arrow 29"/>
          <p:cNvSpPr>
            <a:spLocks noChangeArrowheads="1"/>
          </p:cNvSpPr>
          <p:nvPr/>
        </p:nvSpPr>
        <p:spPr bwMode="auto">
          <a:xfrm>
            <a:off x="6629400" y="5107781"/>
            <a:ext cx="228600" cy="363537"/>
          </a:xfrm>
          <a:prstGeom prst="down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81000" y="5291931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Block I/O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71812" y="5187156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INT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781800" y="5090318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Character O/P</a:t>
            </a:r>
          </a:p>
        </p:txBody>
      </p:sp>
      <p:sp>
        <p:nvSpPr>
          <p:cNvPr id="34" name="Curved Left Arrow 33"/>
          <p:cNvSpPr>
            <a:spLocks noChangeArrowheads="1"/>
          </p:cNvSpPr>
          <p:nvPr/>
        </p:nvSpPr>
        <p:spPr bwMode="auto">
          <a:xfrm>
            <a:off x="6921500" y="3839368"/>
            <a:ext cx="304800" cy="685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204075" y="3906043"/>
            <a:ext cx="1312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Privileged </a:t>
            </a:r>
          </a:p>
          <a:p>
            <a:r>
              <a:rPr lang="en-US" dirty="0"/>
              <a:t>Operations</a:t>
            </a:r>
          </a:p>
        </p:txBody>
      </p:sp>
      <p:sp>
        <p:nvSpPr>
          <p:cNvPr id="36" name="Curved Down Arrow 35"/>
          <p:cNvSpPr>
            <a:spLocks noChangeArrowheads="1"/>
          </p:cNvSpPr>
          <p:nvPr/>
        </p:nvSpPr>
        <p:spPr bwMode="auto">
          <a:xfrm rot="-5400000">
            <a:off x="6088062" y="3934618"/>
            <a:ext cx="838200" cy="381000"/>
          </a:xfrm>
          <a:prstGeom prst="curvedDownArrow">
            <a:avLst>
              <a:gd name="adj1" fmla="val 25005"/>
              <a:gd name="adj2" fmla="val 4999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743075" y="185261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08300" y="1828800"/>
            <a:ext cx="7604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305300" y="1844675"/>
            <a:ext cx="762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user3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62612" y="184626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user4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259637" y="2746375"/>
            <a:ext cx="1544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System calls,</a:t>
            </a:r>
          </a:p>
          <a:p>
            <a:r>
              <a:rPr lang="en-US" dirty="0"/>
              <a:t>Exceptions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933824" y="5124450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INT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84368" y="5261252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Packet I/O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04099" y="2534395"/>
            <a:ext cx="4953850" cy="1553814"/>
            <a:chOff x="1504099" y="2534395"/>
            <a:chExt cx="4953850" cy="1553814"/>
          </a:xfrm>
        </p:grpSpPr>
        <p:sp>
          <p:nvSpPr>
            <p:cNvPr id="4" name="Rectangle 3"/>
            <p:cNvSpPr/>
            <p:nvPr/>
          </p:nvSpPr>
          <p:spPr>
            <a:xfrm>
              <a:off x="1624853" y="3590527"/>
              <a:ext cx="1260475" cy="497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 Manager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97474" y="3572667"/>
              <a:ext cx="1260475" cy="497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Device Manager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04099" y="2796030"/>
              <a:ext cx="781901" cy="3362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Linker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66111" y="2753913"/>
              <a:ext cx="986689" cy="375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Loader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01082" y="2534395"/>
              <a:ext cx="1201267" cy="35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Compilers</a:t>
              </a:r>
            </a:p>
          </p:txBody>
        </p:sp>
        <p:cxnSp>
          <p:nvCxnSpPr>
            <p:cNvPr id="6" name="Straight Arrow Connector 5"/>
            <p:cNvCxnSpPr>
              <a:stCxn id="45" idx="2"/>
            </p:cNvCxnSpPr>
            <p:nvPr/>
          </p:nvCxnSpPr>
          <p:spPr>
            <a:xfrm>
              <a:off x="1895050" y="3132311"/>
              <a:ext cx="86150" cy="525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6" idx="2"/>
              <a:endCxn id="4" idx="0"/>
            </p:cNvCxnSpPr>
            <p:nvPr/>
          </p:nvCxnSpPr>
          <p:spPr>
            <a:xfrm flipH="1">
              <a:off x="2255091" y="3129358"/>
              <a:ext cx="604365" cy="46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7" idx="2"/>
            </p:cNvCxnSpPr>
            <p:nvPr/>
          </p:nvCxnSpPr>
          <p:spPr>
            <a:xfrm flipH="1">
              <a:off x="2633238" y="2893877"/>
              <a:ext cx="2868478" cy="668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2"/>
              <a:endCxn id="43" idx="0"/>
            </p:cNvCxnSpPr>
            <p:nvPr/>
          </p:nvCxnSpPr>
          <p:spPr>
            <a:xfrm>
              <a:off x="1895050" y="3132311"/>
              <a:ext cx="3932662" cy="440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2"/>
              <a:endCxn id="43" idx="0"/>
            </p:cNvCxnSpPr>
            <p:nvPr/>
          </p:nvCxnSpPr>
          <p:spPr>
            <a:xfrm>
              <a:off x="2859456" y="3129358"/>
              <a:ext cx="2968256" cy="44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7" idx="2"/>
              <a:endCxn id="43" idx="0"/>
            </p:cNvCxnSpPr>
            <p:nvPr/>
          </p:nvCxnSpPr>
          <p:spPr>
            <a:xfrm>
              <a:off x="5501716" y="2893877"/>
              <a:ext cx="325996" cy="67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0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What is an operating system?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391400" cy="2514600"/>
          </a:xfrm>
        </p:spPr>
        <p:txBody>
          <a:bodyPr>
            <a:normAutofit/>
          </a:bodyPr>
          <a:lstStyle/>
          <a:p>
            <a:r>
              <a:rPr lang="en-US" dirty="0"/>
              <a:t>Special layer of software that provides application software access to hardware resources</a:t>
            </a:r>
          </a:p>
          <a:p>
            <a:pPr lvl="1"/>
            <a:r>
              <a:rPr lang="en-US" dirty="0"/>
              <a:t>Convenient abstraction of complex hardware devices</a:t>
            </a:r>
          </a:p>
          <a:p>
            <a:pPr lvl="1"/>
            <a:r>
              <a:rPr lang="en-US" dirty="0"/>
              <a:t>Protected access to shared resources</a:t>
            </a:r>
          </a:p>
          <a:p>
            <a:pPr lvl="1"/>
            <a:r>
              <a:rPr lang="en-US" dirty="0"/>
              <a:t>Security and authentication</a:t>
            </a:r>
          </a:p>
          <a:p>
            <a:pPr lvl="1"/>
            <a:r>
              <a:rPr lang="en-US" dirty="0"/>
              <a:t>Communication amongst logical entities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54102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44196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42672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41148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5181600"/>
            <a:ext cx="2057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7244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723772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OS? – Virtualization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programs share the computer simultaneously</a:t>
            </a:r>
          </a:p>
          <a:p>
            <a:r>
              <a:rPr lang="en-US" dirty="0"/>
              <a:t>How to make this sharing easy?</a:t>
            </a:r>
          </a:p>
          <a:p>
            <a:pPr lvl="1"/>
            <a:r>
              <a:rPr lang="en-US" dirty="0"/>
              <a:t>Or not a nightmare to the app programmers?</a:t>
            </a:r>
          </a:p>
          <a:p>
            <a:r>
              <a:rPr lang="en-US" dirty="0"/>
              <a:t>Let us consider the following example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4950" y="4007027"/>
            <a:ext cx="62484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from 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sleep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39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CPU Virtualization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85984"/>
            <a:ext cx="7239000" cy="435745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1614256"/>
            <a:ext cx="72009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When 3 instances are run together, the following happens:</a:t>
            </a:r>
          </a:p>
        </p:txBody>
      </p:sp>
    </p:spTree>
    <p:extLst>
      <p:ext uri="{BB962C8B-B14F-4D97-AF65-F5344CB8AC3E}">
        <p14:creationId xmlns:p14="http://schemas.microsoft.com/office/powerpoint/2010/main" val="192877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0D06-5F68-46F8-9C69-C1ABA78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208A-33B5-40A5-8787-B1BD6CAB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AC027-0FED-4BB6-A2EF-69FFBFA2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" y="4484383"/>
            <a:ext cx="8221585" cy="2271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0DC57B-EAE1-447F-A62A-AF81E23AC23B}"/>
              </a:ext>
            </a:extLst>
          </p:cNvPr>
          <p:cNvSpPr/>
          <p:nvPr/>
        </p:nvSpPr>
        <p:spPr>
          <a:xfrm>
            <a:off x="1066800" y="1718712"/>
            <a:ext cx="58674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Droid Sans Mono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Droid Sans Mono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&gt;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r>
              <a:rPr lang="en-US" dirty="0">
                <a:solidFill>
                  <a:srgbClr val="0000FF"/>
                </a:solidFill>
                <a:latin typeface="Droid Sans Mono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Droid Sans Mono"/>
              </a:rPr>
              <a:t>unistd.h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&gt;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r>
              <a:rPr lang="en-US" dirty="0">
                <a:solidFill>
                  <a:srgbClr val="0000FF"/>
                </a:solidFill>
                <a:latin typeface="Droid Sans Mono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Droid Sans Mono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&gt;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r>
              <a:rPr lang="en-US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main (){</a:t>
            </a:r>
          </a:p>
          <a:p>
            <a:r>
              <a:rPr lang="en-US" dirty="0">
                <a:solidFill>
                  <a:srgbClr val="000000"/>
                </a:solidFill>
                <a:latin typeface="Droid Sans Mono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p = </a:t>
            </a:r>
            <a:r>
              <a:rPr lang="en-US" dirty="0" err="1">
                <a:solidFill>
                  <a:srgbClr val="000000"/>
                </a:solidFill>
                <a:latin typeface="Droid Sans Mono"/>
              </a:rPr>
              <a:t>getpid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Droid Sans Mono"/>
              </a:rPr>
              <a:t>    sleep (</a:t>
            </a:r>
            <a:r>
              <a:rPr lang="en-US" dirty="0">
                <a:solidFill>
                  <a:srgbClr val="09885A"/>
                </a:solidFill>
                <a:latin typeface="Droid Sans Mono"/>
              </a:rPr>
              <a:t>1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Droid Sans Mono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Droid Sans Mono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dirty="0">
                <a:solidFill>
                  <a:srgbClr val="A31515"/>
                </a:solidFill>
                <a:latin typeface="Droid Sans Mono"/>
              </a:rPr>
              <a:t>"Address: %p, Content: %d\n"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, &amp;p, p);</a:t>
            </a:r>
          </a:p>
          <a:p>
            <a:r>
              <a:rPr lang="en-US" dirty="0">
                <a:solidFill>
                  <a:srgbClr val="000000"/>
                </a:solidFill>
                <a:latin typeface="Droid Sans Mono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Droid Sans Mono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40F1C7-B5F8-4B84-8218-3EF9E501CD83}"/>
              </a:ext>
            </a:extLst>
          </p:cNvPr>
          <p:cNvGrpSpPr/>
          <p:nvPr/>
        </p:nvGrpSpPr>
        <p:grpSpPr>
          <a:xfrm>
            <a:off x="1981200" y="1338487"/>
            <a:ext cx="7010400" cy="1895025"/>
            <a:chOff x="1981200" y="1309587"/>
            <a:chExt cx="7010400" cy="189502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1E96D2-F3D1-4690-BCF5-5DA720E5EEF5}"/>
                </a:ext>
              </a:extLst>
            </p:cNvPr>
            <p:cNvSpPr/>
            <p:nvPr/>
          </p:nvSpPr>
          <p:spPr>
            <a:xfrm>
              <a:off x="1981200" y="2857500"/>
              <a:ext cx="1295400" cy="347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C65509F-354C-4325-9BCC-FAED7963E5B5}"/>
                </a:ext>
              </a:extLst>
            </p:cNvPr>
            <p:cNvCxnSpPr>
              <a:cxnSpLocks/>
              <a:stCxn id="13" idx="6"/>
              <a:endCxn id="16" idx="1"/>
            </p:cNvCxnSpPr>
            <p:nvPr/>
          </p:nvCxnSpPr>
          <p:spPr>
            <a:xfrm flipV="1">
              <a:off x="3276600" y="1771252"/>
              <a:ext cx="2438400" cy="1259804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199502-B0A4-4772-8020-CF2096772D93}"/>
                </a:ext>
              </a:extLst>
            </p:cNvPr>
            <p:cNvSpPr txBox="1"/>
            <p:nvPr/>
          </p:nvSpPr>
          <p:spPr>
            <a:xfrm>
              <a:off x="5715000" y="1309587"/>
              <a:ext cx="3276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Every program gets its own ID, even the same program running multiple times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233CA7-8D2E-47FF-9647-47C72F64CA33}"/>
              </a:ext>
            </a:extLst>
          </p:cNvPr>
          <p:cNvGrpSpPr/>
          <p:nvPr/>
        </p:nvGrpSpPr>
        <p:grpSpPr>
          <a:xfrm>
            <a:off x="1257300" y="2341244"/>
            <a:ext cx="6362700" cy="1132179"/>
            <a:chOff x="1981200" y="2072433"/>
            <a:chExt cx="6362700" cy="11321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18ECBA-451C-416D-A8C1-CD0D44A9D41B}"/>
                </a:ext>
              </a:extLst>
            </p:cNvPr>
            <p:cNvSpPr/>
            <p:nvPr/>
          </p:nvSpPr>
          <p:spPr>
            <a:xfrm>
              <a:off x="1981200" y="2857500"/>
              <a:ext cx="1295400" cy="347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7C608F1-459C-47E9-9773-11A8B9864F01}"/>
                </a:ext>
              </a:extLst>
            </p:cNvPr>
            <p:cNvCxnSpPr>
              <a:cxnSpLocks/>
              <a:stCxn id="23" idx="6"/>
              <a:endCxn id="25" idx="1"/>
            </p:cNvCxnSpPr>
            <p:nvPr/>
          </p:nvCxnSpPr>
          <p:spPr>
            <a:xfrm flipV="1">
              <a:off x="3276600" y="2257099"/>
              <a:ext cx="3162300" cy="773957"/>
            </a:xfrm>
            <a:prstGeom prst="bentConnector3">
              <a:avLst>
                <a:gd name="adj1" fmla="val 7238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894D2A-168B-444B-9BF5-49F523368DF4}"/>
                </a:ext>
              </a:extLst>
            </p:cNvPr>
            <p:cNvSpPr txBox="1"/>
            <p:nvPr/>
          </p:nvSpPr>
          <p:spPr>
            <a:xfrm>
              <a:off x="6438900" y="2072433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Sleeps for a sec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DD8F2B-4D70-443D-99D2-79678E934DB2}"/>
              </a:ext>
            </a:extLst>
          </p:cNvPr>
          <p:cNvGrpSpPr/>
          <p:nvPr/>
        </p:nvGrpSpPr>
        <p:grpSpPr>
          <a:xfrm>
            <a:off x="381000" y="4648200"/>
            <a:ext cx="7620000" cy="1219200"/>
            <a:chOff x="1981200" y="1704940"/>
            <a:chExt cx="7620000" cy="12192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74D1A3-E77C-409E-B5E5-8558B1F40802}"/>
                </a:ext>
              </a:extLst>
            </p:cNvPr>
            <p:cNvSpPr/>
            <p:nvPr/>
          </p:nvSpPr>
          <p:spPr>
            <a:xfrm>
              <a:off x="1981200" y="1704940"/>
              <a:ext cx="1295400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8746B4BA-2E36-46D2-A154-6EBBA8EA08F6}"/>
                </a:ext>
              </a:extLst>
            </p:cNvPr>
            <p:cNvCxnSpPr>
              <a:cxnSpLocks/>
              <a:stCxn id="33" idx="6"/>
              <a:endCxn id="35" idx="1"/>
            </p:cNvCxnSpPr>
            <p:nvPr/>
          </p:nvCxnSpPr>
          <p:spPr>
            <a:xfrm>
              <a:off x="3276600" y="2314540"/>
              <a:ext cx="3048000" cy="98398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B64772-1616-4D07-AF81-0F1D694D2935}"/>
                </a:ext>
              </a:extLst>
            </p:cNvPr>
            <p:cNvSpPr txBox="1"/>
            <p:nvPr/>
          </p:nvSpPr>
          <p:spPr>
            <a:xfrm>
              <a:off x="6324600" y="2089772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These are coming from the shell, showing process IDs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CC51D3-1BEB-4C08-AB85-27C1174BE4FB}"/>
              </a:ext>
            </a:extLst>
          </p:cNvPr>
          <p:cNvGrpSpPr/>
          <p:nvPr/>
        </p:nvGrpSpPr>
        <p:grpSpPr>
          <a:xfrm>
            <a:off x="3252510" y="5761839"/>
            <a:ext cx="5430282" cy="1219200"/>
            <a:chOff x="1981199" y="1704940"/>
            <a:chExt cx="5430282" cy="12192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745811-6955-4EB3-96D9-FBB154B745B9}"/>
                </a:ext>
              </a:extLst>
            </p:cNvPr>
            <p:cNvSpPr/>
            <p:nvPr/>
          </p:nvSpPr>
          <p:spPr>
            <a:xfrm>
              <a:off x="1981199" y="1704940"/>
              <a:ext cx="2081489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78E2EAF0-AE29-4EA7-BB00-210433A82835}"/>
                </a:ext>
              </a:extLst>
            </p:cNvPr>
            <p:cNvCxnSpPr>
              <a:cxnSpLocks/>
              <a:stCxn id="40" idx="6"/>
              <a:endCxn id="42" idx="1"/>
            </p:cNvCxnSpPr>
            <p:nvPr/>
          </p:nvCxnSpPr>
          <p:spPr>
            <a:xfrm>
              <a:off x="4062688" y="2314540"/>
              <a:ext cx="585510" cy="81947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9B76CC-5E3D-4671-95DB-AC9FE7BB3DA3}"/>
                </a:ext>
              </a:extLst>
            </p:cNvPr>
            <p:cNvSpPr txBox="1"/>
            <p:nvPr/>
          </p:nvSpPr>
          <p:spPr>
            <a:xfrm>
              <a:off x="4648198" y="2073321"/>
              <a:ext cx="2763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Same address, different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6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OS’s Role?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3581400"/>
          </a:xfrm>
        </p:spPr>
        <p:txBody>
          <a:bodyPr/>
          <a:lstStyle/>
          <a:p>
            <a:r>
              <a:rPr lang="en-US" dirty="0"/>
              <a:t>In a single word: </a:t>
            </a:r>
            <a:r>
              <a:rPr lang="en-US" b="1" dirty="0"/>
              <a:t>Virtualization</a:t>
            </a:r>
          </a:p>
          <a:p>
            <a:pPr lvl="1"/>
            <a:r>
              <a:rPr lang="en-US" dirty="0"/>
              <a:t>The OS is hiding the physical machine and giving each program a </a:t>
            </a:r>
            <a:r>
              <a:rPr lang="en-US" b="1" dirty="0"/>
              <a:t>virtual machine</a:t>
            </a:r>
            <a:r>
              <a:rPr lang="en-US" dirty="0"/>
              <a:t> to play with</a:t>
            </a:r>
          </a:p>
          <a:p>
            <a:pPr lvl="1"/>
            <a:r>
              <a:rPr lang="en-US" dirty="0"/>
              <a:t>Each program can be agnostic of what else is going on in the System</a:t>
            </a:r>
          </a:p>
          <a:p>
            <a:pPr lvl="2"/>
            <a:r>
              <a:rPr lang="en-US" dirty="0"/>
              <a:t>If apps wanted to know and manage all that, their job would be a lot more difficult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48000" y="58674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Hardware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0" y="48768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505200" y="47244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886200" y="45720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appln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5562600"/>
            <a:ext cx="3429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Virtual Hardware Interface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53000" y="51816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OS</a:t>
            </a:r>
          </a:p>
        </p:txBody>
      </p:sp>
      <p:sp>
        <p:nvSpPr>
          <p:cNvPr id="12" name="Oval 11"/>
          <p:cNvSpPr/>
          <p:nvPr/>
        </p:nvSpPr>
        <p:spPr>
          <a:xfrm>
            <a:off x="2247900" y="5486400"/>
            <a:ext cx="4229100" cy="46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Operating System?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8580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Referee</a:t>
            </a:r>
          </a:p>
          <a:p>
            <a:pPr lvl="1"/>
            <a:r>
              <a:rPr lang="en-US" dirty="0"/>
              <a:t>Manage sharing of resources, Protection, Isolation</a:t>
            </a:r>
          </a:p>
          <a:p>
            <a:pPr lvl="2"/>
            <a:r>
              <a:rPr lang="en-US" dirty="0"/>
              <a:t>Resource allocation, isolation, communication</a:t>
            </a:r>
          </a:p>
          <a:p>
            <a:r>
              <a:rPr lang="en-US" dirty="0">
                <a:solidFill>
                  <a:srgbClr val="FF0000"/>
                </a:solidFill>
              </a:rPr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r>
              <a:rPr lang="en-US" dirty="0">
                <a:solidFill>
                  <a:srgbClr val="FF0000"/>
                </a:solidFill>
              </a:rPr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Drivers for common devices, File System, Window System, Networking Stack</a:t>
            </a:r>
          </a:p>
          <a:p>
            <a:pPr lvl="2"/>
            <a:r>
              <a:rPr lang="en-US" dirty="0"/>
              <a:t>Sharing, Authorization</a:t>
            </a:r>
          </a:p>
          <a:p>
            <a:pPr lvl="2"/>
            <a:r>
              <a:rPr lang="en-US" dirty="0"/>
              <a:t>Look and feel</a:t>
            </a:r>
          </a:p>
        </p:txBody>
      </p:sp>
      <p:pic>
        <p:nvPicPr>
          <p:cNvPr id="10650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14112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1292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4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1663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409176"/>
            <a:ext cx="7410450" cy="4953000"/>
          </a:xfrm>
        </p:spPr>
        <p:txBody>
          <a:bodyPr>
            <a:noAutofit/>
          </a:bodyPr>
          <a:lstStyle/>
          <a:p>
            <a:r>
              <a:rPr lang="en-US" dirty="0"/>
              <a:t>To learn the software interface to the Operating Systems</a:t>
            </a:r>
          </a:p>
          <a:p>
            <a:pPr lvl="1"/>
            <a:r>
              <a:rPr lang="en-US" dirty="0"/>
              <a:t>Why interface with OS? Or Why cannot the application software do everything by itself?</a:t>
            </a:r>
          </a:p>
          <a:p>
            <a:pPr lvl="1"/>
            <a:r>
              <a:rPr lang="en-US" dirty="0"/>
              <a:t>What is an OS anyways?  </a:t>
            </a:r>
          </a:p>
          <a:p>
            <a:r>
              <a:rPr lang="en-US" dirty="0"/>
              <a:t>Let us look at a typical program in </a:t>
            </a:r>
            <a:r>
              <a:rPr lang="en-US" dirty="0">
                <a:solidFill>
                  <a:srgbClr val="FF0000"/>
                </a:solidFill>
              </a:rPr>
              <a:t>isolation</a:t>
            </a:r>
            <a:r>
              <a:rPr lang="en-US" dirty="0"/>
              <a:t> (i.e., no other programs running) that uses CPU, memory, and other devices as it wishes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40EF23-0D4E-4CF7-B75C-A3743FF82A42}"/>
              </a:ext>
            </a:extLst>
          </p:cNvPr>
          <p:cNvGrpSpPr/>
          <p:nvPr/>
        </p:nvGrpSpPr>
        <p:grpSpPr>
          <a:xfrm>
            <a:off x="1494701" y="3872613"/>
            <a:ext cx="6438900" cy="2514600"/>
            <a:chOff x="838200" y="3109912"/>
            <a:chExt cx="7883703" cy="31384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DF5B60-632D-444C-97D7-539BE55737F5}"/>
                </a:ext>
              </a:extLst>
            </p:cNvPr>
            <p:cNvGrpSpPr/>
            <p:nvPr/>
          </p:nvGrpSpPr>
          <p:grpSpPr>
            <a:xfrm>
              <a:off x="838200" y="3109912"/>
              <a:ext cx="7883703" cy="3138488"/>
              <a:chOff x="914400" y="2347912"/>
              <a:chExt cx="7883703" cy="3138488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FAFC2210-5224-44AE-8601-15D191041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1162" y="2347912"/>
                <a:ext cx="5781675" cy="2162175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69443B9C-2A6E-4FF5-9E72-589F235A2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6287" y="45085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Can 11">
                <a:extLst>
                  <a:ext uri="{FF2B5EF4-FFF2-40B4-BE49-F238E27FC236}">
                    <a16:creationId xmlns:a16="http://schemas.microsoft.com/office/drawing/2014/main" id="{7B1CFD56-D049-4DE5-B471-C8CED540C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466" y="4887912"/>
                <a:ext cx="1106146" cy="598488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storage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0FF4C-689B-42D1-A708-FB6A29E26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1175" y="4619625"/>
                <a:ext cx="1060450" cy="75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93493CF5-3402-4DD4-B231-6EFFDDD38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825" y="4800600"/>
                <a:ext cx="61912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4" name="Straight Arrow Connector 14">
                <a:extLst>
                  <a:ext uri="{FF2B5EF4-FFF2-40B4-BE49-F238E27FC236}">
                    <a16:creationId xmlns:a16="http://schemas.microsoft.com/office/drawing/2014/main" id="{3D74AD29-5722-423E-A5AC-59D0C88FB12C}"/>
                  </a:ext>
                </a:extLst>
              </p:cNvPr>
              <p:cNvCxnSpPr>
                <a:cxnSpLocks noChangeShapeType="1"/>
                <a:stCxn id="65" idx="3"/>
              </p:cNvCxnSpPr>
              <p:nvPr/>
            </p:nvCxnSpPr>
            <p:spPr bwMode="auto">
              <a:xfrm flipV="1">
                <a:off x="3724274" y="3918262"/>
                <a:ext cx="1718740" cy="10801"/>
              </a:xfrm>
              <a:prstGeom prst="straightConnector1">
                <a:avLst/>
              </a:prstGeom>
              <a:noFill/>
              <a:ln w="57150" cmpd="thinThick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65" name="Rounded Rectangle 16">
                <a:extLst>
                  <a:ext uri="{FF2B5EF4-FFF2-40B4-BE49-F238E27FC236}">
                    <a16:creationId xmlns:a16="http://schemas.microsoft.com/office/drawing/2014/main" id="{C475EF18-126D-4C2A-8A90-26B9C4F45F7D}"/>
                  </a:ext>
                </a:extLst>
              </p:cNvPr>
              <p:cNvSpPr/>
              <p:nvPr/>
            </p:nvSpPr>
            <p:spPr bwMode="auto">
              <a:xfrm>
                <a:off x="2273769" y="3679825"/>
                <a:ext cx="1450505" cy="498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Processor</a:t>
                </a:r>
              </a:p>
            </p:txBody>
          </p:sp>
          <p:sp>
            <p:nvSpPr>
              <p:cNvPr id="66" name="Rectangle 16">
                <a:extLst>
                  <a:ext uri="{FF2B5EF4-FFF2-40B4-BE49-F238E27FC236}">
                    <a16:creationId xmlns:a16="http://schemas.microsoft.com/office/drawing/2014/main" id="{F1151CE9-A304-4617-AAFA-4A0D3D6E1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482" y="3657600"/>
                <a:ext cx="1450505" cy="654050"/>
              </a:xfrm>
              <a:prstGeom prst="rect">
                <a:avLst/>
              </a:prstGeom>
              <a:solidFill>
                <a:srgbClr val="C0D2FE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Memory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2DBEEE0-0CC4-4688-BD99-9AE11694C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5" y="4689475"/>
                <a:ext cx="1890712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Up-Down Arrow 19">
                <a:extLst>
                  <a:ext uri="{FF2B5EF4-FFF2-40B4-BE49-F238E27FC236}">
                    <a16:creationId xmlns:a16="http://schemas.microsoft.com/office/drawing/2014/main" id="{3CFCC1F7-E8C2-46D3-BB9B-AB168E829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215" y="4324089"/>
                <a:ext cx="400220" cy="651399"/>
              </a:xfrm>
              <a:prstGeom prst="upDownArrow">
                <a:avLst>
                  <a:gd name="adj1" fmla="val 50000"/>
                  <a:gd name="adj2" fmla="val 49970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69" name="Up Arrow 20">
                <a:extLst>
                  <a:ext uri="{FF2B5EF4-FFF2-40B4-BE49-F238E27FC236}">
                    <a16:creationId xmlns:a16="http://schemas.microsoft.com/office/drawing/2014/main" id="{CA61F0D0-6DA8-4DA7-A044-ACF959489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234" y="4299999"/>
                <a:ext cx="400220" cy="532889"/>
              </a:xfrm>
              <a:prstGeom prst="upArrow">
                <a:avLst>
                  <a:gd name="adj1" fmla="val 50000"/>
                  <a:gd name="adj2" fmla="val 49776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70" name="Up Arrow 27">
                <a:extLst>
                  <a:ext uri="{FF2B5EF4-FFF2-40B4-BE49-F238E27FC236}">
                    <a16:creationId xmlns:a16="http://schemas.microsoft.com/office/drawing/2014/main" id="{0E9E23BB-A8AF-446D-956D-B5AAB651E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259" y="4373024"/>
                <a:ext cx="400220" cy="532889"/>
              </a:xfrm>
              <a:prstGeom prst="upArrow">
                <a:avLst>
                  <a:gd name="adj1" fmla="val 50000"/>
                  <a:gd name="adj2" fmla="val 49776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71" name="Up-Down Arrow 28">
                <a:extLst>
                  <a:ext uri="{FF2B5EF4-FFF2-40B4-BE49-F238E27FC236}">
                    <a16:creationId xmlns:a16="http://schemas.microsoft.com/office/drawing/2014/main" id="{DEBD9600-D902-462B-9AC1-4DE9F7D4D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334" y="4371714"/>
                <a:ext cx="400220" cy="651399"/>
              </a:xfrm>
              <a:prstGeom prst="upDownArrow">
                <a:avLst>
                  <a:gd name="adj1" fmla="val 50000"/>
                  <a:gd name="adj2" fmla="val 49972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72" name="Down Arrow 29">
                <a:extLst>
                  <a:ext uri="{FF2B5EF4-FFF2-40B4-BE49-F238E27FC236}">
                    <a16:creationId xmlns:a16="http://schemas.microsoft.com/office/drawing/2014/main" id="{01F57DB8-5512-4083-B207-6F4A6A2A5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6991" y="4242849"/>
                <a:ext cx="400220" cy="532889"/>
              </a:xfrm>
              <a:prstGeom prst="downArrow">
                <a:avLst>
                  <a:gd name="adj1" fmla="val 50000"/>
                  <a:gd name="adj2" fmla="val 49961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AC9B43-515D-4210-BE4C-A6EDBD2C9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4511675"/>
                <a:ext cx="1030093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/>
                  <a:t>Block I/O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F01BEE-02B3-46B7-BC1E-A8BC70ED6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212" y="4406900"/>
                <a:ext cx="510852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/>
                  <a:t>INT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6BEB87-6A08-4D3D-B8B8-57CFFB066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5200" y="4310062"/>
                <a:ext cx="1482903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/>
                  <a:t>Character O/P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9194F6-9D47-4E35-A2C1-4D50B753D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7224" y="4344194"/>
                <a:ext cx="510852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/>
                  <a:t>INT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7ACD8F0-0F0F-4528-8708-0F052D6F1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7768" y="4480995"/>
                <a:ext cx="1134013" cy="422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600" dirty="0"/>
                  <a:t>Packet I/O</a:t>
                </a:r>
              </a:p>
            </p:txBody>
          </p:sp>
        </p:grpSp>
        <p:sp>
          <p:nvSpPr>
            <p:cNvPr id="57" name="Curved Left Arrow 7">
              <a:extLst>
                <a:ext uri="{FF2B5EF4-FFF2-40B4-BE49-F238E27FC236}">
                  <a16:creationId xmlns:a16="http://schemas.microsoft.com/office/drawing/2014/main" id="{E10698BC-023A-4857-93FF-EE3BE7DBF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1" y="3759818"/>
              <a:ext cx="400219" cy="838317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58" name="Curved Down Arrow 8">
              <a:extLst>
                <a:ext uri="{FF2B5EF4-FFF2-40B4-BE49-F238E27FC236}">
                  <a16:creationId xmlns:a16="http://schemas.microsoft.com/office/drawing/2014/main" id="{76533EB3-0B9D-4851-9829-B301124080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12954" y="3978416"/>
              <a:ext cx="806436" cy="369239"/>
            </a:xfrm>
            <a:prstGeom prst="curvedDownArrow">
              <a:avLst>
                <a:gd name="adj1" fmla="val 25005"/>
                <a:gd name="adj2" fmla="val 49999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7245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6605"/>
            <a:ext cx="8305800" cy="1084996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Goals of an Operating System?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534400" cy="53340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OS controls and coordinates the use of system resources.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0066FF"/>
                </a:solidFill>
              </a:rPr>
              <a:t>Primary goal</a:t>
            </a:r>
            <a:r>
              <a:rPr lang="en-US" dirty="0"/>
              <a:t>: Provide a </a:t>
            </a:r>
            <a:r>
              <a:rPr lang="en-US" b="1" u="sng" dirty="0">
                <a:solidFill>
                  <a:srgbClr val="FF0000"/>
                </a:solidFill>
              </a:rPr>
              <a:t>convenient</a:t>
            </a:r>
            <a:r>
              <a:rPr lang="en-US" dirty="0"/>
              <a:t> environment for a user to access the available resources (CPU, memory, I/O)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appropriate abstractions (files, processes, ...)</a:t>
            </a:r>
          </a:p>
          <a:p>
            <a:pPr lvl="1">
              <a:lnSpc>
                <a:spcPct val="90000"/>
              </a:lnSpc>
            </a:pPr>
            <a:r>
              <a:rPr lang="ja-JP" altLang="en-US" dirty="0"/>
              <a:t>“</a:t>
            </a:r>
            <a:r>
              <a:rPr lang="en-US" altLang="ja-JP" dirty="0"/>
              <a:t>virtual machine</a:t>
            </a:r>
            <a:r>
              <a:rPr lang="ja-JP" altLang="en-US" dirty="0"/>
              <a:t>”</a:t>
            </a:r>
            <a:endParaRPr lang="en-US" altLang="ja-JP" dirty="0"/>
          </a:p>
          <a:p>
            <a:pPr>
              <a:lnSpc>
                <a:spcPct val="90000"/>
              </a:lnSpc>
            </a:pPr>
            <a:endParaRPr lang="en-US" u="sng" dirty="0"/>
          </a:p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0066FF"/>
                </a:solidFill>
              </a:rPr>
              <a:t>Secondary goal</a:t>
            </a:r>
            <a:r>
              <a:rPr lang="en-US" dirty="0"/>
              <a:t>: </a:t>
            </a:r>
            <a:r>
              <a:rPr lang="en-US" b="1" u="sng" dirty="0">
                <a:solidFill>
                  <a:srgbClr val="FF0000"/>
                </a:solidFill>
              </a:rPr>
              <a:t>Efficient</a:t>
            </a:r>
            <a:r>
              <a:rPr lang="en-US" dirty="0"/>
              <a:t> operation of the computer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Make sure that the OS does not kill performance too much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66FF"/>
                </a:solidFill>
              </a:rPr>
              <a:t>Efficient Resource Management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Multiplexing:</a:t>
            </a:r>
            <a:r>
              <a:rPr lang="en-US" dirty="0"/>
              <a:t> Create illusion of multiple resources from a single resource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Scheduling:</a:t>
            </a:r>
            <a:r>
              <a:rPr 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Who gets the resource when?</a:t>
            </a:r>
            <a:r>
              <a:rPr lang="ja-JP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0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What an operating system is </a:t>
            </a:r>
            <a:r>
              <a:rPr lang="en-US" b="1" dirty="0"/>
              <a:t>not</a:t>
            </a:r>
            <a:endParaRPr lang="en-US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88460"/>
            <a:ext cx="8610600" cy="4959939"/>
          </a:xfrm>
          <a:noFill/>
        </p:spPr>
        <p:txBody>
          <a:bodyPr lIns="90488" tIns="44450" rIns="90488" bIns="44450">
            <a:noAutofit/>
          </a:bodyPr>
          <a:lstStyle/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sz="3200" dirty="0"/>
              <a:t>OS is </a:t>
            </a:r>
            <a:r>
              <a:rPr lang="en-US" sz="3200" b="1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a language or a compiler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3200" dirty="0"/>
              <a:t>OS is </a:t>
            </a:r>
            <a:r>
              <a:rPr lang="en-US" sz="3200" b="1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a command interpreter / window system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3200" dirty="0"/>
              <a:t>OS is </a:t>
            </a:r>
            <a:r>
              <a:rPr lang="en-US" sz="3200" b="1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a library of commands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3200" dirty="0"/>
              <a:t>OS is </a:t>
            </a:r>
            <a:r>
              <a:rPr lang="en-US" sz="3200" b="1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a set of utilities</a:t>
            </a:r>
          </a:p>
        </p:txBody>
      </p:sp>
    </p:spTree>
    <p:extLst>
      <p:ext uri="{BB962C8B-B14F-4D97-AF65-F5344CB8AC3E}">
        <p14:creationId xmlns:p14="http://schemas.microsoft.com/office/powerpoint/2010/main" val="988377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5" y="1662112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>
                <a:ea typeface="ＭＳ Ｐゴシック" pitchFamily="-107" charset="-128"/>
              </a:rPr>
              <a:t>Reliability</a:t>
            </a:r>
          </a:p>
          <a:p>
            <a:pPr lvl="1">
              <a:defRPr/>
            </a:pPr>
            <a:r>
              <a:rPr lang="en-US" sz="2800" dirty="0">
                <a:ea typeface="ＭＳ Ｐゴシック" pitchFamily="86" charset="-128"/>
              </a:rPr>
              <a:t>Does the system do what it is supposed to do?</a:t>
            </a:r>
          </a:p>
          <a:p>
            <a:pPr lvl="1">
              <a:defRPr/>
            </a:pPr>
            <a:r>
              <a:rPr lang="en-US" sz="2800" dirty="0">
                <a:ea typeface="ＭＳ Ｐゴシック" pitchFamily="86" charset="-128"/>
              </a:rPr>
              <a:t>Are all your files consistent after a restart?</a:t>
            </a:r>
          </a:p>
          <a:p>
            <a:pPr lvl="1">
              <a:defRPr/>
            </a:pPr>
            <a:r>
              <a:rPr lang="en-US" sz="2800" dirty="0">
                <a:ea typeface="ＭＳ Ｐゴシック" pitchFamily="86" charset="-128"/>
              </a:rPr>
              <a:t>Challenging in a heterogeneous app ecosystem (bugs, viruses etc)</a:t>
            </a:r>
          </a:p>
          <a:p>
            <a:pPr>
              <a:defRPr/>
            </a:pPr>
            <a:r>
              <a:rPr lang="en-US" sz="2800" b="1" dirty="0">
                <a:ea typeface="ＭＳ Ｐゴシック" pitchFamily="-107" charset="-128"/>
              </a:rPr>
              <a:t>Availability</a:t>
            </a:r>
          </a:p>
          <a:p>
            <a:pPr lvl="1">
              <a:defRPr/>
            </a:pPr>
            <a:r>
              <a:rPr lang="en-US" sz="2800" dirty="0">
                <a:ea typeface="ＭＳ Ｐゴシック" pitchFamily="86" charset="-128"/>
              </a:rPr>
              <a:t>What portion of the time is the system working?</a:t>
            </a:r>
          </a:p>
          <a:p>
            <a:pPr lvl="2">
              <a:defRPr/>
            </a:pPr>
            <a:r>
              <a:rPr lang="en-US" sz="2600" dirty="0">
                <a:ea typeface="ＭＳ Ｐゴシック" pitchFamily="86" charset="-128"/>
              </a:rPr>
              <a:t>Does your system restart all the time?</a:t>
            </a:r>
          </a:p>
          <a:p>
            <a:pPr lvl="1">
              <a:defRPr/>
            </a:pPr>
            <a:r>
              <a:rPr lang="en-US" sz="2800" dirty="0">
                <a:ea typeface="ＭＳ Ｐゴシック" pitchFamily="86" charset="-128"/>
              </a:rPr>
              <a:t>Can you think of a system that is reliable but not available, or vice versa?</a:t>
            </a:r>
          </a:p>
          <a:p>
            <a:pPr>
              <a:defRPr/>
            </a:pPr>
            <a:endParaRPr lang="en-US" sz="2800" dirty="0"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5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971550" y="152400"/>
            <a:ext cx="7200900" cy="1485900"/>
          </a:xfrm>
        </p:spPr>
        <p:txBody>
          <a:bodyPr/>
          <a:lstStyle/>
          <a:p>
            <a:r>
              <a:rPr lang="en-US" dirty="0"/>
              <a:t>OS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13618"/>
            <a:ext cx="8229600" cy="48307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ea typeface="ＭＳ Ｐゴシック" pitchFamily="-107" charset="-128"/>
              </a:rPr>
              <a:t>Security</a:t>
            </a:r>
          </a:p>
          <a:p>
            <a:pPr lvl="1">
              <a:defRPr/>
            </a:pPr>
            <a:r>
              <a:rPr lang="en-US" sz="2800" dirty="0">
                <a:ea typeface="ＭＳ Ｐゴシック" pitchFamily="86" charset="-128"/>
              </a:rPr>
              <a:t>Can the system be compromised by an attacker?</a:t>
            </a:r>
          </a:p>
          <a:p>
            <a:pPr lvl="1">
              <a:defRPr/>
            </a:pPr>
            <a:r>
              <a:rPr lang="en-US" sz="2800" dirty="0">
                <a:ea typeface="ＭＳ Ｐゴシック" pitchFamily="86" charset="-128"/>
              </a:rPr>
              <a:t>No large system can be completely secure</a:t>
            </a:r>
          </a:p>
          <a:p>
            <a:pPr lvl="2">
              <a:defRPr/>
            </a:pPr>
            <a:r>
              <a:rPr lang="en-US" sz="2500" dirty="0">
                <a:ea typeface="ＭＳ Ｐゴシック" pitchFamily="86" charset="-128"/>
              </a:rPr>
              <a:t>Bugs</a:t>
            </a:r>
          </a:p>
          <a:p>
            <a:pPr lvl="2">
              <a:defRPr/>
            </a:pPr>
            <a:r>
              <a:rPr lang="en-US" sz="2500" dirty="0">
                <a:ea typeface="ＭＳ Ｐゴシック" pitchFamily="86" charset="-128"/>
              </a:rPr>
              <a:t>Developer backdoors</a:t>
            </a:r>
          </a:p>
          <a:p>
            <a:pPr lvl="2">
              <a:defRPr/>
            </a:pPr>
            <a:r>
              <a:rPr lang="en-US" sz="2500" dirty="0">
                <a:ea typeface="ＭＳ Ｐゴシック" pitchFamily="86" charset="-128"/>
              </a:rPr>
              <a:t>Programs still need to interact (complete  fault isolation not possible)</a:t>
            </a:r>
          </a:p>
          <a:p>
            <a:pPr>
              <a:defRPr/>
            </a:pPr>
            <a:r>
              <a:rPr lang="en-US" sz="2800" b="1" dirty="0">
                <a:ea typeface="ＭＳ Ｐゴシック" pitchFamily="86" charset="-128"/>
              </a:rPr>
              <a:t>Privacy:</a:t>
            </a:r>
            <a:r>
              <a:rPr lang="en-US" sz="2800" dirty="0">
                <a:ea typeface="ＭＳ Ｐゴシック" pitchFamily="86" charset="-128"/>
              </a:rPr>
              <a:t> </a:t>
            </a:r>
          </a:p>
          <a:p>
            <a:pPr lvl="1">
              <a:defRPr/>
            </a:pPr>
            <a:r>
              <a:rPr lang="en-US" sz="2800" dirty="0">
                <a:ea typeface="ＭＳ Ｐゴシック" pitchFamily="86" charset="-128"/>
              </a:rPr>
              <a:t>Data is accessible only to authorized users</a:t>
            </a:r>
          </a:p>
          <a:p>
            <a:pPr lvl="2">
              <a:defRPr/>
            </a:pPr>
            <a:r>
              <a:rPr lang="en-US" sz="2500" dirty="0">
                <a:ea typeface="ＭＳ Ｐゴシック" pitchFamily="86" charset="-128"/>
              </a:rPr>
              <a:t>I cannot access your CSE network drives</a:t>
            </a:r>
          </a:p>
          <a:p>
            <a:pPr>
              <a:defRPr/>
            </a:pPr>
            <a:r>
              <a:rPr lang="en-US" sz="2800" dirty="0">
                <a:ea typeface="ＭＳ Ｐゴシック" pitchFamily="86" charset="-128"/>
              </a:rPr>
              <a:t>An OS needs both a </a:t>
            </a:r>
            <a:r>
              <a:rPr lang="en-US" sz="2800" b="1" i="1" dirty="0">
                <a:ea typeface="ＭＳ Ｐゴシック" pitchFamily="86" charset="-128"/>
              </a:rPr>
              <a:t>security policy </a:t>
            </a:r>
            <a:r>
              <a:rPr lang="en-US" sz="2800" dirty="0">
                <a:ea typeface="ＭＳ Ｐゴシック" pitchFamily="86" charset="-128"/>
              </a:rPr>
              <a:t>and an </a:t>
            </a:r>
            <a:r>
              <a:rPr lang="en-US" sz="2800" b="1" i="1" dirty="0">
                <a:ea typeface="ＭＳ Ｐゴシック" pitchFamily="86" charset="-128"/>
              </a:rPr>
              <a:t>enforcement mechanism</a:t>
            </a:r>
          </a:p>
          <a:p>
            <a:pPr>
              <a:defRPr/>
            </a:pPr>
            <a:endParaRPr lang="en-US" sz="2800" dirty="0"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Challenges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515937" y="1524000"/>
            <a:ext cx="4953000" cy="4833938"/>
          </a:xfrm>
        </p:spPr>
        <p:txBody>
          <a:bodyPr>
            <a:normAutofit/>
          </a:bodyPr>
          <a:lstStyle/>
          <a:p>
            <a:r>
              <a:rPr lang="en-US" b="1" dirty="0"/>
              <a:t>Portability</a:t>
            </a:r>
          </a:p>
          <a:p>
            <a:pPr lvl="1"/>
            <a:r>
              <a:rPr lang="en-US" dirty="0"/>
              <a:t>OS’s take many developers and in order of years to develop. Therefore, they should stay portable across application and hardware level changes</a:t>
            </a:r>
          </a:p>
          <a:p>
            <a:r>
              <a:rPr lang="en-US" b="1" dirty="0"/>
              <a:t>Performance</a:t>
            </a:r>
          </a:p>
          <a:p>
            <a:pPr lvl="1"/>
            <a:r>
              <a:rPr lang="en-US" dirty="0"/>
              <a:t>The market for OS is competitive</a:t>
            </a:r>
          </a:p>
          <a:p>
            <a:pPr lvl="1"/>
            <a:r>
              <a:rPr lang="en-US" dirty="0"/>
              <a:t>OS’s with suboptimal performance do not stand a chance</a:t>
            </a:r>
          </a:p>
          <a:p>
            <a:pPr lvl="1"/>
            <a:r>
              <a:rPr lang="en-US" dirty="0"/>
              <a:t>An OS can be good for some type of programs, while not great for some others</a:t>
            </a:r>
          </a:p>
          <a:p>
            <a:endParaRPr lang="en-US" dirty="0"/>
          </a:p>
        </p:txBody>
      </p:sp>
      <p:sp>
        <p:nvSpPr>
          <p:cNvPr id="41985" name="Freeform 1"/>
          <p:cNvSpPr>
            <a:spLocks/>
          </p:cNvSpPr>
          <p:nvPr/>
        </p:nvSpPr>
        <p:spPr bwMode="auto">
          <a:xfrm>
            <a:off x="5408612" y="1866900"/>
            <a:ext cx="871538" cy="386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0" y="1065"/>
              </a:cxn>
              <a:cxn ang="0">
                <a:pos x="1530" y="2430"/>
              </a:cxn>
              <a:cxn ang="0">
                <a:pos x="1185" y="3975"/>
              </a:cxn>
              <a:cxn ang="0">
                <a:pos x="270" y="5760"/>
              </a:cxn>
              <a:cxn ang="0">
                <a:pos x="165" y="5955"/>
              </a:cxn>
            </a:cxnLst>
            <a:rect l="0" t="0" r="r" b="b"/>
            <a:pathLst>
              <a:path w="1537" h="6090">
                <a:moveTo>
                  <a:pt x="0" y="0"/>
                </a:moveTo>
                <a:cubicBezTo>
                  <a:pt x="442" y="330"/>
                  <a:pt x="885" y="660"/>
                  <a:pt x="1140" y="1065"/>
                </a:cubicBezTo>
                <a:cubicBezTo>
                  <a:pt x="1395" y="1470"/>
                  <a:pt x="1523" y="1945"/>
                  <a:pt x="1530" y="2430"/>
                </a:cubicBezTo>
                <a:cubicBezTo>
                  <a:pt x="1537" y="2915"/>
                  <a:pt x="1395" y="3420"/>
                  <a:pt x="1185" y="3975"/>
                </a:cubicBezTo>
                <a:cubicBezTo>
                  <a:pt x="975" y="4530"/>
                  <a:pt x="440" y="5430"/>
                  <a:pt x="270" y="5760"/>
                </a:cubicBezTo>
                <a:cubicBezTo>
                  <a:pt x="100" y="6090"/>
                  <a:pt x="105" y="5920"/>
                  <a:pt x="165" y="595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Freeform 2"/>
          <p:cNvSpPr>
            <a:spLocks/>
          </p:cNvSpPr>
          <p:nvPr/>
        </p:nvSpPr>
        <p:spPr bwMode="auto">
          <a:xfrm flipH="1">
            <a:off x="7656512" y="1762125"/>
            <a:ext cx="695325" cy="386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0" y="1065"/>
              </a:cxn>
              <a:cxn ang="0">
                <a:pos x="1530" y="2430"/>
              </a:cxn>
              <a:cxn ang="0">
                <a:pos x="1185" y="3975"/>
              </a:cxn>
              <a:cxn ang="0">
                <a:pos x="270" y="5760"/>
              </a:cxn>
              <a:cxn ang="0">
                <a:pos x="165" y="5955"/>
              </a:cxn>
            </a:cxnLst>
            <a:rect l="0" t="0" r="r" b="b"/>
            <a:pathLst>
              <a:path w="1537" h="6090">
                <a:moveTo>
                  <a:pt x="0" y="0"/>
                </a:moveTo>
                <a:cubicBezTo>
                  <a:pt x="442" y="330"/>
                  <a:pt x="885" y="660"/>
                  <a:pt x="1140" y="1065"/>
                </a:cubicBezTo>
                <a:cubicBezTo>
                  <a:pt x="1395" y="1470"/>
                  <a:pt x="1523" y="1945"/>
                  <a:pt x="1530" y="2430"/>
                </a:cubicBezTo>
                <a:cubicBezTo>
                  <a:pt x="1537" y="2915"/>
                  <a:pt x="1395" y="3420"/>
                  <a:pt x="1185" y="3975"/>
                </a:cubicBezTo>
                <a:cubicBezTo>
                  <a:pt x="975" y="4530"/>
                  <a:pt x="440" y="5430"/>
                  <a:pt x="270" y="5760"/>
                </a:cubicBezTo>
                <a:cubicBezTo>
                  <a:pt x="100" y="6090"/>
                  <a:pt x="105" y="5920"/>
                  <a:pt x="165" y="595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987" name="AutoShape 3"/>
          <p:cNvCxnSpPr>
            <a:cxnSpLocks noChangeShapeType="1"/>
          </p:cNvCxnSpPr>
          <p:nvPr/>
        </p:nvCxnSpPr>
        <p:spPr bwMode="auto">
          <a:xfrm>
            <a:off x="6075362" y="2628900"/>
            <a:ext cx="1695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1988" name="AutoShape 4"/>
          <p:cNvCxnSpPr>
            <a:cxnSpLocks noChangeShapeType="1"/>
          </p:cNvCxnSpPr>
          <p:nvPr/>
        </p:nvCxnSpPr>
        <p:spPr bwMode="auto">
          <a:xfrm>
            <a:off x="6246812" y="3114675"/>
            <a:ext cx="1409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1989" name="AutoShape 5"/>
          <p:cNvCxnSpPr>
            <a:cxnSpLocks noChangeShapeType="1"/>
          </p:cNvCxnSpPr>
          <p:nvPr/>
        </p:nvCxnSpPr>
        <p:spPr bwMode="auto">
          <a:xfrm>
            <a:off x="6280150" y="3552825"/>
            <a:ext cx="13763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267450" y="2581275"/>
            <a:ext cx="15033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Abstract Virtual Machine (AVM)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238875" y="3133725"/>
            <a:ext cx="237648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Operating System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496050" y="3600450"/>
            <a:ext cx="1882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Hardware </a:t>
            </a: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Abstraction</a:t>
            </a: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Layer (HAL)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993" name="AutoShape 9"/>
          <p:cNvCxnSpPr>
            <a:cxnSpLocks noChangeShapeType="1"/>
          </p:cNvCxnSpPr>
          <p:nvPr/>
        </p:nvCxnSpPr>
        <p:spPr bwMode="auto">
          <a:xfrm>
            <a:off x="6108700" y="4381500"/>
            <a:ext cx="17287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334000" y="1676400"/>
            <a:ext cx="30940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Compilers     Web Servers       Databases</a:t>
            </a: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   Word processor       </a:t>
            </a: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    Web Browsers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34075" y="4438650"/>
            <a:ext cx="2341562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x86     ARM   PowerPC   </a:t>
            </a: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10/100/1000MBps LAN</a:t>
            </a: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Onboard/External Graphics</a:t>
            </a:r>
            <a:b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GPUs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32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04800"/>
            <a:ext cx="8458200" cy="685800"/>
          </a:xfrm>
        </p:spPr>
        <p:txBody>
          <a:bodyPr>
            <a:noAutofit/>
          </a:bodyPr>
          <a:lstStyle/>
          <a:p>
            <a:r>
              <a:rPr lang="en-US" dirty="0"/>
              <a:t>Challenges in Modern OSs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971550" y="1524000"/>
            <a:ext cx="7200900" cy="3581400"/>
          </a:xfrm>
        </p:spPr>
        <p:txBody>
          <a:bodyPr>
            <a:noAutofit/>
          </a:bodyPr>
          <a:lstStyle/>
          <a:p>
            <a:r>
              <a:rPr lang="en-US" dirty="0"/>
              <a:t>Smart Phones</a:t>
            </a:r>
          </a:p>
          <a:p>
            <a:pPr lvl="1"/>
            <a:r>
              <a:rPr lang="en-US" dirty="0"/>
              <a:t>Responsiveness, security, battery life related to CPU cycles </a:t>
            </a:r>
          </a:p>
          <a:p>
            <a:r>
              <a:rPr lang="en-US" dirty="0"/>
              <a:t>Embedded Systems</a:t>
            </a:r>
          </a:p>
          <a:p>
            <a:pPr lvl="1"/>
            <a:r>
              <a:rPr lang="en-US" dirty="0"/>
              <a:t>Reliability, efficiency, security</a:t>
            </a:r>
          </a:p>
          <a:p>
            <a:r>
              <a:rPr lang="en-US" dirty="0"/>
              <a:t>Web Servers</a:t>
            </a:r>
          </a:p>
          <a:p>
            <a:pPr lvl="1"/>
            <a:r>
              <a:rPr lang="en-US" dirty="0"/>
              <a:t>Supporting billions of requests/sec efficiently and safely</a:t>
            </a:r>
          </a:p>
          <a:p>
            <a:r>
              <a:rPr lang="en-US" dirty="0"/>
              <a:t>Virtual Machines</a:t>
            </a:r>
          </a:p>
          <a:p>
            <a:pPr lvl="1"/>
            <a:r>
              <a:rPr lang="en-US" dirty="0"/>
              <a:t>Low overhead and proper h/w virtualization</a:t>
            </a:r>
          </a:p>
          <a:p>
            <a:r>
              <a:rPr lang="en-US" dirty="0"/>
              <a:t>Server Clusters</a:t>
            </a:r>
          </a:p>
          <a:p>
            <a:pPr lvl="1"/>
            <a:r>
              <a:rPr lang="en-US" dirty="0"/>
              <a:t>Hide the clustering details from application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2449099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in Tomorrow</a:t>
            </a:r>
            <a:r>
              <a:rPr lang="en-US" altLang="en-US" dirty="0"/>
              <a:t>’</a:t>
            </a:r>
            <a:r>
              <a:rPr lang="en-US" dirty="0"/>
              <a:t>s OSs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Existing challenges would be more critical</a:t>
            </a:r>
          </a:p>
          <a:p>
            <a:pPr lvl="1"/>
            <a:r>
              <a:rPr lang="en-US" dirty="0"/>
              <a:t>OSs controlling future self driving cars, or traffic lights need to have absolutely </a:t>
            </a:r>
            <a:r>
              <a:rPr lang="en-US" i="1" dirty="0"/>
              <a:t>reliability, security, and efficiency</a:t>
            </a:r>
            <a:endParaRPr lang="en-US" dirty="0"/>
          </a:p>
          <a:p>
            <a:r>
              <a:rPr lang="en-US" sz="2400" dirty="0"/>
              <a:t>The future of OSs is intertwined with that of emerging computing hardware</a:t>
            </a:r>
          </a:p>
          <a:p>
            <a:pPr lvl="1"/>
            <a:r>
              <a:rPr lang="en-US" dirty="0"/>
              <a:t>Giant-scale data centers</a:t>
            </a:r>
          </a:p>
          <a:p>
            <a:pPr lvl="1"/>
            <a:r>
              <a:rPr lang="en-US" dirty="0"/>
              <a:t>Increasing numbers of processors per computer</a:t>
            </a:r>
          </a:p>
          <a:p>
            <a:pPr lvl="1"/>
            <a:r>
              <a:rPr lang="en-US" dirty="0"/>
              <a:t>Newer portable devices</a:t>
            </a:r>
          </a:p>
          <a:p>
            <a:pPr lvl="1"/>
            <a:r>
              <a:rPr lang="en-US"/>
              <a:t>Very large-scale </a:t>
            </a:r>
            <a:r>
              <a:rPr lang="en-US" dirty="0"/>
              <a:t>storage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7765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28800"/>
            <a:ext cx="7543801" cy="4040294"/>
          </a:xfrm>
        </p:spPr>
        <p:txBody>
          <a:bodyPr/>
          <a:lstStyle/>
          <a:p>
            <a:r>
              <a:rPr lang="en-US" dirty="0"/>
              <a:t>Slides are based on Dr. </a:t>
            </a:r>
            <a:r>
              <a:rPr lang="en-US" dirty="0" err="1"/>
              <a:t>Aakash</a:t>
            </a:r>
            <a:r>
              <a:rPr lang="en-US" dirty="0"/>
              <a:t> </a:t>
            </a:r>
            <a:r>
              <a:rPr lang="en-US" dirty="0" err="1"/>
              <a:t>Tyagi</a:t>
            </a:r>
            <a:r>
              <a:rPr lang="en-US" dirty="0"/>
              <a:t> and Dr. Riccardo </a:t>
            </a:r>
            <a:r>
              <a:rPr lang="en-US" dirty="0" err="1"/>
              <a:t>Bettati’s</a:t>
            </a:r>
            <a:r>
              <a:rPr lang="en-US" dirty="0"/>
              <a:t> lectures</a:t>
            </a:r>
          </a:p>
          <a:p>
            <a:r>
              <a:rPr lang="en-US" dirty="0"/>
              <a:t>Programming Assignments are mostly taken from Dr. Bettati</a:t>
            </a:r>
          </a:p>
          <a:p>
            <a:r>
              <a:rPr lang="en-US" dirty="0"/>
              <a:t>Other sources are credited along the way </a:t>
            </a:r>
          </a:p>
        </p:txBody>
      </p:sp>
    </p:spTree>
    <p:extLst>
      <p:ext uri="{BB962C8B-B14F-4D97-AF65-F5344CB8AC3E}">
        <p14:creationId xmlns:p14="http://schemas.microsoft.com/office/powerpoint/2010/main" val="10182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8BD-6AD8-4A57-900E-77A11C9A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Essence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8D27-C9C1-441A-A71B-D7A4ABD1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00200"/>
            <a:ext cx="7200900" cy="4267200"/>
          </a:xfrm>
        </p:spPr>
        <p:txBody>
          <a:bodyPr/>
          <a:lstStyle/>
          <a:p>
            <a:r>
              <a:rPr lang="en-US" dirty="0"/>
              <a:t>But the situation is more complicated in reality because of many application programs running at the same time:</a:t>
            </a:r>
          </a:p>
          <a:p>
            <a:pPr lvl="1"/>
            <a:r>
              <a:rPr lang="en-US" dirty="0"/>
              <a:t>There has to be an agent that controls sharing of resources and makes peace between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9FDBA2-231B-4CC2-B65C-A6E77BCF435C}"/>
              </a:ext>
            </a:extLst>
          </p:cNvPr>
          <p:cNvGrpSpPr/>
          <p:nvPr/>
        </p:nvGrpSpPr>
        <p:grpSpPr>
          <a:xfrm>
            <a:off x="396875" y="2988897"/>
            <a:ext cx="7527925" cy="3629785"/>
            <a:chOff x="381000" y="2130465"/>
            <a:chExt cx="8061325" cy="4270335"/>
          </a:xfrm>
        </p:grpSpPr>
        <p:pic>
          <p:nvPicPr>
            <p:cNvPr id="29" name="Picture 7">
              <a:extLst>
                <a:ext uri="{FF2B5EF4-FFF2-40B4-BE49-F238E27FC236}">
                  <a16:creationId xmlns:a16="http://schemas.microsoft.com/office/drawing/2014/main" id="{61C95807-B334-4385-B8F6-07C590F3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591" y="2130465"/>
              <a:ext cx="5867400" cy="327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Curved Left Arrow 7">
              <a:extLst>
                <a:ext uri="{FF2B5EF4-FFF2-40B4-BE49-F238E27FC236}">
                  <a16:creationId xmlns:a16="http://schemas.microsoft.com/office/drawing/2014/main" id="{86657BC7-41E5-427A-8059-09D3D40A6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012" y="2837656"/>
              <a:ext cx="304800" cy="6858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Curved Down Arrow 8">
              <a:extLst>
                <a:ext uri="{FF2B5EF4-FFF2-40B4-BE49-F238E27FC236}">
                  <a16:creationId xmlns:a16="http://schemas.microsoft.com/office/drawing/2014/main" id="{0740BAC1-7903-4FBB-A35E-8EBA911AAF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967412" y="2896393"/>
              <a:ext cx="838200" cy="381000"/>
            </a:xfrm>
            <a:prstGeom prst="curvedDownArrow">
              <a:avLst>
                <a:gd name="adj1" fmla="val 25005"/>
                <a:gd name="adj2" fmla="val 49999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73F76F5-41E7-4524-A2CA-FBC0F6A1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2887" y="5410200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Can 11">
              <a:extLst>
                <a:ext uri="{FF2B5EF4-FFF2-40B4-BE49-F238E27FC236}">
                  <a16:creationId xmlns:a16="http://schemas.microsoft.com/office/drawing/2014/main" id="{69DD3A4E-467B-475F-BBD6-C3E67B63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334" y="5802312"/>
              <a:ext cx="1113878" cy="59848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storage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2FD80F-9FB4-4CDC-BCDE-08F16AE0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775" y="5534025"/>
              <a:ext cx="1060450" cy="75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116AB1-0684-4BC0-AA3E-38729B2BD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9425" y="5715000"/>
              <a:ext cx="6191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Straight Arrow Connector 14">
              <a:extLst>
                <a:ext uri="{FF2B5EF4-FFF2-40B4-BE49-F238E27FC236}">
                  <a16:creationId xmlns:a16="http://schemas.microsoft.com/office/drawing/2014/main" id="{1475CABA-813A-4F32-B07C-A9EAFB25F75F}"/>
                </a:ext>
              </a:extLst>
            </p:cNvPr>
            <p:cNvCxnSpPr>
              <a:cxnSpLocks noChangeShapeType="1"/>
              <a:stCxn id="38" idx="3"/>
            </p:cNvCxnSpPr>
            <p:nvPr/>
          </p:nvCxnSpPr>
          <p:spPr bwMode="auto">
            <a:xfrm flipV="1">
              <a:off x="3191070" y="4698516"/>
              <a:ext cx="1718544" cy="10594"/>
            </a:xfrm>
            <a:prstGeom prst="straightConnector1">
              <a:avLst/>
            </a:prstGeom>
            <a:noFill/>
            <a:ln w="57150" cmpd="thinThick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8" name="Rounded Rectangle 16">
              <a:extLst>
                <a:ext uri="{FF2B5EF4-FFF2-40B4-BE49-F238E27FC236}">
                  <a16:creationId xmlns:a16="http://schemas.microsoft.com/office/drawing/2014/main" id="{2DBE9801-9FD3-4D9A-8B29-7EEF94264E48}"/>
                </a:ext>
              </a:extLst>
            </p:cNvPr>
            <p:cNvSpPr/>
            <p:nvPr/>
          </p:nvSpPr>
          <p:spPr bwMode="auto">
            <a:xfrm>
              <a:off x="1819275" y="4460081"/>
              <a:ext cx="1371600" cy="4984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Processor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8F780277-38A9-4FF4-AF3A-E13F232A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082" y="4437856"/>
              <a:ext cx="1450505" cy="654050"/>
            </a:xfrm>
            <a:prstGeom prst="rect">
              <a:avLst/>
            </a:prstGeom>
            <a:solidFill>
              <a:srgbClr val="C0D2F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Memory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B1DF763-FFB7-4EDA-A2BE-730882DF2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5603875"/>
              <a:ext cx="1890712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Up-Down Arrow 19">
              <a:extLst>
                <a:ext uri="{FF2B5EF4-FFF2-40B4-BE49-F238E27FC236}">
                  <a16:creationId xmlns:a16="http://schemas.microsoft.com/office/drawing/2014/main" id="{7847D21A-3255-4DC4-8484-16D60F1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5199856"/>
              <a:ext cx="304800" cy="460375"/>
            </a:xfrm>
            <a:prstGeom prst="upDownArrow">
              <a:avLst>
                <a:gd name="adj1" fmla="val 50000"/>
                <a:gd name="adj2" fmla="val 4997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Up Arrow 20">
              <a:extLst>
                <a:ext uri="{FF2B5EF4-FFF2-40B4-BE49-F238E27FC236}">
                  <a16:creationId xmlns:a16="http://schemas.microsoft.com/office/drawing/2014/main" id="{B66D71EF-8767-4CC8-860A-7BAC47BF4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2" y="5199856"/>
              <a:ext cx="271463" cy="293687"/>
            </a:xfrm>
            <a:prstGeom prst="upArrow">
              <a:avLst>
                <a:gd name="adj1" fmla="val 50000"/>
                <a:gd name="adj2" fmla="val 49776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8327D8-AF54-47EB-B533-6612C70E7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6588" y="2237816"/>
              <a:ext cx="783106" cy="4345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App 1</a:t>
              </a:r>
            </a:p>
          </p:txBody>
        </p:sp>
        <p:sp>
          <p:nvSpPr>
            <p:cNvPr id="48" name="Up Arrow 27">
              <a:extLst>
                <a:ext uri="{FF2B5EF4-FFF2-40B4-BE49-F238E27FC236}">
                  <a16:creationId xmlns:a16="http://schemas.microsoft.com/office/drawing/2014/main" id="{428A7837-0BA5-4C50-8FA9-E091D53BE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237" y="5272881"/>
              <a:ext cx="271463" cy="293687"/>
            </a:xfrm>
            <a:prstGeom prst="upArrow">
              <a:avLst>
                <a:gd name="adj1" fmla="val 50000"/>
                <a:gd name="adj2" fmla="val 49776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Up-Down Arrow 28">
              <a:extLst>
                <a:ext uri="{FF2B5EF4-FFF2-40B4-BE49-F238E27FC236}">
                  <a16:creationId xmlns:a16="http://schemas.microsoft.com/office/drawing/2014/main" id="{0297B250-B951-4C02-A6C0-81886EA67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62" y="5247481"/>
              <a:ext cx="258763" cy="460375"/>
            </a:xfrm>
            <a:prstGeom prst="upDownArrow">
              <a:avLst>
                <a:gd name="adj1" fmla="val 50000"/>
                <a:gd name="adj2" fmla="val 49972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Down Arrow 29">
              <a:extLst>
                <a:ext uri="{FF2B5EF4-FFF2-40B4-BE49-F238E27FC236}">
                  <a16:creationId xmlns:a16="http://schemas.microsoft.com/office/drawing/2014/main" id="{5A47ED11-1FA3-4ACE-8B0D-796F2BF1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107781"/>
              <a:ext cx="228600" cy="363537"/>
            </a:xfrm>
            <a:prstGeom prst="downArrow">
              <a:avLst>
                <a:gd name="adj1" fmla="val 50000"/>
                <a:gd name="adj2" fmla="val 49961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CF29AE-61C7-45EE-965E-F2EA89411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5291931"/>
              <a:ext cx="1120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Block I/O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40418E-9E49-4803-8BCB-2FFC3444C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2" y="5187156"/>
              <a:ext cx="5572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INT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B3AFDA-0C0D-473B-AD13-FADDFE3A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5090318"/>
              <a:ext cx="16605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Character O/P</a:t>
              </a:r>
            </a:p>
          </p:txBody>
        </p:sp>
        <p:sp>
          <p:nvSpPr>
            <p:cNvPr id="54" name="Curved Left Arrow 33">
              <a:extLst>
                <a:ext uri="{FF2B5EF4-FFF2-40B4-BE49-F238E27FC236}">
                  <a16:creationId xmlns:a16="http://schemas.microsoft.com/office/drawing/2014/main" id="{7983C5BE-F06C-45F1-A7D8-172FFBD0A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3839368"/>
              <a:ext cx="304800" cy="6858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Curved Down Arrow 35">
              <a:extLst>
                <a:ext uri="{FF2B5EF4-FFF2-40B4-BE49-F238E27FC236}">
                  <a16:creationId xmlns:a16="http://schemas.microsoft.com/office/drawing/2014/main" id="{4EE0C711-0AEB-4493-9DC7-DE3FF07BC6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088062" y="3934618"/>
              <a:ext cx="838200" cy="381000"/>
            </a:xfrm>
            <a:prstGeom prst="curvedDownArrow">
              <a:avLst>
                <a:gd name="adj1" fmla="val 25005"/>
                <a:gd name="adj2" fmla="val 49999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7F7FD9-5FEB-4B02-8B4D-750B94C63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377" y="2227869"/>
              <a:ext cx="783106" cy="4345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App 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57C951-8A1B-4CC0-BD34-19D601AC9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832" y="2235716"/>
              <a:ext cx="783106" cy="4345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App 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7C10A7-7FE7-4DD1-AA8C-FA1C5ADFF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846" y="2235716"/>
              <a:ext cx="783106" cy="4345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App 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B0A534-3EA6-4843-BE1D-8F1B45245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824" y="5124450"/>
              <a:ext cx="5572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INT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BCF919-DF47-4150-9DF6-F87842616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368" y="5261252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dirty="0"/>
                <a:t>Packet I/O</a:t>
              </a:r>
            </a:p>
          </p:txBody>
        </p:sp>
      </p:grpSp>
      <p:sp>
        <p:nvSpPr>
          <p:cNvPr id="67" name="Right Brace 66">
            <a:extLst>
              <a:ext uri="{FF2B5EF4-FFF2-40B4-BE49-F238E27FC236}">
                <a16:creationId xmlns:a16="http://schemas.microsoft.com/office/drawing/2014/main" id="{B51B4C56-8F66-412D-8A0C-4C0582DA028B}"/>
              </a:ext>
            </a:extLst>
          </p:cNvPr>
          <p:cNvSpPr/>
          <p:nvPr/>
        </p:nvSpPr>
        <p:spPr>
          <a:xfrm>
            <a:off x="6964958" y="3590009"/>
            <a:ext cx="305300" cy="144497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21D66C-AFB8-4FFF-80B2-AB84443ACE5D}"/>
              </a:ext>
            </a:extLst>
          </p:cNvPr>
          <p:cNvSpPr txBox="1"/>
          <p:nvPr/>
        </p:nvSpPr>
        <p:spPr>
          <a:xfrm>
            <a:off x="7370922" y="3841091"/>
            <a:ext cx="133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discussions  focus</a:t>
            </a:r>
          </a:p>
        </p:txBody>
      </p:sp>
    </p:spTree>
    <p:extLst>
      <p:ext uri="{BB962C8B-B14F-4D97-AF65-F5344CB8AC3E}">
        <p14:creationId xmlns:p14="http://schemas.microsoft.com/office/powerpoint/2010/main" val="375638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409176"/>
            <a:ext cx="7791450" cy="495300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This is, NOT an Operating System (OS) course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take CSCE 410: Operating Systems </a:t>
            </a:r>
          </a:p>
          <a:p>
            <a:r>
              <a:rPr lang="en-US" sz="2400" dirty="0"/>
              <a:t>However, the content will discuss OS quite a bit from a programmer’s perspective, because: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to </a:t>
            </a:r>
            <a:r>
              <a:rPr lang="en-US" u="sng" dirty="0"/>
              <a:t>harness OS basics </a:t>
            </a:r>
            <a:r>
              <a:rPr lang="en-US" dirty="0"/>
              <a:t>to write high-performance, inter-dependent, and hardware and OS-aware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can also </a:t>
            </a:r>
            <a:r>
              <a:rPr lang="en-US" u="sng" dirty="0"/>
              <a:t>borrow techniques </a:t>
            </a:r>
            <a:r>
              <a:rPr lang="en-US" dirty="0"/>
              <a:t>used in OS as a huge software and apply those to everyday software development practices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For instance, the concept of </a:t>
            </a:r>
            <a:r>
              <a:rPr lang="en-US" sz="1600" b="1" dirty="0"/>
              <a:t>timers</a:t>
            </a:r>
            <a:r>
              <a:rPr lang="en-US" sz="1600" dirty="0"/>
              <a:t> in OS is crucial for Asynchronous programming required in real-time systems</a:t>
            </a:r>
          </a:p>
        </p:txBody>
      </p:sp>
    </p:spTree>
    <p:extLst>
      <p:ext uri="{BB962C8B-B14F-4D97-AF65-F5344CB8AC3E}">
        <p14:creationId xmlns:p14="http://schemas.microsoft.com/office/powerpoint/2010/main" val="25174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609899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we need OS in 313?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6" y="1371600"/>
            <a:ext cx="8229600" cy="4866364"/>
          </a:xfrm>
        </p:spPr>
        <p:txBody>
          <a:bodyPr>
            <a:normAutofit/>
          </a:bodyPr>
          <a:lstStyle/>
          <a:p>
            <a:r>
              <a:rPr lang="en-US" b="1" dirty="0"/>
              <a:t>Some </a:t>
            </a:r>
            <a:r>
              <a:rPr lang="en-US" dirty="0"/>
              <a:t>of you will </a:t>
            </a:r>
            <a:r>
              <a:rPr lang="en-US" b="1" dirty="0"/>
              <a:t>design</a:t>
            </a:r>
            <a:r>
              <a:rPr lang="en-US" dirty="0"/>
              <a:t> and </a:t>
            </a:r>
            <a:r>
              <a:rPr lang="en-US" b="1" dirty="0"/>
              <a:t>build</a:t>
            </a:r>
            <a:r>
              <a:rPr lang="en-US" dirty="0"/>
              <a:t> OS’s or components of them</a:t>
            </a:r>
          </a:p>
          <a:p>
            <a:pPr lvl="1"/>
            <a:r>
              <a:rPr lang="en-US" dirty="0"/>
              <a:t>Perhaps more now than ever, because there are many different OS’s targeted for specific devices (e.g., robots, servers, signal lights, cameras, vehicle infotainment systems)</a:t>
            </a:r>
          </a:p>
          <a:p>
            <a:r>
              <a:rPr lang="en-US" b="1" dirty="0"/>
              <a:t>Many</a:t>
            </a:r>
            <a:r>
              <a:rPr lang="en-US" dirty="0"/>
              <a:t> of you will create systems that utilize the core concepts in operating systems</a:t>
            </a:r>
          </a:p>
          <a:p>
            <a:pPr lvl="1"/>
            <a:r>
              <a:rPr lang="en-US" dirty="0"/>
              <a:t>The concept of “</a:t>
            </a:r>
            <a:r>
              <a:rPr lang="en-US" u="sng" dirty="0"/>
              <a:t>hierarchy</a:t>
            </a:r>
            <a:r>
              <a:rPr lang="en-US" dirty="0"/>
              <a:t>” and “</a:t>
            </a:r>
            <a:r>
              <a:rPr lang="en-US" u="sng" dirty="0"/>
              <a:t>abstraction</a:t>
            </a:r>
            <a:r>
              <a:rPr lang="en-US" dirty="0"/>
              <a:t>” are all too imp</a:t>
            </a:r>
          </a:p>
          <a:p>
            <a:pPr lvl="1"/>
            <a:r>
              <a:rPr lang="en-US" dirty="0"/>
              <a:t>Whether you build software or hardware</a:t>
            </a:r>
          </a:p>
          <a:p>
            <a:pPr lvl="1"/>
            <a:r>
              <a:rPr lang="en-US" dirty="0"/>
              <a:t>The concepts and design patterns appear at many levels</a:t>
            </a:r>
          </a:p>
          <a:p>
            <a:r>
              <a:rPr lang="en-US" b="1" dirty="0"/>
              <a:t>All of you </a:t>
            </a:r>
            <a:r>
              <a:rPr lang="en-US" dirty="0"/>
              <a:t>will build applications, etc. that utilize operating systems</a:t>
            </a:r>
          </a:p>
          <a:p>
            <a:pPr lvl="1"/>
            <a:r>
              <a:rPr lang="en-US" dirty="0"/>
              <a:t>The better you understand their design and implementation, the better use you’ll make of them.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6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91507"/>
          </a:xfrm>
        </p:spPr>
        <p:txBody>
          <a:bodyPr>
            <a:normAutofit/>
          </a:bodyPr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1" y="1600200"/>
            <a:ext cx="8749149" cy="4869714"/>
          </a:xfrm>
        </p:spPr>
        <p:txBody>
          <a:bodyPr>
            <a:noAutofit/>
          </a:bodyPr>
          <a:lstStyle/>
          <a:p>
            <a:r>
              <a:rPr lang="en-US" sz="2400" dirty="0"/>
              <a:t>In this course, you will learn how to use different OS services and features:</a:t>
            </a:r>
          </a:p>
          <a:p>
            <a:pPr lvl="1"/>
            <a:r>
              <a:rPr lang="en-US" sz="2400" dirty="0"/>
              <a:t>What is an operating system; its components; how it works</a:t>
            </a:r>
          </a:p>
          <a:p>
            <a:pPr lvl="1"/>
            <a:r>
              <a:rPr lang="en-US" sz="2400" dirty="0"/>
              <a:t>Execution of a program; function calls; interrupts; system calls; process control</a:t>
            </a:r>
          </a:p>
          <a:p>
            <a:pPr lvl="1"/>
            <a:r>
              <a:rPr lang="en-US" sz="2400" dirty="0"/>
              <a:t>File system</a:t>
            </a:r>
          </a:p>
          <a:p>
            <a:pPr lvl="1"/>
            <a:r>
              <a:rPr lang="en-US" sz="2400" dirty="0"/>
              <a:t>Concurrency and Synchronization </a:t>
            </a:r>
          </a:p>
          <a:p>
            <a:pPr lvl="1"/>
            <a:r>
              <a:rPr lang="en-US" sz="2400" dirty="0"/>
              <a:t>Inter-Process Communication (IPC)</a:t>
            </a:r>
          </a:p>
          <a:p>
            <a:pPr lvl="1"/>
            <a:r>
              <a:rPr lang="en-US" sz="2400" dirty="0"/>
              <a:t>Network/socket programming</a:t>
            </a:r>
          </a:p>
          <a:p>
            <a:pPr lvl="1"/>
            <a:r>
              <a:rPr lang="en-US" sz="2400" dirty="0"/>
              <a:t>Network Threats/Security Basics</a:t>
            </a:r>
          </a:p>
        </p:txBody>
      </p:sp>
    </p:spTree>
    <p:extLst>
      <p:ext uri="{BB962C8B-B14F-4D97-AF65-F5344CB8AC3E}">
        <p14:creationId xmlns:p14="http://schemas.microsoft.com/office/powerpoint/2010/main" val="34598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698"/>
            <a:ext cx="7200900" cy="1104902"/>
          </a:xfrm>
        </p:spPr>
        <p:txBody>
          <a:bodyPr/>
          <a:lstStyle/>
          <a:p>
            <a:r>
              <a:rPr lang="en-US" dirty="0"/>
              <a:t>CSCE 313 Instruction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95" y="1143000"/>
            <a:ext cx="8166305" cy="5410200"/>
          </a:xfrm>
        </p:spPr>
        <p:txBody>
          <a:bodyPr>
            <a:normAutofit/>
          </a:bodyPr>
          <a:lstStyle/>
          <a:p>
            <a:r>
              <a:rPr lang="en-US" dirty="0"/>
              <a:t>Instructor: Dr. Sarker Tanzir Ahmed </a:t>
            </a:r>
          </a:p>
          <a:p>
            <a:pPr lvl="1"/>
            <a:r>
              <a:rPr lang="en-US" dirty="0"/>
              <a:t>Instructional Assistant Professor</a:t>
            </a:r>
          </a:p>
          <a:p>
            <a:pPr lvl="1"/>
            <a:r>
              <a:rPr lang="en-US" dirty="0"/>
              <a:t>Background: PhD from TAMU CSE in High Performance Computing, Big Data, Web Crawling</a:t>
            </a:r>
          </a:p>
          <a:p>
            <a:r>
              <a:rPr lang="en-US" dirty="0"/>
              <a:t>Teaching Assistant: </a:t>
            </a:r>
          </a:p>
          <a:p>
            <a:pPr lvl="1"/>
            <a:r>
              <a:rPr lang="en-US" i="0" dirty="0"/>
              <a:t>Frank Wan (</a:t>
            </a:r>
            <a:r>
              <a:rPr lang="en-US" i="0" dirty="0">
                <a:hlinkClick r:id="rId2"/>
              </a:rPr>
              <a:t>frankwanbear@gmail.com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PhD student, experience teaching this course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1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738"/>
            <a:ext cx="8229600" cy="1143000"/>
          </a:xfrm>
        </p:spPr>
        <p:txBody>
          <a:bodyPr/>
          <a:lstStyle/>
          <a:p>
            <a:r>
              <a:rPr lang="en-US" dirty="0"/>
              <a:t>Textbook, 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4953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Text</a:t>
            </a:r>
            <a:r>
              <a:rPr lang="en-US" dirty="0"/>
              <a:t>: </a:t>
            </a:r>
          </a:p>
          <a:p>
            <a:pPr lvl="1"/>
            <a:r>
              <a:rPr lang="en-US" b="1" i="0" dirty="0"/>
              <a:t>T1:</a:t>
            </a:r>
            <a:r>
              <a:rPr lang="en-US" dirty="0"/>
              <a:t> Operating Systems: Principles and Practice, Second Edition, Thomas Anderson and Michael Dahlin, Recursive Books, 2014.</a:t>
            </a:r>
          </a:p>
          <a:p>
            <a:pPr lvl="1"/>
            <a:r>
              <a:rPr lang="en-US" b="1" i="0" dirty="0"/>
              <a:t>T2:</a:t>
            </a:r>
            <a:r>
              <a:rPr lang="en-US" dirty="0"/>
              <a:t> Operating Systems: Three Easy Pieces, </a:t>
            </a:r>
            <a:r>
              <a:rPr lang="fr-FR" dirty="0" err="1"/>
              <a:t>Remzi</a:t>
            </a:r>
            <a:r>
              <a:rPr lang="fr-FR" dirty="0"/>
              <a:t> H. </a:t>
            </a:r>
            <a:r>
              <a:rPr lang="fr-FR" dirty="0" err="1"/>
              <a:t>Arpaci-Dusseau</a:t>
            </a:r>
            <a:r>
              <a:rPr lang="fr-FR" dirty="0"/>
              <a:t> and Andrea C. </a:t>
            </a:r>
            <a:r>
              <a:rPr lang="fr-FR" dirty="0" err="1"/>
              <a:t>Arpaci-Dusseau</a:t>
            </a:r>
            <a:r>
              <a:rPr lang="fr-FR" dirty="0"/>
              <a:t>, </a:t>
            </a:r>
            <a:r>
              <a:rPr lang="fr-FR" dirty="0" err="1"/>
              <a:t>available</a:t>
            </a:r>
            <a:r>
              <a:rPr lang="fr-FR" dirty="0"/>
              <a:t> online at: http://pages.cs.wisc.edu/~remzi/OSTEP/</a:t>
            </a:r>
            <a:endParaRPr lang="en-US" dirty="0"/>
          </a:p>
          <a:p>
            <a:pPr lvl="0"/>
            <a:r>
              <a:rPr lang="en-US" b="1" dirty="0"/>
              <a:t>Reference</a:t>
            </a:r>
            <a:r>
              <a:rPr lang="en-US" dirty="0"/>
              <a:t>: </a:t>
            </a:r>
          </a:p>
          <a:p>
            <a:pPr lvl="1"/>
            <a:r>
              <a:rPr lang="en-US" b="1" i="0" dirty="0"/>
              <a:t>R1</a:t>
            </a:r>
            <a:r>
              <a:rPr lang="en-US" b="1" dirty="0"/>
              <a:t> (Main): </a:t>
            </a:r>
            <a:r>
              <a:rPr lang="en-US" dirty="0"/>
              <a:t>Operating Systems – Internals and Design Principles, William Stallings, Ninth Edition</a:t>
            </a:r>
          </a:p>
          <a:p>
            <a:pPr lvl="1"/>
            <a:r>
              <a:rPr lang="en-US" b="1" dirty="0"/>
              <a:t>Secondary</a:t>
            </a:r>
            <a:r>
              <a:rPr lang="en-US" dirty="0"/>
              <a:t>: </a:t>
            </a:r>
            <a:r>
              <a:rPr lang="en-US" i="1" dirty="0"/>
              <a:t>Understanding Unix/Linux Programming A Guide to Theory and Practice</a:t>
            </a:r>
            <a:r>
              <a:rPr lang="en-US" dirty="0"/>
              <a:t>, Bruce </a:t>
            </a:r>
            <a:r>
              <a:rPr lang="en-US" dirty="0" err="1"/>
              <a:t>Molay</a:t>
            </a:r>
            <a:r>
              <a:rPr lang="en-US" dirty="0"/>
              <a:t>, Pearson Education Inc., 2003</a:t>
            </a:r>
          </a:p>
          <a:p>
            <a:r>
              <a:rPr lang="en-US" b="1" dirty="0"/>
              <a:t>Other Interesting Readings</a:t>
            </a:r>
            <a:endParaRPr lang="en-US" sz="3600" b="1" dirty="0"/>
          </a:p>
          <a:p>
            <a:pPr lvl="1"/>
            <a:r>
              <a:rPr lang="en-US" i="1" dirty="0"/>
              <a:t>Computer Systems: A Programmer's Perspective</a:t>
            </a:r>
            <a:r>
              <a:rPr lang="en-US" dirty="0"/>
              <a:t>, Randal E. Bryant and David R. O'Hallaron, Prentice Hall, 2011  </a:t>
            </a:r>
          </a:p>
        </p:txBody>
      </p:sp>
    </p:spTree>
    <p:extLst>
      <p:ext uri="{BB962C8B-B14F-4D97-AF65-F5344CB8AC3E}">
        <p14:creationId xmlns:p14="http://schemas.microsoft.com/office/powerpoint/2010/main" val="3648073346"/>
      </p:ext>
    </p:extLst>
  </p:cSld>
  <p:clrMapOvr>
    <a:masterClrMapping/>
  </p:clrMapOvr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2432</Words>
  <Application>Microsoft Office PowerPoint</Application>
  <PresentationFormat>On-screen Show (4:3)</PresentationFormat>
  <Paragraphs>479</Paragraphs>
  <Slides>37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Chalkboard</vt:lpstr>
      <vt:lpstr>Courier New</vt:lpstr>
      <vt:lpstr>Droid Sans Mono</vt:lpstr>
      <vt:lpstr>Franklin Gothic Book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Crop</vt:lpstr>
      <vt:lpstr>Document</vt:lpstr>
      <vt:lpstr>Introduction to Computer Systems</vt:lpstr>
      <vt:lpstr>Lecture Outline</vt:lpstr>
      <vt:lpstr>Essence of the Course</vt:lpstr>
      <vt:lpstr>Essence of the Course</vt:lpstr>
      <vt:lpstr>Essence of the Course</vt:lpstr>
      <vt:lpstr>Why do we need OS in 313?</vt:lpstr>
      <vt:lpstr>Learning Outcome</vt:lpstr>
      <vt:lpstr>CSCE 313 Instruction Team</vt:lpstr>
      <vt:lpstr>Textbook, Reference Books</vt:lpstr>
      <vt:lpstr>How Success will be Measured</vt:lpstr>
      <vt:lpstr>Late Policy</vt:lpstr>
      <vt:lpstr>Method of Teaching</vt:lpstr>
      <vt:lpstr>Lecture Outline</vt:lpstr>
      <vt:lpstr>Background – From 312</vt:lpstr>
      <vt:lpstr>Program Execution </vt:lpstr>
      <vt:lpstr>A Short Historical Tour</vt:lpstr>
      <vt:lpstr>Second-Generation Computers  (1956-1963)</vt:lpstr>
      <vt:lpstr>Third-Generation Computer Systems  (1964-1975)</vt:lpstr>
      <vt:lpstr>Time Sharing (mid 1960s on)</vt:lpstr>
      <vt:lpstr>Multiprogramming(MP)/Time Sharing (TS) – Implementation?</vt:lpstr>
      <vt:lpstr>When to Kick-out a Program</vt:lpstr>
      <vt:lpstr>The Computing Model Changes</vt:lpstr>
      <vt:lpstr>A Modern Computer System</vt:lpstr>
      <vt:lpstr>What is an operating system?</vt:lpstr>
      <vt:lpstr>What is an OS? – Virtualization View</vt:lpstr>
      <vt:lpstr>CPU Virtualization</vt:lpstr>
      <vt:lpstr>Memory Virtualization</vt:lpstr>
      <vt:lpstr>What’s the OS’s Role?</vt:lpstr>
      <vt:lpstr>What is an Operating System?</vt:lpstr>
      <vt:lpstr>Goals of an Operating System?</vt:lpstr>
      <vt:lpstr>What an operating system is not</vt:lpstr>
      <vt:lpstr>OS Challenges</vt:lpstr>
      <vt:lpstr>OS Challenges</vt:lpstr>
      <vt:lpstr>OS Challenges</vt:lpstr>
      <vt:lpstr>Challenges in Modern OSs</vt:lpstr>
      <vt:lpstr>Challenges in Tomorrow’s OSs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2020-05-24T02:39:18Z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