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2"/>
    <p:sldMasterId id="2147483736" r:id="rId3"/>
  </p:sldMasterIdLst>
  <p:notesMasterIdLst>
    <p:notesMasterId r:id="rId29"/>
  </p:notesMasterIdLst>
  <p:sldIdLst>
    <p:sldId id="256" r:id="rId4"/>
    <p:sldId id="397" r:id="rId5"/>
    <p:sldId id="403" r:id="rId6"/>
    <p:sldId id="406" r:id="rId7"/>
    <p:sldId id="399" r:id="rId8"/>
    <p:sldId id="400" r:id="rId9"/>
    <p:sldId id="405" r:id="rId10"/>
    <p:sldId id="419" r:id="rId11"/>
    <p:sldId id="341" r:id="rId12"/>
    <p:sldId id="420" r:id="rId13"/>
    <p:sldId id="359" r:id="rId14"/>
    <p:sldId id="343" r:id="rId15"/>
    <p:sldId id="363" r:id="rId16"/>
    <p:sldId id="364" r:id="rId17"/>
    <p:sldId id="418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084" autoAdjust="0"/>
  </p:normalViewPr>
  <p:slideViewPr>
    <p:cSldViewPr>
      <p:cViewPr varScale="1">
        <p:scale>
          <a:sx n="114" d="100"/>
          <a:sy n="114" d="100"/>
        </p:scale>
        <p:origin x="156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Context switch</a:t>
            </a:r>
          </a:p>
        </p:txBody>
      </p:sp>
    </p:spTree>
    <p:extLst>
      <p:ext uri="{BB962C8B-B14F-4D97-AF65-F5344CB8AC3E}">
        <p14:creationId xmlns:p14="http://schemas.microsoft.com/office/powerpoint/2010/main" val="2149733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CSCE 313 Fall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055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FA070F4-9054-4295-8EE6-8FDB1A39590E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313 Fall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9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A169355-0583-426A-8DDB-B8494861D10B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313 Fall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13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057B06-FC5C-411A-9BEF-2485FB1259E8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313 Fall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07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092A0D-8BB5-47D8-8F73-8DCC42BBD004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CSCE 313 Fall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4118733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152DF11C-3C4F-468E-BCE3-8907C46B326F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CSCE 313 Fall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7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6A3C5A1-0D39-4354-9B52-135ADC47F7FA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75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5700976-C17D-46C4-8A20-877972998C1D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15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>
                <a:latin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fld id="{59FB5388-139D-4C3D-AAC9-1D18DEC18F41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/>
              <a:t>CSCE 313 Fall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CSCE 313 Fall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866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CSCE 313 Fall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520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8088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07" y="2129725"/>
            <a:ext cx="7772186" cy="1470797"/>
          </a:xfrm>
        </p:spPr>
        <p:txBody>
          <a:bodyPr/>
          <a:lstStyle>
            <a:lvl1pPr>
              <a:defRPr sz="4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15" y="3886391"/>
            <a:ext cx="6400371" cy="1752378"/>
          </a:xfrm>
        </p:spPr>
        <p:txBody>
          <a:bodyPr/>
          <a:lstStyle>
            <a:lvl1pPr marL="0" indent="0" algn="ctr">
              <a:buNone/>
              <a:defRPr sz="3200">
                <a:latin typeface="Arial Narrow" pitchFamily="34" charset="0"/>
              </a:defRPr>
            </a:lvl1pPr>
            <a:lvl2pPr marL="411571" indent="0" algn="ctr">
              <a:buNone/>
              <a:defRPr/>
            </a:lvl2pPr>
            <a:lvl3pPr marL="823143" indent="0" algn="ctr">
              <a:buNone/>
              <a:defRPr/>
            </a:lvl3pPr>
            <a:lvl4pPr marL="1234714" indent="0" algn="ctr">
              <a:buNone/>
              <a:defRPr/>
            </a:lvl4pPr>
            <a:lvl5pPr marL="1646286" indent="0" algn="ctr">
              <a:buNone/>
              <a:defRPr/>
            </a:lvl5pPr>
            <a:lvl6pPr marL="2057857" indent="0" algn="ctr">
              <a:buNone/>
              <a:defRPr/>
            </a:lvl6pPr>
            <a:lvl7pPr marL="2469429" indent="0" algn="ctr">
              <a:buNone/>
              <a:defRPr/>
            </a:lvl7pPr>
            <a:lvl8pPr marL="2881000" indent="0" algn="ctr">
              <a:buNone/>
              <a:defRPr/>
            </a:lvl8pPr>
            <a:lvl9pPr marL="329257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446604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8CB83A2-48F4-43F7-A1C0-6CBEC6FBC831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CSCE 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9379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E476-EA0B-44C9-8032-64498D5E0F31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56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213A49BE-395B-43D0-9AE6-348463AC6D26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CSCE 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78054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C23221B-DFFE-49F0-BD3F-5640CAEE29F5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313 Fall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65125" y="381000"/>
            <a:ext cx="84105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02" tIns="46003" rIns="92002" bIns="46003" anchor="ctr" anchorCtr="1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366713" y="1793875"/>
            <a:ext cx="8407400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68" tIns="45686" rIns="91368" bIns="45686" anchorCtr="1"/>
          <a:lstStyle/>
          <a:p>
            <a:pPr marL="225414" indent="-225414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"/>
              <a:defRPr/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b="0" dirty="0" smtClean="0">
                <a:solidFill>
                  <a:srgbClr val="FFFFFF">
                    <a:tint val="75000"/>
                  </a:srgb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CSCE 313 Fall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7592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transition>
    <p:fade/>
  </p:transition>
  <p:hf sldNum="0" hdr="0" ftr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457177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91435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37153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828709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223838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568325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2pPr>
      <a:lvl3pPr marL="912813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3pPr>
      <a:lvl4pPr marL="1381125" indent="-238125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725613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2184291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2641468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098645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3555822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CSCE 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580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02" r:id="rId12"/>
  </p:sldLayoutIdLst>
  <p:hf sldNum="0" hdr="0" ftr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lH4-oHnBb8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180907" y="1600199"/>
            <a:ext cx="6781800" cy="216982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Introduction to process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dirty="0"/>
              <a:t>Tanzir Ahmed</a:t>
            </a:r>
            <a:br>
              <a:rPr lang="en-US" dirty="0"/>
            </a:br>
            <a:r>
              <a:rPr lang="en-US" dirty="0"/>
              <a:t>CSCE 313 Summer 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908" y="381000"/>
            <a:ext cx="5562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Reading Reference: Textbook 1 Chapter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696200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Private Address Space Illusion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558925"/>
            <a:ext cx="8307387" cy="9556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dirty="0"/>
              <a:t>But each process is made to believe that the memory looks like the following – thanks to Virtual Memory: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6307-DCC4-47AA-81B6-72DF4505C871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9220" name="Rectangle 4"/>
          <p:cNvSpPr>
            <a:spLocks noChangeAspect="1" noChangeArrowheads="1"/>
          </p:cNvSpPr>
          <p:nvPr/>
        </p:nvSpPr>
        <p:spPr bwMode="auto">
          <a:xfrm>
            <a:off x="2498725" y="1935163"/>
            <a:ext cx="6948488" cy="463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901732" y="2387600"/>
            <a:ext cx="5651468" cy="4241800"/>
            <a:chOff x="1752600" y="2387600"/>
            <a:chExt cx="5651468" cy="4241800"/>
          </a:xfrm>
        </p:grpSpPr>
        <p:sp>
          <p:nvSpPr>
            <p:cNvPr id="9221" name="Rectangle 6"/>
            <p:cNvSpPr>
              <a:spLocks noChangeAspect="1" noChangeArrowheads="1"/>
            </p:cNvSpPr>
            <p:nvPr/>
          </p:nvSpPr>
          <p:spPr bwMode="auto">
            <a:xfrm>
              <a:off x="2995613" y="3514725"/>
              <a:ext cx="2230437" cy="5365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en-US" sz="1400"/>
                <a:t>memory mapped region for</a:t>
              </a:r>
            </a:p>
            <a:p>
              <a:pPr>
                <a:lnSpc>
                  <a:spcPct val="100000"/>
                </a:lnSpc>
              </a:pPr>
              <a:r>
                <a:rPr lang="en-US" altLang="en-US" sz="1400"/>
                <a:t>shared libraries</a:t>
              </a:r>
            </a:p>
          </p:txBody>
        </p:sp>
        <p:sp>
          <p:nvSpPr>
            <p:cNvPr id="9222" name="Rectangle 7"/>
            <p:cNvSpPr>
              <a:spLocks noChangeAspect="1" noChangeArrowheads="1"/>
            </p:cNvSpPr>
            <p:nvPr/>
          </p:nvSpPr>
          <p:spPr bwMode="auto">
            <a:xfrm>
              <a:off x="2995613" y="4048125"/>
              <a:ext cx="2230437" cy="57785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en-US" altLang="en-US" sz="1400"/>
            </a:p>
          </p:txBody>
        </p:sp>
        <p:sp>
          <p:nvSpPr>
            <p:cNvPr id="9223" name="Rectangle 8"/>
            <p:cNvSpPr>
              <a:spLocks noChangeAspect="1" noChangeArrowheads="1"/>
            </p:cNvSpPr>
            <p:nvPr/>
          </p:nvSpPr>
          <p:spPr bwMode="auto">
            <a:xfrm>
              <a:off x="2995613" y="4629150"/>
              <a:ext cx="2230437" cy="5349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en-US" sz="1400"/>
                <a:t>run-time heap</a:t>
              </a:r>
            </a:p>
            <a:p>
              <a:pPr>
                <a:lnSpc>
                  <a:spcPct val="100000"/>
                </a:lnSpc>
              </a:pPr>
              <a:r>
                <a:rPr lang="en-US" altLang="en-US" sz="1400"/>
                <a:t>(managed by malloc)</a:t>
              </a:r>
            </a:p>
          </p:txBody>
        </p:sp>
        <p:sp>
          <p:nvSpPr>
            <p:cNvPr id="9224" name="Rectangle 9"/>
            <p:cNvSpPr>
              <a:spLocks noChangeAspect="1" noChangeArrowheads="1"/>
            </p:cNvSpPr>
            <p:nvPr/>
          </p:nvSpPr>
          <p:spPr bwMode="auto">
            <a:xfrm>
              <a:off x="2995613" y="2787650"/>
              <a:ext cx="2230437" cy="725488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en-US" altLang="en-US" sz="1400"/>
            </a:p>
          </p:txBody>
        </p:sp>
        <p:sp>
          <p:nvSpPr>
            <p:cNvPr id="9225" name="Line 10"/>
            <p:cNvSpPr>
              <a:spLocks noChangeAspect="1" noChangeShapeType="1"/>
            </p:cNvSpPr>
            <p:nvPr/>
          </p:nvSpPr>
          <p:spPr bwMode="auto">
            <a:xfrm flipH="1" flipV="1">
              <a:off x="4144963" y="4311650"/>
              <a:ext cx="1587" cy="304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226" name="Rectangle 11"/>
            <p:cNvSpPr>
              <a:spLocks noChangeAspect="1" noChangeArrowheads="1"/>
            </p:cNvSpPr>
            <p:nvPr/>
          </p:nvSpPr>
          <p:spPr bwMode="auto">
            <a:xfrm>
              <a:off x="2995613" y="2519363"/>
              <a:ext cx="2230437" cy="4508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en-US" sz="1400"/>
                <a:t>user stack</a:t>
              </a:r>
            </a:p>
            <a:p>
              <a:pPr>
                <a:lnSpc>
                  <a:spcPct val="100000"/>
                </a:lnSpc>
              </a:pPr>
              <a:r>
                <a:rPr lang="en-US" altLang="en-US" sz="1400"/>
                <a:t>(created at runtime)</a:t>
              </a:r>
            </a:p>
          </p:txBody>
        </p:sp>
        <p:sp>
          <p:nvSpPr>
            <p:cNvPr id="9227" name="Line 12"/>
            <p:cNvSpPr>
              <a:spLocks noChangeAspect="1" noChangeShapeType="1"/>
            </p:cNvSpPr>
            <p:nvPr/>
          </p:nvSpPr>
          <p:spPr bwMode="auto">
            <a:xfrm flipH="1" flipV="1">
              <a:off x="4144963" y="3336925"/>
              <a:ext cx="1587" cy="18256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228" name="Line 13"/>
            <p:cNvSpPr>
              <a:spLocks noChangeAspect="1" noChangeShapeType="1"/>
            </p:cNvSpPr>
            <p:nvPr/>
          </p:nvSpPr>
          <p:spPr bwMode="auto">
            <a:xfrm flipH="1">
              <a:off x="4144963" y="2970213"/>
              <a:ext cx="1587" cy="1825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229" name="Rectangle 14"/>
            <p:cNvSpPr>
              <a:spLocks noChangeAspect="1" noChangeArrowheads="1"/>
            </p:cNvSpPr>
            <p:nvPr/>
          </p:nvSpPr>
          <p:spPr bwMode="auto">
            <a:xfrm>
              <a:off x="2986088" y="6200775"/>
              <a:ext cx="2232025" cy="3175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en-US" sz="1400" dirty="0"/>
                <a:t>Kernel </a:t>
              </a:r>
            </a:p>
          </p:txBody>
        </p:sp>
        <p:sp>
          <p:nvSpPr>
            <p:cNvPr id="9230" name="Text Box 15"/>
            <p:cNvSpPr txBox="1">
              <a:spLocks noChangeAspect="1" noChangeArrowheads="1"/>
            </p:cNvSpPr>
            <p:nvPr/>
          </p:nvSpPr>
          <p:spPr bwMode="auto">
            <a:xfrm>
              <a:off x="2371725" y="6324600"/>
              <a:ext cx="2825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en-US" sz="1400"/>
                <a:t>0</a:t>
              </a:r>
            </a:p>
          </p:txBody>
        </p:sp>
        <p:sp>
          <p:nvSpPr>
            <p:cNvPr id="9231" name="Text Box 16"/>
            <p:cNvSpPr txBox="1">
              <a:spLocks noChangeAspect="1" noChangeArrowheads="1"/>
            </p:cNvSpPr>
            <p:nvPr/>
          </p:nvSpPr>
          <p:spPr bwMode="auto">
            <a:xfrm>
              <a:off x="5470525" y="2847975"/>
              <a:ext cx="193354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en-US" sz="1400"/>
                <a:t>%esp (stack pointer)</a:t>
              </a:r>
            </a:p>
          </p:txBody>
        </p:sp>
        <p:sp>
          <p:nvSpPr>
            <p:cNvPr id="9232" name="Line 17"/>
            <p:cNvSpPr>
              <a:spLocks noChangeAspect="1" noChangeShapeType="1"/>
            </p:cNvSpPr>
            <p:nvPr/>
          </p:nvSpPr>
          <p:spPr bwMode="auto">
            <a:xfrm flipH="1">
              <a:off x="5226050" y="2968625"/>
              <a:ext cx="30480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233" name="Text Box 20"/>
            <p:cNvSpPr txBox="1">
              <a:spLocks noChangeAspect="1" noChangeArrowheads="1"/>
            </p:cNvSpPr>
            <p:nvPr/>
          </p:nvSpPr>
          <p:spPr bwMode="auto">
            <a:xfrm>
              <a:off x="5592763" y="4495800"/>
              <a:ext cx="46358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en-US" sz="1400"/>
                <a:t>brk</a:t>
              </a:r>
            </a:p>
          </p:txBody>
        </p:sp>
        <p:sp>
          <p:nvSpPr>
            <p:cNvPr id="9234" name="Line 21"/>
            <p:cNvSpPr>
              <a:spLocks noChangeAspect="1" noChangeShapeType="1"/>
            </p:cNvSpPr>
            <p:nvPr/>
          </p:nvSpPr>
          <p:spPr bwMode="auto">
            <a:xfrm flipH="1">
              <a:off x="5287963" y="4616450"/>
              <a:ext cx="304800" cy="158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235" name="Text Box 22"/>
            <p:cNvSpPr txBox="1">
              <a:spLocks noChangeAspect="1" noChangeArrowheads="1"/>
            </p:cNvSpPr>
            <p:nvPr/>
          </p:nvSpPr>
          <p:spPr bwMode="auto">
            <a:xfrm>
              <a:off x="1752600" y="2387600"/>
              <a:ext cx="1258888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en-US" sz="1400">
                  <a:latin typeface="Courier New" panose="02070309020205020404" pitchFamily="49" charset="0"/>
                </a:rPr>
                <a:t>0xffffffff</a:t>
              </a:r>
            </a:p>
          </p:txBody>
        </p:sp>
        <p:sp>
          <p:nvSpPr>
            <p:cNvPr id="9236" name="Text Box 23"/>
            <p:cNvSpPr txBox="1">
              <a:spLocks noChangeAspect="1" noChangeArrowheads="1"/>
            </p:cNvSpPr>
            <p:nvPr/>
          </p:nvSpPr>
          <p:spPr bwMode="auto">
            <a:xfrm>
              <a:off x="1752600" y="6005513"/>
              <a:ext cx="12509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en-US" sz="1400">
                  <a:latin typeface="Courier New" panose="02070309020205020404" pitchFamily="49" charset="0"/>
                </a:rPr>
                <a:t>0x08048000</a:t>
              </a:r>
            </a:p>
          </p:txBody>
        </p:sp>
        <p:sp>
          <p:nvSpPr>
            <p:cNvPr id="9237" name="Text Box 24"/>
            <p:cNvSpPr txBox="1">
              <a:spLocks noChangeAspect="1" noChangeArrowheads="1"/>
            </p:cNvSpPr>
            <p:nvPr/>
          </p:nvSpPr>
          <p:spPr bwMode="auto">
            <a:xfrm>
              <a:off x="1752600" y="3873500"/>
              <a:ext cx="12509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en-US" sz="1400">
                  <a:latin typeface="Courier New" panose="02070309020205020404" pitchFamily="49" charset="0"/>
                </a:rPr>
                <a:t>0x40000000</a:t>
              </a:r>
            </a:p>
          </p:txBody>
        </p:sp>
        <p:sp>
          <p:nvSpPr>
            <p:cNvPr id="9238" name="Rectangle 25"/>
            <p:cNvSpPr>
              <a:spLocks noChangeAspect="1" noChangeArrowheads="1"/>
            </p:cNvSpPr>
            <p:nvPr/>
          </p:nvSpPr>
          <p:spPr bwMode="auto">
            <a:xfrm>
              <a:off x="2986088" y="5164138"/>
              <a:ext cx="2232025" cy="5365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en-US" sz="1400"/>
                <a:t>read/write segment</a:t>
              </a:r>
            </a:p>
            <a:p>
              <a:pPr>
                <a:lnSpc>
                  <a:spcPct val="100000"/>
                </a:lnSpc>
              </a:pPr>
              <a:r>
                <a:rPr lang="en-US" altLang="en-US" sz="1400"/>
                <a:t>(.data, .bss)</a:t>
              </a:r>
            </a:p>
          </p:txBody>
        </p:sp>
        <p:sp>
          <p:nvSpPr>
            <p:cNvPr id="9239" name="Rectangle 26"/>
            <p:cNvSpPr>
              <a:spLocks noChangeAspect="1" noChangeArrowheads="1"/>
            </p:cNvSpPr>
            <p:nvPr/>
          </p:nvSpPr>
          <p:spPr bwMode="auto">
            <a:xfrm>
              <a:off x="2986088" y="5665788"/>
              <a:ext cx="2232025" cy="5349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en-US" sz="1400"/>
                <a:t>read-only segment</a:t>
              </a:r>
            </a:p>
            <a:p>
              <a:pPr>
                <a:lnSpc>
                  <a:spcPct val="100000"/>
                </a:lnSpc>
              </a:pPr>
              <a:r>
                <a:rPr lang="en-US" altLang="en-US" sz="1400"/>
                <a:t>(.init, .text, .rodata)</a:t>
              </a:r>
            </a:p>
          </p:txBody>
        </p:sp>
        <p:sp>
          <p:nvSpPr>
            <p:cNvPr id="9240" name="AutoShape 27"/>
            <p:cNvSpPr>
              <a:spLocks noChangeAspect="1"/>
            </p:cNvSpPr>
            <p:nvPr/>
          </p:nvSpPr>
          <p:spPr bwMode="auto">
            <a:xfrm>
              <a:off x="5302250" y="5467429"/>
              <a:ext cx="518818" cy="430054"/>
            </a:xfrm>
            <a:prstGeom prst="rightBrace">
              <a:avLst>
                <a:gd name="adj1" fmla="val 13952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9241" name="Text Box 28"/>
            <p:cNvSpPr txBox="1">
              <a:spLocks noChangeAspect="1" noChangeArrowheads="1"/>
            </p:cNvSpPr>
            <p:nvPr/>
          </p:nvSpPr>
          <p:spPr bwMode="auto">
            <a:xfrm>
              <a:off x="5739128" y="5486400"/>
              <a:ext cx="157607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en-US" sz="1400" dirty="0"/>
                <a:t>loaded from the 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en-US" sz="1400" dirty="0"/>
                <a:t>executable file</a:t>
              </a:r>
            </a:p>
          </p:txBody>
        </p:sp>
        <p:sp>
          <p:nvSpPr>
            <p:cNvPr id="9242" name="Line 30"/>
            <p:cNvSpPr>
              <a:spLocks noChangeAspect="1" noChangeShapeType="1"/>
            </p:cNvSpPr>
            <p:nvPr/>
          </p:nvSpPr>
          <p:spPr bwMode="auto">
            <a:xfrm>
              <a:off x="2995613" y="2519363"/>
              <a:ext cx="223043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b="1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2000" y="2286000"/>
            <a:ext cx="6837775" cy="1355169"/>
            <a:chOff x="762000" y="2286000"/>
            <a:chExt cx="6837775" cy="1355169"/>
          </a:xfrm>
        </p:grpSpPr>
        <p:sp>
          <p:nvSpPr>
            <p:cNvPr id="4" name="Oval 3"/>
            <p:cNvSpPr/>
            <p:nvPr/>
          </p:nvSpPr>
          <p:spPr>
            <a:xfrm>
              <a:off x="762000" y="2286000"/>
              <a:ext cx="1524000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Elbow Connector 5"/>
            <p:cNvCxnSpPr>
              <a:stCxn id="4" idx="4"/>
              <a:endCxn id="8" idx="1"/>
            </p:cNvCxnSpPr>
            <p:nvPr/>
          </p:nvCxnSpPr>
          <p:spPr>
            <a:xfrm rot="16200000" flipH="1">
              <a:off x="3200647" y="1142753"/>
              <a:ext cx="637103" cy="3990396"/>
            </a:xfrm>
            <a:prstGeom prst="bentConnector2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514396" y="3271837"/>
              <a:ext cx="208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How big can this be?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514396" y="3700760"/>
            <a:ext cx="3304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Depends on machine architecture.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For a 32 bit machine 2</a:t>
            </a:r>
            <a:r>
              <a:rPr lang="en-US" baseline="30000" dirty="0">
                <a:solidFill>
                  <a:srgbClr val="FF0000"/>
                </a:solidFill>
              </a:rPr>
              <a:t>32  </a:t>
            </a:r>
            <a:r>
              <a:rPr lang="en-US" dirty="0">
                <a:solidFill>
                  <a:srgbClr val="FF0000"/>
                </a:solidFill>
              </a:rPr>
              <a:t>= 4GB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For a 64 bit machine 2</a:t>
            </a:r>
            <a:r>
              <a:rPr lang="en-US" baseline="30000" dirty="0">
                <a:solidFill>
                  <a:srgbClr val="FF0000"/>
                </a:solidFill>
              </a:rPr>
              <a:t>64  </a:t>
            </a:r>
            <a:r>
              <a:rPr lang="en-US" dirty="0">
                <a:solidFill>
                  <a:srgbClr val="FF0000"/>
                </a:solidFill>
              </a:rPr>
              <a:t>= 16EB</a:t>
            </a:r>
            <a:endParaRPr lang="en-US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33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process image really 2</a:t>
            </a:r>
            <a:r>
              <a:rPr lang="en-US" baseline="30000" dirty="0"/>
              <a:t>32</a:t>
            </a:r>
            <a:r>
              <a:rPr lang="en-US" dirty="0"/>
              <a:t> = 4GB long?</a:t>
            </a:r>
          </a:p>
          <a:p>
            <a:pPr lvl="1"/>
            <a:r>
              <a:rPr lang="en-US" dirty="0"/>
              <a:t>It would be nice for us, programmers</a:t>
            </a:r>
          </a:p>
          <a:p>
            <a:pPr lvl="1"/>
            <a:r>
              <a:rPr lang="en-US" dirty="0"/>
              <a:t>But typically, physical memory is quite limited</a:t>
            </a:r>
          </a:p>
          <a:p>
            <a:pPr lvl="1"/>
            <a:r>
              <a:rPr lang="en-US" dirty="0"/>
              <a:t>Virtual memory in action</a:t>
            </a:r>
          </a:p>
          <a:p>
            <a:r>
              <a:rPr lang="en-US" dirty="0"/>
              <a:t>What is then Virtual Memory?</a:t>
            </a:r>
          </a:p>
          <a:p>
            <a:pPr lvl="1"/>
            <a:r>
              <a:rPr lang="en-US" dirty="0"/>
              <a:t>For that, we now need to a little understanding on how memory is organized in a system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1226-50E2-4679-9AEF-C7D21D70891E}" type="datetime1">
              <a:rPr lang="en-US" smtClean="0"/>
              <a:t>8/4/2020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Organization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600200"/>
            <a:ext cx="7465154" cy="4895851"/>
          </a:xfrm>
        </p:spPr>
        <p:txBody>
          <a:bodyPr>
            <a:normAutofit/>
          </a:bodyPr>
          <a:lstStyle/>
          <a:p>
            <a:r>
              <a:rPr lang="en-US" altLang="en-US" dirty="0"/>
              <a:t>Memory is logically divided into </a:t>
            </a:r>
            <a:r>
              <a:rPr lang="en-US" altLang="en-US" i="1" dirty="0"/>
              <a:t>pages</a:t>
            </a:r>
            <a:r>
              <a:rPr lang="en-US" altLang="en-US" dirty="0"/>
              <a:t>, which are fixed in size and aligned regions of memory</a:t>
            </a:r>
          </a:p>
          <a:p>
            <a:pPr lvl="1"/>
            <a:r>
              <a:rPr lang="en-US" altLang="en-US" dirty="0"/>
              <a:t>Typical size: 4KB/page</a:t>
            </a:r>
          </a:p>
          <a:p>
            <a:r>
              <a:rPr lang="en-US" dirty="0"/>
              <a:t>But pages are associated to a process only when necessary (i.e., read or written)</a:t>
            </a:r>
          </a:p>
          <a:p>
            <a:pPr lvl="1"/>
            <a:r>
              <a:rPr lang="en-US" dirty="0"/>
              <a:t>When not necessary, they are evicted to the disk</a:t>
            </a:r>
          </a:p>
          <a:p>
            <a:pPr lvl="1"/>
            <a:r>
              <a:rPr lang="en-US" dirty="0"/>
              <a:t>Thus a running process can be</a:t>
            </a:r>
            <a:br>
              <a:rPr lang="en-US" dirty="0"/>
            </a:br>
            <a:r>
              <a:rPr lang="en-US" dirty="0"/>
              <a:t>stored back to disk again!!!!</a:t>
            </a:r>
          </a:p>
          <a:p>
            <a:r>
              <a:rPr lang="en-US" dirty="0"/>
              <a:t>The mechanism of such </a:t>
            </a:r>
            <a:r>
              <a:rPr lang="en-US" b="1" dirty="0"/>
              <a:t>lazy-allocation </a:t>
            </a:r>
            <a:br>
              <a:rPr lang="en-US" dirty="0"/>
            </a:br>
            <a:r>
              <a:rPr lang="en-US" dirty="0"/>
              <a:t>is through </a:t>
            </a:r>
            <a:r>
              <a:rPr lang="en-US" b="1" dirty="0"/>
              <a:t>Page Fault</a:t>
            </a:r>
            <a:endParaRPr lang="en-US" b="1" i="1" dirty="0"/>
          </a:p>
          <a:p>
            <a:pPr lvl="1"/>
            <a:r>
              <a:rPr lang="en-US" dirty="0"/>
              <a:t>If a non-existent page is accessed (R/W),</a:t>
            </a:r>
            <a:br>
              <a:rPr lang="en-US" dirty="0"/>
            </a:br>
            <a:r>
              <a:rPr lang="en-US" dirty="0"/>
              <a:t>a page fault happens and fault-handler</a:t>
            </a:r>
            <a:br>
              <a:rPr lang="en-US" dirty="0"/>
            </a:br>
            <a:r>
              <a:rPr lang="en-US" dirty="0"/>
              <a:t>allocates the required page in physical </a:t>
            </a:r>
            <a:br>
              <a:rPr lang="en-US" dirty="0"/>
            </a:br>
            <a:r>
              <a:rPr lang="en-US" dirty="0"/>
              <a:t>memory</a:t>
            </a:r>
            <a:endParaRPr lang="en-US" b="1" i="1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A45D-53FC-4EBE-90B7-95AF3A43E7E4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2600" y="7226300"/>
            <a:ext cx="6091196" cy="171532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Franklin Gothic Book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391ABC-BEAC-495F-AE3B-C3E504CC5248}"/>
              </a:ext>
            </a:extLst>
          </p:cNvPr>
          <p:cNvGrpSpPr/>
          <p:nvPr/>
        </p:nvGrpSpPr>
        <p:grpSpPr>
          <a:xfrm>
            <a:off x="6065653" y="3886200"/>
            <a:ext cx="3078347" cy="2945606"/>
            <a:chOff x="6025023" y="3886200"/>
            <a:chExt cx="3922784" cy="2945606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6858000" y="3886200"/>
              <a:ext cx="1764285" cy="6646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0-4095</a:t>
              </a:r>
            </a:p>
          </p:txBody>
        </p:sp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6858001" y="4550885"/>
              <a:ext cx="1764284" cy="6079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4096-8191</a:t>
              </a: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6858000" y="5165724"/>
              <a:ext cx="1764285" cy="6646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8192-12287</a:t>
              </a:r>
            </a:p>
          </p:txBody>
        </p:sp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6858000" y="5805488"/>
              <a:ext cx="1764285" cy="66468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12288-16383</a:t>
              </a:r>
            </a:p>
          </p:txBody>
        </p:sp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7591698" y="6496051"/>
              <a:ext cx="461665" cy="335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8722782" y="3976688"/>
              <a:ext cx="12250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Page 0</a:t>
              </a: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8722782" y="4616450"/>
              <a:ext cx="12250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Page 1</a:t>
              </a:r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8722782" y="5232322"/>
              <a:ext cx="12250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Page 2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8722782" y="5897563"/>
              <a:ext cx="12250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Page 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60797" y="4376148"/>
              <a:ext cx="918257" cy="383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4KB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54359" y="4972492"/>
              <a:ext cx="918257" cy="383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8KB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25023" y="5634396"/>
              <a:ext cx="1123290" cy="383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12KB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379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Mapping from Virtual to Physical Memory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E476-EA0B-44C9-8032-64498D5E0F31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8916" y="2583273"/>
            <a:ext cx="1436474" cy="36502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578026" y="2995435"/>
            <a:ext cx="1416736" cy="1269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586288" y="3386788"/>
            <a:ext cx="1416736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 flipV="1">
            <a:off x="595572" y="3763390"/>
            <a:ext cx="1396631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669171" y="2555079"/>
            <a:ext cx="1290133" cy="205173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-76200" y="5991104"/>
            <a:ext cx="6246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64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5334" y="2052054"/>
            <a:ext cx="168080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Virtual Memory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93856" y="2459411"/>
            <a:ext cx="2881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-76200" y="2825846"/>
            <a:ext cx="5306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4K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-54671" y="3190971"/>
            <a:ext cx="509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8K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-156159" y="3578563"/>
            <a:ext cx="6260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12K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67412" y="2554810"/>
            <a:ext cx="1568530" cy="36502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V="1">
            <a:off x="7066522" y="2968554"/>
            <a:ext cx="1568530" cy="1110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 flipV="1">
            <a:off x="7074784" y="3354875"/>
            <a:ext cx="1560268" cy="345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6412296" y="6003005"/>
            <a:ext cx="6246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64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777780" y="2387509"/>
            <a:ext cx="2881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6690090" y="2805823"/>
            <a:ext cx="5474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4K</a:t>
            </a: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6701382" y="3179582"/>
            <a:ext cx="5771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8K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8542" y="2992705"/>
            <a:ext cx="102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7986" y="2623425"/>
            <a:ext cx="105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07432" y="2953047"/>
            <a:ext cx="93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12141" y="2626103"/>
            <a:ext cx="96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0</a:t>
            </a: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3086419" y="2418653"/>
            <a:ext cx="5260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0K</a:t>
            </a: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3086419" y="2783778"/>
            <a:ext cx="5260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4K</a:t>
            </a: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3086419" y="3148903"/>
            <a:ext cx="5260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8K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073497" y="3514028"/>
            <a:ext cx="6016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12K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3015178" y="3947895"/>
            <a:ext cx="6648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16K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2003024" y="2797383"/>
            <a:ext cx="16720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cxnSpLocks/>
          </p:cNvCxnSpPr>
          <p:nvPr/>
        </p:nvCxnSpPr>
        <p:spPr>
          <a:xfrm>
            <a:off x="1990668" y="3186764"/>
            <a:ext cx="1658528" cy="369332"/>
          </a:xfrm>
          <a:prstGeom prst="bentConnector3">
            <a:avLst>
              <a:gd name="adj1" fmla="val 5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58541" y="3390261"/>
            <a:ext cx="103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2</a:t>
            </a:r>
          </a:p>
        </p:txBody>
      </p:sp>
      <p:cxnSp>
        <p:nvCxnSpPr>
          <p:cNvPr id="40" name="Elbow Connector 39"/>
          <p:cNvCxnSpPr>
            <a:cxnSpLocks/>
          </p:cNvCxnSpPr>
          <p:nvPr/>
        </p:nvCxnSpPr>
        <p:spPr>
          <a:xfrm>
            <a:off x="2008560" y="3574927"/>
            <a:ext cx="1667017" cy="3524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cxnSpLocks/>
          </p:cNvCxnSpPr>
          <p:nvPr/>
        </p:nvCxnSpPr>
        <p:spPr>
          <a:xfrm rot="10800000" flipV="1">
            <a:off x="4929492" y="2783777"/>
            <a:ext cx="2145292" cy="3754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cxnSpLocks/>
          </p:cNvCxnSpPr>
          <p:nvPr/>
        </p:nvCxnSpPr>
        <p:spPr>
          <a:xfrm rot="10800000" flipV="1">
            <a:off x="4940038" y="3190970"/>
            <a:ext cx="2126485" cy="1013005"/>
          </a:xfrm>
          <a:prstGeom prst="bentConnector3">
            <a:avLst>
              <a:gd name="adj1" fmla="val 421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633961" y="2328187"/>
            <a:ext cx="341794" cy="22786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Page Table</a:t>
            </a:r>
          </a:p>
        </p:txBody>
      </p:sp>
      <p:sp>
        <p:nvSpPr>
          <p:cNvPr id="44" name="Oval 43"/>
          <p:cNvSpPr/>
          <p:nvPr/>
        </p:nvSpPr>
        <p:spPr>
          <a:xfrm>
            <a:off x="2447101" y="2328187"/>
            <a:ext cx="341794" cy="22786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Page Table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46266" y="4549061"/>
            <a:ext cx="1445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Private to Process #1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09250" y="4537571"/>
            <a:ext cx="156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Of Process #2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674899" y="2587026"/>
            <a:ext cx="1247405" cy="365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Frame 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88023" y="2962184"/>
            <a:ext cx="1229211" cy="36576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Frame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82271" y="3320898"/>
            <a:ext cx="1244666" cy="365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Frame 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81551" y="3686658"/>
            <a:ext cx="1235683" cy="365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Frame 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06664" y="2069809"/>
            <a:ext cx="193370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64664" y="2043158"/>
            <a:ext cx="181517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Virtual Memory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770791E-8D5C-45F4-B1A1-BF5BF57CDDE1}"/>
              </a:ext>
            </a:extLst>
          </p:cNvPr>
          <p:cNvSpPr txBox="1"/>
          <p:nvPr/>
        </p:nvSpPr>
        <p:spPr>
          <a:xfrm>
            <a:off x="3682271" y="4062874"/>
            <a:ext cx="1244666" cy="36576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Frame 4</a:t>
            </a:r>
          </a:p>
        </p:txBody>
      </p:sp>
    </p:spTree>
    <p:extLst>
      <p:ext uri="{BB962C8B-B14F-4D97-AF65-F5344CB8AC3E}">
        <p14:creationId xmlns:p14="http://schemas.microsoft.com/office/powerpoint/2010/main" val="284749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782" y="76200"/>
            <a:ext cx="7200900" cy="838200"/>
          </a:xfrm>
        </p:spPr>
        <p:txBody>
          <a:bodyPr/>
          <a:lstStyle/>
          <a:p>
            <a:r>
              <a:rPr lang="en-US" dirty="0"/>
              <a:t>Summarizing Virtual Memory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914400"/>
            <a:ext cx="76200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private address space of a process is made up of pages</a:t>
            </a:r>
          </a:p>
          <a:p>
            <a:pPr lvl="1"/>
            <a:r>
              <a:rPr lang="en-US" dirty="0"/>
              <a:t>These pages can be spread according to the wish of the kernel</a:t>
            </a:r>
          </a:p>
          <a:p>
            <a:pPr lvl="1"/>
            <a:r>
              <a:rPr lang="en-US" dirty="0"/>
              <a:t>Contiguous memory in processes’ view are not necessarily contiguous in physical memory – they can be physically scattered, but </a:t>
            </a:r>
            <a:r>
              <a:rPr lang="en-US" b="1" dirty="0">
                <a:solidFill>
                  <a:srgbClr val="FF0000"/>
                </a:solidFill>
              </a:rPr>
              <a:t>stitched</a:t>
            </a:r>
            <a:r>
              <a:rPr lang="en-US" dirty="0"/>
              <a:t> together by Virtual Memory system</a:t>
            </a:r>
          </a:p>
          <a:p>
            <a:r>
              <a:rPr lang="en-US" dirty="0"/>
              <a:t>Because memory is scarce, the whole private address space does not need to be allocated all the time:</a:t>
            </a:r>
          </a:p>
          <a:p>
            <a:pPr lvl="1"/>
            <a:r>
              <a:rPr lang="en-US" dirty="0"/>
              <a:t>Actual pages can be allocated/mapped only when needed (i.e., read or written) through </a:t>
            </a:r>
            <a:r>
              <a:rPr lang="en-US" b="1" dirty="0"/>
              <a:t>page faults</a:t>
            </a:r>
          </a:p>
          <a:p>
            <a:pPr lvl="1"/>
            <a:r>
              <a:rPr lang="en-US" dirty="0"/>
              <a:t>Even allocated but inactive pages can be swapped back to disk to make room for more active pages</a:t>
            </a:r>
          </a:p>
          <a:p>
            <a:r>
              <a:rPr lang="en-US" dirty="0"/>
              <a:t>Memory accesses can be slowed down by Page Table accesses</a:t>
            </a:r>
          </a:p>
          <a:p>
            <a:pPr lvl="1"/>
            <a:r>
              <a:rPr lang="en-US" dirty="0"/>
              <a:t>Each address must be translated to physical address by looking up in the process’s page table, which is also in memory</a:t>
            </a:r>
          </a:p>
          <a:p>
            <a:pPr lvl="1"/>
            <a:r>
              <a:rPr lang="en-US" dirty="0"/>
              <a:t>Thus each memory access is actually </a:t>
            </a:r>
            <a:r>
              <a:rPr lang="en-US" b="1" dirty="0">
                <a:solidFill>
                  <a:srgbClr val="FF0000"/>
                </a:solidFill>
              </a:rPr>
              <a:t>2 memory accesses</a:t>
            </a:r>
            <a:r>
              <a:rPr lang="en-US" dirty="0"/>
              <a:t>: 1 for page table, another for the actual memory access</a:t>
            </a:r>
          </a:p>
          <a:p>
            <a:pPr lvl="1"/>
            <a:r>
              <a:rPr lang="en-US" dirty="0"/>
              <a:t>There is a cache called Translation Lookaside Buffer (TLB) which stores popular translations – thus hiding the double latency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E476-EA0B-44C9-8032-64498D5E0F31}" type="datetime1">
              <a:rPr lang="en-US" smtClean="0"/>
              <a:t>8/4/2020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39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3DCD-796F-4772-9433-9C96FC5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– An Interesting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80A67-7193-4B24-8E99-3650A9016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watch this video, which is very informative, yet small: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https://www.youtube.com/watch?v=qlH4-oHnBb8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CCE8B-3799-4651-BCD5-31548389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E476-EA0B-44C9-8032-64498D5E0F31}" type="datetime1">
              <a:rPr lang="en-US" smtClean="0"/>
              <a:t>8/4/2020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41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687F-0E4A-4607-8EAC-64EE8936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7" y="247650"/>
            <a:ext cx="7200900" cy="895350"/>
          </a:xfrm>
        </p:spPr>
        <p:txBody>
          <a:bodyPr/>
          <a:lstStyle/>
          <a:p>
            <a:r>
              <a:rPr lang="en-US" dirty="0"/>
              <a:t>Process States -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720DB-BE7C-4692-AD56-64A5F7C74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295400"/>
            <a:ext cx="7200900" cy="5157986"/>
          </a:xfrm>
        </p:spPr>
        <p:txBody>
          <a:bodyPr/>
          <a:lstStyle/>
          <a:p>
            <a:r>
              <a:rPr lang="en-US" dirty="0"/>
              <a:t>Assume the following processes A, B, C are loaded in memory</a:t>
            </a:r>
          </a:p>
          <a:p>
            <a:pPr lvl="1"/>
            <a:r>
              <a:rPr lang="en-US" dirty="0"/>
              <a:t>Assume we are not using Virtual Memory in this case</a:t>
            </a:r>
          </a:p>
          <a:p>
            <a:pPr lvl="1"/>
            <a:r>
              <a:rPr lang="en-US" dirty="0"/>
              <a:t>The processes are completely loaded in memory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C1DF6-8D79-4129-9224-9CE86BAE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E476-EA0B-44C9-8032-64498D5E0F31}" type="datetime1">
              <a:rPr lang="en-US" smtClean="0"/>
              <a:t>8/4/2020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92" y="2542504"/>
            <a:ext cx="4138133" cy="41131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290136"/>
            <a:ext cx="4929466" cy="326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2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2009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</a:t>
            </a:r>
            <a:br>
              <a:rPr lang="en-US" dirty="0"/>
            </a:br>
            <a:r>
              <a:rPr lang="en-US" dirty="0"/>
              <a:t>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3505200" cy="1066800"/>
          </a:xfrm>
        </p:spPr>
        <p:txBody>
          <a:bodyPr/>
          <a:lstStyle/>
          <a:p>
            <a:r>
              <a:rPr lang="en-US" b="1" dirty="0"/>
              <a:t>Trace</a:t>
            </a:r>
            <a:r>
              <a:rPr lang="en-US" dirty="0"/>
              <a:t>: The sequence of instructions that execute for a process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E476-EA0B-44C9-8032-64498D5E0F31}" type="datetime1">
              <a:rPr lang="en-US" smtClean="0"/>
              <a:t>8/4/2020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91515"/>
            <a:ext cx="3124200" cy="43143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449" y="228600"/>
            <a:ext cx="5305984" cy="650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36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52400"/>
            <a:ext cx="7200900" cy="990600"/>
          </a:xfrm>
        </p:spPr>
        <p:txBody>
          <a:bodyPr/>
          <a:lstStyle/>
          <a:p>
            <a:r>
              <a:rPr lang="en-US" dirty="0"/>
              <a:t>Process Trace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371600"/>
            <a:ext cx="72009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Dispatcher is show in blue shaded box</a:t>
            </a:r>
          </a:p>
          <a:p>
            <a:pPr lvl="1"/>
            <a:r>
              <a:rPr lang="en-US" dirty="0"/>
              <a:t>The same dispatcher code runs between any 2 processes</a:t>
            </a:r>
          </a:p>
          <a:p>
            <a:r>
              <a:rPr lang="en-US" dirty="0"/>
              <a:t>The figure shows several (52) instruction cycles from the 3 processes</a:t>
            </a:r>
          </a:p>
          <a:p>
            <a:r>
              <a:rPr lang="en-US" dirty="0"/>
              <a:t>The trace starts with process A by overwriting PC with 5000, which is the first instruction of A</a:t>
            </a:r>
          </a:p>
          <a:p>
            <a:r>
              <a:rPr lang="en-US" dirty="0"/>
              <a:t>The OS allows exactly 6 instruction before the timer fires</a:t>
            </a:r>
          </a:p>
          <a:p>
            <a:pPr lvl="1"/>
            <a:r>
              <a:rPr lang="en-US" dirty="0"/>
              <a:t>i.e., kicks out the currently running process</a:t>
            </a:r>
          </a:p>
          <a:p>
            <a:pPr lvl="1"/>
            <a:r>
              <a:rPr lang="en-US" dirty="0"/>
              <a:t>This prevents programs from monopolizing  the CPU</a:t>
            </a:r>
          </a:p>
          <a:p>
            <a:r>
              <a:rPr lang="en-US" dirty="0"/>
              <a:t>CPU goes from A to B after A is kicked out for the timer</a:t>
            </a:r>
          </a:p>
          <a:p>
            <a:r>
              <a:rPr lang="en-US" dirty="0"/>
              <a:t>B gets kicked out because of requesting I/O</a:t>
            </a:r>
          </a:p>
          <a:p>
            <a:r>
              <a:rPr lang="en-US" dirty="0"/>
              <a:t>Then the CPU alternates between A and C because B is still waiting for the I/O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E476-EA0B-44C9-8032-64498D5E0F31}" type="datetime1">
              <a:rPr lang="en-US" smtClean="0"/>
              <a:t>8/4/2020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33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304800"/>
            <a:ext cx="7200900" cy="990600"/>
          </a:xfrm>
        </p:spPr>
        <p:txBody>
          <a:bodyPr/>
          <a:lstStyle/>
          <a:p>
            <a:r>
              <a:rPr lang="en-US" dirty="0"/>
              <a:t>Process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54654"/>
            <a:ext cx="4267200" cy="5093746"/>
          </a:xfrm>
        </p:spPr>
        <p:txBody>
          <a:bodyPr/>
          <a:lstStyle/>
          <a:p>
            <a:r>
              <a:rPr lang="en-US" dirty="0"/>
              <a:t>Let us start with elementary </a:t>
            </a:r>
            <a:br>
              <a:rPr lang="en-US" dirty="0"/>
            </a:br>
            <a:r>
              <a:rPr lang="en-US" dirty="0"/>
              <a:t>2-state model</a:t>
            </a:r>
          </a:p>
          <a:p>
            <a:r>
              <a:rPr lang="en-US" dirty="0"/>
              <a:t>This queue is some sort of a priority queue,</a:t>
            </a:r>
          </a:p>
          <a:p>
            <a:pPr lvl="1"/>
            <a:r>
              <a:rPr lang="en-US" dirty="0"/>
              <a:t>priority is based on some scheduling metric</a:t>
            </a:r>
          </a:p>
          <a:p>
            <a:r>
              <a:rPr lang="en-US" dirty="0"/>
              <a:t>Typical content of the Queue:</a:t>
            </a:r>
          </a:p>
          <a:p>
            <a:pPr lvl="1"/>
            <a:r>
              <a:rPr lang="en-US" dirty="0"/>
              <a:t>Pointer to PCB</a:t>
            </a:r>
          </a:p>
          <a:p>
            <a:r>
              <a:rPr lang="en-US" dirty="0">
                <a:solidFill>
                  <a:srgbClr val="FF0000"/>
                </a:solidFill>
              </a:rPr>
              <a:t>Limitation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Does not handle I/O operation well</a:t>
            </a:r>
          </a:p>
          <a:p>
            <a:pPr lvl="1"/>
            <a:r>
              <a:rPr lang="en-US" dirty="0"/>
              <a:t>Can bring a process that is still waiting on I/O</a:t>
            </a:r>
          </a:p>
          <a:p>
            <a:pPr lvl="1"/>
            <a:r>
              <a:rPr lang="en-US" dirty="0"/>
              <a:t>The process will stay idle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E476-EA0B-44C9-8032-64498D5E0F31}" type="datetime1">
              <a:rPr lang="en-US" smtClean="0"/>
              <a:t>8/4/2020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143000"/>
            <a:ext cx="4311496" cy="40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5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161B-E5A8-4DEE-A3C8-3D94D18D3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914400"/>
          </a:xfrm>
        </p:spPr>
        <p:txBody>
          <a:bodyPr/>
          <a:lstStyle/>
          <a:p>
            <a:r>
              <a:rPr lang="en-US" dirty="0"/>
              <a:t>Process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36A86-8D4F-4FAA-A791-BA6FCA06F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800"/>
            <a:ext cx="7200900" cy="4648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Process is an instance of a running programming. This happens through its </a:t>
            </a:r>
            <a:r>
              <a:rPr lang="en-US" b="1" dirty="0"/>
              <a:t>Abstraction</a:t>
            </a:r>
          </a:p>
          <a:p>
            <a:pPr lvl="1"/>
            <a:r>
              <a:rPr lang="en-US" dirty="0"/>
              <a:t>Also defined as “A Program in Action”</a:t>
            </a:r>
          </a:p>
          <a:p>
            <a:pPr lvl="1"/>
            <a:r>
              <a:rPr lang="en-US" dirty="0"/>
              <a:t>Provided by the OS and used by the program</a:t>
            </a:r>
          </a:p>
          <a:p>
            <a:r>
              <a:rPr lang="en-US" dirty="0"/>
              <a:t>To the OS, Process is a </a:t>
            </a:r>
            <a:r>
              <a:rPr lang="en-US" b="1" dirty="0"/>
              <a:t>data structure (and more) </a:t>
            </a:r>
            <a:r>
              <a:rPr lang="en-US" dirty="0"/>
              <a:t>representing a running program</a:t>
            </a:r>
          </a:p>
          <a:p>
            <a:pPr lvl="1"/>
            <a:r>
              <a:rPr lang="en-US" dirty="0"/>
              <a:t>Used to save a program’s state</a:t>
            </a:r>
          </a:p>
          <a:p>
            <a:pPr lvl="1"/>
            <a:r>
              <a:rPr lang="en-US" dirty="0"/>
              <a:t>A program can be kicked out and restored using it</a:t>
            </a:r>
          </a:p>
          <a:p>
            <a:r>
              <a:rPr lang="en-US" dirty="0"/>
              <a:t>To the program, </a:t>
            </a:r>
            <a:r>
              <a:rPr lang="en-US" b="1" dirty="0"/>
              <a:t>Process</a:t>
            </a:r>
            <a:r>
              <a:rPr lang="en-US" dirty="0"/>
              <a:t> is a view of the entire system – memory, CPU, disk and all I/O devices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Whatever</a:t>
            </a:r>
            <a:r>
              <a:rPr lang="en-US" dirty="0"/>
              <a:t> the program needs, Process has it </a:t>
            </a:r>
          </a:p>
          <a:p>
            <a:pPr lvl="1"/>
            <a:r>
              <a:rPr lang="en-US" dirty="0"/>
              <a:t>Example: File handles, network socket etc. are kept inside the process</a:t>
            </a:r>
          </a:p>
          <a:p>
            <a:pPr lvl="1"/>
            <a:r>
              <a:rPr lang="en-US" dirty="0"/>
              <a:t>This view of the system is also called </a:t>
            </a:r>
            <a:r>
              <a:rPr lang="en-US" b="1" dirty="0"/>
              <a:t>machine state</a:t>
            </a:r>
          </a:p>
        </p:txBody>
      </p:sp>
    </p:spTree>
    <p:extLst>
      <p:ext uri="{BB962C8B-B14F-4D97-AF65-F5344CB8AC3E}">
        <p14:creationId xmlns:p14="http://schemas.microsoft.com/office/powerpoint/2010/main" val="2241834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228600"/>
            <a:ext cx="7200900" cy="990600"/>
          </a:xfrm>
        </p:spPr>
        <p:txBody>
          <a:bodyPr>
            <a:normAutofit/>
          </a:bodyPr>
          <a:lstStyle/>
          <a:p>
            <a:r>
              <a:rPr lang="en-US" dirty="0"/>
              <a:t>Refined Process State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295400"/>
            <a:ext cx="7200900" cy="4419600"/>
          </a:xfrm>
        </p:spPr>
        <p:txBody>
          <a:bodyPr/>
          <a:lstStyle/>
          <a:p>
            <a:r>
              <a:rPr lang="en-US" dirty="0"/>
              <a:t>It has 5 states</a:t>
            </a:r>
          </a:p>
          <a:p>
            <a:pPr lvl="1"/>
            <a:r>
              <a:rPr lang="en-US" dirty="0"/>
              <a:t>Newly added states: “New”, “Blocked”, “Exit” </a:t>
            </a:r>
          </a:p>
          <a:p>
            <a:r>
              <a:rPr lang="en-US" dirty="0"/>
              <a:t>Addition of “Blocked” state is obvious</a:t>
            </a:r>
          </a:p>
          <a:p>
            <a:pPr lvl="1"/>
            <a:r>
              <a:rPr lang="en-US" dirty="0"/>
              <a:t>Avoids bringing the process back to ready queue before I/O operation or the event actually finished</a:t>
            </a:r>
          </a:p>
          <a:p>
            <a:r>
              <a:rPr lang="en-US" dirty="0"/>
              <a:t>“New” state is when the PCB is created, but the process is not loaded in memory yet</a:t>
            </a:r>
          </a:p>
          <a:p>
            <a:pPr lvl="1"/>
            <a:r>
              <a:rPr lang="en-US" dirty="0"/>
              <a:t>Either because it is the usual delay</a:t>
            </a:r>
          </a:p>
          <a:p>
            <a:pPr lvl="1"/>
            <a:r>
              <a:rPr lang="en-US" dirty="0"/>
              <a:t>Or because there is no room in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E476-EA0B-44C9-8032-64498D5E0F31}" type="datetime1">
              <a:rPr lang="en-US" smtClean="0"/>
              <a:t>8/4/2020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649731"/>
            <a:ext cx="5562600" cy="2130537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2365424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228600"/>
            <a:ext cx="76581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Refined Process State Model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295400"/>
            <a:ext cx="7200900" cy="4419600"/>
          </a:xfrm>
        </p:spPr>
        <p:txBody>
          <a:bodyPr/>
          <a:lstStyle/>
          <a:p>
            <a:r>
              <a:rPr lang="en-US" dirty="0"/>
              <a:t>Exit State: The process is removed from the list of executable processes, but it is held by the OS for collecting some information about it</a:t>
            </a:r>
          </a:p>
          <a:p>
            <a:pPr lvl="1"/>
            <a:r>
              <a:rPr lang="en-US" dirty="0"/>
              <a:t>E.g., an accounting program collecting information about all processes</a:t>
            </a:r>
          </a:p>
          <a:p>
            <a:r>
              <a:rPr lang="en-US" dirty="0"/>
              <a:t>New State: Is used for memory management</a:t>
            </a:r>
          </a:p>
          <a:p>
            <a:pPr lvl="1"/>
            <a:r>
              <a:rPr lang="en-US" dirty="0"/>
              <a:t>There might a limit on how many processes can be there in the main memory</a:t>
            </a:r>
          </a:p>
          <a:p>
            <a:pPr lvl="1"/>
            <a:r>
              <a:rPr lang="en-US" dirty="0"/>
              <a:t>The process’s PCB is in memory, but not its executable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E476-EA0B-44C9-8032-64498D5E0F31}" type="datetime1">
              <a:rPr lang="en-US" smtClean="0"/>
              <a:t>8/4/2020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681" y="4518513"/>
            <a:ext cx="6108147" cy="2339487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4060916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304800"/>
            <a:ext cx="72009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Now, the </a:t>
            </a:r>
            <a:br>
              <a:rPr lang="en-US" dirty="0"/>
            </a:br>
            <a:r>
              <a:rPr lang="en-US" dirty="0"/>
              <a:t>Transitions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484555"/>
            <a:ext cx="7810500" cy="4687645"/>
          </a:xfrm>
        </p:spPr>
        <p:txBody>
          <a:bodyPr/>
          <a:lstStyle/>
          <a:p>
            <a:r>
              <a:rPr lang="en-US" dirty="0"/>
              <a:t>New-&gt;Ready:</a:t>
            </a:r>
          </a:p>
          <a:p>
            <a:pPr lvl="1"/>
            <a:r>
              <a:rPr lang="en-US" dirty="0"/>
              <a:t>When there is </a:t>
            </a:r>
            <a:br>
              <a:rPr lang="en-US" dirty="0"/>
            </a:br>
            <a:r>
              <a:rPr lang="en-US" dirty="0"/>
              <a:t>room for a new process in memory</a:t>
            </a:r>
          </a:p>
          <a:p>
            <a:r>
              <a:rPr lang="en-US" dirty="0"/>
              <a:t>Ready-&gt;Running:</a:t>
            </a:r>
          </a:p>
          <a:p>
            <a:pPr lvl="1"/>
            <a:r>
              <a:rPr lang="en-US" dirty="0"/>
              <a:t>When the scheduler picks this process</a:t>
            </a:r>
          </a:p>
          <a:p>
            <a:r>
              <a:rPr lang="en-US" dirty="0"/>
              <a:t>Running-&gt;Exit:</a:t>
            </a:r>
          </a:p>
          <a:p>
            <a:pPr lvl="1"/>
            <a:r>
              <a:rPr lang="en-US" dirty="0"/>
              <a:t>Normal or due to some unavoidable/unrecoverable error (e.g., segmentation fault, divide by 0)</a:t>
            </a:r>
          </a:p>
          <a:p>
            <a:r>
              <a:rPr lang="en-US" dirty="0"/>
              <a:t>Running-&gt;Ready:</a:t>
            </a:r>
          </a:p>
          <a:p>
            <a:pPr lvl="1"/>
            <a:r>
              <a:rPr lang="en-US" dirty="0"/>
              <a:t>Timer fired</a:t>
            </a:r>
          </a:p>
          <a:p>
            <a:pPr lvl="1"/>
            <a:r>
              <a:rPr lang="en-US" dirty="0"/>
              <a:t>A low-priority process is running in CPU and a higher priority process got unblocked for I/O finish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E476-EA0B-44C9-8032-64498D5E0F31}" type="datetime1">
              <a:rPr lang="en-US" smtClean="0"/>
              <a:t>8/4/2020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76200"/>
            <a:ext cx="5353319" cy="2050380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1811292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838200"/>
          </a:xfrm>
        </p:spPr>
        <p:txBody>
          <a:bodyPr/>
          <a:lstStyle/>
          <a:p>
            <a:r>
              <a:rPr lang="en-US" dirty="0"/>
              <a:t>Transitions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447800"/>
            <a:ext cx="7200900" cy="4419600"/>
          </a:xfrm>
        </p:spPr>
        <p:txBody>
          <a:bodyPr/>
          <a:lstStyle/>
          <a:p>
            <a:r>
              <a:rPr lang="en-US" dirty="0"/>
              <a:t>Running-&gt;Blocked</a:t>
            </a:r>
          </a:p>
          <a:p>
            <a:pPr lvl="1"/>
            <a:r>
              <a:rPr lang="en-US" dirty="0"/>
              <a:t>I/O or other event request that are not ready, or would take time</a:t>
            </a:r>
          </a:p>
          <a:p>
            <a:r>
              <a:rPr lang="en-US" dirty="0"/>
              <a:t>Blocked-&gt;Ready</a:t>
            </a:r>
          </a:p>
          <a:p>
            <a:pPr lvl="1"/>
            <a:r>
              <a:rPr lang="en-US" dirty="0"/>
              <a:t>Event on which the process is waiting has finished</a:t>
            </a:r>
          </a:p>
          <a:p>
            <a:r>
              <a:rPr lang="en-US" dirty="0"/>
              <a:t>Ready-&gt;Exit</a:t>
            </a:r>
          </a:p>
          <a:p>
            <a:pPr lvl="1"/>
            <a:r>
              <a:rPr lang="en-US" dirty="0"/>
              <a:t>Parent process terminates child before it could even run</a:t>
            </a:r>
          </a:p>
          <a:p>
            <a:r>
              <a:rPr lang="en-US" dirty="0"/>
              <a:t>Blocked-&gt;Exit</a:t>
            </a:r>
          </a:p>
          <a:p>
            <a:pPr lvl="1"/>
            <a:r>
              <a:rPr lang="en-US" dirty="0"/>
              <a:t>Parent process killed the child while it was waiting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E476-EA0B-44C9-8032-64498D5E0F31}" type="datetime1">
              <a:rPr lang="en-US" smtClean="0"/>
              <a:t>8/4/2020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81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192" y="304800"/>
            <a:ext cx="72009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Queueing Model for Proc.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192" y="1143000"/>
            <a:ext cx="7200900" cy="518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implement the 5-state model, we will now need 2 queues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2-queue model is also not enough</a:t>
            </a:r>
          </a:p>
          <a:p>
            <a:pPr lvl="1"/>
            <a:r>
              <a:rPr lang="en-US" dirty="0"/>
              <a:t>Does not make sense to make a file request from disk and URL request behind the Network card wait in the same queue</a:t>
            </a:r>
          </a:p>
          <a:p>
            <a:r>
              <a:rPr lang="en-US" dirty="0"/>
              <a:t>In reality, each I/O device, each lock, and thus each event needs a separate wait queue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E476-EA0B-44C9-8032-64498D5E0F31}" type="datetime1">
              <a:rPr lang="en-US" smtClean="0"/>
              <a:t>8/4/2020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935" y="1524000"/>
            <a:ext cx="6729413" cy="286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67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304800"/>
            <a:ext cx="7200900" cy="990600"/>
          </a:xfrm>
        </p:spPr>
        <p:txBody>
          <a:bodyPr/>
          <a:lstStyle/>
          <a:p>
            <a:r>
              <a:rPr lang="en-US" dirty="0"/>
              <a:t>Queueing Model 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561" y="1143000"/>
            <a:ext cx="7200900" cy="2209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E476-EA0B-44C9-8032-64498D5E0F31}" type="datetime1">
              <a:rPr lang="en-US" smtClean="0"/>
              <a:t>8/4/2020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61" y="1105667"/>
            <a:ext cx="6882571" cy="547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2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97951"/>
            <a:ext cx="7200900" cy="1485900"/>
          </a:xfrm>
        </p:spPr>
        <p:txBody>
          <a:bodyPr/>
          <a:lstStyle/>
          <a:p>
            <a:r>
              <a:rPr lang="en-US" dirty="0"/>
              <a:t>Process Data Structures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28700" y="838200"/>
            <a:ext cx="7429500" cy="4114800"/>
          </a:xfrm>
        </p:spPr>
        <p:txBody>
          <a:bodyPr>
            <a:normAutofit/>
          </a:bodyPr>
          <a:lstStyle/>
          <a:p>
            <a:r>
              <a:rPr lang="en-US" dirty="0"/>
              <a:t>How does the OS represent a process in the kernel? </a:t>
            </a:r>
          </a:p>
          <a:p>
            <a:pPr lvl="1"/>
            <a:r>
              <a:rPr lang="en-US" dirty="0"/>
              <a:t>Using a data structure called </a:t>
            </a:r>
            <a:r>
              <a:rPr lang="en-US" dirty="0">
                <a:solidFill>
                  <a:srgbClr val="FF0000"/>
                </a:solidFill>
              </a:rPr>
              <a:t>Process Control Block (PCB)</a:t>
            </a:r>
          </a:p>
          <a:p>
            <a:pPr lvl="1"/>
            <a:r>
              <a:rPr lang="en-US" dirty="0"/>
              <a:t>Because of PCB, the OS can </a:t>
            </a:r>
            <a:r>
              <a:rPr lang="en-US" b="1" dirty="0">
                <a:solidFill>
                  <a:srgbClr val="FF0000"/>
                </a:solidFill>
              </a:rPr>
              <a:t>“kickout” </a:t>
            </a:r>
            <a:r>
              <a:rPr lang="en-US" dirty="0"/>
              <a:t>a process and </a:t>
            </a:r>
            <a:r>
              <a:rPr lang="en-US" b="1" dirty="0">
                <a:solidFill>
                  <a:srgbClr val="FF0000"/>
                </a:solidFill>
              </a:rPr>
              <a:t>“bring it back”</a:t>
            </a:r>
            <a:r>
              <a:rPr lang="en-US" dirty="0"/>
              <a:t> as if nothing has happened</a:t>
            </a:r>
          </a:p>
        </p:txBody>
      </p:sp>
      <p:graphicFrame>
        <p:nvGraphicFramePr>
          <p:cNvPr id="4" name="Group 24">
            <a:extLst>
              <a:ext uri="{FF2B5EF4-FFF2-40B4-BE49-F238E27FC236}">
                <a16:creationId xmlns:a16="http://schemas.microsoft.com/office/drawing/2014/main" id="{6668FB6D-78D5-4F71-BFB9-27B2A89C0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229054"/>
              </p:ext>
            </p:extLst>
          </p:nvPr>
        </p:nvGraphicFramePr>
        <p:xfrm>
          <a:off x="1543050" y="2257528"/>
          <a:ext cx="6172200" cy="4602649"/>
        </p:xfrm>
        <a:graphic>
          <a:graphicData uri="http://schemas.openxmlformats.org/drawingml/2006/table">
            <a:tbl>
              <a:tblPr/>
              <a:tblGrid>
                <a:gridCol w="234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475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process identification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</a:b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(use: to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locate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 a processes)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process id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parent process id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user id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95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processor state information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</a:b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(use: to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restore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 a processes as it was)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lkboard" charset="0"/>
                        <a:ea typeface="MS PGothic" panose="020B0600070205080204" pitchFamily="34" charset="-128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register set 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All general regs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Specials (e.g., PC, SP, EFLAGS)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condition codes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Overflow, jump to take or not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processor status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131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process control information 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</a:b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(use: to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treat/run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 a processes appropriately)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lkboard" charset="0"/>
                        <a:ea typeface="MS PGothic" panose="020B0600070205080204" pitchFamily="34" charset="-128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halkboard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process state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scheduling information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event (wait-for)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memory-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mgmt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 information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lkboard" charset="0"/>
                          <a:ea typeface="MS PGothic" panose="020B0600070205080204" pitchFamily="34" charset="-128"/>
                        </a:rPr>
                        <a:t>owned resources (e.g., list of opened files)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04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381000"/>
            <a:ext cx="7200900" cy="1143000"/>
          </a:xfrm>
        </p:spPr>
        <p:txBody>
          <a:bodyPr>
            <a:normAutofit/>
          </a:bodyPr>
          <a:lstStyle/>
          <a:p>
            <a:r>
              <a:rPr lang="en-US" dirty="0"/>
              <a:t>OS’s Internal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4114800" cy="42671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OS keeps a lot of information in the main memory, much of this info is about:</a:t>
            </a:r>
          </a:p>
          <a:p>
            <a:pPr lvl="1"/>
            <a:r>
              <a:rPr lang="en-US" dirty="0"/>
              <a:t>Resources (i.e., devices)</a:t>
            </a:r>
          </a:p>
          <a:p>
            <a:pPr lvl="1"/>
            <a:r>
              <a:rPr lang="en-US" dirty="0"/>
              <a:t>Running programs/processes</a:t>
            </a:r>
          </a:p>
          <a:p>
            <a:r>
              <a:rPr lang="en-US" dirty="0"/>
              <a:t>Note that program data is not same as PCB</a:t>
            </a:r>
          </a:p>
          <a:p>
            <a:pPr lvl="1"/>
            <a:r>
              <a:rPr lang="en-US" dirty="0"/>
              <a:t>PCB is more like a process’s metadata</a:t>
            </a:r>
          </a:p>
          <a:p>
            <a:pPr lvl="1"/>
            <a:r>
              <a:rPr lang="en-US" dirty="0"/>
              <a:t>Program’s data (variables, allocated memory) and code are kept elsewhere (i.e., address space)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24600"/>
            <a:ext cx="2209800" cy="404614"/>
          </a:xfrm>
        </p:spPr>
        <p:txBody>
          <a:bodyPr/>
          <a:lstStyle/>
          <a:p>
            <a:r>
              <a:rPr lang="en-US" dirty="0"/>
              <a:t>Source: OS – Internals and Design Principles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7E1283-302B-4AE0-B23A-90E8D340EAD0}"/>
              </a:ext>
            </a:extLst>
          </p:cNvPr>
          <p:cNvGrpSpPr/>
          <p:nvPr/>
        </p:nvGrpSpPr>
        <p:grpSpPr>
          <a:xfrm>
            <a:off x="4800600" y="1828800"/>
            <a:ext cx="4343400" cy="4191000"/>
            <a:chOff x="3886200" y="1828800"/>
            <a:chExt cx="5214130" cy="473532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6200" y="1828800"/>
              <a:ext cx="5214130" cy="4419601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4069152" y="3962399"/>
              <a:ext cx="3703248" cy="2601721"/>
              <a:chOff x="2819814" y="3886200"/>
              <a:chExt cx="4266786" cy="2892702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876800" y="3886200"/>
                <a:ext cx="2209800" cy="289270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>
                <a:cxnSpLocks/>
                <a:stCxn id="9" idx="3"/>
                <a:endCxn id="6" idx="2"/>
              </p:cNvCxnSpPr>
              <p:nvPr/>
            </p:nvCxnSpPr>
            <p:spPr>
              <a:xfrm flipV="1">
                <a:off x="4540526" y="5332551"/>
                <a:ext cx="336273" cy="25502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2819814" y="5181601"/>
                <a:ext cx="1720712" cy="811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PCBs of all processes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452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78696"/>
            <a:ext cx="7239000" cy="57390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Abstraction Mechanism 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7927" y="2105462"/>
            <a:ext cx="7713677" cy="3576638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en-US" sz="2400" dirty="0"/>
              <a:t>Process provides each program with two key abstractions:</a:t>
            </a:r>
          </a:p>
          <a:p>
            <a:pPr lvl="1">
              <a:defRPr/>
            </a:pPr>
            <a:r>
              <a:rPr lang="en-US" altLang="en-US" sz="2100" b="1" dirty="0"/>
              <a:t>Logical control flow </a:t>
            </a:r>
            <a:r>
              <a:rPr lang="en-US" altLang="en-US" sz="2100" dirty="0"/>
              <a:t>for</a:t>
            </a:r>
            <a:r>
              <a:rPr lang="en-US" altLang="en-US" sz="2100" b="1" dirty="0"/>
              <a:t> CPU virtualization</a:t>
            </a:r>
          </a:p>
          <a:p>
            <a:pPr lvl="2" eaLnBrk="1" hangingPunct="1">
              <a:defRPr/>
            </a:pPr>
            <a:r>
              <a:rPr lang="en-US" altLang="en-US" dirty="0"/>
              <a:t>Each program seems to have exclusive use of the CPU</a:t>
            </a:r>
          </a:p>
          <a:p>
            <a:pPr lvl="1">
              <a:defRPr/>
            </a:pPr>
            <a:r>
              <a:rPr lang="en-US" altLang="en-US" sz="2100" b="1" dirty="0"/>
              <a:t>Private address space </a:t>
            </a:r>
            <a:r>
              <a:rPr lang="en-US" altLang="en-US" sz="2100" dirty="0"/>
              <a:t>for</a:t>
            </a:r>
            <a:r>
              <a:rPr lang="en-US" altLang="en-US" sz="2100" b="1" dirty="0"/>
              <a:t> Memory virtualization</a:t>
            </a:r>
          </a:p>
          <a:p>
            <a:pPr lvl="2" eaLnBrk="1" hangingPunct="1">
              <a:defRPr/>
            </a:pPr>
            <a:r>
              <a:rPr lang="en-US" altLang="en-US" dirty="0"/>
              <a:t>Each program seems to have exclusive use of main memory</a:t>
            </a:r>
            <a:endParaRPr lang="en-US" altLang="en-US" b="1" dirty="0"/>
          </a:p>
          <a:p>
            <a:pPr eaLnBrk="1" hangingPunct="1">
              <a:defRPr/>
            </a:pPr>
            <a:r>
              <a:rPr lang="en-US" altLang="en-US" sz="2400" dirty="0"/>
              <a:t>How are these illusions maintained?</a:t>
            </a:r>
          </a:p>
          <a:p>
            <a:pPr lvl="1" eaLnBrk="1" hangingPunct="1">
              <a:defRPr/>
            </a:pPr>
            <a:r>
              <a:rPr lang="en-US" altLang="en-US" sz="2100" dirty="0"/>
              <a:t>Process executions </a:t>
            </a:r>
            <a:r>
              <a:rPr lang="en-US" altLang="en-US" sz="2100" b="1" dirty="0"/>
              <a:t>interleaved </a:t>
            </a:r>
            <a:r>
              <a:rPr lang="en-US" altLang="en-US" sz="2100" dirty="0"/>
              <a:t>(multitasking)</a:t>
            </a:r>
          </a:p>
          <a:p>
            <a:pPr lvl="1" eaLnBrk="1" hangingPunct="1">
              <a:defRPr/>
            </a:pPr>
            <a:r>
              <a:rPr lang="en-US" altLang="en-US" sz="2100" dirty="0"/>
              <a:t>Private address spaces managed by </a:t>
            </a:r>
            <a:r>
              <a:rPr lang="en-US" altLang="en-US" sz="2100" u="sng" dirty="0"/>
              <a:t>virtual memory system </a:t>
            </a:r>
            <a:r>
              <a:rPr lang="en-US" altLang="en-US" sz="2100" dirty="0"/>
              <a:t>(will describe that in a bit)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68DF-E94A-466E-B968-4D0ED843AF5A}" type="datetime1">
              <a:rPr lang="en-US" smtClean="0"/>
              <a:t>8/4/2020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2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07260" y="501088"/>
            <a:ext cx="5124446" cy="66385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Logical Control Flows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9B1BA7-4BD2-4930-9425-44DE0182F19D}"/>
              </a:ext>
            </a:extLst>
          </p:cNvPr>
          <p:cNvGrpSpPr/>
          <p:nvPr/>
        </p:nvGrpSpPr>
        <p:grpSpPr>
          <a:xfrm>
            <a:off x="5099562" y="2726637"/>
            <a:ext cx="3798326" cy="1485899"/>
            <a:chOff x="1054894" y="3101287"/>
            <a:chExt cx="3798326" cy="1485899"/>
          </a:xfrm>
        </p:grpSpPr>
        <p:sp>
          <p:nvSpPr>
            <p:cNvPr id="5123" name="Line 3"/>
            <p:cNvSpPr>
              <a:spLocks noChangeShapeType="1"/>
            </p:cNvSpPr>
            <p:nvPr/>
          </p:nvSpPr>
          <p:spPr bwMode="auto">
            <a:xfrm>
              <a:off x="1524000" y="3215586"/>
              <a:ext cx="0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124" name="Text Box 4"/>
            <p:cNvSpPr txBox="1">
              <a:spLocks noChangeArrowheads="1"/>
            </p:cNvSpPr>
            <p:nvPr/>
          </p:nvSpPr>
          <p:spPr bwMode="auto">
            <a:xfrm>
              <a:off x="1054894" y="3615637"/>
              <a:ext cx="5409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en-US" sz="1200"/>
                <a:t>Time</a:t>
              </a:r>
            </a:p>
          </p:txBody>
        </p:sp>
        <p:sp>
          <p:nvSpPr>
            <p:cNvPr id="5125" name="Line 5"/>
            <p:cNvSpPr>
              <a:spLocks noChangeShapeType="1"/>
            </p:cNvSpPr>
            <p:nvPr/>
          </p:nvSpPr>
          <p:spPr bwMode="auto">
            <a:xfrm>
              <a:off x="2057400" y="3387036"/>
              <a:ext cx="0" cy="2286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126" name="Text Box 6"/>
            <p:cNvSpPr txBox="1">
              <a:spLocks noChangeArrowheads="1"/>
            </p:cNvSpPr>
            <p:nvPr/>
          </p:nvSpPr>
          <p:spPr bwMode="auto">
            <a:xfrm>
              <a:off x="1632348" y="3101287"/>
              <a:ext cx="92916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en-US" sz="1200" dirty="0">
                  <a:solidFill>
                    <a:srgbClr val="FF0000"/>
                  </a:solidFill>
                </a:rPr>
                <a:t>Process A</a:t>
              </a:r>
            </a:p>
          </p:txBody>
        </p:sp>
        <p:sp>
          <p:nvSpPr>
            <p:cNvPr id="5127" name="Text Box 7"/>
            <p:cNvSpPr txBox="1">
              <a:spLocks noChangeArrowheads="1"/>
            </p:cNvSpPr>
            <p:nvPr/>
          </p:nvSpPr>
          <p:spPr bwMode="auto">
            <a:xfrm>
              <a:off x="2775349" y="3101287"/>
              <a:ext cx="93487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en-US" sz="1200" dirty="0">
                  <a:solidFill>
                    <a:srgbClr val="00B0F0"/>
                  </a:solidFill>
                </a:rPr>
                <a:t>Process B</a:t>
              </a:r>
            </a:p>
          </p:txBody>
        </p:sp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3918349" y="3101287"/>
              <a:ext cx="93487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en-US" sz="1200">
                  <a:solidFill>
                    <a:srgbClr val="00B050"/>
                  </a:solidFill>
                </a:rPr>
                <a:t>Process C</a:t>
              </a:r>
            </a:p>
          </p:txBody>
        </p:sp>
        <p:sp>
          <p:nvSpPr>
            <p:cNvPr id="5129" name="Line 9"/>
            <p:cNvSpPr>
              <a:spLocks noChangeShapeType="1"/>
            </p:cNvSpPr>
            <p:nvPr/>
          </p:nvSpPr>
          <p:spPr bwMode="auto">
            <a:xfrm>
              <a:off x="3200400" y="3615636"/>
              <a:ext cx="0" cy="228600"/>
            </a:xfrm>
            <a:prstGeom prst="line">
              <a:avLst/>
            </a:prstGeom>
            <a:noFill/>
            <a:ln w="254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>
              <a:off x="4343400" y="3844236"/>
              <a:ext cx="0" cy="228600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>
              <a:off x="2057400" y="4072836"/>
              <a:ext cx="0" cy="2286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132" name="Line 12"/>
            <p:cNvSpPr>
              <a:spLocks noChangeShapeType="1"/>
            </p:cNvSpPr>
            <p:nvPr/>
          </p:nvSpPr>
          <p:spPr bwMode="auto">
            <a:xfrm>
              <a:off x="4343400" y="4301436"/>
              <a:ext cx="0" cy="228600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133" name="Line 13"/>
            <p:cNvSpPr>
              <a:spLocks noChangeShapeType="1"/>
            </p:cNvSpPr>
            <p:nvPr/>
          </p:nvSpPr>
          <p:spPr bwMode="auto">
            <a:xfrm>
              <a:off x="1714500" y="3615636"/>
              <a:ext cx="302895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134" name="Line 14"/>
            <p:cNvSpPr>
              <a:spLocks noChangeShapeType="1"/>
            </p:cNvSpPr>
            <p:nvPr/>
          </p:nvSpPr>
          <p:spPr bwMode="auto">
            <a:xfrm>
              <a:off x="1714500" y="3844236"/>
              <a:ext cx="302895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135" name="Line 15"/>
            <p:cNvSpPr>
              <a:spLocks noChangeShapeType="1"/>
            </p:cNvSpPr>
            <p:nvPr/>
          </p:nvSpPr>
          <p:spPr bwMode="auto">
            <a:xfrm>
              <a:off x="1714500" y="4072836"/>
              <a:ext cx="302895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>
              <a:off x="1714500" y="4301436"/>
              <a:ext cx="302895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137" name="Line 17"/>
            <p:cNvSpPr>
              <a:spLocks noChangeShapeType="1"/>
            </p:cNvSpPr>
            <p:nvPr/>
          </p:nvSpPr>
          <p:spPr bwMode="auto">
            <a:xfrm>
              <a:off x="1714500" y="4530036"/>
              <a:ext cx="302895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996438" y="1486023"/>
            <a:ext cx="776656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b="0" dirty="0"/>
              <a:t>Each process has its own logical control flow, which can be far from reality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en-US" b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E830-F8EA-41E6-8DE4-FC851474CE8B}" type="datetime1">
              <a:rPr lang="en-US" smtClean="0"/>
              <a:t>8/4/2020</a:t>
            </a:fld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3704DE7-157A-4F5E-8BF8-21DA7DF2BEB8}"/>
              </a:ext>
            </a:extLst>
          </p:cNvPr>
          <p:cNvGrpSpPr/>
          <p:nvPr/>
        </p:nvGrpSpPr>
        <p:grpSpPr>
          <a:xfrm>
            <a:off x="914400" y="2726636"/>
            <a:ext cx="3798326" cy="1485899"/>
            <a:chOff x="1054894" y="3101287"/>
            <a:chExt cx="3798326" cy="1485899"/>
          </a:xfrm>
        </p:grpSpPr>
        <p:sp>
          <p:nvSpPr>
            <p:cNvPr id="53" name="Line 3">
              <a:extLst>
                <a:ext uri="{FF2B5EF4-FFF2-40B4-BE49-F238E27FC236}">
                  <a16:creationId xmlns:a16="http://schemas.microsoft.com/office/drawing/2014/main" id="{CF3FCDA2-1F8E-4DAA-9BEE-D8AFD8C89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3215586"/>
              <a:ext cx="0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4" name="Text Box 4">
              <a:extLst>
                <a:ext uri="{FF2B5EF4-FFF2-40B4-BE49-F238E27FC236}">
                  <a16:creationId xmlns:a16="http://schemas.microsoft.com/office/drawing/2014/main" id="{4984A9B8-66F3-4583-8494-451865084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4894" y="3615637"/>
              <a:ext cx="54098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en-US" sz="1200"/>
                <a:t>Time</a:t>
              </a:r>
            </a:p>
          </p:txBody>
        </p:sp>
        <p:sp>
          <p:nvSpPr>
            <p:cNvPr id="55" name="Line 5">
              <a:extLst>
                <a:ext uri="{FF2B5EF4-FFF2-40B4-BE49-F238E27FC236}">
                  <a16:creationId xmlns:a16="http://schemas.microsoft.com/office/drawing/2014/main" id="{DE13A1FC-3434-472F-8B18-A4160A71F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7400" y="3387036"/>
              <a:ext cx="0" cy="9144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6" name="Text Box 6">
              <a:extLst>
                <a:ext uri="{FF2B5EF4-FFF2-40B4-BE49-F238E27FC236}">
                  <a16:creationId xmlns:a16="http://schemas.microsoft.com/office/drawing/2014/main" id="{7C5DC585-4041-470B-A6B7-72C7ABC31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348" y="3101287"/>
              <a:ext cx="92916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en-US" sz="1200" dirty="0">
                  <a:solidFill>
                    <a:srgbClr val="FF0000"/>
                  </a:solidFill>
                </a:rPr>
                <a:t>Process A</a:t>
              </a:r>
            </a:p>
          </p:txBody>
        </p:sp>
        <p:sp>
          <p:nvSpPr>
            <p:cNvPr id="57" name="Text Box 7">
              <a:extLst>
                <a:ext uri="{FF2B5EF4-FFF2-40B4-BE49-F238E27FC236}">
                  <a16:creationId xmlns:a16="http://schemas.microsoft.com/office/drawing/2014/main" id="{109E7224-C4E3-47DF-9D97-A0232311C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5349" y="3101287"/>
              <a:ext cx="93487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en-US" sz="1200" dirty="0">
                  <a:solidFill>
                    <a:srgbClr val="00B0F0"/>
                  </a:solidFill>
                </a:rPr>
                <a:t>Process B</a:t>
              </a:r>
            </a:p>
          </p:txBody>
        </p:sp>
        <p:sp>
          <p:nvSpPr>
            <p:cNvPr id="58" name="Text Box 8">
              <a:extLst>
                <a:ext uri="{FF2B5EF4-FFF2-40B4-BE49-F238E27FC236}">
                  <a16:creationId xmlns:a16="http://schemas.microsoft.com/office/drawing/2014/main" id="{34EF74D4-F0BC-4664-8E3D-21A297842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8349" y="3101287"/>
              <a:ext cx="93487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en-US" sz="1200" dirty="0">
                  <a:solidFill>
                    <a:srgbClr val="00B050"/>
                  </a:solidFill>
                </a:rPr>
                <a:t>Process C</a:t>
              </a:r>
            </a:p>
          </p:txBody>
        </p:sp>
        <p:sp>
          <p:nvSpPr>
            <p:cNvPr id="59" name="Line 9">
              <a:extLst>
                <a:ext uri="{FF2B5EF4-FFF2-40B4-BE49-F238E27FC236}">
                  <a16:creationId xmlns:a16="http://schemas.microsoft.com/office/drawing/2014/main" id="{6C350774-82E1-4511-8182-5282B995A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00" y="3615636"/>
              <a:ext cx="0" cy="228600"/>
            </a:xfrm>
            <a:prstGeom prst="line">
              <a:avLst/>
            </a:prstGeom>
            <a:noFill/>
            <a:ln w="254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0" name="Line 10">
              <a:extLst>
                <a:ext uri="{FF2B5EF4-FFF2-40B4-BE49-F238E27FC236}">
                  <a16:creationId xmlns:a16="http://schemas.microsoft.com/office/drawing/2014/main" id="{D1CD0556-C37A-40FB-BEBC-64A86C420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3844236"/>
              <a:ext cx="0" cy="685800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3" name="Line 13">
              <a:extLst>
                <a:ext uri="{FF2B5EF4-FFF2-40B4-BE49-F238E27FC236}">
                  <a16:creationId xmlns:a16="http://schemas.microsoft.com/office/drawing/2014/main" id="{9F3469E6-1782-4A9C-92A2-F53C3A3D9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4500" y="3615636"/>
              <a:ext cx="302895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4" name="Line 14">
              <a:extLst>
                <a:ext uri="{FF2B5EF4-FFF2-40B4-BE49-F238E27FC236}">
                  <a16:creationId xmlns:a16="http://schemas.microsoft.com/office/drawing/2014/main" id="{F0834D4B-34EE-491B-96BB-1271C4AA34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4500" y="3844236"/>
              <a:ext cx="302895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5" name="Line 15">
              <a:extLst>
                <a:ext uri="{FF2B5EF4-FFF2-40B4-BE49-F238E27FC236}">
                  <a16:creationId xmlns:a16="http://schemas.microsoft.com/office/drawing/2014/main" id="{96C48205-B101-42C1-BE20-78CD2C0CD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4500" y="4072836"/>
              <a:ext cx="302895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" name="Line 16">
              <a:extLst>
                <a:ext uri="{FF2B5EF4-FFF2-40B4-BE49-F238E27FC236}">
                  <a16:creationId xmlns:a16="http://schemas.microsoft.com/office/drawing/2014/main" id="{E0776062-AF3F-44AE-9EC9-047FB9972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4500" y="4301436"/>
              <a:ext cx="302895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7" name="Line 17">
              <a:extLst>
                <a:ext uri="{FF2B5EF4-FFF2-40B4-BE49-F238E27FC236}">
                  <a16:creationId xmlns:a16="http://schemas.microsoft.com/office/drawing/2014/main" id="{8B352A23-4698-4651-86B0-A960C221E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4500" y="4530036"/>
              <a:ext cx="302895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8A97D94-36E6-4DC0-904F-8076A2F52274}"/>
              </a:ext>
            </a:extLst>
          </p:cNvPr>
          <p:cNvSpPr/>
          <p:nvPr/>
        </p:nvSpPr>
        <p:spPr>
          <a:xfrm>
            <a:off x="1906687" y="2133600"/>
            <a:ext cx="1982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logical control flow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F72F614-2521-499E-B1D5-FAE5385AF6AC}"/>
              </a:ext>
            </a:extLst>
          </p:cNvPr>
          <p:cNvSpPr/>
          <p:nvPr/>
        </p:nvSpPr>
        <p:spPr>
          <a:xfrm>
            <a:off x="6253835" y="2133600"/>
            <a:ext cx="1960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actual control flow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3C8920-4092-47AC-AD02-397758699483}"/>
              </a:ext>
            </a:extLst>
          </p:cNvPr>
          <p:cNvSpPr/>
          <p:nvPr/>
        </p:nvSpPr>
        <p:spPr>
          <a:xfrm>
            <a:off x="996437" y="4739070"/>
            <a:ext cx="76903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Control flows for concurrent processes are physically disjoint in time (except on multi-core machines)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However, we can think of concurrent processes as running in ‘parallel’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220322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6184900" y="2408237"/>
            <a:ext cx="2349500" cy="349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2226" name="Line 3"/>
          <p:cNvSpPr>
            <a:spLocks noChangeShapeType="1"/>
          </p:cNvSpPr>
          <p:nvPr/>
        </p:nvSpPr>
        <p:spPr bwMode="auto">
          <a:xfrm>
            <a:off x="4730750" y="248443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title"/>
          </p:nvPr>
        </p:nvSpPr>
        <p:spPr>
          <a:xfrm>
            <a:off x="1027999" y="258042"/>
            <a:ext cx="7200900" cy="898525"/>
          </a:xfrm>
          <a:noFill/>
        </p:spPr>
        <p:txBody>
          <a:bodyPr lIns="90488" tIns="44450" rIns="90488" bIns="44450">
            <a:normAutofit fontScale="90000"/>
          </a:bodyPr>
          <a:lstStyle/>
          <a:p>
            <a:r>
              <a:rPr lang="en-US" dirty="0"/>
              <a:t>Logical Control Flow using Context Switch</a:t>
            </a:r>
          </a:p>
        </p:txBody>
      </p:sp>
      <p:sp>
        <p:nvSpPr>
          <p:cNvPr id="52230" name="Line 7"/>
          <p:cNvSpPr>
            <a:spLocks noChangeShapeType="1"/>
          </p:cNvSpPr>
          <p:nvPr/>
        </p:nvSpPr>
        <p:spPr bwMode="auto">
          <a:xfrm>
            <a:off x="996950" y="2789237"/>
            <a:ext cx="0" cy="24257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Rectangle 8"/>
          <p:cNvSpPr>
            <a:spLocks noChangeArrowheads="1"/>
          </p:cNvSpPr>
          <p:nvPr/>
        </p:nvSpPr>
        <p:spPr bwMode="auto">
          <a:xfrm>
            <a:off x="1384300" y="2636837"/>
            <a:ext cx="2578100" cy="1130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endParaRPr lang="en-US" sz="1800"/>
          </a:p>
        </p:txBody>
      </p:sp>
      <p:sp>
        <p:nvSpPr>
          <p:cNvPr id="52232" name="Rectangle 9"/>
          <p:cNvSpPr>
            <a:spLocks noChangeArrowheads="1"/>
          </p:cNvSpPr>
          <p:nvPr/>
        </p:nvSpPr>
        <p:spPr bwMode="auto">
          <a:xfrm>
            <a:off x="1363663" y="2654300"/>
            <a:ext cx="22002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200"/>
              <a:t>Preempt Process A and store</a:t>
            </a:r>
          </a:p>
          <a:p>
            <a:r>
              <a:rPr lang="en-US" sz="1200"/>
              <a:t>all relevant information.</a:t>
            </a:r>
          </a:p>
        </p:txBody>
      </p:sp>
      <p:sp>
        <p:nvSpPr>
          <p:cNvPr id="52233" name="Rectangle 10"/>
          <p:cNvSpPr>
            <a:spLocks noChangeArrowheads="1"/>
          </p:cNvSpPr>
          <p:nvPr/>
        </p:nvSpPr>
        <p:spPr bwMode="auto">
          <a:xfrm>
            <a:off x="1363663" y="3263900"/>
            <a:ext cx="24892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200"/>
              <a:t>Load information about</a:t>
            </a:r>
          </a:p>
          <a:p>
            <a:r>
              <a:rPr lang="en-US" sz="1200"/>
              <a:t>Process B and continue execution</a:t>
            </a:r>
          </a:p>
        </p:txBody>
      </p:sp>
      <p:sp>
        <p:nvSpPr>
          <p:cNvPr id="52234" name="Rectangle 11"/>
          <p:cNvSpPr>
            <a:spLocks noChangeArrowheads="1"/>
          </p:cNvSpPr>
          <p:nvPr/>
        </p:nvSpPr>
        <p:spPr bwMode="auto">
          <a:xfrm>
            <a:off x="1384300" y="4313237"/>
            <a:ext cx="2578100" cy="1130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endParaRPr lang="en-US" sz="1800"/>
          </a:p>
        </p:txBody>
      </p:sp>
      <p:sp>
        <p:nvSpPr>
          <p:cNvPr id="52235" name="Rectangle 12"/>
          <p:cNvSpPr>
            <a:spLocks noChangeArrowheads="1"/>
          </p:cNvSpPr>
          <p:nvPr/>
        </p:nvSpPr>
        <p:spPr bwMode="auto">
          <a:xfrm>
            <a:off x="1363663" y="4330700"/>
            <a:ext cx="21891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200"/>
              <a:t>Preempt Process B and store</a:t>
            </a:r>
          </a:p>
          <a:p>
            <a:r>
              <a:rPr lang="en-US" sz="1200"/>
              <a:t>all relevant information.</a:t>
            </a:r>
          </a:p>
        </p:txBody>
      </p:sp>
      <p:sp>
        <p:nvSpPr>
          <p:cNvPr id="52236" name="Rectangle 13"/>
          <p:cNvSpPr>
            <a:spLocks noChangeArrowheads="1"/>
          </p:cNvSpPr>
          <p:nvPr/>
        </p:nvSpPr>
        <p:spPr bwMode="auto">
          <a:xfrm>
            <a:off x="1363663" y="4940300"/>
            <a:ext cx="25003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200"/>
              <a:t>Load information about</a:t>
            </a:r>
          </a:p>
          <a:p>
            <a:r>
              <a:rPr lang="en-US" sz="1200"/>
              <a:t>Process A and continue execution</a:t>
            </a:r>
          </a:p>
        </p:txBody>
      </p:sp>
      <p:sp>
        <p:nvSpPr>
          <p:cNvPr id="52237" name="Line 14"/>
          <p:cNvSpPr>
            <a:spLocks noChangeShapeType="1"/>
          </p:cNvSpPr>
          <p:nvPr/>
        </p:nvSpPr>
        <p:spPr bwMode="auto">
          <a:xfrm>
            <a:off x="996950" y="2484437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8" name="Line 15"/>
          <p:cNvSpPr>
            <a:spLocks noChangeShapeType="1"/>
          </p:cNvSpPr>
          <p:nvPr/>
        </p:nvSpPr>
        <p:spPr bwMode="auto">
          <a:xfrm>
            <a:off x="1003300" y="2782887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9" name="Line 16"/>
          <p:cNvSpPr>
            <a:spLocks noChangeShapeType="1"/>
          </p:cNvSpPr>
          <p:nvPr/>
        </p:nvSpPr>
        <p:spPr bwMode="auto">
          <a:xfrm>
            <a:off x="3975100" y="3544887"/>
            <a:ext cx="749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0" name="Line 17"/>
          <p:cNvSpPr>
            <a:spLocks noChangeShapeType="1"/>
          </p:cNvSpPr>
          <p:nvPr/>
        </p:nvSpPr>
        <p:spPr bwMode="auto">
          <a:xfrm>
            <a:off x="4730750" y="3551237"/>
            <a:ext cx="0" cy="977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1" name="Line 18"/>
          <p:cNvSpPr>
            <a:spLocks noChangeShapeType="1"/>
          </p:cNvSpPr>
          <p:nvPr/>
        </p:nvSpPr>
        <p:spPr bwMode="auto">
          <a:xfrm flipH="1">
            <a:off x="3962400" y="4459287"/>
            <a:ext cx="774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2" name="Line 19"/>
          <p:cNvSpPr>
            <a:spLocks noChangeShapeType="1"/>
          </p:cNvSpPr>
          <p:nvPr/>
        </p:nvSpPr>
        <p:spPr bwMode="auto">
          <a:xfrm flipH="1">
            <a:off x="990600" y="5221287"/>
            <a:ext cx="393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3" name="Line 20"/>
          <p:cNvSpPr>
            <a:spLocks noChangeShapeType="1"/>
          </p:cNvSpPr>
          <p:nvPr/>
        </p:nvSpPr>
        <p:spPr bwMode="auto">
          <a:xfrm>
            <a:off x="996950" y="5227637"/>
            <a:ext cx="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4" name="Line 21"/>
          <p:cNvSpPr>
            <a:spLocks noChangeShapeType="1"/>
          </p:cNvSpPr>
          <p:nvPr/>
        </p:nvSpPr>
        <p:spPr bwMode="auto">
          <a:xfrm>
            <a:off x="4730750" y="4465637"/>
            <a:ext cx="0" cy="14351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5" name="Rectangle 22"/>
          <p:cNvSpPr>
            <a:spLocks noChangeArrowheads="1"/>
          </p:cNvSpPr>
          <p:nvPr/>
        </p:nvSpPr>
        <p:spPr bwMode="auto">
          <a:xfrm rot="-5400000">
            <a:off x="4556125" y="2847975"/>
            <a:ext cx="6318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600" i="1"/>
              <a:t>(idle)</a:t>
            </a:r>
          </a:p>
        </p:txBody>
      </p:sp>
      <p:sp>
        <p:nvSpPr>
          <p:cNvPr id="52246" name="Rectangle 23"/>
          <p:cNvSpPr>
            <a:spLocks noChangeArrowheads="1"/>
          </p:cNvSpPr>
          <p:nvPr/>
        </p:nvSpPr>
        <p:spPr bwMode="auto">
          <a:xfrm rot="-5400000">
            <a:off x="4556125" y="5057775"/>
            <a:ext cx="6318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600" i="1"/>
              <a:t>(idle)</a:t>
            </a:r>
          </a:p>
        </p:txBody>
      </p:sp>
      <p:sp>
        <p:nvSpPr>
          <p:cNvPr id="52247" name="Rectangle 24"/>
          <p:cNvSpPr>
            <a:spLocks noChangeArrowheads="1"/>
          </p:cNvSpPr>
          <p:nvPr/>
        </p:nvSpPr>
        <p:spPr bwMode="auto">
          <a:xfrm rot="-5400000">
            <a:off x="822325" y="3838575"/>
            <a:ext cx="6318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600" i="1"/>
              <a:t>(idle)</a:t>
            </a:r>
          </a:p>
        </p:txBody>
      </p:sp>
      <p:sp>
        <p:nvSpPr>
          <p:cNvPr id="52248" name="Rectangle 25"/>
          <p:cNvSpPr>
            <a:spLocks noChangeArrowheads="1"/>
          </p:cNvSpPr>
          <p:nvPr/>
        </p:nvSpPr>
        <p:spPr bwMode="auto">
          <a:xfrm>
            <a:off x="601663" y="2151062"/>
            <a:ext cx="1189037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 i="1"/>
              <a:t>Process A</a:t>
            </a:r>
          </a:p>
        </p:txBody>
      </p:sp>
      <p:sp>
        <p:nvSpPr>
          <p:cNvPr id="52249" name="Rectangle 26"/>
          <p:cNvSpPr>
            <a:spLocks noChangeArrowheads="1"/>
          </p:cNvSpPr>
          <p:nvPr/>
        </p:nvSpPr>
        <p:spPr bwMode="auto">
          <a:xfrm>
            <a:off x="3954463" y="2151062"/>
            <a:ext cx="1173162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 i="1" dirty="0"/>
              <a:t>Process B</a:t>
            </a:r>
          </a:p>
        </p:txBody>
      </p:sp>
      <p:sp>
        <p:nvSpPr>
          <p:cNvPr id="52250" name="Rectangle 27"/>
          <p:cNvSpPr>
            <a:spLocks noChangeArrowheads="1"/>
          </p:cNvSpPr>
          <p:nvPr/>
        </p:nvSpPr>
        <p:spPr bwMode="auto">
          <a:xfrm>
            <a:off x="6184900" y="2401887"/>
            <a:ext cx="23495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 i="1"/>
              <a:t>process identification</a:t>
            </a:r>
          </a:p>
        </p:txBody>
      </p:sp>
      <p:sp>
        <p:nvSpPr>
          <p:cNvPr id="52251" name="Rectangle 28"/>
          <p:cNvSpPr>
            <a:spLocks noChangeArrowheads="1"/>
          </p:cNvSpPr>
          <p:nvPr/>
        </p:nvSpPr>
        <p:spPr bwMode="auto">
          <a:xfrm>
            <a:off x="6184900" y="3544887"/>
            <a:ext cx="23495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 i="1"/>
              <a:t>processor state </a:t>
            </a:r>
          </a:p>
          <a:p>
            <a:r>
              <a:rPr lang="en-US" sz="1800" i="1"/>
              <a:t>information</a:t>
            </a:r>
          </a:p>
        </p:txBody>
      </p:sp>
      <p:sp>
        <p:nvSpPr>
          <p:cNvPr id="52252" name="Rectangle 29"/>
          <p:cNvSpPr>
            <a:spLocks noChangeArrowheads="1"/>
          </p:cNvSpPr>
          <p:nvPr/>
        </p:nvSpPr>
        <p:spPr bwMode="auto">
          <a:xfrm>
            <a:off x="6184900" y="4611687"/>
            <a:ext cx="2349500" cy="1295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 i="1"/>
              <a:t>process control</a:t>
            </a:r>
          </a:p>
          <a:p>
            <a:r>
              <a:rPr lang="en-US" sz="1800" i="1"/>
              <a:t>information</a:t>
            </a:r>
          </a:p>
        </p:txBody>
      </p:sp>
      <p:sp>
        <p:nvSpPr>
          <p:cNvPr id="52253" name="Rectangle 30"/>
          <p:cNvSpPr>
            <a:spLocks noChangeArrowheads="1"/>
          </p:cNvSpPr>
          <p:nvPr/>
        </p:nvSpPr>
        <p:spPr bwMode="auto">
          <a:xfrm>
            <a:off x="1606550" y="2859087"/>
            <a:ext cx="1898650" cy="298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endParaRPr lang="en-US" sz="1800"/>
          </a:p>
        </p:txBody>
      </p:sp>
      <p:sp>
        <p:nvSpPr>
          <p:cNvPr id="52254" name="Rectangle 31"/>
          <p:cNvSpPr>
            <a:spLocks noChangeArrowheads="1"/>
          </p:cNvSpPr>
          <p:nvPr/>
        </p:nvSpPr>
        <p:spPr bwMode="auto">
          <a:xfrm>
            <a:off x="5880100" y="2255837"/>
            <a:ext cx="2959100" cy="40259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endParaRPr lang="en-US" sz="1800"/>
          </a:p>
        </p:txBody>
      </p:sp>
      <p:sp>
        <p:nvSpPr>
          <p:cNvPr id="52255" name="Line 32"/>
          <p:cNvSpPr>
            <a:spLocks noChangeShapeType="1"/>
          </p:cNvSpPr>
          <p:nvPr/>
        </p:nvSpPr>
        <p:spPr bwMode="auto">
          <a:xfrm flipV="1">
            <a:off x="3511550" y="2243137"/>
            <a:ext cx="2355850" cy="6159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56" name="Line 33"/>
          <p:cNvSpPr>
            <a:spLocks noChangeShapeType="1"/>
          </p:cNvSpPr>
          <p:nvPr/>
        </p:nvSpPr>
        <p:spPr bwMode="auto">
          <a:xfrm>
            <a:off x="3511550" y="3163887"/>
            <a:ext cx="2355850" cy="31178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57" name="Rectangle 34"/>
          <p:cNvSpPr>
            <a:spLocks noChangeArrowheads="1"/>
          </p:cNvSpPr>
          <p:nvPr/>
        </p:nvSpPr>
        <p:spPr bwMode="auto">
          <a:xfrm>
            <a:off x="6316663" y="5961062"/>
            <a:ext cx="2420937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/>
              <a:t>Process Control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3EBEF-3A9D-4232-8DFF-004644964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691642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AC48-6D2C-49BB-8F53-23C013F4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/>
          <a:lstStyle/>
          <a:p>
            <a:r>
              <a:rPr lang="en-US" dirty="0"/>
              <a:t>Private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E5C24-BCE2-4BCC-A5E1-1745D4C08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447800"/>
            <a:ext cx="7200900" cy="4419600"/>
          </a:xfrm>
        </p:spPr>
        <p:txBody>
          <a:bodyPr/>
          <a:lstStyle/>
          <a:p>
            <a:r>
              <a:rPr lang="en-US" dirty="0"/>
              <a:t>First, every program needs to store and use some data</a:t>
            </a:r>
          </a:p>
          <a:p>
            <a:pPr lvl="1"/>
            <a:r>
              <a:rPr lang="en-US" dirty="0"/>
              <a:t>Declaring variables, allocating memory etc.</a:t>
            </a:r>
          </a:p>
          <a:p>
            <a:pPr lvl="1"/>
            <a:r>
              <a:rPr lang="en-US" dirty="0"/>
              <a:t>A program’s instructions also need to store</a:t>
            </a:r>
          </a:p>
          <a:p>
            <a:r>
              <a:rPr lang="en-US" dirty="0"/>
              <a:t>These data are kept in the disk, but need to be loaded to main memory before running the program</a:t>
            </a:r>
          </a:p>
          <a:p>
            <a:pPr lvl="1"/>
            <a:r>
              <a:rPr lang="en-US" dirty="0"/>
              <a:t>Now, how and where do we load these data?</a:t>
            </a:r>
          </a:p>
          <a:p>
            <a:pPr lvl="1"/>
            <a:r>
              <a:rPr lang="en-US" dirty="0"/>
              <a:t>Answer: the “Address Space” of the corresponding Process</a:t>
            </a:r>
          </a:p>
          <a:p>
            <a:pPr lvl="1"/>
            <a:r>
              <a:rPr lang="en-US" dirty="0"/>
              <a:t>The address space is also “private” (i.e., isolated from other processes)</a:t>
            </a:r>
          </a:p>
          <a:p>
            <a:r>
              <a:rPr lang="en-US" dirty="0"/>
              <a:t>Let us see how it works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685AE-C4D5-46CE-AC85-A6A6070D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E476-EA0B-44C9-8032-64498D5E0F31}" type="datetime1">
              <a:rPr lang="en-US" smtClean="0"/>
              <a:t>8/4/2020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696200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Address Space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>
          <a:xfrm>
            <a:off x="588201" y="1139826"/>
            <a:ext cx="5888799" cy="944706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en-US" dirty="0"/>
              <a:t>A program’s data can be divided into different </a:t>
            </a:r>
            <a:br>
              <a:rPr lang="en-US" altLang="en-US" dirty="0"/>
            </a:br>
            <a:r>
              <a:rPr lang="en-US" altLang="en-US" dirty="0"/>
              <a:t>parts; therefore they are loaded as groups into memory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6307-DCC4-47AA-81B6-72DF4505C871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9220" name="Rectangle 4"/>
          <p:cNvSpPr>
            <a:spLocks noChangeAspect="1" noChangeArrowheads="1"/>
          </p:cNvSpPr>
          <p:nvPr/>
        </p:nvSpPr>
        <p:spPr bwMode="auto">
          <a:xfrm>
            <a:off x="2498725" y="1935163"/>
            <a:ext cx="6948488" cy="463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470009" y="290512"/>
            <a:ext cx="2232026" cy="2268106"/>
            <a:chOff x="2994817" y="2519363"/>
            <a:chExt cx="2232026" cy="2268106"/>
          </a:xfrm>
        </p:grpSpPr>
        <p:sp>
          <p:nvSpPr>
            <p:cNvPr id="9223" name="Rectangle 8"/>
            <p:cNvSpPr>
              <a:spLocks noChangeAspect="1" noChangeArrowheads="1"/>
            </p:cNvSpPr>
            <p:nvPr/>
          </p:nvSpPr>
          <p:spPr bwMode="auto">
            <a:xfrm>
              <a:off x="2995613" y="2970484"/>
              <a:ext cx="2230437" cy="485081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en-US" sz="1400" dirty="0"/>
                <a:t>run-time heap</a:t>
              </a:r>
            </a:p>
            <a:p>
              <a:pPr>
                <a:lnSpc>
                  <a:spcPct val="100000"/>
                </a:lnSpc>
              </a:pPr>
              <a:r>
                <a:rPr lang="en-US" altLang="en-US" sz="1400" dirty="0"/>
                <a:t>(managed by </a:t>
              </a:r>
              <a:r>
                <a:rPr lang="en-US" altLang="en-US" sz="1400" i="1" dirty="0"/>
                <a:t>new/malloc</a:t>
              </a:r>
              <a:r>
                <a:rPr lang="en-US" altLang="en-US" sz="1400" dirty="0"/>
                <a:t>)</a:t>
              </a:r>
            </a:p>
          </p:txBody>
        </p:sp>
        <p:sp>
          <p:nvSpPr>
            <p:cNvPr id="9226" name="Rectangle 11"/>
            <p:cNvSpPr>
              <a:spLocks noChangeAspect="1" noChangeArrowheads="1"/>
            </p:cNvSpPr>
            <p:nvPr/>
          </p:nvSpPr>
          <p:spPr bwMode="auto">
            <a:xfrm>
              <a:off x="2995613" y="2519363"/>
              <a:ext cx="2230437" cy="450850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en-US" sz="1400" dirty="0"/>
                <a:t>user stack</a:t>
              </a:r>
            </a:p>
          </p:txBody>
        </p:sp>
        <p:sp>
          <p:nvSpPr>
            <p:cNvPr id="9238" name="Rectangle 25"/>
            <p:cNvSpPr>
              <a:spLocks noChangeAspect="1" noChangeArrowheads="1"/>
            </p:cNvSpPr>
            <p:nvPr/>
          </p:nvSpPr>
          <p:spPr bwMode="auto">
            <a:xfrm>
              <a:off x="2994818" y="3455565"/>
              <a:ext cx="2232025" cy="53657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en-US" sz="1400" dirty="0">
                  <a:solidFill>
                    <a:schemeClr val="bg1"/>
                  </a:solidFill>
                </a:rPr>
                <a:t>read/write segment</a:t>
              </a:r>
            </a:p>
            <a:p>
              <a:pPr>
                <a:lnSpc>
                  <a:spcPct val="100000"/>
                </a:lnSpc>
              </a:pPr>
              <a:r>
                <a:rPr lang="en-US" altLang="en-US" sz="1400" dirty="0">
                  <a:solidFill>
                    <a:schemeClr val="bg1"/>
                  </a:solidFill>
                </a:rPr>
                <a:t>(e.g., global variables)</a:t>
              </a:r>
            </a:p>
          </p:txBody>
        </p:sp>
        <p:sp>
          <p:nvSpPr>
            <p:cNvPr id="9239" name="Rectangle 26"/>
            <p:cNvSpPr>
              <a:spLocks noChangeAspect="1" noChangeArrowheads="1"/>
            </p:cNvSpPr>
            <p:nvPr/>
          </p:nvSpPr>
          <p:spPr bwMode="auto">
            <a:xfrm>
              <a:off x="2994817" y="3990553"/>
              <a:ext cx="2232025" cy="7969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en-US" sz="1400" dirty="0"/>
                <a:t>read-only segment</a:t>
              </a:r>
            </a:p>
            <a:p>
              <a:pPr>
                <a:lnSpc>
                  <a:spcPct val="100000"/>
                </a:lnSpc>
              </a:pPr>
              <a:r>
                <a:rPr lang="en-US" altLang="en-US" sz="1400" dirty="0"/>
                <a:t>(e.g., code, constant</a:t>
              </a:r>
              <a:br>
                <a:rPr lang="en-US" altLang="en-US" sz="1400" dirty="0"/>
              </a:br>
              <a:r>
                <a:rPr lang="en-US" altLang="en-US" sz="1400" dirty="0"/>
                <a:t> variables)</a:t>
              </a:r>
            </a:p>
          </p:txBody>
        </p:sp>
        <p:sp>
          <p:nvSpPr>
            <p:cNvPr id="9242" name="Line 30"/>
            <p:cNvSpPr>
              <a:spLocks noChangeAspect="1" noChangeShapeType="1"/>
            </p:cNvSpPr>
            <p:nvPr/>
          </p:nvSpPr>
          <p:spPr bwMode="auto">
            <a:xfrm>
              <a:off x="2995613" y="2519363"/>
              <a:ext cx="223043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b="1"/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95755C29-670B-4085-A309-C9E1CAD1C06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7459" y="2811349"/>
            <a:ext cx="4934543" cy="35668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52A4A5B-14B5-426A-9CEA-12E00974F1C0}"/>
              </a:ext>
            </a:extLst>
          </p:cNvPr>
          <p:cNvSpPr/>
          <p:nvPr/>
        </p:nvSpPr>
        <p:spPr>
          <a:xfrm>
            <a:off x="609173" y="3048000"/>
            <a:ext cx="54625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2000" dirty="0"/>
              <a:t>Therefore, in very simple terms, the memory looks like the following with several programs loaded:</a:t>
            </a:r>
          </a:p>
        </p:txBody>
      </p:sp>
    </p:spTree>
    <p:extLst>
      <p:ext uri="{BB962C8B-B14F-4D97-AF65-F5344CB8AC3E}">
        <p14:creationId xmlns:p14="http://schemas.microsoft.com/office/powerpoint/2010/main" val="403078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1" grpId="0" build="p"/>
      <p:bldP spid="5" grpId="0"/>
    </p:bldLst>
  </p:timing>
</p:sld>
</file>

<file path=ppt/theme/theme1.xml><?xml version="1.0" encoding="utf-8"?>
<a:theme xmlns:a="http://schemas.openxmlformats.org/drawingml/2006/main" name="Intel dark blue background">
  <a:themeElements>
    <a:clrScheme name="intel">
      <a:dk1>
        <a:srgbClr val="000000"/>
      </a:dk1>
      <a:lt1>
        <a:srgbClr val="FFFFFF"/>
      </a:lt1>
      <a:dk2>
        <a:srgbClr val="0860A8"/>
      </a:dk2>
      <a:lt2>
        <a:srgbClr val="FFFFFF"/>
      </a:lt2>
      <a:accent1>
        <a:srgbClr val="339933"/>
      </a:accent1>
      <a:accent2>
        <a:srgbClr val="FF6600"/>
      </a:accent2>
      <a:accent3>
        <a:srgbClr val="FFC000"/>
      </a:accent3>
      <a:accent4>
        <a:srgbClr val="CC0066"/>
      </a:accent4>
      <a:accent5>
        <a:srgbClr val="66CCFF"/>
      </a:accent5>
      <a:accent6>
        <a:srgbClr val="808080"/>
      </a:accent6>
      <a:hlink>
        <a:srgbClr val="FFC000"/>
      </a:hlink>
      <a:folHlink>
        <a:srgbClr val="000000"/>
      </a:folHlink>
    </a:clrScheme>
    <a:fontScheme name="2_Architecture">
      <a:majorFont>
        <a:latin typeface="Neo Sans Intel Medium"/>
        <a:ea typeface=""/>
        <a:cs typeface="Arial"/>
      </a:majorFont>
      <a:minorFont>
        <a:latin typeface="Neo Sans Int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(paper and pencil design)</Template>
  <TotalTime>0</TotalTime>
  <Words>1940</Words>
  <Application>Microsoft Office PowerPoint</Application>
  <PresentationFormat>On-screen Show (4:3)</PresentationFormat>
  <Paragraphs>300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Chalkboard</vt:lpstr>
      <vt:lpstr>Neo Sans Intel</vt:lpstr>
      <vt:lpstr>Neo Sans Intel Medium</vt:lpstr>
      <vt:lpstr>Arial</vt:lpstr>
      <vt:lpstr>Arial Narrow</vt:lpstr>
      <vt:lpstr>Calibri</vt:lpstr>
      <vt:lpstr>Calibri Light</vt:lpstr>
      <vt:lpstr>Courier New</vt:lpstr>
      <vt:lpstr>Franklin Gothic Book</vt:lpstr>
      <vt:lpstr>Helvetica</vt:lpstr>
      <vt:lpstr>Impact</vt:lpstr>
      <vt:lpstr>Times New Roman</vt:lpstr>
      <vt:lpstr>Wingdings</vt:lpstr>
      <vt:lpstr>Intel dark blue background</vt:lpstr>
      <vt:lpstr>Crop</vt:lpstr>
      <vt:lpstr>Introduction to process</vt:lpstr>
      <vt:lpstr>Process Definition</vt:lpstr>
      <vt:lpstr>Process Data Structures</vt:lpstr>
      <vt:lpstr>OS’s Internal Tables</vt:lpstr>
      <vt:lpstr>Abstraction Mechanism </vt:lpstr>
      <vt:lpstr>Logical Control Flows</vt:lpstr>
      <vt:lpstr>Logical Control Flow using Context Switch</vt:lpstr>
      <vt:lpstr>Private Address Space</vt:lpstr>
      <vt:lpstr>Address Space</vt:lpstr>
      <vt:lpstr>Private Address Space Illusion</vt:lpstr>
      <vt:lpstr>Question</vt:lpstr>
      <vt:lpstr>Memory Organization</vt:lpstr>
      <vt:lpstr>Mapping from Virtual to Physical Memory</vt:lpstr>
      <vt:lpstr>Summarizing Virtual Memory</vt:lpstr>
      <vt:lpstr>Virtual Memory – An Interesting Video</vt:lpstr>
      <vt:lpstr>Process States - An Example</vt:lpstr>
      <vt:lpstr>Process  Trace</vt:lpstr>
      <vt:lpstr>Process Trace Discussion</vt:lpstr>
      <vt:lpstr>Process States</vt:lpstr>
      <vt:lpstr>Refined Process State Model</vt:lpstr>
      <vt:lpstr>Refined Process State Model (2)</vt:lpstr>
      <vt:lpstr>Now, the  Transitions</vt:lpstr>
      <vt:lpstr>Transitions</vt:lpstr>
      <vt:lpstr>Queueing Model for Proc. States</vt:lpstr>
      <vt:lpstr>Queueing Model 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2015-01-20T03:39:06Z</dcterms:created>
  <dcterms:modified xsi:type="dcterms:W3CDTF">2020-08-05T15:41:24Z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