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45"/>
  </p:notesMasterIdLst>
  <p:sldIdLst>
    <p:sldId id="256" r:id="rId4"/>
    <p:sldId id="287" r:id="rId5"/>
    <p:sldId id="288" r:id="rId6"/>
    <p:sldId id="289" r:id="rId7"/>
    <p:sldId id="291" r:id="rId8"/>
    <p:sldId id="290" r:id="rId9"/>
    <p:sldId id="292" r:id="rId10"/>
    <p:sldId id="293" r:id="rId11"/>
    <p:sldId id="306" r:id="rId12"/>
    <p:sldId id="304" r:id="rId13"/>
    <p:sldId id="294" r:id="rId14"/>
    <p:sldId id="295" r:id="rId15"/>
    <p:sldId id="305" r:id="rId16"/>
    <p:sldId id="298" r:id="rId17"/>
    <p:sldId id="296" r:id="rId18"/>
    <p:sldId id="307" r:id="rId19"/>
    <p:sldId id="308" r:id="rId20"/>
    <p:sldId id="342" r:id="rId21"/>
    <p:sldId id="332" r:id="rId22"/>
    <p:sldId id="311" r:id="rId23"/>
    <p:sldId id="312" r:id="rId24"/>
    <p:sldId id="351" r:id="rId25"/>
    <p:sldId id="349" r:id="rId26"/>
    <p:sldId id="317" r:id="rId27"/>
    <p:sldId id="338" r:id="rId28"/>
    <p:sldId id="319" r:id="rId29"/>
    <p:sldId id="320" r:id="rId30"/>
    <p:sldId id="339" r:id="rId31"/>
    <p:sldId id="343" r:id="rId32"/>
    <p:sldId id="344" r:id="rId33"/>
    <p:sldId id="341" r:id="rId34"/>
    <p:sldId id="323" r:id="rId35"/>
    <p:sldId id="345" r:id="rId36"/>
    <p:sldId id="347" r:id="rId37"/>
    <p:sldId id="321" r:id="rId38"/>
    <p:sldId id="325" r:id="rId39"/>
    <p:sldId id="350" r:id="rId40"/>
    <p:sldId id="327" r:id="rId41"/>
    <p:sldId id="326" r:id="rId42"/>
    <p:sldId id="352" r:id="rId43"/>
    <p:sldId id="297" r:id="rId4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537" autoAdjust="0"/>
  </p:normalViewPr>
  <p:slideViewPr>
    <p:cSldViewPr>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dirty="0">
              <a:latin typeface="Times New Roman" panose="02020603050405020304" pitchFamily="18" charset="0"/>
            </a:endParaRPr>
          </a:p>
          <a:p>
            <a:r>
              <a:rPr lang="en-US" altLang="en-US" dirty="0">
                <a:latin typeface="Times New Roman" panose="02020603050405020304" pitchFamily="18" charset="0"/>
              </a:rPr>
              <a:t>In multiprocessor systems, only one processor has to service the interrupt from an external device.</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dirty="0">
              <a:latin typeface="Times New Roman" panose="02020603050405020304" pitchFamily="18" charset="0"/>
            </a:endParaRPr>
          </a:p>
          <a:p>
            <a:r>
              <a:rPr lang="en-US" altLang="en-US" dirty="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65651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998B4C2E-A3C8-41D4-AD54-D72F34F56A1B}" type="datetime1">
              <a:rPr lang="en-US" smtClean="0"/>
              <a:t>8/5/2020</a:t>
            </a:fld>
            <a:endParaRPr lang="en-US" dirty="0"/>
          </a:p>
        </p:txBody>
      </p:sp>
      <p:sp>
        <p:nvSpPr>
          <p:cNvPr id="8" name="Footer Placeholder 7"/>
          <p:cNvSpPr>
            <a:spLocks noGrp="1"/>
          </p:cNvSpPr>
          <p:nvPr>
            <p:ph type="ftr" sz="quarter" idx="11"/>
          </p:nvPr>
        </p:nvSpPr>
        <p:spPr/>
        <p:txBody>
          <a:bodyPr/>
          <a:lstStyle/>
          <a:p>
            <a:r>
              <a:rPr lang="en-US"/>
              <a:t>CSCE 313 Spring 2018</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38668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3DB74958-2F6A-44F5-87FB-A24AFDE27AD6}" type="datetime1">
              <a:rPr lang="en-US" smtClean="0"/>
              <a:t>8/5/2020</a:t>
            </a:fld>
            <a:endParaRPr lang="en-US" dirty="0"/>
          </a:p>
        </p:txBody>
      </p:sp>
      <p:sp>
        <p:nvSpPr>
          <p:cNvPr id="4" name="Footer Placeholder 3"/>
          <p:cNvSpPr>
            <a:spLocks noGrp="1"/>
          </p:cNvSpPr>
          <p:nvPr>
            <p:ph type="ftr" sz="quarter" idx="11"/>
          </p:nvPr>
        </p:nvSpPr>
        <p:spPr/>
        <p:txBody>
          <a:bodyPr/>
          <a:lstStyle/>
          <a:p>
            <a:r>
              <a:rPr lang="en-US"/>
              <a:t>CSCE 313 Spring 2018</a:t>
            </a:r>
            <a:endParaRPr lang="en-US"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21715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239595C4-B661-4493-8E42-BB63CEC7A038}" type="datetime1">
              <a:rPr lang="en-US" smtClean="0"/>
              <a:t>8/5/2020</a:t>
            </a:fld>
            <a:endParaRPr lang="en-US" dirty="0"/>
          </a:p>
        </p:txBody>
      </p:sp>
      <p:sp>
        <p:nvSpPr>
          <p:cNvPr id="3" name="Footer Placeholder 2"/>
          <p:cNvSpPr>
            <a:spLocks noGrp="1"/>
          </p:cNvSpPr>
          <p:nvPr>
            <p:ph type="ftr" sz="quarter" idx="11"/>
          </p:nvPr>
        </p:nvSpPr>
        <p:spPr/>
        <p:txBody>
          <a:bodyPr/>
          <a:lstStyle/>
          <a:p>
            <a:r>
              <a:rPr lang="en-US"/>
              <a:t>CSCE 313 Spring 2018</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09427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278E7CC-668F-453E-8123-870ACBC2313B}" type="datetime1">
              <a:rPr lang="en-US" smtClean="0"/>
              <a:t>8/5/2020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 313 Spring 2018</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404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0819C0F6-BDD9-4C45-ACE0-00DA17D86173}" type="datetime1">
              <a:rPr lang="en-US" smtClean="0"/>
              <a:t>8/5/2020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 313 Spring 2018</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227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A96FC05-D7A4-4D81-B664-74933DE4477F}" type="datetime1">
              <a:rPr lang="en-US" smtClean="0"/>
              <a:t>8/5/2020</a:t>
            </a:fld>
            <a:endParaRPr lang="en-US" dirty="0"/>
          </a:p>
        </p:txBody>
      </p:sp>
      <p:sp>
        <p:nvSpPr>
          <p:cNvPr id="5" name="Footer Placeholder 4"/>
          <p:cNvSpPr>
            <a:spLocks noGrp="1"/>
          </p:cNvSpPr>
          <p:nvPr>
            <p:ph type="ftr" sz="quarter" idx="11"/>
          </p:nvPr>
        </p:nvSpPr>
        <p:spPr/>
        <p:txBody>
          <a:bodyPr/>
          <a:lstStyle/>
          <a:p>
            <a:r>
              <a:rPr lang="en-US"/>
              <a:t>CSCE 313 Spring 2018</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351660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9D167A4-3FC2-4E54-BC1B-F4DF9EE9F1D5}" type="datetime1">
              <a:rPr lang="en-US" smtClean="0"/>
              <a:t>8/5/2020</a:t>
            </a:fld>
            <a:endParaRPr lang="en-US" dirty="0"/>
          </a:p>
        </p:txBody>
      </p:sp>
      <p:sp>
        <p:nvSpPr>
          <p:cNvPr id="5" name="Footer Placeholder 4"/>
          <p:cNvSpPr>
            <a:spLocks noGrp="1"/>
          </p:cNvSpPr>
          <p:nvPr>
            <p:ph type="ftr" sz="quarter" idx="11"/>
          </p:nvPr>
        </p:nvSpPr>
        <p:spPr/>
        <p:txBody>
          <a:bodyPr/>
          <a:lstStyle/>
          <a:p>
            <a:r>
              <a:rPr lang="en-US"/>
              <a:t>CSCE 313 Spring 2018</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293123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174B9FED-DE74-4680-985D-52F64F216C07}" type="datetime1">
              <a:rPr lang="en-US" smtClean="0"/>
              <a:t>8/5/2020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 313 Spring 2018</a:t>
            </a:r>
            <a:endParaRPr lang="en-US" dirty="0"/>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3ECB10A-7CC4-4701-8C80-70DFC15B45BF}" type="datetime1">
              <a:rPr lang="en-US" smtClean="0"/>
              <a:t>8/5/2020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 313 Spring 2018</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2628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0"/>
            <a:ext cx="7772400" cy="990600"/>
          </a:xfrm>
        </p:spPr>
        <p:txBody>
          <a:bodyPr/>
          <a:lstStyle/>
          <a:p>
            <a:r>
              <a:rPr lang="en-US"/>
              <a:t>Click to edit Master title style</a:t>
            </a:r>
            <a:endParaRPr lang="en-US" dirty="0"/>
          </a:p>
        </p:txBody>
      </p:sp>
      <p:sp>
        <p:nvSpPr>
          <p:cNvPr id="3" name="Content Placeholder 2"/>
          <p:cNvSpPr>
            <a:spLocks noGrp="1"/>
          </p:cNvSpPr>
          <p:nvPr>
            <p:ph idx="1"/>
          </p:nvPr>
        </p:nvSpPr>
        <p:spPr>
          <a:xfrm>
            <a:off x="685800" y="1524000"/>
            <a:ext cx="7772400" cy="5029200"/>
          </a:xfrm>
        </p:spPr>
        <p:txBody>
          <a:bodyPr/>
          <a:lstStyle>
            <a:lvl1pPr>
              <a:defRPr sz="24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405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79C83AE1-E471-4F43-9468-255C9146E2DE}" type="datetime1">
              <a:rPr lang="en-US" smtClean="0"/>
              <a:t>8/5/2020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 313 Spring 2018</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129482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D6A67430-A107-4831-A813-B54E353C5CFE}" type="datetime1">
              <a:rPr lang="en-US" smtClean="0"/>
              <a:t>8/5/2020</a:t>
            </a:fld>
            <a:endParaRPr lang="en-US" dirty="0"/>
          </a:p>
        </p:txBody>
      </p:sp>
      <p:sp>
        <p:nvSpPr>
          <p:cNvPr id="6" name="Footer Placeholder 5"/>
          <p:cNvSpPr>
            <a:spLocks noGrp="1"/>
          </p:cNvSpPr>
          <p:nvPr>
            <p:ph type="ftr" sz="quarter" idx="11"/>
          </p:nvPr>
        </p:nvSpPr>
        <p:spPr/>
        <p:txBody>
          <a:bodyPr/>
          <a:lstStyle/>
          <a:p>
            <a:r>
              <a:rPr lang="en-US"/>
              <a:t>CSCE 313 Spring 2018</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663482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 313 Spring 2018</a:t>
            </a:r>
            <a:endParaRPr lang="en-US" dirty="0"/>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FB15032-3895-4510-BD2A-060580FF6C14}" type="datetime1">
              <a:rPr lang="en-US" smtClean="0"/>
              <a:t>8/5/2020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 313 Spring 2018</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380443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609600" y="1289280"/>
            <a:ext cx="7848600" cy="2667000"/>
          </a:xfrm>
        </p:spPr>
        <p:txBody>
          <a:bodyPr>
            <a:normAutofit/>
          </a:bodyPr>
          <a:lstStyle/>
          <a:p>
            <a:r>
              <a:rPr lang="en-US" dirty="0">
                <a:solidFill>
                  <a:schemeClr val="accent1">
                    <a:lumMod val="75000"/>
                  </a:schemeClr>
                </a:solidFill>
              </a:rPr>
              <a:t>Exceptions &amp; Hardware support</a:t>
            </a:r>
            <a:endParaRPr lang="en-US" sz="2000" dirty="0">
              <a:solidFill>
                <a:schemeClr val="accent1">
                  <a:lumMod val="75000"/>
                </a:schemeClr>
              </a:solidFill>
            </a:endParaRPr>
          </a:p>
        </p:txBody>
      </p:sp>
      <p:sp>
        <p:nvSpPr>
          <p:cNvPr id="6" name="Subtitle 5"/>
          <p:cNvSpPr>
            <a:spLocks noGrp="1"/>
          </p:cNvSpPr>
          <p:nvPr>
            <p:ph type="subTitle" idx="1"/>
          </p:nvPr>
        </p:nvSpPr>
        <p:spPr>
          <a:solidFill>
            <a:schemeClr val="accent2"/>
          </a:solidFill>
        </p:spPr>
        <p:txBody>
          <a:bodyPr/>
          <a:lstStyle/>
          <a:p>
            <a:r>
              <a:rPr lang="en-US" dirty="0"/>
              <a:t>TANZIR AHMED</a:t>
            </a:r>
            <a:br>
              <a:rPr lang="en-US" dirty="0"/>
            </a:br>
            <a:r>
              <a:rPr lang="en-US" dirty="0"/>
              <a:t>CSCE 313 Summer 2020</a:t>
            </a:r>
          </a:p>
        </p:txBody>
      </p:sp>
      <p:sp>
        <p:nvSpPr>
          <p:cNvPr id="5" name="TextBox 4"/>
          <p:cNvSpPr txBox="1"/>
          <p:nvPr/>
        </p:nvSpPr>
        <p:spPr>
          <a:xfrm>
            <a:off x="429908" y="381000"/>
            <a:ext cx="5562100" cy="461665"/>
          </a:xfrm>
          <a:prstGeom prst="rect">
            <a:avLst/>
          </a:prstGeom>
          <a:noFill/>
        </p:spPr>
        <p:txBody>
          <a:bodyPr wrap="none" rtlCol="0">
            <a:spAutoFit/>
          </a:bodyPr>
          <a:lstStyle/>
          <a:p>
            <a:r>
              <a:rPr lang="en-US" sz="2400" dirty="0"/>
              <a:t>Reading Reference: </a:t>
            </a:r>
            <a:r>
              <a:rPr lang="en-US" sz="2400"/>
              <a:t>Textbook 1 Chapter </a:t>
            </a:r>
            <a:r>
              <a:rPr lang="en-US" sz="2400" dirty="0"/>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Faults</a:t>
            </a:r>
          </a:p>
        </p:txBody>
      </p:sp>
      <p:sp>
        <p:nvSpPr>
          <p:cNvPr id="3" name="Content Placeholder 2"/>
          <p:cNvSpPr>
            <a:spLocks noGrp="1"/>
          </p:cNvSpPr>
          <p:nvPr>
            <p:ph idx="1"/>
          </p:nvPr>
        </p:nvSpPr>
        <p:spPr/>
        <p:txBody>
          <a:bodyPr/>
          <a:lstStyle/>
          <a:p>
            <a:r>
              <a:rPr lang="en-US" sz="3200" dirty="0"/>
              <a:t>Attributes</a:t>
            </a:r>
            <a:endParaRPr lang="en-US" dirty="0"/>
          </a:p>
          <a:p>
            <a:pPr lvl="1"/>
            <a:r>
              <a:rPr lang="en-US" altLang="en-US" sz="2800" dirty="0"/>
              <a:t>Unintentional but possibly recoverable </a:t>
            </a:r>
          </a:p>
          <a:p>
            <a:pPr lvl="1"/>
            <a:r>
              <a:rPr lang="en-US" altLang="en-US" sz="2800" dirty="0"/>
              <a:t>Examples: Page Faults</a:t>
            </a:r>
          </a:p>
          <a:p>
            <a:pPr lvl="1"/>
            <a:r>
              <a:rPr lang="en-US" altLang="en-US" sz="2800" dirty="0"/>
              <a:t>Either re-executes faulting (“current”) instruction or aborts</a:t>
            </a:r>
          </a:p>
          <a:p>
            <a:pPr lvl="1"/>
            <a:endParaRPr lang="en-US" dirty="0"/>
          </a:p>
        </p:txBody>
      </p:sp>
      <p:grpSp>
        <p:nvGrpSpPr>
          <p:cNvPr id="4" name="Group 20"/>
          <p:cNvGrpSpPr>
            <a:grpSpLocks/>
          </p:cNvGrpSpPr>
          <p:nvPr/>
        </p:nvGrpSpPr>
        <p:grpSpPr bwMode="auto">
          <a:xfrm>
            <a:off x="1066800" y="4419101"/>
            <a:ext cx="7207250" cy="2097088"/>
            <a:chOff x="912" y="2832"/>
            <a:chExt cx="4540" cy="1321"/>
          </a:xfrm>
        </p:grpSpPr>
        <p:sp>
          <p:nvSpPr>
            <p:cNvPr id="5"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6"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7"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2564" y="3336"/>
              <a:ext cx="112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Fault happened</a:t>
              </a:r>
            </a:p>
          </p:txBody>
        </p:sp>
        <p:sp>
          <p:nvSpPr>
            <p:cNvPr id="13" name="Rectangle 12"/>
            <p:cNvSpPr>
              <a:spLocks noChangeArrowheads="1"/>
            </p:cNvSpPr>
            <p:nvPr/>
          </p:nvSpPr>
          <p:spPr bwMode="auto">
            <a:xfrm>
              <a:off x="3860" y="3508"/>
              <a:ext cx="15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Fault handled </a:t>
              </a:r>
            </a:p>
          </p:txBody>
        </p:sp>
        <p:sp>
          <p:nvSpPr>
            <p:cNvPr id="14" name="Rectangle 13"/>
            <p:cNvSpPr>
              <a:spLocks noChangeArrowheads="1"/>
            </p:cNvSpPr>
            <p:nvPr/>
          </p:nvSpPr>
          <p:spPr bwMode="auto">
            <a:xfrm>
              <a:off x="2304" y="3747"/>
              <a:ext cx="1109"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Return to same</a:t>
              </a:r>
              <a:br>
                <a:rPr lang="en-US" altLang="en-US" sz="1800" i="1" dirty="0">
                  <a:latin typeface="Arial" panose="020B0604020202020204" pitchFamily="34" charset="0"/>
                </a:rPr>
              </a:br>
              <a:r>
                <a:rPr lang="en-US" altLang="en-US" sz="1800" i="1" dirty="0">
                  <a:latin typeface="Arial" panose="020B0604020202020204" pitchFamily="34" charset="0"/>
                </a:rPr>
                <a:t>instruction</a:t>
              </a:r>
              <a:endParaRPr lang="en-US" altLang="en-US" sz="1800" dirty="0">
                <a:latin typeface="Arial" panose="020B0604020202020204" pitchFamily="34" charset="0"/>
              </a:endParaRPr>
            </a:p>
          </p:txBody>
        </p:sp>
        <p:sp>
          <p:nvSpPr>
            <p:cNvPr id="15" name="Rectangle 14"/>
            <p:cNvSpPr>
              <a:spLocks noChangeArrowheads="1"/>
            </p:cNvSpPr>
            <p:nvPr/>
          </p:nvSpPr>
          <p:spPr bwMode="auto">
            <a:xfrm>
              <a:off x="912" y="3393"/>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16" name="Line 16"/>
            <p:cNvSpPr>
              <a:spLocks noChangeShapeType="1"/>
            </p:cNvSpPr>
            <p:nvPr/>
          </p:nvSpPr>
          <p:spPr bwMode="auto">
            <a:xfrm>
              <a:off x="1488" y="3526"/>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7191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4597" y="203017"/>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Fault Example #1</a:t>
            </a:r>
          </a:p>
        </p:txBody>
      </p:sp>
      <p:sp>
        <p:nvSpPr>
          <p:cNvPr id="40964" name="Rectangle 17"/>
          <p:cNvSpPr>
            <a:spLocks noGrp="1" noChangeArrowheads="1"/>
          </p:cNvSpPr>
          <p:nvPr>
            <p:ph idx="1"/>
          </p:nvPr>
        </p:nvSpPr>
        <p:spPr>
          <a:xfrm>
            <a:off x="574597" y="930093"/>
            <a:ext cx="7274003" cy="3126199"/>
          </a:xfrm>
        </p:spPr>
        <p:txBody>
          <a:bodyPr>
            <a:noAutofit/>
          </a:bodyPr>
          <a:lstStyle/>
          <a:p>
            <a:pPr eaLnBrk="1" hangingPunct="1"/>
            <a:r>
              <a:rPr lang="en-US" altLang="en-US" sz="2800" b="1" dirty="0"/>
              <a:t>Memory Reference</a:t>
            </a:r>
          </a:p>
          <a:p>
            <a:pPr lvl="1" eaLnBrk="1" hangingPunct="1"/>
            <a:r>
              <a:rPr lang="en-US" altLang="en-US" sz="2400" dirty="0"/>
              <a:t>User writes to memory location</a:t>
            </a:r>
          </a:p>
          <a:p>
            <a:pPr lvl="1" eaLnBrk="1" hangingPunct="1"/>
            <a:r>
              <a:rPr lang="en-US" altLang="en-US" sz="2400" dirty="0"/>
              <a:t>That portion (page) of user’s memory is not mapped yet (because memory pages are mapped only when necessary)</a:t>
            </a:r>
          </a:p>
          <a:p>
            <a:pPr lvl="1" eaLnBrk="1" hangingPunct="1"/>
            <a:r>
              <a:rPr lang="en-US" altLang="en-US" sz="2400" dirty="0"/>
              <a:t>Page handler must load page into physical memory</a:t>
            </a:r>
          </a:p>
          <a:p>
            <a:pPr lvl="1" eaLnBrk="1" hangingPunct="1"/>
            <a:r>
              <a:rPr lang="en-US" altLang="en-US" sz="2400" dirty="0"/>
              <a:t>Returns to faulting instruction</a:t>
            </a:r>
          </a:p>
          <a:p>
            <a:pPr lvl="1" eaLnBrk="1" hangingPunct="1"/>
            <a:r>
              <a:rPr lang="en-US" altLang="en-US" sz="2400" dirty="0"/>
              <a:t>Successful on second try</a:t>
            </a:r>
          </a:p>
        </p:txBody>
      </p:sp>
      <p:sp>
        <p:nvSpPr>
          <p:cNvPr id="3" name="Slide Number Placeholder 2"/>
          <p:cNvSpPr>
            <a:spLocks noGrp="1"/>
          </p:cNvSpPr>
          <p:nvPr>
            <p:ph type="sldNum" sz="quarter" idx="4294967295"/>
          </p:nvPr>
        </p:nvSpPr>
        <p:spPr>
          <a:xfrm>
            <a:off x="8159282" y="6492875"/>
            <a:ext cx="984019" cy="365125"/>
          </a:xfrm>
        </p:spPr>
        <p:txBody>
          <a:bodyPr/>
          <a:lstStyle/>
          <a:p>
            <a:fld id="{1AD93096-5B34-4342-9326-69289CEAE4C2}" type="slidenum">
              <a:rPr lang="en-US" smtClean="0"/>
              <a:pPr/>
              <a:t>11</a:t>
            </a:fld>
            <a:endParaRPr lang="en-US" dirty="0">
              <a:solidFill>
                <a:srgbClr val="FFFFFF"/>
              </a:solidFill>
            </a:endParaRPr>
          </a:p>
        </p:txBody>
      </p:sp>
      <p:grpSp>
        <p:nvGrpSpPr>
          <p:cNvPr id="40963" name="Group 20"/>
          <p:cNvGrpSpPr>
            <a:grpSpLocks/>
          </p:cNvGrpSpPr>
          <p:nvPr/>
        </p:nvGrpSpPr>
        <p:grpSpPr bwMode="auto">
          <a:xfrm>
            <a:off x="1066800" y="4765674"/>
            <a:ext cx="7207250" cy="1909763"/>
            <a:chOff x="912" y="2832"/>
            <a:chExt cx="4540" cy="1203"/>
          </a:xfrm>
        </p:grpSpPr>
        <p:sp>
          <p:nvSpPr>
            <p:cNvPr id="40970"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40971"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0972"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1"/>
            <p:cNvSpPr>
              <a:spLocks noChangeArrowheads="1"/>
            </p:cNvSpPr>
            <p:nvPr/>
          </p:nvSpPr>
          <p:spPr bwMode="auto">
            <a:xfrm>
              <a:off x="2564" y="3336"/>
              <a:ext cx="74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0978" name="Rectangle 12"/>
            <p:cNvSpPr>
              <a:spLocks noChangeArrowheads="1"/>
            </p:cNvSpPr>
            <p:nvPr/>
          </p:nvSpPr>
          <p:spPr bwMode="auto">
            <a:xfrm>
              <a:off x="3860" y="3508"/>
              <a:ext cx="159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Allocate page and its mapping in page table</a:t>
              </a:r>
            </a:p>
          </p:txBody>
        </p:sp>
        <p:sp>
          <p:nvSpPr>
            <p:cNvPr id="40979" name="Rectangle 13"/>
            <p:cNvSpPr>
              <a:spLocks noChangeArrowheads="1"/>
            </p:cNvSpPr>
            <p:nvPr/>
          </p:nvSpPr>
          <p:spPr bwMode="auto">
            <a:xfrm>
              <a:off x="2304" y="3747"/>
              <a:ext cx="49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return</a:t>
              </a:r>
              <a:endParaRPr lang="en-US" altLang="en-US" sz="1800" dirty="0">
                <a:latin typeface="Arial" panose="020B0604020202020204" pitchFamily="34" charset="0"/>
              </a:endParaRPr>
            </a:p>
          </p:txBody>
        </p:sp>
        <p:sp>
          <p:nvSpPr>
            <p:cNvPr id="40980" name="Rectangle 14"/>
            <p:cNvSpPr>
              <a:spLocks noChangeArrowheads="1"/>
            </p:cNvSpPr>
            <p:nvPr/>
          </p:nvSpPr>
          <p:spPr bwMode="auto">
            <a:xfrm>
              <a:off x="912" y="3393"/>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0982" name="Line 16"/>
            <p:cNvSpPr>
              <a:spLocks noChangeShapeType="1"/>
            </p:cNvSpPr>
            <p:nvPr/>
          </p:nvSpPr>
          <p:spPr bwMode="auto">
            <a:xfrm>
              <a:off x="1488" y="3526"/>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5" name="Text Box 18"/>
          <p:cNvSpPr txBox="1">
            <a:spLocks noChangeArrowheads="1"/>
          </p:cNvSpPr>
          <p:nvPr/>
        </p:nvSpPr>
        <p:spPr bwMode="auto">
          <a:xfrm>
            <a:off x="6230190" y="330020"/>
            <a:ext cx="2160588"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 = 13;</a:t>
            </a:r>
          </a:p>
          <a:p>
            <a:pPr>
              <a:spcBef>
                <a:spcPct val="0"/>
              </a:spcBef>
              <a:buFontTx/>
              <a:buNone/>
            </a:pPr>
            <a:r>
              <a:rPr lang="en-US" altLang="en-US" sz="1600" b="1">
                <a:latin typeface="Courier New" panose="02070309020205020404" pitchFamily="49" charset="0"/>
              </a:rPr>
              <a:t>}</a:t>
            </a:r>
          </a:p>
        </p:txBody>
      </p:sp>
    </p:spTree>
    <p:extLst>
      <p:ext uri="{BB962C8B-B14F-4D97-AF65-F5344CB8AC3E}">
        <p14:creationId xmlns:p14="http://schemas.microsoft.com/office/powerpoint/2010/main" val="18028063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5852" y="433389"/>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Fault Example #2</a:t>
            </a:r>
          </a:p>
        </p:txBody>
      </p:sp>
      <p:sp>
        <p:nvSpPr>
          <p:cNvPr id="41998" name="Rectangle 14"/>
          <p:cNvSpPr>
            <a:spLocks noGrp="1" noChangeArrowheads="1"/>
          </p:cNvSpPr>
          <p:nvPr>
            <p:ph idx="1"/>
          </p:nvPr>
        </p:nvSpPr>
        <p:spPr>
          <a:xfrm>
            <a:off x="609600" y="1304923"/>
            <a:ext cx="6705600" cy="3648077"/>
          </a:xfrm>
        </p:spPr>
        <p:txBody>
          <a:bodyPr>
            <a:normAutofit/>
          </a:bodyPr>
          <a:lstStyle/>
          <a:p>
            <a:pPr eaLnBrk="1" hangingPunct="1"/>
            <a:r>
              <a:rPr lang="en-US" altLang="en-US" b="1" dirty="0"/>
              <a:t>Illegal Memory Reference</a:t>
            </a:r>
          </a:p>
          <a:p>
            <a:pPr lvl="1" eaLnBrk="1" hangingPunct="1"/>
            <a:r>
              <a:rPr lang="en-US" altLang="en-US" dirty="0"/>
              <a:t>User writes to memory location</a:t>
            </a:r>
          </a:p>
          <a:p>
            <a:pPr lvl="1" eaLnBrk="1" hangingPunct="1"/>
            <a:r>
              <a:rPr lang="en-US" altLang="en-US" dirty="0"/>
              <a:t>Address is not valid</a:t>
            </a:r>
          </a:p>
          <a:p>
            <a:pPr lvl="1" eaLnBrk="1" hangingPunct="1"/>
            <a:r>
              <a:rPr lang="en-US" altLang="en-US" dirty="0"/>
              <a:t>Page handler detects invalid address</a:t>
            </a:r>
          </a:p>
          <a:p>
            <a:pPr lvl="1" eaLnBrk="1" hangingPunct="1"/>
            <a:r>
              <a:rPr lang="en-US" altLang="en-US" dirty="0"/>
              <a:t>Sends </a:t>
            </a:r>
            <a:r>
              <a:rPr lang="en-US" altLang="en-US" dirty="0">
                <a:latin typeface="Courier New" panose="02070309020205020404" pitchFamily="49" charset="0"/>
              </a:rPr>
              <a:t>SIGSEGV</a:t>
            </a:r>
            <a:r>
              <a:rPr lang="en-US" altLang="en-US" dirty="0"/>
              <a:t> signal to user process</a:t>
            </a:r>
          </a:p>
          <a:p>
            <a:pPr lvl="1" eaLnBrk="1" hangingPunct="1"/>
            <a:r>
              <a:rPr lang="en-US" altLang="en-US" dirty="0"/>
              <a:t>User process exits with “segmentation fault”</a:t>
            </a:r>
          </a:p>
        </p:txBody>
      </p:sp>
      <p:sp>
        <p:nvSpPr>
          <p:cNvPr id="3" name="Slide Number Placeholder 2"/>
          <p:cNvSpPr>
            <a:spLocks noGrp="1"/>
          </p:cNvSpPr>
          <p:nvPr>
            <p:ph type="sldNum" sz="quarter" idx="4294967295"/>
          </p:nvPr>
        </p:nvSpPr>
        <p:spPr>
          <a:xfrm>
            <a:off x="7848600" y="6453386"/>
            <a:ext cx="1197219" cy="404614"/>
          </a:xfrm>
        </p:spPr>
        <p:txBody>
          <a:bodyPr/>
          <a:lstStyle/>
          <a:p>
            <a:fld id="{1AD93096-5B34-4342-9326-69289CEAE4C2}" type="slidenum">
              <a:rPr lang="en-US" smtClean="0"/>
              <a:pPr/>
              <a:t>12</a:t>
            </a:fld>
            <a:endParaRPr lang="en-US" dirty="0">
              <a:solidFill>
                <a:srgbClr val="FFFFFF"/>
              </a:solidFill>
            </a:endParaRPr>
          </a:p>
        </p:txBody>
      </p:sp>
      <p:sp>
        <p:nvSpPr>
          <p:cNvPr id="41999" name="Text Box 15"/>
          <p:cNvSpPr txBox="1">
            <a:spLocks noChangeArrowheads="1"/>
          </p:cNvSpPr>
          <p:nvPr/>
        </p:nvSpPr>
        <p:spPr bwMode="auto">
          <a:xfrm>
            <a:off x="6858000" y="1516698"/>
            <a:ext cx="2282825"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a[5000] = 13;</a:t>
            </a:r>
          </a:p>
          <a:p>
            <a:pPr>
              <a:spcBef>
                <a:spcPct val="0"/>
              </a:spcBef>
              <a:buFontTx/>
              <a:buNone/>
            </a:pPr>
            <a:r>
              <a:rPr lang="en-US" altLang="en-US" sz="1600" b="1">
                <a:latin typeface="Courier New" panose="02070309020205020404" pitchFamily="49" charset="0"/>
              </a:rPr>
              <a:t>}</a:t>
            </a:r>
          </a:p>
        </p:txBody>
      </p:sp>
      <p:grpSp>
        <p:nvGrpSpPr>
          <p:cNvPr id="5" name="Group 4">
            <a:extLst>
              <a:ext uri="{FF2B5EF4-FFF2-40B4-BE49-F238E27FC236}">
                <a16:creationId xmlns:a16="http://schemas.microsoft.com/office/drawing/2014/main" id="{0B684BBD-2903-4F8C-B77E-B8FD2C978452}"/>
              </a:ext>
            </a:extLst>
          </p:cNvPr>
          <p:cNvGrpSpPr/>
          <p:nvPr/>
        </p:nvGrpSpPr>
        <p:grpSpPr>
          <a:xfrm>
            <a:off x="1066800" y="4419600"/>
            <a:ext cx="7172038" cy="1963737"/>
            <a:chOff x="1066800" y="4419600"/>
            <a:chExt cx="7172038" cy="1963737"/>
          </a:xfrm>
        </p:grpSpPr>
        <p:sp>
          <p:nvSpPr>
            <p:cNvPr id="41987" name="Rectangle 3"/>
            <p:cNvSpPr>
              <a:spLocks noChangeArrowheads="1"/>
            </p:cNvSpPr>
            <p:nvPr/>
          </p:nvSpPr>
          <p:spPr bwMode="auto">
            <a:xfrm>
              <a:off x="1895188" y="4419600"/>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1988" name="Rectangle 4"/>
            <p:cNvSpPr>
              <a:spLocks noChangeArrowheads="1"/>
            </p:cNvSpPr>
            <p:nvPr/>
          </p:nvSpPr>
          <p:spPr bwMode="auto">
            <a:xfrm>
              <a:off x="5200363" y="4419600"/>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1989" name="Line 5"/>
            <p:cNvSpPr>
              <a:spLocks noChangeShapeType="1"/>
            </p:cNvSpPr>
            <p:nvPr/>
          </p:nvSpPr>
          <p:spPr bwMode="auto">
            <a:xfrm>
              <a:off x="2709576" y="4941887"/>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2715926" y="5546725"/>
              <a:ext cx="22336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5025738" y="5553075"/>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5101938" y="61722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Rectangle 9"/>
            <p:cNvSpPr>
              <a:spLocks noChangeArrowheads="1"/>
            </p:cNvSpPr>
            <p:nvPr/>
          </p:nvSpPr>
          <p:spPr bwMode="auto">
            <a:xfrm>
              <a:off x="3609688" y="5219700"/>
              <a:ext cx="1185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1994" name="Rectangle 10"/>
            <p:cNvSpPr>
              <a:spLocks noChangeArrowheads="1"/>
            </p:cNvSpPr>
            <p:nvPr/>
          </p:nvSpPr>
          <p:spPr bwMode="auto">
            <a:xfrm>
              <a:off x="5101938" y="5638800"/>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Detect invalid address</a:t>
              </a:r>
            </a:p>
          </p:txBody>
        </p:sp>
        <p:sp>
          <p:nvSpPr>
            <p:cNvPr id="41995" name="Rectangle 11"/>
            <p:cNvSpPr>
              <a:spLocks noChangeArrowheads="1"/>
            </p:cNvSpPr>
            <p:nvPr/>
          </p:nvSpPr>
          <p:spPr bwMode="auto">
            <a:xfrm>
              <a:off x="1066800" y="533241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1997" name="Line 13"/>
            <p:cNvSpPr>
              <a:spLocks noChangeShapeType="1"/>
            </p:cNvSpPr>
            <p:nvPr/>
          </p:nvSpPr>
          <p:spPr bwMode="auto">
            <a:xfrm>
              <a:off x="1825338" y="5526374"/>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Rectangle 17"/>
            <p:cNvSpPr>
              <a:spLocks noChangeArrowheads="1"/>
            </p:cNvSpPr>
            <p:nvPr/>
          </p:nvSpPr>
          <p:spPr bwMode="auto">
            <a:xfrm>
              <a:off x="5711538" y="6019800"/>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Signal process</a:t>
              </a:r>
            </a:p>
          </p:txBody>
        </p:sp>
      </p:grpSp>
    </p:spTree>
    <p:extLst>
      <p:ext uri="{BB962C8B-B14F-4D97-AF65-F5344CB8AC3E}">
        <p14:creationId xmlns:p14="http://schemas.microsoft.com/office/powerpoint/2010/main" val="39460161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Aborts</a:t>
            </a:r>
          </a:p>
        </p:txBody>
      </p:sp>
      <p:sp>
        <p:nvSpPr>
          <p:cNvPr id="3" name="Content Placeholder 2"/>
          <p:cNvSpPr>
            <a:spLocks noGrp="1"/>
          </p:cNvSpPr>
          <p:nvPr>
            <p:ph idx="1"/>
          </p:nvPr>
        </p:nvSpPr>
        <p:spPr/>
        <p:txBody>
          <a:bodyPr/>
          <a:lstStyle/>
          <a:p>
            <a:r>
              <a:rPr lang="en-US" sz="3200" dirty="0"/>
              <a:t>Attributes</a:t>
            </a:r>
          </a:p>
          <a:p>
            <a:pPr lvl="1"/>
            <a:r>
              <a:rPr lang="en-US" altLang="en-US" sz="2800" dirty="0"/>
              <a:t>Unintentional and unrecoverable</a:t>
            </a:r>
          </a:p>
          <a:p>
            <a:pPr lvl="1"/>
            <a:r>
              <a:rPr lang="en-US" altLang="en-US" sz="2800" dirty="0"/>
              <a:t>Examples: parity error, machine check, divide by zero</a:t>
            </a:r>
          </a:p>
          <a:p>
            <a:pPr lvl="1"/>
            <a:r>
              <a:rPr lang="en-US" altLang="en-US" sz="2800" dirty="0"/>
              <a:t>Aborts current program or entire OS</a:t>
            </a:r>
          </a:p>
          <a:p>
            <a:pPr lvl="1"/>
            <a:r>
              <a:rPr lang="en-US" altLang="en-US" sz="2800" dirty="0"/>
              <a:t>A way for the OS to put essential error checking </a:t>
            </a:r>
          </a:p>
          <a:p>
            <a:endParaRPr lang="en-US" dirty="0"/>
          </a:p>
        </p:txBody>
      </p:sp>
    </p:spTree>
    <p:extLst>
      <p:ext uri="{BB962C8B-B14F-4D97-AF65-F5344CB8AC3E}">
        <p14:creationId xmlns:p14="http://schemas.microsoft.com/office/powerpoint/2010/main" val="725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Example: Web Server</a:t>
            </a:r>
          </a:p>
        </p:txBody>
      </p:sp>
      <p:pic>
        <p:nvPicPr>
          <p:cNvPr id="46086" name="Content Placeholder 5" descr="onecp.pdf"/>
          <p:cNvPicPr>
            <a:picLocks noGrp="1" noChangeAspect="1"/>
          </p:cNvPicPr>
          <p:nvPr>
            <p:ph idx="1"/>
          </p:nvPr>
        </p:nvPicPr>
        <p:blipFill>
          <a:blip r:embed="rId2" cstate="print">
            <a:extLst>
              <a:ext uri="{28A0092B-C50C-407E-A947-70E740481C1C}">
                <a14:useLocalDpi xmlns:a14="http://schemas.microsoft.com/office/drawing/2010/main" val="0"/>
              </a:ext>
            </a:extLst>
          </a:blip>
          <a:srcRect l="-5882" r="-5882"/>
          <a:stretch>
            <a:fillRect/>
          </a:stretch>
        </p:blipFill>
        <p:spPr>
          <a:xfrm>
            <a:off x="457200" y="1600200"/>
            <a:ext cx="8229600" cy="4525963"/>
          </a:xfrm>
        </p:spPr>
      </p:pic>
      <p:sp>
        <p:nvSpPr>
          <p:cNvPr id="2" name="Slide Number Placeholder 1"/>
          <p:cNvSpPr>
            <a:spLocks noGrp="1"/>
          </p:cNvSpPr>
          <p:nvPr>
            <p:ph type="sldNum" sz="quarter" idx="4294967295"/>
          </p:nvPr>
        </p:nvSpPr>
        <p:spPr>
          <a:xfrm>
            <a:off x="7104552" y="6453386"/>
            <a:ext cx="1197219" cy="404614"/>
          </a:xfrm>
        </p:spPr>
        <p:txBody>
          <a:bodyPr/>
          <a:lstStyle/>
          <a:p>
            <a:fld id="{1AD93096-5B34-4342-9326-69289CEAE4C2}" type="slidenum">
              <a:rPr lang="en-US" smtClean="0"/>
              <a:pPr/>
              <a:t>14</a:t>
            </a:fld>
            <a:endParaRPr lang="en-US" dirty="0">
              <a:solidFill>
                <a:srgbClr val="FFFFFF"/>
              </a:solidFill>
            </a:endParaRPr>
          </a:p>
        </p:txBody>
      </p:sp>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90916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8305800" cy="573088"/>
          </a:xfrm>
        </p:spPr>
        <p:txBody>
          <a:bodyPr>
            <a:normAutofit fontScale="90000"/>
          </a:bodyPr>
          <a:lstStyle/>
          <a:p>
            <a:pPr eaLnBrk="1" hangingPunct="1"/>
            <a:r>
              <a:rPr lang="en-US" altLang="en-US" dirty="0"/>
              <a:t>Summarizing Control Flow Exceptions</a:t>
            </a:r>
          </a:p>
        </p:txBody>
      </p:sp>
      <p:sp>
        <p:nvSpPr>
          <p:cNvPr id="43011" name="Rectangle 3"/>
          <p:cNvSpPr>
            <a:spLocks noGrp="1" noChangeArrowheads="1"/>
          </p:cNvSpPr>
          <p:nvPr>
            <p:ph idx="1"/>
          </p:nvPr>
        </p:nvSpPr>
        <p:spPr>
          <a:xfrm>
            <a:off x="685800" y="1828800"/>
            <a:ext cx="7848600" cy="3429000"/>
          </a:xfrm>
        </p:spPr>
        <p:txBody>
          <a:bodyPr>
            <a:normAutofit fontScale="92500"/>
          </a:bodyPr>
          <a:lstStyle/>
          <a:p>
            <a:pPr eaLnBrk="1" hangingPunct="1"/>
            <a:r>
              <a:rPr lang="en-US" altLang="en-US" dirty="0"/>
              <a:t>User programs are not in charge of (and therefore not burdened with) handling every exception</a:t>
            </a:r>
          </a:p>
          <a:p>
            <a:pPr lvl="1"/>
            <a:r>
              <a:rPr lang="en-US" altLang="en-US" dirty="0"/>
              <a:t>Not every program will check for divide- by-0 error</a:t>
            </a:r>
          </a:p>
          <a:p>
            <a:pPr eaLnBrk="1" hangingPunct="1"/>
            <a:r>
              <a:rPr lang="en-US" altLang="en-US" dirty="0"/>
              <a:t>Mechanism is used by OS to do things beyond error handling</a:t>
            </a:r>
          </a:p>
          <a:p>
            <a:pPr lvl="1"/>
            <a:r>
              <a:rPr lang="en-US" altLang="en-US" dirty="0"/>
              <a:t>E.g., page faults are used to enable “lazy” physical memory allocation</a:t>
            </a:r>
          </a:p>
          <a:p>
            <a:pPr eaLnBrk="1" hangingPunct="1"/>
            <a:r>
              <a:rPr lang="en-US" altLang="en-US" dirty="0"/>
              <a:t>Are Synchronous/Internal (Traps, Faults, Aborts) OR Asynchronous/External (I/O Interrupts, Hard or Soft Reset etc.)</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279424392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Support for OS</a:t>
            </a:r>
          </a:p>
        </p:txBody>
      </p:sp>
      <p:sp>
        <p:nvSpPr>
          <p:cNvPr id="6" name="Content Placeholder 5"/>
          <p:cNvSpPr>
            <a:spLocks noGrp="1"/>
          </p:cNvSpPr>
          <p:nvPr>
            <p:ph idx="1"/>
          </p:nvPr>
        </p:nvSpPr>
        <p:spPr/>
        <p:txBody>
          <a:bodyPr/>
          <a:lstStyle/>
          <a:p>
            <a:r>
              <a:rPr lang="en-US" dirty="0"/>
              <a:t>Operating systems mediate between applications and the physical hardware of the computer</a:t>
            </a:r>
          </a:p>
          <a:p>
            <a:r>
              <a:rPr lang="en-US" dirty="0"/>
              <a:t>However, a modern with all its features cannot run on a hardware that does not support it</a:t>
            </a:r>
          </a:p>
          <a:p>
            <a:pPr lvl="1"/>
            <a:r>
              <a:rPr lang="en-US" dirty="0"/>
              <a:t>The hardware must be modified </a:t>
            </a:r>
            <a:r>
              <a:rPr lang="en-US"/>
              <a:t>to accommodate OS</a:t>
            </a:r>
            <a:endParaRPr lang="en-US" dirty="0"/>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260490"/>
            <a:ext cx="4346448" cy="189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28F1592-F3B6-47FC-95B1-4000DF5FB4BD}"/>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44968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15" y="533400"/>
            <a:ext cx="7543800" cy="856395"/>
          </a:xfrm>
        </p:spPr>
        <p:txBody>
          <a:bodyPr>
            <a:normAutofit fontScale="90000"/>
          </a:bodyPr>
          <a:lstStyle/>
          <a:p>
            <a:r>
              <a:rPr lang="en-US" dirty="0"/>
              <a:t>Architectural Features</a:t>
            </a:r>
            <a:br>
              <a:rPr lang="en-US" dirty="0"/>
            </a:br>
            <a:endParaRPr lang="en-US" dirty="0"/>
          </a:p>
        </p:txBody>
      </p:sp>
      <p:sp>
        <p:nvSpPr>
          <p:cNvPr id="6" name="Content Placeholder 5"/>
          <p:cNvSpPr>
            <a:spLocks noGrp="1"/>
          </p:cNvSpPr>
          <p:nvPr>
            <p:ph idx="1"/>
          </p:nvPr>
        </p:nvSpPr>
        <p:spPr>
          <a:xfrm>
            <a:off x="853115" y="1406990"/>
            <a:ext cx="7772400" cy="5029200"/>
          </a:xfrm>
        </p:spPr>
        <p:txBody>
          <a:bodyPr>
            <a:normAutofit/>
          </a:bodyPr>
          <a:lstStyle/>
          <a:p>
            <a:r>
              <a:rPr lang="en-US" dirty="0"/>
              <a:t>Protection Modes </a:t>
            </a:r>
          </a:p>
          <a:p>
            <a:pPr lvl="1"/>
            <a:r>
              <a:rPr lang="en-US" dirty="0"/>
              <a:t>Protection Ring / 2 modes: User/kernel </a:t>
            </a:r>
          </a:p>
          <a:p>
            <a:pPr lvl="1"/>
            <a:r>
              <a:rPr lang="en-US" dirty="0"/>
              <a:t>Privileged Instructions</a:t>
            </a:r>
          </a:p>
          <a:p>
            <a:r>
              <a:rPr lang="en-US" dirty="0"/>
              <a:t>Interrupts and Exceptions </a:t>
            </a:r>
          </a:p>
          <a:p>
            <a:r>
              <a:rPr lang="en-US" dirty="0"/>
              <a:t>System Calls </a:t>
            </a:r>
          </a:p>
          <a:p>
            <a:r>
              <a:rPr lang="en-US" dirty="0"/>
              <a:t>Timers (clock) </a:t>
            </a:r>
          </a:p>
          <a:p>
            <a:r>
              <a:rPr lang="en-US" dirty="0"/>
              <a:t>Memory Protection Mechanisms </a:t>
            </a:r>
          </a:p>
          <a:p>
            <a:r>
              <a:rPr lang="en-US" dirty="0"/>
              <a:t>I/O Control and Operation </a:t>
            </a:r>
          </a:p>
          <a:p>
            <a:r>
              <a:rPr lang="en-US" dirty="0"/>
              <a:t>Synchronization Primitives (e.g., atomic instructions)</a:t>
            </a:r>
          </a:p>
        </p:txBody>
      </p:sp>
      <p:sp>
        <p:nvSpPr>
          <p:cNvPr id="4" name="Slide Number Placeholder 3">
            <a:extLst>
              <a:ext uri="{FF2B5EF4-FFF2-40B4-BE49-F238E27FC236}">
                <a16:creationId xmlns:a16="http://schemas.microsoft.com/office/drawing/2014/main" id="{F75A2A30-1F64-4681-B738-A9218A54AE9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43133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9BD2-D86A-44AB-A33A-08C21DF0EB56}"/>
              </a:ext>
            </a:extLst>
          </p:cNvPr>
          <p:cNvSpPr>
            <a:spLocks noGrp="1"/>
          </p:cNvSpPr>
          <p:nvPr>
            <p:ph type="title"/>
          </p:nvPr>
        </p:nvSpPr>
        <p:spPr>
          <a:xfrm>
            <a:off x="770739" y="304800"/>
            <a:ext cx="7200900" cy="838200"/>
          </a:xfrm>
        </p:spPr>
        <p:txBody>
          <a:bodyPr/>
          <a:lstStyle/>
          <a:p>
            <a:r>
              <a:rPr lang="en-US" dirty="0"/>
              <a:t>Dual-mode Execution</a:t>
            </a:r>
          </a:p>
        </p:txBody>
      </p:sp>
      <p:sp>
        <p:nvSpPr>
          <p:cNvPr id="3" name="Content Placeholder 2">
            <a:extLst>
              <a:ext uri="{FF2B5EF4-FFF2-40B4-BE49-F238E27FC236}">
                <a16:creationId xmlns:a16="http://schemas.microsoft.com/office/drawing/2014/main" id="{C5295CA0-B109-483D-A5B3-C8D2DCE277EF}"/>
              </a:ext>
            </a:extLst>
          </p:cNvPr>
          <p:cNvSpPr>
            <a:spLocks noGrp="1"/>
          </p:cNvSpPr>
          <p:nvPr>
            <p:ph idx="1"/>
          </p:nvPr>
        </p:nvSpPr>
        <p:spPr>
          <a:xfrm>
            <a:off x="770739" y="1143000"/>
            <a:ext cx="7531032" cy="5638800"/>
          </a:xfrm>
        </p:spPr>
        <p:txBody>
          <a:bodyPr>
            <a:normAutofit/>
          </a:bodyPr>
          <a:lstStyle/>
          <a:p>
            <a:r>
              <a:rPr lang="en-US" sz="2000" dirty="0"/>
              <a:t>Every CPU has at least 2 modes of execution (the CPU  alternates between the modes)</a:t>
            </a:r>
          </a:p>
          <a:p>
            <a:pPr lvl="1"/>
            <a:r>
              <a:rPr lang="en-US" sz="2000" b="1" dirty="0"/>
              <a:t>Kernel-mode:</a:t>
            </a:r>
            <a:r>
              <a:rPr lang="en-US" sz="2000" dirty="0"/>
              <a:t> Execution with the </a:t>
            </a:r>
            <a:r>
              <a:rPr lang="en-US" sz="2000" b="1" dirty="0"/>
              <a:t>full privileges </a:t>
            </a:r>
            <a:r>
              <a:rPr lang="en-US" sz="2000" dirty="0"/>
              <a:t>of the hardware</a:t>
            </a:r>
          </a:p>
          <a:p>
            <a:pPr lvl="1"/>
            <a:r>
              <a:rPr lang="en-US" sz="2000" b="1" dirty="0"/>
              <a:t>User-mode:</a:t>
            </a:r>
            <a:r>
              <a:rPr lang="en-US" sz="2000" dirty="0"/>
              <a:t> Execution with </a:t>
            </a:r>
            <a:r>
              <a:rPr lang="en-US" sz="2000" b="1" dirty="0"/>
              <a:t>Limited privileges</a:t>
            </a:r>
          </a:p>
          <a:p>
            <a:pPr lvl="2"/>
            <a:r>
              <a:rPr lang="en-US" sz="1800" dirty="0"/>
              <a:t>Only those granted by the operating system kernel</a:t>
            </a:r>
          </a:p>
          <a:p>
            <a:pPr lvl="2"/>
            <a:endParaRPr lang="en-US" sz="1800" dirty="0"/>
          </a:p>
          <a:p>
            <a:pPr lvl="2"/>
            <a:endParaRPr lang="en-US" sz="1800" dirty="0"/>
          </a:p>
          <a:p>
            <a:pPr lvl="2"/>
            <a:endParaRPr lang="en-US" sz="1800" dirty="0"/>
          </a:p>
          <a:p>
            <a:endParaRPr lang="en-US" sz="2200" dirty="0"/>
          </a:p>
          <a:p>
            <a:endParaRPr lang="en-US" sz="2200" dirty="0"/>
          </a:p>
          <a:p>
            <a:endParaRPr lang="en-US" dirty="0"/>
          </a:p>
        </p:txBody>
      </p:sp>
      <p:sp>
        <p:nvSpPr>
          <p:cNvPr id="9" name="Slide Number Placeholder 8">
            <a:extLst>
              <a:ext uri="{FF2B5EF4-FFF2-40B4-BE49-F238E27FC236}">
                <a16:creationId xmlns:a16="http://schemas.microsoft.com/office/drawing/2014/main" id="{A6F6981A-7B40-4571-9B1B-A0DE5F6E32D7}"/>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18</a:t>
            </a:fld>
            <a:endParaRPr lang="en-US" dirty="0">
              <a:solidFill>
                <a:srgbClr val="FFFFFF"/>
              </a:solidFill>
            </a:endParaRPr>
          </a:p>
        </p:txBody>
      </p:sp>
      <p:grpSp>
        <p:nvGrpSpPr>
          <p:cNvPr id="14" name="Group 13">
            <a:extLst>
              <a:ext uri="{FF2B5EF4-FFF2-40B4-BE49-F238E27FC236}">
                <a16:creationId xmlns:a16="http://schemas.microsoft.com/office/drawing/2014/main" id="{F4994374-2307-46F7-BBC8-DC9B4050BB44}"/>
              </a:ext>
            </a:extLst>
          </p:cNvPr>
          <p:cNvGrpSpPr/>
          <p:nvPr/>
        </p:nvGrpSpPr>
        <p:grpSpPr>
          <a:xfrm>
            <a:off x="5670944" y="3963454"/>
            <a:ext cx="3012162" cy="1231659"/>
            <a:chOff x="2895600" y="5334000"/>
            <a:chExt cx="3259240" cy="828107"/>
          </a:xfrm>
        </p:grpSpPr>
        <p:grpSp>
          <p:nvGrpSpPr>
            <p:cNvPr id="10" name="Group 9">
              <a:extLst>
                <a:ext uri="{FF2B5EF4-FFF2-40B4-BE49-F238E27FC236}">
                  <a16:creationId xmlns:a16="http://schemas.microsoft.com/office/drawing/2014/main" id="{C3C11253-5A6B-4622-9980-4F416D20B6E7}"/>
                </a:ext>
              </a:extLst>
            </p:cNvPr>
            <p:cNvGrpSpPr/>
            <p:nvPr/>
          </p:nvGrpSpPr>
          <p:grpSpPr>
            <a:xfrm>
              <a:off x="2895600" y="5334000"/>
              <a:ext cx="3259240" cy="533400"/>
              <a:chOff x="1824037" y="5334000"/>
              <a:chExt cx="4683795" cy="942191"/>
            </a:xfrm>
          </p:grpSpPr>
          <p:sp>
            <p:nvSpPr>
              <p:cNvPr id="11" name="Rectangle 10">
                <a:extLst>
                  <a:ext uri="{FF2B5EF4-FFF2-40B4-BE49-F238E27FC236}">
                    <a16:creationId xmlns:a16="http://schemas.microsoft.com/office/drawing/2014/main" id="{486DFB27-69CE-4F24-AEB9-C539F85B08EB}"/>
                  </a:ext>
                </a:extLst>
              </p:cNvPr>
              <p:cNvSpPr/>
              <p:nvPr/>
            </p:nvSpPr>
            <p:spPr>
              <a:xfrm>
                <a:off x="1824037" y="5334000"/>
                <a:ext cx="3103540" cy="942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Allowed in both modes</a:t>
                </a:r>
              </a:p>
            </p:txBody>
          </p:sp>
          <p:sp>
            <p:nvSpPr>
              <p:cNvPr id="12" name="Rectangle 11">
                <a:extLst>
                  <a:ext uri="{FF2B5EF4-FFF2-40B4-BE49-F238E27FC236}">
                    <a16:creationId xmlns:a16="http://schemas.microsoft.com/office/drawing/2014/main" id="{4D45EDFD-C6C8-47D0-B8A4-50EEE62880E6}"/>
                  </a:ext>
                </a:extLst>
              </p:cNvPr>
              <p:cNvSpPr/>
              <p:nvPr/>
            </p:nvSpPr>
            <p:spPr>
              <a:xfrm>
                <a:off x="4927578" y="5334000"/>
                <a:ext cx="1580254" cy="9421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Only allowed in Kernel mode</a:t>
                </a:r>
              </a:p>
            </p:txBody>
          </p:sp>
        </p:grpSp>
        <p:sp>
          <p:nvSpPr>
            <p:cNvPr id="13" name="TextBox 12">
              <a:extLst>
                <a:ext uri="{FF2B5EF4-FFF2-40B4-BE49-F238E27FC236}">
                  <a16:creationId xmlns:a16="http://schemas.microsoft.com/office/drawing/2014/main" id="{1BF884B3-1592-4774-B3B4-B80EF17E3FFA}"/>
                </a:ext>
              </a:extLst>
            </p:cNvPr>
            <p:cNvSpPr txBox="1"/>
            <p:nvPr/>
          </p:nvSpPr>
          <p:spPr>
            <a:xfrm>
              <a:off x="4360759" y="5823553"/>
              <a:ext cx="1794081" cy="338554"/>
            </a:xfrm>
            <a:prstGeom prst="rect">
              <a:avLst/>
            </a:prstGeom>
            <a:noFill/>
          </p:spPr>
          <p:txBody>
            <a:bodyPr wrap="none" rtlCol="0">
              <a:spAutoFit/>
            </a:bodyPr>
            <a:lstStyle/>
            <a:p>
              <a:r>
                <a:rPr lang="en-US" sz="1600" dirty="0"/>
                <a:t>Full Instruction Set</a:t>
              </a:r>
            </a:p>
          </p:txBody>
        </p:sp>
      </p:grpSp>
      <p:grpSp>
        <p:nvGrpSpPr>
          <p:cNvPr id="63" name="Group 62">
            <a:extLst>
              <a:ext uri="{FF2B5EF4-FFF2-40B4-BE49-F238E27FC236}">
                <a16:creationId xmlns:a16="http://schemas.microsoft.com/office/drawing/2014/main" id="{0ACDDC9E-22BA-456E-9BFC-7BA02D88CBDE}"/>
              </a:ext>
            </a:extLst>
          </p:cNvPr>
          <p:cNvGrpSpPr/>
          <p:nvPr/>
        </p:nvGrpSpPr>
        <p:grpSpPr>
          <a:xfrm>
            <a:off x="990600" y="3429000"/>
            <a:ext cx="5988816" cy="3355165"/>
            <a:chOff x="990600" y="3429000"/>
            <a:chExt cx="5988816" cy="3355165"/>
          </a:xfrm>
        </p:grpSpPr>
        <p:grpSp>
          <p:nvGrpSpPr>
            <p:cNvPr id="15" name="Group 14">
              <a:extLst>
                <a:ext uri="{FF2B5EF4-FFF2-40B4-BE49-F238E27FC236}">
                  <a16:creationId xmlns:a16="http://schemas.microsoft.com/office/drawing/2014/main" id="{85D98A35-B77E-47A9-85DF-B344195AD3A3}"/>
                </a:ext>
              </a:extLst>
            </p:cNvPr>
            <p:cNvGrpSpPr/>
            <p:nvPr/>
          </p:nvGrpSpPr>
          <p:grpSpPr>
            <a:xfrm>
              <a:off x="990600" y="3429000"/>
              <a:ext cx="4285136" cy="1968658"/>
              <a:chOff x="2233748" y="2671338"/>
              <a:chExt cx="4721526" cy="2542423"/>
            </a:xfrm>
          </p:grpSpPr>
          <p:sp>
            <p:nvSpPr>
              <p:cNvPr id="16" name="Diamond 15">
                <a:extLst>
                  <a:ext uri="{FF2B5EF4-FFF2-40B4-BE49-F238E27FC236}">
                    <a16:creationId xmlns:a16="http://schemas.microsoft.com/office/drawing/2014/main" id="{89F9145D-0F27-47AD-A5BF-D36717522C12}"/>
                  </a:ext>
                </a:extLst>
              </p:cNvPr>
              <p:cNvSpPr/>
              <p:nvPr/>
            </p:nvSpPr>
            <p:spPr>
              <a:xfrm>
                <a:off x="2590799" y="2671338"/>
                <a:ext cx="19812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USER mode?</a:t>
                </a:r>
              </a:p>
            </p:txBody>
          </p:sp>
          <p:sp>
            <p:nvSpPr>
              <p:cNvPr id="17" name="Rectangle 16">
                <a:extLst>
                  <a:ext uri="{FF2B5EF4-FFF2-40B4-BE49-F238E27FC236}">
                    <a16:creationId xmlns:a16="http://schemas.microsoft.com/office/drawing/2014/main" id="{F7C05E39-5754-415E-A77F-931874DFED20}"/>
                  </a:ext>
                </a:extLst>
              </p:cNvPr>
              <p:cNvSpPr/>
              <p:nvPr/>
            </p:nvSpPr>
            <p:spPr>
              <a:xfrm>
                <a:off x="2233748" y="4344282"/>
                <a:ext cx="2695303" cy="86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 necessary </a:t>
                </a:r>
                <a:br>
                  <a:rPr lang="en-US" sz="1600" dirty="0"/>
                </a:br>
                <a:r>
                  <a:rPr lang="en-US" sz="1600" dirty="0"/>
                  <a:t>checks before executing</a:t>
                </a:r>
              </a:p>
            </p:txBody>
          </p:sp>
          <p:sp>
            <p:nvSpPr>
              <p:cNvPr id="18" name="Rectangle 17">
                <a:extLst>
                  <a:ext uri="{FF2B5EF4-FFF2-40B4-BE49-F238E27FC236}">
                    <a16:creationId xmlns:a16="http://schemas.microsoft.com/office/drawing/2014/main" id="{269DD3AB-E024-4198-840C-BFE3674D696D}"/>
                  </a:ext>
                </a:extLst>
              </p:cNvPr>
              <p:cNvSpPr/>
              <p:nvPr/>
            </p:nvSpPr>
            <p:spPr>
              <a:xfrm>
                <a:off x="5100159" y="2810440"/>
                <a:ext cx="1855115" cy="968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Execute (i.e., can do anything w/o checks)</a:t>
                </a:r>
              </a:p>
            </p:txBody>
          </p:sp>
          <p:cxnSp>
            <p:nvCxnSpPr>
              <p:cNvPr id="19" name="Straight Arrow Connector 18">
                <a:extLst>
                  <a:ext uri="{FF2B5EF4-FFF2-40B4-BE49-F238E27FC236}">
                    <a16:creationId xmlns:a16="http://schemas.microsoft.com/office/drawing/2014/main" id="{683AC0A4-5890-426B-A973-8523E7DF32B6}"/>
                  </a:ext>
                </a:extLst>
              </p:cNvPr>
              <p:cNvCxnSpPr>
                <a:cxnSpLocks/>
                <a:stCxn id="16" idx="2"/>
                <a:endCxn id="17" idx="0"/>
              </p:cNvCxnSpPr>
              <p:nvPr/>
            </p:nvCxnSpPr>
            <p:spPr>
              <a:xfrm>
                <a:off x="3581398" y="3966738"/>
                <a:ext cx="1" cy="37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092B3D9-4F1B-42DD-B5B5-AF0FA23ABFB4}"/>
                  </a:ext>
                </a:extLst>
              </p:cNvPr>
              <p:cNvSpPr txBox="1"/>
              <p:nvPr/>
            </p:nvSpPr>
            <p:spPr>
              <a:xfrm>
                <a:off x="3620919" y="3856372"/>
                <a:ext cx="559783" cy="478024"/>
              </a:xfrm>
              <a:prstGeom prst="rect">
                <a:avLst/>
              </a:prstGeom>
              <a:noFill/>
            </p:spPr>
            <p:txBody>
              <a:bodyPr wrap="none" rtlCol="0">
                <a:spAutoFit/>
              </a:bodyPr>
              <a:lstStyle/>
              <a:p>
                <a:r>
                  <a:rPr lang="en-US" sz="1600" dirty="0"/>
                  <a:t>yes</a:t>
                </a:r>
              </a:p>
            </p:txBody>
          </p:sp>
          <p:sp>
            <p:nvSpPr>
              <p:cNvPr id="21" name="TextBox 20">
                <a:extLst>
                  <a:ext uri="{FF2B5EF4-FFF2-40B4-BE49-F238E27FC236}">
                    <a16:creationId xmlns:a16="http://schemas.microsoft.com/office/drawing/2014/main" id="{E9DF6D4F-E66F-4F70-9DD5-0458D7EF8653}"/>
                  </a:ext>
                </a:extLst>
              </p:cNvPr>
              <p:cNvSpPr txBox="1"/>
              <p:nvPr/>
            </p:nvSpPr>
            <p:spPr>
              <a:xfrm>
                <a:off x="4596398" y="2924174"/>
                <a:ext cx="480908" cy="478024"/>
              </a:xfrm>
              <a:prstGeom prst="rect">
                <a:avLst/>
              </a:prstGeom>
              <a:noFill/>
            </p:spPr>
            <p:txBody>
              <a:bodyPr wrap="none" rtlCol="0">
                <a:spAutoFit/>
              </a:bodyPr>
              <a:lstStyle/>
              <a:p>
                <a:r>
                  <a:rPr lang="en-US" sz="1600" dirty="0"/>
                  <a:t>no</a:t>
                </a:r>
              </a:p>
            </p:txBody>
          </p:sp>
        </p:grpSp>
        <p:cxnSp>
          <p:nvCxnSpPr>
            <p:cNvPr id="22" name="Straight Arrow Connector 21">
              <a:extLst>
                <a:ext uri="{FF2B5EF4-FFF2-40B4-BE49-F238E27FC236}">
                  <a16:creationId xmlns:a16="http://schemas.microsoft.com/office/drawing/2014/main" id="{E99B4C08-233F-4E87-B6FF-3B00654597E0}"/>
                </a:ext>
              </a:extLst>
            </p:cNvPr>
            <p:cNvCxnSpPr>
              <a:cxnSpLocks/>
              <a:stCxn id="16" idx="3"/>
              <a:endCxn id="18" idx="1"/>
            </p:cNvCxnSpPr>
            <p:nvPr/>
          </p:nvCxnSpPr>
          <p:spPr>
            <a:xfrm flipV="1">
              <a:off x="3112736" y="3911606"/>
              <a:ext cx="479345" cy="1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iamond 26">
              <a:extLst>
                <a:ext uri="{FF2B5EF4-FFF2-40B4-BE49-F238E27FC236}">
                  <a16:creationId xmlns:a16="http://schemas.microsoft.com/office/drawing/2014/main" id="{78E08B97-9850-4B97-9A4D-E70DB854235B}"/>
                </a:ext>
              </a:extLst>
            </p:cNvPr>
            <p:cNvSpPr/>
            <p:nvPr/>
          </p:nvSpPr>
          <p:spPr>
            <a:xfrm>
              <a:off x="1190190" y="5550660"/>
              <a:ext cx="2047006" cy="848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Any violation?</a:t>
              </a:r>
            </a:p>
          </p:txBody>
        </p:sp>
        <p:cxnSp>
          <p:nvCxnSpPr>
            <p:cNvPr id="28" name="Straight Arrow Connector 27">
              <a:extLst>
                <a:ext uri="{FF2B5EF4-FFF2-40B4-BE49-F238E27FC236}">
                  <a16:creationId xmlns:a16="http://schemas.microsoft.com/office/drawing/2014/main" id="{E87479B1-2EA5-4F43-A91D-E209CC24C62F}"/>
                </a:ext>
              </a:extLst>
            </p:cNvPr>
            <p:cNvCxnSpPr>
              <a:cxnSpLocks/>
              <a:stCxn id="17" idx="2"/>
              <a:endCxn id="27" idx="0"/>
            </p:cNvCxnSpPr>
            <p:nvPr/>
          </p:nvCxnSpPr>
          <p:spPr>
            <a:xfrm flipH="1">
              <a:off x="2213693" y="5397658"/>
              <a:ext cx="1" cy="15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C5B52-4916-4E08-AAF2-806D576B00C3}"/>
                </a:ext>
              </a:extLst>
            </p:cNvPr>
            <p:cNvSpPr txBox="1"/>
            <p:nvPr/>
          </p:nvSpPr>
          <p:spPr>
            <a:xfrm>
              <a:off x="5266987" y="6399192"/>
              <a:ext cx="508045" cy="370145"/>
            </a:xfrm>
            <a:prstGeom prst="rect">
              <a:avLst/>
            </a:prstGeom>
            <a:noFill/>
          </p:spPr>
          <p:txBody>
            <a:bodyPr wrap="none" rtlCol="0">
              <a:spAutoFit/>
            </a:bodyPr>
            <a:lstStyle/>
            <a:p>
              <a:r>
                <a:rPr lang="en-US" sz="1600" dirty="0"/>
                <a:t>yes</a:t>
              </a:r>
            </a:p>
          </p:txBody>
        </p:sp>
        <p:cxnSp>
          <p:nvCxnSpPr>
            <p:cNvPr id="43" name="Straight Arrow Connector 42">
              <a:extLst>
                <a:ext uri="{FF2B5EF4-FFF2-40B4-BE49-F238E27FC236}">
                  <a16:creationId xmlns:a16="http://schemas.microsoft.com/office/drawing/2014/main" id="{DC135A6C-6394-4583-BCAE-887D31E295EF}"/>
                </a:ext>
              </a:extLst>
            </p:cNvPr>
            <p:cNvCxnSpPr>
              <a:cxnSpLocks/>
              <a:stCxn id="27" idx="3"/>
              <a:endCxn id="46" idx="1"/>
            </p:cNvCxnSpPr>
            <p:nvPr/>
          </p:nvCxnSpPr>
          <p:spPr>
            <a:xfrm>
              <a:off x="3237196" y="5974926"/>
              <a:ext cx="334145" cy="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D2BC212-D381-4364-BFCA-1A555AC63A81}"/>
                </a:ext>
              </a:extLst>
            </p:cNvPr>
            <p:cNvSpPr/>
            <p:nvPr/>
          </p:nvSpPr>
          <p:spPr>
            <a:xfrm>
              <a:off x="3571341" y="5679439"/>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Execute</a:t>
              </a:r>
            </a:p>
          </p:txBody>
        </p:sp>
        <p:cxnSp>
          <p:nvCxnSpPr>
            <p:cNvPr id="49" name="Connector: Elbow 48">
              <a:extLst>
                <a:ext uri="{FF2B5EF4-FFF2-40B4-BE49-F238E27FC236}">
                  <a16:creationId xmlns:a16="http://schemas.microsoft.com/office/drawing/2014/main" id="{BBE2EC47-A217-4E3A-90AA-00E407627100}"/>
                </a:ext>
              </a:extLst>
            </p:cNvPr>
            <p:cNvCxnSpPr>
              <a:cxnSpLocks/>
              <a:stCxn id="27" idx="2"/>
            </p:cNvCxnSpPr>
            <p:nvPr/>
          </p:nvCxnSpPr>
          <p:spPr>
            <a:xfrm rot="16200000" flipH="1">
              <a:off x="3979921" y="4632964"/>
              <a:ext cx="92238" cy="3624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29F5706-2305-4943-B85D-28F641807604}"/>
                </a:ext>
              </a:extLst>
            </p:cNvPr>
            <p:cNvSpPr txBox="1"/>
            <p:nvPr/>
          </p:nvSpPr>
          <p:spPr>
            <a:xfrm>
              <a:off x="3093212" y="5711374"/>
              <a:ext cx="402674" cy="338554"/>
            </a:xfrm>
            <a:prstGeom prst="rect">
              <a:avLst/>
            </a:prstGeom>
            <a:noFill/>
          </p:spPr>
          <p:txBody>
            <a:bodyPr wrap="none" rtlCol="0">
              <a:spAutoFit/>
            </a:bodyPr>
            <a:lstStyle/>
            <a:p>
              <a:r>
                <a:rPr lang="en-US" sz="1600" dirty="0"/>
                <a:t>no</a:t>
              </a:r>
            </a:p>
          </p:txBody>
        </p:sp>
        <p:sp>
          <p:nvSpPr>
            <p:cNvPr id="61" name="Rectangle 60">
              <a:extLst>
                <a:ext uri="{FF2B5EF4-FFF2-40B4-BE49-F238E27FC236}">
                  <a16:creationId xmlns:a16="http://schemas.microsoft.com/office/drawing/2014/main" id="{055E9309-4980-42D0-A5B1-928093280543}"/>
                </a:ext>
              </a:extLst>
            </p:cNvPr>
            <p:cNvSpPr/>
            <p:nvPr/>
          </p:nvSpPr>
          <p:spPr>
            <a:xfrm>
              <a:off x="5847096" y="6189976"/>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Terminate program</a:t>
              </a:r>
            </a:p>
          </p:txBody>
        </p:sp>
      </p:grpSp>
    </p:spTree>
    <p:extLst>
      <p:ext uri="{BB962C8B-B14F-4D97-AF65-F5344CB8AC3E}">
        <p14:creationId xmlns:p14="http://schemas.microsoft.com/office/powerpoint/2010/main" val="144821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Privileged Instructions - Examples</a:t>
            </a:r>
          </a:p>
        </p:txBody>
      </p:sp>
      <p:sp>
        <p:nvSpPr>
          <p:cNvPr id="6" name="Content Placeholder 5"/>
          <p:cNvSpPr>
            <a:spLocks noGrp="1"/>
          </p:cNvSpPr>
          <p:nvPr>
            <p:ph idx="1"/>
          </p:nvPr>
        </p:nvSpPr>
        <p:spPr>
          <a:xfrm>
            <a:off x="685800" y="1066800"/>
            <a:ext cx="8455152" cy="5543550"/>
          </a:xfrm>
        </p:spPr>
        <p:txBody>
          <a:bodyPr>
            <a:noAutofit/>
          </a:bodyPr>
          <a:lstStyle/>
          <a:p>
            <a:r>
              <a:rPr lang="en-US" sz="2800" dirty="0"/>
              <a:t>Only the OS should be able to </a:t>
            </a:r>
          </a:p>
          <a:p>
            <a:pPr lvl="1"/>
            <a:r>
              <a:rPr lang="en-US" sz="2400" dirty="0"/>
              <a:t>Directly access I/O devices (disks, printers..)</a:t>
            </a:r>
          </a:p>
          <a:p>
            <a:pPr lvl="2"/>
            <a:r>
              <a:rPr lang="en-US" sz="2000" dirty="0"/>
              <a:t>Allows OS to enforce security and fairness </a:t>
            </a:r>
          </a:p>
          <a:p>
            <a:pPr lvl="2"/>
            <a:r>
              <a:rPr lang="en-US" sz="2000" dirty="0"/>
              <a:t>User programs cannot possibly be fair to each other</a:t>
            </a:r>
          </a:p>
          <a:p>
            <a:pPr lvl="1"/>
            <a:r>
              <a:rPr lang="en-US" sz="2400" dirty="0"/>
              <a:t>Manipulate memory management state</a:t>
            </a:r>
          </a:p>
          <a:p>
            <a:pPr lvl="2"/>
            <a:r>
              <a:rPr lang="en-US" sz="2000" dirty="0"/>
              <a:t>E.g., page tables (Virtual-&gt; Physical), protection bits, TLB entries, etc.</a:t>
            </a:r>
          </a:p>
          <a:p>
            <a:pPr lvl="2"/>
            <a:r>
              <a:rPr lang="en-US" sz="2000" dirty="0"/>
              <a:t>Processes use them, but cannot modify – that would defeat the protection</a:t>
            </a:r>
          </a:p>
          <a:p>
            <a:pPr lvl="1"/>
            <a:r>
              <a:rPr lang="en-US" sz="2400" dirty="0"/>
              <a:t>Adjust protected control registers </a:t>
            </a:r>
          </a:p>
          <a:p>
            <a:pPr lvl="2"/>
            <a:r>
              <a:rPr lang="en-US" sz="2000" dirty="0"/>
              <a:t>User </a:t>
            </a:r>
            <a:r>
              <a:rPr lang="en-US" sz="2000" dirty="0">
                <a:sym typeface="Wingdings" panose="05000000000000000000" pitchFamily="2" charset="2"/>
              </a:rPr>
              <a:t>  K</a:t>
            </a:r>
            <a:r>
              <a:rPr lang="en-US" sz="2000" dirty="0"/>
              <a:t>ernel modes or Raise/Lower interrupt level </a:t>
            </a:r>
          </a:p>
          <a:p>
            <a:pPr lvl="1"/>
            <a:r>
              <a:rPr lang="en-US" sz="2400" dirty="0"/>
              <a:t>Execute CLF instruction</a:t>
            </a:r>
          </a:p>
        </p:txBody>
      </p:sp>
      <p:grpSp>
        <p:nvGrpSpPr>
          <p:cNvPr id="9" name="Group 8">
            <a:extLst>
              <a:ext uri="{FF2B5EF4-FFF2-40B4-BE49-F238E27FC236}">
                <a16:creationId xmlns:a16="http://schemas.microsoft.com/office/drawing/2014/main" id="{D6A503E2-5F53-4184-9AB8-988D3E6FFF61}"/>
              </a:ext>
            </a:extLst>
          </p:cNvPr>
          <p:cNvGrpSpPr/>
          <p:nvPr/>
        </p:nvGrpSpPr>
        <p:grpSpPr>
          <a:xfrm>
            <a:off x="7620000" y="2773369"/>
            <a:ext cx="1447800" cy="1617061"/>
            <a:chOff x="7620000" y="2773369"/>
            <a:chExt cx="1447800" cy="1617061"/>
          </a:xfrm>
        </p:grpSpPr>
        <p:sp>
          <p:nvSpPr>
            <p:cNvPr id="4" name="Oval 3">
              <a:extLst>
                <a:ext uri="{FF2B5EF4-FFF2-40B4-BE49-F238E27FC236}">
                  <a16:creationId xmlns:a16="http://schemas.microsoft.com/office/drawing/2014/main" id="{A2C7D253-F353-414F-A0F1-D253B043F0A2}"/>
                </a:ext>
              </a:extLst>
            </p:cNvPr>
            <p:cNvSpPr/>
            <p:nvPr/>
          </p:nvSpPr>
          <p:spPr>
            <a:xfrm>
              <a:off x="7620000" y="3857030"/>
              <a:ext cx="609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8E01D9A7-1A32-4901-8BA9-9F5F4F165FFB}"/>
                </a:ext>
              </a:extLst>
            </p:cNvPr>
            <p:cNvCxnSpPr>
              <a:cxnSpLocks/>
              <a:stCxn id="4" idx="0"/>
              <a:endCxn id="8" idx="2"/>
            </p:cNvCxnSpPr>
            <p:nvPr/>
          </p:nvCxnSpPr>
          <p:spPr>
            <a:xfrm rot="5400000" flipH="1" flipV="1">
              <a:off x="7999952" y="3436882"/>
              <a:ext cx="344997" cy="4953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C3F269-F9D1-48BE-8711-AA63A7C6F199}"/>
                </a:ext>
              </a:extLst>
            </p:cNvPr>
            <p:cNvSpPr txBox="1"/>
            <p:nvPr/>
          </p:nvSpPr>
          <p:spPr>
            <a:xfrm>
              <a:off x="7772400" y="2773369"/>
              <a:ext cx="1295400" cy="738664"/>
            </a:xfrm>
            <a:prstGeom prst="rect">
              <a:avLst/>
            </a:prstGeom>
            <a:noFill/>
          </p:spPr>
          <p:txBody>
            <a:bodyPr wrap="square" rtlCol="0">
              <a:spAutoFit/>
            </a:bodyPr>
            <a:lstStyle/>
            <a:p>
              <a:r>
                <a:rPr lang="en-US" sz="1400" dirty="0">
                  <a:solidFill>
                    <a:srgbClr val="FF0000"/>
                  </a:solidFill>
                </a:rPr>
                <a:t>A small cache for page tables</a:t>
              </a:r>
            </a:p>
          </p:txBody>
        </p:sp>
      </p:grpSp>
      <p:sp>
        <p:nvSpPr>
          <p:cNvPr id="5" name="Slide Number Placeholder 4">
            <a:extLst>
              <a:ext uri="{FF2B5EF4-FFF2-40B4-BE49-F238E27FC236}">
                <a16:creationId xmlns:a16="http://schemas.microsoft.com/office/drawing/2014/main" id="{779C216F-F4D3-4DB3-8D0D-739D52A33D62}"/>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531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8840" y="228600"/>
            <a:ext cx="8147960" cy="896810"/>
          </a:xfrm>
        </p:spPr>
        <p:txBody>
          <a:bodyPr>
            <a:noAutofit/>
          </a:bodyPr>
          <a:lstStyle/>
          <a:p>
            <a:pPr eaLnBrk="1" hangingPunct="1"/>
            <a:r>
              <a:rPr lang="en-US" altLang="en-US" dirty="0"/>
              <a:t>Today’s Discussion: Control Flow</a:t>
            </a:r>
          </a:p>
        </p:txBody>
      </p:sp>
      <p:sp>
        <p:nvSpPr>
          <p:cNvPr id="33796" name="Rectangle 4"/>
          <p:cNvSpPr>
            <a:spLocks noGrp="1" noChangeArrowheads="1"/>
          </p:cNvSpPr>
          <p:nvPr>
            <p:ph idx="1"/>
          </p:nvPr>
        </p:nvSpPr>
        <p:spPr>
          <a:xfrm>
            <a:off x="685800" y="1096170"/>
            <a:ext cx="7543800" cy="1912143"/>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20000"/>
          </a:bodyPr>
          <a:lstStyle/>
          <a:p>
            <a:pPr eaLnBrk="1" hangingPunct="1"/>
            <a:r>
              <a:rPr lang="en-US" altLang="en-US" dirty="0"/>
              <a:t>Computers do only one thing</a:t>
            </a:r>
          </a:p>
          <a:p>
            <a:pPr lvl="1" eaLnBrk="1" hangingPunct="1"/>
            <a:r>
              <a:rPr lang="en-US" altLang="en-US" dirty="0"/>
              <a:t>From startup to shutdown, a CPU simply reads and executes (interprets) a sequence of instructions, one at a time</a:t>
            </a:r>
          </a:p>
          <a:p>
            <a:pPr lvl="1" eaLnBrk="1" hangingPunct="1"/>
            <a:r>
              <a:rPr lang="en-US" altLang="en-US" dirty="0"/>
              <a:t>This sequence is the system’s physical </a:t>
            </a:r>
            <a:r>
              <a:rPr lang="en-US" altLang="en-US" i="1" dirty="0"/>
              <a:t>control flow</a:t>
            </a:r>
            <a:r>
              <a:rPr lang="en-US" altLang="en-US" dirty="0"/>
              <a:t> (or </a:t>
            </a:r>
            <a:r>
              <a:rPr lang="en-US" altLang="en-US" i="1" dirty="0"/>
              <a:t>flow of control</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2</a:t>
            </a:fld>
            <a:endParaRPr lang="en-US" dirty="0">
              <a:solidFill>
                <a:srgbClr val="FFFFFF"/>
              </a:solidFill>
            </a:endParaRPr>
          </a:p>
        </p:txBody>
      </p:sp>
      <p:sp>
        <p:nvSpPr>
          <p:cNvPr id="33795" name="Text Box 3"/>
          <p:cNvSpPr txBox="1">
            <a:spLocks noChangeArrowheads="1"/>
          </p:cNvSpPr>
          <p:nvPr/>
        </p:nvSpPr>
        <p:spPr bwMode="auto">
          <a:xfrm>
            <a:off x="3571875" y="3624263"/>
            <a:ext cx="1530350" cy="2014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b="1">
                <a:latin typeface="Helvetica" panose="020B0604020202020204" pitchFamily="34" charset="0"/>
              </a:rPr>
              <a:t>&lt;startup&gt;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1</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2</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3</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n</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&lt;shutdown&gt;</a:t>
            </a:r>
          </a:p>
        </p:txBody>
      </p:sp>
      <p:sp>
        <p:nvSpPr>
          <p:cNvPr id="33797" name="Text Box 5"/>
          <p:cNvSpPr txBox="1">
            <a:spLocks noChangeArrowheads="1"/>
          </p:cNvSpPr>
          <p:nvPr/>
        </p:nvSpPr>
        <p:spPr bwMode="auto">
          <a:xfrm>
            <a:off x="3190875" y="3244850"/>
            <a:ext cx="2470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Physical control flow</a:t>
            </a:r>
          </a:p>
        </p:txBody>
      </p:sp>
      <p:sp>
        <p:nvSpPr>
          <p:cNvPr id="33798" name="Line 6"/>
          <p:cNvSpPr>
            <a:spLocks noChangeShapeType="1"/>
          </p:cNvSpPr>
          <p:nvPr/>
        </p:nvSpPr>
        <p:spPr bwMode="auto">
          <a:xfrm>
            <a:off x="3005138" y="3454400"/>
            <a:ext cx="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Text Box 7"/>
          <p:cNvSpPr txBox="1">
            <a:spLocks noChangeArrowheads="1"/>
          </p:cNvSpPr>
          <p:nvPr/>
        </p:nvSpPr>
        <p:spPr bwMode="auto">
          <a:xfrm>
            <a:off x="2286000" y="3962400"/>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Time</a:t>
            </a:r>
          </a:p>
        </p:txBody>
      </p:sp>
    </p:spTree>
    <p:extLst>
      <p:ext uri="{BB962C8B-B14F-4D97-AF65-F5344CB8AC3E}">
        <p14:creationId xmlns:p14="http://schemas.microsoft.com/office/powerpoint/2010/main" val="71760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CPU Model – Needs Some Change</a:t>
            </a:r>
          </a:p>
        </p:txBody>
      </p:sp>
      <p:sp>
        <p:nvSpPr>
          <p:cNvPr id="5" name="Trapezoid 4">
            <a:extLst>
              <a:ext uri="{FF2B5EF4-FFF2-40B4-BE49-F238E27FC236}">
                <a16:creationId xmlns:a16="http://schemas.microsoft.com/office/drawing/2014/main" id="{8A9258E7-2402-4698-AC3E-45C0B4A71BA2}"/>
              </a:ext>
            </a:extLst>
          </p:cNvPr>
          <p:cNvSpPr/>
          <p:nvPr/>
        </p:nvSpPr>
        <p:spPr>
          <a:xfrm rot="5400000">
            <a:off x="1971041" y="3281684"/>
            <a:ext cx="1066800"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7" name="Rectangle 6">
            <a:extLst>
              <a:ext uri="{FF2B5EF4-FFF2-40B4-BE49-F238E27FC236}">
                <a16:creationId xmlns:a16="http://schemas.microsoft.com/office/drawing/2014/main" id="{8A602959-F58D-4C66-9DA9-958AE3A23DB7}"/>
              </a:ext>
            </a:extLst>
          </p:cNvPr>
          <p:cNvSpPr/>
          <p:nvPr/>
        </p:nvSpPr>
        <p:spPr>
          <a:xfrm>
            <a:off x="3429000" y="2743199"/>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12" name="Rectangle 11">
            <a:extLst>
              <a:ext uri="{FF2B5EF4-FFF2-40B4-BE49-F238E27FC236}">
                <a16:creationId xmlns:a16="http://schemas.microsoft.com/office/drawing/2014/main" id="{61E969D2-2218-4D31-828B-841264F52331}"/>
              </a:ext>
            </a:extLst>
          </p:cNvPr>
          <p:cNvSpPr/>
          <p:nvPr/>
        </p:nvSpPr>
        <p:spPr>
          <a:xfrm>
            <a:off x="4876800" y="2743199"/>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9" name="Straight Arrow Connector 8">
            <a:extLst>
              <a:ext uri="{FF2B5EF4-FFF2-40B4-BE49-F238E27FC236}">
                <a16:creationId xmlns:a16="http://schemas.microsoft.com/office/drawing/2014/main" id="{62133F0D-3751-422A-B799-230BC3C7B179}"/>
              </a:ext>
            </a:extLst>
          </p:cNvPr>
          <p:cNvCxnSpPr>
            <a:cxnSpLocks/>
            <a:stCxn id="5" idx="0"/>
            <a:endCxn id="7" idx="1"/>
          </p:cNvCxnSpPr>
          <p:nvPr/>
        </p:nvCxnSpPr>
        <p:spPr>
          <a:xfrm flipV="1">
            <a:off x="2880359" y="3657599"/>
            <a:ext cx="54864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D3EE4F-F83E-4AED-A3D3-AD4D17459037}"/>
              </a:ext>
            </a:extLst>
          </p:cNvPr>
          <p:cNvCxnSpPr>
            <a:cxnSpLocks/>
            <a:stCxn id="7" idx="3"/>
            <a:endCxn id="12" idx="1"/>
          </p:cNvCxnSpPr>
          <p:nvPr/>
        </p:nvCxnSpPr>
        <p:spPr>
          <a:xfrm>
            <a:off x="4343400" y="3657599"/>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89ADF9-39DE-4650-81E7-995EE6C03791}"/>
              </a:ext>
            </a:extLst>
          </p:cNvPr>
          <p:cNvCxnSpPr>
            <a:cxnSpLocks/>
            <a:stCxn id="7" idx="0"/>
            <a:endCxn id="5" idx="2"/>
          </p:cNvCxnSpPr>
          <p:nvPr/>
        </p:nvCxnSpPr>
        <p:spPr>
          <a:xfrm rot="16200000" flipH="1" flipV="1">
            <a:off x="2550160" y="2321562"/>
            <a:ext cx="914403" cy="1757676"/>
          </a:xfrm>
          <a:prstGeom prst="bentConnector4">
            <a:avLst>
              <a:gd name="adj1" fmla="val -25000"/>
              <a:gd name="adj2" fmla="val 12196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A291521-0A26-4192-9555-6EFF4175F225}"/>
              </a:ext>
            </a:extLst>
          </p:cNvPr>
          <p:cNvSpPr/>
          <p:nvPr/>
        </p:nvSpPr>
        <p:spPr>
          <a:xfrm>
            <a:off x="1371600" y="2743199"/>
            <a:ext cx="751836" cy="53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1" name="Connector: Elbow 30">
            <a:extLst>
              <a:ext uri="{FF2B5EF4-FFF2-40B4-BE49-F238E27FC236}">
                <a16:creationId xmlns:a16="http://schemas.microsoft.com/office/drawing/2014/main" id="{9D1FAF66-36EB-44C1-814B-BA140B3A14C8}"/>
              </a:ext>
            </a:extLst>
          </p:cNvPr>
          <p:cNvCxnSpPr>
            <a:cxnSpLocks/>
            <a:stCxn id="12" idx="3"/>
          </p:cNvCxnSpPr>
          <p:nvPr/>
        </p:nvCxnSpPr>
        <p:spPr>
          <a:xfrm flipH="1">
            <a:off x="2123436" y="3657599"/>
            <a:ext cx="3860808" cy="218982"/>
          </a:xfrm>
          <a:prstGeom prst="bentConnector5">
            <a:avLst>
              <a:gd name="adj1" fmla="val -4539"/>
              <a:gd name="adj2" fmla="val -675069"/>
              <a:gd name="adj3" fmla="val 1276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15EE539-90B0-4006-BBA4-D5EF98A85468}"/>
              </a:ext>
            </a:extLst>
          </p:cNvPr>
          <p:cNvCxnSpPr>
            <a:cxnSpLocks/>
            <a:endCxn id="5" idx="3"/>
          </p:cNvCxnSpPr>
          <p:nvPr/>
        </p:nvCxnSpPr>
        <p:spPr>
          <a:xfrm rot="10800000">
            <a:off x="2504441" y="4097024"/>
            <a:ext cx="3667760" cy="7865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48D49AB9-32C2-4E10-804D-51844FBE417C}"/>
              </a:ext>
            </a:extLst>
          </p:cNvPr>
          <p:cNvCxnSpPr>
            <a:cxnSpLocks/>
          </p:cNvCxnSpPr>
          <p:nvPr/>
        </p:nvCxnSpPr>
        <p:spPr>
          <a:xfrm rot="16200000" flipH="1">
            <a:off x="5695717" y="4407090"/>
            <a:ext cx="765012" cy="187956"/>
          </a:xfrm>
          <a:prstGeom prst="bentConnector3">
            <a:avLst>
              <a:gd name="adj1" fmla="val -1795"/>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8BE1BA2-259F-4FEF-944B-1E00D5698A18}"/>
              </a:ext>
            </a:extLst>
          </p:cNvPr>
          <p:cNvSpPr txBox="1"/>
          <p:nvPr/>
        </p:nvSpPr>
        <p:spPr>
          <a:xfrm>
            <a:off x="3688745" y="4883574"/>
            <a:ext cx="2505558" cy="369332"/>
          </a:xfrm>
          <a:prstGeom prst="rect">
            <a:avLst/>
          </a:prstGeom>
          <a:noFill/>
        </p:spPr>
        <p:txBody>
          <a:bodyPr wrap="none" rtlCol="0">
            <a:spAutoFit/>
          </a:bodyPr>
          <a:lstStyle/>
          <a:p>
            <a:r>
              <a:rPr lang="en-US" dirty="0">
                <a:solidFill>
                  <a:schemeClr val="accent2"/>
                </a:solidFill>
              </a:rPr>
              <a:t>Opcode (if branch/jump)</a:t>
            </a:r>
          </a:p>
        </p:txBody>
      </p:sp>
      <p:sp>
        <p:nvSpPr>
          <p:cNvPr id="60" name="TextBox 59">
            <a:extLst>
              <a:ext uri="{FF2B5EF4-FFF2-40B4-BE49-F238E27FC236}">
                <a16:creationId xmlns:a16="http://schemas.microsoft.com/office/drawing/2014/main" id="{C61E2972-1405-4272-A073-C6FEB4A8A900}"/>
              </a:ext>
            </a:extLst>
          </p:cNvPr>
          <p:cNvSpPr txBox="1"/>
          <p:nvPr/>
        </p:nvSpPr>
        <p:spPr>
          <a:xfrm>
            <a:off x="1585452" y="1828796"/>
            <a:ext cx="2308902" cy="369332"/>
          </a:xfrm>
          <a:prstGeom prst="rect">
            <a:avLst/>
          </a:prstGeom>
          <a:noFill/>
        </p:spPr>
        <p:txBody>
          <a:bodyPr wrap="none" rtlCol="0">
            <a:spAutoFit/>
          </a:bodyPr>
          <a:lstStyle/>
          <a:p>
            <a:r>
              <a:rPr lang="en-US" dirty="0">
                <a:solidFill>
                  <a:schemeClr val="accent2"/>
                </a:solidFill>
              </a:rPr>
              <a:t>branch/jump address </a:t>
            </a:r>
          </a:p>
        </p:txBody>
      </p:sp>
      <p:grpSp>
        <p:nvGrpSpPr>
          <p:cNvPr id="78" name="Group 77">
            <a:extLst>
              <a:ext uri="{FF2B5EF4-FFF2-40B4-BE49-F238E27FC236}">
                <a16:creationId xmlns:a16="http://schemas.microsoft.com/office/drawing/2014/main" id="{07F8F9A1-B7DA-467C-84E0-07B604CECC3C}"/>
              </a:ext>
            </a:extLst>
          </p:cNvPr>
          <p:cNvGrpSpPr/>
          <p:nvPr/>
        </p:nvGrpSpPr>
        <p:grpSpPr>
          <a:xfrm>
            <a:off x="1747518" y="2256670"/>
            <a:ext cx="7170114" cy="2287516"/>
            <a:chOff x="1747518" y="2256670"/>
            <a:chExt cx="7170114" cy="2287516"/>
          </a:xfrm>
        </p:grpSpPr>
        <p:sp>
          <p:nvSpPr>
            <p:cNvPr id="63" name="TextBox 62">
              <a:extLst>
                <a:ext uri="{FF2B5EF4-FFF2-40B4-BE49-F238E27FC236}">
                  <a16:creationId xmlns:a16="http://schemas.microsoft.com/office/drawing/2014/main" id="{8E6B2B5B-515F-41B2-8B5B-1DF2E1CC9A31}"/>
                </a:ext>
              </a:extLst>
            </p:cNvPr>
            <p:cNvSpPr txBox="1"/>
            <p:nvPr/>
          </p:nvSpPr>
          <p:spPr>
            <a:xfrm>
              <a:off x="6452718" y="2256670"/>
              <a:ext cx="2464914" cy="1200329"/>
            </a:xfrm>
            <a:prstGeom prst="rect">
              <a:avLst/>
            </a:prstGeom>
            <a:noFill/>
            <a:ln>
              <a:solidFill>
                <a:schemeClr val="tx1">
                  <a:lumMod val="85000"/>
                  <a:lumOff val="15000"/>
                </a:schemeClr>
              </a:solidFill>
            </a:ln>
          </p:spPr>
          <p:txBody>
            <a:bodyPr wrap="square" rtlCol="0">
              <a:spAutoFit/>
            </a:bodyPr>
            <a:lstStyle/>
            <a:p>
              <a:r>
                <a:rPr lang="en-US" dirty="0"/>
                <a:t>… </a:t>
              </a:r>
              <a:br>
                <a:rPr lang="en-US" dirty="0"/>
              </a:br>
              <a:r>
                <a:rPr lang="en-US" dirty="0">
                  <a:solidFill>
                    <a:srgbClr val="92D050"/>
                  </a:solidFill>
                </a:rPr>
                <a:t>100: ADD $</a:t>
              </a:r>
              <a:r>
                <a:rPr lang="en-US" dirty="0" err="1">
                  <a:solidFill>
                    <a:srgbClr val="92D050"/>
                  </a:solidFill>
                </a:rPr>
                <a:t>rs</a:t>
              </a:r>
              <a:r>
                <a:rPr lang="en-US" dirty="0">
                  <a:solidFill>
                    <a:srgbClr val="92D050"/>
                  </a:solidFill>
                </a:rPr>
                <a:t>, $</a:t>
              </a:r>
              <a:r>
                <a:rPr lang="en-US" dirty="0" err="1">
                  <a:solidFill>
                    <a:srgbClr val="92D050"/>
                  </a:solidFill>
                </a:rPr>
                <a:t>rt</a:t>
              </a:r>
              <a:r>
                <a:rPr lang="en-US" dirty="0">
                  <a:solidFill>
                    <a:srgbClr val="92D050"/>
                  </a:solidFill>
                </a:rPr>
                <a:t>, $</a:t>
              </a:r>
              <a:r>
                <a:rPr lang="en-US" dirty="0" err="1">
                  <a:solidFill>
                    <a:srgbClr val="92D050"/>
                  </a:solidFill>
                </a:rPr>
                <a:t>rd</a:t>
              </a:r>
              <a:endParaRPr lang="en-US" dirty="0">
                <a:solidFill>
                  <a:srgbClr val="92D050"/>
                </a:solidFill>
              </a:endParaRPr>
            </a:p>
            <a:p>
              <a:r>
                <a:rPr lang="en-US" dirty="0">
                  <a:solidFill>
                    <a:srgbClr val="FF0000"/>
                  </a:solidFill>
                </a:rPr>
                <a:t>104: JEQ $r1, $r2, -100</a:t>
              </a:r>
              <a:br>
                <a:rPr lang="en-US" dirty="0"/>
              </a:br>
              <a:r>
                <a:rPr lang="en-US" dirty="0"/>
                <a:t>…</a:t>
              </a:r>
            </a:p>
          </p:txBody>
        </p:sp>
        <p:cxnSp>
          <p:nvCxnSpPr>
            <p:cNvPr id="65" name="Straight Arrow Connector 64">
              <a:extLst>
                <a:ext uri="{FF2B5EF4-FFF2-40B4-BE49-F238E27FC236}">
                  <a16:creationId xmlns:a16="http://schemas.microsoft.com/office/drawing/2014/main" id="{42204C84-34DF-4F8A-B7A0-36EFB7163DFB}"/>
                </a:ext>
              </a:extLst>
            </p:cNvPr>
            <p:cNvCxnSpPr>
              <a:cxnSpLocks/>
            </p:cNvCxnSpPr>
            <p:nvPr/>
          </p:nvCxnSpPr>
          <p:spPr>
            <a:xfrm flipH="1" flipV="1">
              <a:off x="1747518" y="2656231"/>
              <a:ext cx="4720440" cy="1076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E02ED1-60EF-4457-8868-0396B843AA9D}"/>
                </a:ext>
              </a:extLst>
            </p:cNvPr>
            <p:cNvCxnSpPr>
              <a:cxnSpLocks/>
            </p:cNvCxnSpPr>
            <p:nvPr/>
          </p:nvCxnSpPr>
          <p:spPr>
            <a:xfrm flipH="1">
              <a:off x="2571599" y="2978575"/>
              <a:ext cx="3896359" cy="1565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B1F0373E-C6BB-46FA-8B33-1A7EC8DFB0E3}"/>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39021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CPU with Dual-Mode Operation</a:t>
            </a:r>
          </a:p>
        </p:txBody>
      </p:sp>
      <p:grpSp>
        <p:nvGrpSpPr>
          <p:cNvPr id="111" name="Group 110">
            <a:extLst>
              <a:ext uri="{FF2B5EF4-FFF2-40B4-BE49-F238E27FC236}">
                <a16:creationId xmlns:a16="http://schemas.microsoft.com/office/drawing/2014/main" id="{E2D69772-B4A5-48E3-8BC1-2600AB82BD3B}"/>
              </a:ext>
            </a:extLst>
          </p:cNvPr>
          <p:cNvGrpSpPr/>
          <p:nvPr/>
        </p:nvGrpSpPr>
        <p:grpSpPr>
          <a:xfrm>
            <a:off x="2681798" y="1767854"/>
            <a:ext cx="4521963" cy="2572541"/>
            <a:chOff x="624081" y="1685023"/>
            <a:chExt cx="4521963" cy="2572541"/>
          </a:xfrm>
        </p:grpSpPr>
        <p:sp>
          <p:nvSpPr>
            <p:cNvPr id="5" name="Trapezoid 4">
              <a:extLst>
                <a:ext uri="{FF2B5EF4-FFF2-40B4-BE49-F238E27FC236}">
                  <a16:creationId xmlns:a16="http://schemas.microsoft.com/office/drawing/2014/main" id="{382EAFE4-9063-449A-A75E-46D196C6B12D}"/>
                </a:ext>
              </a:extLst>
            </p:cNvPr>
            <p:cNvSpPr/>
            <p:nvPr/>
          </p:nvSpPr>
          <p:spPr>
            <a:xfrm rot="5400000">
              <a:off x="1000001" y="2967247"/>
              <a:ext cx="1371596"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6" name="Rectangle 5">
              <a:extLst>
                <a:ext uri="{FF2B5EF4-FFF2-40B4-BE49-F238E27FC236}">
                  <a16:creationId xmlns:a16="http://schemas.microsoft.com/office/drawing/2014/main" id="{9FDC64CA-1310-434B-BCDE-1BC453C014BF}"/>
                </a:ext>
              </a:extLst>
            </p:cNvPr>
            <p:cNvSpPr/>
            <p:nvPr/>
          </p:nvSpPr>
          <p:spPr>
            <a:xfrm>
              <a:off x="2819400" y="2428764"/>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7" name="Rectangle 6">
              <a:extLst>
                <a:ext uri="{FF2B5EF4-FFF2-40B4-BE49-F238E27FC236}">
                  <a16:creationId xmlns:a16="http://schemas.microsoft.com/office/drawing/2014/main" id="{A512876A-7295-4611-A64E-138DF89BF3F8}"/>
                </a:ext>
              </a:extLst>
            </p:cNvPr>
            <p:cNvSpPr/>
            <p:nvPr/>
          </p:nvSpPr>
          <p:spPr>
            <a:xfrm>
              <a:off x="4038600" y="2428764"/>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8" name="Straight Arrow Connector 7">
              <a:extLst>
                <a:ext uri="{FF2B5EF4-FFF2-40B4-BE49-F238E27FC236}">
                  <a16:creationId xmlns:a16="http://schemas.microsoft.com/office/drawing/2014/main" id="{76277D70-3F20-4885-8ED1-7035CFCBFCDF}"/>
                </a:ext>
              </a:extLst>
            </p:cNvPr>
            <p:cNvCxnSpPr>
              <a:cxnSpLocks/>
              <a:stCxn id="5" idx="0"/>
              <a:endCxn id="6" idx="1"/>
            </p:cNvCxnSpPr>
            <p:nvPr/>
          </p:nvCxnSpPr>
          <p:spPr>
            <a:xfrm flipV="1">
              <a:off x="2061717" y="3343164"/>
              <a:ext cx="7576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304777-2914-4C46-AEDE-FFD8060F69AB}"/>
                </a:ext>
              </a:extLst>
            </p:cNvPr>
            <p:cNvCxnSpPr>
              <a:cxnSpLocks/>
              <a:stCxn id="6" idx="3"/>
              <a:endCxn id="7" idx="1"/>
            </p:cNvCxnSpPr>
            <p:nvPr/>
          </p:nvCxnSpPr>
          <p:spPr>
            <a:xfrm>
              <a:off x="3733800" y="3343164"/>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529C1346-0A46-41AE-9249-4B3601A87658}"/>
                </a:ext>
              </a:extLst>
            </p:cNvPr>
            <p:cNvCxnSpPr>
              <a:cxnSpLocks/>
              <a:stCxn id="6" idx="0"/>
            </p:cNvCxnSpPr>
            <p:nvPr/>
          </p:nvCxnSpPr>
          <p:spPr>
            <a:xfrm rot="16200000" flipH="1" flipV="1">
              <a:off x="2117634" y="1621008"/>
              <a:ext cx="351211" cy="1966721"/>
            </a:xfrm>
            <a:prstGeom prst="bentConnector4">
              <a:avLst>
                <a:gd name="adj1" fmla="val -65089"/>
                <a:gd name="adj2" fmla="val 1201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2257D55-4AC7-48C7-9CEA-903CAE261733}"/>
                </a:ext>
              </a:extLst>
            </p:cNvPr>
            <p:cNvSpPr/>
            <p:nvPr/>
          </p:nvSpPr>
          <p:spPr>
            <a:xfrm>
              <a:off x="624081" y="2306328"/>
              <a:ext cx="6096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16" name="TextBox 15">
              <a:extLst>
                <a:ext uri="{FF2B5EF4-FFF2-40B4-BE49-F238E27FC236}">
                  <a16:creationId xmlns:a16="http://schemas.microsoft.com/office/drawing/2014/main" id="{94B3DB7B-186F-4E6E-9553-D5DEDC6A7E09}"/>
                </a:ext>
              </a:extLst>
            </p:cNvPr>
            <p:cNvSpPr txBox="1"/>
            <p:nvPr/>
          </p:nvSpPr>
          <p:spPr>
            <a:xfrm>
              <a:off x="1597860" y="1685023"/>
              <a:ext cx="2185470" cy="369332"/>
            </a:xfrm>
            <a:prstGeom prst="rect">
              <a:avLst/>
            </a:prstGeom>
            <a:noFill/>
          </p:spPr>
          <p:txBody>
            <a:bodyPr wrap="none" rtlCol="0">
              <a:spAutoFit/>
            </a:bodyPr>
            <a:lstStyle/>
            <a:p>
              <a:r>
                <a:rPr lang="en-US" dirty="0">
                  <a:solidFill>
                    <a:schemeClr val="accent2"/>
                  </a:solidFill>
                </a:rPr>
                <a:t>branch/jump address</a:t>
              </a:r>
            </a:p>
          </p:txBody>
        </p:sp>
      </p:grpSp>
      <p:sp>
        <p:nvSpPr>
          <p:cNvPr id="45" name="Rectangle 44">
            <a:extLst>
              <a:ext uri="{FF2B5EF4-FFF2-40B4-BE49-F238E27FC236}">
                <a16:creationId xmlns:a16="http://schemas.microsoft.com/office/drawing/2014/main" id="{7EF2E7FE-4B54-490D-AB79-807B5E5CA49F}"/>
              </a:ext>
            </a:extLst>
          </p:cNvPr>
          <p:cNvSpPr/>
          <p:nvPr/>
        </p:nvSpPr>
        <p:spPr>
          <a:xfrm>
            <a:off x="4877117" y="462999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a:t>
            </a:r>
          </a:p>
        </p:txBody>
      </p:sp>
      <p:sp>
        <p:nvSpPr>
          <p:cNvPr id="46" name="Trapezoid 45">
            <a:extLst>
              <a:ext uri="{FF2B5EF4-FFF2-40B4-BE49-F238E27FC236}">
                <a16:creationId xmlns:a16="http://schemas.microsoft.com/office/drawing/2014/main" id="{246264CB-FF3C-4F44-AD6D-7E194448AEEA}"/>
              </a:ext>
            </a:extLst>
          </p:cNvPr>
          <p:cNvSpPr/>
          <p:nvPr/>
        </p:nvSpPr>
        <p:spPr>
          <a:xfrm rot="5400000">
            <a:off x="3140149" y="4716207"/>
            <a:ext cx="1259012"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Mode</a:t>
            </a:r>
          </a:p>
        </p:txBody>
      </p:sp>
      <p:cxnSp>
        <p:nvCxnSpPr>
          <p:cNvPr id="48" name="Connector: Elbow 47">
            <a:extLst>
              <a:ext uri="{FF2B5EF4-FFF2-40B4-BE49-F238E27FC236}">
                <a16:creationId xmlns:a16="http://schemas.microsoft.com/office/drawing/2014/main" id="{49861D50-BF2E-4EC7-AF25-CC52B63F28A4}"/>
              </a:ext>
            </a:extLst>
          </p:cNvPr>
          <p:cNvCxnSpPr>
            <a:cxnSpLocks/>
            <a:stCxn id="45" idx="0"/>
          </p:cNvCxnSpPr>
          <p:nvPr/>
        </p:nvCxnSpPr>
        <p:spPr>
          <a:xfrm rot="16200000" flipH="1" flipV="1">
            <a:off x="4280230" y="3743505"/>
            <a:ext cx="167594" cy="1940580"/>
          </a:xfrm>
          <a:prstGeom prst="bentConnector4">
            <a:avLst>
              <a:gd name="adj1" fmla="val -136401"/>
              <a:gd name="adj2" fmla="val 1171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29EC7C-254B-4846-8174-B21BC3DB9940}"/>
              </a:ext>
            </a:extLst>
          </p:cNvPr>
          <p:cNvCxnSpPr>
            <a:stCxn id="46" idx="0"/>
            <a:endCxn id="45" idx="1"/>
          </p:cNvCxnSpPr>
          <p:nvPr/>
        </p:nvCxnSpPr>
        <p:spPr>
          <a:xfrm flipV="1">
            <a:off x="4145573" y="5087198"/>
            <a:ext cx="731544" cy="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A0327EE-F45D-41F2-AD4A-527FFB9A1A29}"/>
              </a:ext>
            </a:extLst>
          </p:cNvPr>
          <p:cNvCxnSpPr>
            <a:cxnSpLocks/>
          </p:cNvCxnSpPr>
          <p:nvPr/>
        </p:nvCxnSpPr>
        <p:spPr>
          <a:xfrm rot="5400000" flipH="1" flipV="1">
            <a:off x="5573607" y="4352565"/>
            <a:ext cx="710140" cy="685800"/>
          </a:xfrm>
          <a:prstGeom prst="bentConnector3">
            <a:avLst>
              <a:gd name="adj1" fmla="val -15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554A8F3-1BBD-4741-8554-A1E1407F4402}"/>
              </a:ext>
            </a:extLst>
          </p:cNvPr>
          <p:cNvCxnSpPr>
            <a:cxnSpLocks/>
            <a:stCxn id="7" idx="3"/>
          </p:cNvCxnSpPr>
          <p:nvPr/>
        </p:nvCxnSpPr>
        <p:spPr>
          <a:xfrm flipH="1">
            <a:off x="2667317" y="3425995"/>
            <a:ext cx="4536444" cy="2563950"/>
          </a:xfrm>
          <a:prstGeom prst="bentConnector3">
            <a:avLst>
              <a:gd name="adj1" fmla="val -5039"/>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5FDCFC5-322C-45AF-8F64-C7EBA12C6822}"/>
              </a:ext>
            </a:extLst>
          </p:cNvPr>
          <p:cNvCxnSpPr>
            <a:cxnSpLocks/>
            <a:endCxn id="5" idx="3"/>
          </p:cNvCxnSpPr>
          <p:nvPr/>
        </p:nvCxnSpPr>
        <p:spPr>
          <a:xfrm rot="5400000" flipH="1" flipV="1">
            <a:off x="2222717" y="4469146"/>
            <a:ext cx="1972130" cy="1069468"/>
          </a:xfrm>
          <a:prstGeom prst="bentConnector3">
            <a:avLst>
              <a:gd name="adj1" fmla="val 86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F7D7D51-6268-4C57-B999-91A88002C21A}"/>
              </a:ext>
            </a:extLst>
          </p:cNvPr>
          <p:cNvCxnSpPr>
            <a:cxnSpLocks/>
            <a:endCxn id="46" idx="3"/>
          </p:cNvCxnSpPr>
          <p:nvPr/>
        </p:nvCxnSpPr>
        <p:spPr>
          <a:xfrm flipV="1">
            <a:off x="3769655" y="5627652"/>
            <a:ext cx="0" cy="36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800BAC3B-F75C-4F11-9208-CAEE4537FA4E}"/>
              </a:ext>
            </a:extLst>
          </p:cNvPr>
          <p:cNvCxnSpPr>
            <a:cxnSpLocks/>
            <a:stCxn id="7" idx="0"/>
          </p:cNvCxnSpPr>
          <p:nvPr/>
        </p:nvCxnSpPr>
        <p:spPr>
          <a:xfrm rot="16200000" flipH="1" flipV="1">
            <a:off x="4650844" y="1228348"/>
            <a:ext cx="715948" cy="3282442"/>
          </a:xfrm>
          <a:prstGeom prst="bentConnector4">
            <a:avLst>
              <a:gd name="adj1" fmla="val -58538"/>
              <a:gd name="adj2" fmla="val 12831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2362B1EC-62E9-405D-81F5-63FE481BB1B8}"/>
              </a:ext>
            </a:extLst>
          </p:cNvPr>
          <p:cNvSpPr txBox="1"/>
          <p:nvPr/>
        </p:nvSpPr>
        <p:spPr>
          <a:xfrm>
            <a:off x="664566" y="3398154"/>
            <a:ext cx="2127040" cy="646331"/>
          </a:xfrm>
          <a:prstGeom prst="rect">
            <a:avLst/>
          </a:prstGeom>
          <a:noFill/>
          <a:ln>
            <a:solidFill>
              <a:schemeClr val="accent1"/>
            </a:solidFill>
          </a:ln>
        </p:spPr>
        <p:txBody>
          <a:bodyPr wrap="square" rtlCol="0">
            <a:spAutoFit/>
          </a:bodyPr>
          <a:lstStyle/>
          <a:p>
            <a:r>
              <a:rPr lang="en-US" dirty="0">
                <a:solidFill>
                  <a:schemeClr val="accent1"/>
                </a:solidFill>
              </a:rPr>
              <a:t>Exception/ Interrupt Handler PC</a:t>
            </a:r>
          </a:p>
        </p:txBody>
      </p:sp>
      <p:cxnSp>
        <p:nvCxnSpPr>
          <p:cNvPr id="107" name="Straight Arrow Connector 106">
            <a:extLst>
              <a:ext uri="{FF2B5EF4-FFF2-40B4-BE49-F238E27FC236}">
                <a16:creationId xmlns:a16="http://schemas.microsoft.com/office/drawing/2014/main" id="{0D6E1025-C56D-43B8-8355-18283DB0D71E}"/>
              </a:ext>
            </a:extLst>
          </p:cNvPr>
          <p:cNvCxnSpPr>
            <a:cxnSpLocks/>
            <a:stCxn id="105" idx="3"/>
          </p:cNvCxnSpPr>
          <p:nvPr/>
        </p:nvCxnSpPr>
        <p:spPr>
          <a:xfrm>
            <a:off x="2791606" y="3721320"/>
            <a:ext cx="57599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EB371E6-2F47-475F-888E-CA943E9EC8B6}"/>
              </a:ext>
            </a:extLst>
          </p:cNvPr>
          <p:cNvSpPr txBox="1"/>
          <p:nvPr/>
        </p:nvSpPr>
        <p:spPr>
          <a:xfrm>
            <a:off x="3893582" y="5955268"/>
            <a:ext cx="913712" cy="369332"/>
          </a:xfrm>
          <a:prstGeom prst="rect">
            <a:avLst/>
          </a:prstGeom>
          <a:noFill/>
        </p:spPr>
        <p:txBody>
          <a:bodyPr wrap="none" rtlCol="0">
            <a:spAutoFit/>
          </a:bodyPr>
          <a:lstStyle/>
          <a:p>
            <a:r>
              <a:rPr lang="en-US" dirty="0">
                <a:solidFill>
                  <a:schemeClr val="accent2"/>
                </a:solidFill>
              </a:rPr>
              <a:t>Opcode</a:t>
            </a:r>
          </a:p>
        </p:txBody>
      </p:sp>
      <p:grpSp>
        <p:nvGrpSpPr>
          <p:cNvPr id="144" name="Group 143">
            <a:extLst>
              <a:ext uri="{FF2B5EF4-FFF2-40B4-BE49-F238E27FC236}">
                <a16:creationId xmlns:a16="http://schemas.microsoft.com/office/drawing/2014/main" id="{14523328-F385-49B3-895D-B63073CF9979}"/>
              </a:ext>
            </a:extLst>
          </p:cNvPr>
          <p:cNvGrpSpPr/>
          <p:nvPr/>
        </p:nvGrpSpPr>
        <p:grpSpPr>
          <a:xfrm>
            <a:off x="3769655" y="4919722"/>
            <a:ext cx="5110501" cy="923330"/>
            <a:chOff x="3195294" y="4873377"/>
            <a:chExt cx="5698382" cy="923330"/>
          </a:xfrm>
        </p:grpSpPr>
        <p:sp>
          <p:nvSpPr>
            <p:cNvPr id="116" name="Rectangle 115">
              <a:extLst>
                <a:ext uri="{FF2B5EF4-FFF2-40B4-BE49-F238E27FC236}">
                  <a16:creationId xmlns:a16="http://schemas.microsoft.com/office/drawing/2014/main" id="{90DE3681-F8A4-4637-B46A-960071ABE5A5}"/>
                </a:ext>
              </a:extLst>
            </p:cNvPr>
            <p:cNvSpPr/>
            <p:nvPr/>
          </p:nvSpPr>
          <p:spPr>
            <a:xfrm>
              <a:off x="7643013" y="4873377"/>
              <a:ext cx="1250663"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If trap?</a:t>
              </a:r>
            </a:p>
            <a:p>
              <a:pPr marL="342900" indent="-342900">
                <a:buAutoNum type="alphaLcPeriod"/>
              </a:pPr>
              <a:r>
                <a:rPr lang="en-US" dirty="0">
                  <a:solidFill>
                    <a:srgbClr val="FF0000"/>
                  </a:solidFill>
                </a:rPr>
                <a:t>RTU?</a:t>
              </a:r>
            </a:p>
            <a:p>
              <a:pPr marL="342900" indent="-342900">
                <a:buAutoNum type="alphaLcPeriod"/>
              </a:pPr>
              <a:r>
                <a:rPr lang="en-US" dirty="0">
                  <a:solidFill>
                    <a:srgbClr val="FF0000"/>
                  </a:solidFill>
                </a:rPr>
                <a:t>None?</a:t>
              </a:r>
            </a:p>
          </p:txBody>
        </p:sp>
        <p:cxnSp>
          <p:nvCxnSpPr>
            <p:cNvPr id="119" name="Straight Arrow Connector 118">
              <a:extLst>
                <a:ext uri="{FF2B5EF4-FFF2-40B4-BE49-F238E27FC236}">
                  <a16:creationId xmlns:a16="http://schemas.microsoft.com/office/drawing/2014/main" id="{FE7477C2-E187-4413-886E-9B7F1FB5B005}"/>
                </a:ext>
              </a:extLst>
            </p:cNvPr>
            <p:cNvCxnSpPr>
              <a:stCxn id="116" idx="1"/>
            </p:cNvCxnSpPr>
            <p:nvPr/>
          </p:nvCxnSpPr>
          <p:spPr>
            <a:xfrm flipH="1">
              <a:off x="3195294" y="5335042"/>
              <a:ext cx="4447719" cy="427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8B38FDD6-7E7C-4649-8121-9554668F13B7}"/>
              </a:ext>
            </a:extLst>
          </p:cNvPr>
          <p:cNvSpPr txBox="1"/>
          <p:nvPr/>
        </p:nvSpPr>
        <p:spPr>
          <a:xfrm>
            <a:off x="4171224" y="2828901"/>
            <a:ext cx="654101" cy="646331"/>
          </a:xfrm>
          <a:prstGeom prst="rect">
            <a:avLst/>
          </a:prstGeom>
          <a:noFill/>
          <a:ln>
            <a:noFill/>
          </a:ln>
        </p:spPr>
        <p:txBody>
          <a:bodyPr wrap="square" rtlCol="0">
            <a:spAutoFit/>
          </a:bodyPr>
          <a:lstStyle/>
          <a:p>
            <a:r>
              <a:rPr lang="en-US" dirty="0">
                <a:solidFill>
                  <a:schemeClr val="accent1"/>
                </a:solidFill>
              </a:rPr>
              <a:t>New PC</a:t>
            </a:r>
          </a:p>
        </p:txBody>
      </p:sp>
      <p:sp>
        <p:nvSpPr>
          <p:cNvPr id="129" name="TextBox 128">
            <a:extLst>
              <a:ext uri="{FF2B5EF4-FFF2-40B4-BE49-F238E27FC236}">
                <a16:creationId xmlns:a16="http://schemas.microsoft.com/office/drawing/2014/main" id="{C7C2E705-187B-40EB-9C92-A4E047C6D72F}"/>
              </a:ext>
            </a:extLst>
          </p:cNvPr>
          <p:cNvSpPr txBox="1"/>
          <p:nvPr/>
        </p:nvSpPr>
        <p:spPr>
          <a:xfrm>
            <a:off x="4157845" y="4438580"/>
            <a:ext cx="757682" cy="646331"/>
          </a:xfrm>
          <a:prstGeom prst="rect">
            <a:avLst/>
          </a:prstGeom>
          <a:noFill/>
          <a:ln>
            <a:noFill/>
          </a:ln>
        </p:spPr>
        <p:txBody>
          <a:bodyPr wrap="square" rtlCol="0">
            <a:spAutoFit/>
          </a:bodyPr>
          <a:lstStyle/>
          <a:p>
            <a:r>
              <a:rPr lang="en-US" dirty="0">
                <a:solidFill>
                  <a:schemeClr val="accent1"/>
                </a:solidFill>
              </a:rPr>
              <a:t>New Mode</a:t>
            </a:r>
          </a:p>
        </p:txBody>
      </p:sp>
      <p:sp>
        <p:nvSpPr>
          <p:cNvPr id="130" name="TextBox 129">
            <a:extLst>
              <a:ext uri="{FF2B5EF4-FFF2-40B4-BE49-F238E27FC236}">
                <a16:creationId xmlns:a16="http://schemas.microsoft.com/office/drawing/2014/main" id="{CC11DE45-8A3A-4BCA-AC2B-115700109C97}"/>
              </a:ext>
            </a:extLst>
          </p:cNvPr>
          <p:cNvSpPr txBox="1"/>
          <p:nvPr/>
        </p:nvSpPr>
        <p:spPr>
          <a:xfrm>
            <a:off x="2601432" y="4919722"/>
            <a:ext cx="780033" cy="523220"/>
          </a:xfrm>
          <a:prstGeom prst="rect">
            <a:avLst/>
          </a:prstGeom>
          <a:noFill/>
          <a:ln>
            <a:noFill/>
          </a:ln>
        </p:spPr>
        <p:txBody>
          <a:bodyPr wrap="square" rtlCol="0">
            <a:spAutoFit/>
          </a:bodyPr>
          <a:lstStyle/>
          <a:p>
            <a:r>
              <a:rPr lang="en-US" sz="1400" dirty="0">
                <a:solidFill>
                  <a:schemeClr val="accent1"/>
                </a:solidFill>
              </a:rPr>
              <a:t>Kernel</a:t>
            </a:r>
          </a:p>
        </p:txBody>
      </p:sp>
      <p:cxnSp>
        <p:nvCxnSpPr>
          <p:cNvPr id="134" name="Straight Arrow Connector 133">
            <a:extLst>
              <a:ext uri="{FF2B5EF4-FFF2-40B4-BE49-F238E27FC236}">
                <a16:creationId xmlns:a16="http://schemas.microsoft.com/office/drawing/2014/main" id="{21AC51A4-BEEC-4427-BCCB-0FA04B1211FF}"/>
              </a:ext>
            </a:extLst>
          </p:cNvPr>
          <p:cNvCxnSpPr>
            <a:cxnSpLocks/>
          </p:cNvCxnSpPr>
          <p:nvPr/>
        </p:nvCxnSpPr>
        <p:spPr>
          <a:xfrm>
            <a:off x="3160858" y="5050535"/>
            <a:ext cx="206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98E54477-463C-40D5-BC47-1CA62C15279F}"/>
              </a:ext>
            </a:extLst>
          </p:cNvPr>
          <p:cNvSpPr txBox="1"/>
          <p:nvPr/>
        </p:nvSpPr>
        <p:spPr>
          <a:xfrm>
            <a:off x="2613728" y="5304145"/>
            <a:ext cx="780033" cy="307777"/>
          </a:xfrm>
          <a:prstGeom prst="rect">
            <a:avLst/>
          </a:prstGeom>
          <a:noFill/>
          <a:ln>
            <a:noFill/>
          </a:ln>
        </p:spPr>
        <p:txBody>
          <a:bodyPr wrap="square" rtlCol="0">
            <a:spAutoFit/>
          </a:bodyPr>
          <a:lstStyle/>
          <a:p>
            <a:r>
              <a:rPr lang="en-US" sz="1400" dirty="0">
                <a:solidFill>
                  <a:schemeClr val="accent1"/>
                </a:solidFill>
              </a:rPr>
              <a:t>User</a:t>
            </a:r>
          </a:p>
        </p:txBody>
      </p:sp>
      <p:cxnSp>
        <p:nvCxnSpPr>
          <p:cNvPr id="139" name="Straight Arrow Connector 138">
            <a:extLst>
              <a:ext uri="{FF2B5EF4-FFF2-40B4-BE49-F238E27FC236}">
                <a16:creationId xmlns:a16="http://schemas.microsoft.com/office/drawing/2014/main" id="{AB631AD4-CE3F-44BD-9E30-3B64580ACB0C}"/>
              </a:ext>
            </a:extLst>
          </p:cNvPr>
          <p:cNvCxnSpPr>
            <a:cxnSpLocks/>
          </p:cNvCxnSpPr>
          <p:nvPr/>
        </p:nvCxnSpPr>
        <p:spPr>
          <a:xfrm>
            <a:off x="3088961" y="5456545"/>
            <a:ext cx="290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49DF8535-E1EB-470A-9563-E5D338AFAA3C}"/>
              </a:ext>
            </a:extLst>
          </p:cNvPr>
          <p:cNvGrpSpPr/>
          <p:nvPr/>
        </p:nvGrpSpPr>
        <p:grpSpPr>
          <a:xfrm>
            <a:off x="762000" y="4340395"/>
            <a:ext cx="1905317" cy="1225658"/>
            <a:chOff x="187639" y="4294050"/>
            <a:chExt cx="1905317" cy="1225658"/>
          </a:xfrm>
        </p:grpSpPr>
        <p:sp>
          <p:nvSpPr>
            <p:cNvPr id="117" name="Rectangle 116">
              <a:extLst>
                <a:ext uri="{FF2B5EF4-FFF2-40B4-BE49-F238E27FC236}">
                  <a16:creationId xmlns:a16="http://schemas.microsoft.com/office/drawing/2014/main" id="{D5AD29CE-D2A7-46E7-9925-6B3F279AEB8E}"/>
                </a:ext>
              </a:extLst>
            </p:cNvPr>
            <p:cNvSpPr/>
            <p:nvPr/>
          </p:nvSpPr>
          <p:spPr>
            <a:xfrm>
              <a:off x="187639" y="4596378"/>
              <a:ext cx="1859868"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jump/branch?</a:t>
              </a:r>
            </a:p>
            <a:p>
              <a:pPr marL="342900" indent="-342900">
                <a:buAutoNum type="alphaLcPeriod"/>
              </a:pPr>
              <a:r>
                <a:rPr lang="en-US" dirty="0">
                  <a:solidFill>
                    <a:srgbClr val="FF0000"/>
                  </a:solidFill>
                </a:rPr>
                <a:t>Exception?</a:t>
              </a:r>
            </a:p>
            <a:p>
              <a:pPr marL="342900" indent="-342900">
                <a:buAutoNum type="alphaLcPeriod"/>
              </a:pPr>
              <a:r>
                <a:rPr lang="en-US" dirty="0">
                  <a:solidFill>
                    <a:srgbClr val="FF0000"/>
                  </a:solidFill>
                </a:rPr>
                <a:t>None?</a:t>
              </a:r>
            </a:p>
          </p:txBody>
        </p:sp>
        <p:cxnSp>
          <p:nvCxnSpPr>
            <p:cNvPr id="142" name="Straight Arrow Connector 141">
              <a:extLst>
                <a:ext uri="{FF2B5EF4-FFF2-40B4-BE49-F238E27FC236}">
                  <a16:creationId xmlns:a16="http://schemas.microsoft.com/office/drawing/2014/main" id="{9DA5E72A-00D8-4771-AD73-DCCD28E328E1}"/>
                </a:ext>
              </a:extLst>
            </p:cNvPr>
            <p:cNvCxnSpPr>
              <a:stCxn id="117" idx="0"/>
            </p:cNvCxnSpPr>
            <p:nvPr/>
          </p:nvCxnSpPr>
          <p:spPr>
            <a:xfrm flipV="1">
              <a:off x="1117573" y="4294050"/>
              <a:ext cx="975383" cy="302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D639F8E6-7163-4733-BC9B-F1CB796599A5}"/>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36943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49BF-6ED9-4B4F-8691-2FECA63FF2FA}"/>
              </a:ext>
            </a:extLst>
          </p:cNvPr>
          <p:cNvSpPr>
            <a:spLocks noGrp="1"/>
          </p:cNvSpPr>
          <p:nvPr>
            <p:ph type="title"/>
          </p:nvPr>
        </p:nvSpPr>
        <p:spPr/>
        <p:txBody>
          <a:bodyPr/>
          <a:lstStyle/>
          <a:p>
            <a:r>
              <a:rPr lang="en-US" dirty="0"/>
              <a:t>What are “Necessary” Checks?</a:t>
            </a:r>
          </a:p>
        </p:txBody>
      </p:sp>
      <p:sp>
        <p:nvSpPr>
          <p:cNvPr id="3" name="Content Placeholder 2">
            <a:extLst>
              <a:ext uri="{FF2B5EF4-FFF2-40B4-BE49-F238E27FC236}">
                <a16:creationId xmlns:a16="http://schemas.microsoft.com/office/drawing/2014/main" id="{18D29C3A-E34E-451B-A15E-081AE3912E7A}"/>
              </a:ext>
            </a:extLst>
          </p:cNvPr>
          <p:cNvSpPr>
            <a:spLocks noGrp="1"/>
          </p:cNvSpPr>
          <p:nvPr>
            <p:ph idx="1"/>
          </p:nvPr>
        </p:nvSpPr>
        <p:spPr/>
        <p:txBody>
          <a:bodyPr>
            <a:normAutofit lnSpcReduction="10000"/>
          </a:bodyPr>
          <a:lstStyle/>
          <a:p>
            <a:r>
              <a:rPr lang="en-US" dirty="0"/>
              <a:t>One example: Kernel Memory Protection</a:t>
            </a:r>
          </a:p>
          <a:p>
            <a:r>
              <a:rPr lang="en-US" dirty="0"/>
              <a:t>Note that because of Virtual Memory,</a:t>
            </a:r>
            <a:br>
              <a:rPr lang="en-US" dirty="0"/>
            </a:br>
            <a:r>
              <a:rPr lang="en-US" dirty="0"/>
              <a:t>no process can harm another</a:t>
            </a:r>
          </a:p>
          <a:p>
            <a:pPr lvl="1"/>
            <a:r>
              <a:rPr lang="en-US" dirty="0"/>
              <a:t>Then, why bother about memory protection?</a:t>
            </a:r>
          </a:p>
          <a:p>
            <a:r>
              <a:rPr lang="en-US" dirty="0"/>
              <a:t>However, the kernel is mapped into lower part of each process’s address space like in the picture:</a:t>
            </a:r>
          </a:p>
          <a:p>
            <a:r>
              <a:rPr lang="en-US" dirty="0"/>
              <a:t>Why is Kernel also included?</a:t>
            </a:r>
          </a:p>
          <a:p>
            <a:pPr lvl="1"/>
            <a:r>
              <a:rPr lang="en-US" dirty="0"/>
              <a:t>To load and run the process in the first place</a:t>
            </a:r>
          </a:p>
          <a:p>
            <a:pPr lvl="1"/>
            <a:r>
              <a:rPr lang="en-US" dirty="0"/>
              <a:t>Handle Interrupts, exceptions, and</a:t>
            </a:r>
            <a:br>
              <a:rPr lang="en-US" dirty="0"/>
            </a:br>
            <a:r>
              <a:rPr lang="en-US" dirty="0"/>
              <a:t>system calls</a:t>
            </a:r>
          </a:p>
          <a:p>
            <a:r>
              <a:rPr lang="en-US" dirty="0"/>
              <a:t>Therefore, kernel must be protected from a faulty or malicious user program</a:t>
            </a:r>
          </a:p>
          <a:p>
            <a:endParaRPr lang="en-US" dirty="0"/>
          </a:p>
        </p:txBody>
      </p:sp>
      <p:grpSp>
        <p:nvGrpSpPr>
          <p:cNvPr id="4" name="Group 3">
            <a:extLst>
              <a:ext uri="{FF2B5EF4-FFF2-40B4-BE49-F238E27FC236}">
                <a16:creationId xmlns:a16="http://schemas.microsoft.com/office/drawing/2014/main" id="{7304F73E-748A-480F-854D-04C4C1E6435C}"/>
              </a:ext>
            </a:extLst>
          </p:cNvPr>
          <p:cNvGrpSpPr/>
          <p:nvPr/>
        </p:nvGrpSpPr>
        <p:grpSpPr>
          <a:xfrm>
            <a:off x="5791200" y="828316"/>
            <a:ext cx="3232784" cy="1941492"/>
            <a:chOff x="-419537" y="3429000"/>
            <a:chExt cx="5153381" cy="2970192"/>
          </a:xfrm>
        </p:grpSpPr>
        <p:grpSp>
          <p:nvGrpSpPr>
            <p:cNvPr id="5" name="Group 4">
              <a:extLst>
                <a:ext uri="{FF2B5EF4-FFF2-40B4-BE49-F238E27FC236}">
                  <a16:creationId xmlns:a16="http://schemas.microsoft.com/office/drawing/2014/main" id="{967A2E1D-7AEF-4F0F-90D6-68E1E37F7A07}"/>
                </a:ext>
              </a:extLst>
            </p:cNvPr>
            <p:cNvGrpSpPr/>
            <p:nvPr/>
          </p:nvGrpSpPr>
          <p:grpSpPr>
            <a:xfrm>
              <a:off x="872247" y="3429000"/>
              <a:ext cx="3861597" cy="1968658"/>
              <a:chOff x="2103342" y="2671338"/>
              <a:chExt cx="4254855" cy="2542423"/>
            </a:xfrm>
          </p:grpSpPr>
          <p:sp>
            <p:nvSpPr>
              <p:cNvPr id="15" name="Diamond 14">
                <a:extLst>
                  <a:ext uri="{FF2B5EF4-FFF2-40B4-BE49-F238E27FC236}">
                    <a16:creationId xmlns:a16="http://schemas.microsoft.com/office/drawing/2014/main" id="{E1D5986E-51EB-4E57-A6C0-815B0045178D}"/>
                  </a:ext>
                </a:extLst>
              </p:cNvPr>
              <p:cNvSpPr/>
              <p:nvPr/>
            </p:nvSpPr>
            <p:spPr>
              <a:xfrm>
                <a:off x="2453664" y="2671338"/>
                <a:ext cx="2255469" cy="12953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  USER mode?</a:t>
                </a:r>
              </a:p>
            </p:txBody>
          </p:sp>
          <p:sp>
            <p:nvSpPr>
              <p:cNvPr id="16" name="Rectangle 15">
                <a:extLst>
                  <a:ext uri="{FF2B5EF4-FFF2-40B4-BE49-F238E27FC236}">
                    <a16:creationId xmlns:a16="http://schemas.microsoft.com/office/drawing/2014/main" id="{5818188D-AF59-4568-810F-E1BBA71AC6A3}"/>
                  </a:ext>
                </a:extLst>
              </p:cNvPr>
              <p:cNvSpPr/>
              <p:nvPr/>
            </p:nvSpPr>
            <p:spPr>
              <a:xfrm>
                <a:off x="2103342" y="4344282"/>
                <a:ext cx="2973964" cy="86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Perform </a:t>
                </a:r>
                <a:r>
                  <a:rPr lang="en-US" sz="1100" dirty="0">
                    <a:solidFill>
                      <a:srgbClr val="FF0000"/>
                    </a:solidFill>
                  </a:rPr>
                  <a:t>necessary</a:t>
                </a:r>
                <a:r>
                  <a:rPr lang="en-US" sz="1100" dirty="0"/>
                  <a:t> </a:t>
                </a:r>
                <a:br>
                  <a:rPr lang="en-US" sz="1100" dirty="0"/>
                </a:br>
                <a:r>
                  <a:rPr lang="en-US" sz="1100" dirty="0">
                    <a:solidFill>
                      <a:srgbClr val="FF0000"/>
                    </a:solidFill>
                  </a:rPr>
                  <a:t>checks</a:t>
                </a:r>
                <a:r>
                  <a:rPr lang="en-US" sz="1100" dirty="0"/>
                  <a:t> before executing</a:t>
                </a:r>
              </a:p>
            </p:txBody>
          </p:sp>
          <p:sp>
            <p:nvSpPr>
              <p:cNvPr id="17" name="Rectangle 16">
                <a:extLst>
                  <a:ext uri="{FF2B5EF4-FFF2-40B4-BE49-F238E27FC236}">
                    <a16:creationId xmlns:a16="http://schemas.microsoft.com/office/drawing/2014/main" id="{82CD265B-57F0-4586-A330-87BE001A0097}"/>
                  </a:ext>
                </a:extLst>
              </p:cNvPr>
              <p:cNvSpPr/>
              <p:nvPr/>
            </p:nvSpPr>
            <p:spPr>
              <a:xfrm>
                <a:off x="5110563" y="2854523"/>
                <a:ext cx="1247634" cy="968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Execute</a:t>
                </a:r>
              </a:p>
            </p:txBody>
          </p:sp>
          <p:cxnSp>
            <p:nvCxnSpPr>
              <p:cNvPr id="18" name="Straight Arrow Connector 17">
                <a:extLst>
                  <a:ext uri="{FF2B5EF4-FFF2-40B4-BE49-F238E27FC236}">
                    <a16:creationId xmlns:a16="http://schemas.microsoft.com/office/drawing/2014/main" id="{92F56F80-EF70-4D1C-89A6-7A67800DE853}"/>
                  </a:ext>
                </a:extLst>
              </p:cNvPr>
              <p:cNvCxnSpPr>
                <a:cxnSpLocks/>
                <a:stCxn id="15" idx="2"/>
                <a:endCxn id="16" idx="0"/>
              </p:cNvCxnSpPr>
              <p:nvPr/>
            </p:nvCxnSpPr>
            <p:spPr>
              <a:xfrm>
                <a:off x="3581399" y="3966737"/>
                <a:ext cx="8926" cy="37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62BCDB-8D41-47AB-A6D4-5F8F3500B546}"/>
                  </a:ext>
                </a:extLst>
              </p:cNvPr>
              <p:cNvSpPr txBox="1"/>
              <p:nvPr/>
            </p:nvSpPr>
            <p:spPr>
              <a:xfrm>
                <a:off x="3620919" y="3856371"/>
                <a:ext cx="673486" cy="516869"/>
              </a:xfrm>
              <a:prstGeom prst="rect">
                <a:avLst/>
              </a:prstGeom>
              <a:noFill/>
            </p:spPr>
            <p:txBody>
              <a:bodyPr wrap="none" rtlCol="0">
                <a:spAutoFit/>
              </a:bodyPr>
              <a:lstStyle/>
              <a:p>
                <a:r>
                  <a:rPr lang="en-US" sz="1100" dirty="0"/>
                  <a:t>yes</a:t>
                </a:r>
              </a:p>
            </p:txBody>
          </p:sp>
          <p:sp>
            <p:nvSpPr>
              <p:cNvPr id="20" name="TextBox 19">
                <a:extLst>
                  <a:ext uri="{FF2B5EF4-FFF2-40B4-BE49-F238E27FC236}">
                    <a16:creationId xmlns:a16="http://schemas.microsoft.com/office/drawing/2014/main" id="{F1FE36F8-51EA-4E89-8849-65619B361341}"/>
                  </a:ext>
                </a:extLst>
              </p:cNvPr>
              <p:cNvSpPr txBox="1"/>
              <p:nvPr/>
            </p:nvSpPr>
            <p:spPr>
              <a:xfrm>
                <a:off x="4596398" y="2924173"/>
                <a:ext cx="589019" cy="516869"/>
              </a:xfrm>
              <a:prstGeom prst="rect">
                <a:avLst/>
              </a:prstGeom>
              <a:noFill/>
            </p:spPr>
            <p:txBody>
              <a:bodyPr wrap="none" rtlCol="0">
                <a:spAutoFit/>
              </a:bodyPr>
              <a:lstStyle/>
              <a:p>
                <a:r>
                  <a:rPr lang="en-US" sz="1100" dirty="0"/>
                  <a:t>no</a:t>
                </a:r>
              </a:p>
            </p:txBody>
          </p:sp>
        </p:grpSp>
        <p:cxnSp>
          <p:nvCxnSpPr>
            <p:cNvPr id="6" name="Straight Arrow Connector 5">
              <a:extLst>
                <a:ext uri="{FF2B5EF4-FFF2-40B4-BE49-F238E27FC236}">
                  <a16:creationId xmlns:a16="http://schemas.microsoft.com/office/drawing/2014/main" id="{AA5BE18F-7C06-4DB4-ACF1-469B7E66CC16}"/>
                </a:ext>
              </a:extLst>
            </p:cNvPr>
            <p:cNvCxnSpPr>
              <a:cxnSpLocks/>
              <a:stCxn id="15" idx="3"/>
              <a:endCxn id="17" idx="1"/>
            </p:cNvCxnSpPr>
            <p:nvPr/>
          </p:nvCxnSpPr>
          <p:spPr>
            <a:xfrm>
              <a:off x="3237196" y="3930529"/>
              <a:ext cx="364327" cy="1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E5E5A269-16E1-4E3F-98A3-A576C787B7BD}"/>
                </a:ext>
              </a:extLst>
            </p:cNvPr>
            <p:cNvSpPr/>
            <p:nvPr/>
          </p:nvSpPr>
          <p:spPr>
            <a:xfrm>
              <a:off x="1190190" y="5550660"/>
              <a:ext cx="2047006" cy="848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Any violation?</a:t>
              </a:r>
            </a:p>
          </p:txBody>
        </p:sp>
        <p:cxnSp>
          <p:nvCxnSpPr>
            <p:cNvPr id="8" name="Straight Arrow Connector 7">
              <a:extLst>
                <a:ext uri="{FF2B5EF4-FFF2-40B4-BE49-F238E27FC236}">
                  <a16:creationId xmlns:a16="http://schemas.microsoft.com/office/drawing/2014/main" id="{1C9994F7-4D1F-410D-B284-5FE26541B4F1}"/>
                </a:ext>
              </a:extLst>
            </p:cNvPr>
            <p:cNvCxnSpPr>
              <a:cxnSpLocks/>
              <a:stCxn id="16" idx="2"/>
              <a:endCxn id="7" idx="0"/>
            </p:cNvCxnSpPr>
            <p:nvPr/>
          </p:nvCxnSpPr>
          <p:spPr>
            <a:xfrm flipH="1">
              <a:off x="2213694" y="5397658"/>
              <a:ext cx="8101" cy="15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3F4EBC-072F-41E3-9A16-2D3C10855BD6}"/>
                </a:ext>
              </a:extLst>
            </p:cNvPr>
            <p:cNvSpPr txBox="1"/>
            <p:nvPr/>
          </p:nvSpPr>
          <p:spPr>
            <a:xfrm>
              <a:off x="872246" y="5629299"/>
              <a:ext cx="611239" cy="400224"/>
            </a:xfrm>
            <a:prstGeom prst="rect">
              <a:avLst/>
            </a:prstGeom>
            <a:noFill/>
          </p:spPr>
          <p:txBody>
            <a:bodyPr wrap="none" rtlCol="0">
              <a:spAutoFit/>
            </a:bodyPr>
            <a:lstStyle/>
            <a:p>
              <a:r>
                <a:rPr lang="en-US" sz="1100" dirty="0"/>
                <a:t>yes</a:t>
              </a:r>
            </a:p>
          </p:txBody>
        </p:sp>
        <p:cxnSp>
          <p:nvCxnSpPr>
            <p:cNvPr id="10" name="Straight Arrow Connector 9">
              <a:extLst>
                <a:ext uri="{FF2B5EF4-FFF2-40B4-BE49-F238E27FC236}">
                  <a16:creationId xmlns:a16="http://schemas.microsoft.com/office/drawing/2014/main" id="{F8F98F77-11DB-4207-B43A-DA693FC26DD6}"/>
                </a:ext>
              </a:extLst>
            </p:cNvPr>
            <p:cNvCxnSpPr>
              <a:cxnSpLocks/>
              <a:stCxn id="7" idx="3"/>
              <a:endCxn id="11" idx="1"/>
            </p:cNvCxnSpPr>
            <p:nvPr/>
          </p:nvCxnSpPr>
          <p:spPr>
            <a:xfrm>
              <a:off x="3237196" y="5974926"/>
              <a:ext cx="334145" cy="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4E09D99-D086-4C5A-9421-23D054F57AEF}"/>
                </a:ext>
              </a:extLst>
            </p:cNvPr>
            <p:cNvSpPr/>
            <p:nvPr/>
          </p:nvSpPr>
          <p:spPr>
            <a:xfrm>
              <a:off x="3571341" y="5679439"/>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Execute</a:t>
              </a:r>
            </a:p>
          </p:txBody>
        </p:sp>
        <p:cxnSp>
          <p:nvCxnSpPr>
            <p:cNvPr id="12" name="Connector: Elbow 11">
              <a:extLst>
                <a:ext uri="{FF2B5EF4-FFF2-40B4-BE49-F238E27FC236}">
                  <a16:creationId xmlns:a16="http://schemas.microsoft.com/office/drawing/2014/main" id="{4C715C45-1B6F-4A07-84B1-80EAF17DF785}"/>
                </a:ext>
              </a:extLst>
            </p:cNvPr>
            <p:cNvCxnSpPr>
              <a:cxnSpLocks/>
              <a:stCxn id="7" idx="1"/>
              <a:endCxn id="14" idx="3"/>
            </p:cNvCxnSpPr>
            <p:nvPr/>
          </p:nvCxnSpPr>
          <p:spPr>
            <a:xfrm rot="10800000">
              <a:off x="914401" y="5951308"/>
              <a:ext cx="275789" cy="23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278024-C157-4F8F-BC10-4A5427A944AD}"/>
                </a:ext>
              </a:extLst>
            </p:cNvPr>
            <p:cNvSpPr txBox="1"/>
            <p:nvPr/>
          </p:nvSpPr>
          <p:spPr>
            <a:xfrm>
              <a:off x="3093212" y="5711374"/>
              <a:ext cx="534578" cy="400224"/>
            </a:xfrm>
            <a:prstGeom prst="rect">
              <a:avLst/>
            </a:prstGeom>
            <a:noFill/>
          </p:spPr>
          <p:txBody>
            <a:bodyPr wrap="none" rtlCol="0">
              <a:spAutoFit/>
            </a:bodyPr>
            <a:lstStyle/>
            <a:p>
              <a:r>
                <a:rPr lang="en-US" sz="1100" dirty="0"/>
                <a:t>no</a:t>
              </a:r>
            </a:p>
          </p:txBody>
        </p:sp>
        <p:sp>
          <p:nvSpPr>
            <p:cNvPr id="14" name="Rectangle 13">
              <a:extLst>
                <a:ext uri="{FF2B5EF4-FFF2-40B4-BE49-F238E27FC236}">
                  <a16:creationId xmlns:a16="http://schemas.microsoft.com/office/drawing/2014/main" id="{BD4CEB2C-584F-481B-B7E9-F1F3FB33A389}"/>
                </a:ext>
              </a:extLst>
            </p:cNvPr>
            <p:cNvSpPr/>
            <p:nvPr/>
          </p:nvSpPr>
          <p:spPr>
            <a:xfrm>
              <a:off x="-419537" y="5654212"/>
              <a:ext cx="1333938"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Terminate program</a:t>
              </a:r>
            </a:p>
          </p:txBody>
        </p:sp>
      </p:grpSp>
      <p:grpSp>
        <p:nvGrpSpPr>
          <p:cNvPr id="25" name="Group 24">
            <a:extLst>
              <a:ext uri="{FF2B5EF4-FFF2-40B4-BE49-F238E27FC236}">
                <a16:creationId xmlns:a16="http://schemas.microsoft.com/office/drawing/2014/main" id="{3DF49289-3F88-409D-BF49-EBFF13376C67}"/>
              </a:ext>
            </a:extLst>
          </p:cNvPr>
          <p:cNvGrpSpPr/>
          <p:nvPr/>
        </p:nvGrpSpPr>
        <p:grpSpPr>
          <a:xfrm>
            <a:off x="7315401" y="3469026"/>
            <a:ext cx="1850186" cy="1905000"/>
            <a:chOff x="6492460" y="3435652"/>
            <a:chExt cx="2293726" cy="2507948"/>
          </a:xfrm>
        </p:grpSpPr>
        <p:sp>
          <p:nvSpPr>
            <p:cNvPr id="26" name="Rectangle 25">
              <a:extLst>
                <a:ext uri="{FF2B5EF4-FFF2-40B4-BE49-F238E27FC236}">
                  <a16:creationId xmlns:a16="http://schemas.microsoft.com/office/drawing/2014/main" id="{50DD0853-0286-4C5B-AD12-6BDA51AFFEC7}"/>
                </a:ext>
              </a:extLst>
            </p:cNvPr>
            <p:cNvSpPr/>
            <p:nvPr/>
          </p:nvSpPr>
          <p:spPr>
            <a:xfrm>
              <a:off x="6781800" y="3886200"/>
              <a:ext cx="1752600" cy="2057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Process</a:t>
              </a:r>
            </a:p>
          </p:txBody>
        </p:sp>
        <p:sp>
          <p:nvSpPr>
            <p:cNvPr id="27" name="Rectangle 26">
              <a:extLst>
                <a:ext uri="{FF2B5EF4-FFF2-40B4-BE49-F238E27FC236}">
                  <a16:creationId xmlns:a16="http://schemas.microsoft.com/office/drawing/2014/main" id="{DE2FF8F4-2736-47EA-9CAF-B685881A3E08}"/>
                </a:ext>
              </a:extLst>
            </p:cNvPr>
            <p:cNvSpPr/>
            <p:nvPr/>
          </p:nvSpPr>
          <p:spPr>
            <a:xfrm>
              <a:off x="6781800" y="5410200"/>
              <a:ext cx="1752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Kernel</a:t>
              </a:r>
            </a:p>
          </p:txBody>
        </p:sp>
        <p:sp>
          <p:nvSpPr>
            <p:cNvPr id="28" name="TextBox 27">
              <a:extLst>
                <a:ext uri="{FF2B5EF4-FFF2-40B4-BE49-F238E27FC236}">
                  <a16:creationId xmlns:a16="http://schemas.microsoft.com/office/drawing/2014/main" id="{4168DF49-A6C6-4C42-B3C7-3A1B27C14CA6}"/>
                </a:ext>
              </a:extLst>
            </p:cNvPr>
            <p:cNvSpPr txBox="1"/>
            <p:nvPr/>
          </p:nvSpPr>
          <p:spPr>
            <a:xfrm>
              <a:off x="6492460" y="3435652"/>
              <a:ext cx="2293726" cy="405191"/>
            </a:xfrm>
            <a:prstGeom prst="rect">
              <a:avLst/>
            </a:prstGeom>
            <a:noFill/>
          </p:spPr>
          <p:txBody>
            <a:bodyPr wrap="none" rtlCol="0">
              <a:spAutoFit/>
            </a:bodyPr>
            <a:lstStyle/>
            <a:p>
              <a:r>
                <a:rPr lang="en-US" sz="1400" dirty="0"/>
                <a:t>Private address space</a:t>
              </a:r>
            </a:p>
          </p:txBody>
        </p:sp>
      </p:grpSp>
    </p:spTree>
    <p:extLst>
      <p:ext uri="{BB962C8B-B14F-4D97-AF65-F5344CB8AC3E}">
        <p14:creationId xmlns:p14="http://schemas.microsoft.com/office/powerpoint/2010/main" val="153668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200900" cy="914400"/>
          </a:xfrm>
        </p:spPr>
        <p:txBody>
          <a:bodyPr/>
          <a:lstStyle/>
          <a:p>
            <a:r>
              <a:rPr lang="en-US" dirty="0"/>
              <a:t>Memory Protection</a:t>
            </a:r>
          </a:p>
        </p:txBody>
      </p:sp>
      <p:sp>
        <p:nvSpPr>
          <p:cNvPr id="3" name="Content Placeholder 2"/>
          <p:cNvSpPr>
            <a:spLocks noGrp="1"/>
          </p:cNvSpPr>
          <p:nvPr>
            <p:ph idx="1"/>
          </p:nvPr>
        </p:nvSpPr>
        <p:spPr>
          <a:xfrm>
            <a:off x="1028700" y="1143000"/>
            <a:ext cx="7200900" cy="4724400"/>
          </a:xfrm>
        </p:spPr>
        <p:txBody>
          <a:bodyPr>
            <a:normAutofit/>
          </a:bodyPr>
          <a:lstStyle/>
          <a:p>
            <a:r>
              <a:rPr lang="en-US" dirty="0"/>
              <a:t>Could we just make Kernel memory read-only?</a:t>
            </a:r>
          </a:p>
          <a:p>
            <a:pPr lvl="1"/>
            <a:r>
              <a:rPr lang="en-US" dirty="0"/>
              <a:t>No. Because kernel contain sensitive data that should not even be read </a:t>
            </a:r>
          </a:p>
          <a:p>
            <a:pPr lvl="1"/>
            <a:r>
              <a:rPr lang="en-US" dirty="0"/>
              <a:t>Example: page tables</a:t>
            </a:r>
          </a:p>
          <a:p>
            <a:r>
              <a:rPr lang="en-US" dirty="0"/>
              <a:t>A primitive but effective solution in hardware:</a:t>
            </a:r>
          </a:p>
          <a:p>
            <a:pPr lvl="1"/>
            <a:r>
              <a:rPr lang="en-US" dirty="0"/>
              <a:t>A </a:t>
            </a:r>
            <a:r>
              <a:rPr lang="en-US" b="1" dirty="0">
                <a:solidFill>
                  <a:srgbClr val="FF0000"/>
                </a:solidFill>
              </a:rPr>
              <a:t>Base  </a:t>
            </a:r>
            <a:r>
              <a:rPr lang="en-US" dirty="0">
                <a:solidFill>
                  <a:schemeClr val="tx1"/>
                </a:solidFill>
              </a:rPr>
              <a:t>and a</a:t>
            </a:r>
            <a:r>
              <a:rPr lang="en-US" b="1" dirty="0">
                <a:solidFill>
                  <a:srgbClr val="FF0000"/>
                </a:solidFill>
              </a:rPr>
              <a:t> Bound </a:t>
            </a:r>
            <a:r>
              <a:rPr lang="en-US" dirty="0"/>
              <a:t>register for each process</a:t>
            </a:r>
          </a:p>
          <a:p>
            <a:pPr lvl="1"/>
            <a:r>
              <a:rPr lang="en-US" dirty="0"/>
              <a:t>Cannot access (read or write) anything below </a:t>
            </a:r>
            <a:r>
              <a:rPr lang="en-US" b="1" dirty="0"/>
              <a:t>base</a:t>
            </a:r>
          </a:p>
          <a:p>
            <a:r>
              <a:rPr lang="en-US" dirty="0">
                <a:solidFill>
                  <a:srgbClr val="FF0000"/>
                </a:solidFill>
              </a:rPr>
              <a:t>This check is done only in </a:t>
            </a:r>
            <a:r>
              <a:rPr lang="en-US" b="1" u="sng" dirty="0">
                <a:solidFill>
                  <a:srgbClr val="FF0000"/>
                </a:solidFill>
              </a:rPr>
              <a:t>User mode</a:t>
            </a:r>
          </a:p>
          <a:p>
            <a:pPr lvl="1"/>
            <a:r>
              <a:rPr lang="en-US" dirty="0"/>
              <a:t>Kernel mode has unlimited access</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23</a:t>
            </a:fld>
            <a:endParaRPr lang="en-US" dirty="0">
              <a:solidFill>
                <a:srgbClr val="FFFFFF"/>
              </a:solidFill>
            </a:endParaRPr>
          </a:p>
        </p:txBody>
      </p:sp>
      <p:grpSp>
        <p:nvGrpSpPr>
          <p:cNvPr id="5" name="Group 4"/>
          <p:cNvGrpSpPr/>
          <p:nvPr/>
        </p:nvGrpSpPr>
        <p:grpSpPr>
          <a:xfrm>
            <a:off x="6553200" y="4094338"/>
            <a:ext cx="2331279" cy="2389528"/>
            <a:chOff x="6492460" y="3554072"/>
            <a:chExt cx="2331279" cy="2389528"/>
          </a:xfrm>
        </p:grpSpPr>
        <p:sp>
          <p:nvSpPr>
            <p:cNvPr id="6" name="Rectangle 5"/>
            <p:cNvSpPr/>
            <p:nvPr/>
          </p:nvSpPr>
          <p:spPr>
            <a:xfrm>
              <a:off x="6781800" y="3886200"/>
              <a:ext cx="1752600" cy="2057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Process</a:t>
              </a:r>
            </a:p>
          </p:txBody>
        </p:sp>
        <p:sp>
          <p:nvSpPr>
            <p:cNvPr id="7" name="Rectangle 6"/>
            <p:cNvSpPr/>
            <p:nvPr/>
          </p:nvSpPr>
          <p:spPr>
            <a:xfrm>
              <a:off x="6781800" y="5410200"/>
              <a:ext cx="1752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Kernel</a:t>
              </a:r>
            </a:p>
          </p:txBody>
        </p:sp>
        <p:sp>
          <p:nvSpPr>
            <p:cNvPr id="8" name="TextBox 7"/>
            <p:cNvSpPr txBox="1"/>
            <p:nvPr/>
          </p:nvSpPr>
          <p:spPr>
            <a:xfrm>
              <a:off x="6492460" y="3554072"/>
              <a:ext cx="2331279" cy="369332"/>
            </a:xfrm>
            <a:prstGeom prst="rect">
              <a:avLst/>
            </a:prstGeom>
            <a:noFill/>
          </p:spPr>
          <p:txBody>
            <a:bodyPr wrap="none" rtlCol="0">
              <a:spAutoFit/>
            </a:bodyPr>
            <a:lstStyle/>
            <a:p>
              <a:r>
                <a:rPr lang="en-US" dirty="0"/>
                <a:t>Private address space</a:t>
              </a:r>
            </a:p>
          </p:txBody>
        </p:sp>
      </p:grpSp>
      <p:sp>
        <p:nvSpPr>
          <p:cNvPr id="9" name="TextBox 8"/>
          <p:cNvSpPr txBox="1"/>
          <p:nvPr/>
        </p:nvSpPr>
        <p:spPr>
          <a:xfrm>
            <a:off x="5867400" y="5715000"/>
            <a:ext cx="657552" cy="369332"/>
          </a:xfrm>
          <a:prstGeom prst="rect">
            <a:avLst/>
          </a:prstGeom>
          <a:noFill/>
        </p:spPr>
        <p:txBody>
          <a:bodyPr wrap="none" rtlCol="0">
            <a:spAutoFit/>
          </a:bodyPr>
          <a:lstStyle/>
          <a:p>
            <a:r>
              <a:rPr lang="en-US" dirty="0">
                <a:solidFill>
                  <a:srgbClr val="FF0000"/>
                </a:solidFill>
              </a:rPr>
              <a:t>base</a:t>
            </a:r>
          </a:p>
        </p:txBody>
      </p:sp>
      <p:cxnSp>
        <p:nvCxnSpPr>
          <p:cNvPr id="11" name="Straight Arrow Connector 10"/>
          <p:cNvCxnSpPr>
            <a:stCxn id="9" idx="3"/>
          </p:cNvCxnSpPr>
          <p:nvPr/>
        </p:nvCxnSpPr>
        <p:spPr>
          <a:xfrm>
            <a:off x="6524952" y="5899666"/>
            <a:ext cx="317588" cy="508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721527" y="4214081"/>
            <a:ext cx="803425" cy="369332"/>
          </a:xfrm>
          <a:prstGeom prst="rect">
            <a:avLst/>
          </a:prstGeom>
          <a:noFill/>
        </p:spPr>
        <p:txBody>
          <a:bodyPr wrap="none" rtlCol="0">
            <a:spAutoFit/>
          </a:bodyPr>
          <a:lstStyle/>
          <a:p>
            <a:r>
              <a:rPr lang="en-US" dirty="0">
                <a:solidFill>
                  <a:srgbClr val="FF0000"/>
                </a:solidFill>
              </a:rPr>
              <a:t>bound</a:t>
            </a:r>
          </a:p>
        </p:txBody>
      </p:sp>
      <p:cxnSp>
        <p:nvCxnSpPr>
          <p:cNvPr id="13" name="Straight Arrow Connector 12"/>
          <p:cNvCxnSpPr>
            <a:cxnSpLocks/>
            <a:stCxn id="12" idx="3"/>
          </p:cNvCxnSpPr>
          <p:nvPr/>
        </p:nvCxnSpPr>
        <p:spPr>
          <a:xfrm>
            <a:off x="6524952" y="4398747"/>
            <a:ext cx="317588" cy="6492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138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Timer</a:t>
            </a:r>
          </a:p>
        </p:txBody>
      </p:sp>
      <p:sp>
        <p:nvSpPr>
          <p:cNvPr id="3" name="Content Placeholder 2"/>
          <p:cNvSpPr>
            <a:spLocks noGrp="1"/>
          </p:cNvSpPr>
          <p:nvPr>
            <p:ph idx="1"/>
          </p:nvPr>
        </p:nvSpPr>
        <p:spPr>
          <a:xfrm>
            <a:off x="612648" y="1905000"/>
            <a:ext cx="8531352" cy="4419600"/>
          </a:xfrm>
        </p:spPr>
        <p:txBody>
          <a:bodyPr>
            <a:noAutofit/>
          </a:bodyPr>
          <a:lstStyle/>
          <a:p>
            <a:r>
              <a:rPr lang="en-US" sz="2800" dirty="0"/>
              <a:t>Operating system timer is a critical building block</a:t>
            </a:r>
          </a:p>
          <a:p>
            <a:pPr lvl="1"/>
            <a:r>
              <a:rPr lang="en-US" sz="2400" dirty="0"/>
              <a:t>Many resources are time-shared; e.g., CPU</a:t>
            </a:r>
          </a:p>
          <a:p>
            <a:pPr lvl="1"/>
            <a:r>
              <a:rPr lang="en-US" sz="2400" dirty="0"/>
              <a:t>Allows OS to prevent infinite loops</a:t>
            </a:r>
          </a:p>
          <a:p>
            <a:r>
              <a:rPr lang="en-US" sz="2800" dirty="0"/>
              <a:t>Fallback mechanism by which OS regains control</a:t>
            </a:r>
          </a:p>
          <a:p>
            <a:pPr lvl="1"/>
            <a:r>
              <a:rPr lang="en-US" sz="2400" dirty="0"/>
              <a:t>When timer expires, generates an interrupt</a:t>
            </a:r>
          </a:p>
          <a:p>
            <a:pPr lvl="1"/>
            <a:r>
              <a:rPr lang="en-US" sz="2400" dirty="0"/>
              <a:t>Handled by kernel, which controls resumption context</a:t>
            </a:r>
          </a:p>
          <a:p>
            <a:pPr lvl="2"/>
            <a:r>
              <a:rPr lang="en-US" sz="2000" dirty="0"/>
              <a:t>Basis for </a:t>
            </a:r>
            <a:r>
              <a:rPr lang="en-US" sz="2000" b="1" dirty="0"/>
              <a:t>OS scheduler</a:t>
            </a:r>
            <a:r>
              <a:rPr lang="en-US" sz="2000" dirty="0"/>
              <a:t>; more later…</a:t>
            </a:r>
          </a:p>
          <a:p>
            <a:pPr lvl="1"/>
            <a:r>
              <a:rPr lang="en-US" sz="2400" dirty="0"/>
              <a:t>Setting (and clearing) a timer is a privileged instruction</a:t>
            </a:r>
          </a:p>
        </p:txBody>
      </p:sp>
      <p:sp>
        <p:nvSpPr>
          <p:cNvPr id="5" name="Slide Number Placeholder 4">
            <a:extLst>
              <a:ext uri="{FF2B5EF4-FFF2-40B4-BE49-F238E27FC236}">
                <a16:creationId xmlns:a16="http://schemas.microsoft.com/office/drawing/2014/main" id="{223CC1A1-7F0C-4105-81A7-E59D2CF4B220}"/>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13375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0BEF-4196-4118-AF81-5AF6439B44CE}"/>
              </a:ext>
            </a:extLst>
          </p:cNvPr>
          <p:cNvSpPr>
            <a:spLocks noGrp="1"/>
          </p:cNvSpPr>
          <p:nvPr>
            <p:ph type="title"/>
          </p:nvPr>
        </p:nvSpPr>
        <p:spPr>
          <a:xfrm>
            <a:off x="1028700" y="685800"/>
            <a:ext cx="7200900" cy="1014214"/>
          </a:xfrm>
        </p:spPr>
        <p:txBody>
          <a:bodyPr/>
          <a:lstStyle/>
          <a:p>
            <a:r>
              <a:rPr lang="en-US" dirty="0"/>
              <a:t>Mode Switch</a:t>
            </a:r>
          </a:p>
        </p:txBody>
      </p:sp>
      <p:sp>
        <p:nvSpPr>
          <p:cNvPr id="3" name="Content Placeholder 2">
            <a:extLst>
              <a:ext uri="{FF2B5EF4-FFF2-40B4-BE49-F238E27FC236}">
                <a16:creationId xmlns:a16="http://schemas.microsoft.com/office/drawing/2014/main" id="{DCF8001A-21F8-4FC6-A7DF-7C0276BDCFEA}"/>
              </a:ext>
            </a:extLst>
          </p:cNvPr>
          <p:cNvSpPr>
            <a:spLocks noGrp="1"/>
          </p:cNvSpPr>
          <p:nvPr>
            <p:ph idx="1"/>
          </p:nvPr>
        </p:nvSpPr>
        <p:spPr>
          <a:xfrm>
            <a:off x="1028700" y="1524000"/>
            <a:ext cx="7200900" cy="4343400"/>
          </a:xfrm>
        </p:spPr>
        <p:txBody>
          <a:bodyPr/>
          <a:lstStyle/>
          <a:p>
            <a:r>
              <a:rPr lang="en-US" dirty="0"/>
              <a:t>Mode separation does NOT mean that a user program cannot request a Kernel-mode operation</a:t>
            </a:r>
          </a:p>
          <a:p>
            <a:pPr lvl="1"/>
            <a:r>
              <a:rPr lang="en-US" dirty="0"/>
              <a:t>User mode to kernel mode switch is very common </a:t>
            </a:r>
          </a:p>
          <a:p>
            <a:pPr lvl="1"/>
            <a:r>
              <a:rPr lang="en-US" dirty="0"/>
              <a:t>How do we switch from one mode to the other?</a:t>
            </a:r>
          </a:p>
          <a:p>
            <a:pPr lvl="2"/>
            <a:r>
              <a:rPr lang="en-US" dirty="0"/>
              <a:t>Such that the protection is not compromised</a:t>
            </a:r>
          </a:p>
          <a:p>
            <a:endParaRPr lang="en-US" dirty="0"/>
          </a:p>
        </p:txBody>
      </p:sp>
      <p:sp>
        <p:nvSpPr>
          <p:cNvPr id="5" name="Slide Number Placeholder 4">
            <a:extLst>
              <a:ext uri="{FF2B5EF4-FFF2-40B4-BE49-F238E27FC236}">
                <a16:creationId xmlns:a16="http://schemas.microsoft.com/office/drawing/2014/main" id="{2181D47F-98EB-4AF4-8D5F-44C1680A1319}"/>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370563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167" y="323176"/>
            <a:ext cx="7200900" cy="1485900"/>
          </a:xfrm>
        </p:spPr>
        <p:txBody>
          <a:bodyPr/>
          <a:lstStyle/>
          <a:p>
            <a:r>
              <a:rPr lang="en-US" dirty="0"/>
              <a:t>User </a:t>
            </a:r>
            <a:r>
              <a:rPr lang="en-US" dirty="0">
                <a:sym typeface="Wingdings" panose="05000000000000000000" pitchFamily="2" charset="2"/>
              </a:rPr>
              <a:t> Kernel Mode Switch</a:t>
            </a:r>
            <a:endParaRPr lang="en-US" dirty="0"/>
          </a:p>
        </p:txBody>
      </p:sp>
      <p:sp>
        <p:nvSpPr>
          <p:cNvPr id="3" name="Content Placeholder 2"/>
          <p:cNvSpPr>
            <a:spLocks noGrp="1"/>
          </p:cNvSpPr>
          <p:nvPr>
            <p:ph idx="1"/>
          </p:nvPr>
        </p:nvSpPr>
        <p:spPr>
          <a:xfrm>
            <a:off x="990600" y="1617689"/>
            <a:ext cx="7239000" cy="4249711"/>
          </a:xfrm>
        </p:spPr>
        <p:txBody>
          <a:bodyPr>
            <a:normAutofit/>
          </a:bodyPr>
          <a:lstStyle/>
          <a:p>
            <a:r>
              <a:rPr lang="en-US" b="1" dirty="0"/>
              <a:t>From user-mode to kernel-mode</a:t>
            </a:r>
          </a:p>
          <a:p>
            <a:pPr lvl="1"/>
            <a:r>
              <a:rPr lang="en-US" dirty="0"/>
              <a:t>Interrupts</a:t>
            </a:r>
          </a:p>
          <a:p>
            <a:pPr lvl="1"/>
            <a:r>
              <a:rPr lang="en-US" dirty="0"/>
              <a:t>(Synchronous) Exceptions (Faults and Aborts)</a:t>
            </a:r>
          </a:p>
          <a:p>
            <a:pPr lvl="1"/>
            <a:r>
              <a:rPr lang="en-US" dirty="0"/>
              <a:t>System calls (traps) (aka protected procedure call)</a:t>
            </a:r>
          </a:p>
        </p:txBody>
      </p:sp>
      <p:grpSp>
        <p:nvGrpSpPr>
          <p:cNvPr id="4" name="Group 3"/>
          <p:cNvGrpSpPr/>
          <p:nvPr/>
        </p:nvGrpSpPr>
        <p:grpSpPr>
          <a:xfrm>
            <a:off x="6019800" y="1031703"/>
            <a:ext cx="2984292" cy="1472629"/>
            <a:chOff x="6437342" y="1617689"/>
            <a:chExt cx="2719150" cy="1150340"/>
          </a:xfrm>
        </p:grpSpPr>
        <p:pic>
          <p:nvPicPr>
            <p:cNvPr id="3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834" y="1617689"/>
              <a:ext cx="2631658" cy="115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urved Right Arrow 34"/>
            <p:cNvSpPr/>
            <p:nvPr/>
          </p:nvSpPr>
          <p:spPr>
            <a:xfrm>
              <a:off x="6437342" y="1809076"/>
              <a:ext cx="174984" cy="3837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Slide Number Placeholder 4">
            <a:extLst>
              <a:ext uri="{FF2B5EF4-FFF2-40B4-BE49-F238E27FC236}">
                <a16:creationId xmlns:a16="http://schemas.microsoft.com/office/drawing/2014/main" id="{E70E23FF-CBB7-445B-8A51-8BA25CAA0600}"/>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4907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t>
            </a:r>
            <a:r>
              <a:rPr lang="en-US" dirty="0">
                <a:sym typeface="Wingdings" panose="05000000000000000000" pitchFamily="2" charset="2"/>
              </a:rPr>
              <a:t> User </a:t>
            </a:r>
            <a:r>
              <a:rPr lang="en-US" dirty="0"/>
              <a:t>Mode Switch</a:t>
            </a:r>
          </a:p>
        </p:txBody>
      </p:sp>
      <p:sp>
        <p:nvSpPr>
          <p:cNvPr id="3" name="Content Placeholder 2"/>
          <p:cNvSpPr>
            <a:spLocks noGrp="1"/>
          </p:cNvSpPr>
          <p:nvPr>
            <p:ph idx="1"/>
          </p:nvPr>
        </p:nvSpPr>
        <p:spPr/>
        <p:txBody>
          <a:bodyPr>
            <a:normAutofit/>
          </a:bodyPr>
          <a:lstStyle/>
          <a:p>
            <a:pPr lvl="0"/>
            <a:r>
              <a:rPr lang="en-US" dirty="0"/>
              <a:t>From kernel-mode to user-mode</a:t>
            </a:r>
          </a:p>
          <a:p>
            <a:pPr lvl="1"/>
            <a:r>
              <a:rPr lang="en-US" dirty="0"/>
              <a:t>New process/new thread start</a:t>
            </a:r>
          </a:p>
          <a:p>
            <a:pPr lvl="2"/>
            <a:r>
              <a:rPr lang="en-US" dirty="0"/>
              <a:t>Jump to first instruction in program/thread</a:t>
            </a:r>
          </a:p>
          <a:p>
            <a:pPr lvl="1"/>
            <a:r>
              <a:rPr lang="en-US" dirty="0"/>
              <a:t>Return from interrupt, exception, system call</a:t>
            </a:r>
          </a:p>
          <a:p>
            <a:pPr lvl="2"/>
            <a:r>
              <a:rPr lang="en-US" dirty="0"/>
              <a:t>Resume suspended execution</a:t>
            </a:r>
          </a:p>
          <a:p>
            <a:pPr lvl="1"/>
            <a:r>
              <a:rPr lang="en-US" dirty="0"/>
              <a:t>Process/thread context switch</a:t>
            </a:r>
          </a:p>
          <a:p>
            <a:pPr lvl="2"/>
            <a:r>
              <a:rPr lang="en-US" dirty="0"/>
              <a:t>Resume some other process</a:t>
            </a: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219200"/>
            <a:ext cx="2677883" cy="11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Right Arrow 8"/>
          <p:cNvSpPr/>
          <p:nvPr/>
        </p:nvSpPr>
        <p:spPr>
          <a:xfrm rot="292052" flipH="1" flipV="1">
            <a:off x="8559667" y="1462775"/>
            <a:ext cx="328900" cy="35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lide Number Placeholder 4">
            <a:extLst>
              <a:ext uri="{FF2B5EF4-FFF2-40B4-BE49-F238E27FC236}">
                <a16:creationId xmlns:a16="http://schemas.microsoft.com/office/drawing/2014/main" id="{6FE61755-E14C-492F-AA8F-0D1F818D68AB}"/>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77430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E91-3512-4F2D-8379-995C3CD78E18}"/>
              </a:ext>
            </a:extLst>
          </p:cNvPr>
          <p:cNvSpPr>
            <a:spLocks noGrp="1"/>
          </p:cNvSpPr>
          <p:nvPr>
            <p:ph type="title"/>
          </p:nvPr>
        </p:nvSpPr>
        <p:spPr/>
        <p:txBody>
          <a:bodyPr>
            <a:normAutofit fontScale="90000"/>
          </a:bodyPr>
          <a:lstStyle/>
          <a:p>
            <a:r>
              <a:rPr lang="en-US" dirty="0"/>
              <a:t>Safe Mode Transfer – Interrupt Handling</a:t>
            </a:r>
          </a:p>
        </p:txBody>
      </p:sp>
      <p:sp>
        <p:nvSpPr>
          <p:cNvPr id="3" name="Content Placeholder 2">
            <a:extLst>
              <a:ext uri="{FF2B5EF4-FFF2-40B4-BE49-F238E27FC236}">
                <a16:creationId xmlns:a16="http://schemas.microsoft.com/office/drawing/2014/main" id="{BB697393-308A-48B3-A330-CE2E1BB91F5B}"/>
              </a:ext>
            </a:extLst>
          </p:cNvPr>
          <p:cNvSpPr>
            <a:spLocks noGrp="1"/>
          </p:cNvSpPr>
          <p:nvPr>
            <p:ph idx="1"/>
          </p:nvPr>
        </p:nvSpPr>
        <p:spPr>
          <a:xfrm>
            <a:off x="685800" y="1524000"/>
            <a:ext cx="8001000" cy="5029200"/>
          </a:xfrm>
        </p:spPr>
        <p:txBody>
          <a:bodyPr/>
          <a:lstStyle/>
          <a:p>
            <a:r>
              <a:rPr lang="en-US" dirty="0"/>
              <a:t>First, User-&gt;Kernel. The main idea is rather simple</a:t>
            </a:r>
          </a:p>
          <a:p>
            <a:pPr lvl="1"/>
            <a:r>
              <a:rPr lang="en-US" dirty="0"/>
              <a:t>Store the state of the running process (so that it can be resumed later)</a:t>
            </a:r>
          </a:p>
          <a:p>
            <a:pPr lvl="1"/>
            <a:r>
              <a:rPr lang="en-US" dirty="0"/>
              <a:t>Execute the handler</a:t>
            </a:r>
          </a:p>
          <a:p>
            <a:pPr lvl="1"/>
            <a:r>
              <a:rPr lang="en-US" dirty="0"/>
              <a:t>Return to the interrupted process by restoring the saved state</a:t>
            </a:r>
          </a:p>
          <a:p>
            <a:r>
              <a:rPr lang="en-US" dirty="0"/>
              <a:t>But the actual implementation is a bit more complicated</a:t>
            </a:r>
          </a:p>
          <a:p>
            <a:r>
              <a:rPr lang="en-US" dirty="0"/>
              <a:t>We first need to know which process info must be stored</a:t>
            </a:r>
          </a:p>
          <a:p>
            <a:pPr lvl="1"/>
            <a:r>
              <a:rPr lang="en-US" dirty="0"/>
              <a:t>Basically, the Process Control Block (PCB)</a:t>
            </a:r>
          </a:p>
        </p:txBody>
      </p:sp>
      <p:sp>
        <p:nvSpPr>
          <p:cNvPr id="5" name="Slide Number Placeholder 4">
            <a:extLst>
              <a:ext uri="{FF2B5EF4-FFF2-40B4-BE49-F238E27FC236}">
                <a16:creationId xmlns:a16="http://schemas.microsoft.com/office/drawing/2014/main" id="{1A724969-9401-4DF0-943B-8B4E4F47EC6A}"/>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2979746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84" y="355856"/>
            <a:ext cx="7616615" cy="948345"/>
          </a:xfrm>
        </p:spPr>
        <p:txBody>
          <a:bodyPr>
            <a:normAutofit/>
          </a:bodyPr>
          <a:lstStyle/>
          <a:p>
            <a:r>
              <a:rPr lang="en-US" dirty="0"/>
              <a:t>Saving Process State: Difficulty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29</a:t>
            </a:fld>
            <a:endParaRPr lang="en-US" dirty="0">
              <a:solidFill>
                <a:srgbClr val="FFFFFF"/>
              </a:solidFill>
            </a:endParaRPr>
          </a:p>
        </p:txBody>
      </p:sp>
      <p:grpSp>
        <p:nvGrpSpPr>
          <p:cNvPr id="24" name="Group 23"/>
          <p:cNvGrpSpPr/>
          <p:nvPr/>
        </p:nvGrpSpPr>
        <p:grpSpPr>
          <a:xfrm>
            <a:off x="685799" y="1382187"/>
            <a:ext cx="8458201" cy="3477397"/>
            <a:chOff x="605861" y="1399401"/>
            <a:chExt cx="8465963" cy="3477397"/>
          </a:xfrm>
        </p:grpSpPr>
        <p:grpSp>
          <p:nvGrpSpPr>
            <p:cNvPr id="5" name="Group 4">
              <a:extLst>
                <a:ext uri="{FF2B5EF4-FFF2-40B4-BE49-F238E27FC236}">
                  <a16:creationId xmlns:a16="http://schemas.microsoft.com/office/drawing/2014/main" id="{1EEE61A7-710E-434F-A0EA-94EACE9EB3A2}"/>
                </a:ext>
              </a:extLst>
            </p:cNvPr>
            <p:cNvGrpSpPr/>
            <p:nvPr/>
          </p:nvGrpSpPr>
          <p:grpSpPr>
            <a:xfrm>
              <a:off x="705376" y="1399401"/>
              <a:ext cx="2527881" cy="1833265"/>
              <a:chOff x="705376" y="1399401"/>
              <a:chExt cx="2527881" cy="1833265"/>
            </a:xfrm>
          </p:grpSpPr>
          <p:sp>
            <p:nvSpPr>
              <p:cNvPr id="6" name="Rectangle 5">
                <a:extLst>
                  <a:ext uri="{FF2B5EF4-FFF2-40B4-BE49-F238E27FC236}">
                    <a16:creationId xmlns:a16="http://schemas.microsoft.com/office/drawing/2014/main" id="{ED60F36F-DE53-4551-A40B-BC4756AFE59C}"/>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A7B45FA-2AB7-4EC4-BB6D-2180F2C360D8}"/>
                  </a:ext>
                </a:extLst>
              </p:cNvPr>
              <p:cNvSpPr txBox="1"/>
              <p:nvPr/>
            </p:nvSpPr>
            <p:spPr>
              <a:xfrm>
                <a:off x="705376" y="1399401"/>
                <a:ext cx="2527881" cy="461665"/>
              </a:xfrm>
              <a:prstGeom prst="rect">
                <a:avLst/>
              </a:prstGeom>
              <a:noFill/>
            </p:spPr>
            <p:txBody>
              <a:bodyPr wrap="none" rtlCol="0">
                <a:spAutoFit/>
              </a:bodyPr>
              <a:lstStyle/>
              <a:p>
                <a:r>
                  <a:rPr lang="en-US" sz="2400" dirty="0"/>
                  <a:t>User-level Process</a:t>
                </a:r>
              </a:p>
            </p:txBody>
          </p:sp>
        </p:grpSp>
        <p:grpSp>
          <p:nvGrpSpPr>
            <p:cNvPr id="8" name="Group 7">
              <a:extLst>
                <a:ext uri="{FF2B5EF4-FFF2-40B4-BE49-F238E27FC236}">
                  <a16:creationId xmlns:a16="http://schemas.microsoft.com/office/drawing/2014/main" id="{E57DF01D-D9EF-4114-96A8-58C70511AB7F}"/>
                </a:ext>
              </a:extLst>
            </p:cNvPr>
            <p:cNvGrpSpPr/>
            <p:nvPr/>
          </p:nvGrpSpPr>
          <p:grpSpPr>
            <a:xfrm>
              <a:off x="3885469" y="1586394"/>
              <a:ext cx="1738190" cy="2833206"/>
              <a:chOff x="1415889" y="1623544"/>
              <a:chExt cx="1738190" cy="2123015"/>
            </a:xfrm>
          </p:grpSpPr>
          <p:sp>
            <p:nvSpPr>
              <p:cNvPr id="9" name="Rectangle 8">
                <a:extLst>
                  <a:ext uri="{FF2B5EF4-FFF2-40B4-BE49-F238E27FC236}">
                    <a16:creationId xmlns:a16="http://schemas.microsoft.com/office/drawing/2014/main" id="{17C889E4-CA56-4956-AAAB-2D3F1D43C3D5}"/>
                  </a:ext>
                </a:extLst>
              </p:cNvPr>
              <p:cNvSpPr/>
              <p:nvPr/>
            </p:nvSpPr>
            <p:spPr>
              <a:xfrm>
                <a:off x="1415889" y="2011350"/>
                <a:ext cx="1738190" cy="1735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A3FA360-3E93-4074-8568-518C7A05B281}"/>
                  </a:ext>
                </a:extLst>
              </p:cNvPr>
              <p:cNvSpPr txBox="1"/>
              <p:nvPr/>
            </p:nvSpPr>
            <p:spPr>
              <a:xfrm>
                <a:off x="1860622" y="1623544"/>
                <a:ext cx="762000" cy="345941"/>
              </a:xfrm>
              <a:prstGeom prst="rect">
                <a:avLst/>
              </a:prstGeom>
              <a:noFill/>
            </p:spPr>
            <p:txBody>
              <a:bodyPr wrap="square" rtlCol="0">
                <a:spAutoFit/>
              </a:bodyPr>
              <a:lstStyle/>
              <a:p>
                <a:r>
                  <a:rPr lang="en-US" sz="2400" dirty="0"/>
                  <a:t>CPU</a:t>
                </a:r>
              </a:p>
            </p:txBody>
          </p:sp>
        </p:grpSp>
        <p:sp>
          <p:nvSpPr>
            <p:cNvPr id="11" name="Rectangle 10">
              <a:extLst>
                <a:ext uri="{FF2B5EF4-FFF2-40B4-BE49-F238E27FC236}">
                  <a16:creationId xmlns:a16="http://schemas.microsoft.com/office/drawing/2014/main" id="{D151053D-0FA2-40CC-95B9-F368C11C68B5}"/>
                </a:ext>
              </a:extLst>
            </p:cNvPr>
            <p:cNvSpPr/>
            <p:nvPr/>
          </p:nvSpPr>
          <p:spPr>
            <a:xfrm>
              <a:off x="4078624" y="2203546"/>
              <a:ext cx="1484783"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PC=5000</a:t>
              </a:r>
              <a:br>
                <a:rPr lang="en-US" sz="2000" dirty="0">
                  <a:solidFill>
                    <a:schemeClr val="tx1"/>
                  </a:solidFill>
                </a:rPr>
              </a:br>
              <a:r>
                <a:rPr lang="en-US" sz="2000" dirty="0">
                  <a:solidFill>
                    <a:schemeClr val="tx1"/>
                  </a:solidFill>
                </a:rPr>
                <a:t>SP</a:t>
              </a:r>
              <a:br>
                <a:rPr lang="en-US" sz="2000" dirty="0">
                  <a:solidFill>
                    <a:schemeClr val="tx1"/>
                  </a:solidFill>
                </a:rPr>
              </a:br>
              <a:r>
                <a:rPr lang="en-US" sz="2000" dirty="0">
                  <a:solidFill>
                    <a:schemeClr val="tx1"/>
                  </a:solidFill>
                </a:rPr>
                <a:t>EFLAGS</a:t>
              </a:r>
              <a:br>
                <a:rPr lang="en-US" sz="2000" dirty="0">
                  <a:solidFill>
                    <a:schemeClr val="tx1"/>
                  </a:solidFill>
                </a:rPr>
              </a:br>
              <a:r>
                <a:rPr lang="en-US" sz="2000" dirty="0">
                  <a:solidFill>
                    <a:schemeClr val="tx1"/>
                  </a:solidFill>
                </a:rPr>
                <a:t>Other Regs</a:t>
              </a:r>
            </a:p>
          </p:txBody>
        </p:sp>
        <p:sp>
          <p:nvSpPr>
            <p:cNvPr id="13" name="TextBox 12">
              <a:extLst>
                <a:ext uri="{FF2B5EF4-FFF2-40B4-BE49-F238E27FC236}">
                  <a16:creationId xmlns:a16="http://schemas.microsoft.com/office/drawing/2014/main" id="{AC6B88AC-D002-431F-9C43-F2818F2F0A19}"/>
                </a:ext>
              </a:extLst>
            </p:cNvPr>
            <p:cNvSpPr txBox="1"/>
            <p:nvPr/>
          </p:nvSpPr>
          <p:spPr>
            <a:xfrm>
              <a:off x="972633" y="3625335"/>
              <a:ext cx="1162882" cy="369332"/>
            </a:xfrm>
            <a:prstGeom prst="rect">
              <a:avLst/>
            </a:prstGeom>
            <a:noFill/>
          </p:spPr>
          <p:txBody>
            <a:bodyPr wrap="none" rtlCol="0">
              <a:spAutoFit/>
            </a:bodyPr>
            <a:lstStyle/>
            <a:p>
              <a:r>
                <a:rPr lang="en-US" dirty="0"/>
                <a:t>User Stack</a:t>
              </a:r>
            </a:p>
          </p:txBody>
        </p:sp>
        <p:cxnSp>
          <p:nvCxnSpPr>
            <p:cNvPr id="14" name="Connector: Elbow 22">
              <a:extLst>
                <a:ext uri="{FF2B5EF4-FFF2-40B4-BE49-F238E27FC236}">
                  <a16:creationId xmlns:a16="http://schemas.microsoft.com/office/drawing/2014/main" id="{B834D24A-9E57-4102-B2B7-8770C6E4A7FF}"/>
                </a:ext>
              </a:extLst>
            </p:cNvPr>
            <p:cNvCxnSpPr>
              <a:cxnSpLocks/>
            </p:cNvCxnSpPr>
            <p:nvPr/>
          </p:nvCxnSpPr>
          <p:spPr>
            <a:xfrm rot="10800000" flipV="1">
              <a:off x="2073949" y="2744446"/>
              <a:ext cx="2495405" cy="2132352"/>
            </a:xfrm>
            <a:prstGeom prst="bentConnector3">
              <a:avLst>
                <a:gd name="adj1" fmla="val 44429"/>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C93A7A2F-88C2-479A-A79C-5340804CE4F9}"/>
                </a:ext>
              </a:extLst>
            </p:cNvPr>
            <p:cNvGrpSpPr/>
            <p:nvPr/>
          </p:nvGrpSpPr>
          <p:grpSpPr>
            <a:xfrm>
              <a:off x="6094745" y="1693614"/>
              <a:ext cx="2977079" cy="2461916"/>
              <a:chOff x="503877" y="1734597"/>
              <a:chExt cx="2977079" cy="2461916"/>
            </a:xfrm>
          </p:grpSpPr>
          <p:sp>
            <p:nvSpPr>
              <p:cNvPr id="17" name="Rectangle 16">
                <a:extLst>
                  <a:ext uri="{FF2B5EF4-FFF2-40B4-BE49-F238E27FC236}">
                    <a16:creationId xmlns:a16="http://schemas.microsoft.com/office/drawing/2014/main" id="{2B78E1B1-5A1B-4B6C-B0EF-9C41D710B275}"/>
                  </a:ext>
                </a:extLst>
              </p:cNvPr>
              <p:cNvSpPr/>
              <p:nvPr/>
            </p:nvSpPr>
            <p:spPr>
              <a:xfrm>
                <a:off x="503877" y="2350784"/>
                <a:ext cx="2977079" cy="1845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100: save PC</a:t>
                </a:r>
              </a:p>
              <a:p>
                <a:r>
                  <a:rPr lang="en-US" sz="2400" b="1" dirty="0">
                    <a:latin typeface="Courier New" panose="02070309020205020404" pitchFamily="49" charset="0"/>
                    <a:cs typeface="Courier New" panose="02070309020205020404" pitchFamily="49" charset="0"/>
                  </a:rPr>
                  <a:t>104: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5B158DE0-E466-4DAF-AD48-AC0BEEF95C04}"/>
                  </a:ext>
                </a:extLst>
              </p:cNvPr>
              <p:cNvSpPr txBox="1"/>
              <p:nvPr/>
            </p:nvSpPr>
            <p:spPr>
              <a:xfrm>
                <a:off x="959420" y="1734597"/>
                <a:ext cx="1030458" cy="461665"/>
              </a:xfrm>
              <a:prstGeom prst="rect">
                <a:avLst/>
              </a:prstGeom>
              <a:noFill/>
            </p:spPr>
            <p:txBody>
              <a:bodyPr wrap="none" rtlCol="0">
                <a:spAutoFit/>
              </a:bodyPr>
              <a:lstStyle/>
              <a:p>
                <a:r>
                  <a:rPr lang="en-US" sz="2400" dirty="0"/>
                  <a:t>Kernel</a:t>
                </a:r>
              </a:p>
            </p:txBody>
          </p:sp>
        </p:grpSp>
        <p:sp>
          <p:nvSpPr>
            <p:cNvPr id="21" name="Rectangle 20">
              <a:extLst>
                <a:ext uri="{FF2B5EF4-FFF2-40B4-BE49-F238E27FC236}">
                  <a16:creationId xmlns:a16="http://schemas.microsoft.com/office/drawing/2014/main" id="{ED60F36F-DE53-4551-A40B-BC4756AFE59C}"/>
                </a:ext>
              </a:extLst>
            </p:cNvPr>
            <p:cNvSpPr/>
            <p:nvPr/>
          </p:nvSpPr>
          <p:spPr>
            <a:xfrm>
              <a:off x="605861" y="1846014"/>
              <a:ext cx="2664846" cy="177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solidFill>
                    <a:srgbClr val="FF0000"/>
                  </a:solidFill>
                  <a:latin typeface="Courier New" panose="02070309020205020404" pitchFamily="49" charset="0"/>
                  <a:cs typeface="Courier New" panose="02070309020205020404" pitchFamily="49" charset="0"/>
                </a:rPr>
                <a:t>5000: 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 y=y-2;</a:t>
              </a:r>
            </a:p>
            <a:p>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cxnSp>
          <p:nvCxnSpPr>
            <p:cNvPr id="15" name="Connector: Elbow 23">
              <a:extLst>
                <a:ext uri="{FF2B5EF4-FFF2-40B4-BE49-F238E27FC236}">
                  <a16:creationId xmlns:a16="http://schemas.microsoft.com/office/drawing/2014/main" id="{4B42E3F7-75CA-42BA-94F7-7A60FE309D41}"/>
                </a:ext>
              </a:extLst>
            </p:cNvPr>
            <p:cNvCxnSpPr>
              <a:cxnSpLocks/>
            </p:cNvCxnSpPr>
            <p:nvPr/>
          </p:nvCxnSpPr>
          <p:spPr>
            <a:xfrm rot="10800000">
              <a:off x="2755472" y="2365215"/>
              <a:ext cx="1574731" cy="122752"/>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5" name="Group 24">
            <a:extLst>
              <a:ext uri="{FF2B5EF4-FFF2-40B4-BE49-F238E27FC236}">
                <a16:creationId xmlns:a16="http://schemas.microsoft.com/office/drawing/2014/main" id="{DFDA0E2E-A49A-46F2-9355-98327F7E8CD1}"/>
              </a:ext>
            </a:extLst>
          </p:cNvPr>
          <p:cNvGrpSpPr/>
          <p:nvPr/>
        </p:nvGrpSpPr>
        <p:grpSpPr>
          <a:xfrm>
            <a:off x="1169023" y="4131729"/>
            <a:ext cx="977388" cy="1455710"/>
            <a:chOff x="1065380" y="4135771"/>
            <a:chExt cx="977388" cy="1455710"/>
          </a:xfrm>
        </p:grpSpPr>
        <p:grpSp>
          <p:nvGrpSpPr>
            <p:cNvPr id="26" name="Group 2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28" name="Rectangle 2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0" name="Rectangle 2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7" name="Rectangle 2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1692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7161" y="486734"/>
            <a:ext cx="6299200" cy="573088"/>
          </a:xfrm>
        </p:spPr>
        <p:txBody>
          <a:bodyPr>
            <a:normAutofit fontScale="90000"/>
          </a:bodyPr>
          <a:lstStyle/>
          <a:p>
            <a:pPr eaLnBrk="1" hangingPunct="1"/>
            <a:r>
              <a:rPr lang="en-US" altLang="en-US" dirty="0"/>
              <a:t>Altering the Control Flow</a:t>
            </a:r>
          </a:p>
        </p:txBody>
      </p:sp>
      <p:sp>
        <p:nvSpPr>
          <p:cNvPr id="34819" name="Rectangle 3"/>
          <p:cNvSpPr>
            <a:spLocks noGrp="1" noChangeArrowheads="1"/>
          </p:cNvSpPr>
          <p:nvPr>
            <p:ph idx="1"/>
          </p:nvPr>
        </p:nvSpPr>
        <p:spPr>
          <a:xfrm>
            <a:off x="533400" y="1485468"/>
            <a:ext cx="8472487" cy="5454650"/>
          </a:xfrm>
        </p:spPr>
        <p:txBody>
          <a:bodyPr>
            <a:normAutofit/>
          </a:bodyPr>
          <a:lstStyle/>
          <a:p>
            <a:pPr eaLnBrk="1" hangingPunct="1"/>
            <a:r>
              <a:rPr lang="en-US" altLang="en-US" dirty="0"/>
              <a:t>Program-assisted mechanisms for changing control flow:</a:t>
            </a:r>
          </a:p>
          <a:p>
            <a:pPr lvl="1" eaLnBrk="1" hangingPunct="1"/>
            <a:r>
              <a:rPr lang="en-US" altLang="en-US" b="1" dirty="0"/>
              <a:t>Jumps and branches</a:t>
            </a:r>
            <a:r>
              <a:rPr lang="en-US" altLang="en-US" dirty="0"/>
              <a:t>—react to changes in program state</a:t>
            </a:r>
          </a:p>
          <a:p>
            <a:pPr lvl="1" eaLnBrk="1" hangingPunct="1"/>
            <a:r>
              <a:rPr lang="en-US" altLang="en-US" b="1" dirty="0"/>
              <a:t>Function call and return</a:t>
            </a:r>
            <a:r>
              <a:rPr lang="en-US" altLang="en-US" dirty="0"/>
              <a:t> using stack discipline—react to program state</a:t>
            </a:r>
          </a:p>
          <a:p>
            <a:pPr eaLnBrk="1" hangingPunct="1"/>
            <a:r>
              <a:rPr lang="en-US" altLang="en-US" dirty="0"/>
              <a:t>Insufficient  for a useful system</a:t>
            </a:r>
          </a:p>
          <a:p>
            <a:pPr lvl="1" eaLnBrk="1" hangingPunct="1"/>
            <a:r>
              <a:rPr lang="en-US" altLang="en-US" dirty="0"/>
              <a:t>The user application is the central thing – how to let OS into the CPU unless the app gives up control?</a:t>
            </a:r>
          </a:p>
          <a:p>
            <a:pPr lvl="1" eaLnBrk="1" hangingPunct="1"/>
            <a:r>
              <a:rPr lang="en-US" altLang="en-US" dirty="0"/>
              <a:t>Thus, difficult for the CPU to react to other changes in system state </a:t>
            </a:r>
          </a:p>
          <a:p>
            <a:pPr lvl="2" eaLnBrk="1" hangingPunct="1"/>
            <a:r>
              <a:rPr lang="en-US" altLang="en-US" dirty="0"/>
              <a:t>Data arrives from a network adapter</a:t>
            </a:r>
          </a:p>
          <a:p>
            <a:pPr lvl="2" eaLnBrk="1" hangingPunct="1"/>
            <a:r>
              <a:rPr lang="en-US" altLang="en-US" dirty="0"/>
              <a:t>Instruction divides by zero</a:t>
            </a:r>
          </a:p>
          <a:p>
            <a:pPr lvl="2" eaLnBrk="1" hangingPunct="1"/>
            <a:r>
              <a:rPr lang="en-US" altLang="en-US" dirty="0"/>
              <a:t>User hits control-C at the keyboard</a:t>
            </a:r>
          </a:p>
          <a:p>
            <a:pPr eaLnBrk="1" hangingPunct="1"/>
            <a:r>
              <a:rPr lang="en-US" altLang="en-US" dirty="0"/>
              <a:t>System needs mechanisms for “exception control flow”</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38291583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84" y="355856"/>
            <a:ext cx="7616615" cy="948345"/>
          </a:xfrm>
        </p:spPr>
        <p:txBody>
          <a:bodyPr>
            <a:normAutofit/>
          </a:bodyPr>
          <a:lstStyle/>
          <a:p>
            <a:r>
              <a:rPr lang="en-US" dirty="0"/>
              <a:t>Saving Process State: Difficulty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30</a:t>
            </a:fld>
            <a:endParaRPr lang="en-US" dirty="0">
              <a:solidFill>
                <a:srgbClr val="FFFFFF"/>
              </a:solidFill>
            </a:endParaRPr>
          </a:p>
        </p:txBody>
      </p:sp>
      <p:grpSp>
        <p:nvGrpSpPr>
          <p:cNvPr id="24" name="Group 23"/>
          <p:cNvGrpSpPr/>
          <p:nvPr/>
        </p:nvGrpSpPr>
        <p:grpSpPr>
          <a:xfrm>
            <a:off x="685799" y="1382187"/>
            <a:ext cx="8229601" cy="4503208"/>
            <a:chOff x="605861" y="1399401"/>
            <a:chExt cx="8237153" cy="4503208"/>
          </a:xfrm>
        </p:grpSpPr>
        <p:grpSp>
          <p:nvGrpSpPr>
            <p:cNvPr id="5" name="Group 4">
              <a:extLst>
                <a:ext uri="{FF2B5EF4-FFF2-40B4-BE49-F238E27FC236}">
                  <a16:creationId xmlns:a16="http://schemas.microsoft.com/office/drawing/2014/main" id="{1EEE61A7-710E-434F-A0EA-94EACE9EB3A2}"/>
                </a:ext>
              </a:extLst>
            </p:cNvPr>
            <p:cNvGrpSpPr/>
            <p:nvPr/>
          </p:nvGrpSpPr>
          <p:grpSpPr>
            <a:xfrm>
              <a:off x="705376" y="1399401"/>
              <a:ext cx="2527881" cy="1833265"/>
              <a:chOff x="705376" y="1399401"/>
              <a:chExt cx="2527881" cy="1833265"/>
            </a:xfrm>
          </p:grpSpPr>
          <p:sp>
            <p:nvSpPr>
              <p:cNvPr id="6" name="Rectangle 5">
                <a:extLst>
                  <a:ext uri="{FF2B5EF4-FFF2-40B4-BE49-F238E27FC236}">
                    <a16:creationId xmlns:a16="http://schemas.microsoft.com/office/drawing/2014/main" id="{ED60F36F-DE53-4551-A40B-BC4756AFE59C}"/>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A7B45FA-2AB7-4EC4-BB6D-2180F2C360D8}"/>
                  </a:ext>
                </a:extLst>
              </p:cNvPr>
              <p:cNvSpPr txBox="1"/>
              <p:nvPr/>
            </p:nvSpPr>
            <p:spPr>
              <a:xfrm>
                <a:off x="705376" y="1399401"/>
                <a:ext cx="2527881" cy="461665"/>
              </a:xfrm>
              <a:prstGeom prst="rect">
                <a:avLst/>
              </a:prstGeom>
              <a:noFill/>
            </p:spPr>
            <p:txBody>
              <a:bodyPr wrap="none" rtlCol="0">
                <a:spAutoFit/>
              </a:bodyPr>
              <a:lstStyle/>
              <a:p>
                <a:r>
                  <a:rPr lang="en-US" sz="2400" dirty="0"/>
                  <a:t>User-level Process</a:t>
                </a:r>
              </a:p>
            </p:txBody>
          </p:sp>
        </p:grpSp>
        <p:grpSp>
          <p:nvGrpSpPr>
            <p:cNvPr id="8" name="Group 7">
              <a:extLst>
                <a:ext uri="{FF2B5EF4-FFF2-40B4-BE49-F238E27FC236}">
                  <a16:creationId xmlns:a16="http://schemas.microsoft.com/office/drawing/2014/main" id="{E57DF01D-D9EF-4114-96A8-58C70511AB7F}"/>
                </a:ext>
              </a:extLst>
            </p:cNvPr>
            <p:cNvGrpSpPr/>
            <p:nvPr/>
          </p:nvGrpSpPr>
          <p:grpSpPr>
            <a:xfrm>
              <a:off x="3885469" y="1586394"/>
              <a:ext cx="1738190" cy="2833206"/>
              <a:chOff x="1415889" y="1623544"/>
              <a:chExt cx="1738190" cy="2123015"/>
            </a:xfrm>
          </p:grpSpPr>
          <p:sp>
            <p:nvSpPr>
              <p:cNvPr id="9" name="Rectangle 8">
                <a:extLst>
                  <a:ext uri="{FF2B5EF4-FFF2-40B4-BE49-F238E27FC236}">
                    <a16:creationId xmlns:a16="http://schemas.microsoft.com/office/drawing/2014/main" id="{17C889E4-CA56-4956-AAAB-2D3F1D43C3D5}"/>
                  </a:ext>
                </a:extLst>
              </p:cNvPr>
              <p:cNvSpPr/>
              <p:nvPr/>
            </p:nvSpPr>
            <p:spPr>
              <a:xfrm>
                <a:off x="1415889" y="2011350"/>
                <a:ext cx="1738190" cy="1735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A3FA360-3E93-4074-8568-518C7A05B281}"/>
                  </a:ext>
                </a:extLst>
              </p:cNvPr>
              <p:cNvSpPr txBox="1"/>
              <p:nvPr/>
            </p:nvSpPr>
            <p:spPr>
              <a:xfrm>
                <a:off x="1860622" y="1623544"/>
                <a:ext cx="762000" cy="345941"/>
              </a:xfrm>
              <a:prstGeom prst="rect">
                <a:avLst/>
              </a:prstGeom>
              <a:noFill/>
            </p:spPr>
            <p:txBody>
              <a:bodyPr wrap="square" rtlCol="0">
                <a:spAutoFit/>
              </a:bodyPr>
              <a:lstStyle/>
              <a:p>
                <a:r>
                  <a:rPr lang="en-US" sz="2400" dirty="0"/>
                  <a:t>CPU</a:t>
                </a:r>
              </a:p>
            </p:txBody>
          </p:sp>
        </p:grpSp>
        <p:sp>
          <p:nvSpPr>
            <p:cNvPr id="11" name="Rectangle 10">
              <a:extLst>
                <a:ext uri="{FF2B5EF4-FFF2-40B4-BE49-F238E27FC236}">
                  <a16:creationId xmlns:a16="http://schemas.microsoft.com/office/drawing/2014/main" id="{D151053D-0FA2-40CC-95B9-F368C11C68B5}"/>
                </a:ext>
              </a:extLst>
            </p:cNvPr>
            <p:cNvSpPr/>
            <p:nvPr/>
          </p:nvSpPr>
          <p:spPr>
            <a:xfrm>
              <a:off x="4078624" y="2203546"/>
              <a:ext cx="1484783"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PC=100</a:t>
              </a:r>
              <a:br>
                <a:rPr lang="en-US" sz="2000" dirty="0">
                  <a:solidFill>
                    <a:schemeClr val="tx1"/>
                  </a:solidFill>
                </a:rPr>
              </a:br>
              <a:r>
                <a:rPr lang="en-US" sz="2000" dirty="0">
                  <a:solidFill>
                    <a:schemeClr val="tx1"/>
                  </a:solidFill>
                </a:rPr>
                <a:t>SP</a:t>
              </a:r>
              <a:br>
                <a:rPr lang="en-US" sz="2000" dirty="0">
                  <a:solidFill>
                    <a:schemeClr val="tx1"/>
                  </a:solidFill>
                </a:rPr>
              </a:br>
              <a:r>
                <a:rPr lang="en-US" sz="2000" dirty="0">
                  <a:solidFill>
                    <a:schemeClr val="tx1"/>
                  </a:solidFill>
                </a:rPr>
                <a:t>EFLAGS</a:t>
              </a:r>
              <a:br>
                <a:rPr lang="en-US" sz="2000" dirty="0">
                  <a:solidFill>
                    <a:schemeClr val="tx1"/>
                  </a:solidFill>
                </a:rPr>
              </a:br>
              <a:r>
                <a:rPr lang="en-US" sz="2000" dirty="0">
                  <a:solidFill>
                    <a:schemeClr val="tx1"/>
                  </a:solidFill>
                </a:rPr>
                <a:t>Other </a:t>
              </a:r>
              <a:r>
                <a:rPr lang="en-US" sz="2000" dirty="0" err="1">
                  <a:solidFill>
                    <a:schemeClr val="tx1"/>
                  </a:solidFill>
                </a:rPr>
                <a:t>Regs</a:t>
              </a:r>
              <a:endParaRPr lang="en-US" sz="2000" dirty="0">
                <a:solidFill>
                  <a:schemeClr val="tx1"/>
                </a:solidFill>
              </a:endParaRPr>
            </a:p>
          </p:txBody>
        </p:sp>
        <p:sp>
          <p:nvSpPr>
            <p:cNvPr id="13" name="TextBox 12">
              <a:extLst>
                <a:ext uri="{FF2B5EF4-FFF2-40B4-BE49-F238E27FC236}">
                  <a16:creationId xmlns:a16="http://schemas.microsoft.com/office/drawing/2014/main" id="{AC6B88AC-D002-431F-9C43-F2818F2F0A19}"/>
                </a:ext>
              </a:extLst>
            </p:cNvPr>
            <p:cNvSpPr txBox="1"/>
            <p:nvPr/>
          </p:nvSpPr>
          <p:spPr>
            <a:xfrm>
              <a:off x="986737" y="3779611"/>
              <a:ext cx="1162882" cy="369332"/>
            </a:xfrm>
            <a:prstGeom prst="rect">
              <a:avLst/>
            </a:prstGeom>
            <a:noFill/>
          </p:spPr>
          <p:txBody>
            <a:bodyPr wrap="none" rtlCol="0">
              <a:spAutoFit/>
            </a:bodyPr>
            <a:lstStyle/>
            <a:p>
              <a:r>
                <a:rPr lang="en-US" dirty="0"/>
                <a:t>User Stack</a:t>
              </a:r>
            </a:p>
          </p:txBody>
        </p:sp>
        <p:cxnSp>
          <p:nvCxnSpPr>
            <p:cNvPr id="14" name="Connector: Elbow 22">
              <a:extLst>
                <a:ext uri="{FF2B5EF4-FFF2-40B4-BE49-F238E27FC236}">
                  <a16:creationId xmlns:a16="http://schemas.microsoft.com/office/drawing/2014/main" id="{B834D24A-9E57-4102-B2B7-8770C6E4A7FF}"/>
                </a:ext>
              </a:extLst>
            </p:cNvPr>
            <p:cNvCxnSpPr>
              <a:cxnSpLocks/>
            </p:cNvCxnSpPr>
            <p:nvPr/>
          </p:nvCxnSpPr>
          <p:spPr>
            <a:xfrm rot="16200000" flipH="1">
              <a:off x="4452570" y="3289660"/>
              <a:ext cx="3166937" cy="2058961"/>
            </a:xfrm>
            <a:prstGeom prst="bentConnector3">
              <a:avLst>
                <a:gd name="adj1" fmla="val 10007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C93A7A2F-88C2-479A-A79C-5340804CE4F9}"/>
                </a:ext>
              </a:extLst>
            </p:cNvPr>
            <p:cNvGrpSpPr/>
            <p:nvPr/>
          </p:nvGrpSpPr>
          <p:grpSpPr>
            <a:xfrm>
              <a:off x="6094745" y="1693614"/>
              <a:ext cx="2748269" cy="2461916"/>
              <a:chOff x="503877" y="1734597"/>
              <a:chExt cx="2748269" cy="2461916"/>
            </a:xfrm>
          </p:grpSpPr>
          <p:sp>
            <p:nvSpPr>
              <p:cNvPr id="17" name="Rectangle 16">
                <a:extLst>
                  <a:ext uri="{FF2B5EF4-FFF2-40B4-BE49-F238E27FC236}">
                    <a16:creationId xmlns:a16="http://schemas.microsoft.com/office/drawing/2014/main" id="{2B78E1B1-5A1B-4B6C-B0EF-9C41D710B275}"/>
                  </a:ext>
                </a:extLst>
              </p:cNvPr>
              <p:cNvSpPr/>
              <p:nvPr/>
            </p:nvSpPr>
            <p:spPr>
              <a:xfrm>
                <a:off x="503877" y="2350784"/>
                <a:ext cx="2748269" cy="1845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solidFill>
                      <a:srgbClr val="FF0000"/>
                    </a:solidFill>
                    <a:latin typeface="Courier New" panose="02070309020205020404" pitchFamily="49" charset="0"/>
                    <a:cs typeface="Courier New" panose="02070309020205020404" pitchFamily="49" charset="0"/>
                  </a:rPr>
                  <a:t>100: save PC</a:t>
                </a:r>
              </a:p>
              <a:p>
                <a:r>
                  <a:rPr lang="en-US" sz="2400" b="1" dirty="0">
                    <a:latin typeface="Courier New" panose="02070309020205020404" pitchFamily="49" charset="0"/>
                    <a:cs typeface="Courier New" panose="02070309020205020404" pitchFamily="49" charset="0"/>
                  </a:rPr>
                  <a:t>104: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5B158DE0-E466-4DAF-AD48-AC0BEEF95C04}"/>
                  </a:ext>
                </a:extLst>
              </p:cNvPr>
              <p:cNvSpPr txBox="1"/>
              <p:nvPr/>
            </p:nvSpPr>
            <p:spPr>
              <a:xfrm>
                <a:off x="959420" y="1734597"/>
                <a:ext cx="1030458" cy="461665"/>
              </a:xfrm>
              <a:prstGeom prst="rect">
                <a:avLst/>
              </a:prstGeom>
              <a:noFill/>
            </p:spPr>
            <p:txBody>
              <a:bodyPr wrap="none" rtlCol="0">
                <a:spAutoFit/>
              </a:bodyPr>
              <a:lstStyle/>
              <a:p>
                <a:r>
                  <a:rPr lang="en-US" sz="2400" dirty="0"/>
                  <a:t>Kernel</a:t>
                </a:r>
              </a:p>
            </p:txBody>
          </p:sp>
        </p:grpSp>
        <p:sp>
          <p:nvSpPr>
            <p:cNvPr id="21" name="Rectangle 20">
              <a:extLst>
                <a:ext uri="{FF2B5EF4-FFF2-40B4-BE49-F238E27FC236}">
                  <a16:creationId xmlns:a16="http://schemas.microsoft.com/office/drawing/2014/main" id="{ED60F36F-DE53-4551-A40B-BC4756AFE59C}"/>
                </a:ext>
              </a:extLst>
            </p:cNvPr>
            <p:cNvSpPr/>
            <p:nvPr/>
          </p:nvSpPr>
          <p:spPr>
            <a:xfrm>
              <a:off x="605861" y="1846014"/>
              <a:ext cx="2664846" cy="177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5000: x=x+1;</a:t>
              </a:r>
              <a:br>
                <a:rPr lang="en-US" sz="2400" b="1" dirty="0">
                  <a:solidFill>
                    <a:schemeClr val="bg1"/>
                  </a:solidFill>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 y=y-2;</a:t>
              </a:r>
            </a:p>
            <a:p>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cxnSp>
          <p:nvCxnSpPr>
            <p:cNvPr id="15" name="Connector: Elbow 23">
              <a:extLst>
                <a:ext uri="{FF2B5EF4-FFF2-40B4-BE49-F238E27FC236}">
                  <a16:creationId xmlns:a16="http://schemas.microsoft.com/office/drawing/2014/main" id="{4B42E3F7-75CA-42BA-94F7-7A60FE309D41}"/>
                </a:ext>
              </a:extLst>
            </p:cNvPr>
            <p:cNvCxnSpPr>
              <a:cxnSpLocks/>
            </p:cNvCxnSpPr>
            <p:nvPr/>
          </p:nvCxnSpPr>
          <p:spPr>
            <a:xfrm>
              <a:off x="5258327" y="2455616"/>
              <a:ext cx="919841" cy="380998"/>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5" name="Group 24">
            <a:extLst>
              <a:ext uri="{FF2B5EF4-FFF2-40B4-BE49-F238E27FC236}">
                <a16:creationId xmlns:a16="http://schemas.microsoft.com/office/drawing/2014/main" id="{DFDA0E2E-A49A-46F2-9355-98327F7E8CD1}"/>
              </a:ext>
            </a:extLst>
          </p:cNvPr>
          <p:cNvGrpSpPr/>
          <p:nvPr/>
        </p:nvGrpSpPr>
        <p:grpSpPr>
          <a:xfrm>
            <a:off x="1169023" y="4131729"/>
            <a:ext cx="977388" cy="1455710"/>
            <a:chOff x="1065380" y="4135771"/>
            <a:chExt cx="977388" cy="1455710"/>
          </a:xfrm>
        </p:grpSpPr>
        <p:grpSp>
          <p:nvGrpSpPr>
            <p:cNvPr id="26" name="Group 2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28" name="Rectangle 2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0" name="Rectangle 2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7" name="Rectangle 2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75" name="Rectangle 74">
            <a:extLst>
              <a:ext uri="{FF2B5EF4-FFF2-40B4-BE49-F238E27FC236}">
                <a16:creationId xmlns:a16="http://schemas.microsoft.com/office/drawing/2014/main" id="{4FB3A4F3-004D-4A2E-90F7-661347FF1127}"/>
              </a:ext>
            </a:extLst>
          </p:cNvPr>
          <p:cNvSpPr/>
          <p:nvPr/>
        </p:nvSpPr>
        <p:spPr>
          <a:xfrm>
            <a:off x="7151316" y="4267200"/>
            <a:ext cx="977388" cy="1618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85" name="TextBox 84">
            <a:extLst>
              <a:ext uri="{FF2B5EF4-FFF2-40B4-BE49-F238E27FC236}">
                <a16:creationId xmlns:a16="http://schemas.microsoft.com/office/drawing/2014/main" id="{AC6B88AC-D002-431F-9C43-F2818F2F0A19}"/>
              </a:ext>
            </a:extLst>
          </p:cNvPr>
          <p:cNvSpPr txBox="1"/>
          <p:nvPr/>
        </p:nvSpPr>
        <p:spPr>
          <a:xfrm>
            <a:off x="5793499" y="4485775"/>
            <a:ext cx="1421030" cy="369332"/>
          </a:xfrm>
          <a:prstGeom prst="rect">
            <a:avLst/>
          </a:prstGeom>
          <a:noFill/>
        </p:spPr>
        <p:txBody>
          <a:bodyPr wrap="none" rtlCol="0">
            <a:spAutoFit/>
          </a:bodyPr>
          <a:lstStyle/>
          <a:p>
            <a:r>
              <a:rPr lang="en-US" dirty="0"/>
              <a:t>Kernel Stack</a:t>
            </a:r>
          </a:p>
        </p:txBody>
      </p:sp>
      <p:sp>
        <p:nvSpPr>
          <p:cNvPr id="86" name="TextBox 85"/>
          <p:cNvSpPr txBox="1"/>
          <p:nvPr/>
        </p:nvSpPr>
        <p:spPr>
          <a:xfrm>
            <a:off x="535699" y="5652082"/>
            <a:ext cx="4645901" cy="1200329"/>
          </a:xfrm>
          <a:prstGeom prst="rect">
            <a:avLst/>
          </a:prstGeom>
          <a:noFill/>
        </p:spPr>
        <p:txBody>
          <a:bodyPr wrap="square" rtlCol="0">
            <a:spAutoFit/>
          </a:bodyPr>
          <a:lstStyle/>
          <a:p>
            <a:r>
              <a:rPr lang="en-US" sz="2400" b="1" dirty="0">
                <a:solidFill>
                  <a:srgbClr val="FF0000"/>
                </a:solidFill>
              </a:rPr>
              <a:t>This will only save 100, the PC of the handler. The original PC=5000 of user app is lost forever!!</a:t>
            </a:r>
          </a:p>
        </p:txBody>
      </p:sp>
    </p:spTree>
    <p:extLst>
      <p:ext uri="{BB962C8B-B14F-4D97-AF65-F5344CB8AC3E}">
        <p14:creationId xmlns:p14="http://schemas.microsoft.com/office/powerpoint/2010/main" val="25473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9BB4-D762-4F48-A343-5E68FCA4EBAE}"/>
              </a:ext>
            </a:extLst>
          </p:cNvPr>
          <p:cNvSpPr>
            <a:spLocks noGrp="1"/>
          </p:cNvSpPr>
          <p:nvPr>
            <p:ph type="title"/>
          </p:nvPr>
        </p:nvSpPr>
        <p:spPr>
          <a:xfrm>
            <a:off x="1028700" y="685800"/>
            <a:ext cx="7505700" cy="914400"/>
          </a:xfrm>
        </p:spPr>
        <p:txBody>
          <a:bodyPr>
            <a:normAutofit/>
          </a:bodyPr>
          <a:lstStyle/>
          <a:p>
            <a:r>
              <a:rPr lang="en-US" dirty="0"/>
              <a:t>To Summarize</a:t>
            </a:r>
          </a:p>
        </p:txBody>
      </p:sp>
      <p:sp>
        <p:nvSpPr>
          <p:cNvPr id="3" name="Content Placeholder 2">
            <a:extLst>
              <a:ext uri="{FF2B5EF4-FFF2-40B4-BE49-F238E27FC236}">
                <a16:creationId xmlns:a16="http://schemas.microsoft.com/office/drawing/2014/main" id="{BC7B0C02-1F68-4998-AB8C-D4D0A8CC1697}"/>
              </a:ext>
            </a:extLst>
          </p:cNvPr>
          <p:cNvSpPr>
            <a:spLocks noGrp="1"/>
          </p:cNvSpPr>
          <p:nvPr>
            <p:ph idx="1"/>
          </p:nvPr>
        </p:nvSpPr>
        <p:spPr>
          <a:xfrm>
            <a:off x="1028700" y="1600200"/>
            <a:ext cx="7200900" cy="4876800"/>
          </a:xfrm>
        </p:spPr>
        <p:txBody>
          <a:bodyPr>
            <a:normAutofit fontScale="85000" lnSpcReduction="10000"/>
          </a:bodyPr>
          <a:lstStyle/>
          <a:p>
            <a:r>
              <a:rPr lang="en-US" dirty="0"/>
              <a:t>The processor has </a:t>
            </a:r>
            <a:r>
              <a:rPr lang="en-US" dirty="0">
                <a:solidFill>
                  <a:srgbClr val="FF0000"/>
                </a:solidFill>
              </a:rPr>
              <a:t>only 1 set of SP, PC, EFLAGS etc.</a:t>
            </a:r>
          </a:p>
          <a:p>
            <a:r>
              <a:rPr lang="en-US" dirty="0"/>
              <a:t>Any piece of code (e.g. handler code as well) will require its own PC (and also SP and others) first loaded into the CPU</a:t>
            </a:r>
          </a:p>
          <a:p>
            <a:r>
              <a:rPr lang="en-US" dirty="0"/>
              <a:t>Switching from User code to Handler code means </a:t>
            </a:r>
            <a:r>
              <a:rPr lang="en-US" dirty="0">
                <a:solidFill>
                  <a:srgbClr val="FF0000"/>
                </a:solidFill>
              </a:rPr>
              <a:t>overwriting</a:t>
            </a:r>
            <a:r>
              <a:rPr lang="en-US" dirty="0"/>
              <a:t> PC, SP etc. with the handler PC, SP etc.</a:t>
            </a:r>
          </a:p>
          <a:p>
            <a:pPr lvl="1"/>
            <a:r>
              <a:rPr lang="en-US" dirty="0">
                <a:solidFill>
                  <a:srgbClr val="FF0000"/>
                </a:solidFill>
              </a:rPr>
              <a:t>But ALAS!!! We just lost the PC, SP for the user code</a:t>
            </a:r>
          </a:p>
          <a:p>
            <a:pPr lvl="1"/>
            <a:r>
              <a:rPr lang="en-US" dirty="0">
                <a:solidFill>
                  <a:srgbClr val="FF0000"/>
                </a:solidFill>
              </a:rPr>
              <a:t>How can we ever recover those??</a:t>
            </a:r>
          </a:p>
          <a:p>
            <a:r>
              <a:rPr lang="en-US" dirty="0">
                <a:solidFill>
                  <a:schemeClr val="tx1"/>
                </a:solidFill>
              </a:rPr>
              <a:t>Quoting the Anderson book: </a:t>
            </a:r>
            <a:r>
              <a:rPr lang="en-US" i="1" dirty="0">
                <a:solidFill>
                  <a:srgbClr val="FF0000"/>
                </a:solidFill>
              </a:rPr>
              <a:t>“This is akin to rebuilding the car’s transmission while it barrels down the road 60mph”</a:t>
            </a:r>
          </a:p>
          <a:p>
            <a:r>
              <a:rPr lang="en-US" dirty="0"/>
              <a:t>Solution: Take hardware help</a:t>
            </a:r>
          </a:p>
          <a:p>
            <a:pPr lvl="1"/>
            <a:r>
              <a:rPr lang="en-US" dirty="0"/>
              <a:t>Clearly, any other code will also need PC, SP,..</a:t>
            </a:r>
          </a:p>
          <a:p>
            <a:pPr lvl="1"/>
            <a:r>
              <a:rPr lang="en-US" dirty="0"/>
              <a:t>Hardware does not need to use SP, PC to implement a logic</a:t>
            </a:r>
          </a:p>
        </p:txBody>
      </p:sp>
      <p:sp>
        <p:nvSpPr>
          <p:cNvPr id="5" name="Slide Number Placeholder 4">
            <a:extLst>
              <a:ext uri="{FF2B5EF4-FFF2-40B4-BE49-F238E27FC236}">
                <a16:creationId xmlns:a16="http://schemas.microsoft.com/office/drawing/2014/main" id="{5503257E-A2B9-444A-82AD-9A8841114ED7}"/>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85084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Action: Before Interrupt</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PC=5000</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019616" y="2198279"/>
            <a:ext cx="1330322" cy="400110"/>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352408" y="3997811"/>
            <a:ext cx="2188869" cy="400110"/>
          </a:xfrm>
          <a:prstGeom prst="rect">
            <a:avLst/>
          </a:prstGeom>
          <a:noFill/>
        </p:spPr>
        <p:txBody>
          <a:bodyPr wrap="none" rtlCol="0">
            <a:spAutoFit/>
          </a:bodyPr>
          <a:lstStyle/>
          <a:p>
            <a:r>
              <a:rPr lang="en-US" sz="2000" b="1" dirty="0">
                <a:solidFill>
                  <a:schemeClr val="bg1"/>
                </a:solidFill>
              </a:rPr>
              <a:t>Interrupts Enabled</a:t>
            </a:r>
          </a:p>
        </p:txBody>
      </p:sp>
      <p:sp>
        <p:nvSpPr>
          <p:cNvPr id="22" name="Rectangle 21">
            <a:extLst>
              <a:ext uri="{FF2B5EF4-FFF2-40B4-BE49-F238E27FC236}">
                <a16:creationId xmlns:a16="http://schemas.microsoft.com/office/drawing/2014/main" id="{560134B9-5821-4051-9988-6176018FD584}"/>
              </a:ext>
            </a:extLst>
          </p:cNvPr>
          <p:cNvSpPr/>
          <p:nvPr/>
        </p:nvSpPr>
        <p:spPr>
          <a:xfrm>
            <a:off x="6703922" y="400972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cxnSp>
        <p:nvCxnSpPr>
          <p:cNvPr id="57" name="Connector: Elbow 56">
            <a:extLst>
              <a:ext uri="{FF2B5EF4-FFF2-40B4-BE49-F238E27FC236}">
                <a16:creationId xmlns:a16="http://schemas.microsoft.com/office/drawing/2014/main" id="{8D023958-20AF-4FEF-98E3-17F9BA7E1634}"/>
              </a:ext>
            </a:extLst>
          </p:cNvPr>
          <p:cNvCxnSpPr>
            <a:cxnSpLocks/>
          </p:cNvCxnSpPr>
          <p:nvPr/>
        </p:nvCxnSpPr>
        <p:spPr>
          <a:xfrm rot="10800000" flipV="1">
            <a:off x="2057399" y="3124199"/>
            <a:ext cx="2286002" cy="1876119"/>
          </a:xfrm>
          <a:prstGeom prst="bentConnector3">
            <a:avLst>
              <a:gd name="adj1" fmla="val 5405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32</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rot="10800000">
            <a:off x="2553520" y="2819400"/>
            <a:ext cx="1485081" cy="13514"/>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657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Action: Hardware Action</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110081" y="2224853"/>
            <a:ext cx="1076238" cy="707886"/>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b="1"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429000" y="4050268"/>
            <a:ext cx="2252989" cy="400110"/>
          </a:xfrm>
          <a:prstGeom prst="rect">
            <a:avLst/>
          </a:prstGeom>
          <a:noFill/>
        </p:spPr>
        <p:txBody>
          <a:bodyPr wrap="none" rtlCol="0">
            <a:spAutoFit/>
          </a:bodyPr>
          <a:lstStyle/>
          <a:p>
            <a:r>
              <a:rPr lang="en-US" sz="2000" b="1" dirty="0">
                <a:solidFill>
                  <a:srgbClr val="FF0000"/>
                </a:solidFill>
              </a:rPr>
              <a:t>Interrupts</a:t>
            </a:r>
            <a:r>
              <a:rPr lang="en-US" sz="2000" b="1" dirty="0"/>
              <a:t> </a:t>
            </a:r>
            <a:r>
              <a:rPr lang="en-US" sz="2000" b="1" dirty="0">
                <a:solidFill>
                  <a:srgbClr val="FF0000"/>
                </a:solidFill>
              </a:rPr>
              <a:t>Disabled</a:t>
            </a:r>
          </a:p>
        </p:txBody>
      </p:sp>
      <p:grpSp>
        <p:nvGrpSpPr>
          <p:cNvPr id="41" name="Group 40"/>
          <p:cNvGrpSpPr/>
          <p:nvPr/>
        </p:nvGrpSpPr>
        <p:grpSpPr>
          <a:xfrm>
            <a:off x="6703922" y="4009720"/>
            <a:ext cx="977387" cy="1912910"/>
            <a:chOff x="6642613" y="4114800"/>
            <a:chExt cx="977387" cy="1912910"/>
          </a:xfrm>
        </p:grpSpPr>
        <p:sp>
          <p:nvSpPr>
            <p:cNvPr id="22" name="Rectangle 21">
              <a:extLst>
                <a:ext uri="{FF2B5EF4-FFF2-40B4-BE49-F238E27FC236}">
                  <a16:creationId xmlns:a16="http://schemas.microsoft.com/office/drawing/2014/main" id="{560134B9-5821-4051-9988-6176018FD584}"/>
                </a:ext>
              </a:extLst>
            </p:cNvPr>
            <p:cNvSpPr/>
            <p:nvPr/>
          </p:nvSpPr>
          <p:spPr>
            <a:xfrm>
              <a:off x="6642613" y="411480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FA71459-58EC-4B49-BEA1-6EC8ED3A6569}"/>
                </a:ext>
              </a:extLst>
            </p:cNvPr>
            <p:cNvSpPr txBox="1"/>
            <p:nvPr/>
          </p:nvSpPr>
          <p:spPr>
            <a:xfrm>
              <a:off x="6642613" y="575071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SP</a:t>
              </a:r>
            </a:p>
          </p:txBody>
        </p:sp>
        <p:sp>
          <p:nvSpPr>
            <p:cNvPr id="33" name="TextBox 32">
              <a:extLst>
                <a:ext uri="{FF2B5EF4-FFF2-40B4-BE49-F238E27FC236}">
                  <a16:creationId xmlns:a16="http://schemas.microsoft.com/office/drawing/2014/main" id="{B0262C31-5494-4DD1-9C10-FF5844E51007}"/>
                </a:ext>
              </a:extLst>
            </p:cNvPr>
            <p:cNvSpPr txBox="1"/>
            <p:nvPr/>
          </p:nvSpPr>
          <p:spPr>
            <a:xfrm>
              <a:off x="6642613" y="547371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PC(5000)</a:t>
              </a:r>
            </a:p>
          </p:txBody>
        </p:sp>
        <p:sp>
          <p:nvSpPr>
            <p:cNvPr id="34" name="TextBox 33">
              <a:extLst>
                <a:ext uri="{FF2B5EF4-FFF2-40B4-BE49-F238E27FC236}">
                  <a16:creationId xmlns:a16="http://schemas.microsoft.com/office/drawing/2014/main" id="{53F9CB6F-4D1C-4254-B2E8-4EC3BB1F9A30}"/>
                </a:ext>
              </a:extLst>
            </p:cNvPr>
            <p:cNvSpPr txBox="1"/>
            <p:nvPr/>
          </p:nvSpPr>
          <p:spPr>
            <a:xfrm>
              <a:off x="6642613" y="519671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EFLAGS</a:t>
              </a:r>
            </a:p>
          </p:txBody>
        </p:sp>
      </p:grpSp>
      <p:cxnSp>
        <p:nvCxnSpPr>
          <p:cNvPr id="57" name="Connector: Elbow 56">
            <a:extLst>
              <a:ext uri="{FF2B5EF4-FFF2-40B4-BE49-F238E27FC236}">
                <a16:creationId xmlns:a16="http://schemas.microsoft.com/office/drawing/2014/main" id="{8D023958-20AF-4FEF-98E3-17F9BA7E1634}"/>
              </a:ext>
            </a:extLst>
          </p:cNvPr>
          <p:cNvCxnSpPr>
            <a:cxnSpLocks/>
            <a:endCxn id="22" idx="1"/>
          </p:cNvCxnSpPr>
          <p:nvPr/>
        </p:nvCxnSpPr>
        <p:spPr>
          <a:xfrm>
            <a:off x="4759042" y="3048000"/>
            <a:ext cx="1944880" cy="191817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33</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a:off x="4759042" y="2757700"/>
            <a:ext cx="1761466" cy="10925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78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 of Action: As Handler Starts</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110081" y="2224853"/>
            <a:ext cx="1076238" cy="707886"/>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b="1"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429000" y="4050268"/>
            <a:ext cx="2252989" cy="400110"/>
          </a:xfrm>
          <a:prstGeom prst="rect">
            <a:avLst/>
          </a:prstGeom>
          <a:noFill/>
        </p:spPr>
        <p:txBody>
          <a:bodyPr wrap="none" rtlCol="0">
            <a:spAutoFit/>
          </a:bodyPr>
          <a:lstStyle/>
          <a:p>
            <a:r>
              <a:rPr lang="en-US" sz="2000" b="1" dirty="0">
                <a:solidFill>
                  <a:srgbClr val="FF0000"/>
                </a:solidFill>
              </a:rPr>
              <a:t>Interrupts</a:t>
            </a:r>
            <a:r>
              <a:rPr lang="en-US" sz="2000" b="1" dirty="0"/>
              <a:t> </a:t>
            </a:r>
            <a:r>
              <a:rPr lang="en-US" sz="2000" b="1" dirty="0">
                <a:solidFill>
                  <a:srgbClr val="FF0000"/>
                </a:solidFill>
              </a:rPr>
              <a:t>Disabled</a:t>
            </a:r>
          </a:p>
        </p:txBody>
      </p:sp>
      <p:grpSp>
        <p:nvGrpSpPr>
          <p:cNvPr id="41" name="Group 40"/>
          <p:cNvGrpSpPr/>
          <p:nvPr/>
        </p:nvGrpSpPr>
        <p:grpSpPr>
          <a:xfrm>
            <a:off x="6703922" y="4009720"/>
            <a:ext cx="977387" cy="1912910"/>
            <a:chOff x="6642613" y="4114800"/>
            <a:chExt cx="977387" cy="1912910"/>
          </a:xfrm>
        </p:grpSpPr>
        <p:sp>
          <p:nvSpPr>
            <p:cNvPr id="22" name="Rectangle 21">
              <a:extLst>
                <a:ext uri="{FF2B5EF4-FFF2-40B4-BE49-F238E27FC236}">
                  <a16:creationId xmlns:a16="http://schemas.microsoft.com/office/drawing/2014/main" id="{560134B9-5821-4051-9988-6176018FD584}"/>
                </a:ext>
              </a:extLst>
            </p:cNvPr>
            <p:cNvSpPr/>
            <p:nvPr/>
          </p:nvSpPr>
          <p:spPr>
            <a:xfrm>
              <a:off x="6642613" y="411480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FA71459-58EC-4B49-BEA1-6EC8ED3A6569}"/>
                </a:ext>
              </a:extLst>
            </p:cNvPr>
            <p:cNvSpPr txBox="1"/>
            <p:nvPr/>
          </p:nvSpPr>
          <p:spPr>
            <a:xfrm>
              <a:off x="6642613" y="575071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SP</a:t>
              </a:r>
            </a:p>
          </p:txBody>
        </p:sp>
        <p:sp>
          <p:nvSpPr>
            <p:cNvPr id="33" name="TextBox 32">
              <a:extLst>
                <a:ext uri="{FF2B5EF4-FFF2-40B4-BE49-F238E27FC236}">
                  <a16:creationId xmlns:a16="http://schemas.microsoft.com/office/drawing/2014/main" id="{B0262C31-5494-4DD1-9C10-FF5844E51007}"/>
                </a:ext>
              </a:extLst>
            </p:cNvPr>
            <p:cNvSpPr txBox="1"/>
            <p:nvPr/>
          </p:nvSpPr>
          <p:spPr>
            <a:xfrm>
              <a:off x="6642613" y="547371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PC(5000)</a:t>
              </a:r>
            </a:p>
          </p:txBody>
        </p:sp>
        <p:sp>
          <p:nvSpPr>
            <p:cNvPr id="34" name="TextBox 33">
              <a:extLst>
                <a:ext uri="{FF2B5EF4-FFF2-40B4-BE49-F238E27FC236}">
                  <a16:creationId xmlns:a16="http://schemas.microsoft.com/office/drawing/2014/main" id="{53F9CB6F-4D1C-4254-B2E8-4EC3BB1F9A30}"/>
                </a:ext>
              </a:extLst>
            </p:cNvPr>
            <p:cNvSpPr txBox="1"/>
            <p:nvPr/>
          </p:nvSpPr>
          <p:spPr>
            <a:xfrm>
              <a:off x="6642613" y="519671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EFLAGS</a:t>
              </a:r>
            </a:p>
          </p:txBody>
        </p:sp>
      </p:grpSp>
      <p:cxnSp>
        <p:nvCxnSpPr>
          <p:cNvPr id="57" name="Connector: Elbow 56">
            <a:extLst>
              <a:ext uri="{FF2B5EF4-FFF2-40B4-BE49-F238E27FC236}">
                <a16:creationId xmlns:a16="http://schemas.microsoft.com/office/drawing/2014/main" id="{8D023958-20AF-4FEF-98E3-17F9BA7E1634}"/>
              </a:ext>
            </a:extLst>
          </p:cNvPr>
          <p:cNvCxnSpPr>
            <a:cxnSpLocks/>
          </p:cNvCxnSpPr>
          <p:nvPr/>
        </p:nvCxnSpPr>
        <p:spPr>
          <a:xfrm>
            <a:off x="4759042" y="3048000"/>
            <a:ext cx="1944880" cy="1473604"/>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34</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a:off x="4759042" y="2757700"/>
            <a:ext cx="1761466" cy="10925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53F9CB6F-4D1C-4254-B2E8-4EC3BB1F9A30}"/>
              </a:ext>
            </a:extLst>
          </p:cNvPr>
          <p:cNvSpPr txBox="1"/>
          <p:nvPr/>
        </p:nvSpPr>
        <p:spPr>
          <a:xfrm>
            <a:off x="6703922" y="4537635"/>
            <a:ext cx="977387" cy="553998"/>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Other </a:t>
            </a:r>
            <a:r>
              <a:rPr lang="en-US" dirty="0" err="1">
                <a:solidFill>
                  <a:srgbClr val="FF0000"/>
                </a:solidFill>
              </a:rPr>
              <a:t>Regs</a:t>
            </a:r>
            <a:endParaRPr lang="en-US" dirty="0">
              <a:solidFill>
                <a:srgbClr val="FF0000"/>
              </a:solidFill>
            </a:endParaRPr>
          </a:p>
        </p:txBody>
      </p:sp>
    </p:spTree>
    <p:extLst>
      <p:ext uri="{BB962C8B-B14F-4D97-AF65-F5344CB8AC3E}">
        <p14:creationId xmlns:p14="http://schemas.microsoft.com/office/powerpoint/2010/main" val="254214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
            <a:ext cx="7200900" cy="1485900"/>
          </a:xfrm>
        </p:spPr>
        <p:txBody>
          <a:bodyPr>
            <a:normAutofit/>
          </a:bodyPr>
          <a:lstStyle/>
          <a:p>
            <a:r>
              <a:rPr lang="en-US" dirty="0"/>
              <a:t>User to Interrupt Handler – Mechanism on x86</a:t>
            </a:r>
          </a:p>
        </p:txBody>
      </p:sp>
      <p:sp>
        <p:nvSpPr>
          <p:cNvPr id="3" name="Content Placeholder 2"/>
          <p:cNvSpPr>
            <a:spLocks noGrp="1"/>
          </p:cNvSpPr>
          <p:nvPr>
            <p:ph idx="1"/>
          </p:nvPr>
        </p:nvSpPr>
        <p:spPr>
          <a:xfrm>
            <a:off x="1028700" y="1524000"/>
            <a:ext cx="7886700" cy="5181600"/>
          </a:xfrm>
        </p:spPr>
        <p:txBody>
          <a:bodyPr>
            <a:normAutofit fontScale="92500" lnSpcReduction="10000"/>
          </a:bodyPr>
          <a:lstStyle/>
          <a:p>
            <a:r>
              <a:rPr lang="en-US" b="1" u="sng" dirty="0"/>
              <a:t>Hardware</a:t>
            </a:r>
            <a:r>
              <a:rPr lang="en-US" u="sng" dirty="0"/>
              <a:t> does the following:</a:t>
            </a:r>
          </a:p>
          <a:p>
            <a:pPr marL="658368" lvl="1" indent="-457200">
              <a:buFont typeface="+mj-lt"/>
              <a:buAutoNum type="arabicPeriod"/>
            </a:pPr>
            <a:r>
              <a:rPr lang="en-US" dirty="0"/>
              <a:t>Mask further interrupts</a:t>
            </a:r>
          </a:p>
          <a:p>
            <a:pPr marL="1115568" lvl="2" indent="-457200">
              <a:buFont typeface="Arial" panose="020B0604020202020204" pitchFamily="34" charset="0"/>
              <a:buChar char="•"/>
            </a:pPr>
            <a:r>
              <a:rPr lang="en-US" dirty="0"/>
              <a:t>they are stored, not thrown away</a:t>
            </a:r>
          </a:p>
          <a:p>
            <a:pPr marL="1115568" lvl="2" indent="-457200">
              <a:buFont typeface="Arial" panose="020B0604020202020204" pitchFamily="34" charset="0"/>
              <a:buChar char="•"/>
            </a:pPr>
            <a:r>
              <a:rPr lang="en-US" dirty="0"/>
              <a:t>Getting interrupted within handling an interrupt is problematic but possible</a:t>
            </a:r>
          </a:p>
          <a:p>
            <a:pPr marL="658368" lvl="1" indent="-457200">
              <a:buFont typeface="+mj-lt"/>
              <a:buAutoNum type="arabicPeriod"/>
            </a:pPr>
            <a:r>
              <a:rPr lang="en-US" dirty="0"/>
              <a:t>Change mode to Kernel</a:t>
            </a:r>
          </a:p>
          <a:p>
            <a:pPr marL="658368" lvl="1" indent="-457200">
              <a:buFont typeface="+mj-lt"/>
              <a:buAutoNum type="arabicPeriod"/>
            </a:pPr>
            <a:r>
              <a:rPr lang="en-US" dirty="0"/>
              <a:t>Copy PC, SP, EFLAGS to the </a:t>
            </a:r>
            <a:r>
              <a:rPr lang="en-US" b="1" dirty="0"/>
              <a:t>Kernel Interrupt Stack</a:t>
            </a:r>
            <a:r>
              <a:rPr lang="en-US" dirty="0"/>
              <a:t> (KIS)</a:t>
            </a:r>
          </a:p>
          <a:p>
            <a:pPr marL="658368" lvl="1" indent="-457200">
              <a:buFont typeface="+mj-lt"/>
              <a:buAutoNum type="arabicPeriod"/>
            </a:pPr>
            <a:r>
              <a:rPr lang="en-US" u="sng" dirty="0"/>
              <a:t>Change SP:</a:t>
            </a:r>
            <a:r>
              <a:rPr lang="en-US" dirty="0"/>
              <a:t> to the KIS (above the stored PC, SP, EFLAGS)</a:t>
            </a:r>
          </a:p>
          <a:p>
            <a:pPr marL="658368" lvl="1" indent="-457200">
              <a:buFont typeface="+mj-lt"/>
              <a:buAutoNum type="arabicPeriod"/>
            </a:pPr>
            <a:r>
              <a:rPr lang="en-US" u="sng" dirty="0"/>
              <a:t>Change PC:</a:t>
            </a:r>
            <a:r>
              <a:rPr lang="en-US" dirty="0"/>
              <a:t> Invoke the interrupt handler by vectoring through the Interrupt Vector Table (i.e., overwrite PC with the handler PC)</a:t>
            </a:r>
          </a:p>
          <a:p>
            <a:r>
              <a:rPr lang="en-US" b="1" u="sng" dirty="0"/>
              <a:t>Software</a:t>
            </a:r>
            <a:r>
              <a:rPr lang="en-US" u="sng" dirty="0"/>
              <a:t> (i.e., the handler code) does the following:</a:t>
            </a:r>
          </a:p>
          <a:p>
            <a:pPr marL="658368" lvl="1" indent="-457200">
              <a:buFont typeface="+mj-lt"/>
              <a:buAutoNum type="arabicPeriod"/>
            </a:pPr>
            <a:r>
              <a:rPr lang="en-US" dirty="0"/>
              <a:t>Stores the rest of the general purpose registers being used by the interrupted process</a:t>
            </a:r>
          </a:p>
          <a:p>
            <a:pPr marL="658368" lvl="1" indent="-457200">
              <a:buFont typeface="+mj-lt"/>
              <a:buAutoNum type="arabicPeriod"/>
            </a:pPr>
            <a:r>
              <a:rPr lang="en-US" dirty="0"/>
              <a:t>Does the rest of interrupt handling operation </a:t>
            </a:r>
          </a:p>
        </p:txBody>
      </p:sp>
      <p:sp>
        <p:nvSpPr>
          <p:cNvPr id="5" name="Slide Number Placeholder 4">
            <a:extLst>
              <a:ext uri="{FF2B5EF4-FFF2-40B4-BE49-F238E27FC236}">
                <a16:creationId xmlns:a16="http://schemas.microsoft.com/office/drawing/2014/main" id="{ABC5DB57-2D2D-4522-8370-56A672DA1983}"/>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410247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14400"/>
          </a:xfrm>
        </p:spPr>
        <p:txBody>
          <a:bodyPr/>
          <a:lstStyle/>
          <a:p>
            <a:r>
              <a:rPr lang="en-US" dirty="0"/>
              <a:t>When Handler Ends</a:t>
            </a:r>
          </a:p>
        </p:txBody>
      </p:sp>
      <p:sp>
        <p:nvSpPr>
          <p:cNvPr id="3" name="Content Placeholder 2"/>
          <p:cNvSpPr>
            <a:spLocks noGrp="1"/>
          </p:cNvSpPr>
          <p:nvPr>
            <p:ph idx="1"/>
          </p:nvPr>
        </p:nvSpPr>
        <p:spPr>
          <a:xfrm>
            <a:off x="1028700" y="1676400"/>
            <a:ext cx="7200900" cy="4191000"/>
          </a:xfrm>
        </p:spPr>
        <p:txBody>
          <a:bodyPr>
            <a:normAutofit/>
          </a:bodyPr>
          <a:lstStyle/>
          <a:p>
            <a:r>
              <a:rPr lang="en-US" sz="2400" dirty="0"/>
              <a:t>Software does the following:</a:t>
            </a:r>
          </a:p>
          <a:p>
            <a:pPr lvl="1"/>
            <a:r>
              <a:rPr lang="en-US" sz="2400" dirty="0"/>
              <a:t>Handler code restores the saved general registers</a:t>
            </a:r>
          </a:p>
          <a:p>
            <a:r>
              <a:rPr lang="en-US" sz="2400" dirty="0"/>
              <a:t>Hardware does the following:</a:t>
            </a:r>
          </a:p>
          <a:p>
            <a:pPr lvl="1"/>
            <a:r>
              <a:rPr lang="en-US" sz="2400" dirty="0"/>
              <a:t>Restores PC, SP, EFLAGS from Kernel Stack</a:t>
            </a:r>
          </a:p>
          <a:p>
            <a:pPr lvl="1"/>
            <a:r>
              <a:rPr lang="en-US" sz="2400" dirty="0"/>
              <a:t>Reenable Interrupts</a:t>
            </a:r>
          </a:p>
          <a:p>
            <a:pPr lvl="1"/>
            <a:r>
              <a:rPr lang="en-US" sz="2400" dirty="0"/>
              <a:t>Switch to user mode</a:t>
            </a:r>
          </a:p>
        </p:txBody>
      </p:sp>
      <p:sp>
        <p:nvSpPr>
          <p:cNvPr id="5" name="Slide Number Placeholder 4">
            <a:extLst>
              <a:ext uri="{FF2B5EF4-FFF2-40B4-BE49-F238E27FC236}">
                <a16:creationId xmlns:a16="http://schemas.microsoft.com/office/drawing/2014/main" id="{B5BA0A56-3EE3-49F4-B557-C0B7A08436E2}"/>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2306298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52400"/>
            <a:ext cx="7200900" cy="1143000"/>
          </a:xfrm>
        </p:spPr>
        <p:txBody>
          <a:bodyPr>
            <a:normAutofit fontScale="90000"/>
          </a:bodyPr>
          <a:lstStyle/>
          <a:p>
            <a:r>
              <a:rPr lang="en-US" dirty="0"/>
              <a:t>Sequential vs Nested Interrupt Handling</a:t>
            </a:r>
          </a:p>
        </p:txBody>
      </p:sp>
      <p:sp>
        <p:nvSpPr>
          <p:cNvPr id="3" name="Content Placeholder 2"/>
          <p:cNvSpPr>
            <a:spLocks noGrp="1"/>
          </p:cNvSpPr>
          <p:nvPr>
            <p:ph idx="1"/>
          </p:nvPr>
        </p:nvSpPr>
        <p:spPr>
          <a:xfrm>
            <a:off x="1028700" y="1293607"/>
            <a:ext cx="7200900" cy="4648200"/>
          </a:xfrm>
        </p:spPr>
        <p:txBody>
          <a:bodyPr>
            <a:normAutofit/>
          </a:bodyPr>
          <a:lstStyle/>
          <a:p>
            <a:r>
              <a:rPr lang="en-US" dirty="0"/>
              <a:t>In x86, other interrupts are disabled to avoid confusion</a:t>
            </a:r>
          </a:p>
          <a:p>
            <a:pPr lvl="1"/>
            <a:r>
              <a:rPr lang="en-US" dirty="0"/>
              <a:t>This keeps things simple, however, no levels of priority among interrupts</a:t>
            </a:r>
          </a:p>
          <a:p>
            <a:r>
              <a:rPr lang="en-US" dirty="0"/>
              <a:t>Therefore, many systems support nested interrupt handler</a:t>
            </a:r>
          </a:p>
          <a:p>
            <a:pPr lvl="1"/>
            <a:r>
              <a:rPr lang="en-US" dirty="0"/>
              <a:t>Another interrupt handler will run if that is higher priority</a:t>
            </a:r>
          </a:p>
          <a:p>
            <a:pPr lvl="1"/>
            <a:r>
              <a:rPr lang="en-US" dirty="0"/>
              <a:t>Can be implemented with a little bit of more complexity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37</a:t>
            </a:fld>
            <a:endParaRPr lang="en-US" dirty="0">
              <a:solidFill>
                <a:srgbClr val="FFFFFF"/>
              </a:solidFill>
            </a:endParaRPr>
          </a:p>
        </p:txBody>
      </p:sp>
      <p:pic>
        <p:nvPicPr>
          <p:cNvPr id="6" name="Picture 5"/>
          <p:cNvPicPr>
            <a:picLocks noChangeAspect="1"/>
          </p:cNvPicPr>
          <p:nvPr/>
        </p:nvPicPr>
        <p:blipFill>
          <a:blip r:embed="rId2"/>
          <a:stretch>
            <a:fillRect/>
          </a:stretch>
        </p:blipFill>
        <p:spPr>
          <a:xfrm>
            <a:off x="609600" y="5289646"/>
            <a:ext cx="2133599" cy="1568354"/>
          </a:xfrm>
          <a:prstGeom prst="rect">
            <a:avLst/>
          </a:prstGeom>
        </p:spPr>
      </p:pic>
      <p:pic>
        <p:nvPicPr>
          <p:cNvPr id="7" name="Picture 6"/>
          <p:cNvPicPr>
            <a:picLocks noChangeAspect="1"/>
          </p:cNvPicPr>
          <p:nvPr/>
        </p:nvPicPr>
        <p:blipFill>
          <a:blip r:embed="rId3"/>
          <a:stretch>
            <a:fillRect/>
          </a:stretch>
        </p:blipFill>
        <p:spPr>
          <a:xfrm>
            <a:off x="5029204" y="4837788"/>
            <a:ext cx="2743197" cy="2020212"/>
          </a:xfrm>
          <a:prstGeom prst="rect">
            <a:avLst/>
          </a:prstGeom>
        </p:spPr>
      </p:pic>
    </p:spTree>
    <p:extLst>
      <p:ext uri="{BB962C8B-B14F-4D97-AF65-F5344CB8AC3E}">
        <p14:creationId xmlns:p14="http://schemas.microsoft.com/office/powerpoint/2010/main" val="288486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42" y="76200"/>
            <a:ext cx="7200900" cy="1485900"/>
          </a:xfrm>
        </p:spPr>
        <p:txBody>
          <a:bodyPr>
            <a:normAutofit/>
          </a:bodyPr>
          <a:lstStyle/>
          <a:p>
            <a:r>
              <a:rPr lang="en-US" dirty="0"/>
              <a:t>User-to-Kernel Mode Switch  </a:t>
            </a:r>
            <a:br>
              <a:rPr lang="en-US" dirty="0"/>
            </a:br>
            <a:r>
              <a:rPr lang="en-US" dirty="0"/>
              <a:t>in </a:t>
            </a:r>
            <a:r>
              <a:rPr lang="en-US" baseline="0" dirty="0"/>
              <a:t>System Calls</a:t>
            </a:r>
            <a:endParaRPr lang="en-US" dirty="0"/>
          </a:p>
        </p:txBody>
      </p:sp>
      <p:sp>
        <p:nvSpPr>
          <p:cNvPr id="3" name="Content Placeholder 2"/>
          <p:cNvSpPr>
            <a:spLocks noGrp="1"/>
          </p:cNvSpPr>
          <p:nvPr>
            <p:ph idx="1"/>
          </p:nvPr>
        </p:nvSpPr>
        <p:spPr>
          <a:xfrm>
            <a:off x="1028700" y="1600200"/>
            <a:ext cx="7200900" cy="4876800"/>
          </a:xfrm>
        </p:spPr>
        <p:txBody>
          <a:bodyPr>
            <a:noAutofit/>
          </a:bodyPr>
          <a:lstStyle/>
          <a:p>
            <a:r>
              <a:rPr lang="en-US" sz="2400" dirty="0"/>
              <a:t>Locate arguments</a:t>
            </a:r>
          </a:p>
          <a:p>
            <a:pPr lvl="1"/>
            <a:r>
              <a:rPr lang="en-US" sz="2400" dirty="0"/>
              <a:t>In registers or on user stack</a:t>
            </a:r>
          </a:p>
          <a:p>
            <a:r>
              <a:rPr lang="en-US" sz="2400" dirty="0"/>
              <a:t>Copy arguments</a:t>
            </a:r>
          </a:p>
          <a:p>
            <a:pPr lvl="1"/>
            <a:r>
              <a:rPr lang="en-US" sz="2400" dirty="0"/>
              <a:t>From user memory into kernel memory</a:t>
            </a:r>
          </a:p>
          <a:p>
            <a:pPr lvl="1"/>
            <a:r>
              <a:rPr lang="en-US" sz="2400" dirty="0"/>
              <a:t>Protect kernel from malicious code evading checks</a:t>
            </a:r>
          </a:p>
          <a:p>
            <a:r>
              <a:rPr lang="en-US" sz="2400" dirty="0"/>
              <a:t>Validate arguments</a:t>
            </a:r>
          </a:p>
          <a:p>
            <a:pPr lvl="1"/>
            <a:r>
              <a:rPr lang="en-US" sz="2400" dirty="0"/>
              <a:t>Protect kernel from errors in user provided arguments</a:t>
            </a:r>
          </a:p>
          <a:p>
            <a:r>
              <a:rPr lang="en-US" sz="2400" dirty="0"/>
              <a:t>Copy results back </a:t>
            </a:r>
            <a:r>
              <a:rPr lang="en-US" dirty="0"/>
              <a:t>into user memory </a:t>
            </a:r>
            <a:r>
              <a:rPr lang="en-US" sz="2400" dirty="0"/>
              <a:t>so that user can use them</a:t>
            </a:r>
          </a:p>
          <a:p>
            <a:pPr lvl="1"/>
            <a:r>
              <a:rPr lang="en-US" sz="2400" dirty="0"/>
              <a:t>Note, Kernel Stack is not accessible by user</a:t>
            </a:r>
          </a:p>
        </p:txBody>
      </p:sp>
      <p:sp>
        <p:nvSpPr>
          <p:cNvPr id="5" name="Slide Number Placeholder 4">
            <a:extLst>
              <a:ext uri="{FF2B5EF4-FFF2-40B4-BE49-F238E27FC236}">
                <a16:creationId xmlns:a16="http://schemas.microsoft.com/office/drawing/2014/main" id="{3FB96B81-D301-49C4-8A13-F80F465D44C8}"/>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414262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System Calls</a:t>
            </a:r>
          </a:p>
        </p:txBody>
      </p:sp>
      <p:grpSp>
        <p:nvGrpSpPr>
          <p:cNvPr id="7" name="Group 6">
            <a:extLst>
              <a:ext uri="{FF2B5EF4-FFF2-40B4-BE49-F238E27FC236}">
                <a16:creationId xmlns:a16="http://schemas.microsoft.com/office/drawing/2014/main" id="{D824032B-9FC2-4B6F-B763-40B810A50E76}"/>
              </a:ext>
            </a:extLst>
          </p:cNvPr>
          <p:cNvGrpSpPr/>
          <p:nvPr/>
        </p:nvGrpSpPr>
        <p:grpSpPr>
          <a:xfrm>
            <a:off x="762002" y="1934316"/>
            <a:ext cx="2708242" cy="1113684"/>
            <a:chOff x="959420" y="1734597"/>
            <a:chExt cx="1552367" cy="1113684"/>
          </a:xfrm>
        </p:grpSpPr>
        <p:sp>
          <p:nvSpPr>
            <p:cNvPr id="8" name="Rectangle 7">
              <a:extLst>
                <a:ext uri="{FF2B5EF4-FFF2-40B4-BE49-F238E27FC236}">
                  <a16:creationId xmlns:a16="http://schemas.microsoft.com/office/drawing/2014/main" id="{C0C65699-B8E3-4DB7-9BFA-43E7B679A8CA}"/>
                </a:ext>
              </a:extLst>
            </p:cNvPr>
            <p:cNvSpPr/>
            <p:nvPr/>
          </p:nvSpPr>
          <p:spPr>
            <a:xfrm>
              <a:off x="990600" y="2089666"/>
              <a:ext cx="1521187" cy="758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foo(){</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open(“test”,“</a:t>
              </a:r>
              <a:r>
                <a:rPr lang="en-US" sz="1600" b="1" dirty="0" err="1">
                  <a:solidFill>
                    <a:schemeClr val="tx1"/>
                  </a:solidFill>
                  <a:latin typeface="Courier New" panose="02070309020205020404" pitchFamily="49" charset="0"/>
                  <a:cs typeface="Courier New" panose="02070309020205020404" pitchFamily="49" charset="0"/>
                </a:rPr>
                <a:t>rw</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E586894-19FF-460F-AEC6-2A26E69B2C3F}"/>
                </a:ext>
              </a:extLst>
            </p:cNvPr>
            <p:cNvSpPr txBox="1"/>
            <p:nvPr/>
          </p:nvSpPr>
          <p:spPr>
            <a:xfrm>
              <a:off x="959420" y="1734597"/>
              <a:ext cx="1086440" cy="400110"/>
            </a:xfrm>
            <a:prstGeom prst="rect">
              <a:avLst/>
            </a:prstGeom>
            <a:noFill/>
          </p:spPr>
          <p:txBody>
            <a:bodyPr wrap="none" rtlCol="0">
              <a:spAutoFit/>
            </a:bodyPr>
            <a:lstStyle/>
            <a:p>
              <a:r>
                <a:rPr lang="en-US" sz="2000" dirty="0"/>
                <a:t>User Program</a:t>
              </a:r>
            </a:p>
          </p:txBody>
        </p:sp>
      </p:grpSp>
      <p:grpSp>
        <p:nvGrpSpPr>
          <p:cNvPr id="10" name="Group 9">
            <a:extLst>
              <a:ext uri="{FF2B5EF4-FFF2-40B4-BE49-F238E27FC236}">
                <a16:creationId xmlns:a16="http://schemas.microsoft.com/office/drawing/2014/main" id="{E3DB811A-BE1D-4B77-A41B-7720818206A8}"/>
              </a:ext>
            </a:extLst>
          </p:cNvPr>
          <p:cNvGrpSpPr/>
          <p:nvPr/>
        </p:nvGrpSpPr>
        <p:grpSpPr>
          <a:xfrm>
            <a:off x="741030" y="3845654"/>
            <a:ext cx="2362199" cy="1640746"/>
            <a:chOff x="959420" y="1734597"/>
            <a:chExt cx="1552367" cy="1640746"/>
          </a:xfrm>
        </p:grpSpPr>
        <p:sp>
          <p:nvSpPr>
            <p:cNvPr id="11" name="Rectangle 10">
              <a:extLst>
                <a:ext uri="{FF2B5EF4-FFF2-40B4-BE49-F238E27FC236}">
                  <a16:creationId xmlns:a16="http://schemas.microsoft.com/office/drawing/2014/main" id="{173F6693-5393-4F8F-8E93-33595B7A1258}"/>
                </a:ext>
              </a:extLst>
            </p:cNvPr>
            <p:cNvSpPr/>
            <p:nvPr/>
          </p:nvSpPr>
          <p:spPr>
            <a:xfrm>
              <a:off x="990600" y="2089666"/>
              <a:ext cx="1521187" cy="1285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open(arg1,arg2){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push SYSOPEN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trap</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return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9455C875-E746-4607-9E2E-E47A78155FF9}"/>
                </a:ext>
              </a:extLst>
            </p:cNvPr>
            <p:cNvSpPr txBox="1"/>
            <p:nvPr/>
          </p:nvSpPr>
          <p:spPr>
            <a:xfrm>
              <a:off x="959420" y="1734597"/>
              <a:ext cx="816631" cy="400110"/>
            </a:xfrm>
            <a:prstGeom prst="rect">
              <a:avLst/>
            </a:prstGeom>
            <a:noFill/>
          </p:spPr>
          <p:txBody>
            <a:bodyPr wrap="none" rtlCol="0">
              <a:spAutoFit/>
            </a:bodyPr>
            <a:lstStyle/>
            <a:p>
              <a:r>
                <a:rPr lang="en-US" sz="2000" dirty="0"/>
                <a:t>User Stub</a:t>
              </a:r>
            </a:p>
          </p:txBody>
        </p:sp>
      </p:grpSp>
      <p:grpSp>
        <p:nvGrpSpPr>
          <p:cNvPr id="13" name="Group 12">
            <a:extLst>
              <a:ext uri="{FF2B5EF4-FFF2-40B4-BE49-F238E27FC236}">
                <a16:creationId xmlns:a16="http://schemas.microsoft.com/office/drawing/2014/main" id="{9BDA3227-5503-4454-9D31-8B85666377CA}"/>
              </a:ext>
            </a:extLst>
          </p:cNvPr>
          <p:cNvGrpSpPr/>
          <p:nvPr/>
        </p:nvGrpSpPr>
        <p:grpSpPr>
          <a:xfrm>
            <a:off x="4724401" y="1910547"/>
            <a:ext cx="3200400" cy="1314306"/>
            <a:chOff x="959420" y="1734597"/>
            <a:chExt cx="2103208" cy="1314306"/>
          </a:xfrm>
        </p:grpSpPr>
        <p:sp>
          <p:nvSpPr>
            <p:cNvPr id="14" name="Rectangle 13">
              <a:extLst>
                <a:ext uri="{FF2B5EF4-FFF2-40B4-BE49-F238E27FC236}">
                  <a16:creationId xmlns:a16="http://schemas.microsoft.com/office/drawing/2014/main" id="{5756985E-F5BC-448D-BC90-0752EA53592F}"/>
                </a:ext>
              </a:extLst>
            </p:cNvPr>
            <p:cNvSpPr/>
            <p:nvPr/>
          </p:nvSpPr>
          <p:spPr>
            <a:xfrm>
              <a:off x="990600" y="2089666"/>
              <a:ext cx="2072028" cy="959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open_handler</a:t>
              </a:r>
              <a:r>
                <a:rPr lang="en-US" sz="1600" b="1" dirty="0">
                  <a:solidFill>
                    <a:schemeClr val="tx1"/>
                  </a:solidFill>
                  <a:latin typeface="Courier New" panose="02070309020205020404" pitchFamily="49" charset="0"/>
                  <a:cs typeface="Courier New" panose="02070309020205020404" pitchFamily="49" charset="0"/>
                </a:rPr>
                <a:t>(arg1,arg2){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//do operation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0CD680C6-889A-43F4-89F9-5A03F136F93C}"/>
                </a:ext>
              </a:extLst>
            </p:cNvPr>
            <p:cNvSpPr txBox="1"/>
            <p:nvPr/>
          </p:nvSpPr>
          <p:spPr>
            <a:xfrm>
              <a:off x="959420" y="1734597"/>
              <a:ext cx="536710" cy="369332"/>
            </a:xfrm>
            <a:prstGeom prst="rect">
              <a:avLst/>
            </a:prstGeom>
            <a:noFill/>
          </p:spPr>
          <p:txBody>
            <a:bodyPr wrap="none" rtlCol="0">
              <a:spAutoFit/>
            </a:bodyPr>
            <a:lstStyle/>
            <a:p>
              <a:r>
                <a:rPr lang="en-US" dirty="0"/>
                <a:t>Kernel</a:t>
              </a:r>
            </a:p>
          </p:txBody>
        </p:sp>
      </p:grpSp>
      <p:grpSp>
        <p:nvGrpSpPr>
          <p:cNvPr id="16" name="Group 15">
            <a:extLst>
              <a:ext uri="{FF2B5EF4-FFF2-40B4-BE49-F238E27FC236}">
                <a16:creationId xmlns:a16="http://schemas.microsoft.com/office/drawing/2014/main" id="{F02E0E86-2304-4368-94F8-6812F20A4D63}"/>
              </a:ext>
            </a:extLst>
          </p:cNvPr>
          <p:cNvGrpSpPr/>
          <p:nvPr/>
        </p:nvGrpSpPr>
        <p:grpSpPr>
          <a:xfrm>
            <a:off x="4291229" y="3811118"/>
            <a:ext cx="4700371" cy="2284882"/>
            <a:chOff x="688535" y="1723830"/>
            <a:chExt cx="3088944" cy="1980082"/>
          </a:xfrm>
        </p:grpSpPr>
        <p:sp>
          <p:nvSpPr>
            <p:cNvPr id="17" name="Rectangle 16">
              <a:extLst>
                <a:ext uri="{FF2B5EF4-FFF2-40B4-BE49-F238E27FC236}">
                  <a16:creationId xmlns:a16="http://schemas.microsoft.com/office/drawing/2014/main" id="{1DF1D9CF-4A88-4B65-90C4-01B173EFC6E7}"/>
                </a:ext>
              </a:extLst>
            </p:cNvPr>
            <p:cNvSpPr/>
            <p:nvPr/>
          </p:nvSpPr>
          <p:spPr>
            <a:xfrm>
              <a:off x="688535" y="2089666"/>
              <a:ext cx="3088944" cy="1614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open_handler_stub</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//copy </a:t>
              </a:r>
              <a:r>
                <a:rPr lang="en-US" sz="1600" b="1" dirty="0" err="1">
                  <a:solidFill>
                    <a:schemeClr val="accent2">
                      <a:lumMod val="75000"/>
                    </a:schemeClr>
                  </a:solidFill>
                  <a:latin typeface="Courier New" panose="02070309020205020404" pitchFamily="49" charset="0"/>
                  <a:cs typeface="Courier New" panose="02070309020205020404" pitchFamily="49" charset="0"/>
                </a:rPr>
                <a:t>args</a:t>
              </a:r>
              <a:r>
                <a:rPr lang="en-US" sz="1600" b="1" dirty="0">
                  <a:solidFill>
                    <a:schemeClr val="accent2">
                      <a:lumMod val="75000"/>
                    </a:schemeClr>
                  </a:solidFill>
                  <a:latin typeface="Courier New" panose="02070309020205020404" pitchFamily="49" charset="0"/>
                  <a:cs typeface="Courier New" panose="02070309020205020404" pitchFamily="49" charset="0"/>
                </a:rPr>
                <a:t> from user memory </a:t>
              </a:r>
              <a:br>
                <a:rPr lang="en-US" sz="1600" b="1" dirty="0">
                  <a:solidFill>
                    <a:schemeClr val="accent2">
                      <a:lumMod val="75000"/>
                    </a:schemeClr>
                  </a:solidFill>
                  <a:latin typeface="Courier New" panose="02070309020205020404" pitchFamily="49" charset="0"/>
                  <a:cs typeface="Courier New" panose="02070309020205020404" pitchFamily="49" charset="0"/>
                </a:rPr>
              </a:br>
              <a:r>
                <a:rPr lang="en-US" sz="1600" b="1" dirty="0">
                  <a:solidFill>
                    <a:schemeClr val="accent2">
                      <a:lumMod val="75000"/>
                    </a:schemeClr>
                  </a:solidFill>
                  <a:latin typeface="Courier New" panose="02070309020205020404" pitchFamily="49" charset="0"/>
                  <a:cs typeface="Courier New" panose="02070309020205020404" pitchFamily="49" charset="0"/>
                </a:rPr>
                <a:t>   //check </a:t>
              </a:r>
              <a:r>
                <a:rPr lang="en-US" sz="1600" b="1" dirty="0" err="1">
                  <a:solidFill>
                    <a:schemeClr val="accent2">
                      <a:lumMod val="75000"/>
                    </a:schemeClr>
                  </a:solidFill>
                  <a:latin typeface="Courier New" panose="02070309020205020404" pitchFamily="49" charset="0"/>
                  <a:cs typeface="Courier New" panose="02070309020205020404" pitchFamily="49" charset="0"/>
                </a:rPr>
                <a:t>args</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open_handler</a:t>
              </a:r>
              <a:r>
                <a:rPr lang="en-US" sz="1600" b="1" dirty="0">
                  <a:solidFill>
                    <a:schemeClr val="tx1"/>
                  </a:solidFill>
                  <a:latin typeface="Courier New" panose="02070309020205020404" pitchFamily="49" charset="0"/>
                  <a:cs typeface="Courier New" panose="02070309020205020404" pitchFamily="49" charset="0"/>
                </a:rPr>
                <a:t>(arg1,arg2)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//copy return value to user mem.</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return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739E165-4F5E-4D38-A18D-835A3D5ECABE}"/>
                </a:ext>
              </a:extLst>
            </p:cNvPr>
            <p:cNvSpPr txBox="1"/>
            <p:nvPr/>
          </p:nvSpPr>
          <p:spPr>
            <a:xfrm>
              <a:off x="871229" y="1723830"/>
              <a:ext cx="870652" cy="369332"/>
            </a:xfrm>
            <a:prstGeom prst="rect">
              <a:avLst/>
            </a:prstGeom>
            <a:noFill/>
          </p:spPr>
          <p:txBody>
            <a:bodyPr wrap="none" rtlCol="0">
              <a:spAutoFit/>
            </a:bodyPr>
            <a:lstStyle/>
            <a:p>
              <a:r>
                <a:rPr lang="en-US" dirty="0"/>
                <a:t>Kernel Stub</a:t>
              </a:r>
            </a:p>
          </p:txBody>
        </p:sp>
      </p:grpSp>
      <p:cxnSp>
        <p:nvCxnSpPr>
          <p:cNvPr id="20" name="Straight Arrow Connector 19">
            <a:extLst>
              <a:ext uri="{FF2B5EF4-FFF2-40B4-BE49-F238E27FC236}">
                <a16:creationId xmlns:a16="http://schemas.microsoft.com/office/drawing/2014/main" id="{BE9DB1CF-0EE6-444E-9722-B69F19DD457B}"/>
              </a:ext>
            </a:extLst>
          </p:cNvPr>
          <p:cNvCxnSpPr/>
          <p:nvPr/>
        </p:nvCxnSpPr>
        <p:spPr>
          <a:xfrm>
            <a:off x="1371601" y="3048000"/>
            <a:ext cx="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69D694-5F51-4600-980E-D66E26503393}"/>
              </a:ext>
            </a:extLst>
          </p:cNvPr>
          <p:cNvCxnSpPr>
            <a:cxnSpLocks/>
          </p:cNvCxnSpPr>
          <p:nvPr/>
        </p:nvCxnSpPr>
        <p:spPr>
          <a:xfrm flipV="1">
            <a:off x="2057401" y="3048000"/>
            <a:ext cx="0" cy="990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DB590E-8BAF-40A8-94A0-A86B5D8E7363}"/>
              </a:ext>
            </a:extLst>
          </p:cNvPr>
          <p:cNvCxnSpPr>
            <a:cxnSpLocks/>
          </p:cNvCxnSpPr>
          <p:nvPr/>
        </p:nvCxnSpPr>
        <p:spPr>
          <a:xfrm>
            <a:off x="7070054" y="3272711"/>
            <a:ext cx="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F9B631E-17DB-4856-BDC9-E56CA8B2385D}"/>
              </a:ext>
            </a:extLst>
          </p:cNvPr>
          <p:cNvCxnSpPr>
            <a:cxnSpLocks/>
          </p:cNvCxnSpPr>
          <p:nvPr/>
        </p:nvCxnSpPr>
        <p:spPr>
          <a:xfrm flipV="1">
            <a:off x="6372792" y="3282434"/>
            <a:ext cx="0" cy="8284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01146A-1A9A-429D-A26E-7833B7392DE5}"/>
              </a:ext>
            </a:extLst>
          </p:cNvPr>
          <p:cNvCxnSpPr>
            <a:cxnSpLocks/>
          </p:cNvCxnSpPr>
          <p:nvPr/>
        </p:nvCxnSpPr>
        <p:spPr>
          <a:xfrm flipV="1">
            <a:off x="1658198" y="4428311"/>
            <a:ext cx="2633031" cy="45381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39813C-5D09-4C32-9C6D-278ADB2B50C7}"/>
              </a:ext>
            </a:extLst>
          </p:cNvPr>
          <p:cNvCxnSpPr>
            <a:cxnSpLocks/>
          </p:cNvCxnSpPr>
          <p:nvPr/>
        </p:nvCxnSpPr>
        <p:spPr>
          <a:xfrm flipH="1" flipV="1">
            <a:off x="1828800" y="5004478"/>
            <a:ext cx="2895602" cy="604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9D9E93-C564-492A-B678-96AEF3AD716C}"/>
              </a:ext>
            </a:extLst>
          </p:cNvPr>
          <p:cNvSpPr txBox="1"/>
          <p:nvPr/>
        </p:nvSpPr>
        <p:spPr>
          <a:xfrm>
            <a:off x="980045" y="3210804"/>
            <a:ext cx="453970" cy="369332"/>
          </a:xfrm>
          <a:prstGeom prst="rect">
            <a:avLst/>
          </a:prstGeom>
          <a:noFill/>
        </p:spPr>
        <p:txBody>
          <a:bodyPr wrap="none" rtlCol="0">
            <a:spAutoFit/>
          </a:bodyPr>
          <a:lstStyle/>
          <a:p>
            <a:r>
              <a:rPr lang="en-US" dirty="0"/>
              <a:t>(1)</a:t>
            </a:r>
          </a:p>
        </p:txBody>
      </p:sp>
      <p:sp>
        <p:nvSpPr>
          <p:cNvPr id="39" name="TextBox 38">
            <a:extLst>
              <a:ext uri="{FF2B5EF4-FFF2-40B4-BE49-F238E27FC236}">
                <a16:creationId xmlns:a16="http://schemas.microsoft.com/office/drawing/2014/main" id="{06BD6133-5C7F-40AE-9923-6C0EAF765C25}"/>
              </a:ext>
            </a:extLst>
          </p:cNvPr>
          <p:cNvSpPr txBox="1"/>
          <p:nvPr/>
        </p:nvSpPr>
        <p:spPr>
          <a:xfrm>
            <a:off x="2094074" y="3282434"/>
            <a:ext cx="453970" cy="369332"/>
          </a:xfrm>
          <a:prstGeom prst="rect">
            <a:avLst/>
          </a:prstGeom>
          <a:noFill/>
        </p:spPr>
        <p:txBody>
          <a:bodyPr wrap="none" rtlCol="0">
            <a:spAutoFit/>
          </a:bodyPr>
          <a:lstStyle/>
          <a:p>
            <a:r>
              <a:rPr lang="en-US" dirty="0"/>
              <a:t>(6)</a:t>
            </a:r>
          </a:p>
        </p:txBody>
      </p:sp>
      <p:sp>
        <p:nvSpPr>
          <p:cNvPr id="40" name="TextBox 39">
            <a:extLst>
              <a:ext uri="{FF2B5EF4-FFF2-40B4-BE49-F238E27FC236}">
                <a16:creationId xmlns:a16="http://schemas.microsoft.com/office/drawing/2014/main" id="{B213EB80-E2F5-4DB5-8564-DA70B6A0D4FD}"/>
              </a:ext>
            </a:extLst>
          </p:cNvPr>
          <p:cNvSpPr txBox="1"/>
          <p:nvPr/>
        </p:nvSpPr>
        <p:spPr>
          <a:xfrm>
            <a:off x="3470244" y="4163214"/>
            <a:ext cx="453970" cy="369332"/>
          </a:xfrm>
          <a:prstGeom prst="rect">
            <a:avLst/>
          </a:prstGeom>
          <a:noFill/>
        </p:spPr>
        <p:txBody>
          <a:bodyPr wrap="none" rtlCol="0">
            <a:spAutoFit/>
          </a:bodyPr>
          <a:lstStyle/>
          <a:p>
            <a:r>
              <a:rPr lang="en-US" dirty="0"/>
              <a:t>(2)</a:t>
            </a:r>
          </a:p>
        </p:txBody>
      </p:sp>
      <p:sp>
        <p:nvSpPr>
          <p:cNvPr id="41" name="TextBox 40">
            <a:extLst>
              <a:ext uri="{FF2B5EF4-FFF2-40B4-BE49-F238E27FC236}">
                <a16:creationId xmlns:a16="http://schemas.microsoft.com/office/drawing/2014/main" id="{BBC82EB3-C034-4150-B0A6-76F9024B148B}"/>
              </a:ext>
            </a:extLst>
          </p:cNvPr>
          <p:cNvSpPr txBox="1"/>
          <p:nvPr/>
        </p:nvSpPr>
        <p:spPr>
          <a:xfrm>
            <a:off x="3262736" y="5257800"/>
            <a:ext cx="453970" cy="369332"/>
          </a:xfrm>
          <a:prstGeom prst="rect">
            <a:avLst/>
          </a:prstGeom>
          <a:noFill/>
        </p:spPr>
        <p:txBody>
          <a:bodyPr wrap="none" rtlCol="0">
            <a:spAutoFit/>
          </a:bodyPr>
          <a:lstStyle/>
          <a:p>
            <a:r>
              <a:rPr lang="en-US" dirty="0"/>
              <a:t>(5)</a:t>
            </a:r>
          </a:p>
        </p:txBody>
      </p:sp>
      <p:sp>
        <p:nvSpPr>
          <p:cNvPr id="42" name="TextBox 41">
            <a:extLst>
              <a:ext uri="{FF2B5EF4-FFF2-40B4-BE49-F238E27FC236}">
                <a16:creationId xmlns:a16="http://schemas.microsoft.com/office/drawing/2014/main" id="{A7C4CE9B-508A-4943-BC29-14553B9994C5}"/>
              </a:ext>
            </a:extLst>
          </p:cNvPr>
          <p:cNvSpPr txBox="1"/>
          <p:nvPr/>
        </p:nvSpPr>
        <p:spPr>
          <a:xfrm>
            <a:off x="5852404" y="3474225"/>
            <a:ext cx="453970"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BC563185-2A4A-451A-8066-35097D9D1C4F}"/>
              </a:ext>
            </a:extLst>
          </p:cNvPr>
          <p:cNvSpPr txBox="1"/>
          <p:nvPr/>
        </p:nvSpPr>
        <p:spPr>
          <a:xfrm>
            <a:off x="7079580" y="3440038"/>
            <a:ext cx="453970" cy="369332"/>
          </a:xfrm>
          <a:prstGeom prst="rect">
            <a:avLst/>
          </a:prstGeom>
          <a:noFill/>
        </p:spPr>
        <p:txBody>
          <a:bodyPr wrap="none" rtlCol="0">
            <a:spAutoFit/>
          </a:bodyPr>
          <a:lstStyle/>
          <a:p>
            <a:r>
              <a:rPr lang="en-US" dirty="0"/>
              <a:t>(4)</a:t>
            </a:r>
          </a:p>
        </p:txBody>
      </p:sp>
      <p:sp>
        <p:nvSpPr>
          <p:cNvPr id="4" name="Slide Number Placeholder 3">
            <a:extLst>
              <a:ext uri="{FF2B5EF4-FFF2-40B4-BE49-F238E27FC236}">
                <a16:creationId xmlns:a16="http://schemas.microsoft.com/office/drawing/2014/main" id="{61C22FED-F194-4121-9B4C-998E19A381B1}"/>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39</a:t>
            </a:fld>
            <a:endParaRPr lang="en-US" dirty="0">
              <a:solidFill>
                <a:schemeClr val="tx1"/>
              </a:solidFill>
            </a:endParaRPr>
          </a:p>
        </p:txBody>
      </p:sp>
    </p:spTree>
    <p:extLst>
      <p:ext uri="{BB962C8B-B14F-4D97-AF65-F5344CB8AC3E}">
        <p14:creationId xmlns:p14="http://schemas.microsoft.com/office/powerpoint/2010/main" val="95097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Title 1"/>
          <p:cNvSpPr>
            <a:spLocks noGrp="1"/>
          </p:cNvSpPr>
          <p:nvPr>
            <p:ph type="title"/>
          </p:nvPr>
        </p:nvSpPr>
        <p:spPr/>
        <p:txBody>
          <a:bodyPr/>
          <a:lstStyle/>
          <a:p>
            <a:pPr eaLnBrk="1" hangingPunct="1"/>
            <a:r>
              <a:rPr lang="en-US" altLang="en-US" dirty="0"/>
              <a:t>Exception Control Flow</a:t>
            </a:r>
          </a:p>
        </p:txBody>
      </p:sp>
      <p:sp>
        <p:nvSpPr>
          <p:cNvPr id="35842" name="Rectangle 3"/>
          <p:cNvSpPr>
            <a:spLocks noGrp="1" noChangeArrowheads="1"/>
          </p:cNvSpPr>
          <p:nvPr>
            <p:ph idx="1"/>
          </p:nvPr>
        </p:nvSpPr>
        <p:spPr>
          <a:xfrm>
            <a:off x="228600" y="1568450"/>
            <a:ext cx="8686800" cy="1098550"/>
          </a:xfrm>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pPr eaLnBrk="1" hangingPunct="1"/>
            <a:r>
              <a:rPr lang="en-US" altLang="en-US"/>
              <a:t>An </a:t>
            </a:r>
            <a:r>
              <a:rPr lang="en-US" altLang="en-US" i="1"/>
              <a:t>exception</a:t>
            </a:r>
            <a:r>
              <a:rPr lang="en-US" altLang="en-US"/>
              <a:t> is a transfer of control to the OS in response to some </a:t>
            </a:r>
            <a:r>
              <a:rPr lang="en-US" altLang="en-US" i="1"/>
              <a:t>event</a:t>
            </a:r>
            <a:r>
              <a:rPr lang="en-US" altLang="en-US"/>
              <a:t>  (i.e., change in processor state)</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4</a:t>
            </a:fld>
            <a:endParaRPr lang="en-US" dirty="0">
              <a:solidFill>
                <a:srgbClr val="FFFFFF"/>
              </a:solidFill>
            </a:endParaRPr>
          </a:p>
        </p:txBody>
      </p:sp>
      <p:sp>
        <p:nvSpPr>
          <p:cNvPr id="35843" name="Rectangle 4"/>
          <p:cNvSpPr>
            <a:spLocks noChangeArrowheads="1"/>
          </p:cNvSpPr>
          <p:nvPr/>
        </p:nvSpPr>
        <p:spPr bwMode="auto">
          <a:xfrm>
            <a:off x="2279650" y="2586038"/>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User Process</a:t>
            </a:r>
          </a:p>
        </p:txBody>
      </p:sp>
      <p:sp>
        <p:nvSpPr>
          <p:cNvPr id="35844" name="Rectangle 5"/>
          <p:cNvSpPr>
            <a:spLocks noChangeArrowheads="1"/>
          </p:cNvSpPr>
          <p:nvPr/>
        </p:nvSpPr>
        <p:spPr bwMode="auto">
          <a:xfrm>
            <a:off x="5584825" y="2586038"/>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OS</a:t>
            </a:r>
          </a:p>
        </p:txBody>
      </p:sp>
      <p:sp>
        <p:nvSpPr>
          <p:cNvPr id="35845"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1"/>
          <p:cNvSpPr>
            <a:spLocks noChangeArrowheads="1"/>
          </p:cNvSpPr>
          <p:nvPr/>
        </p:nvSpPr>
        <p:spPr bwMode="auto">
          <a:xfrm>
            <a:off x="3994150" y="3386138"/>
            <a:ext cx="1158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5851" name="Rectangle 12"/>
          <p:cNvSpPr>
            <a:spLocks noChangeArrowheads="1"/>
          </p:cNvSpPr>
          <p:nvPr/>
        </p:nvSpPr>
        <p:spPr bwMode="auto">
          <a:xfrm>
            <a:off x="6051550" y="3659188"/>
            <a:ext cx="252730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processing</a:t>
            </a:r>
          </a:p>
          <a:p>
            <a:pPr>
              <a:spcBef>
                <a:spcPct val="0"/>
              </a:spcBef>
              <a:buFontTx/>
              <a:buNone/>
            </a:pPr>
            <a:r>
              <a:rPr lang="en-US" altLang="en-US" sz="1800">
                <a:latin typeface="Arial" panose="020B0604020202020204" pitchFamily="34" charset="0"/>
              </a:rPr>
              <a:t>by </a:t>
            </a:r>
            <a:r>
              <a:rPr lang="en-US" altLang="en-US" sz="1800" i="1">
                <a:latin typeface="Arial" panose="020B0604020202020204" pitchFamily="34" charset="0"/>
              </a:rPr>
              <a:t>exception handler</a:t>
            </a:r>
          </a:p>
          <a:p>
            <a:pPr>
              <a:spcBef>
                <a:spcPct val="0"/>
              </a:spcBef>
              <a:buFontTx/>
              <a:buNone/>
            </a:pPr>
            <a:endParaRPr lang="en-US" altLang="en-US" sz="1800" i="1">
              <a:latin typeface="Arial" panose="020B0604020202020204" pitchFamily="34" charset="0"/>
            </a:endParaRPr>
          </a:p>
        </p:txBody>
      </p:sp>
      <p:sp>
        <p:nvSpPr>
          <p:cNvPr id="35852" name="Rectangle 13"/>
          <p:cNvSpPr>
            <a:spLocks noChangeArrowheads="1"/>
          </p:cNvSpPr>
          <p:nvPr/>
        </p:nvSpPr>
        <p:spPr bwMode="auto">
          <a:xfrm>
            <a:off x="3933825" y="4376738"/>
            <a:ext cx="1795463"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a:t>
            </a:r>
          </a:p>
          <a:p>
            <a:pPr>
              <a:spcBef>
                <a:spcPct val="0"/>
              </a:spcBef>
              <a:buFontTx/>
              <a:buNone/>
            </a:pPr>
            <a:r>
              <a:rPr lang="en-US" altLang="en-US" sz="1800" i="1">
                <a:latin typeface="Arial" panose="020B0604020202020204" pitchFamily="34" charset="0"/>
              </a:rPr>
              <a:t>return </a:t>
            </a:r>
            <a:r>
              <a:rPr lang="en-US" altLang="en-US" sz="1800">
                <a:latin typeface="Arial" panose="020B0604020202020204" pitchFamily="34" charset="0"/>
              </a:rPr>
              <a:t>(optional)</a:t>
            </a:r>
          </a:p>
        </p:txBody>
      </p:sp>
      <p:sp>
        <p:nvSpPr>
          <p:cNvPr id="35853" name="Rectangle 14"/>
          <p:cNvSpPr>
            <a:spLocks noChangeArrowheads="1"/>
          </p:cNvSpPr>
          <p:nvPr/>
        </p:nvSpPr>
        <p:spPr bwMode="auto">
          <a:xfrm>
            <a:off x="533400" y="344646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35854" name="Text Box 15"/>
          <p:cNvSpPr txBox="1">
            <a:spLocks noChangeArrowheads="1"/>
          </p:cNvSpPr>
          <p:nvPr/>
        </p:nvSpPr>
        <p:spPr bwMode="auto">
          <a:xfrm>
            <a:off x="2133600" y="3429000"/>
            <a:ext cx="8842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current</a:t>
            </a:r>
          </a:p>
        </p:txBody>
      </p:sp>
      <p:sp>
        <p:nvSpPr>
          <p:cNvPr id="35855" name="Text Box 16"/>
          <p:cNvSpPr txBox="1">
            <a:spLocks noChangeArrowheads="1"/>
          </p:cNvSpPr>
          <p:nvPr/>
        </p:nvSpPr>
        <p:spPr bwMode="auto">
          <a:xfrm>
            <a:off x="2446338" y="3657600"/>
            <a:ext cx="601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next</a:t>
            </a:r>
          </a:p>
        </p:txBody>
      </p:sp>
      <p:sp>
        <p:nvSpPr>
          <p:cNvPr id="35856"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233634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System Calls</a:t>
            </a:r>
          </a:p>
        </p:txBody>
      </p:sp>
      <p:grpSp>
        <p:nvGrpSpPr>
          <p:cNvPr id="7" name="Group 6">
            <a:extLst>
              <a:ext uri="{FF2B5EF4-FFF2-40B4-BE49-F238E27FC236}">
                <a16:creationId xmlns:a16="http://schemas.microsoft.com/office/drawing/2014/main" id="{D824032B-9FC2-4B6F-B763-40B810A50E76}"/>
              </a:ext>
            </a:extLst>
          </p:cNvPr>
          <p:cNvGrpSpPr/>
          <p:nvPr/>
        </p:nvGrpSpPr>
        <p:grpSpPr>
          <a:xfrm>
            <a:off x="762002" y="1934316"/>
            <a:ext cx="2708242" cy="1113684"/>
            <a:chOff x="959420" y="1734597"/>
            <a:chExt cx="1552367" cy="1113684"/>
          </a:xfrm>
        </p:grpSpPr>
        <p:sp>
          <p:nvSpPr>
            <p:cNvPr id="8" name="Rectangle 7">
              <a:extLst>
                <a:ext uri="{FF2B5EF4-FFF2-40B4-BE49-F238E27FC236}">
                  <a16:creationId xmlns:a16="http://schemas.microsoft.com/office/drawing/2014/main" id="{C0C65699-B8E3-4DB7-9BFA-43E7B679A8CA}"/>
                </a:ext>
              </a:extLst>
            </p:cNvPr>
            <p:cNvSpPr/>
            <p:nvPr/>
          </p:nvSpPr>
          <p:spPr>
            <a:xfrm>
              <a:off x="990600" y="2089666"/>
              <a:ext cx="1521187" cy="758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foo(){</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read(</a:t>
              </a:r>
              <a:r>
                <a:rPr lang="en-US" sz="1600" b="1" dirty="0" err="1">
                  <a:solidFill>
                    <a:schemeClr val="tx1"/>
                  </a:solidFill>
                  <a:latin typeface="Courier New" panose="02070309020205020404" pitchFamily="49" charset="0"/>
                  <a:cs typeface="Courier New" panose="02070309020205020404" pitchFamily="49" charset="0"/>
                </a:rPr>
                <a:t>args</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E586894-19FF-460F-AEC6-2A26E69B2C3F}"/>
                </a:ext>
              </a:extLst>
            </p:cNvPr>
            <p:cNvSpPr txBox="1"/>
            <p:nvPr/>
          </p:nvSpPr>
          <p:spPr>
            <a:xfrm>
              <a:off x="959420" y="1734597"/>
              <a:ext cx="1086440" cy="400110"/>
            </a:xfrm>
            <a:prstGeom prst="rect">
              <a:avLst/>
            </a:prstGeom>
            <a:noFill/>
          </p:spPr>
          <p:txBody>
            <a:bodyPr wrap="none" rtlCol="0">
              <a:spAutoFit/>
            </a:bodyPr>
            <a:lstStyle/>
            <a:p>
              <a:r>
                <a:rPr lang="en-US" sz="2000" dirty="0"/>
                <a:t>User Program</a:t>
              </a:r>
            </a:p>
          </p:txBody>
        </p:sp>
      </p:grpSp>
      <p:grpSp>
        <p:nvGrpSpPr>
          <p:cNvPr id="10" name="Group 9">
            <a:extLst>
              <a:ext uri="{FF2B5EF4-FFF2-40B4-BE49-F238E27FC236}">
                <a16:creationId xmlns:a16="http://schemas.microsoft.com/office/drawing/2014/main" id="{E3DB811A-BE1D-4B77-A41B-7720818206A8}"/>
              </a:ext>
            </a:extLst>
          </p:cNvPr>
          <p:cNvGrpSpPr/>
          <p:nvPr/>
        </p:nvGrpSpPr>
        <p:grpSpPr>
          <a:xfrm>
            <a:off x="741030" y="3845654"/>
            <a:ext cx="2362199" cy="1640746"/>
            <a:chOff x="959420" y="1734597"/>
            <a:chExt cx="1552367" cy="1640746"/>
          </a:xfrm>
        </p:grpSpPr>
        <p:sp>
          <p:nvSpPr>
            <p:cNvPr id="11" name="Rectangle 10">
              <a:extLst>
                <a:ext uri="{FF2B5EF4-FFF2-40B4-BE49-F238E27FC236}">
                  <a16:creationId xmlns:a16="http://schemas.microsoft.com/office/drawing/2014/main" id="{173F6693-5393-4F8F-8E93-33595B7A1258}"/>
                </a:ext>
              </a:extLst>
            </p:cNvPr>
            <p:cNvSpPr/>
            <p:nvPr/>
          </p:nvSpPr>
          <p:spPr>
            <a:xfrm>
              <a:off x="990600" y="2089666"/>
              <a:ext cx="1521187" cy="1285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read(</a:t>
              </a:r>
              <a:r>
                <a:rPr lang="en-US" sz="1600" b="1" dirty="0" err="1">
                  <a:solidFill>
                    <a:schemeClr val="tx1"/>
                  </a:solidFill>
                  <a:latin typeface="Courier New" panose="02070309020205020404" pitchFamily="49" charset="0"/>
                  <a:cs typeface="Courier New" panose="02070309020205020404" pitchFamily="49" charset="0"/>
                </a:rPr>
                <a:t>args</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push SYSREAD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trap</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return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9455C875-E746-4607-9E2E-E47A78155FF9}"/>
                </a:ext>
              </a:extLst>
            </p:cNvPr>
            <p:cNvSpPr txBox="1"/>
            <p:nvPr/>
          </p:nvSpPr>
          <p:spPr>
            <a:xfrm>
              <a:off x="959420" y="1734597"/>
              <a:ext cx="816631" cy="400110"/>
            </a:xfrm>
            <a:prstGeom prst="rect">
              <a:avLst/>
            </a:prstGeom>
            <a:noFill/>
          </p:spPr>
          <p:txBody>
            <a:bodyPr wrap="none" rtlCol="0">
              <a:spAutoFit/>
            </a:bodyPr>
            <a:lstStyle/>
            <a:p>
              <a:r>
                <a:rPr lang="en-US" sz="2000" dirty="0"/>
                <a:t>User Stub</a:t>
              </a:r>
            </a:p>
          </p:txBody>
        </p:sp>
      </p:grpSp>
      <p:grpSp>
        <p:nvGrpSpPr>
          <p:cNvPr id="13" name="Group 12">
            <a:extLst>
              <a:ext uri="{FF2B5EF4-FFF2-40B4-BE49-F238E27FC236}">
                <a16:creationId xmlns:a16="http://schemas.microsoft.com/office/drawing/2014/main" id="{9BDA3227-5503-4454-9D31-8B85666377CA}"/>
              </a:ext>
            </a:extLst>
          </p:cNvPr>
          <p:cNvGrpSpPr/>
          <p:nvPr/>
        </p:nvGrpSpPr>
        <p:grpSpPr>
          <a:xfrm>
            <a:off x="4354550" y="18655"/>
            <a:ext cx="3646449" cy="1641745"/>
            <a:chOff x="959420" y="1734597"/>
            <a:chExt cx="2103208" cy="1641745"/>
          </a:xfrm>
        </p:grpSpPr>
        <p:sp>
          <p:nvSpPr>
            <p:cNvPr id="14" name="Rectangle 13">
              <a:extLst>
                <a:ext uri="{FF2B5EF4-FFF2-40B4-BE49-F238E27FC236}">
                  <a16:creationId xmlns:a16="http://schemas.microsoft.com/office/drawing/2014/main" id="{5756985E-F5BC-448D-BC90-0752EA53592F}"/>
                </a:ext>
              </a:extLst>
            </p:cNvPr>
            <p:cNvSpPr/>
            <p:nvPr/>
          </p:nvSpPr>
          <p:spPr>
            <a:xfrm>
              <a:off x="990600" y="2089666"/>
              <a:ext cx="2072028" cy="1286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read_initial_handler</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args</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Initiate the DMA</a:t>
              </a:r>
            </a:p>
            <a:p>
              <a:r>
                <a:rPr lang="en-US" sz="1600" b="1" dirty="0">
                  <a:solidFill>
                    <a:schemeClr val="tx1"/>
                  </a:solidFill>
                  <a:latin typeface="Courier New" panose="02070309020205020404" pitchFamily="49" charset="0"/>
                  <a:cs typeface="Courier New" panose="02070309020205020404" pitchFamily="49" charset="0"/>
                </a:rPr>
                <a:t>  Yield()</a:t>
              </a:r>
              <a:endParaRPr lang="en-US" sz="1600" b="1" dirty="0">
                <a:solidFill>
                  <a:schemeClr val="accent2">
                    <a:lumMod val="75000"/>
                  </a:schemeClr>
                </a:solidFill>
                <a:latin typeface="Courier New" panose="02070309020205020404" pitchFamily="49" charset="0"/>
                <a:cs typeface="Courier New" panose="02070309020205020404" pitchFamily="49" charset="0"/>
              </a:endParaRP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0CD680C6-889A-43F4-89F9-5A03F136F93C}"/>
                </a:ext>
              </a:extLst>
            </p:cNvPr>
            <p:cNvSpPr txBox="1"/>
            <p:nvPr/>
          </p:nvSpPr>
          <p:spPr>
            <a:xfrm>
              <a:off x="959420" y="1734597"/>
              <a:ext cx="536710" cy="369332"/>
            </a:xfrm>
            <a:prstGeom prst="rect">
              <a:avLst/>
            </a:prstGeom>
            <a:noFill/>
          </p:spPr>
          <p:txBody>
            <a:bodyPr wrap="none" rtlCol="0">
              <a:spAutoFit/>
            </a:bodyPr>
            <a:lstStyle/>
            <a:p>
              <a:r>
                <a:rPr lang="en-US" dirty="0"/>
                <a:t>Kernel</a:t>
              </a:r>
            </a:p>
          </p:txBody>
        </p:sp>
      </p:grpSp>
      <p:grpSp>
        <p:nvGrpSpPr>
          <p:cNvPr id="16" name="Group 15">
            <a:extLst>
              <a:ext uri="{FF2B5EF4-FFF2-40B4-BE49-F238E27FC236}">
                <a16:creationId xmlns:a16="http://schemas.microsoft.com/office/drawing/2014/main" id="{F02E0E86-2304-4368-94F8-6812F20A4D63}"/>
              </a:ext>
            </a:extLst>
          </p:cNvPr>
          <p:cNvGrpSpPr/>
          <p:nvPr/>
        </p:nvGrpSpPr>
        <p:grpSpPr>
          <a:xfrm>
            <a:off x="3921379" y="1919226"/>
            <a:ext cx="4994018" cy="1926428"/>
            <a:chOff x="688535" y="1723830"/>
            <a:chExt cx="3281920" cy="1669445"/>
          </a:xfrm>
        </p:grpSpPr>
        <p:sp>
          <p:nvSpPr>
            <p:cNvPr id="17" name="Rectangle 16">
              <a:extLst>
                <a:ext uri="{FF2B5EF4-FFF2-40B4-BE49-F238E27FC236}">
                  <a16:creationId xmlns:a16="http://schemas.microsoft.com/office/drawing/2014/main" id="{1DF1D9CF-4A88-4B65-90C4-01B173EFC6E7}"/>
                </a:ext>
              </a:extLst>
            </p:cNvPr>
            <p:cNvSpPr/>
            <p:nvPr/>
          </p:nvSpPr>
          <p:spPr>
            <a:xfrm>
              <a:off x="688535" y="2089666"/>
              <a:ext cx="3281920" cy="13036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read_handler_stub</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   Put PCB in queue in “blocked” state</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//copy </a:t>
              </a:r>
              <a:r>
                <a:rPr lang="en-US" sz="1600" b="1" dirty="0" err="1">
                  <a:solidFill>
                    <a:schemeClr val="accent2">
                      <a:lumMod val="75000"/>
                    </a:schemeClr>
                  </a:solidFill>
                  <a:latin typeface="Courier New" panose="02070309020205020404" pitchFamily="49" charset="0"/>
                  <a:cs typeface="Courier New" panose="02070309020205020404" pitchFamily="49" charset="0"/>
                </a:rPr>
                <a:t>args</a:t>
              </a:r>
              <a:r>
                <a:rPr lang="en-US" sz="1600" b="1" dirty="0">
                  <a:solidFill>
                    <a:schemeClr val="accent2">
                      <a:lumMod val="75000"/>
                    </a:schemeClr>
                  </a:solidFill>
                  <a:latin typeface="Courier New" panose="02070309020205020404" pitchFamily="49" charset="0"/>
                  <a:cs typeface="Courier New" panose="02070309020205020404" pitchFamily="49" charset="0"/>
                </a:rPr>
                <a:t> from user memory </a:t>
              </a:r>
              <a:br>
                <a:rPr lang="en-US" sz="1600" b="1" dirty="0">
                  <a:solidFill>
                    <a:schemeClr val="accent2">
                      <a:lumMod val="75000"/>
                    </a:schemeClr>
                  </a:solidFill>
                  <a:latin typeface="Courier New" panose="02070309020205020404" pitchFamily="49" charset="0"/>
                  <a:cs typeface="Courier New" panose="02070309020205020404" pitchFamily="49" charset="0"/>
                </a:rPr>
              </a:br>
              <a:r>
                <a:rPr lang="en-US" sz="1600" b="1" dirty="0">
                  <a:solidFill>
                    <a:schemeClr val="accent2">
                      <a:lumMod val="75000"/>
                    </a:schemeClr>
                  </a:solidFill>
                  <a:latin typeface="Courier New" panose="02070309020205020404" pitchFamily="49" charset="0"/>
                  <a:cs typeface="Courier New" panose="02070309020205020404" pitchFamily="49" charset="0"/>
                </a:rPr>
                <a:t>   //check </a:t>
              </a:r>
              <a:r>
                <a:rPr lang="en-US" sz="1600" b="1" dirty="0" err="1">
                  <a:solidFill>
                    <a:schemeClr val="accent2">
                      <a:lumMod val="75000"/>
                    </a:schemeClr>
                  </a:solidFill>
                  <a:latin typeface="Courier New" panose="02070309020205020404" pitchFamily="49" charset="0"/>
                  <a:cs typeface="Courier New" panose="02070309020205020404" pitchFamily="49" charset="0"/>
                </a:rPr>
                <a:t>args</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read_initial_handler</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args</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739E165-4F5E-4D38-A18D-835A3D5ECABE}"/>
                </a:ext>
              </a:extLst>
            </p:cNvPr>
            <p:cNvSpPr txBox="1"/>
            <p:nvPr/>
          </p:nvSpPr>
          <p:spPr>
            <a:xfrm>
              <a:off x="871229" y="1723830"/>
              <a:ext cx="870652" cy="369332"/>
            </a:xfrm>
            <a:prstGeom prst="rect">
              <a:avLst/>
            </a:prstGeom>
            <a:noFill/>
          </p:spPr>
          <p:txBody>
            <a:bodyPr wrap="none" rtlCol="0">
              <a:spAutoFit/>
            </a:bodyPr>
            <a:lstStyle/>
            <a:p>
              <a:r>
                <a:rPr lang="en-US" dirty="0"/>
                <a:t>Kernel Stub</a:t>
              </a:r>
            </a:p>
          </p:txBody>
        </p:sp>
      </p:grpSp>
      <p:cxnSp>
        <p:nvCxnSpPr>
          <p:cNvPr id="20" name="Straight Arrow Connector 19">
            <a:extLst>
              <a:ext uri="{FF2B5EF4-FFF2-40B4-BE49-F238E27FC236}">
                <a16:creationId xmlns:a16="http://schemas.microsoft.com/office/drawing/2014/main" id="{BE9DB1CF-0EE6-444E-9722-B69F19DD457B}"/>
              </a:ext>
            </a:extLst>
          </p:cNvPr>
          <p:cNvCxnSpPr/>
          <p:nvPr/>
        </p:nvCxnSpPr>
        <p:spPr>
          <a:xfrm>
            <a:off x="1371601" y="3048000"/>
            <a:ext cx="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69D694-5F51-4600-980E-D66E26503393}"/>
              </a:ext>
            </a:extLst>
          </p:cNvPr>
          <p:cNvCxnSpPr>
            <a:cxnSpLocks/>
          </p:cNvCxnSpPr>
          <p:nvPr/>
        </p:nvCxnSpPr>
        <p:spPr>
          <a:xfrm flipV="1">
            <a:off x="2057401" y="3048000"/>
            <a:ext cx="0" cy="990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F9B631E-17DB-4856-BDC9-E56CA8B2385D}"/>
              </a:ext>
            </a:extLst>
          </p:cNvPr>
          <p:cNvCxnSpPr>
            <a:cxnSpLocks/>
          </p:cNvCxnSpPr>
          <p:nvPr/>
        </p:nvCxnSpPr>
        <p:spPr>
          <a:xfrm flipV="1">
            <a:off x="6002942" y="1390542"/>
            <a:ext cx="0" cy="8284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39813C-5D09-4C32-9C6D-278ADB2B50C7}"/>
              </a:ext>
            </a:extLst>
          </p:cNvPr>
          <p:cNvCxnSpPr>
            <a:cxnSpLocks/>
          </p:cNvCxnSpPr>
          <p:nvPr/>
        </p:nvCxnSpPr>
        <p:spPr>
          <a:xfrm flipH="1" flipV="1">
            <a:off x="1983677" y="5191323"/>
            <a:ext cx="2740725" cy="4174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9D9E93-C564-492A-B678-96AEF3AD716C}"/>
              </a:ext>
            </a:extLst>
          </p:cNvPr>
          <p:cNvSpPr txBox="1"/>
          <p:nvPr/>
        </p:nvSpPr>
        <p:spPr>
          <a:xfrm>
            <a:off x="980045" y="3210804"/>
            <a:ext cx="453970" cy="369332"/>
          </a:xfrm>
          <a:prstGeom prst="rect">
            <a:avLst/>
          </a:prstGeom>
          <a:noFill/>
        </p:spPr>
        <p:txBody>
          <a:bodyPr wrap="none" rtlCol="0">
            <a:spAutoFit/>
          </a:bodyPr>
          <a:lstStyle/>
          <a:p>
            <a:r>
              <a:rPr lang="en-US" dirty="0"/>
              <a:t>(1)</a:t>
            </a:r>
          </a:p>
        </p:txBody>
      </p:sp>
      <p:sp>
        <p:nvSpPr>
          <p:cNvPr id="39" name="TextBox 38">
            <a:extLst>
              <a:ext uri="{FF2B5EF4-FFF2-40B4-BE49-F238E27FC236}">
                <a16:creationId xmlns:a16="http://schemas.microsoft.com/office/drawing/2014/main" id="{06BD6133-5C7F-40AE-9923-6C0EAF765C25}"/>
              </a:ext>
            </a:extLst>
          </p:cNvPr>
          <p:cNvSpPr txBox="1"/>
          <p:nvPr/>
        </p:nvSpPr>
        <p:spPr>
          <a:xfrm>
            <a:off x="2094074" y="3282434"/>
            <a:ext cx="453970" cy="369332"/>
          </a:xfrm>
          <a:prstGeom prst="rect">
            <a:avLst/>
          </a:prstGeom>
          <a:noFill/>
        </p:spPr>
        <p:txBody>
          <a:bodyPr wrap="none" rtlCol="0">
            <a:spAutoFit/>
          </a:bodyPr>
          <a:lstStyle/>
          <a:p>
            <a:r>
              <a:rPr lang="en-US" dirty="0"/>
              <a:t>(6)</a:t>
            </a:r>
          </a:p>
        </p:txBody>
      </p:sp>
      <p:sp>
        <p:nvSpPr>
          <p:cNvPr id="40" name="TextBox 39">
            <a:extLst>
              <a:ext uri="{FF2B5EF4-FFF2-40B4-BE49-F238E27FC236}">
                <a16:creationId xmlns:a16="http://schemas.microsoft.com/office/drawing/2014/main" id="{B213EB80-E2F5-4DB5-8564-DA70B6A0D4FD}"/>
              </a:ext>
            </a:extLst>
          </p:cNvPr>
          <p:cNvSpPr txBox="1"/>
          <p:nvPr/>
        </p:nvSpPr>
        <p:spPr>
          <a:xfrm>
            <a:off x="3000536" y="3531500"/>
            <a:ext cx="453970" cy="369332"/>
          </a:xfrm>
          <a:prstGeom prst="rect">
            <a:avLst/>
          </a:prstGeom>
          <a:noFill/>
        </p:spPr>
        <p:txBody>
          <a:bodyPr wrap="none" rtlCol="0">
            <a:spAutoFit/>
          </a:bodyPr>
          <a:lstStyle/>
          <a:p>
            <a:r>
              <a:rPr lang="en-US" dirty="0"/>
              <a:t>(2)</a:t>
            </a:r>
          </a:p>
        </p:txBody>
      </p:sp>
      <p:sp>
        <p:nvSpPr>
          <p:cNvPr id="41" name="TextBox 40">
            <a:extLst>
              <a:ext uri="{FF2B5EF4-FFF2-40B4-BE49-F238E27FC236}">
                <a16:creationId xmlns:a16="http://schemas.microsoft.com/office/drawing/2014/main" id="{BBC82EB3-C034-4150-B0A6-76F9024B148B}"/>
              </a:ext>
            </a:extLst>
          </p:cNvPr>
          <p:cNvSpPr txBox="1"/>
          <p:nvPr/>
        </p:nvSpPr>
        <p:spPr>
          <a:xfrm>
            <a:off x="3284336" y="5451731"/>
            <a:ext cx="453970" cy="369332"/>
          </a:xfrm>
          <a:prstGeom prst="rect">
            <a:avLst/>
          </a:prstGeom>
          <a:noFill/>
        </p:spPr>
        <p:txBody>
          <a:bodyPr wrap="none" rtlCol="0">
            <a:spAutoFit/>
          </a:bodyPr>
          <a:lstStyle/>
          <a:p>
            <a:r>
              <a:rPr lang="en-US" dirty="0"/>
              <a:t>(5)</a:t>
            </a:r>
          </a:p>
        </p:txBody>
      </p:sp>
      <p:sp>
        <p:nvSpPr>
          <p:cNvPr id="42" name="TextBox 41">
            <a:extLst>
              <a:ext uri="{FF2B5EF4-FFF2-40B4-BE49-F238E27FC236}">
                <a16:creationId xmlns:a16="http://schemas.microsoft.com/office/drawing/2014/main" id="{A7C4CE9B-508A-4943-BC29-14553B9994C5}"/>
              </a:ext>
            </a:extLst>
          </p:cNvPr>
          <p:cNvSpPr txBox="1"/>
          <p:nvPr/>
        </p:nvSpPr>
        <p:spPr>
          <a:xfrm>
            <a:off x="5482554" y="1582333"/>
            <a:ext cx="453970" cy="369332"/>
          </a:xfrm>
          <a:prstGeom prst="rect">
            <a:avLst/>
          </a:prstGeom>
          <a:noFill/>
        </p:spPr>
        <p:txBody>
          <a:bodyPr wrap="none" rtlCol="0">
            <a:spAutoFit/>
          </a:bodyPr>
          <a:lstStyle/>
          <a:p>
            <a:r>
              <a:rPr lang="en-US" dirty="0"/>
              <a:t>(3)</a:t>
            </a:r>
          </a:p>
        </p:txBody>
      </p:sp>
      <p:sp>
        <p:nvSpPr>
          <p:cNvPr id="4" name="Slide Number Placeholder 3">
            <a:extLst>
              <a:ext uri="{FF2B5EF4-FFF2-40B4-BE49-F238E27FC236}">
                <a16:creationId xmlns:a16="http://schemas.microsoft.com/office/drawing/2014/main" id="{61C22FED-F194-4121-9B4C-998E19A381B1}"/>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40</a:t>
            </a:fld>
            <a:endParaRPr lang="en-US" dirty="0">
              <a:solidFill>
                <a:schemeClr val="tx1"/>
              </a:solidFill>
            </a:endParaRPr>
          </a:p>
        </p:txBody>
      </p:sp>
      <p:cxnSp>
        <p:nvCxnSpPr>
          <p:cNvPr id="5" name="Straight Arrow Connector 4">
            <a:extLst>
              <a:ext uri="{FF2B5EF4-FFF2-40B4-BE49-F238E27FC236}">
                <a16:creationId xmlns:a16="http://schemas.microsoft.com/office/drawing/2014/main" id="{A97E9206-9836-4699-ADB9-EBE9164F6F53}"/>
              </a:ext>
            </a:extLst>
          </p:cNvPr>
          <p:cNvCxnSpPr/>
          <p:nvPr/>
        </p:nvCxnSpPr>
        <p:spPr>
          <a:xfrm flipV="1">
            <a:off x="1828800" y="2668692"/>
            <a:ext cx="2092579" cy="217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1730D0B-10B6-489C-917E-3DADC64D474D}"/>
              </a:ext>
            </a:extLst>
          </p:cNvPr>
          <p:cNvGrpSpPr/>
          <p:nvPr/>
        </p:nvGrpSpPr>
        <p:grpSpPr>
          <a:xfrm>
            <a:off x="3766380" y="3938455"/>
            <a:ext cx="5377621" cy="2335546"/>
            <a:chOff x="521385" y="1630883"/>
            <a:chExt cx="3534012" cy="2023987"/>
          </a:xfrm>
        </p:grpSpPr>
        <p:sp>
          <p:nvSpPr>
            <p:cNvPr id="35" name="Rectangle 34">
              <a:extLst>
                <a:ext uri="{FF2B5EF4-FFF2-40B4-BE49-F238E27FC236}">
                  <a16:creationId xmlns:a16="http://schemas.microsoft.com/office/drawing/2014/main" id="{5A099119-348B-46BF-A886-6B91FA400230}"/>
                </a:ext>
              </a:extLst>
            </p:cNvPr>
            <p:cNvSpPr/>
            <p:nvPr/>
          </p:nvSpPr>
          <p:spPr>
            <a:xfrm>
              <a:off x="521385" y="1834114"/>
              <a:ext cx="3534012" cy="18207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1600" b="1" dirty="0">
                  <a:solidFill>
                    <a:schemeClr val="accent2">
                      <a:lumMod val="75000"/>
                    </a:schemeClr>
                  </a:solidFill>
                  <a:latin typeface="Courier New" panose="02070309020205020404" pitchFamily="49" charset="0"/>
                  <a:cs typeface="Courier New" panose="02070309020205020404" pitchFamily="49" charset="0"/>
                </a:rPr>
              </a:br>
              <a:r>
                <a:rPr lang="en-US" sz="1600" b="1" dirty="0">
                  <a:solidFill>
                    <a:schemeClr val="accent2">
                      <a:lumMod val="75000"/>
                    </a:schemeClr>
                  </a:solidFill>
                  <a:latin typeface="Courier New" panose="02070309020205020404" pitchFamily="49" charset="0"/>
                  <a:cs typeface="Courier New" panose="02070309020205020404" pitchFamily="49" charset="0"/>
                </a:rPr>
                <a:t>//DMA interrupt generated after read //operation. This triggers the following //function to store the data</a:t>
              </a:r>
            </a:p>
            <a:p>
              <a:r>
                <a:rPr lang="en-US" sz="1600" b="1" dirty="0" err="1">
                  <a:solidFill>
                    <a:schemeClr val="tx1"/>
                  </a:solidFill>
                  <a:latin typeface="Courier New" panose="02070309020205020404" pitchFamily="49" charset="0"/>
                  <a:cs typeface="Courier New" panose="02070309020205020404" pitchFamily="49" charset="0"/>
                </a:rPr>
                <a:t>read_final_handler</a:t>
              </a:r>
              <a:r>
                <a:rPr lang="en-US" sz="1600" b="1" dirty="0">
                  <a:solidFill>
                    <a:schemeClr val="tx1"/>
                  </a:solidFill>
                  <a:latin typeface="Courier New" panose="02070309020205020404" pitchFamily="49" charset="0"/>
                  <a:cs typeface="Courier New" panose="02070309020205020404" pitchFamily="49" charset="0"/>
                </a:rPr>
                <a:t>(PCB, data){</a:t>
              </a:r>
            </a:p>
            <a:p>
              <a:r>
                <a:rPr lang="en-US" sz="1600" b="1" dirty="0">
                  <a:solidFill>
                    <a:schemeClr val="tx1"/>
                  </a:solidFill>
                  <a:latin typeface="Courier New" panose="02070309020205020404" pitchFamily="49" charset="0"/>
                  <a:cs typeface="Courier New" panose="02070309020205020404" pitchFamily="49" charset="0"/>
                </a:rPr>
                <a:t>   Puts data into PCB user mem</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changes the state from blocked to ready</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a:t>
              </a:r>
            </a:p>
          </p:txBody>
        </p:sp>
        <p:sp>
          <p:nvSpPr>
            <p:cNvPr id="36" name="TextBox 35">
              <a:extLst>
                <a:ext uri="{FF2B5EF4-FFF2-40B4-BE49-F238E27FC236}">
                  <a16:creationId xmlns:a16="http://schemas.microsoft.com/office/drawing/2014/main" id="{7EA53920-8C2A-47FE-853E-8D5CE3FBD411}"/>
                </a:ext>
              </a:extLst>
            </p:cNvPr>
            <p:cNvSpPr txBox="1"/>
            <p:nvPr/>
          </p:nvSpPr>
          <p:spPr>
            <a:xfrm>
              <a:off x="655890" y="1630883"/>
              <a:ext cx="3347209" cy="293391"/>
            </a:xfrm>
            <a:prstGeom prst="rect">
              <a:avLst/>
            </a:prstGeom>
            <a:noFill/>
          </p:spPr>
          <p:txBody>
            <a:bodyPr wrap="square" rtlCol="0">
              <a:spAutoFit/>
            </a:bodyPr>
            <a:lstStyle/>
            <a:p>
              <a:endParaRPr lang="en-US" sz="1600" dirty="0"/>
            </a:p>
          </p:txBody>
        </p:sp>
      </p:grpSp>
      <p:cxnSp>
        <p:nvCxnSpPr>
          <p:cNvPr id="22" name="Connector: Curved 21">
            <a:extLst>
              <a:ext uri="{FF2B5EF4-FFF2-40B4-BE49-F238E27FC236}">
                <a16:creationId xmlns:a16="http://schemas.microsoft.com/office/drawing/2014/main" id="{8BBD13AF-19BA-45A2-881C-0BED6A007FBB}"/>
              </a:ext>
            </a:extLst>
          </p:cNvPr>
          <p:cNvCxnSpPr>
            <a:cxnSpLocks/>
            <a:stCxn id="14" idx="1"/>
            <a:endCxn id="36" idx="1"/>
          </p:cNvCxnSpPr>
          <p:nvPr/>
        </p:nvCxnSpPr>
        <p:spPr>
          <a:xfrm rot="10800000" flipV="1">
            <a:off x="3971053" y="1017062"/>
            <a:ext cx="437556" cy="3090670"/>
          </a:xfrm>
          <a:prstGeom prst="curvedConnector3">
            <a:avLst>
              <a:gd name="adj1" fmla="val 152245"/>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431444-5D41-4957-B7F0-9E5116C8D9FF}"/>
              </a:ext>
            </a:extLst>
          </p:cNvPr>
          <p:cNvSpPr txBox="1"/>
          <p:nvPr/>
        </p:nvSpPr>
        <p:spPr>
          <a:xfrm>
            <a:off x="3417667" y="1506524"/>
            <a:ext cx="45397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02411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a:t>Summary: User/Kernel (Privileged) Mode</a:t>
            </a: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
        <p:nvSpPr>
          <p:cNvPr id="2" name="Slide Number Placeholder 1">
            <a:extLst>
              <a:ext uri="{FF2B5EF4-FFF2-40B4-BE49-F238E27FC236}">
                <a16:creationId xmlns:a16="http://schemas.microsoft.com/office/drawing/2014/main" id="{5A3B3CB9-5712-492B-9A55-2E01015489B8}"/>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41</a:t>
            </a:fld>
            <a:endParaRPr lang="en-US" dirty="0">
              <a:solidFill>
                <a:srgbClr val="FFFFFF"/>
              </a:solidFill>
            </a:endParaRPr>
          </a:p>
        </p:txBody>
      </p:sp>
    </p:spTree>
    <p:extLst>
      <p:ext uri="{BB962C8B-B14F-4D97-AF65-F5344CB8AC3E}">
        <p14:creationId xmlns:p14="http://schemas.microsoft.com/office/powerpoint/2010/main" val="14164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47087"/>
            <a:ext cx="8534400" cy="609600"/>
          </a:xfrm>
        </p:spPr>
        <p:txBody>
          <a:bodyPr>
            <a:normAutofit fontScale="90000"/>
          </a:bodyPr>
          <a:lstStyle/>
          <a:p>
            <a:pPr eaLnBrk="1" hangingPunct="1"/>
            <a:r>
              <a:rPr lang="en-US" altLang="en-US" b="1" dirty="0"/>
              <a:t>Asynchronous</a:t>
            </a:r>
            <a:r>
              <a:rPr lang="en-US" altLang="en-US" dirty="0"/>
              <a:t> Exceptions (Interrupts)</a:t>
            </a:r>
          </a:p>
        </p:txBody>
      </p:sp>
      <p:sp>
        <p:nvSpPr>
          <p:cNvPr id="37891" name="Rectangle 3"/>
          <p:cNvSpPr>
            <a:spLocks noGrp="1" noChangeArrowheads="1"/>
          </p:cNvSpPr>
          <p:nvPr>
            <p:ph idx="1"/>
          </p:nvPr>
        </p:nvSpPr>
        <p:spPr>
          <a:xfrm>
            <a:off x="685800" y="1447800"/>
            <a:ext cx="7543801" cy="4023360"/>
          </a:xfrm>
        </p:spPr>
        <p:txBody>
          <a:bodyPr>
            <a:noAutofit/>
          </a:bodyPr>
          <a:lstStyle/>
          <a:p>
            <a:pPr eaLnBrk="1" hangingPunct="1"/>
            <a:r>
              <a:rPr lang="en-US" altLang="en-US" sz="2000" dirty="0"/>
              <a:t>Caused by events </a:t>
            </a:r>
            <a:r>
              <a:rPr lang="en-US" altLang="en-US" sz="2000" b="1" dirty="0"/>
              <a:t>external</a:t>
            </a:r>
            <a:r>
              <a:rPr lang="en-US" altLang="en-US" sz="2000" dirty="0"/>
              <a:t> to processor (i.e., outside the current program)</a:t>
            </a:r>
          </a:p>
          <a:p>
            <a:pPr lvl="1" eaLnBrk="1" hangingPunct="1"/>
            <a:r>
              <a:rPr lang="en-US" altLang="en-US" sz="2000" dirty="0"/>
              <a:t>Indicated by setting the processor’s interrupt pin(s)</a:t>
            </a:r>
          </a:p>
          <a:p>
            <a:pPr lvl="1" eaLnBrk="1" hangingPunct="1"/>
            <a:r>
              <a:rPr lang="en-US" altLang="en-US" sz="2000" dirty="0"/>
              <a:t>Handler returns to “next” instruction after servicing</a:t>
            </a:r>
          </a:p>
          <a:p>
            <a:pPr eaLnBrk="1" hangingPunct="1"/>
            <a:r>
              <a:rPr lang="en-US" altLang="en-US" sz="2000" b="1" dirty="0"/>
              <a:t>Examples:</a:t>
            </a:r>
          </a:p>
          <a:p>
            <a:pPr lvl="1" eaLnBrk="1" hangingPunct="1"/>
            <a:r>
              <a:rPr lang="en-US" altLang="en-US" sz="2000" dirty="0"/>
              <a:t>I/O interrupts</a:t>
            </a:r>
          </a:p>
          <a:p>
            <a:pPr lvl="2" eaLnBrk="1" hangingPunct="1"/>
            <a:r>
              <a:rPr lang="en-US" altLang="en-US" sz="1800" dirty="0"/>
              <a:t>Key pressed on the keyboard</a:t>
            </a:r>
          </a:p>
          <a:p>
            <a:pPr lvl="2" eaLnBrk="1" hangingPunct="1"/>
            <a:r>
              <a:rPr lang="en-US" altLang="en-US" sz="1800" dirty="0"/>
              <a:t>Arrival of packet from network, or disk</a:t>
            </a:r>
          </a:p>
          <a:p>
            <a:pPr lvl="1" eaLnBrk="1" hangingPunct="1"/>
            <a:r>
              <a:rPr lang="en-US" altLang="en-US" sz="2000" dirty="0"/>
              <a:t>Hard-reset interrupt</a:t>
            </a:r>
          </a:p>
          <a:p>
            <a:pPr lvl="2" eaLnBrk="1" hangingPunct="1"/>
            <a:r>
              <a:rPr lang="en-US" altLang="en-US" sz="1800" dirty="0"/>
              <a:t>Hitting reset button</a:t>
            </a:r>
          </a:p>
          <a:p>
            <a:pPr lvl="1" eaLnBrk="1" hangingPunct="1"/>
            <a:r>
              <a:rPr lang="en-US" altLang="en-US" sz="2000" dirty="0"/>
              <a:t>Soft-reset interrupt</a:t>
            </a:r>
          </a:p>
          <a:p>
            <a:pPr lvl="2" eaLnBrk="1" hangingPunct="1"/>
            <a:r>
              <a:rPr lang="en-US" altLang="en-US" sz="1800" dirty="0"/>
              <a:t>Hitting control-alt-delete to initiate restart on a PC</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165712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9"/>
          <p:cNvSpPr>
            <a:spLocks noGrp="1" noChangeArrowheads="1"/>
          </p:cNvSpPr>
          <p:nvPr>
            <p:ph type="title"/>
          </p:nvPr>
        </p:nvSpPr>
        <p:spPr/>
        <p:txBody>
          <a:bodyPr/>
          <a:lstStyle/>
          <a:p>
            <a:pPr eaLnBrk="1" hangingPunct="1"/>
            <a:r>
              <a:rPr lang="en-US" altLang="en-US"/>
              <a:t>Interrupt Vectors</a:t>
            </a:r>
          </a:p>
        </p:txBody>
      </p:sp>
      <p:sp>
        <p:nvSpPr>
          <p:cNvPr id="36867" name="Rectangle 30"/>
          <p:cNvSpPr>
            <a:spLocks noGrp="1" noChangeArrowheads="1"/>
          </p:cNvSpPr>
          <p:nvPr>
            <p:ph idx="1"/>
          </p:nvPr>
        </p:nvSpPr>
        <p:spPr>
          <a:xfrm>
            <a:off x="4648200" y="1981200"/>
            <a:ext cx="4495800" cy="4343400"/>
          </a:xfrm>
        </p:spPr>
        <p:txBody>
          <a:bodyPr>
            <a:normAutofit/>
          </a:bodyPr>
          <a:lstStyle/>
          <a:p>
            <a:pPr lvl="1" eaLnBrk="1" hangingPunct="1"/>
            <a:r>
              <a:rPr lang="en-US" altLang="en-US" dirty="0"/>
              <a:t>Each type of event has a unique exception number </a:t>
            </a:r>
            <a:r>
              <a:rPr lang="en-US" altLang="en-US" i="1" dirty="0"/>
              <a:t>k</a:t>
            </a:r>
          </a:p>
          <a:p>
            <a:pPr lvl="1" eaLnBrk="1" hangingPunct="1"/>
            <a:r>
              <a:rPr lang="en-US" altLang="en-US" dirty="0"/>
              <a:t>Index into jump table (a.k.a., interrupt vector)</a:t>
            </a:r>
          </a:p>
          <a:p>
            <a:pPr lvl="1" eaLnBrk="1" hangingPunct="1"/>
            <a:r>
              <a:rPr lang="en-US" altLang="en-US" dirty="0"/>
              <a:t>Jump table entry </a:t>
            </a:r>
            <a:r>
              <a:rPr lang="en-US" altLang="en-US" i="1" dirty="0"/>
              <a:t>k</a:t>
            </a:r>
            <a:r>
              <a:rPr lang="en-US" altLang="en-US" dirty="0"/>
              <a:t> points to a function (exception handler).</a:t>
            </a:r>
          </a:p>
          <a:p>
            <a:pPr lvl="1" eaLnBrk="1" hangingPunct="1"/>
            <a:r>
              <a:rPr lang="en-US" altLang="en-US" dirty="0"/>
              <a:t>Handler </a:t>
            </a:r>
            <a:r>
              <a:rPr lang="en-US" altLang="en-US" i="1" dirty="0"/>
              <a:t>k</a:t>
            </a:r>
            <a:r>
              <a:rPr lang="en-US" altLang="en-US" dirty="0"/>
              <a:t> is called each time exception </a:t>
            </a:r>
            <a:r>
              <a:rPr lang="en-US" altLang="en-US" i="1" dirty="0"/>
              <a:t>k</a:t>
            </a:r>
            <a:r>
              <a:rPr lang="en-US" altLang="en-US" dirty="0"/>
              <a:t> occurs. </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6</a:t>
            </a:fld>
            <a:endParaRPr lang="en-US" dirty="0">
              <a:solidFill>
                <a:srgbClr val="FFFFFF"/>
              </a:solidFill>
            </a:endParaRPr>
          </a:p>
        </p:txBody>
      </p:sp>
      <p:sp>
        <p:nvSpPr>
          <p:cNvPr id="36868" name="Rectangle 4"/>
          <p:cNvSpPr>
            <a:spLocks noChangeArrowheads="1"/>
          </p:cNvSpPr>
          <p:nvPr/>
        </p:nvSpPr>
        <p:spPr bwMode="auto">
          <a:xfrm>
            <a:off x="954088" y="2914650"/>
            <a:ext cx="10160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dirty="0">
                <a:latin typeface="Arial" panose="020B0604020202020204" pitchFamily="34" charset="0"/>
              </a:rPr>
              <a:t>interrupt</a:t>
            </a:r>
          </a:p>
          <a:p>
            <a:pPr algn="ctr">
              <a:spcBef>
                <a:spcPct val="0"/>
              </a:spcBef>
              <a:buFontTx/>
              <a:buNone/>
            </a:pPr>
            <a:r>
              <a:rPr lang="en-US" altLang="en-US" sz="1600" b="1" dirty="0">
                <a:latin typeface="Arial" panose="020B0604020202020204" pitchFamily="34" charset="0"/>
              </a:rPr>
              <a:t>vector</a:t>
            </a:r>
          </a:p>
        </p:txBody>
      </p:sp>
      <p:sp>
        <p:nvSpPr>
          <p:cNvPr id="36869" name="Rectangle 5"/>
          <p:cNvSpPr>
            <a:spLocks noChangeArrowheads="1"/>
          </p:cNvSpPr>
          <p:nvPr/>
        </p:nvSpPr>
        <p:spPr bwMode="auto">
          <a:xfrm>
            <a:off x="839788" y="35560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0" name="Rectangle 6"/>
          <p:cNvSpPr>
            <a:spLocks noChangeArrowheads="1"/>
          </p:cNvSpPr>
          <p:nvPr/>
        </p:nvSpPr>
        <p:spPr bwMode="auto">
          <a:xfrm>
            <a:off x="839788" y="37846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1" name="Rectangle 7"/>
          <p:cNvSpPr>
            <a:spLocks noChangeArrowheads="1"/>
          </p:cNvSpPr>
          <p:nvPr/>
        </p:nvSpPr>
        <p:spPr bwMode="auto">
          <a:xfrm>
            <a:off x="839788" y="40132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2" name="Line 8"/>
          <p:cNvSpPr>
            <a:spLocks noChangeShapeType="1"/>
          </p:cNvSpPr>
          <p:nvPr/>
        </p:nvSpPr>
        <p:spPr bwMode="auto">
          <a:xfrm flipV="1">
            <a:off x="1449388" y="3797300"/>
            <a:ext cx="12192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Oval 9"/>
          <p:cNvSpPr>
            <a:spLocks noChangeArrowheads="1"/>
          </p:cNvSpPr>
          <p:nvPr/>
        </p:nvSpPr>
        <p:spPr bwMode="auto">
          <a:xfrm>
            <a:off x="1408113" y="40767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4" name="Text Box 10"/>
          <p:cNvSpPr txBox="1">
            <a:spLocks noChangeArrowheads="1"/>
          </p:cNvSpPr>
          <p:nvPr/>
        </p:nvSpPr>
        <p:spPr bwMode="auto">
          <a:xfrm>
            <a:off x="533400" y="35560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0</a:t>
            </a:r>
          </a:p>
        </p:txBody>
      </p:sp>
      <p:sp>
        <p:nvSpPr>
          <p:cNvPr id="36875" name="Text Box 11"/>
          <p:cNvSpPr txBox="1">
            <a:spLocks noChangeArrowheads="1"/>
          </p:cNvSpPr>
          <p:nvPr/>
        </p:nvSpPr>
        <p:spPr bwMode="auto">
          <a:xfrm>
            <a:off x="534988" y="3759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1</a:t>
            </a:r>
          </a:p>
        </p:txBody>
      </p:sp>
      <p:sp>
        <p:nvSpPr>
          <p:cNvPr id="36876" name="Text Box 12"/>
          <p:cNvSpPr txBox="1">
            <a:spLocks noChangeArrowheads="1"/>
          </p:cNvSpPr>
          <p:nvPr/>
        </p:nvSpPr>
        <p:spPr bwMode="auto">
          <a:xfrm>
            <a:off x="534988" y="4013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2</a:t>
            </a:r>
          </a:p>
        </p:txBody>
      </p:sp>
      <p:sp>
        <p:nvSpPr>
          <p:cNvPr id="36877" name="Text Box 13"/>
          <p:cNvSpPr txBox="1">
            <a:spLocks noChangeArrowheads="1"/>
          </p:cNvSpPr>
          <p:nvPr/>
        </p:nvSpPr>
        <p:spPr bwMode="auto">
          <a:xfrm>
            <a:off x="1231900" y="4025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78" name="Rectangle 14"/>
          <p:cNvSpPr>
            <a:spLocks noChangeArrowheads="1"/>
          </p:cNvSpPr>
          <p:nvPr/>
        </p:nvSpPr>
        <p:spPr bwMode="auto">
          <a:xfrm>
            <a:off x="839788" y="44958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9" name="Text Box 15"/>
          <p:cNvSpPr txBox="1">
            <a:spLocks noChangeArrowheads="1"/>
          </p:cNvSpPr>
          <p:nvPr/>
        </p:nvSpPr>
        <p:spPr bwMode="auto">
          <a:xfrm>
            <a:off x="452438" y="4495800"/>
            <a:ext cx="4508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n-1</a:t>
            </a:r>
          </a:p>
        </p:txBody>
      </p:sp>
      <p:sp>
        <p:nvSpPr>
          <p:cNvPr id="36880" name="Oval 16"/>
          <p:cNvSpPr>
            <a:spLocks noChangeArrowheads="1"/>
          </p:cNvSpPr>
          <p:nvPr/>
        </p:nvSpPr>
        <p:spPr bwMode="auto">
          <a:xfrm>
            <a:off x="1408113" y="36449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1" name="Line 17"/>
          <p:cNvSpPr>
            <a:spLocks noChangeShapeType="1"/>
          </p:cNvSpPr>
          <p:nvPr/>
        </p:nvSpPr>
        <p:spPr bwMode="auto">
          <a:xfrm flipV="1">
            <a:off x="1449388" y="2425700"/>
            <a:ext cx="1219200" cy="1257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2" name="Rectangle 18"/>
          <p:cNvSpPr>
            <a:spLocks noChangeArrowheads="1"/>
          </p:cNvSpPr>
          <p:nvPr/>
        </p:nvSpPr>
        <p:spPr bwMode="auto">
          <a:xfrm>
            <a:off x="2668588" y="24257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0</a:t>
            </a:r>
          </a:p>
        </p:txBody>
      </p:sp>
      <p:sp>
        <p:nvSpPr>
          <p:cNvPr id="36883" name="Rectangle 19"/>
          <p:cNvSpPr>
            <a:spLocks noChangeArrowheads="1"/>
          </p:cNvSpPr>
          <p:nvPr/>
        </p:nvSpPr>
        <p:spPr bwMode="auto">
          <a:xfrm>
            <a:off x="2668588" y="31115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1</a:t>
            </a:r>
          </a:p>
        </p:txBody>
      </p:sp>
      <p:sp>
        <p:nvSpPr>
          <p:cNvPr id="36884" name="Oval 20"/>
          <p:cNvSpPr>
            <a:spLocks noChangeArrowheads="1"/>
          </p:cNvSpPr>
          <p:nvPr/>
        </p:nvSpPr>
        <p:spPr bwMode="auto">
          <a:xfrm>
            <a:off x="1408113" y="38608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5" name="Line 21"/>
          <p:cNvSpPr>
            <a:spLocks noChangeShapeType="1"/>
          </p:cNvSpPr>
          <p:nvPr/>
        </p:nvSpPr>
        <p:spPr bwMode="auto">
          <a:xfrm flipV="1">
            <a:off x="1449388" y="3111500"/>
            <a:ext cx="1219200" cy="793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6" name="Rectangle 22"/>
          <p:cNvSpPr>
            <a:spLocks noChangeArrowheads="1"/>
          </p:cNvSpPr>
          <p:nvPr/>
        </p:nvSpPr>
        <p:spPr bwMode="auto">
          <a:xfrm>
            <a:off x="2668588" y="37973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a:t>
            </a:r>
          </a:p>
          <a:p>
            <a:pPr algn="ctr">
              <a:spcBef>
                <a:spcPct val="0"/>
              </a:spcBef>
              <a:buFontTx/>
              <a:buNone/>
            </a:pPr>
            <a:r>
              <a:rPr lang="en-US" altLang="en-US" sz="1600" b="1">
                <a:latin typeface="Arial" panose="020B0604020202020204" pitchFamily="34" charset="0"/>
              </a:rPr>
              <a:t>exception handler 2</a:t>
            </a:r>
          </a:p>
        </p:txBody>
      </p:sp>
      <p:sp>
        <p:nvSpPr>
          <p:cNvPr id="36887" name="Rectangle 23"/>
          <p:cNvSpPr>
            <a:spLocks noChangeArrowheads="1"/>
          </p:cNvSpPr>
          <p:nvPr/>
        </p:nvSpPr>
        <p:spPr bwMode="auto">
          <a:xfrm>
            <a:off x="2668588" y="51054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n-1</a:t>
            </a:r>
          </a:p>
        </p:txBody>
      </p:sp>
      <p:sp>
        <p:nvSpPr>
          <p:cNvPr id="36888" name="Text Box 24"/>
          <p:cNvSpPr txBox="1">
            <a:spLocks noChangeArrowheads="1"/>
          </p:cNvSpPr>
          <p:nvPr/>
        </p:nvSpPr>
        <p:spPr bwMode="auto">
          <a:xfrm>
            <a:off x="3808413" y="4406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89" name="Oval 25"/>
          <p:cNvSpPr>
            <a:spLocks noChangeArrowheads="1"/>
          </p:cNvSpPr>
          <p:nvPr/>
        </p:nvSpPr>
        <p:spPr bwMode="auto">
          <a:xfrm>
            <a:off x="1408113" y="45593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90" name="Line 26"/>
          <p:cNvSpPr>
            <a:spLocks noChangeShapeType="1"/>
          </p:cNvSpPr>
          <p:nvPr/>
        </p:nvSpPr>
        <p:spPr bwMode="auto">
          <a:xfrm>
            <a:off x="1449388" y="4603750"/>
            <a:ext cx="1219200" cy="501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1" name="Text Box 27"/>
          <p:cNvSpPr txBox="1">
            <a:spLocks noChangeArrowheads="1"/>
          </p:cNvSpPr>
          <p:nvPr/>
        </p:nvSpPr>
        <p:spPr bwMode="auto">
          <a:xfrm>
            <a:off x="669925" y="1584325"/>
            <a:ext cx="1211263"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Exception </a:t>
            </a:r>
          </a:p>
          <a:p>
            <a:pPr>
              <a:spcBef>
                <a:spcPct val="0"/>
              </a:spcBef>
              <a:buFontTx/>
              <a:buNone/>
            </a:pPr>
            <a:r>
              <a:rPr lang="en-US" altLang="en-US" sz="1600" b="1">
                <a:latin typeface="Helvetica" panose="020B0604020202020204" pitchFamily="34" charset="0"/>
              </a:rPr>
              <a:t>numbers</a:t>
            </a:r>
          </a:p>
        </p:txBody>
      </p:sp>
      <p:sp>
        <p:nvSpPr>
          <p:cNvPr id="36892" name="Line 28"/>
          <p:cNvSpPr>
            <a:spLocks noChangeShapeType="1"/>
          </p:cNvSpPr>
          <p:nvPr/>
        </p:nvSpPr>
        <p:spPr bwMode="auto">
          <a:xfrm flipH="1">
            <a:off x="685800" y="2286000"/>
            <a:ext cx="3810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8119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457200"/>
            <a:ext cx="6494952" cy="573088"/>
          </a:xfrm>
        </p:spPr>
        <p:txBody>
          <a:bodyPr>
            <a:normAutofit fontScale="90000"/>
          </a:bodyPr>
          <a:lstStyle/>
          <a:p>
            <a:pPr eaLnBrk="1" hangingPunct="1"/>
            <a:r>
              <a:rPr lang="en-US" altLang="en-US" dirty="0"/>
              <a:t>Synchronous Exceptions: Traps, Faults, Aborts</a:t>
            </a:r>
          </a:p>
        </p:txBody>
      </p:sp>
      <p:sp>
        <p:nvSpPr>
          <p:cNvPr id="38915" name="Rectangle 3"/>
          <p:cNvSpPr>
            <a:spLocks noGrp="1" noChangeArrowheads="1"/>
          </p:cNvSpPr>
          <p:nvPr>
            <p:ph idx="1"/>
          </p:nvPr>
        </p:nvSpPr>
        <p:spPr>
          <a:xfrm>
            <a:off x="457200" y="1676400"/>
            <a:ext cx="8153400" cy="4953000"/>
          </a:xfrm>
        </p:spPr>
        <p:txBody>
          <a:bodyPr>
            <a:normAutofit/>
          </a:bodyPr>
          <a:lstStyle/>
          <a:p>
            <a:pPr eaLnBrk="1" hangingPunct="1"/>
            <a:r>
              <a:rPr lang="en-US" altLang="en-US" sz="3200" dirty="0"/>
              <a:t>Caused by events that occur as result of executing an instruction (i.e., from the currently running process):</a:t>
            </a:r>
          </a:p>
          <a:p>
            <a:pPr eaLnBrk="1" hangingPunct="1"/>
            <a:r>
              <a:rPr lang="en-US" altLang="en-US" sz="3200" dirty="0"/>
              <a:t>3 types:</a:t>
            </a:r>
          </a:p>
          <a:p>
            <a:pPr lvl="1" eaLnBrk="1" hangingPunct="1"/>
            <a:r>
              <a:rPr lang="en-US" altLang="en-US" sz="2800" b="1" dirty="0"/>
              <a:t>Traps</a:t>
            </a:r>
          </a:p>
          <a:p>
            <a:pPr lvl="1" eaLnBrk="1" hangingPunct="1"/>
            <a:r>
              <a:rPr lang="en-US" altLang="en-US" sz="2800" b="1" dirty="0"/>
              <a:t>Faults</a:t>
            </a:r>
          </a:p>
          <a:p>
            <a:pPr lvl="1" eaLnBrk="1" hangingPunct="1"/>
            <a:r>
              <a:rPr lang="en-US" altLang="en-US" sz="2800" b="1" dirty="0"/>
              <a:t>Aborts</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295040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 calcmode="lin" valueType="num">
                                      <p:cBhvr additive="base">
                                        <p:cTn id="7"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anim calcmode="lin" valueType="num">
                                      <p:cBhvr additive="base">
                                        <p:cTn id="13"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 calcmode="lin" valueType="num">
                                      <p:cBhvr additive="base">
                                        <p:cTn id="19"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8436" y="230354"/>
            <a:ext cx="4575175" cy="6032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Traps</a:t>
            </a:r>
          </a:p>
        </p:txBody>
      </p:sp>
      <p:sp>
        <p:nvSpPr>
          <p:cNvPr id="39951" name="Rectangle 15"/>
          <p:cNvSpPr>
            <a:spLocks noGrp="1" noChangeArrowheads="1"/>
          </p:cNvSpPr>
          <p:nvPr>
            <p:ph idx="1"/>
          </p:nvPr>
        </p:nvSpPr>
        <p:spPr>
          <a:xfrm>
            <a:off x="458436" y="914400"/>
            <a:ext cx="8153400" cy="5304645"/>
          </a:xfrm>
        </p:spPr>
        <p:txBody>
          <a:bodyPr>
            <a:noAutofit/>
          </a:bodyPr>
          <a:lstStyle/>
          <a:p>
            <a:r>
              <a:rPr lang="en-US" altLang="en-US" sz="2800" dirty="0"/>
              <a:t>Attributes </a:t>
            </a:r>
          </a:p>
          <a:p>
            <a:pPr lvl="1"/>
            <a:r>
              <a:rPr lang="en-US" altLang="en-US" sz="2800" dirty="0"/>
              <a:t>Intentional</a:t>
            </a:r>
          </a:p>
          <a:p>
            <a:pPr lvl="1"/>
            <a:r>
              <a:rPr lang="en-US" altLang="en-US" sz="2800" dirty="0"/>
              <a:t>Returns control to “next” instruction</a:t>
            </a:r>
            <a:endParaRPr lang="en-US" altLang="en-US" sz="3600" b="1" dirty="0"/>
          </a:p>
          <a:p>
            <a:pPr lvl="1"/>
            <a:r>
              <a:rPr lang="en-US" altLang="en-US" sz="2800" dirty="0"/>
              <a:t>Examples: all </a:t>
            </a:r>
            <a:r>
              <a:rPr lang="en-US" altLang="en-US" sz="2800" b="1" dirty="0"/>
              <a:t>system calls </a:t>
            </a:r>
            <a:r>
              <a:rPr lang="en-US" altLang="en-US" sz="2800" dirty="0"/>
              <a:t>(e.g., </a:t>
            </a:r>
            <a:r>
              <a:rPr lang="en-US" altLang="en-US" sz="2800" dirty="0" err="1"/>
              <a:t>printf</a:t>
            </a:r>
            <a:r>
              <a:rPr lang="en-US" altLang="en-US" sz="2800" dirty="0"/>
              <a:t>, </a:t>
            </a:r>
            <a:r>
              <a:rPr lang="en-US" altLang="en-US" sz="2800" dirty="0" err="1"/>
              <a:t>cout</a:t>
            </a:r>
            <a:r>
              <a:rPr lang="en-US" altLang="en-US" sz="2800" dirty="0"/>
              <a:t>), breakpoint traps, special instructions</a:t>
            </a:r>
          </a:p>
          <a:p>
            <a:pPr eaLnBrk="1" hangingPunct="1"/>
            <a:r>
              <a:rPr lang="en-US" altLang="en-US" sz="2800" dirty="0"/>
              <a:t>Example: Opening a File</a:t>
            </a:r>
            <a:endParaRPr lang="en-US" altLang="en-US" sz="3200" dirty="0"/>
          </a:p>
          <a:p>
            <a:pPr lvl="1" eaLnBrk="1" hangingPunct="1"/>
            <a:r>
              <a:rPr lang="en-US" altLang="en-US" sz="2800" dirty="0"/>
              <a:t>User calls </a:t>
            </a:r>
            <a:r>
              <a:rPr lang="en-US" altLang="en-US" sz="2800" dirty="0">
                <a:latin typeface="Courier New" panose="02070309020205020404" pitchFamily="49" charset="0"/>
              </a:rPr>
              <a:t>open(filename, options)</a:t>
            </a:r>
            <a:endParaRPr lang="en-US" altLang="en-US" sz="2800" dirty="0"/>
          </a:p>
          <a:p>
            <a:pPr lvl="2" eaLnBrk="1" hangingPunct="1"/>
            <a:r>
              <a:rPr lang="en-US" altLang="en-US" sz="2400" dirty="0"/>
              <a:t>Function </a:t>
            </a:r>
            <a:r>
              <a:rPr lang="en-US" altLang="en-US" sz="2400" dirty="0">
                <a:latin typeface="Courier New" panose="02070309020205020404" pitchFamily="49" charset="0"/>
              </a:rPr>
              <a:t>open</a:t>
            </a:r>
            <a:r>
              <a:rPr lang="en-US" altLang="en-US" sz="2400" dirty="0"/>
              <a:t> executes system-call instruction: </a:t>
            </a:r>
            <a:r>
              <a:rPr lang="en-US" altLang="en-US" sz="2400" dirty="0" err="1">
                <a:latin typeface="Courier New" panose="02070309020205020404" pitchFamily="49" charset="0"/>
              </a:rPr>
              <a:t>int</a:t>
            </a:r>
            <a:r>
              <a:rPr lang="en-US" altLang="en-US" sz="2400" dirty="0">
                <a:latin typeface="Courier New" panose="02070309020205020404" pitchFamily="49" charset="0"/>
              </a:rPr>
              <a:t> $0x80</a:t>
            </a:r>
          </a:p>
          <a:p>
            <a:pPr lvl="1" eaLnBrk="1" hangingPunct="1"/>
            <a:r>
              <a:rPr lang="en-US" altLang="en-US" sz="2800" dirty="0"/>
              <a:t>OS must find or create file, get it ready for reading or writing</a:t>
            </a:r>
          </a:p>
          <a:p>
            <a:pPr lvl="1" eaLnBrk="1" hangingPunct="1"/>
            <a:r>
              <a:rPr lang="en-US" altLang="en-US" sz="2800" dirty="0"/>
              <a:t>Returns integer file descriptor</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8</a:t>
            </a:fld>
            <a:endParaRPr lang="en-US" dirty="0">
              <a:solidFill>
                <a:srgbClr val="FFFFFF"/>
              </a:solidFill>
            </a:endParaRPr>
          </a:p>
        </p:txBody>
      </p:sp>
      <p:sp>
        <p:nvSpPr>
          <p:cNvPr id="39947" name="Rectangle 11"/>
          <p:cNvSpPr>
            <a:spLocks noChangeArrowheads="1"/>
          </p:cNvSpPr>
          <p:nvPr/>
        </p:nvSpPr>
        <p:spPr bwMode="auto">
          <a:xfrm>
            <a:off x="4403546" y="5805357"/>
            <a:ext cx="25273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Open file</a:t>
            </a:r>
          </a:p>
          <a:p>
            <a:pPr>
              <a:spcBef>
                <a:spcPct val="0"/>
              </a:spcBef>
              <a:buFontTx/>
              <a:buNone/>
            </a:pPr>
            <a:endParaRPr lang="en-US" altLang="en-US" sz="1800" i="1" dirty="0">
              <a:latin typeface="Arial" panose="020B0604020202020204" pitchFamily="34" charset="0"/>
            </a:endParaRPr>
          </a:p>
        </p:txBody>
      </p:sp>
      <p:grpSp>
        <p:nvGrpSpPr>
          <p:cNvPr id="4" name="Group 3"/>
          <p:cNvGrpSpPr/>
          <p:nvPr/>
        </p:nvGrpSpPr>
        <p:grpSpPr>
          <a:xfrm>
            <a:off x="4918867" y="76200"/>
            <a:ext cx="4035915" cy="1800146"/>
            <a:chOff x="2050256" y="4829254"/>
            <a:chExt cx="4035915" cy="1800146"/>
          </a:xfrm>
        </p:grpSpPr>
        <p:sp>
          <p:nvSpPr>
            <p:cNvPr id="39939" name="Rectangle 3"/>
            <p:cNvSpPr>
              <a:spLocks noChangeArrowheads="1"/>
            </p:cNvSpPr>
            <p:nvPr/>
          </p:nvSpPr>
          <p:spPr bwMode="auto">
            <a:xfrm>
              <a:off x="2050256" y="4829254"/>
              <a:ext cx="2152816" cy="459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2400" b="1" dirty="0">
                  <a:solidFill>
                    <a:schemeClr val="hlink"/>
                  </a:solidFill>
                  <a:latin typeface="Arial" panose="020B0604020202020204" pitchFamily="34" charset="0"/>
                </a:rPr>
                <a:t>User Process</a:t>
              </a:r>
            </a:p>
          </p:txBody>
        </p:sp>
        <p:sp>
          <p:nvSpPr>
            <p:cNvPr id="39940" name="Rectangle 4"/>
            <p:cNvSpPr>
              <a:spLocks noChangeArrowheads="1"/>
            </p:cNvSpPr>
            <p:nvPr/>
          </p:nvSpPr>
          <p:spPr bwMode="auto">
            <a:xfrm>
              <a:off x="5459414" y="4829254"/>
              <a:ext cx="626757" cy="459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2400" b="1" dirty="0">
                  <a:solidFill>
                    <a:schemeClr val="hlink"/>
                  </a:solidFill>
                  <a:latin typeface="Arial" panose="020B0604020202020204" pitchFamily="34" charset="0"/>
                </a:rPr>
                <a:t>OS</a:t>
              </a:r>
            </a:p>
          </p:txBody>
        </p:sp>
        <p:sp>
          <p:nvSpPr>
            <p:cNvPr id="39941" name="Line 5"/>
            <p:cNvSpPr>
              <a:spLocks noChangeShapeType="1"/>
            </p:cNvSpPr>
            <p:nvPr/>
          </p:nvSpPr>
          <p:spPr bwMode="auto">
            <a:xfrm>
              <a:off x="2871788" y="5141913"/>
              <a:ext cx="0" cy="598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942" name="Line 6"/>
            <p:cNvSpPr>
              <a:spLocks noChangeShapeType="1"/>
            </p:cNvSpPr>
            <p:nvPr/>
          </p:nvSpPr>
          <p:spPr bwMode="auto">
            <a:xfrm>
              <a:off x="2890838" y="5753100"/>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943" name="Line 7"/>
            <p:cNvSpPr>
              <a:spLocks noChangeShapeType="1"/>
            </p:cNvSpPr>
            <p:nvPr/>
          </p:nvSpPr>
          <p:spPr bwMode="auto">
            <a:xfrm>
              <a:off x="5691188" y="5753100"/>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944" name="Line 8"/>
            <p:cNvSpPr>
              <a:spLocks noChangeShapeType="1"/>
            </p:cNvSpPr>
            <p:nvPr/>
          </p:nvSpPr>
          <p:spPr bwMode="auto">
            <a:xfrm flipH="1" flipV="1">
              <a:off x="2865438" y="5816600"/>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945" name="Line 9"/>
            <p:cNvSpPr>
              <a:spLocks noChangeShapeType="1"/>
            </p:cNvSpPr>
            <p:nvPr/>
          </p:nvSpPr>
          <p:spPr bwMode="auto">
            <a:xfrm>
              <a:off x="2871788" y="5903913"/>
              <a:ext cx="0" cy="725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9946" name="Rectangle 10"/>
            <p:cNvSpPr>
              <a:spLocks noChangeArrowheads="1"/>
            </p:cNvSpPr>
            <p:nvPr/>
          </p:nvSpPr>
          <p:spPr bwMode="auto">
            <a:xfrm>
              <a:off x="3771900" y="5286454"/>
              <a:ext cx="1501997" cy="459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2400" i="1" dirty="0">
                  <a:latin typeface="Arial" panose="020B0604020202020204" pitchFamily="34" charset="0"/>
                </a:rPr>
                <a:t>exception</a:t>
              </a:r>
            </a:p>
          </p:txBody>
        </p:sp>
        <p:sp>
          <p:nvSpPr>
            <p:cNvPr id="39948" name="Rectangle 12"/>
            <p:cNvSpPr>
              <a:spLocks noChangeArrowheads="1"/>
            </p:cNvSpPr>
            <p:nvPr/>
          </p:nvSpPr>
          <p:spPr bwMode="auto">
            <a:xfrm>
              <a:off x="3511550" y="6143625"/>
              <a:ext cx="987433" cy="459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2400" i="1">
                  <a:latin typeface="Arial" panose="020B0604020202020204" pitchFamily="34" charset="0"/>
                </a:rPr>
                <a:t>return</a:t>
              </a:r>
              <a:endParaRPr lang="en-US" altLang="en-US" sz="2400">
                <a:latin typeface="Arial" panose="020B0604020202020204" pitchFamily="34" charset="0"/>
              </a:endParaRPr>
            </a:p>
          </p:txBody>
        </p:sp>
        <p:sp>
          <p:nvSpPr>
            <p:cNvPr id="39949" name="Text Box 13"/>
            <p:cNvSpPr txBox="1">
              <a:spLocks noChangeArrowheads="1"/>
            </p:cNvSpPr>
            <p:nvPr/>
          </p:nvSpPr>
          <p:spPr bwMode="auto">
            <a:xfrm>
              <a:off x="2239963" y="5457825"/>
              <a:ext cx="73818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b="1">
                  <a:latin typeface="Courier New" panose="02070309020205020404" pitchFamily="49" charset="0"/>
                </a:rPr>
                <a:t>int</a:t>
              </a:r>
            </a:p>
          </p:txBody>
        </p:sp>
        <p:sp>
          <p:nvSpPr>
            <p:cNvPr id="39950" name="Text Box 14"/>
            <p:cNvSpPr txBox="1">
              <a:spLocks noChangeArrowheads="1"/>
            </p:cNvSpPr>
            <p:nvPr/>
          </p:nvSpPr>
          <p:spPr bwMode="auto">
            <a:xfrm>
              <a:off x="2239963" y="5691188"/>
              <a:ext cx="71596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b="1">
                  <a:latin typeface="Courier New" panose="02070309020205020404" pitchFamily="49" charset="0"/>
                </a:rPr>
                <a:t>pop</a:t>
              </a:r>
            </a:p>
          </p:txBody>
        </p:sp>
      </p:grpSp>
    </p:spTree>
    <p:extLst>
      <p:ext uri="{BB962C8B-B14F-4D97-AF65-F5344CB8AC3E}">
        <p14:creationId xmlns:p14="http://schemas.microsoft.com/office/powerpoint/2010/main" val="2778155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Flow of Control in System Calls</a:t>
            </a:r>
          </a:p>
        </p:txBody>
      </p:sp>
      <p:grpSp>
        <p:nvGrpSpPr>
          <p:cNvPr id="7" name="Group 6">
            <a:extLst>
              <a:ext uri="{FF2B5EF4-FFF2-40B4-BE49-F238E27FC236}">
                <a16:creationId xmlns:a16="http://schemas.microsoft.com/office/drawing/2014/main" id="{D824032B-9FC2-4B6F-B763-40B810A50E76}"/>
              </a:ext>
            </a:extLst>
          </p:cNvPr>
          <p:cNvGrpSpPr/>
          <p:nvPr/>
        </p:nvGrpSpPr>
        <p:grpSpPr>
          <a:xfrm>
            <a:off x="762002" y="1934316"/>
            <a:ext cx="2708242" cy="1113684"/>
            <a:chOff x="959420" y="1734597"/>
            <a:chExt cx="1552367" cy="1113684"/>
          </a:xfrm>
        </p:grpSpPr>
        <p:sp>
          <p:nvSpPr>
            <p:cNvPr id="8" name="Rectangle 7">
              <a:extLst>
                <a:ext uri="{FF2B5EF4-FFF2-40B4-BE49-F238E27FC236}">
                  <a16:creationId xmlns:a16="http://schemas.microsoft.com/office/drawing/2014/main" id="{C0C65699-B8E3-4DB7-9BFA-43E7B679A8CA}"/>
                </a:ext>
              </a:extLst>
            </p:cNvPr>
            <p:cNvSpPr/>
            <p:nvPr/>
          </p:nvSpPr>
          <p:spPr>
            <a:xfrm>
              <a:off x="990600" y="2089666"/>
              <a:ext cx="1521187" cy="758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foo(){</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open(“test”,“</a:t>
              </a:r>
              <a:r>
                <a:rPr lang="en-US" sz="1600" b="1" dirty="0" err="1">
                  <a:solidFill>
                    <a:schemeClr val="tx1"/>
                  </a:solidFill>
                  <a:latin typeface="Courier New" panose="02070309020205020404" pitchFamily="49" charset="0"/>
                  <a:cs typeface="Courier New" panose="02070309020205020404" pitchFamily="49" charset="0"/>
                </a:rPr>
                <a:t>rw</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E586894-19FF-460F-AEC6-2A26E69B2C3F}"/>
                </a:ext>
              </a:extLst>
            </p:cNvPr>
            <p:cNvSpPr txBox="1"/>
            <p:nvPr/>
          </p:nvSpPr>
          <p:spPr>
            <a:xfrm>
              <a:off x="959420" y="1734597"/>
              <a:ext cx="1086440" cy="400110"/>
            </a:xfrm>
            <a:prstGeom prst="rect">
              <a:avLst/>
            </a:prstGeom>
            <a:noFill/>
          </p:spPr>
          <p:txBody>
            <a:bodyPr wrap="none" rtlCol="0">
              <a:spAutoFit/>
            </a:bodyPr>
            <a:lstStyle/>
            <a:p>
              <a:r>
                <a:rPr lang="en-US" sz="2000" dirty="0"/>
                <a:t>User Program</a:t>
              </a:r>
            </a:p>
          </p:txBody>
        </p:sp>
      </p:grpSp>
      <p:grpSp>
        <p:nvGrpSpPr>
          <p:cNvPr id="10" name="Group 9">
            <a:extLst>
              <a:ext uri="{FF2B5EF4-FFF2-40B4-BE49-F238E27FC236}">
                <a16:creationId xmlns:a16="http://schemas.microsoft.com/office/drawing/2014/main" id="{E3DB811A-BE1D-4B77-A41B-7720818206A8}"/>
              </a:ext>
            </a:extLst>
          </p:cNvPr>
          <p:cNvGrpSpPr/>
          <p:nvPr/>
        </p:nvGrpSpPr>
        <p:grpSpPr>
          <a:xfrm>
            <a:off x="741030" y="3845654"/>
            <a:ext cx="2362199" cy="1640746"/>
            <a:chOff x="959420" y="1734597"/>
            <a:chExt cx="1552367" cy="1640746"/>
          </a:xfrm>
        </p:grpSpPr>
        <p:sp>
          <p:nvSpPr>
            <p:cNvPr id="11" name="Rectangle 10">
              <a:extLst>
                <a:ext uri="{FF2B5EF4-FFF2-40B4-BE49-F238E27FC236}">
                  <a16:creationId xmlns:a16="http://schemas.microsoft.com/office/drawing/2014/main" id="{173F6693-5393-4F8F-8E93-33595B7A1258}"/>
                </a:ext>
              </a:extLst>
            </p:cNvPr>
            <p:cNvSpPr/>
            <p:nvPr/>
          </p:nvSpPr>
          <p:spPr>
            <a:xfrm>
              <a:off x="990600" y="2089666"/>
              <a:ext cx="1521187" cy="1285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open(arg1,arg2){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push SYSOPEN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trap</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return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9455C875-E746-4607-9E2E-E47A78155FF9}"/>
                </a:ext>
              </a:extLst>
            </p:cNvPr>
            <p:cNvSpPr txBox="1"/>
            <p:nvPr/>
          </p:nvSpPr>
          <p:spPr>
            <a:xfrm>
              <a:off x="959420" y="1734597"/>
              <a:ext cx="882999" cy="400110"/>
            </a:xfrm>
            <a:prstGeom prst="rect">
              <a:avLst/>
            </a:prstGeom>
            <a:noFill/>
          </p:spPr>
          <p:txBody>
            <a:bodyPr wrap="none" rtlCol="0">
              <a:spAutoFit/>
            </a:bodyPr>
            <a:lstStyle/>
            <a:p>
              <a:r>
                <a:rPr lang="en-US" sz="2000" dirty="0"/>
                <a:t>User Stub</a:t>
              </a:r>
              <a:r>
                <a:rPr lang="en-US" sz="2000" baseline="30000" dirty="0"/>
                <a:t>+</a:t>
              </a:r>
              <a:endParaRPr lang="en-US" sz="2000" dirty="0"/>
            </a:p>
          </p:txBody>
        </p:sp>
      </p:grpSp>
      <p:grpSp>
        <p:nvGrpSpPr>
          <p:cNvPr id="16" name="Group 15">
            <a:extLst>
              <a:ext uri="{FF2B5EF4-FFF2-40B4-BE49-F238E27FC236}">
                <a16:creationId xmlns:a16="http://schemas.microsoft.com/office/drawing/2014/main" id="{F02E0E86-2304-4368-94F8-6812F20A4D63}"/>
              </a:ext>
            </a:extLst>
          </p:cNvPr>
          <p:cNvGrpSpPr/>
          <p:nvPr/>
        </p:nvGrpSpPr>
        <p:grpSpPr>
          <a:xfrm>
            <a:off x="4291229" y="3811118"/>
            <a:ext cx="4166970" cy="1446682"/>
            <a:chOff x="688535" y="1723830"/>
            <a:chExt cx="2738409" cy="1980082"/>
          </a:xfrm>
        </p:grpSpPr>
        <p:sp>
          <p:nvSpPr>
            <p:cNvPr id="17" name="Rectangle 16">
              <a:extLst>
                <a:ext uri="{FF2B5EF4-FFF2-40B4-BE49-F238E27FC236}">
                  <a16:creationId xmlns:a16="http://schemas.microsoft.com/office/drawing/2014/main" id="{1DF1D9CF-4A88-4B65-90C4-01B173EFC6E7}"/>
                </a:ext>
              </a:extLst>
            </p:cNvPr>
            <p:cNvSpPr/>
            <p:nvPr/>
          </p:nvSpPr>
          <p:spPr>
            <a:xfrm>
              <a:off x="688535" y="2205746"/>
              <a:ext cx="2738409" cy="1498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File_open_handler_function</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1. open the file for reading</a:t>
              </a:r>
            </a:p>
            <a:p>
              <a:r>
                <a:rPr lang="en-US" sz="1600" b="1" dirty="0">
                  <a:solidFill>
                    <a:schemeClr val="tx1"/>
                  </a:solidFill>
                  <a:latin typeface="Courier New" panose="02070309020205020404" pitchFamily="49" charset="0"/>
                  <a:cs typeface="Courier New" panose="02070309020205020404" pitchFamily="49" charset="0"/>
                </a:rPr>
                <a:t>   2. Return the file descriptor</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739E165-4F5E-4D38-A18D-835A3D5ECABE}"/>
                </a:ext>
              </a:extLst>
            </p:cNvPr>
            <p:cNvSpPr txBox="1"/>
            <p:nvPr/>
          </p:nvSpPr>
          <p:spPr>
            <a:xfrm>
              <a:off x="871229" y="1723830"/>
              <a:ext cx="1461467" cy="505507"/>
            </a:xfrm>
            <a:prstGeom prst="rect">
              <a:avLst/>
            </a:prstGeom>
            <a:noFill/>
          </p:spPr>
          <p:txBody>
            <a:bodyPr wrap="none" rtlCol="0">
              <a:spAutoFit/>
            </a:bodyPr>
            <a:lstStyle/>
            <a:p>
              <a:r>
                <a:rPr lang="en-US" dirty="0"/>
                <a:t>Kernel Opens the file</a:t>
              </a:r>
            </a:p>
          </p:txBody>
        </p:sp>
      </p:grpSp>
      <p:cxnSp>
        <p:nvCxnSpPr>
          <p:cNvPr id="20" name="Straight Arrow Connector 19">
            <a:extLst>
              <a:ext uri="{FF2B5EF4-FFF2-40B4-BE49-F238E27FC236}">
                <a16:creationId xmlns:a16="http://schemas.microsoft.com/office/drawing/2014/main" id="{BE9DB1CF-0EE6-444E-9722-B69F19DD457B}"/>
              </a:ext>
            </a:extLst>
          </p:cNvPr>
          <p:cNvCxnSpPr/>
          <p:nvPr/>
        </p:nvCxnSpPr>
        <p:spPr>
          <a:xfrm>
            <a:off x="1371601" y="3048000"/>
            <a:ext cx="0" cy="8382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69D694-5F51-4600-980E-D66E26503393}"/>
              </a:ext>
            </a:extLst>
          </p:cNvPr>
          <p:cNvCxnSpPr>
            <a:cxnSpLocks/>
          </p:cNvCxnSpPr>
          <p:nvPr/>
        </p:nvCxnSpPr>
        <p:spPr>
          <a:xfrm flipV="1">
            <a:off x="2057401" y="3048000"/>
            <a:ext cx="0" cy="990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01146A-1A9A-429D-A26E-7833B7392DE5}"/>
              </a:ext>
            </a:extLst>
          </p:cNvPr>
          <p:cNvCxnSpPr>
            <a:cxnSpLocks/>
          </p:cNvCxnSpPr>
          <p:nvPr/>
        </p:nvCxnSpPr>
        <p:spPr>
          <a:xfrm flipV="1">
            <a:off x="1658198" y="4428311"/>
            <a:ext cx="2633031" cy="453810"/>
          </a:xfrm>
          <a:prstGeom prst="straightConnector1">
            <a:avLst/>
          </a:prstGeom>
          <a:ln w="285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39813C-5D09-4C32-9C6D-278ADB2B50C7}"/>
              </a:ext>
            </a:extLst>
          </p:cNvPr>
          <p:cNvCxnSpPr>
            <a:cxnSpLocks/>
          </p:cNvCxnSpPr>
          <p:nvPr/>
        </p:nvCxnSpPr>
        <p:spPr>
          <a:xfrm flipH="1">
            <a:off x="1828800" y="4882121"/>
            <a:ext cx="2895600" cy="12235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9D9E93-C564-492A-B678-96AEF3AD716C}"/>
              </a:ext>
            </a:extLst>
          </p:cNvPr>
          <p:cNvSpPr txBox="1"/>
          <p:nvPr/>
        </p:nvSpPr>
        <p:spPr>
          <a:xfrm>
            <a:off x="980045" y="3210804"/>
            <a:ext cx="453970" cy="369332"/>
          </a:xfrm>
          <a:prstGeom prst="rect">
            <a:avLst/>
          </a:prstGeom>
          <a:noFill/>
        </p:spPr>
        <p:txBody>
          <a:bodyPr wrap="none" rtlCol="0">
            <a:spAutoFit/>
          </a:bodyPr>
          <a:lstStyle/>
          <a:p>
            <a:r>
              <a:rPr lang="en-US" dirty="0"/>
              <a:t>(1)</a:t>
            </a:r>
          </a:p>
        </p:txBody>
      </p:sp>
      <p:sp>
        <p:nvSpPr>
          <p:cNvPr id="39" name="TextBox 38">
            <a:extLst>
              <a:ext uri="{FF2B5EF4-FFF2-40B4-BE49-F238E27FC236}">
                <a16:creationId xmlns:a16="http://schemas.microsoft.com/office/drawing/2014/main" id="{06BD6133-5C7F-40AE-9923-6C0EAF765C25}"/>
              </a:ext>
            </a:extLst>
          </p:cNvPr>
          <p:cNvSpPr txBox="1"/>
          <p:nvPr/>
        </p:nvSpPr>
        <p:spPr>
          <a:xfrm>
            <a:off x="2094074" y="3282434"/>
            <a:ext cx="453970" cy="369332"/>
          </a:xfrm>
          <a:prstGeom prst="rect">
            <a:avLst/>
          </a:prstGeom>
          <a:noFill/>
        </p:spPr>
        <p:txBody>
          <a:bodyPr wrap="none" rtlCol="0">
            <a:spAutoFit/>
          </a:bodyPr>
          <a:lstStyle/>
          <a:p>
            <a:r>
              <a:rPr lang="en-US" dirty="0"/>
              <a:t>(4)</a:t>
            </a:r>
          </a:p>
        </p:txBody>
      </p:sp>
      <p:sp>
        <p:nvSpPr>
          <p:cNvPr id="40" name="TextBox 39">
            <a:extLst>
              <a:ext uri="{FF2B5EF4-FFF2-40B4-BE49-F238E27FC236}">
                <a16:creationId xmlns:a16="http://schemas.microsoft.com/office/drawing/2014/main" id="{B213EB80-E2F5-4DB5-8564-DA70B6A0D4FD}"/>
              </a:ext>
            </a:extLst>
          </p:cNvPr>
          <p:cNvSpPr txBox="1"/>
          <p:nvPr/>
        </p:nvSpPr>
        <p:spPr>
          <a:xfrm>
            <a:off x="3470244" y="4163214"/>
            <a:ext cx="453970" cy="369332"/>
          </a:xfrm>
          <a:prstGeom prst="rect">
            <a:avLst/>
          </a:prstGeom>
          <a:noFill/>
        </p:spPr>
        <p:txBody>
          <a:bodyPr wrap="none" rtlCol="0">
            <a:spAutoFit/>
          </a:bodyPr>
          <a:lstStyle/>
          <a:p>
            <a:r>
              <a:rPr lang="en-US" dirty="0"/>
              <a:t>(2)</a:t>
            </a:r>
          </a:p>
        </p:txBody>
      </p:sp>
      <p:sp>
        <p:nvSpPr>
          <p:cNvPr id="41" name="TextBox 40">
            <a:extLst>
              <a:ext uri="{FF2B5EF4-FFF2-40B4-BE49-F238E27FC236}">
                <a16:creationId xmlns:a16="http://schemas.microsoft.com/office/drawing/2014/main" id="{BBC82EB3-C034-4150-B0A6-76F9024B148B}"/>
              </a:ext>
            </a:extLst>
          </p:cNvPr>
          <p:cNvSpPr txBox="1"/>
          <p:nvPr/>
        </p:nvSpPr>
        <p:spPr>
          <a:xfrm>
            <a:off x="3262736" y="5257800"/>
            <a:ext cx="453970" cy="369332"/>
          </a:xfrm>
          <a:prstGeom prst="rect">
            <a:avLst/>
          </a:prstGeom>
          <a:noFill/>
        </p:spPr>
        <p:txBody>
          <a:bodyPr wrap="none" rtlCol="0">
            <a:spAutoFit/>
          </a:bodyPr>
          <a:lstStyle/>
          <a:p>
            <a:r>
              <a:rPr lang="en-US" dirty="0"/>
              <a:t>(3)</a:t>
            </a:r>
          </a:p>
        </p:txBody>
      </p:sp>
      <p:sp>
        <p:nvSpPr>
          <p:cNvPr id="4" name="Slide Number Placeholder 3">
            <a:extLst>
              <a:ext uri="{FF2B5EF4-FFF2-40B4-BE49-F238E27FC236}">
                <a16:creationId xmlns:a16="http://schemas.microsoft.com/office/drawing/2014/main" id="{61C22FED-F194-4121-9B4C-998E19A381B1}"/>
              </a:ext>
            </a:extLst>
          </p:cNvPr>
          <p:cNvSpPr>
            <a:spLocks noGrp="1"/>
          </p:cNvSpPr>
          <p:nvPr>
            <p:ph type="sldNum" sz="quarter" idx="4294967295"/>
          </p:nvPr>
        </p:nvSpPr>
        <p:spPr/>
        <p:txBody>
          <a:bodyPr/>
          <a:lstStyle/>
          <a:p>
            <a:fld id="{1AD93096-5B34-4342-9326-69289CEAE4C2}" type="slidenum">
              <a:rPr lang="en-US" smtClean="0">
                <a:solidFill>
                  <a:schemeClr val="tx1"/>
                </a:solidFill>
              </a:rPr>
              <a:pPr/>
              <a:t>9</a:t>
            </a:fld>
            <a:endParaRPr lang="en-US" dirty="0">
              <a:solidFill>
                <a:schemeClr val="tx1"/>
              </a:solidFill>
            </a:endParaRPr>
          </a:p>
        </p:txBody>
      </p:sp>
      <p:sp>
        <p:nvSpPr>
          <p:cNvPr id="32" name="TextBox 31">
            <a:extLst>
              <a:ext uri="{FF2B5EF4-FFF2-40B4-BE49-F238E27FC236}">
                <a16:creationId xmlns:a16="http://schemas.microsoft.com/office/drawing/2014/main" id="{3B507A5E-E9C6-4F14-9B7F-A1C455F143FD}"/>
              </a:ext>
            </a:extLst>
          </p:cNvPr>
          <p:cNvSpPr txBox="1"/>
          <p:nvPr/>
        </p:nvSpPr>
        <p:spPr>
          <a:xfrm>
            <a:off x="594441" y="5647760"/>
            <a:ext cx="2668295" cy="923330"/>
          </a:xfrm>
          <a:prstGeom prst="rect">
            <a:avLst/>
          </a:prstGeom>
          <a:noFill/>
        </p:spPr>
        <p:txBody>
          <a:bodyPr wrap="square" rtlCol="0">
            <a:spAutoFit/>
          </a:bodyPr>
          <a:lstStyle/>
          <a:p>
            <a:r>
              <a:rPr lang="en-US" baseline="30000" dirty="0">
                <a:solidFill>
                  <a:srgbClr val="FF0000"/>
                </a:solidFill>
              </a:rPr>
              <a:t>+</a:t>
            </a:r>
            <a:r>
              <a:rPr lang="en-US" dirty="0">
                <a:solidFill>
                  <a:srgbClr val="FF0000"/>
                </a:solidFill>
              </a:rPr>
              <a:t>the stub is to make system calls appear like regular functions.</a:t>
            </a:r>
          </a:p>
        </p:txBody>
      </p:sp>
      <p:grpSp>
        <p:nvGrpSpPr>
          <p:cNvPr id="27" name="Group 26">
            <a:extLst>
              <a:ext uri="{FF2B5EF4-FFF2-40B4-BE49-F238E27FC236}">
                <a16:creationId xmlns:a16="http://schemas.microsoft.com/office/drawing/2014/main" id="{ECC1DE77-7FA9-4EC6-9BB1-6EA1C7258D2A}"/>
              </a:ext>
            </a:extLst>
          </p:cNvPr>
          <p:cNvGrpSpPr/>
          <p:nvPr/>
        </p:nvGrpSpPr>
        <p:grpSpPr>
          <a:xfrm>
            <a:off x="3276600" y="4620135"/>
            <a:ext cx="2895600" cy="1812455"/>
            <a:chOff x="3276600" y="4620135"/>
            <a:chExt cx="2895600" cy="1812455"/>
          </a:xfrm>
        </p:grpSpPr>
        <p:sp>
          <p:nvSpPr>
            <p:cNvPr id="19" name="TextBox 18">
              <a:extLst>
                <a:ext uri="{FF2B5EF4-FFF2-40B4-BE49-F238E27FC236}">
                  <a16:creationId xmlns:a16="http://schemas.microsoft.com/office/drawing/2014/main" id="{EEA661EC-7605-4114-B5C4-FDF697852494}"/>
                </a:ext>
              </a:extLst>
            </p:cNvPr>
            <p:cNvSpPr txBox="1"/>
            <p:nvPr/>
          </p:nvSpPr>
          <p:spPr>
            <a:xfrm>
              <a:off x="3962400" y="5786259"/>
              <a:ext cx="2209800" cy="646331"/>
            </a:xfrm>
            <a:prstGeom prst="rect">
              <a:avLst/>
            </a:prstGeom>
            <a:noFill/>
          </p:spPr>
          <p:txBody>
            <a:bodyPr wrap="square" rtlCol="0">
              <a:spAutoFit/>
            </a:bodyPr>
            <a:lstStyle/>
            <a:p>
              <a:r>
                <a:rPr lang="en-US" dirty="0">
                  <a:solidFill>
                    <a:srgbClr val="FF0000"/>
                  </a:solidFill>
                </a:rPr>
                <a:t>Dashed lines mean context switch</a:t>
              </a:r>
            </a:p>
          </p:txBody>
        </p:sp>
        <p:cxnSp>
          <p:nvCxnSpPr>
            <p:cNvPr id="23" name="Straight Connector 22">
              <a:extLst>
                <a:ext uri="{FF2B5EF4-FFF2-40B4-BE49-F238E27FC236}">
                  <a16:creationId xmlns:a16="http://schemas.microsoft.com/office/drawing/2014/main" id="{544FBCB6-C158-4AA2-A123-C7F342523254}"/>
                </a:ext>
              </a:extLst>
            </p:cNvPr>
            <p:cNvCxnSpPr>
              <a:cxnSpLocks/>
              <a:endCxn id="19" idx="0"/>
            </p:cNvCxnSpPr>
            <p:nvPr/>
          </p:nvCxnSpPr>
          <p:spPr>
            <a:xfrm>
              <a:off x="3276600" y="4620135"/>
              <a:ext cx="1790700" cy="11661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814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32" grpId="0"/>
    </p:bldLst>
  </p:timing>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3040</Words>
  <Application>Microsoft Office PowerPoint</Application>
  <PresentationFormat>On-screen Show (4:3)</PresentationFormat>
  <Paragraphs>547</Paragraphs>
  <Slides>41</Slides>
  <Notes>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41</vt:i4>
      </vt:variant>
    </vt:vector>
  </HeadingPairs>
  <TitlesOfParts>
    <vt:vector size="56" baseType="lpstr">
      <vt:lpstr>Chalkboard</vt:lpstr>
      <vt:lpstr>Neo Sans Intel</vt:lpstr>
      <vt:lpstr>Neo Sans Intel Medium</vt:lpstr>
      <vt:lpstr>Arial</vt:lpstr>
      <vt:lpstr>Arial Narrow</vt:lpstr>
      <vt:lpstr>Calibri</vt:lpstr>
      <vt:lpstr>Calibri Light</vt:lpstr>
      <vt:lpstr>Courier New</vt:lpstr>
      <vt:lpstr>Franklin Gothic Book</vt:lpstr>
      <vt:lpstr>Helvetica</vt:lpstr>
      <vt:lpstr>Impact</vt:lpstr>
      <vt:lpstr>Times New Roman</vt:lpstr>
      <vt:lpstr>Wingdings</vt:lpstr>
      <vt:lpstr>Intel dark blue background</vt:lpstr>
      <vt:lpstr>Crop</vt:lpstr>
      <vt:lpstr>Exceptions &amp; Hardware support</vt:lpstr>
      <vt:lpstr>Today’s Discussion: Control Flow</vt:lpstr>
      <vt:lpstr>Altering the Control Flow</vt:lpstr>
      <vt:lpstr>Exception Control Flow</vt:lpstr>
      <vt:lpstr>Asynchronous Exceptions (Interrupts)</vt:lpstr>
      <vt:lpstr>Interrupt Vectors</vt:lpstr>
      <vt:lpstr>Synchronous Exceptions: Traps, Faults, Aborts</vt:lpstr>
      <vt:lpstr>Traps</vt:lpstr>
      <vt:lpstr>Flow of Control in System Calls</vt:lpstr>
      <vt:lpstr>Faults</vt:lpstr>
      <vt:lpstr>Fault Example #1</vt:lpstr>
      <vt:lpstr>Fault Example #2</vt:lpstr>
      <vt:lpstr>Aborts</vt:lpstr>
      <vt:lpstr>Example: Web Server</vt:lpstr>
      <vt:lpstr>Summarizing Control Flow Exceptions</vt:lpstr>
      <vt:lpstr>Architectural Support for OS</vt:lpstr>
      <vt:lpstr>Architectural Features </vt:lpstr>
      <vt:lpstr>Dual-mode Execution</vt:lpstr>
      <vt:lpstr>Privileged Instructions - Examples</vt:lpstr>
      <vt:lpstr>A Simple CPU Model – Needs Some Change</vt:lpstr>
      <vt:lpstr>A CPU with Dual-Mode Operation</vt:lpstr>
      <vt:lpstr>What are “Necessary” Checks?</vt:lpstr>
      <vt:lpstr>Memory Protection</vt:lpstr>
      <vt:lpstr>Hardware Timer</vt:lpstr>
      <vt:lpstr>Mode Switch</vt:lpstr>
      <vt:lpstr>User  Kernel Mode Switch</vt:lpstr>
      <vt:lpstr>Kernel  User Mode Switch</vt:lpstr>
      <vt:lpstr>Safe Mode Transfer – Interrupt Handling</vt:lpstr>
      <vt:lpstr>Saving Process State: Difficulty</vt:lpstr>
      <vt:lpstr>Saving Process State: Difficulty</vt:lpstr>
      <vt:lpstr>To Summarize</vt:lpstr>
      <vt:lpstr>Plan of Action: Before Interrupt</vt:lpstr>
      <vt:lpstr>Plan of Action: Hardware Action</vt:lpstr>
      <vt:lpstr>Plan of Action: As Handler Starts</vt:lpstr>
      <vt:lpstr>User to Interrupt Handler – Mechanism on x86</vt:lpstr>
      <vt:lpstr>When Handler Ends</vt:lpstr>
      <vt:lpstr>Sequential vs Nested Interrupt Handling</vt:lpstr>
      <vt:lpstr>User-to-Kernel Mode Switch   in System Calls</vt:lpstr>
      <vt:lpstr>System Calls</vt:lpstr>
      <vt:lpstr>System Calls</vt:lpstr>
      <vt:lpstr>Summary: User/Kernel (Privileged)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2020-08-05T16:35:38Z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