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26"/>
  </p:notesMasterIdLst>
  <p:sldIdLst>
    <p:sldId id="256" r:id="rId4"/>
    <p:sldId id="359" r:id="rId5"/>
    <p:sldId id="360" r:id="rId6"/>
    <p:sldId id="361" r:id="rId7"/>
    <p:sldId id="376" r:id="rId8"/>
    <p:sldId id="386" r:id="rId9"/>
    <p:sldId id="365" r:id="rId10"/>
    <p:sldId id="366" r:id="rId11"/>
    <p:sldId id="410" r:id="rId12"/>
    <p:sldId id="411" r:id="rId13"/>
    <p:sldId id="379" r:id="rId14"/>
    <p:sldId id="412" r:id="rId15"/>
    <p:sldId id="385" r:id="rId16"/>
    <p:sldId id="383" r:id="rId17"/>
    <p:sldId id="387" r:id="rId18"/>
    <p:sldId id="371" r:id="rId19"/>
    <p:sldId id="378" r:id="rId20"/>
    <p:sldId id="375" r:id="rId21"/>
    <p:sldId id="409" r:id="rId22"/>
    <p:sldId id="384" r:id="rId23"/>
    <p:sldId id="405" r:id="rId24"/>
    <p:sldId id="373" r:id="rId2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084" autoAdjust="0"/>
  </p:normalViewPr>
  <p:slideViewPr>
    <p:cSldViewPr>
      <p:cViewPr varScale="1">
        <p:scale>
          <a:sx n="110" d="100"/>
          <a:sy n="110" d="100"/>
        </p:scale>
        <p:origin x="10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nux.about.com/library/cmd/blcmdl.htm"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linux.about.com/library/cmd/blcmdl2_execve.htm" TargetMode="External"/><Relationship Id="rId4" Type="http://schemas.openxmlformats.org/officeDocument/2006/relationships/hyperlink" Target="file:///\\usr\include\unistd.h"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akelinux.net/books/lkd2/ch03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www.makelinux.net/books/lkd2/ch04.html" TargetMode="External"/><Relationship Id="rId4" Type="http://schemas.openxmlformats.org/officeDocument/2006/relationships/hyperlink" Target="http://www.makelinux.net/books/lkd2/ch03lev1sec3.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mn-ea"/>
                <a:cs typeface="+mn-cs"/>
              </a:rPr>
              <a:t>Reference: http://linux.about.com/library/cmd/blcmdl3_execvp.htm</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Linux / Unix Command: </a:t>
            </a:r>
            <a:r>
              <a:rPr lang="en-US" sz="1200" b="1" i="1" kern="1200" dirty="0" err="1">
                <a:solidFill>
                  <a:schemeClr val="tx1"/>
                </a:solidFill>
                <a:effectLst/>
                <a:latin typeface="+mn-lt"/>
                <a:ea typeface="+mn-ea"/>
                <a:cs typeface="+mn-cs"/>
              </a:rPr>
              <a:t>execvp</a:t>
            </a:r>
            <a:r>
              <a:rPr lang="en-US" dirty="0">
                <a:effectLst/>
              </a:rPr>
              <a:t> </a:t>
            </a:r>
            <a:r>
              <a:rPr lang="en-US" sz="1200" u="sng" kern="1200" dirty="0">
                <a:solidFill>
                  <a:schemeClr val="tx1"/>
                </a:solidFill>
                <a:effectLst/>
                <a:latin typeface="+mn-lt"/>
                <a:ea typeface="+mn-ea"/>
                <a:cs typeface="+mn-cs"/>
                <a:hlinkClick r:id="rId3"/>
              </a:rPr>
              <a:t>Command </a:t>
            </a:r>
            <a:r>
              <a:rPr lang="en-US" sz="1200" u="sng" kern="1200" dirty="0" err="1">
                <a:solidFill>
                  <a:schemeClr val="tx1"/>
                </a:solidFill>
                <a:effectLst/>
                <a:latin typeface="+mn-lt"/>
                <a:ea typeface="+mn-ea"/>
                <a:cs typeface="+mn-cs"/>
                <a:hlinkClick r:id="rId3"/>
              </a:rPr>
              <a:t>Library</a:t>
            </a:r>
            <a:r>
              <a:rPr lang="en-US" sz="1200" b="1" i="0" kern="1200" dirty="0" err="1">
                <a:solidFill>
                  <a:schemeClr val="tx1"/>
                </a:solidFill>
                <a:effectLst/>
                <a:latin typeface="+mn-lt"/>
                <a:ea typeface="+mn-ea"/>
                <a:cs typeface="+mn-cs"/>
              </a:rPr>
              <a:t>NAME</a:t>
            </a:r>
            <a:endParaRPr lang="en-US" sz="1200" b="1"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execl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execlp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execv</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execvp</a:t>
            </a:r>
            <a:r>
              <a:rPr lang="en-US" sz="1200" b="0" i="0" kern="1200" dirty="0">
                <a:solidFill>
                  <a:schemeClr val="tx1"/>
                </a:solidFill>
                <a:effectLst/>
                <a:latin typeface="+mn-lt"/>
                <a:ea typeface="+mn-ea"/>
                <a:cs typeface="+mn-cs"/>
              </a:rPr>
              <a:t> - execute a file  </a:t>
            </a:r>
            <a:r>
              <a:rPr lang="en-US" sz="1200" b="1" i="0" kern="1200" dirty="0">
                <a:solidFill>
                  <a:schemeClr val="tx1"/>
                </a:solidFill>
                <a:effectLst/>
                <a:latin typeface="+mn-lt"/>
                <a:ea typeface="+mn-ea"/>
                <a:cs typeface="+mn-cs"/>
              </a:rPr>
              <a:t>SYNOPSIS</a:t>
            </a:r>
          </a:p>
          <a:p>
            <a:r>
              <a:rPr lang="en-US" sz="1200" b="1" i="0" kern="1200" dirty="0">
                <a:solidFill>
                  <a:schemeClr val="tx1"/>
                </a:solidFill>
                <a:effectLst/>
                <a:latin typeface="+mn-lt"/>
                <a:ea typeface="+mn-ea"/>
                <a:cs typeface="+mn-cs"/>
              </a:rPr>
              <a:t>#include &lt;</a:t>
            </a:r>
            <a:r>
              <a:rPr lang="en-US" sz="1200" b="1" i="0" u="sng" kern="1200" dirty="0" err="1">
                <a:solidFill>
                  <a:schemeClr val="tx1"/>
                </a:solidFill>
                <a:effectLst/>
                <a:latin typeface="+mn-lt"/>
                <a:ea typeface="+mn-ea"/>
                <a:cs typeface="+mn-cs"/>
                <a:hlinkClick r:id="rId4"/>
              </a:rPr>
              <a:t>unistd.h</a:t>
            </a:r>
            <a:r>
              <a:rPr lang="en-US" sz="1200" b="1" i="0" kern="1200" dirty="0">
                <a:solidFill>
                  <a:schemeClr val="tx1"/>
                </a:solidFill>
                <a:effectLst/>
                <a:latin typeface="+mn-lt"/>
                <a:ea typeface="+mn-ea"/>
                <a:cs typeface="+mn-cs"/>
              </a:rPr>
              <a:t>&gt;extern char **environ;</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path</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execlp</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file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execle</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path</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 ..., char *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envp</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execv</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path</a:t>
            </a:r>
            <a:r>
              <a:rPr lang="en-US" sz="1200" b="1" i="0" kern="1200" dirty="0">
                <a:solidFill>
                  <a:schemeClr val="tx1"/>
                </a:solidFill>
                <a:effectLst/>
                <a:latin typeface="+mn-lt"/>
                <a:ea typeface="+mn-ea"/>
                <a:cs typeface="+mn-cs"/>
              </a:rPr>
              <a:t>, char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argv</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int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execvp</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char *</a:t>
            </a:r>
            <a:r>
              <a:rPr lang="en-US" sz="1200" b="0" i="1" kern="1200" dirty="0">
                <a:solidFill>
                  <a:schemeClr val="tx1"/>
                </a:solidFill>
                <a:effectLst/>
                <a:latin typeface="+mn-lt"/>
                <a:ea typeface="+mn-ea"/>
                <a:cs typeface="+mn-cs"/>
              </a:rPr>
              <a:t>file</a:t>
            </a:r>
            <a:r>
              <a:rPr lang="en-US" sz="1200" b="1" i="0" kern="1200" dirty="0">
                <a:solidFill>
                  <a:schemeClr val="tx1"/>
                </a:solidFill>
                <a:effectLst/>
                <a:latin typeface="+mn-lt"/>
                <a:ea typeface="+mn-ea"/>
                <a:cs typeface="+mn-cs"/>
              </a:rPr>
              <a:t>, char *</a:t>
            </a:r>
            <a:r>
              <a:rPr lang="en-US" sz="1200" b="1" i="0" kern="1200" dirty="0" err="1">
                <a:solidFill>
                  <a:schemeClr val="tx1"/>
                </a:solidFill>
                <a:effectLst/>
                <a:latin typeface="+mn-lt"/>
                <a:ea typeface="+mn-ea"/>
                <a:cs typeface="+mn-cs"/>
              </a:rPr>
              <a:t>const</a:t>
            </a:r>
            <a:r>
              <a:rPr lang="en-US" sz="1200" b="1"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argv</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DESCRIPTION</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exec</a:t>
            </a:r>
            <a:r>
              <a:rPr lang="en-US" sz="1200" b="0" i="0" kern="1200" dirty="0">
                <a:solidFill>
                  <a:schemeClr val="tx1"/>
                </a:solidFill>
                <a:effectLst/>
                <a:latin typeface="+mn-lt"/>
                <a:ea typeface="+mn-ea"/>
                <a:cs typeface="+mn-cs"/>
              </a:rPr>
              <a:t> family of functions replaces the current process image with a new process image. The functions described in this manual page are front-ends for the function </a:t>
            </a:r>
            <a:r>
              <a:rPr lang="en-US" sz="1200" b="1" i="0" u="sng" kern="1200" dirty="0" err="1">
                <a:solidFill>
                  <a:schemeClr val="tx1"/>
                </a:solidFill>
                <a:effectLst/>
                <a:latin typeface="+mn-lt"/>
                <a:ea typeface="+mn-ea"/>
                <a:cs typeface="+mn-cs"/>
                <a:hlinkClick r:id="rId5"/>
              </a:rPr>
              <a:t>execve</a:t>
            </a:r>
            <a:r>
              <a:rPr lang="en-US" sz="1200" b="0" i="0" kern="1200" dirty="0">
                <a:solidFill>
                  <a:schemeClr val="tx1"/>
                </a:solidFill>
                <a:effectLst/>
                <a:latin typeface="+mn-lt"/>
                <a:ea typeface="+mn-ea"/>
                <a:cs typeface="+mn-cs"/>
              </a:rPr>
              <a:t>(2). (See the manual page for </a:t>
            </a:r>
            <a:r>
              <a:rPr lang="en-US" sz="1200" b="1" i="0" kern="1200" dirty="0" err="1">
                <a:solidFill>
                  <a:schemeClr val="tx1"/>
                </a:solidFill>
                <a:effectLst/>
                <a:latin typeface="+mn-lt"/>
                <a:ea typeface="+mn-ea"/>
                <a:cs typeface="+mn-cs"/>
              </a:rPr>
              <a:t>execve</a:t>
            </a:r>
            <a:r>
              <a:rPr lang="en-US" sz="1200" b="0" i="0" kern="1200" dirty="0">
                <a:solidFill>
                  <a:schemeClr val="tx1"/>
                </a:solidFill>
                <a:effectLst/>
                <a:latin typeface="+mn-lt"/>
                <a:ea typeface="+mn-ea"/>
                <a:cs typeface="+mn-cs"/>
              </a:rPr>
              <a:t> for detailed information about the replacement of the current process.)The initial argument for these functions is the pathname of a file which is to be executed.</a:t>
            </a: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const</a:t>
            </a:r>
            <a:r>
              <a:rPr lang="en-US" sz="1200" b="0" i="1" kern="1200" dirty="0">
                <a:solidFill>
                  <a:schemeClr val="tx1"/>
                </a:solidFill>
                <a:effectLst/>
                <a:latin typeface="+mn-lt"/>
                <a:ea typeface="+mn-ea"/>
                <a:cs typeface="+mn-cs"/>
              </a:rPr>
              <a:t> char *</a:t>
            </a:r>
            <a:r>
              <a:rPr lang="en-US" sz="1200" b="0" i="1" kern="1200" dirty="0" err="1">
                <a:solidFill>
                  <a:schemeClr val="tx1"/>
                </a:solidFill>
                <a:effectLst/>
                <a:latin typeface="+mn-lt"/>
                <a:ea typeface="+mn-ea"/>
                <a:cs typeface="+mn-cs"/>
              </a:rPr>
              <a:t>arg</a:t>
            </a:r>
            <a:r>
              <a:rPr lang="en-US" sz="1200" b="0" i="0" kern="1200" dirty="0">
                <a:solidFill>
                  <a:schemeClr val="tx1"/>
                </a:solidFill>
                <a:effectLst/>
                <a:latin typeface="+mn-lt"/>
                <a:ea typeface="+mn-ea"/>
                <a:cs typeface="+mn-cs"/>
              </a:rPr>
              <a:t> and subsequent ellipses in the </a:t>
            </a:r>
            <a:r>
              <a:rPr lang="en-US" sz="1200" b="1" i="0" kern="1200" dirty="0" err="1">
                <a:solidFill>
                  <a:schemeClr val="tx1"/>
                </a:solidFill>
                <a:effectLst/>
                <a:latin typeface="+mn-lt"/>
                <a:ea typeface="+mn-ea"/>
                <a:cs typeface="+mn-cs"/>
              </a:rPr>
              <a:t>execl</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execlp</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execle</a:t>
            </a:r>
            <a:r>
              <a:rPr lang="en-US" sz="1200" b="0" i="0" kern="1200" dirty="0">
                <a:solidFill>
                  <a:schemeClr val="tx1"/>
                </a:solidFill>
                <a:effectLst/>
                <a:latin typeface="+mn-lt"/>
                <a:ea typeface="+mn-ea"/>
                <a:cs typeface="+mn-cs"/>
              </a:rPr>
              <a:t> functions can be thought of as </a:t>
            </a:r>
            <a:r>
              <a:rPr lang="en-US" sz="1200" b="0" i="1" kern="1200" dirty="0">
                <a:solidFill>
                  <a:schemeClr val="tx1"/>
                </a:solidFill>
                <a:effectLst/>
                <a:latin typeface="+mn-lt"/>
                <a:ea typeface="+mn-ea"/>
                <a:cs typeface="+mn-cs"/>
              </a:rPr>
              <a:t>arg0</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arg1</a:t>
            </a:r>
            <a:r>
              <a:rPr lang="en-US" sz="1200" b="0" i="0" kern="1200" dirty="0">
                <a:solidFill>
                  <a:schemeClr val="tx1"/>
                </a:solidFill>
                <a:effectLst/>
                <a:latin typeface="+mn-lt"/>
                <a:ea typeface="+mn-ea"/>
                <a:cs typeface="+mn-cs"/>
              </a:rPr>
              <a:t>, ..., </a:t>
            </a:r>
            <a:r>
              <a:rPr lang="en-US" sz="1200" b="0" i="1" kern="1200" dirty="0" err="1">
                <a:solidFill>
                  <a:schemeClr val="tx1"/>
                </a:solidFill>
                <a:effectLst/>
                <a:latin typeface="+mn-lt"/>
                <a:ea typeface="+mn-ea"/>
                <a:cs typeface="+mn-cs"/>
              </a:rPr>
              <a:t>argn</a:t>
            </a:r>
            <a:r>
              <a:rPr lang="en-US" sz="1200" b="0" i="0" kern="1200" dirty="0">
                <a:solidFill>
                  <a:schemeClr val="tx1"/>
                </a:solidFill>
                <a:effectLst/>
                <a:latin typeface="+mn-lt"/>
                <a:ea typeface="+mn-ea"/>
                <a:cs typeface="+mn-cs"/>
              </a:rPr>
              <a:t>. Together they describe a list of one or more pointers to null-terminated strings that represent the argument list available to the executed program. The first argument, by convention, should point to the file name associated with the file being executed. The list of arguments </a:t>
            </a:r>
            <a:r>
              <a:rPr lang="en-US" sz="1200" b="0" i="1"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terminated by a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a:t>
            </a:r>
          </a:p>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execv</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execvp</a:t>
            </a:r>
            <a:r>
              <a:rPr lang="en-US" sz="1200" b="0" i="0" kern="1200" dirty="0">
                <a:solidFill>
                  <a:schemeClr val="tx1"/>
                </a:solidFill>
                <a:effectLst/>
                <a:latin typeface="+mn-lt"/>
                <a:ea typeface="+mn-ea"/>
                <a:cs typeface="+mn-cs"/>
              </a:rPr>
              <a:t> functions provide an array of pointers to null-terminated strings that represent the argument list available to the new program. The first argument, by convention, should point to the file name associated with the file being executed. The array of pointers </a:t>
            </a:r>
            <a:r>
              <a:rPr lang="en-US" sz="1200" b="0" i="1" kern="1200" dirty="0" err="1">
                <a:solidFill>
                  <a:schemeClr val="tx1"/>
                </a:solidFill>
                <a:effectLst/>
                <a:latin typeface="+mn-lt"/>
                <a:ea typeface="+mn-ea"/>
                <a:cs typeface="+mn-cs"/>
              </a:rPr>
              <a:t>must</a:t>
            </a:r>
            <a:r>
              <a:rPr lang="en-US" sz="1200" b="0" i="0" kern="1200" dirty="0" err="1">
                <a:solidFill>
                  <a:schemeClr val="tx1"/>
                </a:solidFill>
                <a:effectLst/>
                <a:latin typeface="+mn-lt"/>
                <a:ea typeface="+mn-ea"/>
                <a:cs typeface="+mn-cs"/>
              </a:rPr>
              <a:t>be</a:t>
            </a:r>
            <a:r>
              <a:rPr lang="en-US" sz="1200" b="0" i="0" kern="1200" dirty="0">
                <a:solidFill>
                  <a:schemeClr val="tx1"/>
                </a:solidFill>
                <a:effectLst/>
                <a:latin typeface="+mn-lt"/>
                <a:ea typeface="+mn-ea"/>
                <a:cs typeface="+mn-cs"/>
              </a:rPr>
              <a:t> terminated by a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a:t>
            </a:r>
          </a:p>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execle</a:t>
            </a:r>
            <a:r>
              <a:rPr lang="en-US" sz="1200" b="0" i="0" kern="1200" dirty="0">
                <a:solidFill>
                  <a:schemeClr val="tx1"/>
                </a:solidFill>
                <a:effectLst/>
                <a:latin typeface="+mn-lt"/>
                <a:ea typeface="+mn-ea"/>
                <a:cs typeface="+mn-cs"/>
              </a:rPr>
              <a:t> function also specifies the environment of the executed process by following </a:t>
            </a:r>
            <a:r>
              <a:rPr lang="en-US" sz="1200" b="0" i="0" kern="1200" dirty="0" err="1">
                <a:solidFill>
                  <a:schemeClr val="tx1"/>
                </a:solidFill>
                <a:effectLst/>
                <a:latin typeface="+mn-lt"/>
                <a:ea typeface="+mn-ea"/>
                <a:cs typeface="+mn-cs"/>
              </a:rPr>
              <a:t>the</a:t>
            </a:r>
            <a:r>
              <a:rPr lang="en-US" sz="1200" b="1" i="0" kern="1200" dirty="0" err="1">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 that terminates the list of arguments in the parameter list or the pointer to the </a:t>
            </a:r>
            <a:r>
              <a:rPr lang="en-US" sz="1200" b="0" i="0" kern="1200" dirty="0" err="1">
                <a:solidFill>
                  <a:schemeClr val="tx1"/>
                </a:solidFill>
                <a:effectLst/>
                <a:latin typeface="+mn-lt"/>
                <a:ea typeface="+mn-ea"/>
                <a:cs typeface="+mn-cs"/>
              </a:rPr>
              <a:t>argv</a:t>
            </a:r>
            <a:r>
              <a:rPr lang="en-US" sz="1200" b="0" i="0" kern="1200" dirty="0">
                <a:solidFill>
                  <a:schemeClr val="tx1"/>
                </a:solidFill>
                <a:effectLst/>
                <a:latin typeface="+mn-lt"/>
                <a:ea typeface="+mn-ea"/>
                <a:cs typeface="+mn-cs"/>
              </a:rPr>
              <a:t> array with an additional parameter. This additional parameter is an array of pointers to null-terminated strings and </a:t>
            </a:r>
            <a:r>
              <a:rPr lang="en-US" sz="1200" b="0" i="1"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terminated by a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pointer. The other functions take the environment for the new process image from the external variable </a:t>
            </a:r>
            <a:r>
              <a:rPr lang="en-US" sz="1200" b="0" i="1" kern="1200" dirty="0">
                <a:solidFill>
                  <a:schemeClr val="tx1"/>
                </a:solidFill>
                <a:effectLst/>
                <a:latin typeface="+mn-lt"/>
                <a:ea typeface="+mn-ea"/>
                <a:cs typeface="+mn-cs"/>
              </a:rPr>
              <a:t>environ</a:t>
            </a:r>
            <a:r>
              <a:rPr lang="en-US" sz="1200" b="0" i="0" kern="1200" dirty="0">
                <a:solidFill>
                  <a:schemeClr val="tx1"/>
                </a:solidFill>
                <a:effectLst/>
                <a:latin typeface="+mn-lt"/>
                <a:ea typeface="+mn-ea"/>
                <a:cs typeface="+mn-cs"/>
              </a:rPr>
              <a:t> in the current process.</a:t>
            </a:r>
          </a:p>
          <a:p>
            <a:r>
              <a:rPr lang="en-US" sz="1200" b="0" i="0" kern="1200" dirty="0">
                <a:solidFill>
                  <a:schemeClr val="tx1"/>
                </a:solidFill>
                <a:effectLst/>
                <a:latin typeface="+mn-lt"/>
                <a:ea typeface="+mn-ea"/>
                <a:cs typeface="+mn-cs"/>
              </a:rPr>
              <a:t>Some of these functions have special semantics.</a:t>
            </a:r>
          </a:p>
          <a:p>
            <a:r>
              <a:rPr lang="en-US" sz="1200" b="0" i="0" kern="1200" dirty="0">
                <a:solidFill>
                  <a:schemeClr val="tx1"/>
                </a:solidFill>
                <a:effectLst/>
                <a:latin typeface="+mn-lt"/>
                <a:ea typeface="+mn-ea"/>
                <a:cs typeface="+mn-cs"/>
              </a:rPr>
              <a:t>The functions </a:t>
            </a:r>
            <a:r>
              <a:rPr lang="en-US" sz="1200" b="1" i="0" kern="1200" dirty="0" err="1">
                <a:solidFill>
                  <a:schemeClr val="tx1"/>
                </a:solidFill>
                <a:effectLst/>
                <a:latin typeface="+mn-lt"/>
                <a:ea typeface="+mn-ea"/>
                <a:cs typeface="+mn-cs"/>
              </a:rPr>
              <a:t>execlp</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execvp</a:t>
            </a:r>
            <a:r>
              <a:rPr lang="en-US" sz="1200" b="0" i="0" kern="1200" dirty="0">
                <a:solidFill>
                  <a:schemeClr val="tx1"/>
                </a:solidFill>
                <a:effectLst/>
                <a:latin typeface="+mn-lt"/>
                <a:ea typeface="+mn-ea"/>
                <a:cs typeface="+mn-cs"/>
              </a:rPr>
              <a:t> will duplicate the actions of the shell in searching for an executable file if the specified file name does not contain a slash (/) character. The search path is the path specified in the environment by the </a:t>
            </a:r>
            <a:r>
              <a:rPr lang="en-US" sz="1200" b="1" i="0" kern="1200" dirty="0">
                <a:solidFill>
                  <a:schemeClr val="tx1"/>
                </a:solidFill>
                <a:effectLst/>
                <a:latin typeface="+mn-lt"/>
                <a:ea typeface="+mn-ea"/>
                <a:cs typeface="+mn-cs"/>
              </a:rPr>
              <a:t>PATH</a:t>
            </a:r>
            <a:r>
              <a:rPr lang="en-US" sz="1200" b="0" i="0" kern="1200" dirty="0">
                <a:solidFill>
                  <a:schemeClr val="tx1"/>
                </a:solidFill>
                <a:effectLst/>
                <a:latin typeface="+mn-lt"/>
                <a:ea typeface="+mn-ea"/>
                <a:cs typeface="+mn-cs"/>
              </a:rPr>
              <a:t> variable. If this variable isn't specified, the default path ``:/bin:/</a:t>
            </a:r>
            <a:r>
              <a:rPr lang="en-US" sz="1200" b="0" i="0" kern="1200" dirty="0" err="1">
                <a:solidFill>
                  <a:schemeClr val="tx1"/>
                </a:solidFill>
                <a:effectLst/>
                <a:latin typeface="+mn-lt"/>
                <a:ea typeface="+mn-ea"/>
                <a:cs typeface="+mn-cs"/>
              </a:rPr>
              <a:t>usr</a:t>
            </a:r>
            <a:r>
              <a:rPr lang="en-US" sz="1200" b="0" i="0" kern="1200" dirty="0">
                <a:solidFill>
                  <a:schemeClr val="tx1"/>
                </a:solidFill>
                <a:effectLst/>
                <a:latin typeface="+mn-lt"/>
                <a:ea typeface="+mn-ea"/>
                <a:cs typeface="+mn-cs"/>
              </a:rPr>
              <a:t>/bin'' is used. In addition, certain errors are treated specially.</a:t>
            </a:r>
          </a:p>
          <a:p>
            <a:r>
              <a:rPr lang="en-US" sz="1200" b="0" i="0" kern="1200" dirty="0">
                <a:solidFill>
                  <a:schemeClr val="tx1"/>
                </a:solidFill>
                <a:effectLst/>
                <a:latin typeface="+mn-lt"/>
                <a:ea typeface="+mn-ea"/>
                <a:cs typeface="+mn-cs"/>
              </a:rPr>
              <a:t>If permission is denied for a file (the attempted </a:t>
            </a:r>
            <a:r>
              <a:rPr lang="en-US" sz="1200" b="1" i="0" kern="1200" dirty="0" err="1">
                <a:solidFill>
                  <a:schemeClr val="tx1"/>
                </a:solidFill>
                <a:effectLst/>
                <a:latin typeface="+mn-lt"/>
                <a:ea typeface="+mn-ea"/>
                <a:cs typeface="+mn-cs"/>
              </a:rPr>
              <a:t>execve</a:t>
            </a:r>
            <a:r>
              <a:rPr lang="en-US" sz="1200" b="0" i="0" kern="1200" dirty="0">
                <a:solidFill>
                  <a:schemeClr val="tx1"/>
                </a:solidFill>
                <a:effectLst/>
                <a:latin typeface="+mn-lt"/>
                <a:ea typeface="+mn-ea"/>
                <a:cs typeface="+mn-cs"/>
              </a:rPr>
              <a:t> returned </a:t>
            </a:r>
            <a:r>
              <a:rPr lang="en-US" sz="1200" b="1" i="0" kern="1200" dirty="0">
                <a:solidFill>
                  <a:schemeClr val="tx1"/>
                </a:solidFill>
                <a:effectLst/>
                <a:latin typeface="+mn-lt"/>
                <a:ea typeface="+mn-ea"/>
                <a:cs typeface="+mn-cs"/>
              </a:rPr>
              <a:t>EACCES</a:t>
            </a:r>
            <a:r>
              <a:rPr lang="en-US" sz="1200" b="0" i="0" kern="1200" dirty="0">
                <a:solidFill>
                  <a:schemeClr val="tx1"/>
                </a:solidFill>
                <a:effectLst/>
                <a:latin typeface="+mn-lt"/>
                <a:ea typeface="+mn-ea"/>
                <a:cs typeface="+mn-cs"/>
              </a:rPr>
              <a:t>), these functions will continue searching the rest of the search path. If no other file is found, however, they will return with the global variable </a:t>
            </a:r>
            <a:r>
              <a:rPr lang="en-US" sz="1200" b="0" i="1"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set to </a:t>
            </a:r>
            <a:r>
              <a:rPr lang="en-US" sz="1200" b="1" i="0" kern="1200" dirty="0">
                <a:solidFill>
                  <a:schemeClr val="tx1"/>
                </a:solidFill>
                <a:effectLst/>
                <a:latin typeface="+mn-lt"/>
                <a:ea typeface="+mn-ea"/>
                <a:cs typeface="+mn-cs"/>
              </a:rPr>
              <a:t>EACCES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the header of a file isn't recognized (the attempted </a:t>
            </a:r>
            <a:r>
              <a:rPr lang="en-US" sz="1200" b="1" i="0" kern="1200" dirty="0" err="1">
                <a:solidFill>
                  <a:schemeClr val="tx1"/>
                </a:solidFill>
                <a:effectLst/>
                <a:latin typeface="+mn-lt"/>
                <a:ea typeface="+mn-ea"/>
                <a:cs typeface="+mn-cs"/>
              </a:rPr>
              <a:t>execve</a:t>
            </a:r>
            <a:r>
              <a:rPr lang="en-US" sz="1200" b="0" i="0" kern="1200" dirty="0">
                <a:solidFill>
                  <a:schemeClr val="tx1"/>
                </a:solidFill>
                <a:effectLst/>
                <a:latin typeface="+mn-lt"/>
                <a:ea typeface="+mn-ea"/>
                <a:cs typeface="+mn-cs"/>
              </a:rPr>
              <a:t> returned </a:t>
            </a:r>
            <a:r>
              <a:rPr lang="en-US" sz="1200" b="1" i="0" kern="1200" dirty="0">
                <a:solidFill>
                  <a:schemeClr val="tx1"/>
                </a:solidFill>
                <a:effectLst/>
                <a:latin typeface="+mn-lt"/>
                <a:ea typeface="+mn-ea"/>
                <a:cs typeface="+mn-cs"/>
              </a:rPr>
              <a:t>ENOEXEC</a:t>
            </a:r>
            <a:r>
              <a:rPr lang="en-US" sz="1200" b="0" i="0" kern="1200" dirty="0">
                <a:solidFill>
                  <a:schemeClr val="tx1"/>
                </a:solidFill>
                <a:effectLst/>
                <a:latin typeface="+mn-lt"/>
                <a:ea typeface="+mn-ea"/>
                <a:cs typeface="+mn-cs"/>
              </a:rPr>
              <a:t>), these functions will execute the shell with the path of the file as its first argument. (If this attempt fails, no further searching is done.)  </a:t>
            </a:r>
          </a:p>
          <a:p>
            <a:r>
              <a:rPr lang="en-US" sz="1200" b="1" i="0" kern="1200" dirty="0">
                <a:solidFill>
                  <a:schemeClr val="tx1"/>
                </a:solidFill>
                <a:effectLst/>
                <a:latin typeface="+mn-lt"/>
                <a:ea typeface="+mn-ea"/>
                <a:cs typeface="+mn-cs"/>
              </a:rPr>
              <a:t>RETURN VALUE</a:t>
            </a:r>
          </a:p>
          <a:p>
            <a:r>
              <a:rPr lang="en-US" sz="1200" b="0" i="0" kern="1200" dirty="0">
                <a:solidFill>
                  <a:schemeClr val="tx1"/>
                </a:solidFill>
                <a:effectLst/>
                <a:latin typeface="+mn-lt"/>
                <a:ea typeface="+mn-ea"/>
                <a:cs typeface="+mn-cs"/>
              </a:rPr>
              <a:t>If any of the </a:t>
            </a:r>
            <a:r>
              <a:rPr lang="en-US" sz="1200" b="1" i="0" kern="1200" dirty="0">
                <a:solidFill>
                  <a:schemeClr val="tx1"/>
                </a:solidFill>
                <a:effectLst/>
                <a:latin typeface="+mn-lt"/>
                <a:ea typeface="+mn-ea"/>
                <a:cs typeface="+mn-cs"/>
              </a:rPr>
              <a:t>exec</a:t>
            </a:r>
            <a:r>
              <a:rPr lang="en-US" sz="1200" b="0" i="0" kern="1200" dirty="0">
                <a:solidFill>
                  <a:schemeClr val="tx1"/>
                </a:solidFill>
                <a:effectLst/>
                <a:latin typeface="+mn-lt"/>
                <a:ea typeface="+mn-ea"/>
                <a:cs typeface="+mn-cs"/>
              </a:rPr>
              <a:t> functions returns, an error will have occurred. The return value is -1, and the global variable </a:t>
            </a:r>
            <a:r>
              <a:rPr lang="en-US" sz="1200" b="0" i="1" kern="1200" dirty="0" err="1">
                <a:solidFill>
                  <a:schemeClr val="tx1"/>
                </a:solidFill>
                <a:effectLst/>
                <a:latin typeface="+mn-lt"/>
                <a:ea typeface="+mn-ea"/>
                <a:cs typeface="+mn-cs"/>
              </a:rPr>
              <a:t>errno</a:t>
            </a:r>
            <a:r>
              <a:rPr lang="en-US" sz="1200" b="0" i="0" kern="1200" dirty="0">
                <a:solidFill>
                  <a:schemeClr val="tx1"/>
                </a:solidFill>
                <a:effectLst/>
                <a:latin typeface="+mn-lt"/>
                <a:ea typeface="+mn-ea"/>
                <a:cs typeface="+mn-cs"/>
              </a:rPr>
              <a:t> will be set to indicate the error.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153923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166471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a:solidFill>
                  <a:schemeClr val="tx1"/>
                </a:solidFill>
                <a:effectLst/>
                <a:latin typeface="+mn-lt"/>
                <a:ea typeface="+mn-ea"/>
                <a:cs typeface="+mn-cs"/>
              </a:rPr>
              <a:t>Reference: http://www.makelinux.net/books/lkd2/ch03lev1sec2</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Creation</a:t>
            </a:r>
          </a:p>
          <a:p>
            <a:r>
              <a:rPr lang="en-US" sz="1200" b="0" i="0" kern="1200" dirty="0">
                <a:solidFill>
                  <a:schemeClr val="tx1"/>
                </a:solidFill>
                <a:effectLst/>
                <a:latin typeface="+mn-lt"/>
                <a:ea typeface="+mn-ea"/>
                <a:cs typeface="+mn-cs"/>
              </a:rPr>
              <a:t>Process creation in Unix is unique. Most operating systems implement a </a:t>
            </a:r>
            <a:r>
              <a:rPr lang="en-US" sz="1200" b="0" i="1" kern="1200" dirty="0">
                <a:solidFill>
                  <a:schemeClr val="tx1"/>
                </a:solidFill>
                <a:effectLst/>
                <a:latin typeface="+mn-lt"/>
                <a:ea typeface="+mn-ea"/>
                <a:cs typeface="+mn-cs"/>
              </a:rPr>
              <a:t>spawn</a:t>
            </a:r>
            <a:r>
              <a:rPr lang="en-US" sz="1200" b="0" i="0" kern="1200" dirty="0">
                <a:solidFill>
                  <a:schemeClr val="tx1"/>
                </a:solidFill>
                <a:effectLst/>
                <a:latin typeface="+mn-lt"/>
                <a:ea typeface="+mn-ea"/>
                <a:cs typeface="+mn-cs"/>
              </a:rPr>
              <a:t> mechanism to create a new process in a new address space, read in an executable, and begin executing it. Unix takes the unusual approach of separating these steps into two distinct functions: fork() and exec()</a:t>
            </a:r>
            <a:r>
              <a:rPr lang="en-US" sz="1200" b="0" i="0" u="none" strike="noStrike" kern="1200" baseline="30000" dirty="0">
                <a:solidFill>
                  <a:schemeClr val="tx1"/>
                </a:solidFill>
                <a:effectLst/>
                <a:latin typeface="+mn-lt"/>
                <a:ea typeface="+mn-ea"/>
                <a:cs typeface="+mn-cs"/>
                <a:hlinkClick r:id="rId3"/>
              </a:rPr>
              <a:t>[8]</a:t>
            </a:r>
            <a:r>
              <a:rPr lang="en-US" sz="1200" b="0" i="0" kern="1200" dirty="0">
                <a:solidFill>
                  <a:schemeClr val="tx1"/>
                </a:solidFill>
                <a:effectLst/>
                <a:latin typeface="+mn-lt"/>
                <a:ea typeface="+mn-ea"/>
                <a:cs typeface="+mn-cs"/>
              </a:rPr>
              <a:t>. The first, fork(), creates a child process that is a copy of the current task. It differs from the parent only in its PID (which is unique), its PPID (parent's PID, which is set to the original process), and certain resources and statistics, such as pending signals, which are not inherited. The second function, exec(), loads a new executable into the address space and begins executing it. The combination of fork()followed by exec() is similar to the single function most operating systems provide.</a:t>
            </a:r>
          </a:p>
          <a:p>
            <a:r>
              <a:rPr lang="en-US" sz="1200" u="none" strike="noStrike" kern="1200" baseline="30000" dirty="0">
                <a:solidFill>
                  <a:schemeClr val="tx1"/>
                </a:solidFill>
                <a:effectLst/>
                <a:latin typeface="+mn-lt"/>
                <a:ea typeface="+mn-ea"/>
                <a:cs typeface="+mn-cs"/>
              </a:rPr>
              <a:t>[8]</a:t>
            </a:r>
            <a:r>
              <a:rPr lang="en-US" sz="1200" kern="1200" dirty="0">
                <a:solidFill>
                  <a:schemeClr val="tx1"/>
                </a:solidFill>
                <a:effectLst/>
                <a:latin typeface="+mn-lt"/>
                <a:ea typeface="+mn-ea"/>
                <a:cs typeface="+mn-cs"/>
              </a:rPr>
              <a:t> By </a:t>
            </a:r>
            <a:r>
              <a:rPr lang="en-US" sz="1200" i="1" kern="1200" dirty="0">
                <a:solidFill>
                  <a:schemeClr val="tx1"/>
                </a:solidFill>
                <a:effectLst/>
                <a:latin typeface="+mn-lt"/>
                <a:ea typeface="+mn-ea"/>
                <a:cs typeface="+mn-cs"/>
              </a:rPr>
              <a:t>exec()</a:t>
            </a:r>
            <a:r>
              <a:rPr lang="en-US" sz="1200" kern="1200" dirty="0">
                <a:solidFill>
                  <a:schemeClr val="tx1"/>
                </a:solidFill>
                <a:effectLst/>
                <a:latin typeface="+mn-lt"/>
                <a:ea typeface="+mn-ea"/>
                <a:cs typeface="+mn-cs"/>
              </a:rPr>
              <a:t> I mean any member of the </a:t>
            </a:r>
            <a:r>
              <a:rPr lang="en-US" sz="1200" i="1" kern="1200" dirty="0">
                <a:solidFill>
                  <a:schemeClr val="tx1"/>
                </a:solidFill>
                <a:effectLst/>
                <a:latin typeface="+mn-lt"/>
                <a:ea typeface="+mn-ea"/>
                <a:cs typeface="+mn-cs"/>
              </a:rPr>
              <a:t>exec()</a:t>
            </a:r>
            <a:r>
              <a:rPr lang="en-US" sz="1200" kern="1200" dirty="0">
                <a:solidFill>
                  <a:schemeClr val="tx1"/>
                </a:solidFill>
                <a:effectLst/>
                <a:latin typeface="+mn-lt"/>
                <a:ea typeface="+mn-ea"/>
                <a:cs typeface="+mn-cs"/>
              </a:rPr>
              <a:t> family of functions. The kernel implements the </a:t>
            </a:r>
            <a:r>
              <a:rPr lang="en-US" sz="1200" i="1" kern="1200" dirty="0" err="1">
                <a:solidFill>
                  <a:schemeClr val="tx1"/>
                </a:solidFill>
                <a:effectLst/>
                <a:latin typeface="+mn-lt"/>
                <a:ea typeface="+mn-ea"/>
                <a:cs typeface="+mn-cs"/>
              </a:rPr>
              <a:t>execve</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system call on top of which </a:t>
            </a:r>
            <a:r>
              <a:rPr lang="en-US" sz="1200" i="1" kern="1200" dirty="0" err="1">
                <a:solidFill>
                  <a:schemeClr val="tx1"/>
                </a:solidFill>
                <a:effectLst/>
                <a:latin typeface="+mn-lt"/>
                <a:ea typeface="+mn-ea"/>
                <a:cs typeface="+mn-cs"/>
              </a:rPr>
              <a:t>execlp</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execle</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execv</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 and </a:t>
            </a:r>
            <a:r>
              <a:rPr lang="en-US" sz="1200" i="1" kern="1200" dirty="0" err="1">
                <a:solidFill>
                  <a:schemeClr val="tx1"/>
                </a:solidFill>
                <a:effectLst/>
                <a:latin typeface="+mn-lt"/>
                <a:ea typeface="+mn-ea"/>
                <a:cs typeface="+mn-cs"/>
              </a:rPr>
              <a:t>execvp</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are implemented.</a:t>
            </a:r>
          </a:p>
          <a:p>
            <a:r>
              <a:rPr lang="en-US" sz="1200" b="1" i="0" kern="1200" dirty="0">
                <a:solidFill>
                  <a:schemeClr val="tx1"/>
                </a:solidFill>
                <a:effectLst/>
                <a:latin typeface="+mn-lt"/>
                <a:ea typeface="+mn-ea"/>
                <a:cs typeface="+mn-cs"/>
              </a:rPr>
              <a:t>Copy-on-Write</a:t>
            </a:r>
          </a:p>
          <a:p>
            <a:r>
              <a:rPr lang="en-US" sz="1200" b="0" i="0" kern="1200" dirty="0">
                <a:solidFill>
                  <a:schemeClr val="tx1"/>
                </a:solidFill>
                <a:effectLst/>
                <a:latin typeface="+mn-lt"/>
                <a:ea typeface="+mn-ea"/>
                <a:cs typeface="+mn-cs"/>
              </a:rPr>
              <a:t>Traditionally, upon fork() all resources owned by the parent are duplicated and the copy is given to the child. This approach is significantly naïve and inefficient in that it copies much data that might otherwise be shared. Worse still, if the new process were to immediately execute a new image, all that copying would go to waste. In Linux, fork() is implemented through the use of </a:t>
            </a:r>
            <a:r>
              <a:rPr lang="en-US" sz="1200" b="0" i="1" kern="1200" dirty="0">
                <a:solidFill>
                  <a:schemeClr val="tx1"/>
                </a:solidFill>
                <a:effectLst/>
                <a:latin typeface="+mn-lt"/>
                <a:ea typeface="+mn-ea"/>
                <a:cs typeface="+mn-cs"/>
              </a:rPr>
              <a:t>copy-on-write</a:t>
            </a:r>
            <a:r>
              <a:rPr lang="en-US" sz="1200" b="0" i="0" kern="1200" dirty="0">
                <a:solidFill>
                  <a:schemeClr val="tx1"/>
                </a:solidFill>
                <a:effectLst/>
                <a:latin typeface="+mn-lt"/>
                <a:ea typeface="+mn-ea"/>
                <a:cs typeface="+mn-cs"/>
              </a:rPr>
              <a:t> pages. Copy-on-write (or </a:t>
            </a:r>
            <a:r>
              <a:rPr lang="en-US" sz="1200" b="0" i="1" kern="1200" dirty="0">
                <a:solidFill>
                  <a:schemeClr val="tx1"/>
                </a:solidFill>
                <a:effectLst/>
                <a:latin typeface="+mn-lt"/>
                <a:ea typeface="+mn-ea"/>
                <a:cs typeface="+mn-cs"/>
              </a:rPr>
              <a:t>COW</a:t>
            </a:r>
            <a:r>
              <a:rPr lang="en-US" sz="1200" b="0" i="0" kern="1200" dirty="0">
                <a:solidFill>
                  <a:schemeClr val="tx1"/>
                </a:solidFill>
                <a:effectLst/>
                <a:latin typeface="+mn-lt"/>
                <a:ea typeface="+mn-ea"/>
                <a:cs typeface="+mn-cs"/>
              </a:rPr>
              <a:t>) is a technique to delay or altogether prevent copying of the data. Rather than duplicate the process address space, the parent and the child can share a single copy. The data, however, is marked in such a way that if it is written to, a duplicate is made and each process receives a unique copy. Consequently, the duplication of resources occurs only when they are written; until then, they are shared read-only. This technique delays the copying of each page in the address space until it is actually written to. In the case that the pages are never </a:t>
            </a:r>
            <a:r>
              <a:rPr lang="en-US" sz="1200" b="0" i="0" kern="1200" dirty="0" err="1">
                <a:solidFill>
                  <a:schemeClr val="tx1"/>
                </a:solidFill>
                <a:effectLst/>
                <a:latin typeface="+mn-lt"/>
                <a:ea typeface="+mn-ea"/>
                <a:cs typeface="+mn-cs"/>
              </a:rPr>
              <a:t>writtenfor</a:t>
            </a:r>
            <a:r>
              <a:rPr lang="en-US" sz="1200" b="0" i="0" kern="1200" dirty="0">
                <a:solidFill>
                  <a:schemeClr val="tx1"/>
                </a:solidFill>
                <a:effectLst/>
                <a:latin typeface="+mn-lt"/>
                <a:ea typeface="+mn-ea"/>
                <a:cs typeface="+mn-cs"/>
              </a:rPr>
              <a:t> example, if exec() is called immediately after fork()they never need to be copied. The only overhead incurred by fork() is the duplication of the parent's page tables and the creation of a unique process descriptor for the child. In the common case that a process executes a new executable image immediately after forking, this optimization prevents the wasted copying of large amounts of data (with the address space, easily tens of megabytes). This is an important optimization because the Unix philosophy encourages quick process execution.</a:t>
            </a:r>
          </a:p>
          <a:p>
            <a:r>
              <a:rPr lang="en-US" sz="1200" b="1" i="0" kern="1200" dirty="0">
                <a:solidFill>
                  <a:schemeClr val="tx1"/>
                </a:solidFill>
                <a:effectLst/>
                <a:latin typeface="+mn-lt"/>
                <a:ea typeface="+mn-ea"/>
                <a:cs typeface="+mn-cs"/>
              </a:rPr>
              <a:t>fork()</a:t>
            </a:r>
          </a:p>
          <a:p>
            <a:r>
              <a:rPr lang="en-US" sz="1200" b="0" i="0" kern="1200" dirty="0">
                <a:solidFill>
                  <a:schemeClr val="tx1"/>
                </a:solidFill>
                <a:effectLst/>
                <a:latin typeface="+mn-lt"/>
                <a:ea typeface="+mn-ea"/>
                <a:cs typeface="+mn-cs"/>
              </a:rPr>
              <a:t>Linux implements fork() via the clone() system call. This call takes a series of flags that specify which resources, if any, the parent and child process should share (see the section on "</a:t>
            </a:r>
            <a:r>
              <a:rPr lang="en-US" sz="1200" b="0" i="0" u="none" strike="noStrike" kern="1200" dirty="0">
                <a:solidFill>
                  <a:schemeClr val="tx1"/>
                </a:solidFill>
                <a:effectLst/>
                <a:latin typeface="+mn-lt"/>
                <a:ea typeface="+mn-ea"/>
                <a:cs typeface="+mn-cs"/>
                <a:hlinkClick r:id="rId4"/>
              </a:rPr>
              <a:t>The Linux Implementation of Threads</a:t>
            </a:r>
            <a:r>
              <a:rPr lang="en-US" sz="1200" b="0" i="0" kern="1200" dirty="0">
                <a:solidFill>
                  <a:schemeClr val="tx1"/>
                </a:solidFill>
                <a:effectLst/>
                <a:latin typeface="+mn-lt"/>
                <a:ea typeface="+mn-ea"/>
                <a:cs typeface="+mn-cs"/>
              </a:rPr>
              <a:t>" later in this chapter for more about the flags). The fork(), </a:t>
            </a:r>
            <a:r>
              <a:rPr lang="en-US" sz="1200" b="0" i="0" kern="1200" dirty="0" err="1">
                <a:solidFill>
                  <a:schemeClr val="tx1"/>
                </a:solidFill>
                <a:effectLst/>
                <a:latin typeface="+mn-lt"/>
                <a:ea typeface="+mn-ea"/>
                <a:cs typeface="+mn-cs"/>
              </a:rPr>
              <a:t>vfork</a:t>
            </a:r>
            <a:r>
              <a:rPr lang="en-US" sz="1200" b="0" i="0" kern="1200" dirty="0">
                <a:solidFill>
                  <a:schemeClr val="tx1"/>
                </a:solidFill>
                <a:effectLst/>
                <a:latin typeface="+mn-lt"/>
                <a:ea typeface="+mn-ea"/>
                <a:cs typeface="+mn-cs"/>
              </a:rPr>
              <a:t>(), and __clone() library calls all invoke the clone() system call with the requisite flags. The clone() system call, in turn, calls </a:t>
            </a:r>
            <a:r>
              <a:rPr lang="en-US" sz="1200" b="0" i="0" kern="1200" dirty="0" err="1">
                <a:solidFill>
                  <a:schemeClr val="tx1"/>
                </a:solidFill>
                <a:effectLst/>
                <a:latin typeface="+mn-lt"/>
                <a:ea typeface="+mn-ea"/>
                <a:cs typeface="+mn-cs"/>
              </a:rPr>
              <a:t>do_fork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bulk of the work in forking is handled by </a:t>
            </a:r>
            <a:r>
              <a:rPr lang="en-US" sz="1200" b="0" i="0" kern="1200" dirty="0" err="1">
                <a:solidFill>
                  <a:schemeClr val="tx1"/>
                </a:solidFill>
                <a:effectLst/>
                <a:latin typeface="+mn-lt"/>
                <a:ea typeface="+mn-ea"/>
                <a:cs typeface="+mn-cs"/>
              </a:rPr>
              <a:t>do_fork</a:t>
            </a:r>
            <a:r>
              <a:rPr lang="en-US" sz="1200" b="0" i="0" kern="1200" dirty="0">
                <a:solidFill>
                  <a:schemeClr val="tx1"/>
                </a:solidFill>
                <a:effectLst/>
                <a:latin typeface="+mn-lt"/>
                <a:ea typeface="+mn-ea"/>
                <a:cs typeface="+mn-cs"/>
              </a:rPr>
              <a:t>(), which is defined in kernel/</a:t>
            </a:r>
            <a:r>
              <a:rPr lang="en-US" sz="1200" b="0" i="0" kern="1200" dirty="0" err="1">
                <a:solidFill>
                  <a:schemeClr val="tx1"/>
                </a:solidFill>
                <a:effectLst/>
                <a:latin typeface="+mn-lt"/>
                <a:ea typeface="+mn-ea"/>
                <a:cs typeface="+mn-cs"/>
              </a:rPr>
              <a:t>fork.c</a:t>
            </a:r>
            <a:r>
              <a:rPr lang="en-US" sz="1200" b="0" i="0" kern="1200" dirty="0">
                <a:solidFill>
                  <a:schemeClr val="tx1"/>
                </a:solidFill>
                <a:effectLst/>
                <a:latin typeface="+mn-lt"/>
                <a:ea typeface="+mn-ea"/>
                <a:cs typeface="+mn-cs"/>
              </a:rPr>
              <a:t>. This function calls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and then starts the process running. The interesting work is done by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It calls </a:t>
            </a:r>
            <a:r>
              <a:rPr lang="en-US" sz="1200" b="0" i="0" kern="1200" dirty="0" err="1">
                <a:solidFill>
                  <a:schemeClr val="tx1"/>
                </a:solidFill>
                <a:effectLst/>
                <a:latin typeface="+mn-lt"/>
                <a:ea typeface="+mn-ea"/>
                <a:cs typeface="+mn-cs"/>
              </a:rPr>
              <a:t>dup_task_struct</a:t>
            </a:r>
            <a:r>
              <a:rPr lang="en-US" sz="1200" b="0" i="0" kern="1200" dirty="0">
                <a:solidFill>
                  <a:schemeClr val="tx1"/>
                </a:solidFill>
                <a:effectLst/>
                <a:latin typeface="+mn-lt"/>
                <a:ea typeface="+mn-ea"/>
                <a:cs typeface="+mn-cs"/>
              </a:rPr>
              <a:t>(), which creates a new kernel stack, </a:t>
            </a:r>
            <a:r>
              <a:rPr lang="en-US" sz="1200" b="0" i="0" kern="1200" dirty="0" err="1">
                <a:solidFill>
                  <a:schemeClr val="tx1"/>
                </a:solidFill>
                <a:effectLst/>
                <a:latin typeface="+mn-lt"/>
                <a:ea typeface="+mn-ea"/>
                <a:cs typeface="+mn-cs"/>
              </a:rPr>
              <a:t>thread_info</a:t>
            </a:r>
            <a:r>
              <a:rPr lang="en-US" sz="1200" b="0" i="0" kern="1200" dirty="0">
                <a:solidFill>
                  <a:schemeClr val="tx1"/>
                </a:solidFill>
                <a:effectLst/>
                <a:latin typeface="+mn-lt"/>
                <a:ea typeface="+mn-ea"/>
                <a:cs typeface="+mn-cs"/>
              </a:rPr>
              <a:t> structure, and </a:t>
            </a:r>
            <a:r>
              <a:rPr lang="en-US" sz="1200" b="0" i="0" kern="1200" dirty="0" err="1">
                <a:solidFill>
                  <a:schemeClr val="tx1"/>
                </a:solidFill>
                <a:effectLst/>
                <a:latin typeface="+mn-lt"/>
                <a:ea typeface="+mn-ea"/>
                <a:cs typeface="+mn-cs"/>
              </a:rPr>
              <a:t>task_struct</a:t>
            </a:r>
            <a:r>
              <a:rPr lang="en-US" sz="1200" b="0" i="0" kern="1200" dirty="0">
                <a:solidFill>
                  <a:schemeClr val="tx1"/>
                </a:solidFill>
                <a:effectLst/>
                <a:latin typeface="+mn-lt"/>
                <a:ea typeface="+mn-ea"/>
                <a:cs typeface="+mn-cs"/>
              </a:rPr>
              <a:t> for the new process. The new values are identical to those of the current task. At this point, the child and parent process descriptors are identical.</a:t>
            </a:r>
          </a:p>
          <a:p>
            <a:r>
              <a:rPr lang="en-US" sz="1200" b="0" i="0" kern="1200" dirty="0">
                <a:solidFill>
                  <a:schemeClr val="tx1"/>
                </a:solidFill>
                <a:effectLst/>
                <a:latin typeface="+mn-lt"/>
                <a:ea typeface="+mn-ea"/>
                <a:cs typeface="+mn-cs"/>
              </a:rPr>
              <a:t>It then checks that the new child will not exceed the resource limits on the number of processes for the current user.</a:t>
            </a:r>
          </a:p>
          <a:p>
            <a:r>
              <a:rPr lang="en-US" sz="1200" b="0" i="0" kern="1200" dirty="0">
                <a:solidFill>
                  <a:schemeClr val="tx1"/>
                </a:solidFill>
                <a:effectLst/>
                <a:latin typeface="+mn-lt"/>
                <a:ea typeface="+mn-ea"/>
                <a:cs typeface="+mn-cs"/>
              </a:rPr>
              <a:t>Now the child needs to differentiate itself from its parent. Various members of the process descriptor are cleared or set to initial values. Members of the process descriptor that are not inherited are primarily statistically information. The bulk of the data in the process descriptor is shared.</a:t>
            </a:r>
          </a:p>
          <a:p>
            <a:r>
              <a:rPr lang="en-US" sz="1200" b="0" i="0" kern="1200" dirty="0">
                <a:solidFill>
                  <a:schemeClr val="tx1"/>
                </a:solidFill>
                <a:effectLst/>
                <a:latin typeface="+mn-lt"/>
                <a:ea typeface="+mn-ea"/>
                <a:cs typeface="+mn-cs"/>
              </a:rPr>
              <a:t>Next, the child's state is set to TASK_UNINTERRUPTIBLE, to ensure that it does not yet run.</a:t>
            </a:r>
          </a:p>
          <a:p>
            <a:r>
              <a:rPr lang="en-US" sz="1200" b="0" i="0" kern="1200" dirty="0">
                <a:solidFill>
                  <a:schemeClr val="tx1"/>
                </a:solidFill>
                <a:effectLst/>
                <a:latin typeface="+mn-lt"/>
                <a:ea typeface="+mn-ea"/>
                <a:cs typeface="+mn-cs"/>
              </a:rPr>
              <a:t>Now,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calls </a:t>
            </a:r>
            <a:r>
              <a:rPr lang="en-US" sz="1200" b="0" i="0" kern="1200" dirty="0" err="1">
                <a:solidFill>
                  <a:schemeClr val="tx1"/>
                </a:solidFill>
                <a:effectLst/>
                <a:latin typeface="+mn-lt"/>
                <a:ea typeface="+mn-ea"/>
                <a:cs typeface="+mn-cs"/>
              </a:rPr>
              <a:t>copy_flags</a:t>
            </a:r>
            <a:r>
              <a:rPr lang="en-US" sz="1200" b="0" i="0" kern="1200" dirty="0">
                <a:solidFill>
                  <a:schemeClr val="tx1"/>
                </a:solidFill>
                <a:effectLst/>
                <a:latin typeface="+mn-lt"/>
                <a:ea typeface="+mn-ea"/>
                <a:cs typeface="+mn-cs"/>
              </a:rPr>
              <a:t>() to update the flags member of the </a:t>
            </a:r>
            <a:r>
              <a:rPr lang="en-US" sz="1200" b="0" i="0" kern="1200" dirty="0" err="1">
                <a:solidFill>
                  <a:schemeClr val="tx1"/>
                </a:solidFill>
                <a:effectLst/>
                <a:latin typeface="+mn-lt"/>
                <a:ea typeface="+mn-ea"/>
                <a:cs typeface="+mn-cs"/>
              </a:rPr>
              <a:t>task_struct</a:t>
            </a:r>
            <a:r>
              <a:rPr lang="en-US" sz="1200" b="0" i="0" kern="1200" dirty="0">
                <a:solidFill>
                  <a:schemeClr val="tx1"/>
                </a:solidFill>
                <a:effectLst/>
                <a:latin typeface="+mn-lt"/>
                <a:ea typeface="+mn-ea"/>
                <a:cs typeface="+mn-cs"/>
              </a:rPr>
              <a:t>. The PF_SUPERPRIV flag, which denotes whether a task used super-user privileges, is cleared. The PF_FORKNOEXEC flag, which denotes a process that has not called exec(), is set.</a:t>
            </a:r>
          </a:p>
          <a:p>
            <a:r>
              <a:rPr lang="en-US" sz="1200" b="0" i="0" kern="1200" dirty="0">
                <a:solidFill>
                  <a:schemeClr val="tx1"/>
                </a:solidFill>
                <a:effectLst/>
                <a:latin typeface="+mn-lt"/>
                <a:ea typeface="+mn-ea"/>
                <a:cs typeface="+mn-cs"/>
              </a:rPr>
              <a:t>Next, it calls </a:t>
            </a:r>
            <a:r>
              <a:rPr lang="en-US" sz="1200" b="0" i="0" kern="1200" dirty="0" err="1">
                <a:solidFill>
                  <a:schemeClr val="tx1"/>
                </a:solidFill>
                <a:effectLst/>
                <a:latin typeface="+mn-lt"/>
                <a:ea typeface="+mn-ea"/>
                <a:cs typeface="+mn-cs"/>
              </a:rPr>
              <a:t>get_pid</a:t>
            </a:r>
            <a:r>
              <a:rPr lang="en-US" sz="1200" b="0" i="0" kern="1200" dirty="0">
                <a:solidFill>
                  <a:schemeClr val="tx1"/>
                </a:solidFill>
                <a:effectLst/>
                <a:latin typeface="+mn-lt"/>
                <a:ea typeface="+mn-ea"/>
                <a:cs typeface="+mn-cs"/>
              </a:rPr>
              <a:t>() to assign an available PID to the new task.</a:t>
            </a:r>
          </a:p>
          <a:p>
            <a:r>
              <a:rPr lang="en-US" sz="1200" b="0" i="0" kern="1200" dirty="0">
                <a:solidFill>
                  <a:schemeClr val="tx1"/>
                </a:solidFill>
                <a:effectLst/>
                <a:latin typeface="+mn-lt"/>
                <a:ea typeface="+mn-ea"/>
                <a:cs typeface="+mn-cs"/>
              </a:rPr>
              <a:t>Depending on the flags passed to clone(),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then either duplicates or shares open files, filesystem information, signal handlers, process address space, and namespace. These resources are typically shared between threads in a given process; otherwise they are unique and thus copied here.</a:t>
            </a:r>
          </a:p>
          <a:p>
            <a:r>
              <a:rPr lang="en-US" sz="1200" b="0" i="0" kern="1200" dirty="0">
                <a:solidFill>
                  <a:schemeClr val="tx1"/>
                </a:solidFill>
                <a:effectLst/>
                <a:latin typeface="+mn-lt"/>
                <a:ea typeface="+mn-ea"/>
                <a:cs typeface="+mn-cs"/>
              </a:rPr>
              <a:t>Next, the remaining </a:t>
            </a:r>
            <a:r>
              <a:rPr lang="en-US" sz="1200" b="0" i="0" kern="1200" dirty="0" err="1">
                <a:solidFill>
                  <a:schemeClr val="tx1"/>
                </a:solidFill>
                <a:effectLst/>
                <a:latin typeface="+mn-lt"/>
                <a:ea typeface="+mn-ea"/>
                <a:cs typeface="+mn-cs"/>
              </a:rPr>
              <a:t>timeslice</a:t>
            </a:r>
            <a:r>
              <a:rPr lang="en-US" sz="1200" b="0" i="0" kern="1200" dirty="0">
                <a:solidFill>
                  <a:schemeClr val="tx1"/>
                </a:solidFill>
                <a:effectLst/>
                <a:latin typeface="+mn-lt"/>
                <a:ea typeface="+mn-ea"/>
                <a:cs typeface="+mn-cs"/>
              </a:rPr>
              <a:t> between the parent and its child is split between the two (this is discussed in </a:t>
            </a:r>
            <a:r>
              <a:rPr lang="en-US" sz="1200" b="0" i="0" u="none" strike="noStrike" kern="1200" dirty="0">
                <a:solidFill>
                  <a:schemeClr val="tx1"/>
                </a:solidFill>
                <a:effectLst/>
                <a:latin typeface="+mn-lt"/>
                <a:ea typeface="+mn-ea"/>
                <a:cs typeface="+mn-cs"/>
                <a:hlinkClick r:id="rId5"/>
              </a:rPr>
              <a:t>Chapter 4</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Finally,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cleans up and returns to the caller a pointer to the new child.</a:t>
            </a:r>
          </a:p>
          <a:p>
            <a:r>
              <a:rPr lang="en-US" sz="1200" b="0" i="0" kern="1200" dirty="0">
                <a:solidFill>
                  <a:schemeClr val="tx1"/>
                </a:solidFill>
                <a:effectLst/>
                <a:latin typeface="+mn-lt"/>
                <a:ea typeface="+mn-ea"/>
                <a:cs typeface="+mn-cs"/>
              </a:rPr>
              <a:t>Back in </a:t>
            </a:r>
            <a:r>
              <a:rPr lang="en-US" sz="1200" b="0" i="0" kern="1200" dirty="0" err="1">
                <a:solidFill>
                  <a:schemeClr val="tx1"/>
                </a:solidFill>
                <a:effectLst/>
                <a:latin typeface="+mn-lt"/>
                <a:ea typeface="+mn-ea"/>
                <a:cs typeface="+mn-cs"/>
              </a:rPr>
              <a:t>do_fork</a:t>
            </a:r>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copy_process</a:t>
            </a:r>
            <a:r>
              <a:rPr lang="en-US" sz="1200" b="0" i="0" kern="1200" dirty="0">
                <a:solidFill>
                  <a:schemeClr val="tx1"/>
                </a:solidFill>
                <a:effectLst/>
                <a:latin typeface="+mn-lt"/>
                <a:ea typeface="+mn-ea"/>
                <a:cs typeface="+mn-cs"/>
              </a:rPr>
              <a:t>() returns successfully, the new child is woken up and run. Deliberately, the kernel runs the child process first</a:t>
            </a:r>
            <a:r>
              <a:rPr lang="en-US" sz="1200" b="0" i="0" u="none" strike="noStrike" kern="1200" baseline="30000" dirty="0">
                <a:solidFill>
                  <a:schemeClr val="tx1"/>
                </a:solidFill>
                <a:effectLst/>
                <a:latin typeface="+mn-lt"/>
                <a:ea typeface="+mn-ea"/>
                <a:cs typeface="+mn-cs"/>
                <a:hlinkClick r:id="rId3"/>
              </a:rPr>
              <a:t>[9]</a:t>
            </a:r>
            <a:r>
              <a:rPr lang="en-US" sz="1200" b="0" i="0" kern="1200" dirty="0">
                <a:solidFill>
                  <a:schemeClr val="tx1"/>
                </a:solidFill>
                <a:effectLst/>
                <a:latin typeface="+mn-lt"/>
                <a:ea typeface="+mn-ea"/>
                <a:cs typeface="+mn-cs"/>
              </a:rPr>
              <a:t>. In the common case of the child simply calling exec() immediately, this eliminates any copy-on-write overhead that would occur if the parent ran first and began writing to the address space.</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174958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C63DF6B3-E81E-45F4-98ED-29247DE3D236}" type="datetime1">
              <a:rPr lang="en-US" smtClean="0"/>
              <a:t>5/28/2020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38897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7D6D86D4-135A-4E41-AF69-65E8A4B9D6E7}" type="datetime1">
              <a:rPr lang="en-US" smtClean="0"/>
              <a:t>5/28/2020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71628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6DF57545-4BB3-4488-9AAC-F92D13AD06B4}" type="datetime1">
              <a:rPr lang="en-US" smtClean="0"/>
              <a:t>5/28/2020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56392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BE5C635-9E01-4FB8-8E24-E6247C7DC1E7}" type="datetime1">
              <a:rPr lang="en-US" smtClean="0"/>
              <a:t>5/28/2020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5632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72A89FFB-E65A-4703-AC05-579DF2C10D49}" type="datetime1">
              <a:rPr lang="en-US" smtClean="0"/>
              <a:t>5/28/2020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6079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9A09A9A2-05B1-4E80-8815-9C6D2A7783D7}" type="datetime1">
              <a:rPr lang="en-US" smtClean="0"/>
              <a:t>5/28/2020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1764120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E7B9FF9-C870-40EE-B2E2-56F15E6DB7AF}" type="datetime1">
              <a:rPr lang="en-US" smtClean="0"/>
              <a:t>5/28/2020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4085267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732FFC49-F758-4288-8A25-CB7E4A20F72C}" type="datetime1">
              <a:rPr lang="en-US" smtClean="0"/>
              <a:t>5/28/2020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DFB9F790-7743-47A6-A884-79732E458CE3}" type="datetime1">
              <a:rPr lang="en-US" smtClean="0"/>
              <a:t>5/28/2020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3880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5A32A-A3B0-41F9-80F7-BC6D79B58BA3}" type="datetime1">
              <a:rPr lang="en-US" smtClean="0"/>
              <a:t>5/28/2020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172808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00C4BA84-B7BF-44DC-A857-DF0DF1462F1B}" type="datetime1">
              <a:rPr lang="en-US" smtClean="0"/>
              <a:t>5/28/2020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057044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4CA77EF2-93B0-492B-A291-E1C7E0F89E0A}" type="datetime1">
              <a:rPr lang="en-US" smtClean="0"/>
              <a:t>5/28/2020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65251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5/28/2020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607913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38200" y="1684975"/>
            <a:ext cx="7530638" cy="2667000"/>
          </a:xfrm>
        </p:spPr>
        <p:txBody>
          <a:bodyPr>
            <a:normAutofit/>
          </a:bodyPr>
          <a:lstStyle/>
          <a:p>
            <a:r>
              <a:rPr lang="en-US" sz="5400" dirty="0">
                <a:solidFill>
                  <a:schemeClr val="accent1">
                    <a:lumMod val="75000"/>
                  </a:schemeClr>
                </a:solidFill>
              </a:rPr>
              <a:t>Process Programming Interface</a:t>
            </a:r>
            <a:endParaRPr lang="en-US" sz="1200" dirty="0">
              <a:solidFill>
                <a:schemeClr val="accent1">
                  <a:lumMod val="75000"/>
                </a:schemeClr>
              </a:solidFill>
            </a:endParaRPr>
          </a:p>
        </p:txBody>
      </p:sp>
      <p:sp>
        <p:nvSpPr>
          <p:cNvPr id="3" name="Rectangle 2"/>
          <p:cNvSpPr>
            <a:spLocks noGrp="1"/>
          </p:cNvSpPr>
          <p:nvPr>
            <p:ph type="subTitle" idx="1"/>
          </p:nvPr>
        </p:nvSpPr>
        <p:spPr>
          <a:xfrm>
            <a:off x="1981200" y="4410352"/>
            <a:ext cx="5123755" cy="1086237"/>
          </a:xfrm>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Summer 2020</a:t>
            </a:r>
          </a:p>
        </p:txBody>
      </p:sp>
      <p:sp>
        <p:nvSpPr>
          <p:cNvPr id="5" name="TextBox 4"/>
          <p:cNvSpPr txBox="1"/>
          <p:nvPr/>
        </p:nvSpPr>
        <p:spPr>
          <a:xfrm>
            <a:off x="3276600" y="412986"/>
            <a:ext cx="5172185" cy="1200329"/>
          </a:xfrm>
          <a:prstGeom prst="rect">
            <a:avLst/>
          </a:prstGeom>
          <a:solidFill>
            <a:srgbClr val="FFC000"/>
          </a:solidFill>
        </p:spPr>
        <p:txBody>
          <a:bodyPr wrap="none" rtlCol="0">
            <a:spAutoFit/>
          </a:bodyPr>
          <a:lstStyle/>
          <a:p>
            <a:r>
              <a:rPr lang="en-US" sz="2400" dirty="0"/>
              <a:t>Reading Reference: </a:t>
            </a:r>
          </a:p>
          <a:p>
            <a:r>
              <a:rPr lang="en-US" sz="2400" dirty="0"/>
              <a:t>	Textbook 1 Chapter 3</a:t>
            </a:r>
          </a:p>
          <a:p>
            <a:r>
              <a:rPr lang="en-US" sz="2400" dirty="0"/>
              <a:t>	</a:t>
            </a:r>
            <a:r>
              <a:rPr lang="en-US" sz="2400" dirty="0" err="1"/>
              <a:t>Molay</a:t>
            </a:r>
            <a:r>
              <a:rPr lang="en-US" sz="2400" dirty="0"/>
              <a:t> Reference Text: Chapter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4B34C87-2098-43BB-AE92-5D62FC9031B1}"/>
              </a:ext>
            </a:extLst>
          </p:cNvPr>
          <p:cNvSpPr/>
          <p:nvPr/>
        </p:nvSpPr>
        <p:spPr>
          <a:xfrm>
            <a:off x="1600200" y="2414075"/>
            <a:ext cx="5181600" cy="1167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2E455-C294-4039-AF9B-5E69403C64EF}"/>
              </a:ext>
            </a:extLst>
          </p:cNvPr>
          <p:cNvSpPr>
            <a:spLocks noGrp="1"/>
          </p:cNvSpPr>
          <p:nvPr>
            <p:ph type="title"/>
          </p:nvPr>
        </p:nvSpPr>
        <p:spPr>
          <a:xfrm>
            <a:off x="1028700" y="685800"/>
            <a:ext cx="7200900" cy="838200"/>
          </a:xfrm>
        </p:spPr>
        <p:txBody>
          <a:bodyPr/>
          <a:lstStyle/>
          <a:p>
            <a:r>
              <a:rPr lang="en-US" dirty="0"/>
              <a:t>What happens in exec() </a:t>
            </a:r>
            <a:r>
              <a:rPr lang="en-US" dirty="0" err="1"/>
              <a:t>contd</a:t>
            </a:r>
            <a:endParaRPr lang="en-US" dirty="0"/>
          </a:p>
        </p:txBody>
      </p:sp>
      <p:sp>
        <p:nvSpPr>
          <p:cNvPr id="3" name="Content Placeholder 2">
            <a:extLst>
              <a:ext uri="{FF2B5EF4-FFF2-40B4-BE49-F238E27FC236}">
                <a16:creationId xmlns:a16="http://schemas.microsoft.com/office/drawing/2014/main" id="{40C3A2C1-955B-4E27-9F28-BD79D9D0E6CB}"/>
              </a:ext>
            </a:extLst>
          </p:cNvPr>
          <p:cNvSpPr>
            <a:spLocks noGrp="1"/>
          </p:cNvSpPr>
          <p:nvPr>
            <p:ph idx="1"/>
          </p:nvPr>
        </p:nvSpPr>
        <p:spPr>
          <a:xfrm>
            <a:off x="1028700" y="1676400"/>
            <a:ext cx="7200900" cy="4191000"/>
          </a:xfrm>
        </p:spPr>
        <p:txBody>
          <a:bodyPr/>
          <a:lstStyle/>
          <a:p>
            <a:r>
              <a:rPr lang="en-US" dirty="0"/>
              <a:t>Initial state of memory before after line: </a:t>
            </a:r>
            <a:r>
              <a:rPr lang="en-US" dirty="0">
                <a:latin typeface="Courier New" panose="02070309020205020404" pitchFamily="49" charset="0"/>
                <a:cs typeface="Courier New" panose="02070309020205020404" pitchFamily="49" charset="0"/>
              </a:rPr>
              <a:t>exec(“ls”)</a:t>
            </a:r>
            <a:r>
              <a:rPr lang="en-US" dirty="0"/>
              <a:t> </a:t>
            </a:r>
          </a:p>
        </p:txBody>
      </p:sp>
      <p:sp>
        <p:nvSpPr>
          <p:cNvPr id="4" name="Rectangle 3">
            <a:extLst>
              <a:ext uri="{FF2B5EF4-FFF2-40B4-BE49-F238E27FC236}">
                <a16:creationId xmlns:a16="http://schemas.microsoft.com/office/drawing/2014/main" id="{540DC5A0-3706-4A53-9772-F5EBD7B277EB}"/>
              </a:ext>
            </a:extLst>
          </p:cNvPr>
          <p:cNvSpPr/>
          <p:nvPr/>
        </p:nvSpPr>
        <p:spPr>
          <a:xfrm>
            <a:off x="1805730" y="2551618"/>
            <a:ext cx="1219200" cy="838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running </a:t>
            </a:r>
            <a:r>
              <a:rPr lang="en-US" dirty="0">
                <a:latin typeface="Courier New" panose="02070309020205020404" pitchFamily="49" charset="0"/>
                <a:cs typeface="Courier New" panose="02070309020205020404" pitchFamily="49" charset="0"/>
              </a:rPr>
              <a:t>ls</a:t>
            </a:r>
          </a:p>
        </p:txBody>
      </p:sp>
      <p:sp>
        <p:nvSpPr>
          <p:cNvPr id="5" name="Flowchart: Magnetic Disk 4">
            <a:extLst>
              <a:ext uri="{FF2B5EF4-FFF2-40B4-BE49-F238E27FC236}">
                <a16:creationId xmlns:a16="http://schemas.microsoft.com/office/drawing/2014/main" id="{0157201E-F0E0-4912-B703-4F117756A585}"/>
              </a:ext>
            </a:extLst>
          </p:cNvPr>
          <p:cNvSpPr/>
          <p:nvPr/>
        </p:nvSpPr>
        <p:spPr>
          <a:xfrm>
            <a:off x="3200400" y="4114800"/>
            <a:ext cx="1512814" cy="2667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912FEE-6A2E-4A6F-8CF0-0BF454527D7D}"/>
              </a:ext>
            </a:extLst>
          </p:cNvPr>
          <p:cNvSpPr/>
          <p:nvPr/>
        </p:nvSpPr>
        <p:spPr>
          <a:xfrm>
            <a:off x="3346508" y="5495583"/>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ls</a:t>
            </a:r>
          </a:p>
        </p:txBody>
      </p:sp>
      <p:sp>
        <p:nvSpPr>
          <p:cNvPr id="10" name="TextBox 9">
            <a:extLst>
              <a:ext uri="{FF2B5EF4-FFF2-40B4-BE49-F238E27FC236}">
                <a16:creationId xmlns:a16="http://schemas.microsoft.com/office/drawing/2014/main" id="{8A739F0A-CAD4-4D7D-B4DA-F1447F41693F}"/>
              </a:ext>
            </a:extLst>
          </p:cNvPr>
          <p:cNvSpPr txBox="1"/>
          <p:nvPr/>
        </p:nvSpPr>
        <p:spPr>
          <a:xfrm>
            <a:off x="1247862" y="5221069"/>
            <a:ext cx="1647738" cy="646331"/>
          </a:xfrm>
          <a:prstGeom prst="rect">
            <a:avLst/>
          </a:prstGeom>
          <a:noFill/>
        </p:spPr>
        <p:txBody>
          <a:bodyPr wrap="square" rtlCol="0">
            <a:spAutoFit/>
          </a:bodyPr>
          <a:lstStyle/>
          <a:p>
            <a:r>
              <a:rPr lang="en-US" dirty="0"/>
              <a:t>Executable images in disk</a:t>
            </a:r>
          </a:p>
        </p:txBody>
      </p:sp>
      <p:sp>
        <p:nvSpPr>
          <p:cNvPr id="11" name="Rectangle 10">
            <a:extLst>
              <a:ext uri="{FF2B5EF4-FFF2-40B4-BE49-F238E27FC236}">
                <a16:creationId xmlns:a16="http://schemas.microsoft.com/office/drawing/2014/main" id="{B79BCBBC-7C59-432E-A1AA-64B6B5F7AF55}"/>
              </a:ext>
            </a:extLst>
          </p:cNvPr>
          <p:cNvSpPr/>
          <p:nvPr/>
        </p:nvSpPr>
        <p:spPr>
          <a:xfrm>
            <a:off x="3341614" y="5004875"/>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a.out</a:t>
            </a:r>
            <a:endParaRPr lang="en-US" dirty="0">
              <a:ln w="0"/>
              <a:solidFill>
                <a:schemeClr val="tx1"/>
              </a:solidFill>
              <a:effectLst>
                <a:outerShdw blurRad="38100" dist="19050" dir="2700000" algn="tl" rotWithShape="0">
                  <a:schemeClr val="dk1">
                    <a:alpha val="40000"/>
                  </a:schemeClr>
                </a:outerShdw>
              </a:effectLst>
            </a:endParaRPr>
          </a:p>
        </p:txBody>
      </p:sp>
      <p:sp>
        <p:nvSpPr>
          <p:cNvPr id="18" name="TextBox 17">
            <a:extLst>
              <a:ext uri="{FF2B5EF4-FFF2-40B4-BE49-F238E27FC236}">
                <a16:creationId xmlns:a16="http://schemas.microsoft.com/office/drawing/2014/main" id="{770D0262-B881-488D-936B-924EEC53267C}"/>
              </a:ext>
            </a:extLst>
          </p:cNvPr>
          <p:cNvSpPr txBox="1"/>
          <p:nvPr/>
        </p:nvSpPr>
        <p:spPr>
          <a:xfrm>
            <a:off x="4641733" y="2028357"/>
            <a:ext cx="1752600" cy="369332"/>
          </a:xfrm>
          <a:prstGeom prst="rect">
            <a:avLst/>
          </a:prstGeom>
          <a:noFill/>
        </p:spPr>
        <p:txBody>
          <a:bodyPr wrap="square" rtlCol="0">
            <a:spAutoFit/>
          </a:bodyPr>
          <a:lstStyle/>
          <a:p>
            <a:r>
              <a:rPr lang="en-US" dirty="0"/>
              <a:t>Main memory</a:t>
            </a:r>
          </a:p>
        </p:txBody>
      </p:sp>
      <p:sp>
        <p:nvSpPr>
          <p:cNvPr id="19" name="Rectangle 18">
            <a:extLst>
              <a:ext uri="{FF2B5EF4-FFF2-40B4-BE49-F238E27FC236}">
                <a16:creationId xmlns:a16="http://schemas.microsoft.com/office/drawing/2014/main" id="{A719A393-3123-47C3-96A4-0E92FA08955A}"/>
              </a:ext>
            </a:extLst>
          </p:cNvPr>
          <p:cNvSpPr/>
          <p:nvPr/>
        </p:nvSpPr>
        <p:spPr>
          <a:xfrm>
            <a:off x="3352800" y="5900908"/>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ps</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Left Brace 21">
            <a:extLst>
              <a:ext uri="{FF2B5EF4-FFF2-40B4-BE49-F238E27FC236}">
                <a16:creationId xmlns:a16="http://schemas.microsoft.com/office/drawing/2014/main" id="{27C2443B-E0EF-4309-85C4-02DAE51029E6}"/>
              </a:ext>
            </a:extLst>
          </p:cNvPr>
          <p:cNvSpPr/>
          <p:nvPr/>
        </p:nvSpPr>
        <p:spPr>
          <a:xfrm>
            <a:off x="2740054" y="4995692"/>
            <a:ext cx="376106" cy="12100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4A705154-7514-49D2-9192-09C99F8D1BB7}"/>
              </a:ext>
            </a:extLst>
          </p:cNvPr>
          <p:cNvCxnSpPr>
            <a:cxnSpLocks/>
            <a:stCxn id="6" idx="3"/>
            <a:endCxn id="4" idx="2"/>
          </p:cNvCxnSpPr>
          <p:nvPr/>
        </p:nvCxnSpPr>
        <p:spPr>
          <a:xfrm flipH="1" flipV="1">
            <a:off x="2415330" y="3389818"/>
            <a:ext cx="1769378" cy="2258165"/>
          </a:xfrm>
          <a:prstGeom prst="bentConnector4">
            <a:avLst>
              <a:gd name="adj1" fmla="val -61280"/>
              <a:gd name="adj2" fmla="val 7306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0" name="Content Placeholder 5">
            <a:extLst>
              <a:ext uri="{FF2B5EF4-FFF2-40B4-BE49-F238E27FC236}">
                <a16:creationId xmlns:a16="http://schemas.microsoft.com/office/drawing/2014/main" id="{9C597A7F-4827-481D-B118-D2B81AAE1A88}"/>
              </a:ext>
            </a:extLst>
          </p:cNvPr>
          <p:cNvSpPr txBox="1">
            <a:spLocks/>
          </p:cNvSpPr>
          <p:nvPr/>
        </p:nvSpPr>
        <p:spPr>
          <a:xfrm>
            <a:off x="5715000" y="3925669"/>
            <a:ext cx="3299670" cy="1167325"/>
          </a:xfrm>
          <a:prstGeom prst="rect">
            <a:avLst/>
          </a:prstGeom>
          <a:solidFill>
            <a:schemeClr val="bg1"/>
          </a:solidFill>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400" dirty="0">
                <a:solidFill>
                  <a:schemeClr val="tx1"/>
                </a:solidFill>
              </a:rPr>
              <a:t>The same process container is overwritten with ls’s image</a:t>
            </a:r>
          </a:p>
        </p:txBody>
      </p:sp>
      <p:sp>
        <p:nvSpPr>
          <p:cNvPr id="15" name="TextBox 14">
            <a:extLst>
              <a:ext uri="{FF2B5EF4-FFF2-40B4-BE49-F238E27FC236}">
                <a16:creationId xmlns:a16="http://schemas.microsoft.com/office/drawing/2014/main" id="{6F643FFB-4360-4A8C-BDDC-AB7F290A9043}"/>
              </a:ext>
            </a:extLst>
          </p:cNvPr>
          <p:cNvSpPr txBox="1"/>
          <p:nvPr/>
        </p:nvSpPr>
        <p:spPr>
          <a:xfrm>
            <a:off x="4713214" y="4355068"/>
            <a:ext cx="849386" cy="369332"/>
          </a:xfrm>
          <a:prstGeom prst="rect">
            <a:avLst/>
          </a:prstGeom>
          <a:noFill/>
        </p:spPr>
        <p:txBody>
          <a:bodyPr wrap="square" rtlCol="0">
            <a:spAutoFit/>
          </a:bodyPr>
          <a:lstStyle/>
          <a:p>
            <a:r>
              <a:rPr lang="en-US" dirty="0"/>
              <a:t>Disk</a:t>
            </a:r>
          </a:p>
        </p:txBody>
      </p:sp>
    </p:spTree>
    <p:extLst>
      <p:ext uri="{BB962C8B-B14F-4D97-AF65-F5344CB8AC3E}">
        <p14:creationId xmlns:p14="http://schemas.microsoft.com/office/powerpoint/2010/main" val="201098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normAutofit/>
          </a:bodyPr>
          <a:lstStyle/>
          <a:p>
            <a:r>
              <a:rPr lang="en-US" dirty="0"/>
              <a:t>Example: contd.</a:t>
            </a:r>
          </a:p>
        </p:txBody>
      </p:sp>
      <p:sp>
        <p:nvSpPr>
          <p:cNvPr id="9" name="Content Placeholder 5"/>
          <p:cNvSpPr>
            <a:spLocks noGrp="1"/>
          </p:cNvSpPr>
          <p:nvPr>
            <p:ph idx="1"/>
          </p:nvPr>
        </p:nvSpPr>
        <p:spPr>
          <a:xfrm>
            <a:off x="529683" y="3429000"/>
            <a:ext cx="8305800" cy="2895600"/>
          </a:xfrm>
          <a:solidFill>
            <a:schemeClr val="bg1"/>
          </a:solidFill>
        </p:spPr>
        <p:txBody>
          <a:bodyPr>
            <a:normAutofit/>
          </a:bodyPr>
          <a:lstStyle/>
          <a:p>
            <a:r>
              <a:rPr lang="en-US" dirty="0"/>
              <a:t>Where is the second message?</a:t>
            </a:r>
          </a:p>
          <a:p>
            <a:pPr lvl="1"/>
            <a:r>
              <a:rPr lang="en-US" i="1" dirty="0"/>
              <a:t>The exec system call clears out the machine language code of the current program from the current process and then in the now empty process puts the code of the program named in the exec call and then runs the new program</a:t>
            </a:r>
          </a:p>
          <a:p>
            <a:r>
              <a:rPr lang="en-US" dirty="0" err="1"/>
              <a:t>execvp</a:t>
            </a:r>
            <a:r>
              <a:rPr lang="en-US" dirty="0"/>
              <a:t> </a:t>
            </a:r>
            <a:r>
              <a:rPr lang="en-US" dirty="0">
                <a:solidFill>
                  <a:srgbClr val="FF0000"/>
                </a:solidFill>
              </a:rPr>
              <a:t>does not return</a:t>
            </a:r>
            <a:r>
              <a:rPr lang="en-US" dirty="0"/>
              <a:t> if it succeeds</a:t>
            </a:r>
          </a:p>
          <a:p>
            <a:r>
              <a:rPr lang="en-US" sz="3800" dirty="0">
                <a:solidFill>
                  <a:srgbClr val="FF0000"/>
                </a:solidFill>
              </a:rPr>
              <a:t>exec is like a brain transplant</a:t>
            </a:r>
          </a:p>
        </p:txBody>
      </p:sp>
      <p:pic>
        <p:nvPicPr>
          <p:cNvPr id="8" name="Picture 7"/>
          <p:cNvPicPr>
            <a:picLocks noChangeAspect="1"/>
          </p:cNvPicPr>
          <p:nvPr/>
        </p:nvPicPr>
        <p:blipFill>
          <a:blip r:embed="rId3"/>
          <a:stretch>
            <a:fillRect/>
          </a:stretch>
        </p:blipFill>
        <p:spPr>
          <a:xfrm>
            <a:off x="533400" y="1261947"/>
            <a:ext cx="7562850" cy="2090754"/>
          </a:xfrm>
          <a:prstGeom prst="rect">
            <a:avLst/>
          </a:prstGeom>
        </p:spPr>
      </p:pic>
    </p:spTree>
    <p:extLst>
      <p:ext uri="{BB962C8B-B14F-4D97-AF65-F5344CB8AC3E}">
        <p14:creationId xmlns:p14="http://schemas.microsoft.com/office/powerpoint/2010/main" val="534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F63B-0575-4873-AA39-4CAA984DBD21}"/>
              </a:ext>
            </a:extLst>
          </p:cNvPr>
          <p:cNvSpPr>
            <a:spLocks noGrp="1"/>
          </p:cNvSpPr>
          <p:nvPr>
            <p:ph type="title"/>
          </p:nvPr>
        </p:nvSpPr>
        <p:spPr>
          <a:xfrm>
            <a:off x="1028700" y="182963"/>
            <a:ext cx="7200900" cy="914400"/>
          </a:xfrm>
        </p:spPr>
        <p:txBody>
          <a:bodyPr/>
          <a:lstStyle/>
          <a:p>
            <a:r>
              <a:rPr lang="en-US" dirty="0"/>
              <a:t>To Avoid Image Overwrite</a:t>
            </a:r>
          </a:p>
        </p:txBody>
      </p:sp>
      <p:sp>
        <p:nvSpPr>
          <p:cNvPr id="3" name="Content Placeholder 2">
            <a:extLst>
              <a:ext uri="{FF2B5EF4-FFF2-40B4-BE49-F238E27FC236}">
                <a16:creationId xmlns:a16="http://schemas.microsoft.com/office/drawing/2014/main" id="{5F112DDB-047D-45E6-973E-C412F9C18CA0}"/>
              </a:ext>
            </a:extLst>
          </p:cNvPr>
          <p:cNvSpPr>
            <a:spLocks noGrp="1"/>
          </p:cNvSpPr>
          <p:nvPr>
            <p:ph idx="1"/>
          </p:nvPr>
        </p:nvSpPr>
        <p:spPr>
          <a:xfrm>
            <a:off x="1028700" y="914400"/>
            <a:ext cx="7200900" cy="5486400"/>
          </a:xfrm>
        </p:spPr>
        <p:txBody>
          <a:bodyPr/>
          <a:lstStyle/>
          <a:p>
            <a:r>
              <a:rPr lang="en-US" dirty="0"/>
              <a:t>First, if we are running shell, we need to continue having the shell image intact</a:t>
            </a:r>
          </a:p>
          <a:p>
            <a:pPr lvl="1"/>
            <a:r>
              <a:rPr lang="en-US" dirty="0"/>
              <a:t>Otherwise it is out after exec()</a:t>
            </a:r>
            <a:r>
              <a:rPr lang="en-US" dirty="0" err="1"/>
              <a:t>ing</a:t>
            </a:r>
            <a:r>
              <a:rPr lang="en-US" dirty="0"/>
              <a:t> the first process</a:t>
            </a:r>
          </a:p>
          <a:p>
            <a:r>
              <a:rPr lang="en-US" dirty="0"/>
              <a:t>We need another function to create a separate Process container first using another function </a:t>
            </a:r>
            <a:r>
              <a:rPr lang="en-US" dirty="0">
                <a:latin typeface="Courier New" panose="02070309020205020404" pitchFamily="49" charset="0"/>
                <a:cs typeface="Courier New" panose="02070309020205020404" pitchFamily="49" charset="0"/>
              </a:rPr>
              <a:t>fork()</a:t>
            </a:r>
            <a:r>
              <a:rPr lang="en-US" dirty="0"/>
              <a:t>, and then call </a:t>
            </a:r>
            <a:r>
              <a:rPr lang="en-US" dirty="0">
                <a:latin typeface="Courier New" panose="02070309020205020404" pitchFamily="49" charset="0"/>
                <a:cs typeface="Courier New" panose="02070309020205020404" pitchFamily="49" charset="0"/>
              </a:rPr>
              <a:t>exec(“ls”)</a:t>
            </a:r>
          </a:p>
        </p:txBody>
      </p:sp>
      <p:grpSp>
        <p:nvGrpSpPr>
          <p:cNvPr id="8" name="Group 7">
            <a:extLst>
              <a:ext uri="{FF2B5EF4-FFF2-40B4-BE49-F238E27FC236}">
                <a16:creationId xmlns:a16="http://schemas.microsoft.com/office/drawing/2014/main" id="{C0D216B9-B46A-4B53-875A-E4D5AF908146}"/>
              </a:ext>
            </a:extLst>
          </p:cNvPr>
          <p:cNvGrpSpPr/>
          <p:nvPr/>
        </p:nvGrpSpPr>
        <p:grpSpPr>
          <a:xfrm>
            <a:off x="1179702" y="5071892"/>
            <a:ext cx="3392298" cy="1786108"/>
            <a:chOff x="1320916" y="4419600"/>
            <a:chExt cx="3392298" cy="1786108"/>
          </a:xfrm>
        </p:grpSpPr>
        <p:sp>
          <p:nvSpPr>
            <p:cNvPr id="9" name="Flowchart: Magnetic Disk 8">
              <a:extLst>
                <a:ext uri="{FF2B5EF4-FFF2-40B4-BE49-F238E27FC236}">
                  <a16:creationId xmlns:a16="http://schemas.microsoft.com/office/drawing/2014/main" id="{0748E78B-7B6F-4986-8D48-3A731F2C37A8}"/>
                </a:ext>
              </a:extLst>
            </p:cNvPr>
            <p:cNvSpPr/>
            <p:nvPr/>
          </p:nvSpPr>
          <p:spPr>
            <a:xfrm>
              <a:off x="3200400" y="4419600"/>
              <a:ext cx="1512814" cy="17861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2EF0F0-790D-448F-BA2B-BD96E9A63958}"/>
                </a:ext>
              </a:extLst>
            </p:cNvPr>
            <p:cNvSpPr/>
            <p:nvPr/>
          </p:nvSpPr>
          <p:spPr>
            <a:xfrm>
              <a:off x="3346508" y="5309675"/>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ls</a:t>
              </a:r>
            </a:p>
          </p:txBody>
        </p:sp>
        <p:sp>
          <p:nvSpPr>
            <p:cNvPr id="11" name="TextBox 10">
              <a:extLst>
                <a:ext uri="{FF2B5EF4-FFF2-40B4-BE49-F238E27FC236}">
                  <a16:creationId xmlns:a16="http://schemas.microsoft.com/office/drawing/2014/main" id="{451071B2-A33B-4BD8-9653-FAFB26B8F3DC}"/>
                </a:ext>
              </a:extLst>
            </p:cNvPr>
            <p:cNvSpPr txBox="1"/>
            <p:nvPr/>
          </p:nvSpPr>
          <p:spPr>
            <a:xfrm>
              <a:off x="1320916" y="4949777"/>
              <a:ext cx="1647738" cy="646331"/>
            </a:xfrm>
            <a:prstGeom prst="rect">
              <a:avLst/>
            </a:prstGeom>
            <a:noFill/>
          </p:spPr>
          <p:txBody>
            <a:bodyPr wrap="square" rtlCol="0">
              <a:spAutoFit/>
            </a:bodyPr>
            <a:lstStyle/>
            <a:p>
              <a:r>
                <a:rPr lang="en-US" dirty="0"/>
                <a:t>Executable images in disk</a:t>
              </a:r>
            </a:p>
          </p:txBody>
        </p:sp>
        <p:sp>
          <p:nvSpPr>
            <p:cNvPr id="12" name="Rectangle 11">
              <a:extLst>
                <a:ext uri="{FF2B5EF4-FFF2-40B4-BE49-F238E27FC236}">
                  <a16:creationId xmlns:a16="http://schemas.microsoft.com/office/drawing/2014/main" id="{07DFEAB0-AF97-4784-8130-70182B61E3DE}"/>
                </a:ext>
              </a:extLst>
            </p:cNvPr>
            <p:cNvSpPr/>
            <p:nvPr/>
          </p:nvSpPr>
          <p:spPr>
            <a:xfrm>
              <a:off x="3341614" y="4818967"/>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a.out</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2698A9EF-B18D-427B-A099-37984AB0CB84}"/>
                </a:ext>
              </a:extLst>
            </p:cNvPr>
            <p:cNvSpPr/>
            <p:nvPr/>
          </p:nvSpPr>
          <p:spPr>
            <a:xfrm>
              <a:off x="3352800" y="5715000"/>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ps</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Left Brace 13">
              <a:extLst>
                <a:ext uri="{FF2B5EF4-FFF2-40B4-BE49-F238E27FC236}">
                  <a16:creationId xmlns:a16="http://schemas.microsoft.com/office/drawing/2014/main" id="{E2C469BD-AAB5-46E0-ADA6-B0EBE1DC97D4}"/>
                </a:ext>
              </a:extLst>
            </p:cNvPr>
            <p:cNvSpPr/>
            <p:nvPr/>
          </p:nvSpPr>
          <p:spPr>
            <a:xfrm>
              <a:off x="2813108" y="4724400"/>
              <a:ext cx="376106" cy="12100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B70298A-E500-47C8-8E95-2B8B18D5D010}"/>
              </a:ext>
            </a:extLst>
          </p:cNvPr>
          <p:cNvGrpSpPr/>
          <p:nvPr/>
        </p:nvGrpSpPr>
        <p:grpSpPr>
          <a:xfrm>
            <a:off x="1600200" y="3061649"/>
            <a:ext cx="5181600" cy="1553043"/>
            <a:chOff x="1600200" y="3061649"/>
            <a:chExt cx="5181600" cy="1553043"/>
          </a:xfrm>
        </p:grpSpPr>
        <p:grpSp>
          <p:nvGrpSpPr>
            <p:cNvPr id="4" name="Group 3">
              <a:extLst>
                <a:ext uri="{FF2B5EF4-FFF2-40B4-BE49-F238E27FC236}">
                  <a16:creationId xmlns:a16="http://schemas.microsoft.com/office/drawing/2014/main" id="{B6CB4253-110B-4677-9FB9-544191CA274B}"/>
                </a:ext>
              </a:extLst>
            </p:cNvPr>
            <p:cNvGrpSpPr/>
            <p:nvPr/>
          </p:nvGrpSpPr>
          <p:grpSpPr>
            <a:xfrm>
              <a:off x="1600200" y="3061649"/>
              <a:ext cx="5181600" cy="1553043"/>
              <a:chOff x="1600200" y="2028357"/>
              <a:chExt cx="5181600" cy="1553043"/>
            </a:xfrm>
          </p:grpSpPr>
          <p:sp>
            <p:nvSpPr>
              <p:cNvPr id="5" name="Rectangle 4">
                <a:extLst>
                  <a:ext uri="{FF2B5EF4-FFF2-40B4-BE49-F238E27FC236}">
                    <a16:creationId xmlns:a16="http://schemas.microsoft.com/office/drawing/2014/main" id="{1544B5DF-2AF7-4541-86FD-D1191B09988F}"/>
                  </a:ext>
                </a:extLst>
              </p:cNvPr>
              <p:cNvSpPr/>
              <p:nvPr/>
            </p:nvSpPr>
            <p:spPr>
              <a:xfrm>
                <a:off x="1600200" y="2414075"/>
                <a:ext cx="5181600" cy="1167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DD5897-6B75-49C0-A2F3-D1A64EACBC66}"/>
                  </a:ext>
                </a:extLst>
              </p:cNvPr>
              <p:cNvSpPr/>
              <p:nvPr/>
            </p:nvSpPr>
            <p:spPr>
              <a:xfrm>
                <a:off x="1805730" y="2551618"/>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for </a:t>
                </a:r>
                <a:r>
                  <a:rPr lang="en-US" dirty="0" err="1"/>
                  <a:t>a.out</a:t>
                </a:r>
                <a:endParaRPr lang="en-US" dirty="0"/>
              </a:p>
            </p:txBody>
          </p:sp>
          <p:sp>
            <p:nvSpPr>
              <p:cNvPr id="7" name="TextBox 6">
                <a:extLst>
                  <a:ext uri="{FF2B5EF4-FFF2-40B4-BE49-F238E27FC236}">
                    <a16:creationId xmlns:a16="http://schemas.microsoft.com/office/drawing/2014/main" id="{D3052E9A-BE32-44BF-8545-39A6AE02AD65}"/>
                  </a:ext>
                </a:extLst>
              </p:cNvPr>
              <p:cNvSpPr txBox="1"/>
              <p:nvPr/>
            </p:nvSpPr>
            <p:spPr>
              <a:xfrm>
                <a:off x="4641733" y="2028357"/>
                <a:ext cx="1752600" cy="369332"/>
              </a:xfrm>
              <a:prstGeom prst="rect">
                <a:avLst/>
              </a:prstGeom>
              <a:noFill/>
            </p:spPr>
            <p:txBody>
              <a:bodyPr wrap="square" rtlCol="0">
                <a:spAutoFit/>
              </a:bodyPr>
              <a:lstStyle/>
              <a:p>
                <a:r>
                  <a:rPr lang="en-US" dirty="0"/>
                  <a:t>Main memory</a:t>
                </a:r>
              </a:p>
            </p:txBody>
          </p:sp>
        </p:grpSp>
        <p:sp>
          <p:nvSpPr>
            <p:cNvPr id="15" name="Rectangle 14">
              <a:extLst>
                <a:ext uri="{FF2B5EF4-FFF2-40B4-BE49-F238E27FC236}">
                  <a16:creationId xmlns:a16="http://schemas.microsoft.com/office/drawing/2014/main" id="{9F58652C-3195-497A-A80F-DC40DCC6E1A5}"/>
                </a:ext>
              </a:extLst>
            </p:cNvPr>
            <p:cNvSpPr/>
            <p:nvPr/>
          </p:nvSpPr>
          <p:spPr>
            <a:xfrm>
              <a:off x="3195333" y="358491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new Process </a:t>
              </a:r>
            </a:p>
          </p:txBody>
        </p:sp>
      </p:grpSp>
      <p:sp>
        <p:nvSpPr>
          <p:cNvPr id="25" name="TextBox 24">
            <a:extLst>
              <a:ext uri="{FF2B5EF4-FFF2-40B4-BE49-F238E27FC236}">
                <a16:creationId xmlns:a16="http://schemas.microsoft.com/office/drawing/2014/main" id="{166800E7-7239-4408-AB03-A7385D4FAF1F}"/>
              </a:ext>
            </a:extLst>
          </p:cNvPr>
          <p:cNvSpPr txBox="1"/>
          <p:nvPr/>
        </p:nvSpPr>
        <p:spPr>
          <a:xfrm>
            <a:off x="2279416" y="3009264"/>
            <a:ext cx="1054099"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fork()</a:t>
            </a:r>
          </a:p>
        </p:txBody>
      </p:sp>
      <p:cxnSp>
        <p:nvCxnSpPr>
          <p:cNvPr id="27" name="Connector: Elbow 26">
            <a:extLst>
              <a:ext uri="{FF2B5EF4-FFF2-40B4-BE49-F238E27FC236}">
                <a16:creationId xmlns:a16="http://schemas.microsoft.com/office/drawing/2014/main" id="{7A10B587-7B12-436F-A2C0-117B0A7378BC}"/>
              </a:ext>
            </a:extLst>
          </p:cNvPr>
          <p:cNvCxnSpPr>
            <a:cxnSpLocks/>
            <a:stCxn id="25" idx="3"/>
            <a:endCxn id="15" idx="0"/>
          </p:cNvCxnSpPr>
          <p:nvPr/>
        </p:nvCxnSpPr>
        <p:spPr>
          <a:xfrm>
            <a:off x="3333515" y="3193930"/>
            <a:ext cx="471418" cy="39098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DA75079-E53A-4AB6-A13F-FF3E7A26E29F}"/>
              </a:ext>
            </a:extLst>
          </p:cNvPr>
          <p:cNvGrpSpPr/>
          <p:nvPr/>
        </p:nvGrpSpPr>
        <p:grpSpPr>
          <a:xfrm>
            <a:off x="3195333" y="3579076"/>
            <a:ext cx="3581400" cy="2535291"/>
            <a:chOff x="3195333" y="3579076"/>
            <a:chExt cx="3581400" cy="2535291"/>
          </a:xfrm>
        </p:grpSpPr>
        <p:cxnSp>
          <p:nvCxnSpPr>
            <p:cNvPr id="29" name="Connector: Elbow 28">
              <a:extLst>
                <a:ext uri="{FF2B5EF4-FFF2-40B4-BE49-F238E27FC236}">
                  <a16:creationId xmlns:a16="http://schemas.microsoft.com/office/drawing/2014/main" id="{61A586CE-722C-4FCB-A86C-F5FB5E3D0A97}"/>
                </a:ext>
              </a:extLst>
            </p:cNvPr>
            <p:cNvCxnSpPr>
              <a:cxnSpLocks/>
              <a:stCxn id="10" idx="3"/>
              <a:endCxn id="15" idx="2"/>
            </p:cNvCxnSpPr>
            <p:nvPr/>
          </p:nvCxnSpPr>
          <p:spPr>
            <a:xfrm flipH="1" flipV="1">
              <a:off x="3804933" y="4423110"/>
              <a:ext cx="238561" cy="1691257"/>
            </a:xfrm>
            <a:prstGeom prst="bentConnector4">
              <a:avLst>
                <a:gd name="adj1" fmla="val -443958"/>
                <a:gd name="adj2" fmla="val 7236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FB1AD60-A370-4327-B904-CB94D0C2A396}"/>
                </a:ext>
              </a:extLst>
            </p:cNvPr>
            <p:cNvSpPr txBox="1"/>
            <p:nvPr/>
          </p:nvSpPr>
          <p:spPr>
            <a:xfrm>
              <a:off x="5110296" y="5146720"/>
              <a:ext cx="166643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exec(“ls”)</a:t>
              </a:r>
            </a:p>
          </p:txBody>
        </p:sp>
        <p:sp>
          <p:nvSpPr>
            <p:cNvPr id="38" name="Rectangle 37">
              <a:extLst>
                <a:ext uri="{FF2B5EF4-FFF2-40B4-BE49-F238E27FC236}">
                  <a16:creationId xmlns:a16="http://schemas.microsoft.com/office/drawing/2014/main" id="{A0E43EDB-26B6-4B1E-A623-D9B327D1E908}"/>
                </a:ext>
              </a:extLst>
            </p:cNvPr>
            <p:cNvSpPr/>
            <p:nvPr/>
          </p:nvSpPr>
          <p:spPr>
            <a:xfrm>
              <a:off x="3195333" y="3579076"/>
              <a:ext cx="12192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running ls</a:t>
              </a:r>
            </a:p>
          </p:txBody>
        </p:sp>
      </p:grpSp>
    </p:spTree>
    <p:extLst>
      <p:ext uri="{BB962C8B-B14F-4D97-AF65-F5344CB8AC3E}">
        <p14:creationId xmlns:p14="http://schemas.microsoft.com/office/powerpoint/2010/main" val="316007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76300" y="1013964"/>
            <a:ext cx="8153400" cy="691936"/>
          </a:xfrm>
        </p:spPr>
        <p:txBody>
          <a:bodyPr/>
          <a:lstStyle/>
          <a:p>
            <a:r>
              <a:rPr lang="en-US" dirty="0"/>
              <a:t>Calling </a:t>
            </a:r>
            <a:r>
              <a:rPr lang="en-US" b="1" dirty="0">
                <a:solidFill>
                  <a:srgbClr val="FF0000"/>
                </a:solidFill>
                <a:latin typeface="Courier New" panose="02070309020205020404" pitchFamily="49" charset="0"/>
                <a:cs typeface="Courier New" panose="02070309020205020404" pitchFamily="49" charset="0"/>
              </a:rPr>
              <a:t>fork() </a:t>
            </a:r>
            <a:r>
              <a:rPr lang="en-US" dirty="0"/>
              <a:t>function</a:t>
            </a:r>
          </a:p>
        </p:txBody>
      </p:sp>
      <p:sp>
        <p:nvSpPr>
          <p:cNvPr id="35" name="Content Placeholder 5"/>
          <p:cNvSpPr txBox="1">
            <a:spLocks/>
          </p:cNvSpPr>
          <p:nvPr/>
        </p:nvSpPr>
        <p:spPr>
          <a:xfrm>
            <a:off x="745956" y="4593544"/>
            <a:ext cx="7636044" cy="2188256"/>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1800" dirty="0"/>
              <a:t>After a process invokes fork(), control passes to the Kernel, which does the following:</a:t>
            </a:r>
          </a:p>
          <a:p>
            <a:pPr lvl="1"/>
            <a:r>
              <a:rPr lang="en-US" sz="1800" dirty="0"/>
              <a:t>Allocates address space and data structures</a:t>
            </a:r>
          </a:p>
          <a:p>
            <a:pPr lvl="1"/>
            <a:r>
              <a:rPr lang="en-US" sz="1800" dirty="0"/>
              <a:t>Copies the original process into the new process (everything including </a:t>
            </a:r>
            <a:r>
              <a:rPr lang="en-US" sz="1800" b="1" dirty="0">
                <a:solidFill>
                  <a:srgbClr val="FF0000"/>
                </a:solidFill>
              </a:rPr>
              <a:t>PC</a:t>
            </a:r>
            <a:r>
              <a:rPr lang="en-US" sz="1800" dirty="0"/>
              <a:t>)</a:t>
            </a:r>
          </a:p>
          <a:p>
            <a:pPr lvl="1"/>
            <a:r>
              <a:rPr lang="en-US" sz="1800" dirty="0"/>
              <a:t>Adds the new process to the set of ready-to-run processes</a:t>
            </a:r>
          </a:p>
          <a:p>
            <a:pPr lvl="1"/>
            <a:r>
              <a:rPr lang="en-US" sz="1800" dirty="0"/>
              <a:t>Returns control back to both processes</a:t>
            </a:r>
          </a:p>
        </p:txBody>
      </p:sp>
      <p:sp>
        <p:nvSpPr>
          <p:cNvPr id="37" name="Title 1">
            <a:extLst>
              <a:ext uri="{FF2B5EF4-FFF2-40B4-BE49-F238E27FC236}">
                <a16:creationId xmlns:a16="http://schemas.microsoft.com/office/drawing/2014/main" id="{BA534639-D3BA-4554-A6B8-063792E6A794}"/>
              </a:ext>
            </a:extLst>
          </p:cNvPr>
          <p:cNvSpPr>
            <a:spLocks noGrp="1"/>
          </p:cNvSpPr>
          <p:nvPr>
            <p:ph type="title"/>
          </p:nvPr>
        </p:nvSpPr>
        <p:spPr>
          <a:xfrm>
            <a:off x="745956" y="310274"/>
            <a:ext cx="7788444" cy="802866"/>
          </a:xfrm>
        </p:spPr>
        <p:txBody>
          <a:bodyPr/>
          <a:lstStyle/>
          <a:p>
            <a:r>
              <a:rPr lang="en-US" dirty="0"/>
              <a:t>Creating a New Process</a:t>
            </a:r>
          </a:p>
        </p:txBody>
      </p:sp>
      <p:grpSp>
        <p:nvGrpSpPr>
          <p:cNvPr id="19" name="Group 18">
            <a:extLst>
              <a:ext uri="{FF2B5EF4-FFF2-40B4-BE49-F238E27FC236}">
                <a16:creationId xmlns:a16="http://schemas.microsoft.com/office/drawing/2014/main" id="{55781D65-A238-422B-BAD3-50350B9C4D35}"/>
              </a:ext>
            </a:extLst>
          </p:cNvPr>
          <p:cNvGrpSpPr/>
          <p:nvPr/>
        </p:nvGrpSpPr>
        <p:grpSpPr>
          <a:xfrm>
            <a:off x="876300" y="1404812"/>
            <a:ext cx="5867400" cy="3002744"/>
            <a:chOff x="1524000" y="381000"/>
            <a:chExt cx="5867400" cy="3002744"/>
          </a:xfrm>
        </p:grpSpPr>
        <p:sp>
          <p:nvSpPr>
            <p:cNvPr id="41" name="Rectangle 40">
              <a:extLst>
                <a:ext uri="{FF2B5EF4-FFF2-40B4-BE49-F238E27FC236}">
                  <a16:creationId xmlns:a16="http://schemas.microsoft.com/office/drawing/2014/main" id="{3D7C46CA-2F60-4110-9B7A-131C0025D040}"/>
                </a:ext>
              </a:extLst>
            </p:cNvPr>
            <p:cNvSpPr/>
            <p:nvPr/>
          </p:nvSpPr>
          <p:spPr>
            <a:xfrm>
              <a:off x="1524000" y="445532"/>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7">
              <a:extLst>
                <a:ext uri="{FF2B5EF4-FFF2-40B4-BE49-F238E27FC236}">
                  <a16:creationId xmlns:a16="http://schemas.microsoft.com/office/drawing/2014/main" id="{CD237180-A0E5-4879-B3CF-29A0F28664AE}"/>
                </a:ext>
              </a:extLst>
            </p:cNvPr>
            <p:cNvSpPr/>
            <p:nvPr/>
          </p:nvSpPr>
          <p:spPr>
            <a:xfrm>
              <a:off x="18288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18755B-5674-4465-891D-96FB2E5837DD}"/>
                </a:ext>
              </a:extLst>
            </p:cNvPr>
            <p:cNvSpPr/>
            <p:nvPr/>
          </p:nvSpPr>
          <p:spPr>
            <a:xfrm>
              <a:off x="1524000" y="2121932"/>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9">
              <a:extLst>
                <a:ext uri="{FF2B5EF4-FFF2-40B4-BE49-F238E27FC236}">
                  <a16:creationId xmlns:a16="http://schemas.microsoft.com/office/drawing/2014/main" id="{C1894EC6-B29F-4CF6-A228-F887D8018268}"/>
                </a:ext>
              </a:extLst>
            </p:cNvPr>
            <p:cNvSpPr/>
            <p:nvPr/>
          </p:nvSpPr>
          <p:spPr>
            <a:xfrm>
              <a:off x="2971800" y="2241764"/>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2A346C5-7B4E-438E-A1DF-9CC8FAE48CFC}"/>
                </a:ext>
              </a:extLst>
            </p:cNvPr>
            <p:cNvSpPr txBox="1"/>
            <p:nvPr/>
          </p:nvSpPr>
          <p:spPr>
            <a:xfrm>
              <a:off x="1981200" y="902732"/>
              <a:ext cx="795448" cy="923330"/>
            </a:xfrm>
            <a:prstGeom prst="rect">
              <a:avLst/>
            </a:prstGeom>
            <a:noFill/>
          </p:spPr>
          <p:txBody>
            <a:bodyPr wrap="none" rtlCol="0">
              <a:spAutoFit/>
            </a:bodyPr>
            <a:lstStyle/>
            <a:p>
              <a:r>
                <a:rPr lang="en-US" dirty="0"/>
                <a:t>Before</a:t>
              </a:r>
            </a:p>
            <a:p>
              <a:r>
                <a:rPr lang="en-US" dirty="0"/>
                <a:t>fork()</a:t>
              </a:r>
            </a:p>
            <a:p>
              <a:r>
                <a:rPr lang="en-US" dirty="0"/>
                <a:t>After</a:t>
              </a:r>
            </a:p>
          </p:txBody>
        </p:sp>
        <p:cxnSp>
          <p:nvCxnSpPr>
            <p:cNvPr id="46" name="Straight Arrow Connector 45">
              <a:extLst>
                <a:ext uri="{FF2B5EF4-FFF2-40B4-BE49-F238E27FC236}">
                  <a16:creationId xmlns:a16="http://schemas.microsoft.com/office/drawing/2014/main" id="{B3D22DF2-F7F7-4D11-8D54-69A2524464DC}"/>
                </a:ext>
              </a:extLst>
            </p:cNvPr>
            <p:cNvCxnSpPr/>
            <p:nvPr/>
          </p:nvCxnSpPr>
          <p:spPr>
            <a:xfrm>
              <a:off x="1981200" y="978932"/>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1F2865E0-A524-4460-B5D8-6E1A9226B3A3}"/>
                </a:ext>
              </a:extLst>
            </p:cNvPr>
            <p:cNvSpPr txBox="1"/>
            <p:nvPr/>
          </p:nvSpPr>
          <p:spPr>
            <a:xfrm>
              <a:off x="3048000" y="2394164"/>
              <a:ext cx="556563" cy="369332"/>
            </a:xfrm>
            <a:prstGeom prst="rect">
              <a:avLst/>
            </a:prstGeom>
            <a:noFill/>
          </p:spPr>
          <p:txBody>
            <a:bodyPr wrap="none" rtlCol="0">
              <a:spAutoFit/>
            </a:bodyPr>
            <a:lstStyle/>
            <a:p>
              <a:r>
                <a:rPr lang="en-US" dirty="0"/>
                <a:t>fork</a:t>
              </a:r>
            </a:p>
          </p:txBody>
        </p:sp>
        <p:cxnSp>
          <p:nvCxnSpPr>
            <p:cNvPr id="48" name="Elbow Connector 16">
              <a:extLst>
                <a:ext uri="{FF2B5EF4-FFF2-40B4-BE49-F238E27FC236}">
                  <a16:creationId xmlns:a16="http://schemas.microsoft.com/office/drawing/2014/main" id="{A79EFB14-F0BB-4962-90F2-88C04D97E930}"/>
                </a:ext>
              </a:extLst>
            </p:cNvPr>
            <p:cNvCxnSpPr/>
            <p:nvPr/>
          </p:nvCxnSpPr>
          <p:spPr>
            <a:xfrm>
              <a:off x="2590800" y="1398032"/>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FB7AAAE-0CD9-42FD-A81C-AEF88F4CEA54}"/>
                </a:ext>
              </a:extLst>
            </p:cNvPr>
            <p:cNvSpPr/>
            <p:nvPr/>
          </p:nvSpPr>
          <p:spPr>
            <a:xfrm>
              <a:off x="4114800" y="445532"/>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21">
              <a:extLst>
                <a:ext uri="{FF2B5EF4-FFF2-40B4-BE49-F238E27FC236}">
                  <a16:creationId xmlns:a16="http://schemas.microsoft.com/office/drawing/2014/main" id="{B3C742AE-3EFB-4D46-ADA3-4AEA516CCD00}"/>
                </a:ext>
              </a:extLst>
            </p:cNvPr>
            <p:cNvSpPr/>
            <p:nvPr/>
          </p:nvSpPr>
          <p:spPr>
            <a:xfrm>
              <a:off x="44196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4CEF907-0C50-4731-BA48-91E14162066C}"/>
                </a:ext>
              </a:extLst>
            </p:cNvPr>
            <p:cNvSpPr/>
            <p:nvPr/>
          </p:nvSpPr>
          <p:spPr>
            <a:xfrm>
              <a:off x="4114800" y="2121932"/>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23">
              <a:extLst>
                <a:ext uri="{FF2B5EF4-FFF2-40B4-BE49-F238E27FC236}">
                  <a16:creationId xmlns:a16="http://schemas.microsoft.com/office/drawing/2014/main" id="{2042DF9D-8E43-44F3-9A7C-53A5BC9D1EF6}"/>
                </a:ext>
              </a:extLst>
            </p:cNvPr>
            <p:cNvSpPr/>
            <p:nvPr/>
          </p:nvSpPr>
          <p:spPr>
            <a:xfrm>
              <a:off x="5562600" y="2241764"/>
              <a:ext cx="12192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9684E6A-3E02-47CB-9369-40F0FE36AABF}"/>
                </a:ext>
              </a:extLst>
            </p:cNvPr>
            <p:cNvSpPr txBox="1"/>
            <p:nvPr/>
          </p:nvSpPr>
          <p:spPr>
            <a:xfrm>
              <a:off x="4572000" y="902732"/>
              <a:ext cx="795448" cy="923330"/>
            </a:xfrm>
            <a:prstGeom prst="rect">
              <a:avLst/>
            </a:prstGeom>
            <a:noFill/>
          </p:spPr>
          <p:txBody>
            <a:bodyPr wrap="none" rtlCol="0">
              <a:spAutoFit/>
            </a:bodyPr>
            <a:lstStyle/>
            <a:p>
              <a:r>
                <a:rPr lang="en-US" dirty="0"/>
                <a:t>Before</a:t>
              </a:r>
            </a:p>
            <a:p>
              <a:r>
                <a:rPr lang="en-US" dirty="0"/>
                <a:t>fork()</a:t>
              </a:r>
            </a:p>
            <a:p>
              <a:r>
                <a:rPr lang="en-US" dirty="0"/>
                <a:t>After</a:t>
              </a:r>
            </a:p>
          </p:txBody>
        </p:sp>
        <p:cxnSp>
          <p:nvCxnSpPr>
            <p:cNvPr id="54" name="Straight Arrow Connector 53">
              <a:extLst>
                <a:ext uri="{FF2B5EF4-FFF2-40B4-BE49-F238E27FC236}">
                  <a16:creationId xmlns:a16="http://schemas.microsoft.com/office/drawing/2014/main" id="{DDFF8669-3F90-436B-9016-2F3DFB71CD02}"/>
                </a:ext>
              </a:extLst>
            </p:cNvPr>
            <p:cNvCxnSpPr/>
            <p:nvPr/>
          </p:nvCxnSpPr>
          <p:spPr>
            <a:xfrm>
              <a:off x="4572000" y="978932"/>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CA20C572-7C6C-4AE1-A61A-34293B57C6C5}"/>
                </a:ext>
              </a:extLst>
            </p:cNvPr>
            <p:cNvSpPr txBox="1"/>
            <p:nvPr/>
          </p:nvSpPr>
          <p:spPr>
            <a:xfrm>
              <a:off x="5768037" y="2426732"/>
              <a:ext cx="556563" cy="369332"/>
            </a:xfrm>
            <a:prstGeom prst="rect">
              <a:avLst/>
            </a:prstGeom>
            <a:noFill/>
          </p:spPr>
          <p:txBody>
            <a:bodyPr wrap="none" rtlCol="0">
              <a:spAutoFit/>
            </a:bodyPr>
            <a:lstStyle/>
            <a:p>
              <a:r>
                <a:rPr lang="en-US" dirty="0"/>
                <a:t>fork</a:t>
              </a:r>
            </a:p>
          </p:txBody>
        </p:sp>
        <p:sp>
          <p:nvSpPr>
            <p:cNvPr id="56" name="Rounded Rectangle 28">
              <a:extLst>
                <a:ext uri="{FF2B5EF4-FFF2-40B4-BE49-F238E27FC236}">
                  <a16:creationId xmlns:a16="http://schemas.microsoft.com/office/drawing/2014/main" id="{80D183B8-E820-434F-B7F7-86CA80B10527}"/>
                </a:ext>
              </a:extLst>
            </p:cNvPr>
            <p:cNvSpPr/>
            <p:nvPr/>
          </p:nvSpPr>
          <p:spPr>
            <a:xfrm>
              <a:off x="60960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1E8E01F-7923-46D1-8EEC-F977697BE360}"/>
                </a:ext>
              </a:extLst>
            </p:cNvPr>
            <p:cNvSpPr txBox="1"/>
            <p:nvPr/>
          </p:nvSpPr>
          <p:spPr>
            <a:xfrm>
              <a:off x="6248400" y="902732"/>
              <a:ext cx="795448" cy="923330"/>
            </a:xfrm>
            <a:prstGeom prst="rect">
              <a:avLst/>
            </a:prstGeom>
            <a:noFill/>
          </p:spPr>
          <p:txBody>
            <a:bodyPr wrap="none" rtlCol="0">
              <a:spAutoFit/>
            </a:bodyPr>
            <a:lstStyle/>
            <a:p>
              <a:r>
                <a:rPr lang="en-US" dirty="0"/>
                <a:t>Before</a:t>
              </a:r>
            </a:p>
            <a:p>
              <a:r>
                <a:rPr lang="en-US" dirty="0"/>
                <a:t>fork()</a:t>
              </a:r>
            </a:p>
            <a:p>
              <a:r>
                <a:rPr lang="en-US" dirty="0"/>
                <a:t>After</a:t>
              </a:r>
            </a:p>
          </p:txBody>
        </p:sp>
        <p:sp>
          <p:nvSpPr>
            <p:cNvPr id="58" name="TextBox 57">
              <a:extLst>
                <a:ext uri="{FF2B5EF4-FFF2-40B4-BE49-F238E27FC236}">
                  <a16:creationId xmlns:a16="http://schemas.microsoft.com/office/drawing/2014/main" id="{781896F0-DFAE-4D21-BF6D-F60731901E98}"/>
                </a:ext>
              </a:extLst>
            </p:cNvPr>
            <p:cNvSpPr txBox="1"/>
            <p:nvPr/>
          </p:nvSpPr>
          <p:spPr>
            <a:xfrm>
              <a:off x="4191000" y="381000"/>
              <a:ext cx="1506204" cy="369332"/>
            </a:xfrm>
            <a:prstGeom prst="rect">
              <a:avLst/>
            </a:prstGeom>
            <a:noFill/>
          </p:spPr>
          <p:txBody>
            <a:bodyPr wrap="none" rtlCol="0">
              <a:spAutoFit/>
            </a:bodyPr>
            <a:lstStyle/>
            <a:p>
              <a:r>
                <a:rPr lang="en-US" dirty="0"/>
                <a:t>Parent process</a:t>
              </a:r>
            </a:p>
          </p:txBody>
        </p:sp>
        <p:sp>
          <p:nvSpPr>
            <p:cNvPr id="59" name="TextBox 58">
              <a:extLst>
                <a:ext uri="{FF2B5EF4-FFF2-40B4-BE49-F238E27FC236}">
                  <a16:creationId xmlns:a16="http://schemas.microsoft.com/office/drawing/2014/main" id="{94B6EBD1-A4E3-4A80-BCFD-493144B3B3C5}"/>
                </a:ext>
              </a:extLst>
            </p:cNvPr>
            <p:cNvSpPr txBox="1"/>
            <p:nvPr/>
          </p:nvSpPr>
          <p:spPr>
            <a:xfrm>
              <a:off x="5943600" y="381000"/>
              <a:ext cx="1390450" cy="369332"/>
            </a:xfrm>
            <a:prstGeom prst="rect">
              <a:avLst/>
            </a:prstGeom>
            <a:noFill/>
          </p:spPr>
          <p:txBody>
            <a:bodyPr wrap="none" rtlCol="0">
              <a:spAutoFit/>
            </a:bodyPr>
            <a:lstStyle/>
            <a:p>
              <a:r>
                <a:rPr lang="en-US" dirty="0"/>
                <a:t>Child process</a:t>
              </a:r>
            </a:p>
          </p:txBody>
        </p:sp>
        <p:sp>
          <p:nvSpPr>
            <p:cNvPr id="60" name="TextBox 59">
              <a:extLst>
                <a:ext uri="{FF2B5EF4-FFF2-40B4-BE49-F238E27FC236}">
                  <a16:creationId xmlns:a16="http://schemas.microsoft.com/office/drawing/2014/main" id="{F9BD82DB-B8D4-469C-9BBA-D68EB2A82B5B}"/>
                </a:ext>
              </a:extLst>
            </p:cNvPr>
            <p:cNvSpPr txBox="1"/>
            <p:nvPr/>
          </p:nvSpPr>
          <p:spPr>
            <a:xfrm>
              <a:off x="2057400" y="2993720"/>
              <a:ext cx="1261884" cy="369332"/>
            </a:xfrm>
            <a:prstGeom prst="rect">
              <a:avLst/>
            </a:prstGeom>
            <a:solidFill>
              <a:schemeClr val="tx2">
                <a:lumMod val="40000"/>
                <a:lumOff val="60000"/>
              </a:schemeClr>
            </a:solidFill>
          </p:spPr>
          <p:txBody>
            <a:bodyPr wrap="none" rtlCol="0">
              <a:spAutoFit/>
            </a:bodyPr>
            <a:lstStyle/>
            <a:p>
              <a:r>
                <a:rPr lang="en-US" dirty="0"/>
                <a:t>Before Fork</a:t>
              </a:r>
            </a:p>
          </p:txBody>
        </p:sp>
        <p:sp>
          <p:nvSpPr>
            <p:cNvPr id="61" name="TextBox 60">
              <a:extLst>
                <a:ext uri="{FF2B5EF4-FFF2-40B4-BE49-F238E27FC236}">
                  <a16:creationId xmlns:a16="http://schemas.microsoft.com/office/drawing/2014/main" id="{ABF9B342-E0DA-48EE-9F49-2C13A6DA13F2}"/>
                </a:ext>
              </a:extLst>
            </p:cNvPr>
            <p:cNvSpPr txBox="1"/>
            <p:nvPr/>
          </p:nvSpPr>
          <p:spPr>
            <a:xfrm>
              <a:off x="5105400" y="3014412"/>
              <a:ext cx="1120820" cy="369332"/>
            </a:xfrm>
            <a:prstGeom prst="rect">
              <a:avLst/>
            </a:prstGeom>
            <a:solidFill>
              <a:schemeClr val="tx2">
                <a:lumMod val="40000"/>
                <a:lumOff val="60000"/>
              </a:schemeClr>
            </a:solidFill>
          </p:spPr>
          <p:txBody>
            <a:bodyPr wrap="none" rtlCol="0">
              <a:spAutoFit/>
            </a:bodyPr>
            <a:lstStyle/>
            <a:p>
              <a:r>
                <a:rPr lang="en-US" dirty="0"/>
                <a:t>After Fork</a:t>
              </a:r>
            </a:p>
          </p:txBody>
        </p:sp>
        <p:cxnSp>
          <p:nvCxnSpPr>
            <p:cNvPr id="62" name="Elbow Connector 39">
              <a:extLst>
                <a:ext uri="{FF2B5EF4-FFF2-40B4-BE49-F238E27FC236}">
                  <a16:creationId xmlns:a16="http://schemas.microsoft.com/office/drawing/2014/main" id="{69C96059-FC8D-4484-A76D-11B75DF42173}"/>
                </a:ext>
              </a:extLst>
            </p:cNvPr>
            <p:cNvCxnSpPr/>
            <p:nvPr/>
          </p:nvCxnSpPr>
          <p:spPr>
            <a:xfrm rot="16200000" flipH="1">
              <a:off x="5048250" y="1493282"/>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cxnSp>
          <p:nvCxnSpPr>
            <p:cNvPr id="63" name="Elbow Connector 40">
              <a:extLst>
                <a:ext uri="{FF2B5EF4-FFF2-40B4-BE49-F238E27FC236}">
                  <a16:creationId xmlns:a16="http://schemas.microsoft.com/office/drawing/2014/main" id="{41A1BBC6-D42B-4AB4-AE4F-0151B71AA122}"/>
                </a:ext>
              </a:extLst>
            </p:cNvPr>
            <p:cNvCxnSpPr/>
            <p:nvPr/>
          </p:nvCxnSpPr>
          <p:spPr>
            <a:xfrm rot="16200000" flipV="1">
              <a:off x="4991100" y="1931432"/>
              <a:ext cx="990600" cy="457200"/>
            </a:xfrm>
            <a:prstGeom prst="bentConnector3">
              <a:avLst>
                <a:gd name="adj1" fmla="val 99556"/>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EF652033-5DE0-439C-8564-93639A13D8FF}"/>
                </a:ext>
              </a:extLst>
            </p:cNvPr>
            <p:cNvCxnSpPr/>
            <p:nvPr/>
          </p:nvCxnSpPr>
          <p:spPr>
            <a:xfrm>
              <a:off x="4572000" y="1664732"/>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5" name="Elbow Connector 57">
              <a:extLst>
                <a:ext uri="{FF2B5EF4-FFF2-40B4-BE49-F238E27FC236}">
                  <a16:creationId xmlns:a16="http://schemas.microsoft.com/office/drawing/2014/main" id="{C83AD9CB-98E4-4AB4-B107-A288B928EACC}"/>
                </a:ext>
              </a:extLst>
            </p:cNvPr>
            <p:cNvCxnSpPr/>
            <p:nvPr/>
          </p:nvCxnSpPr>
          <p:spPr>
            <a:xfrm rot="5400000" flipH="1" flipV="1">
              <a:off x="6172200" y="1893332"/>
              <a:ext cx="990600" cy="533400"/>
            </a:xfrm>
            <a:prstGeom prst="bentConnector3">
              <a:avLst>
                <a:gd name="adj1" fmla="val -1505"/>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F7D97351-F3B7-45F9-9A8D-60C42BF9C50B}"/>
                </a:ext>
              </a:extLst>
            </p:cNvPr>
            <p:cNvCxnSpPr/>
            <p:nvPr/>
          </p:nvCxnSpPr>
          <p:spPr>
            <a:xfrm>
              <a:off x="6248400" y="1675588"/>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8018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00100" y="307975"/>
            <a:ext cx="6743700" cy="495300"/>
          </a:xfrm>
        </p:spPr>
        <p:txBody>
          <a:bodyPr>
            <a:normAutofit fontScale="90000"/>
          </a:bodyPr>
          <a:lstStyle/>
          <a:p>
            <a:r>
              <a:rPr lang="en-US" dirty="0"/>
              <a:t>Example: Fork</a:t>
            </a:r>
          </a:p>
        </p:txBody>
      </p:sp>
      <p:pic>
        <p:nvPicPr>
          <p:cNvPr id="6" name="Picture 5"/>
          <p:cNvPicPr>
            <a:picLocks noChangeAspect="1"/>
          </p:cNvPicPr>
          <p:nvPr/>
        </p:nvPicPr>
        <p:blipFill>
          <a:blip r:embed="rId2"/>
          <a:stretch>
            <a:fillRect/>
          </a:stretch>
        </p:blipFill>
        <p:spPr>
          <a:xfrm>
            <a:off x="685800" y="1143001"/>
            <a:ext cx="8382000" cy="1383148"/>
          </a:xfrm>
          <a:prstGeom prst="rect">
            <a:avLst/>
          </a:prstGeom>
        </p:spPr>
      </p:pic>
      <p:pic>
        <p:nvPicPr>
          <p:cNvPr id="9" name="Picture 8"/>
          <p:cNvPicPr>
            <a:picLocks noChangeAspect="1"/>
          </p:cNvPicPr>
          <p:nvPr/>
        </p:nvPicPr>
        <p:blipFill>
          <a:blip r:embed="rId3"/>
          <a:stretch>
            <a:fillRect/>
          </a:stretch>
        </p:blipFill>
        <p:spPr>
          <a:xfrm>
            <a:off x="685800" y="2908514"/>
            <a:ext cx="5105400" cy="1040971"/>
          </a:xfrm>
          <a:prstGeom prst="rect">
            <a:avLst/>
          </a:prstGeom>
        </p:spPr>
      </p:pic>
      <p:sp>
        <p:nvSpPr>
          <p:cNvPr id="2" name="Rectangle 1">
            <a:extLst>
              <a:ext uri="{FF2B5EF4-FFF2-40B4-BE49-F238E27FC236}">
                <a16:creationId xmlns:a16="http://schemas.microsoft.com/office/drawing/2014/main" id="{A97F2D78-F9C7-4E97-9D31-E055CA072374}"/>
              </a:ext>
            </a:extLst>
          </p:cNvPr>
          <p:cNvSpPr/>
          <p:nvPr/>
        </p:nvSpPr>
        <p:spPr>
          <a:xfrm>
            <a:off x="1828800" y="4119693"/>
            <a:ext cx="25908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BEFORE printed once, </a:t>
            </a:r>
            <a:br>
              <a:rPr lang="en-US" dirty="0">
                <a:solidFill>
                  <a:srgbClr val="FF0000"/>
                </a:solidFill>
              </a:rPr>
            </a:br>
            <a:r>
              <a:rPr lang="en-US" dirty="0">
                <a:solidFill>
                  <a:srgbClr val="FF0000"/>
                </a:solidFill>
              </a:rPr>
              <a:t>AFTER printed 2 times</a:t>
            </a:r>
          </a:p>
        </p:txBody>
      </p:sp>
      <p:grpSp>
        <p:nvGrpSpPr>
          <p:cNvPr id="16" name="Group 15">
            <a:extLst>
              <a:ext uri="{FF2B5EF4-FFF2-40B4-BE49-F238E27FC236}">
                <a16:creationId xmlns:a16="http://schemas.microsoft.com/office/drawing/2014/main" id="{8C6B04CD-955C-41B5-A6A9-A8BDC50D46FC}"/>
              </a:ext>
            </a:extLst>
          </p:cNvPr>
          <p:cNvGrpSpPr/>
          <p:nvPr/>
        </p:nvGrpSpPr>
        <p:grpSpPr>
          <a:xfrm>
            <a:off x="3708983" y="3154461"/>
            <a:ext cx="4368217" cy="1782239"/>
            <a:chOff x="3708983" y="3154461"/>
            <a:chExt cx="4368217" cy="1782239"/>
          </a:xfrm>
        </p:grpSpPr>
        <p:sp>
          <p:nvSpPr>
            <p:cNvPr id="4" name="Oval 3">
              <a:extLst>
                <a:ext uri="{FF2B5EF4-FFF2-40B4-BE49-F238E27FC236}">
                  <a16:creationId xmlns:a16="http://schemas.microsoft.com/office/drawing/2014/main" id="{4B72A3D5-EA20-4279-9301-2D0D5723706D}"/>
                </a:ext>
              </a:extLst>
            </p:cNvPr>
            <p:cNvSpPr/>
            <p:nvPr/>
          </p:nvSpPr>
          <p:spPr>
            <a:xfrm>
              <a:off x="3708983" y="3154461"/>
              <a:ext cx="2057400" cy="655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D0EAEF69-E4BA-4C9A-B51F-251B1EFB4063}"/>
                </a:ext>
              </a:extLst>
            </p:cNvPr>
            <p:cNvCxnSpPr>
              <a:cxnSpLocks/>
              <a:stCxn id="4" idx="4"/>
              <a:endCxn id="13" idx="1"/>
            </p:cNvCxnSpPr>
            <p:nvPr/>
          </p:nvCxnSpPr>
          <p:spPr>
            <a:xfrm rot="16200000" flipH="1">
              <a:off x="4766235" y="3781447"/>
              <a:ext cx="691613" cy="74871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B5B48F-A25C-499F-9176-B43B515D7ECC}"/>
                </a:ext>
              </a:extLst>
            </p:cNvPr>
            <p:cNvSpPr/>
            <p:nvPr/>
          </p:nvSpPr>
          <p:spPr>
            <a:xfrm>
              <a:off x="5486400" y="4066526"/>
              <a:ext cx="2590800" cy="870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Fork() returns different things (0 on one side, nonzero on the other)</a:t>
              </a:r>
            </a:p>
          </p:txBody>
        </p:sp>
      </p:grpSp>
      <p:grpSp>
        <p:nvGrpSpPr>
          <p:cNvPr id="26" name="Group 25">
            <a:extLst>
              <a:ext uri="{FF2B5EF4-FFF2-40B4-BE49-F238E27FC236}">
                <a16:creationId xmlns:a16="http://schemas.microsoft.com/office/drawing/2014/main" id="{A6847B0E-635C-48A5-85E5-298BFDA6100E}"/>
              </a:ext>
            </a:extLst>
          </p:cNvPr>
          <p:cNvGrpSpPr/>
          <p:nvPr/>
        </p:nvGrpSpPr>
        <p:grpSpPr>
          <a:xfrm>
            <a:off x="2920417" y="2909869"/>
            <a:ext cx="5690183" cy="870174"/>
            <a:chOff x="2920417" y="2909869"/>
            <a:chExt cx="5690183" cy="870174"/>
          </a:xfrm>
        </p:grpSpPr>
        <p:cxnSp>
          <p:nvCxnSpPr>
            <p:cNvPr id="23" name="Straight Connector 22">
              <a:extLst>
                <a:ext uri="{FF2B5EF4-FFF2-40B4-BE49-F238E27FC236}">
                  <a16:creationId xmlns:a16="http://schemas.microsoft.com/office/drawing/2014/main" id="{9551DEB2-04D4-435F-84E8-AB66ECEB00A5}"/>
                </a:ext>
              </a:extLst>
            </p:cNvPr>
            <p:cNvCxnSpPr>
              <a:cxnSpLocks/>
            </p:cNvCxnSpPr>
            <p:nvPr/>
          </p:nvCxnSpPr>
          <p:spPr>
            <a:xfrm>
              <a:off x="2920417" y="3733799"/>
              <a:ext cx="73718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6A6993-AF6D-4407-8A2D-004D1275658D}"/>
                </a:ext>
              </a:extLst>
            </p:cNvPr>
            <p:cNvCxnSpPr>
              <a:cxnSpLocks/>
            </p:cNvCxnSpPr>
            <p:nvPr/>
          </p:nvCxnSpPr>
          <p:spPr>
            <a:xfrm>
              <a:off x="4953000" y="3489245"/>
              <a:ext cx="73718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1AAAA93-E723-4833-9F84-A6B6A3FD1440}"/>
                </a:ext>
              </a:extLst>
            </p:cNvPr>
            <p:cNvSpPr/>
            <p:nvPr/>
          </p:nvSpPr>
          <p:spPr>
            <a:xfrm>
              <a:off x="6019800" y="2909869"/>
              <a:ext cx="2590800" cy="870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Fork() returns the child’s ID to the parent side</a:t>
              </a:r>
            </a:p>
          </p:txBody>
        </p:sp>
      </p:grpSp>
      <p:grpSp>
        <p:nvGrpSpPr>
          <p:cNvPr id="29" name="Group 28">
            <a:extLst>
              <a:ext uri="{FF2B5EF4-FFF2-40B4-BE49-F238E27FC236}">
                <a16:creationId xmlns:a16="http://schemas.microsoft.com/office/drawing/2014/main" id="{46E8BA71-B809-450B-8858-5456088817DF}"/>
              </a:ext>
            </a:extLst>
          </p:cNvPr>
          <p:cNvGrpSpPr/>
          <p:nvPr/>
        </p:nvGrpSpPr>
        <p:grpSpPr>
          <a:xfrm>
            <a:off x="1524000" y="4998548"/>
            <a:ext cx="4977742" cy="1793784"/>
            <a:chOff x="1524000" y="381000"/>
            <a:chExt cx="5720688" cy="2579133"/>
          </a:xfrm>
        </p:grpSpPr>
        <p:sp>
          <p:nvSpPr>
            <p:cNvPr id="30" name="Rectangle 29">
              <a:extLst>
                <a:ext uri="{FF2B5EF4-FFF2-40B4-BE49-F238E27FC236}">
                  <a16:creationId xmlns:a16="http://schemas.microsoft.com/office/drawing/2014/main" id="{05A03616-C732-469C-BC77-7DE472E20944}"/>
                </a:ext>
              </a:extLst>
            </p:cNvPr>
            <p:cNvSpPr/>
            <p:nvPr/>
          </p:nvSpPr>
          <p:spPr>
            <a:xfrm>
              <a:off x="1524000" y="445532"/>
              <a:ext cx="2405695"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1" name="Rounded Rectangle 7">
              <a:extLst>
                <a:ext uri="{FF2B5EF4-FFF2-40B4-BE49-F238E27FC236}">
                  <a16:creationId xmlns:a16="http://schemas.microsoft.com/office/drawing/2014/main" id="{F1A49929-721F-4393-8D51-B86AB36CCDAC}"/>
                </a:ext>
              </a:extLst>
            </p:cNvPr>
            <p:cNvSpPr/>
            <p:nvPr/>
          </p:nvSpPr>
          <p:spPr>
            <a:xfrm>
              <a:off x="18288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2" name="Rectangle 31">
              <a:extLst>
                <a:ext uri="{FF2B5EF4-FFF2-40B4-BE49-F238E27FC236}">
                  <a16:creationId xmlns:a16="http://schemas.microsoft.com/office/drawing/2014/main" id="{4E987FFC-21DC-46F9-8F1D-2B74F75FBD8F}"/>
                </a:ext>
              </a:extLst>
            </p:cNvPr>
            <p:cNvSpPr/>
            <p:nvPr/>
          </p:nvSpPr>
          <p:spPr>
            <a:xfrm>
              <a:off x="1524000" y="2121932"/>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3" name="Rounded Rectangle 9">
              <a:extLst>
                <a:ext uri="{FF2B5EF4-FFF2-40B4-BE49-F238E27FC236}">
                  <a16:creationId xmlns:a16="http://schemas.microsoft.com/office/drawing/2014/main" id="{1A671CBB-2D3F-40A5-88A9-9A1F117788E3}"/>
                </a:ext>
              </a:extLst>
            </p:cNvPr>
            <p:cNvSpPr/>
            <p:nvPr/>
          </p:nvSpPr>
          <p:spPr>
            <a:xfrm>
              <a:off x="2941936" y="2272075"/>
              <a:ext cx="762000" cy="5379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4" name="TextBox 33">
              <a:extLst>
                <a:ext uri="{FF2B5EF4-FFF2-40B4-BE49-F238E27FC236}">
                  <a16:creationId xmlns:a16="http://schemas.microsoft.com/office/drawing/2014/main" id="{6645BC10-6A95-472C-93CA-CA411C38F839}"/>
                </a:ext>
              </a:extLst>
            </p:cNvPr>
            <p:cNvSpPr txBox="1"/>
            <p:nvPr/>
          </p:nvSpPr>
          <p:spPr>
            <a:xfrm>
              <a:off x="1981200" y="902732"/>
              <a:ext cx="716158" cy="646331"/>
            </a:xfrm>
            <a:prstGeom prst="rect">
              <a:avLst/>
            </a:prstGeom>
            <a:noFill/>
          </p:spPr>
          <p:txBody>
            <a:bodyPr wrap="none" rtlCol="0">
              <a:spAutoFit/>
            </a:bodyPr>
            <a:lstStyle/>
            <a:p>
              <a:r>
                <a:rPr lang="en-US" sz="1200" dirty="0"/>
                <a:t>BEFORE</a:t>
              </a:r>
            </a:p>
            <a:p>
              <a:r>
                <a:rPr lang="en-US" sz="1200" dirty="0"/>
                <a:t>fork()</a:t>
              </a:r>
            </a:p>
            <a:p>
              <a:r>
                <a:rPr lang="en-US" sz="1200" dirty="0"/>
                <a:t>AFTER</a:t>
              </a:r>
            </a:p>
          </p:txBody>
        </p:sp>
        <p:cxnSp>
          <p:nvCxnSpPr>
            <p:cNvPr id="35" name="Straight Arrow Connector 34">
              <a:extLst>
                <a:ext uri="{FF2B5EF4-FFF2-40B4-BE49-F238E27FC236}">
                  <a16:creationId xmlns:a16="http://schemas.microsoft.com/office/drawing/2014/main" id="{385470BD-FDB1-45C2-9F28-301D896CB0AE}"/>
                </a:ext>
              </a:extLst>
            </p:cNvPr>
            <p:cNvCxnSpPr/>
            <p:nvPr/>
          </p:nvCxnSpPr>
          <p:spPr>
            <a:xfrm>
              <a:off x="1981200" y="978932"/>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2380B5F-CBB7-485F-99AF-D8BE337D4545}"/>
                </a:ext>
              </a:extLst>
            </p:cNvPr>
            <p:cNvSpPr txBox="1"/>
            <p:nvPr/>
          </p:nvSpPr>
          <p:spPr>
            <a:xfrm>
              <a:off x="3048000" y="2394165"/>
              <a:ext cx="676257" cy="398274"/>
            </a:xfrm>
            <a:prstGeom prst="rect">
              <a:avLst/>
            </a:prstGeom>
            <a:noFill/>
          </p:spPr>
          <p:txBody>
            <a:bodyPr wrap="none" rtlCol="0">
              <a:spAutoFit/>
            </a:bodyPr>
            <a:lstStyle/>
            <a:p>
              <a:r>
                <a:rPr lang="en-US" sz="1200" dirty="0"/>
                <a:t>kernel</a:t>
              </a:r>
            </a:p>
          </p:txBody>
        </p:sp>
        <p:cxnSp>
          <p:nvCxnSpPr>
            <p:cNvPr id="37" name="Elbow Connector 16">
              <a:extLst>
                <a:ext uri="{FF2B5EF4-FFF2-40B4-BE49-F238E27FC236}">
                  <a16:creationId xmlns:a16="http://schemas.microsoft.com/office/drawing/2014/main" id="{2ABD0B3B-3DE7-482E-AB59-2CEE9E712B9D}"/>
                </a:ext>
              </a:extLst>
            </p:cNvPr>
            <p:cNvCxnSpPr/>
            <p:nvPr/>
          </p:nvCxnSpPr>
          <p:spPr>
            <a:xfrm>
              <a:off x="2590800" y="1398032"/>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60E1819E-1FF9-407B-B9E7-F25B3FF0194B}"/>
                </a:ext>
              </a:extLst>
            </p:cNvPr>
            <p:cNvSpPr/>
            <p:nvPr/>
          </p:nvSpPr>
          <p:spPr>
            <a:xfrm>
              <a:off x="4267200" y="445532"/>
              <a:ext cx="2977488"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9" name="Rounded Rectangle 21">
              <a:extLst>
                <a:ext uri="{FF2B5EF4-FFF2-40B4-BE49-F238E27FC236}">
                  <a16:creationId xmlns:a16="http://schemas.microsoft.com/office/drawing/2014/main" id="{EB3779BF-A646-48DF-9EFC-F22B6FC97040}"/>
                </a:ext>
              </a:extLst>
            </p:cNvPr>
            <p:cNvSpPr/>
            <p:nvPr/>
          </p:nvSpPr>
          <p:spPr>
            <a:xfrm>
              <a:off x="44196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450F0272-B1BB-4CC5-A083-6FAA166D6C55}"/>
                </a:ext>
              </a:extLst>
            </p:cNvPr>
            <p:cNvSpPr/>
            <p:nvPr/>
          </p:nvSpPr>
          <p:spPr>
            <a:xfrm>
              <a:off x="4267200" y="2121933"/>
              <a:ext cx="2977484"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1" name="Rounded Rectangle 23">
              <a:extLst>
                <a:ext uri="{FF2B5EF4-FFF2-40B4-BE49-F238E27FC236}">
                  <a16:creationId xmlns:a16="http://schemas.microsoft.com/office/drawing/2014/main" id="{9D7186E3-C4C8-4D1B-82A9-A38FBD219304}"/>
                </a:ext>
              </a:extLst>
            </p:cNvPr>
            <p:cNvSpPr/>
            <p:nvPr/>
          </p:nvSpPr>
          <p:spPr>
            <a:xfrm>
              <a:off x="5562599" y="2394165"/>
              <a:ext cx="1219200" cy="4516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E5FA3079-F786-400B-BDA8-680AB1B8FDF3}"/>
                </a:ext>
              </a:extLst>
            </p:cNvPr>
            <p:cNvSpPr txBox="1"/>
            <p:nvPr/>
          </p:nvSpPr>
          <p:spPr>
            <a:xfrm>
              <a:off x="4572000" y="902732"/>
              <a:ext cx="716158" cy="646331"/>
            </a:xfrm>
            <a:prstGeom prst="rect">
              <a:avLst/>
            </a:prstGeom>
            <a:noFill/>
          </p:spPr>
          <p:txBody>
            <a:bodyPr wrap="none" rtlCol="0">
              <a:spAutoFit/>
            </a:bodyPr>
            <a:lstStyle/>
            <a:p>
              <a:r>
                <a:rPr lang="en-US" sz="1200" dirty="0"/>
                <a:t>BEFORE</a:t>
              </a:r>
            </a:p>
            <a:p>
              <a:r>
                <a:rPr lang="en-US" sz="1200" dirty="0"/>
                <a:t>fork()</a:t>
              </a:r>
            </a:p>
            <a:p>
              <a:r>
                <a:rPr lang="en-US" sz="1200" dirty="0"/>
                <a:t>AFTER</a:t>
              </a:r>
            </a:p>
          </p:txBody>
        </p:sp>
        <p:cxnSp>
          <p:nvCxnSpPr>
            <p:cNvPr id="43" name="Straight Arrow Connector 42">
              <a:extLst>
                <a:ext uri="{FF2B5EF4-FFF2-40B4-BE49-F238E27FC236}">
                  <a16:creationId xmlns:a16="http://schemas.microsoft.com/office/drawing/2014/main" id="{1B33262D-968A-4DED-B7E9-AE7D359DA503}"/>
                </a:ext>
              </a:extLst>
            </p:cNvPr>
            <p:cNvCxnSpPr/>
            <p:nvPr/>
          </p:nvCxnSpPr>
          <p:spPr>
            <a:xfrm>
              <a:off x="4572000" y="978932"/>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51124050-0867-499A-B7F5-9AFCB5725EE5}"/>
                </a:ext>
              </a:extLst>
            </p:cNvPr>
            <p:cNvSpPr txBox="1"/>
            <p:nvPr/>
          </p:nvSpPr>
          <p:spPr>
            <a:xfrm>
              <a:off x="5768037" y="2426733"/>
              <a:ext cx="676257" cy="398274"/>
            </a:xfrm>
            <a:prstGeom prst="rect">
              <a:avLst/>
            </a:prstGeom>
            <a:noFill/>
          </p:spPr>
          <p:txBody>
            <a:bodyPr wrap="none" rtlCol="0">
              <a:spAutoFit/>
            </a:bodyPr>
            <a:lstStyle/>
            <a:p>
              <a:r>
                <a:rPr lang="en-US" sz="1200" dirty="0"/>
                <a:t>kernel</a:t>
              </a:r>
            </a:p>
          </p:txBody>
        </p:sp>
        <p:sp>
          <p:nvSpPr>
            <p:cNvPr id="45" name="Rounded Rectangle 28">
              <a:extLst>
                <a:ext uri="{FF2B5EF4-FFF2-40B4-BE49-F238E27FC236}">
                  <a16:creationId xmlns:a16="http://schemas.microsoft.com/office/drawing/2014/main" id="{F4EF967E-4E6C-4B32-A25B-06FE944C812F}"/>
                </a:ext>
              </a:extLst>
            </p:cNvPr>
            <p:cNvSpPr/>
            <p:nvPr/>
          </p:nvSpPr>
          <p:spPr>
            <a:xfrm>
              <a:off x="6096000" y="750332"/>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6" name="TextBox 45">
              <a:extLst>
                <a:ext uri="{FF2B5EF4-FFF2-40B4-BE49-F238E27FC236}">
                  <a16:creationId xmlns:a16="http://schemas.microsoft.com/office/drawing/2014/main" id="{4DB4232D-F685-4EBF-888E-34AA67526B5F}"/>
                </a:ext>
              </a:extLst>
            </p:cNvPr>
            <p:cNvSpPr txBox="1"/>
            <p:nvPr/>
          </p:nvSpPr>
          <p:spPr>
            <a:xfrm>
              <a:off x="6248400" y="902732"/>
              <a:ext cx="716158" cy="646331"/>
            </a:xfrm>
            <a:prstGeom prst="rect">
              <a:avLst/>
            </a:prstGeom>
            <a:noFill/>
          </p:spPr>
          <p:txBody>
            <a:bodyPr wrap="none" rtlCol="0">
              <a:spAutoFit/>
            </a:bodyPr>
            <a:lstStyle/>
            <a:p>
              <a:r>
                <a:rPr lang="en-US" sz="1200" dirty="0"/>
                <a:t>BEFORE</a:t>
              </a:r>
            </a:p>
            <a:p>
              <a:r>
                <a:rPr lang="en-US" sz="1200" dirty="0"/>
                <a:t>fork()</a:t>
              </a:r>
            </a:p>
            <a:p>
              <a:r>
                <a:rPr lang="en-US" sz="1200" dirty="0"/>
                <a:t>AFTER</a:t>
              </a:r>
            </a:p>
          </p:txBody>
        </p:sp>
        <p:sp>
          <p:nvSpPr>
            <p:cNvPr id="47" name="TextBox 46">
              <a:extLst>
                <a:ext uri="{FF2B5EF4-FFF2-40B4-BE49-F238E27FC236}">
                  <a16:creationId xmlns:a16="http://schemas.microsoft.com/office/drawing/2014/main" id="{D6AFC7CC-F874-4D1B-94F9-7AA3065A90A0}"/>
                </a:ext>
              </a:extLst>
            </p:cNvPr>
            <p:cNvSpPr txBox="1"/>
            <p:nvPr/>
          </p:nvSpPr>
          <p:spPr>
            <a:xfrm>
              <a:off x="4191000" y="381000"/>
              <a:ext cx="1160574" cy="276999"/>
            </a:xfrm>
            <a:prstGeom prst="rect">
              <a:avLst/>
            </a:prstGeom>
            <a:noFill/>
          </p:spPr>
          <p:txBody>
            <a:bodyPr wrap="none" rtlCol="0">
              <a:spAutoFit/>
            </a:bodyPr>
            <a:lstStyle/>
            <a:p>
              <a:r>
                <a:rPr lang="en-US" sz="1200" dirty="0"/>
                <a:t>Parent process</a:t>
              </a:r>
            </a:p>
          </p:txBody>
        </p:sp>
        <p:sp>
          <p:nvSpPr>
            <p:cNvPr id="48" name="TextBox 47">
              <a:extLst>
                <a:ext uri="{FF2B5EF4-FFF2-40B4-BE49-F238E27FC236}">
                  <a16:creationId xmlns:a16="http://schemas.microsoft.com/office/drawing/2014/main" id="{90F8FACE-7BCF-4978-97BE-0D7C7E4399EB}"/>
                </a:ext>
              </a:extLst>
            </p:cNvPr>
            <p:cNvSpPr txBox="1"/>
            <p:nvPr/>
          </p:nvSpPr>
          <p:spPr>
            <a:xfrm>
              <a:off x="5943600" y="381000"/>
              <a:ext cx="1057149" cy="276999"/>
            </a:xfrm>
            <a:prstGeom prst="rect">
              <a:avLst/>
            </a:prstGeom>
            <a:noFill/>
          </p:spPr>
          <p:txBody>
            <a:bodyPr wrap="none" rtlCol="0">
              <a:spAutoFit/>
            </a:bodyPr>
            <a:lstStyle/>
            <a:p>
              <a:r>
                <a:rPr lang="en-US" sz="1200" dirty="0"/>
                <a:t>Child process</a:t>
              </a:r>
            </a:p>
          </p:txBody>
        </p:sp>
        <p:sp>
          <p:nvSpPr>
            <p:cNvPr id="49" name="TextBox 48">
              <a:extLst>
                <a:ext uri="{FF2B5EF4-FFF2-40B4-BE49-F238E27FC236}">
                  <a16:creationId xmlns:a16="http://schemas.microsoft.com/office/drawing/2014/main" id="{BC85D43D-29C7-483C-8466-6EE4C90DC308}"/>
                </a:ext>
              </a:extLst>
            </p:cNvPr>
            <p:cNvSpPr txBox="1"/>
            <p:nvPr/>
          </p:nvSpPr>
          <p:spPr>
            <a:xfrm>
              <a:off x="1874293" y="2410714"/>
              <a:ext cx="934037" cy="277000"/>
            </a:xfrm>
            <a:prstGeom prst="rect">
              <a:avLst/>
            </a:prstGeom>
            <a:solidFill>
              <a:schemeClr val="tx2">
                <a:lumMod val="40000"/>
                <a:lumOff val="60000"/>
              </a:schemeClr>
            </a:solidFill>
          </p:spPr>
          <p:txBody>
            <a:bodyPr wrap="none" rtlCol="0">
              <a:spAutoFit/>
            </a:bodyPr>
            <a:lstStyle/>
            <a:p>
              <a:r>
                <a:rPr lang="en-US" sz="1200" dirty="0"/>
                <a:t>Before Fork</a:t>
              </a:r>
            </a:p>
          </p:txBody>
        </p:sp>
        <p:sp>
          <p:nvSpPr>
            <p:cNvPr id="50" name="TextBox 49">
              <a:extLst>
                <a:ext uri="{FF2B5EF4-FFF2-40B4-BE49-F238E27FC236}">
                  <a16:creationId xmlns:a16="http://schemas.microsoft.com/office/drawing/2014/main" id="{C68339B5-A041-49A0-BB32-1E97988AEF76}"/>
                </a:ext>
              </a:extLst>
            </p:cNvPr>
            <p:cNvSpPr txBox="1"/>
            <p:nvPr/>
          </p:nvSpPr>
          <p:spPr>
            <a:xfrm>
              <a:off x="4517817" y="2378331"/>
              <a:ext cx="815801" cy="277000"/>
            </a:xfrm>
            <a:prstGeom prst="rect">
              <a:avLst/>
            </a:prstGeom>
            <a:solidFill>
              <a:schemeClr val="tx2">
                <a:lumMod val="40000"/>
                <a:lumOff val="60000"/>
              </a:schemeClr>
            </a:solidFill>
          </p:spPr>
          <p:txBody>
            <a:bodyPr wrap="none" rtlCol="0">
              <a:spAutoFit/>
            </a:bodyPr>
            <a:lstStyle/>
            <a:p>
              <a:r>
                <a:rPr lang="en-US" sz="1200" dirty="0"/>
                <a:t>After Fork</a:t>
              </a:r>
            </a:p>
          </p:txBody>
        </p:sp>
        <p:cxnSp>
          <p:nvCxnSpPr>
            <p:cNvPr id="51" name="Elbow Connector 39">
              <a:extLst>
                <a:ext uri="{FF2B5EF4-FFF2-40B4-BE49-F238E27FC236}">
                  <a16:creationId xmlns:a16="http://schemas.microsoft.com/office/drawing/2014/main" id="{81720E1F-26AB-4AFD-BB5A-F6DA1E196938}"/>
                </a:ext>
              </a:extLst>
            </p:cNvPr>
            <p:cNvCxnSpPr/>
            <p:nvPr/>
          </p:nvCxnSpPr>
          <p:spPr>
            <a:xfrm rot="16200000" flipH="1">
              <a:off x="5048250" y="1493282"/>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cxnSp>
          <p:nvCxnSpPr>
            <p:cNvPr id="52" name="Elbow Connector 40">
              <a:extLst>
                <a:ext uri="{FF2B5EF4-FFF2-40B4-BE49-F238E27FC236}">
                  <a16:creationId xmlns:a16="http://schemas.microsoft.com/office/drawing/2014/main" id="{3F6927D7-98FE-45E1-9700-05E16FB0E1C4}"/>
                </a:ext>
              </a:extLst>
            </p:cNvPr>
            <p:cNvCxnSpPr/>
            <p:nvPr/>
          </p:nvCxnSpPr>
          <p:spPr>
            <a:xfrm rot="16200000" flipV="1">
              <a:off x="4991100" y="1931432"/>
              <a:ext cx="990600" cy="457200"/>
            </a:xfrm>
            <a:prstGeom prst="bentConnector3">
              <a:avLst>
                <a:gd name="adj1" fmla="val 99556"/>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5A8981F-6E66-4A16-A92F-5E27A85C2A12}"/>
                </a:ext>
              </a:extLst>
            </p:cNvPr>
            <p:cNvCxnSpPr/>
            <p:nvPr/>
          </p:nvCxnSpPr>
          <p:spPr>
            <a:xfrm>
              <a:off x="4572000" y="1664732"/>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4" name="Elbow Connector 57">
              <a:extLst>
                <a:ext uri="{FF2B5EF4-FFF2-40B4-BE49-F238E27FC236}">
                  <a16:creationId xmlns:a16="http://schemas.microsoft.com/office/drawing/2014/main" id="{73D92269-DBC0-4462-BA38-15E8072B10C0}"/>
                </a:ext>
              </a:extLst>
            </p:cNvPr>
            <p:cNvCxnSpPr/>
            <p:nvPr/>
          </p:nvCxnSpPr>
          <p:spPr>
            <a:xfrm rot="5400000" flipH="1" flipV="1">
              <a:off x="6172200" y="1893332"/>
              <a:ext cx="990600" cy="533400"/>
            </a:xfrm>
            <a:prstGeom prst="bentConnector3">
              <a:avLst>
                <a:gd name="adj1" fmla="val -1505"/>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EA335D-EF32-4E5A-8977-49CB3AC96349}"/>
                </a:ext>
              </a:extLst>
            </p:cNvPr>
            <p:cNvCxnSpPr/>
            <p:nvPr/>
          </p:nvCxnSpPr>
          <p:spPr>
            <a:xfrm>
              <a:off x="6248400" y="1675588"/>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336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87D9-1A4F-4484-9590-13E585907723}"/>
              </a:ext>
            </a:extLst>
          </p:cNvPr>
          <p:cNvSpPr>
            <a:spLocks noGrp="1"/>
          </p:cNvSpPr>
          <p:nvPr>
            <p:ph type="title"/>
          </p:nvPr>
        </p:nvSpPr>
        <p:spPr>
          <a:xfrm>
            <a:off x="1028700" y="685800"/>
            <a:ext cx="7200900" cy="838200"/>
          </a:xfrm>
        </p:spPr>
        <p:txBody>
          <a:bodyPr/>
          <a:lstStyle/>
          <a:p>
            <a:r>
              <a:rPr lang="en-US" dirty="0"/>
              <a:t>Fork() function</a:t>
            </a:r>
          </a:p>
        </p:txBody>
      </p:sp>
      <p:sp>
        <p:nvSpPr>
          <p:cNvPr id="3" name="Content Placeholder 2">
            <a:extLst>
              <a:ext uri="{FF2B5EF4-FFF2-40B4-BE49-F238E27FC236}">
                <a16:creationId xmlns:a16="http://schemas.microsoft.com/office/drawing/2014/main" id="{792C9CF8-5A3B-4EBF-AABE-2AF5677F2124}"/>
              </a:ext>
            </a:extLst>
          </p:cNvPr>
          <p:cNvSpPr>
            <a:spLocks noGrp="1"/>
          </p:cNvSpPr>
          <p:nvPr>
            <p:ph idx="1"/>
          </p:nvPr>
        </p:nvSpPr>
        <p:spPr>
          <a:xfrm>
            <a:off x="1028700" y="1524000"/>
            <a:ext cx="7200900" cy="4343400"/>
          </a:xfrm>
        </p:spPr>
        <p:txBody>
          <a:bodyPr/>
          <a:lstStyle/>
          <a:p>
            <a:r>
              <a:rPr lang="en-US" dirty="0"/>
              <a:t>What this function returns depends on to which process</a:t>
            </a:r>
          </a:p>
          <a:p>
            <a:pPr lvl="1"/>
            <a:r>
              <a:rPr lang="en-US" dirty="0"/>
              <a:t>To the parent it returns the child PID</a:t>
            </a:r>
          </a:p>
          <a:p>
            <a:pPr lvl="1"/>
            <a:r>
              <a:rPr lang="en-US" dirty="0"/>
              <a:t>To the child, it returns 0</a:t>
            </a:r>
          </a:p>
          <a:p>
            <a:r>
              <a:rPr lang="en-US" dirty="0"/>
              <a:t>Can we use this fact to make the child behave differently from the parent? Of course.</a:t>
            </a:r>
          </a:p>
          <a:p>
            <a:pPr lvl="1"/>
            <a:endParaRPr lang="en-US" dirty="0"/>
          </a:p>
        </p:txBody>
      </p:sp>
      <p:grpSp>
        <p:nvGrpSpPr>
          <p:cNvPr id="7" name="Group 6">
            <a:extLst>
              <a:ext uri="{FF2B5EF4-FFF2-40B4-BE49-F238E27FC236}">
                <a16:creationId xmlns:a16="http://schemas.microsoft.com/office/drawing/2014/main" id="{A39584E1-D5C1-4C9B-91F2-06A4D59A6D26}"/>
              </a:ext>
            </a:extLst>
          </p:cNvPr>
          <p:cNvGrpSpPr/>
          <p:nvPr/>
        </p:nvGrpSpPr>
        <p:grpSpPr>
          <a:xfrm>
            <a:off x="4800600" y="685800"/>
            <a:ext cx="4343400" cy="838201"/>
            <a:chOff x="1447800" y="2908514"/>
            <a:chExt cx="5105400" cy="1040971"/>
          </a:xfrm>
        </p:grpSpPr>
        <p:pic>
          <p:nvPicPr>
            <p:cNvPr id="4" name="Picture 3">
              <a:extLst>
                <a:ext uri="{FF2B5EF4-FFF2-40B4-BE49-F238E27FC236}">
                  <a16:creationId xmlns:a16="http://schemas.microsoft.com/office/drawing/2014/main" id="{3244C1DC-EF84-4DAE-AE1E-CAB92EE86F4C}"/>
                </a:ext>
              </a:extLst>
            </p:cNvPr>
            <p:cNvPicPr>
              <a:picLocks noChangeAspect="1"/>
            </p:cNvPicPr>
            <p:nvPr/>
          </p:nvPicPr>
          <p:blipFill>
            <a:blip r:embed="rId2"/>
            <a:stretch>
              <a:fillRect/>
            </a:stretch>
          </p:blipFill>
          <p:spPr>
            <a:xfrm>
              <a:off x="1447800" y="2908514"/>
              <a:ext cx="5105400" cy="1040971"/>
            </a:xfrm>
            <a:prstGeom prst="rect">
              <a:avLst/>
            </a:prstGeom>
          </p:spPr>
        </p:pic>
        <p:cxnSp>
          <p:nvCxnSpPr>
            <p:cNvPr id="5" name="Straight Connector 4">
              <a:extLst>
                <a:ext uri="{FF2B5EF4-FFF2-40B4-BE49-F238E27FC236}">
                  <a16:creationId xmlns:a16="http://schemas.microsoft.com/office/drawing/2014/main" id="{F21025F3-D976-423C-B06C-6A699726FF78}"/>
                </a:ext>
              </a:extLst>
            </p:cNvPr>
            <p:cNvCxnSpPr>
              <a:cxnSpLocks/>
            </p:cNvCxnSpPr>
            <p:nvPr/>
          </p:nvCxnSpPr>
          <p:spPr>
            <a:xfrm>
              <a:off x="3682417" y="3733799"/>
              <a:ext cx="73718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578410D-632B-472A-9574-6B3A1C18305C}"/>
                </a:ext>
              </a:extLst>
            </p:cNvPr>
            <p:cNvCxnSpPr>
              <a:cxnSpLocks/>
            </p:cNvCxnSpPr>
            <p:nvPr/>
          </p:nvCxnSpPr>
          <p:spPr>
            <a:xfrm>
              <a:off x="5715000" y="3505200"/>
              <a:ext cx="73718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D60719C9-8CCC-410B-BA7F-DDF5A34F077A}"/>
              </a:ext>
            </a:extLst>
          </p:cNvPr>
          <p:cNvSpPr/>
          <p:nvPr/>
        </p:nvSpPr>
        <p:spPr>
          <a:xfrm>
            <a:off x="1028700" y="3429000"/>
            <a:ext cx="7353300" cy="2462213"/>
          </a:xfrm>
          <a:prstGeom prst="rect">
            <a:avLst/>
          </a:prstGeom>
          <a:solidFill>
            <a:schemeClr val="bg1"/>
          </a:solidFill>
        </p:spPr>
        <p:txBody>
          <a:bodyPr wrap="square">
            <a:spAutoFit/>
          </a:bodyPr>
          <a:lstStyle/>
          <a:p>
            <a:r>
              <a:rPr lang="en-US" sz="1400" dirty="0">
                <a:solidFill>
                  <a:srgbClr val="804000"/>
                </a:solidFill>
                <a:highlight>
                  <a:srgbClr val="FFFFFF"/>
                </a:highlight>
                <a:latin typeface="Courier New" panose="02070309020205020404" pitchFamily="49" charset="0"/>
              </a:rPr>
              <a:t>#include &lt;</a:t>
            </a:r>
            <a:r>
              <a:rPr lang="en-US" sz="1400" dirty="0" err="1">
                <a:solidFill>
                  <a:srgbClr val="804000"/>
                </a:solidFill>
                <a:highlight>
                  <a:srgbClr val="FFFFFF"/>
                </a:highlight>
                <a:latin typeface="Courier New" panose="02070309020205020404" pitchFamily="49" charset="0"/>
              </a:rPr>
              <a:t>stdio.h</a:t>
            </a:r>
            <a:r>
              <a:rPr lang="en-US" sz="1400" dirty="0">
                <a:solidFill>
                  <a:srgbClr val="804000"/>
                </a:solidFill>
                <a:highlight>
                  <a:srgbClr val="FFFFFF"/>
                </a:highlight>
                <a:latin typeface="Courier New" panose="02070309020205020404" pitchFamily="49" charset="0"/>
              </a:rPr>
              <a:t>&gt;</a:t>
            </a:r>
          </a:p>
          <a:p>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main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ret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fork</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FF"/>
                </a:solidFill>
                <a:highlight>
                  <a:srgbClr val="FFFFFF"/>
                </a:highlight>
                <a:latin typeface="Courier New" panose="02070309020205020404" pitchFamily="49" charset="0"/>
              </a:rPr>
              <a:t>   if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ret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printf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"Hello from Parent\n"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printf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"My ID: %d, My Child ID: %d\n"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getpid</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ret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else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printf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"Hello from the Child\n"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printf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"My ID: %d, I do not have a child\n"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getpid</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   }</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pic>
        <p:nvPicPr>
          <p:cNvPr id="10" name="Picture 9">
            <a:extLst>
              <a:ext uri="{FF2B5EF4-FFF2-40B4-BE49-F238E27FC236}">
                <a16:creationId xmlns:a16="http://schemas.microsoft.com/office/drawing/2014/main" id="{A46CE874-8C7A-441F-B9DF-4D4D230761F8}"/>
              </a:ext>
            </a:extLst>
          </p:cNvPr>
          <p:cNvPicPr>
            <a:picLocks noChangeAspect="1"/>
          </p:cNvPicPr>
          <p:nvPr/>
        </p:nvPicPr>
        <p:blipFill>
          <a:blip r:embed="rId3"/>
          <a:stretch>
            <a:fillRect/>
          </a:stretch>
        </p:blipFill>
        <p:spPr>
          <a:xfrm>
            <a:off x="2056367" y="5507672"/>
            <a:ext cx="5257800" cy="1266825"/>
          </a:xfrm>
          <a:prstGeom prst="rect">
            <a:avLst/>
          </a:prstGeom>
        </p:spPr>
      </p:pic>
    </p:spTree>
    <p:extLst>
      <p:ext uri="{BB962C8B-B14F-4D97-AF65-F5344CB8AC3E}">
        <p14:creationId xmlns:p14="http://schemas.microsoft.com/office/powerpoint/2010/main" val="28196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03246" y="381000"/>
            <a:ext cx="8305800" cy="573088"/>
          </a:xfrm>
        </p:spPr>
        <p:txBody>
          <a:bodyPr>
            <a:normAutofit fontScale="90000"/>
          </a:bodyPr>
          <a:lstStyle/>
          <a:p>
            <a:pPr eaLnBrk="1" hangingPunct="1"/>
            <a:r>
              <a:rPr lang="en-US" altLang="en-US" dirty="0">
                <a:latin typeface="Courier New" panose="02070309020205020404" pitchFamily="49" charset="0"/>
              </a:rPr>
              <a:t>wait</a:t>
            </a:r>
            <a:r>
              <a:rPr lang="en-US" altLang="en-US" dirty="0"/>
              <a:t>: Synchronizing with Children</a:t>
            </a:r>
          </a:p>
        </p:txBody>
      </p:sp>
      <p:sp>
        <p:nvSpPr>
          <p:cNvPr id="499715" name="Rectangle 3"/>
          <p:cNvSpPr>
            <a:spLocks noGrp="1" noChangeArrowheads="1"/>
          </p:cNvSpPr>
          <p:nvPr>
            <p:ph idx="1"/>
          </p:nvPr>
        </p:nvSpPr>
        <p:spPr>
          <a:xfrm>
            <a:off x="803246" y="1828800"/>
            <a:ext cx="7896254" cy="4648200"/>
          </a:xfrm>
        </p:spPr>
        <p:txBody>
          <a:bodyPr/>
          <a:lstStyle/>
          <a:p>
            <a:pPr eaLnBrk="1" hangingPunct="1">
              <a:defRPr/>
            </a:pPr>
            <a:r>
              <a:rPr lang="en-US" altLang="en-US" b="1" dirty="0" err="1">
                <a:latin typeface="Courier New" pitchFamily="49" charset="0"/>
              </a:rPr>
              <a:t>int</a:t>
            </a:r>
            <a:r>
              <a:rPr lang="en-US" altLang="en-US" b="1" dirty="0">
                <a:latin typeface="Courier New" pitchFamily="49" charset="0"/>
              </a:rPr>
              <a:t> wait(</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child_status</a:t>
            </a:r>
            <a:r>
              <a:rPr lang="en-US" altLang="en-US" b="1" dirty="0">
                <a:latin typeface="Courier New" pitchFamily="49" charset="0"/>
              </a:rPr>
              <a:t>)</a:t>
            </a:r>
            <a:endParaRPr lang="en-US" altLang="en-US" b="1" dirty="0"/>
          </a:p>
          <a:p>
            <a:pPr lvl="1" eaLnBrk="1" hangingPunct="1">
              <a:defRPr/>
            </a:pPr>
            <a:r>
              <a:rPr lang="en-US" altLang="en-US" dirty="0"/>
              <a:t>Notice that the argument is not an input argument, rather a place for wait() function to put return value</a:t>
            </a:r>
          </a:p>
          <a:p>
            <a:pPr lvl="2">
              <a:defRPr/>
            </a:pPr>
            <a:r>
              <a:rPr lang="en-US" altLang="en-US" dirty="0"/>
              <a:t>If you set the </a:t>
            </a:r>
            <a:r>
              <a:rPr lang="en-US" altLang="en-US" dirty="0" err="1">
                <a:latin typeface="Courier New" pitchFamily="49" charset="0"/>
              </a:rPr>
              <a:t>child_status</a:t>
            </a:r>
            <a:r>
              <a:rPr lang="en-US" altLang="en-US" dirty="0"/>
              <a:t> </a:t>
            </a:r>
            <a:r>
              <a:rPr lang="en-US" altLang="en-US" dirty="0">
                <a:latin typeface="Courier New" pitchFamily="49" charset="0"/>
              </a:rPr>
              <a:t>!= NULL</a:t>
            </a:r>
            <a:r>
              <a:rPr lang="en-US" altLang="en-US" dirty="0"/>
              <a:t> (i.e., a valid address), then integer it points to will be set to indicate why child terminated (-1 usually means error, 0 success)</a:t>
            </a:r>
          </a:p>
          <a:p>
            <a:pPr lvl="2">
              <a:defRPr/>
            </a:pPr>
            <a:r>
              <a:rPr lang="en-US" altLang="en-US" dirty="0"/>
              <a:t>You will see this when a C-style function wants to return &gt;1 values</a:t>
            </a:r>
          </a:p>
          <a:p>
            <a:pPr>
              <a:defRPr/>
            </a:pPr>
            <a:r>
              <a:rPr lang="en-US" altLang="en-US" dirty="0"/>
              <a:t>Suspends current process until one of its children terminates</a:t>
            </a:r>
          </a:p>
          <a:p>
            <a:pPr>
              <a:defRPr/>
            </a:pPr>
            <a:r>
              <a:rPr lang="en-US" altLang="en-US" dirty="0"/>
              <a:t>Return value is </a:t>
            </a:r>
            <a:r>
              <a:rPr lang="en-US" altLang="en-US" dirty="0" err="1">
                <a:latin typeface="Courier New" pitchFamily="49" charset="0"/>
              </a:rPr>
              <a:t>pid</a:t>
            </a:r>
            <a:r>
              <a:rPr lang="en-US" altLang="en-US" dirty="0"/>
              <a:t> of child process that terminated</a:t>
            </a:r>
          </a:p>
          <a:p>
            <a:pPr lvl="1">
              <a:defRPr/>
            </a:pPr>
            <a:r>
              <a:rPr lang="en-US" altLang="en-US" dirty="0"/>
              <a:t>Of course, you call the argument a return value too that tells you the exit status</a:t>
            </a:r>
          </a:p>
        </p:txBody>
      </p:sp>
    </p:spTree>
    <p:extLst>
      <p:ext uri="{BB962C8B-B14F-4D97-AF65-F5344CB8AC3E}">
        <p14:creationId xmlns:p14="http://schemas.microsoft.com/office/powerpoint/2010/main" val="64611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07523" y="319694"/>
            <a:ext cx="8305800" cy="573088"/>
          </a:xfrm>
        </p:spPr>
        <p:txBody>
          <a:bodyPr>
            <a:normAutofit fontScale="90000"/>
          </a:bodyPr>
          <a:lstStyle/>
          <a:p>
            <a:pPr eaLnBrk="1" hangingPunct="1"/>
            <a:r>
              <a:rPr lang="en-US" altLang="en-US" dirty="0">
                <a:latin typeface="Courier New" panose="02070309020205020404" pitchFamily="49" charset="0"/>
              </a:rPr>
              <a:t>wait</a:t>
            </a:r>
            <a:r>
              <a:rPr lang="en-US" altLang="en-US" dirty="0"/>
              <a:t>: Synchronizing With Children</a:t>
            </a:r>
          </a:p>
        </p:txBody>
      </p:sp>
      <p:sp>
        <p:nvSpPr>
          <p:cNvPr id="3" name="Rectangle 2">
            <a:extLst>
              <a:ext uri="{FF2B5EF4-FFF2-40B4-BE49-F238E27FC236}">
                <a16:creationId xmlns:a16="http://schemas.microsoft.com/office/drawing/2014/main" id="{226BEA9B-4B46-41A0-A8F9-1FA8C19B92AB}"/>
              </a:ext>
            </a:extLst>
          </p:cNvPr>
          <p:cNvSpPr/>
          <p:nvPr/>
        </p:nvSpPr>
        <p:spPr>
          <a:xfrm>
            <a:off x="1345089" y="1111250"/>
            <a:ext cx="6223179" cy="4247317"/>
          </a:xfrm>
          <a:prstGeom prst="rect">
            <a:avLst/>
          </a:prstGeom>
          <a:solidFill>
            <a:schemeClr val="bg1"/>
          </a:solidFill>
          <a:ln>
            <a:solidFill>
              <a:srgbClr val="FF0000"/>
            </a:solidFill>
          </a:ln>
        </p:spPr>
        <p:txBody>
          <a:bodyPr wrap="square">
            <a:spAutoFit/>
          </a:bodyPr>
          <a:lstStyle/>
          <a:p>
            <a:r>
              <a:rPr lang="en-US" dirty="0">
                <a:solidFill>
                  <a:srgbClr val="804000"/>
                </a:solidFill>
                <a:highlight>
                  <a:srgbClr val="FFFFFF"/>
                </a:highlight>
                <a:latin typeface="Courier New" panose="02070309020205020404" pitchFamily="49" charset="0"/>
              </a:rPr>
              <a:t>#include &lt;</a:t>
            </a:r>
            <a:r>
              <a:rPr lang="en-US" dirty="0" err="1">
                <a:solidFill>
                  <a:srgbClr val="804000"/>
                </a:solidFill>
                <a:highlight>
                  <a:srgbClr val="FFFFFF"/>
                </a:highlight>
                <a:latin typeface="Courier New" panose="02070309020205020404" pitchFamily="49" charset="0"/>
              </a:rPr>
              <a:t>stdio.h</a:t>
            </a:r>
            <a:r>
              <a:rPr lang="en-US" dirty="0">
                <a:solidFill>
                  <a:srgbClr val="804000"/>
                </a:solidFill>
                <a:highlight>
                  <a:srgbClr val="FFFFFF"/>
                </a:highlight>
                <a:latin typeface="Courier New" panose="02070309020205020404" pitchFamily="49" charset="0"/>
              </a:rPr>
              <a:t>&gt;</a:t>
            </a:r>
          </a:p>
          <a:p>
            <a:r>
              <a:rPr lang="en-US" dirty="0">
                <a:solidFill>
                  <a:srgbClr val="804000"/>
                </a:solidFill>
                <a:highlight>
                  <a:srgbClr val="FFFFFF"/>
                </a:highlight>
                <a:latin typeface="Courier New" panose="02070309020205020404" pitchFamily="49" charset="0"/>
              </a:rPr>
              <a:t>#include &lt;sys/</a:t>
            </a:r>
            <a:r>
              <a:rPr lang="en-US" dirty="0" err="1">
                <a:solidFill>
                  <a:srgbClr val="804000"/>
                </a:solidFill>
                <a:highlight>
                  <a:srgbClr val="FFFFFF"/>
                </a:highlight>
                <a:latin typeface="Courier New" panose="02070309020205020404" pitchFamily="49" charset="0"/>
              </a:rPr>
              <a:t>types.h</a:t>
            </a:r>
            <a:r>
              <a:rPr lang="en-US" dirty="0">
                <a:solidFill>
                  <a:srgbClr val="804000"/>
                </a:solidFill>
                <a:highlight>
                  <a:srgbClr val="FFFFFF"/>
                </a:highlight>
                <a:latin typeface="Courier New" panose="02070309020205020404" pitchFamily="49" charset="0"/>
              </a:rPr>
              <a:t>&gt;</a:t>
            </a:r>
          </a:p>
          <a:p>
            <a:r>
              <a:rPr lang="en-US" dirty="0">
                <a:solidFill>
                  <a:srgbClr val="804000"/>
                </a:solidFill>
                <a:highlight>
                  <a:srgbClr val="FFFFFF"/>
                </a:highlight>
                <a:latin typeface="Courier New" panose="02070309020205020404" pitchFamily="49" charset="0"/>
              </a:rPr>
              <a:t>#include &lt;</a:t>
            </a:r>
            <a:r>
              <a:rPr lang="en-US" dirty="0" err="1">
                <a:solidFill>
                  <a:srgbClr val="804000"/>
                </a:solidFill>
                <a:highlight>
                  <a:srgbClr val="FFFFFF"/>
                </a:highlight>
                <a:latin typeface="Courier New" panose="02070309020205020404" pitchFamily="49" charset="0"/>
              </a:rPr>
              <a:t>unistd.h</a:t>
            </a:r>
            <a:r>
              <a:rPr lang="en-US" dirty="0">
                <a:solidFill>
                  <a:srgbClr val="804000"/>
                </a:solidFill>
                <a:highlight>
                  <a:srgbClr val="FFFFFF"/>
                </a:highlight>
                <a:latin typeface="Courier New" panose="02070309020205020404" pitchFamily="49" charset="0"/>
              </a:rPr>
              <a:t>&gt;</a:t>
            </a: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wait_demo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child_status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fork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"HC: hello from child\n"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"HP: hello from parent\n"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wait</a:t>
            </a:r>
            <a:r>
              <a:rPr lang="en-US" b="1" dirty="0">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child_status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"CT: child has terminated\n"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"Bye\n"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p:txBody>
      </p:sp>
      <p:sp>
        <p:nvSpPr>
          <p:cNvPr id="9" name="Line 7"/>
          <p:cNvSpPr>
            <a:spLocks noChangeShapeType="1"/>
          </p:cNvSpPr>
          <p:nvPr/>
        </p:nvSpPr>
        <p:spPr bwMode="auto">
          <a:xfrm>
            <a:off x="5029200" y="6400800"/>
            <a:ext cx="381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 name="Group 22"/>
          <p:cNvGrpSpPr>
            <a:grpSpLocks/>
          </p:cNvGrpSpPr>
          <p:nvPr/>
        </p:nvGrpSpPr>
        <p:grpSpPr bwMode="auto">
          <a:xfrm>
            <a:off x="5410200" y="5410200"/>
            <a:ext cx="428625" cy="1022350"/>
            <a:chOff x="4224" y="2688"/>
            <a:chExt cx="270" cy="644"/>
          </a:xfrm>
        </p:grpSpPr>
        <p:sp>
          <p:nvSpPr>
            <p:cNvPr id="11"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a:off x="4224" y="2880"/>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9"/>
            <p:cNvSpPr txBox="1">
              <a:spLocks noChangeArrowheads="1"/>
            </p:cNvSpPr>
            <p:nvPr/>
          </p:nvSpPr>
          <p:spPr bwMode="auto">
            <a:xfrm>
              <a:off x="4224" y="3120"/>
              <a:ext cx="27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HP</a:t>
              </a:r>
            </a:p>
          </p:txBody>
        </p:sp>
        <p:sp>
          <p:nvSpPr>
            <p:cNvPr id="14" name="Text Box 10"/>
            <p:cNvSpPr txBox="1">
              <a:spLocks noChangeArrowheads="1"/>
            </p:cNvSpPr>
            <p:nvPr/>
          </p:nvSpPr>
          <p:spPr bwMode="auto">
            <a:xfrm>
              <a:off x="4224" y="2688"/>
              <a:ext cx="27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HC</a:t>
              </a:r>
            </a:p>
          </p:txBody>
        </p:sp>
        <p:sp>
          <p:nvSpPr>
            <p:cNvPr id="15" name="Line 16"/>
            <p:cNvSpPr>
              <a:spLocks noChangeShapeType="1"/>
            </p:cNvSpPr>
            <p:nvPr/>
          </p:nvSpPr>
          <p:spPr bwMode="auto">
            <a:xfrm>
              <a:off x="4224" y="3312"/>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23"/>
          <p:cNvGrpSpPr>
            <a:grpSpLocks/>
          </p:cNvGrpSpPr>
          <p:nvPr/>
        </p:nvGrpSpPr>
        <p:grpSpPr bwMode="auto">
          <a:xfrm>
            <a:off x="5791200" y="5410200"/>
            <a:ext cx="549275" cy="990600"/>
            <a:chOff x="4464" y="2688"/>
            <a:chExt cx="346" cy="624"/>
          </a:xfrm>
        </p:grpSpPr>
        <p:sp>
          <p:nvSpPr>
            <p:cNvPr id="17" name="Text Box 12"/>
            <p:cNvSpPr txBox="1">
              <a:spLocks noChangeArrowheads="1"/>
            </p:cNvSpPr>
            <p:nvPr/>
          </p:nvSpPr>
          <p:spPr bwMode="auto">
            <a:xfrm>
              <a:off x="4464" y="2688"/>
              <a:ext cx="34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18" name="Line 17"/>
            <p:cNvSpPr>
              <a:spLocks noChangeShapeType="1"/>
            </p:cNvSpPr>
            <p:nvPr/>
          </p:nvSpPr>
          <p:spPr bwMode="auto">
            <a:xfrm>
              <a:off x="4464" y="2880"/>
              <a:ext cx="3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4464" y="3312"/>
              <a:ext cx="3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4"/>
          <p:cNvGrpSpPr>
            <a:grpSpLocks/>
          </p:cNvGrpSpPr>
          <p:nvPr/>
        </p:nvGrpSpPr>
        <p:grpSpPr bwMode="auto">
          <a:xfrm>
            <a:off x="6324600" y="5715000"/>
            <a:ext cx="381000" cy="685800"/>
            <a:chOff x="4800" y="2880"/>
            <a:chExt cx="240" cy="432"/>
          </a:xfrm>
        </p:grpSpPr>
        <p:sp>
          <p:nvSpPr>
            <p:cNvPr id="21"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a:off x="4800" y="3312"/>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 name="Group 25"/>
          <p:cNvGrpSpPr>
            <a:grpSpLocks/>
          </p:cNvGrpSpPr>
          <p:nvPr/>
        </p:nvGrpSpPr>
        <p:grpSpPr bwMode="auto">
          <a:xfrm>
            <a:off x="6705600" y="6096000"/>
            <a:ext cx="428625" cy="336550"/>
            <a:chOff x="5040" y="3120"/>
            <a:chExt cx="270" cy="212"/>
          </a:xfrm>
        </p:grpSpPr>
        <p:sp>
          <p:nvSpPr>
            <p:cNvPr id="25" name="Text Box 14"/>
            <p:cNvSpPr txBox="1">
              <a:spLocks noChangeArrowheads="1"/>
            </p:cNvSpPr>
            <p:nvPr/>
          </p:nvSpPr>
          <p:spPr bwMode="auto">
            <a:xfrm>
              <a:off x="5040" y="3120"/>
              <a:ext cx="27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CT</a:t>
              </a:r>
            </a:p>
          </p:txBody>
        </p:sp>
        <p:sp>
          <p:nvSpPr>
            <p:cNvPr id="26" name="Line 20"/>
            <p:cNvSpPr>
              <a:spLocks noChangeShapeType="1"/>
            </p:cNvSpPr>
            <p:nvPr/>
          </p:nvSpPr>
          <p:spPr bwMode="auto">
            <a:xfrm>
              <a:off x="5040" y="3312"/>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7086600" y="6096000"/>
            <a:ext cx="549275" cy="336550"/>
            <a:chOff x="5280" y="3120"/>
            <a:chExt cx="346" cy="212"/>
          </a:xfrm>
        </p:grpSpPr>
        <p:sp>
          <p:nvSpPr>
            <p:cNvPr id="28" name="Text Box 11"/>
            <p:cNvSpPr txBox="1">
              <a:spLocks noChangeArrowheads="1"/>
            </p:cNvSpPr>
            <p:nvPr/>
          </p:nvSpPr>
          <p:spPr bwMode="auto">
            <a:xfrm>
              <a:off x="5280" y="3120"/>
              <a:ext cx="34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29" name="Line 21"/>
            <p:cNvSpPr>
              <a:spLocks noChangeShapeType="1"/>
            </p:cNvSpPr>
            <p:nvPr/>
          </p:nvSpPr>
          <p:spPr bwMode="auto">
            <a:xfrm>
              <a:off x="5280" y="3312"/>
              <a:ext cx="2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3104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43000"/>
          </a:xfrm>
        </p:spPr>
        <p:txBody>
          <a:bodyPr/>
          <a:lstStyle/>
          <a:p>
            <a:r>
              <a:rPr lang="en-US" dirty="0"/>
              <a:t>Fork() Example 1</a:t>
            </a:r>
          </a:p>
        </p:txBody>
      </p:sp>
      <p:sp>
        <p:nvSpPr>
          <p:cNvPr id="7" name="Content Placeholder 5"/>
          <p:cNvSpPr txBox="1">
            <a:spLocks/>
          </p:cNvSpPr>
          <p:nvPr/>
        </p:nvSpPr>
        <p:spPr>
          <a:xfrm>
            <a:off x="533400" y="990600"/>
            <a:ext cx="8534400" cy="762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800" dirty="0"/>
              <a:t>How many lines will be printed?</a:t>
            </a:r>
          </a:p>
          <a:p>
            <a:endParaRPr lang="en-US" sz="2800" dirty="0"/>
          </a:p>
          <a:p>
            <a:endParaRPr lang="en-US" sz="2800" dirty="0"/>
          </a:p>
          <a:p>
            <a:endParaRPr lang="en-US" sz="2000" dirty="0"/>
          </a:p>
          <a:p>
            <a:endParaRPr lang="en-US" sz="2800" dirty="0"/>
          </a:p>
          <a:p>
            <a:endParaRPr lang="en-US" sz="1800" dirty="0"/>
          </a:p>
          <a:p>
            <a:r>
              <a:rPr lang="en-US" sz="2800" dirty="0"/>
              <a:t>First, we have to unroll the loop:</a:t>
            </a:r>
          </a:p>
        </p:txBody>
      </p:sp>
      <p:sp>
        <p:nvSpPr>
          <p:cNvPr id="4" name="Rectangle 3">
            <a:extLst>
              <a:ext uri="{FF2B5EF4-FFF2-40B4-BE49-F238E27FC236}">
                <a16:creationId xmlns:a16="http://schemas.microsoft.com/office/drawing/2014/main" id="{3237EB45-716B-430C-AFF0-FFE66144C572}"/>
              </a:ext>
            </a:extLst>
          </p:cNvPr>
          <p:cNvSpPr/>
          <p:nvPr/>
        </p:nvSpPr>
        <p:spPr>
          <a:xfrm>
            <a:off x="1524000" y="1524000"/>
            <a:ext cx="5638800" cy="2308324"/>
          </a:xfrm>
          <a:prstGeom prst="rect">
            <a:avLst/>
          </a:prstGeom>
          <a:solidFill>
            <a:schemeClr val="bg1"/>
          </a:solidFill>
          <a:ln w="28575">
            <a:solidFill>
              <a:schemeClr val="accent2">
                <a:lumMod val="75000"/>
              </a:schemeClr>
            </a:solidFill>
          </a:ln>
        </p:spPr>
        <p:txBody>
          <a:bodyPr wrap="square">
            <a:spAutoFit/>
          </a:bodyPr>
          <a:lstStyle/>
          <a:p>
            <a:r>
              <a:rPr lang="en-US" b="1">
                <a:solidFill>
                  <a:srgbClr val="804000"/>
                </a:solidFill>
                <a:highlight>
                  <a:srgbClr val="FFFFFF"/>
                </a:highlight>
                <a:latin typeface="Courier New" panose="02070309020205020404" pitchFamily="49" charset="0"/>
              </a:rPr>
              <a:t>#include &lt;stdio.h&gt;</a:t>
            </a:r>
          </a:p>
          <a:p>
            <a:r>
              <a:rPr lang="en-US" b="1">
                <a:solidFill>
                  <a:srgbClr val="8000FF"/>
                </a:solidFill>
                <a:highlight>
                  <a:srgbClr val="FFFFFF"/>
                </a:highlight>
                <a:latin typeface="Courier New" panose="02070309020205020404" pitchFamily="49" charset="0"/>
              </a:rPr>
              <a:t>int</a:t>
            </a:r>
            <a:r>
              <a:rPr lang="en-US" b="1">
                <a:solidFill>
                  <a:srgbClr val="000000"/>
                </a:solidFill>
                <a:highlight>
                  <a:srgbClr val="FFFFFF"/>
                </a:highlight>
                <a:latin typeface="Courier New" panose="02070309020205020404" pitchFamily="49" charset="0"/>
              </a:rPr>
              <a:t> main </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printf </a:t>
            </a:r>
            <a:r>
              <a:rPr lang="en-US" b="1">
                <a:solidFill>
                  <a:srgbClr val="000080"/>
                </a:solidFill>
                <a:highlight>
                  <a:srgbClr val="FFFFFF"/>
                </a:highlight>
                <a:latin typeface="Courier New" panose="02070309020205020404" pitchFamily="49" charset="0"/>
              </a:rPr>
              <a:t>(</a:t>
            </a:r>
            <a:r>
              <a:rPr lang="en-US" b="1">
                <a:solidFill>
                  <a:srgbClr val="808080"/>
                </a:solidFill>
                <a:highlight>
                  <a:srgbClr val="FFFFFF"/>
                </a:highlight>
                <a:latin typeface="Courier New" panose="02070309020205020404" pitchFamily="49" charset="0"/>
              </a:rPr>
              <a:t>"PID: %d\n"</a:t>
            </a:r>
            <a:r>
              <a:rPr lang="en-US" b="1">
                <a:solidFill>
                  <a:srgbClr val="000080"/>
                </a:solidFill>
                <a:highlight>
                  <a:srgbClr val="FFFFFF"/>
                </a:highlight>
                <a:latin typeface="Courier New" panose="02070309020205020404" pitchFamily="49" charset="0"/>
              </a:rPr>
              <a:t>,</a:t>
            </a:r>
            <a:r>
              <a:rPr lang="en-US" b="1">
                <a:solidFill>
                  <a:srgbClr val="000000"/>
                </a:solidFill>
                <a:highlight>
                  <a:srgbClr val="FFFFFF"/>
                </a:highlight>
                <a:latin typeface="Courier New" panose="02070309020205020404" pitchFamily="49" charset="0"/>
              </a:rPr>
              <a:t> getpid</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nn-NO" b="1">
                <a:solidFill>
                  <a:srgbClr val="000000"/>
                </a:solidFill>
                <a:highlight>
                  <a:srgbClr val="FFFFFF"/>
                </a:highlight>
                <a:latin typeface="Courier New" panose="02070309020205020404" pitchFamily="49" charset="0"/>
              </a:rPr>
              <a:t>	</a:t>
            </a:r>
            <a:r>
              <a:rPr lang="nn-NO" b="1">
                <a:solidFill>
                  <a:srgbClr val="0000FF"/>
                </a:solidFill>
                <a:highlight>
                  <a:srgbClr val="FFFFFF"/>
                </a:highlight>
                <a:latin typeface="Courier New" panose="02070309020205020404" pitchFamily="49" charset="0"/>
              </a:rPr>
              <a:t>for</a:t>
            </a:r>
            <a:r>
              <a:rPr lang="nn-NO" b="1">
                <a:solidFill>
                  <a:srgbClr val="000000"/>
                </a:solidFill>
                <a:highlight>
                  <a:srgbClr val="FFFFFF"/>
                </a:highlight>
                <a:latin typeface="Courier New" panose="02070309020205020404" pitchFamily="49" charset="0"/>
              </a:rPr>
              <a:t> </a:t>
            </a:r>
            <a:r>
              <a:rPr lang="nn-NO" b="1">
                <a:solidFill>
                  <a:srgbClr val="000080"/>
                </a:solidFill>
                <a:highlight>
                  <a:srgbClr val="FFFFFF"/>
                </a:highlight>
                <a:latin typeface="Courier New" panose="02070309020205020404" pitchFamily="49" charset="0"/>
              </a:rPr>
              <a:t>(</a:t>
            </a:r>
            <a:r>
              <a:rPr lang="nn-NO" b="1">
                <a:solidFill>
                  <a:srgbClr val="8000FF"/>
                </a:solidFill>
                <a:highlight>
                  <a:srgbClr val="FFFFFF"/>
                </a:highlight>
                <a:latin typeface="Courier New" panose="02070309020205020404" pitchFamily="49" charset="0"/>
              </a:rPr>
              <a:t>int</a:t>
            </a:r>
            <a:r>
              <a:rPr lang="nn-NO" b="1">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a:t>
            </a:r>
            <a:r>
              <a:rPr lang="nn-NO" b="1">
                <a:solidFill>
                  <a:srgbClr val="FF8000"/>
                </a:solidFill>
                <a:highlight>
                  <a:srgbClr val="FFFFFF"/>
                </a:highlight>
                <a:latin typeface="Courier New" panose="02070309020205020404" pitchFamily="49" charset="0"/>
              </a:rPr>
              <a:t>0</a:t>
            </a:r>
            <a:r>
              <a:rPr lang="nn-NO" b="1">
                <a:solidFill>
                  <a:srgbClr val="000080"/>
                </a:solidFill>
                <a:highlight>
                  <a:srgbClr val="FFFFFF"/>
                </a:highlight>
                <a:latin typeface="Courier New" panose="02070309020205020404" pitchFamily="49" charset="0"/>
              </a:rPr>
              <a:t>;</a:t>
            </a:r>
            <a:r>
              <a:rPr lang="nn-NO" b="1">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&lt;</a:t>
            </a:r>
            <a:r>
              <a:rPr lang="nn-NO" b="1">
                <a:solidFill>
                  <a:srgbClr val="FF8000"/>
                </a:solidFill>
                <a:highlight>
                  <a:srgbClr val="FFFFFF"/>
                </a:highlight>
                <a:latin typeface="Courier New" panose="02070309020205020404" pitchFamily="49" charset="0"/>
              </a:rPr>
              <a:t>3</a:t>
            </a:r>
            <a:r>
              <a:rPr lang="nn-NO" b="1">
                <a:solidFill>
                  <a:srgbClr val="000080"/>
                </a:solidFill>
                <a:highlight>
                  <a:srgbClr val="FFFFFF"/>
                </a:highlight>
                <a:latin typeface="Courier New" panose="02070309020205020404" pitchFamily="49" charset="0"/>
              </a:rPr>
              <a:t>;</a:t>
            </a:r>
            <a:r>
              <a:rPr lang="nn-NO" b="1">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a:t>
            </a:r>
            <a:endParaRPr lang="nn-NO"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fork</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00"/>
                </a:solidFill>
                <a:highlight>
                  <a:srgbClr val="FFFFFF"/>
                </a:highlight>
                <a:latin typeface="Courier New" panose="02070309020205020404" pitchFamily="49" charset="0"/>
              </a:rPr>
              <a:t>	printf </a:t>
            </a:r>
            <a:r>
              <a:rPr lang="en-US" b="1">
                <a:solidFill>
                  <a:srgbClr val="000080"/>
                </a:solidFill>
                <a:highlight>
                  <a:srgbClr val="FFFFFF"/>
                </a:highlight>
                <a:latin typeface="Courier New" panose="02070309020205020404" pitchFamily="49" charset="0"/>
              </a:rPr>
              <a:t>(</a:t>
            </a:r>
            <a:r>
              <a:rPr lang="en-US" b="1">
                <a:solidFill>
                  <a:srgbClr val="808080"/>
                </a:solidFill>
                <a:highlight>
                  <a:srgbClr val="FFFFFF"/>
                </a:highlight>
                <a:latin typeface="Courier New" panose="02070309020205020404" pitchFamily="49" charset="0"/>
              </a:rPr>
              <a:t>"Done"</a:t>
            </a:r>
            <a:r>
              <a:rPr lang="en-US" b="1">
                <a:solidFill>
                  <a:srgbClr val="000080"/>
                </a:solidFill>
                <a:highlight>
                  <a:srgbClr val="FFFFFF"/>
                </a:highlight>
                <a:latin typeface="Courier New" panose="02070309020205020404" pitchFamily="49" charset="0"/>
              </a:rPr>
              <a:t>);</a:t>
            </a:r>
            <a:endParaRPr lang="en-US" b="1">
              <a:solidFill>
                <a:srgbClr val="000000"/>
              </a:solidFill>
              <a:highlight>
                <a:srgbClr val="FFFFFF"/>
              </a:highlight>
              <a:latin typeface="Courier New" panose="02070309020205020404" pitchFamily="49" charset="0"/>
            </a:endParaRPr>
          </a:p>
          <a:p>
            <a:r>
              <a:rPr lang="en-US" b="1">
                <a:solidFill>
                  <a:srgbClr val="000080"/>
                </a:solidFill>
                <a:highlight>
                  <a:srgbClr val="FFFFFF"/>
                </a:highlight>
                <a:latin typeface="Courier New" panose="02070309020205020404" pitchFamily="49" charset="0"/>
              </a:rPr>
              <a:t>}</a:t>
            </a:r>
            <a:endParaRPr lang="en-US" b="1" dirty="0"/>
          </a:p>
        </p:txBody>
      </p:sp>
      <p:sp>
        <p:nvSpPr>
          <p:cNvPr id="5" name="Rectangle 4">
            <a:extLst>
              <a:ext uri="{FF2B5EF4-FFF2-40B4-BE49-F238E27FC236}">
                <a16:creationId xmlns:a16="http://schemas.microsoft.com/office/drawing/2014/main" id="{2CDA56E3-7391-4C43-95F5-8B463F194748}"/>
              </a:ext>
            </a:extLst>
          </p:cNvPr>
          <p:cNvSpPr/>
          <p:nvPr/>
        </p:nvSpPr>
        <p:spPr>
          <a:xfrm>
            <a:off x="1524000" y="4419600"/>
            <a:ext cx="5486400" cy="2031325"/>
          </a:xfrm>
          <a:prstGeom prst="rect">
            <a:avLst/>
          </a:prstGeom>
          <a:solidFill>
            <a:schemeClr val="bg1"/>
          </a:solidFill>
          <a:ln w="28575">
            <a:solidFill>
              <a:schemeClr val="accent2">
                <a:lumMod val="75000"/>
              </a:schemeClr>
            </a:solidFill>
          </a:ln>
        </p:spPr>
        <p:txBody>
          <a:bodyPr wrap="square">
            <a:spAutoFit/>
          </a:bodyPr>
          <a:lstStyle/>
          <a:p>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main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"PID: %d\n"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getpid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fork</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fork</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fork</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"Done"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46076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10A0-BEAC-4175-8341-C8E726E7C43A}"/>
              </a:ext>
            </a:extLst>
          </p:cNvPr>
          <p:cNvSpPr>
            <a:spLocks noGrp="1"/>
          </p:cNvSpPr>
          <p:nvPr>
            <p:ph type="title"/>
          </p:nvPr>
        </p:nvSpPr>
        <p:spPr>
          <a:xfrm>
            <a:off x="1028700" y="685800"/>
            <a:ext cx="7200900" cy="838200"/>
          </a:xfrm>
        </p:spPr>
        <p:txBody>
          <a:bodyPr/>
          <a:lstStyle/>
          <a:p>
            <a:r>
              <a:rPr lang="en-US" dirty="0"/>
              <a:t>Fork Example 1</a:t>
            </a:r>
          </a:p>
        </p:txBody>
      </p:sp>
      <p:sp>
        <p:nvSpPr>
          <p:cNvPr id="3" name="Content Placeholder 2">
            <a:extLst>
              <a:ext uri="{FF2B5EF4-FFF2-40B4-BE49-F238E27FC236}">
                <a16:creationId xmlns:a16="http://schemas.microsoft.com/office/drawing/2014/main" id="{3090874E-808B-4A4C-A4DF-EC457EB38300}"/>
              </a:ext>
            </a:extLst>
          </p:cNvPr>
          <p:cNvSpPr>
            <a:spLocks noGrp="1"/>
          </p:cNvSpPr>
          <p:nvPr>
            <p:ph idx="1"/>
          </p:nvPr>
        </p:nvSpPr>
        <p:spPr>
          <a:xfrm>
            <a:off x="1028700" y="1676400"/>
            <a:ext cx="7200900" cy="4191000"/>
          </a:xfrm>
        </p:spPr>
        <p:txBody>
          <a:bodyPr/>
          <a:lstStyle/>
          <a:p>
            <a:r>
              <a:rPr lang="en-US" dirty="0"/>
              <a:t>Let’s redraw the process for convenience:</a:t>
            </a:r>
          </a:p>
          <a:p>
            <a:r>
              <a:rPr lang="en-US" dirty="0"/>
              <a:t>Then, let’s draw the other child processes:</a:t>
            </a:r>
          </a:p>
          <a:p>
            <a:endParaRPr lang="en-US" dirty="0"/>
          </a:p>
        </p:txBody>
      </p:sp>
      <p:sp>
        <p:nvSpPr>
          <p:cNvPr id="5" name="Oval 4">
            <a:extLst>
              <a:ext uri="{FF2B5EF4-FFF2-40B4-BE49-F238E27FC236}">
                <a16:creationId xmlns:a16="http://schemas.microsoft.com/office/drawing/2014/main" id="{B49E021D-303C-42F1-BD2B-BD8CC9602812}"/>
              </a:ext>
            </a:extLst>
          </p:cNvPr>
          <p:cNvSpPr/>
          <p:nvPr/>
        </p:nvSpPr>
        <p:spPr>
          <a:xfrm>
            <a:off x="6781800" y="2209800"/>
            <a:ext cx="1219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P1</a:t>
            </a:r>
          </a:p>
          <a:p>
            <a:pPr algn="ctr"/>
            <a:r>
              <a:rPr lang="en-US" dirty="0">
                <a:solidFill>
                  <a:schemeClr val="bg1"/>
                </a:solidFill>
              </a:rPr>
              <a:t>fork()</a:t>
            </a:r>
          </a:p>
          <a:p>
            <a:pPr algn="ctr"/>
            <a:r>
              <a:rPr lang="en-US" dirty="0"/>
              <a:t>fork()</a:t>
            </a:r>
          </a:p>
          <a:p>
            <a:pPr algn="ctr"/>
            <a:r>
              <a:rPr lang="en-US" dirty="0"/>
              <a:t>fork()</a:t>
            </a:r>
          </a:p>
          <a:p>
            <a:pPr algn="ctr"/>
            <a:r>
              <a:rPr lang="en-US" dirty="0"/>
              <a:t>P2</a:t>
            </a:r>
          </a:p>
        </p:txBody>
      </p:sp>
      <p:sp>
        <p:nvSpPr>
          <p:cNvPr id="6" name="Rectangle 5">
            <a:extLst>
              <a:ext uri="{FF2B5EF4-FFF2-40B4-BE49-F238E27FC236}">
                <a16:creationId xmlns:a16="http://schemas.microsoft.com/office/drawing/2014/main" id="{A833AEFF-E406-4A0A-8BD7-B2D996762B1D}"/>
              </a:ext>
            </a:extLst>
          </p:cNvPr>
          <p:cNvSpPr/>
          <p:nvPr/>
        </p:nvSpPr>
        <p:spPr>
          <a:xfrm>
            <a:off x="4953000" y="30540"/>
            <a:ext cx="4191000" cy="1569660"/>
          </a:xfrm>
          <a:prstGeom prst="rect">
            <a:avLst/>
          </a:prstGeom>
          <a:solidFill>
            <a:schemeClr val="bg1"/>
          </a:solidFill>
          <a:ln w="28575">
            <a:solidFill>
              <a:schemeClr val="accent2">
                <a:lumMod val="75000"/>
              </a:schemeClr>
            </a:solidFill>
          </a:ln>
        </p:spPr>
        <p:txBody>
          <a:bodyPr wrap="square">
            <a:spAutoFit/>
          </a:bodyPr>
          <a:lstStyle/>
          <a:p>
            <a:r>
              <a:rPr lang="en-US" sz="1200" dirty="0">
                <a:solidFill>
                  <a:srgbClr val="804000"/>
                </a:solidFill>
                <a:highlight>
                  <a:srgbClr val="FFFFFF"/>
                </a:highlight>
                <a:latin typeface="Courier New" panose="02070309020205020404" pitchFamily="49" charset="0"/>
              </a:rPr>
              <a:t>#include &lt;</a:t>
            </a:r>
            <a:r>
              <a:rPr lang="en-US" sz="1200" dirty="0" err="1">
                <a:solidFill>
                  <a:srgbClr val="804000"/>
                </a:solidFill>
                <a:highlight>
                  <a:srgbClr val="FFFFFF"/>
                </a:highlight>
                <a:latin typeface="Courier New" panose="02070309020205020404" pitchFamily="49" charset="0"/>
              </a:rPr>
              <a:t>stdio.h</a:t>
            </a:r>
            <a:r>
              <a:rPr lang="en-US" sz="1200" dirty="0">
                <a:solidFill>
                  <a:srgbClr val="804000"/>
                </a:solidFill>
                <a:highlight>
                  <a:srgbClr val="FFFFFF"/>
                </a:highlight>
                <a:latin typeface="Courier New" panose="02070309020205020404" pitchFamily="49" charset="0"/>
              </a:rPr>
              <a:t>&gt;</a:t>
            </a:r>
          </a:p>
          <a:p>
            <a:r>
              <a:rPr lang="en-US" sz="1200" dirty="0">
                <a:solidFill>
                  <a:srgbClr val="8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 main </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printf</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"PID:%d\n"</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getpid</a:t>
            </a:r>
            <a:r>
              <a:rPr lang="en-US" sz="1200" b="1" dirty="0">
                <a:solidFill>
                  <a:srgbClr val="00008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//print1:P1</a:t>
            </a:r>
          </a:p>
          <a:p>
            <a:r>
              <a:rPr lang="en-US" sz="1200" dirty="0">
                <a:solidFill>
                  <a:srgbClr val="000000"/>
                </a:solidFill>
                <a:highlight>
                  <a:srgbClr val="FFFFFF"/>
                </a:highlight>
                <a:latin typeface="Courier New" panose="02070309020205020404" pitchFamily="49" charset="0"/>
              </a:rPr>
              <a:t>   fork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fork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fork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printf</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"Done"</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//print2:P2</a:t>
            </a:r>
          </a:p>
          <a:p>
            <a:r>
              <a:rPr lang="en-US" sz="1200" b="1" dirty="0">
                <a:solidFill>
                  <a:srgbClr val="000080"/>
                </a:solidFill>
                <a:highlight>
                  <a:srgbClr val="FFFFFF"/>
                </a:highlight>
                <a:latin typeface="Courier New" panose="02070309020205020404" pitchFamily="49" charset="0"/>
              </a:rPr>
              <a:t>}</a:t>
            </a:r>
            <a:endParaRPr lang="en-US" sz="1200" dirty="0"/>
          </a:p>
        </p:txBody>
      </p:sp>
      <p:sp>
        <p:nvSpPr>
          <p:cNvPr id="16" name="Oval 15">
            <a:extLst>
              <a:ext uri="{FF2B5EF4-FFF2-40B4-BE49-F238E27FC236}">
                <a16:creationId xmlns:a16="http://schemas.microsoft.com/office/drawing/2014/main" id="{19CBB8DA-B2E4-4AEF-B3E0-7BFEF1CCD550}"/>
              </a:ext>
            </a:extLst>
          </p:cNvPr>
          <p:cNvSpPr/>
          <p:nvPr/>
        </p:nvSpPr>
        <p:spPr>
          <a:xfrm>
            <a:off x="914400" y="5567127"/>
            <a:ext cx="777056" cy="60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cxnSp>
        <p:nvCxnSpPr>
          <p:cNvPr id="22" name="Straight Arrow Connector 21">
            <a:extLst>
              <a:ext uri="{FF2B5EF4-FFF2-40B4-BE49-F238E27FC236}">
                <a16:creationId xmlns:a16="http://schemas.microsoft.com/office/drawing/2014/main" id="{F885FD0A-2C17-4A02-8632-9F8095D82B6A}"/>
              </a:ext>
            </a:extLst>
          </p:cNvPr>
          <p:cNvCxnSpPr>
            <a:cxnSpLocks/>
            <a:endCxn id="23" idx="0"/>
          </p:cNvCxnSpPr>
          <p:nvPr/>
        </p:nvCxnSpPr>
        <p:spPr>
          <a:xfrm flipH="1">
            <a:off x="5418435" y="4660140"/>
            <a:ext cx="114302" cy="78895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3" name="Oval 22">
            <a:extLst>
              <a:ext uri="{FF2B5EF4-FFF2-40B4-BE49-F238E27FC236}">
                <a16:creationId xmlns:a16="http://schemas.microsoft.com/office/drawing/2014/main" id="{056A5C3B-F781-446C-BFCE-BB4550A8F5CE}"/>
              </a:ext>
            </a:extLst>
          </p:cNvPr>
          <p:cNvSpPr/>
          <p:nvPr/>
        </p:nvSpPr>
        <p:spPr>
          <a:xfrm>
            <a:off x="5078238" y="5449093"/>
            <a:ext cx="680393" cy="646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30" name="Oval 29">
            <a:extLst>
              <a:ext uri="{FF2B5EF4-FFF2-40B4-BE49-F238E27FC236}">
                <a16:creationId xmlns:a16="http://schemas.microsoft.com/office/drawing/2014/main" id="{D8C2C266-8FC8-4136-A50A-94AF18F1F838}"/>
              </a:ext>
            </a:extLst>
          </p:cNvPr>
          <p:cNvSpPr/>
          <p:nvPr/>
        </p:nvSpPr>
        <p:spPr>
          <a:xfrm>
            <a:off x="3276598" y="4805127"/>
            <a:ext cx="680393" cy="60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grpSp>
        <p:nvGrpSpPr>
          <p:cNvPr id="70" name="Group 69">
            <a:extLst>
              <a:ext uri="{FF2B5EF4-FFF2-40B4-BE49-F238E27FC236}">
                <a16:creationId xmlns:a16="http://schemas.microsoft.com/office/drawing/2014/main" id="{D43C2457-7D7F-4477-A7A2-820E761D346A}"/>
              </a:ext>
            </a:extLst>
          </p:cNvPr>
          <p:cNvGrpSpPr/>
          <p:nvPr/>
        </p:nvGrpSpPr>
        <p:grpSpPr>
          <a:xfrm>
            <a:off x="6096000" y="2438400"/>
            <a:ext cx="1066800" cy="442242"/>
            <a:chOff x="6096000" y="2438400"/>
            <a:chExt cx="1066800" cy="442242"/>
          </a:xfrm>
        </p:grpSpPr>
        <p:sp>
          <p:nvSpPr>
            <p:cNvPr id="41" name="Rectangle 40">
              <a:extLst>
                <a:ext uri="{FF2B5EF4-FFF2-40B4-BE49-F238E27FC236}">
                  <a16:creationId xmlns:a16="http://schemas.microsoft.com/office/drawing/2014/main" id="{54A69641-CDE2-4EFD-A9FD-26E3D3EA0582}"/>
                </a:ext>
              </a:extLst>
            </p:cNvPr>
            <p:cNvSpPr/>
            <p:nvPr/>
          </p:nvSpPr>
          <p:spPr>
            <a:xfrm>
              <a:off x="6096000" y="2438400"/>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P1</a:t>
              </a:r>
            </a:p>
          </p:txBody>
        </p:sp>
        <p:cxnSp>
          <p:nvCxnSpPr>
            <p:cNvPr id="43" name="Straight Connector 42">
              <a:extLst>
                <a:ext uri="{FF2B5EF4-FFF2-40B4-BE49-F238E27FC236}">
                  <a16:creationId xmlns:a16="http://schemas.microsoft.com/office/drawing/2014/main" id="{7050FEAE-1C5A-42E2-8BFA-710AAFB62DB0}"/>
                </a:ext>
              </a:extLst>
            </p:cNvPr>
            <p:cNvCxnSpPr>
              <a:cxnSpLocks/>
              <a:endCxn id="41" idx="3"/>
            </p:cNvCxnSpPr>
            <p:nvPr/>
          </p:nvCxnSpPr>
          <p:spPr>
            <a:xfrm flipH="1">
              <a:off x="6553200" y="2590800"/>
              <a:ext cx="609600" cy="687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666DBA07-7499-419B-A81F-06E9A7909D89}"/>
              </a:ext>
            </a:extLst>
          </p:cNvPr>
          <p:cNvSpPr/>
          <p:nvPr/>
        </p:nvSpPr>
        <p:spPr>
          <a:xfrm>
            <a:off x="4642542" y="4923822"/>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sp>
        <p:nvSpPr>
          <p:cNvPr id="51" name="Rectangle 50">
            <a:extLst>
              <a:ext uri="{FF2B5EF4-FFF2-40B4-BE49-F238E27FC236}">
                <a16:creationId xmlns:a16="http://schemas.microsoft.com/office/drawing/2014/main" id="{3B5E2AB6-977D-453C-97FF-FCEFB5C141F7}"/>
              </a:ext>
            </a:extLst>
          </p:cNvPr>
          <p:cNvSpPr/>
          <p:nvPr/>
        </p:nvSpPr>
        <p:spPr>
          <a:xfrm>
            <a:off x="2721900" y="5447554"/>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sp>
        <p:nvSpPr>
          <p:cNvPr id="55" name="Rectangle 54">
            <a:extLst>
              <a:ext uri="{FF2B5EF4-FFF2-40B4-BE49-F238E27FC236}">
                <a16:creationId xmlns:a16="http://schemas.microsoft.com/office/drawing/2014/main" id="{675EB584-7B34-40BC-B58D-831DEC9648C5}"/>
              </a:ext>
            </a:extLst>
          </p:cNvPr>
          <p:cNvSpPr/>
          <p:nvPr/>
        </p:nvSpPr>
        <p:spPr>
          <a:xfrm>
            <a:off x="6385744" y="5431566"/>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grpSp>
        <p:nvGrpSpPr>
          <p:cNvPr id="77" name="Group 76">
            <a:extLst>
              <a:ext uri="{FF2B5EF4-FFF2-40B4-BE49-F238E27FC236}">
                <a16:creationId xmlns:a16="http://schemas.microsoft.com/office/drawing/2014/main" id="{FE68E79F-8053-4971-8CC7-FAAF447021A5}"/>
              </a:ext>
            </a:extLst>
          </p:cNvPr>
          <p:cNvGrpSpPr/>
          <p:nvPr/>
        </p:nvGrpSpPr>
        <p:grpSpPr>
          <a:xfrm>
            <a:off x="7528335" y="3692484"/>
            <a:ext cx="936280" cy="965974"/>
            <a:chOff x="7528335" y="3692484"/>
            <a:chExt cx="936280" cy="965974"/>
          </a:xfrm>
        </p:grpSpPr>
        <p:sp>
          <p:nvSpPr>
            <p:cNvPr id="58" name="Rectangle 57">
              <a:extLst>
                <a:ext uri="{FF2B5EF4-FFF2-40B4-BE49-F238E27FC236}">
                  <a16:creationId xmlns:a16="http://schemas.microsoft.com/office/drawing/2014/main" id="{3666CBCF-4AD1-476F-BCA1-75C5CD0D5874}"/>
                </a:ext>
              </a:extLst>
            </p:cNvPr>
            <p:cNvSpPr/>
            <p:nvPr/>
          </p:nvSpPr>
          <p:spPr>
            <a:xfrm>
              <a:off x="8007415" y="4216216"/>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59" name="Straight Connector 58">
              <a:extLst>
                <a:ext uri="{FF2B5EF4-FFF2-40B4-BE49-F238E27FC236}">
                  <a16:creationId xmlns:a16="http://schemas.microsoft.com/office/drawing/2014/main" id="{78ABDA1B-6FFC-4F5D-AAEA-EFC27AB28A03}"/>
                </a:ext>
              </a:extLst>
            </p:cNvPr>
            <p:cNvCxnSpPr>
              <a:cxnSpLocks/>
              <a:stCxn id="58" idx="0"/>
            </p:cNvCxnSpPr>
            <p:nvPr/>
          </p:nvCxnSpPr>
          <p:spPr>
            <a:xfrm flipH="1" flipV="1">
              <a:off x="7528335" y="3692484"/>
              <a:ext cx="707680" cy="5237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54A3ED45-2E6F-4C0A-9C77-2353E70EE7AF}"/>
              </a:ext>
            </a:extLst>
          </p:cNvPr>
          <p:cNvSpPr/>
          <p:nvPr/>
        </p:nvSpPr>
        <p:spPr>
          <a:xfrm>
            <a:off x="7306210" y="4782972"/>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1" name="Straight Connector 60">
            <a:extLst>
              <a:ext uri="{FF2B5EF4-FFF2-40B4-BE49-F238E27FC236}">
                <a16:creationId xmlns:a16="http://schemas.microsoft.com/office/drawing/2014/main" id="{269ECA8F-C1EB-4E61-AF0A-3159E6F7C1D6}"/>
              </a:ext>
            </a:extLst>
          </p:cNvPr>
          <p:cNvCxnSpPr>
            <a:cxnSpLocks/>
            <a:stCxn id="60" idx="0"/>
          </p:cNvCxnSpPr>
          <p:nvPr/>
        </p:nvCxnSpPr>
        <p:spPr>
          <a:xfrm flipH="1" flipV="1">
            <a:off x="7132686" y="4599628"/>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184CC28-9D48-4943-917B-F14AEDC68071}"/>
              </a:ext>
            </a:extLst>
          </p:cNvPr>
          <p:cNvSpPr/>
          <p:nvPr/>
        </p:nvSpPr>
        <p:spPr>
          <a:xfrm>
            <a:off x="5725311" y="6019800"/>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5" name="Straight Connector 64">
            <a:extLst>
              <a:ext uri="{FF2B5EF4-FFF2-40B4-BE49-F238E27FC236}">
                <a16:creationId xmlns:a16="http://schemas.microsoft.com/office/drawing/2014/main" id="{2970FFAC-5C3C-4300-B010-321394CE1314}"/>
              </a:ext>
            </a:extLst>
          </p:cNvPr>
          <p:cNvCxnSpPr>
            <a:cxnSpLocks/>
            <a:stCxn id="64" idx="0"/>
          </p:cNvCxnSpPr>
          <p:nvPr/>
        </p:nvCxnSpPr>
        <p:spPr>
          <a:xfrm flipH="1" flipV="1">
            <a:off x="5551787" y="5836456"/>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7FBBBBC-3FF5-4685-BE90-E7FFB37F3D3F}"/>
              </a:ext>
            </a:extLst>
          </p:cNvPr>
          <p:cNvSpPr/>
          <p:nvPr/>
        </p:nvSpPr>
        <p:spPr>
          <a:xfrm>
            <a:off x="3900677" y="5352118"/>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7" name="Straight Connector 66">
            <a:extLst>
              <a:ext uri="{FF2B5EF4-FFF2-40B4-BE49-F238E27FC236}">
                <a16:creationId xmlns:a16="http://schemas.microsoft.com/office/drawing/2014/main" id="{C0E18249-36F2-4856-9D45-CDF9C2854D49}"/>
              </a:ext>
            </a:extLst>
          </p:cNvPr>
          <p:cNvCxnSpPr>
            <a:cxnSpLocks/>
            <a:stCxn id="66" idx="0"/>
          </p:cNvCxnSpPr>
          <p:nvPr/>
        </p:nvCxnSpPr>
        <p:spPr>
          <a:xfrm flipH="1" flipV="1">
            <a:off x="3727153" y="5168774"/>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56BD1BC-1026-47B8-84C1-6F742E46CBEF}"/>
              </a:ext>
            </a:extLst>
          </p:cNvPr>
          <p:cNvSpPr/>
          <p:nvPr/>
        </p:nvSpPr>
        <p:spPr>
          <a:xfrm>
            <a:off x="1598705" y="6060314"/>
            <a:ext cx="457200" cy="442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P2</a:t>
            </a:r>
          </a:p>
        </p:txBody>
      </p:sp>
      <p:cxnSp>
        <p:nvCxnSpPr>
          <p:cNvPr id="69" name="Straight Connector 68">
            <a:extLst>
              <a:ext uri="{FF2B5EF4-FFF2-40B4-BE49-F238E27FC236}">
                <a16:creationId xmlns:a16="http://schemas.microsoft.com/office/drawing/2014/main" id="{692B02E2-4CE7-4F10-8A65-A6D35B9ADDCE}"/>
              </a:ext>
            </a:extLst>
          </p:cNvPr>
          <p:cNvCxnSpPr>
            <a:cxnSpLocks/>
            <a:stCxn id="68" idx="0"/>
          </p:cNvCxnSpPr>
          <p:nvPr/>
        </p:nvCxnSpPr>
        <p:spPr>
          <a:xfrm flipH="1" flipV="1">
            <a:off x="1425181" y="5876970"/>
            <a:ext cx="402124" cy="1833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14E993A4-87D2-4806-9CF2-027984603DB6}"/>
              </a:ext>
            </a:extLst>
          </p:cNvPr>
          <p:cNvGrpSpPr/>
          <p:nvPr/>
        </p:nvGrpSpPr>
        <p:grpSpPr>
          <a:xfrm>
            <a:off x="3962399" y="2895600"/>
            <a:ext cx="3200401" cy="1752600"/>
            <a:chOff x="3962399" y="2895600"/>
            <a:chExt cx="3200401" cy="1752600"/>
          </a:xfrm>
        </p:grpSpPr>
        <p:sp>
          <p:nvSpPr>
            <p:cNvPr id="7" name="Oval 6">
              <a:extLst>
                <a:ext uri="{FF2B5EF4-FFF2-40B4-BE49-F238E27FC236}">
                  <a16:creationId xmlns:a16="http://schemas.microsoft.com/office/drawing/2014/main" id="{219CC5A8-3311-4C25-9D30-D3D4342816D1}"/>
                </a:ext>
              </a:extLst>
            </p:cNvPr>
            <p:cNvSpPr/>
            <p:nvPr/>
          </p:nvSpPr>
          <p:spPr>
            <a:xfrm>
              <a:off x="3962399" y="3352800"/>
              <a:ext cx="1023043"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a:p>
              <a:pPr algn="ctr"/>
              <a:r>
                <a:rPr lang="en-US" dirty="0"/>
                <a:t>fork()</a:t>
              </a:r>
            </a:p>
            <a:p>
              <a:pPr algn="ctr"/>
              <a:r>
                <a:rPr lang="en-US" dirty="0"/>
                <a:t>P2</a:t>
              </a:r>
            </a:p>
          </p:txBody>
        </p:sp>
        <p:cxnSp>
          <p:nvCxnSpPr>
            <p:cNvPr id="10" name="Straight Arrow Connector 9">
              <a:extLst>
                <a:ext uri="{FF2B5EF4-FFF2-40B4-BE49-F238E27FC236}">
                  <a16:creationId xmlns:a16="http://schemas.microsoft.com/office/drawing/2014/main" id="{DD66BC0D-3C6F-479A-A0E3-89D6FC4D8025}"/>
                </a:ext>
              </a:extLst>
            </p:cNvPr>
            <p:cNvCxnSpPr>
              <a:endCxn id="7" idx="7"/>
            </p:cNvCxnSpPr>
            <p:nvPr/>
          </p:nvCxnSpPr>
          <p:spPr>
            <a:xfrm flipH="1">
              <a:off x="4835621" y="2895600"/>
              <a:ext cx="2327179" cy="64690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71" name="Rectangle 70">
              <a:extLst>
                <a:ext uri="{FF2B5EF4-FFF2-40B4-BE49-F238E27FC236}">
                  <a16:creationId xmlns:a16="http://schemas.microsoft.com/office/drawing/2014/main" id="{166C9697-3DC6-4CF1-B2CC-136C8C01B78F}"/>
                </a:ext>
              </a:extLst>
            </p:cNvPr>
            <p:cNvSpPr/>
            <p:nvPr/>
          </p:nvSpPr>
          <p:spPr>
            <a:xfrm>
              <a:off x="4871142" y="2982204"/>
              <a:ext cx="909245" cy="442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 1</a:t>
              </a:r>
            </a:p>
          </p:txBody>
        </p:sp>
      </p:grpSp>
      <p:grpSp>
        <p:nvGrpSpPr>
          <p:cNvPr id="79" name="Group 78">
            <a:extLst>
              <a:ext uri="{FF2B5EF4-FFF2-40B4-BE49-F238E27FC236}">
                <a16:creationId xmlns:a16="http://schemas.microsoft.com/office/drawing/2014/main" id="{2F856E6F-98FB-4D09-BE36-0195B2D22B84}"/>
              </a:ext>
            </a:extLst>
          </p:cNvPr>
          <p:cNvGrpSpPr/>
          <p:nvPr/>
        </p:nvGrpSpPr>
        <p:grpSpPr>
          <a:xfrm>
            <a:off x="5301557" y="3124200"/>
            <a:ext cx="1861244" cy="2118642"/>
            <a:chOff x="5301557" y="3124200"/>
            <a:chExt cx="1861244" cy="2118642"/>
          </a:xfrm>
        </p:grpSpPr>
        <p:cxnSp>
          <p:nvCxnSpPr>
            <p:cNvPr id="18" name="Straight Arrow Connector 17">
              <a:extLst>
                <a:ext uri="{FF2B5EF4-FFF2-40B4-BE49-F238E27FC236}">
                  <a16:creationId xmlns:a16="http://schemas.microsoft.com/office/drawing/2014/main" id="{D5BEDA9E-7858-4877-84A8-6394CF59CCD9}"/>
                </a:ext>
              </a:extLst>
            </p:cNvPr>
            <p:cNvCxnSpPr>
              <a:cxnSpLocks/>
              <a:endCxn id="21" idx="0"/>
            </p:cNvCxnSpPr>
            <p:nvPr/>
          </p:nvCxnSpPr>
          <p:spPr>
            <a:xfrm flipH="1">
              <a:off x="5813079" y="3124200"/>
              <a:ext cx="1349722" cy="112804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1" name="Oval 20">
              <a:extLst>
                <a:ext uri="{FF2B5EF4-FFF2-40B4-BE49-F238E27FC236}">
                  <a16:creationId xmlns:a16="http://schemas.microsoft.com/office/drawing/2014/main" id="{22D9ED1D-6DDA-4221-8C13-1FC987B9BDF3}"/>
                </a:ext>
              </a:extLst>
            </p:cNvPr>
            <p:cNvSpPr/>
            <p:nvPr/>
          </p:nvSpPr>
          <p:spPr>
            <a:xfrm>
              <a:off x="5301557" y="4252242"/>
              <a:ext cx="102304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a:p>
              <a:pPr algn="ctr"/>
              <a:r>
                <a:rPr lang="en-US" dirty="0"/>
                <a:t>P2</a:t>
              </a:r>
            </a:p>
          </p:txBody>
        </p:sp>
        <p:sp>
          <p:nvSpPr>
            <p:cNvPr id="72" name="Rectangle 71">
              <a:extLst>
                <a:ext uri="{FF2B5EF4-FFF2-40B4-BE49-F238E27FC236}">
                  <a16:creationId xmlns:a16="http://schemas.microsoft.com/office/drawing/2014/main" id="{40C3B70A-459B-4688-BA68-3CAEF336E7AA}"/>
                </a:ext>
              </a:extLst>
            </p:cNvPr>
            <p:cNvSpPr/>
            <p:nvPr/>
          </p:nvSpPr>
          <p:spPr>
            <a:xfrm>
              <a:off x="5529223" y="3505155"/>
              <a:ext cx="909245" cy="442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 2</a:t>
              </a:r>
            </a:p>
          </p:txBody>
        </p:sp>
      </p:grpSp>
      <p:grpSp>
        <p:nvGrpSpPr>
          <p:cNvPr id="80" name="Group 79">
            <a:extLst>
              <a:ext uri="{FF2B5EF4-FFF2-40B4-BE49-F238E27FC236}">
                <a16:creationId xmlns:a16="http://schemas.microsoft.com/office/drawing/2014/main" id="{2CB49427-EFA9-47F8-9881-F02CD1F2DFD4}"/>
              </a:ext>
            </a:extLst>
          </p:cNvPr>
          <p:cNvGrpSpPr/>
          <p:nvPr/>
        </p:nvGrpSpPr>
        <p:grpSpPr>
          <a:xfrm>
            <a:off x="6436323" y="3429000"/>
            <a:ext cx="955077" cy="1443273"/>
            <a:chOff x="6436323" y="3429000"/>
            <a:chExt cx="955077" cy="1443273"/>
          </a:xfrm>
        </p:grpSpPr>
        <p:cxnSp>
          <p:nvCxnSpPr>
            <p:cNvPr id="33" name="Straight Arrow Connector 32">
              <a:extLst>
                <a:ext uri="{FF2B5EF4-FFF2-40B4-BE49-F238E27FC236}">
                  <a16:creationId xmlns:a16="http://schemas.microsoft.com/office/drawing/2014/main" id="{A4D94C3A-7927-4C6F-8C25-9CA8903F3839}"/>
                </a:ext>
              </a:extLst>
            </p:cNvPr>
            <p:cNvCxnSpPr>
              <a:cxnSpLocks/>
              <a:endCxn id="34" idx="0"/>
            </p:cNvCxnSpPr>
            <p:nvPr/>
          </p:nvCxnSpPr>
          <p:spPr>
            <a:xfrm flipH="1">
              <a:off x="7002872" y="3429000"/>
              <a:ext cx="129813" cy="8382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4" name="Oval 33">
              <a:extLst>
                <a:ext uri="{FF2B5EF4-FFF2-40B4-BE49-F238E27FC236}">
                  <a16:creationId xmlns:a16="http://schemas.microsoft.com/office/drawing/2014/main" id="{A2347B80-BF76-4959-A456-C11BD5D3F94A}"/>
                </a:ext>
              </a:extLst>
            </p:cNvPr>
            <p:cNvSpPr/>
            <p:nvPr/>
          </p:nvSpPr>
          <p:spPr>
            <a:xfrm>
              <a:off x="6614344" y="4267200"/>
              <a:ext cx="777056" cy="605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73" name="Rectangle 72">
              <a:extLst>
                <a:ext uri="{FF2B5EF4-FFF2-40B4-BE49-F238E27FC236}">
                  <a16:creationId xmlns:a16="http://schemas.microsoft.com/office/drawing/2014/main" id="{20AB6A61-39F7-45B8-B65A-EB75D13674B1}"/>
                </a:ext>
              </a:extLst>
            </p:cNvPr>
            <p:cNvSpPr/>
            <p:nvPr/>
          </p:nvSpPr>
          <p:spPr>
            <a:xfrm>
              <a:off x="6436323" y="3876004"/>
              <a:ext cx="909245" cy="442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 3</a:t>
              </a:r>
            </a:p>
          </p:txBody>
        </p:sp>
      </p:grpSp>
      <p:sp>
        <p:nvSpPr>
          <p:cNvPr id="8" name="Oval 7">
            <a:extLst>
              <a:ext uri="{FF2B5EF4-FFF2-40B4-BE49-F238E27FC236}">
                <a16:creationId xmlns:a16="http://schemas.microsoft.com/office/drawing/2014/main" id="{9A0CCCD5-4BE5-45E1-8A30-B4A424575FD7}"/>
              </a:ext>
            </a:extLst>
          </p:cNvPr>
          <p:cNvSpPr/>
          <p:nvPr/>
        </p:nvSpPr>
        <p:spPr>
          <a:xfrm>
            <a:off x="1984028" y="4343400"/>
            <a:ext cx="102304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a:p>
            <a:pPr algn="ctr"/>
            <a:r>
              <a:rPr lang="en-US" dirty="0"/>
              <a:t>P2</a:t>
            </a:r>
          </a:p>
        </p:txBody>
      </p:sp>
      <p:cxnSp>
        <p:nvCxnSpPr>
          <p:cNvPr id="11" name="Straight Arrow Connector 10">
            <a:extLst>
              <a:ext uri="{FF2B5EF4-FFF2-40B4-BE49-F238E27FC236}">
                <a16:creationId xmlns:a16="http://schemas.microsoft.com/office/drawing/2014/main" id="{412EFE8D-BBB3-412F-B0D7-39E9062B7372}"/>
              </a:ext>
            </a:extLst>
          </p:cNvPr>
          <p:cNvCxnSpPr>
            <a:cxnSpLocks/>
          </p:cNvCxnSpPr>
          <p:nvPr/>
        </p:nvCxnSpPr>
        <p:spPr>
          <a:xfrm flipH="1">
            <a:off x="2590800" y="3733800"/>
            <a:ext cx="1608186" cy="6096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792DC443-6FCE-4E4F-8433-6D67D6A12DD3}"/>
              </a:ext>
            </a:extLst>
          </p:cNvPr>
          <p:cNvCxnSpPr>
            <a:cxnSpLocks/>
            <a:endCxn id="16" idx="0"/>
          </p:cNvCxnSpPr>
          <p:nvPr/>
        </p:nvCxnSpPr>
        <p:spPr>
          <a:xfrm flipH="1">
            <a:off x="1302928" y="4724400"/>
            <a:ext cx="906874" cy="84272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52" name="Straight Connector 51">
            <a:extLst>
              <a:ext uri="{FF2B5EF4-FFF2-40B4-BE49-F238E27FC236}">
                <a16:creationId xmlns:a16="http://schemas.microsoft.com/office/drawing/2014/main" id="{714E5E71-3209-4E04-89F1-B12F1E3287E5}"/>
              </a:ext>
            </a:extLst>
          </p:cNvPr>
          <p:cNvCxnSpPr>
            <a:cxnSpLocks/>
            <a:stCxn id="51" idx="0"/>
          </p:cNvCxnSpPr>
          <p:nvPr/>
        </p:nvCxnSpPr>
        <p:spPr>
          <a:xfrm flipH="1" flipV="1">
            <a:off x="2646374" y="5054616"/>
            <a:ext cx="304126" cy="3929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AB1BD3-3283-4004-B697-0E841659EC51}"/>
              </a:ext>
            </a:extLst>
          </p:cNvPr>
          <p:cNvCxnSpPr>
            <a:cxnSpLocks/>
            <a:endCxn id="30" idx="0"/>
          </p:cNvCxnSpPr>
          <p:nvPr/>
        </p:nvCxnSpPr>
        <p:spPr>
          <a:xfrm flipH="1">
            <a:off x="3616795" y="4038600"/>
            <a:ext cx="582192" cy="766527"/>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Connector 48">
            <a:extLst>
              <a:ext uri="{FF2B5EF4-FFF2-40B4-BE49-F238E27FC236}">
                <a16:creationId xmlns:a16="http://schemas.microsoft.com/office/drawing/2014/main" id="{C0B1AA49-5597-4891-8448-C15D3985D5B4}"/>
              </a:ext>
            </a:extLst>
          </p:cNvPr>
          <p:cNvCxnSpPr>
            <a:cxnSpLocks/>
            <a:stCxn id="44" idx="0"/>
          </p:cNvCxnSpPr>
          <p:nvPr/>
        </p:nvCxnSpPr>
        <p:spPr>
          <a:xfrm flipH="1" flipV="1">
            <a:off x="4580235" y="4341136"/>
            <a:ext cx="290907" cy="5826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4BE3E45-59C6-48DC-95FE-5587CF88A040}"/>
              </a:ext>
            </a:extLst>
          </p:cNvPr>
          <p:cNvCxnSpPr>
            <a:cxnSpLocks/>
            <a:stCxn id="55" idx="0"/>
          </p:cNvCxnSpPr>
          <p:nvPr/>
        </p:nvCxnSpPr>
        <p:spPr>
          <a:xfrm flipH="1" flipV="1">
            <a:off x="5906664" y="4907834"/>
            <a:ext cx="707680" cy="5237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18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23" grpId="0" animBg="1"/>
      <p:bldP spid="30" grpId="0" animBg="1"/>
      <p:bldP spid="44" grpId="0" animBg="1"/>
      <p:bldP spid="51" grpId="0" animBg="1"/>
      <p:bldP spid="55" grpId="0" animBg="1"/>
      <p:bldP spid="60" grpId="0" animBg="1"/>
      <p:bldP spid="64" grpId="0" animBg="1"/>
      <p:bldP spid="66" grpId="0" animBg="1"/>
      <p:bldP spid="68"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 of Today’s Lecture</a:t>
            </a:r>
          </a:p>
        </p:txBody>
      </p:sp>
      <p:sp>
        <p:nvSpPr>
          <p:cNvPr id="5" name="Content Placeholder 4"/>
          <p:cNvSpPr>
            <a:spLocks noGrp="1"/>
          </p:cNvSpPr>
          <p:nvPr>
            <p:ph idx="1"/>
          </p:nvPr>
        </p:nvSpPr>
        <p:spPr>
          <a:xfrm>
            <a:off x="762000" y="1828800"/>
            <a:ext cx="8153400" cy="4114800"/>
          </a:xfrm>
        </p:spPr>
        <p:txBody>
          <a:bodyPr>
            <a:normAutofit/>
          </a:bodyPr>
          <a:lstStyle/>
          <a:p>
            <a:r>
              <a:rPr lang="en-US" dirty="0"/>
              <a:t>Talk a bit about Unix Shell</a:t>
            </a:r>
          </a:p>
          <a:p>
            <a:r>
              <a:rPr lang="en-US" dirty="0"/>
              <a:t>Introduce some key process control concepts</a:t>
            </a:r>
          </a:p>
          <a:p>
            <a:pPr lvl="1"/>
            <a:r>
              <a:rPr lang="en-US" dirty="0"/>
              <a:t>Executing a program from within another program</a:t>
            </a:r>
          </a:p>
          <a:p>
            <a:pPr lvl="1"/>
            <a:r>
              <a:rPr lang="en-US" dirty="0"/>
              <a:t>Creating a new process</a:t>
            </a:r>
          </a:p>
          <a:p>
            <a:pPr lvl="1"/>
            <a:r>
              <a:rPr lang="en-US" dirty="0"/>
              <a:t>Introducing Wait dependencies between parent and child processes</a:t>
            </a:r>
          </a:p>
        </p:txBody>
      </p:sp>
    </p:spTree>
    <p:extLst>
      <p:ext uri="{BB962C8B-B14F-4D97-AF65-F5344CB8AC3E}">
        <p14:creationId xmlns:p14="http://schemas.microsoft.com/office/powerpoint/2010/main" val="35262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
            <a:ext cx="6858000" cy="990600"/>
          </a:xfrm>
        </p:spPr>
        <p:txBody>
          <a:bodyPr/>
          <a:lstStyle/>
          <a:p>
            <a:r>
              <a:rPr lang="en-US" dirty="0"/>
              <a:t>Example. 2</a:t>
            </a:r>
          </a:p>
        </p:txBody>
      </p:sp>
      <p:pic>
        <p:nvPicPr>
          <p:cNvPr id="1026" name="Picture 2"/>
          <p:cNvPicPr>
            <a:picLocks noChangeAspect="1" noChangeArrowheads="1"/>
          </p:cNvPicPr>
          <p:nvPr/>
        </p:nvPicPr>
        <p:blipFill>
          <a:blip r:embed="rId2" cstate="print"/>
          <a:srcRect/>
          <a:stretch>
            <a:fillRect/>
          </a:stretch>
        </p:blipFill>
        <p:spPr bwMode="auto">
          <a:xfrm>
            <a:off x="609600" y="1676400"/>
            <a:ext cx="5867400" cy="3015516"/>
          </a:xfrm>
          <a:prstGeom prst="rect">
            <a:avLst/>
          </a:prstGeom>
          <a:solidFill>
            <a:schemeClr val="accent5">
              <a:lumMod val="40000"/>
              <a:lumOff val="60000"/>
            </a:schemeClr>
          </a:solid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 y="4953000"/>
            <a:ext cx="8512444" cy="990600"/>
          </a:xfrm>
          <a:prstGeom prst="rect">
            <a:avLst/>
          </a:prstGeom>
          <a:noFill/>
          <a:ln w="9525">
            <a:noFill/>
            <a:miter lim="800000"/>
            <a:headEnd/>
            <a:tailEnd/>
          </a:ln>
        </p:spPr>
      </p:pic>
      <p:grpSp>
        <p:nvGrpSpPr>
          <p:cNvPr id="14" name="Group 13"/>
          <p:cNvGrpSpPr/>
          <p:nvPr/>
        </p:nvGrpSpPr>
        <p:grpSpPr>
          <a:xfrm>
            <a:off x="152400" y="3429000"/>
            <a:ext cx="8991600" cy="2667000"/>
            <a:chOff x="152400" y="3429000"/>
            <a:chExt cx="8991600" cy="2667000"/>
          </a:xfrm>
        </p:grpSpPr>
        <p:sp>
          <p:nvSpPr>
            <p:cNvPr id="9" name="Oval 8"/>
            <p:cNvSpPr/>
            <p:nvPr/>
          </p:nvSpPr>
          <p:spPr>
            <a:xfrm>
              <a:off x="152400" y="5257800"/>
              <a:ext cx="5334000" cy="838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cxnSpLocks/>
              <a:stCxn id="9" idx="6"/>
              <a:endCxn id="13" idx="1"/>
            </p:cNvCxnSpPr>
            <p:nvPr/>
          </p:nvCxnSpPr>
          <p:spPr>
            <a:xfrm flipV="1">
              <a:off x="5486400" y="4029165"/>
              <a:ext cx="1219200" cy="164773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429000"/>
              <a:ext cx="2438400" cy="1200329"/>
            </a:xfrm>
            <a:prstGeom prst="rect">
              <a:avLst/>
            </a:prstGeom>
            <a:noFill/>
            <a:ln w="28575">
              <a:noFill/>
            </a:ln>
          </p:spPr>
          <p:txBody>
            <a:bodyPr wrap="square" rtlCol="0">
              <a:spAutoFit/>
            </a:bodyPr>
            <a:lstStyle/>
            <a:p>
              <a:pPr marL="342900" indent="-342900">
                <a:buAutoNum type="arabicPeriod"/>
              </a:pPr>
              <a:r>
                <a:rPr lang="en-US" dirty="0">
                  <a:solidFill>
                    <a:srgbClr val="FF0000"/>
                  </a:solidFill>
                </a:rPr>
                <a:t>Command prompt shows up</a:t>
              </a:r>
            </a:p>
            <a:p>
              <a:pPr marL="342900" indent="-342900">
                <a:buAutoNum type="arabicPeriod"/>
              </a:pPr>
              <a:r>
                <a:rPr lang="en-US" dirty="0">
                  <a:solidFill>
                    <a:srgbClr val="FF0000"/>
                  </a:solidFill>
                </a:rPr>
                <a:t>Shell does not wait for “grand children”</a:t>
              </a:r>
            </a:p>
          </p:txBody>
        </p:sp>
      </p:grpSp>
    </p:spTree>
    <p:extLst>
      <p:ext uri="{BB962C8B-B14F-4D97-AF65-F5344CB8AC3E}">
        <p14:creationId xmlns:p14="http://schemas.microsoft.com/office/powerpoint/2010/main" val="12319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79" y="152400"/>
            <a:ext cx="8153400" cy="990600"/>
          </a:xfrm>
        </p:spPr>
        <p:txBody>
          <a:bodyPr/>
          <a:lstStyle/>
          <a:p>
            <a:r>
              <a:rPr lang="en-US" dirty="0"/>
              <a:t>Example 3</a:t>
            </a:r>
          </a:p>
        </p:txBody>
      </p:sp>
      <p:pic>
        <p:nvPicPr>
          <p:cNvPr id="6" name="Picture 5"/>
          <p:cNvPicPr>
            <a:picLocks noChangeAspect="1"/>
          </p:cNvPicPr>
          <p:nvPr/>
        </p:nvPicPr>
        <p:blipFill>
          <a:blip r:embed="rId3" cstate="print"/>
          <a:stretch>
            <a:fillRect/>
          </a:stretch>
        </p:blipFill>
        <p:spPr>
          <a:xfrm>
            <a:off x="581526" y="1536750"/>
            <a:ext cx="7879306" cy="3492449"/>
          </a:xfrm>
          <a:prstGeom prst="rect">
            <a:avLst/>
          </a:prstGeom>
        </p:spPr>
      </p:pic>
      <p:pic>
        <p:nvPicPr>
          <p:cNvPr id="8" name="Picture 7"/>
          <p:cNvPicPr>
            <a:picLocks noChangeAspect="1"/>
          </p:cNvPicPr>
          <p:nvPr/>
        </p:nvPicPr>
        <p:blipFill>
          <a:blip r:embed="rId3" cstate="print"/>
          <a:stretch>
            <a:fillRect/>
          </a:stretch>
        </p:blipFill>
        <p:spPr>
          <a:xfrm>
            <a:off x="601579" y="1516698"/>
            <a:ext cx="7879306" cy="3492449"/>
          </a:xfrm>
          <a:prstGeom prst="rect">
            <a:avLst/>
          </a:prstGeom>
        </p:spPr>
      </p:pic>
      <p:sp>
        <p:nvSpPr>
          <p:cNvPr id="5" name="TextBox 4">
            <a:extLst>
              <a:ext uri="{FF2B5EF4-FFF2-40B4-BE49-F238E27FC236}">
                <a16:creationId xmlns:a16="http://schemas.microsoft.com/office/drawing/2014/main" id="{2EA8EA94-B4B6-4FE5-89DD-D746AEFF43F8}"/>
              </a:ext>
            </a:extLst>
          </p:cNvPr>
          <p:cNvSpPr txBox="1"/>
          <p:nvPr/>
        </p:nvSpPr>
        <p:spPr>
          <a:xfrm>
            <a:off x="2189196" y="5310764"/>
            <a:ext cx="2001804" cy="369332"/>
          </a:xfrm>
          <a:prstGeom prst="rect">
            <a:avLst/>
          </a:prstGeom>
          <a:noFill/>
          <a:ln w="28575">
            <a:noFill/>
          </a:ln>
        </p:spPr>
        <p:txBody>
          <a:bodyPr wrap="square" rtlCol="0">
            <a:spAutoFit/>
          </a:bodyPr>
          <a:lstStyle/>
          <a:p>
            <a:r>
              <a:rPr lang="en-US" dirty="0"/>
              <a:t>PARENT: value = 5</a:t>
            </a:r>
          </a:p>
        </p:txBody>
      </p:sp>
    </p:spTree>
    <p:extLst>
      <p:ext uri="{BB962C8B-B14F-4D97-AF65-F5344CB8AC3E}">
        <p14:creationId xmlns:p14="http://schemas.microsoft.com/office/powerpoint/2010/main" val="54989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Learnings Today</a:t>
            </a:r>
          </a:p>
        </p:txBody>
      </p:sp>
      <p:sp>
        <p:nvSpPr>
          <p:cNvPr id="508931" name="Rectangle 3"/>
          <p:cNvSpPr>
            <a:spLocks noGrp="1" noChangeArrowheads="1"/>
          </p:cNvSpPr>
          <p:nvPr>
            <p:ph idx="1"/>
          </p:nvPr>
        </p:nvSpPr>
        <p:spPr>
          <a:xfrm>
            <a:off x="685800" y="1828448"/>
            <a:ext cx="8001000" cy="4267552"/>
          </a:xfrm>
        </p:spPr>
        <p:txBody>
          <a:bodyPr>
            <a:normAutofit/>
          </a:bodyPr>
          <a:lstStyle/>
          <a:p>
            <a:pPr eaLnBrk="1" hangingPunct="1">
              <a:defRPr/>
            </a:pPr>
            <a:r>
              <a:rPr lang="en-US" altLang="en-US" dirty="0"/>
              <a:t>Shell Basics</a:t>
            </a:r>
          </a:p>
          <a:p>
            <a:pPr eaLnBrk="1" hangingPunct="1">
              <a:defRPr/>
            </a:pPr>
            <a:r>
              <a:rPr lang="en-US" altLang="en-US" dirty="0"/>
              <a:t>Replacing Program Executed by Process</a:t>
            </a:r>
          </a:p>
          <a:p>
            <a:pPr lvl="1" eaLnBrk="1" hangingPunct="1">
              <a:defRPr/>
            </a:pPr>
            <a:r>
              <a:rPr lang="en-US" altLang="en-US" dirty="0"/>
              <a:t>Call </a:t>
            </a:r>
            <a:r>
              <a:rPr lang="en-US" altLang="en-US" dirty="0" err="1">
                <a:latin typeface="Courier New" pitchFamily="49" charset="0"/>
              </a:rPr>
              <a:t>execv</a:t>
            </a:r>
            <a:r>
              <a:rPr lang="en-US" altLang="en-US" dirty="0">
                <a:latin typeface="Courier New" pitchFamily="49" charset="0"/>
              </a:rPr>
              <a:t> </a:t>
            </a:r>
            <a:r>
              <a:rPr lang="en-US" altLang="en-US" dirty="0"/>
              <a:t>(or variant)</a:t>
            </a:r>
          </a:p>
          <a:p>
            <a:pPr lvl="2" eaLnBrk="1" hangingPunct="1">
              <a:defRPr/>
            </a:pPr>
            <a:r>
              <a:rPr lang="en-US" altLang="en-US" dirty="0"/>
              <a:t>One call, (normally) no return</a:t>
            </a:r>
            <a:endParaRPr lang="en-US" altLang="en-US" dirty="0">
              <a:latin typeface="Courier New" pitchFamily="49" charset="0"/>
            </a:endParaRPr>
          </a:p>
          <a:p>
            <a:pPr eaLnBrk="1" hangingPunct="1">
              <a:defRPr/>
            </a:pPr>
            <a:r>
              <a:rPr lang="en-US" altLang="en-US" dirty="0"/>
              <a:t>Spawning Processes</a:t>
            </a:r>
          </a:p>
          <a:p>
            <a:pPr lvl="1" eaLnBrk="1" hangingPunct="1">
              <a:defRPr/>
            </a:pPr>
            <a:r>
              <a:rPr lang="en-US" altLang="en-US" dirty="0"/>
              <a:t>Call to </a:t>
            </a:r>
            <a:r>
              <a:rPr lang="en-US" altLang="en-US" dirty="0">
                <a:latin typeface="Courier New" pitchFamily="49" charset="0"/>
              </a:rPr>
              <a:t>fork</a:t>
            </a:r>
          </a:p>
          <a:p>
            <a:pPr lvl="2" eaLnBrk="1" hangingPunct="1">
              <a:defRPr/>
            </a:pPr>
            <a:r>
              <a:rPr lang="en-US" altLang="en-US" dirty="0"/>
              <a:t>One call, two returns</a:t>
            </a:r>
          </a:p>
          <a:p>
            <a:pPr eaLnBrk="1" hangingPunct="1">
              <a:defRPr/>
            </a:pPr>
            <a:r>
              <a:rPr lang="en-US" altLang="en-US" dirty="0"/>
              <a:t>Reaping Processes</a:t>
            </a:r>
          </a:p>
          <a:p>
            <a:pPr lvl="1" eaLnBrk="1" hangingPunct="1">
              <a:defRPr/>
            </a:pPr>
            <a:r>
              <a:rPr lang="en-US" altLang="en-US" dirty="0"/>
              <a:t>Call </a:t>
            </a:r>
            <a:r>
              <a:rPr lang="en-US" altLang="en-US" dirty="0">
                <a:latin typeface="Courier New" pitchFamily="49" charset="0"/>
              </a:rPr>
              <a:t>wait</a:t>
            </a:r>
            <a:r>
              <a:rPr lang="en-US" altLang="en-US" dirty="0"/>
              <a:t> </a:t>
            </a:r>
            <a:endParaRPr lang="en-US" altLang="en-US" dirty="0">
              <a:latin typeface="Courier New" pitchFamily="49" charset="0"/>
            </a:endParaRPr>
          </a:p>
        </p:txBody>
      </p:sp>
    </p:spTree>
    <p:extLst>
      <p:ext uri="{BB962C8B-B14F-4D97-AF65-F5344CB8AC3E}">
        <p14:creationId xmlns:p14="http://schemas.microsoft.com/office/powerpoint/2010/main" val="396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Shell?</a:t>
            </a:r>
          </a:p>
        </p:txBody>
      </p:sp>
      <p:sp>
        <p:nvSpPr>
          <p:cNvPr id="6" name="Content Placeholder 5"/>
          <p:cNvSpPr>
            <a:spLocks noGrp="1"/>
          </p:cNvSpPr>
          <p:nvPr>
            <p:ph idx="1"/>
          </p:nvPr>
        </p:nvSpPr>
        <p:spPr>
          <a:xfrm>
            <a:off x="838200" y="1752600"/>
            <a:ext cx="8074152" cy="4724400"/>
          </a:xfrm>
        </p:spPr>
        <p:txBody>
          <a:bodyPr>
            <a:normAutofit fontScale="77500" lnSpcReduction="20000"/>
          </a:bodyPr>
          <a:lstStyle/>
          <a:p>
            <a:r>
              <a:rPr lang="en-US" sz="3600" dirty="0"/>
              <a:t>Shell is a program which </a:t>
            </a:r>
          </a:p>
          <a:p>
            <a:pPr lvl="1"/>
            <a:r>
              <a:rPr lang="en-US" sz="3200" dirty="0"/>
              <a:t>Runs programs</a:t>
            </a:r>
          </a:p>
          <a:p>
            <a:pPr lvl="1"/>
            <a:r>
              <a:rPr lang="en-US" sz="3200" dirty="0"/>
              <a:t>Manages inputs and outputs</a:t>
            </a:r>
          </a:p>
          <a:p>
            <a:pPr lvl="1"/>
            <a:r>
              <a:rPr lang="en-US" sz="3200" dirty="0"/>
              <a:t>Can be programmed</a:t>
            </a:r>
          </a:p>
          <a:p>
            <a:r>
              <a:rPr lang="en-US" sz="3500" dirty="0"/>
              <a:t>How about </a:t>
            </a:r>
            <a:r>
              <a:rPr lang="en-US" sz="3500" b="1" dirty="0"/>
              <a:t>Windows Explorer</a:t>
            </a:r>
            <a:r>
              <a:rPr lang="en-US" sz="3500" dirty="0"/>
              <a:t> in Windows or Ubuntu?</a:t>
            </a:r>
          </a:p>
          <a:p>
            <a:pPr lvl="1"/>
            <a:r>
              <a:rPr lang="en-US" sz="3300" dirty="0"/>
              <a:t>Effectively provides similar environments (i.e., can double click to launch a program)</a:t>
            </a:r>
            <a:endParaRPr lang="en-US" sz="3500" dirty="0"/>
          </a:p>
          <a:p>
            <a:pPr lvl="1"/>
            <a:r>
              <a:rPr lang="en-US" sz="3200" dirty="0"/>
              <a:t>Less programmable to some extent</a:t>
            </a:r>
          </a:p>
          <a:p>
            <a:r>
              <a:rPr lang="en-US" sz="3500" dirty="0"/>
              <a:t>Are these user apps or part of kernel?</a:t>
            </a:r>
          </a:p>
          <a:p>
            <a:pPr lvl="1"/>
            <a:r>
              <a:rPr lang="en-US" sz="3200" dirty="0"/>
              <a:t>User apps, because you can shut them down</a:t>
            </a:r>
          </a:p>
          <a:p>
            <a:pPr lvl="1"/>
            <a:r>
              <a:rPr lang="en-US" sz="3200" dirty="0"/>
              <a:t>Can crash, but the OS is OK</a:t>
            </a:r>
          </a:p>
        </p:txBody>
      </p:sp>
    </p:spTree>
    <p:extLst>
      <p:ext uri="{BB962C8B-B14F-4D97-AF65-F5344CB8AC3E}">
        <p14:creationId xmlns:p14="http://schemas.microsoft.com/office/powerpoint/2010/main" val="374109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188" y="228600"/>
            <a:ext cx="8763000" cy="990600"/>
          </a:xfrm>
        </p:spPr>
        <p:txBody>
          <a:bodyPr>
            <a:normAutofit/>
          </a:bodyPr>
          <a:lstStyle/>
          <a:p>
            <a:r>
              <a:rPr lang="en-US" dirty="0"/>
              <a:t>Shell – Running Programs</a:t>
            </a:r>
          </a:p>
        </p:txBody>
      </p:sp>
      <p:sp>
        <p:nvSpPr>
          <p:cNvPr id="6" name="Content Placeholder 5"/>
          <p:cNvSpPr>
            <a:spLocks noGrp="1"/>
          </p:cNvSpPr>
          <p:nvPr>
            <p:ph idx="1"/>
          </p:nvPr>
        </p:nvSpPr>
        <p:spPr>
          <a:xfrm>
            <a:off x="714462" y="1219200"/>
            <a:ext cx="7896138" cy="4800599"/>
          </a:xfrm>
        </p:spPr>
        <p:txBody>
          <a:bodyPr>
            <a:noAutofit/>
          </a:bodyPr>
          <a:lstStyle/>
          <a:p>
            <a:r>
              <a:rPr lang="en-US" sz="2800" dirty="0"/>
              <a:t>T</a:t>
            </a:r>
            <a:r>
              <a:rPr lang="en-US" sz="2400" dirty="0"/>
              <a:t>he commands </a:t>
            </a:r>
            <a:r>
              <a:rPr lang="en-US" sz="2400" b="1" dirty="0" err="1">
                <a:latin typeface="Courier New" panose="02070309020205020404" pitchFamily="49" charset="0"/>
                <a:cs typeface="Courier New" panose="02070309020205020404" pitchFamily="49" charset="0"/>
              </a:rPr>
              <a:t>ps</a:t>
            </a:r>
            <a:r>
              <a:rPr lang="en-US" sz="2400" b="1" dirty="0">
                <a:latin typeface="Courier New" panose="02070309020205020404" pitchFamily="49" charset="0"/>
                <a:cs typeface="Courier New" panose="02070309020205020404" pitchFamily="49" charset="0"/>
              </a:rPr>
              <a:t>, ls, </a:t>
            </a:r>
            <a:r>
              <a:rPr lang="en-US" sz="2400" b="1" dirty="0" err="1">
                <a:latin typeface="Courier New" panose="02070309020205020404" pitchFamily="49" charset="0"/>
                <a:cs typeface="Courier New" panose="02070309020205020404" pitchFamily="49" charset="0"/>
              </a:rPr>
              <a:t>grep</a:t>
            </a:r>
            <a:r>
              <a:rPr lang="en-US" sz="2400" b="1" dirty="0">
                <a:latin typeface="Courier New" panose="02070309020205020404" pitchFamily="49" charset="0"/>
                <a:cs typeface="Courier New" panose="02070309020205020404" pitchFamily="49" charset="0"/>
              </a:rPr>
              <a:t>, date,</a:t>
            </a:r>
            <a:r>
              <a:rPr lang="en-US" sz="2400" b="1" dirty="0"/>
              <a:t> </a:t>
            </a:r>
            <a:r>
              <a:rPr lang="en-US" sz="2400" dirty="0"/>
              <a:t>etc. are regular programs</a:t>
            </a:r>
          </a:p>
          <a:p>
            <a:endParaRPr lang="en-US" sz="2400" dirty="0"/>
          </a:p>
          <a:p>
            <a:r>
              <a:rPr lang="en-US" sz="2400" dirty="0"/>
              <a:t>The shell is just another user </a:t>
            </a:r>
            <a:br>
              <a:rPr lang="en-US" sz="2400" dirty="0"/>
            </a:br>
            <a:r>
              <a:rPr lang="en-US" sz="2400" dirty="0"/>
              <a:t>app (</a:t>
            </a:r>
            <a:r>
              <a:rPr lang="en-US" sz="2400" b="1" dirty="0">
                <a:solidFill>
                  <a:srgbClr val="FF0000"/>
                </a:solidFill>
              </a:rPr>
              <a:t>not kernel</a:t>
            </a:r>
            <a:r>
              <a:rPr lang="en-US" sz="2400" dirty="0"/>
              <a:t>)</a:t>
            </a:r>
          </a:p>
          <a:p>
            <a:pPr lvl="1"/>
            <a:r>
              <a:rPr lang="en-US" dirty="0"/>
              <a:t>loads these programs into </a:t>
            </a:r>
            <a:br>
              <a:rPr lang="en-US" dirty="0"/>
            </a:br>
            <a:r>
              <a:rPr lang="en-US" dirty="0"/>
              <a:t>memory and runs them, </a:t>
            </a:r>
            <a:br>
              <a:rPr lang="en-US" dirty="0"/>
            </a:br>
            <a:r>
              <a:rPr lang="en-US" dirty="0"/>
              <a:t>with the help of </a:t>
            </a:r>
            <a:r>
              <a:rPr lang="en-US" b="1" dirty="0"/>
              <a:t>System Calls</a:t>
            </a:r>
          </a:p>
        </p:txBody>
      </p:sp>
      <p:pic>
        <p:nvPicPr>
          <p:cNvPr id="11" name="Picture 10"/>
          <p:cNvPicPr>
            <a:picLocks noChangeAspect="1"/>
          </p:cNvPicPr>
          <p:nvPr/>
        </p:nvPicPr>
        <p:blipFill>
          <a:blip r:embed="rId2"/>
          <a:stretch>
            <a:fillRect/>
          </a:stretch>
        </p:blipFill>
        <p:spPr>
          <a:xfrm>
            <a:off x="5001701" y="2209800"/>
            <a:ext cx="4142300" cy="4648200"/>
          </a:xfrm>
          <a:prstGeom prst="rect">
            <a:avLst/>
          </a:prstGeom>
        </p:spPr>
      </p:pic>
    </p:spTree>
    <p:extLst>
      <p:ext uri="{BB962C8B-B14F-4D97-AF65-F5344CB8AC3E}">
        <p14:creationId xmlns:p14="http://schemas.microsoft.com/office/powerpoint/2010/main" val="411278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8508"/>
            <a:ext cx="8153400" cy="990600"/>
          </a:xfrm>
        </p:spPr>
        <p:txBody>
          <a:bodyPr>
            <a:normAutofit/>
          </a:bodyPr>
          <a:lstStyle/>
          <a:p>
            <a:r>
              <a:rPr lang="en-US" dirty="0"/>
              <a:t>Shell – Managing I/O</a:t>
            </a:r>
          </a:p>
        </p:txBody>
      </p:sp>
      <p:sp>
        <p:nvSpPr>
          <p:cNvPr id="6" name="Content Placeholder 5"/>
          <p:cNvSpPr>
            <a:spLocks noGrp="1"/>
          </p:cNvSpPr>
          <p:nvPr>
            <p:ph idx="1"/>
          </p:nvPr>
        </p:nvSpPr>
        <p:spPr>
          <a:xfrm>
            <a:off x="838200" y="1295400"/>
            <a:ext cx="7391400" cy="1219200"/>
          </a:xfrm>
        </p:spPr>
        <p:txBody>
          <a:bodyPr>
            <a:normAutofit fontScale="92500" lnSpcReduction="10000"/>
          </a:bodyPr>
          <a:lstStyle/>
          <a:p>
            <a:r>
              <a:rPr lang="en-US" dirty="0"/>
              <a:t>Using ‘</a:t>
            </a:r>
            <a:r>
              <a:rPr lang="en-US" b="1" dirty="0"/>
              <a:t>&gt;</a:t>
            </a:r>
            <a:r>
              <a:rPr lang="en-US" dirty="0"/>
              <a:t>’ (output redirect),  ‘</a:t>
            </a:r>
            <a:r>
              <a:rPr lang="en-US" b="1" dirty="0"/>
              <a:t>&lt;</a:t>
            </a:r>
            <a:r>
              <a:rPr lang="en-US" dirty="0"/>
              <a:t>’ (input redirect), ‘</a:t>
            </a:r>
            <a:r>
              <a:rPr lang="en-US" b="1" dirty="0"/>
              <a:t>|</a:t>
            </a:r>
            <a:r>
              <a:rPr lang="en-US" dirty="0"/>
              <a:t>’ (pipeline) etc. the output/input can be sent/</a:t>
            </a:r>
            <a:r>
              <a:rPr lang="en-US" dirty="0" err="1"/>
              <a:t>recvd</a:t>
            </a:r>
            <a:r>
              <a:rPr lang="en-US" dirty="0"/>
              <a:t> to/from a </a:t>
            </a:r>
            <a:r>
              <a:rPr lang="en-US" b="1" dirty="0"/>
              <a:t>file</a:t>
            </a:r>
            <a:r>
              <a:rPr lang="en-US" dirty="0"/>
              <a:t> , or to another </a:t>
            </a:r>
            <a:r>
              <a:rPr lang="en-US" b="1" dirty="0"/>
              <a:t>process </a:t>
            </a:r>
            <a:r>
              <a:rPr lang="en-US" dirty="0"/>
              <a:t>or even</a:t>
            </a:r>
            <a:r>
              <a:rPr lang="en-US" b="1" dirty="0"/>
              <a:t> shell variables.</a:t>
            </a:r>
          </a:p>
          <a:p>
            <a:pPr lvl="1"/>
            <a:r>
              <a:rPr lang="en-US" dirty="0"/>
              <a:t>the default is </a:t>
            </a:r>
            <a:r>
              <a:rPr lang="en-US" b="1" dirty="0"/>
              <a:t>standard output </a:t>
            </a:r>
            <a:endParaRPr lang="en-US" dirty="0"/>
          </a:p>
        </p:txBody>
      </p:sp>
      <p:pic>
        <p:nvPicPr>
          <p:cNvPr id="10" name="Picture 9"/>
          <p:cNvPicPr>
            <a:picLocks noChangeAspect="1"/>
          </p:cNvPicPr>
          <p:nvPr/>
        </p:nvPicPr>
        <p:blipFill>
          <a:blip r:embed="rId2"/>
          <a:stretch>
            <a:fillRect/>
          </a:stretch>
        </p:blipFill>
        <p:spPr>
          <a:xfrm>
            <a:off x="1371601" y="2907670"/>
            <a:ext cx="5943600" cy="3454849"/>
          </a:xfrm>
          <a:prstGeom prst="rect">
            <a:avLst/>
          </a:prstGeom>
        </p:spPr>
      </p:pic>
    </p:spTree>
    <p:extLst>
      <p:ext uri="{BB962C8B-B14F-4D97-AF65-F5344CB8AC3E}">
        <p14:creationId xmlns:p14="http://schemas.microsoft.com/office/powerpoint/2010/main" val="389563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 ask you to write a Shell!!</a:t>
            </a:r>
          </a:p>
        </p:txBody>
      </p:sp>
      <p:sp>
        <p:nvSpPr>
          <p:cNvPr id="3" name="Content Placeholder 2"/>
          <p:cNvSpPr>
            <a:spLocks noGrp="1"/>
          </p:cNvSpPr>
          <p:nvPr>
            <p:ph idx="1"/>
          </p:nvPr>
        </p:nvSpPr>
        <p:spPr>
          <a:xfrm>
            <a:off x="1028700" y="1752600"/>
            <a:ext cx="7200900" cy="3581400"/>
          </a:xfrm>
        </p:spPr>
        <p:txBody>
          <a:bodyPr/>
          <a:lstStyle/>
          <a:p>
            <a:r>
              <a:rPr lang="en-US" dirty="0"/>
              <a:t>I will do that for Programming Assignment 2</a:t>
            </a:r>
          </a:p>
          <a:p>
            <a:r>
              <a:rPr lang="en-US" dirty="0"/>
              <a:t>First thing to know:</a:t>
            </a:r>
          </a:p>
          <a:p>
            <a:pPr lvl="1"/>
            <a:r>
              <a:rPr lang="en-US" dirty="0"/>
              <a:t>How to run 1 program from another</a:t>
            </a:r>
          </a:p>
        </p:txBody>
      </p:sp>
    </p:spTree>
    <p:extLst>
      <p:ext uri="{BB962C8B-B14F-4D97-AF65-F5344CB8AC3E}">
        <p14:creationId xmlns:p14="http://schemas.microsoft.com/office/powerpoint/2010/main" val="262276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349193"/>
            <a:ext cx="7486650" cy="1086936"/>
          </a:xfrm>
        </p:spPr>
        <p:txBody>
          <a:bodyPr>
            <a:normAutofit fontScale="90000"/>
          </a:bodyPr>
          <a:lstStyle/>
          <a:p>
            <a:r>
              <a:rPr lang="en-US" dirty="0"/>
              <a:t>Running Another Program from a C/C++ program</a:t>
            </a:r>
          </a:p>
        </p:txBody>
      </p:sp>
      <p:sp>
        <p:nvSpPr>
          <p:cNvPr id="6" name="Content Placeholder 5"/>
          <p:cNvSpPr>
            <a:spLocks noGrp="1"/>
          </p:cNvSpPr>
          <p:nvPr>
            <p:ph idx="1"/>
          </p:nvPr>
        </p:nvSpPr>
        <p:spPr>
          <a:xfrm>
            <a:off x="599614" y="2069859"/>
            <a:ext cx="4949952" cy="3416541"/>
          </a:xfrm>
        </p:spPr>
        <p:txBody>
          <a:bodyPr>
            <a:normAutofit/>
          </a:bodyPr>
          <a:lstStyle/>
          <a:p>
            <a:r>
              <a:rPr lang="en-US" dirty="0"/>
              <a:t>Say, the other program’s name is </a:t>
            </a:r>
            <a:r>
              <a:rPr lang="en-US" b="1" dirty="0"/>
              <a:t>name</a:t>
            </a:r>
          </a:p>
          <a:p>
            <a:r>
              <a:rPr lang="en-US" dirty="0"/>
              <a:t>The current program makes a system call </a:t>
            </a:r>
            <a:br>
              <a:rPr lang="en-US" dirty="0"/>
            </a:br>
            <a:r>
              <a:rPr lang="en-US" sz="2400" b="1" dirty="0">
                <a:solidFill>
                  <a:srgbClr val="FF0000"/>
                </a:solidFill>
                <a:latin typeface="Courier New" panose="02070309020205020404" pitchFamily="49" charset="0"/>
                <a:cs typeface="Courier New" panose="02070309020205020404" pitchFamily="49" charset="0"/>
              </a:rPr>
              <a:t>exec(“name”, </a:t>
            </a:r>
            <a:r>
              <a:rPr lang="en-US" sz="2400" b="1" dirty="0" err="1">
                <a:solidFill>
                  <a:srgbClr val="FF0000"/>
                </a:solidFill>
                <a:latin typeface="Courier New" panose="02070309020205020404" pitchFamily="49" charset="0"/>
                <a:cs typeface="Courier New" panose="02070309020205020404" pitchFamily="49" charset="0"/>
              </a:rPr>
              <a:t>arglist</a:t>
            </a:r>
            <a:r>
              <a:rPr lang="en-US" sz="2400" b="1" dirty="0">
                <a:solidFill>
                  <a:srgbClr val="FF0000"/>
                </a:solidFill>
                <a:latin typeface="Courier New" panose="02070309020205020404" pitchFamily="49" charset="0"/>
                <a:cs typeface="Courier New" panose="02070309020205020404" pitchFamily="49" charset="0"/>
              </a:rPr>
              <a:t>)</a:t>
            </a:r>
            <a:endParaRPr lang="en-US" sz="2400" dirty="0">
              <a:solidFill>
                <a:srgbClr val="FF0000"/>
              </a:solidFill>
              <a:latin typeface="Courier New" panose="02070309020205020404" pitchFamily="49" charset="0"/>
              <a:cs typeface="Courier New" panose="02070309020205020404" pitchFamily="49" charset="0"/>
            </a:endParaRPr>
          </a:p>
          <a:p>
            <a:r>
              <a:rPr lang="en-US" dirty="0"/>
              <a:t>Kernel loads the “</a:t>
            </a:r>
            <a:r>
              <a:rPr lang="en-US" b="1" dirty="0"/>
              <a:t>name</a:t>
            </a:r>
            <a:r>
              <a:rPr lang="en-US" dirty="0"/>
              <a:t>” executable program from disk into the process</a:t>
            </a:r>
          </a:p>
          <a:p>
            <a:r>
              <a:rPr lang="en-US" dirty="0"/>
              <a:t>Kernel copies </a:t>
            </a:r>
            <a:r>
              <a:rPr lang="en-US" b="1" dirty="0" err="1"/>
              <a:t>arglist</a:t>
            </a:r>
            <a:r>
              <a:rPr lang="en-US" dirty="0"/>
              <a:t> into the process</a:t>
            </a:r>
          </a:p>
          <a:p>
            <a:r>
              <a:rPr lang="en-US" dirty="0"/>
              <a:t>Kernel calls </a:t>
            </a:r>
            <a:r>
              <a:rPr lang="en-US" b="1" dirty="0"/>
              <a:t>main(</a:t>
            </a:r>
            <a:r>
              <a:rPr lang="en-US" b="1" dirty="0" err="1"/>
              <a:t>arglist</a:t>
            </a:r>
            <a:r>
              <a:rPr lang="en-US" b="1" dirty="0"/>
              <a:t>)</a:t>
            </a:r>
            <a:r>
              <a:rPr lang="en-US" dirty="0"/>
              <a:t> of the </a:t>
            </a:r>
            <a:r>
              <a:rPr lang="en-US" b="1" dirty="0"/>
              <a:t>name</a:t>
            </a:r>
            <a:r>
              <a:rPr lang="en-US" dirty="0"/>
              <a:t> program</a:t>
            </a:r>
          </a:p>
        </p:txBody>
      </p:sp>
      <p:pic>
        <p:nvPicPr>
          <p:cNvPr id="7" name="Picture 6" descr="prgcallspro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07" y="1905000"/>
            <a:ext cx="2685393" cy="3733800"/>
          </a:xfrm>
          <a:prstGeom prst="rect">
            <a:avLst/>
          </a:prstGeom>
        </p:spPr>
      </p:pic>
      <p:cxnSp>
        <p:nvCxnSpPr>
          <p:cNvPr id="9" name="Straight Arrow Connector 8"/>
          <p:cNvCxnSpPr/>
          <p:nvPr/>
        </p:nvCxnSpPr>
        <p:spPr>
          <a:xfrm flipH="1">
            <a:off x="6858000" y="1752600"/>
            <a:ext cx="6096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70866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3820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086600" y="502920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858000" y="3048000"/>
            <a:ext cx="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92066" y="5029200"/>
            <a:ext cx="1572027" cy="369332"/>
          </a:xfrm>
          <a:prstGeom prst="rect">
            <a:avLst/>
          </a:prstGeom>
          <a:noFill/>
        </p:spPr>
        <p:txBody>
          <a:bodyPr wrap="none" rtlCol="0">
            <a:spAutoFit/>
          </a:bodyPr>
          <a:lstStyle/>
          <a:p>
            <a:r>
              <a:rPr lang="en-US" dirty="0"/>
              <a:t>program to run</a:t>
            </a:r>
          </a:p>
        </p:txBody>
      </p:sp>
      <p:sp>
        <p:nvSpPr>
          <p:cNvPr id="22" name="TextBox 21"/>
          <p:cNvSpPr txBox="1"/>
          <p:nvPr/>
        </p:nvSpPr>
        <p:spPr>
          <a:xfrm>
            <a:off x="7620000" y="3048000"/>
            <a:ext cx="1600431" cy="369332"/>
          </a:xfrm>
          <a:prstGeom prst="rect">
            <a:avLst/>
          </a:prstGeom>
          <a:noFill/>
        </p:spPr>
        <p:txBody>
          <a:bodyPr wrap="none" rtlCol="0">
            <a:spAutoFit/>
          </a:bodyPr>
          <a:lstStyle/>
          <a:p>
            <a:r>
              <a:rPr lang="en-US" dirty="0"/>
              <a:t>array of strings</a:t>
            </a:r>
          </a:p>
        </p:txBody>
      </p:sp>
      <p:sp>
        <p:nvSpPr>
          <p:cNvPr id="23" name="TextBox 22"/>
          <p:cNvSpPr txBox="1"/>
          <p:nvPr/>
        </p:nvSpPr>
        <p:spPr>
          <a:xfrm>
            <a:off x="7467600" y="1524000"/>
            <a:ext cx="857664" cy="369332"/>
          </a:xfrm>
          <a:prstGeom prst="rect">
            <a:avLst/>
          </a:prstGeom>
          <a:noFill/>
        </p:spPr>
        <p:txBody>
          <a:bodyPr wrap="none" rtlCol="0">
            <a:spAutoFit/>
          </a:bodyPr>
          <a:lstStyle/>
          <a:p>
            <a:r>
              <a:rPr lang="en-US" dirty="0"/>
              <a:t>process</a:t>
            </a:r>
          </a:p>
        </p:txBody>
      </p:sp>
      <p:sp>
        <p:nvSpPr>
          <p:cNvPr id="24" name="TextBox 23"/>
          <p:cNvSpPr txBox="1"/>
          <p:nvPr/>
        </p:nvSpPr>
        <p:spPr>
          <a:xfrm>
            <a:off x="6781800" y="3276600"/>
            <a:ext cx="311304" cy="369332"/>
          </a:xfrm>
          <a:prstGeom prst="rect">
            <a:avLst/>
          </a:prstGeom>
          <a:noFill/>
        </p:spPr>
        <p:txBody>
          <a:bodyPr wrap="none" rtlCol="0">
            <a:spAutoFit/>
          </a:bodyPr>
          <a:lstStyle/>
          <a:p>
            <a:r>
              <a:rPr lang="en-US" dirty="0"/>
              <a:t>2</a:t>
            </a:r>
          </a:p>
        </p:txBody>
      </p:sp>
      <p:sp>
        <p:nvSpPr>
          <p:cNvPr id="25" name="TextBox 24"/>
          <p:cNvSpPr txBox="1"/>
          <p:nvPr/>
        </p:nvSpPr>
        <p:spPr>
          <a:xfrm>
            <a:off x="7391400" y="2895600"/>
            <a:ext cx="311304" cy="369332"/>
          </a:xfrm>
          <a:prstGeom prst="rect">
            <a:avLst/>
          </a:prstGeom>
          <a:noFill/>
        </p:spPr>
        <p:txBody>
          <a:bodyPr wrap="none" rtlCol="0">
            <a:spAutoFit/>
          </a:bodyPr>
          <a:lstStyle/>
          <a:p>
            <a:r>
              <a:rPr lang="en-US" dirty="0"/>
              <a:t>3</a:t>
            </a:r>
          </a:p>
        </p:txBody>
      </p:sp>
      <p:sp>
        <p:nvSpPr>
          <p:cNvPr id="19" name="TextBox 18"/>
          <p:cNvSpPr txBox="1"/>
          <p:nvPr/>
        </p:nvSpPr>
        <p:spPr>
          <a:xfrm>
            <a:off x="7194501" y="2069859"/>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78979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543800" cy="1450757"/>
          </a:xfrm>
        </p:spPr>
        <p:txBody>
          <a:bodyPr>
            <a:normAutofit/>
          </a:bodyPr>
          <a:lstStyle/>
          <a:p>
            <a:r>
              <a:rPr lang="en-US" dirty="0"/>
              <a:t>Example: One Program Running Another</a:t>
            </a:r>
          </a:p>
        </p:txBody>
      </p:sp>
      <p:pic>
        <p:nvPicPr>
          <p:cNvPr id="9" name="Picture 8"/>
          <p:cNvPicPr>
            <a:picLocks noChangeAspect="1"/>
          </p:cNvPicPr>
          <p:nvPr/>
        </p:nvPicPr>
        <p:blipFill>
          <a:blip r:embed="rId2"/>
          <a:stretch>
            <a:fillRect/>
          </a:stretch>
        </p:blipFill>
        <p:spPr>
          <a:xfrm>
            <a:off x="590550" y="1338246"/>
            <a:ext cx="7562850" cy="2090754"/>
          </a:xfrm>
          <a:prstGeom prst="rect">
            <a:avLst/>
          </a:prstGeom>
        </p:spPr>
      </p:pic>
      <p:pic>
        <p:nvPicPr>
          <p:cNvPr id="11" name="Picture 10"/>
          <p:cNvPicPr>
            <a:picLocks noChangeAspect="1"/>
          </p:cNvPicPr>
          <p:nvPr/>
        </p:nvPicPr>
        <p:blipFill>
          <a:blip r:embed="rId3"/>
          <a:stretch>
            <a:fillRect/>
          </a:stretch>
        </p:blipFill>
        <p:spPr>
          <a:xfrm>
            <a:off x="624842" y="3505200"/>
            <a:ext cx="7376158" cy="3352800"/>
          </a:xfrm>
          <a:prstGeom prst="rect">
            <a:avLst/>
          </a:prstGeom>
        </p:spPr>
      </p:pic>
    </p:spTree>
    <p:extLst>
      <p:ext uri="{BB962C8B-B14F-4D97-AF65-F5344CB8AC3E}">
        <p14:creationId xmlns:p14="http://schemas.microsoft.com/office/powerpoint/2010/main" val="345496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E455-C294-4039-AF9B-5E69403C64EF}"/>
              </a:ext>
            </a:extLst>
          </p:cNvPr>
          <p:cNvSpPr>
            <a:spLocks noGrp="1"/>
          </p:cNvSpPr>
          <p:nvPr>
            <p:ph type="title"/>
          </p:nvPr>
        </p:nvSpPr>
        <p:spPr>
          <a:xfrm>
            <a:off x="1028700" y="685800"/>
            <a:ext cx="7200900" cy="838200"/>
          </a:xfrm>
        </p:spPr>
        <p:txBody>
          <a:bodyPr/>
          <a:lstStyle/>
          <a:p>
            <a:r>
              <a:rPr lang="en-US" dirty="0"/>
              <a:t>What happens in exec()</a:t>
            </a:r>
          </a:p>
        </p:txBody>
      </p:sp>
      <p:sp>
        <p:nvSpPr>
          <p:cNvPr id="3" name="Content Placeholder 2">
            <a:extLst>
              <a:ext uri="{FF2B5EF4-FFF2-40B4-BE49-F238E27FC236}">
                <a16:creationId xmlns:a16="http://schemas.microsoft.com/office/drawing/2014/main" id="{40C3A2C1-955B-4E27-9F28-BD79D9D0E6CB}"/>
              </a:ext>
            </a:extLst>
          </p:cNvPr>
          <p:cNvSpPr>
            <a:spLocks noGrp="1"/>
          </p:cNvSpPr>
          <p:nvPr>
            <p:ph idx="1"/>
          </p:nvPr>
        </p:nvSpPr>
        <p:spPr>
          <a:xfrm>
            <a:off x="1028700" y="1676400"/>
            <a:ext cx="7200900" cy="4191000"/>
          </a:xfrm>
        </p:spPr>
        <p:txBody>
          <a:bodyPr/>
          <a:lstStyle/>
          <a:p>
            <a:r>
              <a:rPr lang="en-US" dirty="0"/>
              <a:t>Initial state of memory before hitting line: </a:t>
            </a:r>
            <a:r>
              <a:rPr lang="en-US" dirty="0">
                <a:latin typeface="Courier New" panose="02070309020205020404" pitchFamily="49" charset="0"/>
                <a:cs typeface="Courier New" panose="02070309020205020404" pitchFamily="49" charset="0"/>
              </a:rPr>
              <a:t>exec(“ls”)</a:t>
            </a:r>
            <a:r>
              <a:rPr lang="en-US" dirty="0"/>
              <a:t> </a:t>
            </a:r>
          </a:p>
        </p:txBody>
      </p:sp>
      <p:grpSp>
        <p:nvGrpSpPr>
          <p:cNvPr id="9" name="Group 8">
            <a:extLst>
              <a:ext uri="{FF2B5EF4-FFF2-40B4-BE49-F238E27FC236}">
                <a16:creationId xmlns:a16="http://schemas.microsoft.com/office/drawing/2014/main" id="{1118E745-0840-42E2-ACCA-2EC8CA637DC2}"/>
              </a:ext>
            </a:extLst>
          </p:cNvPr>
          <p:cNvGrpSpPr/>
          <p:nvPr/>
        </p:nvGrpSpPr>
        <p:grpSpPr>
          <a:xfrm>
            <a:off x="1600200" y="2028357"/>
            <a:ext cx="5181600" cy="1553043"/>
            <a:chOff x="1600200" y="2028357"/>
            <a:chExt cx="5181600" cy="1553043"/>
          </a:xfrm>
        </p:grpSpPr>
        <p:sp>
          <p:nvSpPr>
            <p:cNvPr id="17" name="Rectangle 16">
              <a:extLst>
                <a:ext uri="{FF2B5EF4-FFF2-40B4-BE49-F238E27FC236}">
                  <a16:creationId xmlns:a16="http://schemas.microsoft.com/office/drawing/2014/main" id="{34B34C87-2098-43BB-AE92-5D62FC9031B1}"/>
                </a:ext>
              </a:extLst>
            </p:cNvPr>
            <p:cNvSpPr/>
            <p:nvPr/>
          </p:nvSpPr>
          <p:spPr>
            <a:xfrm>
              <a:off x="1600200" y="2414075"/>
              <a:ext cx="5181600" cy="1167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40DC5A0-3706-4A53-9772-F5EBD7B277EB}"/>
                </a:ext>
              </a:extLst>
            </p:cNvPr>
            <p:cNvSpPr/>
            <p:nvPr/>
          </p:nvSpPr>
          <p:spPr>
            <a:xfrm>
              <a:off x="1805730" y="2551618"/>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for </a:t>
              </a:r>
              <a:r>
                <a:rPr lang="en-US" dirty="0" err="1"/>
                <a:t>a.out</a:t>
              </a:r>
              <a:endParaRPr lang="en-US" dirty="0"/>
            </a:p>
          </p:txBody>
        </p:sp>
        <p:sp>
          <p:nvSpPr>
            <p:cNvPr id="18" name="TextBox 17">
              <a:extLst>
                <a:ext uri="{FF2B5EF4-FFF2-40B4-BE49-F238E27FC236}">
                  <a16:creationId xmlns:a16="http://schemas.microsoft.com/office/drawing/2014/main" id="{770D0262-B881-488D-936B-924EEC53267C}"/>
                </a:ext>
              </a:extLst>
            </p:cNvPr>
            <p:cNvSpPr txBox="1"/>
            <p:nvPr/>
          </p:nvSpPr>
          <p:spPr>
            <a:xfrm>
              <a:off x="4641733" y="2028357"/>
              <a:ext cx="1752600" cy="369332"/>
            </a:xfrm>
            <a:prstGeom prst="rect">
              <a:avLst/>
            </a:prstGeom>
            <a:noFill/>
          </p:spPr>
          <p:txBody>
            <a:bodyPr wrap="square" rtlCol="0">
              <a:spAutoFit/>
            </a:bodyPr>
            <a:lstStyle/>
            <a:p>
              <a:r>
                <a:rPr lang="en-US" dirty="0"/>
                <a:t>Main memory</a:t>
              </a:r>
            </a:p>
          </p:txBody>
        </p:sp>
      </p:grpSp>
      <p:grpSp>
        <p:nvGrpSpPr>
          <p:cNvPr id="7" name="Group 6">
            <a:extLst>
              <a:ext uri="{FF2B5EF4-FFF2-40B4-BE49-F238E27FC236}">
                <a16:creationId xmlns:a16="http://schemas.microsoft.com/office/drawing/2014/main" id="{CCF9FED3-CDC4-470A-85AA-C66CF5795272}"/>
              </a:ext>
            </a:extLst>
          </p:cNvPr>
          <p:cNvGrpSpPr/>
          <p:nvPr/>
        </p:nvGrpSpPr>
        <p:grpSpPr>
          <a:xfrm>
            <a:off x="1247862" y="4114800"/>
            <a:ext cx="3465352" cy="2667000"/>
            <a:chOff x="1247862" y="4114800"/>
            <a:chExt cx="3465352" cy="2667000"/>
          </a:xfrm>
        </p:grpSpPr>
        <p:sp>
          <p:nvSpPr>
            <p:cNvPr id="5" name="Flowchart: Magnetic Disk 4">
              <a:extLst>
                <a:ext uri="{FF2B5EF4-FFF2-40B4-BE49-F238E27FC236}">
                  <a16:creationId xmlns:a16="http://schemas.microsoft.com/office/drawing/2014/main" id="{0157201E-F0E0-4912-B703-4F117756A585}"/>
                </a:ext>
              </a:extLst>
            </p:cNvPr>
            <p:cNvSpPr/>
            <p:nvPr/>
          </p:nvSpPr>
          <p:spPr>
            <a:xfrm>
              <a:off x="3200400" y="4114800"/>
              <a:ext cx="1512814" cy="2667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912FEE-6A2E-4A6F-8CF0-0BF454527D7D}"/>
                </a:ext>
              </a:extLst>
            </p:cNvPr>
            <p:cNvSpPr/>
            <p:nvPr/>
          </p:nvSpPr>
          <p:spPr>
            <a:xfrm>
              <a:off x="3346508" y="5495583"/>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ls</a:t>
              </a:r>
            </a:p>
          </p:txBody>
        </p:sp>
        <p:sp>
          <p:nvSpPr>
            <p:cNvPr id="10" name="TextBox 9">
              <a:extLst>
                <a:ext uri="{FF2B5EF4-FFF2-40B4-BE49-F238E27FC236}">
                  <a16:creationId xmlns:a16="http://schemas.microsoft.com/office/drawing/2014/main" id="{8A739F0A-CAD4-4D7D-B4DA-F1447F41693F}"/>
                </a:ext>
              </a:extLst>
            </p:cNvPr>
            <p:cNvSpPr txBox="1"/>
            <p:nvPr/>
          </p:nvSpPr>
          <p:spPr>
            <a:xfrm>
              <a:off x="1247862" y="5221069"/>
              <a:ext cx="1647738" cy="646331"/>
            </a:xfrm>
            <a:prstGeom prst="rect">
              <a:avLst/>
            </a:prstGeom>
            <a:noFill/>
          </p:spPr>
          <p:txBody>
            <a:bodyPr wrap="square" rtlCol="0">
              <a:spAutoFit/>
            </a:bodyPr>
            <a:lstStyle/>
            <a:p>
              <a:r>
                <a:rPr lang="en-US" dirty="0"/>
                <a:t>Executable images in disk</a:t>
              </a:r>
            </a:p>
          </p:txBody>
        </p:sp>
        <p:sp>
          <p:nvSpPr>
            <p:cNvPr id="11" name="Rectangle 10">
              <a:extLst>
                <a:ext uri="{FF2B5EF4-FFF2-40B4-BE49-F238E27FC236}">
                  <a16:creationId xmlns:a16="http://schemas.microsoft.com/office/drawing/2014/main" id="{B79BCBBC-7C59-432E-A1AA-64B6B5F7AF55}"/>
                </a:ext>
              </a:extLst>
            </p:cNvPr>
            <p:cNvSpPr/>
            <p:nvPr/>
          </p:nvSpPr>
          <p:spPr>
            <a:xfrm>
              <a:off x="3341614" y="5004875"/>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a.out</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A719A393-3123-47C3-96A4-0E92FA08955A}"/>
                </a:ext>
              </a:extLst>
            </p:cNvPr>
            <p:cNvSpPr/>
            <p:nvPr/>
          </p:nvSpPr>
          <p:spPr>
            <a:xfrm>
              <a:off x="3352800" y="5900908"/>
              <a:ext cx="838200" cy="3048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ps</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Left Brace 21">
              <a:extLst>
                <a:ext uri="{FF2B5EF4-FFF2-40B4-BE49-F238E27FC236}">
                  <a16:creationId xmlns:a16="http://schemas.microsoft.com/office/drawing/2014/main" id="{27C2443B-E0EF-4309-85C4-02DAE51029E6}"/>
                </a:ext>
              </a:extLst>
            </p:cNvPr>
            <p:cNvSpPr/>
            <p:nvPr/>
          </p:nvSpPr>
          <p:spPr>
            <a:xfrm>
              <a:off x="2740054" y="4995692"/>
              <a:ext cx="376106" cy="12100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16" name="TextBox 15">
            <a:extLst>
              <a:ext uri="{FF2B5EF4-FFF2-40B4-BE49-F238E27FC236}">
                <a16:creationId xmlns:a16="http://schemas.microsoft.com/office/drawing/2014/main" id="{BE5C2A81-28D2-4940-A829-DCFB8FEB558A}"/>
              </a:ext>
            </a:extLst>
          </p:cNvPr>
          <p:cNvSpPr txBox="1"/>
          <p:nvPr/>
        </p:nvSpPr>
        <p:spPr>
          <a:xfrm>
            <a:off x="4713214" y="4355068"/>
            <a:ext cx="849386" cy="369332"/>
          </a:xfrm>
          <a:prstGeom prst="rect">
            <a:avLst/>
          </a:prstGeom>
          <a:noFill/>
        </p:spPr>
        <p:txBody>
          <a:bodyPr wrap="square" rtlCol="0">
            <a:spAutoFit/>
          </a:bodyPr>
          <a:lstStyle/>
          <a:p>
            <a:r>
              <a:rPr lang="en-US" dirty="0"/>
              <a:t>Disk</a:t>
            </a:r>
          </a:p>
        </p:txBody>
      </p:sp>
    </p:spTree>
    <p:extLst>
      <p:ext uri="{BB962C8B-B14F-4D97-AF65-F5344CB8AC3E}">
        <p14:creationId xmlns:p14="http://schemas.microsoft.com/office/powerpoint/2010/main" val="3221698308"/>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1177</Words>
  <Application>Microsoft Office PowerPoint</Application>
  <PresentationFormat>On-screen Show (4:3)</PresentationFormat>
  <Paragraphs>289</Paragraphs>
  <Slides>22</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Arial</vt:lpstr>
      <vt:lpstr>Arial Narrow</vt:lpstr>
      <vt:lpstr>Calibri</vt:lpstr>
      <vt:lpstr>Calibri Light</vt:lpstr>
      <vt:lpstr>Courier New</vt:lpstr>
      <vt:lpstr>Franklin Gothic Book</vt:lpstr>
      <vt:lpstr>Impact</vt:lpstr>
      <vt:lpstr>Neo Sans Intel</vt:lpstr>
      <vt:lpstr>Neo Sans Intel Medium</vt:lpstr>
      <vt:lpstr>Wingdings</vt:lpstr>
      <vt:lpstr>Wingdings 2</vt:lpstr>
      <vt:lpstr>Intel dark blue background</vt:lpstr>
      <vt:lpstr>Crop</vt:lpstr>
      <vt:lpstr>Process Programming Interface</vt:lpstr>
      <vt:lpstr>Theme of Today’s Lecture</vt:lpstr>
      <vt:lpstr>What is a Shell?</vt:lpstr>
      <vt:lpstr>Shell – Running Programs</vt:lpstr>
      <vt:lpstr>Shell – Managing I/O</vt:lpstr>
      <vt:lpstr>If I ask you to write a Shell!!</vt:lpstr>
      <vt:lpstr>Running Another Program from a C/C++ program</vt:lpstr>
      <vt:lpstr>Example: One Program Running Another</vt:lpstr>
      <vt:lpstr>What happens in exec()</vt:lpstr>
      <vt:lpstr>What happens in exec() contd</vt:lpstr>
      <vt:lpstr>Example: contd.</vt:lpstr>
      <vt:lpstr>To Avoid Image Overwrite</vt:lpstr>
      <vt:lpstr>Creating a New Process</vt:lpstr>
      <vt:lpstr>Example: Fork</vt:lpstr>
      <vt:lpstr>Fork() function</vt:lpstr>
      <vt:lpstr>wait: Synchronizing with Children</vt:lpstr>
      <vt:lpstr>wait: Synchronizing With Children</vt:lpstr>
      <vt:lpstr>Fork() Example 1</vt:lpstr>
      <vt:lpstr>Fork Example 1</vt:lpstr>
      <vt:lpstr>Example. 2</vt:lpstr>
      <vt:lpstr>Example 3</vt:lpstr>
      <vt:lpstr>Key Learnings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2020-05-28T19:18:59Z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