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2"/>
    <p:sldMasterId id="2147483724" r:id="rId3"/>
  </p:sldMasterIdLst>
  <p:notesMasterIdLst>
    <p:notesMasterId r:id="rId39"/>
  </p:notesMasterIdLst>
  <p:sldIdLst>
    <p:sldId id="256" r:id="rId4"/>
    <p:sldId id="329" r:id="rId5"/>
    <p:sldId id="332" r:id="rId6"/>
    <p:sldId id="333" r:id="rId7"/>
    <p:sldId id="334" r:id="rId8"/>
    <p:sldId id="335" r:id="rId9"/>
    <p:sldId id="336" r:id="rId10"/>
    <p:sldId id="337" r:id="rId11"/>
    <p:sldId id="338" r:id="rId12"/>
    <p:sldId id="369" r:id="rId13"/>
    <p:sldId id="339" r:id="rId14"/>
    <p:sldId id="367"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56" r:id="rId28"/>
    <p:sldId id="358" r:id="rId29"/>
    <p:sldId id="359" r:id="rId30"/>
    <p:sldId id="360" r:id="rId31"/>
    <p:sldId id="370" r:id="rId32"/>
    <p:sldId id="361" r:id="rId33"/>
    <p:sldId id="362" r:id="rId34"/>
    <p:sldId id="363" r:id="rId35"/>
    <p:sldId id="364" r:id="rId36"/>
    <p:sldId id="365" r:id="rId37"/>
    <p:sldId id="366" r:id="rId3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33" autoAdjust="0"/>
    <p:restoredTop sz="94084" autoAdjust="0"/>
  </p:normalViewPr>
  <p:slideViewPr>
    <p:cSldViewPr>
      <p:cViewPr varScale="1">
        <p:scale>
          <a:sx n="110" d="100"/>
          <a:sy n="110" d="100"/>
        </p:scale>
        <p:origin x="94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6/1/2020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368081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963856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054425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093195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06889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In this case, the first process to read gets the first character in the file, and the other reads the second character from the file.</a:t>
            </a:r>
          </a:p>
        </p:txBody>
      </p:sp>
    </p:spTree>
    <p:extLst>
      <p:ext uri="{BB962C8B-B14F-4D97-AF65-F5344CB8AC3E}">
        <p14:creationId xmlns:p14="http://schemas.microsoft.com/office/powerpoint/2010/main" val="1300294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10724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136619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777414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578041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a:t>Most of the time the higher-level I/O functions work fine, so why bother learn Unix I/O?</a:t>
            </a:r>
          </a:p>
          <a:p>
            <a:pPr lvl="1"/>
            <a:r>
              <a:rPr lang="en-US" dirty="0"/>
              <a:t>Understanding Unix I/O will help us with other system concepts</a:t>
            </a:r>
          </a:p>
          <a:p>
            <a:pPr lvl="1"/>
            <a:r>
              <a:rPr lang="en-US" dirty="0"/>
              <a:t>Sometimes you have no choice but to use Unix I/O</a:t>
            </a:r>
          </a:p>
          <a:p>
            <a:endParaRPr lang="en-US" dirty="0">
              <a:latin typeface="Times New Roman" panose="02020603050405020304" pitchFamily="18" charset="0"/>
            </a:endParaRPr>
          </a:p>
          <a:p>
            <a:r>
              <a:rPr lang="en-US" dirty="0">
                <a:latin typeface="Times New Roman" panose="02020603050405020304" pitchFamily="18" charset="0"/>
              </a:rPr>
              <a:t>File metadata requires Unix I/O.</a:t>
            </a:r>
          </a:p>
          <a:p>
            <a:r>
              <a:rPr lang="en-US" dirty="0">
                <a:latin typeface="Times New Roman" panose="02020603050405020304" pitchFamily="18" charset="0"/>
              </a:rPr>
              <a:t>Standard I/O library also makes it risky for network programming.</a:t>
            </a:r>
          </a:p>
        </p:txBody>
      </p:sp>
    </p:spTree>
    <p:extLst>
      <p:ext uri="{BB962C8B-B14F-4D97-AF65-F5344CB8AC3E}">
        <p14:creationId xmlns:p14="http://schemas.microsoft.com/office/powerpoint/2010/main" val="3587208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23296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190293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8135949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062220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197671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297278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a:t>There are some important cases where using higher-level I/O functions is either impossible or inappropriate. For example, the standard I/O library provides no way to access file metadata such as file size or file creation time. Further, there are problems with the standard I/O library that make it risky to use for network programming.</a:t>
            </a:r>
            <a:endParaRPr lang="en-US" dirty="0">
              <a:latin typeface="Times New Roman" panose="02020603050405020304" pitchFamily="18" charset="0"/>
            </a:endParaRPr>
          </a:p>
        </p:txBody>
      </p:sp>
    </p:spTree>
    <p:extLst>
      <p:ext uri="{BB962C8B-B14F-4D97-AF65-F5344CB8AC3E}">
        <p14:creationId xmlns:p14="http://schemas.microsoft.com/office/powerpoint/2010/main" val="4001167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0411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536914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472069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989013" y="766763"/>
            <a:ext cx="5121275" cy="3840162"/>
          </a:xfrm>
          <a:solidFill>
            <a:srgbClr val="FFFFFF"/>
          </a:solidFill>
          <a:ln/>
        </p:spPr>
      </p:sp>
      <p:sp>
        <p:nvSpPr>
          <p:cNvPr id="13315" name="Rectangle 3"/>
          <p:cNvSpPr>
            <a:spLocks noGrp="1" noChangeArrowheads="1"/>
          </p:cNvSpPr>
          <p:nvPr>
            <p:ph type="body" idx="1"/>
          </p:nvPr>
        </p:nvSpPr>
        <p:spPr>
          <a:xfrm>
            <a:off x="946150" y="4862513"/>
            <a:ext cx="5207000" cy="4605337"/>
          </a:xfrm>
          <a:solidFill>
            <a:srgbClr val="FFFFFF"/>
          </a:solidFill>
          <a:ln>
            <a:solidFill>
              <a:srgbClr val="000000"/>
            </a:solidFill>
          </a:ln>
        </p:spPr>
        <p:txBody>
          <a:bodyPr lIns="91737" tIns="45869" rIns="91737" bIns="45869"/>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2376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66163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12733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209926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854780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228600" indent="-228600">
              <a:buFont typeface="Calibri" panose="020F0502020204030204" pitchFamily="34" charset="0"/>
              <a:buAutoNum type="arabicPeriod"/>
            </a:pPr>
            <a:r>
              <a:rPr lang="en-US">
                <a:latin typeface="Times New Roman" panose="02020603050405020304" pitchFamily="18" charset="0"/>
              </a:rPr>
              <a:t>Closing an already closed file is a recipe for disaster in threaded programs </a:t>
            </a:r>
          </a:p>
          <a:p>
            <a:pPr marL="228600" indent="-228600">
              <a:buFont typeface="Calibri" panose="020F0502020204030204" pitchFamily="34" charset="0"/>
              <a:buAutoNum type="arabicPeriod"/>
            </a:pPr>
            <a:r>
              <a:rPr lang="en-US">
                <a:latin typeface="Times New Roman" panose="02020603050405020304" pitchFamily="18" charset="0"/>
              </a:rPr>
              <a:t>Moral: Always check return codes, even for seemingly benign functions such as </a:t>
            </a:r>
            <a:r>
              <a:rPr lang="en-US">
                <a:latin typeface="Courier New" panose="02070309020205020404" pitchFamily="49" charset="0"/>
              </a:rPr>
              <a:t>close()</a:t>
            </a:r>
            <a:endParaRPr lang="en-US">
              <a:latin typeface="Times New Roman" panose="02020603050405020304" pitchFamily="18" charset="0"/>
            </a:endParaRPr>
          </a:p>
        </p:txBody>
      </p:sp>
    </p:spTree>
    <p:extLst>
      <p:ext uri="{BB962C8B-B14F-4D97-AF65-F5344CB8AC3E}">
        <p14:creationId xmlns:p14="http://schemas.microsoft.com/office/powerpoint/2010/main" val="3099907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849795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59953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D4B6DE74-2373-476A-8B1D-D5D24DA59AB2}" type="datetime1">
              <a:rPr lang="en-US" smtClean="0"/>
              <a:t>6/1/2020</a:t>
            </a:fld>
            <a:endParaRPr lang="en-US" dirty="0"/>
          </a:p>
        </p:txBody>
      </p:sp>
      <p:sp>
        <p:nvSpPr>
          <p:cNvPr id="8" name="Footer Placeholder 7"/>
          <p:cNvSpPr>
            <a:spLocks noGrp="1"/>
          </p:cNvSpPr>
          <p:nvPr>
            <p:ph type="ftr" sz="quarter" idx="11"/>
          </p:nvPr>
        </p:nvSpPr>
        <p:spPr/>
        <p:txBody>
          <a:bodyPr/>
          <a:lstStyle/>
          <a:p>
            <a:r>
              <a:rPr lang="en-US"/>
              <a:t>CSCE-313 Fall 2016</a:t>
            </a:r>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266849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86F06FE0-0A03-410D-937A-BEA9B841CDC7}" type="datetime1">
              <a:rPr lang="en-US" smtClean="0"/>
              <a:t>6/1/2020</a:t>
            </a:fld>
            <a:endParaRPr lang="en-US" dirty="0"/>
          </a:p>
        </p:txBody>
      </p:sp>
      <p:sp>
        <p:nvSpPr>
          <p:cNvPr id="4" name="Footer Placeholder 3"/>
          <p:cNvSpPr>
            <a:spLocks noGrp="1"/>
          </p:cNvSpPr>
          <p:nvPr>
            <p:ph type="ftr" sz="quarter" idx="11"/>
          </p:nvPr>
        </p:nvSpPr>
        <p:spPr/>
        <p:txBody>
          <a:bodyPr/>
          <a:lstStyle/>
          <a:p>
            <a:r>
              <a:rPr lang="en-US"/>
              <a:t>CSCE-313 Fall 2016</a:t>
            </a:r>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89247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0424AC5-5EED-4C6D-AB72-279FB452E6DD}" type="datetime1">
              <a:rPr lang="en-US" smtClean="0"/>
              <a:t>6/1/2020</a:t>
            </a:fld>
            <a:endParaRPr lang="en-US" dirty="0"/>
          </a:p>
        </p:txBody>
      </p:sp>
      <p:sp>
        <p:nvSpPr>
          <p:cNvPr id="3" name="Footer Placeholder 2"/>
          <p:cNvSpPr>
            <a:spLocks noGrp="1"/>
          </p:cNvSpPr>
          <p:nvPr>
            <p:ph type="ftr" sz="quarter" idx="11"/>
          </p:nvPr>
        </p:nvSpPr>
        <p:spPr/>
        <p:txBody>
          <a:bodyPr/>
          <a:lstStyle/>
          <a:p>
            <a:r>
              <a:rPr lang="en-US"/>
              <a:t>CSCE-313 Fall 2016</a:t>
            </a:r>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18910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C3B33DF1-4104-4210-9B03-140A96660460}" type="datetime1">
              <a:rPr lang="en-US" smtClean="0"/>
              <a:t>6/1/2020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72AC53DF-4216-466D-99A7-94400E6C2A25}" type="slidenum">
              <a:rPr lang="en-US" sz="1200" smtClean="0">
                <a:solidFill>
                  <a:schemeClr val="tx2"/>
                </a:solidFill>
              </a:rPr>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5853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lgn="r"/>
            <a:fld id="{43112DD8-5C9D-4B79-950B-D5C578B8C113}" type="datetime1">
              <a:rPr lang="en-US" smtClean="0"/>
              <a:t>6/1/2020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1AD93096-5B34-4342-9326-69289CEAE4C2}"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8516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C1F41865-8BF6-4FE4-9188-C456C49EA666}" type="datetime1">
              <a:rPr lang="en-US" smtClean="0"/>
              <a:t>6/1/2020</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2977126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658FA9EF-5685-419D-87BE-157BC16ED90B}" type="datetime1">
              <a:rPr lang="en-US" smtClean="0"/>
              <a:t>6/1/2020</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4073478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fld id="{AC0F43CA-E80D-489F-A5BE-9FF669240B32}" type="datetime1">
              <a:rPr lang="en-US" smtClean="0"/>
              <a:t>6/1/2020</a:t>
            </a:fld>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a:t>CSCE-313 Fall 2016</a:t>
            </a:r>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cstate="print"/>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a:t>Click to edit Master title style</a:t>
            </a:r>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a:t>Click to edit Master subtitle style</a:t>
            </a:r>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B78039D-31EC-4623-88FE-835E8468ECCE}" type="datetime1">
              <a:rPr lang="en-US" smtClean="0"/>
              <a:t>6/1/2020</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lang="en-US"/>
              <a:t>CSCE-313 Fall 2016</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72AC53DF-4216-466D-99A7-94400E6C2A25}"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2655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5BDBE-F252-4887-8F08-A5BAC18F0976}" type="datetime1">
              <a:rPr lang="en-US" smtClean="0"/>
              <a:t>6/1/2020</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121344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lgn="r"/>
            <a:fld id="{E5CDB1F3-0B99-4B86-8519-6E1A5E9A2493}" type="datetime1">
              <a:rPr lang="en-US" smtClean="0"/>
              <a:t>6/1/2020</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lang="en-US"/>
              <a:t>CSCE-313 Fall 2016</a:t>
            </a:r>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algn="ctr"/>
            <a:fld id="{1AD93096-5B34-4342-9326-69289CEAE4C2}" type="slidenum">
              <a:rPr lang="en-US" smtClean="0"/>
              <a:pPr algn="ctr"/>
              <a:t>‹#›</a:t>
            </a:fld>
            <a:endParaRPr lang="en-US" sz="2400" dirty="0">
              <a:solidFill>
                <a:srgbClr val="FFFFFF"/>
              </a:solidFill>
            </a:endParaRPr>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2137187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0D6427D1-0FE7-4BE5-B3E6-EBE05FC6A295}" type="datetime1">
              <a:rPr lang="en-US" smtClean="0"/>
              <a:t>6/1/2020</a:t>
            </a:fld>
            <a:endParaRPr lang="en-US" dirty="0"/>
          </a:p>
        </p:txBody>
      </p:sp>
      <p:sp>
        <p:nvSpPr>
          <p:cNvPr id="6" name="Footer Placeholder 5"/>
          <p:cNvSpPr>
            <a:spLocks noGrp="1"/>
          </p:cNvSpPr>
          <p:nvPr>
            <p:ph type="ftr" sz="quarter" idx="11"/>
          </p:nvPr>
        </p:nvSpPr>
        <p:spPr/>
        <p:txBody>
          <a:bodyPr/>
          <a:lstStyle/>
          <a:p>
            <a:r>
              <a:rPr lang="en-US"/>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29946201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a:t>Click to edit Master title style</a:t>
            </a:r>
            <a:endParaRPr lang="en-US" dirty="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a:t>CSCE-313 Fall 2016</a:t>
            </a:r>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hf sldNum="0" hdr="0" ft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87DE6118-2437-4B30-8E3C-4D2BE6020583}" type="datetimeFigureOut">
              <a:rPr lang="en-US" dirty="0"/>
              <a:pPr/>
              <a:t>6/1/2020</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fontAlgn="base">
              <a:spcBef>
                <a:spcPct val="0"/>
              </a:spcBef>
              <a:spcAft>
                <a:spcPct val="0"/>
              </a:spcAft>
              <a:defRPr/>
            </a:pPr>
            <a:r>
              <a:rPr lang="en-US"/>
              <a:t>CSCE-313 Fall 2016</a:t>
            </a:r>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181060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02" r:id="rId12"/>
  </p:sldLayoutIdLst>
  <p:hf sldNum="0"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25038" y="3042210"/>
            <a:ext cx="6572693" cy="1338471"/>
          </a:xfrm>
        </p:spPr>
        <p:txBody>
          <a:bodyPr>
            <a:normAutofit/>
          </a:bodyPr>
          <a:lstStyle/>
          <a:p>
            <a:r>
              <a:rPr lang="en-US" dirty="0">
                <a:solidFill>
                  <a:schemeClr val="accent1">
                    <a:lumMod val="75000"/>
                  </a:schemeClr>
                </a:solidFill>
              </a:rPr>
              <a:t>UNIX I/O</a:t>
            </a:r>
            <a:endParaRPr lang="en-US" sz="2000" dirty="0">
              <a:solidFill>
                <a:schemeClr val="accent1">
                  <a:lumMod val="75000"/>
                </a:schemeClr>
              </a:solidFill>
            </a:endParaRPr>
          </a:p>
        </p:txBody>
      </p:sp>
      <p:sp>
        <p:nvSpPr>
          <p:cNvPr id="3" name="Rectangle 2"/>
          <p:cNvSpPr>
            <a:spLocks noGrp="1"/>
          </p:cNvSpPr>
          <p:nvPr>
            <p:ph type="subTitle" idx="1"/>
          </p:nvPr>
        </p:nvSpPr>
        <p:spPr>
          <a:xfrm>
            <a:off x="1905000" y="4648200"/>
            <a:ext cx="5123755" cy="1086237"/>
          </a:xfrm>
          <a:solidFill>
            <a:schemeClr val="accent2"/>
          </a:solidFill>
        </p:spPr>
        <p:txBody>
          <a:bodyPr>
            <a:normAutofit/>
          </a:bodyPr>
          <a:lstStyle/>
          <a:p>
            <a:r>
              <a:rPr lang="en-US" dirty="0">
                <a:solidFill>
                  <a:schemeClr val="bg1"/>
                </a:solidFill>
              </a:rPr>
              <a:t>Tanzir Ahmed</a:t>
            </a:r>
            <a:br>
              <a:rPr lang="en-US" dirty="0">
                <a:solidFill>
                  <a:schemeClr val="bg1"/>
                </a:solidFill>
              </a:rPr>
            </a:br>
            <a:r>
              <a:rPr lang="en-US" dirty="0">
                <a:solidFill>
                  <a:schemeClr val="bg1"/>
                </a:solidFill>
              </a:rPr>
              <a:t>CSCE 313 Summer 2020</a:t>
            </a:r>
          </a:p>
        </p:txBody>
      </p:sp>
      <p:sp>
        <p:nvSpPr>
          <p:cNvPr id="5" name="TextBox 4"/>
          <p:cNvSpPr txBox="1"/>
          <p:nvPr/>
        </p:nvSpPr>
        <p:spPr>
          <a:xfrm>
            <a:off x="0" y="0"/>
            <a:ext cx="8923084" cy="2123658"/>
          </a:xfrm>
          <a:prstGeom prst="rect">
            <a:avLst/>
          </a:prstGeom>
          <a:solidFill>
            <a:srgbClr val="FFC000"/>
          </a:solidFill>
        </p:spPr>
        <p:txBody>
          <a:bodyPr wrap="none" rtlCol="0">
            <a:spAutoFit/>
          </a:bodyPr>
          <a:lstStyle/>
          <a:p>
            <a:r>
              <a:rPr lang="en-US" sz="2400" dirty="0"/>
              <a:t>Reference: </a:t>
            </a:r>
            <a:endParaRPr lang="en-US" dirty="0"/>
          </a:p>
          <a:p>
            <a:pPr lvl="1"/>
            <a:r>
              <a:rPr lang="en-US" dirty="0"/>
              <a:t>Advanced Programming in the UNIX Environment, Third Edition, W. Richard Stevens and </a:t>
            </a:r>
          </a:p>
          <a:p>
            <a:pPr lvl="1"/>
            <a:r>
              <a:rPr lang="en-US" dirty="0"/>
              <a:t>Stephen A. </a:t>
            </a:r>
            <a:r>
              <a:rPr lang="en-US" dirty="0" err="1"/>
              <a:t>Rago</a:t>
            </a:r>
            <a:r>
              <a:rPr lang="en-US" dirty="0"/>
              <a:t>, Addison-Wesley Professional Computing Series, 2013. Chapter 3</a:t>
            </a:r>
          </a:p>
          <a:p>
            <a:endParaRPr lang="en-US" dirty="0"/>
          </a:p>
          <a:p>
            <a:pPr lvl="1"/>
            <a:r>
              <a:rPr lang="en-US" i="1" dirty="0"/>
              <a:t>Computer Systems: A Programmer's Perspective</a:t>
            </a:r>
            <a:r>
              <a:rPr lang="en-US" dirty="0"/>
              <a:t>, Randal E. Bryant and David R. O'Hallaron, </a:t>
            </a:r>
          </a:p>
          <a:p>
            <a:pPr lvl="1"/>
            <a:r>
              <a:rPr lang="en-US" dirty="0"/>
              <a:t>Prentice Hall, 3</a:t>
            </a:r>
            <a:r>
              <a:rPr lang="en-US" baseline="30000" dirty="0"/>
              <a:t>rd</a:t>
            </a:r>
            <a:r>
              <a:rPr lang="en-US" dirty="0"/>
              <a:t> edition, 2016, Chapter 10</a:t>
            </a:r>
          </a:p>
          <a:p>
            <a:pPr lvl="1"/>
            <a:endParaRPr lang="en-US" dirty="0"/>
          </a:p>
        </p:txBody>
      </p:sp>
      <p:sp>
        <p:nvSpPr>
          <p:cNvPr id="6" name="Text Box 4"/>
          <p:cNvSpPr txBox="1">
            <a:spLocks noChangeArrowheads="1"/>
          </p:cNvSpPr>
          <p:nvPr/>
        </p:nvSpPr>
        <p:spPr bwMode="auto">
          <a:xfrm>
            <a:off x="2598484" y="2382495"/>
            <a:ext cx="6324600" cy="584775"/>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a:latin typeface="Courier New" panose="02070309020205020404" pitchFamily="49" charset="0"/>
              </a:rPr>
              <a:t>Acknowledgment: Several examples are taken from CSAPP book cited above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232799"/>
            <a:ext cx="6496050" cy="573088"/>
          </a:xfrm>
        </p:spPr>
        <p:txBody>
          <a:bodyPr>
            <a:normAutofit fontScale="90000"/>
          </a:bodyPr>
          <a:lstStyle/>
          <a:p>
            <a:r>
              <a:rPr lang="en-US" dirty="0"/>
              <a:t>Reading Files - Example</a:t>
            </a:r>
          </a:p>
        </p:txBody>
      </p:sp>
      <p:sp>
        <p:nvSpPr>
          <p:cNvPr id="634883" name="Rectangle 3"/>
          <p:cNvSpPr>
            <a:spLocks noGrp="1" noChangeArrowheads="1"/>
          </p:cNvSpPr>
          <p:nvPr>
            <p:ph idx="1"/>
          </p:nvPr>
        </p:nvSpPr>
        <p:spPr>
          <a:xfrm>
            <a:off x="836613" y="1449185"/>
            <a:ext cx="8307387" cy="5410200"/>
          </a:xfrm>
        </p:spPr>
        <p:txBody>
          <a:bodyPr/>
          <a:lstStyle/>
          <a:p>
            <a:pPr>
              <a:lnSpc>
                <a:spcPct val="85000"/>
              </a:lnSpc>
              <a:defRPr/>
            </a:pPr>
            <a:r>
              <a:rPr lang="en-US" sz="2000" dirty="0"/>
              <a:t>Output of the following program reading a file containing “</a:t>
            </a:r>
            <a:r>
              <a:rPr lang="en-US" sz="2000" dirty="0" err="1"/>
              <a:t>foobar</a:t>
            </a:r>
            <a:r>
              <a:rPr lang="en-US" sz="2000" dirty="0"/>
              <a:t>”</a:t>
            </a:r>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marL="0" indent="0" algn="ctr">
              <a:lnSpc>
                <a:spcPct val="85000"/>
              </a:lnSpc>
              <a:buNone/>
              <a:defRPr/>
            </a:pPr>
            <a:br>
              <a:rPr lang="en-US" sz="2800" b="1" dirty="0">
                <a:solidFill>
                  <a:srgbClr val="FF0000"/>
                </a:solidFill>
              </a:rPr>
            </a:br>
            <a:r>
              <a:rPr lang="en-US" sz="2800" b="1" dirty="0">
                <a:solidFill>
                  <a:srgbClr val="FF0000"/>
                </a:solidFill>
              </a:rPr>
              <a:t>Answer: “</a:t>
            </a:r>
            <a:r>
              <a:rPr lang="en-US" sz="2800" b="1" dirty="0" err="1">
                <a:solidFill>
                  <a:srgbClr val="FF0000"/>
                </a:solidFill>
              </a:rPr>
              <a:t>fo</a:t>
            </a:r>
            <a:r>
              <a:rPr lang="en-US" sz="2800" b="1" dirty="0">
                <a:solidFill>
                  <a:srgbClr val="FF0000"/>
                </a:solidFill>
              </a:rPr>
              <a:t>” and “</a:t>
            </a:r>
            <a:r>
              <a:rPr lang="en-US" sz="2800" b="1" dirty="0" err="1">
                <a:solidFill>
                  <a:srgbClr val="FF0000"/>
                </a:solidFill>
              </a:rPr>
              <a:t>ob</a:t>
            </a:r>
            <a:r>
              <a:rPr lang="en-US" sz="2800" b="1" dirty="0">
                <a:solidFill>
                  <a:srgbClr val="FF0000"/>
                </a:solidFill>
              </a:rPr>
              <a:t>”</a:t>
            </a:r>
            <a:br>
              <a:rPr lang="en-US" sz="2800" b="1" dirty="0">
                <a:solidFill>
                  <a:srgbClr val="FF0000"/>
                </a:solidFill>
              </a:rPr>
            </a:br>
            <a:r>
              <a:rPr lang="en-US" sz="2800" b="1" dirty="0">
                <a:solidFill>
                  <a:srgbClr val="FF0000"/>
                </a:solidFill>
              </a:rPr>
              <a:t>Why not “</a:t>
            </a:r>
            <a:r>
              <a:rPr lang="en-US" sz="2800" b="1" dirty="0" err="1">
                <a:solidFill>
                  <a:srgbClr val="FF0000"/>
                </a:solidFill>
              </a:rPr>
              <a:t>fo</a:t>
            </a:r>
            <a:r>
              <a:rPr lang="en-US" sz="2800" b="1" dirty="0">
                <a:solidFill>
                  <a:srgbClr val="FF0000"/>
                </a:solidFill>
              </a:rPr>
              <a:t>” and “</a:t>
            </a:r>
            <a:r>
              <a:rPr lang="en-US" sz="2800" b="1" dirty="0" err="1">
                <a:solidFill>
                  <a:srgbClr val="FF0000"/>
                </a:solidFill>
              </a:rPr>
              <a:t>foob</a:t>
            </a:r>
            <a:r>
              <a:rPr lang="en-US" sz="2800" b="1" dirty="0">
                <a:solidFill>
                  <a:srgbClr val="FF0000"/>
                </a:solidFill>
              </a:rPr>
              <a:t>”??</a:t>
            </a:r>
          </a:p>
        </p:txBody>
      </p:sp>
      <p:sp>
        <p:nvSpPr>
          <p:cNvPr id="23556" name="Text Box 4"/>
          <p:cNvSpPr txBox="1">
            <a:spLocks noChangeArrowheads="1"/>
          </p:cNvSpPr>
          <p:nvPr/>
        </p:nvSpPr>
        <p:spPr bwMode="auto">
          <a:xfrm>
            <a:off x="1371600" y="2133600"/>
            <a:ext cx="6934200" cy="2031325"/>
          </a:xfrm>
          <a:prstGeom prst="rect">
            <a:avLst/>
          </a:prstGeom>
          <a:solidFill>
            <a:srgbClr val="F6F5BD"/>
          </a:solidFill>
          <a:ln w="12700">
            <a:solidFill>
              <a:schemeClr val="tx1"/>
            </a:solidFill>
            <a:miter lim="800000"/>
            <a:headEnd/>
            <a:tailEnd/>
          </a:ln>
        </p:spPr>
        <p:txBody>
          <a:bodyPr wrap="squar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b="1" dirty="0">
                <a:latin typeface="Courier New" panose="02070309020205020404" pitchFamily="49" charset="0"/>
              </a:rPr>
              <a:t>char </a:t>
            </a:r>
            <a:r>
              <a:rPr lang="en-US" sz="1800" b="1" dirty="0" err="1">
                <a:latin typeface="Courier New" panose="02070309020205020404" pitchFamily="49" charset="0"/>
              </a:rPr>
              <a:t>buf</a:t>
            </a:r>
            <a:r>
              <a:rPr lang="en-US" sz="1800" b="1" dirty="0">
                <a:latin typeface="Courier New" panose="02070309020205020404" pitchFamily="49" charset="0"/>
              </a:rPr>
              <a:t> [2];</a:t>
            </a:r>
          </a:p>
          <a:p>
            <a:pPr>
              <a:spcBef>
                <a:spcPct val="0"/>
              </a:spcBef>
              <a:buFontTx/>
              <a:buNone/>
            </a:pPr>
            <a:r>
              <a:rPr lang="en-US" sz="1800" b="1" dirty="0" err="1">
                <a:latin typeface="Courier New" panose="02070309020205020404" pitchFamily="49" charset="0"/>
              </a:rPr>
              <a:t>int</a:t>
            </a:r>
            <a:r>
              <a:rPr lang="en-US" sz="1800" b="1" dirty="0">
                <a:latin typeface="Courier New" panose="02070309020205020404" pitchFamily="49" charset="0"/>
              </a:rPr>
              <a:t> </a:t>
            </a:r>
            <a:r>
              <a:rPr lang="en-US" sz="1800" b="1" dirty="0" err="1">
                <a:latin typeface="Courier New" panose="02070309020205020404" pitchFamily="49" charset="0"/>
              </a:rPr>
              <a:t>fd</a:t>
            </a:r>
            <a:r>
              <a:rPr lang="en-US" sz="1800" b="1" dirty="0">
                <a:latin typeface="Courier New" panose="02070309020205020404" pitchFamily="49" charset="0"/>
              </a:rPr>
              <a:t>;       </a:t>
            </a:r>
            <a:r>
              <a:rPr lang="en-US" sz="1800" b="1" dirty="0">
                <a:solidFill>
                  <a:srgbClr val="990000"/>
                </a:solidFill>
                <a:latin typeface="Courier New" panose="02070309020205020404" pitchFamily="49" charset="0"/>
              </a:rPr>
              <a:t>/* file descriptor */</a:t>
            </a:r>
          </a:p>
          <a:p>
            <a:pPr>
              <a:spcBef>
                <a:spcPct val="0"/>
              </a:spcBef>
              <a:buFontTx/>
              <a:buNone/>
            </a:pPr>
            <a:r>
              <a:rPr lang="en-US" sz="1800" b="1" dirty="0" err="1">
                <a:latin typeface="Courier New" panose="02070309020205020404" pitchFamily="49" charset="0"/>
              </a:rPr>
              <a:t>int</a:t>
            </a:r>
            <a:r>
              <a:rPr lang="en-US" sz="1800" b="1" dirty="0">
                <a:latin typeface="Courier New" panose="02070309020205020404" pitchFamily="49" charset="0"/>
              </a:rPr>
              <a:t> </a:t>
            </a:r>
            <a:r>
              <a:rPr lang="en-US" sz="1800" b="1" dirty="0" err="1">
                <a:latin typeface="Courier New" panose="02070309020205020404" pitchFamily="49" charset="0"/>
              </a:rPr>
              <a:t>nbytes</a:t>
            </a:r>
            <a:r>
              <a:rPr lang="en-US" sz="1800" b="1" dirty="0">
                <a:latin typeface="Courier New" panose="02070309020205020404" pitchFamily="49" charset="0"/>
              </a:rPr>
              <a:t>;   </a:t>
            </a:r>
            <a:r>
              <a:rPr lang="en-US" sz="1800" b="1" dirty="0">
                <a:solidFill>
                  <a:srgbClr val="990000"/>
                </a:solidFill>
                <a:latin typeface="Courier New" panose="02070309020205020404" pitchFamily="49" charset="0"/>
              </a:rPr>
              <a:t>/* number of bytes read */</a:t>
            </a:r>
          </a:p>
          <a:p>
            <a:pPr>
              <a:spcBef>
                <a:spcPct val="0"/>
              </a:spcBef>
              <a:buFontTx/>
              <a:buNone/>
            </a:pPr>
            <a:endParaRPr lang="en-US" sz="1800" b="1" dirty="0">
              <a:latin typeface="Courier New" panose="02070309020205020404" pitchFamily="49" charset="0"/>
            </a:endParaRPr>
          </a:p>
          <a:p>
            <a:pPr>
              <a:spcBef>
                <a:spcPct val="0"/>
              </a:spcBef>
              <a:buFontTx/>
              <a:buNone/>
            </a:pPr>
            <a:r>
              <a:rPr lang="en-US" sz="1800" b="1" dirty="0">
                <a:solidFill>
                  <a:srgbClr val="990000"/>
                </a:solidFill>
                <a:latin typeface="Courier New" panose="02070309020205020404" pitchFamily="49" charset="0"/>
              </a:rPr>
              <a:t>/* Open file </a:t>
            </a:r>
            <a:r>
              <a:rPr lang="en-US" sz="1800" b="1" dirty="0" err="1">
                <a:solidFill>
                  <a:srgbClr val="990000"/>
                </a:solidFill>
                <a:latin typeface="Courier New" panose="02070309020205020404" pitchFamily="49" charset="0"/>
              </a:rPr>
              <a:t>fd</a:t>
            </a:r>
            <a:r>
              <a:rPr lang="en-US" sz="1800" b="1" dirty="0">
                <a:solidFill>
                  <a:srgbClr val="990000"/>
                </a:solidFill>
                <a:latin typeface="Courier New" panose="02070309020205020404" pitchFamily="49" charset="0"/>
              </a:rPr>
              <a:t> ...  */</a:t>
            </a:r>
          </a:p>
          <a:p>
            <a:pPr>
              <a:spcBef>
                <a:spcPct val="0"/>
              </a:spcBef>
              <a:buFontTx/>
              <a:buNone/>
            </a:pPr>
            <a:r>
              <a:rPr lang="en-US" sz="1800" b="1" dirty="0" err="1">
                <a:latin typeface="Courier New" panose="02070309020205020404" pitchFamily="49" charset="0"/>
              </a:rPr>
              <a:t>nbytes</a:t>
            </a:r>
            <a:r>
              <a:rPr lang="en-US" sz="1800" b="1" dirty="0">
                <a:latin typeface="Courier New" panose="02070309020205020404" pitchFamily="49" charset="0"/>
              </a:rPr>
              <a:t> = read(</a:t>
            </a:r>
            <a:r>
              <a:rPr lang="en-US" sz="1800" b="1" dirty="0" err="1">
                <a:latin typeface="Courier New" panose="02070309020205020404" pitchFamily="49" charset="0"/>
              </a:rPr>
              <a:t>fd</a:t>
            </a:r>
            <a:r>
              <a:rPr lang="en-US" sz="1800" b="1" dirty="0">
                <a:latin typeface="Courier New" panose="02070309020205020404" pitchFamily="49" charset="0"/>
              </a:rPr>
              <a:t>, </a:t>
            </a:r>
            <a:r>
              <a:rPr lang="en-US" sz="1800" b="1" dirty="0" err="1">
                <a:latin typeface="Courier New" panose="02070309020205020404" pitchFamily="49" charset="0"/>
              </a:rPr>
              <a:t>buf</a:t>
            </a:r>
            <a:r>
              <a:rPr lang="en-US" sz="1800" b="1" dirty="0">
                <a:latin typeface="Courier New" panose="02070309020205020404" pitchFamily="49" charset="0"/>
              </a:rPr>
              <a:t>, </a:t>
            </a:r>
            <a:r>
              <a:rPr lang="en-US" sz="1800" b="1" dirty="0" err="1">
                <a:latin typeface="Courier New" panose="02070309020205020404" pitchFamily="49" charset="0"/>
              </a:rPr>
              <a:t>sizeof</a:t>
            </a:r>
            <a:r>
              <a:rPr lang="en-US" sz="1800" b="1" dirty="0">
                <a:latin typeface="Courier New" panose="02070309020205020404" pitchFamily="49" charset="0"/>
              </a:rPr>
              <a:t>(</a:t>
            </a:r>
            <a:r>
              <a:rPr lang="en-US" sz="1800" b="1" dirty="0" err="1">
                <a:latin typeface="Courier New" panose="02070309020205020404" pitchFamily="49" charset="0"/>
              </a:rPr>
              <a:t>buf</a:t>
            </a:r>
            <a:r>
              <a:rPr lang="en-US" sz="1800" b="1" dirty="0">
                <a:latin typeface="Courier New" panose="02070309020205020404" pitchFamily="49" charset="0"/>
              </a:rPr>
              <a:t>))); // </a:t>
            </a:r>
            <a:r>
              <a:rPr lang="en-US" sz="1800" b="1" dirty="0" err="1">
                <a:latin typeface="Courier New" panose="02070309020205020404" pitchFamily="49" charset="0"/>
              </a:rPr>
              <a:t>buf</a:t>
            </a:r>
            <a:r>
              <a:rPr lang="en-US" sz="1800" b="1" dirty="0">
                <a:latin typeface="Courier New" panose="02070309020205020404" pitchFamily="49" charset="0"/>
              </a:rPr>
              <a:t> = ?</a:t>
            </a:r>
          </a:p>
          <a:p>
            <a:pPr>
              <a:spcBef>
                <a:spcPct val="0"/>
              </a:spcBef>
              <a:buNone/>
            </a:pPr>
            <a:r>
              <a:rPr lang="en-US" sz="1800" b="1" dirty="0" err="1">
                <a:latin typeface="Courier New" panose="02070309020205020404" pitchFamily="49" charset="0"/>
              </a:rPr>
              <a:t>nbytes</a:t>
            </a:r>
            <a:r>
              <a:rPr lang="en-US" sz="1800" b="1" dirty="0">
                <a:latin typeface="Courier New" panose="02070309020205020404" pitchFamily="49" charset="0"/>
              </a:rPr>
              <a:t> = read(</a:t>
            </a:r>
            <a:r>
              <a:rPr lang="en-US" sz="1800" b="1" dirty="0" err="1">
                <a:latin typeface="Courier New" panose="02070309020205020404" pitchFamily="49" charset="0"/>
              </a:rPr>
              <a:t>fd</a:t>
            </a:r>
            <a:r>
              <a:rPr lang="en-US" sz="1800" b="1" dirty="0">
                <a:latin typeface="Courier New" panose="02070309020205020404" pitchFamily="49" charset="0"/>
              </a:rPr>
              <a:t>, </a:t>
            </a:r>
            <a:r>
              <a:rPr lang="en-US" sz="1800" b="1" dirty="0" err="1">
                <a:latin typeface="Courier New" panose="02070309020205020404" pitchFamily="49" charset="0"/>
              </a:rPr>
              <a:t>buf</a:t>
            </a:r>
            <a:r>
              <a:rPr lang="en-US" sz="1800" b="1" dirty="0">
                <a:latin typeface="Courier New" panose="02070309020205020404" pitchFamily="49" charset="0"/>
              </a:rPr>
              <a:t>, </a:t>
            </a:r>
            <a:r>
              <a:rPr lang="en-US" sz="1800" b="1" dirty="0" err="1">
                <a:latin typeface="Courier New" panose="02070309020205020404" pitchFamily="49" charset="0"/>
              </a:rPr>
              <a:t>sizeof</a:t>
            </a:r>
            <a:r>
              <a:rPr lang="en-US" sz="1800" b="1" dirty="0">
                <a:latin typeface="Courier New" panose="02070309020205020404" pitchFamily="49" charset="0"/>
              </a:rPr>
              <a:t>(</a:t>
            </a:r>
            <a:r>
              <a:rPr lang="en-US" sz="1800" b="1" dirty="0" err="1">
                <a:latin typeface="Courier New" panose="02070309020205020404" pitchFamily="49" charset="0"/>
              </a:rPr>
              <a:t>buf</a:t>
            </a:r>
            <a:r>
              <a:rPr lang="en-US" sz="1800" b="1" dirty="0">
                <a:latin typeface="Courier New" panose="02070309020205020404" pitchFamily="49" charset="0"/>
              </a:rPr>
              <a:t>))); // </a:t>
            </a:r>
            <a:r>
              <a:rPr lang="en-US" sz="1800" b="1" dirty="0" err="1">
                <a:latin typeface="Courier New" panose="02070309020205020404" pitchFamily="49" charset="0"/>
              </a:rPr>
              <a:t>buf</a:t>
            </a:r>
            <a:r>
              <a:rPr lang="en-US" sz="1800" b="1" dirty="0">
                <a:latin typeface="Courier New" panose="02070309020205020404" pitchFamily="49" charset="0"/>
              </a:rPr>
              <a:t> = ?</a:t>
            </a:r>
          </a:p>
        </p:txBody>
      </p:sp>
    </p:spTree>
    <p:extLst>
      <p:ext uri="{BB962C8B-B14F-4D97-AF65-F5344CB8AC3E}">
        <p14:creationId xmlns:p14="http://schemas.microsoft.com/office/powerpoint/2010/main" val="379494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8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4837" y="304800"/>
            <a:ext cx="6634163" cy="573088"/>
          </a:xfrm>
        </p:spPr>
        <p:txBody>
          <a:bodyPr>
            <a:normAutofit fontScale="90000"/>
          </a:bodyPr>
          <a:lstStyle/>
          <a:p>
            <a:r>
              <a:rPr lang="en-US" dirty="0"/>
              <a:t>Writing Files</a:t>
            </a:r>
          </a:p>
        </p:txBody>
      </p:sp>
      <p:sp>
        <p:nvSpPr>
          <p:cNvPr id="635907" name="Rectangle 3"/>
          <p:cNvSpPr>
            <a:spLocks noGrp="1" noChangeArrowheads="1"/>
          </p:cNvSpPr>
          <p:nvPr>
            <p:ph idx="1"/>
          </p:nvPr>
        </p:nvSpPr>
        <p:spPr>
          <a:xfrm>
            <a:off x="671512" y="1066800"/>
            <a:ext cx="8320088" cy="5638800"/>
          </a:xfrm>
        </p:spPr>
        <p:txBody>
          <a:bodyPr>
            <a:normAutofit/>
          </a:bodyPr>
          <a:lstStyle/>
          <a:p>
            <a:pPr>
              <a:defRPr/>
            </a:pPr>
            <a:r>
              <a:rPr lang="en-US" sz="2400" dirty="0"/>
              <a:t>Writing a file </a:t>
            </a:r>
            <a:r>
              <a:rPr lang="en-US" sz="2400" b="1" dirty="0"/>
              <a:t>copies</a:t>
            </a:r>
            <a:r>
              <a:rPr lang="en-US" sz="2400" dirty="0"/>
              <a:t> bytes from memory to the current file position, and then </a:t>
            </a:r>
            <a:r>
              <a:rPr lang="en-US" sz="2400" b="1" dirty="0"/>
              <a:t>updates</a:t>
            </a:r>
            <a:r>
              <a:rPr lang="en-US" sz="2400" dirty="0"/>
              <a:t> current file position</a:t>
            </a:r>
          </a:p>
          <a:p>
            <a:pPr>
              <a:defRPr/>
            </a:pPr>
            <a:endParaRPr lang="en-US" sz="2400" dirty="0"/>
          </a:p>
          <a:p>
            <a:pPr>
              <a:defRPr/>
            </a:pPr>
            <a:endParaRPr lang="en-US" sz="2400" dirty="0"/>
          </a:p>
          <a:p>
            <a:pPr>
              <a:defRPr/>
            </a:pPr>
            <a:endParaRPr lang="en-US" sz="2400" dirty="0"/>
          </a:p>
          <a:p>
            <a:pPr>
              <a:defRPr/>
            </a:pPr>
            <a:endParaRPr lang="en-US" sz="2400" dirty="0"/>
          </a:p>
          <a:p>
            <a:pPr>
              <a:defRPr/>
            </a:pPr>
            <a:endParaRPr lang="en-US" sz="2400" dirty="0"/>
          </a:p>
          <a:p>
            <a:pPr marL="0" indent="0">
              <a:buFontTx/>
              <a:buNone/>
              <a:defRPr/>
            </a:pPr>
            <a:endParaRPr lang="en-US" sz="2400" dirty="0"/>
          </a:p>
          <a:p>
            <a:pPr>
              <a:defRPr/>
            </a:pPr>
            <a:r>
              <a:rPr lang="en-US" sz="2400" dirty="0"/>
              <a:t>Returns number of bytes written from </a:t>
            </a:r>
            <a:r>
              <a:rPr lang="en-US" sz="2400" dirty="0" err="1">
                <a:latin typeface="Courier New" pitchFamily="49" charset="0"/>
              </a:rPr>
              <a:t>buf</a:t>
            </a:r>
            <a:r>
              <a:rPr lang="en-US" sz="2400" dirty="0"/>
              <a:t> to file </a:t>
            </a:r>
            <a:r>
              <a:rPr lang="en-US" sz="2400" dirty="0" err="1">
                <a:latin typeface="Courier New" pitchFamily="49" charset="0"/>
              </a:rPr>
              <a:t>fd</a:t>
            </a:r>
            <a:endParaRPr lang="en-US" sz="2400" dirty="0"/>
          </a:p>
          <a:p>
            <a:pPr lvl="1">
              <a:defRPr/>
            </a:pPr>
            <a:r>
              <a:rPr lang="en-US" sz="2400" b="1" dirty="0" err="1">
                <a:latin typeface="Courier New" pitchFamily="49" charset="0"/>
              </a:rPr>
              <a:t>nbytes</a:t>
            </a:r>
            <a:r>
              <a:rPr lang="en-US" sz="2400" b="1" dirty="0">
                <a:latin typeface="Courier New" pitchFamily="49" charset="0"/>
              </a:rPr>
              <a:t> &lt; 0</a:t>
            </a:r>
            <a:r>
              <a:rPr lang="en-US" sz="2400" b="1" dirty="0"/>
              <a:t> </a:t>
            </a:r>
            <a:r>
              <a:rPr lang="en-US" sz="2400" dirty="0"/>
              <a:t>indicates that an error occurred</a:t>
            </a:r>
          </a:p>
          <a:p>
            <a:pPr lvl="1">
              <a:defRPr/>
            </a:pPr>
            <a:r>
              <a:rPr lang="en-US" sz="2400" dirty="0"/>
              <a:t>As with reads, short counts are possible and are not errors!</a:t>
            </a:r>
          </a:p>
        </p:txBody>
      </p:sp>
      <p:sp>
        <p:nvSpPr>
          <p:cNvPr id="25604" name="Text Box 4"/>
          <p:cNvSpPr txBox="1">
            <a:spLocks noChangeArrowheads="1"/>
          </p:cNvSpPr>
          <p:nvPr/>
        </p:nvSpPr>
        <p:spPr bwMode="auto">
          <a:xfrm>
            <a:off x="990600" y="2057400"/>
            <a:ext cx="7543800" cy="2862322"/>
          </a:xfrm>
          <a:prstGeom prst="rect">
            <a:avLst/>
          </a:prstGeom>
          <a:solidFill>
            <a:srgbClr val="F6F5BD"/>
          </a:solidFill>
          <a:ln w="12700">
            <a:solidFill>
              <a:schemeClr val="tx1"/>
            </a:solidFill>
            <a:miter lim="800000"/>
            <a:headEnd/>
            <a:tailEnd/>
          </a:ln>
        </p:spPr>
        <p:txBody>
          <a:bodyPr wrap="squar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b="1" dirty="0">
                <a:latin typeface="Courier New" panose="02070309020205020404" pitchFamily="49" charset="0"/>
              </a:rPr>
              <a:t>char </a:t>
            </a:r>
            <a:r>
              <a:rPr lang="en-US" sz="1800" b="1" dirty="0" err="1">
                <a:latin typeface="Courier New" panose="02070309020205020404" pitchFamily="49" charset="0"/>
              </a:rPr>
              <a:t>buf</a:t>
            </a:r>
            <a:r>
              <a:rPr lang="en-US" sz="1800" b="1" dirty="0">
                <a:latin typeface="Courier New" panose="02070309020205020404" pitchFamily="49" charset="0"/>
              </a:rPr>
              <a:t>[512];</a:t>
            </a:r>
          </a:p>
          <a:p>
            <a:pPr>
              <a:spcBef>
                <a:spcPct val="0"/>
              </a:spcBef>
              <a:buFontTx/>
              <a:buNone/>
            </a:pPr>
            <a:r>
              <a:rPr lang="en-US" sz="1800" b="1" dirty="0" err="1">
                <a:latin typeface="Courier New" panose="02070309020205020404" pitchFamily="49" charset="0"/>
              </a:rPr>
              <a:t>int</a:t>
            </a:r>
            <a:r>
              <a:rPr lang="en-US" sz="1800" b="1" dirty="0">
                <a:latin typeface="Courier New" panose="02070309020205020404" pitchFamily="49" charset="0"/>
              </a:rPr>
              <a:t> </a:t>
            </a:r>
            <a:r>
              <a:rPr lang="en-US" sz="1800" b="1" dirty="0" err="1">
                <a:latin typeface="Courier New" panose="02070309020205020404" pitchFamily="49" charset="0"/>
              </a:rPr>
              <a:t>fd</a:t>
            </a:r>
            <a:r>
              <a:rPr lang="en-US" sz="1800" b="1" dirty="0">
                <a:latin typeface="Courier New" panose="02070309020205020404" pitchFamily="49" charset="0"/>
              </a:rPr>
              <a:t>;       </a:t>
            </a:r>
            <a:r>
              <a:rPr lang="en-US" sz="1800" b="1" dirty="0">
                <a:solidFill>
                  <a:srgbClr val="990000"/>
                </a:solidFill>
                <a:latin typeface="Courier New" panose="02070309020205020404" pitchFamily="49" charset="0"/>
              </a:rPr>
              <a:t>/* file descriptor */</a:t>
            </a:r>
          </a:p>
          <a:p>
            <a:pPr>
              <a:spcBef>
                <a:spcPct val="0"/>
              </a:spcBef>
              <a:buFontTx/>
              <a:buNone/>
            </a:pPr>
            <a:r>
              <a:rPr lang="en-US" sz="1800" b="1" dirty="0" err="1">
                <a:latin typeface="Courier New" panose="02070309020205020404" pitchFamily="49" charset="0"/>
              </a:rPr>
              <a:t>int</a:t>
            </a:r>
            <a:r>
              <a:rPr lang="en-US" sz="1800" b="1" dirty="0">
                <a:latin typeface="Courier New" panose="02070309020205020404" pitchFamily="49" charset="0"/>
              </a:rPr>
              <a:t> </a:t>
            </a:r>
            <a:r>
              <a:rPr lang="en-US" sz="1800" b="1" dirty="0" err="1">
                <a:latin typeface="Courier New" panose="02070309020205020404" pitchFamily="49" charset="0"/>
              </a:rPr>
              <a:t>nbytes</a:t>
            </a:r>
            <a:r>
              <a:rPr lang="en-US" sz="1800" b="1" dirty="0">
                <a:latin typeface="Courier New" panose="02070309020205020404" pitchFamily="49" charset="0"/>
              </a:rPr>
              <a:t>;   </a:t>
            </a:r>
            <a:r>
              <a:rPr lang="en-US" sz="1800" b="1" dirty="0">
                <a:solidFill>
                  <a:srgbClr val="990000"/>
                </a:solidFill>
                <a:latin typeface="Courier New" panose="02070309020205020404" pitchFamily="49" charset="0"/>
              </a:rPr>
              <a:t>/* number of bytes written*/</a:t>
            </a:r>
          </a:p>
          <a:p>
            <a:pPr>
              <a:spcBef>
                <a:spcPct val="0"/>
              </a:spcBef>
              <a:buFontTx/>
              <a:buNone/>
            </a:pPr>
            <a:endParaRPr lang="en-US" sz="1800" b="1" dirty="0">
              <a:latin typeface="Courier New" panose="02070309020205020404" pitchFamily="49" charset="0"/>
            </a:endParaRPr>
          </a:p>
          <a:p>
            <a:pPr>
              <a:spcBef>
                <a:spcPct val="0"/>
              </a:spcBef>
              <a:buFontTx/>
              <a:buNone/>
            </a:pPr>
            <a:r>
              <a:rPr lang="en-US" sz="1800" b="1" dirty="0">
                <a:solidFill>
                  <a:srgbClr val="990000"/>
                </a:solidFill>
                <a:latin typeface="Courier New" panose="02070309020205020404" pitchFamily="49" charset="0"/>
              </a:rPr>
              <a:t>/* Open the file </a:t>
            </a:r>
            <a:r>
              <a:rPr lang="en-US" sz="1800" b="1" dirty="0" err="1">
                <a:solidFill>
                  <a:srgbClr val="990000"/>
                </a:solidFill>
                <a:latin typeface="Courier New" panose="02070309020205020404" pitchFamily="49" charset="0"/>
              </a:rPr>
              <a:t>fd</a:t>
            </a:r>
            <a:r>
              <a:rPr lang="en-US" sz="1800" b="1" dirty="0">
                <a:solidFill>
                  <a:srgbClr val="990000"/>
                </a:solidFill>
                <a:latin typeface="Courier New" panose="02070309020205020404" pitchFamily="49" charset="0"/>
              </a:rPr>
              <a:t> ... */</a:t>
            </a:r>
          </a:p>
          <a:p>
            <a:pPr>
              <a:spcBef>
                <a:spcPct val="0"/>
              </a:spcBef>
              <a:buFontTx/>
              <a:buNone/>
            </a:pPr>
            <a:r>
              <a:rPr lang="en-US" sz="1800" b="1" dirty="0">
                <a:solidFill>
                  <a:srgbClr val="990000"/>
                </a:solidFill>
                <a:latin typeface="Courier New" panose="02070309020205020404" pitchFamily="49" charset="0"/>
              </a:rPr>
              <a:t>/* Then write up to 512 bytes from </a:t>
            </a:r>
            <a:r>
              <a:rPr lang="en-US" sz="1800" b="1" dirty="0" err="1">
                <a:solidFill>
                  <a:srgbClr val="990000"/>
                </a:solidFill>
                <a:latin typeface="Courier New" panose="02070309020205020404" pitchFamily="49" charset="0"/>
              </a:rPr>
              <a:t>buf</a:t>
            </a:r>
            <a:r>
              <a:rPr lang="en-US" sz="1800" b="1" dirty="0">
                <a:solidFill>
                  <a:srgbClr val="990000"/>
                </a:solidFill>
                <a:latin typeface="Courier New" panose="02070309020205020404" pitchFamily="49" charset="0"/>
              </a:rPr>
              <a:t> to file </a:t>
            </a:r>
            <a:r>
              <a:rPr lang="en-US" sz="1800" b="1" dirty="0" err="1">
                <a:solidFill>
                  <a:srgbClr val="990000"/>
                </a:solidFill>
                <a:latin typeface="Courier New" panose="02070309020205020404" pitchFamily="49" charset="0"/>
              </a:rPr>
              <a:t>fd</a:t>
            </a:r>
            <a:r>
              <a:rPr lang="en-US" sz="1800" b="1" dirty="0">
                <a:solidFill>
                  <a:srgbClr val="990000"/>
                </a:solidFill>
                <a:latin typeface="Courier New" panose="02070309020205020404" pitchFamily="49" charset="0"/>
              </a:rPr>
              <a:t> */</a:t>
            </a:r>
          </a:p>
          <a:p>
            <a:pPr>
              <a:spcBef>
                <a:spcPct val="0"/>
              </a:spcBef>
              <a:buFontTx/>
              <a:buNone/>
            </a:pPr>
            <a:r>
              <a:rPr lang="en-US" sz="1800" b="1" dirty="0">
                <a:latin typeface="Courier New" panose="02070309020205020404" pitchFamily="49" charset="0"/>
              </a:rPr>
              <a:t>if ((</a:t>
            </a:r>
            <a:r>
              <a:rPr lang="en-US" sz="1800" b="1" dirty="0" err="1">
                <a:latin typeface="Courier New" panose="02070309020205020404" pitchFamily="49" charset="0"/>
              </a:rPr>
              <a:t>nbytes</a:t>
            </a:r>
            <a:r>
              <a:rPr lang="en-US" sz="1800" b="1" dirty="0">
                <a:latin typeface="Courier New" panose="02070309020205020404" pitchFamily="49" charset="0"/>
              </a:rPr>
              <a:t> = write(</a:t>
            </a:r>
            <a:r>
              <a:rPr lang="en-US" sz="1800" b="1" dirty="0" err="1">
                <a:latin typeface="Courier New" panose="02070309020205020404" pitchFamily="49" charset="0"/>
              </a:rPr>
              <a:t>fd</a:t>
            </a:r>
            <a:r>
              <a:rPr lang="en-US" sz="1800" b="1" dirty="0">
                <a:latin typeface="Courier New" panose="02070309020205020404" pitchFamily="49" charset="0"/>
              </a:rPr>
              <a:t>, </a:t>
            </a:r>
            <a:r>
              <a:rPr lang="en-US" sz="1800" b="1" dirty="0" err="1">
                <a:latin typeface="Courier New" panose="02070309020205020404" pitchFamily="49" charset="0"/>
              </a:rPr>
              <a:t>buf</a:t>
            </a:r>
            <a:r>
              <a:rPr lang="en-US" sz="1800" b="1" dirty="0">
                <a:latin typeface="Courier New" panose="02070309020205020404" pitchFamily="49" charset="0"/>
              </a:rPr>
              <a:t>, </a:t>
            </a:r>
            <a:r>
              <a:rPr lang="en-US" sz="1800" b="1" dirty="0" err="1">
                <a:latin typeface="Courier New" panose="02070309020205020404" pitchFamily="49" charset="0"/>
              </a:rPr>
              <a:t>sizeof</a:t>
            </a:r>
            <a:r>
              <a:rPr lang="en-US" sz="1800" b="1" dirty="0">
                <a:latin typeface="Courier New" panose="02070309020205020404" pitchFamily="49" charset="0"/>
              </a:rPr>
              <a:t>(</a:t>
            </a:r>
            <a:r>
              <a:rPr lang="en-US" sz="1800" b="1" dirty="0" err="1">
                <a:latin typeface="Courier New" panose="02070309020205020404" pitchFamily="49" charset="0"/>
              </a:rPr>
              <a:t>buf</a:t>
            </a:r>
            <a:r>
              <a:rPr lang="en-US" sz="1800" b="1" dirty="0">
                <a:latin typeface="Courier New" panose="02070309020205020404" pitchFamily="49" charset="0"/>
              </a:rPr>
              <a:t>)) &lt; 0) {</a:t>
            </a:r>
          </a:p>
          <a:p>
            <a:pPr>
              <a:spcBef>
                <a:spcPct val="0"/>
              </a:spcBef>
              <a:buFontTx/>
              <a:buNone/>
            </a:pPr>
            <a:r>
              <a:rPr lang="en-US" sz="1800" b="1" dirty="0">
                <a:latin typeface="Courier New" panose="02070309020205020404" pitchFamily="49" charset="0"/>
              </a:rPr>
              <a:t>   </a:t>
            </a:r>
            <a:r>
              <a:rPr lang="en-US" sz="1800" b="1" dirty="0" err="1">
                <a:latin typeface="Courier New" panose="02070309020205020404" pitchFamily="49" charset="0"/>
              </a:rPr>
              <a:t>perror</a:t>
            </a:r>
            <a:r>
              <a:rPr lang="en-US" sz="1800" b="1" dirty="0">
                <a:latin typeface="Courier New" panose="02070309020205020404" pitchFamily="49" charset="0"/>
              </a:rPr>
              <a:t>("write");</a:t>
            </a:r>
          </a:p>
          <a:p>
            <a:pPr>
              <a:spcBef>
                <a:spcPct val="0"/>
              </a:spcBef>
              <a:buFontTx/>
              <a:buNone/>
            </a:pPr>
            <a:r>
              <a:rPr lang="en-US" sz="1800" b="1" dirty="0">
                <a:latin typeface="Courier New" panose="02070309020205020404" pitchFamily="49" charset="0"/>
              </a:rPr>
              <a:t>   exit(1);</a:t>
            </a:r>
          </a:p>
          <a:p>
            <a:pPr>
              <a:spcBef>
                <a:spcPct val="0"/>
              </a:spcBef>
              <a:buFontTx/>
              <a:buNone/>
            </a:pPr>
            <a:r>
              <a:rPr lang="en-US" sz="1800" b="1" dirty="0">
                <a:latin typeface="Courier New" panose="02070309020205020404" pitchFamily="49" charset="0"/>
              </a:rPr>
              <a:t>}</a:t>
            </a:r>
          </a:p>
        </p:txBody>
      </p:sp>
    </p:spTree>
    <p:extLst>
      <p:ext uri="{BB962C8B-B14F-4D97-AF65-F5344CB8AC3E}">
        <p14:creationId xmlns:p14="http://schemas.microsoft.com/office/powerpoint/2010/main" val="1198248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304800"/>
            <a:ext cx="6634163" cy="573088"/>
          </a:xfrm>
        </p:spPr>
        <p:txBody>
          <a:bodyPr>
            <a:normAutofit fontScale="90000"/>
          </a:bodyPr>
          <a:lstStyle/>
          <a:p>
            <a:r>
              <a:rPr lang="en-US" dirty="0"/>
              <a:t>Writing Files - Example</a:t>
            </a:r>
          </a:p>
        </p:txBody>
      </p:sp>
      <p:sp>
        <p:nvSpPr>
          <p:cNvPr id="635907" name="Rectangle 3"/>
          <p:cNvSpPr>
            <a:spLocks noGrp="1" noChangeArrowheads="1"/>
          </p:cNvSpPr>
          <p:nvPr>
            <p:ph idx="1"/>
          </p:nvPr>
        </p:nvSpPr>
        <p:spPr>
          <a:xfrm>
            <a:off x="685800" y="1447800"/>
            <a:ext cx="8548688" cy="4800600"/>
          </a:xfrm>
        </p:spPr>
        <p:txBody>
          <a:bodyPr>
            <a:normAutofit/>
          </a:bodyPr>
          <a:lstStyle/>
          <a:p>
            <a:pPr>
              <a:defRPr/>
            </a:pPr>
            <a:r>
              <a:rPr lang="en-US" sz="2800" dirty="0"/>
              <a:t>What would be the state of the file after executing the following program?</a:t>
            </a:r>
          </a:p>
          <a:p>
            <a:pPr>
              <a:defRPr/>
            </a:pPr>
            <a:endParaRPr lang="en-US" sz="2800" dirty="0"/>
          </a:p>
          <a:p>
            <a:pPr>
              <a:defRPr/>
            </a:pPr>
            <a:endParaRPr lang="en-US" sz="2800" dirty="0"/>
          </a:p>
          <a:p>
            <a:pPr>
              <a:defRPr/>
            </a:pPr>
            <a:endParaRPr lang="en-US" sz="2800" dirty="0"/>
          </a:p>
          <a:p>
            <a:pPr>
              <a:defRPr/>
            </a:pPr>
            <a:endParaRPr lang="en-US" sz="2800" dirty="0"/>
          </a:p>
          <a:p>
            <a:pPr>
              <a:defRPr/>
            </a:pPr>
            <a:endParaRPr lang="en-US" sz="2800" dirty="0"/>
          </a:p>
          <a:p>
            <a:pPr marL="0" indent="0">
              <a:buFontTx/>
              <a:buNone/>
              <a:defRPr/>
            </a:pPr>
            <a:endParaRPr lang="en-US" sz="2800" dirty="0"/>
          </a:p>
        </p:txBody>
      </p:sp>
      <p:sp>
        <p:nvSpPr>
          <p:cNvPr id="25604" name="Text Box 4"/>
          <p:cNvSpPr txBox="1">
            <a:spLocks noChangeArrowheads="1"/>
          </p:cNvSpPr>
          <p:nvPr/>
        </p:nvSpPr>
        <p:spPr bwMode="auto">
          <a:xfrm>
            <a:off x="762000" y="2895600"/>
            <a:ext cx="7924800" cy="2308324"/>
          </a:xfrm>
          <a:prstGeom prst="rect">
            <a:avLst/>
          </a:prstGeom>
          <a:solidFill>
            <a:srgbClr val="F6F5BD"/>
          </a:solidFill>
          <a:ln w="12700">
            <a:solidFill>
              <a:schemeClr val="tx1"/>
            </a:solidFill>
            <a:miter lim="800000"/>
            <a:headEnd/>
            <a:tailEnd/>
          </a:ln>
        </p:spPr>
        <p:txBody>
          <a:bodyPr wrap="squar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b="1" dirty="0">
                <a:latin typeface="Courier New" panose="02070309020205020404" pitchFamily="49" charset="0"/>
              </a:rPr>
              <a:t>char </a:t>
            </a:r>
            <a:r>
              <a:rPr lang="en-US" sz="1800" b="1" dirty="0" err="1">
                <a:latin typeface="Courier New" panose="02070309020205020404" pitchFamily="49" charset="0"/>
              </a:rPr>
              <a:t>buf</a:t>
            </a:r>
            <a:r>
              <a:rPr lang="en-US" sz="1800" b="1" dirty="0">
                <a:latin typeface="Courier New" panose="02070309020205020404" pitchFamily="49" charset="0"/>
              </a:rPr>
              <a:t>[] = {‘a’, ‘b’}; // what if char* </a:t>
            </a:r>
            <a:r>
              <a:rPr lang="en-US" sz="1800" b="1" dirty="0" err="1">
                <a:latin typeface="Courier New" panose="02070309020205020404" pitchFamily="49" charset="0"/>
              </a:rPr>
              <a:t>buf</a:t>
            </a:r>
            <a:r>
              <a:rPr lang="en-US" sz="1800" b="1" dirty="0">
                <a:latin typeface="Courier New" panose="02070309020205020404" pitchFamily="49" charset="0"/>
              </a:rPr>
              <a:t> = “ab”</a:t>
            </a:r>
          </a:p>
          <a:p>
            <a:pPr>
              <a:spcBef>
                <a:spcPct val="0"/>
              </a:spcBef>
              <a:buFontTx/>
              <a:buNone/>
            </a:pPr>
            <a:r>
              <a:rPr lang="en-US" sz="1800" b="1" dirty="0" err="1">
                <a:latin typeface="Courier New" panose="02070309020205020404" pitchFamily="49" charset="0"/>
              </a:rPr>
              <a:t>int</a:t>
            </a:r>
            <a:r>
              <a:rPr lang="en-US" sz="1800" b="1" dirty="0">
                <a:latin typeface="Courier New" panose="02070309020205020404" pitchFamily="49" charset="0"/>
              </a:rPr>
              <a:t> </a:t>
            </a:r>
            <a:r>
              <a:rPr lang="en-US" sz="1800" b="1" dirty="0" err="1">
                <a:latin typeface="Courier New" panose="02070309020205020404" pitchFamily="49" charset="0"/>
              </a:rPr>
              <a:t>fd</a:t>
            </a:r>
            <a:r>
              <a:rPr lang="en-US" sz="1800" b="1" dirty="0">
                <a:latin typeface="Courier New" panose="02070309020205020404" pitchFamily="49" charset="0"/>
              </a:rPr>
              <a:t>;       </a:t>
            </a:r>
            <a:r>
              <a:rPr lang="en-US" sz="1800" b="1" dirty="0">
                <a:solidFill>
                  <a:srgbClr val="990000"/>
                </a:solidFill>
                <a:latin typeface="Courier New" panose="02070309020205020404" pitchFamily="49" charset="0"/>
              </a:rPr>
              <a:t>/* file descriptor */</a:t>
            </a:r>
          </a:p>
          <a:p>
            <a:pPr>
              <a:spcBef>
                <a:spcPct val="0"/>
              </a:spcBef>
              <a:buFontTx/>
              <a:buNone/>
            </a:pPr>
            <a:r>
              <a:rPr lang="en-US" sz="1800" b="1" dirty="0" err="1">
                <a:latin typeface="Courier New" panose="02070309020205020404" pitchFamily="49" charset="0"/>
              </a:rPr>
              <a:t>int</a:t>
            </a:r>
            <a:r>
              <a:rPr lang="en-US" sz="1800" b="1" dirty="0">
                <a:latin typeface="Courier New" panose="02070309020205020404" pitchFamily="49" charset="0"/>
              </a:rPr>
              <a:t> </a:t>
            </a:r>
            <a:r>
              <a:rPr lang="en-US" sz="1800" b="1" dirty="0" err="1">
                <a:latin typeface="Courier New" panose="02070309020205020404" pitchFamily="49" charset="0"/>
              </a:rPr>
              <a:t>nbytes</a:t>
            </a:r>
            <a:r>
              <a:rPr lang="en-US" sz="1800" b="1" dirty="0">
                <a:latin typeface="Courier New" panose="02070309020205020404" pitchFamily="49" charset="0"/>
              </a:rPr>
              <a:t>;   </a:t>
            </a:r>
            <a:r>
              <a:rPr lang="en-US" sz="1800" b="1" dirty="0">
                <a:solidFill>
                  <a:srgbClr val="990000"/>
                </a:solidFill>
                <a:latin typeface="Courier New" panose="02070309020205020404" pitchFamily="49" charset="0"/>
              </a:rPr>
              <a:t>/* number of bytes written*/</a:t>
            </a:r>
          </a:p>
          <a:p>
            <a:pPr>
              <a:spcBef>
                <a:spcPct val="0"/>
              </a:spcBef>
              <a:buFontTx/>
              <a:buNone/>
            </a:pPr>
            <a:endParaRPr lang="en-US" sz="1800" b="1" dirty="0">
              <a:latin typeface="Courier New" panose="02070309020205020404" pitchFamily="49" charset="0"/>
            </a:endParaRPr>
          </a:p>
          <a:p>
            <a:pPr>
              <a:spcBef>
                <a:spcPct val="0"/>
              </a:spcBef>
              <a:buFontTx/>
              <a:buNone/>
            </a:pPr>
            <a:r>
              <a:rPr lang="en-US" sz="1800" b="1" dirty="0">
                <a:solidFill>
                  <a:srgbClr val="990000"/>
                </a:solidFill>
                <a:latin typeface="Courier New" panose="02070309020205020404" pitchFamily="49" charset="0"/>
              </a:rPr>
              <a:t>/* Open the file </a:t>
            </a:r>
            <a:r>
              <a:rPr lang="en-US" sz="1800" b="1" dirty="0" err="1">
                <a:solidFill>
                  <a:srgbClr val="990000"/>
                </a:solidFill>
                <a:latin typeface="Courier New" panose="02070309020205020404" pitchFamily="49" charset="0"/>
              </a:rPr>
              <a:t>fd</a:t>
            </a:r>
            <a:r>
              <a:rPr lang="en-US" sz="1800" b="1" dirty="0">
                <a:solidFill>
                  <a:srgbClr val="990000"/>
                </a:solidFill>
                <a:latin typeface="Courier New" panose="02070309020205020404" pitchFamily="49" charset="0"/>
              </a:rPr>
              <a:t> ... */</a:t>
            </a:r>
          </a:p>
          <a:p>
            <a:pPr>
              <a:spcBef>
                <a:spcPct val="0"/>
              </a:spcBef>
              <a:buFontTx/>
              <a:buNone/>
            </a:pPr>
            <a:r>
              <a:rPr lang="en-US" sz="1800" b="1" dirty="0">
                <a:solidFill>
                  <a:srgbClr val="990000"/>
                </a:solidFill>
                <a:latin typeface="Courier New" panose="02070309020205020404" pitchFamily="49" charset="0"/>
              </a:rPr>
              <a:t>/* Then write up to 2 bytes from </a:t>
            </a:r>
            <a:r>
              <a:rPr lang="en-US" sz="1800" b="1" dirty="0" err="1">
                <a:solidFill>
                  <a:srgbClr val="990000"/>
                </a:solidFill>
                <a:latin typeface="Courier New" panose="02070309020205020404" pitchFamily="49" charset="0"/>
              </a:rPr>
              <a:t>buf</a:t>
            </a:r>
            <a:r>
              <a:rPr lang="en-US" sz="1800" b="1" dirty="0">
                <a:solidFill>
                  <a:srgbClr val="990000"/>
                </a:solidFill>
                <a:latin typeface="Courier New" panose="02070309020205020404" pitchFamily="49" charset="0"/>
              </a:rPr>
              <a:t> to file </a:t>
            </a:r>
            <a:r>
              <a:rPr lang="en-US" sz="1800" b="1" dirty="0" err="1">
                <a:solidFill>
                  <a:srgbClr val="990000"/>
                </a:solidFill>
                <a:latin typeface="Courier New" panose="02070309020205020404" pitchFamily="49" charset="0"/>
              </a:rPr>
              <a:t>fd</a:t>
            </a:r>
            <a:r>
              <a:rPr lang="en-US" sz="1800" b="1" dirty="0">
                <a:solidFill>
                  <a:srgbClr val="990000"/>
                </a:solidFill>
                <a:latin typeface="Courier New" panose="02070309020205020404" pitchFamily="49" charset="0"/>
              </a:rPr>
              <a:t> */</a:t>
            </a:r>
          </a:p>
          <a:p>
            <a:pPr>
              <a:spcBef>
                <a:spcPct val="0"/>
              </a:spcBef>
              <a:buFontTx/>
              <a:buNone/>
            </a:pPr>
            <a:r>
              <a:rPr lang="en-US" sz="1800" b="1" dirty="0">
                <a:latin typeface="Courier New" panose="02070309020205020404" pitchFamily="49" charset="0"/>
              </a:rPr>
              <a:t>write(</a:t>
            </a:r>
            <a:r>
              <a:rPr lang="en-US" sz="1800" b="1" dirty="0" err="1">
                <a:latin typeface="Courier New" panose="02070309020205020404" pitchFamily="49" charset="0"/>
              </a:rPr>
              <a:t>fd</a:t>
            </a:r>
            <a:r>
              <a:rPr lang="en-US" sz="1800" b="1" dirty="0">
                <a:latin typeface="Courier New" panose="02070309020205020404" pitchFamily="49" charset="0"/>
              </a:rPr>
              <a:t>, </a:t>
            </a:r>
            <a:r>
              <a:rPr lang="en-US" sz="1800" b="1" dirty="0" err="1">
                <a:latin typeface="Courier New" panose="02070309020205020404" pitchFamily="49" charset="0"/>
              </a:rPr>
              <a:t>buf</a:t>
            </a:r>
            <a:r>
              <a:rPr lang="en-US" sz="1800" b="1" dirty="0">
                <a:latin typeface="Courier New" panose="02070309020205020404" pitchFamily="49" charset="0"/>
              </a:rPr>
              <a:t>, </a:t>
            </a:r>
            <a:r>
              <a:rPr lang="en-US" sz="1800" b="1" dirty="0" err="1">
                <a:latin typeface="Courier New" panose="02070309020205020404" pitchFamily="49" charset="0"/>
              </a:rPr>
              <a:t>sizeof</a:t>
            </a:r>
            <a:r>
              <a:rPr lang="en-US" sz="1800" b="1" dirty="0">
                <a:latin typeface="Courier New" panose="02070309020205020404" pitchFamily="49" charset="0"/>
              </a:rPr>
              <a:t>(</a:t>
            </a:r>
            <a:r>
              <a:rPr lang="en-US" sz="1800" b="1" dirty="0" err="1">
                <a:latin typeface="Courier New" panose="02070309020205020404" pitchFamily="49" charset="0"/>
              </a:rPr>
              <a:t>buf</a:t>
            </a:r>
            <a:r>
              <a:rPr lang="en-US" sz="1800" b="1" dirty="0">
                <a:latin typeface="Courier New" panose="02070309020205020404" pitchFamily="49" charset="0"/>
              </a:rPr>
              <a:t>)); //file = ?</a:t>
            </a:r>
          </a:p>
          <a:p>
            <a:pPr>
              <a:spcBef>
                <a:spcPct val="0"/>
              </a:spcBef>
              <a:buNone/>
            </a:pPr>
            <a:r>
              <a:rPr lang="en-US" sz="1800" b="1" dirty="0">
                <a:latin typeface="Courier New" panose="02070309020205020404" pitchFamily="49" charset="0"/>
              </a:rPr>
              <a:t>write(</a:t>
            </a:r>
            <a:r>
              <a:rPr lang="en-US" sz="1800" b="1" dirty="0" err="1">
                <a:latin typeface="Courier New" panose="02070309020205020404" pitchFamily="49" charset="0"/>
              </a:rPr>
              <a:t>fd</a:t>
            </a:r>
            <a:r>
              <a:rPr lang="en-US" sz="1800" b="1" dirty="0">
                <a:latin typeface="Courier New" panose="02070309020205020404" pitchFamily="49" charset="0"/>
              </a:rPr>
              <a:t>, </a:t>
            </a:r>
            <a:r>
              <a:rPr lang="en-US" sz="1800" b="1" dirty="0" err="1">
                <a:latin typeface="Courier New" panose="02070309020205020404" pitchFamily="49" charset="0"/>
              </a:rPr>
              <a:t>buf</a:t>
            </a:r>
            <a:r>
              <a:rPr lang="en-US" sz="1800" b="1" dirty="0">
                <a:latin typeface="Courier New" panose="02070309020205020404" pitchFamily="49" charset="0"/>
              </a:rPr>
              <a:t>, </a:t>
            </a:r>
            <a:r>
              <a:rPr lang="en-US" sz="1800" b="1" dirty="0" err="1">
                <a:latin typeface="Courier New" panose="02070309020205020404" pitchFamily="49" charset="0"/>
              </a:rPr>
              <a:t>sizeof</a:t>
            </a:r>
            <a:r>
              <a:rPr lang="en-US" sz="1800" b="1" dirty="0">
                <a:latin typeface="Courier New" panose="02070309020205020404" pitchFamily="49" charset="0"/>
              </a:rPr>
              <a:t>(</a:t>
            </a:r>
            <a:r>
              <a:rPr lang="en-US" sz="1800" b="1" dirty="0" err="1">
                <a:latin typeface="Courier New" panose="02070309020205020404" pitchFamily="49" charset="0"/>
              </a:rPr>
              <a:t>buf</a:t>
            </a:r>
            <a:r>
              <a:rPr lang="en-US" sz="1800" b="1" dirty="0">
                <a:latin typeface="Courier New" panose="02070309020205020404" pitchFamily="49" charset="0"/>
              </a:rPr>
              <a:t>)); //file = ?</a:t>
            </a:r>
          </a:p>
        </p:txBody>
      </p:sp>
      <p:sp>
        <p:nvSpPr>
          <p:cNvPr id="2" name="TextBox 1"/>
          <p:cNvSpPr txBox="1"/>
          <p:nvPr/>
        </p:nvSpPr>
        <p:spPr>
          <a:xfrm>
            <a:off x="3200400" y="5867400"/>
            <a:ext cx="1143000" cy="584775"/>
          </a:xfrm>
          <a:prstGeom prst="rect">
            <a:avLst/>
          </a:prstGeom>
          <a:noFill/>
        </p:spPr>
        <p:txBody>
          <a:bodyPr wrap="square" rtlCol="0">
            <a:spAutoFit/>
          </a:bodyPr>
          <a:lstStyle/>
          <a:p>
            <a:r>
              <a:rPr lang="en-US" sz="3200" dirty="0" err="1">
                <a:solidFill>
                  <a:srgbClr val="FF0000"/>
                </a:solidFill>
              </a:rPr>
              <a:t>abab</a:t>
            </a:r>
            <a:endParaRPr lang="en-US" dirty="0">
              <a:solidFill>
                <a:srgbClr val="FF0000"/>
              </a:solidFill>
            </a:endParaRPr>
          </a:p>
        </p:txBody>
      </p:sp>
    </p:spTree>
    <p:extLst>
      <p:ext uri="{BB962C8B-B14F-4D97-AF65-F5344CB8AC3E}">
        <p14:creationId xmlns:p14="http://schemas.microsoft.com/office/powerpoint/2010/main" val="188833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648" y="228600"/>
            <a:ext cx="8302752" cy="990600"/>
          </a:xfrm>
        </p:spPr>
        <p:txBody>
          <a:bodyPr>
            <a:normAutofit fontScale="90000"/>
          </a:bodyPr>
          <a:lstStyle/>
          <a:p>
            <a:r>
              <a:rPr lang="en-US" dirty="0"/>
              <a:t>File Representation – 3 Different Tables</a:t>
            </a:r>
          </a:p>
        </p:txBody>
      </p:sp>
      <p:sp>
        <p:nvSpPr>
          <p:cNvPr id="35843" name="Content Placeholder 2"/>
          <p:cNvSpPr>
            <a:spLocks noGrp="1"/>
          </p:cNvSpPr>
          <p:nvPr>
            <p:ph idx="1"/>
          </p:nvPr>
        </p:nvSpPr>
        <p:spPr>
          <a:xfrm>
            <a:off x="609600" y="1676400"/>
            <a:ext cx="8382000" cy="4648200"/>
          </a:xfrm>
        </p:spPr>
        <p:txBody>
          <a:bodyPr>
            <a:normAutofit fontScale="85000" lnSpcReduction="20000"/>
          </a:bodyPr>
          <a:lstStyle/>
          <a:p>
            <a:r>
              <a:rPr lang="en-US" sz="2300" b="1" dirty="0"/>
              <a:t>Descriptor Table</a:t>
            </a:r>
          </a:p>
          <a:p>
            <a:pPr lvl="1"/>
            <a:r>
              <a:rPr lang="en-US" sz="2300" dirty="0"/>
              <a:t>Each process has its own separate descriptor table (only accessible directly by the kernel)</a:t>
            </a:r>
          </a:p>
          <a:p>
            <a:pPr lvl="1"/>
            <a:r>
              <a:rPr lang="en-US" sz="2300" dirty="0"/>
              <a:t>Entries are indexed by the process’s open file descriptors</a:t>
            </a:r>
          </a:p>
          <a:p>
            <a:pPr lvl="1"/>
            <a:r>
              <a:rPr lang="en-US" sz="2300" dirty="0"/>
              <a:t>Each entry points to a </a:t>
            </a:r>
            <a:r>
              <a:rPr lang="en-US" sz="2300" b="1" dirty="0"/>
              <a:t>File Table</a:t>
            </a:r>
            <a:r>
              <a:rPr lang="en-US" sz="2300" dirty="0"/>
              <a:t> entry</a:t>
            </a:r>
          </a:p>
          <a:p>
            <a:r>
              <a:rPr lang="en-US" sz="2300" b="1" dirty="0"/>
              <a:t>File Table</a:t>
            </a:r>
          </a:p>
          <a:p>
            <a:pPr lvl="1"/>
            <a:r>
              <a:rPr lang="en-US" sz="2300" dirty="0"/>
              <a:t>Shared by all processes. </a:t>
            </a:r>
          </a:p>
          <a:p>
            <a:pPr lvl="1"/>
            <a:r>
              <a:rPr lang="en-US" sz="2300" dirty="0"/>
              <a:t>Each entry consists of </a:t>
            </a:r>
          </a:p>
          <a:p>
            <a:pPr lvl="2"/>
            <a:r>
              <a:rPr lang="en-US" sz="2000" dirty="0">
                <a:solidFill>
                  <a:srgbClr val="FF0000"/>
                </a:solidFill>
              </a:rPr>
              <a:t>File Cursor</a:t>
            </a:r>
          </a:p>
          <a:p>
            <a:pPr lvl="2"/>
            <a:r>
              <a:rPr lang="en-US" sz="2000" dirty="0">
                <a:solidFill>
                  <a:srgbClr val="FF0000"/>
                </a:solidFill>
              </a:rPr>
              <a:t>Reference count: # </a:t>
            </a:r>
            <a:r>
              <a:rPr lang="en-US" sz="2000" dirty="0"/>
              <a:t>of descriptor entries from all processes that point to it (why do we need this??) </a:t>
            </a:r>
          </a:p>
          <a:p>
            <a:pPr lvl="2"/>
            <a:r>
              <a:rPr lang="en-US" sz="2000" dirty="0" err="1"/>
              <a:t>ptr</a:t>
            </a:r>
            <a:r>
              <a:rPr lang="en-US" sz="2000" dirty="0"/>
              <a:t> to the v-node table entry, along with status flags</a:t>
            </a:r>
          </a:p>
          <a:p>
            <a:r>
              <a:rPr lang="en-US" sz="2300" b="1" dirty="0"/>
              <a:t>v-node Table</a:t>
            </a:r>
          </a:p>
          <a:p>
            <a:pPr lvl="1"/>
            <a:r>
              <a:rPr lang="en-US" sz="2300" dirty="0"/>
              <a:t>Each entry (1 per file) contains information about the file meta data (e.g., access/modification date, permissions)</a:t>
            </a:r>
            <a:endParaRPr lang="en-US" sz="2600" dirty="0"/>
          </a:p>
        </p:txBody>
      </p:sp>
    </p:spTree>
    <p:extLst>
      <p:ext uri="{BB962C8B-B14F-4D97-AF65-F5344CB8AC3E}">
        <p14:creationId xmlns:p14="http://schemas.microsoft.com/office/powerpoint/2010/main" val="404278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2"/>
          <p:cNvSpPr>
            <a:spLocks noGrp="1" noChangeArrowheads="1"/>
          </p:cNvSpPr>
          <p:nvPr>
            <p:ph type="title"/>
          </p:nvPr>
        </p:nvSpPr>
        <p:spPr>
          <a:xfrm>
            <a:off x="431800" y="332423"/>
            <a:ext cx="7873884" cy="1074102"/>
          </a:xfrm>
        </p:spPr>
        <p:txBody>
          <a:bodyPr>
            <a:normAutofit fontScale="90000"/>
          </a:bodyPr>
          <a:lstStyle/>
          <a:p>
            <a:r>
              <a:rPr lang="en-US" dirty="0"/>
              <a:t>How the Unix Kernel Represents Open Files</a:t>
            </a:r>
          </a:p>
        </p:txBody>
      </p:sp>
      <p:sp>
        <p:nvSpPr>
          <p:cNvPr id="36867" name="Rectangle 43"/>
          <p:cNvSpPr>
            <a:spLocks noGrp="1" noChangeArrowheads="1"/>
          </p:cNvSpPr>
          <p:nvPr>
            <p:ph idx="1"/>
          </p:nvPr>
        </p:nvSpPr>
        <p:spPr>
          <a:xfrm>
            <a:off x="272385" y="1805184"/>
            <a:ext cx="8307387" cy="1074102"/>
          </a:xfrm>
        </p:spPr>
        <p:txBody>
          <a:bodyPr>
            <a:normAutofit/>
          </a:bodyPr>
          <a:lstStyle/>
          <a:p>
            <a:r>
              <a:rPr lang="en-US" dirty="0"/>
              <a:t>Two descriptors referencing two distinct open disk files. Descriptor 1 (</a:t>
            </a:r>
            <a:r>
              <a:rPr lang="en-US" dirty="0" err="1"/>
              <a:t>stdout</a:t>
            </a:r>
            <a:r>
              <a:rPr lang="en-US" dirty="0"/>
              <a:t>) points to terminal, and descriptor 4 points to open disk file</a:t>
            </a:r>
          </a:p>
          <a:p>
            <a:pPr marL="0" indent="0">
              <a:buNone/>
            </a:pPr>
            <a:endParaRPr lang="en-US" dirty="0"/>
          </a:p>
        </p:txBody>
      </p:sp>
      <p:sp>
        <p:nvSpPr>
          <p:cNvPr id="664580"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81"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82"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83"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84"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6873" name="Rectangle 9"/>
          <p:cNvSpPr>
            <a:spLocks noChangeArrowheads="1"/>
          </p:cNvSpPr>
          <p:nvPr/>
        </p:nvSpPr>
        <p:spPr bwMode="auto">
          <a:xfrm>
            <a:off x="896938" y="36703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0</a:t>
            </a:r>
          </a:p>
        </p:txBody>
      </p:sp>
      <p:sp>
        <p:nvSpPr>
          <p:cNvPr id="36874" name="Rectangle 10"/>
          <p:cNvSpPr>
            <a:spLocks noChangeArrowheads="1"/>
          </p:cNvSpPr>
          <p:nvPr/>
        </p:nvSpPr>
        <p:spPr bwMode="auto">
          <a:xfrm>
            <a:off x="896938" y="38989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1</a:t>
            </a:r>
          </a:p>
        </p:txBody>
      </p:sp>
      <p:sp>
        <p:nvSpPr>
          <p:cNvPr id="36875" name="Rectangle 11"/>
          <p:cNvSpPr>
            <a:spLocks noChangeArrowheads="1"/>
          </p:cNvSpPr>
          <p:nvPr/>
        </p:nvSpPr>
        <p:spPr bwMode="auto">
          <a:xfrm>
            <a:off x="896938" y="41275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2</a:t>
            </a:r>
          </a:p>
        </p:txBody>
      </p:sp>
      <p:sp>
        <p:nvSpPr>
          <p:cNvPr id="36876" name="Rectangle 12"/>
          <p:cNvSpPr>
            <a:spLocks noChangeArrowheads="1"/>
          </p:cNvSpPr>
          <p:nvPr/>
        </p:nvSpPr>
        <p:spPr bwMode="auto">
          <a:xfrm>
            <a:off x="896938" y="43561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3</a:t>
            </a:r>
          </a:p>
        </p:txBody>
      </p:sp>
      <p:sp>
        <p:nvSpPr>
          <p:cNvPr id="36877" name="Rectangle 13"/>
          <p:cNvSpPr>
            <a:spLocks noChangeArrowheads="1"/>
          </p:cNvSpPr>
          <p:nvPr/>
        </p:nvSpPr>
        <p:spPr bwMode="auto">
          <a:xfrm>
            <a:off x="896938" y="45847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4</a:t>
            </a:r>
          </a:p>
        </p:txBody>
      </p:sp>
      <p:sp>
        <p:nvSpPr>
          <p:cNvPr id="36878" name="Text Box 14"/>
          <p:cNvSpPr txBox="1">
            <a:spLocks noChangeArrowheads="1"/>
          </p:cNvSpPr>
          <p:nvPr/>
        </p:nvSpPr>
        <p:spPr bwMode="auto">
          <a:xfrm>
            <a:off x="596219" y="2636729"/>
            <a:ext cx="2419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Descriptor Table (DT)</a:t>
            </a:r>
          </a:p>
          <a:p>
            <a:pPr algn="ctr">
              <a:spcBef>
                <a:spcPct val="0"/>
              </a:spcBef>
              <a:buFontTx/>
              <a:buNone/>
            </a:pPr>
            <a:r>
              <a:rPr lang="en-US" sz="1800" dirty="0">
                <a:latin typeface="Calibri" panose="020F0502020204030204" pitchFamily="34" charset="0"/>
              </a:rPr>
              <a:t>[one table per process]</a:t>
            </a:r>
          </a:p>
        </p:txBody>
      </p:sp>
      <p:sp>
        <p:nvSpPr>
          <p:cNvPr id="36879" name="Text Box 15"/>
          <p:cNvSpPr txBox="1">
            <a:spLocks noChangeArrowheads="1"/>
          </p:cNvSpPr>
          <p:nvPr/>
        </p:nvSpPr>
        <p:spPr bwMode="auto">
          <a:xfrm>
            <a:off x="31591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File Table (FT)</a:t>
            </a:r>
          </a:p>
          <a:p>
            <a:pPr algn="ctr">
              <a:spcBef>
                <a:spcPct val="0"/>
              </a:spcBef>
              <a:buFontTx/>
              <a:buNone/>
            </a:pPr>
            <a:r>
              <a:rPr lang="en-US" sz="1800" dirty="0">
                <a:latin typeface="Calibri" panose="020F0502020204030204" pitchFamily="34" charset="0"/>
              </a:rPr>
              <a:t>[shared by all processes]</a:t>
            </a:r>
          </a:p>
        </p:txBody>
      </p:sp>
      <p:sp>
        <p:nvSpPr>
          <p:cNvPr id="36880" name="Text Box 16"/>
          <p:cNvSpPr txBox="1">
            <a:spLocks noChangeArrowheads="1"/>
          </p:cNvSpPr>
          <p:nvPr/>
        </p:nvSpPr>
        <p:spPr bwMode="auto">
          <a:xfrm>
            <a:off x="57499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v-node Table (</a:t>
            </a:r>
            <a:r>
              <a:rPr lang="en-US" sz="1800" dirty="0" err="1">
                <a:solidFill>
                  <a:srgbClr val="C00000"/>
                </a:solidFill>
                <a:latin typeface="Calibri" panose="020F0502020204030204" pitchFamily="34" charset="0"/>
              </a:rPr>
              <a:t>vT</a:t>
            </a:r>
            <a:r>
              <a:rPr lang="en-US" sz="1800" dirty="0">
                <a:solidFill>
                  <a:srgbClr val="C00000"/>
                </a:solidFill>
                <a:latin typeface="Calibri" panose="020F0502020204030204" pitchFamily="34" charset="0"/>
              </a:rPr>
              <a:t>)</a:t>
            </a:r>
          </a:p>
          <a:p>
            <a:pPr algn="ctr">
              <a:spcBef>
                <a:spcPct val="0"/>
              </a:spcBef>
              <a:buFontTx/>
              <a:buNone/>
            </a:pPr>
            <a:r>
              <a:rPr lang="en-US" sz="1800" dirty="0">
                <a:latin typeface="Calibri" panose="020F0502020204030204" pitchFamily="34" charset="0"/>
              </a:rPr>
              <a:t>[shared by all processes]</a:t>
            </a:r>
          </a:p>
        </p:txBody>
      </p:sp>
      <p:sp>
        <p:nvSpPr>
          <p:cNvPr id="664593" name="Rectangle 17"/>
          <p:cNvSpPr>
            <a:spLocks noChangeArrowheads="1"/>
          </p:cNvSpPr>
          <p:nvPr/>
        </p:nvSpPr>
        <p:spPr bwMode="auto">
          <a:xfrm>
            <a:off x="3868738" y="3962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664594" name="Rectangle 18"/>
          <p:cNvSpPr>
            <a:spLocks noChangeArrowheads="1"/>
          </p:cNvSpPr>
          <p:nvPr/>
        </p:nvSpPr>
        <p:spPr bwMode="auto">
          <a:xfrm>
            <a:off x="3868738" y="42672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a:latin typeface="Courier New" pitchFamily="49" charset="0"/>
              </a:rPr>
              <a:t>refcnt=1</a:t>
            </a:r>
          </a:p>
        </p:txBody>
      </p:sp>
      <p:sp>
        <p:nvSpPr>
          <p:cNvPr id="664595" name="Rectangle 19"/>
          <p:cNvSpPr>
            <a:spLocks noChangeArrowheads="1"/>
          </p:cNvSpPr>
          <p:nvPr/>
        </p:nvSpPr>
        <p:spPr bwMode="auto">
          <a:xfrm>
            <a:off x="3868738" y="4572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36884" name="Line 20"/>
          <p:cNvSpPr>
            <a:spLocks noChangeShapeType="1"/>
          </p:cNvSpPr>
          <p:nvPr/>
        </p:nvSpPr>
        <p:spPr bwMode="auto">
          <a:xfrm flipV="1">
            <a:off x="1828800" y="3657600"/>
            <a:ext cx="2039938" cy="3524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4598" name="Rectangle 22"/>
          <p:cNvSpPr>
            <a:spLocks noChangeArrowheads="1"/>
          </p:cNvSpPr>
          <p:nvPr/>
        </p:nvSpPr>
        <p:spPr bwMode="auto">
          <a:xfrm>
            <a:off x="3868738" y="3657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99"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664600"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a:latin typeface="Courier New" pitchFamily="49" charset="0"/>
              </a:rPr>
              <a:t>refcnt=1</a:t>
            </a:r>
          </a:p>
        </p:txBody>
      </p:sp>
      <p:sp>
        <p:nvSpPr>
          <p:cNvPr id="664601"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664602"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6890" name="Line 27"/>
          <p:cNvSpPr>
            <a:spLocks noChangeShapeType="1"/>
          </p:cNvSpPr>
          <p:nvPr/>
        </p:nvSpPr>
        <p:spPr bwMode="auto">
          <a:xfrm>
            <a:off x="1828800" y="4683125"/>
            <a:ext cx="20574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1" name="Text Box 28"/>
          <p:cNvSpPr txBox="1">
            <a:spLocks noChangeArrowheads="1"/>
          </p:cNvSpPr>
          <p:nvPr/>
        </p:nvSpPr>
        <p:spPr bwMode="auto">
          <a:xfrm>
            <a:off x="228600" y="40862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stderr</a:t>
            </a:r>
          </a:p>
        </p:txBody>
      </p:sp>
      <p:sp>
        <p:nvSpPr>
          <p:cNvPr id="36892" name="Text Box 29"/>
          <p:cNvSpPr txBox="1">
            <a:spLocks noChangeArrowheads="1"/>
          </p:cNvSpPr>
          <p:nvPr/>
        </p:nvSpPr>
        <p:spPr bwMode="auto">
          <a:xfrm>
            <a:off x="228600" y="38576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stdout</a:t>
            </a:r>
          </a:p>
        </p:txBody>
      </p:sp>
      <p:sp>
        <p:nvSpPr>
          <p:cNvPr id="36893" name="Text Box 30"/>
          <p:cNvSpPr txBox="1">
            <a:spLocks noChangeArrowheads="1"/>
          </p:cNvSpPr>
          <p:nvPr/>
        </p:nvSpPr>
        <p:spPr bwMode="auto">
          <a:xfrm>
            <a:off x="334963" y="3629025"/>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stdin</a:t>
            </a:r>
          </a:p>
        </p:txBody>
      </p:sp>
      <p:sp>
        <p:nvSpPr>
          <p:cNvPr id="36894" name="Line 31"/>
          <p:cNvSpPr>
            <a:spLocks noChangeShapeType="1"/>
          </p:cNvSpPr>
          <p:nvPr/>
        </p:nvSpPr>
        <p:spPr bwMode="auto">
          <a:xfrm flipV="1">
            <a:off x="4786313" y="3641725"/>
            <a:ext cx="1690687" cy="1539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4608" name="Rectangle 32"/>
          <p:cNvSpPr>
            <a:spLocks noChangeArrowheads="1"/>
          </p:cNvSpPr>
          <p:nvPr/>
        </p:nvSpPr>
        <p:spPr bwMode="auto">
          <a:xfrm>
            <a:off x="6477000" y="3629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664609" name="Rectangle 33"/>
          <p:cNvSpPr>
            <a:spLocks noChangeArrowheads="1"/>
          </p:cNvSpPr>
          <p:nvPr/>
        </p:nvSpPr>
        <p:spPr bwMode="auto">
          <a:xfrm>
            <a:off x="6477000" y="45434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horz" wrap="none" anchor="ctr"/>
          <a:lstStyle/>
          <a:p>
            <a:pPr>
              <a:defRPr/>
            </a:pPr>
            <a:r>
              <a:rPr lang="en-US" dirty="0" err="1">
                <a:latin typeface="Courier New" panose="02070309020205020404" pitchFamily="49" charset="0"/>
                <a:cs typeface="Courier New" panose="02070309020205020404" pitchFamily="49" charset="0"/>
              </a:rPr>
              <a:t>refcnt</a:t>
            </a:r>
            <a:endParaRPr lang="en-US" sz="1600" dirty="0">
              <a:latin typeface="Courier New" panose="02070309020205020404" pitchFamily="49" charset="0"/>
              <a:cs typeface="Courier New" panose="02070309020205020404" pitchFamily="49" charset="0"/>
            </a:endParaRPr>
          </a:p>
        </p:txBody>
      </p:sp>
      <p:sp>
        <p:nvSpPr>
          <p:cNvPr id="664610" name="Rectangle 34"/>
          <p:cNvSpPr>
            <a:spLocks noChangeArrowheads="1"/>
          </p:cNvSpPr>
          <p:nvPr/>
        </p:nvSpPr>
        <p:spPr bwMode="auto">
          <a:xfrm>
            <a:off x="6477000" y="3933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664611" name="Rectangle 35"/>
          <p:cNvSpPr>
            <a:spLocks noChangeArrowheads="1"/>
          </p:cNvSpPr>
          <p:nvPr/>
        </p:nvSpPr>
        <p:spPr bwMode="auto">
          <a:xfrm>
            <a:off x="6477000" y="4238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664612" name="Rectangle 36"/>
          <p:cNvSpPr>
            <a:spLocks noChangeArrowheads="1"/>
          </p:cNvSpPr>
          <p:nvPr/>
        </p:nvSpPr>
        <p:spPr bwMode="auto">
          <a:xfrm>
            <a:off x="6477000" y="52292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664614" name="Rectangle 38"/>
          <p:cNvSpPr>
            <a:spLocks noChangeArrowheads="1"/>
          </p:cNvSpPr>
          <p:nvPr/>
        </p:nvSpPr>
        <p:spPr bwMode="auto">
          <a:xfrm>
            <a:off x="6477000" y="5534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664615" name="Rectangle 39"/>
          <p:cNvSpPr>
            <a:spLocks noChangeArrowheads="1"/>
          </p:cNvSpPr>
          <p:nvPr/>
        </p:nvSpPr>
        <p:spPr bwMode="auto">
          <a:xfrm>
            <a:off x="6477000" y="5838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36903" name="Text Box 40"/>
          <p:cNvSpPr txBox="1">
            <a:spLocks noChangeArrowheads="1"/>
          </p:cNvSpPr>
          <p:nvPr/>
        </p:nvSpPr>
        <p:spPr bwMode="auto">
          <a:xfrm>
            <a:off x="3759200" y="3352800"/>
            <a:ext cx="1549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A (terminal)</a:t>
            </a:r>
          </a:p>
        </p:txBody>
      </p:sp>
      <p:sp>
        <p:nvSpPr>
          <p:cNvPr id="36904" name="Text Box 41"/>
          <p:cNvSpPr txBox="1">
            <a:spLocks noChangeArrowheads="1"/>
          </p:cNvSpPr>
          <p:nvPr/>
        </p:nvSpPr>
        <p:spPr bwMode="auto">
          <a:xfrm>
            <a:off x="3767138" y="5029200"/>
            <a:ext cx="11572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B (disk)</a:t>
            </a:r>
          </a:p>
        </p:txBody>
      </p:sp>
      <p:sp>
        <p:nvSpPr>
          <p:cNvPr id="36905" name="Text Box 45"/>
          <p:cNvSpPr txBox="1">
            <a:spLocks noChangeArrowheads="1"/>
          </p:cNvSpPr>
          <p:nvPr/>
        </p:nvSpPr>
        <p:spPr bwMode="auto">
          <a:xfrm>
            <a:off x="7975600" y="3886200"/>
            <a:ext cx="91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i="1">
                <a:latin typeface="Calibri" panose="020F0502020204030204" pitchFamily="34" charset="0"/>
              </a:rPr>
              <a:t>Info in </a:t>
            </a:r>
          </a:p>
          <a:p>
            <a:pPr>
              <a:spcBef>
                <a:spcPct val="0"/>
              </a:spcBef>
              <a:buFontTx/>
              <a:buNone/>
            </a:pPr>
            <a:r>
              <a:rPr lang="en-US" sz="1600">
                <a:latin typeface="Courier New" panose="02070309020205020404" pitchFamily="49" charset="0"/>
              </a:rPr>
              <a:t>stat</a:t>
            </a:r>
            <a:r>
              <a:rPr lang="en-US" sz="1600" i="1">
                <a:latin typeface="Calibri" panose="020F0502020204030204" pitchFamily="34" charset="0"/>
              </a:rPr>
              <a:t> struct</a:t>
            </a:r>
          </a:p>
        </p:txBody>
      </p:sp>
      <p:sp>
        <p:nvSpPr>
          <p:cNvPr id="36906" name="AutoShape 46"/>
          <p:cNvSpPr>
            <a:spLocks/>
          </p:cNvSpPr>
          <p:nvPr/>
        </p:nvSpPr>
        <p:spPr bwMode="auto">
          <a:xfrm>
            <a:off x="7610475" y="3649663"/>
            <a:ext cx="366713" cy="1189037"/>
          </a:xfrm>
          <a:prstGeom prst="rightBrace">
            <a:avLst>
              <a:gd name="adj1" fmla="val 13325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sz="1600">
              <a:latin typeface="Calibri" panose="020F0502020204030204" pitchFamily="34" charset="0"/>
            </a:endParaRPr>
          </a:p>
        </p:txBody>
      </p:sp>
      <p:sp>
        <p:nvSpPr>
          <p:cNvPr id="36907" name="Line 21"/>
          <p:cNvSpPr>
            <a:spLocks noChangeShapeType="1"/>
          </p:cNvSpPr>
          <p:nvPr/>
        </p:nvSpPr>
        <p:spPr bwMode="auto">
          <a:xfrm flipV="1">
            <a:off x="4706938" y="5229225"/>
            <a:ext cx="1770062" cy="257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Rectangle 37"/>
          <p:cNvSpPr>
            <a:spLocks noChangeArrowheads="1"/>
          </p:cNvSpPr>
          <p:nvPr/>
        </p:nvSpPr>
        <p:spPr bwMode="auto">
          <a:xfrm>
            <a:off x="6477000" y="4800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48" name="Rectangle 33"/>
          <p:cNvSpPr>
            <a:spLocks noChangeArrowheads="1"/>
          </p:cNvSpPr>
          <p:nvPr/>
        </p:nvSpPr>
        <p:spPr bwMode="auto">
          <a:xfrm>
            <a:off x="6477000" y="6096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horz" wrap="none" anchor="ctr"/>
          <a:lstStyle/>
          <a:p>
            <a:pPr>
              <a:defRPr/>
            </a:pPr>
            <a:r>
              <a:rPr lang="en-US" dirty="0" err="1">
                <a:latin typeface="Courier New" panose="02070309020205020404" pitchFamily="49" charset="0"/>
                <a:cs typeface="Courier New" panose="02070309020205020404" pitchFamily="49" charset="0"/>
              </a:rPr>
              <a:t>refcnt</a:t>
            </a:r>
            <a:endParaRPr lang="en-US" dirty="0">
              <a:latin typeface="Courier New" panose="02070309020205020404" pitchFamily="49" charset="0"/>
              <a:cs typeface="Courier New" panose="02070309020205020404" pitchFamily="49" charset="0"/>
            </a:endParaRPr>
          </a:p>
        </p:txBody>
      </p:sp>
      <p:sp>
        <p:nvSpPr>
          <p:cNvPr id="664613" name="Rectangle 37"/>
          <p:cNvSpPr>
            <a:spLocks noChangeArrowheads="1"/>
          </p:cNvSpPr>
          <p:nvPr/>
        </p:nvSpPr>
        <p:spPr bwMode="auto">
          <a:xfrm>
            <a:off x="6477000" y="6400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5" name="Rounded Rectangle 4"/>
          <p:cNvSpPr/>
          <p:nvPr/>
        </p:nvSpPr>
        <p:spPr>
          <a:xfrm>
            <a:off x="272385" y="2590800"/>
            <a:ext cx="8414415" cy="4191000"/>
          </a:xfrm>
          <a:prstGeom prst="roundRect">
            <a:avLst/>
          </a:prstGeom>
          <a:solidFill>
            <a:schemeClr val="accent3">
              <a:lumMod val="40000"/>
              <a:lumOff val="60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764878" y="2209800"/>
            <a:ext cx="1540806" cy="369332"/>
          </a:xfrm>
          <a:prstGeom prst="rect">
            <a:avLst/>
          </a:prstGeom>
          <a:solidFill>
            <a:schemeClr val="accent3">
              <a:lumMod val="40000"/>
              <a:lumOff val="60000"/>
            </a:schemeClr>
          </a:solidFill>
        </p:spPr>
        <p:txBody>
          <a:bodyPr wrap="none" rtlCol="0">
            <a:spAutoFit/>
          </a:bodyPr>
          <a:lstStyle/>
          <a:p>
            <a:r>
              <a:rPr lang="en-US" dirty="0"/>
              <a:t>kernel memory</a:t>
            </a:r>
          </a:p>
        </p:txBody>
      </p:sp>
    </p:spTree>
    <p:extLst>
      <p:ext uri="{BB962C8B-B14F-4D97-AF65-F5344CB8AC3E}">
        <p14:creationId xmlns:p14="http://schemas.microsoft.com/office/powerpoint/2010/main" val="4932872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22960" y="286605"/>
            <a:ext cx="7543800" cy="864334"/>
          </a:xfrm>
        </p:spPr>
        <p:txBody>
          <a:bodyPr/>
          <a:lstStyle/>
          <a:p>
            <a:r>
              <a:rPr lang="en-US" dirty="0"/>
              <a:t>File Sharing</a:t>
            </a:r>
          </a:p>
        </p:txBody>
      </p:sp>
      <p:sp>
        <p:nvSpPr>
          <p:cNvPr id="38915" name="Rectangle 3"/>
          <p:cNvSpPr>
            <a:spLocks noGrp="1" noChangeArrowheads="1"/>
          </p:cNvSpPr>
          <p:nvPr>
            <p:ph idx="1"/>
          </p:nvPr>
        </p:nvSpPr>
        <p:spPr>
          <a:xfrm>
            <a:off x="418306" y="1429915"/>
            <a:ext cx="8307388" cy="1141412"/>
          </a:xfrm>
        </p:spPr>
        <p:txBody>
          <a:bodyPr>
            <a:normAutofit fontScale="85000" lnSpcReduction="10000"/>
          </a:bodyPr>
          <a:lstStyle/>
          <a:p>
            <a:pPr>
              <a:lnSpc>
                <a:spcPct val="85000"/>
              </a:lnSpc>
            </a:pPr>
            <a:r>
              <a:rPr lang="en-US" dirty="0"/>
              <a:t>Two distinct DTs sharing the same disk file through two distinct open FT entries</a:t>
            </a:r>
          </a:p>
          <a:p>
            <a:pPr lvl="1">
              <a:lnSpc>
                <a:spcPct val="90000"/>
              </a:lnSpc>
            </a:pPr>
            <a:r>
              <a:rPr lang="en-US" dirty="0"/>
              <a:t>E.g., calling </a:t>
            </a:r>
            <a:r>
              <a:rPr lang="en-US" b="1" dirty="0">
                <a:latin typeface="Courier New" panose="02070309020205020404" pitchFamily="49" charset="0"/>
              </a:rPr>
              <a:t>open</a:t>
            </a:r>
            <a:r>
              <a:rPr lang="en-US" dirty="0">
                <a:latin typeface="Courier New" panose="02070309020205020404" pitchFamily="49" charset="0"/>
              </a:rPr>
              <a:t> </a:t>
            </a:r>
            <a:r>
              <a:rPr lang="en-US" dirty="0"/>
              <a:t>twice with the same </a:t>
            </a:r>
            <a:r>
              <a:rPr lang="en-US" b="1" dirty="0">
                <a:latin typeface="Courier New" panose="02070309020205020404" pitchFamily="49" charset="0"/>
              </a:rPr>
              <a:t>filename</a:t>
            </a:r>
            <a:r>
              <a:rPr lang="en-US" dirty="0">
                <a:latin typeface="Courier New" panose="02070309020205020404" pitchFamily="49" charset="0"/>
              </a:rPr>
              <a:t> </a:t>
            </a:r>
            <a:r>
              <a:rPr lang="en-US" dirty="0"/>
              <a:t>argument</a:t>
            </a:r>
            <a:endParaRPr lang="en-US" dirty="0">
              <a:latin typeface="Courier New" panose="02070309020205020404" pitchFamily="49" charset="0"/>
            </a:endParaRPr>
          </a:p>
          <a:p>
            <a:pPr lvl="1">
              <a:lnSpc>
                <a:spcPct val="90000"/>
              </a:lnSpc>
            </a:pPr>
            <a:r>
              <a:rPr lang="en-US" dirty="0">
                <a:cs typeface="Calibri Light" panose="020F0302020204030204" pitchFamily="34" charset="0"/>
              </a:rPr>
              <a:t>Every </a:t>
            </a:r>
            <a:r>
              <a:rPr lang="en-US" b="1" dirty="0">
                <a:latin typeface="Courier New" panose="02070309020205020404" pitchFamily="49" charset="0"/>
                <a:cs typeface="Courier New" panose="02070309020205020404" pitchFamily="49" charset="0"/>
              </a:rPr>
              <a:t>open</a:t>
            </a:r>
            <a:r>
              <a:rPr lang="en-US" dirty="0">
                <a:cs typeface="Calibri Light" panose="020F0302020204030204" pitchFamily="34" charset="0"/>
              </a:rPr>
              <a:t> creates a new DT and a new FT entry, also possibly a </a:t>
            </a:r>
            <a:r>
              <a:rPr lang="en-US" dirty="0" err="1">
                <a:cs typeface="Calibri Light" panose="020F0302020204030204" pitchFamily="34" charset="0"/>
              </a:rPr>
              <a:t>vT</a:t>
            </a:r>
            <a:r>
              <a:rPr lang="en-US" dirty="0">
                <a:cs typeface="Calibri Light" panose="020F0302020204030204" pitchFamily="34" charset="0"/>
              </a:rPr>
              <a:t> entry</a:t>
            </a:r>
          </a:p>
        </p:txBody>
      </p:sp>
      <p:sp>
        <p:nvSpPr>
          <p:cNvPr id="35"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6"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7"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8"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9"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8926" name="Text Box 14"/>
          <p:cNvSpPr txBox="1">
            <a:spLocks noChangeArrowheads="1"/>
          </p:cNvSpPr>
          <p:nvPr/>
        </p:nvSpPr>
        <p:spPr bwMode="auto">
          <a:xfrm>
            <a:off x="611188" y="2636838"/>
            <a:ext cx="2389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Descriptor table (DT)</a:t>
            </a:r>
          </a:p>
          <a:p>
            <a:pPr algn="ctr">
              <a:spcBef>
                <a:spcPct val="0"/>
              </a:spcBef>
              <a:buFontTx/>
              <a:buNone/>
            </a:pPr>
            <a:r>
              <a:rPr lang="en-US" sz="1800" dirty="0">
                <a:latin typeface="Calibri" panose="020F0502020204030204" pitchFamily="34" charset="0"/>
              </a:rPr>
              <a:t>[one table per process]</a:t>
            </a:r>
          </a:p>
        </p:txBody>
      </p:sp>
      <p:sp>
        <p:nvSpPr>
          <p:cNvPr id="38927" name="Text Box 15"/>
          <p:cNvSpPr txBox="1">
            <a:spLocks noChangeArrowheads="1"/>
          </p:cNvSpPr>
          <p:nvPr/>
        </p:nvSpPr>
        <p:spPr bwMode="auto">
          <a:xfrm>
            <a:off x="31591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Open File Table (FT) </a:t>
            </a:r>
          </a:p>
          <a:p>
            <a:pPr algn="ctr">
              <a:spcBef>
                <a:spcPct val="0"/>
              </a:spcBef>
              <a:buFontTx/>
              <a:buNone/>
            </a:pPr>
            <a:r>
              <a:rPr lang="en-US" sz="1800" dirty="0">
                <a:latin typeface="Calibri" panose="020F0502020204030204" pitchFamily="34" charset="0"/>
              </a:rPr>
              <a:t>[shared by all processes]</a:t>
            </a:r>
          </a:p>
        </p:txBody>
      </p:sp>
      <p:sp>
        <p:nvSpPr>
          <p:cNvPr id="38928" name="Text Box 16"/>
          <p:cNvSpPr txBox="1">
            <a:spLocks noChangeArrowheads="1"/>
          </p:cNvSpPr>
          <p:nvPr/>
        </p:nvSpPr>
        <p:spPr bwMode="auto">
          <a:xfrm>
            <a:off x="57499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v-node Table (</a:t>
            </a:r>
            <a:r>
              <a:rPr lang="en-US" sz="1800" dirty="0" err="1">
                <a:solidFill>
                  <a:srgbClr val="C00000"/>
                </a:solidFill>
                <a:latin typeface="Calibri" panose="020F0502020204030204" pitchFamily="34" charset="0"/>
              </a:rPr>
              <a:t>vT</a:t>
            </a:r>
            <a:r>
              <a:rPr lang="en-US" sz="1800" dirty="0">
                <a:solidFill>
                  <a:srgbClr val="C00000"/>
                </a:solidFill>
                <a:latin typeface="Calibri" panose="020F0502020204030204" pitchFamily="34" charset="0"/>
              </a:rPr>
              <a:t>)</a:t>
            </a:r>
          </a:p>
          <a:p>
            <a:pPr algn="ctr">
              <a:spcBef>
                <a:spcPct val="0"/>
              </a:spcBef>
              <a:buFontTx/>
              <a:buNone/>
            </a:pPr>
            <a:r>
              <a:rPr lang="en-US" sz="1800" dirty="0">
                <a:latin typeface="Calibri" panose="020F0502020204030204" pitchFamily="34" charset="0"/>
              </a:rPr>
              <a:t>[shared by all processes]</a:t>
            </a:r>
          </a:p>
        </p:txBody>
      </p:sp>
      <p:sp>
        <p:nvSpPr>
          <p:cNvPr id="48" name="Rectangle 17"/>
          <p:cNvSpPr>
            <a:spLocks noChangeArrowheads="1"/>
          </p:cNvSpPr>
          <p:nvPr/>
        </p:nvSpPr>
        <p:spPr bwMode="auto">
          <a:xfrm>
            <a:off x="3868738" y="3962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49" name="Rectangle 18"/>
          <p:cNvSpPr>
            <a:spLocks noChangeArrowheads="1"/>
          </p:cNvSpPr>
          <p:nvPr/>
        </p:nvSpPr>
        <p:spPr bwMode="auto">
          <a:xfrm>
            <a:off x="3868738" y="42672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dirty="0" err="1">
                <a:latin typeface="Courier New" pitchFamily="49" charset="0"/>
              </a:rPr>
              <a:t>refcnt</a:t>
            </a:r>
            <a:r>
              <a:rPr lang="en-US" sz="1400" dirty="0">
                <a:latin typeface="Courier New" pitchFamily="49" charset="0"/>
              </a:rPr>
              <a:t>=1</a:t>
            </a:r>
          </a:p>
        </p:txBody>
      </p:sp>
      <p:sp>
        <p:nvSpPr>
          <p:cNvPr id="50" name="Rectangle 19"/>
          <p:cNvSpPr>
            <a:spLocks noChangeArrowheads="1"/>
          </p:cNvSpPr>
          <p:nvPr/>
        </p:nvSpPr>
        <p:spPr bwMode="auto">
          <a:xfrm>
            <a:off x="3868738" y="4572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38932" name="Line 20"/>
          <p:cNvSpPr>
            <a:spLocks noChangeShapeType="1"/>
          </p:cNvSpPr>
          <p:nvPr/>
        </p:nvSpPr>
        <p:spPr bwMode="auto">
          <a:xfrm flipV="1">
            <a:off x="2116138" y="3657600"/>
            <a:ext cx="1752600" cy="7334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 name="Rectangle 22"/>
          <p:cNvSpPr>
            <a:spLocks noChangeArrowheads="1"/>
          </p:cNvSpPr>
          <p:nvPr/>
        </p:nvSpPr>
        <p:spPr bwMode="auto">
          <a:xfrm>
            <a:off x="3868738" y="3657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3"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54"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dirty="0" err="1">
                <a:latin typeface="Courier New" pitchFamily="49" charset="0"/>
              </a:rPr>
              <a:t>refcnt</a:t>
            </a:r>
            <a:r>
              <a:rPr lang="en-US" sz="1400" dirty="0">
                <a:latin typeface="Courier New" pitchFamily="49" charset="0"/>
              </a:rPr>
              <a:t>=1</a:t>
            </a:r>
          </a:p>
        </p:txBody>
      </p:sp>
      <p:sp>
        <p:nvSpPr>
          <p:cNvPr id="55"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56"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8938" name="Line 27"/>
          <p:cNvSpPr>
            <a:spLocks noChangeShapeType="1"/>
          </p:cNvSpPr>
          <p:nvPr/>
        </p:nvSpPr>
        <p:spPr bwMode="auto">
          <a:xfrm>
            <a:off x="2116138" y="4683125"/>
            <a:ext cx="1770062"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39" name="Text Box 28"/>
          <p:cNvSpPr txBox="1">
            <a:spLocks noChangeArrowheads="1"/>
          </p:cNvSpPr>
          <p:nvPr/>
        </p:nvSpPr>
        <p:spPr bwMode="auto">
          <a:xfrm>
            <a:off x="439739" y="4086225"/>
            <a:ext cx="1035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dirty="0">
                <a:latin typeface="Courier New" panose="02070309020205020404" pitchFamily="49" charset="0"/>
              </a:rPr>
              <a:t>stderr 2</a:t>
            </a:r>
          </a:p>
        </p:txBody>
      </p:sp>
      <p:sp>
        <p:nvSpPr>
          <p:cNvPr id="38940" name="Text Box 29"/>
          <p:cNvSpPr txBox="1">
            <a:spLocks noChangeArrowheads="1"/>
          </p:cNvSpPr>
          <p:nvPr/>
        </p:nvSpPr>
        <p:spPr bwMode="auto">
          <a:xfrm>
            <a:off x="439739" y="3857625"/>
            <a:ext cx="1035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dirty="0" err="1">
                <a:latin typeface="Courier New" panose="02070309020205020404" pitchFamily="49" charset="0"/>
              </a:rPr>
              <a:t>stdout</a:t>
            </a:r>
            <a:r>
              <a:rPr lang="en-US" sz="1400" dirty="0">
                <a:latin typeface="Courier New" panose="02070309020205020404" pitchFamily="49" charset="0"/>
              </a:rPr>
              <a:t> 1</a:t>
            </a:r>
          </a:p>
        </p:txBody>
      </p:sp>
      <p:sp>
        <p:nvSpPr>
          <p:cNvPr id="38941" name="Text Box 30"/>
          <p:cNvSpPr txBox="1">
            <a:spLocks noChangeArrowheads="1"/>
          </p:cNvSpPr>
          <p:nvPr/>
        </p:nvSpPr>
        <p:spPr bwMode="auto">
          <a:xfrm>
            <a:off x="571659" y="3640236"/>
            <a:ext cx="934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dirty="0">
                <a:latin typeface="Courier New" panose="02070309020205020404" pitchFamily="49" charset="0"/>
              </a:rPr>
              <a:t>stdin 0</a:t>
            </a:r>
          </a:p>
        </p:txBody>
      </p:sp>
      <p:sp>
        <p:nvSpPr>
          <p:cNvPr id="38942" name="Line 31"/>
          <p:cNvSpPr>
            <a:spLocks noChangeShapeType="1"/>
          </p:cNvSpPr>
          <p:nvPr/>
        </p:nvSpPr>
        <p:spPr bwMode="auto">
          <a:xfrm flipV="1">
            <a:off x="4786313" y="3641725"/>
            <a:ext cx="1690687" cy="1539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 name="Rectangle 32"/>
          <p:cNvSpPr>
            <a:spLocks noChangeArrowheads="1"/>
          </p:cNvSpPr>
          <p:nvPr/>
        </p:nvSpPr>
        <p:spPr bwMode="auto">
          <a:xfrm>
            <a:off x="6477000" y="3629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63" name="Rectangle 33"/>
          <p:cNvSpPr>
            <a:spLocks noChangeArrowheads="1"/>
          </p:cNvSpPr>
          <p:nvPr/>
        </p:nvSpPr>
        <p:spPr bwMode="auto">
          <a:xfrm>
            <a:off x="6477000" y="45434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horz" wrap="none" anchor="ctr"/>
          <a:lstStyle/>
          <a:p>
            <a:pPr>
              <a:defRPr/>
            </a:pPr>
            <a:r>
              <a:rPr lang="en-US" sz="1600" dirty="0" err="1">
                <a:latin typeface="Courier New" panose="02070309020205020404" pitchFamily="49" charset="0"/>
                <a:cs typeface="Courier New" panose="02070309020205020404" pitchFamily="49" charset="0"/>
              </a:rPr>
              <a:t>refcnt</a:t>
            </a:r>
            <a:r>
              <a:rPr lang="en-US" sz="1600" dirty="0">
                <a:latin typeface="Courier New" panose="02070309020205020404" pitchFamily="49" charset="0"/>
                <a:cs typeface="Courier New" panose="02070309020205020404" pitchFamily="49" charset="0"/>
              </a:rPr>
              <a:t>=2</a:t>
            </a:r>
            <a:r>
              <a:rPr lang="en-US" dirty="0">
                <a:latin typeface="Calibri" pitchFamily="34" charset="0"/>
              </a:rPr>
              <a:t> </a:t>
            </a:r>
          </a:p>
        </p:txBody>
      </p:sp>
      <p:sp>
        <p:nvSpPr>
          <p:cNvPr id="64" name="Rectangle 34"/>
          <p:cNvSpPr>
            <a:spLocks noChangeArrowheads="1"/>
          </p:cNvSpPr>
          <p:nvPr/>
        </p:nvSpPr>
        <p:spPr bwMode="auto">
          <a:xfrm>
            <a:off x="6477000" y="3933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65" name="Rectangle 35"/>
          <p:cNvSpPr>
            <a:spLocks noChangeArrowheads="1"/>
          </p:cNvSpPr>
          <p:nvPr/>
        </p:nvSpPr>
        <p:spPr bwMode="auto">
          <a:xfrm>
            <a:off x="6477000" y="4238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38947" name="Text Box 40"/>
          <p:cNvSpPr txBox="1">
            <a:spLocks noChangeArrowheads="1"/>
          </p:cNvSpPr>
          <p:nvPr/>
        </p:nvSpPr>
        <p:spPr bwMode="auto">
          <a:xfrm>
            <a:off x="3759200" y="3352800"/>
            <a:ext cx="1817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Entry#x File A (disk)</a:t>
            </a:r>
          </a:p>
        </p:txBody>
      </p:sp>
      <p:sp>
        <p:nvSpPr>
          <p:cNvPr id="38948" name="Text Box 41"/>
          <p:cNvSpPr txBox="1">
            <a:spLocks noChangeArrowheads="1"/>
          </p:cNvSpPr>
          <p:nvPr/>
        </p:nvSpPr>
        <p:spPr bwMode="auto">
          <a:xfrm>
            <a:off x="3767138" y="5029200"/>
            <a:ext cx="1822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Entry#y File A (disk)</a:t>
            </a:r>
          </a:p>
        </p:txBody>
      </p:sp>
      <p:sp>
        <p:nvSpPr>
          <p:cNvPr id="38949" name="Line 21"/>
          <p:cNvSpPr>
            <a:spLocks noChangeShapeType="1"/>
          </p:cNvSpPr>
          <p:nvPr/>
        </p:nvSpPr>
        <p:spPr bwMode="auto">
          <a:xfrm flipV="1">
            <a:off x="4706938" y="3641725"/>
            <a:ext cx="1770062" cy="18446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5779629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a:xfrm>
            <a:off x="152400" y="1737361"/>
            <a:ext cx="8915400" cy="4434840"/>
          </a:xfrm>
        </p:spPr>
        <p:txBody>
          <a:bodyPr>
            <a:normAutofit fontScale="85000" lnSpcReduction="10000"/>
          </a:bodyPr>
          <a:lstStyle/>
          <a:p>
            <a:r>
              <a:rPr lang="en-US" sz="2000" dirty="0"/>
              <a:t>Suppose the disk file foobar.txt consists of the six ASCII characters “</a:t>
            </a:r>
            <a:r>
              <a:rPr lang="en-US" sz="2000" dirty="0" err="1"/>
              <a:t>foobar</a:t>
            </a:r>
            <a:r>
              <a:rPr lang="en-US" sz="2000" dirty="0"/>
              <a:t>”. Then what is the output of the following program:</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i="1" dirty="0"/>
              <a:t>Answer: The descriptors fd1 and fd2 each have their own open file table entry so each descriptor has its own file position for foobar.txt. Thus the read from fd1 reads the first byte of foobar.txt and the output is “</a:t>
            </a:r>
            <a:r>
              <a:rPr lang="en-US" sz="2000" b="1" i="1" dirty="0"/>
              <a:t>c=f</a:t>
            </a:r>
            <a:r>
              <a:rPr lang="en-US" sz="2000" i="1" dirty="0"/>
              <a:t>”. Same is true for fd2 and the output “</a:t>
            </a:r>
            <a:r>
              <a:rPr lang="en-US" sz="2000" b="1" i="1" dirty="0"/>
              <a:t>c=f</a:t>
            </a:r>
            <a:r>
              <a:rPr lang="en-US" sz="2000" i="1" dirty="0"/>
              <a:t>”</a:t>
            </a:r>
          </a:p>
        </p:txBody>
      </p:sp>
      <p:sp>
        <p:nvSpPr>
          <p:cNvPr id="40964" name="Text Box 4"/>
          <p:cNvSpPr txBox="1">
            <a:spLocks noChangeArrowheads="1"/>
          </p:cNvSpPr>
          <p:nvPr/>
        </p:nvSpPr>
        <p:spPr bwMode="auto">
          <a:xfrm>
            <a:off x="1447800" y="2286000"/>
            <a:ext cx="6076950" cy="2554545"/>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main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int</a:t>
            </a:r>
            <a:r>
              <a:rPr lang="en-US" sz="1600" dirty="0">
                <a:latin typeface="Courier New" panose="02070309020205020404" pitchFamily="49" charset="0"/>
              </a:rPr>
              <a:t> fd1, fd2;</a:t>
            </a:r>
          </a:p>
          <a:p>
            <a:pPr>
              <a:spcBef>
                <a:spcPct val="0"/>
              </a:spcBef>
              <a:buFontTx/>
              <a:buNone/>
            </a:pPr>
            <a:r>
              <a:rPr lang="en-US" sz="1600" dirty="0">
                <a:latin typeface="Courier New" panose="02070309020205020404" pitchFamily="49" charset="0"/>
              </a:rPr>
              <a:t>	char c;</a:t>
            </a:r>
          </a:p>
          <a:p>
            <a:pPr>
              <a:spcBef>
                <a:spcPct val="0"/>
              </a:spcBef>
              <a:buFontTx/>
              <a:buNone/>
            </a:pPr>
            <a:r>
              <a:rPr lang="en-US" sz="1600" dirty="0">
                <a:latin typeface="Courier New" panose="02070309020205020404" pitchFamily="49" charset="0"/>
              </a:rPr>
              <a:t>	fd1 = open(“foobar.txt”, O_RDONLY, 0);</a:t>
            </a:r>
          </a:p>
          <a:p>
            <a:pPr>
              <a:spcBef>
                <a:spcPct val="0"/>
              </a:spcBef>
              <a:buFontTx/>
              <a:buNone/>
            </a:pPr>
            <a:r>
              <a:rPr lang="en-US" sz="1600" dirty="0">
                <a:latin typeface="Courier New" panose="02070309020205020404" pitchFamily="49" charset="0"/>
              </a:rPr>
              <a:t>	fd2 = open(“foobar.txt”, O_RDONLY, 0);</a:t>
            </a:r>
          </a:p>
          <a:p>
            <a:pPr>
              <a:spcBef>
                <a:spcPct val="0"/>
              </a:spcBef>
              <a:buFontTx/>
              <a:buNone/>
            </a:pPr>
            <a:r>
              <a:rPr lang="en-US" sz="1600" dirty="0">
                <a:latin typeface="Courier New" panose="02070309020205020404" pitchFamily="49" charset="0"/>
              </a:rPr>
              <a:t>	read(fd1, &amp;c, 1);</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printf</a:t>
            </a:r>
            <a:r>
              <a:rPr lang="en-US" sz="1600" dirty="0">
                <a:latin typeface="Courier New" panose="02070309020205020404" pitchFamily="49" charset="0"/>
              </a:rPr>
              <a:t>(“c=%c\n”, c);</a:t>
            </a:r>
          </a:p>
          <a:p>
            <a:pPr>
              <a:spcBef>
                <a:spcPct val="0"/>
              </a:spcBef>
              <a:buFontTx/>
              <a:buNone/>
            </a:pPr>
            <a:r>
              <a:rPr lang="en-US" sz="1600" dirty="0">
                <a:latin typeface="Courier New" panose="02070309020205020404" pitchFamily="49" charset="0"/>
              </a:rPr>
              <a:t>	read(fd2, &amp;c, 1);</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printf</a:t>
            </a:r>
            <a:r>
              <a:rPr lang="en-US" sz="1600" dirty="0">
                <a:latin typeface="Courier New" panose="02070309020205020404" pitchFamily="49" charset="0"/>
              </a:rPr>
              <a:t>(“c=%c\n”, c);</a:t>
            </a:r>
          </a:p>
          <a:p>
            <a:pPr>
              <a:spcBef>
                <a:spcPct val="0"/>
              </a:spcBef>
              <a:buFontTx/>
              <a:buNone/>
            </a:pPr>
            <a:r>
              <a:rPr lang="en-US" sz="1600" dirty="0">
                <a:latin typeface="Courier New" panose="02070309020205020404" pitchFamily="49" charset="0"/>
              </a:rPr>
              <a:t>}</a:t>
            </a:r>
          </a:p>
        </p:txBody>
      </p:sp>
    </p:spTree>
    <p:extLst>
      <p:ext uri="{BB962C8B-B14F-4D97-AF65-F5344CB8AC3E}">
        <p14:creationId xmlns:p14="http://schemas.microsoft.com/office/powerpoint/2010/main" val="3222561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File Descriptors and </a:t>
            </a:r>
            <a:r>
              <a:rPr lang="en-US" altLang="en-US">
                <a:latin typeface="Courier New" panose="02070309020205020404" pitchFamily="49" charset="0"/>
              </a:rPr>
              <a:t>fork()</a:t>
            </a:r>
            <a:endParaRPr lang="en-US" altLang="en-US"/>
          </a:p>
        </p:txBody>
      </p:sp>
      <p:sp>
        <p:nvSpPr>
          <p:cNvPr id="41987" name="Rectangle 3"/>
          <p:cNvSpPr>
            <a:spLocks noGrp="1" noChangeArrowheads="1"/>
          </p:cNvSpPr>
          <p:nvPr>
            <p:ph idx="1"/>
          </p:nvPr>
        </p:nvSpPr>
        <p:spPr>
          <a:xfrm>
            <a:off x="381000" y="1752600"/>
            <a:ext cx="4191000" cy="4724400"/>
          </a:xfrm>
        </p:spPr>
        <p:txBody>
          <a:bodyPr/>
          <a:lstStyle/>
          <a:p>
            <a:r>
              <a:rPr lang="en-US" altLang="en-US" sz="2000" dirty="0"/>
              <a:t>With </a:t>
            </a:r>
            <a:r>
              <a:rPr lang="en-US" altLang="en-US" sz="2000" dirty="0">
                <a:latin typeface="Courier New" panose="02070309020205020404" pitchFamily="49" charset="0"/>
              </a:rPr>
              <a:t>fork()</a:t>
            </a:r>
            <a:r>
              <a:rPr lang="en-US" altLang="en-US" sz="2000" dirty="0"/>
              <a:t>, child inherits content of parent</a:t>
            </a:r>
            <a:r>
              <a:rPr lang="ja-JP" altLang="en-US" sz="2000" dirty="0"/>
              <a:t>’</a:t>
            </a:r>
            <a:r>
              <a:rPr lang="en-US" altLang="ja-JP" sz="2000" dirty="0"/>
              <a:t>s address space, including </a:t>
            </a:r>
            <a:r>
              <a:rPr lang="en-US" altLang="en-US" sz="2000" dirty="0"/>
              <a:t>file descriptor table</a:t>
            </a:r>
          </a:p>
          <a:p>
            <a:pPr marL="819150" lvl="1"/>
            <a:endParaRPr lang="en-US" altLang="en-US" sz="2000" dirty="0"/>
          </a:p>
        </p:txBody>
      </p:sp>
      <p:sp>
        <p:nvSpPr>
          <p:cNvPr id="41988" name="Rectangle 4"/>
          <p:cNvSpPr>
            <a:spLocks noChangeArrowheads="1"/>
          </p:cNvSpPr>
          <p:nvPr/>
        </p:nvSpPr>
        <p:spPr bwMode="auto">
          <a:xfrm>
            <a:off x="5181600" y="1981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89" name="Rectangle 9"/>
          <p:cNvSpPr>
            <a:spLocks noChangeArrowheads="1"/>
          </p:cNvSpPr>
          <p:nvPr/>
        </p:nvSpPr>
        <p:spPr bwMode="auto">
          <a:xfrm>
            <a:off x="5181600" y="2209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0" name="Rectangle 10"/>
          <p:cNvSpPr>
            <a:spLocks noChangeArrowheads="1"/>
          </p:cNvSpPr>
          <p:nvPr/>
        </p:nvSpPr>
        <p:spPr bwMode="auto">
          <a:xfrm>
            <a:off x="5181600" y="2438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1" name="Rectangle 11"/>
          <p:cNvSpPr>
            <a:spLocks noChangeArrowheads="1"/>
          </p:cNvSpPr>
          <p:nvPr/>
        </p:nvSpPr>
        <p:spPr bwMode="auto">
          <a:xfrm>
            <a:off x="5181600" y="2667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2" name="Rectangle 12"/>
          <p:cNvSpPr>
            <a:spLocks noChangeArrowheads="1"/>
          </p:cNvSpPr>
          <p:nvPr/>
        </p:nvSpPr>
        <p:spPr bwMode="auto">
          <a:xfrm>
            <a:off x="5181600" y="2895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3" name="Rectangle 13"/>
          <p:cNvSpPr>
            <a:spLocks noChangeArrowheads="1"/>
          </p:cNvSpPr>
          <p:nvPr/>
        </p:nvSpPr>
        <p:spPr bwMode="auto">
          <a:xfrm>
            <a:off x="5181600" y="3124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4" name="Line 14"/>
          <p:cNvSpPr>
            <a:spLocks noChangeShapeType="1"/>
          </p:cNvSpPr>
          <p:nvPr/>
        </p:nvSpPr>
        <p:spPr bwMode="auto">
          <a:xfrm>
            <a:off x="51816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5" name="Line 15"/>
          <p:cNvSpPr>
            <a:spLocks noChangeShapeType="1"/>
          </p:cNvSpPr>
          <p:nvPr/>
        </p:nvSpPr>
        <p:spPr bwMode="auto">
          <a:xfrm>
            <a:off x="61722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6" name="Rectangle 16"/>
          <p:cNvSpPr>
            <a:spLocks noChangeArrowheads="1"/>
          </p:cNvSpPr>
          <p:nvPr/>
        </p:nvSpPr>
        <p:spPr bwMode="auto">
          <a:xfrm>
            <a:off x="5181600" y="4419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7" name="Rectangle 17"/>
          <p:cNvSpPr>
            <a:spLocks noChangeArrowheads="1"/>
          </p:cNvSpPr>
          <p:nvPr/>
        </p:nvSpPr>
        <p:spPr bwMode="auto">
          <a:xfrm>
            <a:off x="5181600" y="4648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8" name="Rectangle 18"/>
          <p:cNvSpPr>
            <a:spLocks noChangeArrowheads="1"/>
          </p:cNvSpPr>
          <p:nvPr/>
        </p:nvSpPr>
        <p:spPr bwMode="auto">
          <a:xfrm>
            <a:off x="5181600" y="4876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9" name="Rectangle 19"/>
          <p:cNvSpPr>
            <a:spLocks noChangeArrowheads="1"/>
          </p:cNvSpPr>
          <p:nvPr/>
        </p:nvSpPr>
        <p:spPr bwMode="auto">
          <a:xfrm>
            <a:off x="5181600" y="5105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0" name="Rectangle 20"/>
          <p:cNvSpPr>
            <a:spLocks noChangeArrowheads="1"/>
          </p:cNvSpPr>
          <p:nvPr/>
        </p:nvSpPr>
        <p:spPr bwMode="auto">
          <a:xfrm>
            <a:off x="5181600" y="5334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1" name="Rectangle 21"/>
          <p:cNvSpPr>
            <a:spLocks noChangeArrowheads="1"/>
          </p:cNvSpPr>
          <p:nvPr/>
        </p:nvSpPr>
        <p:spPr bwMode="auto">
          <a:xfrm>
            <a:off x="5181600" y="5562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2" name="Line 22"/>
          <p:cNvSpPr>
            <a:spLocks noChangeShapeType="1"/>
          </p:cNvSpPr>
          <p:nvPr/>
        </p:nvSpPr>
        <p:spPr bwMode="auto">
          <a:xfrm>
            <a:off x="51816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3" name="Line 23"/>
          <p:cNvSpPr>
            <a:spLocks noChangeShapeType="1"/>
          </p:cNvSpPr>
          <p:nvPr/>
        </p:nvSpPr>
        <p:spPr bwMode="auto">
          <a:xfrm>
            <a:off x="61722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4" name="Text Box 24"/>
          <p:cNvSpPr txBox="1">
            <a:spLocks noChangeArrowheads="1"/>
          </p:cNvSpPr>
          <p:nvPr/>
        </p:nvSpPr>
        <p:spPr bwMode="auto">
          <a:xfrm>
            <a:off x="4800600" y="1706563"/>
            <a:ext cx="1827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parent</a:t>
            </a:r>
            <a:r>
              <a:rPr lang="ja-JP" altLang="en-US" sz="1200"/>
              <a:t>’</a:t>
            </a:r>
            <a:r>
              <a:rPr lang="en-US" altLang="ja-JP" sz="1200"/>
              <a:t>s file desc table</a:t>
            </a:r>
            <a:endParaRPr lang="en-US" altLang="en-US" sz="1200"/>
          </a:p>
        </p:txBody>
      </p:sp>
      <p:sp>
        <p:nvSpPr>
          <p:cNvPr id="42005" name="Text Box 25"/>
          <p:cNvSpPr txBox="1">
            <a:spLocks noChangeArrowheads="1"/>
          </p:cNvSpPr>
          <p:nvPr/>
        </p:nvSpPr>
        <p:spPr bwMode="auto">
          <a:xfrm>
            <a:off x="4800600" y="4114800"/>
            <a:ext cx="1698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child</a:t>
            </a:r>
            <a:r>
              <a:rPr lang="ja-JP" altLang="en-US" sz="1200"/>
              <a:t>’</a:t>
            </a:r>
            <a:r>
              <a:rPr lang="en-US" altLang="ja-JP" sz="1200"/>
              <a:t>s file desc table</a:t>
            </a:r>
            <a:endParaRPr lang="en-US" altLang="en-US" sz="1200"/>
          </a:p>
        </p:txBody>
      </p:sp>
      <p:sp>
        <p:nvSpPr>
          <p:cNvPr id="42006" name="Rectangle 27"/>
          <p:cNvSpPr>
            <a:spLocks noChangeArrowheads="1"/>
          </p:cNvSpPr>
          <p:nvPr/>
        </p:nvSpPr>
        <p:spPr bwMode="auto">
          <a:xfrm>
            <a:off x="48006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2007" name="Rectangle 33"/>
          <p:cNvSpPr>
            <a:spLocks noChangeArrowheads="1"/>
          </p:cNvSpPr>
          <p:nvPr/>
        </p:nvSpPr>
        <p:spPr bwMode="auto">
          <a:xfrm>
            <a:off x="67056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8" name="Rectangle 34"/>
          <p:cNvSpPr>
            <a:spLocks noChangeArrowheads="1"/>
          </p:cNvSpPr>
          <p:nvPr/>
        </p:nvSpPr>
        <p:spPr bwMode="auto">
          <a:xfrm>
            <a:off x="67056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9" name="Rectangle 35"/>
          <p:cNvSpPr>
            <a:spLocks noChangeArrowheads="1"/>
          </p:cNvSpPr>
          <p:nvPr/>
        </p:nvSpPr>
        <p:spPr bwMode="auto">
          <a:xfrm>
            <a:off x="67056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10" name="Rectangle 36"/>
          <p:cNvSpPr>
            <a:spLocks noChangeArrowheads="1"/>
          </p:cNvSpPr>
          <p:nvPr/>
        </p:nvSpPr>
        <p:spPr bwMode="auto">
          <a:xfrm>
            <a:off x="67056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11" name="Rectangle 37"/>
          <p:cNvSpPr>
            <a:spLocks noChangeArrowheads="1"/>
          </p:cNvSpPr>
          <p:nvPr/>
        </p:nvSpPr>
        <p:spPr bwMode="auto">
          <a:xfrm>
            <a:off x="67056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12" name="Rectangle 38"/>
          <p:cNvSpPr>
            <a:spLocks noChangeArrowheads="1"/>
          </p:cNvSpPr>
          <p:nvPr/>
        </p:nvSpPr>
        <p:spPr bwMode="auto">
          <a:xfrm>
            <a:off x="67056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13" name="Rectangle 39"/>
          <p:cNvSpPr>
            <a:spLocks noChangeArrowheads="1"/>
          </p:cNvSpPr>
          <p:nvPr/>
        </p:nvSpPr>
        <p:spPr bwMode="auto">
          <a:xfrm>
            <a:off x="48006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2014" name="Rectangle 40"/>
          <p:cNvSpPr>
            <a:spLocks noChangeArrowheads="1"/>
          </p:cNvSpPr>
          <p:nvPr/>
        </p:nvSpPr>
        <p:spPr bwMode="auto">
          <a:xfrm>
            <a:off x="48006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2015" name="Rectangle 41"/>
          <p:cNvSpPr>
            <a:spLocks noChangeArrowheads="1"/>
          </p:cNvSpPr>
          <p:nvPr/>
        </p:nvSpPr>
        <p:spPr bwMode="auto">
          <a:xfrm>
            <a:off x="48006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dirty="0">
                <a:latin typeface="Courier New" panose="02070309020205020404" pitchFamily="49" charset="0"/>
              </a:rPr>
              <a:t>[3]</a:t>
            </a:r>
          </a:p>
        </p:txBody>
      </p:sp>
      <p:sp>
        <p:nvSpPr>
          <p:cNvPr id="42016" name="Rectangle 42"/>
          <p:cNvSpPr>
            <a:spLocks noChangeArrowheads="1"/>
          </p:cNvSpPr>
          <p:nvPr/>
        </p:nvSpPr>
        <p:spPr bwMode="auto">
          <a:xfrm>
            <a:off x="48006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2017" name="Rectangle 43"/>
          <p:cNvSpPr>
            <a:spLocks noChangeArrowheads="1"/>
          </p:cNvSpPr>
          <p:nvPr/>
        </p:nvSpPr>
        <p:spPr bwMode="auto">
          <a:xfrm>
            <a:off x="48006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sp>
        <p:nvSpPr>
          <p:cNvPr id="42018" name="Rectangle 44"/>
          <p:cNvSpPr>
            <a:spLocks noChangeArrowheads="1"/>
          </p:cNvSpPr>
          <p:nvPr/>
        </p:nvSpPr>
        <p:spPr bwMode="auto">
          <a:xfrm>
            <a:off x="48006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2019" name="Rectangle 45"/>
          <p:cNvSpPr>
            <a:spLocks noChangeArrowheads="1"/>
          </p:cNvSpPr>
          <p:nvPr/>
        </p:nvSpPr>
        <p:spPr bwMode="auto">
          <a:xfrm>
            <a:off x="48006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2020" name="Rectangle 46"/>
          <p:cNvSpPr>
            <a:spLocks noChangeArrowheads="1"/>
          </p:cNvSpPr>
          <p:nvPr/>
        </p:nvSpPr>
        <p:spPr bwMode="auto">
          <a:xfrm>
            <a:off x="48006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2021" name="Rectangle 47"/>
          <p:cNvSpPr>
            <a:spLocks noChangeArrowheads="1"/>
          </p:cNvSpPr>
          <p:nvPr/>
        </p:nvSpPr>
        <p:spPr bwMode="auto">
          <a:xfrm>
            <a:off x="48006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2022" name="Rectangle 48"/>
          <p:cNvSpPr>
            <a:spLocks noChangeArrowheads="1"/>
          </p:cNvSpPr>
          <p:nvPr/>
        </p:nvSpPr>
        <p:spPr bwMode="auto">
          <a:xfrm>
            <a:off x="48006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2023" name="Rectangle 49"/>
          <p:cNvSpPr>
            <a:spLocks noChangeArrowheads="1"/>
          </p:cNvSpPr>
          <p:nvPr/>
        </p:nvSpPr>
        <p:spPr bwMode="auto">
          <a:xfrm>
            <a:off x="48006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cxnSp>
        <p:nvCxnSpPr>
          <p:cNvPr id="42024" name="AutoShape 50"/>
          <p:cNvCxnSpPr>
            <a:cxnSpLocks noChangeShapeType="1"/>
            <a:stCxn id="41988" idx="3"/>
            <a:endCxn id="42007" idx="1"/>
          </p:cNvCxnSpPr>
          <p:nvPr/>
        </p:nvCxnSpPr>
        <p:spPr bwMode="auto">
          <a:xfrm>
            <a:off x="6172200" y="2095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5" name="AutoShape 51"/>
          <p:cNvCxnSpPr>
            <a:cxnSpLocks noChangeShapeType="1"/>
            <a:stCxn id="41989" idx="3"/>
            <a:endCxn id="42008" idx="1"/>
          </p:cNvCxnSpPr>
          <p:nvPr/>
        </p:nvCxnSpPr>
        <p:spPr bwMode="auto">
          <a:xfrm>
            <a:off x="6172200" y="2324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6" name="AutoShape 52"/>
          <p:cNvCxnSpPr>
            <a:cxnSpLocks noChangeShapeType="1"/>
            <a:stCxn id="41990" idx="3"/>
            <a:endCxn id="42009" idx="1"/>
          </p:cNvCxnSpPr>
          <p:nvPr/>
        </p:nvCxnSpPr>
        <p:spPr bwMode="auto">
          <a:xfrm>
            <a:off x="6172200" y="2552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7" name="AutoShape 53"/>
          <p:cNvCxnSpPr>
            <a:cxnSpLocks noChangeShapeType="1"/>
            <a:stCxn id="41991" idx="3"/>
            <a:endCxn id="42010" idx="1"/>
          </p:cNvCxnSpPr>
          <p:nvPr/>
        </p:nvCxnSpPr>
        <p:spPr bwMode="auto">
          <a:xfrm>
            <a:off x="6172200" y="2781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8" name="AutoShape 54"/>
          <p:cNvCxnSpPr>
            <a:cxnSpLocks noChangeShapeType="1"/>
            <a:stCxn id="41992" idx="3"/>
            <a:endCxn id="42011" idx="1"/>
          </p:cNvCxnSpPr>
          <p:nvPr/>
        </p:nvCxnSpPr>
        <p:spPr bwMode="auto">
          <a:xfrm>
            <a:off x="6172200" y="3009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9" name="AutoShape 55"/>
          <p:cNvCxnSpPr>
            <a:cxnSpLocks noChangeShapeType="1"/>
            <a:stCxn id="41993" idx="3"/>
            <a:endCxn id="42012" idx="1"/>
          </p:cNvCxnSpPr>
          <p:nvPr/>
        </p:nvCxnSpPr>
        <p:spPr bwMode="auto">
          <a:xfrm>
            <a:off x="6172200" y="3238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30" name="Rectangle 56"/>
          <p:cNvSpPr>
            <a:spLocks noChangeArrowheads="1"/>
          </p:cNvSpPr>
          <p:nvPr/>
        </p:nvSpPr>
        <p:spPr bwMode="auto">
          <a:xfrm>
            <a:off x="67056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1" name="Rectangle 57"/>
          <p:cNvSpPr>
            <a:spLocks noChangeArrowheads="1"/>
          </p:cNvSpPr>
          <p:nvPr/>
        </p:nvSpPr>
        <p:spPr bwMode="auto">
          <a:xfrm>
            <a:off x="67056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2" name="Rectangle 58"/>
          <p:cNvSpPr>
            <a:spLocks noChangeArrowheads="1"/>
          </p:cNvSpPr>
          <p:nvPr/>
        </p:nvSpPr>
        <p:spPr bwMode="auto">
          <a:xfrm>
            <a:off x="67056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3" name="Rectangle 59"/>
          <p:cNvSpPr>
            <a:spLocks noChangeArrowheads="1"/>
          </p:cNvSpPr>
          <p:nvPr/>
        </p:nvSpPr>
        <p:spPr bwMode="auto">
          <a:xfrm>
            <a:off x="67056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4" name="Rectangle 60"/>
          <p:cNvSpPr>
            <a:spLocks noChangeArrowheads="1"/>
          </p:cNvSpPr>
          <p:nvPr/>
        </p:nvSpPr>
        <p:spPr bwMode="auto">
          <a:xfrm>
            <a:off x="67056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5" name="Rectangle 61"/>
          <p:cNvSpPr>
            <a:spLocks noChangeArrowheads="1"/>
          </p:cNvSpPr>
          <p:nvPr/>
        </p:nvSpPr>
        <p:spPr bwMode="auto">
          <a:xfrm>
            <a:off x="67056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cxnSp>
        <p:nvCxnSpPr>
          <p:cNvPr id="42036" name="AutoShape 62"/>
          <p:cNvCxnSpPr>
            <a:cxnSpLocks noChangeShapeType="1"/>
            <a:stCxn id="41996" idx="3"/>
            <a:endCxn id="42030" idx="1"/>
          </p:cNvCxnSpPr>
          <p:nvPr/>
        </p:nvCxnSpPr>
        <p:spPr bwMode="auto">
          <a:xfrm>
            <a:off x="6172200" y="4533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37" name="AutoShape 63"/>
          <p:cNvCxnSpPr>
            <a:cxnSpLocks noChangeShapeType="1"/>
            <a:stCxn id="41997" idx="3"/>
            <a:endCxn id="42031" idx="1"/>
          </p:cNvCxnSpPr>
          <p:nvPr/>
        </p:nvCxnSpPr>
        <p:spPr bwMode="auto">
          <a:xfrm>
            <a:off x="6172200" y="4762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38" name="AutoShape 64"/>
          <p:cNvCxnSpPr>
            <a:cxnSpLocks noChangeShapeType="1"/>
            <a:stCxn id="41998" idx="3"/>
            <a:endCxn id="42032" idx="1"/>
          </p:cNvCxnSpPr>
          <p:nvPr/>
        </p:nvCxnSpPr>
        <p:spPr bwMode="auto">
          <a:xfrm>
            <a:off x="6172200" y="4991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39" name="AutoShape 65"/>
          <p:cNvCxnSpPr>
            <a:cxnSpLocks noChangeShapeType="1"/>
            <a:stCxn id="41999" idx="3"/>
            <a:endCxn id="42033" idx="1"/>
          </p:cNvCxnSpPr>
          <p:nvPr/>
        </p:nvCxnSpPr>
        <p:spPr bwMode="auto">
          <a:xfrm>
            <a:off x="6172200" y="5219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40" name="AutoShape 66"/>
          <p:cNvCxnSpPr>
            <a:cxnSpLocks noChangeShapeType="1"/>
            <a:stCxn id="42000" idx="3"/>
            <a:endCxn id="42034" idx="1"/>
          </p:cNvCxnSpPr>
          <p:nvPr/>
        </p:nvCxnSpPr>
        <p:spPr bwMode="auto">
          <a:xfrm>
            <a:off x="6172200" y="5448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41" name="AutoShape 67"/>
          <p:cNvCxnSpPr>
            <a:cxnSpLocks noChangeShapeType="1"/>
            <a:stCxn id="42001" idx="3"/>
            <a:endCxn id="42035" idx="1"/>
          </p:cNvCxnSpPr>
          <p:nvPr/>
        </p:nvCxnSpPr>
        <p:spPr bwMode="auto">
          <a:xfrm>
            <a:off x="6172200" y="5676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42" name="Text Box 68"/>
          <p:cNvSpPr txBox="1">
            <a:spLocks noChangeArrowheads="1"/>
          </p:cNvSpPr>
          <p:nvPr/>
        </p:nvSpPr>
        <p:spPr bwMode="auto">
          <a:xfrm>
            <a:off x="6096000" y="18589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2043" name="Text Box 69"/>
          <p:cNvSpPr txBox="1">
            <a:spLocks noChangeArrowheads="1"/>
          </p:cNvSpPr>
          <p:nvPr/>
        </p:nvSpPr>
        <p:spPr bwMode="auto">
          <a:xfrm>
            <a:off x="6096000" y="20875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2044" name="Text Box 70"/>
          <p:cNvSpPr txBox="1">
            <a:spLocks noChangeArrowheads="1"/>
          </p:cNvSpPr>
          <p:nvPr/>
        </p:nvSpPr>
        <p:spPr bwMode="auto">
          <a:xfrm>
            <a:off x="6096000" y="23161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2045" name="Text Box 71"/>
          <p:cNvSpPr txBox="1">
            <a:spLocks noChangeArrowheads="1"/>
          </p:cNvSpPr>
          <p:nvPr/>
        </p:nvSpPr>
        <p:spPr bwMode="auto">
          <a:xfrm>
            <a:off x="6096000" y="2544763"/>
            <a:ext cx="6046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D(FT)</a:t>
            </a:r>
          </a:p>
        </p:txBody>
      </p:sp>
      <p:sp>
        <p:nvSpPr>
          <p:cNvPr id="42046" name="Text Box 72"/>
          <p:cNvSpPr txBox="1">
            <a:spLocks noChangeArrowheads="1"/>
          </p:cNvSpPr>
          <p:nvPr/>
        </p:nvSpPr>
        <p:spPr bwMode="auto">
          <a:xfrm>
            <a:off x="6096000" y="42973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2047" name="Text Box 73"/>
          <p:cNvSpPr txBox="1">
            <a:spLocks noChangeArrowheads="1"/>
          </p:cNvSpPr>
          <p:nvPr/>
        </p:nvSpPr>
        <p:spPr bwMode="auto">
          <a:xfrm>
            <a:off x="6096000" y="45259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2048" name="Text Box 74"/>
          <p:cNvSpPr txBox="1">
            <a:spLocks noChangeArrowheads="1"/>
          </p:cNvSpPr>
          <p:nvPr/>
        </p:nvSpPr>
        <p:spPr bwMode="auto">
          <a:xfrm>
            <a:off x="6096000" y="47545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2049" name="Text Box 75"/>
          <p:cNvSpPr txBox="1">
            <a:spLocks noChangeArrowheads="1"/>
          </p:cNvSpPr>
          <p:nvPr/>
        </p:nvSpPr>
        <p:spPr bwMode="auto">
          <a:xfrm>
            <a:off x="6096000" y="4983163"/>
            <a:ext cx="6046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D(FT)</a:t>
            </a:r>
          </a:p>
        </p:txBody>
      </p:sp>
      <p:sp>
        <p:nvSpPr>
          <p:cNvPr id="42050" name="Rectangle 76"/>
          <p:cNvSpPr>
            <a:spLocks noChangeArrowheads="1"/>
          </p:cNvSpPr>
          <p:nvPr/>
        </p:nvSpPr>
        <p:spPr bwMode="auto">
          <a:xfrm>
            <a:off x="7543800" y="29718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51" name="Rectangle 77"/>
          <p:cNvSpPr>
            <a:spLocks noChangeArrowheads="1"/>
          </p:cNvSpPr>
          <p:nvPr/>
        </p:nvSpPr>
        <p:spPr bwMode="auto">
          <a:xfrm>
            <a:off x="7543800" y="32004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A</a:t>
            </a:r>
          </a:p>
        </p:txBody>
      </p:sp>
      <p:sp>
        <p:nvSpPr>
          <p:cNvPr id="42052" name="Rectangle 78"/>
          <p:cNvSpPr>
            <a:spLocks noChangeArrowheads="1"/>
          </p:cNvSpPr>
          <p:nvPr/>
        </p:nvSpPr>
        <p:spPr bwMode="auto">
          <a:xfrm>
            <a:off x="7543800" y="34290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B</a:t>
            </a:r>
          </a:p>
        </p:txBody>
      </p:sp>
      <p:sp>
        <p:nvSpPr>
          <p:cNvPr id="42053" name="Rectangle 79"/>
          <p:cNvSpPr>
            <a:spLocks noChangeArrowheads="1"/>
          </p:cNvSpPr>
          <p:nvPr/>
        </p:nvSpPr>
        <p:spPr bwMode="auto">
          <a:xfrm>
            <a:off x="7543800" y="36576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54" name="Rectangle 80"/>
          <p:cNvSpPr>
            <a:spLocks noChangeArrowheads="1"/>
          </p:cNvSpPr>
          <p:nvPr/>
        </p:nvSpPr>
        <p:spPr bwMode="auto">
          <a:xfrm>
            <a:off x="7543800" y="38862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C</a:t>
            </a:r>
          </a:p>
        </p:txBody>
      </p:sp>
      <p:sp>
        <p:nvSpPr>
          <p:cNvPr id="42055" name="Rectangle 81"/>
          <p:cNvSpPr>
            <a:spLocks noChangeArrowheads="1"/>
          </p:cNvSpPr>
          <p:nvPr/>
        </p:nvSpPr>
        <p:spPr bwMode="auto">
          <a:xfrm>
            <a:off x="7543800" y="41148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D (</a:t>
            </a:r>
            <a:r>
              <a:rPr lang="ja-JP" altLang="en-US" sz="1200"/>
              <a:t>“</a:t>
            </a:r>
            <a:r>
              <a:rPr lang="en-US" altLang="ja-JP" sz="1200"/>
              <a:t>myf.txt</a:t>
            </a:r>
            <a:r>
              <a:rPr lang="ja-JP" altLang="en-US" sz="1200"/>
              <a:t>”</a:t>
            </a:r>
            <a:r>
              <a:rPr lang="en-US" altLang="ja-JP" sz="1200"/>
              <a:t>)</a:t>
            </a:r>
            <a:endParaRPr lang="en-US" altLang="en-US" sz="1200"/>
          </a:p>
        </p:txBody>
      </p:sp>
      <p:sp>
        <p:nvSpPr>
          <p:cNvPr id="42056" name="Text Box 82"/>
          <p:cNvSpPr txBox="1">
            <a:spLocks noChangeArrowheads="1"/>
          </p:cNvSpPr>
          <p:nvPr/>
        </p:nvSpPr>
        <p:spPr bwMode="auto">
          <a:xfrm>
            <a:off x="7088188" y="2620963"/>
            <a:ext cx="17588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system file table (FT)</a:t>
            </a:r>
          </a:p>
        </p:txBody>
      </p:sp>
      <p:sp>
        <p:nvSpPr>
          <p:cNvPr id="42057" name="Rectangle 83"/>
          <p:cNvSpPr>
            <a:spLocks noChangeArrowheads="1"/>
          </p:cNvSpPr>
          <p:nvPr/>
        </p:nvSpPr>
        <p:spPr bwMode="auto">
          <a:xfrm>
            <a:off x="7543800" y="43434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58" name="Rectangle 84"/>
          <p:cNvSpPr>
            <a:spLocks noChangeArrowheads="1"/>
          </p:cNvSpPr>
          <p:nvPr/>
        </p:nvSpPr>
        <p:spPr bwMode="auto">
          <a:xfrm>
            <a:off x="7543800" y="45720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Tree>
    <p:extLst>
      <p:ext uri="{BB962C8B-B14F-4D97-AF65-F5344CB8AC3E}">
        <p14:creationId xmlns:p14="http://schemas.microsoft.com/office/powerpoint/2010/main" val="1248980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286604"/>
            <a:ext cx="8077200" cy="1038959"/>
          </a:xfrm>
        </p:spPr>
        <p:txBody>
          <a:bodyPr/>
          <a:lstStyle/>
          <a:p>
            <a:r>
              <a:rPr lang="en-US" altLang="en-US" dirty="0"/>
              <a:t>File Descriptors and </a:t>
            </a:r>
            <a:r>
              <a:rPr lang="en-US" altLang="en-US" dirty="0">
                <a:latin typeface="Courier New" panose="02070309020205020404" pitchFamily="49" charset="0"/>
              </a:rPr>
              <a:t>fork()</a:t>
            </a:r>
            <a:endParaRPr lang="en-US" altLang="en-US" dirty="0"/>
          </a:p>
        </p:txBody>
      </p:sp>
      <p:sp>
        <p:nvSpPr>
          <p:cNvPr id="44035" name="Rectangle 4"/>
          <p:cNvSpPr>
            <a:spLocks noChangeArrowheads="1"/>
          </p:cNvSpPr>
          <p:nvPr/>
        </p:nvSpPr>
        <p:spPr bwMode="auto">
          <a:xfrm>
            <a:off x="5791200" y="1981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36" name="Rectangle 5"/>
          <p:cNvSpPr>
            <a:spLocks noChangeArrowheads="1"/>
          </p:cNvSpPr>
          <p:nvPr/>
        </p:nvSpPr>
        <p:spPr bwMode="auto">
          <a:xfrm>
            <a:off x="5791200" y="2209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37" name="Rectangle 6"/>
          <p:cNvSpPr>
            <a:spLocks noChangeArrowheads="1"/>
          </p:cNvSpPr>
          <p:nvPr/>
        </p:nvSpPr>
        <p:spPr bwMode="auto">
          <a:xfrm>
            <a:off x="5791200" y="2438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38" name="Rectangle 7"/>
          <p:cNvSpPr>
            <a:spLocks noChangeArrowheads="1"/>
          </p:cNvSpPr>
          <p:nvPr/>
        </p:nvSpPr>
        <p:spPr bwMode="auto">
          <a:xfrm>
            <a:off x="5791200" y="2667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39" name="Rectangle 8"/>
          <p:cNvSpPr>
            <a:spLocks noChangeArrowheads="1"/>
          </p:cNvSpPr>
          <p:nvPr/>
        </p:nvSpPr>
        <p:spPr bwMode="auto">
          <a:xfrm>
            <a:off x="5791200" y="2895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0" name="Rectangle 9"/>
          <p:cNvSpPr>
            <a:spLocks noChangeArrowheads="1"/>
          </p:cNvSpPr>
          <p:nvPr/>
        </p:nvSpPr>
        <p:spPr bwMode="auto">
          <a:xfrm>
            <a:off x="5791200" y="3124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1" name="Line 10"/>
          <p:cNvSpPr>
            <a:spLocks noChangeShapeType="1"/>
          </p:cNvSpPr>
          <p:nvPr/>
        </p:nvSpPr>
        <p:spPr bwMode="auto">
          <a:xfrm>
            <a:off x="57912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2" name="Line 11"/>
          <p:cNvSpPr>
            <a:spLocks noChangeShapeType="1"/>
          </p:cNvSpPr>
          <p:nvPr/>
        </p:nvSpPr>
        <p:spPr bwMode="auto">
          <a:xfrm>
            <a:off x="67818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3" name="Rectangle 12"/>
          <p:cNvSpPr>
            <a:spLocks noChangeArrowheads="1"/>
          </p:cNvSpPr>
          <p:nvPr/>
        </p:nvSpPr>
        <p:spPr bwMode="auto">
          <a:xfrm>
            <a:off x="5791200" y="4419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4" name="Rectangle 13"/>
          <p:cNvSpPr>
            <a:spLocks noChangeArrowheads="1"/>
          </p:cNvSpPr>
          <p:nvPr/>
        </p:nvSpPr>
        <p:spPr bwMode="auto">
          <a:xfrm>
            <a:off x="5791200" y="4648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5" name="Rectangle 14"/>
          <p:cNvSpPr>
            <a:spLocks noChangeArrowheads="1"/>
          </p:cNvSpPr>
          <p:nvPr/>
        </p:nvSpPr>
        <p:spPr bwMode="auto">
          <a:xfrm>
            <a:off x="5791200" y="4876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6" name="Rectangle 15"/>
          <p:cNvSpPr>
            <a:spLocks noChangeArrowheads="1"/>
          </p:cNvSpPr>
          <p:nvPr/>
        </p:nvSpPr>
        <p:spPr bwMode="auto">
          <a:xfrm>
            <a:off x="5791200" y="5105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7" name="Rectangle 16"/>
          <p:cNvSpPr>
            <a:spLocks noChangeArrowheads="1"/>
          </p:cNvSpPr>
          <p:nvPr/>
        </p:nvSpPr>
        <p:spPr bwMode="auto">
          <a:xfrm>
            <a:off x="5791200" y="5334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8" name="Rectangle 17"/>
          <p:cNvSpPr>
            <a:spLocks noChangeArrowheads="1"/>
          </p:cNvSpPr>
          <p:nvPr/>
        </p:nvSpPr>
        <p:spPr bwMode="auto">
          <a:xfrm>
            <a:off x="5791200" y="5562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9" name="Line 18"/>
          <p:cNvSpPr>
            <a:spLocks noChangeShapeType="1"/>
          </p:cNvSpPr>
          <p:nvPr/>
        </p:nvSpPr>
        <p:spPr bwMode="auto">
          <a:xfrm>
            <a:off x="57912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0" name="Line 19"/>
          <p:cNvSpPr>
            <a:spLocks noChangeShapeType="1"/>
          </p:cNvSpPr>
          <p:nvPr/>
        </p:nvSpPr>
        <p:spPr bwMode="auto">
          <a:xfrm>
            <a:off x="67818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1" name="Text Box 20"/>
          <p:cNvSpPr txBox="1">
            <a:spLocks noChangeArrowheads="1"/>
          </p:cNvSpPr>
          <p:nvPr/>
        </p:nvSpPr>
        <p:spPr bwMode="auto">
          <a:xfrm>
            <a:off x="5410200" y="1706563"/>
            <a:ext cx="1827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parent</a:t>
            </a:r>
            <a:r>
              <a:rPr lang="ja-JP" altLang="en-US" sz="1200"/>
              <a:t>’</a:t>
            </a:r>
            <a:r>
              <a:rPr lang="en-US" altLang="ja-JP" sz="1200"/>
              <a:t>s file desc table</a:t>
            </a:r>
            <a:endParaRPr lang="en-US" altLang="en-US" sz="1200"/>
          </a:p>
        </p:txBody>
      </p:sp>
      <p:sp>
        <p:nvSpPr>
          <p:cNvPr id="44052" name="Text Box 21"/>
          <p:cNvSpPr txBox="1">
            <a:spLocks noChangeArrowheads="1"/>
          </p:cNvSpPr>
          <p:nvPr/>
        </p:nvSpPr>
        <p:spPr bwMode="auto">
          <a:xfrm>
            <a:off x="5410200" y="4114800"/>
            <a:ext cx="1698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child</a:t>
            </a:r>
            <a:r>
              <a:rPr lang="ja-JP" altLang="en-US" sz="1200"/>
              <a:t>’</a:t>
            </a:r>
            <a:r>
              <a:rPr lang="en-US" altLang="ja-JP" sz="1200"/>
              <a:t>s file desc table</a:t>
            </a:r>
            <a:endParaRPr lang="en-US" altLang="en-US" sz="1200"/>
          </a:p>
        </p:txBody>
      </p:sp>
      <p:sp>
        <p:nvSpPr>
          <p:cNvPr id="44053" name="Rectangle 22"/>
          <p:cNvSpPr>
            <a:spLocks noChangeArrowheads="1"/>
          </p:cNvSpPr>
          <p:nvPr/>
        </p:nvSpPr>
        <p:spPr bwMode="auto">
          <a:xfrm>
            <a:off x="54102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4054" name="Rectangle 23"/>
          <p:cNvSpPr>
            <a:spLocks noChangeArrowheads="1"/>
          </p:cNvSpPr>
          <p:nvPr/>
        </p:nvSpPr>
        <p:spPr bwMode="auto">
          <a:xfrm>
            <a:off x="73152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5" name="Rectangle 24"/>
          <p:cNvSpPr>
            <a:spLocks noChangeArrowheads="1"/>
          </p:cNvSpPr>
          <p:nvPr/>
        </p:nvSpPr>
        <p:spPr bwMode="auto">
          <a:xfrm>
            <a:off x="73152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6" name="Rectangle 25"/>
          <p:cNvSpPr>
            <a:spLocks noChangeArrowheads="1"/>
          </p:cNvSpPr>
          <p:nvPr/>
        </p:nvSpPr>
        <p:spPr bwMode="auto">
          <a:xfrm>
            <a:off x="73152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7" name="Rectangle 26"/>
          <p:cNvSpPr>
            <a:spLocks noChangeArrowheads="1"/>
          </p:cNvSpPr>
          <p:nvPr/>
        </p:nvSpPr>
        <p:spPr bwMode="auto">
          <a:xfrm>
            <a:off x="73152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8" name="Rectangle 27"/>
          <p:cNvSpPr>
            <a:spLocks noChangeArrowheads="1"/>
          </p:cNvSpPr>
          <p:nvPr/>
        </p:nvSpPr>
        <p:spPr bwMode="auto">
          <a:xfrm>
            <a:off x="73152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9" name="Rectangle 28"/>
          <p:cNvSpPr>
            <a:spLocks noChangeArrowheads="1"/>
          </p:cNvSpPr>
          <p:nvPr/>
        </p:nvSpPr>
        <p:spPr bwMode="auto">
          <a:xfrm>
            <a:off x="73152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60" name="Rectangle 29"/>
          <p:cNvSpPr>
            <a:spLocks noChangeArrowheads="1"/>
          </p:cNvSpPr>
          <p:nvPr/>
        </p:nvSpPr>
        <p:spPr bwMode="auto">
          <a:xfrm>
            <a:off x="54102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4061" name="Rectangle 30"/>
          <p:cNvSpPr>
            <a:spLocks noChangeArrowheads="1"/>
          </p:cNvSpPr>
          <p:nvPr/>
        </p:nvSpPr>
        <p:spPr bwMode="auto">
          <a:xfrm>
            <a:off x="54102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4062" name="Rectangle 31"/>
          <p:cNvSpPr>
            <a:spLocks noChangeArrowheads="1"/>
          </p:cNvSpPr>
          <p:nvPr/>
        </p:nvSpPr>
        <p:spPr bwMode="auto">
          <a:xfrm>
            <a:off x="54102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4063" name="Rectangle 32"/>
          <p:cNvSpPr>
            <a:spLocks noChangeArrowheads="1"/>
          </p:cNvSpPr>
          <p:nvPr/>
        </p:nvSpPr>
        <p:spPr bwMode="auto">
          <a:xfrm>
            <a:off x="54102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4064" name="Rectangle 33"/>
          <p:cNvSpPr>
            <a:spLocks noChangeArrowheads="1"/>
          </p:cNvSpPr>
          <p:nvPr/>
        </p:nvSpPr>
        <p:spPr bwMode="auto">
          <a:xfrm>
            <a:off x="54102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sp>
        <p:nvSpPr>
          <p:cNvPr id="44065" name="Rectangle 34"/>
          <p:cNvSpPr>
            <a:spLocks noChangeArrowheads="1"/>
          </p:cNvSpPr>
          <p:nvPr/>
        </p:nvSpPr>
        <p:spPr bwMode="auto">
          <a:xfrm>
            <a:off x="54102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4066" name="Rectangle 35"/>
          <p:cNvSpPr>
            <a:spLocks noChangeArrowheads="1"/>
          </p:cNvSpPr>
          <p:nvPr/>
        </p:nvSpPr>
        <p:spPr bwMode="auto">
          <a:xfrm>
            <a:off x="54102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4067" name="Rectangle 36"/>
          <p:cNvSpPr>
            <a:spLocks noChangeArrowheads="1"/>
          </p:cNvSpPr>
          <p:nvPr/>
        </p:nvSpPr>
        <p:spPr bwMode="auto">
          <a:xfrm>
            <a:off x="54102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4068" name="Rectangle 37"/>
          <p:cNvSpPr>
            <a:spLocks noChangeArrowheads="1"/>
          </p:cNvSpPr>
          <p:nvPr/>
        </p:nvSpPr>
        <p:spPr bwMode="auto">
          <a:xfrm>
            <a:off x="54102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4069" name="Rectangle 38"/>
          <p:cNvSpPr>
            <a:spLocks noChangeArrowheads="1"/>
          </p:cNvSpPr>
          <p:nvPr/>
        </p:nvSpPr>
        <p:spPr bwMode="auto">
          <a:xfrm>
            <a:off x="54102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4070" name="Rectangle 39"/>
          <p:cNvSpPr>
            <a:spLocks noChangeArrowheads="1"/>
          </p:cNvSpPr>
          <p:nvPr/>
        </p:nvSpPr>
        <p:spPr bwMode="auto">
          <a:xfrm>
            <a:off x="54102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cxnSp>
        <p:nvCxnSpPr>
          <p:cNvPr id="44071" name="AutoShape 40"/>
          <p:cNvCxnSpPr>
            <a:cxnSpLocks noChangeShapeType="1"/>
            <a:stCxn id="44035" idx="3"/>
            <a:endCxn id="44054" idx="1"/>
          </p:cNvCxnSpPr>
          <p:nvPr/>
        </p:nvCxnSpPr>
        <p:spPr bwMode="auto">
          <a:xfrm>
            <a:off x="6781800" y="2095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2" name="AutoShape 41"/>
          <p:cNvCxnSpPr>
            <a:cxnSpLocks noChangeShapeType="1"/>
            <a:stCxn id="44036" idx="3"/>
            <a:endCxn id="44055" idx="1"/>
          </p:cNvCxnSpPr>
          <p:nvPr/>
        </p:nvCxnSpPr>
        <p:spPr bwMode="auto">
          <a:xfrm>
            <a:off x="6781800" y="2324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3" name="AutoShape 42"/>
          <p:cNvCxnSpPr>
            <a:cxnSpLocks noChangeShapeType="1"/>
            <a:stCxn id="44037" idx="3"/>
            <a:endCxn id="44056" idx="1"/>
          </p:cNvCxnSpPr>
          <p:nvPr/>
        </p:nvCxnSpPr>
        <p:spPr bwMode="auto">
          <a:xfrm>
            <a:off x="6781800" y="2552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4" name="AutoShape 43"/>
          <p:cNvCxnSpPr>
            <a:cxnSpLocks noChangeShapeType="1"/>
            <a:stCxn id="44038" idx="3"/>
            <a:endCxn id="44057" idx="1"/>
          </p:cNvCxnSpPr>
          <p:nvPr/>
        </p:nvCxnSpPr>
        <p:spPr bwMode="auto">
          <a:xfrm>
            <a:off x="6781800" y="2781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5" name="AutoShape 44"/>
          <p:cNvCxnSpPr>
            <a:cxnSpLocks noChangeShapeType="1"/>
            <a:stCxn id="44039" idx="3"/>
            <a:endCxn id="44058" idx="1"/>
          </p:cNvCxnSpPr>
          <p:nvPr/>
        </p:nvCxnSpPr>
        <p:spPr bwMode="auto">
          <a:xfrm>
            <a:off x="6781800" y="3009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6" name="AutoShape 45"/>
          <p:cNvCxnSpPr>
            <a:cxnSpLocks noChangeShapeType="1"/>
            <a:stCxn id="44040" idx="3"/>
            <a:endCxn id="44059" idx="1"/>
          </p:cNvCxnSpPr>
          <p:nvPr/>
        </p:nvCxnSpPr>
        <p:spPr bwMode="auto">
          <a:xfrm>
            <a:off x="6781800" y="3238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077" name="Rectangle 46"/>
          <p:cNvSpPr>
            <a:spLocks noChangeArrowheads="1"/>
          </p:cNvSpPr>
          <p:nvPr/>
        </p:nvSpPr>
        <p:spPr bwMode="auto">
          <a:xfrm>
            <a:off x="73152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78" name="Rectangle 47"/>
          <p:cNvSpPr>
            <a:spLocks noChangeArrowheads="1"/>
          </p:cNvSpPr>
          <p:nvPr/>
        </p:nvSpPr>
        <p:spPr bwMode="auto">
          <a:xfrm>
            <a:off x="73152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79" name="Rectangle 48"/>
          <p:cNvSpPr>
            <a:spLocks noChangeArrowheads="1"/>
          </p:cNvSpPr>
          <p:nvPr/>
        </p:nvSpPr>
        <p:spPr bwMode="auto">
          <a:xfrm>
            <a:off x="73152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80" name="Rectangle 49"/>
          <p:cNvSpPr>
            <a:spLocks noChangeArrowheads="1"/>
          </p:cNvSpPr>
          <p:nvPr/>
        </p:nvSpPr>
        <p:spPr bwMode="auto">
          <a:xfrm>
            <a:off x="73152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81" name="Rectangle 50"/>
          <p:cNvSpPr>
            <a:spLocks noChangeArrowheads="1"/>
          </p:cNvSpPr>
          <p:nvPr/>
        </p:nvSpPr>
        <p:spPr bwMode="auto">
          <a:xfrm>
            <a:off x="73152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82" name="Rectangle 51"/>
          <p:cNvSpPr>
            <a:spLocks noChangeArrowheads="1"/>
          </p:cNvSpPr>
          <p:nvPr/>
        </p:nvSpPr>
        <p:spPr bwMode="auto">
          <a:xfrm>
            <a:off x="73152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cxnSp>
        <p:nvCxnSpPr>
          <p:cNvPr id="44083" name="AutoShape 52"/>
          <p:cNvCxnSpPr>
            <a:cxnSpLocks noChangeShapeType="1"/>
            <a:stCxn id="44043" idx="3"/>
            <a:endCxn id="44077" idx="1"/>
          </p:cNvCxnSpPr>
          <p:nvPr/>
        </p:nvCxnSpPr>
        <p:spPr bwMode="auto">
          <a:xfrm>
            <a:off x="6781800" y="4533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4" name="AutoShape 53"/>
          <p:cNvCxnSpPr>
            <a:cxnSpLocks noChangeShapeType="1"/>
            <a:stCxn id="44044" idx="3"/>
            <a:endCxn id="44078" idx="1"/>
          </p:cNvCxnSpPr>
          <p:nvPr/>
        </p:nvCxnSpPr>
        <p:spPr bwMode="auto">
          <a:xfrm>
            <a:off x="6781800" y="4762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5" name="AutoShape 54"/>
          <p:cNvCxnSpPr>
            <a:cxnSpLocks noChangeShapeType="1"/>
            <a:stCxn id="44045" idx="3"/>
            <a:endCxn id="44079" idx="1"/>
          </p:cNvCxnSpPr>
          <p:nvPr/>
        </p:nvCxnSpPr>
        <p:spPr bwMode="auto">
          <a:xfrm>
            <a:off x="6781800" y="4991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6" name="AutoShape 55"/>
          <p:cNvCxnSpPr>
            <a:cxnSpLocks noChangeShapeType="1"/>
            <a:stCxn id="44046" idx="3"/>
            <a:endCxn id="44080" idx="1"/>
          </p:cNvCxnSpPr>
          <p:nvPr/>
        </p:nvCxnSpPr>
        <p:spPr bwMode="auto">
          <a:xfrm>
            <a:off x="6781800" y="5219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7" name="AutoShape 56"/>
          <p:cNvCxnSpPr>
            <a:cxnSpLocks noChangeShapeType="1"/>
            <a:stCxn id="44047" idx="3"/>
            <a:endCxn id="44081" idx="1"/>
          </p:cNvCxnSpPr>
          <p:nvPr/>
        </p:nvCxnSpPr>
        <p:spPr bwMode="auto">
          <a:xfrm>
            <a:off x="6781800" y="5448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8" name="AutoShape 57"/>
          <p:cNvCxnSpPr>
            <a:cxnSpLocks noChangeShapeType="1"/>
            <a:stCxn id="44048" idx="3"/>
            <a:endCxn id="44082" idx="1"/>
          </p:cNvCxnSpPr>
          <p:nvPr/>
        </p:nvCxnSpPr>
        <p:spPr bwMode="auto">
          <a:xfrm>
            <a:off x="6781800" y="5676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089" name="Text Box 58"/>
          <p:cNvSpPr txBox="1">
            <a:spLocks noChangeArrowheads="1"/>
          </p:cNvSpPr>
          <p:nvPr/>
        </p:nvSpPr>
        <p:spPr bwMode="auto">
          <a:xfrm>
            <a:off x="6705600" y="18589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4090" name="Text Box 59"/>
          <p:cNvSpPr txBox="1">
            <a:spLocks noChangeArrowheads="1"/>
          </p:cNvSpPr>
          <p:nvPr/>
        </p:nvSpPr>
        <p:spPr bwMode="auto">
          <a:xfrm>
            <a:off x="6705600" y="20875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4091" name="Text Box 60"/>
          <p:cNvSpPr txBox="1">
            <a:spLocks noChangeArrowheads="1"/>
          </p:cNvSpPr>
          <p:nvPr/>
        </p:nvSpPr>
        <p:spPr bwMode="auto">
          <a:xfrm>
            <a:off x="6705600" y="23161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4092" name="Text Box 61"/>
          <p:cNvSpPr txBox="1">
            <a:spLocks noChangeArrowheads="1"/>
          </p:cNvSpPr>
          <p:nvPr/>
        </p:nvSpPr>
        <p:spPr bwMode="auto">
          <a:xfrm>
            <a:off x="6705600" y="2544763"/>
            <a:ext cx="6046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D(FT)</a:t>
            </a:r>
          </a:p>
        </p:txBody>
      </p:sp>
      <p:sp>
        <p:nvSpPr>
          <p:cNvPr id="44093" name="Text Box 62"/>
          <p:cNvSpPr txBox="1">
            <a:spLocks noChangeArrowheads="1"/>
          </p:cNvSpPr>
          <p:nvPr/>
        </p:nvSpPr>
        <p:spPr bwMode="auto">
          <a:xfrm>
            <a:off x="6705600" y="42973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4094" name="Text Box 63"/>
          <p:cNvSpPr txBox="1">
            <a:spLocks noChangeArrowheads="1"/>
          </p:cNvSpPr>
          <p:nvPr/>
        </p:nvSpPr>
        <p:spPr bwMode="auto">
          <a:xfrm>
            <a:off x="6705600" y="45259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4095" name="Text Box 64"/>
          <p:cNvSpPr txBox="1">
            <a:spLocks noChangeArrowheads="1"/>
          </p:cNvSpPr>
          <p:nvPr/>
        </p:nvSpPr>
        <p:spPr bwMode="auto">
          <a:xfrm>
            <a:off x="6705600" y="47545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4096" name="Text Box 65"/>
          <p:cNvSpPr txBox="1">
            <a:spLocks noChangeArrowheads="1"/>
          </p:cNvSpPr>
          <p:nvPr/>
        </p:nvSpPr>
        <p:spPr bwMode="auto">
          <a:xfrm>
            <a:off x="6705600" y="4983163"/>
            <a:ext cx="6046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D(FT)</a:t>
            </a:r>
          </a:p>
        </p:txBody>
      </p:sp>
      <p:sp>
        <p:nvSpPr>
          <p:cNvPr id="44097" name="Rectangle 66"/>
          <p:cNvSpPr>
            <a:spLocks noChangeArrowheads="1"/>
          </p:cNvSpPr>
          <p:nvPr/>
        </p:nvSpPr>
        <p:spPr bwMode="auto">
          <a:xfrm>
            <a:off x="7924800" y="2971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98" name="Rectangle 67"/>
          <p:cNvSpPr>
            <a:spLocks noChangeArrowheads="1"/>
          </p:cNvSpPr>
          <p:nvPr/>
        </p:nvSpPr>
        <p:spPr bwMode="auto">
          <a:xfrm>
            <a:off x="7924800" y="3200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A</a:t>
            </a:r>
          </a:p>
        </p:txBody>
      </p:sp>
      <p:sp>
        <p:nvSpPr>
          <p:cNvPr id="44099" name="Rectangle 68"/>
          <p:cNvSpPr>
            <a:spLocks noChangeArrowheads="1"/>
          </p:cNvSpPr>
          <p:nvPr/>
        </p:nvSpPr>
        <p:spPr bwMode="auto">
          <a:xfrm>
            <a:off x="7924800" y="3429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B</a:t>
            </a:r>
          </a:p>
        </p:txBody>
      </p:sp>
      <p:sp>
        <p:nvSpPr>
          <p:cNvPr id="44100" name="Rectangle 69"/>
          <p:cNvSpPr>
            <a:spLocks noChangeArrowheads="1"/>
          </p:cNvSpPr>
          <p:nvPr/>
        </p:nvSpPr>
        <p:spPr bwMode="auto">
          <a:xfrm>
            <a:off x="7924800" y="3657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101" name="Rectangle 70"/>
          <p:cNvSpPr>
            <a:spLocks noChangeArrowheads="1"/>
          </p:cNvSpPr>
          <p:nvPr/>
        </p:nvSpPr>
        <p:spPr bwMode="auto">
          <a:xfrm>
            <a:off x="7924800" y="3886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C</a:t>
            </a:r>
          </a:p>
        </p:txBody>
      </p:sp>
      <p:sp>
        <p:nvSpPr>
          <p:cNvPr id="44102" name="Rectangle 71"/>
          <p:cNvSpPr>
            <a:spLocks noChangeArrowheads="1"/>
          </p:cNvSpPr>
          <p:nvPr/>
        </p:nvSpPr>
        <p:spPr bwMode="auto">
          <a:xfrm>
            <a:off x="7924800" y="4114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D (</a:t>
            </a:r>
            <a:r>
              <a:rPr lang="ja-JP" altLang="en-US" sz="1200"/>
              <a:t>“</a:t>
            </a:r>
            <a:r>
              <a:rPr lang="en-US" altLang="ja-JP" sz="1200"/>
              <a:t>myf.txt</a:t>
            </a:r>
            <a:r>
              <a:rPr lang="ja-JP" altLang="en-US" sz="1200"/>
              <a:t>”</a:t>
            </a:r>
            <a:r>
              <a:rPr lang="en-US" altLang="ja-JP" sz="1200"/>
              <a:t>)</a:t>
            </a:r>
            <a:endParaRPr lang="en-US" altLang="en-US" sz="1200"/>
          </a:p>
        </p:txBody>
      </p:sp>
      <p:sp>
        <p:nvSpPr>
          <p:cNvPr id="44103" name="Text Box 72"/>
          <p:cNvSpPr txBox="1">
            <a:spLocks noChangeArrowheads="1"/>
          </p:cNvSpPr>
          <p:nvPr/>
        </p:nvSpPr>
        <p:spPr bwMode="auto">
          <a:xfrm>
            <a:off x="7469188" y="2620963"/>
            <a:ext cx="17588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system file table (FT)</a:t>
            </a:r>
          </a:p>
        </p:txBody>
      </p:sp>
      <p:sp>
        <p:nvSpPr>
          <p:cNvPr id="44104" name="Rectangle 73"/>
          <p:cNvSpPr>
            <a:spLocks noChangeArrowheads="1"/>
          </p:cNvSpPr>
          <p:nvPr/>
        </p:nvSpPr>
        <p:spPr bwMode="auto">
          <a:xfrm>
            <a:off x="7924800" y="4343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105" name="Rectangle 74"/>
          <p:cNvSpPr>
            <a:spLocks noChangeArrowheads="1"/>
          </p:cNvSpPr>
          <p:nvPr/>
        </p:nvSpPr>
        <p:spPr bwMode="auto">
          <a:xfrm>
            <a:off x="7924800" y="4572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2" name="Rectangle 1">
            <a:extLst>
              <a:ext uri="{FF2B5EF4-FFF2-40B4-BE49-F238E27FC236}">
                <a16:creationId xmlns:a16="http://schemas.microsoft.com/office/drawing/2014/main" id="{D77E894F-9F60-4568-B026-2194A6B28145}"/>
              </a:ext>
            </a:extLst>
          </p:cNvPr>
          <p:cNvSpPr/>
          <p:nvPr/>
        </p:nvSpPr>
        <p:spPr>
          <a:xfrm>
            <a:off x="603255" y="1979355"/>
            <a:ext cx="4792518" cy="2554545"/>
          </a:xfrm>
          <a:prstGeom prst="rect">
            <a:avLst/>
          </a:prstGeom>
          <a:solidFill>
            <a:schemeClr val="bg1"/>
          </a:solidFill>
          <a:ln>
            <a:solidFill>
              <a:schemeClr val="accent2">
                <a:lumMod val="50000"/>
              </a:schemeClr>
            </a:solidFill>
          </a:ln>
        </p:spPr>
        <p:txBody>
          <a:bodyPr wrap="square">
            <a:spAutoFit/>
          </a:bodyPr>
          <a:lstStyle/>
          <a:p>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main</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void</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dirty="0">
                <a:solidFill>
                  <a:srgbClr val="8000FF"/>
                </a:solidFill>
                <a:highlight>
                  <a:srgbClr val="FFFFFF"/>
                </a:highlight>
                <a:latin typeface="Courier New" panose="02070309020205020404" pitchFamily="49" charset="0"/>
              </a:rPr>
              <a:t>char</a:t>
            </a:r>
            <a:r>
              <a:rPr lang="en-US" sz="2000" dirty="0">
                <a:solidFill>
                  <a:srgbClr val="000000"/>
                </a:solidFill>
                <a:highlight>
                  <a:srgbClr val="FFFFFF"/>
                </a:highlight>
                <a:latin typeface="Courier New" panose="02070309020205020404" pitchFamily="49" charset="0"/>
              </a:rPr>
              <a:t> c</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myfd</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open</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rPr>
              <a:t>myf.txt"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O_RDONLY</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fork</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read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myfd</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&amp;</a:t>
            </a:r>
            <a:r>
              <a:rPr lang="en-US" sz="2000" dirty="0">
                <a:solidFill>
                  <a:srgbClr val="000000"/>
                </a:solidFill>
                <a:highlight>
                  <a:srgbClr val="FFFFFF"/>
                </a:highlight>
                <a:latin typeface="Courier New" panose="02070309020205020404" pitchFamily="49" charset="0"/>
              </a:rPr>
              <a:t>c</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printf</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“Got %c\n"</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c</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rPr>
              <a:t>}</a:t>
            </a:r>
            <a:endParaRPr lang="en-US" sz="2000" dirty="0"/>
          </a:p>
        </p:txBody>
      </p:sp>
    </p:spTree>
    <p:extLst>
      <p:ext uri="{BB962C8B-B14F-4D97-AF65-F5344CB8AC3E}">
        <p14:creationId xmlns:p14="http://schemas.microsoft.com/office/powerpoint/2010/main" val="3192553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t>File Descriptors and </a:t>
            </a:r>
            <a:r>
              <a:rPr lang="en-US" altLang="en-US" dirty="0">
                <a:latin typeface="Courier New" panose="02070309020205020404" pitchFamily="49" charset="0"/>
              </a:rPr>
              <a:t>fork() </a:t>
            </a:r>
            <a:r>
              <a:rPr lang="en-US" altLang="en-US" dirty="0"/>
              <a:t>(III)</a:t>
            </a:r>
          </a:p>
        </p:txBody>
      </p:sp>
      <p:sp>
        <p:nvSpPr>
          <p:cNvPr id="46083" name="Rectangle 3"/>
          <p:cNvSpPr>
            <a:spLocks noChangeArrowheads="1"/>
          </p:cNvSpPr>
          <p:nvPr/>
        </p:nvSpPr>
        <p:spPr bwMode="auto">
          <a:xfrm>
            <a:off x="5867400" y="1981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4" name="Rectangle 4"/>
          <p:cNvSpPr>
            <a:spLocks noChangeArrowheads="1"/>
          </p:cNvSpPr>
          <p:nvPr/>
        </p:nvSpPr>
        <p:spPr bwMode="auto">
          <a:xfrm>
            <a:off x="5867400" y="2209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5" name="Rectangle 5"/>
          <p:cNvSpPr>
            <a:spLocks noChangeArrowheads="1"/>
          </p:cNvSpPr>
          <p:nvPr/>
        </p:nvSpPr>
        <p:spPr bwMode="auto">
          <a:xfrm>
            <a:off x="5867400" y="2438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6" name="Rectangle 6"/>
          <p:cNvSpPr>
            <a:spLocks noChangeArrowheads="1"/>
          </p:cNvSpPr>
          <p:nvPr/>
        </p:nvSpPr>
        <p:spPr bwMode="auto">
          <a:xfrm>
            <a:off x="5867400" y="2667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7" name="Rectangle 7"/>
          <p:cNvSpPr>
            <a:spLocks noChangeArrowheads="1"/>
          </p:cNvSpPr>
          <p:nvPr/>
        </p:nvSpPr>
        <p:spPr bwMode="auto">
          <a:xfrm>
            <a:off x="5867400" y="2895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8" name="Rectangle 8"/>
          <p:cNvSpPr>
            <a:spLocks noChangeArrowheads="1"/>
          </p:cNvSpPr>
          <p:nvPr/>
        </p:nvSpPr>
        <p:spPr bwMode="auto">
          <a:xfrm>
            <a:off x="5867400" y="3124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9" name="Line 9"/>
          <p:cNvSpPr>
            <a:spLocks noChangeShapeType="1"/>
          </p:cNvSpPr>
          <p:nvPr/>
        </p:nvSpPr>
        <p:spPr bwMode="auto">
          <a:xfrm>
            <a:off x="58674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0" name="Line 10"/>
          <p:cNvSpPr>
            <a:spLocks noChangeShapeType="1"/>
          </p:cNvSpPr>
          <p:nvPr/>
        </p:nvSpPr>
        <p:spPr bwMode="auto">
          <a:xfrm>
            <a:off x="68580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1" name="Rectangle 11"/>
          <p:cNvSpPr>
            <a:spLocks noChangeArrowheads="1"/>
          </p:cNvSpPr>
          <p:nvPr/>
        </p:nvSpPr>
        <p:spPr bwMode="auto">
          <a:xfrm>
            <a:off x="5867400" y="4419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2" name="Rectangle 12"/>
          <p:cNvSpPr>
            <a:spLocks noChangeArrowheads="1"/>
          </p:cNvSpPr>
          <p:nvPr/>
        </p:nvSpPr>
        <p:spPr bwMode="auto">
          <a:xfrm>
            <a:off x="5867400" y="4648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3" name="Rectangle 13"/>
          <p:cNvSpPr>
            <a:spLocks noChangeArrowheads="1"/>
          </p:cNvSpPr>
          <p:nvPr/>
        </p:nvSpPr>
        <p:spPr bwMode="auto">
          <a:xfrm>
            <a:off x="5867400" y="4876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4" name="Rectangle 14"/>
          <p:cNvSpPr>
            <a:spLocks noChangeArrowheads="1"/>
          </p:cNvSpPr>
          <p:nvPr/>
        </p:nvSpPr>
        <p:spPr bwMode="auto">
          <a:xfrm>
            <a:off x="5867400" y="5105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5" name="Rectangle 15"/>
          <p:cNvSpPr>
            <a:spLocks noChangeArrowheads="1"/>
          </p:cNvSpPr>
          <p:nvPr/>
        </p:nvSpPr>
        <p:spPr bwMode="auto">
          <a:xfrm>
            <a:off x="5867400" y="5334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6" name="Rectangle 16"/>
          <p:cNvSpPr>
            <a:spLocks noChangeArrowheads="1"/>
          </p:cNvSpPr>
          <p:nvPr/>
        </p:nvSpPr>
        <p:spPr bwMode="auto">
          <a:xfrm>
            <a:off x="5867400" y="5562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7" name="Line 17"/>
          <p:cNvSpPr>
            <a:spLocks noChangeShapeType="1"/>
          </p:cNvSpPr>
          <p:nvPr/>
        </p:nvSpPr>
        <p:spPr bwMode="auto">
          <a:xfrm>
            <a:off x="58674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8" name="Line 18"/>
          <p:cNvSpPr>
            <a:spLocks noChangeShapeType="1"/>
          </p:cNvSpPr>
          <p:nvPr/>
        </p:nvSpPr>
        <p:spPr bwMode="auto">
          <a:xfrm>
            <a:off x="68580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9" name="Text Box 19"/>
          <p:cNvSpPr txBox="1">
            <a:spLocks noChangeArrowheads="1"/>
          </p:cNvSpPr>
          <p:nvPr/>
        </p:nvSpPr>
        <p:spPr bwMode="auto">
          <a:xfrm>
            <a:off x="5486400" y="1617663"/>
            <a:ext cx="1827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parent</a:t>
            </a:r>
            <a:r>
              <a:rPr lang="ja-JP" altLang="en-US" sz="1200"/>
              <a:t>’</a:t>
            </a:r>
            <a:r>
              <a:rPr lang="en-US" altLang="ja-JP" sz="1200"/>
              <a:t>s file desc table</a:t>
            </a:r>
            <a:endParaRPr lang="en-US" altLang="en-US" sz="1200"/>
          </a:p>
        </p:txBody>
      </p:sp>
      <p:sp>
        <p:nvSpPr>
          <p:cNvPr id="46100" name="Text Box 20"/>
          <p:cNvSpPr txBox="1">
            <a:spLocks noChangeArrowheads="1"/>
          </p:cNvSpPr>
          <p:nvPr/>
        </p:nvSpPr>
        <p:spPr bwMode="auto">
          <a:xfrm>
            <a:off x="5486400" y="4114800"/>
            <a:ext cx="1698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child</a:t>
            </a:r>
            <a:r>
              <a:rPr lang="ja-JP" altLang="en-US" sz="1200"/>
              <a:t>’</a:t>
            </a:r>
            <a:r>
              <a:rPr lang="en-US" altLang="ja-JP" sz="1200"/>
              <a:t>s file desc table</a:t>
            </a:r>
            <a:endParaRPr lang="en-US" altLang="en-US" sz="1200"/>
          </a:p>
        </p:txBody>
      </p:sp>
      <p:sp>
        <p:nvSpPr>
          <p:cNvPr id="46101" name="Rectangle 21"/>
          <p:cNvSpPr>
            <a:spLocks noChangeArrowheads="1"/>
          </p:cNvSpPr>
          <p:nvPr/>
        </p:nvSpPr>
        <p:spPr bwMode="auto">
          <a:xfrm>
            <a:off x="54864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6102" name="Rectangle 22"/>
          <p:cNvSpPr>
            <a:spLocks noChangeArrowheads="1"/>
          </p:cNvSpPr>
          <p:nvPr/>
        </p:nvSpPr>
        <p:spPr bwMode="auto">
          <a:xfrm>
            <a:off x="73914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3" name="Rectangle 23"/>
          <p:cNvSpPr>
            <a:spLocks noChangeArrowheads="1"/>
          </p:cNvSpPr>
          <p:nvPr/>
        </p:nvSpPr>
        <p:spPr bwMode="auto">
          <a:xfrm>
            <a:off x="73914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4" name="Rectangle 24"/>
          <p:cNvSpPr>
            <a:spLocks noChangeArrowheads="1"/>
          </p:cNvSpPr>
          <p:nvPr/>
        </p:nvSpPr>
        <p:spPr bwMode="auto">
          <a:xfrm>
            <a:off x="73914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5" name="Rectangle 25"/>
          <p:cNvSpPr>
            <a:spLocks noChangeArrowheads="1"/>
          </p:cNvSpPr>
          <p:nvPr/>
        </p:nvSpPr>
        <p:spPr bwMode="auto">
          <a:xfrm>
            <a:off x="73914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6" name="Rectangle 26"/>
          <p:cNvSpPr>
            <a:spLocks noChangeArrowheads="1"/>
          </p:cNvSpPr>
          <p:nvPr/>
        </p:nvSpPr>
        <p:spPr bwMode="auto">
          <a:xfrm>
            <a:off x="73914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7" name="Rectangle 27"/>
          <p:cNvSpPr>
            <a:spLocks noChangeArrowheads="1"/>
          </p:cNvSpPr>
          <p:nvPr/>
        </p:nvSpPr>
        <p:spPr bwMode="auto">
          <a:xfrm>
            <a:off x="73914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8" name="Rectangle 28"/>
          <p:cNvSpPr>
            <a:spLocks noChangeArrowheads="1"/>
          </p:cNvSpPr>
          <p:nvPr/>
        </p:nvSpPr>
        <p:spPr bwMode="auto">
          <a:xfrm>
            <a:off x="54864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6109" name="Rectangle 29"/>
          <p:cNvSpPr>
            <a:spLocks noChangeArrowheads="1"/>
          </p:cNvSpPr>
          <p:nvPr/>
        </p:nvSpPr>
        <p:spPr bwMode="auto">
          <a:xfrm>
            <a:off x="54864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6110" name="Rectangle 30"/>
          <p:cNvSpPr>
            <a:spLocks noChangeArrowheads="1"/>
          </p:cNvSpPr>
          <p:nvPr/>
        </p:nvSpPr>
        <p:spPr bwMode="auto">
          <a:xfrm>
            <a:off x="54864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6111" name="Rectangle 31"/>
          <p:cNvSpPr>
            <a:spLocks noChangeArrowheads="1"/>
          </p:cNvSpPr>
          <p:nvPr/>
        </p:nvSpPr>
        <p:spPr bwMode="auto">
          <a:xfrm>
            <a:off x="54864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6112" name="Rectangle 32"/>
          <p:cNvSpPr>
            <a:spLocks noChangeArrowheads="1"/>
          </p:cNvSpPr>
          <p:nvPr/>
        </p:nvSpPr>
        <p:spPr bwMode="auto">
          <a:xfrm>
            <a:off x="54864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sp>
        <p:nvSpPr>
          <p:cNvPr id="46113" name="Rectangle 33"/>
          <p:cNvSpPr>
            <a:spLocks noChangeArrowheads="1"/>
          </p:cNvSpPr>
          <p:nvPr/>
        </p:nvSpPr>
        <p:spPr bwMode="auto">
          <a:xfrm>
            <a:off x="54864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6114" name="Rectangle 34"/>
          <p:cNvSpPr>
            <a:spLocks noChangeArrowheads="1"/>
          </p:cNvSpPr>
          <p:nvPr/>
        </p:nvSpPr>
        <p:spPr bwMode="auto">
          <a:xfrm>
            <a:off x="54864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6115" name="Rectangle 35"/>
          <p:cNvSpPr>
            <a:spLocks noChangeArrowheads="1"/>
          </p:cNvSpPr>
          <p:nvPr/>
        </p:nvSpPr>
        <p:spPr bwMode="auto">
          <a:xfrm>
            <a:off x="54864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6116" name="Rectangle 36"/>
          <p:cNvSpPr>
            <a:spLocks noChangeArrowheads="1"/>
          </p:cNvSpPr>
          <p:nvPr/>
        </p:nvSpPr>
        <p:spPr bwMode="auto">
          <a:xfrm>
            <a:off x="54864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6117" name="Rectangle 37"/>
          <p:cNvSpPr>
            <a:spLocks noChangeArrowheads="1"/>
          </p:cNvSpPr>
          <p:nvPr/>
        </p:nvSpPr>
        <p:spPr bwMode="auto">
          <a:xfrm>
            <a:off x="54864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6118" name="Rectangle 38"/>
          <p:cNvSpPr>
            <a:spLocks noChangeArrowheads="1"/>
          </p:cNvSpPr>
          <p:nvPr/>
        </p:nvSpPr>
        <p:spPr bwMode="auto">
          <a:xfrm>
            <a:off x="54864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cxnSp>
        <p:nvCxnSpPr>
          <p:cNvPr id="46119" name="AutoShape 39"/>
          <p:cNvCxnSpPr>
            <a:cxnSpLocks noChangeShapeType="1"/>
            <a:stCxn id="46083" idx="3"/>
            <a:endCxn id="46102" idx="1"/>
          </p:cNvCxnSpPr>
          <p:nvPr/>
        </p:nvCxnSpPr>
        <p:spPr bwMode="auto">
          <a:xfrm>
            <a:off x="6858000" y="2095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0" name="AutoShape 40"/>
          <p:cNvCxnSpPr>
            <a:cxnSpLocks noChangeShapeType="1"/>
            <a:stCxn id="46084" idx="3"/>
            <a:endCxn id="46103" idx="1"/>
          </p:cNvCxnSpPr>
          <p:nvPr/>
        </p:nvCxnSpPr>
        <p:spPr bwMode="auto">
          <a:xfrm>
            <a:off x="6858000" y="2324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1" name="AutoShape 41"/>
          <p:cNvCxnSpPr>
            <a:cxnSpLocks noChangeShapeType="1"/>
            <a:stCxn id="46085" idx="3"/>
            <a:endCxn id="46104" idx="1"/>
          </p:cNvCxnSpPr>
          <p:nvPr/>
        </p:nvCxnSpPr>
        <p:spPr bwMode="auto">
          <a:xfrm>
            <a:off x="6858000" y="2552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2" name="AutoShape 42"/>
          <p:cNvCxnSpPr>
            <a:cxnSpLocks noChangeShapeType="1"/>
            <a:stCxn id="46086" idx="3"/>
            <a:endCxn id="46105" idx="1"/>
          </p:cNvCxnSpPr>
          <p:nvPr/>
        </p:nvCxnSpPr>
        <p:spPr bwMode="auto">
          <a:xfrm>
            <a:off x="6858000" y="2781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3" name="AutoShape 43"/>
          <p:cNvCxnSpPr>
            <a:cxnSpLocks noChangeShapeType="1"/>
            <a:stCxn id="46087" idx="3"/>
            <a:endCxn id="46106" idx="1"/>
          </p:cNvCxnSpPr>
          <p:nvPr/>
        </p:nvCxnSpPr>
        <p:spPr bwMode="auto">
          <a:xfrm>
            <a:off x="6858000" y="3009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4" name="AutoShape 44"/>
          <p:cNvCxnSpPr>
            <a:cxnSpLocks noChangeShapeType="1"/>
            <a:stCxn id="46088" idx="3"/>
            <a:endCxn id="46107" idx="1"/>
          </p:cNvCxnSpPr>
          <p:nvPr/>
        </p:nvCxnSpPr>
        <p:spPr bwMode="auto">
          <a:xfrm>
            <a:off x="6858000" y="3238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125" name="Rectangle 45"/>
          <p:cNvSpPr>
            <a:spLocks noChangeArrowheads="1"/>
          </p:cNvSpPr>
          <p:nvPr/>
        </p:nvSpPr>
        <p:spPr bwMode="auto">
          <a:xfrm>
            <a:off x="73914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26" name="Rectangle 46"/>
          <p:cNvSpPr>
            <a:spLocks noChangeArrowheads="1"/>
          </p:cNvSpPr>
          <p:nvPr/>
        </p:nvSpPr>
        <p:spPr bwMode="auto">
          <a:xfrm>
            <a:off x="73914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27" name="Rectangle 47"/>
          <p:cNvSpPr>
            <a:spLocks noChangeArrowheads="1"/>
          </p:cNvSpPr>
          <p:nvPr/>
        </p:nvSpPr>
        <p:spPr bwMode="auto">
          <a:xfrm>
            <a:off x="73914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28" name="Rectangle 48"/>
          <p:cNvSpPr>
            <a:spLocks noChangeArrowheads="1"/>
          </p:cNvSpPr>
          <p:nvPr/>
        </p:nvSpPr>
        <p:spPr bwMode="auto">
          <a:xfrm>
            <a:off x="73914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29" name="Rectangle 49"/>
          <p:cNvSpPr>
            <a:spLocks noChangeArrowheads="1"/>
          </p:cNvSpPr>
          <p:nvPr/>
        </p:nvSpPr>
        <p:spPr bwMode="auto">
          <a:xfrm>
            <a:off x="73914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30" name="Rectangle 50"/>
          <p:cNvSpPr>
            <a:spLocks noChangeArrowheads="1"/>
          </p:cNvSpPr>
          <p:nvPr/>
        </p:nvSpPr>
        <p:spPr bwMode="auto">
          <a:xfrm>
            <a:off x="73914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cxnSp>
        <p:nvCxnSpPr>
          <p:cNvPr id="46131" name="AutoShape 51"/>
          <p:cNvCxnSpPr>
            <a:cxnSpLocks noChangeShapeType="1"/>
            <a:stCxn id="46091" idx="3"/>
            <a:endCxn id="46125" idx="1"/>
          </p:cNvCxnSpPr>
          <p:nvPr/>
        </p:nvCxnSpPr>
        <p:spPr bwMode="auto">
          <a:xfrm>
            <a:off x="6858000" y="4533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2" name="AutoShape 52"/>
          <p:cNvCxnSpPr>
            <a:cxnSpLocks noChangeShapeType="1"/>
            <a:stCxn id="46092" idx="3"/>
            <a:endCxn id="46126" idx="1"/>
          </p:cNvCxnSpPr>
          <p:nvPr/>
        </p:nvCxnSpPr>
        <p:spPr bwMode="auto">
          <a:xfrm>
            <a:off x="6858000" y="4762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3" name="AutoShape 53"/>
          <p:cNvCxnSpPr>
            <a:cxnSpLocks noChangeShapeType="1"/>
            <a:stCxn id="46093" idx="3"/>
            <a:endCxn id="46127" idx="1"/>
          </p:cNvCxnSpPr>
          <p:nvPr/>
        </p:nvCxnSpPr>
        <p:spPr bwMode="auto">
          <a:xfrm>
            <a:off x="6858000" y="4991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4" name="AutoShape 54"/>
          <p:cNvCxnSpPr>
            <a:cxnSpLocks noChangeShapeType="1"/>
            <a:stCxn id="46094" idx="3"/>
            <a:endCxn id="46128" idx="1"/>
          </p:cNvCxnSpPr>
          <p:nvPr/>
        </p:nvCxnSpPr>
        <p:spPr bwMode="auto">
          <a:xfrm>
            <a:off x="6858000" y="5219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5" name="AutoShape 55"/>
          <p:cNvCxnSpPr>
            <a:cxnSpLocks noChangeShapeType="1"/>
            <a:stCxn id="46095" idx="3"/>
            <a:endCxn id="46129" idx="1"/>
          </p:cNvCxnSpPr>
          <p:nvPr/>
        </p:nvCxnSpPr>
        <p:spPr bwMode="auto">
          <a:xfrm>
            <a:off x="6858000" y="5448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6" name="AutoShape 56"/>
          <p:cNvCxnSpPr>
            <a:cxnSpLocks noChangeShapeType="1"/>
            <a:stCxn id="46096" idx="3"/>
            <a:endCxn id="46130" idx="1"/>
          </p:cNvCxnSpPr>
          <p:nvPr/>
        </p:nvCxnSpPr>
        <p:spPr bwMode="auto">
          <a:xfrm>
            <a:off x="6858000" y="5676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137" name="Text Box 57"/>
          <p:cNvSpPr txBox="1">
            <a:spLocks noChangeArrowheads="1"/>
          </p:cNvSpPr>
          <p:nvPr/>
        </p:nvSpPr>
        <p:spPr bwMode="auto">
          <a:xfrm>
            <a:off x="6781800" y="18589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6138" name="Text Box 58"/>
          <p:cNvSpPr txBox="1">
            <a:spLocks noChangeArrowheads="1"/>
          </p:cNvSpPr>
          <p:nvPr/>
        </p:nvSpPr>
        <p:spPr bwMode="auto">
          <a:xfrm>
            <a:off x="6781800" y="20875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6139" name="Text Box 59"/>
          <p:cNvSpPr txBox="1">
            <a:spLocks noChangeArrowheads="1"/>
          </p:cNvSpPr>
          <p:nvPr/>
        </p:nvSpPr>
        <p:spPr bwMode="auto">
          <a:xfrm>
            <a:off x="6781800" y="23161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6140" name="Text Box 60"/>
          <p:cNvSpPr txBox="1">
            <a:spLocks noChangeArrowheads="1"/>
          </p:cNvSpPr>
          <p:nvPr/>
        </p:nvSpPr>
        <p:spPr bwMode="auto">
          <a:xfrm>
            <a:off x="6781800" y="2544763"/>
            <a:ext cx="6046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D(FT)</a:t>
            </a:r>
          </a:p>
        </p:txBody>
      </p:sp>
      <p:sp>
        <p:nvSpPr>
          <p:cNvPr id="46141" name="Text Box 61"/>
          <p:cNvSpPr txBox="1">
            <a:spLocks noChangeArrowheads="1"/>
          </p:cNvSpPr>
          <p:nvPr/>
        </p:nvSpPr>
        <p:spPr bwMode="auto">
          <a:xfrm>
            <a:off x="6781800" y="42973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6142" name="Text Box 62"/>
          <p:cNvSpPr txBox="1">
            <a:spLocks noChangeArrowheads="1"/>
          </p:cNvSpPr>
          <p:nvPr/>
        </p:nvSpPr>
        <p:spPr bwMode="auto">
          <a:xfrm>
            <a:off x="6781800" y="45259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6143" name="Text Box 63"/>
          <p:cNvSpPr txBox="1">
            <a:spLocks noChangeArrowheads="1"/>
          </p:cNvSpPr>
          <p:nvPr/>
        </p:nvSpPr>
        <p:spPr bwMode="auto">
          <a:xfrm>
            <a:off x="6781800" y="47545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6144" name="Text Box 64"/>
          <p:cNvSpPr txBox="1">
            <a:spLocks noChangeArrowheads="1"/>
          </p:cNvSpPr>
          <p:nvPr/>
        </p:nvSpPr>
        <p:spPr bwMode="auto">
          <a:xfrm>
            <a:off x="6781800" y="4983163"/>
            <a:ext cx="5902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b="1" dirty="0">
                <a:solidFill>
                  <a:srgbClr val="0000FF"/>
                </a:solidFill>
              </a:rPr>
              <a:t>E</a:t>
            </a:r>
            <a:r>
              <a:rPr lang="en-US" altLang="en-US" sz="1200" dirty="0">
                <a:solidFill>
                  <a:srgbClr val="0000FF"/>
                </a:solidFill>
              </a:rPr>
              <a:t>(FT)</a:t>
            </a:r>
          </a:p>
        </p:txBody>
      </p:sp>
      <p:sp>
        <p:nvSpPr>
          <p:cNvPr id="46145" name="Rectangle 65"/>
          <p:cNvSpPr>
            <a:spLocks noChangeArrowheads="1"/>
          </p:cNvSpPr>
          <p:nvPr/>
        </p:nvSpPr>
        <p:spPr bwMode="auto">
          <a:xfrm>
            <a:off x="7772400" y="25146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46" name="Rectangle 66"/>
          <p:cNvSpPr>
            <a:spLocks noChangeArrowheads="1"/>
          </p:cNvSpPr>
          <p:nvPr/>
        </p:nvSpPr>
        <p:spPr bwMode="auto">
          <a:xfrm>
            <a:off x="7772400" y="27432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A</a:t>
            </a:r>
          </a:p>
        </p:txBody>
      </p:sp>
      <p:sp>
        <p:nvSpPr>
          <p:cNvPr id="46147" name="Rectangle 67"/>
          <p:cNvSpPr>
            <a:spLocks noChangeArrowheads="1"/>
          </p:cNvSpPr>
          <p:nvPr/>
        </p:nvSpPr>
        <p:spPr bwMode="auto">
          <a:xfrm>
            <a:off x="7772400" y="29718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B</a:t>
            </a:r>
          </a:p>
        </p:txBody>
      </p:sp>
      <p:sp>
        <p:nvSpPr>
          <p:cNvPr id="46148" name="Rectangle 68"/>
          <p:cNvSpPr>
            <a:spLocks noChangeArrowheads="1"/>
          </p:cNvSpPr>
          <p:nvPr/>
        </p:nvSpPr>
        <p:spPr bwMode="auto">
          <a:xfrm>
            <a:off x="7772400" y="32004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49" name="Rectangle 69"/>
          <p:cNvSpPr>
            <a:spLocks noChangeArrowheads="1"/>
          </p:cNvSpPr>
          <p:nvPr/>
        </p:nvSpPr>
        <p:spPr bwMode="auto">
          <a:xfrm>
            <a:off x="7772400" y="34290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C</a:t>
            </a:r>
          </a:p>
        </p:txBody>
      </p:sp>
      <p:sp>
        <p:nvSpPr>
          <p:cNvPr id="46150" name="Rectangle 70"/>
          <p:cNvSpPr>
            <a:spLocks noChangeArrowheads="1"/>
          </p:cNvSpPr>
          <p:nvPr/>
        </p:nvSpPr>
        <p:spPr bwMode="auto">
          <a:xfrm>
            <a:off x="7772400" y="36576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dirty="0"/>
              <a:t>D (</a:t>
            </a:r>
            <a:r>
              <a:rPr lang="ja-JP" altLang="en-US" sz="1200" dirty="0"/>
              <a:t>“</a:t>
            </a:r>
            <a:r>
              <a:rPr lang="en-US" altLang="ja-JP" sz="1200" dirty="0"/>
              <a:t>myf.txt</a:t>
            </a:r>
            <a:r>
              <a:rPr lang="ja-JP" altLang="en-US" sz="1200" dirty="0"/>
              <a:t>”</a:t>
            </a:r>
            <a:r>
              <a:rPr lang="en-US" altLang="ja-JP" sz="1200" dirty="0"/>
              <a:t>)</a:t>
            </a:r>
            <a:endParaRPr lang="en-US" altLang="en-US" sz="1200" dirty="0"/>
          </a:p>
        </p:txBody>
      </p:sp>
      <p:sp>
        <p:nvSpPr>
          <p:cNvPr id="46151" name="Text Box 71"/>
          <p:cNvSpPr txBox="1">
            <a:spLocks noChangeArrowheads="1"/>
          </p:cNvSpPr>
          <p:nvPr/>
        </p:nvSpPr>
        <p:spPr bwMode="auto">
          <a:xfrm>
            <a:off x="7368097" y="2100324"/>
            <a:ext cx="17588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system file table (FT)</a:t>
            </a:r>
          </a:p>
        </p:txBody>
      </p:sp>
      <p:sp>
        <p:nvSpPr>
          <p:cNvPr id="46152" name="Rectangle 72"/>
          <p:cNvSpPr>
            <a:spLocks noChangeArrowheads="1"/>
          </p:cNvSpPr>
          <p:nvPr/>
        </p:nvSpPr>
        <p:spPr bwMode="auto">
          <a:xfrm>
            <a:off x="7772400" y="38862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53" name="Rectangle 73"/>
          <p:cNvSpPr>
            <a:spLocks noChangeArrowheads="1"/>
          </p:cNvSpPr>
          <p:nvPr/>
        </p:nvSpPr>
        <p:spPr bwMode="auto">
          <a:xfrm>
            <a:off x="7772400" y="41148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55" name="Rectangle 75"/>
          <p:cNvSpPr>
            <a:spLocks noChangeArrowheads="1"/>
          </p:cNvSpPr>
          <p:nvPr/>
        </p:nvSpPr>
        <p:spPr bwMode="auto">
          <a:xfrm>
            <a:off x="7772400" y="43434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b="1">
                <a:solidFill>
                  <a:schemeClr val="accent2"/>
                </a:solidFill>
              </a:rPr>
              <a:t>E (</a:t>
            </a:r>
            <a:r>
              <a:rPr lang="ja-JP" altLang="en-US" sz="1200" b="1">
                <a:solidFill>
                  <a:schemeClr val="accent2"/>
                </a:solidFill>
              </a:rPr>
              <a:t>“</a:t>
            </a:r>
            <a:r>
              <a:rPr lang="en-US" altLang="ja-JP" sz="1200" b="1">
                <a:solidFill>
                  <a:schemeClr val="accent2"/>
                </a:solidFill>
              </a:rPr>
              <a:t>myf.txt</a:t>
            </a:r>
            <a:r>
              <a:rPr lang="ja-JP" altLang="en-US" sz="1200" b="1">
                <a:solidFill>
                  <a:schemeClr val="accent2"/>
                </a:solidFill>
              </a:rPr>
              <a:t>”</a:t>
            </a:r>
            <a:r>
              <a:rPr lang="en-US" altLang="ja-JP" sz="1200" b="1">
                <a:solidFill>
                  <a:schemeClr val="accent2"/>
                </a:solidFill>
              </a:rPr>
              <a:t>)</a:t>
            </a:r>
            <a:endParaRPr lang="en-US" altLang="en-US" sz="1200"/>
          </a:p>
        </p:txBody>
      </p:sp>
      <p:sp>
        <p:nvSpPr>
          <p:cNvPr id="46156" name="Rectangle 76"/>
          <p:cNvSpPr>
            <a:spLocks noChangeArrowheads="1"/>
          </p:cNvSpPr>
          <p:nvPr/>
        </p:nvSpPr>
        <p:spPr bwMode="auto">
          <a:xfrm>
            <a:off x="7772400" y="45720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57" name="Rectangle 77"/>
          <p:cNvSpPr>
            <a:spLocks noChangeArrowheads="1"/>
          </p:cNvSpPr>
          <p:nvPr/>
        </p:nvSpPr>
        <p:spPr bwMode="auto">
          <a:xfrm>
            <a:off x="7772400" y="48006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58" name="Rectangle 78"/>
          <p:cNvSpPr>
            <a:spLocks noChangeArrowheads="1"/>
          </p:cNvSpPr>
          <p:nvPr/>
        </p:nvSpPr>
        <p:spPr bwMode="auto">
          <a:xfrm>
            <a:off x="7772400" y="50292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2" name="Rectangle 1">
            <a:extLst>
              <a:ext uri="{FF2B5EF4-FFF2-40B4-BE49-F238E27FC236}">
                <a16:creationId xmlns:a16="http://schemas.microsoft.com/office/drawing/2014/main" id="{562A9500-CE4B-45F5-A450-8A1D7AB032BD}"/>
              </a:ext>
            </a:extLst>
          </p:cNvPr>
          <p:cNvSpPr/>
          <p:nvPr/>
        </p:nvSpPr>
        <p:spPr>
          <a:xfrm>
            <a:off x="676839" y="2171700"/>
            <a:ext cx="4389080" cy="2554545"/>
          </a:xfrm>
          <a:prstGeom prst="rect">
            <a:avLst/>
          </a:prstGeom>
          <a:solidFill>
            <a:schemeClr val="bg1"/>
          </a:solidFill>
          <a:ln>
            <a:solidFill>
              <a:schemeClr val="accent2">
                <a:lumMod val="50000"/>
              </a:schemeClr>
            </a:solidFill>
          </a:ln>
        </p:spPr>
        <p:txBody>
          <a:bodyPr wrap="square">
            <a:spAutoFit/>
          </a:bodyPr>
          <a:lstStyle/>
          <a:p>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main</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void</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dirty="0">
                <a:solidFill>
                  <a:srgbClr val="8000FF"/>
                </a:solidFill>
                <a:highlight>
                  <a:srgbClr val="FFFFFF"/>
                </a:highlight>
                <a:latin typeface="Courier New" panose="02070309020205020404" pitchFamily="49" charset="0"/>
              </a:rPr>
              <a:t>char</a:t>
            </a:r>
            <a:r>
              <a:rPr lang="en-US" sz="2000" dirty="0">
                <a:solidFill>
                  <a:srgbClr val="000000"/>
                </a:solidFill>
                <a:highlight>
                  <a:srgbClr val="FFFFFF"/>
                </a:highlight>
                <a:latin typeface="Courier New" panose="02070309020205020404" pitchFamily="49" charset="0"/>
              </a:rPr>
              <a:t> c</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fork</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myfd</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open</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rPr>
              <a:t>myf.txt"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O_RDONLY</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read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myfd</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&amp;</a:t>
            </a:r>
            <a:r>
              <a:rPr lang="en-US" sz="2000" dirty="0">
                <a:solidFill>
                  <a:srgbClr val="000000"/>
                </a:solidFill>
                <a:highlight>
                  <a:srgbClr val="FFFFFF"/>
                </a:highlight>
                <a:latin typeface="Courier New" panose="02070309020205020404" pitchFamily="49" charset="0"/>
              </a:rPr>
              <a:t>c</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printf</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"Got %c\n"</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c</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rPr>
              <a:t>}</a:t>
            </a:r>
            <a:endParaRPr lang="en-US" sz="2000" dirty="0"/>
          </a:p>
        </p:txBody>
      </p:sp>
    </p:spTree>
    <p:extLst>
      <p:ext uri="{BB962C8B-B14F-4D97-AF65-F5344CB8AC3E}">
        <p14:creationId xmlns:p14="http://schemas.microsoft.com/office/powerpoint/2010/main" val="67537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What is I/O</a:t>
            </a:r>
          </a:p>
        </p:txBody>
      </p:sp>
      <p:sp>
        <p:nvSpPr>
          <p:cNvPr id="6147" name="Content Placeholder 2"/>
          <p:cNvSpPr>
            <a:spLocks noGrp="1"/>
          </p:cNvSpPr>
          <p:nvPr>
            <p:ph idx="1"/>
          </p:nvPr>
        </p:nvSpPr>
        <p:spPr>
          <a:xfrm>
            <a:off x="609600" y="1905000"/>
            <a:ext cx="8229600" cy="3499884"/>
          </a:xfrm>
        </p:spPr>
        <p:txBody>
          <a:bodyPr>
            <a:normAutofit/>
          </a:bodyPr>
          <a:lstStyle/>
          <a:p>
            <a:r>
              <a:rPr lang="en-US" dirty="0"/>
              <a:t>I/O is the process of copying data between main memory and external devices (disk drives, terminals, networks)</a:t>
            </a:r>
          </a:p>
          <a:p>
            <a:r>
              <a:rPr lang="en-US" dirty="0"/>
              <a:t>Language run-time systems provide higher-level facilities for performing I/O (e.g. </a:t>
            </a:r>
            <a:r>
              <a:rPr lang="en-US" dirty="0" err="1">
                <a:latin typeface="Courier New" pitchFamily="49" charset="0"/>
                <a:cs typeface="Courier New" pitchFamily="49" charset="0"/>
              </a:rPr>
              <a:t>printf</a:t>
            </a:r>
            <a:r>
              <a:rPr lang="en-US" dirty="0"/>
              <a:t>, </a:t>
            </a:r>
            <a:r>
              <a:rPr lang="en-US" dirty="0" err="1">
                <a:latin typeface="Courier New" pitchFamily="49" charset="0"/>
                <a:cs typeface="Courier New" pitchFamily="49" charset="0"/>
              </a:rPr>
              <a:t>scanf</a:t>
            </a:r>
            <a:r>
              <a:rPr lang="en-US" dirty="0"/>
              <a:t>)</a:t>
            </a:r>
          </a:p>
          <a:p>
            <a:pPr lvl="1"/>
            <a:r>
              <a:rPr lang="en-US" dirty="0"/>
              <a:t>On Unix systems, these higher-level I/O functions eventually call </a:t>
            </a:r>
            <a:r>
              <a:rPr lang="en-US" b="1" dirty="0"/>
              <a:t>System-Level Unix I/O  functions </a:t>
            </a:r>
            <a:r>
              <a:rPr lang="en-US" dirty="0"/>
              <a:t>provided by the Kernel (e.g., </a:t>
            </a:r>
            <a:r>
              <a:rPr lang="en-US" b="1" dirty="0" err="1">
                <a:latin typeface="Courier New" pitchFamily="49" charset="0"/>
                <a:cs typeface="Courier New" pitchFamily="49" charset="0"/>
              </a:rPr>
              <a:t>printf</a:t>
            </a:r>
            <a:r>
              <a:rPr lang="en-US" b="1" dirty="0">
                <a:latin typeface="Courier New" pitchFamily="49" charset="0"/>
                <a:cs typeface="Courier New" pitchFamily="49" charset="0"/>
              </a:rPr>
              <a:t>()</a:t>
            </a:r>
            <a:r>
              <a:rPr lang="en-US" b="1" dirty="0"/>
              <a:t> </a:t>
            </a:r>
            <a:r>
              <a:rPr lang="en-US" dirty="0"/>
              <a:t>internally calls </a:t>
            </a:r>
            <a:r>
              <a:rPr lang="en-US" b="1" dirty="0">
                <a:latin typeface="Courier New" pitchFamily="49" charset="0"/>
                <a:cs typeface="Courier New" pitchFamily="49" charset="0"/>
              </a:rPr>
              <a:t>write()</a:t>
            </a:r>
            <a:r>
              <a:rPr lang="en-US" dirty="0"/>
              <a:t>)</a:t>
            </a:r>
          </a:p>
          <a:p>
            <a:pPr lvl="1"/>
            <a:r>
              <a:rPr lang="en-US" dirty="0"/>
              <a:t>The same applies to Windows and other OSs</a:t>
            </a:r>
          </a:p>
          <a:p>
            <a:pPr lvl="2"/>
            <a:r>
              <a:rPr lang="en-US" b="1" dirty="0" err="1">
                <a:latin typeface="Courier New" pitchFamily="49" charset="0"/>
                <a:cs typeface="Courier New" pitchFamily="49" charset="0"/>
              </a:rPr>
              <a:t>printf</a:t>
            </a:r>
            <a:r>
              <a:rPr lang="en-US" b="1" dirty="0">
                <a:latin typeface="Courier New" pitchFamily="49" charset="0"/>
                <a:cs typeface="Courier New" pitchFamily="49" charset="0"/>
              </a:rPr>
              <a:t>()</a:t>
            </a:r>
            <a:r>
              <a:rPr lang="en-US" dirty="0"/>
              <a:t> calls native windows function </a:t>
            </a:r>
            <a:r>
              <a:rPr lang="en-US" b="1" dirty="0" err="1">
                <a:latin typeface="Courier New" pitchFamily="49" charset="0"/>
                <a:cs typeface="Courier New" pitchFamily="49" charset="0"/>
              </a:rPr>
              <a:t>WriteFile</a:t>
            </a:r>
            <a:r>
              <a:rPr lang="en-US" b="1" dirty="0">
                <a:latin typeface="Courier New" pitchFamily="49" charset="0"/>
                <a:cs typeface="Courier New" pitchFamily="49" charset="0"/>
              </a:rPr>
              <a:t>()</a:t>
            </a:r>
          </a:p>
        </p:txBody>
      </p:sp>
    </p:spTree>
    <p:extLst>
      <p:ext uri="{BB962C8B-B14F-4D97-AF65-F5344CB8AC3E}">
        <p14:creationId xmlns:p14="http://schemas.microsoft.com/office/powerpoint/2010/main" val="4009314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822960" y="286605"/>
            <a:ext cx="7543800" cy="780196"/>
          </a:xfrm>
        </p:spPr>
        <p:txBody>
          <a:bodyPr/>
          <a:lstStyle/>
          <a:p>
            <a:r>
              <a:rPr lang="en-US" dirty="0"/>
              <a:t>Example</a:t>
            </a:r>
          </a:p>
        </p:txBody>
      </p:sp>
      <p:sp>
        <p:nvSpPr>
          <p:cNvPr id="3" name="Content Placeholder 2"/>
          <p:cNvSpPr>
            <a:spLocks noGrp="1"/>
          </p:cNvSpPr>
          <p:nvPr>
            <p:ph idx="1"/>
          </p:nvPr>
        </p:nvSpPr>
        <p:spPr>
          <a:xfrm>
            <a:off x="228600" y="1096293"/>
            <a:ext cx="8915400" cy="5334000"/>
          </a:xfrm>
        </p:spPr>
        <p:txBody>
          <a:bodyPr>
            <a:normAutofit/>
          </a:bodyPr>
          <a:lstStyle/>
          <a:p>
            <a:r>
              <a:rPr lang="en-US" sz="2000" dirty="0"/>
              <a:t>Suppose the disk file foobar.txt consists of the six ASCII characters “</a:t>
            </a:r>
            <a:r>
              <a:rPr lang="en-US" sz="2000" dirty="0" err="1"/>
              <a:t>foobar</a:t>
            </a:r>
            <a:r>
              <a:rPr lang="en-US" sz="2000" dirty="0"/>
              <a:t>”. Then what is the output of the following program:</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1800" i="1" dirty="0"/>
              <a:t>Answer: The child inherits the parent’s descriptor table and all processes share the same file table. Thus the descriptor </a:t>
            </a:r>
            <a:r>
              <a:rPr lang="en-US" sz="1800" i="1" dirty="0" err="1"/>
              <a:t>fd</a:t>
            </a:r>
            <a:r>
              <a:rPr lang="en-US" sz="1800" i="1" dirty="0"/>
              <a:t> in both the parent and child points to the same open file table entry. When the child reads the first byte of the file, the file position increments by 1. Thus the parent reads the second byte and output is “c=o”</a:t>
            </a:r>
          </a:p>
        </p:txBody>
      </p:sp>
      <p:sp>
        <p:nvSpPr>
          <p:cNvPr id="48132" name="Text Box 4"/>
          <p:cNvSpPr txBox="1">
            <a:spLocks noChangeArrowheads="1"/>
          </p:cNvSpPr>
          <p:nvPr/>
        </p:nvSpPr>
        <p:spPr bwMode="auto">
          <a:xfrm>
            <a:off x="1359027" y="1676400"/>
            <a:ext cx="6076950" cy="2893100"/>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dirty="0" err="1">
                <a:latin typeface="Courier New" panose="02070309020205020404" pitchFamily="49" charset="0"/>
              </a:rPr>
              <a:t>int</a:t>
            </a:r>
            <a:r>
              <a:rPr lang="en-US" sz="1400" dirty="0">
                <a:latin typeface="Courier New" panose="02070309020205020404" pitchFamily="49" charset="0"/>
              </a:rPr>
              <a:t> main (){</a:t>
            </a:r>
          </a:p>
          <a:p>
            <a:pPr>
              <a:spcBef>
                <a:spcPct val="0"/>
              </a:spcBef>
              <a:buFontTx/>
              <a:buNone/>
            </a:pPr>
            <a:r>
              <a:rPr lang="en-US" sz="1400" dirty="0">
                <a:latin typeface="Courier New" panose="02070309020205020404" pitchFamily="49" charset="0"/>
              </a:rPr>
              <a:t>	</a:t>
            </a:r>
            <a:r>
              <a:rPr lang="en-US" sz="1400" dirty="0" err="1">
                <a:latin typeface="Courier New" panose="02070309020205020404" pitchFamily="49" charset="0"/>
              </a:rPr>
              <a:t>int</a:t>
            </a:r>
            <a:r>
              <a:rPr lang="en-US" sz="1400" dirty="0">
                <a:latin typeface="Courier New" panose="02070309020205020404" pitchFamily="49" charset="0"/>
              </a:rPr>
              <a:t> </a:t>
            </a:r>
            <a:r>
              <a:rPr lang="en-US" sz="1400" dirty="0" err="1">
                <a:latin typeface="Courier New" panose="02070309020205020404" pitchFamily="49" charset="0"/>
              </a:rPr>
              <a:t>fd</a:t>
            </a:r>
            <a:r>
              <a:rPr lang="en-US" sz="1400" dirty="0">
                <a:latin typeface="Courier New" panose="02070309020205020404" pitchFamily="49" charset="0"/>
              </a:rPr>
              <a:t>;</a:t>
            </a:r>
          </a:p>
          <a:p>
            <a:pPr>
              <a:spcBef>
                <a:spcPct val="0"/>
              </a:spcBef>
              <a:buFontTx/>
              <a:buNone/>
            </a:pPr>
            <a:r>
              <a:rPr lang="en-US" sz="1400" dirty="0">
                <a:latin typeface="Courier New" panose="02070309020205020404" pitchFamily="49" charset="0"/>
              </a:rPr>
              <a:t>	char c;</a:t>
            </a:r>
          </a:p>
          <a:p>
            <a:pPr>
              <a:spcBef>
                <a:spcPct val="0"/>
              </a:spcBef>
              <a:buFontTx/>
              <a:buNone/>
            </a:pPr>
            <a:r>
              <a:rPr lang="en-US" sz="1400" dirty="0">
                <a:latin typeface="Courier New" panose="02070309020205020404" pitchFamily="49" charset="0"/>
              </a:rPr>
              <a:t>	</a:t>
            </a:r>
            <a:r>
              <a:rPr lang="en-US" sz="1400" dirty="0" err="1">
                <a:latin typeface="Courier New" panose="02070309020205020404" pitchFamily="49" charset="0"/>
              </a:rPr>
              <a:t>fd</a:t>
            </a:r>
            <a:r>
              <a:rPr lang="en-US" sz="1400" dirty="0">
                <a:latin typeface="Courier New" panose="02070309020205020404" pitchFamily="49" charset="0"/>
              </a:rPr>
              <a:t> = open(“foobar.txt”, O_RDONLY, 0);</a:t>
            </a:r>
          </a:p>
          <a:p>
            <a:pPr>
              <a:spcBef>
                <a:spcPct val="0"/>
              </a:spcBef>
              <a:buFontTx/>
              <a:buNone/>
            </a:pPr>
            <a:r>
              <a:rPr lang="en-US" sz="1400" dirty="0">
                <a:latin typeface="Courier New" panose="02070309020205020404" pitchFamily="49" charset="0"/>
              </a:rPr>
              <a:t>	if (fork() == 0) {</a:t>
            </a:r>
          </a:p>
          <a:p>
            <a:pPr>
              <a:spcBef>
                <a:spcPct val="0"/>
              </a:spcBef>
              <a:buFontTx/>
              <a:buNone/>
            </a:pPr>
            <a:r>
              <a:rPr lang="en-US" sz="1400" dirty="0">
                <a:latin typeface="Courier New" panose="02070309020205020404" pitchFamily="49" charset="0"/>
              </a:rPr>
              <a:t>		read(</a:t>
            </a:r>
            <a:r>
              <a:rPr lang="en-US" sz="1400" dirty="0" err="1">
                <a:latin typeface="Courier New" panose="02070309020205020404" pitchFamily="49" charset="0"/>
              </a:rPr>
              <a:t>fd</a:t>
            </a:r>
            <a:r>
              <a:rPr lang="en-US" sz="1400" dirty="0">
                <a:latin typeface="Courier New" panose="02070309020205020404" pitchFamily="49" charset="0"/>
              </a:rPr>
              <a:t>, &amp;c, 1);</a:t>
            </a:r>
          </a:p>
          <a:p>
            <a:pPr>
              <a:spcBef>
                <a:spcPct val="0"/>
              </a:spcBef>
              <a:buFontTx/>
              <a:buNone/>
            </a:pPr>
            <a:r>
              <a:rPr lang="en-US" sz="1400" dirty="0">
                <a:latin typeface="Courier New" panose="02070309020205020404" pitchFamily="49" charset="0"/>
              </a:rPr>
              <a:t>		exit(0);</a:t>
            </a:r>
          </a:p>
          <a:p>
            <a:pPr>
              <a:spcBef>
                <a:spcPct val="0"/>
              </a:spcBef>
              <a:buFontTx/>
              <a:buNone/>
            </a:pPr>
            <a:r>
              <a:rPr lang="en-US" sz="1400" dirty="0">
                <a:latin typeface="Courier New" panose="02070309020205020404" pitchFamily="49" charset="0"/>
              </a:rPr>
              <a:t>	}</a:t>
            </a:r>
          </a:p>
          <a:p>
            <a:pPr>
              <a:spcBef>
                <a:spcPct val="0"/>
              </a:spcBef>
              <a:buFontTx/>
              <a:buNone/>
            </a:pPr>
            <a:r>
              <a:rPr lang="en-US" sz="1400" dirty="0">
                <a:latin typeface="Courier New" panose="02070309020205020404" pitchFamily="49" charset="0"/>
              </a:rPr>
              <a:t>	wait(NULL)</a:t>
            </a:r>
          </a:p>
          <a:p>
            <a:pPr>
              <a:spcBef>
                <a:spcPct val="0"/>
              </a:spcBef>
              <a:buFontTx/>
              <a:buNone/>
            </a:pPr>
            <a:r>
              <a:rPr lang="en-US" sz="1400" dirty="0">
                <a:latin typeface="Courier New" panose="02070309020205020404" pitchFamily="49" charset="0"/>
              </a:rPr>
              <a:t>	read(</a:t>
            </a:r>
            <a:r>
              <a:rPr lang="en-US" sz="1400" dirty="0" err="1">
                <a:latin typeface="Courier New" panose="02070309020205020404" pitchFamily="49" charset="0"/>
              </a:rPr>
              <a:t>fd</a:t>
            </a:r>
            <a:r>
              <a:rPr lang="en-US" sz="1400" dirty="0">
                <a:latin typeface="Courier New" panose="02070309020205020404" pitchFamily="49" charset="0"/>
              </a:rPr>
              <a:t>, &amp;c, 1);</a:t>
            </a:r>
          </a:p>
          <a:p>
            <a:pPr>
              <a:spcBef>
                <a:spcPct val="0"/>
              </a:spcBef>
              <a:buFontTx/>
              <a:buNone/>
            </a:pPr>
            <a:r>
              <a:rPr lang="en-US" sz="1400" dirty="0">
                <a:latin typeface="Courier New" panose="02070309020205020404" pitchFamily="49" charset="0"/>
              </a:rPr>
              <a:t>	</a:t>
            </a:r>
            <a:r>
              <a:rPr lang="en-US" sz="1400" dirty="0" err="1">
                <a:latin typeface="Courier New" panose="02070309020205020404" pitchFamily="49" charset="0"/>
              </a:rPr>
              <a:t>printf</a:t>
            </a:r>
            <a:r>
              <a:rPr lang="en-US" sz="1400" dirty="0">
                <a:latin typeface="Courier New" panose="02070309020205020404" pitchFamily="49" charset="0"/>
              </a:rPr>
              <a:t>(“c=%c\n”, c);</a:t>
            </a:r>
          </a:p>
          <a:p>
            <a:pPr>
              <a:spcBef>
                <a:spcPct val="0"/>
              </a:spcBef>
              <a:buFontTx/>
              <a:buNone/>
            </a:pPr>
            <a:r>
              <a:rPr lang="en-US" sz="1400" dirty="0">
                <a:latin typeface="Courier New" panose="02070309020205020404" pitchFamily="49" charset="0"/>
              </a:rPr>
              <a:t>	exit(0);</a:t>
            </a:r>
          </a:p>
          <a:p>
            <a:pPr>
              <a:spcBef>
                <a:spcPct val="0"/>
              </a:spcBef>
              <a:buFontTx/>
              <a:buNone/>
            </a:pPr>
            <a:r>
              <a:rPr lang="en-US" sz="1400" dirty="0">
                <a:latin typeface="Courier New" panose="02070309020205020404" pitchFamily="49" charset="0"/>
              </a:rPr>
              <a:t>}</a:t>
            </a:r>
          </a:p>
        </p:txBody>
      </p:sp>
    </p:spTree>
    <p:extLst>
      <p:ext uri="{BB962C8B-B14F-4D97-AF65-F5344CB8AC3E}">
        <p14:creationId xmlns:p14="http://schemas.microsoft.com/office/powerpoint/2010/main" val="38306477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38187" y="320855"/>
            <a:ext cx="7591425" cy="762000"/>
          </a:xfrm>
        </p:spPr>
        <p:txBody>
          <a:bodyPr/>
          <a:lstStyle/>
          <a:p>
            <a:r>
              <a:rPr lang="en-US" dirty="0"/>
              <a:t>I/O Redirection</a:t>
            </a:r>
          </a:p>
        </p:txBody>
      </p:sp>
      <p:sp>
        <p:nvSpPr>
          <p:cNvPr id="49155" name="Rectangle 3"/>
          <p:cNvSpPr>
            <a:spLocks noGrp="1" noChangeArrowheads="1"/>
          </p:cNvSpPr>
          <p:nvPr>
            <p:ph idx="1"/>
          </p:nvPr>
        </p:nvSpPr>
        <p:spPr>
          <a:xfrm>
            <a:off x="609600" y="1685925"/>
            <a:ext cx="8305800" cy="2047875"/>
          </a:xfrm>
        </p:spPr>
        <p:txBody>
          <a:bodyPr/>
          <a:lstStyle/>
          <a:p>
            <a:r>
              <a:rPr lang="en-US" sz="2000" dirty="0"/>
              <a:t>Question: How does a shell implement I/O redirection?</a:t>
            </a:r>
          </a:p>
          <a:p>
            <a:pPr lvl="1">
              <a:buFont typeface="Wingdings" panose="05000000000000000000" pitchFamily="2" charset="2"/>
              <a:buNone/>
            </a:pPr>
            <a:r>
              <a:rPr lang="en-US" sz="2000" b="1" dirty="0" err="1">
                <a:latin typeface="Courier New" panose="02070309020205020404" pitchFamily="49" charset="0"/>
              </a:rPr>
              <a:t>unix</a:t>
            </a:r>
            <a:r>
              <a:rPr lang="en-US" sz="2000" b="1" dirty="0">
                <a:latin typeface="Courier New" panose="02070309020205020404" pitchFamily="49" charset="0"/>
              </a:rPr>
              <a:t>&gt; </a:t>
            </a:r>
            <a:r>
              <a:rPr lang="en-US" sz="2000" b="1" dirty="0" err="1">
                <a:latin typeface="Courier New" panose="02070309020205020404" pitchFamily="49" charset="0"/>
              </a:rPr>
              <a:t>ls</a:t>
            </a:r>
            <a:r>
              <a:rPr lang="en-US" sz="2000" b="1" dirty="0">
                <a:latin typeface="Courier New" panose="02070309020205020404" pitchFamily="49" charset="0"/>
              </a:rPr>
              <a:t> &gt; foo.txt</a:t>
            </a:r>
          </a:p>
          <a:p>
            <a:endParaRPr lang="en-US" sz="2000" dirty="0"/>
          </a:p>
          <a:p>
            <a:r>
              <a:rPr lang="en-US" sz="2000" dirty="0"/>
              <a:t>Answer: By calling the </a:t>
            </a:r>
            <a:r>
              <a:rPr lang="en-US" sz="2000" dirty="0">
                <a:latin typeface="Courier New" panose="02070309020205020404" pitchFamily="49" charset="0"/>
              </a:rPr>
              <a:t>dup2(</a:t>
            </a:r>
            <a:r>
              <a:rPr lang="en-US" sz="2000" dirty="0" err="1">
                <a:latin typeface="Courier New" panose="02070309020205020404" pitchFamily="49" charset="0"/>
              </a:rPr>
              <a:t>oldfd</a:t>
            </a:r>
            <a:r>
              <a:rPr lang="en-US" sz="2000" dirty="0">
                <a:latin typeface="Courier New" panose="02070309020205020404" pitchFamily="49" charset="0"/>
              </a:rPr>
              <a:t>, </a:t>
            </a:r>
            <a:r>
              <a:rPr lang="en-US" sz="2000" dirty="0" err="1">
                <a:latin typeface="Courier New" panose="02070309020205020404" pitchFamily="49" charset="0"/>
              </a:rPr>
              <a:t>newfd</a:t>
            </a:r>
            <a:r>
              <a:rPr lang="en-US" sz="2000" dirty="0">
                <a:latin typeface="Courier New" panose="02070309020205020404" pitchFamily="49" charset="0"/>
              </a:rPr>
              <a:t>)</a:t>
            </a:r>
            <a:r>
              <a:rPr lang="en-US" sz="2000" dirty="0"/>
              <a:t> function</a:t>
            </a:r>
          </a:p>
          <a:p>
            <a:pPr lvl="1"/>
            <a:r>
              <a:rPr lang="en-US" sz="2000" dirty="0"/>
              <a:t>Copies (per-process) descriptor table entry </a:t>
            </a:r>
            <a:r>
              <a:rPr lang="en-US" sz="2000" b="1" dirty="0" err="1">
                <a:latin typeface="Courier New" panose="02070309020205020404" pitchFamily="49" charset="0"/>
              </a:rPr>
              <a:t>oldfd</a:t>
            </a:r>
            <a:r>
              <a:rPr lang="en-US" sz="2000" dirty="0"/>
              <a:t>  to entry </a:t>
            </a:r>
            <a:r>
              <a:rPr lang="en-US" sz="2000" b="1" dirty="0" err="1">
                <a:latin typeface="Courier New" panose="02070309020205020404" pitchFamily="49" charset="0"/>
              </a:rPr>
              <a:t>newfd</a:t>
            </a:r>
            <a:endParaRPr lang="en-US" sz="2000" b="1" dirty="0">
              <a:latin typeface="Courier New" panose="02070309020205020404" pitchFamily="49" charset="0"/>
            </a:endParaRPr>
          </a:p>
        </p:txBody>
      </p:sp>
      <p:grpSp>
        <p:nvGrpSpPr>
          <p:cNvPr id="49156" name="Group 28"/>
          <p:cNvGrpSpPr>
            <a:grpSpLocks/>
          </p:cNvGrpSpPr>
          <p:nvPr/>
        </p:nvGrpSpPr>
        <p:grpSpPr bwMode="auto">
          <a:xfrm>
            <a:off x="873125" y="4602163"/>
            <a:ext cx="1838325" cy="1722437"/>
            <a:chOff x="906162" y="4221162"/>
            <a:chExt cx="1838325" cy="1722438"/>
          </a:xfrm>
        </p:grpSpPr>
        <p:sp>
          <p:nvSpPr>
            <p:cNvPr id="666663" name="Rectangle 39"/>
            <p:cNvSpPr>
              <a:spLocks noChangeAspect="1" noChangeArrowheads="1"/>
            </p:cNvSpPr>
            <p:nvPr/>
          </p:nvSpPr>
          <p:spPr bwMode="auto">
            <a:xfrm>
              <a:off x="1825325" y="4221162"/>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6664" name="Rectangle 40"/>
            <p:cNvSpPr>
              <a:spLocks noChangeAspect="1" noChangeArrowheads="1"/>
            </p:cNvSpPr>
            <p:nvPr/>
          </p:nvSpPr>
          <p:spPr bwMode="auto">
            <a:xfrm>
              <a:off x="1825325" y="4565649"/>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latin typeface="Courier New" pitchFamily="49" charset="0"/>
                </a:rPr>
                <a:t>a</a:t>
              </a:r>
            </a:p>
          </p:txBody>
        </p:sp>
        <p:sp>
          <p:nvSpPr>
            <p:cNvPr id="666665" name="Rectangle 41"/>
            <p:cNvSpPr>
              <a:spLocks noChangeAspect="1" noChangeArrowheads="1"/>
            </p:cNvSpPr>
            <p:nvPr/>
          </p:nvSpPr>
          <p:spPr bwMode="auto">
            <a:xfrm>
              <a:off x="1825325" y="4910137"/>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6666" name="Rectangle 42"/>
            <p:cNvSpPr>
              <a:spLocks noChangeAspect="1" noChangeArrowheads="1"/>
            </p:cNvSpPr>
            <p:nvPr/>
          </p:nvSpPr>
          <p:spPr bwMode="auto">
            <a:xfrm>
              <a:off x="1825325" y="5254625"/>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a:latin typeface="Courier New" pitchFamily="49" charset="0"/>
              </a:endParaRPr>
            </a:p>
          </p:txBody>
        </p:sp>
        <p:sp>
          <p:nvSpPr>
            <p:cNvPr id="666667" name="Rectangle 43"/>
            <p:cNvSpPr>
              <a:spLocks noChangeAspect="1" noChangeArrowheads="1"/>
            </p:cNvSpPr>
            <p:nvPr/>
          </p:nvSpPr>
          <p:spPr bwMode="auto">
            <a:xfrm>
              <a:off x="1825325" y="5599113"/>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latin typeface="Courier New" pitchFamily="49" charset="0"/>
                </a:rPr>
                <a:t>b</a:t>
              </a:r>
            </a:p>
          </p:txBody>
        </p:sp>
        <p:sp>
          <p:nvSpPr>
            <p:cNvPr id="49176" name="Rectangle 44"/>
            <p:cNvSpPr>
              <a:spLocks noChangeAspect="1" noChangeArrowheads="1"/>
            </p:cNvSpPr>
            <p:nvPr/>
          </p:nvSpPr>
          <p:spPr bwMode="auto">
            <a:xfrm>
              <a:off x="906162" y="4221162"/>
              <a:ext cx="919162"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0</a:t>
              </a:r>
            </a:p>
          </p:txBody>
        </p:sp>
        <p:sp>
          <p:nvSpPr>
            <p:cNvPr id="49177" name="Rectangle 45"/>
            <p:cNvSpPr>
              <a:spLocks noChangeAspect="1" noChangeArrowheads="1"/>
            </p:cNvSpPr>
            <p:nvPr/>
          </p:nvSpPr>
          <p:spPr bwMode="auto">
            <a:xfrm>
              <a:off x="906162" y="4565650"/>
              <a:ext cx="919162"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1</a:t>
              </a:r>
            </a:p>
          </p:txBody>
        </p:sp>
        <p:sp>
          <p:nvSpPr>
            <p:cNvPr id="49178" name="Rectangle 46"/>
            <p:cNvSpPr>
              <a:spLocks noChangeAspect="1" noChangeArrowheads="1"/>
            </p:cNvSpPr>
            <p:nvPr/>
          </p:nvSpPr>
          <p:spPr bwMode="auto">
            <a:xfrm>
              <a:off x="906162" y="4910137"/>
              <a:ext cx="919162"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2</a:t>
              </a:r>
            </a:p>
          </p:txBody>
        </p:sp>
        <p:sp>
          <p:nvSpPr>
            <p:cNvPr id="49179" name="Rectangle 47"/>
            <p:cNvSpPr>
              <a:spLocks noChangeAspect="1" noChangeArrowheads="1"/>
            </p:cNvSpPr>
            <p:nvPr/>
          </p:nvSpPr>
          <p:spPr bwMode="auto">
            <a:xfrm>
              <a:off x="906162" y="5254625"/>
              <a:ext cx="919162"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3</a:t>
              </a:r>
            </a:p>
          </p:txBody>
        </p:sp>
        <p:sp>
          <p:nvSpPr>
            <p:cNvPr id="49180" name="Rectangle 48"/>
            <p:cNvSpPr>
              <a:spLocks noChangeAspect="1" noChangeArrowheads="1"/>
            </p:cNvSpPr>
            <p:nvPr/>
          </p:nvSpPr>
          <p:spPr bwMode="auto">
            <a:xfrm>
              <a:off x="906162" y="5599112"/>
              <a:ext cx="919162"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4</a:t>
              </a:r>
            </a:p>
          </p:txBody>
        </p:sp>
      </p:grpSp>
      <p:sp>
        <p:nvSpPr>
          <p:cNvPr id="49157" name="Text Box 49"/>
          <p:cNvSpPr txBox="1">
            <a:spLocks noChangeAspect="1" noChangeArrowheads="1"/>
          </p:cNvSpPr>
          <p:nvPr/>
        </p:nvSpPr>
        <p:spPr bwMode="auto">
          <a:xfrm>
            <a:off x="1141413" y="3611563"/>
            <a:ext cx="27511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Descriptor table</a:t>
            </a:r>
          </a:p>
          <a:p>
            <a:pPr>
              <a:spcBef>
                <a:spcPct val="0"/>
              </a:spcBef>
              <a:buFontTx/>
              <a:buNone/>
            </a:pPr>
            <a:r>
              <a:rPr lang="en-US" sz="1600" i="1">
                <a:solidFill>
                  <a:srgbClr val="C00000"/>
                </a:solidFill>
                <a:latin typeface="Calibri" panose="020F0502020204030204" pitchFamily="34" charset="0"/>
              </a:rPr>
              <a:t>before</a:t>
            </a:r>
            <a:r>
              <a:rPr lang="en-US" sz="1600">
                <a:latin typeface="Calibri" panose="020F0502020204030204" pitchFamily="34" charset="0"/>
              </a:rPr>
              <a:t> </a:t>
            </a:r>
            <a:r>
              <a:rPr lang="en-US" sz="1600">
                <a:latin typeface="Courier New" panose="02070309020205020404" pitchFamily="49" charset="0"/>
              </a:rPr>
              <a:t>dup2(4,1)</a:t>
            </a:r>
          </a:p>
        </p:txBody>
      </p:sp>
      <p:grpSp>
        <p:nvGrpSpPr>
          <p:cNvPr id="49158" name="Group 27"/>
          <p:cNvGrpSpPr>
            <a:grpSpLocks/>
          </p:cNvGrpSpPr>
          <p:nvPr/>
        </p:nvGrpSpPr>
        <p:grpSpPr bwMode="auto">
          <a:xfrm>
            <a:off x="5208588" y="4602163"/>
            <a:ext cx="1836737" cy="1722437"/>
            <a:chOff x="5241625" y="4267200"/>
            <a:chExt cx="1836737" cy="1722438"/>
          </a:xfrm>
        </p:grpSpPr>
        <p:sp>
          <p:nvSpPr>
            <p:cNvPr id="666676" name="Rectangle 52"/>
            <p:cNvSpPr>
              <a:spLocks noChangeAspect="1" noChangeArrowheads="1"/>
            </p:cNvSpPr>
            <p:nvPr/>
          </p:nvSpPr>
          <p:spPr bwMode="auto">
            <a:xfrm>
              <a:off x="6159200" y="4267200"/>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6677" name="Rectangle 53"/>
            <p:cNvSpPr>
              <a:spLocks noChangeAspect="1" noChangeArrowheads="1"/>
            </p:cNvSpPr>
            <p:nvPr/>
          </p:nvSpPr>
          <p:spPr bwMode="auto">
            <a:xfrm>
              <a:off x="6159200" y="4611687"/>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latin typeface="Courier New" pitchFamily="49" charset="0"/>
                </a:rPr>
                <a:t>b</a:t>
              </a:r>
            </a:p>
          </p:txBody>
        </p:sp>
        <p:sp>
          <p:nvSpPr>
            <p:cNvPr id="666678" name="Rectangle 54"/>
            <p:cNvSpPr>
              <a:spLocks noChangeAspect="1" noChangeArrowheads="1"/>
            </p:cNvSpPr>
            <p:nvPr/>
          </p:nvSpPr>
          <p:spPr bwMode="auto">
            <a:xfrm>
              <a:off x="6159200" y="4956175"/>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6679" name="Rectangle 55"/>
            <p:cNvSpPr>
              <a:spLocks noChangeAspect="1" noChangeArrowheads="1"/>
            </p:cNvSpPr>
            <p:nvPr/>
          </p:nvSpPr>
          <p:spPr bwMode="auto">
            <a:xfrm>
              <a:off x="6159200" y="5300663"/>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a:latin typeface="Courier New" pitchFamily="49" charset="0"/>
              </a:endParaRPr>
            </a:p>
          </p:txBody>
        </p:sp>
        <p:sp>
          <p:nvSpPr>
            <p:cNvPr id="666680" name="Rectangle 56"/>
            <p:cNvSpPr>
              <a:spLocks noChangeAspect="1" noChangeArrowheads="1"/>
            </p:cNvSpPr>
            <p:nvPr/>
          </p:nvSpPr>
          <p:spPr bwMode="auto">
            <a:xfrm>
              <a:off x="6159200" y="5645151"/>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latin typeface="Courier New" pitchFamily="49" charset="0"/>
                </a:rPr>
                <a:t>b</a:t>
              </a:r>
            </a:p>
          </p:txBody>
        </p:sp>
        <p:sp>
          <p:nvSpPr>
            <p:cNvPr id="49166" name="Rectangle 57"/>
            <p:cNvSpPr>
              <a:spLocks noChangeAspect="1" noChangeArrowheads="1"/>
            </p:cNvSpPr>
            <p:nvPr/>
          </p:nvSpPr>
          <p:spPr bwMode="auto">
            <a:xfrm>
              <a:off x="5241625" y="4267200"/>
              <a:ext cx="9175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0</a:t>
              </a:r>
            </a:p>
          </p:txBody>
        </p:sp>
        <p:sp>
          <p:nvSpPr>
            <p:cNvPr id="49167" name="Rectangle 58"/>
            <p:cNvSpPr>
              <a:spLocks noChangeAspect="1" noChangeArrowheads="1"/>
            </p:cNvSpPr>
            <p:nvPr/>
          </p:nvSpPr>
          <p:spPr bwMode="auto">
            <a:xfrm>
              <a:off x="5241625" y="4611688"/>
              <a:ext cx="917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1</a:t>
              </a:r>
            </a:p>
          </p:txBody>
        </p:sp>
        <p:sp>
          <p:nvSpPr>
            <p:cNvPr id="49168" name="Rectangle 59"/>
            <p:cNvSpPr>
              <a:spLocks noChangeAspect="1" noChangeArrowheads="1"/>
            </p:cNvSpPr>
            <p:nvPr/>
          </p:nvSpPr>
          <p:spPr bwMode="auto">
            <a:xfrm>
              <a:off x="5241625" y="4956175"/>
              <a:ext cx="9175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2</a:t>
              </a:r>
            </a:p>
          </p:txBody>
        </p:sp>
        <p:sp>
          <p:nvSpPr>
            <p:cNvPr id="49169" name="Rectangle 60"/>
            <p:cNvSpPr>
              <a:spLocks noChangeAspect="1" noChangeArrowheads="1"/>
            </p:cNvSpPr>
            <p:nvPr/>
          </p:nvSpPr>
          <p:spPr bwMode="auto">
            <a:xfrm>
              <a:off x="5241625" y="5300663"/>
              <a:ext cx="917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3</a:t>
              </a:r>
            </a:p>
          </p:txBody>
        </p:sp>
        <p:sp>
          <p:nvSpPr>
            <p:cNvPr id="49170" name="Rectangle 61"/>
            <p:cNvSpPr>
              <a:spLocks noChangeAspect="1" noChangeArrowheads="1"/>
            </p:cNvSpPr>
            <p:nvPr/>
          </p:nvSpPr>
          <p:spPr bwMode="auto">
            <a:xfrm>
              <a:off x="5241625" y="5645150"/>
              <a:ext cx="9175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4</a:t>
              </a:r>
            </a:p>
          </p:txBody>
        </p:sp>
      </p:grpSp>
      <p:sp>
        <p:nvSpPr>
          <p:cNvPr id="49159" name="Text Box 62"/>
          <p:cNvSpPr txBox="1">
            <a:spLocks noChangeAspect="1" noChangeArrowheads="1"/>
          </p:cNvSpPr>
          <p:nvPr/>
        </p:nvSpPr>
        <p:spPr bwMode="auto">
          <a:xfrm>
            <a:off x="5462588" y="3611563"/>
            <a:ext cx="25288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Descriptor table</a:t>
            </a:r>
          </a:p>
          <a:p>
            <a:pPr>
              <a:spcBef>
                <a:spcPct val="0"/>
              </a:spcBef>
              <a:buFontTx/>
              <a:buNone/>
            </a:pPr>
            <a:r>
              <a:rPr lang="en-US" sz="1600" i="1">
                <a:solidFill>
                  <a:srgbClr val="C00000"/>
                </a:solidFill>
                <a:latin typeface="Calibri" panose="020F0502020204030204" pitchFamily="34" charset="0"/>
              </a:rPr>
              <a:t>after</a:t>
            </a:r>
            <a:r>
              <a:rPr lang="en-US" sz="1600">
                <a:latin typeface="Calibri" panose="020F0502020204030204" pitchFamily="34" charset="0"/>
              </a:rPr>
              <a:t> </a:t>
            </a:r>
            <a:r>
              <a:rPr lang="en-US" sz="1600">
                <a:latin typeface="Courier New" panose="02070309020205020404" pitchFamily="49" charset="0"/>
              </a:rPr>
              <a:t>dup2(4,1)</a:t>
            </a:r>
          </a:p>
        </p:txBody>
      </p:sp>
      <p:sp>
        <p:nvSpPr>
          <p:cNvPr id="27" name="Right Arrow 26"/>
          <p:cNvSpPr/>
          <p:nvPr/>
        </p:nvSpPr>
        <p:spPr bwMode="auto">
          <a:xfrm>
            <a:off x="3624263" y="5059363"/>
            <a:ext cx="1295400" cy="592137"/>
          </a:xfrm>
          <a:prstGeom prst="rightArrow">
            <a:avLst/>
          </a:prstGeom>
          <a:solidFill>
            <a:schemeClr val="bg1">
              <a:lumMod val="75000"/>
            </a:schemeClr>
          </a:solidFill>
          <a:ln w="12700">
            <a:noFill/>
            <a:round/>
            <a:headEnd/>
            <a:tailEnd type="triangle" w="med" len="med"/>
          </a:ln>
          <a:effectLst/>
        </p:spPr>
        <p:txBody>
          <a:bodyPr wrap="none" anchor="ctr"/>
          <a:lstStyle/>
          <a:p>
            <a:pPr algn="ctr">
              <a:defRPr/>
            </a:pPr>
            <a:endParaRPr lang="en-US" dirty="0">
              <a:latin typeface="Calibri" pitchFamily="34" charset="0"/>
            </a:endParaRPr>
          </a:p>
        </p:txBody>
      </p:sp>
    </p:spTree>
    <p:extLst>
      <p:ext uri="{BB962C8B-B14F-4D97-AF65-F5344CB8AC3E}">
        <p14:creationId xmlns:p14="http://schemas.microsoft.com/office/powerpoint/2010/main" val="182883758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I/O Redirection Example</a:t>
            </a:r>
          </a:p>
        </p:txBody>
      </p:sp>
      <p:sp>
        <p:nvSpPr>
          <p:cNvPr id="51203" name="Rectangle 3"/>
          <p:cNvSpPr>
            <a:spLocks noGrp="1" noChangeArrowheads="1"/>
          </p:cNvSpPr>
          <p:nvPr>
            <p:ph idx="1"/>
          </p:nvPr>
        </p:nvSpPr>
        <p:spPr>
          <a:xfrm>
            <a:off x="297656" y="1749302"/>
            <a:ext cx="8548687" cy="989012"/>
          </a:xfrm>
        </p:spPr>
        <p:txBody>
          <a:bodyPr>
            <a:normAutofit/>
          </a:bodyPr>
          <a:lstStyle/>
          <a:p>
            <a:r>
              <a:rPr lang="en-US" dirty="0"/>
              <a:t> Step #1: open a that will be the target of redirection</a:t>
            </a:r>
          </a:p>
        </p:txBody>
      </p:sp>
      <p:sp>
        <p:nvSpPr>
          <p:cNvPr id="43"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4"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5"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6"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7"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1209" name="Rectangle 9"/>
          <p:cNvSpPr>
            <a:spLocks noChangeArrowheads="1"/>
          </p:cNvSpPr>
          <p:nvPr/>
        </p:nvSpPr>
        <p:spPr bwMode="auto">
          <a:xfrm>
            <a:off x="896938" y="36703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0</a:t>
            </a:r>
          </a:p>
        </p:txBody>
      </p:sp>
      <p:sp>
        <p:nvSpPr>
          <p:cNvPr id="51210" name="Rectangle 10"/>
          <p:cNvSpPr>
            <a:spLocks noChangeArrowheads="1"/>
          </p:cNvSpPr>
          <p:nvPr/>
        </p:nvSpPr>
        <p:spPr bwMode="auto">
          <a:xfrm>
            <a:off x="896938" y="38989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1</a:t>
            </a:r>
          </a:p>
        </p:txBody>
      </p:sp>
      <p:sp>
        <p:nvSpPr>
          <p:cNvPr id="51211" name="Rectangle 11"/>
          <p:cNvSpPr>
            <a:spLocks noChangeArrowheads="1"/>
          </p:cNvSpPr>
          <p:nvPr/>
        </p:nvSpPr>
        <p:spPr bwMode="auto">
          <a:xfrm>
            <a:off x="896938" y="41275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2</a:t>
            </a:r>
          </a:p>
        </p:txBody>
      </p:sp>
      <p:sp>
        <p:nvSpPr>
          <p:cNvPr id="51212" name="Rectangle 12"/>
          <p:cNvSpPr>
            <a:spLocks noChangeArrowheads="1"/>
          </p:cNvSpPr>
          <p:nvPr/>
        </p:nvSpPr>
        <p:spPr bwMode="auto">
          <a:xfrm>
            <a:off x="896938" y="43561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3</a:t>
            </a:r>
          </a:p>
        </p:txBody>
      </p:sp>
      <p:sp>
        <p:nvSpPr>
          <p:cNvPr id="51213" name="Rectangle 13"/>
          <p:cNvSpPr>
            <a:spLocks noChangeArrowheads="1"/>
          </p:cNvSpPr>
          <p:nvPr/>
        </p:nvSpPr>
        <p:spPr bwMode="auto">
          <a:xfrm>
            <a:off x="896938" y="45847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4</a:t>
            </a:r>
          </a:p>
        </p:txBody>
      </p:sp>
      <p:sp>
        <p:nvSpPr>
          <p:cNvPr id="51214" name="Text Box 14"/>
          <p:cNvSpPr txBox="1">
            <a:spLocks noChangeArrowheads="1"/>
          </p:cNvSpPr>
          <p:nvPr/>
        </p:nvSpPr>
        <p:spPr bwMode="auto">
          <a:xfrm>
            <a:off x="611188" y="2636838"/>
            <a:ext cx="2389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Descriptor table</a:t>
            </a:r>
          </a:p>
          <a:p>
            <a:pPr algn="ctr">
              <a:spcBef>
                <a:spcPct val="0"/>
              </a:spcBef>
              <a:buFontTx/>
              <a:buNone/>
            </a:pPr>
            <a:r>
              <a:rPr lang="en-US" sz="1800">
                <a:latin typeface="Calibri" panose="020F0502020204030204" pitchFamily="34" charset="0"/>
              </a:rPr>
              <a:t>[one table per process]</a:t>
            </a:r>
          </a:p>
        </p:txBody>
      </p:sp>
      <p:sp>
        <p:nvSpPr>
          <p:cNvPr id="51215" name="Text Box 15"/>
          <p:cNvSpPr txBox="1">
            <a:spLocks noChangeArrowheads="1"/>
          </p:cNvSpPr>
          <p:nvPr/>
        </p:nvSpPr>
        <p:spPr bwMode="auto">
          <a:xfrm>
            <a:off x="31591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Open file table </a:t>
            </a:r>
          </a:p>
          <a:p>
            <a:pPr algn="ctr">
              <a:spcBef>
                <a:spcPct val="0"/>
              </a:spcBef>
              <a:buFontTx/>
              <a:buNone/>
            </a:pPr>
            <a:r>
              <a:rPr lang="en-US" sz="1800">
                <a:latin typeface="Calibri" panose="020F0502020204030204" pitchFamily="34" charset="0"/>
              </a:rPr>
              <a:t>[shared by all processes]</a:t>
            </a:r>
          </a:p>
        </p:txBody>
      </p:sp>
      <p:sp>
        <p:nvSpPr>
          <p:cNvPr id="51216" name="Text Box 16"/>
          <p:cNvSpPr txBox="1">
            <a:spLocks noChangeArrowheads="1"/>
          </p:cNvSpPr>
          <p:nvPr/>
        </p:nvSpPr>
        <p:spPr bwMode="auto">
          <a:xfrm>
            <a:off x="57499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v-node table</a:t>
            </a:r>
          </a:p>
          <a:p>
            <a:pPr algn="ctr">
              <a:spcBef>
                <a:spcPct val="0"/>
              </a:spcBef>
              <a:buFontTx/>
              <a:buNone/>
            </a:pPr>
            <a:r>
              <a:rPr lang="en-US" sz="1800">
                <a:latin typeface="Calibri" panose="020F0502020204030204" pitchFamily="34" charset="0"/>
              </a:rPr>
              <a:t>[shared by all processes]</a:t>
            </a:r>
          </a:p>
        </p:txBody>
      </p:sp>
      <p:sp>
        <p:nvSpPr>
          <p:cNvPr id="56" name="Rectangle 17"/>
          <p:cNvSpPr>
            <a:spLocks noChangeArrowheads="1"/>
          </p:cNvSpPr>
          <p:nvPr/>
        </p:nvSpPr>
        <p:spPr bwMode="auto">
          <a:xfrm>
            <a:off x="3868738" y="3962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57" name="Rectangle 18"/>
          <p:cNvSpPr>
            <a:spLocks noChangeArrowheads="1"/>
          </p:cNvSpPr>
          <p:nvPr/>
        </p:nvSpPr>
        <p:spPr bwMode="auto">
          <a:xfrm>
            <a:off x="3868738" y="42672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dirty="0" err="1">
                <a:latin typeface="Courier New" pitchFamily="49" charset="0"/>
              </a:rPr>
              <a:t>refcnt</a:t>
            </a:r>
            <a:r>
              <a:rPr lang="en-US" sz="1400" dirty="0">
                <a:latin typeface="Courier New" pitchFamily="49" charset="0"/>
              </a:rPr>
              <a:t>=x</a:t>
            </a:r>
          </a:p>
        </p:txBody>
      </p:sp>
      <p:sp>
        <p:nvSpPr>
          <p:cNvPr id="58" name="Rectangle 19"/>
          <p:cNvSpPr>
            <a:spLocks noChangeArrowheads="1"/>
          </p:cNvSpPr>
          <p:nvPr/>
        </p:nvSpPr>
        <p:spPr bwMode="auto">
          <a:xfrm>
            <a:off x="3868738" y="4572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51220" name="Line 20"/>
          <p:cNvSpPr>
            <a:spLocks noChangeShapeType="1"/>
          </p:cNvSpPr>
          <p:nvPr/>
        </p:nvSpPr>
        <p:spPr bwMode="auto">
          <a:xfrm flipV="1">
            <a:off x="1828800" y="3657600"/>
            <a:ext cx="2039938" cy="3524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 name="Rectangle 22"/>
          <p:cNvSpPr>
            <a:spLocks noChangeArrowheads="1"/>
          </p:cNvSpPr>
          <p:nvPr/>
        </p:nvSpPr>
        <p:spPr bwMode="auto">
          <a:xfrm>
            <a:off x="3868738" y="3657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1"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62"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a:latin typeface="Courier New" pitchFamily="49" charset="0"/>
              </a:rPr>
              <a:t>refcnt=1</a:t>
            </a:r>
          </a:p>
        </p:txBody>
      </p:sp>
      <p:sp>
        <p:nvSpPr>
          <p:cNvPr id="63"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64"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1226" name="Line 27"/>
          <p:cNvSpPr>
            <a:spLocks noChangeShapeType="1"/>
          </p:cNvSpPr>
          <p:nvPr/>
        </p:nvSpPr>
        <p:spPr bwMode="auto">
          <a:xfrm>
            <a:off x="1828800" y="4683125"/>
            <a:ext cx="20574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27" name="Text Box 28"/>
          <p:cNvSpPr txBox="1">
            <a:spLocks noChangeArrowheads="1"/>
          </p:cNvSpPr>
          <p:nvPr/>
        </p:nvSpPr>
        <p:spPr bwMode="auto">
          <a:xfrm>
            <a:off x="228600" y="40862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stderr</a:t>
            </a:r>
          </a:p>
        </p:txBody>
      </p:sp>
      <p:sp>
        <p:nvSpPr>
          <p:cNvPr id="51228" name="Text Box 29"/>
          <p:cNvSpPr txBox="1">
            <a:spLocks noChangeArrowheads="1"/>
          </p:cNvSpPr>
          <p:nvPr/>
        </p:nvSpPr>
        <p:spPr bwMode="auto">
          <a:xfrm>
            <a:off x="228600" y="38576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stdout</a:t>
            </a:r>
          </a:p>
        </p:txBody>
      </p:sp>
      <p:sp>
        <p:nvSpPr>
          <p:cNvPr id="51229" name="Text Box 30"/>
          <p:cNvSpPr txBox="1">
            <a:spLocks noChangeArrowheads="1"/>
          </p:cNvSpPr>
          <p:nvPr/>
        </p:nvSpPr>
        <p:spPr bwMode="auto">
          <a:xfrm>
            <a:off x="334963" y="3629025"/>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stdin</a:t>
            </a:r>
          </a:p>
        </p:txBody>
      </p:sp>
      <p:sp>
        <p:nvSpPr>
          <p:cNvPr id="51230" name="Line 31"/>
          <p:cNvSpPr>
            <a:spLocks noChangeShapeType="1"/>
          </p:cNvSpPr>
          <p:nvPr/>
        </p:nvSpPr>
        <p:spPr bwMode="auto">
          <a:xfrm flipV="1">
            <a:off x="4786313" y="3641725"/>
            <a:ext cx="1690687" cy="1539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 name="Rectangle 32"/>
          <p:cNvSpPr>
            <a:spLocks noChangeArrowheads="1"/>
          </p:cNvSpPr>
          <p:nvPr/>
        </p:nvSpPr>
        <p:spPr bwMode="auto">
          <a:xfrm>
            <a:off x="6477000" y="3629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71" name="Rectangle 33"/>
          <p:cNvSpPr>
            <a:spLocks noChangeArrowheads="1"/>
          </p:cNvSpPr>
          <p:nvPr/>
        </p:nvSpPr>
        <p:spPr bwMode="auto">
          <a:xfrm>
            <a:off x="6477000" y="45434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72" name="Rectangle 34"/>
          <p:cNvSpPr>
            <a:spLocks noChangeArrowheads="1"/>
          </p:cNvSpPr>
          <p:nvPr/>
        </p:nvSpPr>
        <p:spPr bwMode="auto">
          <a:xfrm>
            <a:off x="6477000" y="3933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73" name="Rectangle 35"/>
          <p:cNvSpPr>
            <a:spLocks noChangeArrowheads="1"/>
          </p:cNvSpPr>
          <p:nvPr/>
        </p:nvSpPr>
        <p:spPr bwMode="auto">
          <a:xfrm>
            <a:off x="6477000" y="4238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74" name="Rectangle 36"/>
          <p:cNvSpPr>
            <a:spLocks noChangeArrowheads="1"/>
          </p:cNvSpPr>
          <p:nvPr/>
        </p:nvSpPr>
        <p:spPr bwMode="auto">
          <a:xfrm>
            <a:off x="6477000" y="52292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75" name="Rectangle 37"/>
          <p:cNvSpPr>
            <a:spLocks noChangeArrowheads="1"/>
          </p:cNvSpPr>
          <p:nvPr/>
        </p:nvSpPr>
        <p:spPr bwMode="auto">
          <a:xfrm>
            <a:off x="6477000" y="6143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76" name="Rectangle 38"/>
          <p:cNvSpPr>
            <a:spLocks noChangeArrowheads="1"/>
          </p:cNvSpPr>
          <p:nvPr/>
        </p:nvSpPr>
        <p:spPr bwMode="auto">
          <a:xfrm>
            <a:off x="6477000" y="5534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77" name="Rectangle 39"/>
          <p:cNvSpPr>
            <a:spLocks noChangeArrowheads="1"/>
          </p:cNvSpPr>
          <p:nvPr/>
        </p:nvSpPr>
        <p:spPr bwMode="auto">
          <a:xfrm>
            <a:off x="6477000" y="5838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51239" name="Text Box 40"/>
          <p:cNvSpPr txBox="1">
            <a:spLocks noChangeArrowheads="1"/>
          </p:cNvSpPr>
          <p:nvPr/>
        </p:nvSpPr>
        <p:spPr bwMode="auto">
          <a:xfrm>
            <a:off x="3759200" y="3352800"/>
            <a:ext cx="652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A</a:t>
            </a:r>
          </a:p>
        </p:txBody>
      </p:sp>
      <p:sp>
        <p:nvSpPr>
          <p:cNvPr id="51240" name="Text Box 41"/>
          <p:cNvSpPr txBox="1">
            <a:spLocks noChangeArrowheads="1"/>
          </p:cNvSpPr>
          <p:nvPr/>
        </p:nvSpPr>
        <p:spPr bwMode="auto">
          <a:xfrm>
            <a:off x="3767138" y="5029200"/>
            <a:ext cx="642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B</a:t>
            </a:r>
          </a:p>
        </p:txBody>
      </p:sp>
      <p:sp>
        <p:nvSpPr>
          <p:cNvPr id="51241" name="Line 21"/>
          <p:cNvSpPr>
            <a:spLocks noChangeShapeType="1"/>
          </p:cNvSpPr>
          <p:nvPr/>
        </p:nvSpPr>
        <p:spPr bwMode="auto">
          <a:xfrm flipV="1">
            <a:off x="4706938" y="5229225"/>
            <a:ext cx="1770062" cy="257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04225119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57188" y="76200"/>
            <a:ext cx="7591425" cy="762000"/>
          </a:xfrm>
        </p:spPr>
        <p:txBody>
          <a:bodyPr>
            <a:normAutofit/>
          </a:bodyPr>
          <a:lstStyle/>
          <a:p>
            <a:r>
              <a:rPr lang="en-US"/>
              <a:t>I/O Redirection Example (cont.)</a:t>
            </a:r>
          </a:p>
        </p:txBody>
      </p:sp>
      <p:sp>
        <p:nvSpPr>
          <p:cNvPr id="53251" name="Rectangle 3"/>
          <p:cNvSpPr>
            <a:spLocks noGrp="1" noChangeArrowheads="1"/>
          </p:cNvSpPr>
          <p:nvPr>
            <p:ph idx="1"/>
          </p:nvPr>
        </p:nvSpPr>
        <p:spPr>
          <a:xfrm>
            <a:off x="334963" y="1761332"/>
            <a:ext cx="8624887" cy="840581"/>
          </a:xfrm>
        </p:spPr>
        <p:txBody>
          <a:bodyPr>
            <a:normAutofit/>
          </a:bodyPr>
          <a:lstStyle/>
          <a:p>
            <a:r>
              <a:rPr lang="en-US" dirty="0"/>
              <a:t>Step #2: call </a:t>
            </a:r>
            <a:r>
              <a:rPr lang="en-US" dirty="0">
                <a:latin typeface="Courier New" panose="02070309020205020404" pitchFamily="49" charset="0"/>
              </a:rPr>
              <a:t>dup2(4,1)</a:t>
            </a:r>
            <a:r>
              <a:rPr lang="en-US" dirty="0"/>
              <a:t>to redirect </a:t>
            </a:r>
            <a:r>
              <a:rPr lang="en-US" dirty="0" err="1"/>
              <a:t>stdout</a:t>
            </a:r>
            <a:r>
              <a:rPr lang="en-US" dirty="0"/>
              <a:t> to 4</a:t>
            </a:r>
          </a:p>
          <a:p>
            <a:pPr lvl="1">
              <a:buFont typeface="Wingdings" panose="05000000000000000000" pitchFamily="2" charset="2"/>
              <a:buChar char="§"/>
            </a:pPr>
            <a:r>
              <a:rPr lang="en-US" dirty="0"/>
              <a:t>cause </a:t>
            </a:r>
            <a:r>
              <a:rPr lang="en-US" dirty="0" err="1"/>
              <a:t>fd</a:t>
            </a:r>
            <a:r>
              <a:rPr lang="en-US" dirty="0"/>
              <a:t>=1 (</a:t>
            </a:r>
            <a:r>
              <a:rPr lang="en-US" dirty="0" err="1"/>
              <a:t>stdout</a:t>
            </a:r>
            <a:r>
              <a:rPr lang="en-US" dirty="0"/>
              <a:t>) to refer to disk file pointed at by </a:t>
            </a:r>
            <a:r>
              <a:rPr lang="en-US" dirty="0" err="1"/>
              <a:t>fd</a:t>
            </a:r>
            <a:r>
              <a:rPr lang="en-US" dirty="0"/>
              <a:t>=4</a:t>
            </a:r>
            <a:endParaRPr lang="en-US" dirty="0">
              <a:latin typeface="Courier New" panose="02070309020205020404" pitchFamily="49" charset="0"/>
            </a:endParaRPr>
          </a:p>
        </p:txBody>
      </p:sp>
      <p:sp>
        <p:nvSpPr>
          <p:cNvPr id="39" name="Rectangle 4"/>
          <p:cNvSpPr>
            <a:spLocks noChangeArrowheads="1"/>
          </p:cNvSpPr>
          <p:nvPr/>
        </p:nvSpPr>
        <p:spPr bwMode="auto">
          <a:xfrm>
            <a:off x="1506538" y="3471862"/>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0" name="Rectangle 5"/>
          <p:cNvSpPr>
            <a:spLocks noChangeArrowheads="1"/>
          </p:cNvSpPr>
          <p:nvPr/>
        </p:nvSpPr>
        <p:spPr bwMode="auto">
          <a:xfrm>
            <a:off x="1506538" y="3700462"/>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1" name="Rectangle 6"/>
          <p:cNvSpPr>
            <a:spLocks noChangeArrowheads="1"/>
          </p:cNvSpPr>
          <p:nvPr/>
        </p:nvSpPr>
        <p:spPr bwMode="auto">
          <a:xfrm>
            <a:off x="1506538" y="3929062"/>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2" name="Rectangle 7"/>
          <p:cNvSpPr>
            <a:spLocks noChangeArrowheads="1"/>
          </p:cNvSpPr>
          <p:nvPr/>
        </p:nvSpPr>
        <p:spPr bwMode="auto">
          <a:xfrm>
            <a:off x="1506538" y="4157662"/>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3" name="Rectangle 8"/>
          <p:cNvSpPr>
            <a:spLocks noChangeArrowheads="1"/>
          </p:cNvSpPr>
          <p:nvPr/>
        </p:nvSpPr>
        <p:spPr bwMode="auto">
          <a:xfrm>
            <a:off x="1506538" y="4386262"/>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3257" name="Rectangle 9"/>
          <p:cNvSpPr>
            <a:spLocks noChangeArrowheads="1"/>
          </p:cNvSpPr>
          <p:nvPr/>
        </p:nvSpPr>
        <p:spPr bwMode="auto">
          <a:xfrm>
            <a:off x="896938" y="3471862"/>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0</a:t>
            </a:r>
          </a:p>
        </p:txBody>
      </p:sp>
      <p:sp>
        <p:nvSpPr>
          <p:cNvPr id="53258" name="Rectangle 10"/>
          <p:cNvSpPr>
            <a:spLocks noChangeArrowheads="1"/>
          </p:cNvSpPr>
          <p:nvPr/>
        </p:nvSpPr>
        <p:spPr bwMode="auto">
          <a:xfrm>
            <a:off x="896938" y="3700462"/>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1</a:t>
            </a:r>
          </a:p>
        </p:txBody>
      </p:sp>
      <p:sp>
        <p:nvSpPr>
          <p:cNvPr id="53259" name="Rectangle 11"/>
          <p:cNvSpPr>
            <a:spLocks noChangeArrowheads="1"/>
          </p:cNvSpPr>
          <p:nvPr/>
        </p:nvSpPr>
        <p:spPr bwMode="auto">
          <a:xfrm>
            <a:off x="896938" y="3929062"/>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2</a:t>
            </a:r>
          </a:p>
        </p:txBody>
      </p:sp>
      <p:sp>
        <p:nvSpPr>
          <p:cNvPr id="53260" name="Rectangle 12"/>
          <p:cNvSpPr>
            <a:spLocks noChangeArrowheads="1"/>
          </p:cNvSpPr>
          <p:nvPr/>
        </p:nvSpPr>
        <p:spPr bwMode="auto">
          <a:xfrm>
            <a:off x="896938" y="4157662"/>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3</a:t>
            </a:r>
          </a:p>
        </p:txBody>
      </p:sp>
      <p:sp>
        <p:nvSpPr>
          <p:cNvPr id="53261" name="Rectangle 13"/>
          <p:cNvSpPr>
            <a:spLocks noChangeArrowheads="1"/>
          </p:cNvSpPr>
          <p:nvPr/>
        </p:nvSpPr>
        <p:spPr bwMode="auto">
          <a:xfrm>
            <a:off x="896938" y="4386262"/>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4</a:t>
            </a:r>
          </a:p>
        </p:txBody>
      </p:sp>
      <p:sp>
        <p:nvSpPr>
          <p:cNvPr id="53262" name="Text Box 14"/>
          <p:cNvSpPr txBox="1">
            <a:spLocks noChangeArrowheads="1"/>
          </p:cNvSpPr>
          <p:nvPr/>
        </p:nvSpPr>
        <p:spPr bwMode="auto">
          <a:xfrm>
            <a:off x="611188" y="2438400"/>
            <a:ext cx="2389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Descriptor table</a:t>
            </a:r>
          </a:p>
          <a:p>
            <a:pPr algn="ctr">
              <a:spcBef>
                <a:spcPct val="0"/>
              </a:spcBef>
              <a:buFontTx/>
              <a:buNone/>
            </a:pPr>
            <a:r>
              <a:rPr lang="en-US" sz="1800">
                <a:latin typeface="Calibri" panose="020F0502020204030204" pitchFamily="34" charset="0"/>
              </a:rPr>
              <a:t>[one table per process]</a:t>
            </a:r>
          </a:p>
        </p:txBody>
      </p:sp>
      <p:sp>
        <p:nvSpPr>
          <p:cNvPr id="53263" name="Text Box 15"/>
          <p:cNvSpPr txBox="1">
            <a:spLocks noChangeArrowheads="1"/>
          </p:cNvSpPr>
          <p:nvPr/>
        </p:nvSpPr>
        <p:spPr bwMode="auto">
          <a:xfrm>
            <a:off x="3159125" y="2438400"/>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Open file table </a:t>
            </a:r>
          </a:p>
          <a:p>
            <a:pPr algn="ctr">
              <a:spcBef>
                <a:spcPct val="0"/>
              </a:spcBef>
              <a:buFontTx/>
              <a:buNone/>
            </a:pPr>
            <a:r>
              <a:rPr lang="en-US" sz="1800">
                <a:latin typeface="Calibri" panose="020F0502020204030204" pitchFamily="34" charset="0"/>
              </a:rPr>
              <a:t>[shared by all processes]</a:t>
            </a:r>
          </a:p>
        </p:txBody>
      </p:sp>
      <p:sp>
        <p:nvSpPr>
          <p:cNvPr id="53264" name="Text Box 16"/>
          <p:cNvSpPr txBox="1">
            <a:spLocks noChangeArrowheads="1"/>
          </p:cNvSpPr>
          <p:nvPr/>
        </p:nvSpPr>
        <p:spPr bwMode="auto">
          <a:xfrm>
            <a:off x="5749925" y="2438400"/>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v-node table</a:t>
            </a:r>
          </a:p>
          <a:p>
            <a:pPr algn="ctr">
              <a:spcBef>
                <a:spcPct val="0"/>
              </a:spcBef>
              <a:buFontTx/>
              <a:buNone/>
            </a:pPr>
            <a:r>
              <a:rPr lang="en-US" sz="1800">
                <a:latin typeface="Calibri" panose="020F0502020204030204" pitchFamily="34" charset="0"/>
              </a:rPr>
              <a:t>[shared by all processes]</a:t>
            </a:r>
          </a:p>
        </p:txBody>
      </p:sp>
      <p:sp>
        <p:nvSpPr>
          <p:cNvPr id="53265" name="Rectangle 17"/>
          <p:cNvSpPr>
            <a:spLocks noChangeArrowheads="1"/>
          </p:cNvSpPr>
          <p:nvPr/>
        </p:nvSpPr>
        <p:spPr bwMode="auto">
          <a:xfrm>
            <a:off x="3868738" y="3763962"/>
            <a:ext cx="1066800" cy="3048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pos</a:t>
            </a:r>
          </a:p>
        </p:txBody>
      </p:sp>
      <p:sp>
        <p:nvSpPr>
          <p:cNvPr id="53266" name="Rectangle 18"/>
          <p:cNvSpPr>
            <a:spLocks noChangeArrowheads="1"/>
          </p:cNvSpPr>
          <p:nvPr/>
        </p:nvSpPr>
        <p:spPr bwMode="auto">
          <a:xfrm>
            <a:off x="3868738" y="4068762"/>
            <a:ext cx="1066800" cy="3048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dirty="0" err="1">
                <a:latin typeface="Courier New" panose="02070309020205020404" pitchFamily="49" charset="0"/>
              </a:rPr>
              <a:t>refcnt</a:t>
            </a:r>
            <a:r>
              <a:rPr lang="en-US" sz="1400" dirty="0">
                <a:latin typeface="Courier New" panose="02070309020205020404" pitchFamily="49" charset="0"/>
              </a:rPr>
              <a:t>=x-1</a:t>
            </a:r>
          </a:p>
        </p:txBody>
      </p:sp>
      <p:sp>
        <p:nvSpPr>
          <p:cNvPr id="53267" name="Rectangle 19"/>
          <p:cNvSpPr>
            <a:spLocks noChangeArrowheads="1"/>
          </p:cNvSpPr>
          <p:nvPr/>
        </p:nvSpPr>
        <p:spPr bwMode="auto">
          <a:xfrm>
            <a:off x="3868738" y="4373562"/>
            <a:ext cx="1066800" cy="304800"/>
          </a:xfrm>
          <a:prstGeom prst="rect">
            <a:avLst/>
          </a:prstGeom>
          <a:solidFill>
            <a:schemeClr val="bg1"/>
          </a:solidFill>
          <a:ln w="12700">
            <a:solidFill>
              <a:schemeClr val="tx1"/>
            </a:solidFill>
            <a:miter lim="800000"/>
            <a:headEnd/>
            <a:tailEnd/>
          </a:ln>
        </p:spPr>
        <p:txBody>
          <a:bodyPr vert="eaVert"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a:t>
            </a:r>
          </a:p>
        </p:txBody>
      </p:sp>
      <p:sp>
        <p:nvSpPr>
          <p:cNvPr id="53268" name="Line 20"/>
          <p:cNvSpPr>
            <a:spLocks noChangeShapeType="1"/>
          </p:cNvSpPr>
          <p:nvPr/>
        </p:nvSpPr>
        <p:spPr bwMode="auto">
          <a:xfrm>
            <a:off x="1828800" y="3811587"/>
            <a:ext cx="2057400" cy="1357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69" name="Rectangle 22"/>
          <p:cNvSpPr>
            <a:spLocks noChangeArrowheads="1"/>
          </p:cNvSpPr>
          <p:nvPr/>
        </p:nvSpPr>
        <p:spPr bwMode="auto">
          <a:xfrm>
            <a:off x="3868738" y="3459162"/>
            <a:ext cx="1066800" cy="3048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sz="1600">
              <a:latin typeface="Calibri" panose="020F0502020204030204" pitchFamily="34" charset="0"/>
            </a:endParaRPr>
          </a:p>
        </p:txBody>
      </p:sp>
      <p:sp>
        <p:nvSpPr>
          <p:cNvPr id="57" name="Rectangle 23"/>
          <p:cNvSpPr>
            <a:spLocks noChangeArrowheads="1"/>
          </p:cNvSpPr>
          <p:nvPr/>
        </p:nvSpPr>
        <p:spPr bwMode="auto">
          <a:xfrm>
            <a:off x="3868738" y="5440362"/>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58" name="Rectangle 24"/>
          <p:cNvSpPr>
            <a:spLocks noChangeArrowheads="1"/>
          </p:cNvSpPr>
          <p:nvPr/>
        </p:nvSpPr>
        <p:spPr bwMode="auto">
          <a:xfrm>
            <a:off x="3868738" y="5745162"/>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dirty="0" err="1">
                <a:latin typeface="Courier New" pitchFamily="49" charset="0"/>
              </a:rPr>
              <a:t>refcnt</a:t>
            </a:r>
            <a:r>
              <a:rPr lang="en-US" sz="1400" dirty="0">
                <a:latin typeface="Courier New" pitchFamily="49" charset="0"/>
              </a:rPr>
              <a:t>=2</a:t>
            </a:r>
          </a:p>
        </p:txBody>
      </p:sp>
      <p:sp>
        <p:nvSpPr>
          <p:cNvPr id="59" name="Rectangle 25"/>
          <p:cNvSpPr>
            <a:spLocks noChangeArrowheads="1"/>
          </p:cNvSpPr>
          <p:nvPr/>
        </p:nvSpPr>
        <p:spPr bwMode="auto">
          <a:xfrm>
            <a:off x="3868738" y="6049962"/>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60" name="Rectangle 26"/>
          <p:cNvSpPr>
            <a:spLocks noChangeArrowheads="1"/>
          </p:cNvSpPr>
          <p:nvPr/>
        </p:nvSpPr>
        <p:spPr bwMode="auto">
          <a:xfrm>
            <a:off x="3868738" y="5135562"/>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3274" name="Line 27"/>
          <p:cNvSpPr>
            <a:spLocks noChangeShapeType="1"/>
          </p:cNvSpPr>
          <p:nvPr/>
        </p:nvSpPr>
        <p:spPr bwMode="auto">
          <a:xfrm>
            <a:off x="1828800" y="4484687"/>
            <a:ext cx="20574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5" name="Text Box 28"/>
          <p:cNvSpPr txBox="1">
            <a:spLocks noChangeArrowheads="1"/>
          </p:cNvSpPr>
          <p:nvPr/>
        </p:nvSpPr>
        <p:spPr bwMode="auto">
          <a:xfrm>
            <a:off x="228600" y="3887787"/>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stderr</a:t>
            </a:r>
          </a:p>
        </p:txBody>
      </p:sp>
      <p:sp>
        <p:nvSpPr>
          <p:cNvPr id="53276" name="Text Box 29"/>
          <p:cNvSpPr txBox="1">
            <a:spLocks noChangeArrowheads="1"/>
          </p:cNvSpPr>
          <p:nvPr/>
        </p:nvSpPr>
        <p:spPr bwMode="auto">
          <a:xfrm>
            <a:off x="228600" y="3659187"/>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stdout</a:t>
            </a:r>
          </a:p>
        </p:txBody>
      </p:sp>
      <p:sp>
        <p:nvSpPr>
          <p:cNvPr id="53277" name="Text Box 30"/>
          <p:cNvSpPr txBox="1">
            <a:spLocks noChangeArrowheads="1"/>
          </p:cNvSpPr>
          <p:nvPr/>
        </p:nvSpPr>
        <p:spPr bwMode="auto">
          <a:xfrm>
            <a:off x="334963" y="3430587"/>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stdin</a:t>
            </a:r>
          </a:p>
        </p:txBody>
      </p:sp>
      <p:sp>
        <p:nvSpPr>
          <p:cNvPr id="53278" name="Line 31"/>
          <p:cNvSpPr>
            <a:spLocks noChangeShapeType="1"/>
          </p:cNvSpPr>
          <p:nvPr/>
        </p:nvSpPr>
        <p:spPr bwMode="auto">
          <a:xfrm flipV="1">
            <a:off x="4786313" y="3443287"/>
            <a:ext cx="1690687" cy="1539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9" name="Rectangle 32"/>
          <p:cNvSpPr>
            <a:spLocks noChangeArrowheads="1"/>
          </p:cNvSpPr>
          <p:nvPr/>
        </p:nvSpPr>
        <p:spPr bwMode="auto">
          <a:xfrm>
            <a:off x="6477000" y="3430587"/>
            <a:ext cx="1066800" cy="3048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access</a:t>
            </a:r>
          </a:p>
        </p:txBody>
      </p:sp>
      <p:sp>
        <p:nvSpPr>
          <p:cNvPr id="53280" name="Rectangle 33"/>
          <p:cNvSpPr>
            <a:spLocks noChangeArrowheads="1"/>
          </p:cNvSpPr>
          <p:nvPr/>
        </p:nvSpPr>
        <p:spPr bwMode="auto">
          <a:xfrm>
            <a:off x="6477000" y="4344987"/>
            <a:ext cx="1066800" cy="304800"/>
          </a:xfrm>
          <a:prstGeom prst="rect">
            <a:avLst/>
          </a:prstGeom>
          <a:solidFill>
            <a:schemeClr val="accent2">
              <a:lumMod val="20000"/>
              <a:lumOff val="80000"/>
            </a:schemeClr>
          </a:solidFill>
          <a:ln w="12700">
            <a:solidFill>
              <a:schemeClr val="tx1"/>
            </a:solidFill>
            <a:miter lim="800000"/>
            <a:headEnd/>
            <a:tailEnd/>
          </a:ln>
        </p:spPr>
        <p:txBody>
          <a:bodyPr vert="horz"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err="1">
                <a:latin typeface="Calibri" panose="020F0502020204030204" pitchFamily="34" charset="0"/>
              </a:rPr>
              <a:t>Refcnt</a:t>
            </a:r>
            <a:r>
              <a:rPr lang="en-US" sz="1600" dirty="0">
                <a:latin typeface="Calibri" panose="020F0502020204030204" pitchFamily="34" charset="0"/>
              </a:rPr>
              <a:t>=1</a:t>
            </a:r>
          </a:p>
        </p:txBody>
      </p:sp>
      <p:sp>
        <p:nvSpPr>
          <p:cNvPr id="53281" name="Rectangle 34"/>
          <p:cNvSpPr>
            <a:spLocks noChangeArrowheads="1"/>
          </p:cNvSpPr>
          <p:nvPr/>
        </p:nvSpPr>
        <p:spPr bwMode="auto">
          <a:xfrm>
            <a:off x="6477000" y="3735387"/>
            <a:ext cx="1066800" cy="3048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size</a:t>
            </a:r>
          </a:p>
        </p:txBody>
      </p:sp>
      <p:sp>
        <p:nvSpPr>
          <p:cNvPr id="53282" name="Rectangle 35"/>
          <p:cNvSpPr>
            <a:spLocks noChangeArrowheads="1"/>
          </p:cNvSpPr>
          <p:nvPr/>
        </p:nvSpPr>
        <p:spPr bwMode="auto">
          <a:xfrm>
            <a:off x="6477000" y="4040187"/>
            <a:ext cx="1066800" cy="3048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type</a:t>
            </a:r>
          </a:p>
        </p:txBody>
      </p:sp>
      <p:sp>
        <p:nvSpPr>
          <p:cNvPr id="70" name="Rectangle 36"/>
          <p:cNvSpPr>
            <a:spLocks noChangeArrowheads="1"/>
          </p:cNvSpPr>
          <p:nvPr/>
        </p:nvSpPr>
        <p:spPr bwMode="auto">
          <a:xfrm>
            <a:off x="6477000" y="5030787"/>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71" name="Rectangle 37"/>
          <p:cNvSpPr>
            <a:spLocks noChangeArrowheads="1"/>
          </p:cNvSpPr>
          <p:nvPr/>
        </p:nvSpPr>
        <p:spPr bwMode="auto">
          <a:xfrm>
            <a:off x="6477000" y="5945187"/>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horz" wrap="none" anchor="ctr"/>
          <a:lstStyle/>
          <a:p>
            <a:pPr>
              <a:defRPr/>
            </a:pPr>
            <a:r>
              <a:rPr lang="en-US" dirty="0" err="1">
                <a:latin typeface="Calibri" pitchFamily="34" charset="0"/>
              </a:rPr>
              <a:t>Refcnt</a:t>
            </a:r>
            <a:r>
              <a:rPr lang="en-US" dirty="0">
                <a:latin typeface="Calibri" pitchFamily="34" charset="0"/>
              </a:rPr>
              <a:t>=1</a:t>
            </a:r>
          </a:p>
        </p:txBody>
      </p:sp>
      <p:sp>
        <p:nvSpPr>
          <p:cNvPr id="72" name="Rectangle 38"/>
          <p:cNvSpPr>
            <a:spLocks noChangeArrowheads="1"/>
          </p:cNvSpPr>
          <p:nvPr/>
        </p:nvSpPr>
        <p:spPr bwMode="auto">
          <a:xfrm>
            <a:off x="6477000" y="5335587"/>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73" name="Rectangle 39"/>
          <p:cNvSpPr>
            <a:spLocks noChangeArrowheads="1"/>
          </p:cNvSpPr>
          <p:nvPr/>
        </p:nvSpPr>
        <p:spPr bwMode="auto">
          <a:xfrm>
            <a:off x="6477000" y="5640387"/>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53287" name="Text Box 40"/>
          <p:cNvSpPr txBox="1">
            <a:spLocks noChangeArrowheads="1"/>
          </p:cNvSpPr>
          <p:nvPr/>
        </p:nvSpPr>
        <p:spPr bwMode="auto">
          <a:xfrm>
            <a:off x="3759200" y="3154362"/>
            <a:ext cx="652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A</a:t>
            </a:r>
          </a:p>
        </p:txBody>
      </p:sp>
      <p:sp>
        <p:nvSpPr>
          <p:cNvPr id="53288" name="Text Box 41"/>
          <p:cNvSpPr txBox="1">
            <a:spLocks noChangeArrowheads="1"/>
          </p:cNvSpPr>
          <p:nvPr/>
        </p:nvSpPr>
        <p:spPr bwMode="auto">
          <a:xfrm>
            <a:off x="3767138" y="4830762"/>
            <a:ext cx="642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B</a:t>
            </a:r>
          </a:p>
        </p:txBody>
      </p:sp>
      <p:sp>
        <p:nvSpPr>
          <p:cNvPr id="53289" name="Line 21"/>
          <p:cNvSpPr>
            <a:spLocks noChangeShapeType="1"/>
          </p:cNvSpPr>
          <p:nvPr/>
        </p:nvSpPr>
        <p:spPr bwMode="auto">
          <a:xfrm flipV="1">
            <a:off x="4706938" y="5030787"/>
            <a:ext cx="1770062" cy="257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39591300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23461" y="315913"/>
            <a:ext cx="7593013" cy="762000"/>
          </a:xfrm>
        </p:spPr>
        <p:txBody>
          <a:bodyPr/>
          <a:lstStyle/>
          <a:p>
            <a:r>
              <a:rPr lang="en-US" dirty="0"/>
              <a:t>Example</a:t>
            </a:r>
          </a:p>
        </p:txBody>
      </p:sp>
      <p:sp>
        <p:nvSpPr>
          <p:cNvPr id="71683" name="Rectangle 3"/>
          <p:cNvSpPr>
            <a:spLocks noGrp="1" noChangeArrowheads="1"/>
          </p:cNvSpPr>
          <p:nvPr>
            <p:ph idx="1"/>
          </p:nvPr>
        </p:nvSpPr>
        <p:spPr>
          <a:xfrm>
            <a:off x="455613" y="5110163"/>
            <a:ext cx="8307387" cy="1290637"/>
          </a:xfrm>
        </p:spPr>
        <p:txBody>
          <a:bodyPr/>
          <a:lstStyle/>
          <a:p>
            <a:r>
              <a:rPr lang="en-US"/>
              <a:t>Because we are redirecting fd1 to fd2, the output is c=o</a:t>
            </a:r>
          </a:p>
          <a:p>
            <a:endParaRPr lang="en-US"/>
          </a:p>
        </p:txBody>
      </p:sp>
      <p:sp>
        <p:nvSpPr>
          <p:cNvPr id="55300" name="Text Box 4"/>
          <p:cNvSpPr txBox="1">
            <a:spLocks noChangeArrowheads="1"/>
          </p:cNvSpPr>
          <p:nvPr/>
        </p:nvSpPr>
        <p:spPr bwMode="auto">
          <a:xfrm>
            <a:off x="4572000" y="1660525"/>
            <a:ext cx="4708981" cy="3046988"/>
          </a:xfrm>
          <a:prstGeom prst="rect">
            <a:avLst/>
          </a:prstGeom>
          <a:solidFill>
            <a:srgbClr val="F6F5BD"/>
          </a:solidFill>
          <a:ln w="12700">
            <a:solidFill>
              <a:schemeClr val="tx2"/>
            </a:solidFill>
            <a:miter lim="800000"/>
            <a:headEnd/>
            <a:tailEnd type="none" w="sm" len="sm"/>
          </a:ln>
        </p:spPr>
        <p:txBody>
          <a:bodyPr wrap="none" lIns="45720" rIns="45720">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main(){</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int</a:t>
            </a:r>
            <a:r>
              <a:rPr lang="en-US" sz="1600" dirty="0">
                <a:latin typeface="Courier New" panose="02070309020205020404" pitchFamily="49" charset="0"/>
              </a:rPr>
              <a:t> fd1, fd2;</a:t>
            </a:r>
          </a:p>
          <a:p>
            <a:pPr>
              <a:spcBef>
                <a:spcPct val="0"/>
              </a:spcBef>
              <a:buFontTx/>
              <a:buNone/>
            </a:pPr>
            <a:r>
              <a:rPr lang="en-US" sz="1600" dirty="0">
                <a:latin typeface="Courier New" panose="02070309020205020404" pitchFamily="49" charset="0"/>
              </a:rPr>
              <a:t>    char c;</a:t>
            </a:r>
            <a:br>
              <a:rPr lang="en-US" sz="1600" dirty="0">
                <a:latin typeface="Courier New" panose="02070309020205020404" pitchFamily="49" charset="0"/>
              </a:rPr>
            </a:br>
            <a:r>
              <a:rPr lang="en-US" sz="1600" dirty="0">
                <a:latin typeface="Courier New" panose="02070309020205020404" pitchFamily="49" charset="0"/>
              </a:rPr>
              <a:t>    char * </a:t>
            </a:r>
            <a:r>
              <a:rPr lang="en-US" sz="1600" dirty="0" err="1">
                <a:latin typeface="Courier New" panose="02070309020205020404" pitchFamily="49" charset="0"/>
              </a:rPr>
              <a:t>fname</a:t>
            </a:r>
            <a:r>
              <a:rPr lang="en-US" sz="1600" dirty="0">
                <a:latin typeface="Courier New" panose="02070309020205020404" pitchFamily="49" charset="0"/>
              </a:rPr>
              <a:t> = “foobar.txt”; 	</a:t>
            </a:r>
          </a:p>
          <a:p>
            <a:pPr>
              <a:spcBef>
                <a:spcPct val="0"/>
              </a:spcBef>
              <a:buFontTx/>
              <a:buNone/>
            </a:pPr>
            <a:r>
              <a:rPr lang="en-US" sz="1600" dirty="0">
                <a:latin typeface="Courier New" panose="02070309020205020404" pitchFamily="49" charset="0"/>
              </a:rPr>
              <a:t>    fd1 = open(</a:t>
            </a:r>
            <a:r>
              <a:rPr lang="en-US" sz="1600" dirty="0" err="1">
                <a:latin typeface="Courier New" panose="02070309020205020404" pitchFamily="49" charset="0"/>
              </a:rPr>
              <a:t>fname</a:t>
            </a:r>
            <a:r>
              <a:rPr lang="en-US" sz="1600" dirty="0">
                <a:latin typeface="Courier New" panose="02070309020205020404" pitchFamily="49" charset="0"/>
              </a:rPr>
              <a:t>, O_RDONLY, 0);</a:t>
            </a:r>
          </a:p>
          <a:p>
            <a:pPr>
              <a:spcBef>
                <a:spcPct val="0"/>
              </a:spcBef>
              <a:buFontTx/>
              <a:buNone/>
            </a:pPr>
            <a:r>
              <a:rPr lang="en-US" sz="1600" dirty="0">
                <a:latin typeface="Courier New" panose="02070309020205020404" pitchFamily="49" charset="0"/>
              </a:rPr>
              <a:t>    fd2 = open(</a:t>
            </a:r>
            <a:r>
              <a:rPr lang="en-US" sz="1600" dirty="0" err="1">
                <a:latin typeface="Courier New" panose="02070309020205020404" pitchFamily="49" charset="0"/>
              </a:rPr>
              <a:t>fname</a:t>
            </a:r>
            <a:r>
              <a:rPr lang="en-US" sz="1600" dirty="0">
                <a:latin typeface="Courier New" panose="02070309020205020404" pitchFamily="49" charset="0"/>
              </a:rPr>
              <a:t>, O_RDONLY, 0);</a:t>
            </a:r>
          </a:p>
          <a:p>
            <a:pPr>
              <a:spcBef>
                <a:spcPct val="0"/>
              </a:spcBef>
              <a:buFontTx/>
              <a:buNone/>
            </a:pPr>
            <a:r>
              <a:rPr lang="en-US" sz="1600" dirty="0">
                <a:latin typeface="Courier New" panose="02070309020205020404" pitchFamily="49" charset="0"/>
              </a:rPr>
              <a:t>    read(fd2, &amp;c, 1);</a:t>
            </a:r>
          </a:p>
          <a:p>
            <a:pPr>
              <a:spcBef>
                <a:spcPct val="0"/>
              </a:spcBef>
              <a:buFontTx/>
              <a:buNone/>
            </a:pPr>
            <a:r>
              <a:rPr lang="en-US" sz="1600" dirty="0">
                <a:latin typeface="Courier New" panose="02070309020205020404" pitchFamily="49" charset="0"/>
              </a:rPr>
              <a:t>    dup2(fd2, fd1);</a:t>
            </a:r>
          </a:p>
          <a:p>
            <a:pPr>
              <a:spcBef>
                <a:spcPct val="0"/>
              </a:spcBef>
              <a:buFontTx/>
              <a:buNone/>
            </a:pPr>
            <a:r>
              <a:rPr lang="en-US" sz="1600" dirty="0">
                <a:latin typeface="Courier New" panose="02070309020205020404" pitchFamily="49" charset="0"/>
              </a:rPr>
              <a:t>    read(fd1, &amp;c, 1);</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printf</a:t>
            </a:r>
            <a:r>
              <a:rPr lang="en-US" sz="1600" dirty="0">
                <a:latin typeface="Courier New" panose="02070309020205020404" pitchFamily="49" charset="0"/>
              </a:rPr>
              <a:t>("c = %c\n", c);</a:t>
            </a:r>
          </a:p>
          <a:p>
            <a:pPr>
              <a:spcBef>
                <a:spcPct val="0"/>
              </a:spcBef>
              <a:buFontTx/>
              <a:buNone/>
            </a:pPr>
            <a:r>
              <a:rPr lang="en-US" sz="1600" dirty="0">
                <a:latin typeface="Courier New" panose="02070309020205020404" pitchFamily="49" charset="0"/>
              </a:rPr>
              <a:t>    return 0;</a:t>
            </a:r>
          </a:p>
          <a:p>
            <a:pPr>
              <a:spcBef>
                <a:spcPct val="0"/>
              </a:spcBef>
              <a:buFontTx/>
              <a:buNone/>
            </a:pPr>
            <a:r>
              <a:rPr lang="en-US" sz="1600" dirty="0">
                <a:latin typeface="Courier New" panose="02070309020205020404" pitchFamily="49" charset="0"/>
              </a:rPr>
              <a:t>}</a:t>
            </a:r>
          </a:p>
        </p:txBody>
      </p:sp>
      <p:sp>
        <p:nvSpPr>
          <p:cNvPr id="5" name="Rectangle 3"/>
          <p:cNvSpPr txBox="1">
            <a:spLocks noChangeArrowheads="1"/>
          </p:cNvSpPr>
          <p:nvPr/>
        </p:nvSpPr>
        <p:spPr bwMode="auto">
          <a:xfrm>
            <a:off x="609600" y="1794292"/>
            <a:ext cx="3810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a:solidFill>
                  <a:schemeClr val="tx1"/>
                </a:solidFill>
                <a:latin typeface="+mn-lt"/>
                <a:ea typeface="MS PGothic" pitchFamily="34" charset="-128"/>
                <a:cs typeface="ＭＳ Ｐゴシック" pitchFamily="73" charset="-128"/>
              </a:defRPr>
            </a:lvl1pPr>
            <a:lvl2pPr marL="742950" indent="-285750" algn="l" rtl="0" eaLnBrk="0" fontAlgn="base" hangingPunct="0">
              <a:spcBef>
                <a:spcPct val="20000"/>
              </a:spcBef>
              <a:spcAft>
                <a:spcPct val="0"/>
              </a:spcAft>
              <a:buChar char="–"/>
              <a:defRPr sz="24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28"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28"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28"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28" charset="-128"/>
              </a:defRPr>
            </a:lvl9pPr>
          </a:lstStyle>
          <a:p>
            <a:pPr marL="0" indent="0">
              <a:buNone/>
              <a:defRPr/>
            </a:pPr>
            <a:r>
              <a:rPr lang="en-US" kern="0" dirty="0"/>
              <a:t>Assuming that the disk file foobar.txt consists of six ASCII characters “</a:t>
            </a:r>
            <a:r>
              <a:rPr lang="en-US" kern="0" dirty="0" err="1"/>
              <a:t>foobar</a:t>
            </a:r>
            <a:r>
              <a:rPr lang="en-US" kern="0" dirty="0"/>
              <a:t>” what is the output?</a:t>
            </a:r>
          </a:p>
          <a:p>
            <a:pPr>
              <a:defRPr/>
            </a:pPr>
            <a:endParaRPr lang="en-US" kern="0" dirty="0"/>
          </a:p>
        </p:txBody>
      </p:sp>
    </p:spTree>
    <p:extLst>
      <p:ext uri="{BB962C8B-B14F-4D97-AF65-F5344CB8AC3E}">
        <p14:creationId xmlns:p14="http://schemas.microsoft.com/office/powerpoint/2010/main" val="13108227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38200" y="47625"/>
            <a:ext cx="7848600" cy="762000"/>
          </a:xfrm>
        </p:spPr>
        <p:txBody>
          <a:bodyPr>
            <a:normAutofit fontScale="90000"/>
          </a:bodyPr>
          <a:lstStyle/>
          <a:p>
            <a:r>
              <a:rPr lang="en-US" dirty="0"/>
              <a:t>Practice: Fun with File Descriptors (1)</a:t>
            </a:r>
          </a:p>
        </p:txBody>
      </p:sp>
      <p:sp>
        <p:nvSpPr>
          <p:cNvPr id="57347" name="Rectangle 3"/>
          <p:cNvSpPr>
            <a:spLocks noGrp="1" noChangeArrowheads="1"/>
          </p:cNvSpPr>
          <p:nvPr>
            <p:ph idx="1"/>
          </p:nvPr>
        </p:nvSpPr>
        <p:spPr>
          <a:xfrm>
            <a:off x="455613" y="5546725"/>
            <a:ext cx="8307387" cy="533400"/>
          </a:xfrm>
        </p:spPr>
        <p:txBody>
          <a:bodyPr>
            <a:normAutofit/>
          </a:bodyPr>
          <a:lstStyle/>
          <a:p>
            <a:r>
              <a:rPr lang="en-US"/>
              <a:t>What would this program print for file containing “abcde”?</a:t>
            </a:r>
          </a:p>
          <a:p>
            <a:endParaRPr lang="en-US"/>
          </a:p>
        </p:txBody>
      </p:sp>
      <p:sp>
        <p:nvSpPr>
          <p:cNvPr id="57348" name="Text Box 4"/>
          <p:cNvSpPr txBox="1">
            <a:spLocks noChangeArrowheads="1"/>
          </p:cNvSpPr>
          <p:nvPr/>
        </p:nvSpPr>
        <p:spPr bwMode="auto">
          <a:xfrm>
            <a:off x="609600" y="1700212"/>
            <a:ext cx="6757988" cy="3786188"/>
          </a:xfrm>
          <a:prstGeom prst="rect">
            <a:avLst/>
          </a:prstGeom>
          <a:solidFill>
            <a:srgbClr val="F6F5BD"/>
          </a:solidFill>
          <a:ln w="12700">
            <a:solidFill>
              <a:schemeClr val="tx2"/>
            </a:solidFill>
            <a:miter lim="800000"/>
            <a:headEnd/>
            <a:tailEnd type="none" w="sm" len="sm"/>
          </a:ln>
        </p:spPr>
        <p:txBody>
          <a:bodyPr wrap="none" lIns="45720" rIns="45720">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main(</a:t>
            </a:r>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err="1">
                <a:latin typeface="Courier New" panose="02070309020205020404" pitchFamily="49" charset="0"/>
              </a:rPr>
              <a:t>argc</a:t>
            </a:r>
            <a:r>
              <a:rPr lang="en-US" sz="1600" dirty="0">
                <a:latin typeface="Courier New" panose="02070309020205020404" pitchFamily="49" charset="0"/>
              </a:rPr>
              <a:t>, char *</a:t>
            </a:r>
            <a:r>
              <a:rPr lang="en-US" sz="1600" dirty="0" err="1">
                <a:latin typeface="Courier New" panose="02070309020205020404" pitchFamily="49" charset="0"/>
              </a:rPr>
              <a:t>argv</a:t>
            </a:r>
            <a:r>
              <a:rPr lang="en-US" sz="1600" dirty="0">
                <a:latin typeface="Courier New" panose="02070309020205020404" pitchFamily="49" charset="0"/>
              </a:rPr>
              <a:t>[])</a:t>
            </a:r>
          </a:p>
          <a:p>
            <a:pPr>
              <a:spcBef>
                <a:spcPct val="0"/>
              </a:spcBef>
              <a:buFontTx/>
              <a:buNone/>
            </a:pPr>
            <a:r>
              <a:rPr lang="en-US" sz="1600" dirty="0">
                <a:latin typeface="Courier New" panose="02070309020205020404" pitchFamily="49" charset="0"/>
              </a:rPr>
              <a:t>{</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int</a:t>
            </a:r>
            <a:r>
              <a:rPr lang="en-US" sz="1600" dirty="0">
                <a:latin typeface="Courier New" panose="02070309020205020404" pitchFamily="49" charset="0"/>
              </a:rPr>
              <a:t> fd1, fd2, fd3;</a:t>
            </a:r>
          </a:p>
          <a:p>
            <a:pPr>
              <a:spcBef>
                <a:spcPct val="0"/>
              </a:spcBef>
              <a:buFontTx/>
              <a:buNone/>
            </a:pPr>
            <a:r>
              <a:rPr lang="en-US" sz="1600" dirty="0">
                <a:latin typeface="Courier New" panose="02070309020205020404" pitchFamily="49" charset="0"/>
              </a:rPr>
              <a:t>    char c1, c2, c3;</a:t>
            </a:r>
          </a:p>
          <a:p>
            <a:pPr>
              <a:spcBef>
                <a:spcPct val="0"/>
              </a:spcBef>
              <a:buFontTx/>
              <a:buNone/>
            </a:pPr>
            <a:r>
              <a:rPr lang="en-US" sz="1600" dirty="0">
                <a:latin typeface="Courier New" panose="02070309020205020404" pitchFamily="49" charset="0"/>
              </a:rPr>
              <a:t>    char *</a:t>
            </a:r>
            <a:r>
              <a:rPr lang="en-US" sz="1600" dirty="0" err="1">
                <a:latin typeface="Courier New" panose="02070309020205020404" pitchFamily="49" charset="0"/>
              </a:rPr>
              <a:t>fname</a:t>
            </a:r>
            <a:r>
              <a:rPr lang="en-US" sz="1600" dirty="0">
                <a:latin typeface="Courier New" panose="02070309020205020404" pitchFamily="49" charset="0"/>
              </a:rPr>
              <a:t> = </a:t>
            </a:r>
            <a:r>
              <a:rPr lang="en-US" sz="1600" dirty="0" err="1">
                <a:latin typeface="Courier New" panose="02070309020205020404" pitchFamily="49" charset="0"/>
              </a:rPr>
              <a:t>argv</a:t>
            </a:r>
            <a:r>
              <a:rPr lang="en-US" sz="1600" dirty="0">
                <a:latin typeface="Courier New" panose="02070309020205020404" pitchFamily="49" charset="0"/>
              </a:rPr>
              <a:t>[1];</a:t>
            </a:r>
          </a:p>
          <a:p>
            <a:pPr>
              <a:spcBef>
                <a:spcPct val="0"/>
              </a:spcBef>
              <a:buFontTx/>
              <a:buNone/>
            </a:pPr>
            <a:r>
              <a:rPr lang="en-US" sz="1600" dirty="0">
                <a:latin typeface="Courier New" panose="02070309020205020404" pitchFamily="49" charset="0"/>
              </a:rPr>
              <a:t>    fd1 = open(</a:t>
            </a:r>
            <a:r>
              <a:rPr lang="en-US" sz="1600" dirty="0" err="1">
                <a:latin typeface="Courier New" panose="02070309020205020404" pitchFamily="49" charset="0"/>
              </a:rPr>
              <a:t>fname</a:t>
            </a:r>
            <a:r>
              <a:rPr lang="en-US" sz="1600" dirty="0">
                <a:latin typeface="Courier New" panose="02070309020205020404" pitchFamily="49" charset="0"/>
              </a:rPr>
              <a:t>, O_RDONLY, 0);</a:t>
            </a:r>
          </a:p>
          <a:p>
            <a:pPr>
              <a:spcBef>
                <a:spcPct val="0"/>
              </a:spcBef>
              <a:buFontTx/>
              <a:buNone/>
            </a:pPr>
            <a:r>
              <a:rPr lang="en-US" sz="1600" dirty="0">
                <a:latin typeface="Courier New" panose="02070309020205020404" pitchFamily="49" charset="0"/>
              </a:rPr>
              <a:t>    fd2 = open(</a:t>
            </a:r>
            <a:r>
              <a:rPr lang="en-US" sz="1600" dirty="0" err="1">
                <a:latin typeface="Courier New" panose="02070309020205020404" pitchFamily="49" charset="0"/>
              </a:rPr>
              <a:t>fname</a:t>
            </a:r>
            <a:r>
              <a:rPr lang="en-US" sz="1600" dirty="0">
                <a:latin typeface="Courier New" panose="02070309020205020404" pitchFamily="49" charset="0"/>
              </a:rPr>
              <a:t>, O_RDONLY, 0);</a:t>
            </a:r>
          </a:p>
          <a:p>
            <a:pPr>
              <a:spcBef>
                <a:spcPct val="0"/>
              </a:spcBef>
              <a:buFontTx/>
              <a:buNone/>
            </a:pPr>
            <a:r>
              <a:rPr lang="en-US" sz="1600" dirty="0">
                <a:latin typeface="Courier New" panose="02070309020205020404" pitchFamily="49" charset="0"/>
              </a:rPr>
              <a:t>    fd3 = open(</a:t>
            </a:r>
            <a:r>
              <a:rPr lang="en-US" sz="1600" dirty="0" err="1">
                <a:latin typeface="Courier New" panose="02070309020205020404" pitchFamily="49" charset="0"/>
              </a:rPr>
              <a:t>fname</a:t>
            </a:r>
            <a:r>
              <a:rPr lang="en-US" sz="1600" dirty="0">
                <a:latin typeface="Courier New" panose="02070309020205020404" pitchFamily="49" charset="0"/>
              </a:rPr>
              <a:t>, O_RDONLY, 0);</a:t>
            </a:r>
          </a:p>
          <a:p>
            <a:pPr>
              <a:spcBef>
                <a:spcPct val="0"/>
              </a:spcBef>
              <a:buFontTx/>
              <a:buNone/>
            </a:pPr>
            <a:r>
              <a:rPr lang="en-US" sz="1600" dirty="0">
                <a:latin typeface="Courier New" panose="02070309020205020404" pitchFamily="49" charset="0"/>
              </a:rPr>
              <a:t>    dup2(fd2, fd3);</a:t>
            </a:r>
          </a:p>
          <a:p>
            <a:pPr>
              <a:spcBef>
                <a:spcPct val="0"/>
              </a:spcBef>
              <a:buFontTx/>
              <a:buNone/>
            </a:pPr>
            <a:r>
              <a:rPr lang="en-US" sz="1600" dirty="0">
                <a:latin typeface="Courier New" panose="02070309020205020404" pitchFamily="49" charset="0"/>
              </a:rPr>
              <a:t>    read(fd1, &amp;c1, 1);</a:t>
            </a:r>
          </a:p>
          <a:p>
            <a:pPr>
              <a:spcBef>
                <a:spcPct val="0"/>
              </a:spcBef>
              <a:buFontTx/>
              <a:buNone/>
            </a:pPr>
            <a:r>
              <a:rPr lang="en-US" sz="1600" dirty="0">
                <a:latin typeface="Courier New" panose="02070309020205020404" pitchFamily="49" charset="0"/>
              </a:rPr>
              <a:t>    read(fd2, &amp;c2, 1);</a:t>
            </a:r>
          </a:p>
          <a:p>
            <a:pPr>
              <a:spcBef>
                <a:spcPct val="0"/>
              </a:spcBef>
              <a:buFontTx/>
              <a:buNone/>
            </a:pPr>
            <a:r>
              <a:rPr lang="en-US" sz="1600" dirty="0">
                <a:latin typeface="Courier New" panose="02070309020205020404" pitchFamily="49" charset="0"/>
              </a:rPr>
              <a:t>    read(fd3, &amp;c3, 1);</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printf</a:t>
            </a:r>
            <a:r>
              <a:rPr lang="en-US" sz="1600" dirty="0">
                <a:latin typeface="Courier New" panose="02070309020205020404" pitchFamily="49" charset="0"/>
              </a:rPr>
              <a:t>("c1 = %c, c2 = %c, c3 = %c\n", c1, c2, c3);</a:t>
            </a:r>
          </a:p>
          <a:p>
            <a:pPr>
              <a:spcBef>
                <a:spcPct val="0"/>
              </a:spcBef>
              <a:buFontTx/>
              <a:buNone/>
            </a:pPr>
            <a:r>
              <a:rPr lang="en-US" sz="1600" dirty="0">
                <a:latin typeface="Courier New" panose="02070309020205020404" pitchFamily="49" charset="0"/>
              </a:rPr>
              <a:t>    return 0;</a:t>
            </a:r>
          </a:p>
          <a:p>
            <a:pPr>
              <a:spcBef>
                <a:spcPct val="0"/>
              </a:spcBef>
              <a:buFontTx/>
              <a:buNone/>
            </a:pPr>
            <a:r>
              <a:rPr lang="en-US" sz="1600" dirty="0">
                <a:latin typeface="Courier New" panose="02070309020205020404" pitchFamily="49" charset="0"/>
              </a:rPr>
              <a:t>}</a:t>
            </a:r>
          </a:p>
        </p:txBody>
      </p:sp>
    </p:spTree>
    <p:extLst>
      <p:ext uri="{BB962C8B-B14F-4D97-AF65-F5344CB8AC3E}">
        <p14:creationId xmlns:p14="http://schemas.microsoft.com/office/powerpoint/2010/main" val="201620870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r>
              <a:rPr lang="en-US" dirty="0"/>
              <a:t>Practice: Fun with File Descriptors (2)</a:t>
            </a:r>
          </a:p>
        </p:txBody>
      </p:sp>
      <p:sp>
        <p:nvSpPr>
          <p:cNvPr id="5" name="Rectangle 4"/>
          <p:cNvSpPr/>
          <p:nvPr/>
        </p:nvSpPr>
        <p:spPr>
          <a:xfrm>
            <a:off x="990600" y="1981200"/>
            <a:ext cx="7010400" cy="4801314"/>
          </a:xfrm>
          <a:prstGeom prst="rect">
            <a:avLst/>
          </a:prstGeom>
          <a:solidFill>
            <a:schemeClr val="bg1"/>
          </a:solidFill>
          <a:ln>
            <a:solidFill>
              <a:schemeClr val="accent2">
                <a:lumMod val="75000"/>
              </a:schemeClr>
            </a:solidFill>
          </a:ln>
        </p:spPr>
        <p:txBody>
          <a:bodyPr wrap="square">
            <a:spAutoFit/>
          </a:bodyPr>
          <a:lstStyle/>
          <a:p>
            <a:r>
              <a:rPr lang="en-US" b="1" dirty="0" err="1">
                <a:solidFill>
                  <a:srgbClr val="8000FF"/>
                </a:solidFill>
                <a:highlight>
                  <a:srgbClr val="FFFFFF"/>
                </a:highlight>
                <a:latin typeface="Courier New" panose="02070309020205020404" pitchFamily="49" charset="0"/>
              </a:rPr>
              <a:t>int</a:t>
            </a:r>
            <a:r>
              <a:rPr lang="en-US" b="1" dirty="0">
                <a:solidFill>
                  <a:srgbClr val="000000"/>
                </a:solidFill>
                <a:highlight>
                  <a:srgbClr val="FFFFFF"/>
                </a:highlight>
                <a:latin typeface="Courier New" panose="02070309020205020404" pitchFamily="49" charset="0"/>
              </a:rPr>
              <a:t> main</a:t>
            </a:r>
            <a:r>
              <a:rPr lang="en-US" b="1" dirty="0">
                <a:solidFill>
                  <a:srgbClr val="000080"/>
                </a:solidFill>
                <a:highlight>
                  <a:srgbClr val="FFFFFF"/>
                </a:highlight>
                <a:latin typeface="Courier New" panose="02070309020205020404" pitchFamily="49" charset="0"/>
              </a:rPr>
              <a:t>(</a:t>
            </a:r>
            <a:r>
              <a:rPr lang="en-US" b="1" dirty="0" err="1">
                <a:solidFill>
                  <a:srgbClr val="8000FF"/>
                </a:solidFill>
                <a:highlight>
                  <a:srgbClr val="FFFFFF"/>
                </a:highlight>
                <a:latin typeface="Courier New" panose="02070309020205020404" pitchFamily="49" charset="0"/>
              </a:rPr>
              <a:t>int</a:t>
            </a:r>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argc</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8000FF"/>
                </a:solidFill>
                <a:highlight>
                  <a:srgbClr val="FFFFFF"/>
                </a:highlight>
                <a:latin typeface="Courier New" panose="02070309020205020404" pitchFamily="49" charset="0"/>
              </a:rPr>
              <a:t>char</a:t>
            </a: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argv</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err="1">
                <a:solidFill>
                  <a:srgbClr val="8000FF"/>
                </a:solidFill>
                <a:highlight>
                  <a:srgbClr val="FFFFFF"/>
                </a:highlight>
                <a:latin typeface="Courier New" panose="02070309020205020404" pitchFamily="49" charset="0"/>
              </a:rPr>
              <a:t>int</a:t>
            </a:r>
            <a:r>
              <a:rPr lang="en-US" b="1" dirty="0">
                <a:solidFill>
                  <a:srgbClr val="000000"/>
                </a:solidFill>
                <a:highlight>
                  <a:srgbClr val="FFFFFF"/>
                </a:highlight>
                <a:latin typeface="Courier New" panose="02070309020205020404" pitchFamily="49" charset="0"/>
              </a:rPr>
              <a:t> fd1</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fd2</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fd3</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a:solidFill>
                  <a:srgbClr val="8000FF"/>
                </a:solidFill>
                <a:highlight>
                  <a:srgbClr val="FFFFFF"/>
                </a:highlight>
                <a:latin typeface="Courier New" panose="02070309020205020404" pitchFamily="49" charset="0"/>
              </a:rPr>
              <a:t>char</a:t>
            </a: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fname</a:t>
            </a: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argv</a:t>
            </a:r>
            <a:r>
              <a:rPr lang="en-US" b="1" dirty="0">
                <a:solidFill>
                  <a:srgbClr val="000080"/>
                </a:solidFill>
                <a:highlight>
                  <a:srgbClr val="FFFFFF"/>
                </a:highlight>
                <a:latin typeface="Courier New" panose="02070309020205020404" pitchFamily="49" charset="0"/>
              </a:rPr>
              <a:t>[</a:t>
            </a:r>
            <a:r>
              <a:rPr lang="en-US" b="1"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fd1 </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open</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fname</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O_CREAT</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O_TRUNC</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O_RDWR</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S_IRUSR</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S_IWUSR</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write</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fd1</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808080"/>
                </a:solidFill>
                <a:highlight>
                  <a:srgbClr val="FFFFFF"/>
                </a:highlight>
                <a:latin typeface="Courier New" panose="02070309020205020404" pitchFamily="49" charset="0"/>
              </a:rPr>
              <a:t>"</a:t>
            </a:r>
            <a:r>
              <a:rPr lang="en-US" b="1" dirty="0" err="1">
                <a:solidFill>
                  <a:srgbClr val="808080"/>
                </a:solidFill>
                <a:highlight>
                  <a:srgbClr val="FFFFFF"/>
                </a:highlight>
                <a:latin typeface="Courier New" panose="02070309020205020404" pitchFamily="49" charset="0"/>
              </a:rPr>
              <a:t>pqrs</a:t>
            </a:r>
            <a:r>
              <a:rPr lang="en-US" b="1" dirty="0">
                <a:solidFill>
                  <a:srgbClr val="808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fd2 </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open</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fname</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O_APPEND</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O_WRONLY</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write</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fd2</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808080"/>
                </a:solidFill>
                <a:highlight>
                  <a:srgbClr val="FFFFFF"/>
                </a:highlight>
                <a:latin typeface="Courier New" panose="02070309020205020404" pitchFamily="49" charset="0"/>
              </a:rPr>
              <a:t>"</a:t>
            </a:r>
            <a:r>
              <a:rPr lang="en-US" b="1" dirty="0" err="1">
                <a:solidFill>
                  <a:srgbClr val="808080"/>
                </a:solidFill>
                <a:highlight>
                  <a:srgbClr val="FFFFFF"/>
                </a:highlight>
                <a:latin typeface="Courier New" panose="02070309020205020404" pitchFamily="49" charset="0"/>
              </a:rPr>
              <a:t>jklmn</a:t>
            </a:r>
            <a:r>
              <a:rPr lang="en-US" b="1" dirty="0">
                <a:solidFill>
                  <a:srgbClr val="808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fd3 </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dup</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fd1</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 Allocates descriptor */</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write</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fd3</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808080"/>
                </a:solidFill>
                <a:highlight>
                  <a:srgbClr val="FFFFFF"/>
                </a:highlight>
                <a:latin typeface="Courier New" panose="02070309020205020404" pitchFamily="49" charset="0"/>
              </a:rPr>
              <a:t>"</a:t>
            </a:r>
            <a:r>
              <a:rPr lang="en-US" b="1" dirty="0" err="1">
                <a:solidFill>
                  <a:srgbClr val="808080"/>
                </a:solidFill>
                <a:highlight>
                  <a:srgbClr val="FFFFFF"/>
                </a:highlight>
                <a:latin typeface="Courier New" panose="02070309020205020404" pitchFamily="49" charset="0"/>
              </a:rPr>
              <a:t>wxyz</a:t>
            </a:r>
            <a:r>
              <a:rPr lang="en-US" b="1" dirty="0">
                <a:solidFill>
                  <a:srgbClr val="808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write</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fd2</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808080"/>
                </a:solidFill>
                <a:highlight>
                  <a:srgbClr val="FFFFFF"/>
                </a:highlight>
                <a:latin typeface="Courier New" panose="02070309020205020404" pitchFamily="49" charset="0"/>
              </a:rPr>
              <a:t>"</a:t>
            </a:r>
            <a:r>
              <a:rPr lang="en-US" b="1" dirty="0" err="1">
                <a:solidFill>
                  <a:srgbClr val="808080"/>
                </a:solidFill>
                <a:highlight>
                  <a:srgbClr val="FFFFFF"/>
                </a:highlight>
                <a:latin typeface="Courier New" panose="02070309020205020404" pitchFamily="49" charset="0"/>
              </a:rPr>
              <a:t>ef</a:t>
            </a:r>
            <a:r>
              <a:rPr lang="en-US" b="1" dirty="0">
                <a:solidFill>
                  <a:srgbClr val="808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 playing with file position</a:t>
            </a: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lseek</a:t>
            </a: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fd1</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SEEK_SET</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write </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fd1</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808080"/>
                </a:solidFill>
                <a:highlight>
                  <a:srgbClr val="FFFFFF"/>
                </a:highlight>
                <a:latin typeface="Courier New" panose="02070309020205020404" pitchFamily="49" charset="0"/>
              </a:rPr>
              <a:t>"ab"</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b="1" dirty="0">
                <a:solidFill>
                  <a:srgbClr val="000000"/>
                </a:solidFill>
                <a:highlight>
                  <a:srgbClr val="FFFFFF"/>
                </a:highlight>
                <a:latin typeface="Courier New" panose="02070309020205020404" pitchFamily="49" charset="0"/>
              </a:rPr>
              <a:t> </a:t>
            </a:r>
            <a:r>
              <a:rPr lang="en-US" b="1"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b="1" dirty="0"/>
          </a:p>
        </p:txBody>
      </p:sp>
    </p:spTree>
    <p:extLst>
      <p:ext uri="{BB962C8B-B14F-4D97-AF65-F5344CB8AC3E}">
        <p14:creationId xmlns:p14="http://schemas.microsoft.com/office/powerpoint/2010/main" val="35338257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51608" y="304800"/>
            <a:ext cx="7591425" cy="762000"/>
          </a:xfrm>
        </p:spPr>
        <p:txBody>
          <a:bodyPr/>
          <a:lstStyle/>
          <a:p>
            <a:r>
              <a:rPr lang="en-US" dirty="0"/>
              <a:t>Standard I/O Functions</a:t>
            </a:r>
          </a:p>
        </p:txBody>
      </p:sp>
      <p:sp>
        <p:nvSpPr>
          <p:cNvPr id="63491" name="Rectangle 3"/>
          <p:cNvSpPr>
            <a:spLocks noGrp="1" noChangeArrowheads="1"/>
          </p:cNvSpPr>
          <p:nvPr>
            <p:ph idx="1"/>
          </p:nvPr>
        </p:nvSpPr>
        <p:spPr>
          <a:xfrm>
            <a:off x="546808" y="1809750"/>
            <a:ext cx="7896225" cy="3600450"/>
          </a:xfrm>
        </p:spPr>
        <p:txBody>
          <a:bodyPr>
            <a:normAutofit/>
          </a:bodyPr>
          <a:lstStyle/>
          <a:p>
            <a:r>
              <a:rPr lang="en-US" dirty="0"/>
              <a:t>The C standard library (</a:t>
            </a:r>
            <a:r>
              <a:rPr lang="en-US" dirty="0">
                <a:latin typeface="Courier New" panose="02070309020205020404" pitchFamily="49" charset="0"/>
              </a:rPr>
              <a:t>libc.so</a:t>
            </a:r>
            <a:r>
              <a:rPr lang="en-US" dirty="0"/>
              <a:t>) contains a collection of higher-level </a:t>
            </a:r>
            <a:r>
              <a:rPr lang="en-US" i="1" dirty="0">
                <a:solidFill>
                  <a:srgbClr val="C00000"/>
                </a:solidFill>
              </a:rPr>
              <a:t>standard I/O </a:t>
            </a:r>
            <a:r>
              <a:rPr lang="en-US" dirty="0"/>
              <a:t>functions</a:t>
            </a:r>
          </a:p>
          <a:p>
            <a:pPr lvl="1"/>
            <a:r>
              <a:rPr lang="en-US" dirty="0"/>
              <a:t>Documented in Appendix B of K&amp;R.</a:t>
            </a:r>
          </a:p>
          <a:p>
            <a:endParaRPr lang="en-US" dirty="0"/>
          </a:p>
          <a:p>
            <a:r>
              <a:rPr lang="en-US" dirty="0"/>
              <a:t>Examples of standard I/O functions:</a:t>
            </a:r>
          </a:p>
          <a:p>
            <a:pPr lvl="1"/>
            <a:r>
              <a:rPr lang="en-US" dirty="0"/>
              <a:t>Opening and closing files (</a:t>
            </a:r>
            <a:r>
              <a:rPr lang="en-US" b="1" dirty="0" err="1">
                <a:latin typeface="Courier New" panose="02070309020205020404" pitchFamily="49" charset="0"/>
              </a:rPr>
              <a:t>fopen</a:t>
            </a:r>
            <a:r>
              <a:rPr lang="en-US" dirty="0"/>
              <a:t> and </a:t>
            </a:r>
            <a:r>
              <a:rPr lang="en-US" b="1" dirty="0" err="1">
                <a:latin typeface="Courier New" panose="02070309020205020404" pitchFamily="49" charset="0"/>
              </a:rPr>
              <a:t>fclose</a:t>
            </a:r>
            <a:r>
              <a:rPr lang="en-US" dirty="0"/>
              <a:t>)</a:t>
            </a:r>
          </a:p>
          <a:p>
            <a:pPr lvl="1"/>
            <a:r>
              <a:rPr lang="en-US" dirty="0"/>
              <a:t>Reading and writing bytes (</a:t>
            </a:r>
            <a:r>
              <a:rPr lang="en-US" b="1" dirty="0" err="1">
                <a:latin typeface="Courier New" panose="02070309020205020404" pitchFamily="49" charset="0"/>
              </a:rPr>
              <a:t>fread</a:t>
            </a:r>
            <a:r>
              <a:rPr lang="en-US" dirty="0"/>
              <a:t> and </a:t>
            </a:r>
            <a:r>
              <a:rPr lang="en-US" b="1" dirty="0" err="1">
                <a:latin typeface="Courier New" panose="02070309020205020404" pitchFamily="49" charset="0"/>
              </a:rPr>
              <a:t>fwrite</a:t>
            </a:r>
            <a:r>
              <a:rPr lang="en-US" dirty="0"/>
              <a:t>)</a:t>
            </a:r>
          </a:p>
          <a:p>
            <a:pPr lvl="1"/>
            <a:r>
              <a:rPr lang="en-US" dirty="0"/>
              <a:t>Reading and writing text lines (</a:t>
            </a:r>
            <a:r>
              <a:rPr lang="en-US" b="1" dirty="0" err="1">
                <a:latin typeface="Courier New" panose="02070309020205020404" pitchFamily="49" charset="0"/>
              </a:rPr>
              <a:t>fgets</a:t>
            </a:r>
            <a:r>
              <a:rPr lang="en-US" dirty="0"/>
              <a:t> and </a:t>
            </a:r>
            <a:r>
              <a:rPr lang="en-US" b="1" dirty="0" err="1">
                <a:latin typeface="Courier New" panose="02070309020205020404" pitchFamily="49" charset="0"/>
              </a:rPr>
              <a:t>fputs</a:t>
            </a:r>
            <a:r>
              <a:rPr lang="en-US" dirty="0"/>
              <a:t>)</a:t>
            </a:r>
          </a:p>
          <a:p>
            <a:pPr lvl="1"/>
            <a:r>
              <a:rPr lang="en-US" dirty="0"/>
              <a:t>Formatted reading and writing (</a:t>
            </a:r>
            <a:r>
              <a:rPr lang="en-US" b="1" dirty="0" err="1">
                <a:latin typeface="Courier New" panose="02070309020205020404" pitchFamily="49" charset="0"/>
              </a:rPr>
              <a:t>fscanf</a:t>
            </a:r>
            <a:r>
              <a:rPr lang="en-US" dirty="0"/>
              <a:t> and </a:t>
            </a:r>
            <a:r>
              <a:rPr lang="en-US" b="1" dirty="0" err="1">
                <a:latin typeface="Courier New" panose="02070309020205020404" pitchFamily="49" charset="0"/>
              </a:rPr>
              <a:t>fprintf</a:t>
            </a:r>
            <a:r>
              <a:rPr lang="en-US" dirty="0"/>
              <a:t>)</a:t>
            </a:r>
          </a:p>
        </p:txBody>
      </p:sp>
    </p:spTree>
    <p:extLst>
      <p:ext uri="{BB962C8B-B14F-4D97-AF65-F5344CB8AC3E}">
        <p14:creationId xmlns:p14="http://schemas.microsoft.com/office/powerpoint/2010/main" val="88860978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Standard I/O Streams</a:t>
            </a:r>
          </a:p>
        </p:txBody>
      </p:sp>
      <p:sp>
        <p:nvSpPr>
          <p:cNvPr id="65539" name="Rectangle 3"/>
          <p:cNvSpPr>
            <a:spLocks noGrp="1" noChangeArrowheads="1"/>
          </p:cNvSpPr>
          <p:nvPr>
            <p:ph idx="1"/>
          </p:nvPr>
        </p:nvSpPr>
        <p:spPr>
          <a:xfrm>
            <a:off x="609600" y="1828800"/>
            <a:ext cx="8307387" cy="2395289"/>
          </a:xfrm>
        </p:spPr>
        <p:txBody>
          <a:bodyPr>
            <a:normAutofit fontScale="92500" lnSpcReduction="10000"/>
          </a:bodyPr>
          <a:lstStyle/>
          <a:p>
            <a:r>
              <a:rPr lang="en-US" dirty="0"/>
              <a:t>Standard I/O models open files as </a:t>
            </a:r>
            <a:r>
              <a:rPr lang="en-US" i="1" dirty="0">
                <a:solidFill>
                  <a:srgbClr val="C00000"/>
                </a:solidFill>
              </a:rPr>
              <a:t>streams</a:t>
            </a:r>
          </a:p>
          <a:p>
            <a:pPr lvl="1"/>
            <a:r>
              <a:rPr lang="en-US" dirty="0"/>
              <a:t>Abstraction for a file descriptor and a buffer in memory.</a:t>
            </a:r>
          </a:p>
          <a:p>
            <a:r>
              <a:rPr lang="en-US" dirty="0"/>
              <a:t>C programs begin life with three open streams </a:t>
            </a:r>
            <a:br>
              <a:rPr lang="en-US" dirty="0"/>
            </a:br>
            <a:r>
              <a:rPr lang="en-US" dirty="0"/>
              <a:t>(defined in </a:t>
            </a:r>
            <a:r>
              <a:rPr lang="en-US" dirty="0" err="1">
                <a:latin typeface="Courier New" panose="02070309020205020404" pitchFamily="49" charset="0"/>
              </a:rPr>
              <a:t>stdio.h</a:t>
            </a:r>
            <a:r>
              <a:rPr lang="en-US" dirty="0"/>
              <a:t>)</a:t>
            </a:r>
          </a:p>
          <a:p>
            <a:pPr lvl="1"/>
            <a:r>
              <a:rPr lang="en-US" b="1" dirty="0" err="1">
                <a:latin typeface="Courier New" panose="02070309020205020404" pitchFamily="49" charset="0"/>
              </a:rPr>
              <a:t>stdin</a:t>
            </a:r>
            <a:r>
              <a:rPr lang="en-US" dirty="0"/>
              <a:t>  (standard input)</a:t>
            </a:r>
          </a:p>
          <a:p>
            <a:pPr lvl="1"/>
            <a:r>
              <a:rPr lang="en-US" b="1" dirty="0" err="1">
                <a:latin typeface="Courier New" panose="02070309020205020404" pitchFamily="49" charset="0"/>
              </a:rPr>
              <a:t>stdout</a:t>
            </a:r>
            <a:r>
              <a:rPr lang="en-US" dirty="0"/>
              <a:t> (standard output)</a:t>
            </a:r>
          </a:p>
          <a:p>
            <a:pPr lvl="1"/>
            <a:r>
              <a:rPr lang="en-US" b="1" dirty="0" err="1">
                <a:latin typeface="Courier New" panose="02070309020205020404" pitchFamily="49" charset="0"/>
              </a:rPr>
              <a:t>stderr</a:t>
            </a:r>
            <a:r>
              <a:rPr lang="en-US" dirty="0"/>
              <a:t> (standard error)</a:t>
            </a:r>
          </a:p>
          <a:p>
            <a:pPr lvl="1">
              <a:buFont typeface="Wingdings" panose="05000000000000000000" pitchFamily="2" charset="2"/>
              <a:buNone/>
            </a:pPr>
            <a:endParaRPr lang="en-US" dirty="0"/>
          </a:p>
          <a:p>
            <a:endParaRPr lang="en-US" dirty="0"/>
          </a:p>
        </p:txBody>
      </p:sp>
      <p:sp>
        <p:nvSpPr>
          <p:cNvPr id="65540" name="Text Box 4"/>
          <p:cNvSpPr txBox="1">
            <a:spLocks noChangeArrowheads="1"/>
          </p:cNvSpPr>
          <p:nvPr/>
        </p:nvSpPr>
        <p:spPr bwMode="auto">
          <a:xfrm>
            <a:off x="822960" y="4211684"/>
            <a:ext cx="7164388" cy="2057400"/>
          </a:xfrm>
          <a:prstGeom prst="rect">
            <a:avLst/>
          </a:prstGeom>
          <a:solidFill>
            <a:srgbClr val="F6F5BD"/>
          </a:solidFill>
          <a:ln w="12700">
            <a:solidFill>
              <a:srgbClr val="000000"/>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#include &lt;stdio.h&gt;</a:t>
            </a:r>
          </a:p>
          <a:p>
            <a:pPr>
              <a:spcBef>
                <a:spcPct val="0"/>
              </a:spcBef>
              <a:buFontTx/>
              <a:buNone/>
            </a:pPr>
            <a:r>
              <a:rPr lang="en-US" sz="1600">
                <a:latin typeface="Courier New" panose="02070309020205020404" pitchFamily="49" charset="0"/>
              </a:rPr>
              <a:t>extern FILE *stdin;  </a:t>
            </a:r>
            <a:r>
              <a:rPr lang="en-US" sz="1600">
                <a:solidFill>
                  <a:srgbClr val="990000"/>
                </a:solidFill>
                <a:latin typeface="Courier New" panose="02070309020205020404" pitchFamily="49" charset="0"/>
              </a:rPr>
              <a:t>/* standard input  (descriptor 0) */</a:t>
            </a:r>
          </a:p>
          <a:p>
            <a:pPr>
              <a:spcBef>
                <a:spcPct val="0"/>
              </a:spcBef>
              <a:buFontTx/>
              <a:buNone/>
            </a:pPr>
            <a:r>
              <a:rPr lang="en-US" sz="1600">
                <a:latin typeface="Courier New" panose="02070309020205020404" pitchFamily="49" charset="0"/>
              </a:rPr>
              <a:t>extern FILE *stdout; </a:t>
            </a:r>
            <a:r>
              <a:rPr lang="en-US" sz="1600">
                <a:solidFill>
                  <a:srgbClr val="990000"/>
                </a:solidFill>
                <a:latin typeface="Courier New" panose="02070309020205020404" pitchFamily="49" charset="0"/>
              </a:rPr>
              <a:t>/* standard output (descriptor 1) */</a:t>
            </a:r>
          </a:p>
          <a:p>
            <a:pPr>
              <a:spcBef>
                <a:spcPct val="0"/>
              </a:spcBef>
              <a:buFontTx/>
              <a:buNone/>
            </a:pPr>
            <a:r>
              <a:rPr lang="en-US" sz="1600">
                <a:latin typeface="Courier New" panose="02070309020205020404" pitchFamily="49" charset="0"/>
              </a:rPr>
              <a:t>extern FILE *stderr; </a:t>
            </a:r>
            <a:r>
              <a:rPr lang="en-US" sz="1600">
                <a:solidFill>
                  <a:srgbClr val="990000"/>
                </a:solidFill>
                <a:latin typeface="Courier New" panose="02070309020205020404" pitchFamily="49" charset="0"/>
              </a:rPr>
              <a:t>/* standard error  (descriptor 2) */</a:t>
            </a:r>
          </a:p>
          <a:p>
            <a:pPr>
              <a:spcBef>
                <a:spcPct val="0"/>
              </a:spcBef>
              <a:buFontTx/>
              <a:buNone/>
            </a:pPr>
            <a:endParaRPr lang="en-US" sz="1600">
              <a:latin typeface="Courier New" panose="02070309020205020404" pitchFamily="49" charset="0"/>
            </a:endParaRPr>
          </a:p>
          <a:p>
            <a:pPr>
              <a:spcBef>
                <a:spcPct val="0"/>
              </a:spcBef>
              <a:buFontTx/>
              <a:buNone/>
            </a:pPr>
            <a:r>
              <a:rPr lang="en-US" sz="1600">
                <a:latin typeface="Courier New" panose="02070309020205020404" pitchFamily="49" charset="0"/>
              </a:rPr>
              <a:t>int main() {</a:t>
            </a:r>
          </a:p>
          <a:p>
            <a:pPr>
              <a:spcBef>
                <a:spcPct val="0"/>
              </a:spcBef>
              <a:buFontTx/>
              <a:buNone/>
            </a:pPr>
            <a:r>
              <a:rPr lang="en-US" sz="1600">
                <a:latin typeface="Courier New" panose="02070309020205020404" pitchFamily="49" charset="0"/>
              </a:rPr>
              <a:t>    fprintf(stdout, "Hello, world\n");</a:t>
            </a:r>
          </a:p>
          <a:p>
            <a:pPr>
              <a:spcBef>
                <a:spcPct val="0"/>
              </a:spcBef>
              <a:buFontTx/>
              <a:buNone/>
            </a:pPr>
            <a:r>
              <a:rPr lang="en-US" sz="1600">
                <a:latin typeface="Courier New" panose="02070309020205020404" pitchFamily="49" charset="0"/>
              </a:rPr>
              <a:t>}</a:t>
            </a:r>
          </a:p>
        </p:txBody>
      </p:sp>
    </p:spTree>
    <p:extLst>
      <p:ext uri="{BB962C8B-B14F-4D97-AF65-F5344CB8AC3E}">
        <p14:creationId xmlns:p14="http://schemas.microsoft.com/office/powerpoint/2010/main" val="40647799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I/O – An Extra Layer</a:t>
            </a:r>
          </a:p>
        </p:txBody>
      </p:sp>
      <p:sp>
        <p:nvSpPr>
          <p:cNvPr id="5" name="Content Placeholder 4"/>
          <p:cNvSpPr>
            <a:spLocks noGrp="1"/>
          </p:cNvSpPr>
          <p:nvPr>
            <p:ph idx="1"/>
          </p:nvPr>
        </p:nvSpPr>
        <p:spPr>
          <a:xfrm>
            <a:off x="685800" y="1872547"/>
            <a:ext cx="7924800" cy="4452053"/>
          </a:xfrm>
        </p:spPr>
        <p:txBody>
          <a:bodyPr/>
          <a:lstStyle/>
          <a:p>
            <a:r>
              <a:rPr lang="en-US" dirty="0"/>
              <a:t>Motivations</a:t>
            </a:r>
          </a:p>
          <a:p>
            <a:pPr lvl="1"/>
            <a:r>
              <a:rPr lang="en-US" u="sng" dirty="0"/>
              <a:t>Portability</a:t>
            </a:r>
            <a:r>
              <a:rPr lang="en-US" dirty="0"/>
              <a:t>: Code is compiled to Windows-native or Linux-native code, not tied to a particular architecture</a:t>
            </a:r>
          </a:p>
          <a:p>
            <a:pPr lvl="1"/>
            <a:r>
              <a:rPr lang="en-US" u="sng" dirty="0"/>
              <a:t>Buffering:</a:t>
            </a:r>
            <a:r>
              <a:rPr lang="en-US" dirty="0"/>
              <a:t> For efficiency, considering device type</a:t>
            </a:r>
          </a:p>
          <a:p>
            <a:pPr lvl="2"/>
            <a:r>
              <a:rPr lang="en-US" b="1" dirty="0" err="1">
                <a:latin typeface="Courier New" panose="02070309020205020404" pitchFamily="49" charset="0"/>
                <a:cs typeface="Courier New" panose="02070309020205020404" pitchFamily="49" charset="0"/>
              </a:rPr>
              <a:t>fprintf</a:t>
            </a:r>
            <a:r>
              <a:rPr lang="en-US" b="1" dirty="0"/>
              <a:t> </a:t>
            </a:r>
            <a:r>
              <a:rPr lang="en-US" dirty="0"/>
              <a:t>to </a:t>
            </a:r>
            <a:r>
              <a:rPr lang="en-US" b="1" dirty="0" err="1">
                <a:latin typeface="Courier New" panose="02070309020205020404" pitchFamily="49" charset="0"/>
                <a:cs typeface="Courier New" panose="02070309020205020404" pitchFamily="49" charset="0"/>
              </a:rPr>
              <a:t>stdout</a:t>
            </a:r>
            <a:r>
              <a:rPr lang="en-US" dirty="0"/>
              <a:t> is flushed on ‘\n’ character</a:t>
            </a:r>
          </a:p>
          <a:p>
            <a:pPr lvl="2"/>
            <a:r>
              <a:rPr lang="en-US" b="1" dirty="0" err="1">
                <a:latin typeface="Courier New" panose="02070309020205020404" pitchFamily="49" charset="0"/>
                <a:cs typeface="Courier New" panose="02070309020205020404" pitchFamily="49" charset="0"/>
              </a:rPr>
              <a:t>fprintf</a:t>
            </a:r>
            <a:r>
              <a:rPr lang="en-US" dirty="0"/>
              <a:t> to disk files is flushed after reaching file buffer size</a:t>
            </a:r>
          </a:p>
        </p:txBody>
      </p:sp>
      <p:sp>
        <p:nvSpPr>
          <p:cNvPr id="6" name="Rectangle 5"/>
          <p:cNvSpPr/>
          <p:nvPr/>
        </p:nvSpPr>
        <p:spPr>
          <a:xfrm>
            <a:off x="2438400" y="4800600"/>
            <a:ext cx="22860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62400" y="5791200"/>
            <a:ext cx="762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0" y="5257800"/>
            <a:ext cx="758541" cy="369332"/>
          </a:xfrm>
          <a:prstGeom prst="rect">
            <a:avLst/>
          </a:prstGeom>
          <a:noFill/>
        </p:spPr>
        <p:txBody>
          <a:bodyPr wrap="none" rtlCol="0">
            <a:spAutoFit/>
          </a:bodyPr>
          <a:lstStyle/>
          <a:p>
            <a:r>
              <a:rPr lang="en-US" dirty="0"/>
              <a:t>buffer</a:t>
            </a:r>
          </a:p>
        </p:txBody>
      </p:sp>
      <p:sp>
        <p:nvSpPr>
          <p:cNvPr id="9" name="TextBox 8"/>
          <p:cNvSpPr txBox="1"/>
          <p:nvPr/>
        </p:nvSpPr>
        <p:spPr>
          <a:xfrm>
            <a:off x="571500" y="5149334"/>
            <a:ext cx="1104900" cy="369332"/>
          </a:xfrm>
          <a:prstGeom prst="rect">
            <a:avLst/>
          </a:prstGeom>
          <a:noFill/>
        </p:spPr>
        <p:txBody>
          <a:bodyPr wrap="square" rtlCol="0">
            <a:spAutoFit/>
          </a:bodyPr>
          <a:lstStyle/>
          <a:p>
            <a:r>
              <a:rPr lang="en-US" dirty="0"/>
              <a:t>FILE* </a:t>
            </a:r>
            <a:r>
              <a:rPr lang="en-US" dirty="0" err="1"/>
              <a:t>fp</a:t>
            </a:r>
            <a:endParaRPr lang="en-US" dirty="0"/>
          </a:p>
        </p:txBody>
      </p:sp>
      <p:cxnSp>
        <p:nvCxnSpPr>
          <p:cNvPr id="11" name="Elbow Connector 10"/>
          <p:cNvCxnSpPr>
            <a:stCxn id="9" idx="3"/>
          </p:cNvCxnSpPr>
          <p:nvPr/>
        </p:nvCxnSpPr>
        <p:spPr>
          <a:xfrm flipV="1">
            <a:off x="1676400" y="4876800"/>
            <a:ext cx="762000" cy="45720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flipV="1">
            <a:off x="4343400" y="5334000"/>
            <a:ext cx="1219200" cy="76200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5562600" y="4648200"/>
            <a:ext cx="762000" cy="1752600"/>
            <a:chOff x="5562600" y="4419600"/>
            <a:chExt cx="762000" cy="1752600"/>
          </a:xfrm>
        </p:grpSpPr>
        <p:sp>
          <p:nvSpPr>
            <p:cNvPr id="14" name="Rectangle 13"/>
            <p:cNvSpPr/>
            <p:nvPr/>
          </p:nvSpPr>
          <p:spPr>
            <a:xfrm>
              <a:off x="5562600" y="4419600"/>
              <a:ext cx="7620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5562600" y="46482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62600" y="49530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62600" y="5257800"/>
              <a:ext cx="762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5181600" y="4267200"/>
            <a:ext cx="2133600" cy="369332"/>
          </a:xfrm>
          <a:prstGeom prst="rect">
            <a:avLst/>
          </a:prstGeom>
          <a:noFill/>
        </p:spPr>
        <p:txBody>
          <a:bodyPr wrap="square" rtlCol="0">
            <a:spAutoFit/>
          </a:bodyPr>
          <a:lstStyle/>
          <a:p>
            <a:r>
              <a:rPr lang="en-US" dirty="0"/>
              <a:t>Descriptor table </a:t>
            </a:r>
          </a:p>
        </p:txBody>
      </p:sp>
    </p:spTree>
    <p:extLst>
      <p:ext uri="{BB962C8B-B14F-4D97-AF65-F5344CB8AC3E}">
        <p14:creationId xmlns:p14="http://schemas.microsoft.com/office/powerpoint/2010/main" val="298246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en-US"/>
              <a:t>Files are not always </a:t>
            </a:r>
            <a:r>
              <a:rPr lang="ja-JP" altLang="en-US"/>
              <a:t>“</a:t>
            </a:r>
            <a:r>
              <a:rPr lang="en-US" altLang="ja-JP"/>
              <a:t>Files</a:t>
            </a:r>
            <a:r>
              <a:rPr lang="ja-JP" altLang="en-US"/>
              <a:t>”</a:t>
            </a:r>
            <a:r>
              <a:rPr lang="en-US" altLang="ja-JP"/>
              <a:t>: I/O Devices</a:t>
            </a:r>
            <a:endParaRPr lang="en-US" altLang="en-US"/>
          </a:p>
        </p:txBody>
      </p:sp>
      <p:sp>
        <p:nvSpPr>
          <p:cNvPr id="47107" name="Rectangle 3"/>
          <p:cNvSpPr>
            <a:spLocks noChangeArrowheads="1"/>
          </p:cNvSpPr>
          <p:nvPr/>
        </p:nvSpPr>
        <p:spPr bwMode="auto">
          <a:xfrm>
            <a:off x="3397250" y="3138488"/>
            <a:ext cx="2209800" cy="83820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r>
              <a:rPr lang="en-US" sz="1800">
                <a:latin typeface="Chalkboard" pitchFamily="84" charset="0"/>
                <a:ea typeface="ＭＳ Ｐゴシック" pitchFamily="84" charset="-128"/>
              </a:rPr>
              <a:t>CPU</a:t>
            </a:r>
          </a:p>
        </p:txBody>
      </p:sp>
      <p:grpSp>
        <p:nvGrpSpPr>
          <p:cNvPr id="12292" name="Group 4"/>
          <p:cNvGrpSpPr>
            <a:grpSpLocks/>
          </p:cNvGrpSpPr>
          <p:nvPr/>
        </p:nvGrpSpPr>
        <p:grpSpPr bwMode="auto">
          <a:xfrm>
            <a:off x="2092325" y="4811713"/>
            <a:ext cx="4956175" cy="369887"/>
            <a:chOff x="1334" y="2686"/>
            <a:chExt cx="3122" cy="233"/>
          </a:xfrm>
        </p:grpSpPr>
        <p:sp>
          <p:nvSpPr>
            <p:cNvPr id="12309" name="Text Box 5"/>
            <p:cNvSpPr txBox="1">
              <a:spLocks noChangeArrowheads="1"/>
            </p:cNvSpPr>
            <p:nvPr/>
          </p:nvSpPr>
          <p:spPr bwMode="auto">
            <a:xfrm>
              <a:off x="1334" y="2686"/>
              <a:ext cx="6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modem</a:t>
              </a:r>
              <a:endParaRPr lang="en-US" altLang="en-US" sz="1800">
                <a:latin typeface="Chalkboard" charset="0"/>
              </a:endParaRPr>
            </a:p>
          </p:txBody>
        </p:sp>
        <p:sp>
          <p:nvSpPr>
            <p:cNvPr id="12310" name="Text Box 6"/>
            <p:cNvSpPr txBox="1">
              <a:spLocks noChangeArrowheads="1"/>
            </p:cNvSpPr>
            <p:nvPr/>
          </p:nvSpPr>
          <p:spPr bwMode="auto">
            <a:xfrm>
              <a:off x="3782" y="2686"/>
              <a:ext cx="67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network</a:t>
              </a:r>
              <a:endParaRPr lang="en-US" altLang="en-US" sz="1800">
                <a:latin typeface="Chalkboard" charset="0"/>
              </a:endParaRPr>
            </a:p>
          </p:txBody>
        </p:sp>
      </p:grpSp>
      <p:grpSp>
        <p:nvGrpSpPr>
          <p:cNvPr id="12293" name="Group 7"/>
          <p:cNvGrpSpPr>
            <a:grpSpLocks/>
          </p:cNvGrpSpPr>
          <p:nvPr/>
        </p:nvGrpSpPr>
        <p:grpSpPr bwMode="auto">
          <a:xfrm>
            <a:off x="1400175" y="3554413"/>
            <a:ext cx="6326188" cy="369887"/>
            <a:chOff x="758" y="1894"/>
            <a:chExt cx="3985" cy="233"/>
          </a:xfrm>
        </p:grpSpPr>
        <p:sp>
          <p:nvSpPr>
            <p:cNvPr id="12307" name="Text Box 8"/>
            <p:cNvSpPr txBox="1">
              <a:spLocks noChangeArrowheads="1"/>
            </p:cNvSpPr>
            <p:nvPr/>
          </p:nvSpPr>
          <p:spPr bwMode="auto">
            <a:xfrm>
              <a:off x="758" y="1894"/>
              <a:ext cx="62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mouse</a:t>
              </a:r>
              <a:r>
                <a:rPr lang="en-US" altLang="en-US" sz="1800">
                  <a:latin typeface="Chalkboard" charset="0"/>
                </a:rPr>
                <a:t> </a:t>
              </a:r>
            </a:p>
          </p:txBody>
        </p:sp>
        <p:sp>
          <p:nvSpPr>
            <p:cNvPr id="12308" name="Text Box 9"/>
            <p:cNvSpPr txBox="1">
              <a:spLocks noChangeArrowheads="1"/>
            </p:cNvSpPr>
            <p:nvPr/>
          </p:nvSpPr>
          <p:spPr bwMode="auto">
            <a:xfrm>
              <a:off x="4166" y="1894"/>
              <a:ext cx="5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printer</a:t>
              </a:r>
              <a:endParaRPr lang="en-US" altLang="en-US" sz="1800">
                <a:latin typeface="Chalkboard" charset="0"/>
              </a:endParaRPr>
            </a:p>
          </p:txBody>
        </p:sp>
      </p:grpSp>
      <p:grpSp>
        <p:nvGrpSpPr>
          <p:cNvPr id="12294" name="Group 10"/>
          <p:cNvGrpSpPr>
            <a:grpSpLocks/>
          </p:cNvGrpSpPr>
          <p:nvPr/>
        </p:nvGrpSpPr>
        <p:grpSpPr bwMode="auto">
          <a:xfrm>
            <a:off x="1384300" y="2297113"/>
            <a:ext cx="6548438" cy="369887"/>
            <a:chOff x="806" y="1102"/>
            <a:chExt cx="4125" cy="233"/>
          </a:xfrm>
        </p:grpSpPr>
        <p:sp>
          <p:nvSpPr>
            <p:cNvPr id="12305" name="Text Box 11"/>
            <p:cNvSpPr txBox="1">
              <a:spLocks noChangeArrowheads="1"/>
            </p:cNvSpPr>
            <p:nvPr/>
          </p:nvSpPr>
          <p:spPr bwMode="auto">
            <a:xfrm>
              <a:off x="806" y="1102"/>
              <a:ext cx="7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keyboard</a:t>
              </a:r>
              <a:endParaRPr lang="en-US" altLang="en-US" sz="1800">
                <a:latin typeface="Chalkboard" charset="0"/>
              </a:endParaRPr>
            </a:p>
          </p:txBody>
        </p:sp>
        <p:sp>
          <p:nvSpPr>
            <p:cNvPr id="12306" name="Text Box 12"/>
            <p:cNvSpPr txBox="1">
              <a:spLocks noChangeArrowheads="1"/>
            </p:cNvSpPr>
            <p:nvPr/>
          </p:nvSpPr>
          <p:spPr bwMode="auto">
            <a:xfrm>
              <a:off x="3878" y="1102"/>
              <a:ext cx="10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mass storage</a:t>
              </a:r>
              <a:endParaRPr lang="en-US" altLang="en-US" sz="1800">
                <a:latin typeface="Chalkboard" charset="0"/>
              </a:endParaRPr>
            </a:p>
          </p:txBody>
        </p:sp>
      </p:grpSp>
      <p:sp>
        <p:nvSpPr>
          <p:cNvPr id="12295" name="Text Box 13"/>
          <p:cNvSpPr txBox="1">
            <a:spLocks noChangeArrowheads="1"/>
          </p:cNvSpPr>
          <p:nvPr/>
        </p:nvSpPr>
        <p:spPr bwMode="auto">
          <a:xfrm>
            <a:off x="3958932" y="1954213"/>
            <a:ext cx="11464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graphics</a:t>
            </a:r>
          </a:p>
        </p:txBody>
      </p:sp>
      <p:sp>
        <p:nvSpPr>
          <p:cNvPr id="47118" name="Rectangle 14"/>
          <p:cNvSpPr>
            <a:spLocks noChangeArrowheads="1"/>
          </p:cNvSpPr>
          <p:nvPr/>
        </p:nvSpPr>
        <p:spPr bwMode="auto">
          <a:xfrm>
            <a:off x="3892550" y="4433888"/>
            <a:ext cx="1219200" cy="60960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r>
              <a:rPr lang="en-US" sz="1800">
                <a:latin typeface="Chalkboard" pitchFamily="84" charset="0"/>
                <a:ea typeface="ＭＳ Ｐゴシック" pitchFamily="84" charset="-128"/>
              </a:rPr>
              <a:t>memory</a:t>
            </a:r>
          </a:p>
        </p:txBody>
      </p:sp>
      <p:cxnSp>
        <p:nvCxnSpPr>
          <p:cNvPr id="12297" name="AutoShape 15"/>
          <p:cNvCxnSpPr>
            <a:cxnSpLocks noChangeShapeType="1"/>
            <a:stCxn id="47107" idx="2"/>
            <a:endCxn id="47118" idx="0"/>
          </p:cNvCxnSpPr>
          <p:nvPr/>
        </p:nvCxnSpPr>
        <p:spPr bwMode="auto">
          <a:xfrm>
            <a:off x="4502150" y="3976688"/>
            <a:ext cx="0" cy="4572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2298" name="Line 16"/>
          <p:cNvSpPr>
            <a:spLocks noChangeShapeType="1"/>
          </p:cNvSpPr>
          <p:nvPr/>
        </p:nvSpPr>
        <p:spPr bwMode="auto">
          <a:xfrm>
            <a:off x="2428875" y="2681288"/>
            <a:ext cx="8382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9" name="Line 17"/>
          <p:cNvSpPr>
            <a:spLocks noChangeShapeType="1"/>
          </p:cNvSpPr>
          <p:nvPr/>
        </p:nvSpPr>
        <p:spPr bwMode="auto">
          <a:xfrm>
            <a:off x="2200275" y="3748088"/>
            <a:ext cx="990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0" name="Line 18"/>
          <p:cNvSpPr>
            <a:spLocks noChangeShapeType="1"/>
          </p:cNvSpPr>
          <p:nvPr/>
        </p:nvSpPr>
        <p:spPr bwMode="auto">
          <a:xfrm flipV="1">
            <a:off x="2886075" y="4281488"/>
            <a:ext cx="6096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1" name="Line 19"/>
          <p:cNvSpPr>
            <a:spLocks noChangeShapeType="1"/>
          </p:cNvSpPr>
          <p:nvPr/>
        </p:nvSpPr>
        <p:spPr bwMode="auto">
          <a:xfrm flipH="1">
            <a:off x="5476875" y="2605088"/>
            <a:ext cx="7620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2" name="Line 20"/>
          <p:cNvSpPr>
            <a:spLocks noChangeShapeType="1"/>
          </p:cNvSpPr>
          <p:nvPr/>
        </p:nvSpPr>
        <p:spPr bwMode="auto">
          <a:xfrm flipH="1">
            <a:off x="5781675" y="3748088"/>
            <a:ext cx="990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3" name="Line 21"/>
          <p:cNvSpPr>
            <a:spLocks noChangeShapeType="1"/>
          </p:cNvSpPr>
          <p:nvPr/>
        </p:nvSpPr>
        <p:spPr bwMode="auto">
          <a:xfrm flipH="1" flipV="1">
            <a:off x="5476875" y="4281488"/>
            <a:ext cx="5334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4" name="Line 22"/>
          <p:cNvSpPr>
            <a:spLocks noChangeShapeType="1"/>
          </p:cNvSpPr>
          <p:nvPr/>
        </p:nvSpPr>
        <p:spPr bwMode="auto">
          <a:xfrm>
            <a:off x="4486275" y="2452688"/>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825345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9"/>
          <p:cNvSpPr>
            <a:spLocks noGrp="1" noChangeArrowheads="1"/>
          </p:cNvSpPr>
          <p:nvPr>
            <p:ph type="title"/>
          </p:nvPr>
        </p:nvSpPr>
        <p:spPr>
          <a:xfrm>
            <a:off x="425450" y="96838"/>
            <a:ext cx="7591425" cy="762000"/>
          </a:xfrm>
        </p:spPr>
        <p:txBody>
          <a:bodyPr/>
          <a:lstStyle/>
          <a:p>
            <a:r>
              <a:rPr lang="en-US"/>
              <a:t>Buffering in Standard I/O</a:t>
            </a:r>
          </a:p>
        </p:txBody>
      </p:sp>
      <p:sp>
        <p:nvSpPr>
          <p:cNvPr id="67587" name="Rectangle 30"/>
          <p:cNvSpPr>
            <a:spLocks noGrp="1" noChangeArrowheads="1"/>
          </p:cNvSpPr>
          <p:nvPr>
            <p:ph idx="1"/>
          </p:nvPr>
        </p:nvSpPr>
        <p:spPr>
          <a:xfrm>
            <a:off x="812799" y="1447800"/>
            <a:ext cx="7543801" cy="4800600"/>
          </a:xfrm>
        </p:spPr>
        <p:txBody>
          <a:bodyPr>
            <a:normAutofit fontScale="92500" lnSpcReduction="10000"/>
          </a:bodyPr>
          <a:lstStyle/>
          <a:p>
            <a:r>
              <a:rPr lang="en-US" dirty="0"/>
              <a:t>Standard I/O functions use buffered I/O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br>
              <a:rPr lang="en-US" dirty="0"/>
            </a:br>
            <a:endParaRPr lang="en-US" dirty="0"/>
          </a:p>
          <a:p>
            <a:r>
              <a:rPr lang="en-US" dirty="0"/>
              <a:t>Buffer flushed to output </a:t>
            </a:r>
            <a:r>
              <a:rPr lang="en-US" dirty="0" err="1"/>
              <a:t>fd</a:t>
            </a:r>
            <a:r>
              <a:rPr lang="en-US" dirty="0"/>
              <a:t> on “\n” or </a:t>
            </a:r>
            <a:r>
              <a:rPr lang="en-US" dirty="0" err="1">
                <a:latin typeface="Courier New" panose="02070309020205020404" pitchFamily="49" charset="0"/>
                <a:cs typeface="Courier New" panose="02070309020205020404" pitchFamily="49" charset="0"/>
              </a:rPr>
              <a:t>fflush</a:t>
            </a:r>
            <a:r>
              <a:rPr lang="en-US" dirty="0">
                <a:latin typeface="Courier New" panose="02070309020205020404" pitchFamily="49" charset="0"/>
                <a:cs typeface="Courier New" panose="02070309020205020404" pitchFamily="49" charset="0"/>
              </a:rPr>
              <a:t>()</a:t>
            </a:r>
            <a:r>
              <a:rPr lang="en-US" dirty="0"/>
              <a:t> call</a:t>
            </a:r>
          </a:p>
        </p:txBody>
      </p:sp>
      <p:sp>
        <p:nvSpPr>
          <p:cNvPr id="67588" name="Text Box 4"/>
          <p:cNvSpPr txBox="1">
            <a:spLocks noChangeArrowheads="1"/>
          </p:cNvSpPr>
          <p:nvPr/>
        </p:nvSpPr>
        <p:spPr bwMode="auto">
          <a:xfrm>
            <a:off x="2544763" y="1905000"/>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printf("h");</a:t>
            </a:r>
            <a:endParaRPr lang="en-US" sz="1600">
              <a:latin typeface="Calibri" panose="020F0502020204030204" pitchFamily="34" charset="0"/>
            </a:endParaRPr>
          </a:p>
        </p:txBody>
      </p:sp>
      <p:sp>
        <p:nvSpPr>
          <p:cNvPr id="643077" name="Rectangle 5"/>
          <p:cNvSpPr>
            <a:spLocks noChangeArrowheads="1"/>
          </p:cNvSpPr>
          <p:nvPr/>
        </p:nvSpPr>
        <p:spPr bwMode="auto">
          <a:xfrm>
            <a:off x="26209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h</a:t>
            </a:r>
          </a:p>
        </p:txBody>
      </p:sp>
      <p:sp>
        <p:nvSpPr>
          <p:cNvPr id="643078" name="Rectangle 6"/>
          <p:cNvSpPr>
            <a:spLocks noChangeArrowheads="1"/>
          </p:cNvSpPr>
          <p:nvPr/>
        </p:nvSpPr>
        <p:spPr bwMode="auto">
          <a:xfrm>
            <a:off x="30781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e</a:t>
            </a:r>
          </a:p>
        </p:txBody>
      </p:sp>
      <p:sp>
        <p:nvSpPr>
          <p:cNvPr id="643079" name="Rectangle 7"/>
          <p:cNvSpPr>
            <a:spLocks noChangeArrowheads="1"/>
          </p:cNvSpPr>
          <p:nvPr/>
        </p:nvSpPr>
        <p:spPr bwMode="auto">
          <a:xfrm>
            <a:off x="34591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l</a:t>
            </a:r>
          </a:p>
        </p:txBody>
      </p:sp>
      <p:sp>
        <p:nvSpPr>
          <p:cNvPr id="643080" name="Rectangle 8"/>
          <p:cNvSpPr>
            <a:spLocks noChangeArrowheads="1"/>
          </p:cNvSpPr>
          <p:nvPr/>
        </p:nvSpPr>
        <p:spPr bwMode="auto">
          <a:xfrm>
            <a:off x="39163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l</a:t>
            </a:r>
          </a:p>
        </p:txBody>
      </p:sp>
      <p:sp>
        <p:nvSpPr>
          <p:cNvPr id="643081" name="Rectangle 9"/>
          <p:cNvSpPr>
            <a:spLocks noChangeArrowheads="1"/>
          </p:cNvSpPr>
          <p:nvPr/>
        </p:nvSpPr>
        <p:spPr bwMode="auto">
          <a:xfrm>
            <a:off x="43735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o</a:t>
            </a:r>
          </a:p>
        </p:txBody>
      </p:sp>
      <p:sp>
        <p:nvSpPr>
          <p:cNvPr id="643082" name="Rectangle 10"/>
          <p:cNvSpPr>
            <a:spLocks noChangeArrowheads="1"/>
          </p:cNvSpPr>
          <p:nvPr/>
        </p:nvSpPr>
        <p:spPr bwMode="auto">
          <a:xfrm>
            <a:off x="48307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\n</a:t>
            </a:r>
          </a:p>
        </p:txBody>
      </p:sp>
      <p:sp>
        <p:nvSpPr>
          <p:cNvPr id="643083" name="Rectangle 11"/>
          <p:cNvSpPr>
            <a:spLocks noChangeArrowheads="1"/>
          </p:cNvSpPr>
          <p:nvPr/>
        </p:nvSpPr>
        <p:spPr bwMode="auto">
          <a:xfrm>
            <a:off x="52879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a:t>
            </a:r>
          </a:p>
        </p:txBody>
      </p:sp>
      <p:sp>
        <p:nvSpPr>
          <p:cNvPr id="643084" name="Rectangle 12"/>
          <p:cNvSpPr>
            <a:spLocks noChangeArrowheads="1"/>
          </p:cNvSpPr>
          <p:nvPr/>
        </p:nvSpPr>
        <p:spPr bwMode="auto">
          <a:xfrm>
            <a:off x="57451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a:t>
            </a:r>
          </a:p>
        </p:txBody>
      </p:sp>
      <p:sp>
        <p:nvSpPr>
          <p:cNvPr id="67597" name="Line 13"/>
          <p:cNvSpPr>
            <a:spLocks noChangeShapeType="1"/>
          </p:cNvSpPr>
          <p:nvPr/>
        </p:nvSpPr>
        <p:spPr bwMode="auto">
          <a:xfrm>
            <a:off x="2849563" y="2319338"/>
            <a:ext cx="0" cy="1676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598" name="Text Box 14"/>
          <p:cNvSpPr txBox="1">
            <a:spLocks noChangeArrowheads="1"/>
          </p:cNvSpPr>
          <p:nvPr/>
        </p:nvSpPr>
        <p:spPr bwMode="auto">
          <a:xfrm>
            <a:off x="3001963" y="2133600"/>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printf("e");</a:t>
            </a:r>
            <a:endParaRPr lang="en-US" sz="1600">
              <a:latin typeface="Calibri" panose="020F0502020204030204" pitchFamily="34" charset="0"/>
            </a:endParaRPr>
          </a:p>
        </p:txBody>
      </p:sp>
      <p:sp>
        <p:nvSpPr>
          <p:cNvPr id="67599" name="Line 15"/>
          <p:cNvSpPr>
            <a:spLocks noChangeShapeType="1"/>
          </p:cNvSpPr>
          <p:nvPr/>
        </p:nvSpPr>
        <p:spPr bwMode="auto">
          <a:xfrm>
            <a:off x="3306763" y="2471738"/>
            <a:ext cx="0" cy="1524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0" name="Text Box 16"/>
          <p:cNvSpPr txBox="1">
            <a:spLocks noChangeArrowheads="1"/>
          </p:cNvSpPr>
          <p:nvPr/>
        </p:nvSpPr>
        <p:spPr bwMode="auto">
          <a:xfrm>
            <a:off x="3382963" y="2363788"/>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printf("l");</a:t>
            </a:r>
            <a:endParaRPr lang="en-US" sz="1600">
              <a:latin typeface="Calibri" panose="020F0502020204030204" pitchFamily="34" charset="0"/>
            </a:endParaRPr>
          </a:p>
        </p:txBody>
      </p:sp>
      <p:sp>
        <p:nvSpPr>
          <p:cNvPr id="67601" name="Line 17"/>
          <p:cNvSpPr>
            <a:spLocks noChangeShapeType="1"/>
          </p:cNvSpPr>
          <p:nvPr/>
        </p:nvSpPr>
        <p:spPr bwMode="auto">
          <a:xfrm>
            <a:off x="5059363" y="3462338"/>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2" name="Text Box 18"/>
          <p:cNvSpPr txBox="1">
            <a:spLocks noChangeArrowheads="1"/>
          </p:cNvSpPr>
          <p:nvPr/>
        </p:nvSpPr>
        <p:spPr bwMode="auto">
          <a:xfrm>
            <a:off x="3759200" y="2624138"/>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printf("l");</a:t>
            </a:r>
            <a:endParaRPr lang="en-US" sz="1600">
              <a:latin typeface="Calibri" panose="020F0502020204030204" pitchFamily="34" charset="0"/>
            </a:endParaRPr>
          </a:p>
        </p:txBody>
      </p:sp>
      <p:sp>
        <p:nvSpPr>
          <p:cNvPr id="67603" name="Line 19"/>
          <p:cNvSpPr>
            <a:spLocks noChangeShapeType="1"/>
          </p:cNvSpPr>
          <p:nvPr/>
        </p:nvSpPr>
        <p:spPr bwMode="auto">
          <a:xfrm>
            <a:off x="4525963" y="3233738"/>
            <a:ext cx="0" cy="762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4" name="Text Box 20"/>
          <p:cNvSpPr txBox="1">
            <a:spLocks noChangeArrowheads="1"/>
          </p:cNvSpPr>
          <p:nvPr/>
        </p:nvSpPr>
        <p:spPr bwMode="auto">
          <a:xfrm>
            <a:off x="4140200" y="2897188"/>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printf("o");</a:t>
            </a:r>
            <a:endParaRPr lang="en-US" sz="1600">
              <a:latin typeface="Calibri" panose="020F0502020204030204" pitchFamily="34" charset="0"/>
            </a:endParaRPr>
          </a:p>
        </p:txBody>
      </p:sp>
      <p:sp>
        <p:nvSpPr>
          <p:cNvPr id="67605" name="Text Box 21"/>
          <p:cNvSpPr txBox="1">
            <a:spLocks noChangeArrowheads="1"/>
          </p:cNvSpPr>
          <p:nvPr/>
        </p:nvSpPr>
        <p:spPr bwMode="auto">
          <a:xfrm>
            <a:off x="4627563" y="3157538"/>
            <a:ext cx="1773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printf("\n");</a:t>
            </a:r>
            <a:endParaRPr lang="en-US" sz="1600">
              <a:latin typeface="Calibri" panose="020F0502020204030204" pitchFamily="34" charset="0"/>
            </a:endParaRPr>
          </a:p>
        </p:txBody>
      </p:sp>
      <p:sp>
        <p:nvSpPr>
          <p:cNvPr id="67606" name="Line 22"/>
          <p:cNvSpPr>
            <a:spLocks noChangeShapeType="1"/>
          </p:cNvSpPr>
          <p:nvPr/>
        </p:nvSpPr>
        <p:spPr bwMode="auto">
          <a:xfrm>
            <a:off x="3687763" y="2700338"/>
            <a:ext cx="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7" name="Line 23"/>
          <p:cNvSpPr>
            <a:spLocks noChangeShapeType="1"/>
          </p:cNvSpPr>
          <p:nvPr/>
        </p:nvSpPr>
        <p:spPr bwMode="auto">
          <a:xfrm>
            <a:off x="4144963" y="2928938"/>
            <a:ext cx="0" cy="1066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8" name="Line 24"/>
          <p:cNvSpPr>
            <a:spLocks noChangeShapeType="1"/>
          </p:cNvSpPr>
          <p:nvPr/>
        </p:nvSpPr>
        <p:spPr bwMode="auto">
          <a:xfrm>
            <a:off x="3916363" y="4300538"/>
            <a:ext cx="0" cy="8223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9" name="Text Box 25"/>
          <p:cNvSpPr txBox="1">
            <a:spLocks noChangeArrowheads="1"/>
          </p:cNvSpPr>
          <p:nvPr/>
        </p:nvSpPr>
        <p:spPr bwMode="auto">
          <a:xfrm>
            <a:off x="3992563" y="4510088"/>
            <a:ext cx="3565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dirty="0">
                <a:latin typeface="Courier New" panose="02070309020205020404" pitchFamily="49" charset="0"/>
              </a:rPr>
              <a:t>“\n” </a:t>
            </a:r>
            <a:r>
              <a:rPr lang="en-US" sz="1800" dirty="0">
                <a:latin typeface="Calibri" panose="020F0502020204030204" pitchFamily="34" charset="0"/>
                <a:cs typeface="Calibri" panose="020F0502020204030204" pitchFamily="34" charset="0"/>
              </a:rPr>
              <a:t>causes</a:t>
            </a:r>
            <a:r>
              <a:rPr lang="en-US" sz="1800" dirty="0">
                <a:latin typeface="Courier New" panose="02070309020205020404" pitchFamily="49" charset="0"/>
              </a:rPr>
              <a:t> </a:t>
            </a:r>
            <a:r>
              <a:rPr lang="en-US" sz="1800" dirty="0" err="1">
                <a:latin typeface="Courier New" panose="02070309020205020404" pitchFamily="49" charset="0"/>
              </a:rPr>
              <a:t>fflush</a:t>
            </a:r>
            <a:r>
              <a:rPr lang="en-US" sz="1800" dirty="0">
                <a:latin typeface="Courier New" panose="02070309020205020404" pitchFamily="49" charset="0"/>
              </a:rPr>
              <a:t>(</a:t>
            </a:r>
            <a:r>
              <a:rPr lang="en-US" sz="1800" dirty="0" err="1">
                <a:latin typeface="Courier New" panose="02070309020205020404" pitchFamily="49" charset="0"/>
              </a:rPr>
              <a:t>stdout</a:t>
            </a:r>
            <a:r>
              <a:rPr lang="en-US" sz="1800" dirty="0">
                <a:latin typeface="Courier New" panose="02070309020205020404" pitchFamily="49" charset="0"/>
              </a:rPr>
              <a:t>)</a:t>
            </a:r>
          </a:p>
        </p:txBody>
      </p:sp>
      <p:sp>
        <p:nvSpPr>
          <p:cNvPr id="67610" name="Text Box 26"/>
          <p:cNvSpPr txBox="1">
            <a:spLocks noChangeArrowheads="1"/>
          </p:cNvSpPr>
          <p:nvPr/>
        </p:nvSpPr>
        <p:spPr bwMode="auto">
          <a:xfrm>
            <a:off x="1630363" y="3076575"/>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ourier New" panose="02070309020205020404" pitchFamily="49" charset="0"/>
              </a:rPr>
              <a:t>buf</a:t>
            </a:r>
          </a:p>
        </p:txBody>
      </p:sp>
      <p:sp>
        <p:nvSpPr>
          <p:cNvPr id="67611" name="Line 27"/>
          <p:cNvSpPr>
            <a:spLocks noChangeShapeType="1"/>
          </p:cNvSpPr>
          <p:nvPr/>
        </p:nvSpPr>
        <p:spPr bwMode="auto">
          <a:xfrm>
            <a:off x="1935163" y="3394075"/>
            <a:ext cx="685800" cy="6016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12" name="Text Box 28"/>
          <p:cNvSpPr txBox="1">
            <a:spLocks noChangeArrowheads="1"/>
          </p:cNvSpPr>
          <p:nvPr/>
        </p:nvSpPr>
        <p:spPr bwMode="auto">
          <a:xfrm>
            <a:off x="2659063" y="5195888"/>
            <a:ext cx="2528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latin typeface="Courier New" panose="02070309020205020404" pitchFamily="49" charset="0"/>
              </a:rPr>
              <a:t>write(1, buf, 6);</a:t>
            </a:r>
          </a:p>
        </p:txBody>
      </p:sp>
    </p:spTree>
    <p:extLst>
      <p:ext uri="{BB962C8B-B14F-4D97-AF65-F5344CB8AC3E}">
        <p14:creationId xmlns:p14="http://schemas.microsoft.com/office/powerpoint/2010/main" val="1416320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Unix I/O vs. Standard I/O</a:t>
            </a:r>
          </a:p>
        </p:txBody>
      </p:sp>
      <p:sp>
        <p:nvSpPr>
          <p:cNvPr id="69635" name="Rectangle 3"/>
          <p:cNvSpPr>
            <a:spLocks noGrp="1" noChangeArrowheads="1"/>
          </p:cNvSpPr>
          <p:nvPr>
            <p:ph idx="1"/>
          </p:nvPr>
        </p:nvSpPr>
        <p:spPr>
          <a:xfrm>
            <a:off x="396875" y="1676400"/>
            <a:ext cx="8670925" cy="4800600"/>
          </a:xfrm>
        </p:spPr>
        <p:txBody>
          <a:bodyPr>
            <a:normAutofit/>
          </a:bodyPr>
          <a:lstStyle/>
          <a:p>
            <a:r>
              <a:rPr lang="en-US" dirty="0"/>
              <a:t>Standard I/O is implemented using low-level Unix I/O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Which ones should you use in your programs?</a:t>
            </a:r>
          </a:p>
        </p:txBody>
      </p:sp>
      <p:sp>
        <p:nvSpPr>
          <p:cNvPr id="69636" name="Rectangle 4"/>
          <p:cNvSpPr>
            <a:spLocks noChangeAspect="1" noChangeArrowheads="1"/>
          </p:cNvSpPr>
          <p:nvPr/>
        </p:nvSpPr>
        <p:spPr bwMode="auto">
          <a:xfrm>
            <a:off x="2740025" y="2913063"/>
            <a:ext cx="4041775" cy="1577975"/>
          </a:xfrm>
          <a:prstGeom prst="rect">
            <a:avLst/>
          </a:prstGeom>
          <a:solidFill>
            <a:srgbClr val="F6F5BD"/>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sz="1600">
              <a:latin typeface="Calibri" panose="020F0502020204030204" pitchFamily="34" charset="0"/>
            </a:endParaRPr>
          </a:p>
        </p:txBody>
      </p:sp>
      <p:sp>
        <p:nvSpPr>
          <p:cNvPr id="671749" name="Rectangle 5"/>
          <p:cNvSpPr>
            <a:spLocks noChangeAspect="1" noChangeArrowheads="1"/>
          </p:cNvSpPr>
          <p:nvPr/>
        </p:nvSpPr>
        <p:spPr bwMode="auto">
          <a:xfrm>
            <a:off x="2740025" y="4491038"/>
            <a:ext cx="4041775" cy="685800"/>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Unix I/O functions </a:t>
            </a:r>
          </a:p>
          <a:p>
            <a:pPr>
              <a:defRPr/>
            </a:pPr>
            <a:r>
              <a:rPr lang="en-US" dirty="0">
                <a:latin typeface="Calibri" pitchFamily="34" charset="0"/>
              </a:rPr>
              <a:t>(accessed via system calls)</a:t>
            </a:r>
          </a:p>
        </p:txBody>
      </p:sp>
      <p:sp>
        <p:nvSpPr>
          <p:cNvPr id="69638" name="Rectangle 6"/>
          <p:cNvSpPr>
            <a:spLocks noChangeAspect="1" noChangeArrowheads="1"/>
          </p:cNvSpPr>
          <p:nvPr/>
        </p:nvSpPr>
        <p:spPr bwMode="auto">
          <a:xfrm>
            <a:off x="2741613" y="3805238"/>
            <a:ext cx="1447800" cy="685800"/>
          </a:xfrm>
          <a:prstGeom prst="rect">
            <a:avLst/>
          </a:prstGeom>
          <a:solidFill>
            <a:srgbClr val="D5F1CF"/>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 Standard I/O </a:t>
            </a:r>
          </a:p>
          <a:p>
            <a:pPr>
              <a:spcBef>
                <a:spcPct val="0"/>
              </a:spcBef>
              <a:buFontTx/>
              <a:buNone/>
            </a:pPr>
            <a:r>
              <a:rPr lang="en-US" sz="1600">
                <a:latin typeface="Calibri" panose="020F0502020204030204" pitchFamily="34" charset="0"/>
              </a:rPr>
              <a:t>functions</a:t>
            </a:r>
          </a:p>
        </p:txBody>
      </p:sp>
      <p:sp>
        <p:nvSpPr>
          <p:cNvPr id="69639" name="Text Box 7"/>
          <p:cNvSpPr txBox="1">
            <a:spLocks noChangeAspect="1" noChangeArrowheads="1"/>
          </p:cNvSpPr>
          <p:nvPr/>
        </p:nvSpPr>
        <p:spPr bwMode="auto">
          <a:xfrm>
            <a:off x="3254375" y="3124200"/>
            <a:ext cx="299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C application program</a:t>
            </a:r>
          </a:p>
        </p:txBody>
      </p:sp>
      <p:sp>
        <p:nvSpPr>
          <p:cNvPr id="671752" name="Text Box 8"/>
          <p:cNvSpPr txBox="1">
            <a:spLocks noChangeAspect="1" noChangeArrowheads="1"/>
          </p:cNvSpPr>
          <p:nvPr/>
        </p:nvSpPr>
        <p:spPr bwMode="auto">
          <a:xfrm>
            <a:off x="241300" y="2451100"/>
            <a:ext cx="1989138" cy="1846659"/>
          </a:xfrm>
          <a:prstGeom prst="rect">
            <a:avLst/>
          </a:prstGeom>
          <a:solidFill>
            <a:schemeClr val="bg1">
              <a:lumMod val="95000"/>
            </a:schemeClr>
          </a:solidFill>
          <a:ln w="6350">
            <a:solidFill>
              <a:schemeClr val="tx1"/>
            </a:solidFill>
            <a:miter lim="800000"/>
            <a:headEnd/>
            <a:tailEnd/>
          </a:ln>
          <a:effectLst/>
        </p:spPr>
        <p:txBody>
          <a:bodyPr>
            <a:spAutoFit/>
          </a:bodyPr>
          <a:lstStyle/>
          <a:p>
            <a:pPr>
              <a:defRPr/>
            </a:pPr>
            <a:r>
              <a:rPr lang="en-US" sz="1600" dirty="0" err="1">
                <a:latin typeface="Courier New" pitchFamily="49" charset="0"/>
              </a:rPr>
              <a:t>fopen</a:t>
            </a:r>
            <a:r>
              <a:rPr lang="en-US" sz="1600" dirty="0">
                <a:latin typeface="Courier New" pitchFamily="49" charset="0"/>
              </a:rPr>
              <a:t>  </a:t>
            </a:r>
            <a:r>
              <a:rPr lang="en-US" sz="1600" dirty="0" err="1">
                <a:latin typeface="Courier New" pitchFamily="49" charset="0"/>
              </a:rPr>
              <a:t>fdopen</a:t>
            </a:r>
            <a:endParaRPr lang="en-US" sz="1600" dirty="0">
              <a:latin typeface="Courier New" pitchFamily="49" charset="0"/>
            </a:endParaRPr>
          </a:p>
          <a:p>
            <a:pPr>
              <a:defRPr/>
            </a:pPr>
            <a:r>
              <a:rPr lang="en-US" sz="1600" dirty="0" err="1">
                <a:latin typeface="Courier New" pitchFamily="49" charset="0"/>
              </a:rPr>
              <a:t>fread</a:t>
            </a:r>
            <a:r>
              <a:rPr lang="en-US" sz="1600" dirty="0">
                <a:latin typeface="Courier New" pitchFamily="49" charset="0"/>
              </a:rPr>
              <a:t>  </a:t>
            </a:r>
            <a:r>
              <a:rPr lang="en-US" sz="1600" dirty="0" err="1">
                <a:latin typeface="Courier New" pitchFamily="49" charset="0"/>
              </a:rPr>
              <a:t>fwrite</a:t>
            </a:r>
            <a:r>
              <a:rPr lang="en-US" sz="1600" dirty="0">
                <a:latin typeface="Courier New" pitchFamily="49" charset="0"/>
              </a:rPr>
              <a:t> </a:t>
            </a:r>
            <a:r>
              <a:rPr lang="en-US" sz="1600" dirty="0" err="1">
                <a:latin typeface="Courier New" pitchFamily="49" charset="0"/>
              </a:rPr>
              <a:t>fscanf</a:t>
            </a:r>
            <a:r>
              <a:rPr lang="en-US" sz="1600" dirty="0">
                <a:latin typeface="Courier New" pitchFamily="49" charset="0"/>
              </a:rPr>
              <a:t> </a:t>
            </a:r>
            <a:r>
              <a:rPr lang="en-US" sz="1600" dirty="0" err="1">
                <a:latin typeface="Courier New" pitchFamily="49" charset="0"/>
              </a:rPr>
              <a:t>fprintf</a:t>
            </a:r>
            <a:r>
              <a:rPr lang="en-US" sz="1600" dirty="0">
                <a:latin typeface="Courier New" pitchFamily="49" charset="0"/>
              </a:rPr>
              <a:t>  </a:t>
            </a:r>
            <a:r>
              <a:rPr lang="en-US" sz="1600" dirty="0" err="1">
                <a:latin typeface="Courier New" pitchFamily="49" charset="0"/>
              </a:rPr>
              <a:t>sscanf</a:t>
            </a:r>
            <a:r>
              <a:rPr lang="en-US" sz="1600" dirty="0">
                <a:latin typeface="Courier New" pitchFamily="49" charset="0"/>
              </a:rPr>
              <a:t> </a:t>
            </a:r>
            <a:r>
              <a:rPr lang="en-US" sz="1600" dirty="0" err="1">
                <a:latin typeface="Courier New" pitchFamily="49" charset="0"/>
              </a:rPr>
              <a:t>sprintf</a:t>
            </a:r>
            <a:r>
              <a:rPr lang="en-US" sz="1600" dirty="0">
                <a:latin typeface="Courier New" pitchFamily="49" charset="0"/>
              </a:rPr>
              <a:t> </a:t>
            </a:r>
            <a:r>
              <a:rPr lang="en-US" sz="1600" dirty="0" err="1">
                <a:latin typeface="Courier New" pitchFamily="49" charset="0"/>
              </a:rPr>
              <a:t>fgets</a:t>
            </a:r>
            <a:r>
              <a:rPr lang="en-US" sz="1600" dirty="0">
                <a:latin typeface="Courier New" pitchFamily="49" charset="0"/>
              </a:rPr>
              <a:t>  </a:t>
            </a:r>
            <a:r>
              <a:rPr lang="en-US" sz="1600" dirty="0" err="1">
                <a:latin typeface="Courier New" pitchFamily="49" charset="0"/>
              </a:rPr>
              <a:t>fputs</a:t>
            </a:r>
            <a:r>
              <a:rPr lang="en-US" sz="1600" dirty="0">
                <a:latin typeface="Courier New" pitchFamily="49" charset="0"/>
              </a:rPr>
              <a:t> </a:t>
            </a:r>
            <a:r>
              <a:rPr lang="en-US" sz="1600" dirty="0" err="1">
                <a:latin typeface="Courier New" pitchFamily="49" charset="0"/>
              </a:rPr>
              <a:t>fflush</a:t>
            </a:r>
            <a:r>
              <a:rPr lang="en-US" sz="1600" dirty="0">
                <a:latin typeface="Courier New" pitchFamily="49" charset="0"/>
              </a:rPr>
              <a:t> </a:t>
            </a:r>
            <a:r>
              <a:rPr lang="en-US" sz="1600" dirty="0" err="1">
                <a:latin typeface="Courier New" pitchFamily="49" charset="0"/>
              </a:rPr>
              <a:t>fseek</a:t>
            </a:r>
            <a:endParaRPr lang="en-US" sz="1600" dirty="0">
              <a:latin typeface="Courier New" pitchFamily="49" charset="0"/>
            </a:endParaRPr>
          </a:p>
          <a:p>
            <a:pPr>
              <a:defRPr/>
            </a:pPr>
            <a:r>
              <a:rPr lang="en-US" sz="1600" dirty="0" err="1">
                <a:latin typeface="Courier New" pitchFamily="49" charset="0"/>
              </a:rPr>
              <a:t>fclose</a:t>
            </a:r>
            <a:endParaRPr lang="en-US" sz="1600" dirty="0">
              <a:latin typeface="Courier New" pitchFamily="49" charset="0"/>
            </a:endParaRPr>
          </a:p>
        </p:txBody>
      </p:sp>
      <p:sp>
        <p:nvSpPr>
          <p:cNvPr id="671753" name="Text Box 9"/>
          <p:cNvSpPr txBox="1">
            <a:spLocks noChangeAspect="1" noChangeArrowheads="1"/>
          </p:cNvSpPr>
          <p:nvPr/>
        </p:nvSpPr>
        <p:spPr bwMode="auto">
          <a:xfrm>
            <a:off x="530225" y="4419600"/>
            <a:ext cx="1665841" cy="830997"/>
          </a:xfrm>
          <a:prstGeom prst="rect">
            <a:avLst/>
          </a:prstGeom>
          <a:solidFill>
            <a:schemeClr val="bg1">
              <a:lumMod val="95000"/>
            </a:schemeClr>
          </a:solidFill>
          <a:ln w="6350">
            <a:solidFill>
              <a:schemeClr val="tx1"/>
            </a:solidFill>
            <a:miter lim="800000"/>
            <a:headEnd/>
            <a:tailEnd/>
          </a:ln>
          <a:effectLst/>
        </p:spPr>
        <p:txBody>
          <a:bodyPr wrap="none">
            <a:spAutoFit/>
          </a:bodyPr>
          <a:lstStyle/>
          <a:p>
            <a:pPr>
              <a:defRPr/>
            </a:pPr>
            <a:r>
              <a:rPr lang="en-US" sz="1600" dirty="0">
                <a:latin typeface="Courier New" pitchFamily="49" charset="0"/>
              </a:rPr>
              <a:t>open   read</a:t>
            </a:r>
          </a:p>
          <a:p>
            <a:pPr>
              <a:defRPr/>
            </a:pPr>
            <a:r>
              <a:rPr lang="en-US" sz="1600" dirty="0">
                <a:latin typeface="Courier New" pitchFamily="49" charset="0"/>
              </a:rPr>
              <a:t>write  </a:t>
            </a:r>
            <a:r>
              <a:rPr lang="en-US" sz="1600" dirty="0" err="1">
                <a:latin typeface="Courier New" pitchFamily="49" charset="0"/>
              </a:rPr>
              <a:t>lseek</a:t>
            </a:r>
            <a:endParaRPr lang="en-US" sz="1600" dirty="0">
              <a:latin typeface="Courier New" pitchFamily="49" charset="0"/>
            </a:endParaRPr>
          </a:p>
          <a:p>
            <a:pPr>
              <a:defRPr/>
            </a:pPr>
            <a:r>
              <a:rPr lang="en-US" sz="1600" dirty="0">
                <a:latin typeface="Courier New" pitchFamily="49" charset="0"/>
              </a:rPr>
              <a:t>stat   close</a:t>
            </a:r>
          </a:p>
        </p:txBody>
      </p:sp>
      <p:sp>
        <p:nvSpPr>
          <p:cNvPr id="69642" name="Line 10"/>
          <p:cNvSpPr>
            <a:spLocks noChangeAspect="1" noChangeShapeType="1"/>
          </p:cNvSpPr>
          <p:nvPr/>
        </p:nvSpPr>
        <p:spPr bwMode="auto">
          <a:xfrm flipH="1" flipV="1">
            <a:off x="2230438" y="4840288"/>
            <a:ext cx="474662"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43" name="Line 13"/>
          <p:cNvSpPr>
            <a:spLocks noChangeShapeType="1"/>
          </p:cNvSpPr>
          <p:nvPr/>
        </p:nvSpPr>
        <p:spPr bwMode="auto">
          <a:xfrm flipH="1" flipV="1">
            <a:off x="2260600" y="3340100"/>
            <a:ext cx="482600" cy="7493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8127486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p:cNvSpPr>
            <a:spLocks noGrp="1" noChangeArrowheads="1"/>
          </p:cNvSpPr>
          <p:nvPr>
            <p:ph type="title"/>
          </p:nvPr>
        </p:nvSpPr>
        <p:spPr>
          <a:xfrm>
            <a:off x="609600" y="228600"/>
            <a:ext cx="7591425" cy="762000"/>
          </a:xfrm>
        </p:spPr>
        <p:txBody>
          <a:bodyPr/>
          <a:lstStyle/>
          <a:p>
            <a:r>
              <a:rPr lang="en-US" dirty="0"/>
              <a:t>Pros and Cons of Unix I/O</a:t>
            </a:r>
          </a:p>
        </p:txBody>
      </p:sp>
      <p:sp>
        <p:nvSpPr>
          <p:cNvPr id="71683" name="Rectangle 1027"/>
          <p:cNvSpPr>
            <a:spLocks noGrp="1" noChangeArrowheads="1"/>
          </p:cNvSpPr>
          <p:nvPr>
            <p:ph idx="1"/>
          </p:nvPr>
        </p:nvSpPr>
        <p:spPr>
          <a:xfrm>
            <a:off x="457200" y="1537252"/>
            <a:ext cx="8763000" cy="5334000"/>
          </a:xfrm>
        </p:spPr>
        <p:txBody>
          <a:bodyPr>
            <a:normAutofit lnSpcReduction="10000"/>
          </a:bodyPr>
          <a:lstStyle/>
          <a:p>
            <a:r>
              <a:rPr lang="en-US" sz="2400" dirty="0"/>
              <a:t>Pros</a:t>
            </a:r>
          </a:p>
          <a:p>
            <a:pPr lvl="1"/>
            <a:r>
              <a:rPr lang="en-US" sz="2400" dirty="0"/>
              <a:t>It is the most general and lowest overhead form of I/O</a:t>
            </a:r>
          </a:p>
          <a:p>
            <a:pPr lvl="2"/>
            <a:r>
              <a:rPr lang="en-US" sz="2400" dirty="0"/>
              <a:t>All other I/O packages are implemented using Unix I/O functions on a Unix system</a:t>
            </a:r>
          </a:p>
          <a:p>
            <a:pPr lvl="1"/>
            <a:r>
              <a:rPr lang="en-US" sz="2400" dirty="0"/>
              <a:t>It provides functions for accessing file metadata</a:t>
            </a:r>
          </a:p>
          <a:p>
            <a:endParaRPr lang="en-US" sz="2400" dirty="0"/>
          </a:p>
          <a:p>
            <a:r>
              <a:rPr lang="en-US" sz="2400" dirty="0"/>
              <a:t>Cons</a:t>
            </a:r>
          </a:p>
          <a:p>
            <a:pPr lvl="1"/>
            <a:r>
              <a:rPr lang="en-US" sz="2400" dirty="0"/>
              <a:t>Efficient data access requires some form of buffering, which is:</a:t>
            </a:r>
          </a:p>
          <a:p>
            <a:pPr lvl="2"/>
            <a:r>
              <a:rPr lang="en-US" sz="2100" dirty="0"/>
              <a:t>Device dependent (e.g., a whole track of a disk can be read at once)</a:t>
            </a:r>
          </a:p>
          <a:p>
            <a:pPr lvl="2"/>
            <a:r>
              <a:rPr lang="en-US" sz="2100" dirty="0"/>
              <a:t>tricky and error prone</a:t>
            </a:r>
          </a:p>
          <a:p>
            <a:pPr lvl="1"/>
            <a:r>
              <a:rPr lang="en-US" sz="2400" dirty="0"/>
              <a:t>Both of these issues are addressed by standard I/O packages</a:t>
            </a:r>
          </a:p>
        </p:txBody>
      </p:sp>
    </p:spTree>
    <p:extLst>
      <p:ext uri="{BB962C8B-B14F-4D97-AF65-F5344CB8AC3E}">
        <p14:creationId xmlns:p14="http://schemas.microsoft.com/office/powerpoint/2010/main" val="360182263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62000" y="304800"/>
            <a:ext cx="7591425" cy="762000"/>
          </a:xfrm>
        </p:spPr>
        <p:txBody>
          <a:bodyPr/>
          <a:lstStyle/>
          <a:p>
            <a:r>
              <a:rPr lang="en-US" dirty="0"/>
              <a:t>Pros and Cons of Standard I/O</a:t>
            </a:r>
          </a:p>
        </p:txBody>
      </p:sp>
      <p:sp>
        <p:nvSpPr>
          <p:cNvPr id="73731" name="Rectangle 3"/>
          <p:cNvSpPr>
            <a:spLocks noGrp="1" noChangeArrowheads="1"/>
          </p:cNvSpPr>
          <p:nvPr>
            <p:ph idx="1"/>
          </p:nvPr>
        </p:nvSpPr>
        <p:spPr>
          <a:xfrm>
            <a:off x="914400" y="1524000"/>
            <a:ext cx="7200900" cy="4800600"/>
          </a:xfrm>
        </p:spPr>
        <p:txBody>
          <a:bodyPr>
            <a:normAutofit/>
          </a:bodyPr>
          <a:lstStyle/>
          <a:p>
            <a:r>
              <a:rPr lang="en-US" dirty="0"/>
              <a:t>Pros:</a:t>
            </a:r>
          </a:p>
          <a:p>
            <a:pPr lvl="1"/>
            <a:r>
              <a:rPr lang="en-US" dirty="0"/>
              <a:t>Portable code – same code works on Windows and Unix</a:t>
            </a:r>
          </a:p>
          <a:p>
            <a:pPr lvl="1"/>
            <a:r>
              <a:rPr lang="en-US" dirty="0"/>
              <a:t>Buffering increases efficiency by decreasing the number of </a:t>
            </a:r>
            <a:r>
              <a:rPr lang="en-US" b="1" dirty="0">
                <a:latin typeface="Courier New" panose="02070309020205020404" pitchFamily="49" charset="0"/>
              </a:rPr>
              <a:t>read</a:t>
            </a:r>
            <a:r>
              <a:rPr lang="en-US" dirty="0"/>
              <a:t> and </a:t>
            </a:r>
            <a:r>
              <a:rPr lang="en-US" b="1" dirty="0">
                <a:latin typeface="Courier New" panose="02070309020205020404" pitchFamily="49" charset="0"/>
              </a:rPr>
              <a:t>write</a:t>
            </a:r>
            <a:r>
              <a:rPr lang="en-US" dirty="0"/>
              <a:t> system calls</a:t>
            </a:r>
          </a:p>
          <a:p>
            <a:pPr lvl="1"/>
            <a:r>
              <a:rPr lang="en-US" dirty="0"/>
              <a:t>Less burden on the programmer </a:t>
            </a:r>
          </a:p>
          <a:p>
            <a:r>
              <a:rPr lang="en-US" dirty="0"/>
              <a:t>Cons:</a:t>
            </a:r>
          </a:p>
          <a:p>
            <a:pPr lvl="1"/>
            <a:r>
              <a:rPr lang="en-US" dirty="0"/>
              <a:t>Provides no function for accessing file metadata</a:t>
            </a:r>
          </a:p>
          <a:p>
            <a:pPr lvl="1"/>
            <a:r>
              <a:rPr lang="en-US" dirty="0"/>
              <a:t>Standard I/O is not appropriate for input and output on network sockets</a:t>
            </a:r>
          </a:p>
          <a:p>
            <a:pPr lvl="2"/>
            <a:r>
              <a:rPr lang="en-US" dirty="0"/>
              <a:t>There are poorly documented restrictions on streams that interact badly with restrictions on sockets (CS:APP2e, Sec 10.9)</a:t>
            </a:r>
          </a:p>
        </p:txBody>
      </p:sp>
    </p:spTree>
    <p:extLst>
      <p:ext uri="{BB962C8B-B14F-4D97-AF65-F5344CB8AC3E}">
        <p14:creationId xmlns:p14="http://schemas.microsoft.com/office/powerpoint/2010/main" val="113993419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762000" y="304800"/>
            <a:ext cx="6878638" cy="573088"/>
          </a:xfrm>
        </p:spPr>
        <p:txBody>
          <a:bodyPr>
            <a:normAutofit fontScale="90000"/>
          </a:bodyPr>
          <a:lstStyle/>
          <a:p>
            <a:r>
              <a:rPr lang="en-US" dirty="0"/>
              <a:t>Choosing I/O Functions</a:t>
            </a:r>
          </a:p>
        </p:txBody>
      </p:sp>
      <p:sp>
        <p:nvSpPr>
          <p:cNvPr id="75779" name="Rectangle 3"/>
          <p:cNvSpPr>
            <a:spLocks noGrp="1" noChangeArrowheads="1"/>
          </p:cNvSpPr>
          <p:nvPr>
            <p:ph idx="1"/>
          </p:nvPr>
        </p:nvSpPr>
        <p:spPr>
          <a:xfrm>
            <a:off x="762000" y="1143000"/>
            <a:ext cx="8077200" cy="5334000"/>
          </a:xfrm>
        </p:spPr>
        <p:txBody>
          <a:bodyPr>
            <a:normAutofit/>
          </a:bodyPr>
          <a:lstStyle/>
          <a:p>
            <a:r>
              <a:rPr lang="en-US" dirty="0"/>
              <a:t>General rule: use the highest-level I/O functions you can</a:t>
            </a:r>
          </a:p>
          <a:p>
            <a:pPr lvl="1"/>
            <a:r>
              <a:rPr lang="en-US" sz="2000" dirty="0"/>
              <a:t>Many C programmers are able to do all of their work using the standard I/O functions</a:t>
            </a:r>
          </a:p>
          <a:p>
            <a:r>
              <a:rPr lang="en-US" dirty="0"/>
              <a:t>When to use standard I/O</a:t>
            </a:r>
          </a:p>
          <a:p>
            <a:pPr lvl="1"/>
            <a:r>
              <a:rPr lang="en-US" sz="2000" dirty="0"/>
              <a:t>When working with disk or terminal files</a:t>
            </a:r>
          </a:p>
          <a:p>
            <a:r>
              <a:rPr lang="en-US" dirty="0"/>
              <a:t>When to use raw Unix I/O </a:t>
            </a:r>
          </a:p>
          <a:p>
            <a:pPr lvl="1"/>
            <a:r>
              <a:rPr lang="en-US" sz="2000" dirty="0"/>
              <a:t>Inside signal handlers, because Unix I/O is </a:t>
            </a:r>
            <a:r>
              <a:rPr lang="en-US" sz="2000" dirty="0" err="1"/>
              <a:t>async</a:t>
            </a:r>
            <a:r>
              <a:rPr lang="en-US" sz="2000" dirty="0"/>
              <a:t>-signal-safe</a:t>
            </a:r>
          </a:p>
          <a:p>
            <a:pPr lvl="1"/>
            <a:r>
              <a:rPr lang="en-US" sz="2000" dirty="0"/>
              <a:t>In rare cases when you need absolute highest performance</a:t>
            </a:r>
          </a:p>
          <a:p>
            <a:pPr lvl="2"/>
            <a:r>
              <a:rPr lang="en-US" sz="2000" dirty="0"/>
              <a:t>You do your own buffering depending on the application nature and knowledge about the underlying hardware</a:t>
            </a:r>
          </a:p>
          <a:p>
            <a:pPr lvl="2"/>
            <a:r>
              <a:rPr lang="en-US" sz="2000" dirty="0"/>
              <a:t>On a 24 hard-drive (i.e., 48 TB cap) RAID system, we needed to exploit windows-native I/O to get nearly 3 GB/s read/write speed</a:t>
            </a:r>
          </a:p>
          <a:p>
            <a:pPr lvl="2"/>
            <a:r>
              <a:rPr lang="en-US" sz="2000" dirty="0"/>
              <a:t>Standard I/O would only give us &lt; 1GBps read/write speed</a:t>
            </a:r>
          </a:p>
        </p:txBody>
      </p:sp>
    </p:spTree>
    <p:extLst>
      <p:ext uri="{BB962C8B-B14F-4D97-AF65-F5344CB8AC3E}">
        <p14:creationId xmlns:p14="http://schemas.microsoft.com/office/powerpoint/2010/main" val="3973572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a:xfrm>
            <a:off x="914400" y="304800"/>
            <a:ext cx="7591425" cy="762000"/>
          </a:xfrm>
        </p:spPr>
        <p:txBody>
          <a:bodyPr/>
          <a:lstStyle/>
          <a:p>
            <a:r>
              <a:rPr lang="en-US" dirty="0"/>
              <a:t>For Further Information</a:t>
            </a:r>
          </a:p>
        </p:txBody>
      </p:sp>
      <p:sp>
        <p:nvSpPr>
          <p:cNvPr id="77827" name="Rectangle 5"/>
          <p:cNvSpPr>
            <a:spLocks noGrp="1" noChangeArrowheads="1"/>
          </p:cNvSpPr>
          <p:nvPr>
            <p:ph idx="1"/>
          </p:nvPr>
        </p:nvSpPr>
        <p:spPr>
          <a:xfrm>
            <a:off x="914400" y="1676400"/>
            <a:ext cx="7896225" cy="4972050"/>
          </a:xfrm>
        </p:spPr>
        <p:txBody>
          <a:bodyPr/>
          <a:lstStyle/>
          <a:p>
            <a:r>
              <a:rPr lang="en-US" dirty="0"/>
              <a:t>The Unix bible:</a:t>
            </a:r>
          </a:p>
          <a:p>
            <a:pPr lvl="1"/>
            <a:r>
              <a:rPr lang="en-US" dirty="0"/>
              <a:t>W. Richard  Stevens &amp; Stephen A. </a:t>
            </a:r>
            <a:r>
              <a:rPr lang="en-US" dirty="0" err="1"/>
              <a:t>Rago</a:t>
            </a:r>
            <a:r>
              <a:rPr lang="en-US" dirty="0"/>
              <a:t>, </a:t>
            </a:r>
            <a:r>
              <a:rPr lang="en-US" b="1" i="1" dirty="0"/>
              <a:t>Advanced Programming in the Unix Environment</a:t>
            </a:r>
            <a:r>
              <a:rPr lang="en-US" dirty="0"/>
              <a:t>, 3</a:t>
            </a:r>
            <a:r>
              <a:rPr lang="en-US" baseline="30000" dirty="0"/>
              <a:t>nd</a:t>
            </a:r>
            <a:r>
              <a:rPr lang="en-US" dirty="0"/>
              <a:t> Edition, Addison Wesley, 2013</a:t>
            </a:r>
          </a:p>
          <a:p>
            <a:r>
              <a:rPr lang="en-US" i="1" dirty="0"/>
              <a:t>Computer Systems: A Programmer's Perspective</a:t>
            </a:r>
            <a:r>
              <a:rPr lang="en-US" dirty="0"/>
              <a:t>, Randal E. Bryant and David R. O'Hallaron, </a:t>
            </a:r>
          </a:p>
          <a:p>
            <a:pPr lvl="1"/>
            <a:r>
              <a:rPr lang="en-US" dirty="0"/>
              <a:t>Prentice Hall, 3</a:t>
            </a:r>
            <a:r>
              <a:rPr lang="en-US" baseline="30000" dirty="0"/>
              <a:t>rd</a:t>
            </a:r>
            <a:r>
              <a:rPr lang="en-US" dirty="0"/>
              <a:t> edition, 2016, Chapter 10</a:t>
            </a:r>
          </a:p>
          <a:p>
            <a:endParaRPr lang="en-US" dirty="0"/>
          </a:p>
          <a:p>
            <a:pPr>
              <a:buFontTx/>
              <a:buNone/>
            </a:pPr>
            <a:endParaRPr lang="en-US" dirty="0"/>
          </a:p>
        </p:txBody>
      </p:sp>
    </p:spTree>
    <p:extLst>
      <p:ext uri="{BB962C8B-B14F-4D97-AF65-F5344CB8AC3E}">
        <p14:creationId xmlns:p14="http://schemas.microsoft.com/office/powerpoint/2010/main" val="336521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17667"/>
            <a:ext cx="5566815" cy="607821"/>
          </a:xfrm>
        </p:spPr>
        <p:txBody>
          <a:bodyPr>
            <a:normAutofit fontScale="90000"/>
          </a:bodyPr>
          <a:lstStyle/>
          <a:p>
            <a:r>
              <a:rPr lang="en-US" dirty="0"/>
              <a:t>Unix File Types</a:t>
            </a:r>
          </a:p>
        </p:txBody>
      </p:sp>
      <p:sp>
        <p:nvSpPr>
          <p:cNvPr id="14339" name="Rectangle 3"/>
          <p:cNvSpPr>
            <a:spLocks noGrp="1" noChangeArrowheads="1"/>
          </p:cNvSpPr>
          <p:nvPr>
            <p:ph idx="1"/>
          </p:nvPr>
        </p:nvSpPr>
        <p:spPr>
          <a:xfrm>
            <a:off x="685800" y="1447800"/>
            <a:ext cx="8229600" cy="5334000"/>
          </a:xfrm>
        </p:spPr>
        <p:txBody>
          <a:bodyPr>
            <a:normAutofit/>
          </a:bodyPr>
          <a:lstStyle/>
          <a:p>
            <a:r>
              <a:rPr lang="en-US" sz="2400" b="1" dirty="0"/>
              <a:t>Regular files</a:t>
            </a:r>
          </a:p>
          <a:p>
            <a:pPr lvl="1"/>
            <a:r>
              <a:rPr lang="en-US" sz="2400" dirty="0"/>
              <a:t>File containing user/app data (binary, text, whatever)</a:t>
            </a:r>
          </a:p>
          <a:p>
            <a:r>
              <a:rPr lang="en-US" sz="2400" b="1" dirty="0"/>
              <a:t>Directory files</a:t>
            </a:r>
          </a:p>
          <a:p>
            <a:pPr lvl="1"/>
            <a:r>
              <a:rPr lang="en-US" sz="2400" dirty="0"/>
              <a:t>A file that contains the names and locations of other files</a:t>
            </a:r>
          </a:p>
          <a:p>
            <a:r>
              <a:rPr lang="en-US" sz="2400" b="1" dirty="0"/>
              <a:t>Character special and block special files</a:t>
            </a:r>
          </a:p>
          <a:p>
            <a:pPr lvl="1"/>
            <a:r>
              <a:rPr lang="en-US" sz="2400" dirty="0"/>
              <a:t>Terminals (character special) and disks (block special)</a:t>
            </a:r>
          </a:p>
          <a:p>
            <a:r>
              <a:rPr lang="en-US" sz="2400" b="1" dirty="0"/>
              <a:t>FIFO</a:t>
            </a:r>
            <a:r>
              <a:rPr lang="en-US" sz="2400" dirty="0"/>
              <a:t> (named pipe)</a:t>
            </a:r>
          </a:p>
          <a:p>
            <a:pPr lvl="1"/>
            <a:r>
              <a:rPr lang="en-US" sz="2400" dirty="0"/>
              <a:t>A file type used for inter-process communication</a:t>
            </a:r>
          </a:p>
          <a:p>
            <a:r>
              <a:rPr lang="en-US" sz="2400" b="1" dirty="0"/>
              <a:t>Socket</a:t>
            </a:r>
          </a:p>
          <a:p>
            <a:pPr lvl="1"/>
            <a:r>
              <a:rPr lang="en-US" sz="2400" dirty="0"/>
              <a:t>A file type used for network communication between processes</a:t>
            </a:r>
          </a:p>
        </p:txBody>
      </p:sp>
    </p:spTree>
    <p:extLst>
      <p:ext uri="{BB962C8B-B14F-4D97-AF65-F5344CB8AC3E}">
        <p14:creationId xmlns:p14="http://schemas.microsoft.com/office/powerpoint/2010/main" val="303299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79437" y="304800"/>
            <a:ext cx="8716963" cy="781050"/>
          </a:xfrm>
        </p:spPr>
        <p:txBody>
          <a:bodyPr/>
          <a:lstStyle/>
          <a:p>
            <a:r>
              <a:rPr lang="en-US" dirty="0"/>
              <a:t>Unix I/O</a:t>
            </a:r>
          </a:p>
        </p:txBody>
      </p:sp>
      <p:sp>
        <p:nvSpPr>
          <p:cNvPr id="16387" name="Rectangle 3"/>
          <p:cNvSpPr>
            <a:spLocks noGrp="1" noChangeArrowheads="1"/>
          </p:cNvSpPr>
          <p:nvPr>
            <p:ph idx="1"/>
          </p:nvPr>
        </p:nvSpPr>
        <p:spPr>
          <a:xfrm>
            <a:off x="457200" y="1066800"/>
            <a:ext cx="8305800" cy="5543550"/>
          </a:xfrm>
        </p:spPr>
        <p:txBody>
          <a:bodyPr>
            <a:normAutofit fontScale="92500" lnSpcReduction="20000"/>
          </a:bodyPr>
          <a:lstStyle/>
          <a:p>
            <a:r>
              <a:rPr lang="en-US" sz="2000" dirty="0"/>
              <a:t>Key Features</a:t>
            </a:r>
          </a:p>
          <a:p>
            <a:pPr lvl="1"/>
            <a:r>
              <a:rPr lang="en-US" sz="2000" dirty="0"/>
              <a:t>Elegant mapping of files to devices allows kernel a simple interface called Unix I/O</a:t>
            </a:r>
          </a:p>
          <a:p>
            <a:pPr lvl="1"/>
            <a:r>
              <a:rPr lang="en-US" sz="2000" dirty="0"/>
              <a:t>Important idea: All input and output is handled in a consistent and uniform way</a:t>
            </a:r>
          </a:p>
          <a:p>
            <a:r>
              <a:rPr lang="en-US" sz="2000" dirty="0"/>
              <a:t>Basic Unix I/O operations (system calls):  </a:t>
            </a:r>
          </a:p>
          <a:p>
            <a:pPr lvl="1"/>
            <a:r>
              <a:rPr lang="en-US" sz="2000" dirty="0"/>
              <a:t>Opening and closing files</a:t>
            </a:r>
          </a:p>
          <a:p>
            <a:pPr lvl="2"/>
            <a:r>
              <a:rPr lang="en-US" sz="2000" b="1" dirty="0">
                <a:latin typeface="Courier New" panose="02070309020205020404" pitchFamily="49" charset="0"/>
              </a:rPr>
              <a:t>open()</a:t>
            </a:r>
            <a:r>
              <a:rPr lang="en-US" sz="2000" dirty="0"/>
              <a:t>and </a:t>
            </a:r>
            <a:r>
              <a:rPr lang="en-US" sz="2000" b="1" dirty="0">
                <a:latin typeface="Courier New" panose="02070309020205020404" pitchFamily="49" charset="0"/>
              </a:rPr>
              <a:t>close()</a:t>
            </a:r>
          </a:p>
          <a:p>
            <a:pPr lvl="1"/>
            <a:r>
              <a:rPr lang="en-US" sz="2000" dirty="0"/>
              <a:t>Reading and writing a file</a:t>
            </a:r>
          </a:p>
          <a:p>
            <a:pPr lvl="2"/>
            <a:r>
              <a:rPr lang="en-US" sz="2000" b="1" dirty="0">
                <a:latin typeface="Courier New" panose="02070309020205020404" pitchFamily="49" charset="0"/>
              </a:rPr>
              <a:t>read()</a:t>
            </a:r>
            <a:r>
              <a:rPr lang="en-US" sz="2000" b="1" dirty="0"/>
              <a:t> </a:t>
            </a:r>
            <a:r>
              <a:rPr lang="en-US" sz="2000" dirty="0"/>
              <a:t>and  </a:t>
            </a:r>
            <a:r>
              <a:rPr lang="en-US" sz="2000" b="1" dirty="0">
                <a:latin typeface="Courier New" panose="02070309020205020404" pitchFamily="49" charset="0"/>
              </a:rPr>
              <a:t>write()</a:t>
            </a:r>
          </a:p>
          <a:p>
            <a:pPr lvl="1"/>
            <a:r>
              <a:rPr lang="en-US" sz="2000" b="1" dirty="0">
                <a:solidFill>
                  <a:srgbClr val="C00000"/>
                </a:solidFill>
              </a:rPr>
              <a:t>Current file position </a:t>
            </a:r>
            <a:endParaRPr lang="en-US" sz="2000" dirty="0"/>
          </a:p>
          <a:p>
            <a:pPr lvl="2"/>
            <a:r>
              <a:rPr lang="en-US" sz="2000" dirty="0"/>
              <a:t>Kernel maintains a file position (initially 0) for each open file (aka </a:t>
            </a:r>
            <a:r>
              <a:rPr lang="en-US" sz="2000" b="1" dirty="0"/>
              <a:t>file pointer</a:t>
            </a:r>
            <a:r>
              <a:rPr lang="en-US" sz="2000" dirty="0"/>
              <a:t>)</a:t>
            </a:r>
          </a:p>
          <a:p>
            <a:pPr lvl="2"/>
            <a:r>
              <a:rPr lang="en-US" sz="2000" dirty="0"/>
              <a:t>Indicates next (byte) offset into file to read or write</a:t>
            </a:r>
          </a:p>
          <a:p>
            <a:pPr lvl="2"/>
            <a:r>
              <a:rPr lang="en-US" sz="2000" dirty="0"/>
              <a:t>Reading and writing automatically </a:t>
            </a:r>
            <a:r>
              <a:rPr lang="en-US" sz="2000" b="1" dirty="0"/>
              <a:t>advance</a:t>
            </a:r>
            <a:r>
              <a:rPr lang="en-US" sz="2000" dirty="0"/>
              <a:t> the file pointer</a:t>
            </a:r>
          </a:p>
          <a:p>
            <a:pPr lvl="2"/>
            <a:r>
              <a:rPr lang="en-US" sz="2000" b="1" dirty="0" err="1">
                <a:latin typeface="Courier New" panose="02070309020205020404" pitchFamily="49" charset="0"/>
              </a:rPr>
              <a:t>lseek</a:t>
            </a:r>
            <a:r>
              <a:rPr lang="en-US" sz="2000" b="1" dirty="0">
                <a:latin typeface="Courier New" panose="02070309020205020404" pitchFamily="49" charset="0"/>
              </a:rPr>
              <a:t>()</a:t>
            </a:r>
            <a:r>
              <a:rPr lang="en-US" sz="2000" dirty="0"/>
              <a:t>can be used to change file position </a:t>
            </a:r>
            <a:r>
              <a:rPr lang="en-US" sz="2000" b="1" dirty="0"/>
              <a:t>manually </a:t>
            </a:r>
            <a:r>
              <a:rPr lang="en-US" sz="2000" dirty="0"/>
              <a:t>at programmer’s wish</a:t>
            </a:r>
          </a:p>
          <a:p>
            <a:pPr lvl="3"/>
            <a:r>
              <a:rPr lang="en-US" sz="2000" dirty="0"/>
              <a:t>Instead of the default which is tied to read and write operations</a:t>
            </a:r>
          </a:p>
        </p:txBody>
      </p:sp>
      <p:grpSp>
        <p:nvGrpSpPr>
          <p:cNvPr id="13" name="Group 12"/>
          <p:cNvGrpSpPr>
            <a:grpSpLocks/>
          </p:cNvGrpSpPr>
          <p:nvPr/>
        </p:nvGrpSpPr>
        <p:grpSpPr bwMode="auto">
          <a:xfrm>
            <a:off x="4829064" y="3352800"/>
            <a:ext cx="4005263" cy="801688"/>
            <a:chOff x="3048000" y="5561999"/>
            <a:chExt cx="4767648" cy="1258290"/>
          </a:xfrm>
        </p:grpSpPr>
        <p:sp>
          <p:nvSpPr>
            <p:cNvPr id="16389" name="Rectangle 5"/>
            <p:cNvSpPr>
              <a:spLocks noChangeArrowheads="1"/>
            </p:cNvSpPr>
            <p:nvPr/>
          </p:nvSpPr>
          <p:spPr bwMode="auto">
            <a:xfrm>
              <a:off x="3048000" y="5562600"/>
              <a:ext cx="433388" cy="441325"/>
            </a:xfrm>
            <a:prstGeom prst="rect">
              <a:avLst/>
            </a:prstGeom>
            <a:solidFill>
              <a:srgbClr val="D5F1CF"/>
            </a:solidFill>
            <a:ln w="28575">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alibri" panose="020F0502020204030204" pitchFamily="34" charset="0"/>
                </a:rPr>
                <a:t>B</a:t>
              </a:r>
              <a:r>
                <a:rPr lang="en-US" sz="1800" baseline="-25000">
                  <a:latin typeface="Calibri" panose="020F0502020204030204" pitchFamily="34" charset="0"/>
                </a:rPr>
                <a:t>0</a:t>
              </a:r>
            </a:p>
          </p:txBody>
        </p:sp>
        <p:sp>
          <p:nvSpPr>
            <p:cNvPr id="16390" name="Rectangle 6"/>
            <p:cNvSpPr>
              <a:spLocks noChangeArrowheads="1"/>
            </p:cNvSpPr>
            <p:nvPr/>
          </p:nvSpPr>
          <p:spPr bwMode="auto">
            <a:xfrm>
              <a:off x="3481388" y="5562600"/>
              <a:ext cx="433388" cy="441325"/>
            </a:xfrm>
            <a:prstGeom prst="rect">
              <a:avLst/>
            </a:prstGeom>
            <a:solidFill>
              <a:srgbClr val="D5F1CF"/>
            </a:solidFill>
            <a:ln w="28575">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alibri" panose="020F0502020204030204" pitchFamily="34" charset="0"/>
                </a:rPr>
                <a:t>B</a:t>
              </a:r>
              <a:r>
                <a:rPr lang="en-US" sz="1800" baseline="-25000">
                  <a:latin typeface="Calibri" panose="020F0502020204030204" pitchFamily="34" charset="0"/>
                </a:rPr>
                <a:t>1</a:t>
              </a:r>
            </a:p>
          </p:txBody>
        </p:sp>
        <p:sp>
          <p:nvSpPr>
            <p:cNvPr id="16391" name="Rectangle 7"/>
            <p:cNvSpPr>
              <a:spLocks noChangeArrowheads="1"/>
            </p:cNvSpPr>
            <p:nvPr/>
          </p:nvSpPr>
          <p:spPr bwMode="auto">
            <a:xfrm>
              <a:off x="3914775" y="5562600"/>
              <a:ext cx="1319213" cy="441325"/>
            </a:xfrm>
            <a:prstGeom prst="rect">
              <a:avLst/>
            </a:prstGeom>
            <a:solidFill>
              <a:srgbClr val="D5F1CF"/>
            </a:solidFill>
            <a:ln w="28575">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alibri" panose="020F0502020204030204" pitchFamily="34" charset="0"/>
                </a:rPr>
                <a:t>• • •</a:t>
              </a:r>
            </a:p>
          </p:txBody>
        </p:sp>
        <p:sp>
          <p:nvSpPr>
            <p:cNvPr id="16392" name="Rectangle 8"/>
            <p:cNvSpPr>
              <a:spLocks noChangeArrowheads="1"/>
            </p:cNvSpPr>
            <p:nvPr/>
          </p:nvSpPr>
          <p:spPr bwMode="auto">
            <a:xfrm>
              <a:off x="5214938" y="5562600"/>
              <a:ext cx="433388" cy="441325"/>
            </a:xfrm>
            <a:prstGeom prst="rect">
              <a:avLst/>
            </a:prstGeom>
            <a:solidFill>
              <a:srgbClr val="D5F1CF"/>
            </a:solidFill>
            <a:ln w="28575">
              <a:solidFill>
                <a:schemeClr val="tx1"/>
              </a:solidFill>
              <a:miter lim="800000"/>
              <a:headEnd/>
              <a:tailEnd/>
            </a:ln>
          </p:spPr>
          <p:txBody>
            <a:bodyPr wrap="none" anchor="ctr" anchorCtr="1"/>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alibri" panose="020F0502020204030204" pitchFamily="34" charset="0"/>
                </a:rPr>
                <a:t>B</a:t>
              </a:r>
              <a:r>
                <a:rPr lang="en-US" sz="1800" baseline="-25000">
                  <a:latin typeface="Calibri" panose="020F0502020204030204" pitchFamily="34" charset="0"/>
                </a:rPr>
                <a:t>k-1</a:t>
              </a:r>
            </a:p>
          </p:txBody>
        </p:sp>
        <p:sp>
          <p:nvSpPr>
            <p:cNvPr id="750601" name="Rectangle 9"/>
            <p:cNvSpPr>
              <a:spLocks noChangeArrowheads="1"/>
            </p:cNvSpPr>
            <p:nvPr/>
          </p:nvSpPr>
          <p:spPr bwMode="auto">
            <a:xfrm>
              <a:off x="5638744" y="5561999"/>
              <a:ext cx="432735" cy="441025"/>
            </a:xfrm>
            <a:prstGeom prst="rect">
              <a:avLst/>
            </a:prstGeom>
            <a:solidFill>
              <a:schemeClr val="bg2">
                <a:lumMod val="20000"/>
                <a:lumOff val="80000"/>
              </a:schemeClr>
            </a:solidFill>
            <a:ln w="28575">
              <a:solidFill>
                <a:schemeClr val="tx1"/>
              </a:solidFill>
              <a:miter lim="800000"/>
              <a:headEnd/>
              <a:tailEnd/>
            </a:ln>
            <a:effectLst/>
          </p:spPr>
          <p:txBody>
            <a:bodyPr wrap="none" anchor="ctr" anchorCtr="1"/>
            <a:lstStyle/>
            <a:p>
              <a:pPr>
                <a:defRPr/>
              </a:pPr>
              <a:r>
                <a:rPr lang="en-US" sz="1800" dirty="0" err="1">
                  <a:latin typeface="Calibri" pitchFamily="34" charset="0"/>
                </a:rPr>
                <a:t>B</a:t>
              </a:r>
              <a:r>
                <a:rPr lang="en-US" sz="1800" baseline="-25000" dirty="0" err="1">
                  <a:latin typeface="Calibri" pitchFamily="34" charset="0"/>
                </a:rPr>
                <a:t>k</a:t>
              </a:r>
              <a:endParaRPr lang="en-US" sz="1800" baseline="-25000" dirty="0">
                <a:latin typeface="Calibri" pitchFamily="34" charset="0"/>
              </a:endParaRPr>
            </a:p>
          </p:txBody>
        </p:sp>
        <p:sp>
          <p:nvSpPr>
            <p:cNvPr id="750602" name="Rectangle 10"/>
            <p:cNvSpPr>
              <a:spLocks noChangeArrowheads="1"/>
            </p:cNvSpPr>
            <p:nvPr/>
          </p:nvSpPr>
          <p:spPr bwMode="auto">
            <a:xfrm>
              <a:off x="6069589" y="5561999"/>
              <a:ext cx="434625" cy="441025"/>
            </a:xfrm>
            <a:prstGeom prst="rect">
              <a:avLst/>
            </a:prstGeom>
            <a:solidFill>
              <a:schemeClr val="bg2">
                <a:lumMod val="20000"/>
                <a:lumOff val="80000"/>
              </a:schemeClr>
            </a:solidFill>
            <a:ln w="28575">
              <a:solidFill>
                <a:schemeClr val="tx1"/>
              </a:solidFill>
              <a:miter lim="800000"/>
              <a:headEnd/>
              <a:tailEnd/>
            </a:ln>
            <a:effectLst/>
          </p:spPr>
          <p:txBody>
            <a:bodyPr wrap="none" anchor="ctr" anchorCtr="1"/>
            <a:lstStyle/>
            <a:p>
              <a:pPr>
                <a:defRPr/>
              </a:pPr>
              <a:r>
                <a:rPr lang="en-US" sz="1800" dirty="0">
                  <a:latin typeface="Calibri" pitchFamily="34" charset="0"/>
                </a:rPr>
                <a:t>B</a:t>
              </a:r>
              <a:r>
                <a:rPr lang="en-US" sz="1800" baseline="-25000" dirty="0" err="1">
                  <a:latin typeface="Calibri" pitchFamily="34" charset="0"/>
                </a:rPr>
                <a:t>k+1</a:t>
              </a:r>
            </a:p>
          </p:txBody>
        </p:sp>
        <p:sp>
          <p:nvSpPr>
            <p:cNvPr id="750603" name="Rectangle 11"/>
            <p:cNvSpPr>
              <a:spLocks noChangeArrowheads="1"/>
            </p:cNvSpPr>
            <p:nvPr/>
          </p:nvSpPr>
          <p:spPr bwMode="auto">
            <a:xfrm>
              <a:off x="6496656" y="5561999"/>
              <a:ext cx="1318992" cy="441025"/>
            </a:xfrm>
            <a:prstGeom prst="rect">
              <a:avLst/>
            </a:prstGeom>
            <a:solidFill>
              <a:schemeClr val="bg2">
                <a:lumMod val="20000"/>
                <a:lumOff val="80000"/>
              </a:schemeClr>
            </a:solidFill>
            <a:ln w="28575">
              <a:solidFill>
                <a:schemeClr val="tx1"/>
              </a:solidFill>
              <a:miter lim="800000"/>
              <a:headEnd/>
              <a:tailEnd/>
            </a:ln>
            <a:effectLst/>
          </p:spPr>
          <p:txBody>
            <a:bodyPr wrap="none" anchor="ctr"/>
            <a:lstStyle/>
            <a:p>
              <a:pPr>
                <a:defRPr/>
              </a:pPr>
              <a:r>
                <a:rPr lang="en-US" sz="1800" dirty="0">
                  <a:latin typeface="Calibri" pitchFamily="34" charset="0"/>
                </a:rPr>
                <a:t>• • •</a:t>
              </a:r>
            </a:p>
          </p:txBody>
        </p:sp>
        <p:sp>
          <p:nvSpPr>
            <p:cNvPr id="16396" name="Line 12"/>
            <p:cNvSpPr>
              <a:spLocks noChangeShapeType="1"/>
            </p:cNvSpPr>
            <p:nvPr/>
          </p:nvSpPr>
          <p:spPr bwMode="auto">
            <a:xfrm flipV="1">
              <a:off x="5851826" y="6011562"/>
              <a:ext cx="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397" name="Text Box 13"/>
            <p:cNvSpPr txBox="1">
              <a:spLocks noChangeArrowheads="1"/>
            </p:cNvSpPr>
            <p:nvPr/>
          </p:nvSpPr>
          <p:spPr bwMode="auto">
            <a:xfrm>
              <a:off x="4258962" y="6358624"/>
              <a:ext cx="31759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Current file position = k</a:t>
              </a:r>
            </a:p>
          </p:txBody>
        </p:sp>
      </p:grpSp>
    </p:spTree>
    <p:extLst>
      <p:ext uri="{BB962C8B-B14F-4D97-AF65-F5344CB8AC3E}">
        <p14:creationId xmlns:p14="http://schemas.microsoft.com/office/powerpoint/2010/main" val="33202200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90550" y="180975"/>
            <a:ext cx="6496050" cy="573088"/>
          </a:xfrm>
        </p:spPr>
        <p:txBody>
          <a:bodyPr>
            <a:normAutofit fontScale="90000"/>
          </a:bodyPr>
          <a:lstStyle/>
          <a:p>
            <a:r>
              <a:rPr lang="en-US" dirty="0"/>
              <a:t>Opening Files</a:t>
            </a:r>
          </a:p>
        </p:txBody>
      </p:sp>
      <p:sp>
        <p:nvSpPr>
          <p:cNvPr id="18435" name="Rectangle 3"/>
          <p:cNvSpPr>
            <a:spLocks noGrp="1" noChangeArrowheads="1"/>
          </p:cNvSpPr>
          <p:nvPr>
            <p:ph idx="1"/>
          </p:nvPr>
        </p:nvSpPr>
        <p:spPr>
          <a:xfrm>
            <a:off x="595313" y="1055018"/>
            <a:ext cx="8624887" cy="5269582"/>
          </a:xfrm>
        </p:spPr>
        <p:txBody>
          <a:bodyPr>
            <a:normAutofit fontScale="92500" lnSpcReduction="10000"/>
          </a:bodyPr>
          <a:lstStyle/>
          <a:p>
            <a:pPr>
              <a:lnSpc>
                <a:spcPct val="85000"/>
              </a:lnSpc>
            </a:pPr>
            <a:r>
              <a:rPr lang="en-US" sz="2000" dirty="0"/>
              <a:t>Opening a file informs the kernel that you are getting ready to access that file</a:t>
            </a:r>
          </a:p>
          <a:p>
            <a:pPr>
              <a:lnSpc>
                <a:spcPct val="85000"/>
              </a:lnSpc>
            </a:pPr>
            <a:endParaRPr lang="en-US" sz="2000" dirty="0"/>
          </a:p>
          <a:p>
            <a:pPr>
              <a:lnSpc>
                <a:spcPct val="85000"/>
              </a:lnSpc>
            </a:pPr>
            <a:endParaRPr lang="en-US" sz="2000" dirty="0"/>
          </a:p>
          <a:p>
            <a:pPr>
              <a:lnSpc>
                <a:spcPct val="85000"/>
              </a:lnSpc>
            </a:pPr>
            <a:endParaRPr lang="en-US" sz="2000" dirty="0"/>
          </a:p>
          <a:p>
            <a:pPr>
              <a:lnSpc>
                <a:spcPct val="85000"/>
              </a:lnSpc>
            </a:pPr>
            <a:br>
              <a:rPr lang="en-US" sz="2000" dirty="0"/>
            </a:br>
            <a:r>
              <a:rPr lang="en-US" sz="2000" dirty="0"/>
              <a:t>Returns an identifying integer </a:t>
            </a:r>
            <a:r>
              <a:rPr lang="en-US" sz="2000" i="1" dirty="0">
                <a:solidFill>
                  <a:srgbClr val="C00000"/>
                </a:solidFill>
              </a:rPr>
              <a:t>file descriptor</a:t>
            </a:r>
          </a:p>
          <a:p>
            <a:pPr lvl="1">
              <a:lnSpc>
                <a:spcPct val="90000"/>
              </a:lnSpc>
            </a:pPr>
            <a:r>
              <a:rPr lang="en-US" sz="2000" b="1" dirty="0" err="1">
                <a:solidFill>
                  <a:srgbClr val="FF0000"/>
                </a:solidFill>
                <a:latin typeface="Courier New" panose="02070309020205020404" pitchFamily="49" charset="0"/>
              </a:rPr>
              <a:t>fd</a:t>
            </a:r>
            <a:r>
              <a:rPr lang="en-US" sz="2000" b="1" dirty="0">
                <a:solidFill>
                  <a:srgbClr val="FF0000"/>
                </a:solidFill>
                <a:latin typeface="Courier New" panose="02070309020205020404" pitchFamily="49" charset="0"/>
              </a:rPr>
              <a:t> == -1</a:t>
            </a:r>
            <a:r>
              <a:rPr lang="en-US" sz="2000" b="1" dirty="0">
                <a:solidFill>
                  <a:srgbClr val="FF0000"/>
                </a:solidFill>
              </a:rPr>
              <a:t> </a:t>
            </a:r>
            <a:r>
              <a:rPr lang="en-US" sz="2000" dirty="0"/>
              <a:t>indicates that an error occurred</a:t>
            </a:r>
          </a:p>
          <a:p>
            <a:pPr>
              <a:lnSpc>
                <a:spcPct val="90000"/>
              </a:lnSpc>
            </a:pPr>
            <a:r>
              <a:rPr lang="en-US" sz="2000" dirty="0"/>
              <a:t>Kernel keeps track of all information about the open file. E.g., current file position, permissions etc.</a:t>
            </a:r>
          </a:p>
          <a:p>
            <a:pPr>
              <a:lnSpc>
                <a:spcPct val="85000"/>
              </a:lnSpc>
              <a:spcBef>
                <a:spcPts val="1200"/>
              </a:spcBef>
            </a:pPr>
            <a:r>
              <a:rPr lang="en-US" sz="2000" dirty="0"/>
              <a:t>Each process created by a Unix shell begins with three open files associated with </a:t>
            </a:r>
            <a:r>
              <a:rPr lang="en-US" dirty="0"/>
              <a:t>the </a:t>
            </a:r>
            <a:r>
              <a:rPr lang="en-US" sz="2000" dirty="0"/>
              <a:t>terminal:</a:t>
            </a:r>
          </a:p>
          <a:p>
            <a:pPr lvl="1">
              <a:lnSpc>
                <a:spcPct val="90000"/>
              </a:lnSpc>
            </a:pPr>
            <a:r>
              <a:rPr lang="en-US" sz="2000" dirty="0"/>
              <a:t>0: standard input</a:t>
            </a:r>
          </a:p>
          <a:p>
            <a:pPr lvl="1">
              <a:lnSpc>
                <a:spcPct val="90000"/>
              </a:lnSpc>
            </a:pPr>
            <a:r>
              <a:rPr lang="en-US" sz="2000" dirty="0"/>
              <a:t>1: standard output</a:t>
            </a:r>
          </a:p>
          <a:p>
            <a:pPr lvl="1">
              <a:lnSpc>
                <a:spcPct val="90000"/>
              </a:lnSpc>
            </a:pPr>
            <a:r>
              <a:rPr lang="en-US" sz="2000" dirty="0"/>
              <a:t>2: standard error</a:t>
            </a:r>
          </a:p>
          <a:p>
            <a:r>
              <a:rPr lang="en-US" sz="2200" dirty="0"/>
              <a:t>On success, open returns the smallest available </a:t>
            </a:r>
            <a:r>
              <a:rPr lang="en-US" sz="2200" dirty="0" err="1"/>
              <a:t>fd</a:t>
            </a:r>
            <a:r>
              <a:rPr lang="en-US" sz="2200" dirty="0"/>
              <a:t> value</a:t>
            </a:r>
          </a:p>
          <a:p>
            <a:pPr lvl="1"/>
            <a:r>
              <a:rPr lang="en-US" sz="2000" dirty="0"/>
              <a:t>E.g., in the above </a:t>
            </a:r>
            <a:r>
              <a:rPr lang="en-US" sz="2000" b="1" dirty="0" err="1">
                <a:solidFill>
                  <a:srgbClr val="FF0000"/>
                </a:solidFill>
                <a:latin typeface="Courier New" panose="02070309020205020404" pitchFamily="49" charset="0"/>
                <a:cs typeface="Courier New" panose="02070309020205020404" pitchFamily="49" charset="0"/>
              </a:rPr>
              <a:t>fd</a:t>
            </a:r>
            <a:r>
              <a:rPr lang="en-US" sz="2000" b="1" dirty="0">
                <a:solidFill>
                  <a:srgbClr val="FF0000"/>
                </a:solidFill>
                <a:latin typeface="Courier New" panose="02070309020205020404" pitchFamily="49" charset="0"/>
                <a:cs typeface="Courier New" panose="02070309020205020404" pitchFamily="49" charset="0"/>
              </a:rPr>
              <a:t> == 3 </a:t>
            </a:r>
            <a:r>
              <a:rPr lang="en-US" sz="2000" dirty="0">
                <a:cs typeface="Courier New" panose="02070309020205020404" pitchFamily="49" charset="0"/>
              </a:rPr>
              <a:t>(0-2 are occupied)</a:t>
            </a:r>
            <a:endParaRPr lang="en-US" sz="2000" dirty="0">
              <a:latin typeface="Courier New" panose="02070309020205020404" pitchFamily="49" charset="0"/>
              <a:cs typeface="Courier New" panose="02070309020205020404" pitchFamily="49" charset="0"/>
            </a:endParaRPr>
          </a:p>
        </p:txBody>
      </p:sp>
      <p:sp>
        <p:nvSpPr>
          <p:cNvPr id="18436" name="Text Box 4"/>
          <p:cNvSpPr txBox="1">
            <a:spLocks noChangeArrowheads="1"/>
          </p:cNvSpPr>
          <p:nvPr/>
        </p:nvSpPr>
        <p:spPr bwMode="auto">
          <a:xfrm>
            <a:off x="914400" y="1295400"/>
            <a:ext cx="6324600" cy="1323439"/>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b="1" dirty="0" err="1">
                <a:latin typeface="Courier New" panose="02070309020205020404" pitchFamily="49" charset="0"/>
              </a:rPr>
              <a:t>int</a:t>
            </a:r>
            <a:r>
              <a:rPr lang="en-US" sz="1600" b="1" dirty="0">
                <a:latin typeface="Courier New" panose="02070309020205020404" pitchFamily="49" charset="0"/>
              </a:rPr>
              <a:t> </a:t>
            </a:r>
            <a:r>
              <a:rPr lang="en-US" sz="1600" b="1" dirty="0" err="1">
                <a:latin typeface="Courier New" panose="02070309020205020404" pitchFamily="49" charset="0"/>
              </a:rPr>
              <a:t>fd</a:t>
            </a:r>
            <a:r>
              <a:rPr lang="en-US" sz="1600" b="1" dirty="0">
                <a:latin typeface="Courier New" panose="02070309020205020404" pitchFamily="49" charset="0"/>
              </a:rPr>
              <a:t>;   </a:t>
            </a:r>
            <a:r>
              <a:rPr lang="en-US" sz="1600" b="1" dirty="0">
                <a:solidFill>
                  <a:srgbClr val="990000"/>
                </a:solidFill>
                <a:latin typeface="Courier New" panose="02070309020205020404" pitchFamily="49" charset="0"/>
              </a:rPr>
              <a:t>/* file descriptor */</a:t>
            </a:r>
          </a:p>
          <a:p>
            <a:pPr>
              <a:spcBef>
                <a:spcPct val="0"/>
              </a:spcBef>
              <a:buFontTx/>
              <a:buNone/>
            </a:pPr>
            <a:r>
              <a:rPr lang="en-US" sz="1600" b="1" dirty="0">
                <a:latin typeface="Courier New" panose="02070309020205020404" pitchFamily="49" charset="0"/>
              </a:rPr>
              <a:t>if ((</a:t>
            </a:r>
            <a:r>
              <a:rPr lang="en-US" sz="1600" b="1" dirty="0" err="1">
                <a:latin typeface="Courier New" panose="02070309020205020404" pitchFamily="49" charset="0"/>
              </a:rPr>
              <a:t>fd</a:t>
            </a:r>
            <a:r>
              <a:rPr lang="en-US" sz="1600" b="1" dirty="0">
                <a:latin typeface="Courier New" panose="02070309020205020404" pitchFamily="49" charset="0"/>
              </a:rPr>
              <a:t> = open("/</a:t>
            </a:r>
            <a:r>
              <a:rPr lang="en-US" sz="1600" b="1" dirty="0" err="1">
                <a:latin typeface="Courier New" panose="02070309020205020404" pitchFamily="49" charset="0"/>
              </a:rPr>
              <a:t>etc</a:t>
            </a:r>
            <a:r>
              <a:rPr lang="en-US" sz="1600" b="1" dirty="0">
                <a:latin typeface="Courier New" panose="02070309020205020404" pitchFamily="49" charset="0"/>
              </a:rPr>
              <a:t>/hosts", O_RDONLY)) &lt; 0) {</a:t>
            </a:r>
          </a:p>
          <a:p>
            <a:pPr>
              <a:spcBef>
                <a:spcPct val="0"/>
              </a:spcBef>
              <a:buFontTx/>
              <a:buNone/>
            </a:pPr>
            <a:r>
              <a:rPr lang="en-US" sz="1600" b="1" dirty="0">
                <a:latin typeface="Courier New" panose="02070309020205020404" pitchFamily="49" charset="0"/>
              </a:rPr>
              <a:t>   </a:t>
            </a:r>
            <a:r>
              <a:rPr lang="en-US" sz="1600" b="1" dirty="0" err="1">
                <a:latin typeface="Courier New" panose="02070309020205020404" pitchFamily="49" charset="0"/>
              </a:rPr>
              <a:t>perror</a:t>
            </a:r>
            <a:r>
              <a:rPr lang="en-US" sz="1600" b="1" dirty="0">
                <a:latin typeface="Courier New" panose="02070309020205020404" pitchFamily="49" charset="0"/>
              </a:rPr>
              <a:t>("open");</a:t>
            </a:r>
          </a:p>
          <a:p>
            <a:pPr>
              <a:spcBef>
                <a:spcPct val="0"/>
              </a:spcBef>
              <a:buFontTx/>
              <a:buNone/>
            </a:pPr>
            <a:r>
              <a:rPr lang="en-US" sz="1600" b="1" dirty="0">
                <a:latin typeface="Courier New" panose="02070309020205020404" pitchFamily="49" charset="0"/>
              </a:rPr>
              <a:t>   exit(1);</a:t>
            </a:r>
          </a:p>
          <a:p>
            <a:pPr>
              <a:spcBef>
                <a:spcPct val="0"/>
              </a:spcBef>
              <a:buFontTx/>
              <a:buNone/>
            </a:pPr>
            <a:r>
              <a:rPr lang="en-US" sz="1600" b="1" dirty="0">
                <a:latin typeface="Courier New" panose="02070309020205020404" pitchFamily="49" charset="0"/>
              </a:rPr>
              <a:t>}</a:t>
            </a:r>
          </a:p>
        </p:txBody>
      </p:sp>
    </p:spTree>
    <p:extLst>
      <p:ext uri="{BB962C8B-B14F-4D97-AF65-F5344CB8AC3E}">
        <p14:creationId xmlns:p14="http://schemas.microsoft.com/office/powerpoint/2010/main" val="94107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14375" y="76200"/>
            <a:ext cx="7591425" cy="762000"/>
          </a:xfrm>
        </p:spPr>
        <p:txBody>
          <a:bodyPr/>
          <a:lstStyle/>
          <a:p>
            <a:r>
              <a:rPr lang="en-US" dirty="0"/>
              <a:t>Closing Files</a:t>
            </a:r>
          </a:p>
        </p:txBody>
      </p:sp>
      <p:sp>
        <p:nvSpPr>
          <p:cNvPr id="20483" name="Rectangle 3"/>
          <p:cNvSpPr>
            <a:spLocks noGrp="1" noChangeArrowheads="1"/>
          </p:cNvSpPr>
          <p:nvPr>
            <p:ph idx="1"/>
          </p:nvPr>
        </p:nvSpPr>
        <p:spPr>
          <a:xfrm>
            <a:off x="1028700" y="1066800"/>
            <a:ext cx="7734300" cy="5334000"/>
          </a:xfrm>
        </p:spPr>
        <p:txBody>
          <a:bodyPr>
            <a:normAutofit/>
          </a:bodyPr>
          <a:lstStyle/>
          <a:p>
            <a:r>
              <a:rPr lang="en-US" dirty="0"/>
              <a:t>Closing a file informs the kernel that you are finished accessing that file</a:t>
            </a:r>
          </a:p>
          <a:p>
            <a:endParaRPr lang="en-US" dirty="0"/>
          </a:p>
          <a:p>
            <a:endParaRPr lang="en-US" dirty="0"/>
          </a:p>
          <a:p>
            <a:endParaRPr lang="en-US" dirty="0"/>
          </a:p>
          <a:p>
            <a:endParaRPr lang="en-US" dirty="0"/>
          </a:p>
          <a:p>
            <a:endParaRPr lang="en-US" dirty="0"/>
          </a:p>
          <a:p>
            <a:r>
              <a:rPr lang="en-US" dirty="0"/>
              <a:t>The kernel responds by </a:t>
            </a:r>
          </a:p>
          <a:p>
            <a:pPr lvl="1"/>
            <a:r>
              <a:rPr lang="en-US" dirty="0"/>
              <a:t>freeing some data structures </a:t>
            </a:r>
          </a:p>
          <a:p>
            <a:pPr lvl="1"/>
            <a:r>
              <a:rPr lang="en-US" dirty="0"/>
              <a:t>restoring the descriptor to the pool of available descriptors</a:t>
            </a:r>
          </a:p>
          <a:p>
            <a:r>
              <a:rPr lang="en-US" dirty="0"/>
              <a:t>When a process terminates for any reason, the kernel performs </a:t>
            </a:r>
            <a:r>
              <a:rPr lang="en-US" b="1" dirty="0"/>
              <a:t>close</a:t>
            </a:r>
            <a:r>
              <a:rPr lang="en-US" dirty="0"/>
              <a:t> on all open files</a:t>
            </a:r>
            <a:endParaRPr lang="en-US" dirty="0">
              <a:latin typeface="Courier New" panose="02070309020205020404" pitchFamily="49" charset="0"/>
            </a:endParaRPr>
          </a:p>
        </p:txBody>
      </p:sp>
      <p:sp>
        <p:nvSpPr>
          <p:cNvPr id="20484" name="Text Box 4"/>
          <p:cNvSpPr txBox="1">
            <a:spLocks noChangeArrowheads="1"/>
          </p:cNvSpPr>
          <p:nvPr/>
        </p:nvSpPr>
        <p:spPr bwMode="auto">
          <a:xfrm>
            <a:off x="1524000" y="1828800"/>
            <a:ext cx="6324600" cy="1828800"/>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b="1" dirty="0" err="1">
                <a:latin typeface="Courier New" panose="02070309020205020404" pitchFamily="49" charset="0"/>
              </a:rPr>
              <a:t>int</a:t>
            </a:r>
            <a:r>
              <a:rPr lang="en-US" sz="1600" b="1" dirty="0">
                <a:latin typeface="Courier New" panose="02070309020205020404" pitchFamily="49" charset="0"/>
              </a:rPr>
              <a:t> </a:t>
            </a:r>
            <a:r>
              <a:rPr lang="en-US" sz="1600" b="1" dirty="0" err="1">
                <a:latin typeface="Courier New" panose="02070309020205020404" pitchFamily="49" charset="0"/>
              </a:rPr>
              <a:t>fd</a:t>
            </a:r>
            <a:r>
              <a:rPr lang="en-US" sz="1600" b="1" dirty="0">
                <a:latin typeface="Courier New" panose="02070309020205020404" pitchFamily="49" charset="0"/>
              </a:rPr>
              <a:t>;     </a:t>
            </a:r>
            <a:r>
              <a:rPr lang="en-US" sz="1600" b="1" dirty="0">
                <a:solidFill>
                  <a:srgbClr val="990000"/>
                </a:solidFill>
                <a:latin typeface="Courier New" panose="02070309020205020404" pitchFamily="49" charset="0"/>
              </a:rPr>
              <a:t>/* file descriptor */</a:t>
            </a:r>
          </a:p>
          <a:p>
            <a:pPr>
              <a:spcBef>
                <a:spcPct val="0"/>
              </a:spcBef>
              <a:buFontTx/>
              <a:buNone/>
            </a:pPr>
            <a:r>
              <a:rPr lang="en-US" sz="1600" b="1" dirty="0" err="1">
                <a:latin typeface="Courier New" panose="02070309020205020404" pitchFamily="49" charset="0"/>
              </a:rPr>
              <a:t>int</a:t>
            </a:r>
            <a:r>
              <a:rPr lang="en-US" sz="1600" b="1" dirty="0">
                <a:latin typeface="Courier New" panose="02070309020205020404" pitchFamily="49" charset="0"/>
              </a:rPr>
              <a:t> </a:t>
            </a:r>
            <a:r>
              <a:rPr lang="en-US" sz="1600" b="1" dirty="0" err="1">
                <a:latin typeface="Courier New" panose="02070309020205020404" pitchFamily="49" charset="0"/>
              </a:rPr>
              <a:t>retval</a:t>
            </a:r>
            <a:r>
              <a:rPr lang="en-US" sz="1600" b="1" dirty="0">
                <a:latin typeface="Courier New" panose="02070309020205020404" pitchFamily="49" charset="0"/>
              </a:rPr>
              <a:t>; </a:t>
            </a:r>
            <a:r>
              <a:rPr lang="en-US" sz="1600" b="1" dirty="0">
                <a:solidFill>
                  <a:srgbClr val="990000"/>
                </a:solidFill>
                <a:latin typeface="Courier New" panose="02070309020205020404" pitchFamily="49" charset="0"/>
              </a:rPr>
              <a:t>/* return value */</a:t>
            </a:r>
          </a:p>
          <a:p>
            <a:pPr>
              <a:spcBef>
                <a:spcPct val="0"/>
              </a:spcBef>
              <a:buFontTx/>
              <a:buNone/>
            </a:pPr>
            <a:endParaRPr lang="en-US" sz="1600" b="1" dirty="0">
              <a:latin typeface="Courier New" panose="02070309020205020404" pitchFamily="49" charset="0"/>
            </a:endParaRPr>
          </a:p>
          <a:p>
            <a:pPr>
              <a:spcBef>
                <a:spcPct val="0"/>
              </a:spcBef>
              <a:buFontTx/>
              <a:buNone/>
            </a:pPr>
            <a:r>
              <a:rPr lang="en-US" sz="1600" b="1" dirty="0">
                <a:latin typeface="Courier New" panose="02070309020205020404" pitchFamily="49" charset="0"/>
              </a:rPr>
              <a:t>if ((</a:t>
            </a:r>
            <a:r>
              <a:rPr lang="en-US" sz="1600" b="1" dirty="0" err="1">
                <a:latin typeface="Courier New" panose="02070309020205020404" pitchFamily="49" charset="0"/>
              </a:rPr>
              <a:t>retval</a:t>
            </a:r>
            <a:r>
              <a:rPr lang="en-US" sz="1600" b="1" dirty="0">
                <a:latin typeface="Courier New" panose="02070309020205020404" pitchFamily="49" charset="0"/>
              </a:rPr>
              <a:t> = close(</a:t>
            </a:r>
            <a:r>
              <a:rPr lang="en-US" sz="1600" b="1" dirty="0" err="1">
                <a:latin typeface="Courier New" panose="02070309020205020404" pitchFamily="49" charset="0"/>
              </a:rPr>
              <a:t>fd</a:t>
            </a:r>
            <a:r>
              <a:rPr lang="en-US" sz="1600" b="1" dirty="0">
                <a:latin typeface="Courier New" panose="02070309020205020404" pitchFamily="49" charset="0"/>
              </a:rPr>
              <a:t>)) &lt; 0) {</a:t>
            </a:r>
          </a:p>
          <a:p>
            <a:pPr>
              <a:spcBef>
                <a:spcPct val="0"/>
              </a:spcBef>
              <a:buFontTx/>
              <a:buNone/>
            </a:pPr>
            <a:r>
              <a:rPr lang="en-US" sz="1600" b="1" dirty="0">
                <a:latin typeface="Courier New" panose="02070309020205020404" pitchFamily="49" charset="0"/>
              </a:rPr>
              <a:t>   </a:t>
            </a:r>
            <a:r>
              <a:rPr lang="en-US" sz="1600" b="1" dirty="0" err="1">
                <a:latin typeface="Courier New" panose="02070309020205020404" pitchFamily="49" charset="0"/>
              </a:rPr>
              <a:t>perror</a:t>
            </a:r>
            <a:r>
              <a:rPr lang="en-US" sz="1600" b="1" dirty="0">
                <a:latin typeface="Courier New" panose="02070309020205020404" pitchFamily="49" charset="0"/>
              </a:rPr>
              <a:t>("close");</a:t>
            </a:r>
          </a:p>
          <a:p>
            <a:pPr>
              <a:spcBef>
                <a:spcPct val="0"/>
              </a:spcBef>
              <a:buFontTx/>
              <a:buNone/>
            </a:pPr>
            <a:r>
              <a:rPr lang="en-US" sz="1600" b="1" dirty="0">
                <a:latin typeface="Courier New" panose="02070309020205020404" pitchFamily="49" charset="0"/>
              </a:rPr>
              <a:t>   exit(1);</a:t>
            </a:r>
          </a:p>
          <a:p>
            <a:pPr>
              <a:spcBef>
                <a:spcPct val="0"/>
              </a:spcBef>
              <a:buFontTx/>
              <a:buNone/>
            </a:pPr>
            <a:r>
              <a:rPr lang="en-US" sz="1600" b="1" dirty="0">
                <a:latin typeface="Courier New" panose="02070309020205020404" pitchFamily="49" charset="0"/>
              </a:rPr>
              <a:t>}</a:t>
            </a:r>
          </a:p>
        </p:txBody>
      </p:sp>
    </p:spTree>
    <p:extLst>
      <p:ext uri="{BB962C8B-B14F-4D97-AF65-F5344CB8AC3E}">
        <p14:creationId xmlns:p14="http://schemas.microsoft.com/office/powerpoint/2010/main" val="18203058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028700" y="228600"/>
            <a:ext cx="7200900" cy="914400"/>
          </a:xfrm>
        </p:spPr>
        <p:txBody>
          <a:bodyPr/>
          <a:lstStyle/>
          <a:p>
            <a:r>
              <a:rPr lang="en-US" dirty="0"/>
              <a:t>Example</a:t>
            </a:r>
          </a:p>
        </p:txBody>
      </p:sp>
      <p:sp>
        <p:nvSpPr>
          <p:cNvPr id="3" name="Content Placeholder 2"/>
          <p:cNvSpPr>
            <a:spLocks noGrp="1"/>
          </p:cNvSpPr>
          <p:nvPr>
            <p:ph idx="1"/>
          </p:nvPr>
        </p:nvSpPr>
        <p:spPr>
          <a:xfrm>
            <a:off x="1028700" y="1219200"/>
            <a:ext cx="7200900" cy="5410200"/>
          </a:xfrm>
        </p:spPr>
        <p:txBody>
          <a:bodyPr>
            <a:noAutofit/>
          </a:bodyPr>
          <a:lstStyle/>
          <a:p>
            <a:r>
              <a:rPr lang="en-US" sz="2400" dirty="0"/>
              <a:t>What is the output of the following program?</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Unix processes begin life with open descriptors assigned to </a:t>
            </a:r>
            <a:r>
              <a:rPr lang="en-US" sz="2400" dirty="0" err="1"/>
              <a:t>stdin</a:t>
            </a:r>
            <a:r>
              <a:rPr lang="en-US" sz="2400" dirty="0"/>
              <a:t> (</a:t>
            </a:r>
            <a:r>
              <a:rPr lang="en-US" sz="2400" dirty="0" err="1"/>
              <a:t>fd</a:t>
            </a:r>
            <a:r>
              <a:rPr lang="en-US" sz="2400" dirty="0"/>
              <a:t>=0), </a:t>
            </a:r>
            <a:r>
              <a:rPr lang="en-US" sz="2400" dirty="0" err="1"/>
              <a:t>stdout</a:t>
            </a:r>
            <a:r>
              <a:rPr lang="en-US" sz="2400" dirty="0"/>
              <a:t> (</a:t>
            </a:r>
            <a:r>
              <a:rPr lang="en-US" sz="2400" dirty="0" err="1"/>
              <a:t>fd</a:t>
            </a:r>
            <a:r>
              <a:rPr lang="en-US" sz="2400" dirty="0"/>
              <a:t>=1), and </a:t>
            </a:r>
            <a:r>
              <a:rPr lang="en-US" sz="2400" dirty="0" err="1"/>
              <a:t>stderr</a:t>
            </a:r>
            <a:r>
              <a:rPr lang="en-US" sz="2400" dirty="0"/>
              <a:t> (</a:t>
            </a:r>
            <a:r>
              <a:rPr lang="en-US" sz="2400" dirty="0" err="1"/>
              <a:t>fd</a:t>
            </a:r>
            <a:r>
              <a:rPr lang="en-US" sz="2400" dirty="0"/>
              <a:t>=2). </a:t>
            </a:r>
          </a:p>
          <a:p>
            <a:r>
              <a:rPr lang="en-US" sz="2400" dirty="0"/>
              <a:t>The open function always returns the lowest unopened descriptor so the output will be “</a:t>
            </a:r>
            <a:r>
              <a:rPr lang="en-US" sz="2400" b="1" dirty="0"/>
              <a:t>fd2=3</a:t>
            </a:r>
            <a:r>
              <a:rPr lang="en-US" sz="2400" dirty="0"/>
              <a:t>”</a:t>
            </a:r>
          </a:p>
        </p:txBody>
      </p:sp>
      <p:sp>
        <p:nvSpPr>
          <p:cNvPr id="22532" name="Text Box 4"/>
          <p:cNvSpPr txBox="1">
            <a:spLocks noChangeArrowheads="1"/>
          </p:cNvSpPr>
          <p:nvPr/>
        </p:nvSpPr>
        <p:spPr bwMode="auto">
          <a:xfrm>
            <a:off x="1371600" y="1828800"/>
            <a:ext cx="6076950" cy="1754326"/>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b="1" dirty="0" err="1">
                <a:latin typeface="Courier New" panose="02070309020205020404" pitchFamily="49" charset="0"/>
              </a:rPr>
              <a:t>int</a:t>
            </a:r>
            <a:r>
              <a:rPr lang="en-US" sz="1800" b="1" dirty="0">
                <a:latin typeface="Courier New" panose="02070309020205020404" pitchFamily="49" charset="0"/>
              </a:rPr>
              <a:t> main (){</a:t>
            </a:r>
          </a:p>
          <a:p>
            <a:pPr>
              <a:spcBef>
                <a:spcPct val="0"/>
              </a:spcBef>
              <a:buFontTx/>
              <a:buNone/>
            </a:pPr>
            <a:r>
              <a:rPr lang="en-US" sz="1800" b="1" dirty="0">
                <a:latin typeface="Courier New" panose="02070309020205020404" pitchFamily="49" charset="0"/>
              </a:rPr>
              <a:t>    int fd1 = open(“</a:t>
            </a:r>
            <a:r>
              <a:rPr lang="en-US" sz="1800" b="1" dirty="0" err="1">
                <a:latin typeface="Courier New" panose="02070309020205020404" pitchFamily="49" charset="0"/>
              </a:rPr>
              <a:t>foo.txt,O_RDONLY</a:t>
            </a:r>
            <a:r>
              <a:rPr lang="en-US" sz="1800" b="1" dirty="0">
                <a:latin typeface="Courier New" panose="02070309020205020404" pitchFamily="49" charset="0"/>
              </a:rPr>
              <a:t>);</a:t>
            </a:r>
          </a:p>
          <a:p>
            <a:pPr>
              <a:spcBef>
                <a:spcPct val="0"/>
              </a:spcBef>
              <a:buFontTx/>
              <a:buNone/>
            </a:pPr>
            <a:r>
              <a:rPr lang="en-US" sz="1800" b="1" dirty="0">
                <a:latin typeface="Courier New" panose="02070309020205020404" pitchFamily="49" charset="0"/>
              </a:rPr>
              <a:t>    close(fd1);</a:t>
            </a:r>
          </a:p>
          <a:p>
            <a:pPr>
              <a:spcBef>
                <a:spcPct val="0"/>
              </a:spcBef>
              <a:buFontTx/>
              <a:buNone/>
            </a:pPr>
            <a:r>
              <a:rPr lang="en-US" sz="1800" b="1" dirty="0">
                <a:latin typeface="Courier New" panose="02070309020205020404" pitchFamily="49" charset="0"/>
              </a:rPr>
              <a:t>    int fd2 = open(“baz.txt”, O_RDONLY);</a:t>
            </a:r>
          </a:p>
          <a:p>
            <a:pPr>
              <a:spcBef>
                <a:spcPct val="0"/>
              </a:spcBef>
              <a:buFontTx/>
              <a:buNone/>
            </a:pPr>
            <a:r>
              <a:rPr lang="en-US" sz="1800" b="1" dirty="0">
                <a:latin typeface="Courier New" panose="02070309020205020404" pitchFamily="49" charset="0"/>
              </a:rPr>
              <a:t>    </a:t>
            </a:r>
            <a:r>
              <a:rPr lang="en-US" sz="1800" b="1" dirty="0" err="1">
                <a:latin typeface="Courier New" panose="02070309020205020404" pitchFamily="49" charset="0"/>
              </a:rPr>
              <a:t>printf</a:t>
            </a:r>
            <a:r>
              <a:rPr lang="en-US" sz="1800" b="1" dirty="0">
                <a:latin typeface="Courier New" panose="02070309020205020404" pitchFamily="49" charset="0"/>
              </a:rPr>
              <a:t>(“fd2=%d\n”, fd2);</a:t>
            </a:r>
          </a:p>
          <a:p>
            <a:pPr>
              <a:spcBef>
                <a:spcPct val="0"/>
              </a:spcBef>
              <a:buFontTx/>
              <a:buNone/>
            </a:pPr>
            <a:r>
              <a:rPr lang="en-US" sz="1800" b="1" dirty="0">
                <a:latin typeface="Courier New" panose="02070309020205020404" pitchFamily="49" charset="0"/>
              </a:rPr>
              <a:t>}</a:t>
            </a:r>
          </a:p>
        </p:txBody>
      </p:sp>
    </p:spTree>
    <p:extLst>
      <p:ext uri="{BB962C8B-B14F-4D97-AF65-F5344CB8AC3E}">
        <p14:creationId xmlns:p14="http://schemas.microsoft.com/office/powerpoint/2010/main" val="4227261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41262" y="228600"/>
            <a:ext cx="6496050" cy="573088"/>
          </a:xfrm>
        </p:spPr>
        <p:txBody>
          <a:bodyPr>
            <a:normAutofit fontScale="90000"/>
          </a:bodyPr>
          <a:lstStyle/>
          <a:p>
            <a:r>
              <a:rPr lang="en-US" dirty="0"/>
              <a:t>Reading Files</a:t>
            </a:r>
          </a:p>
        </p:txBody>
      </p:sp>
      <p:sp>
        <p:nvSpPr>
          <p:cNvPr id="634883" name="Rectangle 3"/>
          <p:cNvSpPr>
            <a:spLocks noGrp="1" noChangeArrowheads="1"/>
          </p:cNvSpPr>
          <p:nvPr>
            <p:ph idx="1"/>
          </p:nvPr>
        </p:nvSpPr>
        <p:spPr>
          <a:xfrm>
            <a:off x="609600" y="948674"/>
            <a:ext cx="7954168" cy="5756926"/>
          </a:xfrm>
        </p:spPr>
        <p:txBody>
          <a:bodyPr>
            <a:normAutofit lnSpcReduction="10000"/>
          </a:bodyPr>
          <a:lstStyle/>
          <a:p>
            <a:pPr>
              <a:lnSpc>
                <a:spcPct val="85000"/>
              </a:lnSpc>
              <a:defRPr/>
            </a:pPr>
            <a:r>
              <a:rPr lang="en-US" sz="2000" dirty="0"/>
              <a:t>Reading a file copies bytes from the current file position to memory, and then updates file position</a:t>
            </a:r>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r>
              <a:rPr lang="en-US" sz="2000" dirty="0"/>
              <a:t>Returns number of bytes read from file </a:t>
            </a:r>
            <a:r>
              <a:rPr lang="en-US" sz="2000" dirty="0" err="1">
                <a:latin typeface="Courier New" pitchFamily="49" charset="0"/>
              </a:rPr>
              <a:t>fd</a:t>
            </a:r>
            <a:r>
              <a:rPr lang="en-US" sz="2000" dirty="0"/>
              <a:t> into </a:t>
            </a:r>
            <a:r>
              <a:rPr lang="en-US" sz="2000" dirty="0" err="1">
                <a:latin typeface="Courier New" pitchFamily="49" charset="0"/>
              </a:rPr>
              <a:t>buf</a:t>
            </a:r>
            <a:endParaRPr lang="en-US" sz="2000" dirty="0">
              <a:latin typeface="Courier New" pitchFamily="49" charset="0"/>
            </a:endParaRPr>
          </a:p>
          <a:p>
            <a:pPr lvl="1">
              <a:lnSpc>
                <a:spcPct val="90000"/>
              </a:lnSpc>
              <a:defRPr/>
            </a:pPr>
            <a:r>
              <a:rPr lang="en-US" sz="2000" dirty="0"/>
              <a:t>Return type </a:t>
            </a:r>
            <a:r>
              <a:rPr lang="en-US" sz="2000" b="1" dirty="0" err="1">
                <a:latin typeface="Courier New" pitchFamily="49" charset="0"/>
              </a:rPr>
              <a:t>ssize_t</a:t>
            </a:r>
            <a:r>
              <a:rPr lang="en-US" sz="2000" dirty="0"/>
              <a:t> is signed integer</a:t>
            </a:r>
            <a:endParaRPr lang="en-US" sz="2000" dirty="0">
              <a:latin typeface="Courier New" pitchFamily="49" charset="0"/>
            </a:endParaRPr>
          </a:p>
          <a:p>
            <a:pPr lvl="1">
              <a:lnSpc>
                <a:spcPct val="90000"/>
              </a:lnSpc>
              <a:defRPr/>
            </a:pPr>
            <a:r>
              <a:rPr lang="en-US" sz="2000" b="1" dirty="0" err="1">
                <a:latin typeface="Courier New" pitchFamily="49" charset="0"/>
              </a:rPr>
              <a:t>nbytes</a:t>
            </a:r>
            <a:r>
              <a:rPr lang="en-US" sz="2000" b="1" dirty="0">
                <a:latin typeface="Courier New" pitchFamily="49" charset="0"/>
              </a:rPr>
              <a:t> &lt; 0</a:t>
            </a:r>
            <a:r>
              <a:rPr lang="en-US" sz="2000" b="1" dirty="0"/>
              <a:t> </a:t>
            </a:r>
            <a:r>
              <a:rPr lang="en-US" sz="2000" dirty="0"/>
              <a:t>indicates that an error occurred</a:t>
            </a:r>
          </a:p>
          <a:p>
            <a:pPr lvl="1">
              <a:lnSpc>
                <a:spcPct val="90000"/>
              </a:lnSpc>
              <a:defRPr/>
            </a:pPr>
            <a:r>
              <a:rPr lang="en-US" sz="2000" b="1" i="1" dirty="0">
                <a:solidFill>
                  <a:srgbClr val="C00000"/>
                </a:solidFill>
              </a:rPr>
              <a:t>Short counts</a:t>
            </a:r>
            <a:r>
              <a:rPr lang="en-US" sz="2000" b="1" dirty="0">
                <a:solidFill>
                  <a:srgbClr val="C00000"/>
                </a:solidFill>
              </a:rPr>
              <a:t> </a:t>
            </a:r>
            <a:r>
              <a:rPr lang="en-US" sz="2000" dirty="0"/>
              <a:t>(</a:t>
            </a:r>
            <a:r>
              <a:rPr lang="en-US" sz="2000" b="1" dirty="0" err="1">
                <a:latin typeface="Courier New" pitchFamily="49" charset="0"/>
              </a:rPr>
              <a:t>nbytes</a:t>
            </a:r>
            <a:r>
              <a:rPr lang="en-US" sz="2000" b="1" dirty="0">
                <a:latin typeface="Courier New" pitchFamily="49" charset="0"/>
              </a:rPr>
              <a:t> &lt; </a:t>
            </a:r>
            <a:r>
              <a:rPr lang="en-US" sz="2000" b="1" dirty="0" err="1">
                <a:latin typeface="Courier New" pitchFamily="49" charset="0"/>
              </a:rPr>
              <a:t>sizeof</a:t>
            </a:r>
            <a:r>
              <a:rPr lang="en-US" sz="2000" b="1" dirty="0">
                <a:latin typeface="Courier New" pitchFamily="49" charset="0"/>
              </a:rPr>
              <a:t>(</a:t>
            </a:r>
            <a:r>
              <a:rPr lang="en-US" sz="2000" b="1" dirty="0" err="1">
                <a:latin typeface="Courier New" pitchFamily="49" charset="0"/>
              </a:rPr>
              <a:t>buf</a:t>
            </a:r>
            <a:r>
              <a:rPr lang="en-US" sz="2000" b="1" dirty="0">
                <a:latin typeface="Courier New" pitchFamily="49" charset="0"/>
              </a:rPr>
              <a:t>)</a:t>
            </a:r>
            <a:r>
              <a:rPr lang="en-US" sz="2000" b="1" dirty="0"/>
              <a:t> </a:t>
            </a:r>
            <a:r>
              <a:rPr lang="en-US" sz="2000" dirty="0"/>
              <a:t>) are possible and are not errors (</a:t>
            </a:r>
            <a:r>
              <a:rPr lang="en-US" sz="2000" dirty="0" err="1"/>
              <a:t>eg.</a:t>
            </a:r>
            <a:r>
              <a:rPr lang="en-US" sz="2000" dirty="0"/>
              <a:t> EOF when the file does not have </a:t>
            </a:r>
            <a:r>
              <a:rPr lang="en-US" sz="2000" dirty="0" err="1">
                <a:latin typeface="Courier New" panose="02070309020205020404" pitchFamily="49" charset="0"/>
                <a:cs typeface="Courier New" panose="02070309020205020404" pitchFamily="49" charset="0"/>
              </a:rPr>
              <a:t>nbytes</a:t>
            </a:r>
            <a:r>
              <a:rPr lang="en-US" sz="2000" dirty="0"/>
              <a:t> of data starting from the file pointer, reading text from terminal where user gave </a:t>
            </a:r>
            <a:r>
              <a:rPr lang="en-US" sz="2000" dirty="0">
                <a:latin typeface="Courier New" panose="02070309020205020404" pitchFamily="49" charset="0"/>
                <a:cs typeface="Courier New" panose="02070309020205020404" pitchFamily="49" charset="0"/>
              </a:rPr>
              <a:t>&lt; </a:t>
            </a:r>
            <a:r>
              <a:rPr lang="en-US" sz="2000" dirty="0" err="1">
                <a:latin typeface="Courier New" panose="02070309020205020404" pitchFamily="49" charset="0"/>
                <a:cs typeface="Courier New" panose="02070309020205020404" pitchFamily="49" charset="0"/>
              </a:rPr>
              <a:t>nbytes</a:t>
            </a:r>
            <a:r>
              <a:rPr lang="en-US" sz="2000" dirty="0"/>
              <a:t> etc.)</a:t>
            </a:r>
          </a:p>
        </p:txBody>
      </p:sp>
      <p:sp>
        <p:nvSpPr>
          <p:cNvPr id="23556" name="Text Box 4"/>
          <p:cNvSpPr txBox="1">
            <a:spLocks noChangeArrowheads="1"/>
          </p:cNvSpPr>
          <p:nvPr/>
        </p:nvSpPr>
        <p:spPr bwMode="auto">
          <a:xfrm>
            <a:off x="1143000" y="1600200"/>
            <a:ext cx="7315200" cy="2862322"/>
          </a:xfrm>
          <a:prstGeom prst="rect">
            <a:avLst/>
          </a:prstGeom>
          <a:solidFill>
            <a:srgbClr val="F6F5BD"/>
          </a:solidFill>
          <a:ln w="12700">
            <a:solidFill>
              <a:schemeClr val="tx1"/>
            </a:solidFill>
            <a:miter lim="800000"/>
            <a:headEnd/>
            <a:tailEnd/>
          </a:ln>
        </p:spPr>
        <p:txBody>
          <a:bodyPr wrap="squar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b="1" dirty="0">
                <a:latin typeface="Courier New" panose="02070309020205020404" pitchFamily="49" charset="0"/>
              </a:rPr>
              <a:t>char </a:t>
            </a:r>
            <a:r>
              <a:rPr lang="en-US" sz="1800" b="1" dirty="0" err="1">
                <a:latin typeface="Courier New" panose="02070309020205020404" pitchFamily="49" charset="0"/>
              </a:rPr>
              <a:t>buf</a:t>
            </a:r>
            <a:r>
              <a:rPr lang="en-US" sz="1800" b="1" dirty="0">
                <a:latin typeface="Courier New" panose="02070309020205020404" pitchFamily="49" charset="0"/>
              </a:rPr>
              <a:t>[512];</a:t>
            </a:r>
          </a:p>
          <a:p>
            <a:pPr>
              <a:spcBef>
                <a:spcPct val="0"/>
              </a:spcBef>
              <a:buFontTx/>
              <a:buNone/>
            </a:pPr>
            <a:r>
              <a:rPr lang="en-US" sz="1800" b="1" dirty="0" err="1">
                <a:latin typeface="Courier New" panose="02070309020205020404" pitchFamily="49" charset="0"/>
              </a:rPr>
              <a:t>int</a:t>
            </a:r>
            <a:r>
              <a:rPr lang="en-US" sz="1800" b="1" dirty="0">
                <a:latin typeface="Courier New" panose="02070309020205020404" pitchFamily="49" charset="0"/>
              </a:rPr>
              <a:t> </a:t>
            </a:r>
            <a:r>
              <a:rPr lang="en-US" sz="1800" b="1" dirty="0" err="1">
                <a:latin typeface="Courier New" panose="02070309020205020404" pitchFamily="49" charset="0"/>
              </a:rPr>
              <a:t>fd</a:t>
            </a:r>
            <a:r>
              <a:rPr lang="en-US" sz="1800" b="1" dirty="0">
                <a:latin typeface="Courier New" panose="02070309020205020404" pitchFamily="49" charset="0"/>
              </a:rPr>
              <a:t>;       </a:t>
            </a:r>
            <a:r>
              <a:rPr lang="en-US" sz="1800" b="1" dirty="0">
                <a:solidFill>
                  <a:srgbClr val="990000"/>
                </a:solidFill>
                <a:latin typeface="Courier New" panose="02070309020205020404" pitchFamily="49" charset="0"/>
              </a:rPr>
              <a:t>/* file descriptor */</a:t>
            </a:r>
          </a:p>
          <a:p>
            <a:pPr>
              <a:spcBef>
                <a:spcPct val="0"/>
              </a:spcBef>
              <a:buFontTx/>
              <a:buNone/>
            </a:pPr>
            <a:r>
              <a:rPr lang="en-US" sz="1800" b="1" dirty="0" err="1">
                <a:latin typeface="Courier New" panose="02070309020205020404" pitchFamily="49" charset="0"/>
              </a:rPr>
              <a:t>int</a:t>
            </a:r>
            <a:r>
              <a:rPr lang="en-US" sz="1800" b="1" dirty="0">
                <a:latin typeface="Courier New" panose="02070309020205020404" pitchFamily="49" charset="0"/>
              </a:rPr>
              <a:t> </a:t>
            </a:r>
            <a:r>
              <a:rPr lang="en-US" sz="1800" b="1" dirty="0" err="1">
                <a:latin typeface="Courier New" panose="02070309020205020404" pitchFamily="49" charset="0"/>
              </a:rPr>
              <a:t>nbytes</a:t>
            </a:r>
            <a:r>
              <a:rPr lang="en-US" sz="1800" b="1" dirty="0">
                <a:latin typeface="Courier New" panose="02070309020205020404" pitchFamily="49" charset="0"/>
              </a:rPr>
              <a:t>;   </a:t>
            </a:r>
            <a:r>
              <a:rPr lang="en-US" sz="1800" b="1" dirty="0">
                <a:solidFill>
                  <a:srgbClr val="990000"/>
                </a:solidFill>
                <a:latin typeface="Courier New" panose="02070309020205020404" pitchFamily="49" charset="0"/>
              </a:rPr>
              <a:t>/* number of bytes read */</a:t>
            </a:r>
          </a:p>
          <a:p>
            <a:pPr>
              <a:spcBef>
                <a:spcPct val="0"/>
              </a:spcBef>
              <a:buFontTx/>
              <a:buNone/>
            </a:pPr>
            <a:endParaRPr lang="en-US" sz="1800" b="1" dirty="0">
              <a:latin typeface="Courier New" panose="02070309020205020404" pitchFamily="49" charset="0"/>
            </a:endParaRPr>
          </a:p>
          <a:p>
            <a:pPr>
              <a:spcBef>
                <a:spcPct val="0"/>
              </a:spcBef>
              <a:buFontTx/>
              <a:buNone/>
            </a:pPr>
            <a:r>
              <a:rPr lang="en-US" sz="1800" b="1" dirty="0">
                <a:solidFill>
                  <a:srgbClr val="990000"/>
                </a:solidFill>
                <a:latin typeface="Courier New" panose="02070309020205020404" pitchFamily="49" charset="0"/>
              </a:rPr>
              <a:t>/* Open file </a:t>
            </a:r>
            <a:r>
              <a:rPr lang="en-US" sz="1800" b="1" dirty="0" err="1">
                <a:solidFill>
                  <a:srgbClr val="990000"/>
                </a:solidFill>
                <a:latin typeface="Courier New" panose="02070309020205020404" pitchFamily="49" charset="0"/>
              </a:rPr>
              <a:t>fd</a:t>
            </a:r>
            <a:r>
              <a:rPr lang="en-US" sz="1800" b="1" dirty="0">
                <a:solidFill>
                  <a:srgbClr val="990000"/>
                </a:solidFill>
                <a:latin typeface="Courier New" panose="02070309020205020404" pitchFamily="49" charset="0"/>
              </a:rPr>
              <a:t> ...  */</a:t>
            </a:r>
          </a:p>
          <a:p>
            <a:pPr>
              <a:spcBef>
                <a:spcPct val="0"/>
              </a:spcBef>
              <a:buFontTx/>
              <a:buNone/>
            </a:pPr>
            <a:r>
              <a:rPr lang="en-US" sz="1800" b="1" dirty="0">
                <a:solidFill>
                  <a:srgbClr val="990000"/>
                </a:solidFill>
                <a:latin typeface="Courier New" panose="02070309020205020404" pitchFamily="49" charset="0"/>
              </a:rPr>
              <a:t>/* Then read up to 512 bytes from file </a:t>
            </a:r>
            <a:r>
              <a:rPr lang="en-US" sz="1800" b="1" dirty="0" err="1">
                <a:solidFill>
                  <a:srgbClr val="990000"/>
                </a:solidFill>
                <a:latin typeface="Courier New" panose="02070309020205020404" pitchFamily="49" charset="0"/>
              </a:rPr>
              <a:t>fd</a:t>
            </a:r>
            <a:r>
              <a:rPr lang="en-US" sz="1800" b="1" dirty="0">
                <a:solidFill>
                  <a:srgbClr val="990000"/>
                </a:solidFill>
                <a:latin typeface="Courier New" panose="02070309020205020404" pitchFamily="49" charset="0"/>
              </a:rPr>
              <a:t> */</a:t>
            </a:r>
          </a:p>
          <a:p>
            <a:pPr>
              <a:spcBef>
                <a:spcPct val="0"/>
              </a:spcBef>
              <a:buFontTx/>
              <a:buNone/>
            </a:pPr>
            <a:r>
              <a:rPr lang="en-US" sz="1800" b="1" dirty="0">
                <a:latin typeface="Courier New" panose="02070309020205020404" pitchFamily="49" charset="0"/>
              </a:rPr>
              <a:t>if ((</a:t>
            </a:r>
            <a:r>
              <a:rPr lang="en-US" sz="1800" b="1" dirty="0" err="1">
                <a:latin typeface="Courier New" panose="02070309020205020404" pitchFamily="49" charset="0"/>
              </a:rPr>
              <a:t>nbytes</a:t>
            </a:r>
            <a:r>
              <a:rPr lang="en-US" sz="1800" b="1" dirty="0">
                <a:latin typeface="Courier New" panose="02070309020205020404" pitchFamily="49" charset="0"/>
              </a:rPr>
              <a:t> = read(</a:t>
            </a:r>
            <a:r>
              <a:rPr lang="en-US" sz="1800" b="1" dirty="0" err="1">
                <a:latin typeface="Courier New" panose="02070309020205020404" pitchFamily="49" charset="0"/>
              </a:rPr>
              <a:t>fd</a:t>
            </a:r>
            <a:r>
              <a:rPr lang="en-US" sz="1800" b="1" dirty="0">
                <a:latin typeface="Courier New" panose="02070309020205020404" pitchFamily="49" charset="0"/>
              </a:rPr>
              <a:t>, </a:t>
            </a:r>
            <a:r>
              <a:rPr lang="en-US" sz="1800" b="1" dirty="0" err="1">
                <a:latin typeface="Courier New" panose="02070309020205020404" pitchFamily="49" charset="0"/>
              </a:rPr>
              <a:t>buf</a:t>
            </a:r>
            <a:r>
              <a:rPr lang="en-US" sz="1800" b="1" dirty="0">
                <a:latin typeface="Courier New" panose="02070309020205020404" pitchFamily="49" charset="0"/>
              </a:rPr>
              <a:t>, </a:t>
            </a:r>
            <a:r>
              <a:rPr lang="en-US" sz="1800" b="1" dirty="0" err="1">
                <a:latin typeface="Courier New" panose="02070309020205020404" pitchFamily="49" charset="0"/>
              </a:rPr>
              <a:t>sizeof</a:t>
            </a:r>
            <a:r>
              <a:rPr lang="en-US" sz="1800" b="1" dirty="0">
                <a:latin typeface="Courier New" panose="02070309020205020404" pitchFamily="49" charset="0"/>
              </a:rPr>
              <a:t>(</a:t>
            </a:r>
            <a:r>
              <a:rPr lang="en-US" sz="1800" b="1" dirty="0" err="1">
                <a:latin typeface="Courier New" panose="02070309020205020404" pitchFamily="49" charset="0"/>
              </a:rPr>
              <a:t>buf</a:t>
            </a:r>
            <a:r>
              <a:rPr lang="en-US" sz="1800" b="1" dirty="0">
                <a:latin typeface="Courier New" panose="02070309020205020404" pitchFamily="49" charset="0"/>
              </a:rPr>
              <a:t>))) &lt; 0) {</a:t>
            </a:r>
          </a:p>
          <a:p>
            <a:pPr>
              <a:spcBef>
                <a:spcPct val="0"/>
              </a:spcBef>
              <a:buFontTx/>
              <a:buNone/>
            </a:pPr>
            <a:r>
              <a:rPr lang="en-US" sz="1800" b="1" dirty="0">
                <a:latin typeface="Courier New" panose="02070309020205020404" pitchFamily="49" charset="0"/>
              </a:rPr>
              <a:t>   </a:t>
            </a:r>
            <a:r>
              <a:rPr lang="en-US" sz="1800" b="1" dirty="0" err="1">
                <a:latin typeface="Courier New" panose="02070309020205020404" pitchFamily="49" charset="0"/>
              </a:rPr>
              <a:t>perror</a:t>
            </a:r>
            <a:r>
              <a:rPr lang="en-US" sz="1800" b="1" dirty="0">
                <a:latin typeface="Courier New" panose="02070309020205020404" pitchFamily="49" charset="0"/>
              </a:rPr>
              <a:t>("read");</a:t>
            </a:r>
          </a:p>
          <a:p>
            <a:pPr>
              <a:spcBef>
                <a:spcPct val="0"/>
              </a:spcBef>
              <a:buFontTx/>
              <a:buNone/>
            </a:pPr>
            <a:r>
              <a:rPr lang="en-US" sz="1800" b="1" dirty="0">
                <a:latin typeface="Courier New" panose="02070309020205020404" pitchFamily="49" charset="0"/>
              </a:rPr>
              <a:t>   exit(1);</a:t>
            </a:r>
          </a:p>
          <a:p>
            <a:pPr>
              <a:spcBef>
                <a:spcPct val="0"/>
              </a:spcBef>
              <a:buFontTx/>
              <a:buNone/>
            </a:pPr>
            <a:r>
              <a:rPr lang="en-US" sz="1800" b="1" dirty="0">
                <a:latin typeface="Courier New" panose="02070309020205020404" pitchFamily="49" charset="0"/>
              </a:rPr>
              <a:t>}</a:t>
            </a:r>
          </a:p>
        </p:txBody>
      </p:sp>
    </p:spTree>
    <p:extLst>
      <p:ext uri="{BB962C8B-B14F-4D97-AF65-F5344CB8AC3E}">
        <p14:creationId xmlns:p14="http://schemas.microsoft.com/office/powerpoint/2010/main" val="2485544754"/>
      </p:ext>
    </p:extLst>
  </p:cSld>
  <p:clrMapOvr>
    <a:masterClrMapping/>
  </p:clrMapOvr>
</p:sld>
</file>

<file path=ppt/theme/theme1.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3691</Words>
  <Application>Microsoft Office PowerPoint</Application>
  <PresentationFormat>On-screen Show (4:3)</PresentationFormat>
  <Paragraphs>675</Paragraphs>
  <Slides>35</Slides>
  <Notes>30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35</vt:i4>
      </vt:variant>
    </vt:vector>
  </HeadingPairs>
  <TitlesOfParts>
    <vt:vector size="50" baseType="lpstr">
      <vt:lpstr>Arial</vt:lpstr>
      <vt:lpstr>Arial Narrow</vt:lpstr>
      <vt:lpstr>Calibri</vt:lpstr>
      <vt:lpstr>Calibri Light</vt:lpstr>
      <vt:lpstr>Chalkboard</vt:lpstr>
      <vt:lpstr>Comic Sans MS</vt:lpstr>
      <vt:lpstr>Courier New</vt:lpstr>
      <vt:lpstr>Franklin Gothic Book</vt:lpstr>
      <vt:lpstr>Impact</vt:lpstr>
      <vt:lpstr>Neo Sans Intel</vt:lpstr>
      <vt:lpstr>Neo Sans Intel Medium</vt:lpstr>
      <vt:lpstr>Times New Roman</vt:lpstr>
      <vt:lpstr>Wingdings</vt:lpstr>
      <vt:lpstr>Intel dark blue background</vt:lpstr>
      <vt:lpstr>Crop</vt:lpstr>
      <vt:lpstr>UNIX I/O</vt:lpstr>
      <vt:lpstr>What is I/O</vt:lpstr>
      <vt:lpstr>Files are not always “Files”: I/O Devices</vt:lpstr>
      <vt:lpstr>Unix File Types</vt:lpstr>
      <vt:lpstr>Unix I/O</vt:lpstr>
      <vt:lpstr>Opening Files</vt:lpstr>
      <vt:lpstr>Closing Files</vt:lpstr>
      <vt:lpstr>Example</vt:lpstr>
      <vt:lpstr>Reading Files</vt:lpstr>
      <vt:lpstr>Reading Files - Example</vt:lpstr>
      <vt:lpstr>Writing Files</vt:lpstr>
      <vt:lpstr>Writing Files - Example</vt:lpstr>
      <vt:lpstr>File Representation – 3 Different Tables</vt:lpstr>
      <vt:lpstr>How the Unix Kernel Represents Open Files</vt:lpstr>
      <vt:lpstr>File Sharing</vt:lpstr>
      <vt:lpstr>Example</vt:lpstr>
      <vt:lpstr>File Descriptors and fork()</vt:lpstr>
      <vt:lpstr>File Descriptors and fork()</vt:lpstr>
      <vt:lpstr>File Descriptors and fork() (III)</vt:lpstr>
      <vt:lpstr>Example</vt:lpstr>
      <vt:lpstr>I/O Redirection</vt:lpstr>
      <vt:lpstr>I/O Redirection Example</vt:lpstr>
      <vt:lpstr>I/O Redirection Example (cont.)</vt:lpstr>
      <vt:lpstr>Example</vt:lpstr>
      <vt:lpstr>Practice: Fun with File Descriptors (1)</vt:lpstr>
      <vt:lpstr>Practice: Fun with File Descriptors (2)</vt:lpstr>
      <vt:lpstr>Standard I/O Functions</vt:lpstr>
      <vt:lpstr>Standard I/O Streams</vt:lpstr>
      <vt:lpstr>Standard I/O – An Extra Layer</vt:lpstr>
      <vt:lpstr>Buffering in Standard I/O</vt:lpstr>
      <vt:lpstr>Unix I/O vs. Standard I/O</vt:lpstr>
      <vt:lpstr>Pros and Cons of Unix I/O</vt:lpstr>
      <vt:lpstr>Pros and Cons of Standard I/O</vt:lpstr>
      <vt:lpstr>Choosing I/O Functions</vt:lpstr>
      <vt:lpstr>For Further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2020-06-01T06:24:20Z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