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68"/>
  </p:notesMasterIdLst>
  <p:sldIdLst>
    <p:sldId id="256" r:id="rId4"/>
    <p:sldId id="329" r:id="rId5"/>
    <p:sldId id="410" r:id="rId6"/>
    <p:sldId id="335" r:id="rId7"/>
    <p:sldId id="388" r:id="rId8"/>
    <p:sldId id="389" r:id="rId9"/>
    <p:sldId id="390" r:id="rId10"/>
    <p:sldId id="455" r:id="rId11"/>
    <p:sldId id="454" r:id="rId12"/>
    <p:sldId id="456" r:id="rId13"/>
    <p:sldId id="457" r:id="rId14"/>
    <p:sldId id="461" r:id="rId15"/>
    <p:sldId id="458" r:id="rId16"/>
    <p:sldId id="393" r:id="rId17"/>
    <p:sldId id="394" r:id="rId18"/>
    <p:sldId id="395" r:id="rId19"/>
    <p:sldId id="459" r:id="rId20"/>
    <p:sldId id="396" r:id="rId21"/>
    <p:sldId id="397" r:id="rId22"/>
    <p:sldId id="398" r:id="rId23"/>
    <p:sldId id="460" r:id="rId24"/>
    <p:sldId id="399" r:id="rId25"/>
    <p:sldId id="438" r:id="rId26"/>
    <p:sldId id="401" r:id="rId27"/>
    <p:sldId id="451" r:id="rId28"/>
    <p:sldId id="402" r:id="rId29"/>
    <p:sldId id="403" r:id="rId30"/>
    <p:sldId id="462" r:id="rId31"/>
    <p:sldId id="404" r:id="rId32"/>
    <p:sldId id="405" r:id="rId33"/>
    <p:sldId id="406" r:id="rId34"/>
    <p:sldId id="407" r:id="rId35"/>
    <p:sldId id="408" r:id="rId36"/>
    <p:sldId id="409" r:id="rId37"/>
    <p:sldId id="464" r:id="rId38"/>
    <p:sldId id="439" r:id="rId39"/>
    <p:sldId id="440" r:id="rId40"/>
    <p:sldId id="441" r:id="rId41"/>
    <p:sldId id="442" r:id="rId42"/>
    <p:sldId id="443" r:id="rId43"/>
    <p:sldId id="444" r:id="rId44"/>
    <p:sldId id="463" r:id="rId45"/>
    <p:sldId id="445" r:id="rId46"/>
    <p:sldId id="446" r:id="rId47"/>
    <p:sldId id="447" r:id="rId48"/>
    <p:sldId id="338" r:id="rId49"/>
    <p:sldId id="339" r:id="rId50"/>
    <p:sldId id="355" r:id="rId51"/>
    <p:sldId id="356" r:id="rId52"/>
    <p:sldId id="357" r:id="rId53"/>
    <p:sldId id="387" r:id="rId54"/>
    <p:sldId id="358" r:id="rId55"/>
    <p:sldId id="360" r:id="rId56"/>
    <p:sldId id="386" r:id="rId57"/>
    <p:sldId id="359" r:id="rId58"/>
    <p:sldId id="361" r:id="rId59"/>
    <p:sldId id="364" r:id="rId60"/>
    <p:sldId id="365" r:id="rId61"/>
    <p:sldId id="366" r:id="rId62"/>
    <p:sldId id="367" r:id="rId63"/>
    <p:sldId id="368" r:id="rId64"/>
    <p:sldId id="369" r:id="rId65"/>
    <p:sldId id="371" r:id="rId66"/>
    <p:sldId id="372" r:id="rId6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37" autoAdjust="0"/>
  </p:normalViewPr>
  <p:slideViewPr>
    <p:cSldViewPr>
      <p:cViewPr varScale="1">
        <p:scale>
          <a:sx n="114" d="100"/>
          <a:sy n="114" d="100"/>
        </p:scale>
        <p:origin x="1506"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6:44.590"/>
    </inkml:context>
    <inkml:brush xml:id="br0">
      <inkml:brushProperty name="width" value="0.05" units="cm"/>
      <inkml:brushProperty name="height" value="0.05" units="cm"/>
    </inkml:brush>
  </inkml:definitions>
  <inkml:trace contextRef="#ctx0" brushRef="#br0">78 125 3224 0 0,'0'0'469'0'0,"0"0"763"0"0,-3-7 1980 0 0,1 3-2718 0 0,1 1 0 0 0,0-1 0 0 0,0 0-1 0 0,0 1 1 0 0,0-1 0 0 0,1 0 0 0 0,-1 1 0 0 0,1-1 0 0 0,0 0 0 0 0,0 0-494 0 0,-1-17 988 0 0,4 10-815 0 0,2 1 3409 0 0,-4 8-3627 0 0,19 2-17 0 0,-12-1 190 0 0,-1 1 0 0 0,1 0-1 0 0,7 1-127 0 0,28 5 732 0 0,0-2 0 0 0,17-2-732 0 0,-36-1 178 0 0,27-1 450 0 0,28-5-628 0 0,-3 1 162 0 0,-43 2-95 0 0,0 0 0 0 0,11-4-67 0 0,13-2 140 0 0,19 1-140 0 0,3 0 6 0 0,-27 3-6 0 0,0 3 0 0 0,3 2 0 0 0,6 0 0 0 0,-1 2 71 0 0,-72-1 34 0 0,-29 3 55 0 0,-125 3-696 0 0,97-5 112 0 0,-61 11 424 0 0,63-6-104 0 0,-61 0 104 0 0,34-6-134 0 0,40 0 47 0 0,-1-2-1 0 0,1-3 0 0 0,-3-2 88 0 0,13 2 101 0 0,31 3 4 0 0,0 0-1 0 0,0-1 1 0 0,-10-3-105 0 0,-2 1 303 0 0,21 3-234 0 0,0 0 0 0 0,1 0 0 0 0,-1-1 0 0 0,1 1 0 0 0,-1-1 0 0 0,1 0 0 0 0,-1 0 0 0 0,1 0 1 0 0,0 0-1 0 0,-1 0 0 0 0,1-1 0 0 0,0 0 0 0 0,-3-1-69 0 0,6 2 189 0 0,-1-2 351 0 0,1 1 18 0 0,6 0-578 0 0,4-2 55 0 0,1 1 0 0 0,0 1-1 0 0,0 0 1 0 0,0 1 0 0 0,0 0 0 0 0,0 0 0 0 0,1 1 0 0 0,-1 1 0 0 0,0 0 0 0 0,1 0-35 0 0,60 3 197 0 0,-45 0-136 0 0,40 3 17 0 0,84 7 21 0 0,27-11-361 0 0,-144-3 286 0 0,11-1-24 0 0,-11-1 71 0 0,14 2-71 0 0,40 4 113 0 0,-1-4 1 0 0,8-4-114 0 0,34 0 366 0 0,-115 4-142 0 0,-11 0-152 0 0,-3 0-138 0 0,0 0-70 0 0,-8 0-175 0 0,-38 2-216 0 0,-20 5 527 0 0,4-1-112 0 0,-2 1-131 0 0,-34 10 243 0 0,8-1-133 0 0,-134 12-548 0 0,220-28 666 0 0,-108 18-304 0 0,44-6 161 0 0,46-8 146 0 0,8-2-5 0 0,0 0-1 0 0,1 0 1 0 0,-4-1 17 0 0,-3 0-11 0 0,18 0 12 0 0,-1-1 0 0 0,0 1 0 0 0,0-1 1 0 0,0 0-1 0 0,0 0 0 0 0,0 0 1 0 0,0-1-1 0 0,1 1 0 0 0,-1-1 0 0 0,-1 0-1 0 0,2 0 62 0 0,-1-2 14 0 0,2 2-10 0 0,1 1-2 0 0,1 0-58 0 0,0-1-1 0 0,1 1 0 0 0,-1-1 1 0 0,0 1-1 0 0,0-1 1 0 0,0 0-1 0 0,0 1 0 0 0,0-1 1 0 0,0 0-1 0 0,0 0 0 0 0,1-1-5 0 0,0 1 5 0 0,2-2 3 0 0,1 0 0 0 0,0 1 1 0 0,-1-1-1 0 0,1 1 0 0 0,0 0 0 0 0,1 1 0 0 0,-1-1 0 0 0,0 1 0 0 0,3 0-8 0 0,49-5 69 0 0,-49 6-72 0 0,64-5 71 0 0,1 3 1 0 0,-1 4-1 0 0,9 3-68 0 0,-61-3 0 0 0,0-2 0 0 0,3 0 0 0 0,-6-1 0 0 0,1 1 0 0 0,-1 1 0 0 0,6 1 0 0 0,9 3-5 0 0,-13-3-422 0 0,-1 1 1 0 0,16 5 426 0 0,-23-4-1820 0 0,-3 3-5181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6:45.665"/>
    </inkml:context>
    <inkml:brush xml:id="br0">
      <inkml:brushProperty name="width" value="0.05" units="cm"/>
      <inkml:brushProperty name="height" value="0.05" units="cm"/>
    </inkml:brush>
  </inkml:definitions>
  <inkml:trace contextRef="#ctx0" brushRef="#br0">196 211 3224 0 0,'-4'-5'111'0'0,"3"4"-94"0"0,0 0-1 0 0,1 0 1 0 0,-1 0 0 0 0,0-1 0 0 0,0 1-1 0 0,1 0 1 0 0,-1-1 0 0 0,1 1 0 0 0,-1 0-1 0 0,1-1 1 0 0,0 1 0 0 0,-1-2-17 0 0,1-3 432 0 0,0 5 1808 0 0,0 1 768 0 0,0 0 146 0 0,0 0-342 0 0,0-18-17 0 0,0 13-2778 0 0,0 1-22 0 0,8-2 43 0 0,-4 4-10 0 0,3-2 141 0 0,1 1-1 0 0,0-1 1 0 0,0 2-1 0 0,1-1 1 0 0,-1 1-1 0 0,1 0 1 0 0,-1 1-1 0 0,1 0 1 0 0,6 0-169 0 0,18-2 611 0 0,53-7 228 0 0,3 3-839 0 0,45-4 169 0 0,17-5-11 0 0,67-8-308 0 0,-195 21 149 0 0,0 2-1 0 0,20 0 2 0 0,-16 1-10 0 0,-25 0-65 0 0,-2 0-39 0 0,-29 15-165 0 0,-7-7 125 0 0,0-1 0 0 0,-1-2 0 0 0,-1-1 154 0 0,-37 5-106 0 0,-217 30-2555 0 0,157-21 4047 0 0,-52 4-978 0 0,120-20-114 0 0,42-3 144 0 0,23 1-270 0 0,2 0 0 0 0,0 0 0 0 0,2-2 24 0 0,0-1-93 0 0,1 0-1 0 0,0 0 0 0 0,0 0 1 0 0,0 0-1 0 0,0 0 0 0 0,1 0 1 0 0,-1 1-1 0 0,1 0 0 0 0,-1 0 1 0 0,1 0-1 0 0,0 0 0 0 0,2 0-98 0 0,13-6 184 0 0,0 2 0 0 0,3 0-184 0 0,-2 0 20 0 0,77-19 268 0 0,0 4 0 0 0,82-5-288 0 0,-66 7 192 0 0,-68 13-153 0 0,-25 2-26 0 0,0 2-1 0 0,13-1-12 0 0,3 0 4 0 0,-24 1-14 0 0,1 1 0 0 0,11 0 10 0 0,-22 1-80 0 0,-4 2 54 0 0,1-1-1 0 0,-1 1 0 0 0,0-1 0 0 0,0 1 0 0 0,0-1 1 0 0,0 0-1 0 0,0 1 0 0 0,0-1 0 0 0,-2 0 27 0 0,3 0-12 0 0,-15 6-18 0 0,-1-1 0 0 0,1-1-1 0 0,-1-1 1 0 0,0 0 0 0 0,-1-1 0 0 0,-1 0 30 0 0,-7 1-16 0 0,-144 21-249 0 0,-41 7-381 0 0,-76 20 211 0 0,204-38 439 0 0,73-12 5 0 0,0-1-1 0 0,0-1 0 0 0,-1 1 1 0 0,0-2-9 0 0,10 1 166 0 0,3 0 34 0 0,18-1-62 0 0,0-1-1 0 0,1-1 1 0 0,6-3-138 0 0,21-3 41 0 0,90-14-412 0 0,37-5-544 0 0,13 4-1467 0 0,-37 4 77 0 0,-14-5-3719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6:57.477"/>
    </inkml:context>
    <inkml:brush xml:id="br0">
      <inkml:brushProperty name="width" value="0.05" units="cm"/>
      <inkml:brushProperty name="height" value="0.05" units="cm"/>
    </inkml:brush>
  </inkml:definitions>
  <inkml:trace contextRef="#ctx0" brushRef="#br0">74 976 1840 0 0,'0'0'271'0'0,"0"0"463"0"0,0 0 201 0 0,0 0 38 0 0,2 0-96 0 0,6 0-441 0 0,-6 0-196 0 0,-2 0-42 0 0,6-3 219 0 0,-3 1 3374 0 0,2-10-1316 0 0,-4 11-2365 0 0,-1 0 0 0 0,1 0 0 0 0,-1 0 0 0 0,1 0 0 0 0,-1 0 1 0 0,1 0-1 0 0,-1 0 0 0 0,1 0 0 0 0,0 0 0 0 0,0 0 1 0 0,-1 0-1 0 0,2 0-110 0 0,2-2 94 0 0,-1 1 1 0 0,1 0-1 0 0,-1 1 1 0 0,1-1-1 0 0,0 1 1 0 0,0-1-1 0 0,0 1-94 0 0,13-3 334 0 0,1 1 0 0 0,0 0 1 0 0,0 1-1 0 0,0 1 0 0 0,13 1-334 0 0,2-5 398 0 0,69-2 307 0 0,36-4-367 0 0,-118 6-275 0 0,-16 4-48 0 0,1-1 1 0 0,-1 1-1 0 0,1 1 1 0 0,-1-1-1 0 0,1 1 0 0 0,-1-1 1 0 0,4 2-16 0 0,17-4 282 0 0,-21 2-225 0 0,0 0-1 0 0,0 0 0 0 0,0 1 0 0 0,0 0 1 0 0,0 0-1 0 0,0 0 0 0 0,0 0 0 0 0,0 0 1 0 0,0 1-1 0 0,0 0 0 0 0,1 0-56 0 0,2 1 68 0 0,0 0 1 0 0,1 0-1 0 0,-1-1 0 0 0,1 0 1 0 0,-1-1-1 0 0,2 0-68 0 0,18 3-157 0 0,35 3 281 0 0,-49-4-98 0 0,1-1-1 0 0,-1 0 0 0 0,3-1-25 0 0,45 0 203 0 0,219 3 210 0 0,-254-2-413 0 0,-16-1 0 0 0,0 1 0 0 0,0-2 0 0 0,4 0 0 0 0,-5 1 0 0 0,0 0 0 0 0,0 0 0 0 0,0 1 0 0 0,0 0 0 0 0,22 1 0 0 0,10-1-2 0 0,-12 0 116 0 0,15-2-114 0 0,-25 0 64 0 0,0 1 0 0 0,6 1-64 0 0,19 1 70 0 0,-13-2-61 0 0,-4-1 13 0 0,1 2 0 0 0,-1 0-1 0 0,1 2-21 0 0,-14-1 19 0 0,1-1 0 0 0,-1-1 0 0 0,13-1-19 0 0,5 0 7 0 0,49-4-7 0 0,-55 4 51 0 0,17-3-51 0 0,22-1 13 0 0,-26 3-13 0 0,24-3 0 0 0,99-9 64 0 0,107 6 64 0 0,-230 9-128 0 0,-18 0 0 0 0,1-1 0 0 0,7-1 0 0 0,43-4 0 0 0,-42 3 1 0 0,-14 0 31 0 0,1 1-1 0 0,11-4-31 0 0,85-16 0 0 0,-23 6 0 0 0,-33 6 0 0 0,-31 5 6 0 0,1-1-1 0 0,8-3-5 0 0,35-14 245 0 0,20-11-245 0 0,-69 26 0 0 0,14-6 24 0 0,10-8 344 0 0,-34 17-393 0 0,-1-1-1 0 0,1 0 1 0 0,-1 0 0 0 0,0-1 0 0 0,-1 0-1 0 0,4-4 26 0 0,35-30-152 0 0,-42 34 152 0 0,1 0 0 0 0,0 0 0 0 0,0 1 0 0 0,1 0 0 0 0,-2 1 0 0 0,-1 0 0 0 0,1 0 0 0 0,-1 0 0 0 0,0 0 0 0 0,-1-1 0 0 0,1 0 0 0 0,1-3 0 0 0,8-9 0 0 0,-10 13 11 0 0,0-1-1 0 0,0 0 1 0 0,-1 0 0 0 0,0 0 0 0 0,3-4-11 0 0,-6 8-1 0 0,12-29 348 0 0,7-23-347 0 0,-17 45 41 0 0,0 0 0 0 0,0 1 0 0 0,-1-1 0 0 0,0 0-1 0 0,-1 0 1 0 0,0-1 0 0 0,0 1 0 0 0,0 0 0 0 0,-1 0-1 0 0,-1-2-40 0 0,1 1 20 0 0,-1 1-1 0 0,0-1 1 0 0,-1 1 0 0 0,1 0-1 0 0,-1 0 1 0 0,-4-6-20 0 0,5 9-13 0 0,-1 0 0 0 0,0 1 1 0 0,0-1-1 0 0,0 1 1 0 0,0 0-1 0 0,-1 0 0 0 0,1 0 1 0 0,-1 0-1 0 0,0 1 1 0 0,0-1-1 0 0,-5-2 13 0 0,-60-40-11 0 0,53 33 11 0 0,13 10 0 0 0,-1 1 0 0 0,1-1 0 0 0,0 1 0 0 0,0 0 0 0 0,-1 0 0 0 0,-1-1 0 0 0,-1 1 0 0 0,-21-9 0 0 0,0 1 0 0 0,-3 1 0 0 0,-9-3 0 0 0,19 6 0 0 0,-19-4 0 0 0,-113-24 0 0 0,122 28 0 0 0,-18-2 0 0 0,-15-2 0 0 0,11 2 0 0 0,0 2 0 0 0,0 3 0 0 0,-13 1 0 0 0,-10 0-12 0 0,33 1-18 0 0,1 2 0 0 0,-30 6 30 0 0,28-4 0 0 0,-31-1 0 0 0,-5 0 0 0 0,-101 1 72 0 0,-70-2-97 0 0,34-1-22 0 0,-48 23 47 0 0,114-7 0 0 0,49-4 0 0 0,-5 1 0 0 0,18-2-1 0 0,15-1 13 0 0,0 0 41 0 0,-2 3-53 0 0,3 0 0 0 0,14-1-6 0 0,14-4-52 0 0,-21 1 58 0 0,37-4 10 0 0,-23 6-10 0 0,23-4 50 0 0,22-5-48 0 0,0 0 0 0 0,0 0 0 0 0,1 1 0 0 0,-1 0 0 0 0,1 0 0 0 0,-4 3-2 0 0,-10 5 0 0 0,2-2-1 0 0,-7 3-2 0 0,0 1-1 0 0,1 1 1 0 0,0 1 0 0 0,0 2 3 0 0,-21 26-74 0 0,38-37 74 0 0,1 0 0 0 0,-1 1 0 0 0,1 0 0 0 0,1-1 0 0 0,-1 1 0 0 0,1 1 0 0 0,-3 7 0 0 0,-6 9 0 0 0,-3 12 0 0 0,12-28 0 0 0,1 1 0 0 0,-1-1 0 0 0,-5 8 0 0 0,5-10 0 0 0,1 1 0 0 0,0-1 0 0 0,0 1-1 0 0,1 0 1 0 0,-2 3 0 0 0,-10 27 13 0 0,13-36-11 0 0,-4 8 13 0 0,0 0-1 0 0,1 1 1 0 0,0 0-1 0 0,-1 5-14 0 0,3-10 0 0 0,0 0 0 0 0,0 0 0 0 0,0-1 0 0 0,-1 1 0 0 0,0-1-1 0 0,0 0 1 0 0,0 1 0 0 0,-1 0 3 0 0,0 0-1 0 0,1 1 0 0 0,0-1 1 0 0,0 1-1 0 0,-1 2-2 0 0,3-4 5 0 0,0-1 0 0 0,-1 0 0 0 0,1 0-1 0 0,-1 0 1 0 0,0 0 0 0 0,0 0 0 0 0,0 0 0 0 0,0-1 0 0 0,0 1-1 0 0,-1-1 1 0 0,0 1-5 0 0,-19 24-90 0 0,20-25-52 0 0,-1-1 1 0 0,1 1 0 0 0,0 1-1 0 0,0-1 1 0 0,0 0 0 0 0,1 0-1 0 0,-1 1 1 0 0,0 0 141 0 0,1 5-699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6:59.191"/>
    </inkml:context>
    <inkml:brush xml:id="br0">
      <inkml:brushProperty name="width" value="0.05" units="cm"/>
      <inkml:brushProperty name="height" value="0.05" units="cm"/>
    </inkml:brush>
  </inkml:definitions>
  <inkml:trace contextRef="#ctx0" brushRef="#br0">4279 161 11376 0 0,'0'0'521'0'0,"0"-12"190"0"0,0 9-628 0 0,-1 0 0 0 0,1 0 1 0 0,-1 0-1 0 0,0 1 1 0 0,1-1-1 0 0,-1 0 1 0 0,-1 0-1 0 0,1 1 0 0 0,0-1 1 0 0,-1 1-1 0 0,1-1 1 0 0,-1 1-1 0 0,0-1 1 0 0,0 1-1 0 0,0 0 0 0 0,0 0 1 0 0,0 0-1 0 0,0 0 1 0 0,0 0-1 0 0,-1 1 1 0 0,1-1-1 0 0,-1 1 0 0 0,0-1-83 0 0,-10-5 124 0 0,0 1-1 0 0,0 1 1 0 0,-1 0-1 0 0,-3-1-123 0 0,15 6 30 0 0,-4-2 66 0 0,-1 1 0 0 0,1 0-1 0 0,-1 0 1 0 0,-2 0-96 0 0,-13-1 231 0 0,5 0-109 0 0,0 1 1 0 0,0 0 0 0 0,-1 1 0 0 0,-5 2-123 0 0,-23 0 141 0 0,-141-6 434 0 0,25-9 260 0 0,71 5-530 0 0,46 4-285 0 0,-149-7 364 0 0,66 6 31 0 0,5 0-70 0 0,-28 2-171 0 0,-47 1-140 0 0,14 5-25 0 0,-265 13-90 0 0,300-5 185 0 0,63-5 306 0 0,-1-3-410 0 0,-46 2 177 0 0,-195 17 74 0 0,241-19-168 0 0,44-2 10 0 0,-2 2-93 0 0,-144 8 548 0 0,118-9-243 0 0,40-2 10 0 0,0 2-1 0 0,-26 4-314 0 0,3 2 166 0 0,-19 4-172 0 0,-132 34-58 0 0,189-40 64 0 0,1-1 0 0 0,0 2 0 0 0,1 0 0 0 0,-7 4 0 0 0,-30 14 0 0 0,14-8 72 0 0,1 2 0 0 0,-4 3-72 0 0,36-19 18 0 0,1 0 0 0 0,-1-1 0 0 0,1 1 0 0 0,0 0 0 0 0,0 0 0 0 0,0 1-18 0 0,-15 14 74 0 0,13-15-69 0 0,1 0-4 0 0,0-1 0 0 0,1 1-1 0 0,-1 0 1 0 0,1 0-1 0 0,-1 1 1 0 0,1-1 0 0 0,0 1-1 0 0,-1 1 0 0 0,-15 22-28 0 0,12-17-35 0 0,0-1 1 0 0,1 2-1 0 0,-3 4 63 0 0,3-2 0 0 0,4-11 0 0 0,1 1 0 0 0,-1-1 0 0 0,1 0 0 0 0,0 1 0 0 0,0-1 0 0 0,1 1 0 0 0,-1 0 0 0 0,0-1 0 0 0,1 1 0 0 0,-1-1 0 0 0,1 3 0 0 0,-2 11 0 0 0,1-14 0 0 0,1 0 0 0 0,-1 1 0 0 0,1-1 0 0 0,0 0 0 0 0,0 1 0 0 0,0-1 0 0 0,0 0 0 0 0,0 3 0 0 0,0 10 0 0 0,0-13 0 0 0,0-1 0 0 0,0 1 0 0 0,0-1 0 0 0,0 1 0 0 0,0-1 0 0 0,0 1 0 0 0,0-1 0 0 0,0 0 0 0 0,1 1 0 0 0,-1-1 0 0 0,0 1 0 0 0,1-1 0 0 0,-1 1 0 0 0,1-1 0 0 0,0 0 0 0 0,0 1 0 0 0,0 1 0 0 0,0-1 0 0 0,0 1 0 0 0,0 0 0 0 0,0 0 0 0 0,0 0 0 0 0,0 0 0 0 0,-1 0 0 0 0,1 2 0 0 0,-1-3 0 0 0,0 1 0 0 0,1 0 0 0 0,-1-1 0 0 0,1 1 0 0 0,-1-1 0 0 0,1 1 0 0 0,0-1 0 0 0,0 1 0 0 0,1-1 0 0 0,-1 0 0 0 0,0 1 0 0 0,1-1 0 0 0,5 10 1 0 0,-6-11 7 0 0,-1 1 0 0 0,1-1 1 0 0,-1 0-1 0 0,1 0 0 0 0,0 1 0 0 0,0-1 0 0 0,0 0 0 0 0,0 0 1 0 0,0 0-1 0 0,0 0 0 0 0,0 0-8 0 0,6 5 10 0 0,0-1 0 0 0,0 0 0 0 0,1 0 0 0 0,0-1 0 0 0,0 1 0 0 0,0-2 0 0 0,0 1 0 0 0,5 0-10 0 0,27 9-9 0 0,-18-6 71 0 0,23 5-62 0 0,20 9 64 0 0,275 41 310 0 0,-291-54-301 0 0,7-2-73 0 0,-9-1 57 0 0,15 5-57 0 0,65 8 0 0 0,165 21 0 0 0,-83-6 0 0 0,-166-27 0 0 0,34-1 0 0 0,21 3 0 0 0,-94-8 0 0 0,91 13 0 0 0,91-1 0 0 0,40-7 0 0 0,102-2 0 0 0,-197-8 15 0 0,0 7 0 0 0,21 6-15 0 0,-112-5 2 0 0,0-2 0 0 0,0-2 1 0 0,6-2-3 0 0,117-17 57 0 0,-58 9-36 0 0,-52 1 31 0 0,-9 3 24 0 0,8-4-76 0 0,8-4 57 0 0,-24 7 120 0 0,0-1 0 0 0,0-2 0 0 0,-1-2 0 0 0,1-2-177 0 0,101-49 184 0 0,-78 31-212 0 0,-35 18-24 0 0,24-11 52 0 0,66-30 156 0 0,-87 45-85 0 0,-1-2-1 0 0,0-2 0 0 0,-1 0 1 0 0,0-1-1 0 0,-1-1 0 0 0,-1-2 1 0 0,-1 0-1 0 0,15-18-70 0 0,-30 28 123 0 0,0 1 0 0 0,0-1 0 0 0,-1 0 0 0 0,4-10-123 0 0,-8 16 13 0 0,-1 0 0 0 0,1 0 1 0 0,-1 0-1 0 0,0 0 0 0 0,0 0 1 0 0,0-1-1 0 0,0 1 0 0 0,-1 0 1 0 0,0-1-1 0 0,1 1 0 0 0,-1 0 1 0 0,0-1-1 0 0,-1 1 1 0 0,1-1-1 0 0,0 1 0 0 0,-1 0 1 0 0,0-1-14 0 0,-4-10-37 0 0,5 10 10 0 0,-2 0-1 0 0,1 1 1 0 0,0-1-1 0 0,-1 1 1 0 0,1 0 0 0 0,-1-1-1 0 0,0 1 1 0 0,-3-3 27 0 0,-1-1-16 0 0,-1 0 1 0 0,0 0 0 0 0,0 0-1 0 0,-1 1 1 0 0,0 0 0 0 0,0 0-1 0 0,0 1 1 0 0,-1 0-1 0 0,0 1 1 0 0,0 0 0 0 0,0 0-1 0 0,-3 0 16 0 0,-22-6-266 0 0,0 1-1 0 0,-28-3 267 0 0,55 11-34 0 0,-191-30-4004 0 0,124 23-3457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7:33.439"/>
    </inkml:context>
    <inkml:brush xml:id="br0">
      <inkml:brushProperty name="width" value="0.05" units="cm"/>
      <inkml:brushProperty name="height" value="0.05" units="cm"/>
    </inkml:brush>
  </inkml:definitions>
  <inkml:trace contextRef="#ctx0" brushRef="#br0">447 69 13472 0 0,'-14'-5'356'0'0,"1"-1"1"0"0,1 0-1 0 0,-1-1 1 0 0,0-2-357 0 0,-25-12 1415 0 0,10 15 21 0 0,24 4-1345 0 0,-1 0 1 0 0,1 1-1 0 0,-1 0 0 0 0,1 0 1 0 0,-1 0-1 0 0,1 1 0 0 0,-1-1 1 0 0,1 1-1 0 0,-1 0 0 0 0,0 0 1 0 0,1 1-1 0 0,-1-1 1 0 0,1 1-1 0 0,-1 0 0 0 0,1 0 1 0 0,-4 2-92 0 0,-10 4 179 0 0,1 0 1 0 0,-1 2 0 0 0,-6 4-180 0 0,10-5 17 0 0,-12 5 253 0 0,17-9-216 0 0,-1 1 0 0 0,1 0 1 0 0,0 1-1 0 0,0 0 0 0 0,0 0 0 0 0,-3 4-54 0 0,7-3 40 0 0,0-1 1 0 0,1 1-1 0 0,0 0 0 0 0,0 0 0 0 0,-3 7-40 0 0,3-4 20 0 0,1-5-12 0 0,0 0 0 0 0,1 1 0 0 0,-1-1 0 0 0,1 1-1 0 0,1 0 1 0 0,-1 0 0 0 0,1 0 0 0 0,0 0 0 0 0,1 0 0 0 0,-1 0-1 0 0,1 0 1 0 0,0 0 0 0 0,1 0 0 0 0,-1 0 0 0 0,2 1-8 0 0,1 13 11 0 0,6 21 42 0 0,-5-32-43 0 0,-1 0 1 0 0,2 0 0 0 0,-1 0-1 0 0,1-1 1 0 0,1 0-1 0 0,-1 1 1 0 0,2-2 0 0 0,-1 1-1 0 0,1-1 1 0 0,0 0-1 0 0,4 3-10 0 0,0-1 65 0 0,0-1 0 0 0,1 0 0 0 0,0-1 0 0 0,0-1 0 0 0,1 1 0 0 0,-1-2-1 0 0,14 4-64 0 0,22 12 207 0 0,-36-15-126 0 0,1-1-1 0 0,0 0 0 0 0,7 2-80 0 0,57 22 256 0 0,-25-11-113 0 0,-32-11-110 0 0,-16-5-27 0 0,1 0 0 0 0,-1 0 0 0 0,0 0-1 0 0,1 1 1 0 0,-1-1 0 0 0,3 4-6 0 0,23 15 40 0 0,-19-15 3 0 0,-4 2-33 0 0,-2 2 1 0 0,0-2 32 0 0,-1 2-49 0 0,-4-8-122 0 0,0-2-209 0 0,0 0-55 0 0,-5-5-5878 0 0,-3 2-306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37:33.998"/>
    </inkml:context>
    <inkml:brush xml:id="br0">
      <inkml:brushProperty name="width" value="0.05" units="cm"/>
      <inkml:brushProperty name="height" value="0.05" units="cm"/>
    </inkml:brush>
  </inkml:definitions>
  <inkml:trace contextRef="#ctx0" brushRef="#br0">30 239 10136 0 0,'-2'-1'121'0'0,"1"1"1"0"0,-1-1-1 0 0,1 1 1 0 0,-1-1 0 0 0,1 0-1 0 0,-1 1 1 0 0,1-1-1 0 0,0 0 1 0 0,-1 0 0 0 0,1 0-1 0 0,0 0 1 0 0,0-1-1 0 0,-1 1 1 0 0,1 0 0 0 0,0 0-1 0 0,0-1 1 0 0,0 1-1 0 0,1 0 1 0 0,-1-1 0 0 0,0 1-1 0 0,0-1 1 0 0,1 1-1 0 0,-1-1 1 0 0,1 0 0 0 0,-1 0-122 0 0,1-1 185 0 0,0 0-83 0 0,0 1 0 0 0,0-1-1 0 0,0 1 1 0 0,0-1 0 0 0,0 1-1 0 0,1 0 1 0 0,-1-1 0 0 0,0 1 0 0 0,1-1-1 0 0,0 1 1 0 0,0 0 0 0 0,0 0-1 0 0,0-1 1 0 0,0 1 0 0 0,0 0-1 0 0,0 0 1 0 0,1-1-102 0 0,0 0 70 0 0,-1 1-43 0 0,0 0 1 0 0,0 0 0 0 0,0 0 0 0 0,0 0 0 0 0,0 0 0 0 0,0 0 0 0 0,0 0-1 0 0,1 1 1 0 0,-1-1 0 0 0,1 0 0 0 0,-1 1 0 0 0,1-1 0 0 0,2 0-28 0 0,-2 0 54 0 0,3-2 150 0 0,-1 1 0 0 0,1 0 0 0 0,0 1 0 0 0,0-1-1 0 0,0 1 1 0 0,0 0 0 0 0,0 0 0 0 0,0 1 0 0 0,1-1-204 0 0,10-1 449 0 0,0 1 0 0 0,6 0-449 0 0,2-1 212 0 0,53-1 320 0 0,8-7-386 0 0,81-14 236 0 0,-24 4 65 0 0,108-2-447 0 0,-166 16 91 0 0,67 1 179 0 0,25 7-270 0 0,-46 0 70 0 0,76 9 79 0 0,-80-3 113 0 0,-80-5-157 0 0,226 16 511 0 0,-195-13-458 0 0,-50-5-109 0 0,0 2 0 0 0,0 1-1 0 0,1 1-48 0 0,-20-2-9 0 0,1-1 69 0 0,0 1-1 0 0,0 0 0 0 0,0 1 0 0 0,0 0 0 0 0,-1 1 0 0 0,1-1 1 0 0,0 2-60 0 0,-7-4-99 0 0,-2-1 18 0 0,0 0-1 0 0,1 0 1 0 0,-1 0-1 0 0,0 0 1 0 0,1 0-1 0 0,-1 0 1 0 0,0 0-1 0 0,1 1 1 0 0,-1-1-1 0 0,0 0 1 0 0,0 0-1 0 0,1 0 1 0 0,-1 1-1 0 0,0-1 0 0 0,1 0 1 0 0,-1 0-1 0 0,0 1 1 0 0,0-1-1 0 0,0 0 1 0 0,1 1-1 0 0,-1-1 1 0 0,0 0-1 0 0,0 1 82 0 0,4 9-7303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21:41:13.836"/>
    </inkml:context>
    <inkml:brush xml:id="br0">
      <inkml:brushProperty name="width" value="0.05" units="cm"/>
      <inkml:brushProperty name="height" value="0.05" units="cm"/>
    </inkml:brush>
  </inkml:definitions>
  <inkml:trace contextRef="#ctx0" brushRef="#br0">164 1102 1840 0 0,'-3'1'53'0'0,"0"0"1"0"0,0 0-1 0 0,0-1 0 0 0,-1 0 1 0 0,1 1-1 0 0,0-1 0 0 0,0 0 1 0 0,-1-1-1 0 0,1 1 0 0 0,0-1 1 0 0,-1 0-54 0 0,-22-6 4263 0 0,17 1-1659 0 0,9 5-2506 0 0,-1 1 0 0 0,1-1 0 0 0,-1 1 0 0 0,1-1 0 0 0,-1 1 0 0 0,1 0 0 0 0,-1-1 0 0 0,1 1 0 0 0,-1 0 0 0 0,0-1 0 0 0,1 1 0 0 0,-1 0 0 0 0,0 0 0 0 0,1 0 0 0 0,-1 0 0 0 0,0-1-98 0 0,0 1 676 0 0,1 0-326 0 0,0 0-323 0 0,-1 0 0 0 0,1 0 0 0 0,0-1 0 0 0,0 1 0 0 0,0 0 0 0 0,0 0 0 0 0,0 0 0 0 0,0-1 0 0 0,0 1-1 0 0,0 0 1 0 0,0 0 0 0 0,0-1 0 0 0,0 1 0 0 0,0 0 0 0 0,0 0 0 0 0,1-1 0 0 0,-1 1 0 0 0,0 0 0 0 0,0 0 0 0 0,0-1 0 0 0,0 1 0 0 0,0 0 0 0 0,0 0 0 0 0,1 0 0 0 0,-1-1-27 0 0,7 1 14 0 0,8 0-14 0 0,-9 1 0 0 0,5 5 0 0 0,-4-4 4 0 0,1 1 0 0 0,-1-1 0 0 0,1 0 0 0 0,-1-1 0 0 0,1 0 0 0 0,-1 0 0 0 0,8-1-4 0 0,-4 1 10 0 0,1 0 1 0 0,-1 0 0 0 0,2 2-11 0 0,-2-2 55 0 0,-1 1 1 0 0,1-1 0 0 0,0-1 0 0 0,0 0 0 0 0,0-1 0 0 0,-1 0 0 0 0,11-2-56 0 0,-4 1 138 0 0,7 1-80 0 0,9-2-5 0 0,-13 0 130 0 0,0 1 1 0 0,0 0-1 0 0,18 2-183 0 0,-26 0 30 0 0,-1 1-1 0 0,1 0 0 0 0,0 1 1 0 0,-1 1-1 0 0,0 0 0 0 0,1 0 1 0 0,1 2-30 0 0,-9-5-12 0 0,-2 0 11 0 0,-1 0 1 0 0,1 0 0 0 0,-1 0-1 0 0,0 0 1 0 0,1 0 0 0 0,-1 0 0 0 0,0 1-1 0 0,1-1 1 0 0,-1 0 0 0 0,0 1-1 0 0,1-1 1 0 0,-1 1 0 0 0,0-1 0 0 0,1 1 0 0 0,1 0 0 0 0,1 1 0 0 0,1 0 0 0 0,-1 0 0 0 0,1 0 0 0 0,-1 0 0 0 0,0 1 0 0 0,0 0 0 0 0,0 0 0 0 0,2 1 0 0 0,-1 1 9 0 0,0-1 0 0 0,0 1 1 0 0,0 0-1 0 0,0 0 1 0 0,-1 1-1 0 0,0-1 0 0 0,1 3-9 0 0,6 8 9 0 0,-8-12 10 0 0,0 1-1 0 0,-1 0 0 0 0,0 0 1 0 0,0 0-1 0 0,1 3-18 0 0,-1-1 24 0 0,1-1 1 0 0,-1 0-1 0 0,1-1 1 0 0,2 4-25 0 0,-2-3 0 0 0,-2-4 0 0 0,0 0 0 0 0,0 0 0 0 0,0 0 0 0 0,1 0 0 0 0,-1-1 0 0 0,0 1 0 0 0,1 0 0 0 0,-1-1 0 0 0,1 1 0 0 0,0-1 0 0 0,-1 0 0 0 0,1 1 0 0 0,0-1 0 0 0,2 3 0 0 0,-3-3 1 0 0,1 1 0 0 0,-1-1 0 0 0,0 1 0 0 0,1-1 0 0 0,-1 0 0 0 0,1 0 1 0 0,-1 0-1 0 0,1 0 0 0 0,0 0 0 0 0,0 0 0 0 0,-1-1 0 0 0,1 1 0 0 0,0 0-1 0 0,2 0 59 0 0,0 1 0 0 0,-1-1-1 0 0,1 0 1 0 0,0 0-1 0 0,4 1-58 0 0,-7-2 15 0 0,1 0 0 0 0,-1 1-1 0 0,1-1 1 0 0,-1 0-1 0 0,1 0 1 0 0,-1 0-1 0 0,0 0 1 0 0,1-1-1 0 0,-1 1 1 0 0,1 0-1 0 0,-1 0 1 0 0,0-1-1 0 0,1 1 1 0 0,-1-1-1 0 0,0 0 1 0 0,1 1-1 0 0,-1-1 1 0 0,0 0 0 0 0,1 0-15 0 0,-1 0 74 0 0,10 1 24 0 0,0-1 0 0 0,-1-1 0 0 0,3 0-98 0 0,-8 0 0 0 0,-3 1 0 0 0,-1 0 0 0 0,1 1 0 0 0,0-1 0 0 0,0 1 0 0 0,0-1 0 0 0,-1 1 0 0 0,1 0 0 0 0,0 0 0 0 0,0 0 0 0 0,0 0 0 0 0,0 0 0 0 0,0 0 0 0 0,-1 0 0 0 0,1 1 0 0 0,0-1 0 0 0,0 1 0 0 0,34 6 0 0 0,-31-4 0 0 0,-1-1 0 0 0,4 2 0 0 0,5-2 0 0 0,14 8 0 0 0,-26-7 0 0 0,1-1 0 0 0,8 4 0 0 0,7 1 0 0 0,4 4 0 0 0,-17-8 0 0 0,-1-2 0 0 0,18 7 0 0 0,-11-4 0 0 0,-1-1 0 0 0,0 0 0 0 0,0 0 0 0 0,0-1 0 0 0,2 0 0 0 0,1 0 0 0 0,0-1 0 0 0,0-1 0 0 0,0 1 0 0 0,0-2 0 0 0,4 0 0 0 0,25-1 0 0 0,-32 1 9 0 0,0-1 0 0 0,0 0 1 0 0,-1 0-1 0 0,1-1 0 0 0,-1 0 1 0 0,0-1-1 0 0,2 0-9 0 0,9-4-1 0 0,3 0 13 0 0,-12 5 5 0 0,0-1 0 0 0,0 0 1 0 0,4-2-18 0 0,-6 2-1 0 0,0 1 1 0 0,0 0-1 0 0,0 1 1 0 0,2-1 0 0 0,16-4 24 0 0,-6 0 445 0 0,20-3-469 0 0,-6 2 39 0 0,-16 2-144 0 0,17-3-232 0 0,-11 2 337 0 0,-20 5-2 0 0,-1 1 1 0 0,1 0-1 0 0,-1 0 0 0 0,1 0 0 0 0,-1 0 0 0 0,1 1 1 0 0,3-1 1 0 0,26 0-28 0 0,-17 0 17 0 0,-1 1 0 0 0,0 1 1 0 0,1 0 10 0 0,76 10 0 0 0,-46-1-34 0 0,43 14 34 0 0,-42-11-30 0 0,33 6 30 0 0,9-8 0 0 0,-68-7 0 0 0,36 6 0 0 0,32 1 0 0 0,-76-9 0 0 0,0 0 0 0 0,10 4 0 0 0,-10-3 0 0 0,-1-1 0 0 0,11 1 0 0 0,-6 0 0 0 0,0 0 0 0 0,0 0 0 0 0,2 2 0 0 0,28 6 0 0 0,15 1 0 0 0,40 5 0 0 0,-78-14 0 0 0,12 2 0 0 0,-1-2 0 0 0,1-2 0 0 0,31-2 0 0 0,80-10 0 0 0,-112 7 18 0 0,24-5-18 0 0,-26 3 35 0 0,26-1-35 0 0,-51 6 12 0 0,1 0 1 0 0,-1-1-1 0 0,0 1 1 0 0,2-2-13 0 0,27-5 46 0 0,52-1 285 0 0,-73 7-331 0 0,1 1 1 0 0,9 0-1 0 0,27-1-257 0 0,-14-2 100 0 0,32 2 157 0 0,-34 2 6 0 0,0-2 1 0 0,2-2-7 0 0,117-14 94 0 0,-112 13 126 0 0,18-3-390 0 0,4-4 170 0 0,-30 6-147 0 0,23 0 147 0 0,0 0 3 0 0,-9 1-3 0 0,1 3 0 0 0,36 4 0 0 0,-8-1 0 0 0,52 4 228 0 0,-79-2-43 0 0,74 8-585 0 0,-65-6 377 0 0,-22-2 25 0 0,8-1-2 0 0,21-4 128 0 0,1-3 0 0 0,-1-3 0 0 0,15-6-128 0 0,-30 6-168 0 0,11 2 168 0 0,6-1-152 0 0,51-3 149 0 0,-65 7 48 0 0,-1-3-1 0 0,27-7-44 0 0,-25 1 264 0 0,15-3-185 0 0,23-10-79 0 0,-93 24-4 0 0,22-7-125 0 0,0 1 1 0 0,1 1 0 0 0,13 0 128 0 0,72-12 80 0 0,-52 11 6 0 0,0 4 1 0 0,0 2 0 0 0,0 2-1 0 0,23 5-86 0 0,69 5-65 0 0,-87-6-200 0 0,-41-4 244 0 0,1 1 0 0 0,-1 1 0 0 0,0 1 0 0 0,-1 1 1 0 0,10 4 20 0 0,-14-4 0 0 0,-1-1 0 0 0,5 1 0 0 0,24 7 0 0 0,191 53 0 0 0,-51-16 0 0 0,-145-39-2 0 0,11 1 2 0 0,25 5 12 0 0,-38-8 176 0 0,0-2-1 0 0,16 0-187 0 0,-10-1-95 0 0,38 2-44 0 0,-45-5 257 0 0,1 2 1 0 0,11 4-119 0 0,-25-3-30 0 0,20 4-104 0 0,37 13 134 0 0,-1 5 0 0 0,1-4 0 0 0,1-4 0 0 0,11-2 0 0 0,-67-14 21 0 0,1-1 1 0 0,-1-2-1 0 0,1-1 1 0 0,0-1-22 0 0,-16 1 4 0 0,15-2 56 0 0,-1-2-1 0 0,1-1 1 0 0,-1-1-1 0 0,0 0 0 0 0,13-8-59 0 0,-29 12 10 0 0,64-30 69 0 0,-41 18 25 0 0,9-7-104 0 0,20-9 86 0 0,14-9 14 0 0,-43 23-51 0 0,22-9-49 0 0,31-7 63 0 0,24-9 49 0 0,-87 32-71 0 0,-1 0 1 0 0,0-2-1 0 0,16-12-41 0 0,110-77 136 0 0,-94 63-85 0 0,-13 10 1 0 0,21-22-52 0 0,-48 39 17 0 0,-2 0-1 0 0,1-1 0 0 0,-2-1 1 0 0,1 0-1 0 0,-2 0 0 0 0,7-13-16 0 0,-13 22 13 0 0,1-4-3 0 0,0 0 0 0 0,0 0 0 0 0,0 0 0 0 0,-1 0 0 0 0,0-1-1 0 0,0-4-9 0 0,3-11 49 0 0,-4 16-46 0 0,-1 0 0 0 0,1-1 0 0 0,-1 1-1 0 0,0-4-2 0 0,-1-14-8 0 0,1 7 25 0 0,-2 0 1 0 0,0 0-1 0 0,0 1 1 0 0,-2-1-1 0 0,-2-6-17 0 0,-5-8 117 0 0,-1 0-1 0 0,-9-14-116 0 0,-8-22-80 0 0,23 59 80 0 0,0-1 0 0 0,-1 2 0 0 0,0-1 0 0 0,-1 0 0 0 0,0 1 0 0 0,-6-6 0 0 0,-6-9 0 0 0,-2 1 0 0 0,0 1 0 0 0,-1 1 0 0 0,-1 1 0 0 0,-9-6 0 0 0,-32-27 0 0 0,48 40 0 0 0,-2 0 0 0 0,1 2 0 0 0,-2 0 0 0 0,1 0 0 0 0,-20-6 0 0 0,11 6 24 0 0,-1 1-1 0 0,0 1 0 0 0,0 1 1 0 0,-1 2-1 0 0,0 1 0 0 0,0 1 1 0 0,0 1-1 0 0,-1 2 0 0 0,1 1 1 0 0,-27 3-24 0 0,-14 8-232 0 0,1 2 0 0 0,-34 13 232 0 0,-13 3-135 0 0,-213 36-12 0 0,297-59 147 0 0,-48 7 0 0 0,-80 4 0 0 0,-52-1 0 0 0,147-9 0 0 0,-413 57 0 0 0,289-35-64 0 0,108-16 64 0 0,35-4 0 0 0,0-2 0 0 0,0-3 0 0 0,-3-1 0 0 0,-29 2 0 0 0,38-2 0 0 0,-123 12 0 0 0,67-5 0 0 0,44-4 0 0 0,-36-1 0 0 0,66-4 0 0 0,0 1 0 0 0,-9 2 0 0 0,9-1 5 0 0,0 0 1 0 0,-8-1-6 0 0,-131 1 53 0 0,20 4 91 0 0,105-5-144 0 0,1 1 0 0 0,-9 3 0 0 0,-12 2 0 0 0,6-2 0 0 0,13 0 0 0 0,0-3 0 0 0,-4-1 0 0 0,-29 3 0 0 0,30-2 0 0 0,-54 8 0 0 0,87-10 6 0 0,-49 3 60 0 0,-8-1-66 0 0,56-3 0 0 0,0 1 0 0 0,0 0 0 0 0,-6 2 0 0 0,-17 2 0 0 0,20-4 0 0 0,-46 4 0 0 0,-18-1 0 0 0,-2 1 88 0 0,37-2-29 0 0,-210 23 165 0 0,145-20-75 0 0,-78-5-149 0 0,23-4 74 0 0,139 3-73 0 0,-62 4 170 0 0,-79 15-171 0 0,126-14-43 0 0,-90 16 31 0 0,56-7 13 0 0,-15-2-1 0 0,-33 6 0 0 0,85-15-3 0 0,-3 1 70 0 0,-21-1-67 0 0,17-2 0 0 0,11 0 0 0 0,-16-2 0 0 0,-69-7 0 0 0,82 4 1 0 0,7 1-55 0 0,-18-4 54 0 0,-29-6-5 0 0,-1 3 0 0 0,-45 0 5 0 0,23 3-1 0 0,-55-12 1 0 0,-13-9 0 0 0,23-6 49 0 0,52 11 169 0 0,-18-4-471 0 0,89 22 248 0 0,0 0 0 0 0,0-2 0 0 0,-13-7 5 0 0,14 6 1 0 0,-1 1-1 0 0,0 0 0 0 0,-8-1 0 0 0,-57-18 0 0 0,59 20 0 0 0,-29-5 0 0 0,-17-2 0 0 0,45 8 5 0 0,0 1 1 0 0,-10 0-6 0 0,13 2 16 0 0,0-1 0 0 0,0 0 0 0 0,0-2 0 0 0,-5-2-16 0 0,-9-1 55 0 0,-8-2-130 0 0,-42-13 60 0 0,61 14 15 0 0,-1 2 0 0 0,1 1 0 0 0,-1 1 0 0 0,0 1 0 0 0,0 1 0 0 0,-15 1 0 0 0,-14 1 13 0 0,21-1-20 0 0,1 3 0 0 0,-1 0 0 0 0,-14 4 7 0 0,-46 9-64 0 0,60-10 104 0 0,23-3-32 0 0,-1 0 0 0 0,1 1 0 0 0,-7 2-8 0 0,-14 4-65 0 0,-28 4 65 0 0,56-11 1 0 0,-15 1-1 0 0,13-1 0 0 0,0-1 0 0 0,0 1 0 0 0,0 0 0 0 0,0 1 0 0 0,0-1 0 0 0,-1 1 0 0 0,-83 26 0 0 0,49-12 0 0 0,0 1 0 0 0,1 2 0 0 0,1 1 0 0 0,-24 19 0 0 0,44-27 13 0 0,0 1 0 0 0,1 0 0 0 0,1 1 0 0 0,0 1-1 0 0,-9 12-12 0 0,17-18 5 0 0,-11 14-87 0 0,2 1-1 0 0,-1 1 83 0 0,-5 8-12 0 0,15-24 0 0 0,1 1 0 0 0,1-1-1 0 0,-2 4 13 0 0,-30 52 146 0 0,23-42-150 0 0,1 1-1 0 0,-9 22 5 0 0,17-31 35 0 0,0 0 0 0 0,-3 15-35 0 0,8-25 0 0 0,0 0-1 0 0,0 0 1 0 0,1 0-1 0 0,-1 1 1 0 0,1-1-1 0 0,0 0 0 0 0,1 0 1 0 0,-1 0-1 0 0,1 1 1 0 0,0-1-1 0 0,1 1 1 0 0,2 8 0 0 0,0 0 0 0 0,0 1 0 0 0,2-1 0 0 0,-1 0 0 0 0,2 0 0 0 0,0 0 0 0 0,0-1 0 0 0,1 0 0 0 0,2 0 0 0 0,23 30-21 0 0,-9-13-382 0 0,7 6 403 0 0,-22-27 8 0 0,0-1 0 0 0,0 0-1 0 0,1 0 1 0 0,0-1 0 0 0,1 0-1 0 0,-1 0 1 0 0,1-1 0 0 0,1-1-1 0 0,-1 0 1 0 0,1-1 0 0 0,0 0-8 0 0,7 2-2466 0 0,0-2 1 0 0,9 2 2465 0 0,-12-3-5449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02T18:33:20.696"/>
    </inkml:context>
    <inkml:brush xml:id="br0">
      <inkml:brushProperty name="width" value="0.05" units="cm"/>
      <inkml:brushProperty name="height" value="0.05" units="cm"/>
    </inkml:brush>
  </inkml:definitions>
  <inkml:trace contextRef="#ctx0" brushRef="#br0">1093 3134 3224 0 0,'-1'4'76'0'0,"-1"0"-1"0"0,1 0 1 0 0,-1-1 0 0 0,0 1 0 0 0,-1 0-1 0 0,1-1 1 0 0,-1 1 0 0 0,0-1-1 0 0,1 1 1 0 0,-4 1-76 0 0,5-4 2309 0 0,1-1 794 0 0,0 0 156 0 0,0 0-393 0 0,0 0-1781 0 0,0 0-778 0 0,0 0-156 0 0,0 0-38 0 0,8 1-38 0 0,-6-1-75 0 0,-1 1 0 0 0,1-1 0 0 0,0 0 0 0 0,-1 0 0 0 0,1-1-1 0 0,0 1 1 0 0,-1 0 0 0 0,1-1 0 0 0,-1 1 0 0 0,1-1 0 0 0,-1 1 0 0 0,1-1 0 0 0,-1 1 0 0 0,1-1-1 0 0,-1 0 1 0 0,19-6 54 0 0,-11 2 4 0 0,-8 3-31 0 0,1 1 0 0 0,0 0 0 0 0,0 0 0 0 0,0 0 0 0 0,0 0 0 0 0,0 0 0 0 0,0 0 0 0 0,1 0-27 0 0,40-15 757 0 0,-4 0 90 0 0,56-17 573 0 0,-7 1-1000 0 0,-65 21-392 0 0,-1 0-1 0 0,-1-2 1 0 0,20-14-28 0 0,7-13 448 0 0,-40 33-303 0 0,-2 0-56 0 0,0 0 0 0 0,1 0-1 0 0,-2-1 1 0 0,5-7-89 0 0,13-17 37 0 0,-10 16-17 0 0,-2-2-1 0 0,1 0 1 0 0,2-8-20 0 0,-1 3 5 0 0,15-20-5 0 0,-16 25 0 0 0,-1-1 0 0 0,4-9 0 0 0,11-19 0 0 0,-19 36-6 0 0,11-16 55 0 0,-2-2-1 0 0,-1 1 0 0 0,2-10-48 0 0,48-111 37 0 0,-54 123-106 0 0,6-17 58 0 0,-10 21 11 0 0,1 0 0 0 0,0 1 0 0 0,1 0 0 0 0,9-12 0 0 0,-2 2 0 0 0,6-17 0 0 0,-13 26 0 0 0,-5 14 2 0 0,4-8 2 0 0,-1 0 0 0 0,-1-1 1 0 0,-1 0-1 0 0,2-10-4 0 0,-4 17 50 0 0,-1 1 1 0 0,1 0-1 0 0,0 0 1 0 0,2-2-51 0 0,9-28 159 0 0,-1-19 115 0 0,-2-6-274 0 0,-10 51 38 0 0,0 1 0 0 0,-1-1 0 0 0,-1-10-38 0 0,0-7 48 0 0,0 15 21 0 0,0 0 0 0 0,-3-7-69 0 0,1-5 38 0 0,0 15-27 0 0,0-1 0 0 0,0 1 0 0 0,-4-8-11 0 0,3 8 65 0 0,-3-6 80 0 0,-1 2 1 0 0,0-1 0 0 0,-3-2-146 0 0,-16-35 333 0 0,4 11-308 0 0,5 12-30 0 0,-75-136-75 0 0,76 138 164 0 0,0 1-1 0 0,-11-12-83 0 0,0 0 81 0 0,17 24-51 0 0,-2 1-1 0 0,0 1 1 0 0,-7-7-30 0 0,-4-3 7 0 0,18 18-7 0 0,0 0 0 0 0,-1 1 0 0 0,0 0 0 0 0,-2-1 0 0 0,-18-14 0 0 0,15 11 15 0 0,-1 1 0 0 0,0 0 1 0 0,0 0-1 0 0,-1 1 0 0 0,0 1 0 0 0,-10-3-15 0 0,-11-5 27 0 0,-29-12-17 0 0,-66-16-10 0 0,28 8 152 0 0,24 3-152 0 0,58 24 18 0 0,0-1-1 0 0,-2-2-17 0 0,-34-14 29 0 0,-118-28 87 0 0,133 40-104 0 0,10 5 5 0 0,-1 1 0 0 0,-14 0-17 0 0,11 1 30 0 0,-32-8-30 0 0,-9-1-1 0 0,17 4 14 0 0,38 7 2 0 0,0 1-1 0 0,-1 1 0 0 0,1 1 1 0 0,-6 2-15 0 0,-19-1 2 0 0,-30 2-2 0 0,57-2 0 0 0,16 0 0 0 0,0-1 0 0 0,0 0 0 0 0,-1 0 0 0 0,1 0 0 0 0,0 0 0 0 0,0 0 0 0 0,0 0 0 0 0,-3-2 0 0 0,-2 2 0 0 0,-1 0 0 0 0,2 3 0 0 0,7-2 0 0 0,-1-1 0 0 0,1 0 0 0 0,0 0 0 0 0,0 0 0 0 0,0 0 0 0 0,-1 0 0 0 0,1 0 0 0 0,0 0 0 0 0,0 0 0 0 0,0 0 0 0 0,0 0 0 0 0,-1 0 0 0 0,1 0 0 0 0,0 0 0 0 0,0 0 0 0 0,0 0 0 0 0,-1 0 0 0 0,1 0 0 0 0,0 0 0 0 0,0-1 0 0 0,0 1 0 0 0,0 0 0 0 0,-1 0 0 0 0,1 0 0 0 0,0 0 0 0 0,0 0 0 0 0,0 0 0 0 0,0 0 0 0 0,0-1 0 0 0,-1 1 0 0 0,1 0 0 0 0,0 0 0 0 0,0 0 0 0 0,0 0 0 0 0,0-1 0 0 0,0 1 0 0 0,0 0 0 0 0,0 0 0 0 0,0 0 0 0 0,0 0 0 0 0,0-1 0 0 0,0 1 0 0 0,0 0 0 0 0,-1 0 0 0 0,1 0 0 0 0,0-1 0 0 0,0 1 0 0 0,1 0 0 0 0,-1 0 0 0 0,0 0 0 0 0,0 0 0 0 0,0-1 0 0 0,0 1 0 0 0,0 0 0 0 0,0 0 0 0 0,0 0 0 0 0,0-1 0 0 0,0 1 0 0 0,0 0 0 0 0,0 0 0 0 0,0 0 0 0 0,1 0 0 0 0,-1 0 0 0 0,0-1 0 0 0,0 1 0 0 0,0 0 0 0 0,0 0 0 0 0,0 0 0 0 0,4-7-2 0 0,-1 0 0 0 0,1 1-1 0 0,0-1 1 0 0,5-5 2 0 0,-5 5-24 0 0,1 1 1 0 0,-1-2-1 0 0,0 1 0 0 0,1-2 24 0 0,4-10-26 0 0,2 1 0 0 0,0 0 1 0 0,1 0-1 0 0,1 1 0 0 0,2-2 26 0 0,15-19-23 0 0,6-9-65 0 0,13-12 88 0 0,-7 2 0 0 0,-32 45 3 0 0,-1 0-1 0 0,0-1 0 0 0,-1 0 1 0 0,-1 0-1 0 0,2-4-2 0 0,-9 13 63 0 0,0 2 21 0 0,0 1-4 0 0,0 1-8 0 0,-11 14 47 0 0,-34 35-78 0 0,25-27-8 0 0,-11 15-33 0 0,-28 34 0 0 0,30-37 0 0 0,-11 15 10 0 0,21-23 12 0 0,-2-1 0 0 0,-18 16-22 0 0,27-30 5 0 0,2 0 0 0 0,-1 0 1 0 0,1 0-1 0 0,-6 11-5 0 0,-18 26-7 0 0,12-18-29 0 0,-5 12 36 0 0,19-29 63 0 0,-1 0 0 0 0,0 0 1 0 0,-8 8-64 0 0,16-20 64 0 0,1-1-56 0 0,-1 0 1 0 0,1 0-1 0 0,0 1 1 0 0,0-1 0 0 0,0 0-1 0 0,-1 0 1 0 0,1 0 0 0 0,0 0-1 0 0,0 1 1 0 0,0-1-1 0 0,0 0 1 0 0,-1 0 0 0 0,1 1-1 0 0,0-1 1 0 0,0 0 0 0 0,0 0-1 0 0,0 1 1 0 0,0-1-1 0 0,0 0 1 0 0,0 0 0 0 0,0 1-1 0 0,0-1 1 0 0,0 0 0 0 0,0 0-1 0 0,0 1 1 0 0,0-1-1 0 0,0 0 1 0 0,0 0 0 0 0,0 1-1 0 0,0-1-8 0 0,4 3 5 0 0,-1-1 1 0 0,1 0-1 0 0,0 0 0 0 0,0-1 0 0 0,1 1 1 0 0,-1-1-1 0 0,0 0 0 0 0,0 0 0 0 0,1 0 1 0 0,-1 0-1 0 0,0-1 0 0 0,3 0-5 0 0,21 4 1 0 0,-17-2 1 0 0,0 0 0 0 0,0-2 0 0 0,2 1-2 0 0,22 2 136 0 0,1 2 62 0 0,-10-2-178 0 0,0 2 0 0 0,0 0 0 0 0,21 9-20 0 0,-22-6 0 0 0,-17-6 0 0 0,1 1 0 0 0,-1 1 0 0 0,1-1 0 0 0,0 2 0 0 0,13 6 7 0 0,-16-9-28 0 0,0 1 0 0 0,0 0 1 0 0,0 1-1 0 0,-1-1 1 0 0,1 1-1 0 0,-1 0 0 0 0,0 0 1 0 0,0 1-1 0 0,-1-1 0 0 0,3 4 21 0 0,-2 1 11 0 0,0 0 45 0 0,2 7-47 0 0,-8-11-437 0 0,0-2 183 0 0,0-2-1099 0 0,1-1-411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72513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398214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baseline="0" dirty="0">
                <a:latin typeface="Comic Sans MS" panose="030F0702030302020204" pitchFamily="66" charset="0"/>
              </a:rPr>
              <a:t>If there is no empty slots, the Producer is stuck with the lock acquired – leading to deadlock</a:t>
            </a:r>
            <a:endParaRPr lang="en-US" dirty="0">
              <a:latin typeface="Comic Sans MS" panose="030F0702030302020204" pitchFamily="66" charset="0"/>
            </a:endParaRPr>
          </a:p>
        </p:txBody>
      </p:sp>
    </p:spTree>
    <p:extLst>
      <p:ext uri="{BB962C8B-B14F-4D97-AF65-F5344CB8AC3E}">
        <p14:creationId xmlns:p14="http://schemas.microsoft.com/office/powerpoint/2010/main" val="248157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omic Sans MS" panose="030F0702030302020204" pitchFamily="66" charset="0"/>
              </a:rPr>
              <a:t>????</a:t>
            </a:r>
          </a:p>
        </p:txBody>
      </p:sp>
    </p:spTree>
    <p:extLst>
      <p:ext uri="{BB962C8B-B14F-4D97-AF65-F5344CB8AC3E}">
        <p14:creationId xmlns:p14="http://schemas.microsoft.com/office/powerpoint/2010/main" val="308206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421880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7642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08334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we want to build multi-instruction atomic sequences then we must ask what is it that would take the control away from the sequence.</a:t>
            </a:r>
          </a:p>
        </p:txBody>
      </p:sp>
    </p:spTree>
    <p:extLst>
      <p:ext uri="{BB962C8B-B14F-4D97-AF65-F5344CB8AC3E}">
        <p14:creationId xmlns:p14="http://schemas.microsoft.com/office/powerpoint/2010/main" val="209607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something like this materializes in a system, you can change. But in a real-time system critical stuff cannot afford to be in a uncontrolled loop. </a:t>
            </a:r>
          </a:p>
          <a:p>
            <a:r>
              <a:rPr lang="en-US">
                <a:latin typeface="Comic Sans MS" panose="030F0702030302020204" pitchFamily="66" charset="0"/>
              </a:rPr>
              <a:t>So for good reasons we don’t want to disable interrupts like this.</a:t>
            </a:r>
          </a:p>
        </p:txBody>
      </p:sp>
    </p:spTree>
    <p:extLst>
      <p:ext uri="{BB962C8B-B14F-4D97-AF65-F5344CB8AC3E}">
        <p14:creationId xmlns:p14="http://schemas.microsoft.com/office/powerpoint/2010/main" val="3349087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Why do we think we can disable interrupts like this after we just said that we cannot afford to do this in real-time systems? </a:t>
            </a:r>
          </a:p>
          <a:p>
            <a:endParaRPr lang="en-US">
              <a:latin typeface="Comic Sans MS" panose="030F0702030302020204" pitchFamily="66" charset="0"/>
            </a:endParaRPr>
          </a:p>
          <a:p>
            <a:r>
              <a:rPr lang="en-US">
                <a:latin typeface="Comic Sans MS" panose="030F0702030302020204" pitchFamily="66" charset="0"/>
              </a:rPr>
              <a:t>Key is that the critical section is a small piece of code.</a:t>
            </a:r>
          </a:p>
        </p:txBody>
      </p:sp>
    </p:spTree>
    <p:extLst>
      <p:ext uri="{BB962C8B-B14F-4D97-AF65-F5344CB8AC3E}">
        <p14:creationId xmlns:p14="http://schemas.microsoft.com/office/powerpoint/2010/main" val="25254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4949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interrupts is a global command i.e. affecting all threads.</a:t>
            </a:r>
          </a:p>
        </p:txBody>
      </p:sp>
    </p:spTree>
    <p:extLst>
      <p:ext uri="{BB962C8B-B14F-4D97-AF65-F5344CB8AC3E}">
        <p14:creationId xmlns:p14="http://schemas.microsoft.com/office/powerpoint/2010/main" val="66873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 before we call the system function and then enable interrupts after we return from the function.</a:t>
            </a:r>
          </a:p>
          <a:p>
            <a:endParaRPr lang="en-US">
              <a:latin typeface="Comic Sans MS" panose="030F0702030302020204" pitchFamily="66" charset="0"/>
            </a:endParaRPr>
          </a:p>
          <a:p>
            <a:r>
              <a:rPr lang="en-US">
                <a:latin typeface="Comic Sans MS" panose="030F0702030302020204" pitchFamily="66" charset="0"/>
              </a:rPr>
              <a:t>Sleep – waiting on something to be true</a:t>
            </a:r>
          </a:p>
          <a:p>
            <a:r>
              <a:rPr lang="en-US">
                <a:latin typeface="Comic Sans MS" panose="030F0702030302020204" pitchFamily="66" charset="0"/>
              </a:rPr>
              <a:t>Yield – still in ready queue</a:t>
            </a:r>
          </a:p>
        </p:txBody>
      </p:sp>
    </p:spTree>
    <p:extLst>
      <p:ext uri="{BB962C8B-B14F-4D97-AF65-F5344CB8AC3E}">
        <p14:creationId xmlns:p14="http://schemas.microsoft.com/office/powerpoint/2010/main" val="98951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Case1: Context switching happens at the worst time.</a:t>
            </a:r>
          </a:p>
          <a:p>
            <a:r>
              <a:rPr lang="en-US">
                <a:latin typeface="Comic Sans MS" panose="030F0702030302020204" pitchFamily="66" charset="0"/>
              </a:rPr>
              <a:t>We will never get woken up until someone else comes and does lockacquire and then does lock release.</a:t>
            </a:r>
          </a:p>
          <a:p>
            <a:endParaRPr lang="en-US">
              <a:latin typeface="Comic Sans MS" panose="030F0702030302020204" pitchFamily="66" charset="0"/>
            </a:endParaRPr>
          </a:p>
          <a:p>
            <a:r>
              <a:rPr lang="en-US">
                <a:latin typeface="Comic Sans MS" panose="030F0702030302020204" pitchFamily="66" charset="0"/>
              </a:rPr>
              <a:t>Case2: put on wait; context switch; holder of lock disables interest; anyone on the wait queue? Yes. It puts the thread back to execution which promptly goes to sleep while holding the lock. </a:t>
            </a:r>
          </a:p>
          <a:p>
            <a:endParaRPr lang="en-US">
              <a:latin typeface="Comic Sans MS" panose="030F0702030302020204" pitchFamily="66" charset="0"/>
            </a:endParaRPr>
          </a:p>
          <a:p>
            <a:r>
              <a:rPr lang="en-US">
                <a:latin typeface="Comic Sans MS" panose="030F0702030302020204" pitchFamily="66" charset="0"/>
              </a:rPr>
              <a:t>Case3: after we go to sleep we are not running anymore</a:t>
            </a:r>
          </a:p>
          <a:p>
            <a:endParaRPr lang="en-US">
              <a:latin typeface="Comic Sans MS" panose="030F0702030302020204" pitchFamily="66" charset="0"/>
            </a:endParaRPr>
          </a:p>
        </p:txBody>
      </p:sp>
    </p:spTree>
    <p:extLst>
      <p:ext uri="{BB962C8B-B14F-4D97-AF65-F5344CB8AC3E}">
        <p14:creationId xmlns:p14="http://schemas.microsoft.com/office/powerpoint/2010/main" val="2263434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812912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 instructions – RMW</a:t>
            </a:r>
          </a:p>
          <a:p>
            <a:endParaRPr lang="en-US">
              <a:latin typeface="Comic Sans MS" panose="030F0702030302020204" pitchFamily="66" charset="0"/>
            </a:endParaRPr>
          </a:p>
          <a:p>
            <a:r>
              <a:rPr lang="en-US">
                <a:latin typeface="Comic Sans MS" panose="030F0702030302020204" pitchFamily="66" charset="0"/>
              </a:rPr>
              <a:t>With interrupts we only disabled interrupts for a short period of time but we had a problem with that method –</a:t>
            </a:r>
          </a:p>
          <a:p>
            <a:endParaRPr lang="en-US">
              <a:latin typeface="Comic Sans MS" panose="030F0702030302020204" pitchFamily="66" charset="0"/>
            </a:endParaRPr>
          </a:p>
          <a:p>
            <a:r>
              <a:rPr lang="en-US">
                <a:latin typeface="Comic Sans MS" panose="030F0702030302020204" pitchFamily="66" charset="0"/>
              </a:rPr>
              <a:t>1/ users can hijack the resources</a:t>
            </a:r>
          </a:p>
          <a:p>
            <a:r>
              <a:rPr lang="en-US">
                <a:latin typeface="Comic Sans MS" panose="030F0702030302020204" pitchFamily="66" charset="0"/>
              </a:rPr>
              <a:t>2/ bigger issue is that looking beyond the single core, handling disabling of interrupts will be very difficult</a:t>
            </a:r>
          </a:p>
          <a:p>
            <a:endParaRPr lang="en-US">
              <a:latin typeface="Comic Sans MS" panose="030F0702030302020204" pitchFamily="66" charset="0"/>
            </a:endParaRPr>
          </a:p>
        </p:txBody>
      </p:sp>
    </p:spTree>
    <p:extLst>
      <p:ext uri="{BB962C8B-B14F-4D97-AF65-F5344CB8AC3E}">
        <p14:creationId xmlns:p14="http://schemas.microsoft.com/office/powerpoint/2010/main" val="425065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Atomically test and change the value of a memory:</a:t>
            </a:r>
          </a:p>
          <a:p>
            <a:endParaRPr lang="en-US">
              <a:latin typeface="Comic Sans MS" panose="030F0702030302020204" pitchFamily="66" charset="0"/>
            </a:endParaRPr>
          </a:p>
          <a:p>
            <a:r>
              <a:rPr lang="en-US">
                <a:latin typeface="Comic Sans MS" panose="030F0702030302020204" pitchFamily="66" charset="0"/>
              </a:rPr>
              <a:t>Test and Set on an uninitialized value will bring 0 that will then be set to 1</a:t>
            </a:r>
          </a:p>
          <a:p>
            <a:r>
              <a:rPr lang="en-US">
                <a:latin typeface="Comic Sans MS" panose="030F0702030302020204" pitchFamily="66" charset="0"/>
              </a:rPr>
              <a:t>Test and Set – how do we set to 0; simple store a 0;</a:t>
            </a:r>
          </a:p>
          <a:p>
            <a:r>
              <a:rPr lang="en-US">
                <a:latin typeface="Comic Sans MS" panose="030F0702030302020204" pitchFamily="66" charset="0"/>
              </a:rPr>
              <a:t>Swap – exchanges the value</a:t>
            </a:r>
          </a:p>
          <a:p>
            <a:endParaRPr lang="en-US">
              <a:latin typeface="Comic Sans MS" panose="030F0702030302020204" pitchFamily="66" charset="0"/>
            </a:endParaRPr>
          </a:p>
          <a:p>
            <a:r>
              <a:rPr lang="en-US">
                <a:latin typeface="Comic Sans MS" panose="030F0702030302020204" pitchFamily="66" charset="0"/>
              </a:rPr>
              <a:t>Swap and compare and swap: Inside done using microprogramming.</a:t>
            </a:r>
          </a:p>
          <a:p>
            <a:endParaRPr lang="en-US">
              <a:latin typeface="Comic Sans MS" panose="030F0702030302020204" pitchFamily="66" charset="0"/>
            </a:endParaRPr>
          </a:p>
        </p:txBody>
      </p:sp>
    </p:spTree>
    <p:extLst>
      <p:ext uri="{BB962C8B-B14F-4D97-AF65-F5344CB8AC3E}">
        <p14:creationId xmlns:p14="http://schemas.microsoft.com/office/powerpoint/2010/main" val="31140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815043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Threads that are testing for release of a value are constantly sucking up time from the process that has the lock.</a:t>
            </a:r>
          </a:p>
          <a:p>
            <a:endParaRPr lang="en-US">
              <a:latin typeface="Comic Sans MS" panose="030F0702030302020204" pitchFamily="66" charset="0"/>
            </a:endParaRPr>
          </a:p>
          <a:p>
            <a:r>
              <a:rPr lang="en-US">
                <a:latin typeface="Comic Sans MS" panose="030F0702030302020204" pitchFamily="66" charset="0"/>
              </a:rPr>
              <a:t>Martian rover had priority inversion problem where the high priority task was waiting for low priority task that had the lock but did not finish timely because the waiting thread was using cycles testing.</a:t>
            </a:r>
          </a:p>
          <a:p>
            <a:endParaRPr lang="en-US">
              <a:latin typeface="Comic Sans MS" panose="030F0702030302020204" pitchFamily="66" charset="0"/>
            </a:endParaRPr>
          </a:p>
          <a:p>
            <a:endParaRPr lang="en-US">
              <a:latin typeface="Comic Sans MS" panose="030F0702030302020204" pitchFamily="66" charset="0"/>
            </a:endParaRPr>
          </a:p>
          <a:p>
            <a:endParaRPr lang="en-US">
              <a:latin typeface="Comic Sans MS" panose="030F0702030302020204" pitchFamily="66" charset="0"/>
            </a:endParaRPr>
          </a:p>
        </p:txBody>
      </p:sp>
    </p:spTree>
    <p:extLst>
      <p:ext uri="{BB962C8B-B14F-4D97-AF65-F5344CB8AC3E}">
        <p14:creationId xmlns:p14="http://schemas.microsoft.com/office/powerpoint/2010/main" val="159608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767397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6129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52417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3580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39555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5579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98522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16601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9968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36632578-0243-4ABC-A567-A93BC0E3A197}" type="datetime1">
              <a:rPr lang="en-US" smtClean="0"/>
              <a:t>8/15/2020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1313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4F8CA7EC-560E-429F-901C-2CB477D0D711}" type="datetime1">
              <a:rPr lang="en-US" smtClean="0"/>
              <a:t>8/15/2020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45480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373FB48F-5F78-4009-8BAA-8C7BD589A6ED}" type="datetime1">
              <a:rPr lang="en-US" smtClean="0"/>
              <a:t>8/15/2020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1316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48BBB55-2365-45D2-BBA6-4B4BFFEF51F8}" type="datetime1">
              <a:rPr lang="en-US" smtClean="0"/>
              <a:t>8/15/2020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752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23223DF5-8A6F-4200-A3A8-E0B23A43E514}" type="datetime1">
              <a:rPr lang="en-US" smtClean="0"/>
              <a:t>8/15/2020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6427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110F6D5-1079-4AC3-8360-BD87371F91E7}" type="datetime1">
              <a:rPr lang="en-US" smtClean="0"/>
              <a:t>8/15/2020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6845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BDA0A9D3-1181-4F4A-8FCE-147F9DF78656}" type="datetime1">
              <a:rPr lang="en-US" smtClean="0"/>
              <a:t>8/15/2020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488562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ormAutofit/>
          </a:bodyPr>
          <a:lstStyle>
            <a:lvl1pPr>
              <a:defRPr lang="en-US" sz="2400" smtClean="0"/>
            </a:lvl1pPr>
            <a:lvl2pPr>
              <a:defRPr lang="en-US" sz="2000" smtClean="0"/>
            </a:lvl2pPr>
            <a:lvl3pPr>
              <a:defRPr lang="en-US" sz="1600" smtClean="0"/>
            </a:lvl3pPr>
            <a:lvl4pPr>
              <a:defRPr lang="en-US" sz="1600" smtClean="0"/>
            </a:lvl4pPr>
            <a:lvl5pPr>
              <a:defRPr lang="en-US" sz="1600"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2258386B-C091-4E7C-85EB-28045F4756FA}"/>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6BEE2498-C5E5-41B5-B01F-09EFB12C1CEB}"/>
              </a:ext>
            </a:extLst>
          </p:cNvPr>
          <p:cNvSpPr>
            <a:spLocks noGrp="1"/>
          </p:cNvSpPr>
          <p:nvPr>
            <p:ph type="dt" sz="half" idx="10"/>
          </p:nvPr>
        </p:nvSpPr>
        <p:spPr/>
        <p:txBody>
          <a:bodyPr/>
          <a:lstStyle/>
          <a:p>
            <a:fld id="{5D3F527E-EEE7-4CEC-AF50-DED8992A16B5}" type="datetime1">
              <a:rPr lang="en-US" smtClean="0"/>
              <a:t>8/15/2020</a:t>
            </a:fld>
            <a:endParaRPr lang="en-US" dirty="0"/>
          </a:p>
        </p:txBody>
      </p:sp>
      <p:sp>
        <p:nvSpPr>
          <p:cNvPr id="9" name="Footer Placeholder 8">
            <a:extLst>
              <a:ext uri="{FF2B5EF4-FFF2-40B4-BE49-F238E27FC236}">
                <a16:creationId xmlns:a16="http://schemas.microsoft.com/office/drawing/2014/main" id="{7AF6E057-AB70-43FD-9EB4-3D1940709194}"/>
              </a:ext>
            </a:extLst>
          </p:cNvPr>
          <p:cNvSpPr>
            <a:spLocks noGrp="1"/>
          </p:cNvSpPr>
          <p:nvPr>
            <p:ph type="ftr" sz="quarter" idx="11"/>
          </p:nvPr>
        </p:nvSpPr>
        <p:spPr/>
        <p:txBody>
          <a:bodyPr/>
          <a:lstStyle/>
          <a:p>
            <a:r>
              <a:rPr lang="en-US"/>
              <a:t>CSCE-313 Fall 2016</a:t>
            </a:r>
            <a:endParaRPr lang="en-US" dirty="0"/>
          </a:p>
        </p:txBody>
      </p:sp>
      <p:sp>
        <p:nvSpPr>
          <p:cNvPr id="10" name="Slide Number Placeholder 9">
            <a:extLst>
              <a:ext uri="{FF2B5EF4-FFF2-40B4-BE49-F238E27FC236}">
                <a16:creationId xmlns:a16="http://schemas.microsoft.com/office/drawing/2014/main" id="{904B993F-2939-4AD3-9F1E-75E0080A648F}"/>
              </a:ext>
            </a:extLst>
          </p:cNvPr>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395207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1FC14C83-A308-4E23-928C-7DA764AD7960}" type="datetime1">
              <a:rPr lang="en-US" smtClean="0"/>
              <a:t>8/15/2020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990659BD-42F9-4FAA-A41F-35A847DC8658}" type="datetime1">
              <a:rPr lang="en-US" smtClean="0"/>
              <a:t>8/15/2020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0635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527E-EEE7-4CEC-AF50-DED8992A16B5}" type="datetime1">
              <a:rPr lang="en-US" smtClean="0"/>
              <a:t>8/15/2020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12310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78B2369D-0EF4-4CD0-BFE5-2BBDED5866E5}" type="datetime1">
              <a:rPr lang="en-US" smtClean="0"/>
              <a:t>8/15/2020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476403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0A2FF63E-489E-47AA-BAD7-2460554ED54B}" type="datetime1">
              <a:rPr lang="en-US" smtClean="0"/>
              <a:t>8/15/2020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397599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8/15/2020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52224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14" r:id="rId12"/>
    <p:sldLayoutId id="2147483702" r:id="rId13"/>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legacy.cs.indiana.edu/classes/p415-sjoh/hw/project/dining-philosophers/index.htm"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2133600"/>
            <a:ext cx="7543800" cy="1922182"/>
          </a:xfrm>
        </p:spPr>
        <p:txBody>
          <a:bodyPr>
            <a:normAutofit/>
          </a:bodyPr>
          <a:lstStyle/>
          <a:p>
            <a:r>
              <a:rPr lang="en-US">
                <a:solidFill>
                  <a:schemeClr val="accent1">
                    <a:lumMod val="75000"/>
                  </a:schemeClr>
                </a:solidFill>
              </a:rPr>
              <a:t>Thread </a:t>
            </a:r>
            <a:r>
              <a:rPr lang="en-US" dirty="0">
                <a:solidFill>
                  <a:schemeClr val="accent1">
                    <a:lumMod val="75000"/>
                  </a:schemeClr>
                </a:solidFill>
              </a:rPr>
              <a:t>Synchronization</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Summer 2020</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a:t>Reading Reference: </a:t>
            </a:r>
          </a:p>
          <a:p>
            <a:r>
              <a:rPr lang="en-US" sz="2400" dirty="0"/>
              <a:t>	Textbook: Chapter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FBB4-702D-4253-BF4E-FC6F425B17E0}"/>
              </a:ext>
            </a:extLst>
          </p:cNvPr>
          <p:cNvSpPr>
            <a:spLocks noGrp="1"/>
          </p:cNvSpPr>
          <p:nvPr>
            <p:ph type="title"/>
          </p:nvPr>
        </p:nvSpPr>
        <p:spPr>
          <a:xfrm>
            <a:off x="1028700" y="152400"/>
            <a:ext cx="7200900" cy="838200"/>
          </a:xfrm>
        </p:spPr>
        <p:txBody>
          <a:bodyPr>
            <a:normAutofit/>
          </a:bodyPr>
          <a:lstStyle/>
          <a:p>
            <a:r>
              <a:rPr lang="en-US" dirty="0"/>
              <a:t>Producer-Consumer</a:t>
            </a:r>
          </a:p>
        </p:txBody>
      </p:sp>
      <p:sp>
        <p:nvSpPr>
          <p:cNvPr id="3" name="Content Placeholder 2">
            <a:extLst>
              <a:ext uri="{FF2B5EF4-FFF2-40B4-BE49-F238E27FC236}">
                <a16:creationId xmlns:a16="http://schemas.microsoft.com/office/drawing/2014/main" id="{76F02908-9B6E-4ACC-9742-088CAA9A05F1}"/>
              </a:ext>
            </a:extLst>
          </p:cNvPr>
          <p:cNvSpPr>
            <a:spLocks noGrp="1"/>
          </p:cNvSpPr>
          <p:nvPr>
            <p:ph idx="1"/>
          </p:nvPr>
        </p:nvSpPr>
        <p:spPr>
          <a:xfrm>
            <a:off x="1028700" y="990600"/>
            <a:ext cx="7200900" cy="57150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u="sng" dirty="0"/>
          </a:p>
          <a:p>
            <a:r>
              <a:rPr lang="en-US" u="sng" dirty="0"/>
              <a:t>Step 1</a:t>
            </a:r>
            <a:r>
              <a:rPr lang="en-US" dirty="0"/>
              <a:t>: Declare a condition variable and a mutex</a:t>
            </a:r>
          </a:p>
          <a:p>
            <a:r>
              <a:rPr lang="en-US" u="sng" dirty="0"/>
              <a:t>Step 2</a:t>
            </a:r>
            <a:r>
              <a:rPr lang="en-US" dirty="0"/>
              <a:t>: The producer </a:t>
            </a:r>
          </a:p>
          <a:p>
            <a:pPr lvl="1"/>
            <a:r>
              <a:rPr lang="en-US" dirty="0"/>
              <a:t>produces data</a:t>
            </a:r>
          </a:p>
          <a:p>
            <a:pPr lvl="1"/>
            <a:r>
              <a:rPr lang="en-US" dirty="0"/>
              <a:t>Set the predicate variable (done = true) under lock</a:t>
            </a:r>
          </a:p>
          <a:p>
            <a:pPr lvl="1"/>
            <a:r>
              <a:rPr lang="en-US" dirty="0"/>
              <a:t>Calls </a:t>
            </a:r>
            <a:r>
              <a:rPr lang="en-US" dirty="0" err="1"/>
              <a:t>notify_one</a:t>
            </a:r>
            <a:r>
              <a:rPr lang="en-US" dirty="0"/>
              <a:t>/all() on the condition to wake up the consumers</a:t>
            </a:r>
          </a:p>
        </p:txBody>
      </p:sp>
      <p:sp>
        <p:nvSpPr>
          <p:cNvPr id="8" name="Rectangle 7">
            <a:extLst>
              <a:ext uri="{FF2B5EF4-FFF2-40B4-BE49-F238E27FC236}">
                <a16:creationId xmlns:a16="http://schemas.microsoft.com/office/drawing/2014/main" id="{7FB2D1FA-EF95-4E35-8DCF-111EFBE5C9FC}"/>
              </a:ext>
            </a:extLst>
          </p:cNvPr>
          <p:cNvSpPr/>
          <p:nvPr/>
        </p:nvSpPr>
        <p:spPr>
          <a:xfrm>
            <a:off x="762000" y="831502"/>
            <a:ext cx="3360139" cy="3139321"/>
          </a:xfrm>
          <a:prstGeom prst="rect">
            <a:avLst/>
          </a:prstGeom>
          <a:solidFill>
            <a:schemeClr val="bg1"/>
          </a:solidFill>
          <a:ln>
            <a:solidFill>
              <a:schemeClr val="tx1"/>
            </a:solidFill>
          </a:ln>
        </p:spPr>
        <p:txBody>
          <a:bodyPr wrap="square">
            <a:spAutoFit/>
          </a:bodyPr>
          <a:lstStyle/>
          <a:p>
            <a:r>
              <a:rPr lang="en-US" dirty="0">
                <a:solidFill>
                  <a:srgbClr val="0000FF"/>
                </a:solidFill>
                <a:latin typeface="Droid Sans Mono"/>
              </a:rPr>
              <a:t>bool</a:t>
            </a:r>
            <a:r>
              <a:rPr lang="en-US" dirty="0">
                <a:solidFill>
                  <a:srgbClr val="000000"/>
                </a:solidFill>
                <a:latin typeface="Droid Sans Mono"/>
              </a:rPr>
              <a:t> done = </a:t>
            </a:r>
            <a:r>
              <a:rPr lang="en-US" dirty="0">
                <a:solidFill>
                  <a:srgbClr val="0000FF"/>
                </a:solidFill>
                <a:latin typeface="Droid Sans Mono"/>
              </a:rPr>
              <a:t>false</a:t>
            </a:r>
            <a:r>
              <a:rPr lang="en-US" dirty="0">
                <a:solidFill>
                  <a:srgbClr val="000000"/>
                </a:solidFill>
                <a:latin typeface="Droid Sans Mono"/>
              </a:rPr>
              <a:t>;</a:t>
            </a:r>
          </a:p>
          <a:p>
            <a:r>
              <a:rPr lang="en-US" dirty="0">
                <a:solidFill>
                  <a:srgbClr val="0000FF"/>
                </a:solidFill>
                <a:latin typeface="Droid Sans Mono"/>
              </a:rPr>
              <a:t>int</a:t>
            </a:r>
            <a:r>
              <a:rPr lang="en-US" dirty="0">
                <a:solidFill>
                  <a:srgbClr val="000000"/>
                </a:solidFill>
                <a:latin typeface="Droid Sans Mono"/>
              </a:rPr>
              <a:t> data = -</a:t>
            </a:r>
            <a:r>
              <a:rPr lang="en-US" dirty="0">
                <a:solidFill>
                  <a:srgbClr val="09885A"/>
                </a:solidFill>
                <a:latin typeface="Droid Sans Mono"/>
              </a:rPr>
              <a:t>1</a:t>
            </a:r>
            <a:r>
              <a:rPr lang="en-US" dirty="0">
                <a:solidFill>
                  <a:srgbClr val="000000"/>
                </a:solidFill>
                <a:latin typeface="Droid Sans Mono"/>
              </a:rPr>
              <a:t>;</a:t>
            </a:r>
          </a:p>
          <a:p>
            <a:r>
              <a:rPr lang="en-US" dirty="0" err="1">
                <a:solidFill>
                  <a:srgbClr val="000000"/>
                </a:solidFill>
                <a:highlight>
                  <a:srgbClr val="FFFF00"/>
                </a:highlight>
                <a:latin typeface="Droid Sans Mono"/>
              </a:rPr>
              <a:t>condition_variable</a:t>
            </a:r>
            <a:r>
              <a:rPr lang="en-US" dirty="0">
                <a:solidFill>
                  <a:srgbClr val="000000"/>
                </a:solidFill>
                <a:highlight>
                  <a:srgbClr val="FFFF00"/>
                </a:highlight>
                <a:latin typeface="Droid Sans Mono"/>
              </a:rPr>
              <a:t> cv;</a:t>
            </a:r>
          </a:p>
          <a:p>
            <a:r>
              <a:rPr lang="en-US" dirty="0">
                <a:solidFill>
                  <a:srgbClr val="000000"/>
                </a:solidFill>
                <a:highlight>
                  <a:srgbClr val="FFFF00"/>
                </a:highlight>
                <a:latin typeface="Droid Sans Mono"/>
              </a:rPr>
              <a:t>mutex m;</a:t>
            </a:r>
          </a:p>
          <a:p>
            <a:r>
              <a:rPr lang="en-US" dirty="0">
                <a:solidFill>
                  <a:srgbClr val="0000FF"/>
                </a:solidFill>
                <a:latin typeface="Droid Sans Mono"/>
              </a:rPr>
              <a:t>void</a:t>
            </a:r>
            <a:r>
              <a:rPr lang="en-US" dirty="0">
                <a:solidFill>
                  <a:srgbClr val="000000"/>
                </a:solidFill>
                <a:latin typeface="Droid Sans Mono"/>
              </a:rPr>
              <a:t> Thread1 (){</a:t>
            </a:r>
          </a:p>
          <a:p>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longfunction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m.lock</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Droid Sans Mono"/>
              </a:rPr>
              <a:t>      done = </a:t>
            </a:r>
            <a:r>
              <a:rPr lang="en-US" dirty="0">
                <a:solidFill>
                  <a:srgbClr val="0000FF"/>
                </a:solidFill>
                <a:latin typeface="Droid Sans Mono"/>
              </a:rPr>
              <a:t>true</a:t>
            </a:r>
            <a:r>
              <a:rPr lang="en-US" dirty="0">
                <a:solidFill>
                  <a:srgbClr val="000000"/>
                </a:solidFill>
                <a:latin typeface="Droid Sans Mono"/>
              </a:rPr>
              <a:t>;</a:t>
            </a:r>
            <a:br>
              <a:rPr lang="en-US" dirty="0">
                <a:solidFill>
                  <a:srgbClr val="000000"/>
                </a:solidFill>
                <a:latin typeface="Droid Sans Mono"/>
              </a:rPr>
            </a:br>
            <a:r>
              <a:rPr lang="en-US" dirty="0">
                <a:solidFill>
                  <a:srgbClr val="000000"/>
                </a:solidFill>
                <a:latin typeface="Droid Sans Mono"/>
              </a:rPr>
              <a:t>    </a:t>
            </a:r>
            <a:r>
              <a:rPr lang="en-US" dirty="0">
                <a:solidFill>
                  <a:srgbClr val="000000"/>
                </a:solidFill>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m.unlock</a:t>
            </a:r>
            <a:r>
              <a:rPr lang="en-US" dirty="0">
                <a:solidFill>
                  <a:srgbClr val="000000"/>
                </a:solidFill>
                <a:highlight>
                  <a:srgbClr val="FFFF00"/>
                </a:highlight>
                <a:latin typeface="Consolas" panose="020B0609020204030204" pitchFamily="49" charset="0"/>
              </a:rPr>
              <a:t>();</a:t>
            </a:r>
            <a:endParaRPr lang="en-US" dirty="0">
              <a:solidFill>
                <a:srgbClr val="000000"/>
              </a:solidFill>
              <a:highlight>
                <a:srgbClr val="FFFF00"/>
              </a:highlight>
              <a:latin typeface="Droid Sans Mono"/>
            </a:endParaRPr>
          </a:p>
          <a:p>
            <a:r>
              <a:rPr lang="en-US" dirty="0">
                <a:solidFill>
                  <a:srgbClr val="000000"/>
                </a:solidFill>
                <a:latin typeface="Droid Sans Mono"/>
              </a:rPr>
              <a:t>      </a:t>
            </a:r>
            <a:r>
              <a:rPr lang="en-US" dirty="0" err="1">
                <a:solidFill>
                  <a:srgbClr val="000000"/>
                </a:solidFill>
                <a:highlight>
                  <a:srgbClr val="FFFF00"/>
                </a:highlight>
                <a:latin typeface="Droid Sans Mono"/>
              </a:rPr>
              <a:t>cv.notify_all</a:t>
            </a:r>
            <a:r>
              <a:rPr lang="en-US" dirty="0">
                <a:solidFill>
                  <a:srgbClr val="000000"/>
                </a:solidFill>
                <a:highlight>
                  <a:srgbClr val="FFFF00"/>
                </a:highlight>
                <a:latin typeface="Droid Sans Mono"/>
              </a:rPr>
              <a:t>();</a:t>
            </a:r>
          </a:p>
          <a:p>
            <a:r>
              <a:rPr lang="en-US" dirty="0">
                <a:solidFill>
                  <a:srgbClr val="000000"/>
                </a:solidFill>
                <a:latin typeface="Droid Sans Mono"/>
              </a:rPr>
              <a:t>}</a:t>
            </a:r>
            <a:endParaRPr lang="en-US" b="0" dirty="0">
              <a:solidFill>
                <a:srgbClr val="000000"/>
              </a:solidFill>
              <a:effectLst/>
              <a:latin typeface="Droid Sans Mono"/>
            </a:endParaRPr>
          </a:p>
        </p:txBody>
      </p:sp>
      <p:sp>
        <p:nvSpPr>
          <p:cNvPr id="9" name="Rectangle 8">
            <a:extLst>
              <a:ext uri="{FF2B5EF4-FFF2-40B4-BE49-F238E27FC236}">
                <a16:creationId xmlns:a16="http://schemas.microsoft.com/office/drawing/2014/main" id="{A6476F8F-D675-4DA0-AA6C-C19C17326186}"/>
              </a:ext>
            </a:extLst>
          </p:cNvPr>
          <p:cNvSpPr/>
          <p:nvPr/>
        </p:nvSpPr>
        <p:spPr>
          <a:xfrm>
            <a:off x="4138917" y="831502"/>
            <a:ext cx="4417590" cy="2585323"/>
          </a:xfrm>
          <a:prstGeom prst="rect">
            <a:avLst/>
          </a:prstGeom>
          <a:solidFill>
            <a:schemeClr val="bg1"/>
          </a:solidFill>
          <a:ln>
            <a:solidFill>
              <a:schemeClr val="tx1"/>
            </a:solidFill>
          </a:ln>
        </p:spPr>
        <p:txBody>
          <a:bodyPr wrap="square">
            <a:spAutoFit/>
          </a:bodyPr>
          <a:lstStyle/>
          <a:p>
            <a:r>
              <a:rPr lang="en-US" dirty="0">
                <a:solidFill>
                  <a:srgbClr val="0000FF"/>
                </a:solidFill>
                <a:latin typeface="Droid Sans Mono"/>
              </a:rPr>
              <a:t>void</a:t>
            </a:r>
            <a:r>
              <a:rPr lang="en-US" dirty="0">
                <a:solidFill>
                  <a:srgbClr val="000000"/>
                </a:solidFill>
                <a:latin typeface="Droid Sans Mono"/>
              </a:rPr>
              <a:t> Thread2 (){</a:t>
            </a:r>
          </a:p>
          <a:p>
            <a:pPr lvl="1"/>
            <a:r>
              <a:rPr lang="en-US" dirty="0" err="1">
                <a:solidFill>
                  <a:srgbClr val="000000"/>
                </a:solidFill>
                <a:latin typeface="Droid Sans Mono"/>
              </a:rPr>
              <a:t>unique_lock</a:t>
            </a:r>
            <a:r>
              <a:rPr lang="en-US" dirty="0">
                <a:solidFill>
                  <a:srgbClr val="000000"/>
                </a:solidFill>
                <a:latin typeface="Droid Sans Mono"/>
              </a:rPr>
              <a:t>&lt;mutex&gt; l (m);</a:t>
            </a:r>
          </a:p>
          <a:p>
            <a:pPr lvl="1"/>
            <a:r>
              <a:rPr lang="en-US" dirty="0" err="1">
                <a:solidFill>
                  <a:srgbClr val="000000"/>
                </a:solidFill>
                <a:latin typeface="Droid Sans Mono"/>
              </a:rPr>
              <a:t>cv.wait</a:t>
            </a:r>
            <a:r>
              <a:rPr lang="en-US" dirty="0">
                <a:solidFill>
                  <a:srgbClr val="000000"/>
                </a:solidFill>
                <a:latin typeface="Droid Sans Mono"/>
              </a:rPr>
              <a:t> (l, []{</a:t>
            </a:r>
            <a:r>
              <a:rPr lang="en-US" dirty="0">
                <a:solidFill>
                  <a:srgbClr val="0000FF"/>
                </a:solidFill>
                <a:latin typeface="Droid Sans Mono"/>
              </a:rPr>
              <a:t>return</a:t>
            </a:r>
            <a:r>
              <a:rPr lang="en-US" dirty="0">
                <a:solidFill>
                  <a:srgbClr val="000000"/>
                </a:solidFill>
                <a:latin typeface="Droid Sans Mono"/>
              </a:rPr>
              <a:t> done == </a:t>
            </a:r>
            <a:r>
              <a:rPr lang="en-US" dirty="0">
                <a:solidFill>
                  <a:srgbClr val="0000FF"/>
                </a:solidFill>
                <a:latin typeface="Droid Sans Mono"/>
              </a:rPr>
              <a:t>true</a:t>
            </a:r>
            <a:r>
              <a:rPr lang="en-US" dirty="0">
                <a:solidFill>
                  <a:srgbClr val="000000"/>
                </a:solidFill>
                <a:latin typeface="Droid Sans Mono"/>
              </a:rPr>
              <a:t>;});</a:t>
            </a:r>
          </a:p>
          <a:p>
            <a:pPr lvl="1"/>
            <a:br>
              <a:rPr lang="en-US" dirty="0">
                <a:solidFill>
                  <a:srgbClr val="000000"/>
                </a:solidFill>
                <a:latin typeface="Droid Sans Mono"/>
              </a:rPr>
            </a:br>
            <a:r>
              <a:rPr lang="en-US" dirty="0">
                <a:solidFill>
                  <a:srgbClr val="000000"/>
                </a:solidFill>
                <a:latin typeface="Droid Sans Mono"/>
              </a:rPr>
              <a:t>data = compute (data);</a:t>
            </a:r>
          </a:p>
          <a:p>
            <a:pPr lvl="1"/>
            <a:r>
              <a:rPr lang="en-US" dirty="0" err="1">
                <a:solidFill>
                  <a:srgbClr val="000000"/>
                </a:solidFill>
                <a:latin typeface="Droid Sans Mono"/>
              </a:rPr>
              <a:t>cout</a:t>
            </a:r>
            <a:r>
              <a:rPr lang="en-US" dirty="0">
                <a:solidFill>
                  <a:srgbClr val="000000"/>
                </a:solidFill>
                <a:latin typeface="Droid Sans Mono"/>
              </a:rPr>
              <a:t> &lt;&lt; </a:t>
            </a:r>
            <a:r>
              <a:rPr lang="en-US" dirty="0">
                <a:solidFill>
                  <a:srgbClr val="A31515"/>
                </a:solidFill>
                <a:latin typeface="Droid Sans Mono"/>
              </a:rPr>
              <a:t>"Data is: "</a:t>
            </a:r>
            <a:r>
              <a:rPr lang="en-US" dirty="0">
                <a:solidFill>
                  <a:srgbClr val="000000"/>
                </a:solidFill>
                <a:latin typeface="Droid Sans Mono"/>
              </a:rPr>
              <a:t> &lt;&lt; data &lt;&lt; </a:t>
            </a:r>
            <a:r>
              <a:rPr lang="en-US" dirty="0" err="1">
                <a:solidFill>
                  <a:srgbClr val="000000"/>
                </a:solidFill>
                <a:latin typeface="Droid Sans Mono"/>
              </a:rPr>
              <a:t>endl</a:t>
            </a:r>
            <a:r>
              <a:rPr lang="en-US" dirty="0">
                <a:solidFill>
                  <a:srgbClr val="000000"/>
                </a:solidFill>
                <a:latin typeface="Droid Sans Mono"/>
              </a:rPr>
              <a:t>;</a:t>
            </a:r>
          </a:p>
          <a:p>
            <a:pPr lvl="1"/>
            <a:endParaRPr lang="en-US" dirty="0">
              <a:solidFill>
                <a:srgbClr val="000000"/>
              </a:solidFill>
              <a:latin typeface="Droid Sans Mono"/>
            </a:endParaRPr>
          </a:p>
          <a:p>
            <a:pPr lvl="1"/>
            <a:r>
              <a:rPr lang="en-US" dirty="0" err="1">
                <a:solidFill>
                  <a:srgbClr val="000000"/>
                </a:solidFill>
                <a:latin typeface="Droid Sans Mono"/>
              </a:rPr>
              <a:t>l.unlock</a:t>
            </a:r>
            <a:r>
              <a:rPr lang="en-US" dirty="0">
                <a:solidFill>
                  <a:srgbClr val="000000"/>
                </a:solidFill>
                <a:latin typeface="Droid Sans Mono"/>
              </a:rPr>
              <a:t>();</a:t>
            </a:r>
          </a:p>
          <a:p>
            <a:r>
              <a:rPr lang="en-US" dirty="0">
                <a:solidFill>
                  <a:srgbClr val="000000"/>
                </a:solidFill>
                <a:latin typeface="Droid Sans Mono"/>
              </a:rPr>
              <a:t>}</a:t>
            </a:r>
            <a:endParaRPr lang="en-US" dirty="0"/>
          </a:p>
        </p:txBody>
      </p:sp>
    </p:spTree>
    <p:extLst>
      <p:ext uri="{BB962C8B-B14F-4D97-AF65-F5344CB8AC3E}">
        <p14:creationId xmlns:p14="http://schemas.microsoft.com/office/powerpoint/2010/main" val="11056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FBB4-702D-4253-BF4E-FC6F425B17E0}"/>
              </a:ext>
            </a:extLst>
          </p:cNvPr>
          <p:cNvSpPr>
            <a:spLocks noGrp="1"/>
          </p:cNvSpPr>
          <p:nvPr>
            <p:ph type="title"/>
          </p:nvPr>
        </p:nvSpPr>
        <p:spPr>
          <a:xfrm>
            <a:off x="1028700" y="152400"/>
            <a:ext cx="7200900" cy="838200"/>
          </a:xfrm>
        </p:spPr>
        <p:txBody>
          <a:bodyPr>
            <a:normAutofit/>
          </a:bodyPr>
          <a:lstStyle/>
          <a:p>
            <a:r>
              <a:rPr lang="en-US" dirty="0"/>
              <a:t>Producer-Consumer</a:t>
            </a:r>
          </a:p>
        </p:txBody>
      </p:sp>
      <p:sp>
        <p:nvSpPr>
          <p:cNvPr id="3" name="Content Placeholder 2">
            <a:extLst>
              <a:ext uri="{FF2B5EF4-FFF2-40B4-BE49-F238E27FC236}">
                <a16:creationId xmlns:a16="http://schemas.microsoft.com/office/drawing/2014/main" id="{76F02908-9B6E-4ACC-9742-088CAA9A05F1}"/>
              </a:ext>
            </a:extLst>
          </p:cNvPr>
          <p:cNvSpPr>
            <a:spLocks noGrp="1"/>
          </p:cNvSpPr>
          <p:nvPr>
            <p:ph idx="1"/>
          </p:nvPr>
        </p:nvSpPr>
        <p:spPr>
          <a:xfrm>
            <a:off x="1028700" y="990600"/>
            <a:ext cx="7200900" cy="5715000"/>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br>
              <a:rPr lang="en-US" dirty="0"/>
            </a:br>
            <a:endParaRPr lang="en-US" dirty="0"/>
          </a:p>
          <a:p>
            <a:r>
              <a:rPr lang="en-US" u="sng" dirty="0"/>
              <a:t>Step 3</a:t>
            </a:r>
            <a:r>
              <a:rPr lang="en-US" dirty="0"/>
              <a:t>: The consumer(s) do the following:</a:t>
            </a:r>
          </a:p>
          <a:p>
            <a:pPr lvl="1"/>
            <a:r>
              <a:rPr lang="en-US" dirty="0"/>
              <a:t>Calls wait() on the condition</a:t>
            </a:r>
          </a:p>
          <a:p>
            <a:pPr lvl="1"/>
            <a:r>
              <a:rPr lang="en-US" dirty="0"/>
              <a:t>Wait() needs a “wrapped” lock (as </a:t>
            </a:r>
            <a:r>
              <a:rPr lang="en-US" dirty="0" err="1"/>
              <a:t>unique_lock</a:t>
            </a:r>
            <a:r>
              <a:rPr lang="en-US" dirty="0"/>
              <a:t>) and a predicate function</a:t>
            </a:r>
          </a:p>
          <a:p>
            <a:pPr lvl="2"/>
            <a:r>
              <a:rPr lang="en-US" u="sng" dirty="0"/>
              <a:t>The “wrapper” also locks the lock</a:t>
            </a:r>
          </a:p>
          <a:p>
            <a:pPr lvl="2"/>
            <a:r>
              <a:rPr lang="en-US" dirty="0"/>
              <a:t>In the above I just used a “lambda” function for the predicate instead of defining it elsewhere</a:t>
            </a:r>
          </a:p>
          <a:p>
            <a:pPr lvl="1"/>
            <a:r>
              <a:rPr lang="en-US" dirty="0"/>
              <a:t>Consume data</a:t>
            </a:r>
          </a:p>
          <a:p>
            <a:pPr lvl="1"/>
            <a:r>
              <a:rPr lang="en-US" dirty="0"/>
              <a:t>Unlock the lock</a:t>
            </a:r>
          </a:p>
          <a:p>
            <a:pPr lvl="1"/>
            <a:endParaRPr lang="en-US" dirty="0"/>
          </a:p>
        </p:txBody>
      </p:sp>
      <p:sp>
        <p:nvSpPr>
          <p:cNvPr id="8" name="Rectangle 7">
            <a:extLst>
              <a:ext uri="{FF2B5EF4-FFF2-40B4-BE49-F238E27FC236}">
                <a16:creationId xmlns:a16="http://schemas.microsoft.com/office/drawing/2014/main" id="{7FB2D1FA-EF95-4E35-8DCF-111EFBE5C9FC}"/>
              </a:ext>
            </a:extLst>
          </p:cNvPr>
          <p:cNvSpPr/>
          <p:nvPr/>
        </p:nvSpPr>
        <p:spPr>
          <a:xfrm>
            <a:off x="762000" y="831502"/>
            <a:ext cx="3360139" cy="2862322"/>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Droid Sans Mono"/>
              </a:rPr>
              <a:t>bool</a:t>
            </a:r>
            <a:r>
              <a:rPr lang="en-US" sz="1600" dirty="0">
                <a:solidFill>
                  <a:srgbClr val="000000"/>
                </a:solidFill>
                <a:latin typeface="Droid Sans Mono"/>
              </a:rPr>
              <a:t> done = </a:t>
            </a:r>
            <a:r>
              <a:rPr lang="en-US" sz="1600" dirty="0">
                <a:solidFill>
                  <a:srgbClr val="0000FF"/>
                </a:solidFill>
                <a:latin typeface="Droid Sans Mono"/>
              </a:rPr>
              <a:t>false</a:t>
            </a:r>
            <a:r>
              <a:rPr lang="en-US" sz="1600" dirty="0">
                <a:solidFill>
                  <a:srgbClr val="000000"/>
                </a:solidFill>
                <a:latin typeface="Droid Sans Mono"/>
              </a:rPr>
              <a:t>;</a:t>
            </a:r>
          </a:p>
          <a:p>
            <a:r>
              <a:rPr lang="en-US" sz="1600" dirty="0">
                <a:solidFill>
                  <a:srgbClr val="0000FF"/>
                </a:solidFill>
                <a:latin typeface="Droid Sans Mono"/>
              </a:rPr>
              <a:t>int</a:t>
            </a:r>
            <a:r>
              <a:rPr lang="en-US" sz="1600" dirty="0">
                <a:solidFill>
                  <a:srgbClr val="000000"/>
                </a:solidFill>
                <a:latin typeface="Droid Sans Mono"/>
              </a:rPr>
              <a:t> data = -</a:t>
            </a:r>
            <a:r>
              <a:rPr lang="en-US" sz="1600" dirty="0">
                <a:solidFill>
                  <a:srgbClr val="09885A"/>
                </a:solidFill>
                <a:latin typeface="Droid Sans Mono"/>
              </a:rPr>
              <a:t>1</a:t>
            </a:r>
            <a:r>
              <a:rPr lang="en-US" sz="1600" dirty="0">
                <a:solidFill>
                  <a:srgbClr val="000000"/>
                </a:solidFill>
                <a:latin typeface="Droid Sans Mono"/>
              </a:rPr>
              <a:t>;</a:t>
            </a:r>
          </a:p>
          <a:p>
            <a:r>
              <a:rPr lang="en-US" sz="1600" dirty="0" err="1">
                <a:solidFill>
                  <a:srgbClr val="000000"/>
                </a:solidFill>
                <a:highlight>
                  <a:srgbClr val="FFFF00"/>
                </a:highlight>
                <a:latin typeface="Droid Sans Mono"/>
              </a:rPr>
              <a:t>condition_variable</a:t>
            </a:r>
            <a:r>
              <a:rPr lang="en-US" sz="1600" dirty="0">
                <a:solidFill>
                  <a:srgbClr val="000000"/>
                </a:solidFill>
                <a:highlight>
                  <a:srgbClr val="FFFF00"/>
                </a:highlight>
                <a:latin typeface="Droid Sans Mono"/>
              </a:rPr>
              <a:t> cv;</a:t>
            </a:r>
          </a:p>
          <a:p>
            <a:r>
              <a:rPr lang="en-US" sz="1600" dirty="0">
                <a:solidFill>
                  <a:srgbClr val="000000"/>
                </a:solidFill>
                <a:highlight>
                  <a:srgbClr val="FFFF00"/>
                </a:highlight>
                <a:latin typeface="Droid Sans Mono"/>
              </a:rPr>
              <a:t>mutex m;</a:t>
            </a:r>
          </a:p>
          <a:p>
            <a:r>
              <a:rPr lang="en-US" sz="1600" dirty="0">
                <a:solidFill>
                  <a:srgbClr val="0000FF"/>
                </a:solidFill>
                <a:latin typeface="Droid Sans Mono"/>
              </a:rPr>
              <a:t>void</a:t>
            </a:r>
            <a:r>
              <a:rPr lang="en-US" sz="1600" dirty="0">
                <a:solidFill>
                  <a:srgbClr val="000000"/>
                </a:solidFill>
                <a:latin typeface="Droid Sans Mono"/>
              </a:rPr>
              <a:t> Thread1 (){</a:t>
            </a:r>
          </a:p>
          <a:p>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longfunction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m.lock</a:t>
            </a:r>
            <a:r>
              <a:rPr lang="en-US" sz="1600" dirty="0">
                <a:solidFill>
                  <a:srgbClr val="000000"/>
                </a:solidFill>
                <a:latin typeface="Consolas" panose="020B0609020204030204" pitchFamily="49" charset="0"/>
              </a:rPr>
              <a:t>();</a:t>
            </a:r>
          </a:p>
          <a:p>
            <a:r>
              <a:rPr lang="en-US" sz="1600" dirty="0">
                <a:solidFill>
                  <a:srgbClr val="000000"/>
                </a:solidFill>
                <a:latin typeface="Droid Sans Mono"/>
              </a:rPr>
              <a:t>      done = </a:t>
            </a:r>
            <a:r>
              <a:rPr lang="en-US" sz="1600" dirty="0">
                <a:solidFill>
                  <a:srgbClr val="0000FF"/>
                </a:solidFill>
                <a:latin typeface="Droid Sans Mono"/>
              </a:rPr>
              <a:t>true</a:t>
            </a:r>
            <a:r>
              <a:rPr lang="en-US" sz="1600" dirty="0">
                <a:solidFill>
                  <a:srgbClr val="000000"/>
                </a:solidFill>
                <a:latin typeface="Droid Sans Mono"/>
              </a:rPr>
              <a:t>;</a:t>
            </a:r>
            <a:br>
              <a:rPr lang="en-US" sz="1600" dirty="0">
                <a:solidFill>
                  <a:srgbClr val="000000"/>
                </a:solidFill>
                <a:latin typeface="Droid Sans Mono"/>
              </a:rPr>
            </a:br>
            <a:r>
              <a:rPr lang="en-US" sz="1600" dirty="0">
                <a:solidFill>
                  <a:srgbClr val="000000"/>
                </a:solidFill>
                <a:latin typeface="Droid Sans Mono"/>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m.unlock</a:t>
            </a:r>
            <a:r>
              <a:rPr lang="en-US" sz="1600" dirty="0">
                <a:solidFill>
                  <a:srgbClr val="000000"/>
                </a:solidFill>
                <a:latin typeface="Consolas" panose="020B0609020204030204" pitchFamily="49" charset="0"/>
              </a:rPr>
              <a:t>();</a:t>
            </a:r>
            <a:endParaRPr lang="en-US" sz="1600" dirty="0">
              <a:solidFill>
                <a:srgbClr val="000000"/>
              </a:solidFill>
              <a:latin typeface="Droid Sans Mono"/>
            </a:endParaRPr>
          </a:p>
          <a:p>
            <a:r>
              <a:rPr lang="en-US" sz="1600" dirty="0">
                <a:solidFill>
                  <a:srgbClr val="000000"/>
                </a:solidFill>
                <a:latin typeface="Droid Sans Mono"/>
              </a:rPr>
              <a:t>      </a:t>
            </a:r>
            <a:r>
              <a:rPr lang="en-US" sz="1600" dirty="0" err="1">
                <a:solidFill>
                  <a:srgbClr val="000000"/>
                </a:solidFill>
                <a:latin typeface="Droid Sans Mono"/>
              </a:rPr>
              <a:t>cv.notify_all</a:t>
            </a:r>
            <a:r>
              <a:rPr lang="en-US" sz="1600" dirty="0">
                <a:solidFill>
                  <a:srgbClr val="000000"/>
                </a:solidFill>
                <a:latin typeface="Droid Sans Mono"/>
              </a:rPr>
              <a:t>();</a:t>
            </a:r>
          </a:p>
          <a:p>
            <a:r>
              <a:rPr lang="en-US" sz="1600" dirty="0">
                <a:solidFill>
                  <a:srgbClr val="000000"/>
                </a:solidFill>
                <a:latin typeface="Droid Sans Mono"/>
              </a:rPr>
              <a:t>}</a:t>
            </a:r>
            <a:endParaRPr lang="en-US" sz="1600" b="0" dirty="0">
              <a:solidFill>
                <a:srgbClr val="000000"/>
              </a:solidFill>
              <a:effectLst/>
              <a:latin typeface="Droid Sans Mono"/>
            </a:endParaRPr>
          </a:p>
        </p:txBody>
      </p:sp>
      <p:sp>
        <p:nvSpPr>
          <p:cNvPr id="9" name="Rectangle 8">
            <a:extLst>
              <a:ext uri="{FF2B5EF4-FFF2-40B4-BE49-F238E27FC236}">
                <a16:creationId xmlns:a16="http://schemas.microsoft.com/office/drawing/2014/main" id="{A6476F8F-D675-4DA0-AA6C-C19C17326186}"/>
              </a:ext>
            </a:extLst>
          </p:cNvPr>
          <p:cNvSpPr/>
          <p:nvPr/>
        </p:nvSpPr>
        <p:spPr>
          <a:xfrm>
            <a:off x="4138917" y="831502"/>
            <a:ext cx="4417590" cy="230832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Droid Sans Mono"/>
              </a:rPr>
              <a:t>void</a:t>
            </a:r>
            <a:r>
              <a:rPr lang="en-US" sz="1600" dirty="0">
                <a:solidFill>
                  <a:srgbClr val="000000"/>
                </a:solidFill>
                <a:latin typeface="Droid Sans Mono"/>
              </a:rPr>
              <a:t> Thread2 (){</a:t>
            </a:r>
          </a:p>
          <a:p>
            <a:pPr lvl="1"/>
            <a:r>
              <a:rPr lang="en-US" sz="1600" dirty="0" err="1">
                <a:solidFill>
                  <a:srgbClr val="000000"/>
                </a:solidFill>
                <a:highlight>
                  <a:srgbClr val="FFFF00"/>
                </a:highlight>
                <a:latin typeface="Droid Sans Mono"/>
              </a:rPr>
              <a:t>unique_lock</a:t>
            </a:r>
            <a:r>
              <a:rPr lang="en-US" sz="1600" dirty="0">
                <a:solidFill>
                  <a:srgbClr val="000000"/>
                </a:solidFill>
                <a:highlight>
                  <a:srgbClr val="FFFF00"/>
                </a:highlight>
                <a:latin typeface="Droid Sans Mono"/>
              </a:rPr>
              <a:t>&lt;mutex&gt; l (m);</a:t>
            </a:r>
          </a:p>
          <a:p>
            <a:pPr lvl="1"/>
            <a:r>
              <a:rPr lang="en-US" sz="1600" dirty="0" err="1">
                <a:solidFill>
                  <a:srgbClr val="000000"/>
                </a:solidFill>
                <a:highlight>
                  <a:srgbClr val="FFFF00"/>
                </a:highlight>
                <a:latin typeface="Droid Sans Mono"/>
              </a:rPr>
              <a:t>cv.wait</a:t>
            </a:r>
            <a:r>
              <a:rPr lang="en-US" sz="1600" dirty="0">
                <a:solidFill>
                  <a:srgbClr val="000000"/>
                </a:solidFill>
                <a:highlight>
                  <a:srgbClr val="FFFF00"/>
                </a:highlight>
                <a:latin typeface="Droid Sans Mono"/>
              </a:rPr>
              <a:t> (l, []{</a:t>
            </a:r>
            <a:r>
              <a:rPr lang="en-US" sz="1600" dirty="0">
                <a:solidFill>
                  <a:srgbClr val="0000FF"/>
                </a:solidFill>
                <a:highlight>
                  <a:srgbClr val="FFFF00"/>
                </a:highlight>
                <a:latin typeface="Droid Sans Mono"/>
              </a:rPr>
              <a:t>return</a:t>
            </a:r>
            <a:r>
              <a:rPr lang="en-US" sz="1600" dirty="0">
                <a:solidFill>
                  <a:srgbClr val="000000"/>
                </a:solidFill>
                <a:highlight>
                  <a:srgbClr val="FFFF00"/>
                </a:highlight>
                <a:latin typeface="Droid Sans Mono"/>
              </a:rPr>
              <a:t> done == </a:t>
            </a:r>
            <a:r>
              <a:rPr lang="en-US" sz="1600" dirty="0">
                <a:solidFill>
                  <a:srgbClr val="0000FF"/>
                </a:solidFill>
                <a:highlight>
                  <a:srgbClr val="FFFF00"/>
                </a:highlight>
                <a:latin typeface="Droid Sans Mono"/>
              </a:rPr>
              <a:t>true</a:t>
            </a:r>
            <a:r>
              <a:rPr lang="en-US" sz="1600" dirty="0">
                <a:solidFill>
                  <a:srgbClr val="000000"/>
                </a:solidFill>
                <a:highlight>
                  <a:srgbClr val="FFFF00"/>
                </a:highlight>
                <a:latin typeface="Droid Sans Mono"/>
              </a:rPr>
              <a:t>;});</a:t>
            </a:r>
          </a:p>
          <a:p>
            <a:pPr lvl="1"/>
            <a:br>
              <a:rPr lang="en-US" sz="1600" dirty="0">
                <a:solidFill>
                  <a:srgbClr val="000000"/>
                </a:solidFill>
                <a:latin typeface="Droid Sans Mono"/>
              </a:rPr>
            </a:br>
            <a:r>
              <a:rPr lang="en-US" sz="1600" dirty="0">
                <a:solidFill>
                  <a:srgbClr val="000000"/>
                </a:solidFill>
                <a:latin typeface="Droid Sans Mono"/>
              </a:rPr>
              <a:t>data2 = compute (data);</a:t>
            </a:r>
          </a:p>
          <a:p>
            <a:pPr lvl="1"/>
            <a:r>
              <a:rPr lang="en-US" sz="1600" dirty="0" err="1">
                <a:solidFill>
                  <a:srgbClr val="000000"/>
                </a:solidFill>
                <a:latin typeface="Droid Sans Mono"/>
              </a:rPr>
              <a:t>cout</a:t>
            </a:r>
            <a:r>
              <a:rPr lang="en-US" sz="1600" dirty="0">
                <a:solidFill>
                  <a:srgbClr val="000000"/>
                </a:solidFill>
                <a:latin typeface="Droid Sans Mono"/>
              </a:rPr>
              <a:t> &lt;&lt; </a:t>
            </a:r>
            <a:r>
              <a:rPr lang="en-US" sz="1600" dirty="0">
                <a:solidFill>
                  <a:srgbClr val="A31515"/>
                </a:solidFill>
                <a:latin typeface="Droid Sans Mono"/>
              </a:rPr>
              <a:t>"Data is: "</a:t>
            </a:r>
            <a:r>
              <a:rPr lang="en-US" sz="1600" dirty="0">
                <a:solidFill>
                  <a:srgbClr val="000000"/>
                </a:solidFill>
                <a:latin typeface="Droid Sans Mono"/>
              </a:rPr>
              <a:t> &lt;&lt; data &lt;&lt; </a:t>
            </a:r>
            <a:r>
              <a:rPr lang="en-US" sz="1600" dirty="0" err="1">
                <a:solidFill>
                  <a:srgbClr val="000000"/>
                </a:solidFill>
                <a:latin typeface="Droid Sans Mono"/>
              </a:rPr>
              <a:t>endl</a:t>
            </a:r>
            <a:r>
              <a:rPr lang="en-US" sz="1600" dirty="0">
                <a:solidFill>
                  <a:srgbClr val="000000"/>
                </a:solidFill>
                <a:latin typeface="Droid Sans Mono"/>
              </a:rPr>
              <a:t>;</a:t>
            </a:r>
          </a:p>
          <a:p>
            <a:pPr lvl="1"/>
            <a:endParaRPr lang="en-US" sz="1600" dirty="0">
              <a:solidFill>
                <a:srgbClr val="000000"/>
              </a:solidFill>
              <a:latin typeface="Droid Sans Mono"/>
            </a:endParaRPr>
          </a:p>
          <a:p>
            <a:pPr lvl="1"/>
            <a:r>
              <a:rPr lang="en-US" sz="1600" dirty="0" err="1">
                <a:solidFill>
                  <a:srgbClr val="000000"/>
                </a:solidFill>
                <a:highlight>
                  <a:srgbClr val="FFFF00"/>
                </a:highlight>
                <a:latin typeface="Droid Sans Mono"/>
              </a:rPr>
              <a:t>l.unlock</a:t>
            </a:r>
            <a:r>
              <a:rPr lang="en-US" sz="1600" dirty="0">
                <a:solidFill>
                  <a:srgbClr val="000000"/>
                </a:solidFill>
                <a:highlight>
                  <a:srgbClr val="FFFF00"/>
                </a:highlight>
                <a:latin typeface="Droid Sans Mono"/>
              </a:rPr>
              <a:t>();</a:t>
            </a:r>
          </a:p>
          <a:p>
            <a:r>
              <a:rPr lang="en-US" sz="1600" dirty="0">
                <a:solidFill>
                  <a:srgbClr val="000000"/>
                </a:solidFill>
                <a:latin typeface="Droid Sans Mono"/>
              </a:rPr>
              <a:t>}</a:t>
            </a:r>
            <a:endParaRPr lang="en-US" sz="1600" dirty="0"/>
          </a:p>
        </p:txBody>
      </p:sp>
      <p:grpSp>
        <p:nvGrpSpPr>
          <p:cNvPr id="41" name="Group 40">
            <a:extLst>
              <a:ext uri="{FF2B5EF4-FFF2-40B4-BE49-F238E27FC236}">
                <a16:creationId xmlns:a16="http://schemas.microsoft.com/office/drawing/2014/main" id="{4DD051ED-D203-4F3C-9501-450775554000}"/>
              </a:ext>
            </a:extLst>
          </p:cNvPr>
          <p:cNvGrpSpPr/>
          <p:nvPr/>
        </p:nvGrpSpPr>
        <p:grpSpPr>
          <a:xfrm>
            <a:off x="1011317" y="2197201"/>
            <a:ext cx="2999880" cy="943560"/>
            <a:chOff x="1011317" y="2197201"/>
            <a:chExt cx="2999880" cy="943560"/>
          </a:xfrm>
        </p:grpSpPr>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27CC4649-91DD-41AC-8073-04CB4E7222C8}"/>
                    </a:ext>
                  </a:extLst>
                </p14:cNvPr>
                <p14:cNvContentPartPr/>
                <p14:nvPr/>
              </p14:nvContentPartPr>
              <p14:xfrm>
                <a:off x="2334317" y="2681041"/>
                <a:ext cx="432360" cy="56880"/>
              </p14:xfrm>
            </p:contentPart>
          </mc:Choice>
          <mc:Fallback xmlns="">
            <p:pic>
              <p:nvPicPr>
                <p:cNvPr id="35" name="Ink 34">
                  <a:extLst>
                    <a:ext uri="{FF2B5EF4-FFF2-40B4-BE49-F238E27FC236}">
                      <a16:creationId xmlns:a16="http://schemas.microsoft.com/office/drawing/2014/main" id="{27CC4649-91DD-41AC-8073-04CB4E7222C8}"/>
                    </a:ext>
                  </a:extLst>
                </p:cNvPr>
                <p:cNvPicPr/>
                <p:nvPr/>
              </p:nvPicPr>
              <p:blipFill>
                <a:blip r:embed="rId3"/>
                <a:stretch>
                  <a:fillRect/>
                </a:stretch>
              </p:blipFill>
              <p:spPr>
                <a:xfrm>
                  <a:off x="2325677" y="2672041"/>
                  <a:ext cx="4500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8F04E616-5224-4073-8B45-A246ADAEAA8A}"/>
                    </a:ext>
                  </a:extLst>
                </p14:cNvPr>
                <p14:cNvContentPartPr/>
                <p14:nvPr/>
              </p14:nvContentPartPr>
              <p14:xfrm>
                <a:off x="3609797" y="2197201"/>
                <a:ext cx="401400" cy="75960"/>
              </p14:xfrm>
            </p:contentPart>
          </mc:Choice>
          <mc:Fallback xmlns="">
            <p:pic>
              <p:nvPicPr>
                <p:cNvPr id="36" name="Ink 35">
                  <a:extLst>
                    <a:ext uri="{FF2B5EF4-FFF2-40B4-BE49-F238E27FC236}">
                      <a16:creationId xmlns:a16="http://schemas.microsoft.com/office/drawing/2014/main" id="{8F04E616-5224-4073-8B45-A246ADAEAA8A}"/>
                    </a:ext>
                  </a:extLst>
                </p:cNvPr>
                <p:cNvPicPr/>
                <p:nvPr/>
              </p:nvPicPr>
              <p:blipFill>
                <a:blip r:embed="rId5"/>
                <a:stretch>
                  <a:fillRect/>
                </a:stretch>
              </p:blipFill>
              <p:spPr>
                <a:xfrm>
                  <a:off x="3601157" y="2188561"/>
                  <a:ext cx="4190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F44B3C8-EFA7-49AC-85BF-D0634F3E2D76}"/>
                    </a:ext>
                  </a:extLst>
                </p14:cNvPr>
                <p14:cNvContentPartPr/>
                <p14:nvPr/>
              </p14:nvContentPartPr>
              <p14:xfrm>
                <a:off x="1011317" y="2299081"/>
                <a:ext cx="1339560" cy="351360"/>
              </p14:xfrm>
            </p:contentPart>
          </mc:Choice>
          <mc:Fallback xmlns="">
            <p:pic>
              <p:nvPicPr>
                <p:cNvPr id="37" name="Ink 36">
                  <a:extLst>
                    <a:ext uri="{FF2B5EF4-FFF2-40B4-BE49-F238E27FC236}">
                      <a16:creationId xmlns:a16="http://schemas.microsoft.com/office/drawing/2014/main" id="{3F44B3C8-EFA7-49AC-85BF-D0634F3E2D76}"/>
                    </a:ext>
                  </a:extLst>
                </p:cNvPr>
                <p:cNvPicPr/>
                <p:nvPr/>
              </p:nvPicPr>
              <p:blipFill>
                <a:blip r:embed="rId7"/>
                <a:stretch>
                  <a:fillRect/>
                </a:stretch>
              </p:blipFill>
              <p:spPr>
                <a:xfrm>
                  <a:off x="1002677" y="2290081"/>
                  <a:ext cx="13572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BCEF543E-8D77-4A91-B119-1F2C954AB52D}"/>
                    </a:ext>
                  </a:extLst>
                </p14:cNvPr>
                <p14:cNvContentPartPr/>
                <p14:nvPr/>
              </p14:nvContentPartPr>
              <p14:xfrm>
                <a:off x="1063877" y="2791561"/>
                <a:ext cx="1594080" cy="349200"/>
              </p14:xfrm>
            </p:contentPart>
          </mc:Choice>
          <mc:Fallback xmlns="">
            <p:pic>
              <p:nvPicPr>
                <p:cNvPr id="38" name="Ink 37">
                  <a:extLst>
                    <a:ext uri="{FF2B5EF4-FFF2-40B4-BE49-F238E27FC236}">
                      <a16:creationId xmlns:a16="http://schemas.microsoft.com/office/drawing/2014/main" id="{BCEF543E-8D77-4A91-B119-1F2C954AB52D}"/>
                    </a:ext>
                  </a:extLst>
                </p:cNvPr>
                <p:cNvPicPr/>
                <p:nvPr/>
              </p:nvPicPr>
              <p:blipFill>
                <a:blip r:embed="rId9"/>
                <a:stretch>
                  <a:fillRect/>
                </a:stretch>
              </p:blipFill>
              <p:spPr>
                <a:xfrm>
                  <a:off x="1055237" y="2782921"/>
                  <a:ext cx="1611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7DA59110-6FD3-4500-B919-4BF531BC1E49}"/>
                    </a:ext>
                  </a:extLst>
                </p14:cNvPr>
                <p14:cNvContentPartPr/>
                <p14:nvPr/>
              </p14:nvContentPartPr>
              <p14:xfrm>
                <a:off x="2267741" y="2372881"/>
                <a:ext cx="196200" cy="237960"/>
              </p14:xfrm>
            </p:contentPart>
          </mc:Choice>
          <mc:Fallback xmlns="">
            <p:pic>
              <p:nvPicPr>
                <p:cNvPr id="39" name="Ink 38">
                  <a:extLst>
                    <a:ext uri="{FF2B5EF4-FFF2-40B4-BE49-F238E27FC236}">
                      <a16:creationId xmlns:a16="http://schemas.microsoft.com/office/drawing/2014/main" id="{7DA59110-6FD3-4500-B919-4BF531BC1E49}"/>
                    </a:ext>
                  </a:extLst>
                </p:cNvPr>
                <p:cNvPicPr/>
                <p:nvPr/>
              </p:nvPicPr>
              <p:blipFill>
                <a:blip r:embed="rId11"/>
                <a:stretch>
                  <a:fillRect/>
                </a:stretch>
              </p:blipFill>
              <p:spPr>
                <a:xfrm>
                  <a:off x="2258741" y="2363881"/>
                  <a:ext cx="2138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714C56B0-3154-41A5-BD4E-5F383FE253BB}"/>
                    </a:ext>
                  </a:extLst>
                </p14:cNvPr>
                <p14:cNvContentPartPr/>
                <p14:nvPr/>
              </p14:nvContentPartPr>
              <p14:xfrm>
                <a:off x="2301941" y="2390161"/>
                <a:ext cx="846720" cy="86040"/>
              </p14:xfrm>
            </p:contentPart>
          </mc:Choice>
          <mc:Fallback xmlns="">
            <p:pic>
              <p:nvPicPr>
                <p:cNvPr id="40" name="Ink 39">
                  <a:extLst>
                    <a:ext uri="{FF2B5EF4-FFF2-40B4-BE49-F238E27FC236}">
                      <a16:creationId xmlns:a16="http://schemas.microsoft.com/office/drawing/2014/main" id="{714C56B0-3154-41A5-BD4E-5F383FE253BB}"/>
                    </a:ext>
                  </a:extLst>
                </p:cNvPr>
                <p:cNvPicPr/>
                <p:nvPr/>
              </p:nvPicPr>
              <p:blipFill>
                <a:blip r:embed="rId13"/>
                <a:stretch>
                  <a:fillRect/>
                </a:stretch>
              </p:blipFill>
              <p:spPr>
                <a:xfrm>
                  <a:off x="2293301" y="2381521"/>
                  <a:ext cx="864360" cy="10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FDBF7BBE-4926-4E84-8FB3-C36B673D201E}"/>
                  </a:ext>
                </a:extLst>
              </p14:cNvPr>
              <p14:cNvContentPartPr/>
              <p14:nvPr/>
            </p14:nvContentPartPr>
            <p14:xfrm>
              <a:off x="4455461" y="1220161"/>
              <a:ext cx="3558240" cy="554400"/>
            </p14:xfrm>
          </p:contentPart>
        </mc:Choice>
        <mc:Fallback xmlns="">
          <p:pic>
            <p:nvPicPr>
              <p:cNvPr id="42" name="Ink 41">
                <a:extLst>
                  <a:ext uri="{FF2B5EF4-FFF2-40B4-BE49-F238E27FC236}">
                    <a16:creationId xmlns:a16="http://schemas.microsoft.com/office/drawing/2014/main" id="{FDBF7BBE-4926-4E84-8FB3-C36B673D201E}"/>
                  </a:ext>
                </a:extLst>
              </p:cNvPr>
              <p:cNvPicPr/>
              <p:nvPr/>
            </p:nvPicPr>
            <p:blipFill>
              <a:blip r:embed="rId15"/>
              <a:stretch>
                <a:fillRect/>
              </a:stretch>
            </p:blipFill>
            <p:spPr>
              <a:xfrm>
                <a:off x="4446461" y="1211521"/>
                <a:ext cx="3575880" cy="572040"/>
              </a:xfrm>
              <a:prstGeom prst="rect">
                <a:avLst/>
              </a:prstGeom>
            </p:spPr>
          </p:pic>
        </mc:Fallback>
      </mc:AlternateContent>
    </p:spTree>
    <p:extLst>
      <p:ext uri="{BB962C8B-B14F-4D97-AF65-F5344CB8AC3E}">
        <p14:creationId xmlns:p14="http://schemas.microsoft.com/office/powerpoint/2010/main" val="335900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0D9-0EFF-4B89-BBDA-21919912AEA2}"/>
              </a:ext>
            </a:extLst>
          </p:cNvPr>
          <p:cNvSpPr>
            <a:spLocks noGrp="1"/>
          </p:cNvSpPr>
          <p:nvPr>
            <p:ph type="title"/>
          </p:nvPr>
        </p:nvSpPr>
        <p:spPr/>
        <p:txBody>
          <a:bodyPr/>
          <a:lstStyle/>
          <a:p>
            <a:r>
              <a:rPr lang="en-US" dirty="0"/>
              <a:t>Another Example of  Producer-Consumer</a:t>
            </a:r>
          </a:p>
        </p:txBody>
      </p:sp>
      <p:sp>
        <p:nvSpPr>
          <p:cNvPr id="3" name="Content Placeholder 2">
            <a:extLst>
              <a:ext uri="{FF2B5EF4-FFF2-40B4-BE49-F238E27FC236}">
                <a16:creationId xmlns:a16="http://schemas.microsoft.com/office/drawing/2014/main" id="{7D31E3E6-D4E5-441E-BE6C-6F6C84AA216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D9718887-F932-4F43-AF32-426B2F06FFD8}"/>
              </a:ext>
            </a:extLst>
          </p:cNvPr>
          <p:cNvSpPr/>
          <p:nvPr/>
        </p:nvSpPr>
        <p:spPr>
          <a:xfrm>
            <a:off x="1028700" y="2286000"/>
            <a:ext cx="3360139" cy="2554545"/>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Droid Sans Mono"/>
              </a:rPr>
              <a:t>bool</a:t>
            </a:r>
            <a:r>
              <a:rPr lang="en-US" sz="1600" dirty="0">
                <a:solidFill>
                  <a:srgbClr val="000000"/>
                </a:solidFill>
                <a:latin typeface="Droid Sans Mono"/>
              </a:rPr>
              <a:t> done = </a:t>
            </a:r>
            <a:r>
              <a:rPr lang="en-US" sz="1600" dirty="0">
                <a:solidFill>
                  <a:srgbClr val="0000FF"/>
                </a:solidFill>
                <a:latin typeface="Droid Sans Mono"/>
              </a:rPr>
              <a:t>false</a:t>
            </a:r>
            <a:r>
              <a:rPr lang="en-US" sz="1600" dirty="0">
                <a:solidFill>
                  <a:srgbClr val="000000"/>
                </a:solidFill>
                <a:latin typeface="Droid Sans Mono"/>
              </a:rPr>
              <a:t>;</a:t>
            </a:r>
          </a:p>
          <a:p>
            <a:r>
              <a:rPr lang="en-US" sz="1600" dirty="0">
                <a:solidFill>
                  <a:srgbClr val="0000FF"/>
                </a:solidFill>
                <a:latin typeface="Droid Sans Mono"/>
              </a:rPr>
              <a:t>Queue&lt;int&gt;</a:t>
            </a:r>
            <a:r>
              <a:rPr lang="en-US" sz="1600" dirty="0">
                <a:solidFill>
                  <a:srgbClr val="000000"/>
                </a:solidFill>
                <a:latin typeface="Droid Sans Mono"/>
              </a:rPr>
              <a:t> q;</a:t>
            </a:r>
          </a:p>
          <a:p>
            <a:r>
              <a:rPr lang="en-US" sz="1600" dirty="0" err="1">
                <a:solidFill>
                  <a:srgbClr val="000000"/>
                </a:solidFill>
                <a:highlight>
                  <a:srgbClr val="FFFF00"/>
                </a:highlight>
                <a:latin typeface="Droid Sans Mono"/>
              </a:rPr>
              <a:t>condition_variable</a:t>
            </a:r>
            <a:r>
              <a:rPr lang="en-US" sz="1600" dirty="0">
                <a:solidFill>
                  <a:srgbClr val="000000"/>
                </a:solidFill>
                <a:highlight>
                  <a:srgbClr val="FFFF00"/>
                </a:highlight>
                <a:latin typeface="Droid Sans Mono"/>
              </a:rPr>
              <a:t> cv;</a:t>
            </a:r>
          </a:p>
          <a:p>
            <a:r>
              <a:rPr lang="en-US" sz="1600" dirty="0">
                <a:solidFill>
                  <a:srgbClr val="000000"/>
                </a:solidFill>
                <a:highlight>
                  <a:srgbClr val="FFFF00"/>
                </a:highlight>
                <a:latin typeface="Droid Sans Mono"/>
              </a:rPr>
              <a:t>mutex m;</a:t>
            </a:r>
          </a:p>
          <a:p>
            <a:r>
              <a:rPr lang="en-US" sz="1600" dirty="0">
                <a:solidFill>
                  <a:srgbClr val="0000FF"/>
                </a:solidFill>
                <a:latin typeface="Droid Sans Mono"/>
              </a:rPr>
              <a:t>void</a:t>
            </a:r>
            <a:r>
              <a:rPr lang="en-US" sz="1600" dirty="0">
                <a:solidFill>
                  <a:srgbClr val="000000"/>
                </a:solidFill>
                <a:latin typeface="Droid Sans Mono"/>
              </a:rPr>
              <a:t> Producer (x){</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m.lock</a:t>
            </a:r>
            <a:r>
              <a:rPr lang="en-US" sz="1600" dirty="0">
                <a:solidFill>
                  <a:srgbClr val="000000"/>
                </a:solidFill>
                <a:latin typeface="Consolas" panose="020B0609020204030204" pitchFamily="49" charset="0"/>
              </a:rPr>
              <a:t>();</a:t>
            </a:r>
          </a:p>
          <a:p>
            <a:r>
              <a:rPr lang="en-US" sz="1600" dirty="0">
                <a:solidFill>
                  <a:srgbClr val="000000"/>
                </a:solidFill>
                <a:latin typeface="Droid Sans Mono"/>
              </a:rPr>
              <a:t>      </a:t>
            </a:r>
            <a:r>
              <a:rPr lang="en-US" sz="1600" dirty="0" err="1">
                <a:solidFill>
                  <a:srgbClr val="000000"/>
                </a:solidFill>
                <a:latin typeface="Droid Sans Mono"/>
              </a:rPr>
              <a:t>q.push</a:t>
            </a:r>
            <a:r>
              <a:rPr lang="en-US" sz="1600" dirty="0">
                <a:solidFill>
                  <a:srgbClr val="000000"/>
                </a:solidFill>
                <a:latin typeface="Droid Sans Mono"/>
              </a:rPr>
              <a:t> (x);</a:t>
            </a:r>
            <a:br>
              <a:rPr lang="en-US" sz="1600" dirty="0">
                <a:solidFill>
                  <a:srgbClr val="000000"/>
                </a:solidFill>
                <a:latin typeface="Droid Sans Mono"/>
              </a:rPr>
            </a:br>
            <a:r>
              <a:rPr lang="en-US" sz="1600" dirty="0">
                <a:solidFill>
                  <a:srgbClr val="000000"/>
                </a:solidFill>
                <a:latin typeface="Droid Sans Mono"/>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m.unlock</a:t>
            </a:r>
            <a:r>
              <a:rPr lang="en-US" sz="1600" dirty="0">
                <a:solidFill>
                  <a:srgbClr val="000000"/>
                </a:solidFill>
                <a:latin typeface="Consolas" panose="020B0609020204030204" pitchFamily="49" charset="0"/>
              </a:rPr>
              <a:t>();</a:t>
            </a:r>
            <a:endParaRPr lang="en-US" sz="1600" dirty="0">
              <a:solidFill>
                <a:srgbClr val="000000"/>
              </a:solidFill>
              <a:latin typeface="Droid Sans Mono"/>
            </a:endParaRPr>
          </a:p>
          <a:p>
            <a:r>
              <a:rPr lang="en-US" sz="1600" dirty="0">
                <a:solidFill>
                  <a:srgbClr val="000000"/>
                </a:solidFill>
                <a:latin typeface="Droid Sans Mono"/>
              </a:rPr>
              <a:t>      </a:t>
            </a:r>
            <a:r>
              <a:rPr lang="en-US" sz="1600" dirty="0" err="1">
                <a:solidFill>
                  <a:srgbClr val="000000"/>
                </a:solidFill>
                <a:latin typeface="Droid Sans Mono"/>
              </a:rPr>
              <a:t>cv.notify_one</a:t>
            </a:r>
            <a:r>
              <a:rPr lang="en-US" sz="1600" dirty="0">
                <a:solidFill>
                  <a:srgbClr val="000000"/>
                </a:solidFill>
                <a:latin typeface="Droid Sans Mono"/>
              </a:rPr>
              <a:t>();</a:t>
            </a:r>
          </a:p>
          <a:p>
            <a:r>
              <a:rPr lang="en-US" sz="1600" dirty="0">
                <a:solidFill>
                  <a:srgbClr val="000000"/>
                </a:solidFill>
                <a:latin typeface="Droid Sans Mono"/>
              </a:rPr>
              <a:t>}</a:t>
            </a:r>
            <a:endParaRPr lang="en-US" sz="1600" b="0" dirty="0">
              <a:solidFill>
                <a:srgbClr val="000000"/>
              </a:solidFill>
              <a:effectLst/>
              <a:latin typeface="Droid Sans Mono"/>
            </a:endParaRPr>
          </a:p>
        </p:txBody>
      </p:sp>
      <p:sp>
        <p:nvSpPr>
          <p:cNvPr id="5" name="Rectangle 4">
            <a:extLst>
              <a:ext uri="{FF2B5EF4-FFF2-40B4-BE49-F238E27FC236}">
                <a16:creationId xmlns:a16="http://schemas.microsoft.com/office/drawing/2014/main" id="{C2131C8D-A776-4C55-B53F-4A769C106325}"/>
              </a:ext>
            </a:extLst>
          </p:cNvPr>
          <p:cNvSpPr/>
          <p:nvPr/>
        </p:nvSpPr>
        <p:spPr>
          <a:xfrm>
            <a:off x="4405617" y="2286000"/>
            <a:ext cx="4417590" cy="230832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Droid Sans Mono"/>
              </a:rPr>
              <a:t>void</a:t>
            </a:r>
            <a:r>
              <a:rPr lang="en-US" sz="1600" dirty="0">
                <a:solidFill>
                  <a:srgbClr val="000000"/>
                </a:solidFill>
                <a:latin typeface="Droid Sans Mono"/>
              </a:rPr>
              <a:t> Consumer (){</a:t>
            </a:r>
          </a:p>
          <a:p>
            <a:pPr lvl="1"/>
            <a:r>
              <a:rPr lang="en-US" sz="1600" dirty="0" err="1">
                <a:solidFill>
                  <a:srgbClr val="000000"/>
                </a:solidFill>
                <a:highlight>
                  <a:srgbClr val="FFFF00"/>
                </a:highlight>
                <a:latin typeface="Droid Sans Mono"/>
              </a:rPr>
              <a:t>unique_lock</a:t>
            </a:r>
            <a:r>
              <a:rPr lang="en-US" sz="1600" dirty="0">
                <a:solidFill>
                  <a:srgbClr val="000000"/>
                </a:solidFill>
                <a:highlight>
                  <a:srgbClr val="FFFF00"/>
                </a:highlight>
                <a:latin typeface="Droid Sans Mono"/>
              </a:rPr>
              <a:t>&lt;mutex&gt; l (m);</a:t>
            </a:r>
          </a:p>
          <a:p>
            <a:pPr lvl="1"/>
            <a:r>
              <a:rPr lang="en-US" sz="1600" dirty="0" err="1">
                <a:solidFill>
                  <a:srgbClr val="000000"/>
                </a:solidFill>
                <a:highlight>
                  <a:srgbClr val="FFFF00"/>
                </a:highlight>
                <a:latin typeface="Droid Sans Mono"/>
              </a:rPr>
              <a:t>cv.wait</a:t>
            </a:r>
            <a:r>
              <a:rPr lang="en-US" sz="1600" dirty="0">
                <a:solidFill>
                  <a:srgbClr val="000000"/>
                </a:solidFill>
                <a:highlight>
                  <a:srgbClr val="FFFF00"/>
                </a:highlight>
                <a:latin typeface="Droid Sans Mono"/>
              </a:rPr>
              <a:t> (l, []{</a:t>
            </a:r>
            <a:r>
              <a:rPr lang="en-US" sz="1600" dirty="0">
                <a:solidFill>
                  <a:srgbClr val="0000FF"/>
                </a:solidFill>
                <a:highlight>
                  <a:srgbClr val="FFFF00"/>
                </a:highlight>
                <a:latin typeface="Droid Sans Mono"/>
              </a:rPr>
              <a:t>return </a:t>
            </a:r>
            <a:r>
              <a:rPr lang="en-US" sz="1600" dirty="0" err="1">
                <a:solidFill>
                  <a:srgbClr val="0000FF"/>
                </a:solidFill>
                <a:highlight>
                  <a:srgbClr val="FFFF00"/>
                </a:highlight>
                <a:latin typeface="Droid Sans Mono"/>
              </a:rPr>
              <a:t>q.size</a:t>
            </a:r>
            <a:r>
              <a:rPr lang="en-US" sz="1600" dirty="0">
                <a:solidFill>
                  <a:srgbClr val="0000FF"/>
                </a:solidFill>
                <a:highlight>
                  <a:srgbClr val="FFFF00"/>
                </a:highlight>
                <a:latin typeface="Droid Sans Mono"/>
              </a:rPr>
              <a:t>() &gt; 0</a:t>
            </a:r>
            <a:r>
              <a:rPr lang="en-US" sz="1600" dirty="0">
                <a:solidFill>
                  <a:srgbClr val="000000"/>
                </a:solidFill>
                <a:highlight>
                  <a:srgbClr val="FFFF00"/>
                </a:highlight>
                <a:latin typeface="Droid Sans Mono"/>
              </a:rPr>
              <a:t>;});</a:t>
            </a:r>
          </a:p>
          <a:p>
            <a:pPr lvl="1"/>
            <a:br>
              <a:rPr lang="en-US" sz="1600" dirty="0">
                <a:solidFill>
                  <a:srgbClr val="000000"/>
                </a:solidFill>
                <a:latin typeface="Droid Sans Mono"/>
              </a:rPr>
            </a:br>
            <a:r>
              <a:rPr lang="en-US" sz="1600" dirty="0" err="1">
                <a:solidFill>
                  <a:srgbClr val="000000"/>
                </a:solidFill>
                <a:latin typeface="Droid Sans Mono"/>
              </a:rPr>
              <a:t>int</a:t>
            </a:r>
            <a:r>
              <a:rPr lang="en-US" sz="1600" dirty="0">
                <a:solidFill>
                  <a:srgbClr val="000000"/>
                </a:solidFill>
                <a:latin typeface="Droid Sans Mono"/>
              </a:rPr>
              <a:t> data = </a:t>
            </a:r>
            <a:r>
              <a:rPr lang="en-US" sz="1600" dirty="0" err="1">
                <a:solidFill>
                  <a:srgbClr val="000000"/>
                </a:solidFill>
                <a:latin typeface="Droid Sans Mono"/>
              </a:rPr>
              <a:t>q.pop</a:t>
            </a:r>
            <a:r>
              <a:rPr lang="en-US" sz="1600" dirty="0">
                <a:solidFill>
                  <a:srgbClr val="000000"/>
                </a:solidFill>
                <a:latin typeface="Droid Sans Mono"/>
              </a:rPr>
              <a:t>(); </a:t>
            </a:r>
          </a:p>
          <a:p>
            <a:pPr lvl="1"/>
            <a:r>
              <a:rPr lang="en-US" sz="1600" dirty="0" err="1">
                <a:solidFill>
                  <a:srgbClr val="000000"/>
                </a:solidFill>
                <a:latin typeface="Droid Sans Mono"/>
              </a:rPr>
              <a:t>cout</a:t>
            </a:r>
            <a:r>
              <a:rPr lang="en-US" sz="1600" dirty="0">
                <a:solidFill>
                  <a:srgbClr val="000000"/>
                </a:solidFill>
                <a:latin typeface="Droid Sans Mono"/>
              </a:rPr>
              <a:t> &lt;&lt; </a:t>
            </a:r>
            <a:r>
              <a:rPr lang="en-US" sz="1600" dirty="0">
                <a:solidFill>
                  <a:srgbClr val="A31515"/>
                </a:solidFill>
                <a:latin typeface="Droid Sans Mono"/>
              </a:rPr>
              <a:t>"Data is: "</a:t>
            </a:r>
            <a:r>
              <a:rPr lang="en-US" sz="1600" dirty="0">
                <a:solidFill>
                  <a:srgbClr val="000000"/>
                </a:solidFill>
                <a:latin typeface="Droid Sans Mono"/>
              </a:rPr>
              <a:t> &lt;&lt; data &lt;&lt; </a:t>
            </a:r>
            <a:r>
              <a:rPr lang="en-US" sz="1600" dirty="0" err="1">
                <a:solidFill>
                  <a:srgbClr val="000000"/>
                </a:solidFill>
                <a:latin typeface="Droid Sans Mono"/>
              </a:rPr>
              <a:t>endl</a:t>
            </a:r>
            <a:r>
              <a:rPr lang="en-US" sz="1600" dirty="0">
                <a:solidFill>
                  <a:srgbClr val="000000"/>
                </a:solidFill>
                <a:latin typeface="Droid Sans Mono"/>
              </a:rPr>
              <a:t>;</a:t>
            </a:r>
          </a:p>
          <a:p>
            <a:pPr lvl="1"/>
            <a:endParaRPr lang="en-US" sz="1600" dirty="0">
              <a:solidFill>
                <a:srgbClr val="000000"/>
              </a:solidFill>
              <a:latin typeface="Droid Sans Mono"/>
            </a:endParaRPr>
          </a:p>
          <a:p>
            <a:pPr lvl="1"/>
            <a:r>
              <a:rPr lang="en-US" sz="1600" dirty="0" err="1">
                <a:solidFill>
                  <a:srgbClr val="000000"/>
                </a:solidFill>
                <a:highlight>
                  <a:srgbClr val="FFFF00"/>
                </a:highlight>
                <a:latin typeface="Droid Sans Mono"/>
              </a:rPr>
              <a:t>l.unlock</a:t>
            </a:r>
            <a:r>
              <a:rPr lang="en-US" sz="1600" dirty="0">
                <a:solidFill>
                  <a:srgbClr val="000000"/>
                </a:solidFill>
                <a:highlight>
                  <a:srgbClr val="FFFF00"/>
                </a:highlight>
                <a:latin typeface="Droid Sans Mono"/>
              </a:rPr>
              <a:t>();</a:t>
            </a:r>
          </a:p>
          <a:p>
            <a:r>
              <a:rPr lang="en-US" sz="1600" dirty="0">
                <a:solidFill>
                  <a:srgbClr val="000000"/>
                </a:solidFill>
                <a:latin typeface="Droid Sans Mono"/>
              </a:rPr>
              <a:t>}</a:t>
            </a:r>
            <a:endParaRPr lang="en-US" sz="1600" dirty="0"/>
          </a:p>
        </p:txBody>
      </p:sp>
    </p:spTree>
    <p:extLst>
      <p:ext uri="{BB962C8B-B14F-4D97-AF65-F5344CB8AC3E}">
        <p14:creationId xmlns:p14="http://schemas.microsoft.com/office/powerpoint/2010/main" val="229017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DD24-7F58-4FE5-961D-68CEDD783D06}"/>
              </a:ext>
            </a:extLst>
          </p:cNvPr>
          <p:cNvSpPr>
            <a:spLocks noGrp="1"/>
          </p:cNvSpPr>
          <p:nvPr>
            <p:ph type="title"/>
          </p:nvPr>
        </p:nvSpPr>
        <p:spPr>
          <a:xfrm>
            <a:off x="1028700" y="247650"/>
            <a:ext cx="7200900" cy="742950"/>
          </a:xfrm>
        </p:spPr>
        <p:txBody>
          <a:bodyPr/>
          <a:lstStyle/>
          <a:p>
            <a:r>
              <a:rPr lang="en-US" dirty="0"/>
              <a:t>A Few More Points on Wait()</a:t>
            </a:r>
          </a:p>
        </p:txBody>
      </p:sp>
      <p:sp>
        <p:nvSpPr>
          <p:cNvPr id="3" name="Content Placeholder 2">
            <a:extLst>
              <a:ext uri="{FF2B5EF4-FFF2-40B4-BE49-F238E27FC236}">
                <a16:creationId xmlns:a16="http://schemas.microsoft.com/office/drawing/2014/main" id="{2DA5EDBB-444E-46CE-9A60-86F5C06C31B6}"/>
              </a:ext>
            </a:extLst>
          </p:cNvPr>
          <p:cNvSpPr>
            <a:spLocks noGrp="1"/>
          </p:cNvSpPr>
          <p:nvPr>
            <p:ph idx="1"/>
          </p:nvPr>
        </p:nvSpPr>
        <p:spPr>
          <a:xfrm>
            <a:off x="1028700" y="1219200"/>
            <a:ext cx="7200900" cy="5257800"/>
          </a:xfrm>
        </p:spPr>
        <p:txBody>
          <a:bodyPr>
            <a:normAutofit lnSpcReduction="10000"/>
          </a:bodyPr>
          <a:lstStyle/>
          <a:p>
            <a:r>
              <a:rPr lang="en-US" dirty="0"/>
              <a:t>First, the </a:t>
            </a:r>
            <a:r>
              <a:rPr lang="en-US" dirty="0" err="1"/>
              <a:t>cv.wait</a:t>
            </a:r>
            <a:r>
              <a:rPr lang="en-US" dirty="0"/>
              <a:t>() function wakes up the waiting threads </a:t>
            </a:r>
            <a:r>
              <a:rPr lang="en-US" b="1" u="sng" dirty="0"/>
              <a:t>sequentially</a:t>
            </a:r>
            <a:r>
              <a:rPr lang="en-US" dirty="0"/>
              <a:t>, NOT all at once</a:t>
            </a:r>
          </a:p>
          <a:p>
            <a:pPr lvl="1"/>
            <a:r>
              <a:rPr lang="en-US" dirty="0"/>
              <a:t>This provides a Critical Section until unlock() function is called on the lock later on</a:t>
            </a:r>
          </a:p>
          <a:p>
            <a:pPr lvl="1"/>
            <a:r>
              <a:rPr lang="en-US" dirty="0"/>
              <a:t>As a result, every awake thread gets to do something without running into race condition</a:t>
            </a:r>
          </a:p>
          <a:p>
            <a:r>
              <a:rPr lang="en-US" dirty="0"/>
              <a:t>The wait() function internally unlocks the lock before going to sleep()</a:t>
            </a:r>
          </a:p>
          <a:p>
            <a:pPr lvl="1"/>
            <a:r>
              <a:rPr lang="en-US" dirty="0"/>
              <a:t>Otherwise, even the producer cannot produce, which requires the lock itself</a:t>
            </a:r>
          </a:p>
          <a:p>
            <a:pPr lvl="1"/>
            <a:r>
              <a:rPr lang="en-US" dirty="0"/>
              <a:t>However, when returning from wait(), the lock is grabbed again and that causes the “one-at-a-time” safety</a:t>
            </a:r>
          </a:p>
          <a:p>
            <a:r>
              <a:rPr lang="en-US" b="1" u="sng" dirty="0"/>
              <a:t>Spurious wake ups</a:t>
            </a:r>
            <a:r>
              <a:rPr lang="en-US" dirty="0"/>
              <a:t> are possible</a:t>
            </a:r>
          </a:p>
          <a:p>
            <a:pPr lvl="1"/>
            <a:r>
              <a:rPr lang="en-US" dirty="0"/>
              <a:t>Waiting threads may wake up even when the predicate is not true</a:t>
            </a:r>
          </a:p>
          <a:p>
            <a:pPr lvl="1"/>
            <a:r>
              <a:rPr lang="en-US" dirty="0"/>
              <a:t>That’s why using the “predicate” is absolute necessity </a:t>
            </a:r>
          </a:p>
        </p:txBody>
      </p:sp>
    </p:spTree>
    <p:extLst>
      <p:ext uri="{BB962C8B-B14F-4D97-AF65-F5344CB8AC3E}">
        <p14:creationId xmlns:p14="http://schemas.microsoft.com/office/powerpoint/2010/main" val="4591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209550"/>
            <a:ext cx="8763000" cy="533400"/>
          </a:xfrm>
        </p:spPr>
        <p:txBody>
          <a:bodyPr>
            <a:normAutofit fontScale="90000"/>
          </a:bodyPr>
          <a:lstStyle/>
          <a:p>
            <a:r>
              <a:rPr lang="en-US" altLang="ko-KR" dirty="0">
                <a:latin typeface="+mn-lt"/>
                <a:ea typeface="Gulim" panose="020B0600000101010101" pitchFamily="34" charset="-127"/>
              </a:rPr>
              <a:t>Producer-consumer with a bounded buffer</a:t>
            </a:r>
          </a:p>
        </p:txBody>
      </p:sp>
      <p:sp>
        <p:nvSpPr>
          <p:cNvPr id="462851" name="Rectangle 3"/>
          <p:cNvSpPr>
            <a:spLocks noGrp="1" noChangeArrowheads="1"/>
          </p:cNvSpPr>
          <p:nvPr>
            <p:ph idx="1"/>
          </p:nvPr>
        </p:nvSpPr>
        <p:spPr>
          <a:xfrm>
            <a:off x="533400" y="1676400"/>
            <a:ext cx="8763000" cy="4876800"/>
          </a:xfrm>
        </p:spPr>
        <p:txBody>
          <a:bodyPr>
            <a:normAutofit/>
          </a:bodyPr>
          <a:lstStyle/>
          <a:p>
            <a:r>
              <a:rPr lang="en-US" altLang="ko-KR" dirty="0">
                <a:ea typeface="Gulim" panose="020B0600000101010101" pitchFamily="34" charset="-127"/>
              </a:rPr>
              <a:t>Problem Definition</a:t>
            </a:r>
          </a:p>
          <a:p>
            <a:pPr lvl="1"/>
            <a:r>
              <a:rPr lang="en-US" altLang="ko-KR" dirty="0">
                <a:ea typeface="Gulim" panose="020B0600000101010101" pitchFamily="34" charset="-127"/>
              </a:rPr>
              <a:t>Producer puts things into a shared buffer</a:t>
            </a:r>
          </a:p>
          <a:p>
            <a:pPr lvl="1"/>
            <a:r>
              <a:rPr lang="en-US" altLang="ko-KR" dirty="0">
                <a:ea typeface="Gulim" panose="020B0600000101010101" pitchFamily="34" charset="-127"/>
              </a:rPr>
              <a:t>Consumer takes them out</a:t>
            </a:r>
          </a:p>
          <a:p>
            <a:pPr lvl="1"/>
            <a:r>
              <a:rPr lang="en-US" altLang="ko-KR" dirty="0">
                <a:ea typeface="Gulim" panose="020B0600000101010101" pitchFamily="34" charset="-127"/>
              </a:rPr>
              <a:t>Need synchronization to coordinate producer/consumer</a:t>
            </a:r>
          </a:p>
          <a:p>
            <a:r>
              <a:rPr lang="en-US" altLang="ko-KR" dirty="0">
                <a:ea typeface="Gulim" panose="020B0600000101010101" pitchFamily="34" charset="-127"/>
              </a:rPr>
              <a:t>Don’t want producer and consumer to have to work in lockstep, so put a fixed-size buffer between them</a:t>
            </a:r>
          </a:p>
          <a:p>
            <a:pPr lvl="1"/>
            <a:r>
              <a:rPr lang="en-US" altLang="ko-KR" dirty="0">
                <a:ea typeface="Gulim" panose="020B0600000101010101" pitchFamily="34" charset="-127"/>
              </a:rPr>
              <a:t>Need to synchronize access to this buffer</a:t>
            </a:r>
          </a:p>
          <a:p>
            <a:pPr lvl="1"/>
            <a:r>
              <a:rPr lang="en-US" altLang="ko-KR" dirty="0">
                <a:ea typeface="Gulim" panose="020B0600000101010101" pitchFamily="34" charset="-127"/>
              </a:rPr>
              <a:t>Producer needs to wait if buffer is full</a:t>
            </a:r>
          </a:p>
          <a:p>
            <a:pPr lvl="1"/>
            <a:r>
              <a:rPr lang="en-US" altLang="ko-KR" dirty="0">
                <a:ea typeface="Gulim" panose="020B0600000101010101" pitchFamily="34" charset="-127"/>
              </a:rPr>
              <a:t>Consumer needs to wait if buffer is empty</a:t>
            </a:r>
          </a:p>
          <a:p>
            <a:r>
              <a:rPr lang="en-US" altLang="ko-KR" dirty="0">
                <a:ea typeface="Gulim" panose="020B0600000101010101" pitchFamily="34" charset="-127"/>
              </a:rPr>
              <a:t>Example: Coke machine</a:t>
            </a:r>
          </a:p>
          <a:p>
            <a:pPr lvl="1"/>
            <a:r>
              <a:rPr lang="en-US" altLang="ko-KR" dirty="0">
                <a:ea typeface="Gulim" panose="020B0600000101010101" pitchFamily="34" charset="-127"/>
              </a:rPr>
              <a:t>Producer can put limited number of cokes in machine</a:t>
            </a:r>
          </a:p>
          <a:p>
            <a:pPr lvl="1"/>
            <a:r>
              <a:rPr lang="en-US" altLang="ko-KR" dirty="0">
                <a:ea typeface="Gulim" panose="020B0600000101010101" pitchFamily="34" charset="-127"/>
              </a:rPr>
              <a:t>Consumer can’t take cokes out if machine is empty</a:t>
            </a:r>
          </a:p>
          <a:p>
            <a:pPr lvl="1"/>
            <a:endParaRPr lang="ko-KR" altLang="en-US" dirty="0">
              <a:ea typeface="Gulim" panose="020B0600000101010101" pitchFamily="34" charset="-127"/>
            </a:endParaRPr>
          </a:p>
        </p:txBody>
      </p:sp>
      <p:grpSp>
        <p:nvGrpSpPr>
          <p:cNvPr id="2" name="Group 10"/>
          <p:cNvGrpSpPr>
            <a:grpSpLocks/>
          </p:cNvGrpSpPr>
          <p:nvPr/>
        </p:nvGrpSpPr>
        <p:grpSpPr bwMode="auto">
          <a:xfrm>
            <a:off x="4038600" y="1143000"/>
            <a:ext cx="4724400" cy="838200"/>
            <a:chOff x="1392" y="624"/>
            <a:chExt cx="2976" cy="528"/>
          </a:xfrm>
        </p:grpSpPr>
        <p:sp>
          <p:nvSpPr>
            <p:cNvPr id="51206" name="Rectangle 4"/>
            <p:cNvSpPr>
              <a:spLocks noChangeArrowheads="1"/>
            </p:cNvSpPr>
            <p:nvPr/>
          </p:nvSpPr>
          <p:spPr bwMode="auto">
            <a:xfrm>
              <a:off x="1392"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Producer</a:t>
              </a:r>
            </a:p>
          </p:txBody>
        </p:sp>
        <p:sp>
          <p:nvSpPr>
            <p:cNvPr id="51207" name="Rectangle 5"/>
            <p:cNvSpPr>
              <a:spLocks noChangeArrowheads="1"/>
            </p:cNvSpPr>
            <p:nvPr/>
          </p:nvSpPr>
          <p:spPr bwMode="auto">
            <a:xfrm>
              <a:off x="3504"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Consumer</a:t>
              </a:r>
            </a:p>
          </p:txBody>
        </p:sp>
        <p:sp>
          <p:nvSpPr>
            <p:cNvPr id="51208" name="Rectangle 7"/>
            <p:cNvSpPr>
              <a:spLocks noChangeArrowheads="1"/>
            </p:cNvSpPr>
            <p:nvPr/>
          </p:nvSpPr>
          <p:spPr bwMode="auto">
            <a:xfrm>
              <a:off x="2592" y="720"/>
              <a:ext cx="576" cy="336"/>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Buffer</a:t>
              </a:r>
            </a:p>
          </p:txBody>
        </p:sp>
        <p:sp>
          <p:nvSpPr>
            <p:cNvPr id="51209" name="Line 8"/>
            <p:cNvSpPr>
              <a:spLocks noChangeShapeType="1"/>
            </p:cNvSpPr>
            <p:nvPr/>
          </p:nvSpPr>
          <p:spPr bwMode="auto">
            <a:xfrm>
              <a:off x="2256"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1210" name="Line 9"/>
            <p:cNvSpPr>
              <a:spLocks noChangeShapeType="1"/>
            </p:cNvSpPr>
            <p:nvPr/>
          </p:nvSpPr>
          <p:spPr bwMode="auto">
            <a:xfrm>
              <a:off x="3168"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pic>
        <p:nvPicPr>
          <p:cNvPr id="4628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33825"/>
            <a:ext cx="14097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32367917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anim calcmode="lin" valueType="num">
                                      <p:cBhvr additive="base">
                                        <p:cTn id="11" dur="500" fill="hold"/>
                                        <p:tgtEl>
                                          <p:spTgt spid="4628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2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additive="base">
                                        <p:cTn id="15" dur="500" fill="hold"/>
                                        <p:tgtEl>
                                          <p:spTgt spid="4628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2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anim calcmode="lin" valueType="num">
                                      <p:cBhvr additive="base">
                                        <p:cTn id="19" dur="500" fill="hold"/>
                                        <p:tgtEl>
                                          <p:spTgt spid="4628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28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2851">
                                            <p:txEl>
                                              <p:pRg st="4" end="4"/>
                                            </p:txEl>
                                          </p:spTgt>
                                        </p:tgtEl>
                                        <p:attrNameLst>
                                          <p:attrName>style.visibility</p:attrName>
                                        </p:attrNameLst>
                                      </p:cBhvr>
                                      <p:to>
                                        <p:strVal val="visible"/>
                                      </p:to>
                                    </p:set>
                                    <p:anim calcmode="lin" valueType="num">
                                      <p:cBhvr additive="base">
                                        <p:cTn id="29" dur="500" fill="hold"/>
                                        <p:tgtEl>
                                          <p:spTgt spid="4628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28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2851">
                                            <p:txEl>
                                              <p:pRg st="5" end="5"/>
                                            </p:txEl>
                                          </p:spTgt>
                                        </p:tgtEl>
                                        <p:attrNameLst>
                                          <p:attrName>style.visibility</p:attrName>
                                        </p:attrNameLst>
                                      </p:cBhvr>
                                      <p:to>
                                        <p:strVal val="visible"/>
                                      </p:to>
                                    </p:set>
                                    <p:anim calcmode="lin" valueType="num">
                                      <p:cBhvr additive="base">
                                        <p:cTn id="33" dur="500" fill="hold"/>
                                        <p:tgtEl>
                                          <p:spTgt spid="4628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28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2851">
                                            <p:txEl>
                                              <p:pRg st="6" end="6"/>
                                            </p:txEl>
                                          </p:spTgt>
                                        </p:tgtEl>
                                        <p:attrNameLst>
                                          <p:attrName>style.visibility</p:attrName>
                                        </p:attrNameLst>
                                      </p:cBhvr>
                                      <p:to>
                                        <p:strVal val="visible"/>
                                      </p:to>
                                    </p:set>
                                    <p:anim calcmode="lin" valueType="num">
                                      <p:cBhvr additive="base">
                                        <p:cTn id="37" dur="500" fill="hold"/>
                                        <p:tgtEl>
                                          <p:spTgt spid="4628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28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2851">
                                            <p:txEl>
                                              <p:pRg st="8" end="8"/>
                                            </p:txEl>
                                          </p:spTgt>
                                        </p:tgtEl>
                                        <p:attrNameLst>
                                          <p:attrName>style.visibility</p:attrName>
                                        </p:attrNameLst>
                                      </p:cBhvr>
                                      <p:to>
                                        <p:strVal val="visible"/>
                                      </p:to>
                                    </p:set>
                                    <p:anim calcmode="lin" valueType="num">
                                      <p:cBhvr additive="base">
                                        <p:cTn id="47" dur="500" fill="hold"/>
                                        <p:tgtEl>
                                          <p:spTgt spid="46285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285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2851">
                                            <p:txEl>
                                              <p:pRg st="9" end="9"/>
                                            </p:txEl>
                                          </p:spTgt>
                                        </p:tgtEl>
                                        <p:attrNameLst>
                                          <p:attrName>style.visibility</p:attrName>
                                        </p:attrNameLst>
                                      </p:cBhvr>
                                      <p:to>
                                        <p:strVal val="visible"/>
                                      </p:to>
                                    </p:set>
                                    <p:anim calcmode="lin" valueType="num">
                                      <p:cBhvr additive="base">
                                        <p:cTn id="51" dur="500" fill="hold"/>
                                        <p:tgtEl>
                                          <p:spTgt spid="46285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285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62851">
                                            <p:txEl>
                                              <p:pRg st="10" end="10"/>
                                            </p:txEl>
                                          </p:spTgt>
                                        </p:tgtEl>
                                        <p:attrNameLst>
                                          <p:attrName>style.visibility</p:attrName>
                                        </p:attrNameLst>
                                      </p:cBhvr>
                                      <p:to>
                                        <p:strVal val="visible"/>
                                      </p:to>
                                    </p:set>
                                    <p:anim calcmode="lin" valueType="num">
                                      <p:cBhvr additive="base">
                                        <p:cTn id="55" dur="500" fill="hold"/>
                                        <p:tgtEl>
                                          <p:spTgt spid="46285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6285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62859"/>
                                        </p:tgtEl>
                                        <p:attrNameLst>
                                          <p:attrName>style.visibility</p:attrName>
                                        </p:attrNameLst>
                                      </p:cBhvr>
                                      <p:to>
                                        <p:strVal val="visible"/>
                                      </p:to>
                                    </p:set>
                                    <p:anim calcmode="lin" valueType="num">
                                      <p:cBhvr additive="base">
                                        <p:cTn id="59" dur="500" fill="hold"/>
                                        <p:tgtEl>
                                          <p:spTgt spid="462859"/>
                                        </p:tgtEl>
                                        <p:attrNameLst>
                                          <p:attrName>ppt_x</p:attrName>
                                        </p:attrNameLst>
                                      </p:cBhvr>
                                      <p:tavLst>
                                        <p:tav tm="0">
                                          <p:val>
                                            <p:strVal val="1+#ppt_w/2"/>
                                          </p:val>
                                        </p:tav>
                                        <p:tav tm="100000">
                                          <p:val>
                                            <p:strVal val="#ppt_x"/>
                                          </p:val>
                                        </p:tav>
                                      </p:tavLst>
                                    </p:anim>
                                    <p:anim calcmode="lin" valueType="num">
                                      <p:cBhvr additive="base">
                                        <p:cTn id="60"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685800"/>
            <a:ext cx="8763000" cy="533400"/>
          </a:xfrm>
        </p:spPr>
        <p:txBody>
          <a:bodyPr>
            <a:normAutofit fontScale="90000"/>
          </a:bodyPr>
          <a:lstStyle/>
          <a:p>
            <a:r>
              <a:rPr lang="en-US" altLang="ko-KR" dirty="0">
                <a:latin typeface="+mn-lt"/>
                <a:ea typeface="Gulim" panose="020B0600000101010101" pitchFamily="34" charset="-127"/>
              </a:rPr>
              <a:t>Correctness constraints for solution</a:t>
            </a:r>
          </a:p>
        </p:txBody>
      </p:sp>
      <p:sp>
        <p:nvSpPr>
          <p:cNvPr id="53251" name="Rectangle 3"/>
          <p:cNvSpPr>
            <a:spLocks noGrp="1" noChangeArrowheads="1"/>
          </p:cNvSpPr>
          <p:nvPr>
            <p:ph idx="1"/>
          </p:nvPr>
        </p:nvSpPr>
        <p:spPr>
          <a:xfrm>
            <a:off x="609600" y="1371600"/>
            <a:ext cx="7467600" cy="4630986"/>
          </a:xfrm>
        </p:spPr>
        <p:txBody>
          <a:bodyPr>
            <a:noAutofit/>
          </a:bodyPr>
          <a:lstStyle/>
          <a:p>
            <a:r>
              <a:rPr lang="en-US" altLang="ko-KR" sz="2400" dirty="0">
                <a:ea typeface="Gulim" panose="020B0600000101010101" pitchFamily="34" charset="-127"/>
              </a:rPr>
              <a:t>Correctness Constraints:</a:t>
            </a:r>
          </a:p>
          <a:p>
            <a:pPr lvl="1"/>
            <a:r>
              <a:rPr lang="en-US" altLang="ko-KR" sz="2000" dirty="0">
                <a:ea typeface="Gulim" panose="020B0600000101010101" pitchFamily="34" charset="-127"/>
              </a:rPr>
              <a:t>Consumer must wait for producer to fill slots, if empty (scheduling constraint)</a:t>
            </a:r>
          </a:p>
          <a:p>
            <a:pPr lvl="1"/>
            <a:r>
              <a:rPr lang="en-US" altLang="ko-KR" sz="2000" dirty="0">
                <a:ea typeface="Gulim" panose="020B0600000101010101" pitchFamily="34" charset="-127"/>
              </a:rPr>
              <a:t>Producer must wait for consumer to make room in buffer, if all full (scheduling constraint)</a:t>
            </a:r>
          </a:p>
          <a:p>
            <a:pPr lvl="1"/>
            <a:r>
              <a:rPr lang="en-US" altLang="ko-KR" sz="2000" dirty="0">
                <a:ea typeface="Gulim" panose="020B0600000101010101" pitchFamily="34" charset="-127"/>
              </a:rPr>
              <a:t>Only one thread can manipulate buffer queue at a time (mutual exclusion using lock)</a:t>
            </a:r>
          </a:p>
          <a:p>
            <a:r>
              <a:rPr lang="en-US" altLang="ko-KR" dirty="0">
                <a:ea typeface="Gulim" panose="020B0600000101010101" pitchFamily="34" charset="-127"/>
              </a:rPr>
              <a:t>Nice Features</a:t>
            </a:r>
          </a:p>
          <a:p>
            <a:pPr lvl="1"/>
            <a:r>
              <a:rPr lang="en-US" altLang="ko-KR" dirty="0">
                <a:ea typeface="Gulim" panose="020B0600000101010101" pitchFamily="34" charset="-127"/>
              </a:rPr>
              <a:t>Inherent rate control:</a:t>
            </a:r>
          </a:p>
          <a:p>
            <a:pPr lvl="2"/>
            <a:r>
              <a:rPr lang="en-US" altLang="ko-KR" dirty="0">
                <a:ea typeface="Gulim" panose="020B0600000101010101" pitchFamily="34" charset="-127"/>
              </a:rPr>
              <a:t>Consumer is limited by Production Rate</a:t>
            </a:r>
          </a:p>
          <a:p>
            <a:pPr lvl="2"/>
            <a:r>
              <a:rPr lang="en-US" altLang="ko-KR" dirty="0">
                <a:ea typeface="Gulim" panose="020B0600000101010101" pitchFamily="34" charset="-127"/>
              </a:rPr>
              <a:t>Producer is limited by buffer size and consequently Consumption Rate</a:t>
            </a:r>
          </a:p>
          <a:p>
            <a:r>
              <a:rPr lang="en-US" altLang="ko-KR" dirty="0">
                <a:ea typeface="Gulim" panose="020B0600000101010101" pitchFamily="34" charset="-127"/>
              </a:rPr>
              <a:t>Application is universal</a:t>
            </a:r>
          </a:p>
          <a:p>
            <a:pPr lvl="1"/>
            <a:r>
              <a:rPr lang="en-US" altLang="ko-KR" dirty="0">
                <a:ea typeface="Gulim" panose="020B0600000101010101" pitchFamily="34" charset="-127"/>
              </a:rPr>
              <a:t>Networks, Inter Process Communication etc.</a:t>
            </a:r>
          </a:p>
          <a:p>
            <a:pPr>
              <a:buFontTx/>
              <a:buNone/>
            </a:pPr>
            <a:endParaRPr lang="en-US" altLang="ko-KR" sz="2400" dirty="0">
              <a:ea typeface="Gulim" panose="020B0600000101010101" pitchFamily="34" charset="-127"/>
            </a:endParaRPr>
          </a:p>
        </p:txBody>
      </p:sp>
    </p:spTree>
    <p:extLst>
      <p:ext uri="{BB962C8B-B14F-4D97-AF65-F5344CB8AC3E}">
        <p14:creationId xmlns:p14="http://schemas.microsoft.com/office/powerpoint/2010/main" val="421294602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B82D7-F800-4E92-A388-F4C1302332C4}"/>
              </a:ext>
            </a:extLst>
          </p:cNvPr>
          <p:cNvSpPr>
            <a:spLocks noGrp="1"/>
          </p:cNvSpPr>
          <p:nvPr>
            <p:ph type="title"/>
          </p:nvPr>
        </p:nvSpPr>
        <p:spPr>
          <a:xfrm>
            <a:off x="1028700" y="269602"/>
            <a:ext cx="7200900" cy="890612"/>
          </a:xfrm>
        </p:spPr>
        <p:txBody>
          <a:bodyPr/>
          <a:lstStyle/>
          <a:p>
            <a:r>
              <a:rPr lang="en-US" dirty="0"/>
              <a:t>Implementing </a:t>
            </a:r>
            <a:r>
              <a:rPr lang="en-US" dirty="0" err="1"/>
              <a:t>BoundedBuffer</a:t>
            </a:r>
            <a:endParaRPr lang="en-US" dirty="0"/>
          </a:p>
        </p:txBody>
      </p:sp>
      <p:sp>
        <p:nvSpPr>
          <p:cNvPr id="14" name="Rectangle 3">
            <a:extLst>
              <a:ext uri="{FF2B5EF4-FFF2-40B4-BE49-F238E27FC236}">
                <a16:creationId xmlns:a16="http://schemas.microsoft.com/office/drawing/2014/main" id="{C9817037-0D77-480B-9B35-F5C331DE812A}"/>
              </a:ext>
            </a:extLst>
          </p:cNvPr>
          <p:cNvSpPr txBox="1">
            <a:spLocks noChangeArrowheads="1"/>
          </p:cNvSpPr>
          <p:nvPr/>
        </p:nvSpPr>
        <p:spPr>
          <a:xfrm>
            <a:off x="838200" y="1388814"/>
            <a:ext cx="7467600" cy="4630986"/>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Tx/>
              <a:buNone/>
            </a:pPr>
            <a:endParaRPr lang="en-US" altLang="ko-KR" sz="2400" dirty="0">
              <a:ea typeface="Gulim" panose="020B0600000101010101" pitchFamily="34" charset="-127"/>
            </a:endParaRPr>
          </a:p>
        </p:txBody>
      </p:sp>
      <p:sp>
        <p:nvSpPr>
          <p:cNvPr id="8" name="Content Placeholder 7">
            <a:extLst>
              <a:ext uri="{FF2B5EF4-FFF2-40B4-BE49-F238E27FC236}">
                <a16:creationId xmlns:a16="http://schemas.microsoft.com/office/drawing/2014/main" id="{87291564-2C9A-453A-AC1B-140E44AFE173}"/>
              </a:ext>
            </a:extLst>
          </p:cNvPr>
          <p:cNvSpPr>
            <a:spLocks noGrp="1"/>
          </p:cNvSpPr>
          <p:nvPr>
            <p:ph idx="1"/>
          </p:nvPr>
        </p:nvSpPr>
        <p:spPr>
          <a:xfrm>
            <a:off x="304800" y="1312614"/>
            <a:ext cx="3695700" cy="5621586"/>
          </a:xfrm>
        </p:spPr>
        <p:txBody>
          <a:bodyPr>
            <a:normAutofit fontScale="92500" lnSpcReduction="20000"/>
          </a:bodyPr>
          <a:lstStyle/>
          <a:p>
            <a:r>
              <a:rPr lang="en-US" dirty="0"/>
              <a:t>The following is a skeleton for the </a:t>
            </a:r>
            <a:r>
              <a:rPr lang="en-US" dirty="0" err="1"/>
              <a:t>BoundedBuffer</a:t>
            </a:r>
            <a:r>
              <a:rPr lang="en-US" dirty="0"/>
              <a:t>, that is:</a:t>
            </a:r>
          </a:p>
          <a:p>
            <a:r>
              <a:rPr lang="en-US" b="1" u="sng" dirty="0"/>
              <a:t>Unsafe</a:t>
            </a:r>
            <a:r>
              <a:rPr lang="en-US" b="1" dirty="0"/>
              <a:t>:</a:t>
            </a:r>
            <a:r>
              <a:rPr lang="en-US" dirty="0"/>
              <a:t> because multiple threads can push into and pop from it simultaneously, leading to race condition</a:t>
            </a:r>
          </a:p>
          <a:p>
            <a:r>
              <a:rPr lang="en-US" b="1" u="sng" dirty="0"/>
              <a:t>Unbounded</a:t>
            </a:r>
            <a:r>
              <a:rPr lang="en-US" b="1" dirty="0"/>
              <a:t>:</a:t>
            </a:r>
            <a:r>
              <a:rPr lang="en-US" dirty="0"/>
              <a:t> because nothing stops from the buffer from growing to infinity when producer thread(s) is(are) much faster than the consumer(s)</a:t>
            </a:r>
          </a:p>
          <a:p>
            <a:r>
              <a:rPr lang="en-US" dirty="0"/>
              <a:t>We need to implement thread-safety and bounds on overflow and underflow</a:t>
            </a:r>
          </a:p>
          <a:p>
            <a:pPr lvl="1"/>
            <a:r>
              <a:rPr lang="en-US" dirty="0"/>
              <a:t>We also want </a:t>
            </a:r>
            <a:r>
              <a:rPr lang="en-US" b="1" u="sng" dirty="0"/>
              <a:t>efficient wait until</a:t>
            </a:r>
            <a:r>
              <a:rPr lang="en-US" dirty="0"/>
              <a:t> the overflow/underflow conditions are gone, so Producer/Consumer do not have to “retry”</a:t>
            </a:r>
          </a:p>
        </p:txBody>
      </p:sp>
      <p:sp>
        <p:nvSpPr>
          <p:cNvPr id="10" name="Rectangle 9">
            <a:extLst>
              <a:ext uri="{FF2B5EF4-FFF2-40B4-BE49-F238E27FC236}">
                <a16:creationId xmlns:a16="http://schemas.microsoft.com/office/drawing/2014/main" id="{575765F2-9B61-4280-A49E-1F83A90AAAE8}"/>
              </a:ext>
            </a:extLst>
          </p:cNvPr>
          <p:cNvSpPr/>
          <p:nvPr/>
        </p:nvSpPr>
        <p:spPr>
          <a:xfrm>
            <a:off x="4191000" y="914400"/>
            <a:ext cx="5257800" cy="4524315"/>
          </a:xfrm>
          <a:prstGeom prst="rect">
            <a:avLst/>
          </a:prstGeom>
          <a:solidFill>
            <a:schemeClr val="bg1"/>
          </a:solidFill>
          <a:ln>
            <a:solidFill>
              <a:schemeClr val="tx1"/>
            </a:solidFill>
          </a:ln>
        </p:spPr>
        <p:txBody>
          <a:bodyPr wrap="square">
            <a:spAutoFit/>
          </a:bodyPr>
          <a:lstStyle/>
          <a:p>
            <a:r>
              <a:rPr lang="en-US" dirty="0">
                <a:solidFill>
                  <a:srgbClr val="008000"/>
                </a:solidFill>
                <a:latin typeface="Consolas" panose="020B0609020204030204" pitchFamily="49" charset="0"/>
              </a:rPr>
              <a:t>/* a unsafe and unbounded buffer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add necessary changes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BoundedBuffer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queue&lt;vector&lt;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&gt;&gt; q;</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maxcap</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capacity</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add sync. variables here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BoundedBuffer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_cap) :</a:t>
            </a:r>
            <a:r>
              <a:rPr lang="en-US" dirty="0" err="1">
                <a:solidFill>
                  <a:srgbClr val="000000"/>
                </a:solidFill>
                <a:latin typeface="Consolas" panose="020B0609020204030204" pitchFamily="49" charset="0"/>
              </a:rPr>
              <a:t>maxcap</a:t>
            </a:r>
            <a:r>
              <a:rPr lang="en-US" dirty="0">
                <a:solidFill>
                  <a:srgbClr val="000000"/>
                </a:solidFill>
                <a:latin typeface="Consolas" panose="020B0609020204030204" pitchFamily="49" charset="0"/>
              </a:rPr>
              <a:t>(_cap){} </a:t>
            </a:r>
          </a:p>
          <a:p>
            <a:r>
              <a:rPr lang="en-US" dirty="0">
                <a:solidFill>
                  <a:srgbClr val="000000"/>
                </a:solidFill>
                <a:latin typeface="Consolas" panose="020B0609020204030204" pitchFamily="49" charset="0"/>
              </a:rPr>
              <a:t>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pop (){</a:t>
            </a:r>
          </a:p>
          <a:p>
            <a:pPr lvl="1"/>
            <a:r>
              <a:rPr lang="en-US" dirty="0">
                <a:solidFill>
                  <a:srgbClr val="000000"/>
                </a:solidFill>
                <a:latin typeface="Consolas" panose="020B0609020204030204" pitchFamily="49" charset="0"/>
              </a:rPr>
              <a:t>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data = </a:t>
            </a:r>
            <a:r>
              <a:rPr lang="en-US" dirty="0" err="1">
                <a:solidFill>
                  <a:srgbClr val="000000"/>
                </a:solidFill>
                <a:latin typeface="Consolas" panose="020B0609020204030204" pitchFamily="49" charset="0"/>
              </a:rPr>
              <a:t>q.front</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q.pop</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push (vector&lt;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data){</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q.push</a:t>
            </a:r>
            <a:r>
              <a:rPr lang="en-US" dirty="0">
                <a:solidFill>
                  <a:srgbClr val="000000"/>
                </a:solidFill>
                <a:latin typeface="Consolas" panose="020B0609020204030204" pitchFamily="49" charset="0"/>
              </a:rPr>
              <a:t> (data);</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327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38437-393B-4D7D-91E8-0E7C5E13FAA3}"/>
              </a:ext>
            </a:extLst>
          </p:cNvPr>
          <p:cNvSpPr>
            <a:spLocks noGrp="1"/>
          </p:cNvSpPr>
          <p:nvPr>
            <p:ph type="title"/>
          </p:nvPr>
        </p:nvSpPr>
        <p:spPr>
          <a:xfrm>
            <a:off x="990600" y="381000"/>
            <a:ext cx="7200900" cy="838200"/>
          </a:xfrm>
        </p:spPr>
        <p:txBody>
          <a:bodyPr>
            <a:normAutofit fontScale="90000"/>
          </a:bodyPr>
          <a:lstStyle/>
          <a:p>
            <a:r>
              <a:rPr lang="en-US" dirty="0"/>
              <a:t>Let’s Implement </a:t>
            </a:r>
            <a:r>
              <a:rPr lang="en-US" dirty="0" err="1"/>
              <a:t>BounderBuffer</a:t>
            </a:r>
            <a:endParaRPr lang="en-US" dirty="0"/>
          </a:p>
        </p:txBody>
      </p:sp>
      <p:sp>
        <p:nvSpPr>
          <p:cNvPr id="5" name="Rectangle 4">
            <a:extLst>
              <a:ext uri="{FF2B5EF4-FFF2-40B4-BE49-F238E27FC236}">
                <a16:creationId xmlns:a16="http://schemas.microsoft.com/office/drawing/2014/main" id="{DC279987-D1BE-4FBD-93C4-81AE92A66A83}"/>
              </a:ext>
            </a:extLst>
          </p:cNvPr>
          <p:cNvSpPr/>
          <p:nvPr/>
        </p:nvSpPr>
        <p:spPr>
          <a:xfrm>
            <a:off x="685800" y="5027474"/>
            <a:ext cx="6400800" cy="1754326"/>
          </a:xfrm>
          <a:prstGeom prst="rect">
            <a:avLst/>
          </a:prstGeom>
          <a:solidFill>
            <a:schemeClr val="bg1"/>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vector&lt;char&gt;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now consume</a:t>
            </a:r>
          </a:p>
          <a:p>
            <a:r>
              <a:rPr lang="en-US" b="1" dirty="0">
                <a:solidFill>
                  <a:srgbClr val="000080"/>
                </a:solidFill>
                <a:latin typeface="Courier New" panose="02070309020205020404" pitchFamily="49" charset="0"/>
              </a:rPr>
              <a:t>}</a:t>
            </a:r>
            <a:endParaRPr lang="en-US" b="1" dirty="0"/>
          </a:p>
        </p:txBody>
      </p:sp>
      <p:sp>
        <p:nvSpPr>
          <p:cNvPr id="6" name="TextBox 5">
            <a:extLst>
              <a:ext uri="{FF2B5EF4-FFF2-40B4-BE49-F238E27FC236}">
                <a16:creationId xmlns:a16="http://schemas.microsoft.com/office/drawing/2014/main" id="{4BBC213F-6A08-4B09-A3B4-952F204ADBB2}"/>
              </a:ext>
            </a:extLst>
          </p:cNvPr>
          <p:cNvSpPr txBox="1"/>
          <p:nvPr/>
        </p:nvSpPr>
        <p:spPr>
          <a:xfrm>
            <a:off x="5562600" y="5904637"/>
            <a:ext cx="3200400" cy="369332"/>
          </a:xfrm>
          <a:prstGeom prst="rect">
            <a:avLst/>
          </a:prstGeom>
          <a:noFill/>
        </p:spPr>
        <p:txBody>
          <a:bodyPr wrap="square" rtlCol="0">
            <a:spAutoFit/>
          </a:bodyPr>
          <a:lstStyle/>
          <a:p>
            <a:r>
              <a:rPr lang="en-US" dirty="0">
                <a:solidFill>
                  <a:srgbClr val="FF0000"/>
                </a:solidFill>
              </a:rPr>
              <a:t>There is a race condition</a:t>
            </a:r>
          </a:p>
        </p:txBody>
      </p:sp>
      <p:sp>
        <p:nvSpPr>
          <p:cNvPr id="7" name="Content Placeholder 7">
            <a:extLst>
              <a:ext uri="{FF2B5EF4-FFF2-40B4-BE49-F238E27FC236}">
                <a16:creationId xmlns:a16="http://schemas.microsoft.com/office/drawing/2014/main" id="{E617C802-594B-48B0-82D1-C6EAE044E1D4}"/>
              </a:ext>
            </a:extLst>
          </p:cNvPr>
          <p:cNvSpPr>
            <a:spLocks noGrp="1"/>
          </p:cNvSpPr>
          <p:nvPr>
            <p:ph idx="1"/>
          </p:nvPr>
        </p:nvSpPr>
        <p:spPr>
          <a:xfrm>
            <a:off x="990600" y="1236414"/>
            <a:ext cx="8001000" cy="5621586"/>
          </a:xfrm>
        </p:spPr>
        <p:txBody>
          <a:bodyPr>
            <a:normAutofit/>
          </a:bodyPr>
          <a:lstStyle/>
          <a:p>
            <a:r>
              <a:rPr lang="en-US" dirty="0"/>
              <a:t>Note that we need to implement a sophisticated wait facility</a:t>
            </a:r>
          </a:p>
          <a:p>
            <a:r>
              <a:rPr lang="en-US" dirty="0"/>
              <a:t>The user will call pop() or push() only once, your function will until the time is right for that operation</a:t>
            </a:r>
          </a:p>
          <a:p>
            <a:pPr lvl="1"/>
            <a:r>
              <a:rPr lang="en-US" dirty="0"/>
              <a:t>If the buffer is full, make the push() function wait until there is space (because somebody popped something out)</a:t>
            </a:r>
          </a:p>
          <a:p>
            <a:pPr lvl="1"/>
            <a:r>
              <a:rPr lang="en-US" dirty="0"/>
              <a:t>If the buffer is empty, pop() function waits until somebody pushes something</a:t>
            </a:r>
          </a:p>
          <a:p>
            <a:pPr lvl="2"/>
            <a:r>
              <a:rPr lang="en-US" dirty="0"/>
              <a:t>Of course, if many pop() functions are waiting and only 1 push happens, only 1 pop() function will get out of sleep</a:t>
            </a:r>
          </a:p>
          <a:p>
            <a:pPr lvl="2"/>
            <a:r>
              <a:rPr lang="en-US" dirty="0"/>
              <a:t>Similar reasoning for push functions as well</a:t>
            </a:r>
          </a:p>
          <a:p>
            <a:r>
              <a:rPr lang="en-US" dirty="0"/>
              <a:t>Here is a naïve implementation that will NOT work:</a:t>
            </a:r>
          </a:p>
          <a:p>
            <a:pPr lvl="1"/>
            <a:endParaRPr lang="en-US" dirty="0"/>
          </a:p>
        </p:txBody>
      </p:sp>
    </p:spTree>
    <p:extLst>
      <p:ext uri="{BB962C8B-B14F-4D97-AF65-F5344CB8AC3E}">
        <p14:creationId xmlns:p14="http://schemas.microsoft.com/office/powerpoint/2010/main" val="390083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38437-393B-4D7D-91E8-0E7C5E13FAA3}"/>
              </a:ext>
            </a:extLst>
          </p:cNvPr>
          <p:cNvSpPr>
            <a:spLocks noGrp="1"/>
          </p:cNvSpPr>
          <p:nvPr>
            <p:ph type="title"/>
          </p:nvPr>
        </p:nvSpPr>
        <p:spPr/>
        <p:txBody>
          <a:bodyPr/>
          <a:lstStyle/>
          <a:p>
            <a:r>
              <a:rPr lang="en-US" dirty="0" err="1"/>
              <a:t>BounderBuffer</a:t>
            </a:r>
            <a:r>
              <a:rPr lang="en-US" dirty="0"/>
              <a:t> – Take 2</a:t>
            </a:r>
          </a:p>
        </p:txBody>
      </p:sp>
      <p:sp>
        <p:nvSpPr>
          <p:cNvPr id="5" name="Rectangle 4">
            <a:extLst>
              <a:ext uri="{FF2B5EF4-FFF2-40B4-BE49-F238E27FC236}">
                <a16:creationId xmlns:a16="http://schemas.microsoft.com/office/drawing/2014/main" id="{DC279987-D1BE-4FBD-93C4-81AE92A66A83}"/>
              </a:ext>
            </a:extLst>
          </p:cNvPr>
          <p:cNvSpPr/>
          <p:nvPr/>
        </p:nvSpPr>
        <p:spPr>
          <a:xfrm>
            <a:off x="990600" y="1845734"/>
            <a:ext cx="6400800" cy="2308324"/>
          </a:xfrm>
          <a:prstGeom prst="rect">
            <a:avLst/>
          </a:prstGeom>
          <a:solidFill>
            <a:schemeClr val="bg1"/>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vector&lt;char&gt;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mtx.Lock</a:t>
            </a:r>
            <a:r>
              <a:rPr lang="en-US" b="1" dirty="0">
                <a:solidFill>
                  <a:srgbClr val="000000"/>
                </a:solidFill>
                <a:latin typeface="Courier New" panose="02070309020205020404" pitchFamily="49" charset="0"/>
              </a:rPr>
              <a:t>()</a:t>
            </a:r>
            <a:r>
              <a:rPr lang="en-US" b="1" dirty="0">
                <a:solidFill>
                  <a:srgbClr val="000080"/>
                </a:solidFill>
                <a:latin typeface="Courier New" panose="02070309020205020404" pitchFamily="49" charset="0"/>
              </a:rPr>
              <a:t>; </a:t>
            </a:r>
            <a:r>
              <a:rPr lang="en-US" b="1" dirty="0">
                <a:solidFill>
                  <a:srgbClr val="008000"/>
                </a:solidFill>
                <a:latin typeface="Courier New" panose="02070309020205020404" pitchFamily="49" charset="0"/>
              </a:rPr>
              <a:t>// </a:t>
            </a:r>
            <a:r>
              <a:rPr lang="en-US" b="1" dirty="0" err="1">
                <a:solidFill>
                  <a:srgbClr val="008000"/>
                </a:solidFill>
                <a:latin typeface="Courier New" panose="02070309020205020404" pitchFamily="49" charset="0"/>
              </a:rPr>
              <a:t>mtx</a:t>
            </a:r>
            <a:r>
              <a:rPr lang="en-US" b="1" dirty="0">
                <a:solidFill>
                  <a:srgbClr val="008000"/>
                </a:solidFill>
                <a:latin typeface="Courier New" panose="02070309020205020404" pitchFamily="49" charset="0"/>
              </a:rPr>
              <a:t> is a mutex, defined 			as class member variable</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mtx.Unlock</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now consume</a:t>
            </a:r>
          </a:p>
          <a:p>
            <a:r>
              <a:rPr lang="en-US" b="1" dirty="0">
                <a:solidFill>
                  <a:srgbClr val="000080"/>
                </a:solidFill>
                <a:latin typeface="Courier New" panose="02070309020205020404" pitchFamily="49" charset="0"/>
              </a:rPr>
              <a:t>}</a:t>
            </a:r>
            <a:endParaRPr lang="en-US" b="1" dirty="0"/>
          </a:p>
        </p:txBody>
      </p:sp>
      <p:sp>
        <p:nvSpPr>
          <p:cNvPr id="6" name="TextBox 5">
            <a:extLst>
              <a:ext uri="{FF2B5EF4-FFF2-40B4-BE49-F238E27FC236}">
                <a16:creationId xmlns:a16="http://schemas.microsoft.com/office/drawing/2014/main" id="{4BBC213F-6A08-4B09-A3B4-952F204ADBB2}"/>
              </a:ext>
            </a:extLst>
          </p:cNvPr>
          <p:cNvSpPr txBox="1"/>
          <p:nvPr/>
        </p:nvSpPr>
        <p:spPr>
          <a:xfrm>
            <a:off x="1447800" y="4953000"/>
            <a:ext cx="5181600" cy="923330"/>
          </a:xfrm>
          <a:prstGeom prst="rect">
            <a:avLst/>
          </a:prstGeom>
          <a:noFill/>
        </p:spPr>
        <p:txBody>
          <a:bodyPr wrap="square" rtlCol="0">
            <a:spAutoFit/>
          </a:bodyPr>
          <a:lstStyle/>
          <a:p>
            <a:r>
              <a:rPr lang="en-US" dirty="0">
                <a:solidFill>
                  <a:srgbClr val="00B050"/>
                </a:solidFill>
              </a:rPr>
              <a:t>No unwanted switches now</a:t>
            </a:r>
            <a:r>
              <a:rPr lang="en-US" dirty="0">
                <a:solidFill>
                  <a:srgbClr val="FF0000"/>
                </a:solidFill>
              </a:rPr>
              <a:t>. But, sleeping with Mutex Locked!!! Even the producers cannot replenish buffer while this thread is waiting</a:t>
            </a:r>
          </a:p>
        </p:txBody>
      </p:sp>
    </p:spTree>
    <p:extLst>
      <p:ext uri="{BB962C8B-B14F-4D97-AF65-F5344CB8AC3E}">
        <p14:creationId xmlns:p14="http://schemas.microsoft.com/office/powerpoint/2010/main" val="6435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7F930-9B58-430B-93B1-83E1B54C787B}"/>
              </a:ext>
            </a:extLst>
          </p:cNvPr>
          <p:cNvSpPr>
            <a:spLocks noGrp="1"/>
          </p:cNvSpPr>
          <p:nvPr>
            <p:ph type="title"/>
          </p:nvPr>
        </p:nvSpPr>
        <p:spPr/>
        <p:txBody>
          <a:bodyPr/>
          <a:lstStyle/>
          <a:p>
            <a:r>
              <a:rPr lang="en-US" dirty="0"/>
              <a:t>Take 3</a:t>
            </a:r>
          </a:p>
        </p:txBody>
      </p:sp>
      <p:sp>
        <p:nvSpPr>
          <p:cNvPr id="6" name="Rectangle 5">
            <a:extLst>
              <a:ext uri="{FF2B5EF4-FFF2-40B4-BE49-F238E27FC236}">
                <a16:creationId xmlns:a16="http://schemas.microsoft.com/office/drawing/2014/main" id="{70CA1CA2-3138-4927-8916-62F2F6FA04E4}"/>
              </a:ext>
            </a:extLst>
          </p:cNvPr>
          <p:cNvSpPr/>
          <p:nvPr/>
        </p:nvSpPr>
        <p:spPr>
          <a:xfrm>
            <a:off x="789290" y="1828800"/>
            <a:ext cx="4925710" cy="3139321"/>
          </a:xfrm>
          <a:prstGeom prst="rect">
            <a:avLst/>
          </a:prstGeom>
          <a:solidFill>
            <a:schemeClr val="bg1"/>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Vector&lt;char&gt;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mtx.Lock</a:t>
            </a:r>
            <a:r>
              <a:rPr lang="en-US" b="1" dirty="0">
                <a:solidFill>
                  <a:srgbClr val="00000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mtx.Unlock</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1. thread switch???</a:t>
            </a: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2. thread switch???</a:t>
            </a: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mtx.Lock</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mtx.Unlock</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a:t>
            </a:r>
            <a:endParaRPr lang="en-US" b="1" dirty="0"/>
          </a:p>
        </p:txBody>
      </p:sp>
      <p:grpSp>
        <p:nvGrpSpPr>
          <p:cNvPr id="7" name="Group 6">
            <a:extLst>
              <a:ext uri="{FF2B5EF4-FFF2-40B4-BE49-F238E27FC236}">
                <a16:creationId xmlns:a16="http://schemas.microsoft.com/office/drawing/2014/main" id="{83BA6876-72E2-4167-83B7-3530A74D12F0}"/>
              </a:ext>
            </a:extLst>
          </p:cNvPr>
          <p:cNvGrpSpPr/>
          <p:nvPr/>
        </p:nvGrpSpPr>
        <p:grpSpPr>
          <a:xfrm>
            <a:off x="5058002" y="2673081"/>
            <a:ext cx="3426502" cy="1450757"/>
            <a:chOff x="5486405" y="2756032"/>
            <a:chExt cx="3426502" cy="1450757"/>
          </a:xfrm>
        </p:grpSpPr>
        <p:sp>
          <p:nvSpPr>
            <p:cNvPr id="8" name="Oval 7">
              <a:extLst>
                <a:ext uri="{FF2B5EF4-FFF2-40B4-BE49-F238E27FC236}">
                  <a16:creationId xmlns:a16="http://schemas.microsoft.com/office/drawing/2014/main" id="{C3E5DD91-B6E7-4F1B-BB9F-C286B9F43ED6}"/>
                </a:ext>
              </a:extLst>
            </p:cNvPr>
            <p:cNvSpPr/>
            <p:nvPr/>
          </p:nvSpPr>
          <p:spPr>
            <a:xfrm>
              <a:off x="7007907" y="2756032"/>
              <a:ext cx="1905000"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thread runs, you just missed it</a:t>
              </a:r>
            </a:p>
          </p:txBody>
        </p:sp>
        <p:cxnSp>
          <p:nvCxnSpPr>
            <p:cNvPr id="9" name="Connector: Elbow 8">
              <a:extLst>
                <a:ext uri="{FF2B5EF4-FFF2-40B4-BE49-F238E27FC236}">
                  <a16:creationId xmlns:a16="http://schemas.microsoft.com/office/drawing/2014/main" id="{7CB8F55C-80D5-496A-B4C5-E5060340CE75}"/>
                </a:ext>
              </a:extLst>
            </p:cNvPr>
            <p:cNvCxnSpPr>
              <a:cxnSpLocks/>
              <a:stCxn id="8" idx="2"/>
            </p:cNvCxnSpPr>
            <p:nvPr/>
          </p:nvCxnSpPr>
          <p:spPr>
            <a:xfrm rot="10800000">
              <a:off x="5486405" y="3124205"/>
              <a:ext cx="1521503" cy="357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C669365-2472-4690-BC2B-D55DA5F1597D}"/>
              </a:ext>
            </a:extLst>
          </p:cNvPr>
          <p:cNvGrpSpPr/>
          <p:nvPr/>
        </p:nvGrpSpPr>
        <p:grpSpPr>
          <a:xfrm>
            <a:off x="4953000" y="3628662"/>
            <a:ext cx="3552681" cy="1933938"/>
            <a:chOff x="5360225" y="3707819"/>
            <a:chExt cx="3552681" cy="1933938"/>
          </a:xfrm>
        </p:grpSpPr>
        <p:sp>
          <p:nvSpPr>
            <p:cNvPr id="11" name="Oval 10">
              <a:extLst>
                <a:ext uri="{FF2B5EF4-FFF2-40B4-BE49-F238E27FC236}">
                  <a16:creationId xmlns:a16="http://schemas.microsoft.com/office/drawing/2014/main" id="{3286C105-9B30-4B92-80A8-9DCA5F8A2F95}"/>
                </a:ext>
              </a:extLst>
            </p:cNvPr>
            <p:cNvSpPr/>
            <p:nvPr/>
          </p:nvSpPr>
          <p:spPr>
            <a:xfrm>
              <a:off x="6800399" y="4191000"/>
              <a:ext cx="2112507"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consumer takes it, again missed</a:t>
              </a:r>
            </a:p>
          </p:txBody>
        </p:sp>
        <p:cxnSp>
          <p:nvCxnSpPr>
            <p:cNvPr id="12" name="Connector: Elbow 11">
              <a:extLst>
                <a:ext uri="{FF2B5EF4-FFF2-40B4-BE49-F238E27FC236}">
                  <a16:creationId xmlns:a16="http://schemas.microsoft.com/office/drawing/2014/main" id="{8B66CB43-3493-43CC-BDF8-C1B5029FF6B5}"/>
                </a:ext>
              </a:extLst>
            </p:cNvPr>
            <p:cNvCxnSpPr>
              <a:cxnSpLocks/>
            </p:cNvCxnSpPr>
            <p:nvPr/>
          </p:nvCxnSpPr>
          <p:spPr>
            <a:xfrm rot="10800000">
              <a:off x="5360225" y="3707819"/>
              <a:ext cx="1440175" cy="11765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29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2959" y="263527"/>
            <a:ext cx="7543800" cy="879473"/>
          </a:xfrm>
        </p:spPr>
        <p:txBody>
          <a:bodyPr/>
          <a:lstStyle/>
          <a:p>
            <a:r>
              <a:rPr lang="en-US" altLang="ko-KR" dirty="0">
                <a:ea typeface="Gulim" panose="020B0600000101010101" pitchFamily="34" charset="-127"/>
              </a:rPr>
              <a:t>Goals for This Lecture</a:t>
            </a:r>
          </a:p>
        </p:txBody>
      </p:sp>
      <p:sp>
        <p:nvSpPr>
          <p:cNvPr id="32771" name="Rectangle 3"/>
          <p:cNvSpPr>
            <a:spLocks noGrp="1" noChangeArrowheads="1"/>
          </p:cNvSpPr>
          <p:nvPr>
            <p:ph idx="1"/>
          </p:nvPr>
        </p:nvSpPr>
        <p:spPr>
          <a:xfrm>
            <a:off x="609600" y="1918687"/>
            <a:ext cx="7924800" cy="2819400"/>
          </a:xfrm>
        </p:spPr>
        <p:txBody>
          <a:bodyPr/>
          <a:lstStyle/>
          <a:p>
            <a:r>
              <a:rPr lang="en-US" altLang="ko-KR" dirty="0">
                <a:ea typeface="Gulim" panose="020B0600000101010101" pitchFamily="34" charset="-127"/>
              </a:rPr>
              <a:t>Concurrency examples and sharing</a:t>
            </a:r>
          </a:p>
          <a:p>
            <a:r>
              <a:rPr lang="en-US" altLang="ko-KR" dirty="0">
                <a:ea typeface="Gulim" panose="020B0600000101010101" pitchFamily="34" charset="-127"/>
              </a:rPr>
              <a:t>Synchronization</a:t>
            </a:r>
          </a:p>
          <a:p>
            <a:r>
              <a:rPr lang="en-US" altLang="ko-KR" dirty="0">
                <a:ea typeface="Gulim" panose="020B0600000101010101" pitchFamily="34" charset="-127"/>
              </a:rPr>
              <a:t>Hardware Support for Synchronization</a:t>
            </a:r>
          </a:p>
          <a:p>
            <a:pPr>
              <a:buFontTx/>
              <a:buNone/>
            </a:pPr>
            <a:endParaRPr lang="en-US" altLang="ko-KR" dirty="0">
              <a:ea typeface="Gulim" panose="020B0600000101010101" pitchFamily="34" charset="-127"/>
            </a:endParaRPr>
          </a:p>
          <a:p>
            <a:pPr lvl="1"/>
            <a:endParaRPr lang="en-US" altLang="ko-KR" dirty="0">
              <a:ea typeface="Gulim" panose="020B0600000101010101" pitchFamily="34" charset="-127"/>
            </a:endParaRPr>
          </a:p>
          <a:p>
            <a:endParaRPr lang="en-US" altLang="ko-KR" dirty="0">
              <a:ea typeface="Gulim" panose="020B0600000101010101" pitchFamily="34" charset="-127"/>
            </a:endParaRPr>
          </a:p>
          <a:p>
            <a:endParaRPr lang="ko-KR" altLang="en-US" dirty="0">
              <a:ea typeface="Gulim" panose="020B0600000101010101" pitchFamily="34" charset="-127"/>
            </a:endParaRPr>
          </a:p>
        </p:txBody>
      </p:sp>
      <p:sp>
        <p:nvSpPr>
          <p:cNvPr id="32772" name="TextBox 1"/>
          <p:cNvSpPr txBox="1">
            <a:spLocks noChangeArrowheads="1"/>
          </p:cNvSpPr>
          <p:nvPr/>
        </p:nvSpPr>
        <p:spPr bwMode="auto">
          <a:xfrm>
            <a:off x="-490538" y="2684463"/>
            <a:ext cx="18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a:latin typeface="Helvetica" panose="020B0604020202020204" pitchFamily="34" charset="0"/>
            </a:endParaRPr>
          </a:p>
        </p:txBody>
      </p:sp>
      <p:sp>
        <p:nvSpPr>
          <p:cNvPr id="32773" name="Text Box 5"/>
          <p:cNvSpPr txBox="1">
            <a:spLocks noChangeArrowheads="1"/>
          </p:cNvSpPr>
          <p:nvPr/>
        </p:nvSpPr>
        <p:spPr bwMode="auto">
          <a:xfrm>
            <a:off x="822959" y="4367212"/>
            <a:ext cx="807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lIns="91429" tIns="45714" rIns="91429" bIns="45714">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i="1" dirty="0">
                <a:latin typeface="Helvetica" panose="020B0604020202020204" pitchFamily="34" charset="0"/>
              </a:rPr>
              <a:t>Note: Some slides and/or pictures in the following are adapted and/or used verbatim from slide content  in Silberschatz, Galvin, and Gagne (2014), Anthony D. Joseph (2014 Berkeley), Tom Anderson (2014 UW), Bettati (2014 TAMU), Gu (2014 TAMU), </a:t>
            </a:r>
            <a:r>
              <a:rPr lang="en-US" i="1" dirty="0" err="1">
                <a:latin typeface="Helvetica" panose="020B0604020202020204" pitchFamily="34" charset="0"/>
              </a:rPr>
              <a:t>Tyagi</a:t>
            </a:r>
            <a:r>
              <a:rPr lang="en-US" i="1" dirty="0">
                <a:latin typeface="Helvetica" panose="020B0604020202020204" pitchFamily="34" charset="0"/>
              </a:rPr>
              <a:t> (2016 TAMU)</a:t>
            </a:r>
          </a:p>
        </p:txBody>
      </p:sp>
    </p:spTree>
    <p:extLst>
      <p:ext uri="{BB962C8B-B14F-4D97-AF65-F5344CB8AC3E}">
        <p14:creationId xmlns:p14="http://schemas.microsoft.com/office/powerpoint/2010/main" val="190087603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C92FD-1F42-4C2D-B800-71AEC7D26ACC}"/>
              </a:ext>
            </a:extLst>
          </p:cNvPr>
          <p:cNvSpPr>
            <a:spLocks noGrp="1"/>
          </p:cNvSpPr>
          <p:nvPr>
            <p:ph type="title"/>
          </p:nvPr>
        </p:nvSpPr>
        <p:spPr>
          <a:xfrm>
            <a:off x="1028700" y="685800"/>
            <a:ext cx="7200900" cy="838200"/>
          </a:xfrm>
        </p:spPr>
        <p:txBody>
          <a:bodyPr/>
          <a:lstStyle/>
          <a:p>
            <a:r>
              <a:rPr lang="en-US" dirty="0"/>
              <a:t>Condition Variables for BB</a:t>
            </a:r>
          </a:p>
        </p:txBody>
      </p:sp>
      <p:sp>
        <p:nvSpPr>
          <p:cNvPr id="2" name="Content Placeholder 1">
            <a:extLst>
              <a:ext uri="{FF2B5EF4-FFF2-40B4-BE49-F238E27FC236}">
                <a16:creationId xmlns:a16="http://schemas.microsoft.com/office/drawing/2014/main" id="{40AB168E-F88E-40E3-B002-CBC8CEC36D30}"/>
              </a:ext>
            </a:extLst>
          </p:cNvPr>
          <p:cNvSpPr>
            <a:spLocks noGrp="1"/>
          </p:cNvSpPr>
          <p:nvPr>
            <p:ph idx="1"/>
          </p:nvPr>
        </p:nvSpPr>
        <p:spPr>
          <a:xfrm>
            <a:off x="1028700" y="1676400"/>
            <a:ext cx="7200900" cy="4191000"/>
          </a:xfrm>
        </p:spPr>
        <p:txBody>
          <a:bodyPr>
            <a:normAutofit lnSpcReduction="10000"/>
          </a:bodyPr>
          <a:lstStyle/>
          <a:p>
            <a:r>
              <a:rPr lang="en-US" dirty="0"/>
              <a:t>Problems with the previous solution:</a:t>
            </a:r>
          </a:p>
          <a:p>
            <a:pPr lvl="1"/>
            <a:r>
              <a:rPr lang="en-US" dirty="0"/>
              <a:t>Misses wakeups</a:t>
            </a:r>
          </a:p>
          <a:p>
            <a:pPr lvl="1"/>
            <a:r>
              <a:rPr lang="en-US" dirty="0"/>
              <a:t>Does busy-looping (takes CPU cycles away from Producers)</a:t>
            </a:r>
          </a:p>
          <a:p>
            <a:pPr lvl="1"/>
            <a:r>
              <a:rPr lang="en-US" dirty="0"/>
              <a:t>Sleep(x) is dependent on x. What if x=1sec, and data is produced every 5ms? The consumer is not very responsive!!</a:t>
            </a:r>
          </a:p>
          <a:p>
            <a:pPr lvl="1"/>
            <a:r>
              <a:rPr lang="en-US" dirty="0"/>
              <a:t>What if x=1ms and data are produced every 10 sec. The consumer is taking up unnecessary CPU cycles, possibly away from the Producer</a:t>
            </a:r>
          </a:p>
          <a:p>
            <a:pPr lvl="1"/>
            <a:r>
              <a:rPr lang="en-US" dirty="0"/>
              <a:t>In summary, a synchronous solution is not elegant</a:t>
            </a:r>
          </a:p>
          <a:p>
            <a:r>
              <a:rPr lang="en-US" dirty="0"/>
              <a:t>This is exactly where condition variables are absolutely essential</a:t>
            </a:r>
          </a:p>
        </p:txBody>
      </p:sp>
    </p:spTree>
    <p:extLst>
      <p:ext uri="{BB962C8B-B14F-4D97-AF65-F5344CB8AC3E}">
        <p14:creationId xmlns:p14="http://schemas.microsoft.com/office/powerpoint/2010/main" val="2526637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F7ED-791F-423E-8372-7629016E945B}"/>
              </a:ext>
            </a:extLst>
          </p:cNvPr>
          <p:cNvSpPr>
            <a:spLocks noGrp="1"/>
          </p:cNvSpPr>
          <p:nvPr>
            <p:ph type="title"/>
          </p:nvPr>
        </p:nvSpPr>
        <p:spPr>
          <a:xfrm>
            <a:off x="1055964" y="228600"/>
            <a:ext cx="7200900" cy="1143000"/>
          </a:xfrm>
        </p:spPr>
        <p:txBody>
          <a:bodyPr>
            <a:normAutofit fontScale="90000"/>
          </a:bodyPr>
          <a:lstStyle/>
          <a:p>
            <a:r>
              <a:rPr lang="en-US" dirty="0" err="1"/>
              <a:t>BoundedBuffer</a:t>
            </a:r>
            <a:r>
              <a:rPr lang="en-US" dirty="0"/>
              <a:t> using Condition Variables</a:t>
            </a:r>
          </a:p>
        </p:txBody>
      </p:sp>
      <p:sp>
        <p:nvSpPr>
          <p:cNvPr id="3" name="Content Placeholder 2">
            <a:extLst>
              <a:ext uri="{FF2B5EF4-FFF2-40B4-BE49-F238E27FC236}">
                <a16:creationId xmlns:a16="http://schemas.microsoft.com/office/drawing/2014/main" id="{6A450836-52E4-4F89-919E-B7376E7D42B3}"/>
              </a:ext>
            </a:extLst>
          </p:cNvPr>
          <p:cNvSpPr>
            <a:spLocks noGrp="1"/>
          </p:cNvSpPr>
          <p:nvPr>
            <p:ph idx="1"/>
          </p:nvPr>
        </p:nvSpPr>
        <p:spPr>
          <a:xfrm>
            <a:off x="1055964" y="1524000"/>
            <a:ext cx="7200900" cy="4800600"/>
          </a:xfrm>
        </p:spPr>
        <p:txBody>
          <a:bodyPr/>
          <a:lstStyle/>
          <a:p>
            <a:endParaRPr lang="en-US" dirty="0"/>
          </a:p>
        </p:txBody>
      </p:sp>
      <p:sp>
        <p:nvSpPr>
          <p:cNvPr id="4" name="Rectangle 3">
            <a:extLst>
              <a:ext uri="{FF2B5EF4-FFF2-40B4-BE49-F238E27FC236}">
                <a16:creationId xmlns:a16="http://schemas.microsoft.com/office/drawing/2014/main" id="{B5183ABB-A31A-4D8F-905F-2543746B1820}"/>
              </a:ext>
            </a:extLst>
          </p:cNvPr>
          <p:cNvSpPr/>
          <p:nvPr/>
        </p:nvSpPr>
        <p:spPr>
          <a:xfrm>
            <a:off x="1143000" y="1600200"/>
            <a:ext cx="7113864" cy="427809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BoundedBuffer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cap;</a:t>
            </a:r>
          </a:p>
          <a:p>
            <a:r>
              <a:rPr lang="en-US" sz="1600" dirty="0">
                <a:solidFill>
                  <a:srgbClr val="000000"/>
                </a:solidFill>
                <a:latin typeface="Consolas" panose="020B0609020204030204" pitchFamily="49" charset="0"/>
              </a:rPr>
              <a:t>  queue&lt;vector&lt;</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&gt;&gt; q; </a:t>
            </a:r>
            <a:r>
              <a:rPr lang="en-US" sz="1600" dirty="0">
                <a:solidFill>
                  <a:srgbClr val="008000"/>
                </a:solidFill>
                <a:latin typeface="Consolas" panose="020B0609020204030204" pitchFamily="49" charset="0"/>
              </a:rPr>
              <a:t>/*queue where each item is a vector of char so that we can store variable length data */</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/*mutex to protect the queue from simultaneous producer accesses or simultaneous consumer accesses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mutex </a:t>
            </a:r>
            <a:r>
              <a:rPr lang="en-US" sz="1600" dirty="0" err="1">
                <a:solidFill>
                  <a:srgbClr val="000000"/>
                </a:solidFill>
                <a:latin typeface="Consolas" panose="020B0609020204030204" pitchFamily="49" charset="0"/>
              </a:rPr>
              <a:t>mtx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8000"/>
                </a:solidFill>
                <a:latin typeface="Consolas" panose="020B0609020204030204" pitchFamily="49" charset="0"/>
              </a:rPr>
              <a:t>/*cond. that tells the consumers that some data is there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data_avail</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/*cond. that tells the producers some slot is available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slot_avail</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1804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D77C3-94E1-46A9-BC87-E5AACBDB6C1A}"/>
              </a:ext>
            </a:extLst>
          </p:cNvPr>
          <p:cNvSpPr>
            <a:spLocks noGrp="1"/>
          </p:cNvSpPr>
          <p:nvPr>
            <p:ph type="title"/>
          </p:nvPr>
        </p:nvSpPr>
        <p:spPr>
          <a:xfrm>
            <a:off x="913840" y="152400"/>
            <a:ext cx="7200900" cy="838199"/>
          </a:xfrm>
        </p:spPr>
        <p:txBody>
          <a:bodyPr>
            <a:normAutofit fontScale="90000"/>
          </a:bodyPr>
          <a:lstStyle/>
          <a:p>
            <a:r>
              <a:rPr lang="en-US" dirty="0"/>
              <a:t>Condition Variables for BB – A working (almost) solution </a:t>
            </a:r>
          </a:p>
        </p:txBody>
      </p:sp>
      <p:sp>
        <p:nvSpPr>
          <p:cNvPr id="7" name="TextBox 6">
            <a:extLst>
              <a:ext uri="{FF2B5EF4-FFF2-40B4-BE49-F238E27FC236}">
                <a16:creationId xmlns:a16="http://schemas.microsoft.com/office/drawing/2014/main" id="{81461736-46F9-4C26-86CB-BBC880C21ECD}"/>
              </a:ext>
            </a:extLst>
          </p:cNvPr>
          <p:cNvSpPr txBox="1"/>
          <p:nvPr/>
        </p:nvSpPr>
        <p:spPr>
          <a:xfrm>
            <a:off x="899160" y="5380672"/>
            <a:ext cx="7177671" cy="1477328"/>
          </a:xfrm>
          <a:prstGeom prst="rect">
            <a:avLst/>
          </a:prstGeom>
          <a:noFill/>
          <a:ln>
            <a:solidFill>
              <a:srgbClr val="FF0000"/>
            </a:solidFill>
          </a:ln>
        </p:spPr>
        <p:txBody>
          <a:bodyPr wrap="none" rtlCol="0">
            <a:spAutoFit/>
          </a:bodyPr>
          <a:lstStyle/>
          <a:p>
            <a:pPr marL="342900" indent="-342900">
              <a:buAutoNum type="arabicPeriod"/>
            </a:pPr>
            <a:r>
              <a:rPr lang="en-US" dirty="0"/>
              <a:t>Atomically unlocks the mutex and goes to sleep</a:t>
            </a:r>
          </a:p>
          <a:p>
            <a:pPr marL="342900" indent="-342900">
              <a:buAutoNum type="arabicPeriod"/>
            </a:pPr>
            <a:r>
              <a:rPr lang="en-US" dirty="0"/>
              <a:t>Returns when condition </a:t>
            </a:r>
            <a:r>
              <a:rPr lang="en-US"/>
              <a:t>set and with </a:t>
            </a:r>
            <a:r>
              <a:rPr lang="en-US" dirty="0"/>
              <a:t>mutex locked</a:t>
            </a:r>
          </a:p>
          <a:p>
            <a:pPr marL="342900" indent="-342900">
              <a:buAutoNum type="arabicPeriod"/>
            </a:pPr>
            <a:r>
              <a:rPr lang="en-US" dirty="0"/>
              <a:t>Return does not mean buffer has something</a:t>
            </a:r>
          </a:p>
          <a:p>
            <a:pPr marL="342900" indent="-342900">
              <a:buAutoNum type="arabicPeriod"/>
            </a:pPr>
            <a:r>
              <a:rPr lang="en-US" dirty="0"/>
              <a:t>Condition is set by the Producer</a:t>
            </a:r>
          </a:p>
          <a:p>
            <a:pPr marL="342900" indent="-342900">
              <a:buAutoNum type="arabicPeriod"/>
            </a:pPr>
            <a:r>
              <a:rPr lang="en-US" dirty="0"/>
              <a:t>Only 1 consumer will consume, others will wait for the next Production</a:t>
            </a:r>
          </a:p>
        </p:txBody>
      </p:sp>
      <p:sp>
        <p:nvSpPr>
          <p:cNvPr id="4" name="Rectangle 3">
            <a:extLst>
              <a:ext uri="{FF2B5EF4-FFF2-40B4-BE49-F238E27FC236}">
                <a16:creationId xmlns:a16="http://schemas.microsoft.com/office/drawing/2014/main" id="{C252FA08-41D6-4418-887D-BA363371D3B8}"/>
              </a:ext>
            </a:extLst>
          </p:cNvPr>
          <p:cNvSpPr/>
          <p:nvPr/>
        </p:nvSpPr>
        <p:spPr>
          <a:xfrm>
            <a:off x="899160" y="1447800"/>
            <a:ext cx="7546088" cy="3693319"/>
          </a:xfrm>
          <a:prstGeom prst="rect">
            <a:avLst/>
          </a:prstGeom>
          <a:solidFill>
            <a:schemeClr val="bg1"/>
          </a:solidFill>
          <a:ln>
            <a:solidFill>
              <a:schemeClr val="tx1"/>
            </a:solidFill>
          </a:ln>
        </p:spPr>
        <p:txBody>
          <a:bodyPr wrap="square">
            <a:spAutoFit/>
          </a:bodyPr>
          <a:lstStyle/>
          <a:p>
            <a:r>
              <a:rPr lang="en-US" dirty="0">
                <a:solidFill>
                  <a:srgbClr val="000000"/>
                </a:solidFill>
                <a:latin typeface="Consolas" panose="020B0609020204030204" pitchFamily="49" charset="0"/>
              </a:rPr>
              <a:t>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a:t>
            </a:r>
            <a:r>
              <a:rPr lang="en-US" dirty="0" err="1"/>
              <a:t>BoundedBuffer</a:t>
            </a:r>
            <a:r>
              <a:rPr lang="en-US" dirty="0">
                <a:solidFill>
                  <a:srgbClr val="795E26"/>
                </a:solidFill>
                <a:latin typeface="Consolas" panose="020B0609020204030204" pitchFamily="49" charset="0"/>
              </a:rPr>
              <a:t>::pop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unique_lock</a:t>
            </a:r>
            <a:r>
              <a:rPr lang="en-US" dirty="0">
                <a:solidFill>
                  <a:srgbClr val="000000"/>
                </a:solidFill>
                <a:latin typeface="Consolas" panose="020B0609020204030204" pitchFamily="49" charset="0"/>
              </a:rPr>
              <a:t>&lt;mutex&gt; </a:t>
            </a:r>
            <a:r>
              <a:rPr lang="en-US" dirty="0">
                <a:solidFill>
                  <a:srgbClr val="795E26"/>
                </a:solidFill>
                <a:latin typeface="Consolas" panose="020B0609020204030204" pitchFamily="49" charset="0"/>
              </a:rPr>
              <a:t>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keep waiting as long as </a:t>
            </a:r>
            <a:r>
              <a:rPr lang="en-US" dirty="0" err="1">
                <a:solidFill>
                  <a:srgbClr val="008000"/>
                </a:solidFill>
                <a:latin typeface="Consolas" panose="020B0609020204030204" pitchFamily="49" charset="0"/>
              </a:rPr>
              <a:t>q.size</a:t>
            </a:r>
            <a:r>
              <a:rPr lang="en-US" dirty="0">
                <a:solidFill>
                  <a:srgbClr val="008000"/>
                </a:solidFill>
                <a:latin typeface="Consolas" panose="020B0609020204030204" pitchFamily="49" charset="0"/>
              </a:rPr>
              <a:t>() == 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data_avail</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wait</a:t>
            </a:r>
            <a:r>
              <a:rPr lang="en-US" dirty="0">
                <a:solidFill>
                  <a:srgbClr val="000000"/>
                </a:solidFill>
                <a:latin typeface="Consolas" panose="020B0609020204030204" pitchFamily="49" charset="0"/>
              </a:rPr>
              <a:t> (l,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size</a:t>
            </a:r>
            <a:r>
              <a:rPr lang="en-US" dirty="0">
                <a:solidFill>
                  <a:srgbClr val="000000"/>
                </a:solidFill>
                <a:latin typeface="Consolas" panose="020B0609020204030204" pitchFamily="49" charset="0"/>
              </a:rPr>
              <a:t>() &gt;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pop from the queue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data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pop</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notify any potential producer(s)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slot_avail</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notify_one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unlock the mutex so that others can go in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unlock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441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457200"/>
            <a:ext cx="7200900" cy="838200"/>
          </a:xfrm>
        </p:spPr>
        <p:txBody>
          <a:bodyPr/>
          <a:lstStyle/>
          <a:p>
            <a:r>
              <a:rPr lang="en-US" dirty="0"/>
              <a:t>Summary So Far</a:t>
            </a:r>
          </a:p>
        </p:txBody>
      </p:sp>
      <p:sp>
        <p:nvSpPr>
          <p:cNvPr id="3" name="Content Placeholder 2"/>
          <p:cNvSpPr>
            <a:spLocks noGrp="1"/>
          </p:cNvSpPr>
          <p:nvPr>
            <p:ph idx="1"/>
          </p:nvPr>
        </p:nvSpPr>
        <p:spPr>
          <a:xfrm>
            <a:off x="1028700" y="1524000"/>
            <a:ext cx="7200900" cy="4343400"/>
          </a:xfrm>
        </p:spPr>
        <p:txBody>
          <a:bodyPr>
            <a:normAutofit/>
          </a:bodyPr>
          <a:lstStyle/>
          <a:p>
            <a:r>
              <a:rPr lang="en-US" dirty="0"/>
              <a:t>We have learned about 2 very important synchronization primitives:</a:t>
            </a:r>
          </a:p>
          <a:p>
            <a:pPr lvl="1"/>
            <a:r>
              <a:rPr lang="en-US" dirty="0" err="1"/>
              <a:t>Mutexes</a:t>
            </a:r>
            <a:endParaRPr lang="en-US" dirty="0"/>
          </a:p>
          <a:p>
            <a:pPr lvl="1"/>
            <a:r>
              <a:rPr lang="en-US" dirty="0"/>
              <a:t>Condition variables </a:t>
            </a:r>
          </a:p>
          <a:p>
            <a:r>
              <a:rPr lang="en-US" dirty="0"/>
              <a:t>We should be able to solve most synchronization problems using these two</a:t>
            </a:r>
          </a:p>
          <a:p>
            <a:pPr lvl="1"/>
            <a:r>
              <a:rPr lang="en-US" dirty="0"/>
              <a:t>Let us try a few synchronization problems to convince ourselves</a:t>
            </a:r>
          </a:p>
          <a:p>
            <a:r>
              <a:rPr lang="en-US" dirty="0"/>
              <a:t>There are other more convenient primitives that can be built using </a:t>
            </a:r>
            <a:r>
              <a:rPr lang="en-US" dirty="0" err="1"/>
              <a:t>Mutex</a:t>
            </a:r>
            <a:r>
              <a:rPr lang="en-US" dirty="0"/>
              <a:t> and Condition variable. They can be very convenient and developer friendly</a:t>
            </a:r>
          </a:p>
          <a:p>
            <a:pPr lvl="1"/>
            <a:r>
              <a:rPr lang="en-US" dirty="0"/>
              <a:t>Example: Semaphores, Synchronized methods in Java</a:t>
            </a:r>
          </a:p>
        </p:txBody>
      </p:sp>
    </p:spTree>
    <p:extLst>
      <p:ext uri="{BB962C8B-B14F-4D97-AF65-F5344CB8AC3E}">
        <p14:creationId xmlns:p14="http://schemas.microsoft.com/office/powerpoint/2010/main" val="369217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Semaphores</a:t>
            </a:r>
          </a:p>
        </p:txBody>
      </p:sp>
      <p:sp>
        <p:nvSpPr>
          <p:cNvPr id="459779" name="Rectangle 3"/>
          <p:cNvSpPr>
            <a:spLocks noGrp="1" noChangeArrowheads="1"/>
          </p:cNvSpPr>
          <p:nvPr>
            <p:ph idx="1"/>
          </p:nvPr>
        </p:nvSpPr>
        <p:spPr>
          <a:xfrm>
            <a:off x="838200" y="1524000"/>
            <a:ext cx="7467600" cy="4800600"/>
          </a:xfrm>
        </p:spPr>
        <p:txBody>
          <a:bodyPr>
            <a:normAutofit fontScale="92500" lnSpcReduction="10000"/>
          </a:bodyPr>
          <a:lstStyle/>
          <a:p>
            <a:pPr>
              <a:spcBef>
                <a:spcPct val="25000"/>
              </a:spcBef>
            </a:pPr>
            <a:r>
              <a:rPr lang="en-US" altLang="ko-KR" dirty="0">
                <a:ea typeface="Gulim" panose="020B0600000101010101" pitchFamily="34" charset="-127"/>
              </a:rPr>
              <a:t>Semaphores are a kind of generalized locks</a:t>
            </a:r>
          </a:p>
          <a:p>
            <a:pPr lvl="1">
              <a:spcBef>
                <a:spcPct val="25000"/>
              </a:spcBef>
            </a:pPr>
            <a:r>
              <a:rPr lang="en-US" altLang="ko-KR" dirty="0">
                <a:ea typeface="Gulim" panose="020B0600000101010101" pitchFamily="34" charset="-127"/>
              </a:rPr>
              <a:t>First defined by </a:t>
            </a:r>
            <a:r>
              <a:rPr lang="en-US" altLang="ko-KR" dirty="0" err="1">
                <a:ea typeface="Gulim" panose="020B0600000101010101" pitchFamily="34" charset="-127"/>
              </a:rPr>
              <a:t>Dijkstra</a:t>
            </a:r>
            <a:r>
              <a:rPr lang="en-US" altLang="ko-KR" dirty="0">
                <a:ea typeface="Gulim" panose="020B0600000101010101" pitchFamily="34" charset="-127"/>
              </a:rPr>
              <a:t> in late 60s</a:t>
            </a:r>
          </a:p>
          <a:p>
            <a:pPr lvl="1">
              <a:spcBef>
                <a:spcPct val="25000"/>
              </a:spcBef>
            </a:pPr>
            <a:r>
              <a:rPr lang="en-US" altLang="ko-KR" dirty="0">
                <a:ea typeface="Gulim" panose="020B0600000101010101" pitchFamily="34" charset="-127"/>
              </a:rPr>
              <a:t>Main synchronization primitive used in original UNIX</a:t>
            </a:r>
          </a:p>
          <a:p>
            <a:pPr>
              <a:spcBef>
                <a:spcPct val="25000"/>
              </a:spcBef>
            </a:pPr>
            <a:r>
              <a:rPr lang="en-US" altLang="ko-KR" dirty="0">
                <a:ea typeface="Gulim" panose="020B0600000101010101" pitchFamily="34" charset="-127"/>
              </a:rPr>
              <a:t>The main purpose is to make our code simpler from what we saw before using condition variables and mutex</a:t>
            </a:r>
          </a:p>
          <a:p>
            <a:pPr lvl="1">
              <a:spcBef>
                <a:spcPct val="25000"/>
              </a:spcBef>
            </a:pPr>
            <a:r>
              <a:rPr lang="en-US" altLang="ko-KR" dirty="0">
                <a:ea typeface="Gulim" panose="020B0600000101010101" pitchFamily="34" charset="-127"/>
              </a:rPr>
              <a:t>We need to use a mutex and a condition variable just to indicate one event</a:t>
            </a:r>
          </a:p>
          <a:p>
            <a:pPr lvl="1">
              <a:spcBef>
                <a:spcPct val="25000"/>
              </a:spcBef>
            </a:pPr>
            <a:r>
              <a:rPr lang="en-US" altLang="ko-KR" dirty="0">
                <a:ea typeface="Gulim" panose="020B0600000101010101" pitchFamily="34" charset="-127"/>
              </a:rPr>
              <a:t>This makes our code complicated</a:t>
            </a:r>
          </a:p>
          <a:p>
            <a:pPr>
              <a:spcBef>
                <a:spcPct val="25000"/>
              </a:spcBef>
            </a:pPr>
            <a:r>
              <a:rPr lang="en-US" altLang="ko-KR" dirty="0">
                <a:ea typeface="Gulim" panose="020B0600000101010101" pitchFamily="34" charset="-127"/>
              </a:rPr>
              <a:t>Definition: a Semaphore has a </a:t>
            </a:r>
            <a:r>
              <a:rPr lang="en-US" altLang="ko-KR" dirty="0">
                <a:solidFill>
                  <a:srgbClr val="FF0000"/>
                </a:solidFill>
                <a:ea typeface="Gulim" panose="020B0600000101010101" pitchFamily="34" charset="-127"/>
              </a:rPr>
              <a:t>non-negative integer</a:t>
            </a:r>
            <a:r>
              <a:rPr lang="en-US" altLang="ko-KR" dirty="0">
                <a:ea typeface="Gulim" panose="020B0600000101010101" pitchFamily="34" charset="-127"/>
              </a:rPr>
              <a:t> </a:t>
            </a:r>
            <a:r>
              <a:rPr lang="en-US" altLang="ko-KR" dirty="0">
                <a:solidFill>
                  <a:srgbClr val="FF0000"/>
                </a:solidFill>
                <a:ea typeface="Gulim" panose="020B0600000101010101" pitchFamily="34" charset="-127"/>
              </a:rPr>
              <a:t>value</a:t>
            </a:r>
            <a:r>
              <a:rPr lang="en-US" altLang="ko-KR" dirty="0">
                <a:ea typeface="Gulim" panose="020B0600000101010101" pitchFamily="34" charset="-127"/>
              </a:rPr>
              <a:t> and supports the following two </a:t>
            </a:r>
            <a:r>
              <a:rPr lang="en-US" altLang="ko-KR" dirty="0">
                <a:solidFill>
                  <a:srgbClr val="FF0000"/>
                </a:solidFill>
                <a:ea typeface="Gulim" panose="020B0600000101010101" pitchFamily="34" charset="-127"/>
              </a:rPr>
              <a:t>atomic</a:t>
            </a:r>
            <a:r>
              <a:rPr lang="en-US" altLang="ko-KR" dirty="0">
                <a:ea typeface="Gulim" panose="020B0600000101010101" pitchFamily="34" charset="-127"/>
              </a:rPr>
              <a:t> operations:</a:t>
            </a:r>
          </a:p>
          <a:p>
            <a:pPr lvl="1">
              <a:spcBef>
                <a:spcPct val="25000"/>
              </a:spcBef>
            </a:pPr>
            <a:r>
              <a:rPr lang="en-US" altLang="ko-KR" u="sng" dirty="0">
                <a:ea typeface="Gulim" panose="020B0600000101010101" pitchFamily="34" charset="-127"/>
              </a:rPr>
              <a:t>P(): Waits until value &gt; 1, then decrements it by 1 </a:t>
            </a:r>
          </a:p>
          <a:p>
            <a:pPr lvl="2">
              <a:spcBef>
                <a:spcPct val="25000"/>
              </a:spcBef>
            </a:pPr>
            <a:r>
              <a:rPr lang="en-US" altLang="ko-KR" dirty="0">
                <a:ea typeface="Gulim" panose="020B0600000101010101" pitchFamily="34" charset="-127"/>
              </a:rPr>
              <a:t>Think of this as the wait() operation, or the lock() operation</a:t>
            </a:r>
          </a:p>
          <a:p>
            <a:pPr lvl="1">
              <a:spcBef>
                <a:spcPct val="25000"/>
              </a:spcBef>
            </a:pPr>
            <a:r>
              <a:rPr lang="en-US" altLang="ko-KR" u="sng" dirty="0">
                <a:ea typeface="Gulim" panose="020B0600000101010101" pitchFamily="34" charset="-127"/>
              </a:rPr>
              <a:t>V():  Increments value by 1</a:t>
            </a:r>
          </a:p>
          <a:p>
            <a:pPr lvl="2">
              <a:spcBef>
                <a:spcPct val="25000"/>
              </a:spcBef>
            </a:pPr>
            <a:r>
              <a:rPr lang="en-US" altLang="ko-KR" dirty="0">
                <a:ea typeface="Gulim" panose="020B0600000101010101" pitchFamily="34" charset="-127"/>
              </a:rPr>
              <a:t>May wake up a waiting P, if any</a:t>
            </a:r>
          </a:p>
          <a:p>
            <a:pPr lvl="2">
              <a:spcBef>
                <a:spcPct val="25000"/>
              </a:spcBef>
            </a:pPr>
            <a:r>
              <a:rPr lang="en-US" altLang="ko-KR" dirty="0">
                <a:ea typeface="Gulim" panose="020B0600000101010101" pitchFamily="34" charset="-127"/>
              </a:rPr>
              <a:t>Think of this as the signal() operation, or the unlock() operation</a:t>
            </a:r>
          </a:p>
        </p:txBody>
      </p:sp>
      <p:pic>
        <p:nvPicPr>
          <p:cNvPr id="45060" name="Picture 2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28600"/>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6656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977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977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97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3131BD-4093-4CA0-916F-7887AFBC9A1D}"/>
              </a:ext>
            </a:extLst>
          </p:cNvPr>
          <p:cNvSpPr/>
          <p:nvPr/>
        </p:nvSpPr>
        <p:spPr>
          <a:xfrm>
            <a:off x="716670" y="990600"/>
            <a:ext cx="4983625" cy="5601533"/>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Semaphore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value;</a:t>
            </a:r>
          </a:p>
          <a:p>
            <a:r>
              <a:rPr lang="en-US" sz="1600" dirty="0">
                <a:solidFill>
                  <a:srgbClr val="000000"/>
                </a:solidFill>
                <a:latin typeface="Consolas" panose="020B0609020204030204" pitchFamily="49" charset="0"/>
              </a:rPr>
              <a:t>mutex m;</a:t>
            </a:r>
          </a:p>
          <a:p>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cv;</a:t>
            </a:r>
          </a:p>
          <a:p>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795E26"/>
                </a:solidFill>
                <a:latin typeface="Consolas" panose="020B0609020204030204" pitchFamily="49" charset="0"/>
              </a:rPr>
              <a:t>Semaphore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_v</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value</a:t>
            </a:r>
            <a:r>
              <a:rPr lang="en-US" sz="1600" dirty="0">
                <a:solidFill>
                  <a:srgbClr val="000000"/>
                </a:solidFill>
                <a:latin typeface="Consolas" panose="020B0609020204030204" pitchFamily="49" charset="0"/>
              </a:rPr>
              <a:t>(_v){}</a:t>
            </a:r>
          </a:p>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unique_lock</a:t>
            </a:r>
            <a:r>
              <a:rPr lang="en-US" sz="1600" dirty="0">
                <a:solidFill>
                  <a:srgbClr val="000000"/>
                </a:solidFill>
                <a:latin typeface="Consolas" panose="020B0609020204030204" pitchFamily="49" charset="0"/>
              </a:rPr>
              <a:t>&lt;mutex&gt; </a:t>
            </a:r>
            <a:r>
              <a:rPr lang="en-US" sz="1600" dirty="0">
                <a:solidFill>
                  <a:srgbClr val="795E26"/>
                </a:solidFill>
                <a:latin typeface="Consolas" panose="020B0609020204030204" pitchFamily="49" charset="0"/>
              </a:rPr>
              <a:t>l</a:t>
            </a:r>
            <a:r>
              <a:rPr lang="en-US" sz="1600" dirty="0">
                <a:solidFill>
                  <a:srgbClr val="000000"/>
                </a:solidFill>
                <a:latin typeface="Consolas" panose="020B0609020204030204" pitchFamily="49" charset="0"/>
              </a:rPr>
              <a:t> (m);</a:t>
            </a:r>
          </a:p>
          <a:p>
            <a:r>
              <a:rPr lang="en-US" sz="1600" dirty="0">
                <a:solidFill>
                  <a:srgbClr val="008000"/>
                </a:solidFill>
                <a:latin typeface="Consolas" panose="020B0609020204030204" pitchFamily="49" charset="0"/>
              </a:rPr>
              <a:t>  // wait until the value is positive</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cv</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wait</a:t>
            </a:r>
            <a:r>
              <a:rPr lang="en-US" sz="1600" dirty="0">
                <a:solidFill>
                  <a:srgbClr val="000000"/>
                </a:solidFill>
                <a:latin typeface="Consolas" panose="020B0609020204030204" pitchFamily="49" charset="0"/>
              </a:rPr>
              <a:t> (l,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value &gt; </a:t>
            </a:r>
            <a:r>
              <a:rPr lang="en-US" sz="1600" dirty="0">
                <a:solidFill>
                  <a:srgbClr val="09885A"/>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now decrement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value --;</a:t>
            </a: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l</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unlock</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 this is optional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unique_lock</a:t>
            </a:r>
            <a:r>
              <a:rPr lang="en-US" sz="1600" dirty="0">
                <a:solidFill>
                  <a:srgbClr val="000000"/>
                </a:solidFill>
                <a:latin typeface="Consolas" panose="020B0609020204030204" pitchFamily="49" charset="0"/>
              </a:rPr>
              <a:t>&lt;mutex&gt; </a:t>
            </a:r>
            <a:r>
              <a:rPr lang="en-US" sz="1600" dirty="0">
                <a:solidFill>
                  <a:srgbClr val="795E26"/>
                </a:solidFill>
                <a:latin typeface="Consolas" panose="020B0609020204030204" pitchFamily="49" charset="0"/>
              </a:rPr>
              <a:t>l</a:t>
            </a:r>
            <a:r>
              <a:rPr lang="en-US" sz="1600" dirty="0">
                <a:solidFill>
                  <a:srgbClr val="000000"/>
                </a:solidFill>
                <a:latin typeface="Consolas" panose="020B0609020204030204" pitchFamily="49" charset="0"/>
              </a:rPr>
              <a:t> (m);</a:t>
            </a:r>
          </a:p>
          <a:p>
            <a:r>
              <a:rPr lang="en-US" sz="1600" dirty="0">
                <a:solidFill>
                  <a:srgbClr val="000000"/>
                </a:solidFill>
                <a:latin typeface="Consolas" panose="020B0609020204030204" pitchFamily="49" charset="0"/>
              </a:rPr>
              <a:t>  value ++;</a:t>
            </a: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cv</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notify_one</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l</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unlock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this is optional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2" name="Title 1"/>
          <p:cNvSpPr>
            <a:spLocks noGrp="1"/>
          </p:cNvSpPr>
          <p:nvPr>
            <p:ph type="title"/>
          </p:nvPr>
        </p:nvSpPr>
        <p:spPr>
          <a:xfrm>
            <a:off x="1028700" y="0"/>
            <a:ext cx="7200900" cy="914400"/>
          </a:xfrm>
        </p:spPr>
        <p:txBody>
          <a:bodyPr/>
          <a:lstStyle/>
          <a:p>
            <a:r>
              <a:rPr lang="en-US" dirty="0"/>
              <a:t>Semaphore Implementation</a:t>
            </a:r>
          </a:p>
        </p:txBody>
      </p:sp>
      <p:grpSp>
        <p:nvGrpSpPr>
          <p:cNvPr id="11" name="Group 10"/>
          <p:cNvGrpSpPr/>
          <p:nvPr/>
        </p:nvGrpSpPr>
        <p:grpSpPr>
          <a:xfrm>
            <a:off x="716670" y="3043550"/>
            <a:ext cx="8026010" cy="995050"/>
            <a:chOff x="716670" y="3043550"/>
            <a:chExt cx="8026010" cy="995050"/>
          </a:xfrm>
        </p:grpSpPr>
        <p:sp>
          <p:nvSpPr>
            <p:cNvPr id="6" name="Oval 5"/>
            <p:cNvSpPr/>
            <p:nvPr/>
          </p:nvSpPr>
          <p:spPr>
            <a:xfrm>
              <a:off x="716670" y="3207453"/>
              <a:ext cx="4769730" cy="8311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cxnSpLocks/>
              <a:stCxn id="6" idx="6"/>
              <a:endCxn id="9" idx="1"/>
            </p:cNvCxnSpPr>
            <p:nvPr/>
          </p:nvCxnSpPr>
          <p:spPr>
            <a:xfrm flipV="1">
              <a:off x="5486400" y="3505215"/>
              <a:ext cx="817880" cy="11781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04280" y="3043550"/>
              <a:ext cx="2438400" cy="923330"/>
            </a:xfrm>
            <a:prstGeom prst="rect">
              <a:avLst/>
            </a:prstGeom>
            <a:noFill/>
            <a:ln>
              <a:noFill/>
            </a:ln>
          </p:spPr>
          <p:txBody>
            <a:bodyPr wrap="square" rtlCol="0">
              <a:spAutoFit/>
            </a:bodyPr>
            <a:lstStyle/>
            <a:p>
              <a:r>
                <a:rPr lang="en-US" dirty="0">
                  <a:solidFill>
                    <a:srgbClr val="FF0000"/>
                  </a:solidFill>
                </a:rPr>
                <a:t>Wait until value&gt;0, so it can be decremented. Then decrement it.</a:t>
              </a:r>
            </a:p>
          </p:txBody>
        </p:sp>
      </p:grpSp>
      <p:grpSp>
        <p:nvGrpSpPr>
          <p:cNvPr id="13" name="Group 12"/>
          <p:cNvGrpSpPr/>
          <p:nvPr/>
        </p:nvGrpSpPr>
        <p:grpSpPr>
          <a:xfrm>
            <a:off x="716671" y="5077361"/>
            <a:ext cx="8178409" cy="1200329"/>
            <a:chOff x="564271" y="3505200"/>
            <a:chExt cx="8178409" cy="1200329"/>
          </a:xfrm>
        </p:grpSpPr>
        <p:sp>
          <p:nvSpPr>
            <p:cNvPr id="14" name="Oval 13"/>
            <p:cNvSpPr/>
            <p:nvPr/>
          </p:nvSpPr>
          <p:spPr>
            <a:xfrm>
              <a:off x="564271" y="3761838"/>
              <a:ext cx="2483730" cy="381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p:cNvCxnSpPr>
              <a:cxnSpLocks/>
              <a:stCxn id="14" idx="6"/>
              <a:endCxn id="16" idx="1"/>
            </p:cNvCxnSpPr>
            <p:nvPr/>
          </p:nvCxnSpPr>
          <p:spPr>
            <a:xfrm>
              <a:off x="3048001" y="3952339"/>
              <a:ext cx="3256279" cy="153026"/>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4280" y="3505200"/>
              <a:ext cx="2438400" cy="1200329"/>
            </a:xfrm>
            <a:prstGeom prst="rect">
              <a:avLst/>
            </a:prstGeom>
            <a:noFill/>
            <a:ln>
              <a:noFill/>
            </a:ln>
          </p:spPr>
          <p:txBody>
            <a:bodyPr wrap="square" rtlCol="0">
              <a:spAutoFit/>
            </a:bodyPr>
            <a:lstStyle/>
            <a:p>
              <a:r>
                <a:rPr lang="en-US" dirty="0">
                  <a:solidFill>
                    <a:srgbClr val="FF0000"/>
                  </a:solidFill>
                </a:rPr>
                <a:t>Always notify on the way out, but do not </a:t>
              </a:r>
              <a:r>
                <a:rPr lang="en-US" dirty="0" err="1">
                  <a:solidFill>
                    <a:srgbClr val="FF0000"/>
                  </a:solidFill>
                </a:rPr>
                <a:t>notify_all</a:t>
              </a:r>
              <a:r>
                <a:rPr lang="en-US" dirty="0">
                  <a:solidFill>
                    <a:srgbClr val="FF0000"/>
                  </a:solidFill>
                </a:rPr>
                <a:t>() to avoid spurious wake ups</a:t>
              </a:r>
            </a:p>
          </p:txBody>
        </p:sp>
      </p:grpSp>
    </p:spTree>
    <p:extLst>
      <p:ext uri="{BB962C8B-B14F-4D97-AF65-F5344CB8AC3E}">
        <p14:creationId xmlns:p14="http://schemas.microsoft.com/office/powerpoint/2010/main" val="3864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1676400" y="4953000"/>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03" name="Text Box 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Value=2</a:t>
            </a:r>
          </a:p>
        </p:txBody>
      </p:sp>
      <p:sp>
        <p:nvSpPr>
          <p:cNvPr id="512004" name="Text Box 4"/>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05" name="Text Box 5"/>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06" name="Picture 6"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7"/>
          <p:cNvSpPr>
            <a:spLocks noGrp="1" noChangeArrowheads="1"/>
          </p:cNvSpPr>
          <p:nvPr>
            <p:ph type="title"/>
          </p:nvPr>
        </p:nvSpPr>
        <p:spPr>
          <a:xfrm>
            <a:off x="822959" y="263527"/>
            <a:ext cx="7543800" cy="879473"/>
          </a:xfrm>
        </p:spPr>
        <p:txBody>
          <a:bodyPr>
            <a:normAutofit fontScale="90000"/>
          </a:bodyPr>
          <a:lstStyle/>
          <a:p>
            <a:r>
              <a:rPr lang="en-US" altLang="ko-KR" dirty="0">
                <a:latin typeface="+mn-lt"/>
                <a:ea typeface="Gulim" panose="020B0600000101010101" pitchFamily="34" charset="-127"/>
              </a:rPr>
              <a:t>Semaphores Like Integers Except</a:t>
            </a:r>
          </a:p>
        </p:txBody>
      </p:sp>
      <p:sp>
        <p:nvSpPr>
          <p:cNvPr id="512008" name="Rectangle 8"/>
          <p:cNvSpPr>
            <a:spLocks noGrp="1" noChangeArrowheads="1"/>
          </p:cNvSpPr>
          <p:nvPr>
            <p:ph idx="1"/>
          </p:nvPr>
        </p:nvSpPr>
        <p:spPr>
          <a:xfrm>
            <a:off x="495300" y="1391285"/>
            <a:ext cx="8267700" cy="3588703"/>
          </a:xfrm>
        </p:spPr>
        <p:txBody>
          <a:bodyPr>
            <a:normAutofit/>
          </a:bodyPr>
          <a:lstStyle/>
          <a:p>
            <a:r>
              <a:rPr lang="en-US" altLang="ko-KR" dirty="0">
                <a:ea typeface="Gulim" panose="020B0600000101010101" pitchFamily="34" charset="-127"/>
              </a:rPr>
              <a:t>No negative values</a:t>
            </a:r>
          </a:p>
          <a:p>
            <a:r>
              <a:rPr lang="en-US" altLang="ko-KR" dirty="0">
                <a:ea typeface="Gulim" panose="020B0600000101010101" pitchFamily="34" charset="-127"/>
              </a:rPr>
              <a:t>Only operations allowed are P and V – can’t read or write value, except to set it initially</a:t>
            </a:r>
          </a:p>
          <a:p>
            <a:r>
              <a:rPr lang="en-US" altLang="ko-KR" dirty="0">
                <a:ea typeface="Gulim" panose="020B0600000101010101" pitchFamily="34" charset="-127"/>
              </a:rPr>
              <a:t>Operations must be atomic</a:t>
            </a:r>
          </a:p>
          <a:p>
            <a:pPr lvl="1"/>
            <a:r>
              <a:rPr lang="en-US" altLang="ko-KR" dirty="0">
                <a:ea typeface="Gulim" panose="020B0600000101010101" pitchFamily="34" charset="-127"/>
              </a:rPr>
              <a:t>Two P’s together can’t decrement value below zero</a:t>
            </a:r>
          </a:p>
          <a:p>
            <a:pPr lvl="1"/>
            <a:r>
              <a:rPr lang="en-US" altLang="ko-KR" dirty="0">
                <a:ea typeface="Gulim" panose="020B0600000101010101" pitchFamily="34" charset="-127"/>
              </a:rPr>
              <a:t>Similarly, thread going to sleep in P won’t miss wakeup from V – even if they both happen at same time</a:t>
            </a:r>
          </a:p>
          <a:p>
            <a:r>
              <a:rPr lang="en-US" altLang="ko-KR" dirty="0">
                <a:ea typeface="Gulim" panose="020B0600000101010101" pitchFamily="34" charset="-127"/>
              </a:rPr>
              <a:t>Semaphore from railway analogy</a:t>
            </a:r>
          </a:p>
          <a:p>
            <a:pPr lvl="1"/>
            <a:r>
              <a:rPr lang="en-US" altLang="ko-KR" dirty="0">
                <a:ea typeface="Gulim" panose="020B0600000101010101" pitchFamily="34" charset="-127"/>
              </a:rPr>
              <a:t>Here is a semaphore initialized to 2 for resource control:</a:t>
            </a:r>
          </a:p>
          <a:p>
            <a:endParaRPr lang="ko-KR" altLang="en-US" dirty="0">
              <a:ea typeface="Gulim" panose="020B0600000101010101" pitchFamily="34" charset="-127"/>
            </a:endParaRPr>
          </a:p>
        </p:txBody>
      </p:sp>
      <p:pic>
        <p:nvPicPr>
          <p:cNvPr id="512009" name="Picture 9"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990600" y="4800600"/>
            <a:ext cx="7391400" cy="1447800"/>
            <a:chOff x="624" y="3024"/>
            <a:chExt cx="4656" cy="912"/>
          </a:xfrm>
        </p:grpSpPr>
        <p:sp>
          <p:nvSpPr>
            <p:cNvPr id="47125" name="Line 12"/>
            <p:cNvSpPr>
              <a:spLocks noChangeShapeType="1"/>
            </p:cNvSpPr>
            <p:nvPr/>
          </p:nvSpPr>
          <p:spPr bwMode="auto">
            <a:xfrm>
              <a:off x="624" y="3648"/>
              <a:ext cx="13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6" name="Line 13"/>
            <p:cNvSpPr>
              <a:spLocks noChangeShapeType="1"/>
            </p:cNvSpPr>
            <p:nvPr/>
          </p:nvSpPr>
          <p:spPr bwMode="auto">
            <a:xfrm>
              <a:off x="2496" y="3408"/>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7" name="Line 14"/>
            <p:cNvSpPr>
              <a:spLocks noChangeShapeType="1"/>
            </p:cNvSpPr>
            <p:nvPr/>
          </p:nvSpPr>
          <p:spPr bwMode="auto">
            <a:xfrm>
              <a:off x="2496" y="3936"/>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8" name="Freeform 15"/>
            <p:cNvSpPr>
              <a:spLocks/>
            </p:cNvSpPr>
            <p:nvPr/>
          </p:nvSpPr>
          <p:spPr bwMode="auto">
            <a:xfrm>
              <a:off x="2016"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29" name="Freeform 16"/>
            <p:cNvSpPr>
              <a:spLocks/>
            </p:cNvSpPr>
            <p:nvPr/>
          </p:nvSpPr>
          <p:spPr bwMode="auto">
            <a:xfrm flipV="1">
              <a:off x="2016"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0" name="Freeform 17"/>
            <p:cNvSpPr>
              <a:spLocks/>
            </p:cNvSpPr>
            <p:nvPr/>
          </p:nvSpPr>
          <p:spPr bwMode="auto">
            <a:xfrm flipH="1">
              <a:off x="3888"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1" name="Freeform 18"/>
            <p:cNvSpPr>
              <a:spLocks/>
            </p:cNvSpPr>
            <p:nvPr/>
          </p:nvSpPr>
          <p:spPr bwMode="auto">
            <a:xfrm flipH="1" flipV="1">
              <a:off x="3888"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2" name="Line 19"/>
            <p:cNvSpPr>
              <a:spLocks noChangeShapeType="1"/>
            </p:cNvSpPr>
            <p:nvPr/>
          </p:nvSpPr>
          <p:spPr bwMode="auto">
            <a:xfrm>
              <a:off x="4368" y="3648"/>
              <a:ext cx="9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pic>
          <p:nvPicPr>
            <p:cNvPr id="47133" name="Picture 20" descr="MCj036416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4191000" y="5119687"/>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2" name="Picture 22"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24" name="Rectangle 24"/>
          <p:cNvSpPr>
            <a:spLocks noChangeArrowheads="1"/>
          </p:cNvSpPr>
          <p:nvPr/>
        </p:nvSpPr>
        <p:spPr bwMode="auto">
          <a:xfrm>
            <a:off x="1981200" y="4800600"/>
            <a:ext cx="990600" cy="914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5" name="Picture 25"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27" name="Picture 27"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Rectangle 28"/>
          <p:cNvSpPr>
            <a:spLocks noChangeArrowheads="1"/>
          </p:cNvSpPr>
          <p:nvPr/>
        </p:nvSpPr>
        <p:spPr bwMode="auto">
          <a:xfrm>
            <a:off x="0" y="5257800"/>
            <a:ext cx="990600" cy="9906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30" name="Text Box 30"/>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dirty="0">
                <a:latin typeface="+mn-lt"/>
              </a:rPr>
              <a:t>Value=2</a:t>
            </a:r>
          </a:p>
        </p:txBody>
      </p:sp>
    </p:spTree>
    <p:extLst>
      <p:ext uri="{BB962C8B-B14F-4D97-AF65-F5344CB8AC3E}">
        <p14:creationId xmlns:p14="http://schemas.microsoft.com/office/powerpoint/2010/main" val="34804403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0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08">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5120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decel="50000" fill="hold" nodeType="clickEffect">
                                  <p:stCondLst>
                                    <p:cond delay="0"/>
                                  </p:stCondLst>
                                  <p:childTnLst>
                                    <p:animMotion origin="layout" path="M 0.05989 -0.03422 C 0.1394 -0.02983 0.21909 -0.0252 0.26406 -0.03422 C 0.30902 -0.04324 0.29461 -0.07978 0.32985 -0.0888 C 0.36492 -0.09782 0.41996 -0.09343 0.47499 -0.0888 " pathEditMode="fixed" ptsTypes="aaaA">
                                      <p:cBhvr>
                                        <p:cTn id="40" dur="500" fill="hold"/>
                                        <p:tgtEl>
                                          <p:spTgt spid="512009"/>
                                        </p:tgtEl>
                                        <p:attrNameLst>
                                          <p:attrName>ppt_x</p:attrName>
                                          <p:attrName>ppt_y</p:attrName>
                                        </p:attrNameLst>
                                      </p:cBhvr>
                                    </p:animMotion>
                                  </p:childTnLst>
                                </p:cTn>
                              </p:par>
                              <p:par>
                                <p:cTn id="41" presetID="1" presetClass="entr" presetSubtype="0" fill="hold" grpId="0" nodeType="withEffect">
                                  <p:stCondLst>
                                    <p:cond delay="300"/>
                                  </p:stCondLst>
                                  <p:childTnLst>
                                    <p:set>
                                      <p:cBhvr>
                                        <p:cTn id="42" dur="1" fill="hold">
                                          <p:stCondLst>
                                            <p:cond delay="0"/>
                                          </p:stCondLst>
                                        </p:cTn>
                                        <p:tgtEl>
                                          <p:spTgt spid="5120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decel="50000" fill="hold" nodeType="clickEffect">
                                  <p:stCondLst>
                                    <p:cond delay="0"/>
                                  </p:stCondLst>
                                  <p:childTnLst>
                                    <p:animMotion origin="layout" path="M 0.07099 -0.03076 C 0.13749 -0.0296 0.20398 -0.02822 0.24894 -0.02706 C 0.29391 -0.0259 0.31769 -0.03377 0.34078 -0.02336 C 0.36387 -0.01295 0.36353 0.02544 0.38731 0.03492 C 0.4111 0.0444 0.44721 0.03885 0.48333 0.0333 " pathEditMode="fixed" ptsTypes="aaaaA">
                                      <p:cBhvr>
                                        <p:cTn id="46" dur="500" fill="hold"/>
                                        <p:tgtEl>
                                          <p:spTgt spid="512006"/>
                                        </p:tgtEl>
                                        <p:attrNameLst>
                                          <p:attrName>ppt_x</p:attrName>
                                          <p:attrName>ppt_y</p:attrName>
                                        </p:attrNameLst>
                                      </p:cBhvr>
                                    </p:animMotion>
                                  </p:childTnLst>
                                </p:cTn>
                              </p:par>
                              <p:par>
                                <p:cTn id="47" presetID="1" presetClass="entr" presetSubtype="0" fill="hold" grpId="0" nodeType="withEffect">
                                  <p:stCondLst>
                                    <p:cond delay="300"/>
                                  </p:stCondLst>
                                  <p:childTnLst>
                                    <p:set>
                                      <p:cBhvr>
                                        <p:cTn id="48" dur="1" fill="hold">
                                          <p:stCondLst>
                                            <p:cond delay="0"/>
                                          </p:stCondLst>
                                        </p:cTn>
                                        <p:tgtEl>
                                          <p:spTgt spid="5120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6321 -0.03515 C 0.06321 -0.03515 0.13994 -0.03423 0.21667 -0.03329 " pathEditMode="fixed" rAng="0" ptsTypes="aA">
                                      <p:cBhvr>
                                        <p:cTn id="52" dur="1000" fill="hold"/>
                                        <p:tgtEl>
                                          <p:spTgt spid="512010"/>
                                        </p:tgtEl>
                                        <p:attrNameLst>
                                          <p:attrName>ppt_x</p:attrName>
                                          <p:attrName>ppt_y</p:attrName>
                                        </p:attrNameLst>
                                      </p:cBhvr>
                                      <p:rCtr x="0" y="0"/>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475 -0.08881 C 0.54583 -0.0932 0.61666 -0.09737 0.65451 -0.09066 C 0.69236 -0.08395 0.68455 -0.05736 0.70243 -0.0488 C 0.72031 -0.04024 0.71267 -0.04047 0.76232 -0.03955 C 0.81198 -0.03862 0.95104 -0.04256 1.00069 -0.04325 " pathEditMode="fixed" rAng="0" ptsTypes="aaaaa">
                                      <p:cBhvr>
                                        <p:cTn id="56" dur="500" fill="hold"/>
                                        <p:tgtEl>
                                          <p:spTgt spid="512022"/>
                                        </p:tgtEl>
                                        <p:attrNameLst>
                                          <p:attrName>ppt_x</p:attrName>
                                          <p:attrName>ppt_y</p:attrName>
                                        </p:attrNameLst>
                                      </p:cBhvr>
                                      <p:rCtr x="26285" y="2081"/>
                                    </p:animMotion>
                                  </p:childTnLst>
                                </p:cTn>
                              </p:par>
                              <p:par>
                                <p:cTn id="57" presetID="1" presetClass="entr" presetSubtype="0" fill="hold" grpId="0" nodeType="withEffect">
                                  <p:stCondLst>
                                    <p:cond delay="0"/>
                                  </p:stCondLst>
                                  <p:childTnLst>
                                    <p:set>
                                      <p:cBhvr>
                                        <p:cTn id="58" dur="1" fill="hold">
                                          <p:stCondLst>
                                            <p:cond delay="0"/>
                                          </p:stCondLst>
                                        </p:cTn>
                                        <p:tgtEl>
                                          <p:spTgt spid="512021"/>
                                        </p:tgtEl>
                                        <p:attrNameLst>
                                          <p:attrName>style.visibility</p:attrName>
                                        </p:attrNameLst>
                                      </p:cBhvr>
                                      <p:to>
                                        <p:strVal val="visible"/>
                                      </p:to>
                                    </p:set>
                                  </p:childTnLst>
                                </p:cTn>
                              </p:par>
                              <p:par>
                                <p:cTn id="59" presetID="1" presetClass="entr" presetSubtype="0" fill="hold" grpId="0" nodeType="withEffect">
                                  <p:stCondLst>
                                    <p:cond delay="300"/>
                                  </p:stCondLst>
                                  <p:childTnLst>
                                    <p:set>
                                      <p:cBhvr>
                                        <p:cTn id="60" dur="1" fill="hold">
                                          <p:stCondLst>
                                            <p:cond delay="0"/>
                                          </p:stCondLst>
                                        </p:cTn>
                                        <p:tgtEl>
                                          <p:spTgt spid="512023"/>
                                        </p:tgtEl>
                                        <p:attrNameLst>
                                          <p:attrName>style.visibility</p:attrName>
                                        </p:attrNameLst>
                                      </p:cBhvr>
                                      <p:to>
                                        <p:strVal val="visible"/>
                                      </p:to>
                                    </p:se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0.21667 -0.0333 C 0.23803 -0.02844 0.25938 -0.02336 0.27969 -0.0333 C 0.30001 -0.04324 0.30521 -0.08349 0.33855 -0.09343 C 0.37188 -0.10337 0.4257 -0.09852 0.47969 -0.09343 " pathEditMode="fixed" rAng="0" ptsTypes="aaaA">
                                      <p:cBhvr>
                                        <p:cTn id="63" dur="500" fill="hold"/>
                                        <p:tgtEl>
                                          <p:spTgt spid="512025"/>
                                        </p:tgtEl>
                                        <p:attrNameLst>
                                          <p:attrName>ppt_x</p:attrName>
                                          <p:attrName>ppt_y</p:attrName>
                                        </p:attrNameLst>
                                      </p:cBhvr>
                                      <p:rCtr x="0" y="0"/>
                                    </p:animMotion>
                                  </p:childTnLst>
                                </p:cTn>
                              </p:par>
                              <p:par>
                                <p:cTn id="64" presetID="1" presetClass="entr" presetSubtype="0" fill="hold" grpId="0" nodeType="withEffect">
                                  <p:stCondLst>
                                    <p:cond delay="0"/>
                                  </p:stCondLst>
                                  <p:childTnLst>
                                    <p:set>
                                      <p:cBhvr>
                                        <p:cTn id="65" dur="1" fill="hold">
                                          <p:stCondLst>
                                            <p:cond delay="0"/>
                                          </p:stCondLst>
                                        </p:cTn>
                                        <p:tgtEl>
                                          <p:spTgt spid="51202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12002"/>
                                        </p:tgtEl>
                                        <p:attrNameLst>
                                          <p:attrName>style.visibility</p:attrName>
                                        </p:attrNameLst>
                                      </p:cBhvr>
                                      <p:to>
                                        <p:strVal val="visible"/>
                                      </p:to>
                                    </p:set>
                                  </p:childTnLst>
                                </p:cTn>
                              </p:par>
                              <p:par>
                                <p:cTn id="68" presetID="1" presetClass="entr" presetSubtype="0" fill="hold" grpId="0" nodeType="withEffect">
                                  <p:stCondLst>
                                    <p:cond delay="500"/>
                                  </p:stCondLst>
                                  <p:childTnLst>
                                    <p:set>
                                      <p:cBhvr>
                                        <p:cTn id="69" dur="1" fill="hold">
                                          <p:stCondLst>
                                            <p:cond delay="0"/>
                                          </p:stCondLst>
                                        </p:cTn>
                                        <p:tgtEl>
                                          <p:spTgt spid="51202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decel="50000" fill="hold" nodeType="clickEffect">
                                  <p:stCondLst>
                                    <p:cond delay="0"/>
                                  </p:stCondLst>
                                  <p:childTnLst>
                                    <p:animMotion origin="layout" path="M 0.06321 -0.03515 C 0.06321 -0.03515 0.13994 -0.03423 0.21667 -0.03329 " pathEditMode="fixed" rAng="0" ptsTypes="aA">
                                      <p:cBhvr>
                                        <p:cTn id="73" dur="500" fill="hold"/>
                                        <p:tgtEl>
                                          <p:spTgt spid="512027"/>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08" grpId="0" build="p" bldLvl="2"/>
      <p:bldP spid="512021" grpId="0" animBg="1"/>
      <p:bldP spid="512023" grpId="0" animBg="1"/>
      <p:bldP spid="512024" grpId="0" animBg="1"/>
      <p:bldP spid="512026" grpId="0" animBg="1"/>
      <p:bldP spid="51203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Two Uses of Semaphores</a:t>
            </a:r>
          </a:p>
        </p:txBody>
      </p:sp>
      <p:sp>
        <p:nvSpPr>
          <p:cNvPr id="461827" name="Rectangle 3"/>
          <p:cNvSpPr>
            <a:spLocks noGrp="1" noChangeArrowheads="1"/>
          </p:cNvSpPr>
          <p:nvPr>
            <p:ph idx="1"/>
          </p:nvPr>
        </p:nvSpPr>
        <p:spPr>
          <a:xfrm>
            <a:off x="530087" y="1150088"/>
            <a:ext cx="8534400" cy="5273675"/>
          </a:xfrm>
        </p:spPr>
        <p:txBody>
          <a:bodyPr>
            <a:normAutofit/>
          </a:bodyPr>
          <a:lstStyle/>
          <a:p>
            <a:pPr>
              <a:lnSpc>
                <a:spcPct val="80000"/>
              </a:lnSpc>
            </a:pPr>
            <a:r>
              <a:rPr lang="en-US" altLang="ko-KR" sz="2400" dirty="0">
                <a:ea typeface="Gulim" panose="020B0600000101010101" pitchFamily="34" charset="-127"/>
              </a:rPr>
              <a:t>Mutual Exclusion (initial value = 1)</a:t>
            </a:r>
          </a:p>
          <a:p>
            <a:pPr lvl="1">
              <a:lnSpc>
                <a:spcPct val="80000"/>
              </a:lnSpc>
            </a:pPr>
            <a:r>
              <a:rPr lang="en-US" altLang="ko-KR" sz="2000" dirty="0">
                <a:ea typeface="Gulim" panose="020B0600000101010101" pitchFamily="34" charset="-127"/>
              </a:rPr>
              <a:t>Also called “Binary Semaphore”.</a:t>
            </a:r>
          </a:p>
          <a:p>
            <a:pPr lvl="1">
              <a:lnSpc>
                <a:spcPct val="80000"/>
              </a:lnSpc>
            </a:pPr>
            <a:r>
              <a:rPr lang="en-US" altLang="ko-KR" sz="2000" dirty="0">
                <a:ea typeface="Gulim" panose="020B0600000101010101" pitchFamily="34" charset="-127"/>
              </a:rPr>
              <a:t>Can be used for mutual exclusion:</a:t>
            </a:r>
          </a:p>
          <a:p>
            <a:pPr lvl="2">
              <a:lnSpc>
                <a:spcPct val="80000"/>
              </a:lnSpc>
              <a:buFontTx/>
              <a:buNone/>
            </a:pPr>
            <a:r>
              <a:rPr lang="en-US" altLang="ko-KR" sz="1800" dirty="0">
                <a:ea typeface="Gulim" panose="020B0600000101010101" pitchFamily="34" charset="-127"/>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 Critical section goes here</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p>
          <a:p>
            <a:pPr>
              <a:lnSpc>
                <a:spcPct val="80000"/>
              </a:lnSpc>
            </a:pPr>
            <a:r>
              <a:rPr lang="en-US" altLang="ko-KR" sz="2400" dirty="0">
                <a:ea typeface="Gulim" panose="020B0600000101010101" pitchFamily="34" charset="-127"/>
              </a:rPr>
              <a:t>Scheduling Constraints (initial value = 0)</a:t>
            </a:r>
          </a:p>
          <a:p>
            <a:pPr lvl="1">
              <a:lnSpc>
                <a:spcPct val="80000"/>
              </a:lnSpc>
            </a:pPr>
            <a:r>
              <a:rPr lang="en-US" altLang="ko-KR" sz="2000" dirty="0">
                <a:ea typeface="Gulim" panose="020B0600000101010101" pitchFamily="34" charset="-127"/>
              </a:rPr>
              <a:t>Allow thread 1 to wait for a signal from thread 2, i.e., thread 2 </a:t>
            </a:r>
            <a:r>
              <a:rPr lang="en-US" altLang="ko-KR" sz="2000" dirty="0">
                <a:solidFill>
                  <a:srgbClr val="FF0000"/>
                </a:solidFill>
                <a:ea typeface="Gulim" panose="020B0600000101010101" pitchFamily="34" charset="-127"/>
              </a:rPr>
              <a:t>schedules</a:t>
            </a:r>
            <a:r>
              <a:rPr lang="en-US" altLang="ko-KR" sz="2000" dirty="0">
                <a:ea typeface="Gulim" panose="020B0600000101010101" pitchFamily="34" charset="-127"/>
              </a:rPr>
              <a:t> thread 1 when a given </a:t>
            </a:r>
            <a:r>
              <a:rPr lang="en-US" altLang="ko-KR" sz="2000" dirty="0">
                <a:solidFill>
                  <a:srgbClr val="FF0000"/>
                </a:solidFill>
                <a:ea typeface="Gulim" panose="020B0600000101010101" pitchFamily="34" charset="-127"/>
              </a:rPr>
              <a:t>constrained</a:t>
            </a:r>
            <a:r>
              <a:rPr lang="en-US" altLang="ko-KR" sz="2000" dirty="0">
                <a:ea typeface="Gulim" panose="020B0600000101010101" pitchFamily="34" charset="-127"/>
              </a:rPr>
              <a:t> is satisfied</a:t>
            </a:r>
          </a:p>
          <a:p>
            <a:pPr lvl="1">
              <a:lnSpc>
                <a:spcPct val="80000"/>
              </a:lnSpc>
            </a:pPr>
            <a:r>
              <a:rPr lang="en-US" altLang="ko-KR" sz="2000" dirty="0">
                <a:ea typeface="Gulim" panose="020B0600000101010101" pitchFamily="34" charset="-127"/>
              </a:rPr>
              <a:t>Example: suppose you had to implement </a:t>
            </a:r>
            <a:r>
              <a:rPr lang="en-US" altLang="ko-KR" sz="2000" dirty="0" err="1">
                <a:ea typeface="Gulim" panose="020B0600000101010101" pitchFamily="34" charset="-127"/>
              </a:rPr>
              <a:t>ThreadJoin</a:t>
            </a:r>
            <a:r>
              <a:rPr lang="en-US" altLang="ko-KR" sz="2000" dirty="0">
                <a:ea typeface="Gulim" panose="020B0600000101010101" pitchFamily="34" charset="-127"/>
              </a:rPr>
              <a:t> which must wait for a thread to terminate:</a:t>
            </a:r>
          </a:p>
          <a:p>
            <a:pPr lvl="2">
              <a:lnSpc>
                <a:spcPct val="80000"/>
              </a:lnSpc>
              <a:buFontTx/>
              <a:buNone/>
            </a:pPr>
            <a:r>
              <a:rPr lang="en-US" altLang="ko-KR" sz="1800" dirty="0">
                <a:ea typeface="Gulim" panose="020B0600000101010101" pitchFamily="34" charset="-127"/>
              </a:rPr>
              <a:t>		</a:t>
            </a:r>
            <a:r>
              <a:rPr lang="en-US" altLang="ko-KR" sz="1800" dirty="0">
                <a:latin typeface="Courier New" panose="02070309020205020404" pitchFamily="49" charset="0"/>
                <a:ea typeface="Gulim" panose="020B0600000101010101" pitchFamily="34" charset="-127"/>
                <a:cs typeface="Courier New" panose="02070309020205020404" pitchFamily="49" charset="0"/>
              </a:rPr>
              <a:t>Initial value of semaphore = 0</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ThreadJoin</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ThreadFinish</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p:txBody>
      </p:sp>
      <p:sp>
        <p:nvSpPr>
          <p:cNvPr id="2" name="Curved Right Arrow 1"/>
          <p:cNvSpPr>
            <a:spLocks noChangeArrowheads="1"/>
          </p:cNvSpPr>
          <p:nvPr/>
        </p:nvSpPr>
        <p:spPr bwMode="auto">
          <a:xfrm flipH="1" flipV="1">
            <a:off x="3733800" y="4955875"/>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mn-lt"/>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4149B8C-B80A-4AD4-A68F-4A7BF177102F}"/>
                  </a:ext>
                </a:extLst>
              </p14:cNvPr>
              <p14:cNvContentPartPr/>
              <p14:nvPr/>
            </p14:nvContentPartPr>
            <p14:xfrm>
              <a:off x="4536461" y="4733596"/>
              <a:ext cx="771120" cy="1144440"/>
            </p14:xfrm>
          </p:contentPart>
        </mc:Choice>
        <mc:Fallback xmlns="">
          <p:pic>
            <p:nvPicPr>
              <p:cNvPr id="3" name="Ink 2">
                <a:extLst>
                  <a:ext uri="{FF2B5EF4-FFF2-40B4-BE49-F238E27FC236}">
                    <a16:creationId xmlns:a16="http://schemas.microsoft.com/office/drawing/2014/main" id="{44149B8C-B80A-4AD4-A68F-4A7BF177102F}"/>
                  </a:ext>
                </a:extLst>
              </p:cNvPr>
              <p:cNvPicPr/>
              <p:nvPr/>
            </p:nvPicPr>
            <p:blipFill>
              <a:blip r:embed="rId4"/>
              <a:stretch>
                <a:fillRect/>
              </a:stretch>
            </p:blipFill>
            <p:spPr>
              <a:xfrm>
                <a:off x="4527821" y="4724596"/>
                <a:ext cx="788760" cy="1162080"/>
              </a:xfrm>
              <a:prstGeom prst="rect">
                <a:avLst/>
              </a:prstGeom>
            </p:spPr>
          </p:pic>
        </mc:Fallback>
      </mc:AlternateContent>
    </p:spTree>
    <p:extLst>
      <p:ext uri="{BB962C8B-B14F-4D97-AF65-F5344CB8AC3E}">
        <p14:creationId xmlns:p14="http://schemas.microsoft.com/office/powerpoint/2010/main" val="3961404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1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1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1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4D50-875D-48B7-9D19-BFE436D1FAD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C7D9054-B910-4EE9-AC96-583FD6218B4F}"/>
              </a:ext>
            </a:extLst>
          </p:cNvPr>
          <p:cNvSpPr>
            <a:spLocks noGrp="1"/>
          </p:cNvSpPr>
          <p:nvPr>
            <p:ph idx="1"/>
          </p:nvPr>
        </p:nvSpPr>
        <p:spPr/>
        <p:txBody>
          <a:bodyPr/>
          <a:lstStyle/>
          <a:p>
            <a:r>
              <a:rPr lang="en-US" dirty="0"/>
              <a:t> </a:t>
            </a:r>
          </a:p>
        </p:txBody>
      </p:sp>
      <p:sp>
        <p:nvSpPr>
          <p:cNvPr id="4" name="Rectangle 3">
            <a:extLst>
              <a:ext uri="{FF2B5EF4-FFF2-40B4-BE49-F238E27FC236}">
                <a16:creationId xmlns:a16="http://schemas.microsoft.com/office/drawing/2014/main" id="{FFD825AD-17CA-4B93-B16A-17CBCA3C72CA}"/>
              </a:ext>
            </a:extLst>
          </p:cNvPr>
          <p:cNvSpPr/>
          <p:nvPr/>
        </p:nvSpPr>
        <p:spPr>
          <a:xfrm>
            <a:off x="5334000" y="1981200"/>
            <a:ext cx="3647813" cy="1846659"/>
          </a:xfrm>
          <a:prstGeom prst="rect">
            <a:avLst/>
          </a:prstGeom>
          <a:solidFill>
            <a:schemeClr val="bg1"/>
          </a:solidFill>
          <a:ln>
            <a:solidFill>
              <a:schemeClr val="accent1"/>
            </a:solidFill>
          </a:ln>
        </p:spPr>
        <p:txBody>
          <a:bodyPr wrap="square">
            <a:spAutoFit/>
          </a:bodyPr>
          <a:lstStyle/>
          <a:p>
            <a:r>
              <a:rPr lang="en-US" sz="1600" dirty="0">
                <a:solidFill>
                  <a:srgbClr val="0000FF"/>
                </a:solidFill>
                <a:latin typeface="Consolas" panose="020B0609020204030204" pitchFamily="49" charset="0"/>
              </a:rPr>
              <a:t>Semaphore s(0)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Thread1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takes a long time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longfunction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s.V</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8EEC1AC-C2DD-4E45-AFCE-592518EB8607}"/>
              </a:ext>
            </a:extLst>
          </p:cNvPr>
          <p:cNvSpPr/>
          <p:nvPr/>
        </p:nvSpPr>
        <p:spPr>
          <a:xfrm>
            <a:off x="5334000" y="3830928"/>
            <a:ext cx="3657600" cy="1323439"/>
          </a:xfrm>
          <a:prstGeom prst="rect">
            <a:avLst/>
          </a:prstGeom>
          <a:solidFill>
            <a:schemeClr val="bg1"/>
          </a:solidFill>
          <a:ln>
            <a:solidFill>
              <a:schemeClr val="accent1"/>
            </a:solidFill>
          </a:ln>
        </p:spPr>
        <p:txBody>
          <a:bodyPr wrap="square">
            <a:spAutoFit/>
          </a:bodyPr>
          <a:lstStyle/>
          <a:p>
            <a:r>
              <a:rPr lang="en-US" sz="1600" dirty="0">
                <a:solidFill>
                  <a:srgbClr val="008000"/>
                </a:solidFill>
                <a:latin typeface="Consolas" panose="020B0609020204030204" pitchFamily="49" charset="0"/>
              </a:rPr>
              <a:t>// thread 2's function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Thread2 (){</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s.P</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newdata</a:t>
            </a:r>
            <a:r>
              <a:rPr lang="en-US" sz="1600" dirty="0">
                <a:solidFill>
                  <a:srgbClr val="000000"/>
                </a:solidFill>
                <a:latin typeface="Consolas" panose="020B0609020204030204" pitchFamily="49" charset="0"/>
              </a:rPr>
              <a:t> = compute (data);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252FA4E2-07E4-44C5-9DBB-CC12A2D1CBFE}"/>
              </a:ext>
            </a:extLst>
          </p:cNvPr>
          <p:cNvSpPr/>
          <p:nvPr/>
        </p:nvSpPr>
        <p:spPr>
          <a:xfrm>
            <a:off x="685800" y="1019264"/>
            <a:ext cx="3360139" cy="3139321"/>
          </a:xfrm>
          <a:prstGeom prst="rect">
            <a:avLst/>
          </a:prstGeom>
          <a:solidFill>
            <a:schemeClr val="bg1"/>
          </a:solidFill>
          <a:ln>
            <a:solidFill>
              <a:schemeClr val="tx1"/>
            </a:solidFill>
          </a:ln>
        </p:spPr>
        <p:txBody>
          <a:bodyPr wrap="square">
            <a:spAutoFit/>
          </a:bodyPr>
          <a:lstStyle/>
          <a:p>
            <a:r>
              <a:rPr lang="en-US" dirty="0">
                <a:solidFill>
                  <a:srgbClr val="0000FF"/>
                </a:solidFill>
                <a:latin typeface="Droid Sans Mono"/>
              </a:rPr>
              <a:t>bool</a:t>
            </a:r>
            <a:r>
              <a:rPr lang="en-US" dirty="0">
                <a:solidFill>
                  <a:srgbClr val="000000"/>
                </a:solidFill>
                <a:latin typeface="Droid Sans Mono"/>
              </a:rPr>
              <a:t> done = </a:t>
            </a:r>
            <a:r>
              <a:rPr lang="en-US" dirty="0">
                <a:solidFill>
                  <a:srgbClr val="0000FF"/>
                </a:solidFill>
                <a:latin typeface="Droid Sans Mono"/>
              </a:rPr>
              <a:t>false</a:t>
            </a:r>
            <a:r>
              <a:rPr lang="en-US" dirty="0">
                <a:solidFill>
                  <a:srgbClr val="000000"/>
                </a:solidFill>
                <a:latin typeface="Droid Sans Mono"/>
              </a:rPr>
              <a:t>;</a:t>
            </a:r>
          </a:p>
          <a:p>
            <a:r>
              <a:rPr lang="en-US" dirty="0">
                <a:solidFill>
                  <a:srgbClr val="0000FF"/>
                </a:solidFill>
                <a:latin typeface="Droid Sans Mono"/>
              </a:rPr>
              <a:t>int</a:t>
            </a:r>
            <a:r>
              <a:rPr lang="en-US" dirty="0">
                <a:solidFill>
                  <a:srgbClr val="000000"/>
                </a:solidFill>
                <a:latin typeface="Droid Sans Mono"/>
              </a:rPr>
              <a:t> data = -</a:t>
            </a:r>
            <a:r>
              <a:rPr lang="en-US" dirty="0">
                <a:solidFill>
                  <a:srgbClr val="09885A"/>
                </a:solidFill>
                <a:latin typeface="Droid Sans Mono"/>
              </a:rPr>
              <a:t>1</a:t>
            </a:r>
            <a:r>
              <a:rPr lang="en-US" dirty="0">
                <a:solidFill>
                  <a:srgbClr val="000000"/>
                </a:solidFill>
                <a:latin typeface="Droid Sans Mono"/>
              </a:rPr>
              <a:t>;</a:t>
            </a:r>
          </a:p>
          <a:p>
            <a:r>
              <a:rPr lang="en-US" dirty="0" err="1">
                <a:solidFill>
                  <a:srgbClr val="000000"/>
                </a:solidFill>
                <a:highlight>
                  <a:srgbClr val="FFFF00"/>
                </a:highlight>
                <a:latin typeface="Droid Sans Mono"/>
              </a:rPr>
              <a:t>condition_variable</a:t>
            </a:r>
            <a:r>
              <a:rPr lang="en-US" dirty="0">
                <a:solidFill>
                  <a:srgbClr val="000000"/>
                </a:solidFill>
                <a:highlight>
                  <a:srgbClr val="FFFF00"/>
                </a:highlight>
                <a:latin typeface="Droid Sans Mono"/>
              </a:rPr>
              <a:t> cv;</a:t>
            </a:r>
          </a:p>
          <a:p>
            <a:r>
              <a:rPr lang="en-US" dirty="0">
                <a:solidFill>
                  <a:srgbClr val="000000"/>
                </a:solidFill>
                <a:highlight>
                  <a:srgbClr val="FFFF00"/>
                </a:highlight>
                <a:latin typeface="Droid Sans Mono"/>
              </a:rPr>
              <a:t>mutex m;</a:t>
            </a:r>
          </a:p>
          <a:p>
            <a:r>
              <a:rPr lang="en-US" dirty="0">
                <a:solidFill>
                  <a:srgbClr val="0000FF"/>
                </a:solidFill>
                <a:latin typeface="Droid Sans Mono"/>
              </a:rPr>
              <a:t>void</a:t>
            </a:r>
            <a:r>
              <a:rPr lang="en-US" dirty="0">
                <a:solidFill>
                  <a:srgbClr val="000000"/>
                </a:solidFill>
                <a:latin typeface="Droid Sans Mono"/>
              </a:rPr>
              <a:t> Thread1 (){</a:t>
            </a:r>
          </a:p>
          <a:p>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longfunction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m.lock</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Droid Sans Mono"/>
              </a:rPr>
              <a:t>      done = </a:t>
            </a:r>
            <a:r>
              <a:rPr lang="en-US" dirty="0">
                <a:solidFill>
                  <a:srgbClr val="0000FF"/>
                </a:solidFill>
                <a:latin typeface="Droid Sans Mono"/>
              </a:rPr>
              <a:t>true</a:t>
            </a:r>
            <a:r>
              <a:rPr lang="en-US" dirty="0">
                <a:solidFill>
                  <a:srgbClr val="000000"/>
                </a:solidFill>
                <a:latin typeface="Droid Sans Mono"/>
              </a:rPr>
              <a:t>;</a:t>
            </a:r>
            <a:br>
              <a:rPr lang="en-US" dirty="0">
                <a:solidFill>
                  <a:srgbClr val="000000"/>
                </a:solidFill>
                <a:latin typeface="Droid Sans Mono"/>
              </a:rPr>
            </a:br>
            <a:r>
              <a:rPr lang="en-US" dirty="0">
                <a:solidFill>
                  <a:srgbClr val="000000"/>
                </a:solidFill>
                <a:latin typeface="Droid Sans Mono"/>
              </a:rPr>
              <a:t>    </a:t>
            </a:r>
            <a:r>
              <a:rPr lang="en-US" dirty="0">
                <a:solidFill>
                  <a:srgbClr val="000000"/>
                </a:solidFill>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m.unlock</a:t>
            </a:r>
            <a:r>
              <a:rPr lang="en-US" dirty="0">
                <a:solidFill>
                  <a:srgbClr val="000000"/>
                </a:solidFill>
                <a:highlight>
                  <a:srgbClr val="FFFF00"/>
                </a:highlight>
                <a:latin typeface="Consolas" panose="020B0609020204030204" pitchFamily="49" charset="0"/>
              </a:rPr>
              <a:t>();</a:t>
            </a:r>
            <a:endParaRPr lang="en-US" dirty="0">
              <a:solidFill>
                <a:srgbClr val="000000"/>
              </a:solidFill>
              <a:highlight>
                <a:srgbClr val="FFFF00"/>
              </a:highlight>
              <a:latin typeface="Droid Sans Mono"/>
            </a:endParaRPr>
          </a:p>
          <a:p>
            <a:r>
              <a:rPr lang="en-US" dirty="0">
                <a:solidFill>
                  <a:srgbClr val="000000"/>
                </a:solidFill>
                <a:latin typeface="Droid Sans Mono"/>
              </a:rPr>
              <a:t>      </a:t>
            </a:r>
            <a:r>
              <a:rPr lang="en-US" dirty="0" err="1">
                <a:solidFill>
                  <a:srgbClr val="000000"/>
                </a:solidFill>
                <a:highlight>
                  <a:srgbClr val="FFFF00"/>
                </a:highlight>
                <a:latin typeface="Droid Sans Mono"/>
              </a:rPr>
              <a:t>cv.notify_all</a:t>
            </a:r>
            <a:r>
              <a:rPr lang="en-US" dirty="0">
                <a:solidFill>
                  <a:srgbClr val="000000"/>
                </a:solidFill>
                <a:highlight>
                  <a:srgbClr val="FFFF00"/>
                </a:highlight>
                <a:latin typeface="Droid Sans Mono"/>
              </a:rPr>
              <a:t>();</a:t>
            </a:r>
          </a:p>
          <a:p>
            <a:r>
              <a:rPr lang="en-US" dirty="0">
                <a:solidFill>
                  <a:srgbClr val="000000"/>
                </a:solidFill>
                <a:latin typeface="Droid Sans Mono"/>
              </a:rPr>
              <a:t>}</a:t>
            </a:r>
            <a:endParaRPr lang="en-US" b="0" dirty="0">
              <a:solidFill>
                <a:srgbClr val="000000"/>
              </a:solidFill>
              <a:effectLst/>
              <a:latin typeface="Droid Sans Mono"/>
            </a:endParaRPr>
          </a:p>
        </p:txBody>
      </p:sp>
      <p:sp>
        <p:nvSpPr>
          <p:cNvPr id="9" name="Rectangle 8">
            <a:extLst>
              <a:ext uri="{FF2B5EF4-FFF2-40B4-BE49-F238E27FC236}">
                <a16:creationId xmlns:a16="http://schemas.microsoft.com/office/drawing/2014/main" id="{4644E495-6462-4CBD-A124-05AFA451ABB2}"/>
              </a:ext>
            </a:extLst>
          </p:cNvPr>
          <p:cNvSpPr/>
          <p:nvPr/>
        </p:nvSpPr>
        <p:spPr>
          <a:xfrm>
            <a:off x="604273" y="4116525"/>
            <a:ext cx="4417590" cy="2585323"/>
          </a:xfrm>
          <a:prstGeom prst="rect">
            <a:avLst/>
          </a:prstGeom>
          <a:solidFill>
            <a:schemeClr val="bg1"/>
          </a:solidFill>
          <a:ln>
            <a:solidFill>
              <a:schemeClr val="tx1"/>
            </a:solidFill>
          </a:ln>
        </p:spPr>
        <p:txBody>
          <a:bodyPr wrap="square">
            <a:spAutoFit/>
          </a:bodyPr>
          <a:lstStyle/>
          <a:p>
            <a:r>
              <a:rPr lang="en-US" dirty="0">
                <a:solidFill>
                  <a:srgbClr val="0000FF"/>
                </a:solidFill>
                <a:latin typeface="Droid Sans Mono"/>
              </a:rPr>
              <a:t>void</a:t>
            </a:r>
            <a:r>
              <a:rPr lang="en-US" dirty="0">
                <a:solidFill>
                  <a:srgbClr val="000000"/>
                </a:solidFill>
                <a:latin typeface="Droid Sans Mono"/>
              </a:rPr>
              <a:t> Thread2 (){</a:t>
            </a:r>
          </a:p>
          <a:p>
            <a:pPr lvl="1"/>
            <a:r>
              <a:rPr lang="en-US" dirty="0" err="1">
                <a:solidFill>
                  <a:srgbClr val="000000"/>
                </a:solidFill>
                <a:latin typeface="Droid Sans Mono"/>
              </a:rPr>
              <a:t>unique_lock</a:t>
            </a:r>
            <a:r>
              <a:rPr lang="en-US" dirty="0">
                <a:solidFill>
                  <a:srgbClr val="000000"/>
                </a:solidFill>
                <a:latin typeface="Droid Sans Mono"/>
              </a:rPr>
              <a:t>&lt;mutex&gt; l (m);</a:t>
            </a:r>
          </a:p>
          <a:p>
            <a:pPr lvl="1"/>
            <a:r>
              <a:rPr lang="en-US" dirty="0" err="1">
                <a:solidFill>
                  <a:srgbClr val="000000"/>
                </a:solidFill>
                <a:latin typeface="Droid Sans Mono"/>
              </a:rPr>
              <a:t>cv.wait</a:t>
            </a:r>
            <a:r>
              <a:rPr lang="en-US" dirty="0">
                <a:solidFill>
                  <a:srgbClr val="000000"/>
                </a:solidFill>
                <a:latin typeface="Droid Sans Mono"/>
              </a:rPr>
              <a:t> (l, []{</a:t>
            </a:r>
            <a:r>
              <a:rPr lang="en-US" dirty="0">
                <a:solidFill>
                  <a:srgbClr val="0000FF"/>
                </a:solidFill>
                <a:latin typeface="Droid Sans Mono"/>
              </a:rPr>
              <a:t>return</a:t>
            </a:r>
            <a:r>
              <a:rPr lang="en-US" dirty="0">
                <a:solidFill>
                  <a:srgbClr val="000000"/>
                </a:solidFill>
                <a:latin typeface="Droid Sans Mono"/>
              </a:rPr>
              <a:t> done == </a:t>
            </a:r>
            <a:r>
              <a:rPr lang="en-US" dirty="0">
                <a:solidFill>
                  <a:srgbClr val="0000FF"/>
                </a:solidFill>
                <a:latin typeface="Droid Sans Mono"/>
              </a:rPr>
              <a:t>true</a:t>
            </a:r>
            <a:r>
              <a:rPr lang="en-US" dirty="0">
                <a:solidFill>
                  <a:srgbClr val="000000"/>
                </a:solidFill>
                <a:latin typeface="Droid Sans Mono"/>
              </a:rPr>
              <a:t>;});</a:t>
            </a:r>
          </a:p>
          <a:p>
            <a:pPr lvl="1"/>
            <a:br>
              <a:rPr lang="en-US" dirty="0">
                <a:solidFill>
                  <a:srgbClr val="000000"/>
                </a:solidFill>
                <a:latin typeface="Droid Sans Mono"/>
              </a:rPr>
            </a:br>
            <a:r>
              <a:rPr lang="en-US" dirty="0">
                <a:solidFill>
                  <a:srgbClr val="000000"/>
                </a:solidFill>
                <a:latin typeface="Droid Sans Mono"/>
              </a:rPr>
              <a:t>data = compute (data);</a:t>
            </a:r>
          </a:p>
          <a:p>
            <a:pPr lvl="1"/>
            <a:r>
              <a:rPr lang="en-US" dirty="0" err="1">
                <a:solidFill>
                  <a:srgbClr val="000000"/>
                </a:solidFill>
                <a:latin typeface="Droid Sans Mono"/>
              </a:rPr>
              <a:t>cout</a:t>
            </a:r>
            <a:r>
              <a:rPr lang="en-US" dirty="0">
                <a:solidFill>
                  <a:srgbClr val="000000"/>
                </a:solidFill>
                <a:latin typeface="Droid Sans Mono"/>
              </a:rPr>
              <a:t> &lt;&lt; </a:t>
            </a:r>
            <a:r>
              <a:rPr lang="en-US" dirty="0">
                <a:solidFill>
                  <a:srgbClr val="A31515"/>
                </a:solidFill>
                <a:latin typeface="Droid Sans Mono"/>
              </a:rPr>
              <a:t>"Data is: "</a:t>
            </a:r>
            <a:r>
              <a:rPr lang="en-US" dirty="0">
                <a:solidFill>
                  <a:srgbClr val="000000"/>
                </a:solidFill>
                <a:latin typeface="Droid Sans Mono"/>
              </a:rPr>
              <a:t> &lt;&lt; data &lt;&lt; </a:t>
            </a:r>
            <a:r>
              <a:rPr lang="en-US" dirty="0" err="1">
                <a:solidFill>
                  <a:srgbClr val="000000"/>
                </a:solidFill>
                <a:latin typeface="Droid Sans Mono"/>
              </a:rPr>
              <a:t>endl</a:t>
            </a:r>
            <a:r>
              <a:rPr lang="en-US" dirty="0">
                <a:solidFill>
                  <a:srgbClr val="000000"/>
                </a:solidFill>
                <a:latin typeface="Droid Sans Mono"/>
              </a:rPr>
              <a:t>;</a:t>
            </a:r>
          </a:p>
          <a:p>
            <a:pPr lvl="1"/>
            <a:endParaRPr lang="en-US" dirty="0">
              <a:solidFill>
                <a:srgbClr val="000000"/>
              </a:solidFill>
              <a:latin typeface="Droid Sans Mono"/>
            </a:endParaRPr>
          </a:p>
          <a:p>
            <a:pPr lvl="1"/>
            <a:r>
              <a:rPr lang="en-US" dirty="0" err="1">
                <a:solidFill>
                  <a:srgbClr val="000000"/>
                </a:solidFill>
                <a:latin typeface="Droid Sans Mono"/>
              </a:rPr>
              <a:t>l.unlock</a:t>
            </a:r>
            <a:r>
              <a:rPr lang="en-US" dirty="0">
                <a:solidFill>
                  <a:srgbClr val="000000"/>
                </a:solidFill>
                <a:latin typeface="Droid Sans Mono"/>
              </a:rPr>
              <a:t>();</a:t>
            </a:r>
          </a:p>
          <a:p>
            <a:r>
              <a:rPr lang="en-US" dirty="0">
                <a:solidFill>
                  <a:srgbClr val="000000"/>
                </a:solidFill>
                <a:latin typeface="Droid Sans Mono"/>
              </a:rPr>
              <a:t>}</a:t>
            </a:r>
            <a:endParaRPr lang="en-US" dirty="0"/>
          </a:p>
        </p:txBody>
      </p:sp>
    </p:spTree>
    <p:extLst>
      <p:ext uri="{BB962C8B-B14F-4D97-AF65-F5344CB8AC3E}">
        <p14:creationId xmlns:p14="http://schemas.microsoft.com/office/powerpoint/2010/main" val="4069905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2959" y="263527"/>
            <a:ext cx="7543800" cy="879473"/>
          </a:xfrm>
        </p:spPr>
        <p:txBody>
          <a:bodyPr>
            <a:normAutofit/>
          </a:bodyPr>
          <a:lstStyle/>
          <a:p>
            <a:r>
              <a:rPr lang="en-US" altLang="ko-KR" dirty="0">
                <a:latin typeface="+mn-lt"/>
                <a:ea typeface="Gulim" panose="020B0600000101010101" pitchFamily="34" charset="-127"/>
              </a:rPr>
              <a:t>Full Solution to Bounded Buffer</a:t>
            </a:r>
          </a:p>
        </p:txBody>
      </p:sp>
      <p:sp>
        <p:nvSpPr>
          <p:cNvPr id="2" name="Curved Right Arrow 1"/>
          <p:cNvSpPr>
            <a:spLocks noChangeArrowheads="1"/>
          </p:cNvSpPr>
          <p:nvPr/>
        </p:nvSpPr>
        <p:spPr bwMode="auto">
          <a:xfrm flipH="1">
            <a:off x="3657600" y="3820656"/>
            <a:ext cx="381000" cy="9144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5" name="Curved Right Arrow 4"/>
          <p:cNvSpPr>
            <a:spLocks noChangeArrowheads="1"/>
          </p:cNvSpPr>
          <p:nvPr/>
        </p:nvSpPr>
        <p:spPr bwMode="auto">
          <a:xfrm flipV="1">
            <a:off x="1064262" y="2625659"/>
            <a:ext cx="685800" cy="3216854"/>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7" name="Rectangle 6">
            <a:extLst>
              <a:ext uri="{FF2B5EF4-FFF2-40B4-BE49-F238E27FC236}">
                <a16:creationId xmlns:a16="http://schemas.microsoft.com/office/drawing/2014/main" id="{515D4D6D-C438-4F4A-8F5A-A04C59106365}"/>
              </a:ext>
            </a:extLst>
          </p:cNvPr>
          <p:cNvSpPr/>
          <p:nvPr/>
        </p:nvSpPr>
        <p:spPr>
          <a:xfrm>
            <a:off x="777240" y="1143000"/>
            <a:ext cx="7787641" cy="5078313"/>
          </a:xfrm>
          <a:prstGeom prst="rect">
            <a:avLst/>
          </a:prstGeom>
        </p:spPr>
        <p:txBody>
          <a:bodyPr wrap="square">
            <a:spAutoFit/>
          </a:bodyPr>
          <a:lstStyle/>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fullSlots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Initially, no coke</a:t>
            </a:r>
          </a:p>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emptySlots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bufSize</a:t>
            </a:r>
            <a:r>
              <a:rPr lang="en-US" b="1" dirty="0">
                <a:solidFill>
                  <a:srgbClr val="000080"/>
                </a:solidFill>
                <a:latin typeface="Courier New" panose="02070309020205020404" pitchFamily="49" charset="0"/>
              </a:rPr>
              <a:t>;</a:t>
            </a:r>
            <a:r>
              <a:rPr lang="en-US" dirty="0">
                <a:solidFill>
                  <a:srgbClr val="008000"/>
                </a:solidFill>
                <a:latin typeface="Courier New" panose="02070309020205020404" pitchFamily="49" charset="0"/>
              </a:rPr>
              <a:t>//Initially all empty </a:t>
            </a:r>
          </a:p>
          <a:p>
            <a:r>
              <a:rPr lang="en-US" dirty="0">
                <a:solidFill>
                  <a:srgbClr val="000000"/>
                </a:solidFill>
                <a:latin typeface="Courier New" panose="02070309020205020404" pitchFamily="49" charset="0"/>
              </a:rPr>
              <a:t>Semaphore mutex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 one using machine</a:t>
            </a:r>
          </a:p>
          <a:p>
            <a:r>
              <a:rPr lang="en-US" dirty="0">
                <a:solidFill>
                  <a:srgbClr val="000000"/>
                </a:solidFill>
                <a:latin typeface="Courier New" panose="02070309020205020404" pitchFamily="49" charset="0"/>
              </a:rPr>
              <a:t>Producer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space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Enqueue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Notify there is more coke</a:t>
            </a:r>
          </a:p>
          <a:p>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Consumer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Check if there’s a coke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item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Dequeue</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tell producer need more</a:t>
            </a: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	</a:t>
            </a:r>
            <a:endParaRPr lang="en-US" dirty="0"/>
          </a:p>
        </p:txBody>
      </p:sp>
    </p:spTree>
    <p:extLst>
      <p:ext uri="{BB962C8B-B14F-4D97-AF65-F5344CB8AC3E}">
        <p14:creationId xmlns:p14="http://schemas.microsoft.com/office/powerpoint/2010/main" val="10022526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2BA0A-B7DC-4EBC-862A-BA7F4EBB2712}"/>
              </a:ext>
            </a:extLst>
          </p:cNvPr>
          <p:cNvSpPr>
            <a:spLocks noGrp="1"/>
          </p:cNvSpPr>
          <p:nvPr>
            <p:ph type="title"/>
          </p:nvPr>
        </p:nvSpPr>
        <p:spPr/>
        <p:txBody>
          <a:bodyPr/>
          <a:lstStyle/>
          <a:p>
            <a:r>
              <a:rPr lang="en-US" dirty="0"/>
              <a:t>Outline</a:t>
            </a:r>
          </a:p>
        </p:txBody>
      </p:sp>
      <p:sp>
        <p:nvSpPr>
          <p:cNvPr id="2" name="Content Placeholder 1">
            <a:extLst>
              <a:ext uri="{FF2B5EF4-FFF2-40B4-BE49-F238E27FC236}">
                <a16:creationId xmlns:a16="http://schemas.microsoft.com/office/drawing/2014/main" id="{DA969C0D-74E9-4D83-942F-AA26AECD0263}"/>
              </a:ext>
            </a:extLst>
          </p:cNvPr>
          <p:cNvSpPr>
            <a:spLocks noGrp="1"/>
          </p:cNvSpPr>
          <p:nvPr>
            <p:ph idx="1"/>
          </p:nvPr>
        </p:nvSpPr>
        <p:spPr/>
        <p:txBody>
          <a:bodyPr/>
          <a:lstStyle/>
          <a:p>
            <a:r>
              <a:rPr lang="en-US" dirty="0"/>
              <a:t>This lecture is a bit up-side down</a:t>
            </a:r>
          </a:p>
          <a:p>
            <a:r>
              <a:rPr lang="en-US" dirty="0"/>
              <a:t>First, we learn how to </a:t>
            </a:r>
            <a:r>
              <a:rPr lang="en-US" b="1" dirty="0">
                <a:solidFill>
                  <a:srgbClr val="FF0000"/>
                </a:solidFill>
              </a:rPr>
              <a:t>USE</a:t>
            </a:r>
            <a:r>
              <a:rPr lang="en-US" dirty="0"/>
              <a:t> Locks, Semaphores, Conditions</a:t>
            </a:r>
          </a:p>
          <a:p>
            <a:r>
              <a:rPr lang="en-US" dirty="0"/>
              <a:t>Then, we will see how to </a:t>
            </a:r>
            <a:r>
              <a:rPr lang="en-US" b="1" dirty="0">
                <a:solidFill>
                  <a:srgbClr val="FF0000"/>
                </a:solidFill>
              </a:rPr>
              <a:t>IMPLEMENT</a:t>
            </a:r>
            <a:r>
              <a:rPr lang="en-US" dirty="0"/>
              <a:t> Locks</a:t>
            </a:r>
          </a:p>
          <a:p>
            <a:pPr lvl="1"/>
            <a:r>
              <a:rPr lang="en-US" dirty="0"/>
              <a:t>Programming Assignment 4 will ask you to implement Semaphores</a:t>
            </a:r>
          </a:p>
          <a:p>
            <a:r>
              <a:rPr lang="en-US" dirty="0"/>
              <a:t>The reason for this is to prepare you for PAs before exploring the nitty-gritty details</a:t>
            </a:r>
          </a:p>
        </p:txBody>
      </p:sp>
    </p:spTree>
    <p:extLst>
      <p:ext uri="{BB962C8B-B14F-4D97-AF65-F5344CB8AC3E}">
        <p14:creationId xmlns:p14="http://schemas.microsoft.com/office/powerpoint/2010/main" val="1173458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Thoughts</a:t>
            </a:r>
          </a:p>
        </p:txBody>
      </p:sp>
      <p:sp>
        <p:nvSpPr>
          <p:cNvPr id="465923" name="Rectangle 3"/>
          <p:cNvSpPr>
            <a:spLocks noGrp="1" noChangeArrowheads="1"/>
          </p:cNvSpPr>
          <p:nvPr>
            <p:ph idx="1"/>
          </p:nvPr>
        </p:nvSpPr>
        <p:spPr>
          <a:xfrm>
            <a:off x="822958" y="1752600"/>
            <a:ext cx="8133589" cy="4267200"/>
          </a:xfrm>
        </p:spPr>
        <p:txBody>
          <a:bodyPr>
            <a:normAutofit/>
          </a:bodyPr>
          <a:lstStyle/>
          <a:p>
            <a:pPr>
              <a:defRPr/>
            </a:pPr>
            <a:r>
              <a:rPr lang="en-US" altLang="ko-KR" sz="2800" dirty="0">
                <a:ea typeface="굴림" charset="0"/>
                <a:cs typeface="굴림" charset="0"/>
              </a:rPr>
              <a:t>Why asymmetry?</a:t>
            </a:r>
          </a:p>
          <a:p>
            <a:pPr lvl="1">
              <a:defRPr/>
            </a:pPr>
            <a:r>
              <a:rPr lang="en-US" altLang="ko-KR" sz="2400" dirty="0">
                <a:ea typeface="굴림" charset="0"/>
                <a:cs typeface="굴림" charset="0"/>
              </a:rPr>
              <a:t>Producer does: </a:t>
            </a:r>
            <a:r>
              <a:rPr lang="en-US" altLang="ko-KR" sz="2400" dirty="0" err="1">
                <a:latin typeface="Courier New" charset="0"/>
                <a:ea typeface="굴림" charset="0"/>
                <a:cs typeface="굴림" charset="0"/>
              </a:rPr>
              <a:t>emptySlots.P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fullSlots.V</a:t>
            </a:r>
            <a:r>
              <a:rPr lang="en-US" altLang="ko-KR" sz="2400" dirty="0">
                <a:latin typeface="Courier New" charset="0"/>
                <a:ea typeface="굴림" charset="0"/>
                <a:cs typeface="굴림" charset="0"/>
              </a:rPr>
              <a:t>()</a:t>
            </a:r>
            <a:endParaRPr lang="en-US" altLang="ko-KR" sz="2400" dirty="0">
              <a:latin typeface="Helvetica" charset="0"/>
              <a:ea typeface="굴림" charset="0"/>
              <a:cs typeface="굴림" charset="0"/>
            </a:endParaRPr>
          </a:p>
          <a:p>
            <a:pPr lvl="1">
              <a:defRPr/>
            </a:pPr>
            <a:r>
              <a:rPr lang="en-US" altLang="ko-KR" sz="2400" dirty="0">
                <a:ea typeface="굴림" charset="0"/>
                <a:cs typeface="굴림" charset="0"/>
              </a:rPr>
              <a:t>Consumer does</a:t>
            </a:r>
            <a:r>
              <a:rPr lang="en-US" altLang="ko-KR" sz="2400" dirty="0">
                <a:latin typeface="Helvetica" charset="0"/>
                <a:ea typeface="굴림" charset="0"/>
                <a:cs typeface="굴림" charset="0"/>
              </a:rPr>
              <a:t>: </a:t>
            </a:r>
            <a:r>
              <a:rPr lang="en-US" altLang="ko-KR" sz="2400" dirty="0" err="1">
                <a:latin typeface="Courier New" charset="0"/>
                <a:ea typeface="굴림" charset="0"/>
                <a:cs typeface="굴림" charset="0"/>
              </a:rPr>
              <a:t>fullSlots.P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emptySlots.V</a:t>
            </a:r>
            <a:r>
              <a:rPr lang="en-US" altLang="ko-KR" sz="2400" dirty="0">
                <a:latin typeface="Courier New" charset="0"/>
                <a:ea typeface="굴림" charset="0"/>
                <a:cs typeface="굴림" charset="0"/>
              </a:rPr>
              <a:t>()</a:t>
            </a:r>
          </a:p>
          <a:p>
            <a:pPr marL="0" indent="0">
              <a:buFontTx/>
              <a:buNone/>
              <a:defRPr/>
            </a:pPr>
            <a:endParaRPr lang="en-US" altLang="ko-KR" sz="2800" dirty="0">
              <a:latin typeface="Helvetica" charset="0"/>
              <a:ea typeface="굴림" charset="0"/>
              <a:cs typeface="굴림" charset="0"/>
            </a:endParaRPr>
          </a:p>
        </p:txBody>
      </p:sp>
      <p:sp>
        <p:nvSpPr>
          <p:cNvPr id="57349" name="Rectangular Callout 5"/>
          <p:cNvSpPr>
            <a:spLocks noChangeArrowheads="1"/>
          </p:cNvSpPr>
          <p:nvPr/>
        </p:nvSpPr>
        <p:spPr bwMode="auto">
          <a:xfrm>
            <a:off x="3883152" y="1509396"/>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empty slots</a:t>
            </a:r>
          </a:p>
        </p:txBody>
      </p:sp>
      <p:sp>
        <p:nvSpPr>
          <p:cNvPr id="57350" name="Rectangular Callout 6"/>
          <p:cNvSpPr>
            <a:spLocks noChangeArrowheads="1"/>
          </p:cNvSpPr>
          <p:nvPr/>
        </p:nvSpPr>
        <p:spPr bwMode="auto">
          <a:xfrm>
            <a:off x="6629400" y="1516698"/>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occupied slots</a:t>
            </a:r>
          </a:p>
        </p:txBody>
      </p:sp>
      <p:sp>
        <p:nvSpPr>
          <p:cNvPr id="57351" name="Rectangular Callout 7"/>
          <p:cNvSpPr>
            <a:spLocks noChangeArrowheads="1"/>
          </p:cNvSpPr>
          <p:nvPr/>
        </p:nvSpPr>
        <p:spPr bwMode="auto">
          <a:xfrm>
            <a:off x="6629400" y="3126638"/>
            <a:ext cx="1752600" cy="685800"/>
          </a:xfrm>
          <a:prstGeom prst="wedgeRectCallout">
            <a:avLst>
              <a:gd name="adj1" fmla="val -9741"/>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empty slots</a:t>
            </a:r>
          </a:p>
        </p:txBody>
      </p:sp>
      <p:sp>
        <p:nvSpPr>
          <p:cNvPr id="57352" name="Rectangular Callout 8"/>
          <p:cNvSpPr>
            <a:spLocks noChangeArrowheads="1"/>
          </p:cNvSpPr>
          <p:nvPr/>
        </p:nvSpPr>
        <p:spPr bwMode="auto">
          <a:xfrm>
            <a:off x="4114800" y="3200400"/>
            <a:ext cx="1752600" cy="685800"/>
          </a:xfrm>
          <a:prstGeom prst="wedgeRectCallout">
            <a:avLst>
              <a:gd name="adj1" fmla="val -37838"/>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occupied slots</a:t>
            </a:r>
          </a:p>
        </p:txBody>
      </p:sp>
      <p:sp>
        <p:nvSpPr>
          <p:cNvPr id="5" name="TextBox 4"/>
          <p:cNvSpPr txBox="1"/>
          <p:nvPr/>
        </p:nvSpPr>
        <p:spPr>
          <a:xfrm>
            <a:off x="1332840" y="4743879"/>
            <a:ext cx="6853223" cy="523220"/>
          </a:xfrm>
          <a:prstGeom prst="rect">
            <a:avLst/>
          </a:prstGeom>
          <a:noFill/>
        </p:spPr>
        <p:txBody>
          <a:bodyPr wrap="none" rtlCol="0">
            <a:spAutoFit/>
          </a:bodyPr>
          <a:lstStyle/>
          <a:p>
            <a:r>
              <a:rPr lang="en-US" sz="2800" dirty="0"/>
              <a:t>One is creating space, the other is filling space</a:t>
            </a:r>
          </a:p>
        </p:txBody>
      </p:sp>
    </p:spTree>
    <p:extLst>
      <p:ext uri="{BB962C8B-B14F-4D97-AF65-F5344CB8AC3E}">
        <p14:creationId xmlns:p14="http://schemas.microsoft.com/office/powerpoint/2010/main" val="199462578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4416963"/>
          </a:xfrm>
        </p:spPr>
        <p:txBody>
          <a:bodyPr/>
          <a:lstStyle/>
          <a:p>
            <a:r>
              <a:rPr lang="en-US" altLang="ko-KR" dirty="0">
                <a:latin typeface="Helvetica" panose="020B0604020202020204" pitchFamily="34" charset="0"/>
                <a:ea typeface="Gulim" panose="020B0600000101010101" pitchFamily="34" charset="-127"/>
              </a:rPr>
              <a:t>Is order of P’s important?</a:t>
            </a:r>
          </a:p>
          <a:p>
            <a:r>
              <a:rPr lang="en-US" altLang="ko-KR" dirty="0">
                <a:latin typeface="Helvetica" panose="020B0604020202020204" pitchFamily="34" charset="0"/>
                <a:ea typeface="Gulim" panose="020B0600000101010101" pitchFamily="34" charset="-127"/>
              </a:rPr>
              <a:t>Is order of V’s important?</a:t>
            </a:r>
          </a:p>
          <a:p>
            <a:r>
              <a:rPr lang="en-US" altLang="ko-KR" dirty="0">
                <a:latin typeface="Helvetica" panose="020B0604020202020204" pitchFamily="34" charset="0"/>
                <a:ea typeface="Gulim" panose="020B0600000101010101" pitchFamily="34" charset="-127"/>
              </a:rPr>
              <a:t>What if we have 2 producers or 2 consumers?</a:t>
            </a:r>
          </a:p>
          <a:p>
            <a:pPr lvl="1"/>
            <a:endParaRPr lang="ko-KR" altLang="en-US" dirty="0">
              <a:latin typeface="Helvetica" panose="020B0604020202020204" pitchFamily="34" charset="0"/>
              <a:ea typeface="Gulim" panose="020B0600000101010101" pitchFamily="34" charset="-127"/>
            </a:endParaRPr>
          </a:p>
        </p:txBody>
      </p:sp>
      <p:sp>
        <p:nvSpPr>
          <p:cNvPr id="59398" name="Rectangle 3"/>
          <p:cNvSpPr txBox="1">
            <a:spLocks noChangeArrowheads="1"/>
          </p:cNvSpPr>
          <p:nvPr/>
        </p:nvSpPr>
        <p:spPr bwMode="auto">
          <a:xfrm>
            <a:off x="5486400" y="1771112"/>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424517463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236032"/>
            <a:ext cx="8153400" cy="990600"/>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828800"/>
            <a:ext cx="5486400" cy="770489"/>
          </a:xfrm>
        </p:spPr>
        <p:txBody>
          <a:bodyPr/>
          <a:lstStyle/>
          <a:p>
            <a:r>
              <a:rPr lang="en-US" altLang="ko-KR" dirty="0">
                <a:latin typeface="Helvetica" panose="020B0604020202020204" pitchFamily="34" charset="0"/>
                <a:ea typeface="Gulim" panose="020B0600000101010101" pitchFamily="34" charset="-127"/>
              </a:rPr>
              <a:t>Is order of P’s important?</a:t>
            </a:r>
          </a:p>
          <a:p>
            <a:pPr lvl="1"/>
            <a:r>
              <a:rPr lang="en-US" altLang="ko-KR" dirty="0">
                <a:latin typeface="Helvetica" panose="020B0604020202020204" pitchFamily="34" charset="0"/>
                <a:ea typeface="Gulim" panose="020B0600000101010101" pitchFamily="34" charset="-127"/>
              </a:rPr>
              <a:t>Yes!  Can cause deadlock</a:t>
            </a:r>
          </a:p>
        </p:txBody>
      </p:sp>
      <p:sp>
        <p:nvSpPr>
          <p:cNvPr id="59398" name="Rectangle 3"/>
          <p:cNvSpPr txBox="1">
            <a:spLocks noChangeArrowheads="1"/>
          </p:cNvSpPr>
          <p:nvPr/>
        </p:nvSpPr>
        <p:spPr bwMode="auto">
          <a:xfrm>
            <a:off x="5562600"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mutex.P</a:t>
            </a: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emptySlots.P</a:t>
            </a:r>
            <a:r>
              <a:rPr lang="en-US" altLang="ko-KR" b="1" dirty="0">
                <a:solidFill>
                  <a:srgbClr val="FF0000"/>
                </a:solidFill>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0" name="Rectangle 3"/>
          <p:cNvSpPr txBox="1">
            <a:spLocks noChangeArrowheads="1"/>
          </p:cNvSpPr>
          <p:nvPr/>
        </p:nvSpPr>
        <p:spPr bwMode="auto">
          <a:xfrm>
            <a:off x="1589317"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5" name="TextBox 4"/>
          <p:cNvSpPr txBox="1"/>
          <p:nvPr/>
        </p:nvSpPr>
        <p:spPr>
          <a:xfrm>
            <a:off x="2752200" y="2498916"/>
            <a:ext cx="896399" cy="369332"/>
          </a:xfrm>
          <a:prstGeom prst="rect">
            <a:avLst/>
          </a:prstGeom>
          <a:solidFill>
            <a:schemeClr val="accent2"/>
          </a:solidFill>
        </p:spPr>
        <p:txBody>
          <a:bodyPr wrap="none" rtlCol="0">
            <a:spAutoFit/>
          </a:bodyPr>
          <a:lstStyle/>
          <a:p>
            <a:r>
              <a:rPr lang="en-US" dirty="0"/>
              <a:t>BEFORE</a:t>
            </a:r>
          </a:p>
        </p:txBody>
      </p:sp>
      <p:sp>
        <p:nvSpPr>
          <p:cNvPr id="12" name="TextBox 11"/>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14254205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533400" y="1646053"/>
            <a:ext cx="7696200" cy="950021"/>
          </a:xfrm>
        </p:spPr>
        <p:txBody>
          <a:bodyPr/>
          <a:lstStyle/>
          <a:p>
            <a:r>
              <a:rPr lang="en-US" altLang="ko-KR" dirty="0">
                <a:ea typeface="Gulim" panose="020B0600000101010101" pitchFamily="34" charset="-127"/>
              </a:rPr>
              <a:t>Is order of V’s important?</a:t>
            </a:r>
          </a:p>
          <a:p>
            <a:pPr lvl="1"/>
            <a:r>
              <a:rPr lang="en-US" altLang="ko-KR" dirty="0">
                <a:ea typeface="Gulim" panose="020B0600000101010101" pitchFamily="34" charset="-127"/>
              </a:rPr>
              <a:t>No, except that it might affect scheduling efficiency</a:t>
            </a:r>
          </a:p>
          <a:p>
            <a:pPr lvl="1"/>
            <a:endParaRPr lang="ko-KR" altLang="en-US" dirty="0">
              <a:ea typeface="Gulim" panose="020B0600000101010101" pitchFamily="34" charset="-127"/>
            </a:endParaRPr>
          </a:p>
        </p:txBody>
      </p:sp>
      <p:sp>
        <p:nvSpPr>
          <p:cNvPr id="59398" name="Rectangle 3"/>
          <p:cNvSpPr txBox="1">
            <a:spLocks noChangeArrowheads="1"/>
          </p:cNvSpPr>
          <p:nvPr/>
        </p:nvSpPr>
        <p:spPr bwMode="auto">
          <a:xfrm>
            <a:off x="5638800" y="2596074"/>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fullSlots.V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1" name="Rectangle 3"/>
          <p:cNvSpPr txBox="1">
            <a:spLocks noChangeArrowheads="1"/>
          </p:cNvSpPr>
          <p:nvPr/>
        </p:nvSpPr>
        <p:spPr bwMode="auto">
          <a:xfrm>
            <a:off x="1295400" y="257142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2" name="TextBox 11"/>
          <p:cNvSpPr txBox="1"/>
          <p:nvPr/>
        </p:nvSpPr>
        <p:spPr>
          <a:xfrm>
            <a:off x="2458283" y="2471048"/>
            <a:ext cx="896399" cy="369332"/>
          </a:xfrm>
          <a:prstGeom prst="rect">
            <a:avLst/>
          </a:prstGeom>
          <a:solidFill>
            <a:schemeClr val="accent2"/>
          </a:solidFill>
        </p:spPr>
        <p:txBody>
          <a:bodyPr wrap="none" rtlCol="0">
            <a:spAutoFit/>
          </a:bodyPr>
          <a:lstStyle/>
          <a:p>
            <a:r>
              <a:rPr lang="en-US" dirty="0"/>
              <a:t>BEFORE</a:t>
            </a:r>
          </a:p>
        </p:txBody>
      </p:sp>
      <p:sp>
        <p:nvSpPr>
          <p:cNvPr id="13" name="TextBox 12"/>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21344432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1749963"/>
          </a:xfrm>
        </p:spPr>
        <p:txBody>
          <a:bodyPr/>
          <a:lstStyle/>
          <a:p>
            <a:r>
              <a:rPr lang="en-US" altLang="ko-KR" dirty="0">
                <a:ea typeface="Gulim" panose="020B0600000101010101" pitchFamily="34" charset="-127"/>
              </a:rPr>
              <a:t>What if we have 2 producers or 2 consumers?</a:t>
            </a:r>
          </a:p>
          <a:p>
            <a:pPr lvl="1"/>
            <a:r>
              <a:rPr lang="en-US" altLang="ko-KR" dirty="0">
                <a:ea typeface="Gulim" panose="020B0600000101010101" pitchFamily="34" charset="-127"/>
              </a:rPr>
              <a:t>Do we need to change anything?</a:t>
            </a:r>
          </a:p>
          <a:p>
            <a:pPr lvl="2"/>
            <a:r>
              <a:rPr lang="en-US" altLang="ko-KR" dirty="0">
                <a:ea typeface="Gulim" panose="020B0600000101010101" pitchFamily="34" charset="-127"/>
              </a:rPr>
              <a:t>NO</a:t>
            </a:r>
          </a:p>
          <a:p>
            <a:pPr lvl="1"/>
            <a:endParaRPr lang="ko-KR" altLang="en-US" dirty="0">
              <a:ea typeface="Gulim" panose="020B0600000101010101" pitchFamily="34" charset="-127"/>
            </a:endParaRPr>
          </a:p>
        </p:txBody>
      </p:sp>
      <p:sp>
        <p:nvSpPr>
          <p:cNvPr id="59398" name="Rectangle 3"/>
          <p:cNvSpPr txBox="1">
            <a:spLocks noChangeArrowheads="1"/>
          </p:cNvSpPr>
          <p:nvPr/>
        </p:nvSpPr>
        <p:spPr bwMode="auto">
          <a:xfrm>
            <a:off x="5715000" y="178904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2389387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6457-BFF9-462C-949D-27F23632E1CF}"/>
              </a:ext>
            </a:extLst>
          </p:cNvPr>
          <p:cNvSpPr>
            <a:spLocks noGrp="1"/>
          </p:cNvSpPr>
          <p:nvPr>
            <p:ph type="title"/>
          </p:nvPr>
        </p:nvSpPr>
        <p:spPr/>
        <p:txBody>
          <a:bodyPr/>
          <a:lstStyle/>
          <a:p>
            <a:r>
              <a:rPr lang="en-US" dirty="0"/>
              <a:t>A Note on Correct Usage of Threads</a:t>
            </a:r>
          </a:p>
        </p:txBody>
      </p:sp>
      <p:sp>
        <p:nvSpPr>
          <p:cNvPr id="3" name="Content Placeholder 2">
            <a:extLst>
              <a:ext uri="{FF2B5EF4-FFF2-40B4-BE49-F238E27FC236}">
                <a16:creationId xmlns:a16="http://schemas.microsoft.com/office/drawing/2014/main" id="{BBF8D77F-D64E-4076-855C-782CB2FE39F1}"/>
              </a:ext>
            </a:extLst>
          </p:cNvPr>
          <p:cNvSpPr>
            <a:spLocks noGrp="1"/>
          </p:cNvSpPr>
          <p:nvPr>
            <p:ph idx="1"/>
          </p:nvPr>
        </p:nvSpPr>
        <p:spPr/>
        <p:txBody>
          <a:bodyPr/>
          <a:lstStyle/>
          <a:p>
            <a:r>
              <a:rPr lang="en-US" dirty="0"/>
              <a:t>First, you cannot use more than the given amount of resources</a:t>
            </a:r>
          </a:p>
          <a:p>
            <a:pPr lvl="1"/>
            <a:r>
              <a:rPr lang="en-US" dirty="0"/>
              <a:t>If all threads are CPU-heavy, it is pointless to create more than the # of CPU cores</a:t>
            </a:r>
          </a:p>
          <a:p>
            <a:r>
              <a:rPr lang="en-US" dirty="0" err="1"/>
              <a:t>BoundedBuffer</a:t>
            </a:r>
            <a:r>
              <a:rPr lang="en-US" dirty="0"/>
              <a:t> always helps evenly distributing the workload across threads</a:t>
            </a:r>
          </a:p>
          <a:p>
            <a:pPr lvl="1"/>
            <a:r>
              <a:rPr lang="en-US" dirty="0"/>
              <a:t>With static work load, some worker threads will finish sooner, while other will finish much later</a:t>
            </a:r>
          </a:p>
          <a:p>
            <a:pPr lvl="1"/>
            <a:r>
              <a:rPr lang="en-US" dirty="0"/>
              <a:t>This leads to “stragglers” who form the tail of the runtime</a:t>
            </a:r>
          </a:p>
        </p:txBody>
      </p:sp>
    </p:spTree>
    <p:extLst>
      <p:ext uri="{BB962C8B-B14F-4D97-AF65-F5344CB8AC3E}">
        <p14:creationId xmlns:p14="http://schemas.microsoft.com/office/powerpoint/2010/main" val="225932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 Classic Synchronization Problems</a:t>
            </a:r>
          </a:p>
        </p:txBody>
      </p:sp>
      <p:sp>
        <p:nvSpPr>
          <p:cNvPr id="2" name="Content Placeholder 1"/>
          <p:cNvSpPr>
            <a:spLocks noGrp="1"/>
          </p:cNvSpPr>
          <p:nvPr>
            <p:ph idx="1"/>
          </p:nvPr>
        </p:nvSpPr>
        <p:spPr/>
        <p:txBody>
          <a:bodyPr/>
          <a:lstStyle/>
          <a:p>
            <a:r>
              <a:rPr lang="en-US" dirty="0"/>
              <a:t>Reader-Writer problem</a:t>
            </a:r>
          </a:p>
          <a:p>
            <a:r>
              <a:rPr lang="en-US" dirty="0"/>
              <a:t>Dining-Philosopher Problem</a:t>
            </a:r>
          </a:p>
          <a:p>
            <a:r>
              <a:rPr lang="en-US" dirty="0"/>
              <a:t>Monkey crossing bridge</a:t>
            </a:r>
          </a:p>
        </p:txBody>
      </p:sp>
    </p:spTree>
    <p:extLst>
      <p:ext uri="{BB962C8B-B14F-4D97-AF65-F5344CB8AC3E}">
        <p14:creationId xmlns:p14="http://schemas.microsoft.com/office/powerpoint/2010/main" val="3965743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solidFill>
                  <a:schemeClr val="tx1"/>
                </a:solidFill>
              </a:rPr>
              <a:t>Readers-Writers Problem</a:t>
            </a:r>
          </a:p>
        </p:txBody>
      </p:sp>
      <p:sp>
        <p:nvSpPr>
          <p:cNvPr id="25603" name="Rectangle 3"/>
          <p:cNvSpPr>
            <a:spLocks noGrp="1" noChangeArrowheads="1"/>
          </p:cNvSpPr>
          <p:nvPr>
            <p:ph idx="1"/>
          </p:nvPr>
        </p:nvSpPr>
        <p:spPr/>
        <p:txBody>
          <a:bodyPr>
            <a:normAutofit fontScale="92500" lnSpcReduction="10000"/>
          </a:bodyPr>
          <a:lstStyle/>
          <a:p>
            <a:pPr>
              <a:lnSpc>
                <a:spcPct val="90000"/>
              </a:lnSpc>
            </a:pPr>
            <a:r>
              <a:rPr lang="en-US" altLang="en-US" sz="2400" dirty="0"/>
              <a:t>Many processes share a database</a:t>
            </a:r>
          </a:p>
          <a:p>
            <a:pPr>
              <a:lnSpc>
                <a:spcPct val="90000"/>
              </a:lnSpc>
            </a:pPr>
            <a:r>
              <a:rPr lang="en-US" altLang="en-US" sz="2400" dirty="0"/>
              <a:t>Some processes write to the database</a:t>
            </a:r>
          </a:p>
          <a:p>
            <a:pPr>
              <a:lnSpc>
                <a:spcPct val="90000"/>
              </a:lnSpc>
            </a:pPr>
            <a:r>
              <a:rPr lang="en-US" altLang="en-US" sz="2400" dirty="0"/>
              <a:t>Only one writer can be active at a time</a:t>
            </a:r>
          </a:p>
          <a:p>
            <a:pPr>
              <a:lnSpc>
                <a:spcPct val="90000"/>
              </a:lnSpc>
            </a:pPr>
            <a:r>
              <a:rPr lang="en-US" altLang="en-US" sz="2400" dirty="0"/>
              <a:t>Any number of readers can be active simultaneously</a:t>
            </a:r>
          </a:p>
          <a:p>
            <a:pPr>
              <a:lnSpc>
                <a:spcPct val="90000"/>
              </a:lnSpc>
            </a:pPr>
            <a:r>
              <a:rPr lang="en-US" altLang="en-US" sz="2400" dirty="0"/>
              <a:t>First Readers-Writers Problem:</a:t>
            </a:r>
          </a:p>
          <a:p>
            <a:pPr lvl="1">
              <a:lnSpc>
                <a:spcPct val="90000"/>
              </a:lnSpc>
            </a:pPr>
            <a:r>
              <a:rPr lang="en-US" altLang="en-US" sz="2000" dirty="0"/>
              <a:t>Readers get higher priority, and do not wait for a writer</a:t>
            </a:r>
          </a:p>
          <a:p>
            <a:pPr>
              <a:lnSpc>
                <a:spcPct val="90000"/>
              </a:lnSpc>
            </a:pPr>
            <a:r>
              <a:rPr lang="en-US" altLang="en-US" sz="2400" dirty="0"/>
              <a:t>Second Readers-Writers Problem:</a:t>
            </a:r>
          </a:p>
          <a:p>
            <a:pPr lvl="1">
              <a:lnSpc>
                <a:spcPct val="90000"/>
              </a:lnSpc>
            </a:pPr>
            <a:r>
              <a:rPr lang="en-US" altLang="en-US" sz="2000" dirty="0"/>
              <a:t>Writers get higher priority over Readers waiting to read</a:t>
            </a:r>
          </a:p>
          <a:p>
            <a:pPr lvl="2">
              <a:lnSpc>
                <a:spcPct val="90000"/>
              </a:lnSpc>
            </a:pPr>
            <a:r>
              <a:rPr lang="en-US" altLang="en-US" sz="1800" dirty="0"/>
              <a:t>Courtois et al.</a:t>
            </a:r>
          </a:p>
        </p:txBody>
      </p:sp>
      <p:sp>
        <p:nvSpPr>
          <p:cNvPr id="2" name="Rectangle 1"/>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618847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381000"/>
            <a:ext cx="4267200" cy="856396"/>
          </a:xfrm>
        </p:spPr>
        <p:txBody>
          <a:bodyPr/>
          <a:lstStyle/>
          <a:p>
            <a:r>
              <a:rPr lang="en-US" altLang="en-US" dirty="0">
                <a:solidFill>
                  <a:schemeClr val="tx1"/>
                </a:solidFill>
              </a:rPr>
              <a:t>Readers-Writers</a:t>
            </a:r>
          </a:p>
        </p:txBody>
      </p:sp>
      <p:sp>
        <p:nvSpPr>
          <p:cNvPr id="2" name="Rectangle 1"/>
          <p:cNvSpPr/>
          <p:nvPr/>
        </p:nvSpPr>
        <p:spPr>
          <a:xfrm>
            <a:off x="16397" y="1447800"/>
            <a:ext cx="4191000" cy="3970318"/>
          </a:xfrm>
          <a:prstGeom prst="rect">
            <a:avLst/>
          </a:prstGeom>
          <a:solidFill>
            <a:schemeClr val="bg1"/>
          </a:solidFill>
          <a:ln w="28575">
            <a:solidFill>
              <a:schemeClr val="accent1"/>
            </a:solidFill>
          </a:ln>
        </p:spPr>
        <p:txBody>
          <a:bodyPr wrap="square">
            <a:spAutoFit/>
          </a:bodyPr>
          <a:lstStyle/>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to exclude readers and writers</a:t>
            </a: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to count how many active readers</a:t>
            </a:r>
          </a:p>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to protect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variable</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Writer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do</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a:t>
            </a:r>
            <a:r>
              <a:rPr lang="en-US" b="1" dirty="0" err="1">
                <a:solidFill>
                  <a:srgbClr val="008000"/>
                </a:solidFill>
                <a:highlight>
                  <a:srgbClr val="FFFFFF"/>
                </a:highlight>
                <a:latin typeface="Courier New" panose="02070309020205020404" pitchFamily="49" charset="0"/>
              </a:rPr>
              <a:t>WritetoDataBase</a:t>
            </a:r>
            <a:r>
              <a:rPr lang="en-US" b="1" dirty="0">
                <a:solidFill>
                  <a:srgbClr val="008000"/>
                </a:solidFill>
                <a:highlight>
                  <a:srgbClr val="FFFFFF"/>
                </a:highlight>
                <a:latin typeface="Courier New" panose="02070309020205020404" pitchFamily="49" charset="0"/>
              </a:rPr>
              <a:t> ();</a:t>
            </a:r>
            <a:endParaRPr lang="en-US" b="1"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3" name="Rectangle 2"/>
          <p:cNvSpPr/>
          <p:nvPr/>
        </p:nvSpPr>
        <p:spPr>
          <a:xfrm>
            <a:off x="4207397" y="0"/>
            <a:ext cx="4784203" cy="5909310"/>
          </a:xfrm>
          <a:prstGeom prst="rect">
            <a:avLst/>
          </a:prstGeom>
          <a:solidFill>
            <a:schemeClr val="bg1"/>
          </a:solidFill>
          <a:ln w="28575">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Reader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do</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wait for writer</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//now going in with the lock at hand, no writer here</a:t>
            </a:r>
          </a:p>
          <a:p>
            <a:r>
              <a:rPr lang="en-US" dirty="0">
                <a:solidFill>
                  <a:srgbClr val="008000"/>
                </a:solidFill>
                <a:highlight>
                  <a:srgbClr val="FFFFFF"/>
                </a:highlight>
                <a:latin typeface="Courier New" panose="02070309020205020404" pitchFamily="49" charset="0"/>
              </a:rPr>
              <a:t>     </a:t>
            </a:r>
            <a:r>
              <a:rPr lang="en-US" b="1" dirty="0" err="1">
                <a:solidFill>
                  <a:srgbClr val="008000"/>
                </a:solidFill>
                <a:highlight>
                  <a:srgbClr val="FFFFFF"/>
                </a:highlight>
                <a:latin typeface="Courier New" panose="02070309020205020404" pitchFamily="49" charset="0"/>
              </a:rPr>
              <a:t>ReadFromDataBase</a:t>
            </a:r>
            <a:r>
              <a:rPr lang="en-US" b="1" dirty="0">
                <a:solidFill>
                  <a:srgbClr val="008000"/>
                </a:solidFill>
                <a:highlight>
                  <a:srgbClr val="FFFFFF"/>
                </a:highlight>
                <a:latin typeface="Courier New" panose="02070309020205020404" pitchFamily="49" charset="0"/>
              </a:rPr>
              <a:t> ();</a:t>
            </a:r>
            <a:endParaRPr lang="en-US" b="1"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//last reader so give up lock</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7" name="Rectangle 6"/>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41186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960" y="228600"/>
            <a:ext cx="7543800" cy="1450757"/>
          </a:xfrm>
        </p:spPr>
        <p:txBody>
          <a:bodyPr/>
          <a:lstStyle/>
          <a:p>
            <a:r>
              <a:rPr lang="en-US" altLang="en-US" dirty="0">
                <a:solidFill>
                  <a:schemeClr val="tx1"/>
                </a:solidFill>
              </a:rPr>
              <a:t>Readers-Writers Notes</a:t>
            </a:r>
          </a:p>
        </p:txBody>
      </p:sp>
      <p:sp>
        <p:nvSpPr>
          <p:cNvPr id="24579" name="Rectangle 3"/>
          <p:cNvSpPr>
            <a:spLocks noGrp="1" noChangeArrowheads="1"/>
          </p:cNvSpPr>
          <p:nvPr>
            <p:ph idx="1"/>
          </p:nvPr>
        </p:nvSpPr>
        <p:spPr/>
        <p:txBody>
          <a:bodyPr>
            <a:normAutofit fontScale="92500" lnSpcReduction="20000"/>
          </a:bodyPr>
          <a:lstStyle/>
          <a:p>
            <a:r>
              <a:rPr lang="en-US" altLang="en-US" sz="2400"/>
              <a:t>If there is a writer</a:t>
            </a:r>
          </a:p>
          <a:p>
            <a:pPr lvl="1"/>
            <a:r>
              <a:rPr lang="en-US" altLang="en-US" sz="2000"/>
              <a:t>First reader blocks on </a:t>
            </a:r>
            <a:r>
              <a:rPr lang="en-US" altLang="en-US" sz="2000" b="1">
                <a:latin typeface="Comic Sans MS" panose="030F0702030302020204" pitchFamily="66" charset="0"/>
              </a:rPr>
              <a:t>wrl</a:t>
            </a:r>
          </a:p>
          <a:p>
            <a:pPr lvl="1"/>
            <a:r>
              <a:rPr lang="en-US" altLang="en-US" sz="2000"/>
              <a:t>Other readers block on </a:t>
            </a:r>
            <a:r>
              <a:rPr lang="en-US" altLang="en-US" sz="2000" b="1">
                <a:latin typeface="Comic Sans MS" panose="030F0702030302020204" pitchFamily="66" charset="0"/>
              </a:rPr>
              <a:t>mutex</a:t>
            </a:r>
          </a:p>
          <a:p>
            <a:r>
              <a:rPr lang="en-US" altLang="en-US" sz="2400"/>
              <a:t>Once a writer exists, all readers get to go through</a:t>
            </a:r>
          </a:p>
          <a:p>
            <a:pPr lvl="1"/>
            <a:r>
              <a:rPr lang="en-US" altLang="en-US" sz="2000"/>
              <a:t>Which reader gets in first?</a:t>
            </a:r>
          </a:p>
          <a:p>
            <a:r>
              <a:rPr lang="en-US" altLang="en-US" sz="2400"/>
              <a:t>The last reader to exit signals a writer</a:t>
            </a:r>
          </a:p>
          <a:p>
            <a:pPr lvl="1"/>
            <a:r>
              <a:rPr lang="en-US" altLang="en-US" sz="2000"/>
              <a:t>If no writer, then readers can continue</a:t>
            </a:r>
          </a:p>
          <a:p>
            <a:r>
              <a:rPr lang="en-US" altLang="en-US" sz="2400"/>
              <a:t>If readers and writers waiting on </a:t>
            </a:r>
            <a:r>
              <a:rPr lang="en-US" altLang="en-US" sz="2400" b="1">
                <a:latin typeface="Comic Sans MS" panose="030F0702030302020204" pitchFamily="66" charset="0"/>
              </a:rPr>
              <a:t>wrl</a:t>
            </a:r>
            <a:r>
              <a:rPr lang="en-US" altLang="en-US" sz="2400"/>
              <a:t>, and writer exits</a:t>
            </a:r>
          </a:p>
          <a:p>
            <a:pPr lvl="1"/>
            <a:r>
              <a:rPr lang="en-US" altLang="en-US" sz="2000"/>
              <a:t>Who gets to go in first?</a:t>
            </a:r>
          </a:p>
          <a:p>
            <a:r>
              <a:rPr lang="en-US" altLang="en-US" sz="2400"/>
              <a:t>Why doesn’t a writer need to use </a:t>
            </a:r>
            <a:r>
              <a:rPr lang="en-US" altLang="en-US" sz="2400" b="1">
                <a:latin typeface="Comic Sans MS" panose="030F0702030302020204" pitchFamily="66" charset="0"/>
              </a:rPr>
              <a:t>mutex</a:t>
            </a:r>
            <a:r>
              <a:rPr lang="en-US" altLang="en-US" sz="2400"/>
              <a:t>?</a:t>
            </a:r>
          </a:p>
          <a:p>
            <a:endParaRPr lang="en-US" altLang="en-US" sz="2400"/>
          </a:p>
        </p:txBody>
      </p:sp>
      <p:sp>
        <p:nvSpPr>
          <p:cNvPr id="4" name="Rectangle 3"/>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49445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Atomic Operations</a:t>
            </a:r>
          </a:p>
        </p:txBody>
      </p:sp>
      <p:sp>
        <p:nvSpPr>
          <p:cNvPr id="39939" name="Rectangle 3"/>
          <p:cNvSpPr>
            <a:spLocks noGrp="1" noChangeArrowheads="1"/>
          </p:cNvSpPr>
          <p:nvPr>
            <p:ph idx="1"/>
          </p:nvPr>
        </p:nvSpPr>
        <p:spPr>
          <a:xfrm>
            <a:off x="990600" y="1828800"/>
            <a:ext cx="7620000" cy="4343400"/>
          </a:xfrm>
        </p:spPr>
        <p:txBody>
          <a:bodyPr>
            <a:normAutofit/>
          </a:bodyPr>
          <a:lstStyle/>
          <a:p>
            <a:pPr>
              <a:lnSpc>
                <a:spcPct val="80000"/>
              </a:lnSpc>
              <a:defRPr/>
            </a:pPr>
            <a:r>
              <a:rPr lang="en-US" altLang="ko-KR" sz="2400" b="1" dirty="0">
                <a:ea typeface="Gulim" panose="020B0600000101010101" pitchFamily="34" charset="-127"/>
              </a:rPr>
              <a:t>Atomic Operation</a:t>
            </a:r>
            <a:r>
              <a:rPr lang="en-US" altLang="ko-KR" sz="2400" dirty="0">
                <a:ea typeface="Gulim" panose="020B0600000101010101" pitchFamily="34" charset="-127"/>
              </a:rPr>
              <a:t>: an operation that always runs to completion or not at all</a:t>
            </a:r>
          </a:p>
          <a:p>
            <a:pPr lvl="1">
              <a:lnSpc>
                <a:spcPct val="80000"/>
              </a:lnSpc>
              <a:defRPr/>
            </a:pPr>
            <a:r>
              <a:rPr lang="en-US" altLang="ko-KR" sz="2400" u="sng" dirty="0">
                <a:ea typeface="Gulim" panose="020B0600000101010101" pitchFamily="34" charset="-127"/>
              </a:rPr>
              <a:t>It is </a:t>
            </a:r>
            <a:r>
              <a:rPr lang="en-US" altLang="ko-KR" sz="2400" i="1" u="sng" dirty="0">
                <a:ea typeface="Gulim" panose="020B0600000101010101" pitchFamily="34" charset="-127"/>
              </a:rPr>
              <a:t>indivisible</a:t>
            </a:r>
            <a:r>
              <a:rPr lang="en-US" altLang="ko-KR" sz="2400" i="1" dirty="0">
                <a:ea typeface="Gulim" panose="020B0600000101010101" pitchFamily="34" charset="-127"/>
              </a:rPr>
              <a:t>: </a:t>
            </a:r>
            <a:r>
              <a:rPr lang="en-US" altLang="ko-KR" sz="2400" dirty="0">
                <a:ea typeface="Gulim" panose="020B0600000101010101" pitchFamily="34" charset="-127"/>
              </a:rPr>
              <a:t>it cannot be stopped in the middle and state cannot be modified by someone else in the middle</a:t>
            </a:r>
          </a:p>
          <a:p>
            <a:pPr lvl="1">
              <a:lnSpc>
                <a:spcPct val="80000"/>
              </a:lnSpc>
              <a:defRPr/>
            </a:pPr>
            <a:r>
              <a:rPr lang="en-US" altLang="ko-KR" sz="2400" dirty="0">
                <a:ea typeface="Gulim" panose="020B0600000101010101" pitchFamily="34" charset="-127"/>
              </a:rPr>
              <a:t>Fundamental building block – if no atomic operations, then have no way for threads to work together</a:t>
            </a:r>
          </a:p>
          <a:p>
            <a:pPr>
              <a:lnSpc>
                <a:spcPct val="80000"/>
              </a:lnSpc>
              <a:defRPr/>
            </a:pPr>
            <a:r>
              <a:rPr lang="en-US" altLang="ko-KR" sz="2400" dirty="0">
                <a:ea typeface="Gulim" panose="020B0600000101010101" pitchFamily="34" charset="-127"/>
              </a:rPr>
              <a:t>Each instruction in the Instruction Set is atomic</a:t>
            </a:r>
          </a:p>
          <a:p>
            <a:pPr lvl="1">
              <a:lnSpc>
                <a:spcPct val="80000"/>
              </a:lnSpc>
              <a:defRPr/>
            </a:pPr>
            <a:r>
              <a:rPr lang="en-US" altLang="ko-KR" sz="2400" dirty="0">
                <a:ea typeface="Gulim" panose="020B0600000101010101" pitchFamily="34" charset="-127"/>
              </a:rPr>
              <a:t>An instruction fully finishes before the current process/thread can be preempted/interrupted</a:t>
            </a:r>
          </a:p>
          <a:p>
            <a:pPr>
              <a:lnSpc>
                <a:spcPct val="80000"/>
              </a:lnSpc>
              <a:defRPr/>
            </a:pPr>
            <a:endParaRPr lang="ko-KR" altLang="en-US" sz="2400" dirty="0">
              <a:ea typeface="Gulim" panose="020B0600000101010101" pitchFamily="34" charset="-127"/>
            </a:endParaRPr>
          </a:p>
        </p:txBody>
      </p:sp>
    </p:spTree>
    <p:extLst>
      <p:ext uri="{BB962C8B-B14F-4D97-AF65-F5344CB8AC3E}">
        <p14:creationId xmlns:p14="http://schemas.microsoft.com/office/powerpoint/2010/main" val="119630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4409" y="301466"/>
            <a:ext cx="7200900" cy="1485900"/>
          </a:xfrm>
        </p:spPr>
        <p:txBody>
          <a:bodyPr/>
          <a:lstStyle/>
          <a:p>
            <a:r>
              <a:rPr lang="en-US" dirty="0"/>
              <a:t>How about a more Specific Reader-Writer problem?</a:t>
            </a:r>
          </a:p>
        </p:txBody>
      </p:sp>
      <p:sp>
        <p:nvSpPr>
          <p:cNvPr id="2" name="Content Placeholder 1"/>
          <p:cNvSpPr>
            <a:spLocks noGrp="1"/>
          </p:cNvSpPr>
          <p:nvPr>
            <p:ph idx="1"/>
          </p:nvPr>
        </p:nvSpPr>
        <p:spPr>
          <a:xfrm>
            <a:off x="822959" y="1733788"/>
            <a:ext cx="7543801" cy="4023360"/>
          </a:xfrm>
        </p:spPr>
        <p:txBody>
          <a:bodyPr>
            <a:normAutofit/>
          </a:bodyPr>
          <a:lstStyle/>
          <a:p>
            <a:r>
              <a:rPr lang="en-US" sz="2000" b="1" dirty="0"/>
              <a:t>Problem: One</a:t>
            </a:r>
            <a:r>
              <a:rPr lang="en-US" sz="2000" dirty="0"/>
              <a:t> writer thread in charge of reading from an external source (e.g., disk or network) and putting data in a buffer</a:t>
            </a:r>
          </a:p>
          <a:p>
            <a:r>
              <a:rPr lang="en-US" sz="2000" b="1" dirty="0"/>
              <a:t>m</a:t>
            </a:r>
            <a:r>
              <a:rPr lang="en-US" sz="2000" dirty="0"/>
              <a:t> reader threads who consume from the buffer</a:t>
            </a:r>
          </a:p>
          <a:p>
            <a:r>
              <a:rPr lang="en-US" sz="2000" dirty="0"/>
              <a:t>First, the writer will populate data, then all the readers will work</a:t>
            </a:r>
          </a:p>
          <a:p>
            <a:r>
              <a:rPr lang="en-US" sz="2000" dirty="0"/>
              <a:t>Does this problem look familiar?</a:t>
            </a:r>
          </a:p>
          <a:p>
            <a:r>
              <a:rPr lang="en-US" sz="2000" dirty="0" err="1"/>
              <a:t>BoundedBuffer</a:t>
            </a:r>
            <a:r>
              <a:rPr lang="en-US" sz="2000" dirty="0"/>
              <a:t> with buffer size 1</a:t>
            </a:r>
          </a:p>
          <a:p>
            <a:endParaRPr lang="en-US" dirty="0"/>
          </a:p>
          <a:p>
            <a:endParaRPr lang="en-US" sz="2000" dirty="0"/>
          </a:p>
          <a:p>
            <a:r>
              <a:rPr lang="en-US" dirty="0"/>
              <a:t>Let us see some similar examples in action</a:t>
            </a:r>
            <a:endParaRPr lang="en-US" sz="2000" dirty="0"/>
          </a:p>
          <a:p>
            <a:pPr marL="0" indent="0">
              <a:buNone/>
            </a:pPr>
            <a:endParaRPr lang="en-US" sz="2000" dirty="0"/>
          </a:p>
          <a:p>
            <a:endParaRPr lang="en-US" sz="2000" dirty="0"/>
          </a:p>
          <a:p>
            <a:endParaRPr lang="en-US" sz="2000" dirty="0"/>
          </a:p>
        </p:txBody>
      </p:sp>
      <p:grpSp>
        <p:nvGrpSpPr>
          <p:cNvPr id="29" name="Group 28"/>
          <p:cNvGrpSpPr/>
          <p:nvPr/>
        </p:nvGrpSpPr>
        <p:grpSpPr>
          <a:xfrm>
            <a:off x="5441121" y="3048000"/>
            <a:ext cx="3716746" cy="1762006"/>
            <a:chOff x="2815923" y="3472934"/>
            <a:chExt cx="4278500" cy="1762006"/>
          </a:xfrm>
        </p:grpSpPr>
        <p:sp>
          <p:nvSpPr>
            <p:cNvPr id="5" name="Rectangle 4"/>
            <p:cNvSpPr/>
            <p:nvPr/>
          </p:nvSpPr>
          <p:spPr>
            <a:xfrm>
              <a:off x="4002310" y="3886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6" name="Can 5"/>
            <p:cNvSpPr/>
            <p:nvPr/>
          </p:nvSpPr>
          <p:spPr>
            <a:xfrm>
              <a:off x="2815923" y="4472940"/>
              <a:ext cx="9144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6" idx="0"/>
              <a:endCxn id="5" idx="1"/>
            </p:cNvCxnSpPr>
            <p:nvPr/>
          </p:nvCxnSpPr>
          <p:spPr>
            <a:xfrm rot="5400000" flipH="1" flipV="1">
              <a:off x="3401496" y="4062627"/>
              <a:ext cx="472440" cy="72918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92" y="3853934"/>
              <a:ext cx="914400" cy="369332"/>
            </a:xfrm>
            <a:prstGeom prst="rect">
              <a:avLst/>
            </a:prstGeom>
            <a:noFill/>
          </p:spPr>
          <p:txBody>
            <a:bodyPr wrap="square" rtlCol="0">
              <a:spAutoFit/>
            </a:bodyPr>
            <a:lstStyle/>
            <a:p>
              <a:r>
                <a:rPr lang="en-US" dirty="0"/>
                <a:t>Writer</a:t>
              </a:r>
            </a:p>
          </p:txBody>
        </p:sp>
        <p:cxnSp>
          <p:nvCxnSpPr>
            <p:cNvPr id="10" name="Elbow Connector 9"/>
            <p:cNvCxnSpPr>
              <a:stCxn id="5" idx="3"/>
              <a:endCxn id="11" idx="1"/>
            </p:cNvCxnSpPr>
            <p:nvPr/>
          </p:nvCxnSpPr>
          <p:spPr>
            <a:xfrm flipV="1">
              <a:off x="5221510" y="3657600"/>
              <a:ext cx="541194" cy="5334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2705" y="3472934"/>
              <a:ext cx="1280159" cy="369332"/>
            </a:xfrm>
            <a:prstGeom prst="rect">
              <a:avLst/>
            </a:prstGeom>
            <a:noFill/>
          </p:spPr>
          <p:txBody>
            <a:bodyPr wrap="square" rtlCol="0">
              <a:spAutoFit/>
            </a:bodyPr>
            <a:lstStyle/>
            <a:p>
              <a:r>
                <a:rPr lang="en-US" dirty="0"/>
                <a:t>Reader 1</a:t>
              </a:r>
            </a:p>
          </p:txBody>
        </p:sp>
        <p:cxnSp>
          <p:nvCxnSpPr>
            <p:cNvPr id="17" name="Straight Arrow Connector 16"/>
            <p:cNvCxnSpPr>
              <a:endCxn id="22" idx="1"/>
            </p:cNvCxnSpPr>
            <p:nvPr/>
          </p:nvCxnSpPr>
          <p:spPr>
            <a:xfrm flipV="1">
              <a:off x="5519494" y="3987522"/>
              <a:ext cx="294770" cy="12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23" idx="1"/>
            </p:cNvCxnSpPr>
            <p:nvPr/>
          </p:nvCxnSpPr>
          <p:spPr>
            <a:xfrm>
              <a:off x="5221510" y="4191000"/>
              <a:ext cx="541195" cy="49680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14264" y="3802856"/>
              <a:ext cx="1280159" cy="369332"/>
            </a:xfrm>
            <a:prstGeom prst="rect">
              <a:avLst/>
            </a:prstGeom>
            <a:noFill/>
          </p:spPr>
          <p:txBody>
            <a:bodyPr wrap="square" rtlCol="0">
              <a:spAutoFit/>
            </a:bodyPr>
            <a:lstStyle/>
            <a:p>
              <a:r>
                <a:rPr lang="en-US" dirty="0"/>
                <a:t>Reader 2</a:t>
              </a:r>
            </a:p>
          </p:txBody>
        </p:sp>
        <p:sp>
          <p:nvSpPr>
            <p:cNvPr id="23" name="TextBox 22"/>
            <p:cNvSpPr txBox="1"/>
            <p:nvPr/>
          </p:nvSpPr>
          <p:spPr>
            <a:xfrm>
              <a:off x="5762705" y="4503142"/>
              <a:ext cx="1280159" cy="369332"/>
            </a:xfrm>
            <a:prstGeom prst="rect">
              <a:avLst/>
            </a:prstGeom>
            <a:noFill/>
          </p:spPr>
          <p:txBody>
            <a:bodyPr wrap="square" rtlCol="0">
              <a:spAutoFit/>
            </a:bodyPr>
            <a:lstStyle/>
            <a:p>
              <a:r>
                <a:rPr lang="en-US" dirty="0"/>
                <a:t>Reader m</a:t>
              </a:r>
            </a:p>
          </p:txBody>
        </p:sp>
      </p:grpSp>
    </p:spTree>
    <p:extLst>
      <p:ext uri="{BB962C8B-B14F-4D97-AF65-F5344CB8AC3E}">
        <p14:creationId xmlns:p14="http://schemas.microsoft.com/office/powerpoint/2010/main" val="386037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Monkeys-Crossing-River Problem</a:t>
            </a:r>
          </a:p>
        </p:txBody>
      </p:sp>
      <p:sp>
        <p:nvSpPr>
          <p:cNvPr id="2" name="Content Placeholder 1"/>
          <p:cNvSpPr>
            <a:spLocks noGrp="1"/>
          </p:cNvSpPr>
          <p:nvPr>
            <p:ph idx="1"/>
          </p:nvPr>
        </p:nvSpPr>
        <p:spPr/>
        <p:txBody>
          <a:bodyPr>
            <a:normAutofit fontScale="92500" lnSpcReduction="20000"/>
          </a:bodyPr>
          <a:lstStyle/>
          <a:p>
            <a:r>
              <a:rPr lang="en-US" dirty="0"/>
              <a:t>Several monkeys trying to cross a river on a thin rope</a:t>
            </a:r>
          </a:p>
          <a:p>
            <a:pPr lvl="1"/>
            <a:r>
              <a:rPr lang="en-US" dirty="0"/>
              <a:t>The rope can carry at most M monkeys at a time</a:t>
            </a:r>
          </a:p>
          <a:p>
            <a:r>
              <a:rPr lang="en-US" dirty="0"/>
              <a:t>You have to fill-up the following functions used by each monkey:</a:t>
            </a:r>
          </a:p>
          <a:p>
            <a:endParaRPr lang="en-US" dirty="0"/>
          </a:p>
          <a:p>
            <a:endParaRPr lang="en-US" dirty="0"/>
          </a:p>
          <a:p>
            <a:endParaRPr lang="en-US" dirty="0"/>
          </a:p>
          <a:p>
            <a:endParaRPr lang="en-US" dirty="0"/>
          </a:p>
          <a:p>
            <a:endParaRPr lang="en-US" dirty="0"/>
          </a:p>
          <a:p>
            <a:r>
              <a:rPr lang="en-US" dirty="0"/>
              <a:t>Will 1 semaphore suffice?</a:t>
            </a:r>
          </a:p>
          <a:p>
            <a:pPr lvl="1"/>
            <a:r>
              <a:rPr lang="en-US" dirty="0"/>
              <a:t>Yes</a:t>
            </a:r>
          </a:p>
        </p:txBody>
      </p:sp>
      <p:sp>
        <p:nvSpPr>
          <p:cNvPr id="5" name="Rectangle 4"/>
          <p:cNvSpPr/>
          <p:nvPr/>
        </p:nvSpPr>
        <p:spPr>
          <a:xfrm>
            <a:off x="1524000" y="3657600"/>
            <a:ext cx="5827498"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CrossRiver</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807044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4987A-B743-4039-8271-01A5E5DBBD27}"/>
              </a:ext>
            </a:extLst>
          </p:cNvPr>
          <p:cNvSpPr>
            <a:spLocks noGrp="1"/>
          </p:cNvSpPr>
          <p:nvPr>
            <p:ph idx="1"/>
          </p:nvPr>
        </p:nvSpPr>
        <p:spPr/>
        <p:txBody>
          <a:bodyPr/>
          <a:lstStyle/>
          <a:p>
            <a:endParaRPr lang="en-US" dirty="0"/>
          </a:p>
        </p:txBody>
      </p:sp>
      <p:sp>
        <p:nvSpPr>
          <p:cNvPr id="4" name="Title 2">
            <a:extLst>
              <a:ext uri="{FF2B5EF4-FFF2-40B4-BE49-F238E27FC236}">
                <a16:creationId xmlns:a16="http://schemas.microsoft.com/office/drawing/2014/main" id="{AE6CE426-627D-4C7C-BB68-20E10E4AD637}"/>
              </a:ext>
            </a:extLst>
          </p:cNvPr>
          <p:cNvSpPr txBox="1">
            <a:spLocks/>
          </p:cNvSpPr>
          <p:nvPr/>
        </p:nvSpPr>
        <p:spPr>
          <a:xfrm>
            <a:off x="1181100" y="838200"/>
            <a:ext cx="7200900"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Monkeys-Crossing-River Problem</a:t>
            </a:r>
            <a:endParaRPr lang="en-US" dirty="0"/>
          </a:p>
        </p:txBody>
      </p:sp>
      <p:sp>
        <p:nvSpPr>
          <p:cNvPr id="5" name="Rectangle 4">
            <a:extLst>
              <a:ext uri="{FF2B5EF4-FFF2-40B4-BE49-F238E27FC236}">
                <a16:creationId xmlns:a16="http://schemas.microsoft.com/office/drawing/2014/main" id="{09E75431-78E8-4F62-94C8-8D8D2291BB5C}"/>
              </a:ext>
            </a:extLst>
          </p:cNvPr>
          <p:cNvSpPr/>
          <p:nvPr/>
        </p:nvSpPr>
        <p:spPr>
          <a:xfrm>
            <a:off x="1028700" y="5029200"/>
            <a:ext cx="5486400"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CrossRiver</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
        <p:nvSpPr>
          <p:cNvPr id="7" name="Rectangle 6">
            <a:extLst>
              <a:ext uri="{FF2B5EF4-FFF2-40B4-BE49-F238E27FC236}">
                <a16:creationId xmlns:a16="http://schemas.microsoft.com/office/drawing/2014/main" id="{F83C8165-F36B-4164-AF4C-9E59144FFD2A}"/>
              </a:ext>
            </a:extLst>
          </p:cNvPr>
          <p:cNvSpPr/>
          <p:nvPr/>
        </p:nvSpPr>
        <p:spPr>
          <a:xfrm>
            <a:off x="1016431" y="2278251"/>
            <a:ext cx="5486400" cy="2308324"/>
          </a:xfrm>
          <a:prstGeom prst="rect">
            <a:avLst/>
          </a:prstGeom>
          <a:solidFill>
            <a:schemeClr val="accent5">
              <a:lumMod val="40000"/>
              <a:lumOff val="60000"/>
            </a:schemeClr>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Semaphore </a:t>
            </a:r>
            <a:r>
              <a:rPr lang="en-US" b="1">
                <a:solidFill>
                  <a:srgbClr val="000000"/>
                </a:solidFill>
                <a:latin typeface="Courier New" panose="02070309020205020404" pitchFamily="49" charset="0"/>
              </a:rPr>
              <a:t>cap (M);</a:t>
            </a:r>
            <a:endParaRPr lang="en-US" b="1" dirty="0">
              <a:solidFill>
                <a:srgbClr val="8000FF"/>
              </a:solidFill>
              <a:latin typeface="Courier New" panose="02070309020205020404" pitchFamily="49" charset="0"/>
            </a:endParaRPr>
          </a:p>
          <a:p>
            <a:r>
              <a:rPr lang="en-US" b="1" dirty="0">
                <a:solidFill>
                  <a:srgbClr val="8000FF"/>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WaitUntilSafe</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cap.P</a:t>
            </a:r>
            <a:r>
              <a:rPr lang="en-US" b="1" dirty="0">
                <a:solidFill>
                  <a:srgbClr val="000000"/>
                </a:solidFill>
                <a:latin typeface="Courier New" panose="02070309020205020404" pitchFamily="49" charset="0"/>
              </a:rPr>
              <a:t>();</a:t>
            </a:r>
            <a:endParaRPr lang="en-US" b="1" dirty="0">
              <a:solidFill>
                <a:srgbClr val="008000"/>
              </a:solidFill>
              <a:latin typeface="Courier New" panose="02070309020205020404" pitchFamily="49" charset="0"/>
            </a:endParaRPr>
          </a:p>
          <a:p>
            <a:r>
              <a:rPr lang="en-US" b="1" dirty="0">
                <a:solidFill>
                  <a:srgbClr val="000080"/>
                </a:solidFill>
                <a:latin typeface="Courier New" panose="02070309020205020404" pitchFamily="49" charset="0"/>
              </a:rPr>
              <a:t>}</a:t>
            </a:r>
          </a:p>
          <a:p>
            <a:r>
              <a:rPr lang="en-US" b="1" dirty="0">
                <a:solidFill>
                  <a:srgbClr val="8000FF"/>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DoneWithCrossing</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cap.V</a:t>
            </a:r>
            <a:r>
              <a:rPr lang="en-US" b="1" dirty="0">
                <a:solidFill>
                  <a:srgbClr val="000000"/>
                </a:solidFill>
                <a:latin typeface="Courier New" panose="02070309020205020404" pitchFamily="49" charset="0"/>
              </a:rPr>
              <a:t>();</a:t>
            </a:r>
            <a:endParaRPr lang="en-US" b="1" dirty="0">
              <a:solidFill>
                <a:srgbClr val="008000"/>
              </a:solidFill>
              <a:latin typeface="Courier New" panose="02070309020205020404" pitchFamily="49" charset="0"/>
            </a:endParaRPr>
          </a:p>
          <a:p>
            <a:r>
              <a:rPr lang="en-US" b="1" dirty="0">
                <a:solidFill>
                  <a:srgbClr val="000080"/>
                </a:solidFill>
                <a:latin typeface="Courier New" panose="02070309020205020404" pitchFamily="49" charset="0"/>
              </a:rPr>
              <a:t>}</a:t>
            </a:r>
          </a:p>
          <a:p>
            <a:endParaRPr lang="en-US" b="1" dirty="0"/>
          </a:p>
        </p:txBody>
      </p:sp>
    </p:spTree>
    <p:extLst>
      <p:ext uri="{BB962C8B-B14F-4D97-AF65-F5344CB8AC3E}">
        <p14:creationId xmlns:p14="http://schemas.microsoft.com/office/powerpoint/2010/main" val="3656681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Follow-Up</a:t>
            </a:r>
          </a:p>
        </p:txBody>
      </p:sp>
      <p:sp>
        <p:nvSpPr>
          <p:cNvPr id="2" name="Content Placeholder 1"/>
          <p:cNvSpPr>
            <a:spLocks noGrp="1"/>
          </p:cNvSpPr>
          <p:nvPr>
            <p:ph idx="1"/>
          </p:nvPr>
        </p:nvSpPr>
        <p:spPr>
          <a:xfrm>
            <a:off x="952500" y="1394991"/>
            <a:ext cx="7200900" cy="3581400"/>
          </a:xfrm>
        </p:spPr>
        <p:txBody>
          <a:bodyPr/>
          <a:lstStyle/>
          <a:p>
            <a:r>
              <a:rPr lang="en-US" dirty="0"/>
              <a:t>What if now complicate the problem a little bit</a:t>
            </a:r>
          </a:p>
          <a:p>
            <a:r>
              <a:rPr lang="en-US" dirty="0"/>
              <a:t>New Restrictions: </a:t>
            </a:r>
          </a:p>
          <a:p>
            <a:pPr lvl="1"/>
            <a:r>
              <a:rPr lang="en-US" dirty="0"/>
              <a:t>There are 2 directions the monkeys are moving (east and west)</a:t>
            </a:r>
          </a:p>
          <a:p>
            <a:pPr lvl="1"/>
            <a:r>
              <a:rPr lang="en-US" dirty="0"/>
              <a:t>All monkeys executing in </a:t>
            </a:r>
            <a:r>
              <a:rPr lang="en-US" dirty="0" err="1"/>
              <a:t>CrossRiver</a:t>
            </a:r>
            <a:r>
              <a:rPr lang="en-US" dirty="0"/>
              <a:t>() are heading in the same direction.</a:t>
            </a:r>
          </a:p>
          <a:p>
            <a:r>
              <a:rPr lang="en-US" dirty="0"/>
              <a:t>Now, the function looks like the following:</a:t>
            </a:r>
          </a:p>
          <a:p>
            <a:endParaRPr lang="en-US" dirty="0"/>
          </a:p>
        </p:txBody>
      </p:sp>
      <p:sp>
        <p:nvSpPr>
          <p:cNvPr id="5" name="Rectangle 4"/>
          <p:cNvSpPr/>
          <p:nvPr/>
        </p:nvSpPr>
        <p:spPr>
          <a:xfrm>
            <a:off x="933450" y="4724400"/>
            <a:ext cx="7239000"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CrossRavine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3853545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81000"/>
            <a:ext cx="8305800" cy="914400"/>
          </a:xfrm>
        </p:spPr>
        <p:txBody>
          <a:bodyPr/>
          <a:lstStyle/>
          <a:p>
            <a:r>
              <a:rPr lang="en-US" dirty="0"/>
              <a:t>Monkeys Crossing with Directions</a:t>
            </a:r>
          </a:p>
        </p:txBody>
      </p:sp>
      <p:sp>
        <p:nvSpPr>
          <p:cNvPr id="2" name="Content Placeholder 1"/>
          <p:cNvSpPr>
            <a:spLocks noGrp="1"/>
          </p:cNvSpPr>
          <p:nvPr>
            <p:ph idx="1"/>
          </p:nvPr>
        </p:nvSpPr>
        <p:spPr/>
        <p:txBody>
          <a:bodyPr/>
          <a:lstStyle/>
          <a:p>
            <a:endParaRPr lang="en-US"/>
          </a:p>
        </p:txBody>
      </p:sp>
      <p:sp>
        <p:nvSpPr>
          <p:cNvPr id="5" name="Rectangle 4"/>
          <p:cNvSpPr/>
          <p:nvPr/>
        </p:nvSpPr>
        <p:spPr>
          <a:xfrm>
            <a:off x="554428" y="1114786"/>
            <a:ext cx="8442959" cy="4247317"/>
          </a:xfrm>
          <a:prstGeom prst="rect">
            <a:avLst/>
          </a:prstGeom>
          <a:solidFill>
            <a:schemeClr val="bg1"/>
          </a:solidFill>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//counter for each direction</a:t>
            </a: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mutexes</a:t>
            </a:r>
            <a:r>
              <a:rPr lang="en-US" dirty="0">
                <a:solidFill>
                  <a:srgbClr val="008000"/>
                </a:solidFill>
                <a:highlight>
                  <a:srgbClr val="FFFFFF"/>
                </a:highlight>
                <a:latin typeface="Courier New" panose="02070309020205020404" pitchFamily="49" charset="0"/>
              </a:rPr>
              <a:t> to protect counters</a:t>
            </a:r>
          </a:p>
          <a:p>
            <a:r>
              <a:rPr lang="en-US" dirty="0">
                <a:solidFill>
                  <a:srgbClr val="000000"/>
                </a:solidFill>
                <a:highlight>
                  <a:srgbClr val="FFFFFF"/>
                </a:highlight>
                <a:latin typeface="Courier New" panose="02070309020205020404" pitchFamily="49" charset="0"/>
              </a:rPr>
              <a:t>Semaphore capacity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//ensure maximum M monkeys on rope</a:t>
            </a: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dirmtx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direction </a:t>
            </a:r>
            <a:r>
              <a:rPr lang="en-US" dirty="0" err="1">
                <a:solidFill>
                  <a:srgbClr val="008000"/>
                </a:solidFill>
                <a:highlight>
                  <a:srgbClr val="FFFFFF"/>
                </a:highlight>
                <a:latin typeface="Courier New" panose="02070309020205020404" pitchFamily="49" charset="0"/>
              </a:rPr>
              <a:t>mutex</a:t>
            </a:r>
            <a:r>
              <a:rPr lang="en-US" dirty="0">
                <a:solidFill>
                  <a:srgbClr val="008000"/>
                </a:solidFill>
                <a:highlight>
                  <a:srgbClr val="FFFFFF"/>
                </a:highlight>
                <a:latin typeface="Courier New" panose="02070309020205020404" pitchFamily="49" charset="0"/>
              </a:rPr>
              <a:t> used by the first monkey from each direction  </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WaitUntilSafe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dirmtx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capacity</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6" name="Rectangle 5"/>
          <p:cNvSpPr/>
          <p:nvPr/>
        </p:nvSpPr>
        <p:spPr>
          <a:xfrm>
            <a:off x="4706653" y="3194874"/>
            <a:ext cx="4408410" cy="2862322"/>
          </a:xfrm>
          <a:prstGeom prst="rect">
            <a:avLst/>
          </a:prstGeom>
          <a:solidFill>
            <a:schemeClr val="bg1"/>
          </a:solidFill>
          <a:ln>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//last </a:t>
            </a:r>
            <a:r>
              <a:rPr lang="en-US" dirty="0" err="1">
                <a:solidFill>
                  <a:srgbClr val="008000"/>
                </a:solidFill>
                <a:highlight>
                  <a:srgbClr val="FFFFFF"/>
                </a:highlight>
                <a:latin typeface="Courier New" panose="02070309020205020404" pitchFamily="49" charset="0"/>
              </a:rPr>
              <a:t>mon:release</a:t>
            </a:r>
            <a:r>
              <a:rPr lang="en-US" dirty="0">
                <a:solidFill>
                  <a:srgbClr val="008000"/>
                </a:solidFill>
                <a:highlight>
                  <a:srgbClr val="FFFFFF"/>
                </a:highlight>
                <a:latin typeface="Courier New" panose="02070309020205020404" pitchFamily="49" charset="0"/>
              </a:rPr>
              <a:t> </a:t>
            </a:r>
            <a:r>
              <a:rPr lang="en-US" dirty="0" err="1">
                <a:solidFill>
                  <a:srgbClr val="008000"/>
                </a:solidFill>
                <a:highlight>
                  <a:srgbClr val="FFFFFF"/>
                </a:highlight>
                <a:latin typeface="Courier New" panose="02070309020205020404" pitchFamily="49" charset="0"/>
              </a:rPr>
              <a:t>dirmtx</a:t>
            </a:r>
            <a:endParaRPr lang="en-US" dirty="0">
              <a:solidFill>
                <a:srgbClr val="008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dirmtx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capacity</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963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Dining-Philosopher Problem</a:t>
            </a:r>
          </a:p>
        </p:txBody>
      </p:sp>
      <p:sp>
        <p:nvSpPr>
          <p:cNvPr id="2" name="Content Placeholder 1"/>
          <p:cNvSpPr>
            <a:spLocks noGrp="1"/>
          </p:cNvSpPr>
          <p:nvPr>
            <p:ph idx="1"/>
          </p:nvPr>
        </p:nvSpPr>
        <p:spPr>
          <a:xfrm>
            <a:off x="457200" y="1735433"/>
            <a:ext cx="4495800" cy="4286168"/>
          </a:xfrm>
        </p:spPr>
        <p:txBody>
          <a:bodyPr>
            <a:normAutofit fontScale="92500" lnSpcReduction="10000"/>
          </a:bodyPr>
          <a:lstStyle/>
          <a:p>
            <a:r>
              <a:rPr lang="en-US" dirty="0"/>
              <a:t>There are a number of philosophers, who either 1) think or 2) eat spaghetti </a:t>
            </a:r>
          </a:p>
          <a:p>
            <a:r>
              <a:rPr lang="en-US" dirty="0"/>
              <a:t>Each philosopher needs 2 forks to eat</a:t>
            </a:r>
          </a:p>
          <a:p>
            <a:r>
              <a:rPr lang="en-US" dirty="0"/>
              <a:t>Have to avoid deadlock or starvation </a:t>
            </a:r>
          </a:p>
          <a:p>
            <a:pPr lvl="1"/>
            <a:r>
              <a:rPr lang="en-US" dirty="0"/>
              <a:t>Every philosopher grabbed 1 fork to the left (or right)</a:t>
            </a:r>
          </a:p>
          <a:p>
            <a:r>
              <a:rPr lang="en-US" dirty="0"/>
              <a:t>This is left for your own study</a:t>
            </a:r>
          </a:p>
          <a:p>
            <a:pPr lvl="1"/>
            <a:r>
              <a:rPr lang="en-US" dirty="0"/>
              <a:t>Here is a link where this problem is solved:</a:t>
            </a:r>
          </a:p>
          <a:p>
            <a:pPr lvl="1"/>
            <a:r>
              <a:rPr lang="en-US" dirty="0">
                <a:hlinkClick r:id="rId2"/>
              </a:rPr>
              <a:t>https://legacy.cs.indiana.edu/classes/p415-sjoh/hw/project/dining-philosophers/index.htm</a:t>
            </a:r>
            <a:endParaRPr lang="en-US" dirty="0"/>
          </a:p>
        </p:txBody>
      </p:sp>
      <p:pic>
        <p:nvPicPr>
          <p:cNvPr id="7" name="Picture 6"/>
          <p:cNvPicPr>
            <a:picLocks noChangeAspect="1"/>
          </p:cNvPicPr>
          <p:nvPr/>
        </p:nvPicPr>
        <p:blipFill>
          <a:blip r:embed="rId3"/>
          <a:stretch>
            <a:fillRect/>
          </a:stretch>
        </p:blipFill>
        <p:spPr>
          <a:xfrm>
            <a:off x="5013940" y="1676401"/>
            <a:ext cx="4130059" cy="4038600"/>
          </a:xfrm>
          <a:prstGeom prst="rect">
            <a:avLst/>
          </a:prstGeom>
        </p:spPr>
      </p:pic>
    </p:spTree>
    <p:extLst>
      <p:ext uri="{BB962C8B-B14F-4D97-AF65-F5344CB8AC3E}">
        <p14:creationId xmlns:p14="http://schemas.microsoft.com/office/powerpoint/2010/main" val="1284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2959" y="263527"/>
            <a:ext cx="7543800" cy="879473"/>
          </a:xfrm>
        </p:spPr>
        <p:txBody>
          <a:bodyPr>
            <a:normAutofit/>
          </a:bodyPr>
          <a:lstStyle/>
          <a:p>
            <a:r>
              <a:rPr lang="en-US" altLang="ko-KR" dirty="0">
                <a:latin typeface="Helvetica" panose="020B0604020202020204" pitchFamily="34" charset="0"/>
                <a:ea typeface="Gulim" panose="020B0600000101010101" pitchFamily="34" charset="-127"/>
              </a:rPr>
              <a:t>Definitions and Quick Recap</a:t>
            </a:r>
          </a:p>
        </p:txBody>
      </p:sp>
      <p:sp>
        <p:nvSpPr>
          <p:cNvPr id="50179" name="Rectangle 3"/>
          <p:cNvSpPr>
            <a:spLocks noGrp="1" noChangeArrowheads="1"/>
          </p:cNvSpPr>
          <p:nvPr>
            <p:ph idx="1"/>
          </p:nvPr>
        </p:nvSpPr>
        <p:spPr>
          <a:xfrm>
            <a:off x="533400" y="1768475"/>
            <a:ext cx="8458200" cy="4724400"/>
          </a:xfrm>
        </p:spPr>
        <p:txBody>
          <a:bodyPr/>
          <a:lstStyle/>
          <a:p>
            <a:pPr>
              <a:lnSpc>
                <a:spcPct val="80000"/>
              </a:lnSpc>
            </a:pPr>
            <a:r>
              <a:rPr lang="en-US" altLang="ko-KR" sz="2400" b="1" dirty="0">
                <a:latin typeface="Helvetica" panose="020B0604020202020204" pitchFamily="34" charset="0"/>
                <a:ea typeface="Gulim" panose="020B0600000101010101" pitchFamily="34" charset="-127"/>
              </a:rPr>
              <a:t>Synchronization</a:t>
            </a:r>
            <a:r>
              <a:rPr lang="en-US" altLang="ko-KR" sz="2400" dirty="0">
                <a:latin typeface="Helvetica" panose="020B0604020202020204" pitchFamily="34" charset="0"/>
                <a:ea typeface="Gulim" panose="020B0600000101010101" pitchFamily="34" charset="-127"/>
              </a:rPr>
              <a:t>: using atomic operations to ensure cooperation between threads</a:t>
            </a:r>
          </a:p>
          <a:p>
            <a:pPr lvl="1">
              <a:lnSpc>
                <a:spcPct val="80000"/>
              </a:lnSpc>
            </a:pPr>
            <a:r>
              <a:rPr lang="en-US" altLang="ko-KR" sz="2400" dirty="0">
                <a:latin typeface="Helvetica" panose="020B0604020202020204" pitchFamily="34" charset="0"/>
                <a:ea typeface="Gulim" panose="020B0600000101010101" pitchFamily="34" charset="-127"/>
              </a:rPr>
              <a:t>For now, only loads and stores are atomic</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Critical Section</a:t>
            </a:r>
            <a:r>
              <a:rPr lang="en-US" altLang="ko-KR" sz="2400" dirty="0">
                <a:latin typeface="Helvetica" panose="020B0604020202020204" pitchFamily="34" charset="0"/>
                <a:ea typeface="Gulim" panose="020B0600000101010101" pitchFamily="34" charset="-127"/>
              </a:rPr>
              <a:t>: piece of code that only one thread can execute at once</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Mutual Exclusion</a:t>
            </a:r>
            <a:r>
              <a:rPr lang="en-US" altLang="ko-KR" sz="2400" dirty="0">
                <a:latin typeface="Helvetica" panose="020B0604020202020204" pitchFamily="34" charset="0"/>
                <a:ea typeface="Gulim" panose="020B0600000101010101" pitchFamily="34" charset="-127"/>
              </a:rPr>
              <a:t>: ensuring that only one thread executes critical section</a:t>
            </a:r>
          </a:p>
          <a:p>
            <a:pPr lvl="1">
              <a:lnSpc>
                <a:spcPct val="80000"/>
              </a:lnSpc>
            </a:pPr>
            <a:r>
              <a:rPr lang="en-US" altLang="ko-KR" sz="2400" dirty="0">
                <a:latin typeface="Helvetica" panose="020B0604020202020204" pitchFamily="34" charset="0"/>
                <a:ea typeface="Gulim" panose="020B0600000101010101" pitchFamily="34" charset="-127"/>
              </a:rPr>
              <a:t>One thread </a:t>
            </a:r>
            <a:r>
              <a:rPr lang="en-US" altLang="ko-KR" sz="2400" i="1" dirty="0">
                <a:latin typeface="Helvetica" panose="020B0604020202020204" pitchFamily="34" charset="0"/>
                <a:ea typeface="Gulim" panose="020B0600000101010101" pitchFamily="34" charset="-127"/>
              </a:rPr>
              <a:t>excludes</a:t>
            </a:r>
            <a:r>
              <a:rPr lang="en-US" altLang="ko-KR" sz="2400" dirty="0">
                <a:latin typeface="Helvetica" panose="020B0604020202020204" pitchFamily="34" charset="0"/>
                <a:ea typeface="Gulim" panose="020B0600000101010101" pitchFamily="34" charset="-127"/>
              </a:rPr>
              <a:t> the other while doing its task</a:t>
            </a:r>
          </a:p>
          <a:p>
            <a:pPr lvl="1">
              <a:lnSpc>
                <a:spcPct val="80000"/>
              </a:lnSpc>
            </a:pPr>
            <a:r>
              <a:rPr lang="en-US" altLang="ko-KR" sz="2400" dirty="0">
                <a:latin typeface="Helvetica" panose="020B0604020202020204" pitchFamily="34" charset="0"/>
                <a:ea typeface="Gulim" panose="020B0600000101010101" pitchFamily="34" charset="-127"/>
              </a:rPr>
              <a:t>Critical section and mutual exclusion are two ways of describing the same thing</a:t>
            </a:r>
          </a:p>
        </p:txBody>
      </p:sp>
    </p:spTree>
    <p:extLst>
      <p:ext uri="{BB962C8B-B14F-4D97-AF65-F5344CB8AC3E}">
        <p14:creationId xmlns:p14="http://schemas.microsoft.com/office/powerpoint/2010/main" val="2720154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dirty="0">
                <a:latin typeface="Helvetica" panose="020B0604020202020204" pitchFamily="34" charset="0"/>
                <a:ea typeface="Gulim" panose="020B0600000101010101" pitchFamily="34" charset="-127"/>
              </a:rPr>
              <a:t>More Definitions</a:t>
            </a:r>
          </a:p>
        </p:txBody>
      </p:sp>
      <p:sp>
        <p:nvSpPr>
          <p:cNvPr id="427011" name="Rectangle 3"/>
          <p:cNvSpPr>
            <a:spLocks noGrp="1" noChangeArrowheads="1"/>
          </p:cNvSpPr>
          <p:nvPr>
            <p:ph idx="1"/>
          </p:nvPr>
        </p:nvSpPr>
        <p:spPr>
          <a:xfrm>
            <a:off x="457200" y="1631260"/>
            <a:ext cx="8001000" cy="4860925"/>
          </a:xfrm>
        </p:spPr>
        <p:txBody>
          <a:bodyPr>
            <a:normAutofit/>
          </a:bodyPr>
          <a:lstStyle/>
          <a:p>
            <a:pPr>
              <a:spcBef>
                <a:spcPct val="25000"/>
              </a:spcBef>
            </a:pPr>
            <a:r>
              <a:rPr lang="en-US" altLang="ko-KR" b="1" dirty="0">
                <a:latin typeface="Helvetica" panose="020B0604020202020204" pitchFamily="34" charset="0"/>
                <a:ea typeface="Gulim" panose="020B0600000101010101" pitchFamily="34" charset="-127"/>
              </a:rPr>
              <a:t>Lock</a:t>
            </a:r>
            <a:r>
              <a:rPr lang="en-US" altLang="ko-KR" dirty="0">
                <a:latin typeface="Helvetica" panose="020B0604020202020204" pitchFamily="34" charset="0"/>
                <a:ea typeface="Gulim" panose="020B0600000101010101" pitchFamily="34" charset="-127"/>
              </a:rPr>
              <a:t>: prevents someone from doing something</a:t>
            </a:r>
          </a:p>
          <a:p>
            <a:pPr lvl="1">
              <a:spcBef>
                <a:spcPct val="25000"/>
              </a:spcBef>
            </a:pPr>
            <a:r>
              <a:rPr lang="en-US" altLang="ko-KR" dirty="0">
                <a:latin typeface="Helvetica" panose="020B0604020202020204" pitchFamily="34" charset="0"/>
                <a:ea typeface="Gulim" panose="020B0600000101010101" pitchFamily="34" charset="-127"/>
              </a:rPr>
              <a:t>Lock before entering critical section and </a:t>
            </a:r>
            <a:br>
              <a:rPr lang="en-US" altLang="ko-KR" dirty="0">
                <a:latin typeface="Helvetica" panose="020B0604020202020204" pitchFamily="34" charset="0"/>
                <a:ea typeface="Gulim" panose="020B0600000101010101" pitchFamily="34" charset="-127"/>
              </a:rPr>
            </a:br>
            <a:r>
              <a:rPr lang="en-US" altLang="ko-KR" dirty="0">
                <a:latin typeface="Helvetica" panose="020B0604020202020204" pitchFamily="34" charset="0"/>
                <a:ea typeface="Gulim" panose="020B0600000101010101" pitchFamily="34" charset="-127"/>
              </a:rPr>
              <a:t>before accessing shared data</a:t>
            </a:r>
          </a:p>
          <a:p>
            <a:pPr lvl="1">
              <a:spcBef>
                <a:spcPct val="25000"/>
              </a:spcBef>
            </a:pPr>
            <a:r>
              <a:rPr lang="en-US" altLang="ko-KR" dirty="0">
                <a:latin typeface="Helvetica" panose="020B0604020202020204" pitchFamily="34" charset="0"/>
                <a:ea typeface="Gulim" panose="020B0600000101010101" pitchFamily="34" charset="-127"/>
              </a:rPr>
              <a:t>Unlock when leaving, after accessing shared data</a:t>
            </a:r>
          </a:p>
          <a:p>
            <a:pPr lvl="1">
              <a:spcBef>
                <a:spcPct val="25000"/>
              </a:spcBef>
            </a:pPr>
            <a:r>
              <a:rPr lang="en-US" altLang="ko-KR" dirty="0">
                <a:latin typeface="Helvetica" panose="020B0604020202020204" pitchFamily="34" charset="0"/>
                <a:ea typeface="Gulim" panose="020B0600000101010101" pitchFamily="34" charset="-127"/>
              </a:rPr>
              <a:t>Wait if locked</a:t>
            </a:r>
          </a:p>
          <a:p>
            <a:pPr lvl="2">
              <a:spcBef>
                <a:spcPct val="25000"/>
              </a:spcBef>
            </a:pPr>
            <a:r>
              <a:rPr lang="en-US" altLang="ko-KR" dirty="0">
                <a:latin typeface="Helvetica" panose="020B0604020202020204" pitchFamily="34" charset="0"/>
                <a:ea typeface="Gulim" panose="020B0600000101010101" pitchFamily="34" charset="-127"/>
              </a:rPr>
              <a:t>Important idea: all synchronization involves waiting</a:t>
            </a:r>
          </a:p>
        </p:txBody>
      </p:sp>
      <p:pic>
        <p:nvPicPr>
          <p:cNvPr id="49156" name="Picture 9" descr="MCj03078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218" y="1981200"/>
            <a:ext cx="947738"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9191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anim calcmode="lin" valueType="num">
                                      <p:cBhvr additive="base">
                                        <p:cTn id="11" dur="500" fill="hold"/>
                                        <p:tgtEl>
                                          <p:spTgt spid="427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7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anim calcmode="lin" valueType="num">
                                      <p:cBhvr additive="base">
                                        <p:cTn id="15" dur="500" fill="hold"/>
                                        <p:tgtEl>
                                          <p:spTgt spid="427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70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anim calcmode="lin" valueType="num">
                                      <p:cBhvr additive="base">
                                        <p:cTn id="19"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anim calcmode="lin" valueType="num">
                                      <p:cBhvr additive="base">
                                        <p:cTn id="23"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7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32391" y="894785"/>
            <a:ext cx="8686800" cy="533400"/>
          </a:xfrm>
        </p:spPr>
        <p:txBody>
          <a:bodyPr>
            <a:normAutofit fontScale="90000"/>
          </a:bodyPr>
          <a:lstStyle/>
          <a:p>
            <a:r>
              <a:rPr lang="en-US" altLang="ko-KR" dirty="0">
                <a:latin typeface="Helvetica" panose="020B0604020202020204" pitchFamily="34" charset="0"/>
                <a:ea typeface="Gulim" panose="020B0600000101010101" pitchFamily="34" charset="-127"/>
              </a:rPr>
              <a:t>Implementing a Lock</a:t>
            </a:r>
          </a:p>
        </p:txBody>
      </p:sp>
      <p:sp>
        <p:nvSpPr>
          <p:cNvPr id="74754" name="Rectangle 3"/>
          <p:cNvSpPr>
            <a:spLocks noGrp="1" noChangeArrowheads="1"/>
          </p:cNvSpPr>
          <p:nvPr>
            <p:ph idx="1"/>
          </p:nvPr>
        </p:nvSpPr>
        <p:spPr>
          <a:xfrm>
            <a:off x="394252" y="1752600"/>
            <a:ext cx="8763000" cy="4495800"/>
          </a:xfrm>
        </p:spPr>
        <p:txBody>
          <a:bodyPr>
            <a:normAutofit/>
          </a:bodyPr>
          <a:lstStyle/>
          <a:p>
            <a:r>
              <a:rPr lang="en-US" altLang="ko-KR" dirty="0">
                <a:latin typeface="Helvetica" panose="020B0604020202020204" pitchFamily="34" charset="0"/>
                <a:ea typeface="Gulim" panose="020B0600000101010101" pitchFamily="34" charset="-127"/>
              </a:rPr>
              <a:t>How can we build multi-instruction atomic operations?</a:t>
            </a:r>
          </a:p>
          <a:p>
            <a:pPr lvl="1"/>
            <a:r>
              <a:rPr lang="en-US" altLang="ko-KR" dirty="0">
                <a:latin typeface="Helvetica" panose="020B0604020202020204" pitchFamily="34" charset="0"/>
                <a:ea typeface="Gulim" panose="020B0600000101010101" pitchFamily="34" charset="-127"/>
              </a:rPr>
              <a:t>Recall: dispatcher gets control in two ways. </a:t>
            </a:r>
          </a:p>
          <a:p>
            <a:pPr lvl="2"/>
            <a:r>
              <a:rPr lang="en-US" altLang="ko-KR" dirty="0">
                <a:latin typeface="Helvetica" panose="020B0604020202020204" pitchFamily="34" charset="0"/>
                <a:ea typeface="Gulim" panose="020B0600000101010101" pitchFamily="34" charset="-127"/>
              </a:rPr>
              <a:t>Internal: Thread does something to relinquish the CPU</a:t>
            </a:r>
          </a:p>
          <a:p>
            <a:pPr lvl="2"/>
            <a:r>
              <a:rPr lang="en-US" altLang="ko-KR" dirty="0">
                <a:latin typeface="Helvetica" panose="020B0604020202020204" pitchFamily="34" charset="0"/>
                <a:ea typeface="Gulim" panose="020B0600000101010101" pitchFamily="34" charset="-127"/>
              </a:rPr>
              <a:t>External: Interrupts cause dispatcher to take CPU</a:t>
            </a:r>
          </a:p>
          <a:p>
            <a:pPr lvl="1"/>
            <a:r>
              <a:rPr lang="en-US" altLang="ko-KR" dirty="0">
                <a:latin typeface="Helvetica" panose="020B0604020202020204" pitchFamily="34" charset="0"/>
                <a:ea typeface="Gulim" panose="020B0600000101010101" pitchFamily="34" charset="-127"/>
              </a:rPr>
              <a:t>On a uniprocessor, can avoid context-switching by:</a:t>
            </a:r>
          </a:p>
          <a:p>
            <a:pPr lvl="2"/>
            <a:r>
              <a:rPr lang="en-US" altLang="ko-KR" dirty="0">
                <a:latin typeface="Helvetica" panose="020B0604020202020204" pitchFamily="34" charset="0"/>
                <a:ea typeface="Gulim" panose="020B0600000101010101" pitchFamily="34" charset="-127"/>
              </a:rPr>
              <a:t>Avoiding internal events</a:t>
            </a:r>
          </a:p>
          <a:p>
            <a:pPr lvl="2"/>
            <a:r>
              <a:rPr lang="en-US" altLang="ko-KR" dirty="0">
                <a:latin typeface="Helvetica" panose="020B0604020202020204" pitchFamily="34" charset="0"/>
                <a:ea typeface="Gulim" panose="020B0600000101010101" pitchFamily="34" charset="-127"/>
              </a:rPr>
              <a:t>Preventing external events by disabling interrupts</a:t>
            </a:r>
          </a:p>
          <a:p>
            <a:r>
              <a:rPr lang="en-US" altLang="ko-KR" dirty="0">
                <a:latin typeface="Helvetica" panose="020B0604020202020204" pitchFamily="34" charset="0"/>
                <a:ea typeface="Gulim" panose="020B0600000101010101" pitchFamily="34" charset="-127"/>
              </a:rPr>
              <a:t>Consequently, naïve Implementation of locks:</a:t>
            </a:r>
          </a:p>
          <a:p>
            <a:pPr>
              <a:buFontTx/>
              <a:buNone/>
            </a:pPr>
            <a:r>
              <a:rPr lang="en-US" altLang="ko-KR" dirty="0">
                <a:latin typeface="Helvetica" panose="020B0604020202020204" pitchFamily="34" charset="0"/>
                <a:ea typeface="Gulim" panose="020B0600000101010101" pitchFamily="34" charset="-127"/>
              </a:rPr>
              <a:t>		</a:t>
            </a:r>
            <a:r>
              <a:rPr lang="en-US" altLang="ko-KR" dirty="0" err="1">
                <a:latin typeface="Courier New" panose="02070309020205020404" pitchFamily="49" charset="0"/>
                <a:ea typeface="Gulim" panose="020B0600000101010101" pitchFamily="34" charset="-127"/>
              </a:rPr>
              <a:t>LockAcquire</a:t>
            </a:r>
            <a:r>
              <a:rPr lang="en-US" altLang="ko-KR" dirty="0">
                <a:latin typeface="Courier New" panose="02070309020205020404" pitchFamily="49" charset="0"/>
                <a:ea typeface="Gulim" panose="020B0600000101010101" pitchFamily="34" charset="-127"/>
              </a:rPr>
              <a:t> { disable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p>
          <a:p>
            <a:pPr>
              <a:buFontTx/>
              <a:buNone/>
            </a:pPr>
            <a:r>
              <a:rPr lang="en-US" altLang="ko-KR" dirty="0">
                <a:latin typeface="Courier New" panose="02070309020205020404" pitchFamily="49" charset="0"/>
                <a:ea typeface="Gulim" panose="020B0600000101010101" pitchFamily="34" charset="-127"/>
              </a:rPr>
              <a:t>		</a:t>
            </a:r>
            <a:r>
              <a:rPr lang="en-US" altLang="ko-KR" dirty="0" err="1">
                <a:latin typeface="Courier New" panose="02070309020205020404" pitchFamily="49" charset="0"/>
                <a:ea typeface="Gulim" panose="020B0600000101010101" pitchFamily="34" charset="-127"/>
              </a:rPr>
              <a:t>LockRelease</a:t>
            </a:r>
            <a:r>
              <a:rPr lang="en-US" altLang="ko-KR" dirty="0">
                <a:latin typeface="Courier New" panose="02070309020205020404" pitchFamily="49" charset="0"/>
                <a:ea typeface="Gulim" panose="020B0600000101010101" pitchFamily="34" charset="-127"/>
              </a:rPr>
              <a:t> { enable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endParaRPr lang="en-US" altLang="ko-KR"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115958809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457200" y="609600"/>
            <a:ext cx="8991600" cy="838200"/>
          </a:xfrm>
        </p:spPr>
        <p:txBody>
          <a:bodyPr>
            <a:normAutofit fontScale="90000"/>
          </a:bodyPr>
          <a:lstStyle/>
          <a:p>
            <a:pPr algn="l"/>
            <a:r>
              <a:rPr lang="en-US" altLang="ko-KR" dirty="0">
                <a:latin typeface="Helvetica" panose="020B0604020202020204" pitchFamily="34" charset="0"/>
                <a:ea typeface="Gulim" panose="020B0600000101010101" pitchFamily="34" charset="-127"/>
              </a:rPr>
              <a:t>Naïve use of Interrupt Enable/Disable: Problems</a:t>
            </a:r>
          </a:p>
        </p:txBody>
      </p:sp>
      <p:sp>
        <p:nvSpPr>
          <p:cNvPr id="444419" name="Rectangle 3"/>
          <p:cNvSpPr>
            <a:spLocks noGrp="1" noChangeArrowheads="1"/>
          </p:cNvSpPr>
          <p:nvPr>
            <p:ph idx="1"/>
          </p:nvPr>
        </p:nvSpPr>
        <p:spPr>
          <a:xfrm>
            <a:off x="457200" y="1791694"/>
            <a:ext cx="7848600" cy="4876800"/>
          </a:xfrm>
        </p:spPr>
        <p:txBody>
          <a:bodyPr/>
          <a:lstStyle/>
          <a:p>
            <a:pPr>
              <a:lnSpc>
                <a:spcPct val="110000"/>
              </a:lnSpc>
            </a:pPr>
            <a:r>
              <a:rPr lang="en-US" altLang="ko-KR" dirty="0">
                <a:latin typeface="Helvetica" panose="020B0604020202020204" pitchFamily="34" charset="0"/>
                <a:ea typeface="Gulim" panose="020B0600000101010101" pitchFamily="34" charset="-127"/>
              </a:rPr>
              <a:t>Can’t let user do this! Consider following:</a:t>
            </a:r>
          </a:p>
          <a:p>
            <a:pPr lvl="2">
              <a:lnSpc>
                <a:spcPct val="110000"/>
              </a:lnSpc>
              <a:buFontTx/>
              <a:buNone/>
            </a:pPr>
            <a:r>
              <a:rPr lang="en-US" altLang="ko-KR" dirty="0">
                <a:latin typeface="Courier New" panose="02070309020205020404" pitchFamily="49" charset="0"/>
                <a:ea typeface="Gulim" panose="020B0600000101010101" pitchFamily="34" charset="-127"/>
              </a:rPr>
              <a:t>	</a:t>
            </a:r>
            <a:r>
              <a:rPr lang="en-US" altLang="ko-KR" sz="2400" b="1" dirty="0" err="1">
                <a:latin typeface="Courier New" panose="02070309020205020404" pitchFamily="49" charset="0"/>
                <a:ea typeface="Gulim" panose="020B0600000101010101" pitchFamily="34" charset="-127"/>
              </a:rPr>
              <a:t>LockAcquire</a:t>
            </a:r>
            <a:r>
              <a:rPr lang="en-US" altLang="ko-KR" sz="2400" b="1" dirty="0">
                <a:latin typeface="Courier New" panose="02070309020205020404" pitchFamily="49" charset="0"/>
                <a:ea typeface="Gulim" panose="020B0600000101010101" pitchFamily="34" charset="-127"/>
              </a:rPr>
              <a:t>();</a:t>
            </a:r>
            <a:br>
              <a:rPr lang="en-US" altLang="ko-KR" sz="2400" b="1" dirty="0">
                <a:latin typeface="Courier New" panose="02070309020205020404" pitchFamily="49" charset="0"/>
                <a:ea typeface="Gulim" panose="020B0600000101010101" pitchFamily="34" charset="-127"/>
              </a:rPr>
            </a:br>
            <a:r>
              <a:rPr lang="en-US" altLang="ko-KR" sz="2400" b="1" dirty="0">
                <a:solidFill>
                  <a:srgbClr val="FF0000"/>
                </a:solidFill>
                <a:latin typeface="Courier New" panose="02070309020205020404" pitchFamily="49" charset="0"/>
                <a:ea typeface="Gulim" panose="020B0600000101010101" pitchFamily="34" charset="-127"/>
              </a:rPr>
              <a:t>while(TRUE) {;}</a:t>
            </a:r>
          </a:p>
          <a:p>
            <a:pPr>
              <a:lnSpc>
                <a:spcPct val="110000"/>
              </a:lnSpc>
            </a:pPr>
            <a:r>
              <a:rPr lang="en-US" altLang="ko-KR" dirty="0">
                <a:latin typeface="Helvetica" panose="020B0604020202020204" pitchFamily="34" charset="0"/>
                <a:ea typeface="Gulim" panose="020B0600000101010101" pitchFamily="34" charset="-127"/>
              </a:rPr>
              <a:t>Real-Time system—no guarantees on timing! </a:t>
            </a:r>
          </a:p>
          <a:p>
            <a:pPr lvl="1">
              <a:lnSpc>
                <a:spcPct val="110000"/>
              </a:lnSpc>
            </a:pPr>
            <a:r>
              <a:rPr lang="en-US" altLang="ko-KR" dirty="0">
                <a:latin typeface="Helvetica" panose="020B0604020202020204" pitchFamily="34" charset="0"/>
                <a:ea typeface="Gulim" panose="020B0600000101010101" pitchFamily="34" charset="-127"/>
              </a:rPr>
              <a:t>Critical Sections might be arbitrarily long</a:t>
            </a:r>
          </a:p>
          <a:p>
            <a:pPr>
              <a:lnSpc>
                <a:spcPct val="110000"/>
              </a:lnSpc>
            </a:pPr>
            <a:r>
              <a:rPr lang="en-US" altLang="ko-KR" dirty="0">
                <a:latin typeface="Helvetica" panose="020B0604020202020204" pitchFamily="34" charset="0"/>
                <a:ea typeface="Gulim" panose="020B0600000101010101" pitchFamily="34" charset="-127"/>
              </a:rPr>
              <a:t>What happens with I/O or other important events?	</a:t>
            </a:r>
          </a:p>
          <a:p>
            <a:pPr lvl="1">
              <a:lnSpc>
                <a:spcPct val="110000"/>
              </a:lnSpc>
            </a:pPr>
            <a:r>
              <a:rPr lang="en-US" altLang="ko-KR" dirty="0">
                <a:latin typeface="Helvetica" panose="020B0604020202020204" pitchFamily="34" charset="0"/>
                <a:ea typeface="Gulim" panose="020B0600000101010101" pitchFamily="34" charset="-127"/>
              </a:rPr>
              <a:t>“Reactor about to meltdown. Help?”</a:t>
            </a:r>
          </a:p>
        </p:txBody>
      </p:sp>
      <p:pic>
        <p:nvPicPr>
          <p:cNvPr id="444420" name="Picture 4" descr="MCj01049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75" y="4343400"/>
            <a:ext cx="18256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667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00100" y="458279"/>
            <a:ext cx="7543800" cy="8794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a:xfrm>
            <a:off x="1028693" y="2187450"/>
            <a:ext cx="7200900" cy="3581400"/>
          </a:xfrm>
        </p:spPr>
        <p:txBody>
          <a:bodyPr/>
          <a:lstStyle/>
          <a:p>
            <a:r>
              <a:rPr lang="en-US" dirty="0"/>
              <a:t>First step towards making shared data thread-safe</a:t>
            </a:r>
          </a:p>
          <a:p>
            <a:r>
              <a:rPr lang="en-US" dirty="0"/>
              <a:t>The idea is to make instructions atomic to stop context switch from happening</a:t>
            </a:r>
          </a:p>
          <a:p>
            <a:r>
              <a:rPr lang="en-US" dirty="0"/>
              <a:t>General Idea:</a:t>
            </a:r>
          </a:p>
          <a:p>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733802"/>
            <a:ext cx="3200400" cy="1143000"/>
            <a:chOff x="1981200" y="3739108"/>
            <a:chExt cx="3200400" cy="1113563"/>
          </a:xfrm>
        </p:grpSpPr>
        <p:sp>
          <p:nvSpPr>
            <p:cNvPr id="6" name="Oval 5">
              <a:extLst>
                <a:ext uri="{FF2B5EF4-FFF2-40B4-BE49-F238E27FC236}">
                  <a16:creationId xmlns:a16="http://schemas.microsoft.com/office/drawing/2014/main" id="{3CEC1685-F677-4F95-979C-7337B83174AF}"/>
                </a:ext>
              </a:extLst>
            </p:cNvPr>
            <p:cNvSpPr/>
            <p:nvPr/>
          </p:nvSpPr>
          <p:spPr>
            <a:xfrm>
              <a:off x="2893062" y="3739108"/>
              <a:ext cx="2288538" cy="111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68440" cy="1920240"/>
            <a:chOff x="5181600" y="2918143"/>
            <a:chExt cx="3268440" cy="1920240"/>
          </a:xfrm>
        </p:grpSpPr>
        <p:sp>
          <p:nvSpPr>
            <p:cNvPr id="10" name="TextBox 9">
              <a:extLst>
                <a:ext uri="{FF2B5EF4-FFF2-40B4-BE49-F238E27FC236}">
                  <a16:creationId xmlns:a16="http://schemas.microsoft.com/office/drawing/2014/main" id="{6230E6F7-33E1-4D15-954C-B5323A98089A}"/>
                </a:ext>
              </a:extLst>
            </p:cNvPr>
            <p:cNvSpPr txBox="1"/>
            <p:nvPr/>
          </p:nvSpPr>
          <p:spPr>
            <a:xfrm>
              <a:off x="5181600" y="2967335"/>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12662" y="3861411"/>
              <a:ext cx="1404552"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1</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68440" cy="1920240"/>
              <a:chOff x="5181600" y="2918143"/>
              <a:chExt cx="3268440"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601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X=2</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848514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08918"/>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Better Implementation of Locks</a:t>
            </a:r>
          </a:p>
        </p:txBody>
      </p:sp>
      <p:sp>
        <p:nvSpPr>
          <p:cNvPr id="78851" name="Rectangle 3"/>
          <p:cNvSpPr>
            <a:spLocks noGrp="1" noChangeArrowheads="1"/>
          </p:cNvSpPr>
          <p:nvPr>
            <p:ph idx="1"/>
          </p:nvPr>
        </p:nvSpPr>
        <p:spPr>
          <a:xfrm>
            <a:off x="457200" y="1611948"/>
            <a:ext cx="8610600" cy="1295400"/>
          </a:xfrm>
        </p:spPr>
        <p:txBody>
          <a:bodyPr>
            <a:normAutofit/>
          </a:bodyPr>
          <a:lstStyle/>
          <a:p>
            <a:pPr>
              <a:lnSpc>
                <a:spcPct val="110000"/>
              </a:lnSpc>
              <a:spcBef>
                <a:spcPct val="25000"/>
              </a:spcBef>
              <a:tabLst>
                <a:tab pos="801688" algn="l"/>
                <a:tab pos="1139825" algn="l"/>
                <a:tab pos="1490663" algn="l"/>
                <a:tab pos="1828800" algn="l"/>
              </a:tabLst>
            </a:pPr>
            <a:r>
              <a:rPr lang="en-US" altLang="ko-KR" dirty="0">
                <a:latin typeface="Helvetica" panose="020B0604020202020204" pitchFamily="34" charset="0"/>
                <a:ea typeface="Gulim" panose="020B0600000101010101" pitchFamily="34" charset="-127"/>
              </a:rPr>
              <a:t>Key idea: maintain a lock variable and impose mutual exclusion only during operations on that variable</a:t>
            </a:r>
          </a:p>
          <a:p>
            <a:pPr>
              <a:lnSpc>
                <a:spcPct val="110000"/>
              </a:lnSpc>
              <a:spcBef>
                <a:spcPct val="25000"/>
              </a:spcBef>
              <a:buFontTx/>
              <a:buNone/>
              <a:tabLst>
                <a:tab pos="801688" algn="l"/>
                <a:tab pos="1139825" algn="l"/>
                <a:tab pos="1490663" algn="l"/>
                <a:tab pos="1828800" algn="l"/>
              </a:tabLst>
            </a:pPr>
            <a:r>
              <a:rPr lang="en-US" altLang="ko-KR" sz="2200" dirty="0">
                <a:latin typeface="Courier New" panose="02070309020205020404" pitchFamily="49" charset="0"/>
                <a:ea typeface="Gulim" panose="020B0600000101010101" pitchFamily="34" charset="-127"/>
              </a:rPr>
              <a:t>	</a:t>
            </a:r>
          </a:p>
        </p:txBody>
      </p:sp>
      <p:sp>
        <p:nvSpPr>
          <p:cNvPr id="78852" name="Text Box 5"/>
          <p:cNvSpPr txBox="1">
            <a:spLocks noChangeArrowheads="1"/>
          </p:cNvSpPr>
          <p:nvPr/>
        </p:nvSpPr>
        <p:spPr bwMode="auto">
          <a:xfrm>
            <a:off x="609600" y="2779984"/>
            <a:ext cx="458152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p>
          <a:p>
            <a:pPr>
              <a:spcBef>
                <a:spcPct val="0"/>
              </a:spcBef>
              <a:buFontTx/>
              <a:buNone/>
            </a:pPr>
            <a:endParaRPr lang="en-US" sz="1900" b="1" dirty="0">
              <a:latin typeface="Courier New" panose="02070309020205020404" pitchFamily="49" charset="0"/>
            </a:endParaRPr>
          </a:p>
          <a:p>
            <a:pPr>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p>
        </p:txBody>
      </p:sp>
      <p:sp>
        <p:nvSpPr>
          <p:cNvPr id="78853" name="Text Box 6"/>
          <p:cNvSpPr txBox="1">
            <a:spLocks noChangeArrowheads="1"/>
          </p:cNvSpPr>
          <p:nvPr/>
        </p:nvSpPr>
        <p:spPr bwMode="auto">
          <a:xfrm>
            <a:off x="4495800" y="2750344"/>
            <a:ext cx="4648200"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solidFill>
                <a:srgbClr val="0070C0"/>
              </a:solidFill>
              <a:latin typeface="Courier New" panose="02070309020205020404" pitchFamily="49" charset="0"/>
            </a:endParaRPr>
          </a:p>
          <a:p>
            <a:pPr>
              <a:lnSpc>
                <a:spcPct val="90000"/>
              </a:lnSpc>
              <a:spcBef>
                <a:spcPct val="10000"/>
              </a:spcBef>
              <a:buFontTx/>
              <a:buNone/>
            </a:pPr>
            <a:endParaRPr lang="en-US" sz="1900" b="1" dirty="0">
              <a:solidFill>
                <a:srgbClr val="0070C0"/>
              </a:solidFill>
              <a:latin typeface="Courier New" panose="02070309020205020404" pitchFamily="49" charset="0"/>
            </a:endParaRPr>
          </a:p>
          <a:p>
            <a:pPr>
              <a:lnSpc>
                <a:spcPct val="90000"/>
              </a:lnSpc>
              <a:spcBef>
                <a:spcPct val="10000"/>
              </a:spcBef>
              <a:buFontTx/>
              <a:buNone/>
            </a:pPr>
            <a:r>
              <a:rPr lang="en-US" sz="1900" b="1" dirty="0">
                <a:solidFill>
                  <a:srgbClr val="0070C0"/>
                </a:solidFill>
                <a:latin typeface="Courier New" panose="02070309020205020404" pitchFamily="49" charset="0"/>
              </a:rPr>
              <a:t>Release()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disable interrupts;</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if (anyone on wait queue)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take thread off wait queue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Put on the ready queue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 else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value = FREE;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enable interrupts;</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a:t>
            </a:r>
          </a:p>
        </p:txBody>
      </p:sp>
      <p:grpSp>
        <p:nvGrpSpPr>
          <p:cNvPr id="78854" name="Group 19"/>
          <p:cNvGrpSpPr>
            <a:grpSpLocks/>
          </p:cNvGrpSpPr>
          <p:nvPr/>
        </p:nvGrpSpPr>
        <p:grpSpPr bwMode="auto">
          <a:xfrm>
            <a:off x="8229600" y="2590800"/>
            <a:ext cx="609600" cy="685800"/>
            <a:chOff x="1776" y="912"/>
            <a:chExt cx="476" cy="576"/>
          </a:xfrm>
        </p:grpSpPr>
        <p:sp>
          <p:nvSpPr>
            <p:cNvPr id="78858"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9"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78860"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78861"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78862"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78863"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78864"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198348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lstStyle/>
          <a:p>
            <a:r>
              <a:rPr lang="en-US" dirty="0">
                <a:latin typeface="Helvetica" panose="020B0604020202020204" pitchFamily="34" charset="0"/>
                <a:cs typeface="Helvetica" panose="020B0604020202020204" pitchFamily="34" charset="0"/>
              </a:rPr>
              <a:t>Over-All Idea</a:t>
            </a:r>
          </a:p>
        </p:txBody>
      </p:sp>
      <p:grpSp>
        <p:nvGrpSpPr>
          <p:cNvPr id="3" name="Group 2"/>
          <p:cNvGrpSpPr/>
          <p:nvPr/>
        </p:nvGrpSpPr>
        <p:grpSpPr>
          <a:xfrm>
            <a:off x="990600" y="2057400"/>
            <a:ext cx="7010400" cy="3276600"/>
            <a:chOff x="533400" y="2438400"/>
            <a:chExt cx="7010400" cy="3276600"/>
          </a:xfrm>
        </p:grpSpPr>
        <p:cxnSp>
          <p:nvCxnSpPr>
            <p:cNvPr id="7" name="Straight Arrow Connector 6"/>
            <p:cNvCxnSpPr/>
            <p:nvPr/>
          </p:nvCxnSpPr>
          <p:spPr>
            <a:xfrm>
              <a:off x="12954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981200" y="24384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cxnSp>
          <p:nvCxnSpPr>
            <p:cNvPr id="9" name="Straight Arrow Connector 8"/>
            <p:cNvCxnSpPr>
              <a:stCxn id="8" idx="7"/>
              <a:endCxn id="11" idx="1"/>
            </p:cNvCxnSpPr>
            <p:nvPr/>
          </p:nvCxnSpPr>
          <p:spPr>
            <a:xfrm>
              <a:off x="3086893" y="2527674"/>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638800" y="2438400"/>
              <a:ext cx="14478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cxnSp>
          <p:nvCxnSpPr>
            <p:cNvPr id="15" name="Straight Arrow Connector 14"/>
            <p:cNvCxnSpPr>
              <a:stCxn id="11" idx="3"/>
              <a:endCxn id="8" idx="5"/>
            </p:cNvCxnSpPr>
            <p:nvPr/>
          </p:nvCxnSpPr>
          <p:spPr>
            <a:xfrm flipH="1">
              <a:off x="3086893" y="2958726"/>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4"/>
              <a:endCxn id="22" idx="7"/>
            </p:cNvCxnSpPr>
            <p:nvPr/>
          </p:nvCxnSpPr>
          <p:spPr>
            <a:xfrm flipH="1">
              <a:off x="4839493" y="3048000"/>
              <a:ext cx="15232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33800" y="41148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grpSp>
          <p:nvGrpSpPr>
            <p:cNvPr id="29" name="Group 28"/>
            <p:cNvGrpSpPr/>
            <p:nvPr/>
          </p:nvGrpSpPr>
          <p:grpSpPr>
            <a:xfrm>
              <a:off x="3124200" y="4876800"/>
              <a:ext cx="3657600" cy="381000"/>
              <a:chOff x="3124200" y="5486400"/>
              <a:chExt cx="3657600" cy="381000"/>
            </a:xfrm>
            <a:solidFill>
              <a:schemeClr val="accent3">
                <a:lumMod val="75000"/>
              </a:schemeClr>
            </a:solidFill>
          </p:grpSpPr>
          <p:sp>
            <p:nvSpPr>
              <p:cNvPr id="25" name="Rectangle 24"/>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lock1</a:t>
                </a:r>
              </a:p>
            </p:txBody>
          </p:sp>
          <p:sp>
            <p:nvSpPr>
              <p:cNvPr id="26" name="Rectangle 25"/>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7" name="Rectangle 26"/>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28" name="Rectangle 27"/>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grpSp>
        <p:grpSp>
          <p:nvGrpSpPr>
            <p:cNvPr id="30" name="Group 29"/>
            <p:cNvGrpSpPr/>
            <p:nvPr/>
          </p:nvGrpSpPr>
          <p:grpSpPr>
            <a:xfrm>
              <a:off x="3124200" y="5334000"/>
              <a:ext cx="3657600" cy="381000"/>
              <a:chOff x="3124200" y="5486400"/>
              <a:chExt cx="3657600" cy="381000"/>
            </a:xfrm>
            <a:solidFill>
              <a:schemeClr val="accent3">
                <a:lumMod val="75000"/>
              </a:schemeClr>
            </a:solidFill>
          </p:grpSpPr>
          <p:sp>
            <p:nvSpPr>
              <p:cNvPr id="31" name="Rectangle 30"/>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lock2</a:t>
                </a:r>
              </a:p>
            </p:txBody>
          </p:sp>
          <p:sp>
            <p:nvSpPr>
              <p:cNvPr id="32" name="Rectangle 31"/>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T7</a:t>
                </a:r>
              </a:p>
            </p:txBody>
          </p:sp>
          <p:sp>
            <p:nvSpPr>
              <p:cNvPr id="33" name="Rectangle 32"/>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34" name="Rectangle 33"/>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T10</a:t>
                </a:r>
              </a:p>
            </p:txBody>
          </p:sp>
        </p:grpSp>
        <p:cxnSp>
          <p:nvCxnSpPr>
            <p:cNvPr id="35" name="Straight Arrow Connector 34"/>
            <p:cNvCxnSpPr>
              <a:stCxn id="22" idx="1"/>
              <a:endCxn id="8" idx="4"/>
            </p:cNvCxnSpPr>
            <p:nvPr/>
          </p:nvCxnSpPr>
          <p:spPr>
            <a:xfrm flipH="1" flipV="1">
              <a:off x="2628900" y="3048000"/>
              <a:ext cx="12946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33400" y="3276600"/>
              <a:ext cx="2590800" cy="381000"/>
              <a:chOff x="4191000" y="5486400"/>
              <a:chExt cx="2590800" cy="381000"/>
            </a:xfrm>
            <a:solidFill>
              <a:schemeClr val="accent3">
                <a:lumMod val="75000"/>
              </a:schemeClr>
            </a:solidFill>
          </p:grpSpPr>
          <p:sp>
            <p:nvSpPr>
              <p:cNvPr id="40" name="Rectangle 39"/>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sp>
            <p:nvSpPr>
              <p:cNvPr id="41" name="Rectangle 40"/>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T6</a:t>
                </a:r>
              </a:p>
            </p:txBody>
          </p:sp>
          <p:sp>
            <p:nvSpPr>
              <p:cNvPr id="42" name="Rectangle 41"/>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T8</a:t>
                </a:r>
              </a:p>
            </p:txBody>
          </p:sp>
        </p:grpSp>
        <p:sp>
          <p:nvSpPr>
            <p:cNvPr id="43" name="Rectangle 42"/>
            <p:cNvSpPr/>
            <p:nvPr/>
          </p:nvSpPr>
          <p:spPr>
            <a:xfrm>
              <a:off x="6324600" y="3200400"/>
              <a:ext cx="762000" cy="381000"/>
            </a:xfrm>
            <a:prstGeom prst="rect">
              <a:avLst/>
            </a:prstGeom>
            <a:solidFill>
              <a:schemeClr val="accent3">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T9</a:t>
              </a:r>
            </a:p>
          </p:txBody>
        </p:sp>
        <p:cxnSp>
          <p:nvCxnSpPr>
            <p:cNvPr id="44" name="Straight Arrow Connector 43"/>
            <p:cNvCxnSpPr/>
            <p:nvPr/>
          </p:nvCxnSpPr>
          <p:spPr>
            <a:xfrm>
              <a:off x="68580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439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98450"/>
            <a:ext cx="7391400" cy="533400"/>
          </a:xfrm>
        </p:spPr>
        <p:txBody>
          <a:bodyPr>
            <a:normAutofit fontScale="90000"/>
          </a:bodyPr>
          <a:lstStyle/>
          <a:p>
            <a:r>
              <a:rPr lang="en-US" altLang="ko-KR" dirty="0">
                <a:latin typeface="Helvetica" panose="020B0604020202020204" pitchFamily="34" charset="0"/>
                <a:ea typeface="Gulim" panose="020B0600000101010101" pitchFamily="34" charset="-127"/>
              </a:rPr>
              <a:t>New Lock Discussion</a:t>
            </a:r>
          </a:p>
        </p:txBody>
      </p:sp>
      <p:sp>
        <p:nvSpPr>
          <p:cNvPr id="446467" name="Rectangle 3"/>
          <p:cNvSpPr>
            <a:spLocks noGrp="1" noChangeArrowheads="1"/>
          </p:cNvSpPr>
          <p:nvPr>
            <p:ph idx="1"/>
          </p:nvPr>
        </p:nvSpPr>
        <p:spPr>
          <a:xfrm>
            <a:off x="457200" y="1066800"/>
            <a:ext cx="8610600" cy="6096000"/>
          </a:xfrm>
        </p:spPr>
        <p:txBody>
          <a:bodyPr>
            <a:normAutofit/>
          </a:bodyPr>
          <a:lstStyle/>
          <a:p>
            <a:pPr>
              <a:defRPr/>
            </a:pPr>
            <a:r>
              <a:rPr lang="en-US" altLang="ko-KR" sz="2400" dirty="0">
                <a:latin typeface="Helvetica" charset="0"/>
                <a:ea typeface="굴림" charset="0"/>
                <a:cs typeface="굴림" charset="0"/>
              </a:rPr>
              <a:t>Disable interrupts: avoid interrupting between checking lock value (in Acquire()) and setting it (in Release())</a:t>
            </a:r>
            <a:endParaRPr lang="en-US" altLang="ko-KR" sz="1200" dirty="0">
              <a:latin typeface="Helvetica" charset="0"/>
              <a:ea typeface="굴림" charset="0"/>
              <a:cs typeface="굴림" charset="0"/>
            </a:endParaRPr>
          </a:p>
          <a:p>
            <a:pPr lvl="1">
              <a:defRPr/>
            </a:pPr>
            <a:r>
              <a:rPr lang="en-US" altLang="ko-KR" sz="2000" dirty="0">
                <a:latin typeface="Helvetica" charset="0"/>
                <a:ea typeface="굴림" charset="0"/>
                <a:cs typeface="굴림" charset="0"/>
              </a:rPr>
              <a:t>Otherwise two threads could think that they both have lock</a:t>
            </a: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marL="0" indent="0">
              <a:buFontTx/>
              <a:buNone/>
              <a:defRPr/>
            </a:pPr>
            <a:endParaRPr lang="en-US" altLang="ko-KR" sz="2400" dirty="0">
              <a:latin typeface="Helvetica" charset="0"/>
              <a:ea typeface="굴림" charset="0"/>
              <a:cs typeface="굴림" charset="0"/>
            </a:endParaRPr>
          </a:p>
          <a:p>
            <a:pPr>
              <a:defRPr/>
            </a:pPr>
            <a:r>
              <a:rPr lang="en-US" altLang="ko-KR" sz="2400" dirty="0">
                <a:latin typeface="Helvetica" charset="0"/>
                <a:ea typeface="굴림" charset="0"/>
                <a:cs typeface="굴림" charset="0"/>
              </a:rPr>
              <a:t>Note: unlike previous solution, critical section very short</a:t>
            </a:r>
          </a:p>
          <a:p>
            <a:pPr lvl="1">
              <a:defRPr/>
            </a:pPr>
            <a:r>
              <a:rPr lang="en-US" altLang="ko-KR" sz="2000" dirty="0">
                <a:latin typeface="Helvetica" charset="0"/>
                <a:ea typeface="굴림" charset="0"/>
                <a:cs typeface="굴림" charset="0"/>
              </a:rPr>
              <a:t>User of lock can take as long as they like in their own critical section</a:t>
            </a:r>
          </a:p>
          <a:p>
            <a:pPr lvl="1">
              <a:defRPr/>
            </a:pPr>
            <a:r>
              <a:rPr lang="en-US" altLang="ko-KR" sz="2000" dirty="0">
                <a:latin typeface="Helvetica" charset="0"/>
                <a:ea typeface="굴림" charset="0"/>
                <a:cs typeface="굴림" charset="0"/>
              </a:rPr>
              <a:t>Critical interrupts taken in time</a:t>
            </a:r>
          </a:p>
        </p:txBody>
      </p:sp>
      <p:grpSp>
        <p:nvGrpSpPr>
          <p:cNvPr id="80900" name="Group 9"/>
          <p:cNvGrpSpPr>
            <a:grpSpLocks/>
          </p:cNvGrpSpPr>
          <p:nvPr/>
        </p:nvGrpSpPr>
        <p:grpSpPr bwMode="auto">
          <a:xfrm>
            <a:off x="1447800" y="2286000"/>
            <a:ext cx="6323013" cy="2992437"/>
            <a:chOff x="852" y="1344"/>
            <a:chExt cx="3983" cy="1885"/>
          </a:xfrm>
        </p:grpSpPr>
        <p:sp>
          <p:nvSpPr>
            <p:cNvPr id="80904" name="Text Box 4"/>
            <p:cNvSpPr txBox="1">
              <a:spLocks noChangeArrowheads="1"/>
            </p:cNvSpPr>
            <p:nvPr/>
          </p:nvSpPr>
          <p:spPr bwMode="auto">
            <a:xfrm>
              <a:off x="852" y="1344"/>
              <a:ext cx="2886"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disable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enable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a:t>
              </a:r>
            </a:p>
          </p:txBody>
        </p:sp>
        <p:grpSp>
          <p:nvGrpSpPr>
            <p:cNvPr id="80905" name="Group 8"/>
            <p:cNvGrpSpPr>
              <a:grpSpLocks/>
            </p:cNvGrpSpPr>
            <p:nvPr/>
          </p:nvGrpSpPr>
          <p:grpSpPr bwMode="auto">
            <a:xfrm>
              <a:off x="3792" y="1488"/>
              <a:ext cx="1043" cy="1200"/>
              <a:chOff x="3811" y="2112"/>
              <a:chExt cx="1043" cy="1200"/>
            </a:xfrm>
          </p:grpSpPr>
          <p:sp>
            <p:nvSpPr>
              <p:cNvPr id="80906" name="AutoShape 6"/>
              <p:cNvSpPr>
                <a:spLocks/>
              </p:cNvSpPr>
              <p:nvPr/>
            </p:nvSpPr>
            <p:spPr bwMode="auto">
              <a:xfrm>
                <a:off x="3811" y="2112"/>
                <a:ext cx="336" cy="1200"/>
              </a:xfrm>
              <a:prstGeom prst="rightBrace">
                <a:avLst>
                  <a:gd name="adj1" fmla="val 2976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80907" name="Text Box 7"/>
              <p:cNvSpPr txBox="1">
                <a:spLocks noChangeArrowheads="1"/>
              </p:cNvSpPr>
              <p:nvPr/>
            </p:nvSpPr>
            <p:spPr bwMode="auto">
              <a:xfrm>
                <a:off x="4224" y="2544"/>
                <a:ext cx="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Critical</a:t>
                </a:r>
              </a:p>
              <a:p>
                <a:pPr>
                  <a:spcBef>
                    <a:spcPct val="0"/>
                  </a:spcBef>
                  <a:buFontTx/>
                  <a:buNone/>
                </a:pPr>
                <a:r>
                  <a:rPr lang="en-US" sz="1800" b="1">
                    <a:latin typeface="Comic Sans MS" panose="030F0702030302020204" pitchFamily="66" charset="0"/>
                  </a:rPr>
                  <a:t>Section</a:t>
                </a:r>
              </a:p>
            </p:txBody>
          </p:sp>
        </p:grpSp>
      </p:grpSp>
    </p:spTree>
    <p:extLst>
      <p:ext uri="{BB962C8B-B14F-4D97-AF65-F5344CB8AC3E}">
        <p14:creationId xmlns:p14="http://schemas.microsoft.com/office/powerpoint/2010/main" val="1594088419"/>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22959" y="263527"/>
            <a:ext cx="7543800" cy="879473"/>
          </a:xfrm>
        </p:spPr>
        <p:txBody>
          <a:bodyPr>
            <a:normAutofit/>
          </a:bodyPr>
          <a:lstStyle/>
          <a:p>
            <a:r>
              <a:rPr lang="en-US" altLang="ko-KR" dirty="0">
                <a:latin typeface="Helvetica" panose="020B0604020202020204" pitchFamily="34" charset="0"/>
                <a:ea typeface="Gulim" panose="020B0600000101010101" pitchFamily="34" charset="-127"/>
              </a:rPr>
              <a:t>Who Enables Interrupts then?</a:t>
            </a:r>
          </a:p>
        </p:txBody>
      </p:sp>
      <p:sp>
        <p:nvSpPr>
          <p:cNvPr id="450563" name="Rectangle 3"/>
          <p:cNvSpPr>
            <a:spLocks noGrp="1" noChangeArrowheads="1"/>
          </p:cNvSpPr>
          <p:nvPr>
            <p:ph idx="1"/>
          </p:nvPr>
        </p:nvSpPr>
        <p:spPr>
          <a:xfrm>
            <a:off x="542171" y="1600200"/>
            <a:ext cx="8686800" cy="4953000"/>
          </a:xfrm>
        </p:spPr>
        <p:txBody>
          <a:bodyPr>
            <a:normAutofit lnSpcReduction="10000"/>
          </a:bodyPr>
          <a:lstStyle/>
          <a:p>
            <a:pPr>
              <a:lnSpc>
                <a:spcPct val="80000"/>
              </a:lnSpc>
              <a:tabLst>
                <a:tab pos="2517775" algn="ctr"/>
                <a:tab pos="5548313" algn="ctr"/>
              </a:tabLst>
            </a:pPr>
            <a:r>
              <a:rPr lang="en-US" altLang="ko-KR" sz="2000" dirty="0">
                <a:latin typeface="Helvetica" panose="020B0604020202020204" pitchFamily="34" charset="0"/>
                <a:ea typeface="Gulim" panose="020B0600000101010101" pitchFamily="34" charset="-127"/>
              </a:rPr>
              <a:t>Since </a:t>
            </a:r>
            <a:r>
              <a:rPr lang="en-US" altLang="ko-KR" sz="2000" dirty="0" err="1">
                <a:latin typeface="Helvetica" panose="020B0604020202020204" pitchFamily="34" charset="0"/>
                <a:ea typeface="Gulim" panose="020B0600000101010101" pitchFamily="34" charset="-127"/>
              </a:rPr>
              <a:t>ints</a:t>
            </a:r>
            <a:r>
              <a:rPr lang="en-US" altLang="ko-KR" sz="2000" dirty="0">
                <a:latin typeface="Helvetica" panose="020B0604020202020204" pitchFamily="34" charset="0"/>
                <a:ea typeface="Gulim" panose="020B0600000101010101" pitchFamily="34" charset="-127"/>
              </a:rPr>
              <a:t> are disabled when you call sleep:</a:t>
            </a:r>
          </a:p>
          <a:p>
            <a:pPr lvl="1">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Responsibility of the next thread to re-enable </a:t>
            </a:r>
            <a:r>
              <a:rPr lang="en-US" altLang="ko-KR" sz="1800" dirty="0" err="1">
                <a:latin typeface="Helvetica" panose="020B0604020202020204" pitchFamily="34" charset="0"/>
                <a:ea typeface="Gulim" panose="020B0600000101010101" pitchFamily="34" charset="-127"/>
              </a:rPr>
              <a:t>ints</a:t>
            </a:r>
            <a:endParaRPr lang="en-US" altLang="ko-KR" sz="1800" dirty="0">
              <a:latin typeface="Helvetica" panose="020B0604020202020204" pitchFamily="34" charset="0"/>
              <a:ea typeface="Gulim" panose="020B0600000101010101" pitchFamily="34" charset="-127"/>
            </a:endParaRPr>
          </a:p>
          <a:p>
            <a:pPr>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When the sleeping thread wakes up, returns to acquire and re-enables interrupts</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A</a:t>
            </a:r>
            <a:r>
              <a:rPr lang="en-US" altLang="ko-KR" sz="1800" dirty="0">
                <a:latin typeface="Helvetica" panose="020B0604020202020204" pitchFamily="34"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B</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r>
              <a:rPr lang="en-US" altLang="ko-KR" sz="2000" dirty="0">
                <a:latin typeface="Courier New" panose="02070309020205020404" pitchFamily="49" charset="0"/>
                <a:ea typeface="Gulim" panose="020B0600000101010101" pitchFamily="34" charset="-127"/>
              </a:rPr>
              <a:t>disable </a:t>
            </a:r>
            <a:r>
              <a:rPr lang="en-US" altLang="ko-KR" sz="2000" dirty="0" err="1">
                <a:latin typeface="Courier New" panose="02070309020205020404" pitchFamily="49" charset="0"/>
                <a:ea typeface="Gulim" panose="020B0600000101010101" pitchFamily="34" charset="-127"/>
              </a:rPr>
              <a:t>ints</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sleep</a:t>
            </a:r>
            <a:endParaRPr lang="en-US" altLang="ko-KR" sz="1800" dirty="0">
              <a:latin typeface="Courier New" panose="02070309020205020404" pitchFamily="49" charset="0"/>
              <a:ea typeface="Gulim" panose="020B0600000101010101" pitchFamily="34" charset="-127"/>
            </a:endParaRP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disable </a:t>
            </a:r>
            <a:r>
              <a:rPr lang="en-US" altLang="ko-KR" sz="1800" dirty="0" err="1">
                <a:latin typeface="Courier New" panose="02070309020205020404" pitchFamily="49" charset="0"/>
                <a:ea typeface="Gulim" panose="020B0600000101010101" pitchFamily="34" charset="-127"/>
              </a:rPr>
              <a:t>int</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sleep</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2000" dirty="0">
                <a:latin typeface="Courier New" panose="02070309020205020404" pitchFamily="49" charset="0"/>
                <a:ea typeface="Gulim" panose="020B0600000101010101" pitchFamily="34" charset="-127"/>
              </a:rPr>
              <a:t>sleep return</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enable </a:t>
            </a:r>
            <a:r>
              <a:rPr lang="en-US" altLang="ko-KR" sz="2000" dirty="0" err="1">
                <a:latin typeface="Courier New" panose="02070309020205020404" pitchFamily="49" charset="0"/>
                <a:ea typeface="Gulim" panose="020B0600000101010101" pitchFamily="34" charset="-127"/>
              </a:rPr>
              <a:t>ints</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p:txBody>
      </p:sp>
      <p:grpSp>
        <p:nvGrpSpPr>
          <p:cNvPr id="2" name="Group 9"/>
          <p:cNvGrpSpPr>
            <a:grpSpLocks/>
          </p:cNvGrpSpPr>
          <p:nvPr/>
        </p:nvGrpSpPr>
        <p:grpSpPr bwMode="auto">
          <a:xfrm>
            <a:off x="3769075" y="3391156"/>
            <a:ext cx="1447800" cy="641350"/>
            <a:chOff x="2160" y="2128"/>
            <a:chExt cx="912" cy="404"/>
          </a:xfrm>
        </p:grpSpPr>
        <p:sp>
          <p:nvSpPr>
            <p:cNvPr id="85006"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7" name="Text Box 7"/>
            <p:cNvSpPr txBox="1">
              <a:spLocks noChangeArrowheads="1"/>
            </p:cNvSpPr>
            <p:nvPr/>
          </p:nvSpPr>
          <p:spPr bwMode="auto">
            <a:xfrm rot="537817">
              <a:off x="2382" y="2128"/>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3" name="Group 10"/>
          <p:cNvGrpSpPr>
            <a:grpSpLocks/>
          </p:cNvGrpSpPr>
          <p:nvPr/>
        </p:nvGrpSpPr>
        <p:grpSpPr bwMode="auto">
          <a:xfrm>
            <a:off x="3733800" y="4876800"/>
            <a:ext cx="1447800" cy="641350"/>
            <a:chOff x="2400" y="3214"/>
            <a:chExt cx="912" cy="404"/>
          </a:xfrm>
        </p:grpSpPr>
        <p:sp>
          <p:nvSpPr>
            <p:cNvPr id="85004"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5" name="Text Box 8"/>
            <p:cNvSpPr txBox="1">
              <a:spLocks noChangeArrowheads="1"/>
            </p:cNvSpPr>
            <p:nvPr/>
          </p:nvSpPr>
          <p:spPr bwMode="auto">
            <a:xfrm rot="-514484">
              <a:off x="2456" y="3214"/>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5" name="Group 4"/>
          <p:cNvGrpSpPr>
            <a:grpSpLocks/>
          </p:cNvGrpSpPr>
          <p:nvPr/>
        </p:nvGrpSpPr>
        <p:grpSpPr bwMode="auto">
          <a:xfrm>
            <a:off x="5257800" y="3200400"/>
            <a:ext cx="2185214" cy="2155779"/>
            <a:chOff x="4978774" y="3276600"/>
            <a:chExt cx="2184812" cy="2155640"/>
          </a:xfrm>
        </p:grpSpPr>
        <p:sp>
          <p:nvSpPr>
            <p:cNvPr id="85002" name="TextBox 3"/>
            <p:cNvSpPr txBox="1">
              <a:spLocks noChangeArrowheads="1"/>
            </p:cNvSpPr>
            <p:nvPr/>
          </p:nvSpPr>
          <p:spPr bwMode="auto">
            <a:xfrm>
              <a:off x="4978774" y="3276600"/>
              <a:ext cx="2184812"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sleep returns</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enable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p:txBody>
        </p:sp>
        <p:sp>
          <p:nvSpPr>
            <p:cNvPr id="85003" name="TextBox 10"/>
            <p:cNvSpPr txBox="1">
              <a:spLocks noChangeArrowheads="1"/>
            </p:cNvSpPr>
            <p:nvPr/>
          </p:nvSpPr>
          <p:spPr bwMode="auto">
            <a:xfrm>
              <a:off x="5029200" y="4724400"/>
              <a:ext cx="2030951"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disable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a:p>
              <a:pPr marL="0" lvl="1">
                <a:spcBef>
                  <a:spcPct val="0"/>
                </a:spcBef>
                <a:buFontTx/>
                <a:buNone/>
              </a:pPr>
              <a:r>
                <a:rPr lang="en-US" altLang="ko-KR" dirty="0">
                  <a:latin typeface="Courier New" panose="02070309020205020404" pitchFamily="49" charset="0"/>
                  <a:ea typeface="Gulim" panose="020B0600000101010101" pitchFamily="34" charset="-127"/>
                </a:rPr>
                <a:t>sleep</a:t>
              </a:r>
            </a:p>
          </p:txBody>
        </p:sp>
      </p:grpSp>
    </p:spTree>
    <p:extLst>
      <p:ext uri="{BB962C8B-B14F-4D97-AF65-F5344CB8AC3E}">
        <p14:creationId xmlns:p14="http://schemas.microsoft.com/office/powerpoint/2010/main" val="230642976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normAutofit/>
          </a:bodyPr>
          <a:lstStyle/>
          <a:p>
            <a:r>
              <a:rPr lang="en-US" dirty="0">
                <a:latin typeface="Helvetica" panose="020B0604020202020204" pitchFamily="34" charset="0"/>
                <a:cs typeface="Helvetica" panose="020B0604020202020204" pitchFamily="34" charset="0"/>
              </a:rPr>
              <a:t>An Execution Trace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6169100"/>
              </p:ext>
            </p:extLst>
          </p:nvPr>
        </p:nvGraphicFramePr>
        <p:xfrm>
          <a:off x="685800" y="1828800"/>
          <a:ext cx="7543800" cy="352806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910580896"/>
                    </a:ext>
                  </a:extLst>
                </a:gridCol>
                <a:gridCol w="1257300">
                  <a:extLst>
                    <a:ext uri="{9D8B030D-6E8A-4147-A177-3AD203B41FA5}">
                      <a16:colId xmlns:a16="http://schemas.microsoft.com/office/drawing/2014/main" val="3878253557"/>
                    </a:ext>
                  </a:extLst>
                </a:gridCol>
                <a:gridCol w="1257300">
                  <a:extLst>
                    <a:ext uri="{9D8B030D-6E8A-4147-A177-3AD203B41FA5}">
                      <a16:colId xmlns:a16="http://schemas.microsoft.com/office/drawing/2014/main" val="3041761160"/>
                    </a:ext>
                  </a:extLst>
                </a:gridCol>
                <a:gridCol w="1257300">
                  <a:extLst>
                    <a:ext uri="{9D8B030D-6E8A-4147-A177-3AD203B41FA5}">
                      <a16:colId xmlns:a16="http://schemas.microsoft.com/office/drawing/2014/main" val="3464100069"/>
                    </a:ext>
                  </a:extLst>
                </a:gridCol>
                <a:gridCol w="1257300">
                  <a:extLst>
                    <a:ext uri="{9D8B030D-6E8A-4147-A177-3AD203B41FA5}">
                      <a16:colId xmlns:a16="http://schemas.microsoft.com/office/drawing/2014/main" val="2038813490"/>
                    </a:ext>
                  </a:extLst>
                </a:gridCol>
                <a:gridCol w="1257300">
                  <a:extLst>
                    <a:ext uri="{9D8B030D-6E8A-4147-A177-3AD203B41FA5}">
                      <a16:colId xmlns:a16="http://schemas.microsoft.com/office/drawing/2014/main" val="105731128"/>
                    </a:ext>
                  </a:extLst>
                </a:gridCol>
              </a:tblGrid>
              <a:tr h="370840">
                <a:tc>
                  <a:txBody>
                    <a:bodyPr/>
                    <a:lstStyle/>
                    <a:p>
                      <a:r>
                        <a:rPr lang="en-US" dirty="0"/>
                        <a:t>T1</a:t>
                      </a:r>
                    </a:p>
                  </a:txBody>
                  <a:tcPr marL="84603" marR="84603"/>
                </a:tc>
                <a:tc>
                  <a:txBody>
                    <a:bodyPr/>
                    <a:lstStyle/>
                    <a:p>
                      <a:r>
                        <a:rPr lang="en-US" dirty="0"/>
                        <a:t>T2</a:t>
                      </a:r>
                    </a:p>
                  </a:txBody>
                  <a:tcPr marL="84603" marR="84603"/>
                </a:tc>
                <a:tc>
                  <a:txBody>
                    <a:bodyPr/>
                    <a:lstStyle/>
                    <a:p>
                      <a:r>
                        <a:rPr lang="en-US" dirty="0"/>
                        <a:t>T3</a:t>
                      </a:r>
                    </a:p>
                  </a:txBody>
                  <a:tcPr marL="84603" marR="84603"/>
                </a:tc>
                <a:tc>
                  <a:txBody>
                    <a:bodyPr/>
                    <a:lstStyle/>
                    <a:p>
                      <a:r>
                        <a:rPr lang="en-US" dirty="0"/>
                        <a:t>Interrupt</a:t>
                      </a:r>
                    </a:p>
                  </a:txBody>
                  <a:tcPr marL="84603" marR="84603"/>
                </a:tc>
                <a:tc>
                  <a:txBody>
                    <a:bodyPr/>
                    <a:lstStyle/>
                    <a:p>
                      <a:r>
                        <a:rPr lang="en-US" dirty="0"/>
                        <a:t>Wait</a:t>
                      </a:r>
                      <a:r>
                        <a:rPr lang="en-US" baseline="0" dirty="0"/>
                        <a:t> Queue for this lock</a:t>
                      </a:r>
                      <a:endParaRPr lang="en-US" dirty="0"/>
                    </a:p>
                  </a:txBody>
                  <a:tcPr marL="84603" marR="84603"/>
                </a:tc>
                <a:tc>
                  <a:txBody>
                    <a:bodyPr/>
                    <a:lstStyle/>
                    <a:p>
                      <a:r>
                        <a:rPr lang="en-US" dirty="0"/>
                        <a:t>Ready Queue</a:t>
                      </a:r>
                    </a:p>
                  </a:txBody>
                  <a:tcPr marL="84603" marR="84603"/>
                </a:tc>
                <a:extLst>
                  <a:ext uri="{0D108BD9-81ED-4DB2-BD59-A6C34878D82A}">
                    <a16:rowId xmlns:a16="http://schemas.microsoft.com/office/drawing/2014/main" val="4074865446"/>
                  </a:ext>
                </a:extLst>
              </a:tr>
              <a:tr h="370840">
                <a:tc>
                  <a:txBody>
                    <a:bodyPr/>
                    <a:lstStyle/>
                    <a:p>
                      <a:r>
                        <a:rPr lang="en-US" dirty="0"/>
                        <a:t>Acquire()</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endParaRPr lang="en-US" dirty="0"/>
                    </a:p>
                  </a:txBody>
                  <a:tcPr marL="84603" marR="84603"/>
                </a:tc>
                <a:extLst>
                  <a:ext uri="{0D108BD9-81ED-4DB2-BD59-A6C34878D82A}">
                    <a16:rowId xmlns:a16="http://schemas.microsoft.com/office/drawing/2014/main" val="1018598926"/>
                  </a:ext>
                </a:extLst>
              </a:tr>
              <a:tr h="370840">
                <a:tc>
                  <a:txBody>
                    <a:bodyPr/>
                    <a:lstStyle/>
                    <a:p>
                      <a:endParaRPr lang="en-US" dirty="0"/>
                    </a:p>
                  </a:txBody>
                  <a:tcPr marL="84603" marR="84603"/>
                </a:tc>
                <a:tc>
                  <a:txBody>
                    <a:bodyPr/>
                    <a:lstStyle/>
                    <a:p>
                      <a:r>
                        <a:rPr lang="en-US" dirty="0"/>
                        <a:t>Acquire()</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072518447"/>
                  </a:ext>
                </a:extLst>
              </a:tr>
              <a:tr h="370840">
                <a:tc>
                  <a:txBody>
                    <a:bodyPr/>
                    <a:lstStyle/>
                    <a:p>
                      <a:r>
                        <a:rPr lang="en-US" dirty="0"/>
                        <a:t>CS of T1</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480214935"/>
                  </a:ext>
                </a:extLst>
              </a:tr>
              <a:tr h="370840">
                <a:tc>
                  <a:txBody>
                    <a:bodyPr/>
                    <a:lstStyle/>
                    <a:p>
                      <a:r>
                        <a:rPr lang="en-US" dirty="0"/>
                        <a:t>CS</a:t>
                      </a:r>
                      <a:r>
                        <a:rPr lang="en-US" baseline="0" dirty="0"/>
                        <a:t> of T1</a:t>
                      </a:r>
                      <a:endParaRPr lang="en-US" dirty="0"/>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190864289"/>
                  </a:ext>
                </a:extLst>
              </a:tr>
              <a:tr h="185420">
                <a:tc>
                  <a:txBody>
                    <a:bodyPr/>
                    <a:lstStyle/>
                    <a:p>
                      <a:r>
                        <a:rPr lang="en-US" dirty="0"/>
                        <a:t>Release()</a:t>
                      </a:r>
                    </a:p>
                  </a:txBody>
                  <a:tcPr marL="84603" marR="84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Acquire()</a:t>
                      </a:r>
                      <a:r>
                        <a:rPr lang="en-US" baseline="0" dirty="0"/>
                        <a:t> returns</a:t>
                      </a:r>
                      <a:endParaRPr lang="en-US" dirty="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a:t>T2</a:t>
                      </a:r>
                    </a:p>
                  </a:txBody>
                  <a:tcPr marL="84603" marR="84603"/>
                </a:tc>
                <a:extLst>
                  <a:ext uri="{0D108BD9-81ED-4DB2-BD59-A6C34878D82A}">
                    <a16:rowId xmlns:a16="http://schemas.microsoft.com/office/drawing/2014/main" val="1961619930"/>
                  </a:ext>
                </a:extLst>
              </a:tr>
              <a:tr h="185420">
                <a:tc>
                  <a:txBody>
                    <a:bodyPr/>
                    <a:lstStyle/>
                    <a:p>
                      <a:endParaRPr lang="en-US" dirty="0"/>
                    </a:p>
                  </a:txBody>
                  <a:tcPr marL="84603" marR="84603"/>
                </a:tc>
                <a:tc>
                  <a:txBody>
                    <a:bodyPr/>
                    <a:lstStyle/>
                    <a:p>
                      <a:endParaRPr lang="en-US" dirty="0"/>
                    </a:p>
                  </a:txBody>
                  <a:tcPr marL="84603" marR="84603"/>
                </a:tc>
                <a:tc>
                  <a:txBody>
                    <a:bodyPr/>
                    <a:lstStyle/>
                    <a:p>
                      <a:r>
                        <a:rPr lang="en-US" dirty="0"/>
                        <a:t>Acquire()</a:t>
                      </a:r>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a:p>
                  </a:txBody>
                  <a:tcPr marL="84603" marR="84603"/>
                </a:tc>
                <a:extLst>
                  <a:ext uri="{0D108BD9-81ED-4DB2-BD59-A6C34878D82A}">
                    <a16:rowId xmlns:a16="http://schemas.microsoft.com/office/drawing/2014/main" val="3843336302"/>
                  </a:ext>
                </a:extLst>
              </a:tr>
              <a:tr h="370840">
                <a:tc>
                  <a:txBody>
                    <a:bodyPr/>
                    <a:lstStyle/>
                    <a:p>
                      <a:endParaRPr lang="en-US" dirty="0"/>
                    </a:p>
                  </a:txBody>
                  <a:tcPr marL="84603" marR="84603"/>
                </a:tc>
                <a:tc>
                  <a:txBody>
                    <a:bodyPr/>
                    <a:lstStyle/>
                    <a:p>
                      <a:r>
                        <a:rPr lang="en-US" dirty="0"/>
                        <a:t>CS of T2</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a:p>
                  </a:txBody>
                  <a:tcPr marL="84603" marR="84603"/>
                </a:tc>
                <a:extLst>
                  <a:ext uri="{0D108BD9-81ED-4DB2-BD59-A6C34878D82A}">
                    <a16:rowId xmlns:a16="http://schemas.microsoft.com/office/drawing/2014/main" val="3913261683"/>
                  </a:ext>
                </a:extLst>
              </a:tr>
              <a:tr h="370840">
                <a:tc>
                  <a:txBody>
                    <a:bodyPr/>
                    <a:lstStyle/>
                    <a:p>
                      <a:endParaRPr lang="en-US" dirty="0"/>
                    </a:p>
                  </a:txBody>
                  <a:tcPr marL="84603" marR="84603"/>
                </a:tc>
                <a:tc>
                  <a:txBody>
                    <a:bodyPr/>
                    <a:lstStyle/>
                    <a:p>
                      <a:r>
                        <a:rPr lang="en-US" dirty="0"/>
                        <a:t>Release()</a:t>
                      </a:r>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a:t>T3</a:t>
                      </a:r>
                    </a:p>
                  </a:txBody>
                  <a:tcPr marL="84603" marR="84603"/>
                </a:tc>
                <a:extLst>
                  <a:ext uri="{0D108BD9-81ED-4DB2-BD59-A6C34878D82A}">
                    <a16:rowId xmlns:a16="http://schemas.microsoft.com/office/drawing/2014/main" val="883166997"/>
                  </a:ext>
                </a:extLst>
              </a:tr>
            </a:tbl>
          </a:graphicData>
        </a:graphic>
      </p:graphicFrame>
    </p:spTree>
    <p:extLst>
      <p:ext uri="{BB962C8B-B14F-4D97-AF65-F5344CB8AC3E}">
        <p14:creationId xmlns:p14="http://schemas.microsoft.com/office/powerpoint/2010/main" val="341670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2648" y="228600"/>
            <a:ext cx="8455152" cy="990600"/>
          </a:xfrm>
        </p:spPr>
        <p:txBody>
          <a:bodyPr>
            <a:normAutofit fontScale="90000"/>
          </a:bodyPr>
          <a:lstStyle/>
          <a:p>
            <a:r>
              <a:rPr lang="en-US" altLang="ko-KR" dirty="0">
                <a:latin typeface="Helvetica" panose="020B0604020202020204" pitchFamily="34" charset="0"/>
                <a:ea typeface="Gulim" panose="020B0600000101010101" pitchFamily="34" charset="-127"/>
              </a:rPr>
              <a:t>Interrupt Re-enable in Going to Sleep</a:t>
            </a:r>
          </a:p>
        </p:txBody>
      </p:sp>
      <p:sp>
        <p:nvSpPr>
          <p:cNvPr id="449539" name="Rectangle 3"/>
          <p:cNvSpPr>
            <a:spLocks noGrp="1" noChangeArrowheads="1"/>
          </p:cNvSpPr>
          <p:nvPr>
            <p:ph idx="1"/>
          </p:nvPr>
        </p:nvSpPr>
        <p:spPr>
          <a:xfrm>
            <a:off x="533400" y="1143000"/>
            <a:ext cx="8686800" cy="5096137"/>
          </a:xfrm>
        </p:spPr>
        <p:txBody>
          <a:bodyPr>
            <a:noAutofit/>
          </a:bodyPr>
          <a:lstStyle/>
          <a:p>
            <a:r>
              <a:rPr lang="en-US" altLang="ko-KR" sz="2000" dirty="0">
                <a:latin typeface="Helvetica" panose="020B0604020202020204" pitchFamily="34" charset="0"/>
                <a:ea typeface="Gulim" panose="020B0600000101010101" pitchFamily="34" charset="-127"/>
              </a:rPr>
              <a:t>What about re-enabling interrupts  when going to sleep?</a:t>
            </a: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pPr marL="0" indent="0">
              <a:buNone/>
            </a:pPr>
            <a:endParaRPr lang="en-US" altLang="ko-KR" sz="2000" dirty="0">
              <a:latin typeface="Helvetica" panose="020B0604020202020204" pitchFamily="34" charset="0"/>
              <a:ea typeface="Gulim" panose="020B0600000101010101" pitchFamily="34" charset="-127"/>
            </a:endParaRPr>
          </a:p>
          <a:p>
            <a:r>
              <a:rPr lang="en-US" altLang="ko-KR" sz="2000" dirty="0">
                <a:latin typeface="Helvetica" panose="020B0604020202020204" pitchFamily="34" charset="0"/>
                <a:ea typeface="Gulim" panose="020B0600000101010101" pitchFamily="34" charset="-127"/>
              </a:rPr>
              <a:t>Before putting thread on the wait queue?</a:t>
            </a:r>
          </a:p>
          <a:p>
            <a:pPr lvl="1"/>
            <a:r>
              <a:rPr lang="en-US" altLang="ko-KR" sz="1800" dirty="0">
                <a:latin typeface="Helvetica" panose="020B0604020202020204" pitchFamily="34" charset="0"/>
                <a:ea typeface="Gulim" panose="020B0600000101010101" pitchFamily="34" charset="-127"/>
              </a:rPr>
              <a:t>Thread switch to Release, which checks the queue does not find </a:t>
            </a:r>
            <a:r>
              <a:rPr lang="en-US" altLang="ko-KR" sz="1800" dirty="0" err="1">
                <a:latin typeface="Helvetica" panose="020B0604020202020204" pitchFamily="34" charset="0"/>
                <a:ea typeface="Gulim" panose="020B0600000101010101" pitchFamily="34" charset="-127"/>
              </a:rPr>
              <a:t>anybodyand</a:t>
            </a:r>
            <a:r>
              <a:rPr lang="en-US" altLang="ko-KR" sz="1800" dirty="0">
                <a:latin typeface="Helvetica" panose="020B0604020202020204" pitchFamily="34" charset="0"/>
                <a:ea typeface="Gulim" panose="020B0600000101010101" pitchFamily="34" charset="-127"/>
              </a:rPr>
              <a:t> not wake up thread until next lock acquire/release</a:t>
            </a:r>
          </a:p>
          <a:p>
            <a:r>
              <a:rPr lang="en-US" altLang="ko-KR" sz="2000" dirty="0">
                <a:latin typeface="Helvetica" panose="020B0604020202020204" pitchFamily="34" charset="0"/>
                <a:ea typeface="Gulim" panose="020B0600000101010101" pitchFamily="34" charset="-127"/>
              </a:rPr>
              <a:t>After putting the thread on the wait queue</a:t>
            </a:r>
          </a:p>
          <a:p>
            <a:pPr lvl="1"/>
            <a:r>
              <a:rPr lang="en-US" altLang="ko-KR" sz="1800" dirty="0">
                <a:latin typeface="Helvetica" panose="020B0604020202020204" pitchFamily="34" charset="0"/>
                <a:ea typeface="Gulim" panose="020B0600000101010101" pitchFamily="34" charset="-127"/>
              </a:rPr>
              <a:t>Release puts the thread on the ready queue, but the thread still thinks it needs to go to sleep</a:t>
            </a:r>
          </a:p>
          <a:p>
            <a:pPr lvl="1"/>
            <a:r>
              <a:rPr lang="en-US" altLang="ko-KR" sz="1800" dirty="0">
                <a:latin typeface="Helvetica" panose="020B0604020202020204" pitchFamily="34" charset="0"/>
                <a:ea typeface="Gulim" panose="020B0600000101010101" pitchFamily="34" charset="-127"/>
              </a:rPr>
              <a:t>Misses wakeup and still holds lock (deadlock!) while sleeping </a:t>
            </a:r>
          </a:p>
        </p:txBody>
      </p:sp>
      <p:sp>
        <p:nvSpPr>
          <p:cNvPr id="449540" name="Text Box 4"/>
          <p:cNvSpPr txBox="1">
            <a:spLocks noChangeArrowheads="1"/>
          </p:cNvSpPr>
          <p:nvPr/>
        </p:nvSpPr>
        <p:spPr bwMode="auto">
          <a:xfrm>
            <a:off x="1066800" y="1447800"/>
            <a:ext cx="45815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25000"/>
              </a:spcBef>
              <a:buFontTx/>
              <a:buNone/>
            </a:pPr>
            <a:r>
              <a:rPr lang="en-US" sz="1600" b="1" dirty="0">
                <a:solidFill>
                  <a:srgbClr val="FF0000"/>
                </a:solidFill>
                <a:latin typeface="Courier New" panose="02070309020205020404" pitchFamily="49" charset="0"/>
                <a:cs typeface="Courier New" panose="02070309020205020404" pitchFamily="49" charset="0"/>
              </a:rPr>
              <a:t>Acquire()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disable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if (value == BUSY)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put thread on wait queue;</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go to sleep();</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 else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value = BUSY;</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enable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a:t>
            </a:r>
          </a:p>
        </p:txBody>
      </p:sp>
      <p:grpSp>
        <p:nvGrpSpPr>
          <p:cNvPr id="7" name="Group 6"/>
          <p:cNvGrpSpPr/>
          <p:nvPr/>
        </p:nvGrpSpPr>
        <p:grpSpPr>
          <a:xfrm>
            <a:off x="-76200" y="2108312"/>
            <a:ext cx="2050353" cy="276944"/>
            <a:chOff x="-27683" y="2738200"/>
            <a:chExt cx="2050353" cy="276944"/>
          </a:xfrm>
        </p:grpSpPr>
        <p:sp>
          <p:nvSpPr>
            <p:cNvPr id="82955"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82956"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17" name="Text Box 6"/>
          <p:cNvSpPr txBox="1">
            <a:spLocks noChangeArrowheads="1"/>
          </p:cNvSpPr>
          <p:nvPr/>
        </p:nvSpPr>
        <p:spPr bwMode="auto">
          <a:xfrm>
            <a:off x="4495800" y="990600"/>
            <a:ext cx="441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r>
              <a:rPr lang="en-US" sz="1600" b="1" dirty="0">
                <a:solidFill>
                  <a:srgbClr val="0070C0"/>
                </a:solidFill>
                <a:latin typeface="Courier New" panose="02070309020205020404" pitchFamily="49" charset="0"/>
              </a:rPr>
              <a:t>Release()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disable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if (anyone on wait queue)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take thread off wait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Put on the ready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 else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value = FREE;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enable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a:t>
            </a:r>
          </a:p>
        </p:txBody>
      </p:sp>
      <p:grpSp>
        <p:nvGrpSpPr>
          <p:cNvPr id="19" name="Group 18"/>
          <p:cNvGrpSpPr/>
          <p:nvPr/>
        </p:nvGrpSpPr>
        <p:grpSpPr>
          <a:xfrm>
            <a:off x="-69153" y="2336912"/>
            <a:ext cx="2050353" cy="276944"/>
            <a:chOff x="-27683" y="2738200"/>
            <a:chExt cx="2050353" cy="276944"/>
          </a:xfrm>
        </p:grpSpPr>
        <p:sp>
          <p:nvSpPr>
            <p:cNvPr id="20"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21"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Tree>
    <p:extLst>
      <p:ext uri="{BB962C8B-B14F-4D97-AF65-F5344CB8AC3E}">
        <p14:creationId xmlns:p14="http://schemas.microsoft.com/office/powerpoint/2010/main" val="2058743453"/>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22959" y="263527"/>
            <a:ext cx="7543800" cy="879473"/>
          </a:xfrm>
        </p:spPr>
        <p:txBody>
          <a:bodyPr/>
          <a:lstStyle/>
          <a:p>
            <a:r>
              <a:rPr lang="en-US" altLang="ko-KR" dirty="0">
                <a:latin typeface="Helvetica" panose="020B0604020202020204" pitchFamily="34" charset="0"/>
                <a:ea typeface="Gulim" panose="020B0600000101010101" pitchFamily="34" charset="-127"/>
              </a:rPr>
              <a:t>Summary So Far</a:t>
            </a:r>
          </a:p>
        </p:txBody>
      </p:sp>
      <p:sp>
        <p:nvSpPr>
          <p:cNvPr id="87043" name="Rectangle 3"/>
          <p:cNvSpPr>
            <a:spLocks noGrp="1" noChangeArrowheads="1"/>
          </p:cNvSpPr>
          <p:nvPr>
            <p:ph idx="1"/>
          </p:nvPr>
        </p:nvSpPr>
        <p:spPr>
          <a:xfrm>
            <a:off x="609600" y="1752600"/>
            <a:ext cx="8458200" cy="4953000"/>
          </a:xfrm>
        </p:spPr>
        <p:txBody>
          <a:bodyPr>
            <a:normAutofit/>
          </a:bodyPr>
          <a:lstStyle/>
          <a:p>
            <a:r>
              <a:rPr lang="en-US" altLang="ko-KR" sz="2800" dirty="0">
                <a:latin typeface="Helvetica" panose="020B0604020202020204" pitchFamily="34" charset="0"/>
                <a:ea typeface="Gulim" panose="020B0600000101010101" pitchFamily="34" charset="-127"/>
              </a:rPr>
              <a:t>Locks showed so far require Interrupts enable/disable</a:t>
            </a:r>
          </a:p>
          <a:p>
            <a:pPr lvl="1"/>
            <a:r>
              <a:rPr lang="en-US" altLang="ko-KR" sz="2400" dirty="0">
                <a:latin typeface="Helvetica" panose="020B0604020202020204" pitchFamily="34" charset="0"/>
                <a:ea typeface="Gulim" panose="020B0600000101010101" pitchFamily="34" charset="-127"/>
              </a:rPr>
              <a:t>Separate lock variable reduces Interrupt Disabled duration </a:t>
            </a:r>
          </a:p>
          <a:p>
            <a:pPr lvl="1"/>
            <a:r>
              <a:rPr lang="en-US" altLang="ko-KR" sz="2400" dirty="0">
                <a:latin typeface="Helvetica" panose="020B0604020202020204" pitchFamily="34" charset="0"/>
                <a:ea typeface="Gulim" panose="020B0600000101010101" pitchFamily="34" charset="-127"/>
              </a:rPr>
              <a:t>But that duration can still be intolerable</a:t>
            </a:r>
          </a:p>
          <a:p>
            <a:r>
              <a:rPr lang="en-US" altLang="ko-KR" sz="2800" dirty="0">
                <a:latin typeface="Helvetica" panose="020B0604020202020204" pitchFamily="34" charset="0"/>
                <a:ea typeface="Gulim" panose="020B0600000101010101" pitchFamily="34" charset="-127"/>
              </a:rPr>
              <a:t>We need a better lock implementation</a:t>
            </a:r>
          </a:p>
          <a:p>
            <a:r>
              <a:rPr lang="en-US" altLang="ko-KR" sz="2800" dirty="0">
                <a:latin typeface="Helvetica" panose="020B0604020202020204" pitchFamily="34" charset="0"/>
                <a:ea typeface="Gulim" panose="020B0600000101010101" pitchFamily="34" charset="-127"/>
              </a:rPr>
              <a:t>Things are going towards the “usual suspect” – We are going to need </a:t>
            </a:r>
            <a:r>
              <a:rPr lang="en-US" altLang="ko-KR" sz="2800" b="1" dirty="0">
                <a:latin typeface="Helvetica" panose="020B0604020202020204" pitchFamily="34" charset="0"/>
                <a:ea typeface="Gulim" panose="020B0600000101010101" pitchFamily="34" charset="-127"/>
              </a:rPr>
              <a:t>hardware support</a:t>
            </a:r>
          </a:p>
          <a:p>
            <a:pPr lvl="1"/>
            <a:endParaRPr lang="en-US" altLang="ko-KR" sz="2400"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239429394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28600"/>
            <a:ext cx="8610600" cy="1219200"/>
          </a:xfrm>
        </p:spPr>
        <p:txBody>
          <a:bodyPr>
            <a:normAutofit fontScale="90000"/>
          </a:bodyPr>
          <a:lstStyle/>
          <a:p>
            <a:r>
              <a:rPr lang="en-US" altLang="ko-KR" dirty="0">
                <a:latin typeface="Helvetica" panose="020B0604020202020204" pitchFamily="34" charset="0"/>
                <a:ea typeface="Gulim" panose="020B0600000101010101" pitchFamily="34" charset="-127"/>
              </a:rPr>
              <a:t>Atomic Read-Modify-Write instructions</a:t>
            </a:r>
          </a:p>
        </p:txBody>
      </p:sp>
      <p:sp>
        <p:nvSpPr>
          <p:cNvPr id="26627" name="Rectangle 3"/>
          <p:cNvSpPr>
            <a:spLocks noGrp="1" noChangeArrowheads="1"/>
          </p:cNvSpPr>
          <p:nvPr>
            <p:ph idx="1"/>
          </p:nvPr>
        </p:nvSpPr>
        <p:spPr>
          <a:xfrm>
            <a:off x="457200" y="1752600"/>
            <a:ext cx="8534400" cy="4343400"/>
          </a:xfrm>
        </p:spPr>
        <p:txBody>
          <a:bodyPr>
            <a:normAutofit/>
          </a:bodyPr>
          <a:lstStyle/>
          <a:p>
            <a:r>
              <a:rPr lang="en-US" altLang="ko-KR" dirty="0">
                <a:latin typeface="Helvetica" panose="020B0604020202020204" pitchFamily="34" charset="0"/>
                <a:ea typeface="Gulim" panose="020B0600000101010101" pitchFamily="34" charset="-127"/>
              </a:rPr>
              <a:t>Problems with interrupt-based lock solution:</a:t>
            </a:r>
          </a:p>
          <a:p>
            <a:pPr lvl="1"/>
            <a:r>
              <a:rPr lang="en-US" altLang="ko-KR" dirty="0">
                <a:latin typeface="Helvetica" panose="020B0604020202020204" pitchFamily="34" charset="0"/>
                <a:ea typeface="Gulim" panose="020B0600000101010101" pitchFamily="34" charset="-127"/>
              </a:rPr>
              <a:t>Can miss critical Interrupts while INT disabled</a:t>
            </a:r>
          </a:p>
          <a:p>
            <a:pPr lvl="1"/>
            <a:r>
              <a:rPr lang="en-US" altLang="ko-KR" dirty="0">
                <a:latin typeface="Helvetica" panose="020B0604020202020204" pitchFamily="34" charset="0"/>
                <a:ea typeface="Gulim" panose="020B0600000101010101" pitchFamily="34" charset="-127"/>
              </a:rPr>
              <a:t>Can’t give lock implementation to users</a:t>
            </a:r>
          </a:p>
          <a:p>
            <a:pPr lvl="1"/>
            <a:r>
              <a:rPr lang="en-US" altLang="ko-KR" dirty="0">
                <a:latin typeface="Helvetica" panose="020B0604020202020204" pitchFamily="34" charset="0"/>
                <a:ea typeface="Gulim" panose="020B0600000101010101" pitchFamily="34" charset="-127"/>
              </a:rPr>
              <a:t>Doesn’t work well on multiprocessor</a:t>
            </a:r>
          </a:p>
          <a:p>
            <a:pPr lvl="1"/>
            <a:r>
              <a:rPr lang="en-US" altLang="ko-KR" dirty="0">
                <a:latin typeface="Helvetica" panose="020B0604020202020204" pitchFamily="34" charset="0"/>
                <a:ea typeface="Gulim" panose="020B0600000101010101" pitchFamily="34" charset="-127"/>
              </a:rPr>
              <a:t>Disabling interrupts on all processors requires messages and would be very time consuming</a:t>
            </a:r>
          </a:p>
          <a:p>
            <a:r>
              <a:rPr lang="en-US" altLang="ko-KR" dirty="0">
                <a:latin typeface="Helvetica" panose="020B0604020202020204" pitchFamily="34" charset="0"/>
                <a:ea typeface="Gulim" panose="020B0600000101010101" pitchFamily="34" charset="-127"/>
              </a:rPr>
              <a:t>Alternative: atomic instructions added to the instruction set</a:t>
            </a:r>
          </a:p>
          <a:p>
            <a:pPr lvl="1"/>
            <a:r>
              <a:rPr lang="en-US" altLang="ko-KR" dirty="0">
                <a:latin typeface="Helvetica" panose="020B0604020202020204" pitchFamily="34" charset="0"/>
                <a:ea typeface="Gulim" panose="020B0600000101010101" pitchFamily="34" charset="-127"/>
              </a:rPr>
              <a:t>These instructions read a value from memory and write a new value atomically</a:t>
            </a:r>
          </a:p>
          <a:p>
            <a:pPr lvl="1"/>
            <a:r>
              <a:rPr lang="en-US" altLang="ko-KR" dirty="0">
                <a:latin typeface="Helvetica" panose="020B0604020202020204" pitchFamily="34" charset="0"/>
                <a:ea typeface="Gulim" panose="020B0600000101010101" pitchFamily="34" charset="-127"/>
              </a:rPr>
              <a:t>Hardware is responsible for implementing this correctly </a:t>
            </a:r>
          </a:p>
          <a:p>
            <a:pPr lvl="2"/>
            <a:r>
              <a:rPr lang="en-US" altLang="ko-KR" dirty="0">
                <a:latin typeface="Helvetica" panose="020B0604020202020204" pitchFamily="34" charset="0"/>
                <a:ea typeface="Gulim" panose="020B0600000101010101" pitchFamily="34" charset="-127"/>
              </a:rPr>
              <a:t>on uniprocessors (not too hard) </a:t>
            </a:r>
          </a:p>
          <a:p>
            <a:pPr lvl="2"/>
            <a:r>
              <a:rPr lang="en-US" altLang="ko-KR" dirty="0">
                <a:latin typeface="Helvetica" panose="020B0604020202020204" pitchFamily="34" charset="0"/>
                <a:ea typeface="Gulim" panose="020B0600000101010101" pitchFamily="34" charset="-127"/>
              </a:rPr>
              <a:t>and multiprocessors (requires help from cache coherence protocol)</a:t>
            </a:r>
          </a:p>
        </p:txBody>
      </p:sp>
    </p:spTree>
    <p:extLst>
      <p:ext uri="{BB962C8B-B14F-4D97-AF65-F5344CB8AC3E}">
        <p14:creationId xmlns:p14="http://schemas.microsoft.com/office/powerpoint/2010/main" val="336619725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415927"/>
            <a:ext cx="7848600" cy="879473"/>
          </a:xfrm>
        </p:spPr>
        <p:txBody>
          <a:bodyPr>
            <a:normAutofit fontScale="90000"/>
          </a:bodyPr>
          <a:lstStyle/>
          <a:p>
            <a:r>
              <a:rPr lang="en-US" altLang="ko-KR" dirty="0">
                <a:latin typeface="Helvetica" panose="020B0604020202020204" pitchFamily="34" charset="0"/>
                <a:ea typeface="Gulim" panose="020B0600000101010101" pitchFamily="34" charset="-127"/>
              </a:rPr>
              <a:t>Examples of Read-Modify-Write </a:t>
            </a:r>
          </a:p>
        </p:txBody>
      </p:sp>
      <p:sp>
        <p:nvSpPr>
          <p:cNvPr id="28675" name="Rectangle 3"/>
          <p:cNvSpPr>
            <a:spLocks noGrp="1" noChangeArrowheads="1"/>
          </p:cNvSpPr>
          <p:nvPr>
            <p:ph idx="1"/>
          </p:nvPr>
        </p:nvSpPr>
        <p:spPr>
          <a:xfrm>
            <a:off x="762000" y="1752600"/>
            <a:ext cx="8382000" cy="4191000"/>
          </a:xfrm>
        </p:spPr>
        <p:txBody>
          <a:bodyPr>
            <a:normAutofit/>
          </a:bodyPr>
          <a:lstStyle/>
          <a:p>
            <a:pPr>
              <a:lnSpc>
                <a:spcPct val="70000"/>
              </a:lnSpc>
              <a:tabLst>
                <a:tab pos="801688" algn="l"/>
                <a:tab pos="1252538" algn="l"/>
              </a:tabLst>
            </a:pPr>
            <a:r>
              <a:rPr lang="en-US" altLang="ko-KR" sz="2400" b="1" dirty="0" err="1">
                <a:latin typeface="Courier New" panose="02070309020205020404" pitchFamily="49" charset="0"/>
                <a:ea typeface="Gulim" panose="020B0600000101010101" pitchFamily="34" charset="-127"/>
              </a:rPr>
              <a:t>test&amp;set</a:t>
            </a:r>
            <a:r>
              <a:rPr lang="en-US" altLang="ko-KR" sz="2400" b="1" dirty="0">
                <a:latin typeface="Courier New" panose="02070309020205020404" pitchFamily="49" charset="0"/>
                <a:ea typeface="Gulim" panose="020B0600000101010101" pitchFamily="34" charset="-127"/>
              </a:rPr>
              <a:t> (&amp;address){/*most architectures*/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result = M[address];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M[address] = 1;</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return result;</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a:t>
            </a:r>
          </a:p>
          <a:p>
            <a:pPr>
              <a:lnSpc>
                <a:spcPct val="70000"/>
              </a:lnSpc>
              <a:buFontTx/>
              <a:buNone/>
              <a:tabLst>
                <a:tab pos="801688" algn="l"/>
                <a:tab pos="1252538" algn="l"/>
              </a:tabLst>
            </a:pPr>
            <a:endParaRPr lang="en-US" altLang="ko-KR" sz="2400" b="1" dirty="0">
              <a:latin typeface="Courier New" panose="02070309020205020404" pitchFamily="49" charset="0"/>
              <a:ea typeface="Gulim" panose="020B0600000101010101" pitchFamily="34" charset="-127"/>
            </a:endParaRPr>
          </a:p>
          <a:p>
            <a:pPr>
              <a:lnSpc>
                <a:spcPct val="80000"/>
              </a:lnSpc>
              <a:tabLst>
                <a:tab pos="801688" algn="l"/>
                <a:tab pos="1252538" algn="l"/>
              </a:tabLst>
            </a:pPr>
            <a:r>
              <a:rPr lang="en-US" altLang="ko-KR" sz="2400" b="1" dirty="0">
                <a:latin typeface="Courier New" panose="02070309020205020404" pitchFamily="49" charset="0"/>
                <a:ea typeface="Gulim" panose="020B0600000101010101" pitchFamily="34" charset="-127"/>
              </a:rPr>
              <a:t>swap (&amp;address, register) { /* x86 */</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temp = M[address];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M[address] = register;</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register = temp;</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a:t>
            </a:r>
          </a:p>
          <a:p>
            <a:pPr>
              <a:lnSpc>
                <a:spcPct val="80000"/>
              </a:lnSpc>
              <a:tabLst>
                <a:tab pos="801688" algn="l"/>
                <a:tab pos="1252538" algn="l"/>
              </a:tabLst>
            </a:pPr>
            <a:endParaRPr lang="en-US" altLang="ko-KR" sz="2400" b="1" dirty="0">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3533226977"/>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8641" y="152400"/>
            <a:ext cx="8214359" cy="879473"/>
          </a:xfrm>
        </p:spPr>
        <p:txBody>
          <a:bodyPr>
            <a:normAutofit fontScale="90000"/>
          </a:bodyPr>
          <a:lstStyle/>
          <a:p>
            <a:r>
              <a:rPr lang="en-US" altLang="ko-KR" dirty="0">
                <a:latin typeface="Helvetica" panose="020B0604020202020204" pitchFamily="34" charset="0"/>
                <a:ea typeface="Gulim" panose="020B0600000101010101" pitchFamily="34" charset="-127"/>
              </a:rPr>
              <a:t>Implementing Locks with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0723" name="Rectangle 3"/>
          <p:cNvSpPr>
            <a:spLocks noGrp="1" noChangeArrowheads="1"/>
          </p:cNvSpPr>
          <p:nvPr>
            <p:ph idx="1"/>
          </p:nvPr>
        </p:nvSpPr>
        <p:spPr>
          <a:xfrm>
            <a:off x="838200" y="1295400"/>
            <a:ext cx="7848600" cy="5181600"/>
          </a:xfrm>
        </p:spPr>
        <p:txBody>
          <a:bodyPr>
            <a:normAutofit/>
          </a:bodyPr>
          <a:lstStyle/>
          <a:p>
            <a:pPr>
              <a:buFontTx/>
              <a:buNone/>
              <a:tabLst>
                <a:tab pos="1027113" algn="l"/>
                <a:tab pos="1377950" algn="l"/>
                <a:tab pos="1716088" algn="l"/>
              </a:tabLst>
            </a:pPr>
            <a:r>
              <a:rPr lang="en-US" altLang="ko-KR" dirty="0">
                <a:solidFill>
                  <a:srgbClr val="233AE1"/>
                </a:solidFill>
                <a:latin typeface="Helvetica" panose="020B0604020202020204" pitchFamily="34" charset="0"/>
                <a:ea typeface="Gulim" panose="020B0600000101010101" pitchFamily="34" charset="-127"/>
              </a:rPr>
              <a:t>		</a:t>
            </a: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r>
              <a:rPr lang="en-US" altLang="ko-KR" dirty="0">
                <a:latin typeface="Helvetica" panose="020B0604020202020204" pitchFamily="34" charset="0"/>
                <a:ea typeface="Gulim" panose="020B0600000101010101" pitchFamily="34" charset="-127"/>
              </a:rPr>
              <a:t>Explanation:</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free,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0 and sets value=1, so lock is now busy.  It returns 0 so while exits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busy,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1 and sets value=1 (no change). It returns 1, so while loop continues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When we set value = 0, someone else can get lock</a:t>
            </a:r>
          </a:p>
          <a:p>
            <a:pPr>
              <a:buFontTx/>
              <a:buNone/>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lvl="1">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p:txBody>
      </p:sp>
      <p:sp>
        <p:nvSpPr>
          <p:cNvPr id="3" name="Rectangle 2"/>
          <p:cNvSpPr/>
          <p:nvPr/>
        </p:nvSpPr>
        <p:spPr>
          <a:xfrm>
            <a:off x="1066800" y="1084927"/>
            <a:ext cx="7162800" cy="2554545"/>
          </a:xfrm>
          <a:prstGeom prst="rect">
            <a:avLst/>
          </a:prstGeom>
          <a:solidFill>
            <a:schemeClr val="bg1"/>
          </a:solidFill>
          <a:ln>
            <a:solidFill>
              <a:schemeClr val="accent1"/>
            </a:solidFill>
          </a:ln>
        </p:spPr>
        <p:txBody>
          <a:bodyPr wrap="square">
            <a:spAutoFit/>
          </a:bodyPr>
          <a:lstStyle/>
          <a:p>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Free</a:t>
            </a:r>
          </a:p>
          <a:p>
            <a:r>
              <a:rPr lang="en-US" sz="2000" dirty="0">
                <a:solidFill>
                  <a:srgbClr val="000000"/>
                </a:solidFill>
                <a:highlight>
                  <a:srgbClr val="FFFFFF"/>
                </a:highlight>
                <a:latin typeface="Courier New" panose="02070309020205020404" pitchFamily="49" charset="0"/>
              </a:rPr>
              <a:t>Acquire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while</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err="1">
                <a:solidFill>
                  <a:srgbClr val="000080"/>
                </a:solidFill>
                <a:highlight>
                  <a:srgbClr val="FFFFFF"/>
                </a:highlight>
                <a:latin typeface="Courier New" panose="02070309020205020404" pitchFamily="49" charset="0"/>
              </a:rPr>
              <a:t>&amp;</a:t>
            </a:r>
            <a:r>
              <a:rPr lang="en-US" sz="2000" dirty="0" err="1">
                <a:solidFill>
                  <a:srgbClr val="000000"/>
                </a:solidFill>
                <a:highlight>
                  <a:srgbClr val="FFFFFF"/>
                </a:highlight>
                <a:latin typeface="Courier New" panose="02070309020205020404" pitchFamily="49" charset="0"/>
              </a:rPr>
              <a:t>set</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while busy	</a:t>
            </a: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Release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p:txBody>
      </p:sp>
      <p:sp>
        <p:nvSpPr>
          <p:cNvPr id="30724" name="Rounded Rectangle 3"/>
          <p:cNvSpPr>
            <a:spLocks noChangeArrowheads="1"/>
          </p:cNvSpPr>
          <p:nvPr/>
        </p:nvSpPr>
        <p:spPr bwMode="auto">
          <a:xfrm>
            <a:off x="4267200" y="2209800"/>
            <a:ext cx="3429000" cy="1752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tLang="ko-KR" sz="1800" b="1" dirty="0" err="1">
                <a:latin typeface="Courier New" panose="02070309020205020404" pitchFamily="49" charset="0"/>
                <a:ea typeface="Gulim" panose="020B0600000101010101" pitchFamily="34" charset="-127"/>
              </a:rPr>
              <a:t>test&amp;set</a:t>
            </a:r>
            <a:r>
              <a:rPr lang="en-US" altLang="ko-KR" sz="1800" b="1" dirty="0">
                <a:latin typeface="Courier New" panose="02070309020205020404" pitchFamily="49" charset="0"/>
                <a:ea typeface="Gulim" panose="020B0600000101010101" pitchFamily="34" charset="-127"/>
              </a:rPr>
              <a:t> (&amp;address) {</a:t>
            </a:r>
          </a:p>
          <a:p>
            <a:pPr>
              <a:spcBef>
                <a:spcPct val="0"/>
              </a:spcBef>
              <a:buFontTx/>
              <a:buNone/>
            </a:pPr>
            <a:r>
              <a:rPr lang="en-US" altLang="ko-KR" sz="1800" b="1" dirty="0">
                <a:latin typeface="Courier New" panose="02070309020205020404" pitchFamily="49" charset="0"/>
                <a:ea typeface="Gulim" panose="020B0600000101010101" pitchFamily="34" charset="-127"/>
              </a:rPr>
              <a:t>  result = M[address];</a:t>
            </a:r>
          </a:p>
          <a:p>
            <a:pPr>
              <a:spcBef>
                <a:spcPct val="0"/>
              </a:spcBef>
              <a:buFontTx/>
              <a:buNone/>
            </a:pPr>
            <a:r>
              <a:rPr lang="en-US" altLang="ko-KR" sz="1800" b="1" dirty="0">
                <a:latin typeface="Courier New" panose="02070309020205020404" pitchFamily="49" charset="0"/>
                <a:ea typeface="Gulim" panose="020B0600000101010101" pitchFamily="34" charset="-127"/>
              </a:rPr>
              <a:t>  M[address] = 1;</a:t>
            </a:r>
          </a:p>
          <a:p>
            <a:pPr>
              <a:spcBef>
                <a:spcPct val="0"/>
              </a:spcBef>
              <a:buFontTx/>
              <a:buNone/>
            </a:pPr>
            <a:r>
              <a:rPr lang="en-US" altLang="ko-KR" sz="1800" b="1" dirty="0">
                <a:latin typeface="Courier New" panose="02070309020205020404" pitchFamily="49" charset="0"/>
                <a:ea typeface="Gulim" panose="020B0600000101010101" pitchFamily="34" charset="-127"/>
              </a:rPr>
              <a:t>  return result;</a:t>
            </a:r>
            <a:br>
              <a:rPr lang="en-US" altLang="ko-KR" sz="1800" b="1" dirty="0">
                <a:latin typeface="Courier New" panose="02070309020205020404" pitchFamily="49" charset="0"/>
                <a:ea typeface="Gulim" panose="020B0600000101010101" pitchFamily="34" charset="-127"/>
              </a:rPr>
            </a:br>
            <a:r>
              <a:rPr lang="en-US" altLang="ko-KR" sz="1800" b="1" dirty="0">
                <a:latin typeface="Courier New" panose="02070309020205020404" pitchFamily="49" charset="0"/>
                <a:ea typeface="Gulim" panose="020B0600000101010101" pitchFamily="34" charset="-127"/>
              </a:rPr>
              <a:t>}</a:t>
            </a:r>
            <a:endParaRPr lang="en-US" sz="1800"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260363620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22959" y="263527"/>
            <a:ext cx="7543800" cy="11842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a:xfrm>
            <a:off x="994409" y="2030053"/>
            <a:ext cx="7200900" cy="3581400"/>
          </a:xfrm>
        </p:spPr>
        <p:txBody>
          <a:bodyPr/>
          <a:lstStyle/>
          <a:p>
            <a:r>
              <a:rPr lang="en-US" dirty="0"/>
              <a:t>First step towards making shared variable thread-safe</a:t>
            </a:r>
          </a:p>
          <a:p>
            <a:r>
              <a:rPr lang="en-US" dirty="0"/>
              <a:t>The idea is to make instructions atomic to stop context switch from happening</a:t>
            </a:r>
          </a:p>
          <a:p>
            <a:r>
              <a:rPr lang="en-US" dirty="0"/>
              <a:t>General Idea:</a:t>
            </a:r>
          </a:p>
          <a:p>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939857"/>
            <a:ext cx="3200400" cy="912813"/>
            <a:chOff x="1981200" y="3939857"/>
            <a:chExt cx="3200400" cy="912813"/>
          </a:xfrm>
        </p:grpSpPr>
        <p:sp>
          <p:nvSpPr>
            <p:cNvPr id="6" name="Oval 5">
              <a:extLst>
                <a:ext uri="{FF2B5EF4-FFF2-40B4-BE49-F238E27FC236}">
                  <a16:creationId xmlns:a16="http://schemas.microsoft.com/office/drawing/2014/main" id="{3CEC1685-F677-4F95-979C-7337B83174AF}"/>
                </a:ext>
              </a:extLst>
            </p:cNvPr>
            <p:cNvSpPr/>
            <p:nvPr/>
          </p:nvSpPr>
          <p:spPr>
            <a:xfrm>
              <a:off x="2893062" y="3939857"/>
              <a:ext cx="2288538" cy="912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68440" cy="1943934"/>
            <a:chOff x="5181600" y="2918143"/>
            <a:chExt cx="3268440" cy="1943934"/>
          </a:xfrm>
        </p:grpSpPr>
        <p:sp>
          <p:nvSpPr>
            <p:cNvPr id="10" name="TextBox 9">
              <a:extLst>
                <a:ext uri="{FF2B5EF4-FFF2-40B4-BE49-F238E27FC236}">
                  <a16:creationId xmlns:a16="http://schemas.microsoft.com/office/drawing/2014/main" id="{6230E6F7-33E1-4D15-954C-B5323A98089A}"/>
                </a:ext>
              </a:extLst>
            </p:cNvPr>
            <p:cNvSpPr txBox="1"/>
            <p:nvPr/>
          </p:nvSpPr>
          <p:spPr>
            <a:xfrm>
              <a:off x="5185732" y="3938747"/>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08530" y="2980797"/>
              <a:ext cx="1404552"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1</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68440" cy="1920240"/>
              <a:chOff x="5181600" y="2918143"/>
              <a:chExt cx="3268440"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601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X=2</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420595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415927"/>
            <a:ext cx="7833359" cy="879473"/>
          </a:xfrm>
        </p:spPr>
        <p:txBody>
          <a:bodyPr>
            <a:normAutofit fontScale="90000"/>
          </a:bodyPr>
          <a:lstStyle/>
          <a:p>
            <a:r>
              <a:rPr lang="en-US" altLang="ko-KR" dirty="0">
                <a:latin typeface="Helvetica" panose="020B0604020202020204" pitchFamily="34" charset="0"/>
                <a:ea typeface="Gulim" panose="020B0600000101010101" pitchFamily="34" charset="-127"/>
              </a:rPr>
              <a:t>Problem: Busy-Waiting for Lock</a:t>
            </a:r>
          </a:p>
        </p:txBody>
      </p:sp>
      <p:sp>
        <p:nvSpPr>
          <p:cNvPr id="455683" name="Rectangle 3"/>
          <p:cNvSpPr>
            <a:spLocks noGrp="1" noChangeArrowheads="1"/>
          </p:cNvSpPr>
          <p:nvPr>
            <p:ph idx="1"/>
          </p:nvPr>
        </p:nvSpPr>
        <p:spPr>
          <a:xfrm>
            <a:off x="456096" y="1371600"/>
            <a:ext cx="8661400" cy="4887415"/>
          </a:xfrm>
        </p:spPr>
        <p:txBody>
          <a:bodyPr>
            <a:normAutofit/>
          </a:bodyPr>
          <a:lstStyle/>
          <a:p>
            <a:r>
              <a:rPr lang="en-US" altLang="ko-KR" dirty="0">
                <a:latin typeface="Helvetica" panose="020B0604020202020204" pitchFamily="34" charset="0"/>
                <a:ea typeface="Gulim" panose="020B0600000101010101" pitchFamily="34" charset="-127"/>
              </a:rPr>
              <a:t>Positives for this solution</a:t>
            </a:r>
          </a:p>
          <a:p>
            <a:pPr lvl="1"/>
            <a:r>
              <a:rPr lang="en-US" altLang="ko-KR" dirty="0">
                <a:latin typeface="Helvetica" panose="020B0604020202020204" pitchFamily="34" charset="0"/>
                <a:ea typeface="Gulim" panose="020B0600000101010101" pitchFamily="34" charset="-127"/>
              </a:rPr>
              <a:t>Machine can receive interrupts</a:t>
            </a:r>
          </a:p>
          <a:p>
            <a:pPr lvl="1"/>
            <a:r>
              <a:rPr lang="en-US" altLang="ko-KR" dirty="0">
                <a:latin typeface="Helvetica" panose="020B0604020202020204" pitchFamily="34" charset="0"/>
                <a:ea typeface="Gulim" panose="020B0600000101010101" pitchFamily="34" charset="-127"/>
              </a:rPr>
              <a:t>User code can use this lock</a:t>
            </a:r>
          </a:p>
          <a:p>
            <a:pPr lvl="1"/>
            <a:r>
              <a:rPr lang="en-US" altLang="ko-KR" dirty="0">
                <a:latin typeface="Helvetica" panose="020B0604020202020204" pitchFamily="34" charset="0"/>
                <a:ea typeface="Gulim" panose="020B0600000101010101" pitchFamily="34" charset="-127"/>
              </a:rPr>
              <a:t>Works on a multiprocessor</a:t>
            </a:r>
          </a:p>
          <a:p>
            <a:r>
              <a:rPr lang="en-US" altLang="ko-KR" dirty="0">
                <a:latin typeface="Helvetica" panose="020B0604020202020204" pitchFamily="34" charset="0"/>
                <a:ea typeface="Gulim" panose="020B0600000101010101" pitchFamily="34" charset="-127"/>
              </a:rPr>
              <a:t>Negatives</a:t>
            </a:r>
          </a:p>
          <a:p>
            <a:pPr lvl="1"/>
            <a:r>
              <a:rPr lang="en-US" altLang="ko-KR" dirty="0">
                <a:latin typeface="Helvetica" panose="020B0604020202020204" pitchFamily="34" charset="0"/>
                <a:ea typeface="Gulim" panose="020B0600000101010101" pitchFamily="34" charset="-127"/>
              </a:rPr>
              <a:t>Inefficient: busy-waiting thread will consume cycles</a:t>
            </a:r>
          </a:p>
          <a:p>
            <a:pPr lvl="1"/>
            <a:r>
              <a:rPr lang="en-US" altLang="ko-KR" dirty="0">
                <a:latin typeface="Helvetica" panose="020B0604020202020204" pitchFamily="34" charset="0"/>
                <a:ea typeface="Gulim" panose="020B0600000101010101" pitchFamily="34" charset="-127"/>
              </a:rPr>
              <a:t>Waiting thread may take cycles away from thread holding lock! </a:t>
            </a:r>
          </a:p>
          <a:p>
            <a:pPr lvl="1"/>
            <a:r>
              <a:rPr lang="en-US" altLang="ko-KR" b="1" dirty="0">
                <a:latin typeface="Helvetica" panose="020B0604020202020204" pitchFamily="34" charset="0"/>
                <a:ea typeface="Gulim" panose="020B0600000101010101" pitchFamily="34" charset="-127"/>
              </a:rPr>
              <a:t>Priority Inversion</a:t>
            </a:r>
            <a:r>
              <a:rPr lang="en-US" altLang="ko-KR" dirty="0">
                <a:latin typeface="Helvetica" panose="020B0604020202020204" pitchFamily="34" charset="0"/>
                <a:ea typeface="Gulim" panose="020B0600000101010101" pitchFamily="34" charset="-127"/>
              </a:rPr>
              <a:t>: If busy-waiting thread has higher priority than thread holding lock </a:t>
            </a:r>
            <a:r>
              <a:rPr lang="en-US" altLang="ko-KR" dirty="0">
                <a:latin typeface="Helvetica" panose="020B0604020202020204" pitchFamily="34" charset="0"/>
                <a:ea typeface="Gulim" panose="020B0600000101010101" pitchFamily="34" charset="-127"/>
                <a:sym typeface="Symbol" panose="05050102010706020507" pitchFamily="18" charset="2"/>
              </a:rPr>
              <a:t> no progress!</a:t>
            </a:r>
          </a:p>
          <a:p>
            <a:r>
              <a:rPr lang="en-US" altLang="ko-KR" dirty="0">
                <a:latin typeface="Helvetica" panose="020B0604020202020204" pitchFamily="34" charset="0"/>
                <a:ea typeface="Gulim" panose="020B0600000101010101" pitchFamily="34" charset="-127"/>
              </a:rPr>
              <a:t>Priority Inversion problem with original Martian rover </a:t>
            </a:r>
          </a:p>
        </p:txBody>
      </p:sp>
      <p:pic>
        <p:nvPicPr>
          <p:cNvPr id="32772"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513385"/>
            <a:ext cx="1851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0492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anim calcmode="lin" valueType="num">
                                      <p:cBhvr additive="base">
                                        <p:cTn id="11"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5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anim calcmode="lin" valueType="num">
                                      <p:cBhvr additive="base">
                                        <p:cTn id="15"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56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5683">
                                            <p:txEl>
                                              <p:pRg st="5" end="5"/>
                                            </p:txEl>
                                          </p:spTgt>
                                        </p:tgtEl>
                                        <p:attrNameLst>
                                          <p:attrName>style.visibility</p:attrName>
                                        </p:attrNameLst>
                                      </p:cBhvr>
                                      <p:to>
                                        <p:strVal val="visible"/>
                                      </p:to>
                                    </p:set>
                                    <p:anim calcmode="lin" valueType="num">
                                      <p:cBhvr additive="base">
                                        <p:cTn id="29"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56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5683">
                                            <p:txEl>
                                              <p:pRg st="6" end="6"/>
                                            </p:txEl>
                                          </p:spTgt>
                                        </p:tgtEl>
                                        <p:attrNameLst>
                                          <p:attrName>style.visibility</p:attrName>
                                        </p:attrNameLst>
                                      </p:cBhvr>
                                      <p:to>
                                        <p:strVal val="visible"/>
                                      </p:to>
                                    </p:set>
                                    <p:anim calcmode="lin" valueType="num">
                                      <p:cBhvr additive="base">
                                        <p:cTn id="33"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55683">
                                            <p:txEl>
                                              <p:pRg st="7" end="7"/>
                                            </p:txEl>
                                          </p:spTgt>
                                        </p:tgtEl>
                                        <p:attrNameLst>
                                          <p:attrName>style.visibility</p:attrName>
                                        </p:attrNameLst>
                                      </p:cBhvr>
                                      <p:to>
                                        <p:strVal val="visible"/>
                                      </p:to>
                                    </p:set>
                                    <p:anim calcmode="lin" valueType="num">
                                      <p:cBhvr additive="base">
                                        <p:cTn id="37"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5683">
                                            <p:txEl>
                                              <p:pRg st="8" end="8"/>
                                            </p:txEl>
                                          </p:spTgt>
                                        </p:tgtEl>
                                        <p:attrNameLst>
                                          <p:attrName>style.visibility</p:attrName>
                                        </p:attrNameLst>
                                      </p:cBhvr>
                                      <p:to>
                                        <p:strVal val="visible"/>
                                      </p:to>
                                    </p:set>
                                    <p:anim calcmode="lin" valueType="num">
                                      <p:cBhvr additive="base">
                                        <p:cTn id="43"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6591" y="160131"/>
            <a:ext cx="8153400" cy="990600"/>
          </a:xfrm>
        </p:spPr>
        <p:txBody>
          <a:bodyPr/>
          <a:lstStyle/>
          <a:p>
            <a:r>
              <a:rPr lang="en-US" altLang="ko-KR" dirty="0">
                <a:latin typeface="Helvetica" panose="020B0604020202020204" pitchFamily="34" charset="0"/>
                <a:ea typeface="Gulim" panose="020B0600000101010101" pitchFamily="34" charset="-127"/>
              </a:rPr>
              <a:t>Better Locks using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4819" name="Rectangle 3"/>
          <p:cNvSpPr>
            <a:spLocks noGrp="1" noChangeArrowheads="1"/>
          </p:cNvSpPr>
          <p:nvPr>
            <p:ph idx="1"/>
          </p:nvPr>
        </p:nvSpPr>
        <p:spPr>
          <a:xfrm>
            <a:off x="533400" y="1447800"/>
            <a:ext cx="8686800" cy="990600"/>
          </a:xfrm>
        </p:spPr>
        <p:txBody>
          <a:bodyPr>
            <a:noAutofit/>
          </a:bodyPr>
          <a:lstStyle/>
          <a:p>
            <a:pPr>
              <a:lnSpc>
                <a:spcPct val="85000"/>
              </a:lnSpc>
            </a:pPr>
            <a:r>
              <a:rPr lang="en-US" altLang="ko-KR" sz="2000" dirty="0">
                <a:latin typeface="Helvetica" panose="020B0604020202020204" pitchFamily="34" charset="0"/>
                <a:ea typeface="Gulim" panose="020B0600000101010101" pitchFamily="34" charset="-127"/>
              </a:rPr>
              <a:t>Can we build </a:t>
            </a:r>
            <a:r>
              <a:rPr lang="en-US" altLang="ko-KR" sz="2000" dirty="0" err="1">
                <a:latin typeface="Helvetica" panose="020B0604020202020204" pitchFamily="34" charset="0"/>
                <a:ea typeface="Gulim" panose="020B0600000101010101" pitchFamily="34" charset="-127"/>
              </a:rPr>
              <a:t>test&amp;set</a:t>
            </a:r>
            <a:r>
              <a:rPr lang="en-US" altLang="ko-KR" sz="2000" dirty="0">
                <a:latin typeface="Helvetica" panose="020B0604020202020204" pitchFamily="34" charset="0"/>
                <a:ea typeface="Gulim" panose="020B0600000101010101" pitchFamily="34" charset="-127"/>
              </a:rPr>
              <a:t> locks without busy-waiting?</a:t>
            </a:r>
          </a:p>
          <a:p>
            <a:pPr lvl="1">
              <a:lnSpc>
                <a:spcPct val="85000"/>
              </a:lnSpc>
            </a:pPr>
            <a:r>
              <a:rPr lang="en-US" altLang="ko-KR" sz="1800" dirty="0">
                <a:latin typeface="Helvetica" panose="020B0604020202020204" pitchFamily="34" charset="0"/>
                <a:ea typeface="Gulim" panose="020B0600000101010101" pitchFamily="34" charset="-127"/>
              </a:rPr>
              <a:t>Can’t entirely, but can minimize!</a:t>
            </a:r>
          </a:p>
          <a:p>
            <a:pPr lvl="1">
              <a:lnSpc>
                <a:spcPct val="85000"/>
              </a:lnSpc>
            </a:pPr>
            <a:r>
              <a:rPr lang="en-US" altLang="ko-KR" sz="1800" dirty="0">
                <a:latin typeface="Helvetica" panose="020B0604020202020204" pitchFamily="34" charset="0"/>
                <a:ea typeface="Gulim" panose="020B0600000101010101" pitchFamily="34" charset="-127"/>
              </a:rPr>
              <a:t>Idea: only busy-wait to atomically check lock value</a:t>
            </a:r>
          </a:p>
          <a:p>
            <a:pPr>
              <a:lnSpc>
                <a:spcPct val="85000"/>
              </a:lnSpc>
            </a:pPr>
            <a:endParaRPr lang="en-US" altLang="ko-KR" sz="2000" dirty="0">
              <a:latin typeface="Helvetica" panose="020B0604020202020204" pitchFamily="34" charset="0"/>
              <a:ea typeface="Gulim" panose="020B0600000101010101" pitchFamily="34" charset="-127"/>
            </a:endParaRPr>
          </a:p>
          <a:p>
            <a:pPr marL="0" indent="0">
              <a:lnSpc>
                <a:spcPct val="85000"/>
              </a:lnSpc>
              <a:buNone/>
            </a:pPr>
            <a:r>
              <a:rPr lang="en-US" altLang="ko-KR" sz="2000" dirty="0">
                <a:latin typeface="Helvetica" panose="020B0604020202020204" pitchFamily="34" charset="0"/>
                <a:ea typeface="Gulim" panose="020B0600000101010101" pitchFamily="34" charset="-127"/>
              </a:rPr>
              <a:t>     </a:t>
            </a: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marL="0" indent="0">
              <a:lnSpc>
                <a:spcPct val="85000"/>
              </a:lnSpc>
              <a:buNone/>
            </a:pPr>
            <a:endParaRPr lang="en-US" altLang="ko-KR" dirty="0">
              <a:solidFill>
                <a:srgbClr val="FF0000"/>
              </a:solidFill>
              <a:latin typeface="Helvetica" panose="020B0604020202020204" pitchFamily="34" charset="0"/>
              <a:ea typeface="Gulim" panose="020B0600000101010101" pitchFamily="34" charset="-127"/>
            </a:endParaRPr>
          </a:p>
          <a:p>
            <a:pPr>
              <a:lnSpc>
                <a:spcPct val="85000"/>
              </a:lnSpc>
            </a:pPr>
            <a:endParaRPr lang="en-US" altLang="ko-KR" sz="1000" dirty="0">
              <a:solidFill>
                <a:srgbClr val="FF0000"/>
              </a:solidFill>
              <a:latin typeface="Helvetica" panose="020B0604020202020204" pitchFamily="34" charset="0"/>
              <a:ea typeface="Gulim" panose="020B0600000101010101" pitchFamily="34" charset="-127"/>
            </a:endParaRPr>
          </a:p>
          <a:p>
            <a:pPr>
              <a:lnSpc>
                <a:spcPct val="85000"/>
              </a:lnSpc>
            </a:pPr>
            <a:endParaRPr lang="en-US" altLang="ko-KR" dirty="0">
              <a:solidFill>
                <a:srgbClr val="FF0000"/>
              </a:solidFill>
              <a:latin typeface="Helvetica" panose="020B0604020202020204" pitchFamily="34" charset="0"/>
              <a:ea typeface="Gulim" panose="020B0600000101010101" pitchFamily="34" charset="-127"/>
            </a:endParaRPr>
          </a:p>
          <a:p>
            <a:pPr marL="0" indent="0">
              <a:lnSpc>
                <a:spcPct val="85000"/>
              </a:lnSpc>
              <a:buNone/>
            </a:pPr>
            <a:r>
              <a:rPr lang="en-US" altLang="ko-KR" sz="2000" dirty="0">
                <a:solidFill>
                  <a:srgbClr val="FF0000"/>
                </a:solidFill>
                <a:latin typeface="Helvetica" panose="020B0604020202020204" pitchFamily="34" charset="0"/>
                <a:ea typeface="Gulim" panose="020B0600000101010101" pitchFamily="34" charset="-127"/>
              </a:rPr>
              <a:t>Note: sleep has to be sure to reset the guard variable</a:t>
            </a:r>
          </a:p>
        </p:txBody>
      </p:sp>
      <p:sp>
        <p:nvSpPr>
          <p:cNvPr id="3" name="Rectangle 2"/>
          <p:cNvSpPr/>
          <p:nvPr/>
        </p:nvSpPr>
        <p:spPr>
          <a:xfrm>
            <a:off x="0" y="2590800"/>
            <a:ext cx="4724400" cy="3693319"/>
          </a:xfrm>
          <a:prstGeom prst="rect">
            <a:avLst/>
          </a:prstGeom>
          <a:solidFill>
            <a:schemeClr val="bg1"/>
          </a:solidFill>
          <a:ln w="28575">
            <a:solidFill>
              <a:schemeClr val="accent1"/>
            </a:solidFill>
          </a:ln>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//protects “value”</a:t>
            </a: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Acquire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 Short busy-wait time</a:t>
            </a:r>
          </a:p>
          <a:p>
            <a:r>
              <a:rPr lang="en-US" b="1" dirty="0">
                <a:solidFill>
                  <a:srgbClr val="0000FF"/>
                </a:solidFill>
                <a:highlight>
                  <a:srgbClr val="FFFFFF"/>
                </a:highlight>
                <a:latin typeface="Courier New" panose="02070309020205020404" pitchFamily="49" charset="0"/>
              </a:rPr>
              <a:t>  while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put thread on wait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go to sleep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&amp;</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p:txBody>
      </p:sp>
      <p:sp>
        <p:nvSpPr>
          <p:cNvPr id="4" name="Rectangle 3"/>
          <p:cNvSpPr/>
          <p:nvPr/>
        </p:nvSpPr>
        <p:spPr>
          <a:xfrm>
            <a:off x="4724400" y="2590800"/>
            <a:ext cx="4419600" cy="3139321"/>
          </a:xfrm>
          <a:prstGeom prst="rect">
            <a:avLst/>
          </a:prstGeom>
          <a:solidFill>
            <a:schemeClr val="bg1"/>
          </a:solidFill>
          <a:ln w="28575">
            <a:solidFill>
              <a:schemeClr val="accent1"/>
            </a:solidFill>
          </a:ln>
        </p:spPr>
        <p:txBody>
          <a:bodyPr wrap="square">
            <a:spAutoFit/>
          </a:bodyPr>
          <a:lstStyle/>
          <a:p>
            <a:r>
              <a:rPr lang="en-US" b="1" dirty="0">
                <a:solidFill>
                  <a:srgbClr val="000000"/>
                </a:solidFill>
                <a:highlight>
                  <a:srgbClr val="FFFFFF"/>
                </a:highlight>
                <a:latin typeface="Courier New" panose="02070309020205020404" pitchFamily="49" charset="0"/>
              </a:rPr>
              <a:t>Release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Short busy-wait time</a:t>
            </a:r>
          </a:p>
          <a:p>
            <a:r>
              <a:rPr lang="en-US" b="1" dirty="0">
                <a:solidFill>
                  <a:srgbClr val="0000FF"/>
                </a:solidFill>
                <a:highlight>
                  <a:srgbClr val="FFFFFF"/>
                </a:highlight>
                <a:latin typeface="Courier New" panose="02070309020205020404" pitchFamily="49" charset="0"/>
              </a:rPr>
              <a:t>  while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anyone on wait queue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take thread off wait queue</a:t>
            </a:r>
          </a:p>
          <a:p>
            <a:r>
              <a:rPr lang="en-US" dirty="0">
                <a:solidFill>
                  <a:srgbClr val="000000"/>
                </a:solidFill>
                <a:highlight>
                  <a:srgbClr val="FFFFFF"/>
                </a:highlight>
                <a:latin typeface="Courier New" panose="02070309020205020404" pitchFamily="49" charset="0"/>
              </a:rPr>
              <a:t>    Place on ready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13937096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384969"/>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Locks using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vs. Interrupts</a:t>
            </a:r>
          </a:p>
        </p:txBody>
      </p:sp>
      <p:sp>
        <p:nvSpPr>
          <p:cNvPr id="36867" name="Rectangle 3"/>
          <p:cNvSpPr>
            <a:spLocks noGrp="1" noChangeArrowheads="1"/>
          </p:cNvSpPr>
          <p:nvPr>
            <p:ph idx="1"/>
          </p:nvPr>
        </p:nvSpPr>
        <p:spPr>
          <a:xfrm>
            <a:off x="533400" y="1219200"/>
            <a:ext cx="8610600" cy="5500687"/>
          </a:xfrm>
        </p:spPr>
        <p:txBody>
          <a:bodyPr>
            <a:normAutofit fontScale="92500" lnSpcReduction="10000"/>
          </a:bodyPr>
          <a:lstStyle/>
          <a:p>
            <a:pPr>
              <a:lnSpc>
                <a:spcPct val="80000"/>
              </a:lnSpc>
              <a:spcBef>
                <a:spcPct val="25000"/>
              </a:spcBef>
              <a:tabLst>
                <a:tab pos="801688" algn="l"/>
                <a:tab pos="1139825" algn="l"/>
                <a:tab pos="1490663" algn="l"/>
                <a:tab pos="1828800" algn="l"/>
              </a:tabLst>
            </a:pPr>
            <a:r>
              <a:rPr lang="en-US" altLang="ko-KR" dirty="0">
                <a:latin typeface="Helvetica" panose="020B0604020202020204" pitchFamily="34" charset="0"/>
                <a:ea typeface="Gulim" panose="020B0600000101010101" pitchFamily="34" charset="-127"/>
              </a:rPr>
              <a:t>Compare to “disable interrupt” solution</a:t>
            </a: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marL="594360" lvl="2" indent="0">
              <a:lnSpc>
                <a:spcPct val="80000"/>
              </a:lnSpc>
              <a:spcBef>
                <a:spcPct val="25000"/>
              </a:spcBef>
              <a:buNone/>
              <a:tabLst>
                <a:tab pos="801688" algn="l"/>
                <a:tab pos="1139825" algn="l"/>
                <a:tab pos="1490663" algn="l"/>
                <a:tab pos="1828800" algn="l"/>
              </a:tabLst>
            </a:pPr>
            <a:r>
              <a:rPr lang="en-US" altLang="ko-KR" sz="1600" dirty="0">
                <a:latin typeface="Helvetica" panose="020B0604020202020204" pitchFamily="34" charset="0"/>
                <a:ea typeface="Gulim" panose="020B0600000101010101" pitchFamily="34" charset="-127"/>
              </a:rPr>
              <a:t>}</a:t>
            </a:r>
          </a:p>
          <a:p>
            <a:pPr>
              <a:lnSpc>
                <a:spcPct val="80000"/>
              </a:lnSpc>
              <a:spcBef>
                <a:spcPct val="25000"/>
              </a:spcBef>
              <a:tabLst>
                <a:tab pos="801688" algn="l"/>
                <a:tab pos="1139825" algn="l"/>
                <a:tab pos="1490663" algn="l"/>
                <a:tab pos="1828800" algn="l"/>
              </a:tabLst>
            </a:pPr>
            <a:r>
              <a:rPr lang="en-US" altLang="ko-KR" sz="2200" dirty="0">
                <a:latin typeface="Helvetica" panose="020B0604020202020204" pitchFamily="34" charset="0"/>
                <a:ea typeface="Gulim" panose="020B0600000101010101" pitchFamily="34" charset="-127"/>
              </a:rPr>
              <a:t>Basically replace </a:t>
            </a:r>
          </a:p>
          <a:p>
            <a:pPr lvl="1">
              <a:lnSpc>
                <a:spcPct val="80000"/>
              </a:lnSpc>
              <a:spcBef>
                <a:spcPct val="25000"/>
              </a:spcBef>
              <a:tabLst>
                <a:tab pos="801688" algn="l"/>
                <a:tab pos="1139825" algn="l"/>
                <a:tab pos="1490663" algn="l"/>
                <a:tab pos="1828800" algn="l"/>
              </a:tabLst>
            </a:pPr>
            <a:r>
              <a:rPr lang="en-US" sz="2400" b="1" dirty="0">
                <a:latin typeface="Courier New" panose="02070309020205020404" pitchFamily="49" charset="0"/>
              </a:rPr>
              <a:t>disable </a:t>
            </a:r>
            <a:r>
              <a:rPr lang="en-US" sz="2400" b="1" dirty="0" err="1">
                <a:latin typeface="Courier New" panose="02070309020205020404" pitchFamily="49" charset="0"/>
              </a:rPr>
              <a:t>interrupts</a:t>
            </a:r>
            <a:r>
              <a:rPr lang="en-US" sz="2400" b="1" dirty="0" err="1">
                <a:latin typeface="Courier New" panose="02070309020205020404" pitchFamily="49" charset="0"/>
                <a:sym typeface="Wingdings" panose="05000000000000000000" pitchFamily="2" charset="2"/>
              </a:rPr>
              <a:t></a:t>
            </a:r>
            <a:r>
              <a:rPr lang="en-US" sz="2400" b="1" dirty="0" err="1">
                <a:latin typeface="Courier New" panose="02070309020205020404" pitchFamily="49" charset="0"/>
              </a:rPr>
              <a:t>while</a:t>
            </a:r>
            <a:r>
              <a:rPr lang="en-US" sz="2400" b="1" dirty="0">
                <a:latin typeface="Courier New" panose="02070309020205020404" pitchFamily="49" charset="0"/>
              </a:rPr>
              <a:t>(</a:t>
            </a:r>
            <a:r>
              <a:rPr lang="en-US" sz="2400" b="1" dirty="0" err="1">
                <a:latin typeface="Courier New" panose="02070309020205020404" pitchFamily="49" charset="0"/>
              </a:rPr>
              <a:t>test&amp;set</a:t>
            </a:r>
            <a:r>
              <a:rPr lang="en-US" sz="2400" b="1" dirty="0">
                <a:latin typeface="Courier New" panose="02070309020205020404" pitchFamily="49" charset="0"/>
              </a:rPr>
              <a:t>(guard))</a:t>
            </a:r>
            <a:r>
              <a:rPr lang="en-US" sz="2400" dirty="0">
                <a:latin typeface="Courier New" panose="02070309020205020404" pitchFamily="49" charset="0"/>
              </a:rPr>
              <a:t>;</a:t>
            </a:r>
          </a:p>
          <a:p>
            <a:pPr lvl="1">
              <a:lnSpc>
                <a:spcPct val="80000"/>
              </a:lnSpc>
              <a:spcBef>
                <a:spcPct val="25000"/>
              </a:spcBef>
              <a:tabLst>
                <a:tab pos="801688" algn="l"/>
                <a:tab pos="1139825" algn="l"/>
                <a:tab pos="1490663" algn="l"/>
                <a:tab pos="1828800" algn="l"/>
              </a:tabLst>
            </a:pPr>
            <a:r>
              <a:rPr lang="en-US" altLang="ko-KR" sz="2400" b="1" dirty="0">
                <a:latin typeface="Courier New" panose="02070309020205020404" pitchFamily="49" charset="0"/>
                <a:ea typeface="Gulim" panose="020B0600000101010101" pitchFamily="34" charset="-127"/>
              </a:rPr>
              <a:t>enable interrupts   </a:t>
            </a:r>
            <a:r>
              <a:rPr lang="en-US" altLang="ko-KR" sz="2400" b="1" dirty="0">
                <a:latin typeface="Courier New" panose="02070309020205020404" pitchFamily="49" charset="0"/>
                <a:ea typeface="Gulim" panose="020B0600000101010101" pitchFamily="34" charset="-127"/>
                <a:sym typeface="Wingdings" panose="05000000000000000000" pitchFamily="2" charset="2"/>
              </a:rPr>
              <a:t>    guard = 0;</a:t>
            </a:r>
            <a:endParaRPr lang="en-US" altLang="ko-KR" b="1" dirty="0">
              <a:latin typeface="Helvetica" panose="020B0604020202020204" pitchFamily="34" charset="0"/>
              <a:ea typeface="Gulim" panose="020B0600000101010101" pitchFamily="34" charset="-127"/>
            </a:endParaRPr>
          </a:p>
          <a:p>
            <a:pPr lvl="1">
              <a:lnSpc>
                <a:spcPct val="80000"/>
              </a:lnSpc>
              <a:spcBef>
                <a:spcPct val="25000"/>
              </a:spcBef>
              <a:tabLst>
                <a:tab pos="801688" algn="l"/>
                <a:tab pos="1139825" algn="l"/>
                <a:tab pos="1490663" algn="l"/>
                <a:tab pos="1828800" algn="l"/>
              </a:tabLst>
            </a:pPr>
            <a:endParaRPr lang="en-US" altLang="ko-KR" dirty="0">
              <a:latin typeface="Courier New" panose="02070309020205020404" pitchFamily="49" charset="0"/>
              <a:ea typeface="Gulim" panose="020B0600000101010101" pitchFamily="34" charset="-127"/>
            </a:endParaRPr>
          </a:p>
        </p:txBody>
      </p:sp>
      <p:sp>
        <p:nvSpPr>
          <p:cNvPr id="36868" name="Text Box 5"/>
          <p:cNvSpPr txBox="1">
            <a:spLocks noChangeArrowheads="1"/>
          </p:cNvSpPr>
          <p:nvPr/>
        </p:nvSpPr>
        <p:spPr bwMode="auto">
          <a:xfrm>
            <a:off x="676275" y="1820862"/>
            <a:ext cx="4581525"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p>
          <a:p>
            <a:pPr>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p>
        </p:txBody>
      </p:sp>
      <p:sp>
        <p:nvSpPr>
          <p:cNvPr id="36869" name="Text Box 6"/>
          <p:cNvSpPr txBox="1">
            <a:spLocks noChangeArrowheads="1"/>
          </p:cNvSpPr>
          <p:nvPr/>
        </p:nvSpPr>
        <p:spPr bwMode="auto">
          <a:xfrm>
            <a:off x="4495800" y="1600200"/>
            <a:ext cx="46482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br>
              <a:rPr lang="en-US" sz="1900" b="1" dirty="0">
                <a:latin typeface="Courier New" panose="02070309020205020404" pitchFamily="49" charset="0"/>
              </a:rPr>
            </a:b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36870" name="Group 19"/>
          <p:cNvGrpSpPr>
            <a:grpSpLocks/>
          </p:cNvGrpSpPr>
          <p:nvPr/>
        </p:nvGrpSpPr>
        <p:grpSpPr bwMode="auto">
          <a:xfrm>
            <a:off x="7429500" y="1676400"/>
            <a:ext cx="609600" cy="685800"/>
            <a:chOff x="1776" y="912"/>
            <a:chExt cx="476" cy="576"/>
          </a:xfrm>
        </p:grpSpPr>
        <p:sp>
          <p:nvSpPr>
            <p:cNvPr id="36871"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6873"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6874"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6875"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6876"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6877"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499856696"/>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362200" y="838200"/>
            <a:ext cx="28956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0963"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40964" name="Text Box 4"/>
          <p:cNvSpPr txBox="1">
            <a:spLocks noChangeArrowheads="1"/>
          </p:cNvSpPr>
          <p:nvPr/>
        </p:nvSpPr>
        <p:spPr bwMode="auto">
          <a:xfrm>
            <a:off x="5334000" y="901700"/>
            <a:ext cx="38100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err="1">
                <a:solidFill>
                  <a:srgbClr val="FF0000"/>
                </a:solidFill>
                <a:latin typeface="Courier New" panose="02070309020205020404" pitchFamily="49" charset="0"/>
              </a:rPr>
              <a:t>int</a:t>
            </a:r>
            <a:r>
              <a:rPr lang="en-US" sz="1600" b="1" dirty="0">
                <a:solidFill>
                  <a:srgbClr val="FF0000"/>
                </a:solidFill>
                <a:latin typeface="Courier New" panose="02070309020205020404" pitchFamily="49" charset="0"/>
              </a:rPr>
              <a:t> value = 0;</a:t>
            </a:r>
          </a:p>
          <a:p>
            <a:pPr>
              <a:lnSpc>
                <a:spcPct val="90000"/>
              </a:lnSpc>
              <a:spcBef>
                <a:spcPct val="0"/>
              </a:spcBef>
              <a:buFontTx/>
              <a:buNone/>
            </a:pPr>
            <a:r>
              <a:rPr lang="en-US" sz="1600" b="1" dirty="0">
                <a:latin typeface="Courier New" panose="02070309020205020404" pitchFamily="49" charset="0"/>
              </a:rPr>
              <a:t>Acquire() {</a:t>
            </a:r>
          </a:p>
          <a:p>
            <a:pPr>
              <a:lnSpc>
                <a:spcPct val="90000"/>
              </a:lnSpc>
              <a:spcBef>
                <a:spcPct val="0"/>
              </a:spcBef>
              <a:buFontTx/>
              <a:buNone/>
            </a:pP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t>
            </a:r>
            <a:r>
              <a:rPr lang="en-US" sz="1600" b="1" dirty="0">
                <a:solidFill>
                  <a:srgbClr val="FF0000"/>
                </a:solidFill>
                <a:latin typeface="Courier New" panose="02070309020205020404" pitchFamily="49" charset="0"/>
              </a:rPr>
              <a:t>value == 1</a:t>
            </a:r>
            <a:r>
              <a:rPr lang="en-US" sz="1600" b="1" dirty="0">
                <a:latin typeface="Courier New" panose="02070309020205020404" pitchFamily="49" charset="0"/>
              </a:rPr>
              <a:t>) {</a:t>
            </a:r>
          </a:p>
          <a:p>
            <a:pPr>
              <a:lnSpc>
                <a:spcPct val="90000"/>
              </a:lnSpc>
              <a:spcBef>
                <a:spcPct val="0"/>
              </a:spcBef>
              <a:buFontTx/>
              <a:buNone/>
            </a:pPr>
            <a:r>
              <a:rPr lang="en-US" sz="1600" b="1" dirty="0">
                <a:latin typeface="Courier New" panose="02070309020205020404" pitchFamily="49" charset="0"/>
              </a:rPr>
              <a:t>    put thread on wait-queue;</a:t>
            </a:r>
          </a:p>
          <a:p>
            <a:pPr>
              <a:lnSpc>
                <a:spcPct val="90000"/>
              </a:lnSpc>
              <a:spcBef>
                <a:spcPct val="0"/>
              </a:spcBef>
              <a:buFontTx/>
              <a:buNone/>
            </a:pPr>
            <a:r>
              <a:rPr lang="en-US" sz="1600" b="1" dirty="0">
                <a:latin typeface="Courier New" panose="02070309020205020404" pitchFamily="49" charset="0"/>
              </a:rPr>
              <a:t>    go to sleep()  </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1;</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a:t>
            </a:r>
          </a:p>
          <a:p>
            <a:pPr>
              <a:lnSpc>
                <a:spcPct val="90000"/>
              </a:lnSpc>
              <a:spcBef>
                <a:spcPct val="0"/>
              </a:spcBef>
              <a:buFontTx/>
              <a:buNone/>
            </a:pPr>
            <a:r>
              <a:rPr lang="en-US" sz="1600" b="1" dirty="0">
                <a:solidFill>
                  <a:srgbClr val="233AE1"/>
                </a:solidFill>
                <a:latin typeface="Courier New" panose="02070309020205020404" pitchFamily="49" charset="0"/>
              </a:rPr>
              <a:t>enable interrupts;</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0965"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Release() {</a:t>
            </a:r>
            <a:br>
              <a:rPr lang="en-US" sz="1600" b="1" dirty="0">
                <a:latin typeface="Courier New" panose="02070309020205020404" pitchFamily="49" charset="0"/>
              </a:rPr>
            </a:b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anyone on wait queue {</a:t>
            </a:r>
            <a:br>
              <a:rPr lang="en-US" sz="1600" b="1" dirty="0">
                <a:latin typeface="Courier New" panose="02070309020205020404" pitchFamily="49" charset="0"/>
              </a:rPr>
            </a:br>
            <a:r>
              <a:rPr lang="en-US" sz="1600" b="1" dirty="0">
                <a:latin typeface="Courier New" panose="02070309020205020404" pitchFamily="49" charset="0"/>
              </a:rPr>
              <a:t>    take thread off wait-queue</a:t>
            </a:r>
            <a:br>
              <a:rPr lang="en-US" sz="1600" b="1" dirty="0">
                <a:latin typeface="Courier New" panose="02070309020205020404" pitchFamily="49" charset="0"/>
              </a:rPr>
            </a:br>
            <a:r>
              <a:rPr lang="en-US" sz="1600" b="1" dirty="0">
                <a:latin typeface="Courier New" panose="02070309020205020404" pitchFamily="49" charset="0"/>
              </a:rPr>
              <a:t>    Place on ready queue;</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0;</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enable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a:t>
            </a:r>
          </a:p>
        </p:txBody>
      </p:sp>
      <p:sp>
        <p:nvSpPr>
          <p:cNvPr id="40966" name="Rectangle 3"/>
          <p:cNvSpPr txBox="1">
            <a:spLocks noChangeArrowheads="1"/>
          </p:cNvSpPr>
          <p:nvPr/>
        </p:nvSpPr>
        <p:spPr bwMode="auto">
          <a:xfrm>
            <a:off x="-23813" y="2489200"/>
            <a:ext cx="26146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0967" name="Text Box 4"/>
          <p:cNvSpPr txBox="1">
            <a:spLocks noChangeArrowheads="1"/>
          </p:cNvSpPr>
          <p:nvPr/>
        </p:nvSpPr>
        <p:spPr bwMode="auto">
          <a:xfrm>
            <a:off x="2438400" y="1600200"/>
            <a:ext cx="312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disable interrupts;</a:t>
            </a:r>
            <a:br>
              <a:rPr lang="en-US" sz="1600" b="1">
                <a:latin typeface="Courier New" panose="02070309020205020404" pitchFamily="49" charset="0"/>
              </a:rPr>
            </a:br>
            <a:r>
              <a:rPr lang="en-US" sz="1600" b="1">
                <a:latin typeface="Courier New" panose="02070309020205020404" pitchFamily="49" charset="0"/>
              </a:rPr>
              <a:t>}</a:t>
            </a:r>
          </a:p>
        </p:txBody>
      </p:sp>
      <p:sp>
        <p:nvSpPr>
          <p:cNvPr id="40968" name="Text Box 5"/>
          <p:cNvSpPr txBox="1">
            <a:spLocks noChangeArrowheads="1"/>
          </p:cNvSpPr>
          <p:nvPr/>
        </p:nvSpPr>
        <p:spPr bwMode="auto">
          <a:xfrm>
            <a:off x="2438400" y="39624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enable interrupts;</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0969" name="Freeform 9"/>
          <p:cNvSpPr>
            <a:spLocks/>
          </p:cNvSpPr>
          <p:nvPr/>
        </p:nvSpPr>
        <p:spPr bwMode="auto">
          <a:xfrm>
            <a:off x="1905000" y="3733800"/>
            <a:ext cx="508000" cy="393700"/>
          </a:xfrm>
          <a:custGeom>
            <a:avLst/>
            <a:gdLst>
              <a:gd name="T0" fmla="*/ 0 w 1222375"/>
              <a:gd name="T1" fmla="*/ 0 h 333375"/>
              <a:gd name="T2" fmla="*/ 32 w 1222375"/>
              <a:gd name="T3" fmla="*/ 2453139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0"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1" name="Freeform 11"/>
          <p:cNvSpPr>
            <a:spLocks/>
          </p:cNvSpPr>
          <p:nvPr/>
        </p:nvSpPr>
        <p:spPr bwMode="auto">
          <a:xfrm flipV="1">
            <a:off x="1981200" y="1828800"/>
            <a:ext cx="457200" cy="762000"/>
          </a:xfrm>
          <a:custGeom>
            <a:avLst/>
            <a:gdLst>
              <a:gd name="T0" fmla="*/ 0 w 1222375"/>
              <a:gd name="T1" fmla="*/ 0 h 333375"/>
              <a:gd name="T2" fmla="*/ 9 w 1222375"/>
              <a:gd name="T3" fmla="*/ 21474836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2" name="Freeform 12"/>
          <p:cNvSpPr>
            <a:spLocks/>
          </p:cNvSpPr>
          <p:nvPr/>
        </p:nvSpPr>
        <p:spPr bwMode="auto">
          <a:xfrm>
            <a:off x="1905000" y="1162050"/>
            <a:ext cx="3429000" cy="1352550"/>
          </a:xfrm>
          <a:custGeom>
            <a:avLst/>
            <a:gdLst>
              <a:gd name="T0" fmla="*/ 0 w 3540125"/>
              <a:gd name="T1" fmla="*/ 3190260 h 1251057"/>
              <a:gd name="T2" fmla="*/ 606301 w 3540125"/>
              <a:gd name="T3" fmla="*/ 356513 h 1251057"/>
              <a:gd name="T4" fmla="*/ 1808077 w 3540125"/>
              <a:gd name="T5" fmla="*/ 32658 h 1251057"/>
              <a:gd name="T6" fmla="*/ 2414379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3" name="Rounded Rectangle 13"/>
          <p:cNvSpPr>
            <a:spLocks noChangeArrowheads="1"/>
          </p:cNvSpPr>
          <p:nvPr/>
        </p:nvSpPr>
        <p:spPr bwMode="auto">
          <a:xfrm>
            <a:off x="2362200" y="4953000"/>
            <a:ext cx="2895600" cy="1371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If one thread in critical section, </a:t>
            </a:r>
            <a:r>
              <a:rPr lang="en-US">
                <a:latin typeface="Helvetica" panose="020B0604020202020204" pitchFamily="34" charset="0"/>
                <a:sym typeface="Wingdings" panose="05000000000000000000" pitchFamily="2" charset="2"/>
              </a:rPr>
              <a:t>no other activity (including OS) can run! </a:t>
            </a:r>
            <a:endParaRPr lang="en-US">
              <a:latin typeface="Helvetica" panose="020B0604020202020204" pitchFamily="34" charset="0"/>
            </a:endParaRPr>
          </a:p>
        </p:txBody>
      </p:sp>
    </p:spTree>
    <p:extLst>
      <p:ext uri="{BB962C8B-B14F-4D97-AF65-F5344CB8AC3E}">
        <p14:creationId xmlns:p14="http://schemas.microsoft.com/office/powerpoint/2010/main" val="284020889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57400" y="838200"/>
            <a:ext cx="32004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1987"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41988" name="Text Box 4"/>
          <p:cNvSpPr txBox="1">
            <a:spLocks noChangeArrowheads="1"/>
          </p:cNvSpPr>
          <p:nvPr/>
        </p:nvSpPr>
        <p:spPr bwMode="auto">
          <a:xfrm>
            <a:off x="5334000" y="685800"/>
            <a:ext cx="3810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rgbClr val="233AE1"/>
                </a:solidFill>
                <a:latin typeface="Courier New" panose="02070309020205020404" pitchFamily="49" charset="0"/>
              </a:rPr>
              <a:t>int guard = 0;</a:t>
            </a:r>
          </a:p>
          <a:p>
            <a:pPr>
              <a:lnSpc>
                <a:spcPct val="90000"/>
              </a:lnSpc>
              <a:spcBef>
                <a:spcPct val="0"/>
              </a:spcBef>
              <a:buFontTx/>
              <a:buNone/>
            </a:pPr>
            <a:r>
              <a:rPr lang="en-US" sz="1600" b="1">
                <a:solidFill>
                  <a:srgbClr val="FF0000"/>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t>
            </a:r>
            <a:r>
              <a:rPr lang="en-US" sz="1600" b="1">
                <a:solidFill>
                  <a:srgbClr val="FF0000"/>
                </a:solidFill>
                <a:latin typeface="Courier New" panose="02070309020205020404" pitchFamily="49" charset="0"/>
              </a:rPr>
              <a:t>value == 1</a:t>
            </a:r>
            <a:r>
              <a:rPr lang="en-US" sz="1600" b="1">
                <a:latin typeface="Courier New" panose="02070309020205020404" pitchFamily="49" charset="0"/>
              </a:rPr>
              <a:t>) {</a:t>
            </a:r>
          </a:p>
          <a:p>
            <a:pPr>
              <a:lnSpc>
                <a:spcPct val="90000"/>
              </a:lnSpc>
              <a:spcBef>
                <a:spcPct val="0"/>
              </a:spcBef>
              <a:buFontTx/>
              <a:buNone/>
            </a:pPr>
            <a:r>
              <a:rPr lang="en-US" sz="1600" b="1">
                <a:latin typeface="Courier New" panose="02070309020205020404" pitchFamily="49" charset="0"/>
              </a:rPr>
              <a:t>    put thread on wait-queue;</a:t>
            </a:r>
          </a:p>
          <a:p>
            <a:pPr>
              <a:lnSpc>
                <a:spcPct val="90000"/>
              </a:lnSpc>
              <a:spcBef>
                <a:spcPct val="0"/>
              </a:spcBef>
              <a:buFontTx/>
              <a:buNone/>
            </a:pPr>
            <a:r>
              <a:rPr lang="en-US" sz="1600" b="1">
                <a:latin typeface="Courier New" panose="02070309020205020404" pitchFamily="49" charset="0"/>
              </a:rPr>
              <a:t>    go to sleep()&amp;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1;</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a:t>
            </a:r>
          </a:p>
        </p:txBody>
      </p:sp>
      <p:sp>
        <p:nvSpPr>
          <p:cNvPr id="41989"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 (test&amp;set(guard));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anyone on wait queue {</a:t>
            </a:r>
            <a:br>
              <a:rPr lang="en-US" sz="1600" b="1">
                <a:latin typeface="Courier New" panose="02070309020205020404" pitchFamily="49" charset="0"/>
              </a:rPr>
            </a:br>
            <a:r>
              <a:rPr lang="en-US" sz="1600" b="1">
                <a:latin typeface="Courier New" panose="02070309020205020404" pitchFamily="49" charset="0"/>
              </a:rPr>
              <a:t>    take thread off wait-queue</a:t>
            </a:r>
            <a:br>
              <a:rPr lang="en-US" sz="1600" b="1">
                <a:latin typeface="Courier New" panose="02070309020205020404" pitchFamily="49" charset="0"/>
              </a:rPr>
            </a:br>
            <a:r>
              <a:rPr lang="en-US" sz="1600" b="1">
                <a:latin typeface="Courier New" panose="02070309020205020404" pitchFamily="49" charset="0"/>
              </a:rPr>
              <a:t>    Place on ready queue;</a:t>
            </a:r>
            <a:br>
              <a:rPr lang="en-US" sz="1600" b="1">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a:t>
            </a:r>
          </a:p>
        </p:txBody>
      </p:sp>
      <p:sp>
        <p:nvSpPr>
          <p:cNvPr id="41990" name="Rectangle 3"/>
          <p:cNvSpPr txBox="1">
            <a:spLocks noChangeArrowheads="1"/>
          </p:cNvSpPr>
          <p:nvPr/>
        </p:nvSpPr>
        <p:spPr bwMode="auto">
          <a:xfrm>
            <a:off x="-23813" y="2489200"/>
            <a:ext cx="2462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1991" name="Text Box 4"/>
          <p:cNvSpPr txBox="1">
            <a:spLocks noChangeArrowheads="1"/>
          </p:cNvSpPr>
          <p:nvPr/>
        </p:nvSpPr>
        <p:spPr bwMode="auto">
          <a:xfrm>
            <a:off x="2133600" y="1608138"/>
            <a:ext cx="3429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chemeClr val="hlink"/>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while(test&amp;set(value));</a:t>
            </a:r>
            <a:br>
              <a:rPr lang="en-US" sz="1600" b="1">
                <a:latin typeface="Courier New" panose="02070309020205020404" pitchFamily="49" charset="0"/>
              </a:rPr>
            </a:br>
            <a:r>
              <a:rPr lang="en-US" sz="1600" b="1">
                <a:latin typeface="Courier New" panose="02070309020205020404" pitchFamily="49" charset="0"/>
              </a:rPr>
              <a:t>}</a:t>
            </a:r>
          </a:p>
        </p:txBody>
      </p:sp>
      <p:sp>
        <p:nvSpPr>
          <p:cNvPr id="41992" name="Text Box 5"/>
          <p:cNvSpPr txBox="1">
            <a:spLocks noChangeArrowheads="1"/>
          </p:cNvSpPr>
          <p:nvPr/>
        </p:nvSpPr>
        <p:spPr bwMode="auto">
          <a:xfrm>
            <a:off x="2133600" y="39624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1993" name="Rounded Rectangle 9"/>
          <p:cNvSpPr>
            <a:spLocks noChangeArrowheads="1"/>
          </p:cNvSpPr>
          <p:nvPr/>
        </p:nvSpPr>
        <p:spPr bwMode="auto">
          <a:xfrm>
            <a:off x="2209800" y="5105400"/>
            <a:ext cx="2895600" cy="12192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Threads waiting to enter critical section busy-wait</a:t>
            </a:r>
          </a:p>
        </p:txBody>
      </p:sp>
      <p:sp>
        <p:nvSpPr>
          <p:cNvPr id="41994"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5" name="Freeform 11"/>
          <p:cNvSpPr>
            <a:spLocks/>
          </p:cNvSpPr>
          <p:nvPr/>
        </p:nvSpPr>
        <p:spPr bwMode="auto">
          <a:xfrm>
            <a:off x="1905000" y="3733800"/>
            <a:ext cx="304800" cy="381000"/>
          </a:xfrm>
          <a:custGeom>
            <a:avLst/>
            <a:gdLst>
              <a:gd name="T0" fmla="*/ 0 w 1222375"/>
              <a:gd name="T1" fmla="*/ 0 h 333375"/>
              <a:gd name="T2" fmla="*/ 0 w 1222375"/>
              <a:gd name="T3" fmla="*/ 16551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Freeform 12"/>
          <p:cNvSpPr>
            <a:spLocks/>
          </p:cNvSpPr>
          <p:nvPr/>
        </p:nvSpPr>
        <p:spPr bwMode="auto">
          <a:xfrm flipV="1">
            <a:off x="1828800" y="2057400"/>
            <a:ext cx="381000" cy="457200"/>
          </a:xfrm>
          <a:custGeom>
            <a:avLst/>
            <a:gdLst>
              <a:gd name="T0" fmla="*/ 0 w 1222375"/>
              <a:gd name="T1" fmla="*/ 0 h 333375"/>
              <a:gd name="T2" fmla="*/ 1 w 1222375"/>
              <a:gd name="T3" fmla="*/ 14757505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7" name="Freeform 13"/>
          <p:cNvSpPr>
            <a:spLocks/>
          </p:cNvSpPr>
          <p:nvPr/>
        </p:nvSpPr>
        <p:spPr bwMode="auto">
          <a:xfrm>
            <a:off x="1676400" y="1162050"/>
            <a:ext cx="3657600" cy="1352550"/>
          </a:xfrm>
          <a:custGeom>
            <a:avLst/>
            <a:gdLst>
              <a:gd name="T0" fmla="*/ 0 w 3540125"/>
              <a:gd name="T1" fmla="*/ 3190260 h 1251057"/>
              <a:gd name="T2" fmla="*/ 1315323 w 3540125"/>
              <a:gd name="T3" fmla="*/ 356513 h 1251057"/>
              <a:gd name="T4" fmla="*/ 3922488 w 3540125"/>
              <a:gd name="T5" fmla="*/ 32658 h 1251057"/>
              <a:gd name="T6" fmla="*/ 5237813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6465029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AD1C-067B-445E-8846-F9D36BFA9F49}"/>
              </a:ext>
            </a:extLst>
          </p:cNvPr>
          <p:cNvSpPr>
            <a:spLocks noGrp="1"/>
          </p:cNvSpPr>
          <p:nvPr>
            <p:ph type="title"/>
          </p:nvPr>
        </p:nvSpPr>
        <p:spPr>
          <a:xfrm>
            <a:off x="822960" y="152400"/>
            <a:ext cx="7200900" cy="838200"/>
          </a:xfrm>
        </p:spPr>
        <p:txBody>
          <a:bodyPr>
            <a:normAutofit fontScale="90000"/>
          </a:bodyPr>
          <a:lstStyle/>
          <a:p>
            <a:r>
              <a:rPr lang="en-US" dirty="0"/>
              <a:t>Mutex in C++ to Thread Safety</a:t>
            </a:r>
          </a:p>
        </p:txBody>
      </p:sp>
      <p:sp>
        <p:nvSpPr>
          <p:cNvPr id="7" name="Rectangle 6">
            <a:extLst>
              <a:ext uri="{FF2B5EF4-FFF2-40B4-BE49-F238E27FC236}">
                <a16:creationId xmlns:a16="http://schemas.microsoft.com/office/drawing/2014/main" id="{818E0873-393E-4F6E-AB17-2789D1BD8DC9}"/>
              </a:ext>
            </a:extLst>
          </p:cNvPr>
          <p:cNvSpPr/>
          <p:nvPr/>
        </p:nvSpPr>
        <p:spPr>
          <a:xfrm>
            <a:off x="914400" y="948690"/>
            <a:ext cx="3600450" cy="5909310"/>
          </a:xfrm>
          <a:prstGeom prst="rect">
            <a:avLst/>
          </a:prstGeom>
          <a:solidFill>
            <a:schemeClr val="bg1"/>
          </a:solidFill>
          <a:ln>
            <a:solidFill>
              <a:schemeClr val="accent1"/>
            </a:solidFill>
          </a:ln>
        </p:spPr>
        <p:txBody>
          <a:bodyPr wrap="square">
            <a:spAutoFit/>
          </a:bodyPr>
          <a:lstStyle/>
          <a:p>
            <a:r>
              <a:rPr lang="en-US" sz="1400" dirty="0">
                <a:solidFill>
                  <a:srgbClr val="0000FF"/>
                </a:solidFill>
                <a:latin typeface="Droid Sans Mono"/>
              </a:rPr>
              <a:t>#include </a:t>
            </a:r>
            <a:r>
              <a:rPr lang="en-US" sz="1400" dirty="0">
                <a:solidFill>
                  <a:srgbClr val="A31515"/>
                </a:solidFill>
                <a:latin typeface="Droid Sans Mono"/>
              </a:rPr>
              <a:t>&lt;iostream&gt;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&lt;thread&gt;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&lt;mutex&gt;</a:t>
            </a:r>
            <a:endParaRPr lang="en-US" sz="1400" dirty="0">
              <a:solidFill>
                <a:srgbClr val="000000"/>
              </a:solidFill>
              <a:latin typeface="Droid Sans Mono"/>
            </a:endParaRPr>
          </a:p>
          <a:p>
            <a:r>
              <a:rPr lang="en-US" sz="1400" dirty="0">
                <a:solidFill>
                  <a:srgbClr val="0000FF"/>
                </a:solidFill>
                <a:latin typeface="Droid Sans Mono"/>
              </a:rPr>
              <a:t>using</a:t>
            </a:r>
            <a:r>
              <a:rPr lang="en-US" sz="1400" dirty="0">
                <a:solidFill>
                  <a:srgbClr val="000000"/>
                </a:solidFill>
                <a:latin typeface="Droid Sans Mono"/>
              </a:rPr>
              <a:t> </a:t>
            </a:r>
            <a:r>
              <a:rPr lang="en-US" sz="1400" dirty="0">
                <a:solidFill>
                  <a:srgbClr val="0000FF"/>
                </a:solidFill>
                <a:latin typeface="Droid Sans Mono"/>
              </a:rPr>
              <a:t>namespace</a:t>
            </a:r>
            <a:r>
              <a:rPr lang="en-US" sz="1400" dirty="0">
                <a:solidFill>
                  <a:srgbClr val="000000"/>
                </a:solidFill>
                <a:latin typeface="Droid Sans Mono"/>
              </a:rPr>
              <a:t> std;</a:t>
            </a:r>
          </a:p>
          <a:p>
            <a:br>
              <a:rPr lang="en-US" sz="1400" dirty="0">
                <a:solidFill>
                  <a:srgbClr val="000000"/>
                </a:solidFill>
                <a:latin typeface="Droid Sans Mono"/>
              </a:rPr>
            </a:br>
            <a:r>
              <a:rPr lang="en-US" sz="1400" dirty="0">
                <a:solidFill>
                  <a:srgbClr val="0000FF"/>
                </a:solidFill>
                <a:latin typeface="Droid Sans Mono"/>
              </a:rPr>
              <a:t>void</a:t>
            </a:r>
            <a:r>
              <a:rPr lang="en-US" sz="1400" dirty="0">
                <a:solidFill>
                  <a:srgbClr val="000000"/>
                </a:solidFill>
                <a:latin typeface="Droid Sans Mono"/>
              </a:rPr>
              <a:t> </a:t>
            </a:r>
            <a:r>
              <a:rPr lang="en-US" sz="1400" dirty="0" err="1">
                <a:solidFill>
                  <a:srgbClr val="000000"/>
                </a:solidFill>
                <a:latin typeface="Droid Sans Mono"/>
              </a:rPr>
              <a:t>func</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 p, </a:t>
            </a:r>
            <a:r>
              <a:rPr lang="en-US" sz="1400" dirty="0">
                <a:solidFill>
                  <a:srgbClr val="0000FF"/>
                </a:solidFill>
                <a:latin typeface="Droid Sans Mono"/>
              </a:rPr>
              <a:t>int</a:t>
            </a:r>
            <a:r>
              <a:rPr lang="en-US" sz="1400" dirty="0">
                <a:solidFill>
                  <a:srgbClr val="000000"/>
                </a:solidFill>
                <a:latin typeface="Droid Sans Mono"/>
              </a:rPr>
              <a:t> x, </a:t>
            </a:r>
            <a:r>
              <a:rPr lang="en-US" sz="1400" dirty="0">
                <a:solidFill>
                  <a:srgbClr val="000000"/>
                </a:solidFill>
                <a:highlight>
                  <a:srgbClr val="FFFF00"/>
                </a:highlight>
                <a:latin typeface="Droid Sans Mono"/>
              </a:rPr>
              <a:t>mutex* m</a:t>
            </a:r>
            <a:r>
              <a:rPr lang="en-US" sz="1400" dirty="0">
                <a:solidFill>
                  <a:srgbClr val="000000"/>
                </a:solidFill>
                <a:latin typeface="Droid Sans Mono"/>
              </a:rPr>
              <a:t>) {</a:t>
            </a:r>
          </a:p>
          <a:p>
            <a:pPr lvl="1"/>
            <a:r>
              <a:rPr lang="en-US" sz="1400" dirty="0">
                <a:solidFill>
                  <a:srgbClr val="008000"/>
                </a:solidFill>
                <a:latin typeface="Droid Sans Mono"/>
              </a:rPr>
              <a:t>// increment *p x times </a:t>
            </a:r>
            <a:endParaRPr lang="en-US" sz="1400" dirty="0">
              <a:solidFill>
                <a:srgbClr val="000000"/>
              </a:solidFill>
              <a:latin typeface="Droid Sans Mono"/>
            </a:endParaRPr>
          </a:p>
          <a:p>
            <a:pPr lvl="1"/>
            <a:r>
              <a:rPr lang="en-US" sz="1400" dirty="0">
                <a:solidFill>
                  <a:srgbClr val="000000"/>
                </a:solidFill>
                <a:highlight>
                  <a:srgbClr val="FFFF00"/>
                </a:highlight>
                <a:latin typeface="Droid Sans Mono"/>
              </a:rPr>
              <a:t>m-&gt;lock();</a:t>
            </a:r>
          </a:p>
          <a:p>
            <a:pPr lvl="1"/>
            <a:r>
              <a:rPr lang="en-US" sz="1400" dirty="0">
                <a:solidFill>
                  <a:srgbClr val="0000FF"/>
                </a:solidFill>
                <a:latin typeface="Droid Sans Mono"/>
              </a:rPr>
              <a:t>for</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a:t>
            </a:r>
            <a:r>
              <a:rPr lang="en-US" sz="1400" dirty="0">
                <a:solidFill>
                  <a:srgbClr val="09885A"/>
                </a:solidFill>
                <a:latin typeface="Droid Sans Mono"/>
              </a:rPr>
              <a:t>0</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&lt;x; </a:t>
            </a:r>
            <a:r>
              <a:rPr lang="en-US" sz="1400" dirty="0" err="1">
                <a:solidFill>
                  <a:srgbClr val="000000"/>
                </a:solidFill>
                <a:latin typeface="Droid Sans Mono"/>
              </a:rPr>
              <a:t>i</a:t>
            </a:r>
            <a:r>
              <a:rPr lang="en-US" sz="1400" dirty="0">
                <a:solidFill>
                  <a:srgbClr val="000000"/>
                </a:solidFill>
                <a:latin typeface="Droid Sans Mono"/>
              </a:rPr>
              <a:t>++){</a:t>
            </a:r>
          </a:p>
          <a:p>
            <a:pPr lvl="1"/>
            <a:r>
              <a:rPr lang="en-US" sz="1400" dirty="0">
                <a:solidFill>
                  <a:srgbClr val="000000"/>
                </a:solidFill>
                <a:latin typeface="Droid Sans Mono"/>
              </a:rPr>
              <a:t>	*p = *p +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m-&gt;unlock();</a:t>
            </a:r>
          </a:p>
          <a:p>
            <a:r>
              <a:rPr lang="en-US" sz="1400" dirty="0">
                <a:solidFill>
                  <a:srgbClr val="000000"/>
                </a:solidFill>
                <a:latin typeface="Droid Sans Mono"/>
              </a:rPr>
              <a:t>}</a:t>
            </a:r>
          </a:p>
          <a:p>
            <a:r>
              <a:rPr lang="en-US" sz="1400" dirty="0">
                <a:solidFill>
                  <a:srgbClr val="0000FF"/>
                </a:solidFill>
                <a:latin typeface="Droid Sans Mono"/>
              </a:rPr>
              <a:t>int</a:t>
            </a:r>
            <a:r>
              <a:rPr lang="en-US" sz="1400" dirty="0">
                <a:solidFill>
                  <a:srgbClr val="000000"/>
                </a:solidFill>
                <a:latin typeface="Droid Sans Mono"/>
              </a:rPr>
              <a:t> main(</a:t>
            </a:r>
            <a:r>
              <a:rPr lang="en-US" sz="1400" dirty="0">
                <a:solidFill>
                  <a:srgbClr val="0000FF"/>
                </a:solidFill>
                <a:latin typeface="Droid Sans Mono"/>
              </a:rPr>
              <a:t>int</a:t>
            </a:r>
            <a:r>
              <a:rPr lang="en-US" sz="1400" dirty="0">
                <a:solidFill>
                  <a:srgbClr val="000000"/>
                </a:solidFill>
                <a:latin typeface="Droid Sans Mono"/>
              </a:rPr>
              <a:t> ac, </a:t>
            </a:r>
            <a:r>
              <a:rPr lang="en-US" sz="1400" dirty="0">
                <a:solidFill>
                  <a:srgbClr val="0000FF"/>
                </a:solidFill>
                <a:latin typeface="Droid Sans Mono"/>
              </a:rPr>
              <a:t>char</a:t>
            </a:r>
            <a:r>
              <a:rPr lang="en-US" sz="1400" dirty="0">
                <a:solidFill>
                  <a:srgbClr val="000000"/>
                </a:solidFill>
                <a:latin typeface="Droid Sans Mono"/>
              </a:rPr>
              <a:t>** av) {</a:t>
            </a:r>
          </a:p>
          <a:p>
            <a:pPr lvl="1"/>
            <a:r>
              <a:rPr lang="en-US" sz="1400" dirty="0">
                <a:solidFill>
                  <a:srgbClr val="0000FF"/>
                </a:solidFill>
                <a:latin typeface="Droid Sans Mono"/>
              </a:rPr>
              <a:t>int</a:t>
            </a:r>
            <a:r>
              <a:rPr lang="en-US" sz="1400" dirty="0">
                <a:solidFill>
                  <a:srgbClr val="000000"/>
                </a:solidFill>
                <a:latin typeface="Droid Sans Mono"/>
              </a:rPr>
              <a:t> data = </a:t>
            </a:r>
            <a:r>
              <a:rPr lang="en-US" sz="1400" dirty="0">
                <a:solidFill>
                  <a:srgbClr val="09885A"/>
                </a:solidFill>
                <a:latin typeface="Droid Sans Mono"/>
              </a:rPr>
              <a:t>0</a:t>
            </a:r>
            <a:r>
              <a:rPr lang="en-US" sz="1400" dirty="0">
                <a:solidFill>
                  <a:srgbClr val="000000"/>
                </a:solidFill>
                <a:latin typeface="Droid Sans Mono"/>
              </a:rPr>
              <a:t>;</a:t>
            </a:r>
          </a:p>
          <a:p>
            <a:pPr lvl="1"/>
            <a:r>
              <a:rPr lang="en-US" sz="1400" dirty="0">
                <a:solidFill>
                  <a:srgbClr val="0000FF"/>
                </a:solidFill>
                <a:latin typeface="Droid Sans Mono"/>
              </a:rPr>
              <a:t>int</a:t>
            </a:r>
            <a:r>
              <a:rPr lang="en-US" sz="1400" dirty="0">
                <a:solidFill>
                  <a:srgbClr val="000000"/>
                </a:solidFill>
                <a:latin typeface="Droid Sans Mono"/>
              </a:rPr>
              <a:t> times = </a:t>
            </a:r>
            <a:r>
              <a:rPr lang="en-US" sz="1400" dirty="0" err="1">
                <a:solidFill>
                  <a:srgbClr val="000000"/>
                </a:solidFill>
                <a:latin typeface="Droid Sans Mono"/>
              </a:rPr>
              <a:t>atoi</a:t>
            </a:r>
            <a:r>
              <a:rPr lang="en-US" sz="1400" dirty="0">
                <a:solidFill>
                  <a:srgbClr val="000000"/>
                </a:solidFill>
                <a:latin typeface="Droid Sans Mono"/>
              </a:rPr>
              <a:t> (av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mutex m;</a:t>
            </a:r>
          </a:p>
          <a:p>
            <a:pPr lvl="1"/>
            <a:endParaRPr lang="en-US" sz="1400" dirty="0">
              <a:solidFill>
                <a:srgbClr val="008000"/>
              </a:solidFill>
              <a:latin typeface="Droid Sans Mono"/>
            </a:endParaRPr>
          </a:p>
          <a:p>
            <a:pPr lvl="1"/>
            <a:r>
              <a:rPr lang="en-US" sz="1400" dirty="0">
                <a:solidFill>
                  <a:srgbClr val="000000"/>
                </a:solidFill>
                <a:latin typeface="Droid Sans Mono"/>
              </a:rPr>
              <a:t>thread t1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r>
              <a:rPr lang="en-US" sz="1400" dirty="0">
                <a:solidFill>
                  <a:srgbClr val="000000"/>
                </a:solidFill>
                <a:latin typeface="Droid Sans Mono"/>
              </a:rPr>
              <a:t>thread t2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br>
              <a:rPr lang="en-US" sz="1400" dirty="0">
                <a:solidFill>
                  <a:srgbClr val="000000"/>
                </a:solidFill>
                <a:latin typeface="Droid Sans Mono"/>
              </a:rPr>
            </a:br>
            <a:r>
              <a:rPr lang="en-US" sz="1400" dirty="0">
                <a:solidFill>
                  <a:srgbClr val="000000"/>
                </a:solidFill>
                <a:latin typeface="Droid Sans Mono"/>
              </a:rPr>
              <a:t>t1.join(); </a:t>
            </a:r>
            <a:r>
              <a:rPr lang="en-US" sz="1400" dirty="0">
                <a:solidFill>
                  <a:srgbClr val="008000"/>
                </a:solidFill>
                <a:latin typeface="Droid Sans Mono"/>
              </a:rPr>
              <a:t>// pauses until first finishes</a:t>
            </a:r>
            <a:endParaRPr lang="en-US" sz="1400" dirty="0">
              <a:solidFill>
                <a:srgbClr val="000000"/>
              </a:solidFill>
              <a:latin typeface="Droid Sans Mono"/>
            </a:endParaRPr>
          </a:p>
          <a:p>
            <a:pPr lvl="1"/>
            <a:r>
              <a:rPr lang="en-US" sz="1400" dirty="0">
                <a:solidFill>
                  <a:srgbClr val="000000"/>
                </a:solidFill>
                <a:latin typeface="Droid Sans Mono"/>
              </a:rPr>
              <a:t>t2.join(); </a:t>
            </a:r>
            <a:r>
              <a:rPr lang="en-US" sz="1400" dirty="0">
                <a:solidFill>
                  <a:srgbClr val="008000"/>
                </a:solidFill>
                <a:latin typeface="Droid Sans Mono"/>
              </a:rPr>
              <a:t>// pauses until second finishes</a:t>
            </a:r>
            <a:endParaRPr lang="en-US" sz="1400" dirty="0">
              <a:solidFill>
                <a:srgbClr val="000000"/>
              </a:solidFill>
              <a:latin typeface="Droid Sans Mono"/>
            </a:endParaRPr>
          </a:p>
          <a:p>
            <a:pPr lvl="1"/>
            <a:r>
              <a:rPr lang="en-US" sz="1400" dirty="0" err="1">
                <a:solidFill>
                  <a:srgbClr val="000000"/>
                </a:solidFill>
                <a:latin typeface="Droid Sans Mono"/>
              </a:rPr>
              <a:t>cout</a:t>
            </a:r>
            <a:r>
              <a:rPr lang="en-US" sz="1400" dirty="0">
                <a:solidFill>
                  <a:srgbClr val="000000"/>
                </a:solidFill>
                <a:latin typeface="Droid Sans Mono"/>
              </a:rPr>
              <a:t> &lt;&lt; </a:t>
            </a:r>
            <a:r>
              <a:rPr lang="en-US" sz="1400" dirty="0">
                <a:solidFill>
                  <a:srgbClr val="A31515"/>
                </a:solidFill>
                <a:latin typeface="Droid Sans Mono"/>
              </a:rPr>
              <a:t>"data = "</a:t>
            </a:r>
            <a:r>
              <a:rPr lang="en-US" sz="1400" dirty="0">
                <a:solidFill>
                  <a:srgbClr val="000000"/>
                </a:solidFill>
                <a:latin typeface="Droid Sans Mono"/>
              </a:rPr>
              <a:t> &lt;&lt; data &lt;&lt; </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grpSp>
        <p:nvGrpSpPr>
          <p:cNvPr id="27" name="Group 26">
            <a:extLst>
              <a:ext uri="{FF2B5EF4-FFF2-40B4-BE49-F238E27FC236}">
                <a16:creationId xmlns:a16="http://schemas.microsoft.com/office/drawing/2014/main" id="{DB32512E-391D-435F-A07B-949E0B2B21A4}"/>
              </a:ext>
            </a:extLst>
          </p:cNvPr>
          <p:cNvGrpSpPr/>
          <p:nvPr/>
        </p:nvGrpSpPr>
        <p:grpSpPr>
          <a:xfrm>
            <a:off x="2209800" y="2259650"/>
            <a:ext cx="4362450" cy="3199858"/>
            <a:chOff x="2209800" y="2259650"/>
            <a:chExt cx="4362450" cy="3199858"/>
          </a:xfrm>
        </p:grpSpPr>
        <p:sp>
          <p:nvSpPr>
            <p:cNvPr id="9" name="Oval 8">
              <a:extLst>
                <a:ext uri="{FF2B5EF4-FFF2-40B4-BE49-F238E27FC236}">
                  <a16:creationId xmlns:a16="http://schemas.microsoft.com/office/drawing/2014/main" id="{F5D95642-F454-4F8E-A13E-97D5E8F8C29E}"/>
                </a:ext>
              </a:extLst>
            </p:cNvPr>
            <p:cNvSpPr/>
            <p:nvPr/>
          </p:nvSpPr>
          <p:spPr>
            <a:xfrm>
              <a:off x="4514850" y="4011708"/>
              <a:ext cx="20574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 Create a mutex and share it across the threads</a:t>
              </a:r>
            </a:p>
          </p:txBody>
        </p:sp>
        <p:cxnSp>
          <p:nvCxnSpPr>
            <p:cNvPr id="11" name="Connector: Elbow 10">
              <a:extLst>
                <a:ext uri="{FF2B5EF4-FFF2-40B4-BE49-F238E27FC236}">
                  <a16:creationId xmlns:a16="http://schemas.microsoft.com/office/drawing/2014/main" id="{2A7570F4-3E55-4344-8236-D9B068CDD834}"/>
                </a:ext>
              </a:extLst>
            </p:cNvPr>
            <p:cNvCxnSpPr>
              <a:cxnSpLocks/>
              <a:stCxn id="9" idx="2"/>
            </p:cNvCxnSpPr>
            <p:nvPr/>
          </p:nvCxnSpPr>
          <p:spPr>
            <a:xfrm rot="10800000">
              <a:off x="2209800" y="4531106"/>
              <a:ext cx="2305050" cy="204502"/>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D8FFDB8-7DAC-4E28-B83A-24407B26D2FE}"/>
                </a:ext>
              </a:extLst>
            </p:cNvPr>
            <p:cNvCxnSpPr>
              <a:cxnSpLocks/>
              <a:stCxn id="9" idx="1"/>
            </p:cNvCxnSpPr>
            <p:nvPr/>
          </p:nvCxnSpPr>
          <p:spPr>
            <a:xfrm rot="16200000" flipV="1">
              <a:off x="3140534" y="2548117"/>
              <a:ext cx="1964083" cy="1387149"/>
            </a:xfrm>
            <a:prstGeom prst="bentConnector3">
              <a:avLst>
                <a:gd name="adj1" fmla="val 45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19E8571-938E-4599-86EA-B6B76CD65BBD}"/>
                </a:ext>
              </a:extLst>
            </p:cNvPr>
            <p:cNvCxnSpPr>
              <a:cxnSpLocks/>
              <a:stCxn id="9" idx="2"/>
            </p:cNvCxnSpPr>
            <p:nvPr/>
          </p:nvCxnSpPr>
          <p:spPr>
            <a:xfrm rot="10800000" flipV="1">
              <a:off x="4162428" y="4735608"/>
              <a:ext cx="352423" cy="339770"/>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BE0A08E6-9433-4BF2-B012-DFA6245B4884}"/>
              </a:ext>
            </a:extLst>
          </p:cNvPr>
          <p:cNvGrpSpPr/>
          <p:nvPr/>
        </p:nvGrpSpPr>
        <p:grpSpPr>
          <a:xfrm>
            <a:off x="2286000" y="641317"/>
            <a:ext cx="3966067" cy="1959675"/>
            <a:chOff x="2286000" y="641317"/>
            <a:chExt cx="3966067" cy="1959675"/>
          </a:xfrm>
        </p:grpSpPr>
        <p:sp>
          <p:nvSpPr>
            <p:cNvPr id="29" name="Oval 28">
              <a:extLst>
                <a:ext uri="{FF2B5EF4-FFF2-40B4-BE49-F238E27FC236}">
                  <a16:creationId xmlns:a16="http://schemas.microsoft.com/office/drawing/2014/main" id="{BB02A7AF-CCC3-4270-931D-445FB408BB7A}"/>
                </a:ext>
              </a:extLst>
            </p:cNvPr>
            <p:cNvSpPr/>
            <p:nvPr/>
          </p:nvSpPr>
          <p:spPr>
            <a:xfrm>
              <a:off x="4514850" y="641317"/>
              <a:ext cx="1737217"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 Lock it before the “critical section”</a:t>
              </a:r>
            </a:p>
          </p:txBody>
        </p:sp>
        <p:cxnSp>
          <p:nvCxnSpPr>
            <p:cNvPr id="37" name="Straight Arrow Connector 36">
              <a:extLst>
                <a:ext uri="{FF2B5EF4-FFF2-40B4-BE49-F238E27FC236}">
                  <a16:creationId xmlns:a16="http://schemas.microsoft.com/office/drawing/2014/main" id="{ADF06C79-67E8-4764-9024-DDA3BA16EAA6}"/>
                </a:ext>
              </a:extLst>
            </p:cNvPr>
            <p:cNvCxnSpPr>
              <a:cxnSpLocks/>
              <a:stCxn id="29" idx="2"/>
            </p:cNvCxnSpPr>
            <p:nvPr/>
          </p:nvCxnSpPr>
          <p:spPr>
            <a:xfrm flipH="1">
              <a:off x="2286000" y="1365217"/>
              <a:ext cx="2228850" cy="12357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12277EC-1777-4E1C-8B38-A333204F2F24}"/>
              </a:ext>
            </a:extLst>
          </p:cNvPr>
          <p:cNvGrpSpPr/>
          <p:nvPr/>
        </p:nvGrpSpPr>
        <p:grpSpPr>
          <a:xfrm>
            <a:off x="2514600" y="2913191"/>
            <a:ext cx="4572000" cy="1000293"/>
            <a:chOff x="2562138" y="2362139"/>
            <a:chExt cx="4648200" cy="1000293"/>
          </a:xfrm>
        </p:grpSpPr>
        <p:sp>
          <p:nvSpPr>
            <p:cNvPr id="42" name="Oval 41">
              <a:extLst>
                <a:ext uri="{FF2B5EF4-FFF2-40B4-BE49-F238E27FC236}">
                  <a16:creationId xmlns:a16="http://schemas.microsoft.com/office/drawing/2014/main" id="{F908A82F-3458-4056-9D25-36F04680A44B}"/>
                </a:ext>
              </a:extLst>
            </p:cNvPr>
            <p:cNvSpPr/>
            <p:nvPr/>
          </p:nvSpPr>
          <p:spPr>
            <a:xfrm>
              <a:off x="4653827" y="2362139"/>
              <a:ext cx="2556511" cy="10002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 Unlock after “critical section”</a:t>
              </a:r>
            </a:p>
          </p:txBody>
        </p:sp>
        <p:cxnSp>
          <p:nvCxnSpPr>
            <p:cNvPr id="43" name="Straight Arrow Connector 42">
              <a:extLst>
                <a:ext uri="{FF2B5EF4-FFF2-40B4-BE49-F238E27FC236}">
                  <a16:creationId xmlns:a16="http://schemas.microsoft.com/office/drawing/2014/main" id="{370B5D76-5B34-40ED-8E13-965687C6E0DB}"/>
                </a:ext>
              </a:extLst>
            </p:cNvPr>
            <p:cNvCxnSpPr>
              <a:cxnSpLocks/>
              <a:stCxn id="42" idx="2"/>
            </p:cNvCxnSpPr>
            <p:nvPr/>
          </p:nvCxnSpPr>
          <p:spPr>
            <a:xfrm flipH="1">
              <a:off x="2562138" y="2862286"/>
              <a:ext cx="2091689" cy="117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FC67B31B-3D9A-4599-A683-EEBDB74412CA}"/>
              </a:ext>
            </a:extLst>
          </p:cNvPr>
          <p:cNvSpPr/>
          <p:nvPr/>
        </p:nvSpPr>
        <p:spPr>
          <a:xfrm>
            <a:off x="1371600" y="2667000"/>
            <a:ext cx="2438400" cy="619525"/>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201352D-5C18-4F97-8AEE-7636D788CC2A}"/>
              </a:ext>
            </a:extLst>
          </p:cNvPr>
          <p:cNvSpPr txBox="1"/>
          <p:nvPr/>
        </p:nvSpPr>
        <p:spPr>
          <a:xfrm>
            <a:off x="476251" y="2667000"/>
            <a:ext cx="1009649" cy="646331"/>
          </a:xfrm>
          <a:prstGeom prst="rect">
            <a:avLst/>
          </a:prstGeom>
          <a:noFill/>
        </p:spPr>
        <p:txBody>
          <a:bodyPr wrap="square" rtlCol="0">
            <a:spAutoFit/>
          </a:bodyPr>
          <a:lstStyle/>
          <a:p>
            <a:r>
              <a:rPr lang="en-US" dirty="0">
                <a:solidFill>
                  <a:srgbClr val="FF0000"/>
                </a:solidFill>
              </a:rPr>
              <a:t>Critical Section</a:t>
            </a:r>
          </a:p>
        </p:txBody>
      </p:sp>
      <p:sp>
        <p:nvSpPr>
          <p:cNvPr id="33" name="Rectangle 32">
            <a:extLst>
              <a:ext uri="{FF2B5EF4-FFF2-40B4-BE49-F238E27FC236}">
                <a16:creationId xmlns:a16="http://schemas.microsoft.com/office/drawing/2014/main" id="{55C8CC8D-EEE5-417B-B752-2FF6520AB6DD}"/>
              </a:ext>
            </a:extLst>
          </p:cNvPr>
          <p:cNvSpPr/>
          <p:nvPr/>
        </p:nvSpPr>
        <p:spPr>
          <a:xfrm>
            <a:off x="4989701" y="5557732"/>
            <a:ext cx="3034159" cy="1200329"/>
          </a:xfrm>
          <a:prstGeom prst="rect">
            <a:avLst/>
          </a:prstGeom>
          <a:solidFill>
            <a:schemeClr val="tx1"/>
          </a:solidFill>
        </p:spPr>
        <p:txBody>
          <a:bodyPr wrap="square">
            <a:spAutoFit/>
          </a:bodyPr>
          <a:lstStyle/>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p:txBody>
      </p:sp>
    </p:spTree>
    <p:extLst>
      <p:ext uri="{BB962C8B-B14F-4D97-AF65-F5344CB8AC3E}">
        <p14:creationId xmlns:p14="http://schemas.microsoft.com/office/powerpoint/2010/main" val="39538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AD1C-067B-445E-8846-F9D36BFA9F49}"/>
              </a:ext>
            </a:extLst>
          </p:cNvPr>
          <p:cNvSpPr>
            <a:spLocks noGrp="1"/>
          </p:cNvSpPr>
          <p:nvPr>
            <p:ph type="title"/>
          </p:nvPr>
        </p:nvSpPr>
        <p:spPr>
          <a:xfrm>
            <a:off x="822960" y="152400"/>
            <a:ext cx="7200900" cy="838200"/>
          </a:xfrm>
        </p:spPr>
        <p:txBody>
          <a:bodyPr>
            <a:normAutofit/>
          </a:bodyPr>
          <a:lstStyle/>
          <a:p>
            <a:r>
              <a:rPr lang="en-US" dirty="0"/>
              <a:t>Mutex in C++ - Finer Locking</a:t>
            </a:r>
          </a:p>
        </p:txBody>
      </p:sp>
      <p:sp>
        <p:nvSpPr>
          <p:cNvPr id="7" name="Rectangle 6">
            <a:extLst>
              <a:ext uri="{FF2B5EF4-FFF2-40B4-BE49-F238E27FC236}">
                <a16:creationId xmlns:a16="http://schemas.microsoft.com/office/drawing/2014/main" id="{818E0873-393E-4F6E-AB17-2789D1BD8DC9}"/>
              </a:ext>
            </a:extLst>
          </p:cNvPr>
          <p:cNvSpPr/>
          <p:nvPr/>
        </p:nvSpPr>
        <p:spPr>
          <a:xfrm>
            <a:off x="914400" y="948690"/>
            <a:ext cx="3600450" cy="6124754"/>
          </a:xfrm>
          <a:prstGeom prst="rect">
            <a:avLst/>
          </a:prstGeom>
          <a:solidFill>
            <a:schemeClr val="bg1"/>
          </a:solidFill>
          <a:ln>
            <a:solidFill>
              <a:schemeClr val="accent1"/>
            </a:solidFill>
          </a:ln>
        </p:spPr>
        <p:txBody>
          <a:bodyPr wrap="square">
            <a:spAutoFit/>
          </a:bodyPr>
          <a:lstStyle/>
          <a:p>
            <a:r>
              <a:rPr lang="en-US" sz="1400" dirty="0">
                <a:solidFill>
                  <a:srgbClr val="0000FF"/>
                </a:solidFill>
                <a:latin typeface="Droid Sans Mono"/>
              </a:rPr>
              <a:t>#include </a:t>
            </a:r>
            <a:r>
              <a:rPr lang="en-US" sz="1400" dirty="0">
                <a:solidFill>
                  <a:srgbClr val="A31515"/>
                </a:solidFill>
                <a:latin typeface="Droid Sans Mono"/>
              </a:rPr>
              <a:t>&lt;iostream&gt;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&lt;thread&gt;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&lt;mutex&gt;</a:t>
            </a:r>
            <a:endParaRPr lang="en-US" sz="1400" dirty="0">
              <a:solidFill>
                <a:srgbClr val="000000"/>
              </a:solidFill>
              <a:latin typeface="Droid Sans Mono"/>
            </a:endParaRPr>
          </a:p>
          <a:p>
            <a:r>
              <a:rPr lang="en-US" sz="1400" dirty="0">
                <a:solidFill>
                  <a:srgbClr val="0000FF"/>
                </a:solidFill>
                <a:latin typeface="Droid Sans Mono"/>
              </a:rPr>
              <a:t>using</a:t>
            </a:r>
            <a:r>
              <a:rPr lang="en-US" sz="1400" dirty="0">
                <a:solidFill>
                  <a:srgbClr val="000000"/>
                </a:solidFill>
                <a:latin typeface="Droid Sans Mono"/>
              </a:rPr>
              <a:t> </a:t>
            </a:r>
            <a:r>
              <a:rPr lang="en-US" sz="1400" dirty="0">
                <a:solidFill>
                  <a:srgbClr val="0000FF"/>
                </a:solidFill>
                <a:latin typeface="Droid Sans Mono"/>
              </a:rPr>
              <a:t>namespace</a:t>
            </a:r>
            <a:r>
              <a:rPr lang="en-US" sz="1400" dirty="0">
                <a:solidFill>
                  <a:srgbClr val="000000"/>
                </a:solidFill>
                <a:latin typeface="Droid Sans Mono"/>
              </a:rPr>
              <a:t> std;</a:t>
            </a:r>
          </a:p>
          <a:p>
            <a:br>
              <a:rPr lang="en-US" sz="1400" dirty="0">
                <a:solidFill>
                  <a:srgbClr val="000000"/>
                </a:solidFill>
                <a:latin typeface="Droid Sans Mono"/>
              </a:rPr>
            </a:br>
            <a:r>
              <a:rPr lang="en-US" sz="1400" dirty="0">
                <a:solidFill>
                  <a:srgbClr val="0000FF"/>
                </a:solidFill>
                <a:latin typeface="Droid Sans Mono"/>
              </a:rPr>
              <a:t>void</a:t>
            </a:r>
            <a:r>
              <a:rPr lang="en-US" sz="1400" dirty="0">
                <a:solidFill>
                  <a:srgbClr val="000000"/>
                </a:solidFill>
                <a:latin typeface="Droid Sans Mono"/>
              </a:rPr>
              <a:t> </a:t>
            </a:r>
            <a:r>
              <a:rPr lang="en-US" sz="1400" dirty="0" err="1">
                <a:solidFill>
                  <a:srgbClr val="000000"/>
                </a:solidFill>
                <a:latin typeface="Droid Sans Mono"/>
              </a:rPr>
              <a:t>func</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 p, </a:t>
            </a:r>
            <a:r>
              <a:rPr lang="en-US" sz="1400" dirty="0">
                <a:solidFill>
                  <a:srgbClr val="0000FF"/>
                </a:solidFill>
                <a:latin typeface="Droid Sans Mono"/>
              </a:rPr>
              <a:t>int</a:t>
            </a:r>
            <a:r>
              <a:rPr lang="en-US" sz="1400" dirty="0">
                <a:solidFill>
                  <a:srgbClr val="000000"/>
                </a:solidFill>
                <a:latin typeface="Droid Sans Mono"/>
              </a:rPr>
              <a:t> x, </a:t>
            </a:r>
            <a:r>
              <a:rPr lang="en-US" sz="1400" dirty="0">
                <a:solidFill>
                  <a:srgbClr val="000000"/>
                </a:solidFill>
                <a:highlight>
                  <a:srgbClr val="FFFF00"/>
                </a:highlight>
                <a:latin typeface="Droid Sans Mono"/>
              </a:rPr>
              <a:t>mutex* m</a:t>
            </a:r>
            <a:r>
              <a:rPr lang="en-US" sz="1400" dirty="0">
                <a:solidFill>
                  <a:srgbClr val="000000"/>
                </a:solidFill>
                <a:latin typeface="Droid Sans Mono"/>
              </a:rPr>
              <a:t>) {</a:t>
            </a:r>
          </a:p>
          <a:p>
            <a:pPr lvl="1"/>
            <a:r>
              <a:rPr lang="en-US" sz="1400" dirty="0">
                <a:solidFill>
                  <a:srgbClr val="008000"/>
                </a:solidFill>
                <a:latin typeface="Droid Sans Mono"/>
              </a:rPr>
              <a:t>// increment *p x times </a:t>
            </a:r>
            <a:endParaRPr lang="en-US" sz="1400" dirty="0">
              <a:solidFill>
                <a:srgbClr val="000000"/>
              </a:solidFill>
              <a:latin typeface="Droid Sans Mono"/>
            </a:endParaRPr>
          </a:p>
          <a:p>
            <a:pPr lvl="1"/>
            <a:r>
              <a:rPr lang="en-US" sz="1400" dirty="0">
                <a:solidFill>
                  <a:srgbClr val="0000FF"/>
                </a:solidFill>
                <a:latin typeface="Droid Sans Mono"/>
              </a:rPr>
              <a:t>for</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a:t>
            </a:r>
            <a:r>
              <a:rPr lang="en-US" sz="1400" dirty="0">
                <a:solidFill>
                  <a:srgbClr val="09885A"/>
                </a:solidFill>
                <a:latin typeface="Droid Sans Mono"/>
              </a:rPr>
              <a:t>0</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&lt;x; </a:t>
            </a:r>
            <a:r>
              <a:rPr lang="en-US" sz="1400" dirty="0" err="1">
                <a:solidFill>
                  <a:srgbClr val="000000"/>
                </a:solidFill>
                <a:latin typeface="Droid Sans Mono"/>
              </a:rPr>
              <a:t>i</a:t>
            </a:r>
            <a:r>
              <a:rPr lang="en-US" sz="1400" dirty="0">
                <a:solidFill>
                  <a:srgbClr val="000000"/>
                </a:solidFill>
                <a:latin typeface="Droid Sans Mono"/>
              </a:rPr>
              <a:t>++){</a:t>
            </a:r>
          </a:p>
          <a:p>
            <a:pPr lvl="1"/>
            <a:r>
              <a:rPr lang="en-US" sz="1400" dirty="0">
                <a:solidFill>
                  <a:srgbClr val="000000"/>
                </a:solidFill>
                <a:latin typeface="Droid Sans Mono"/>
              </a:rPr>
              <a:t>	</a:t>
            </a:r>
            <a:r>
              <a:rPr lang="en-US" sz="1400" dirty="0">
                <a:solidFill>
                  <a:srgbClr val="000000"/>
                </a:solidFill>
                <a:highlight>
                  <a:srgbClr val="FFFF00"/>
                </a:highlight>
                <a:latin typeface="Droid Sans Mono"/>
              </a:rPr>
              <a:t>m-&gt;lock();</a:t>
            </a:r>
          </a:p>
          <a:p>
            <a:pPr lvl="1"/>
            <a:endParaRPr lang="en-US" sz="1400" dirty="0">
              <a:solidFill>
                <a:srgbClr val="000000"/>
              </a:solidFill>
              <a:highlight>
                <a:srgbClr val="FFFF00"/>
              </a:highlight>
              <a:latin typeface="Droid Sans Mono"/>
            </a:endParaRPr>
          </a:p>
          <a:p>
            <a:pPr lvl="1"/>
            <a:r>
              <a:rPr lang="en-US" sz="1400" dirty="0">
                <a:solidFill>
                  <a:srgbClr val="000000"/>
                </a:solidFill>
                <a:latin typeface="Droid Sans Mono"/>
              </a:rPr>
              <a:t>	*p = *p +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latin typeface="Droid Sans Mono"/>
              </a:rPr>
              <a:t>	</a:t>
            </a:r>
          </a:p>
          <a:p>
            <a:pPr lvl="1"/>
            <a:r>
              <a:rPr lang="en-US" sz="1400" dirty="0">
                <a:solidFill>
                  <a:srgbClr val="000000"/>
                </a:solidFill>
                <a:latin typeface="Droid Sans Mono"/>
              </a:rPr>
              <a:t>	</a:t>
            </a:r>
            <a:r>
              <a:rPr lang="en-US" sz="1400" dirty="0">
                <a:solidFill>
                  <a:srgbClr val="000000"/>
                </a:solidFill>
                <a:highlight>
                  <a:srgbClr val="FFFF00"/>
                </a:highlight>
                <a:latin typeface="Droid Sans Mono"/>
              </a:rPr>
              <a:t>m-&gt;unlock();</a:t>
            </a:r>
          </a:p>
          <a:p>
            <a:pPr lvl="1"/>
            <a:r>
              <a:rPr lang="en-US" sz="1400" dirty="0">
                <a:solidFill>
                  <a:srgbClr val="000000"/>
                </a:solidFill>
                <a:latin typeface="Droid Sans Mono"/>
              </a:rPr>
              <a:t>}</a:t>
            </a:r>
          </a:p>
          <a:p>
            <a:r>
              <a:rPr lang="en-US" sz="1400" dirty="0">
                <a:solidFill>
                  <a:srgbClr val="000000"/>
                </a:solidFill>
                <a:latin typeface="Droid Sans Mono"/>
              </a:rPr>
              <a:t>}</a:t>
            </a:r>
          </a:p>
          <a:p>
            <a:r>
              <a:rPr lang="en-US" sz="1400" dirty="0">
                <a:solidFill>
                  <a:srgbClr val="0000FF"/>
                </a:solidFill>
                <a:latin typeface="Droid Sans Mono"/>
              </a:rPr>
              <a:t>int</a:t>
            </a:r>
            <a:r>
              <a:rPr lang="en-US" sz="1400" dirty="0">
                <a:solidFill>
                  <a:srgbClr val="000000"/>
                </a:solidFill>
                <a:latin typeface="Droid Sans Mono"/>
              </a:rPr>
              <a:t> main(</a:t>
            </a:r>
            <a:r>
              <a:rPr lang="en-US" sz="1400" dirty="0">
                <a:solidFill>
                  <a:srgbClr val="0000FF"/>
                </a:solidFill>
                <a:latin typeface="Droid Sans Mono"/>
              </a:rPr>
              <a:t>int</a:t>
            </a:r>
            <a:r>
              <a:rPr lang="en-US" sz="1400" dirty="0">
                <a:solidFill>
                  <a:srgbClr val="000000"/>
                </a:solidFill>
                <a:latin typeface="Droid Sans Mono"/>
              </a:rPr>
              <a:t> ac, </a:t>
            </a:r>
            <a:r>
              <a:rPr lang="en-US" sz="1400" dirty="0">
                <a:solidFill>
                  <a:srgbClr val="0000FF"/>
                </a:solidFill>
                <a:latin typeface="Droid Sans Mono"/>
              </a:rPr>
              <a:t>char</a:t>
            </a:r>
            <a:r>
              <a:rPr lang="en-US" sz="1400" dirty="0">
                <a:solidFill>
                  <a:srgbClr val="000000"/>
                </a:solidFill>
                <a:latin typeface="Droid Sans Mono"/>
              </a:rPr>
              <a:t>** av) {</a:t>
            </a:r>
          </a:p>
          <a:p>
            <a:pPr lvl="1"/>
            <a:r>
              <a:rPr lang="en-US" sz="1400" dirty="0">
                <a:solidFill>
                  <a:srgbClr val="0000FF"/>
                </a:solidFill>
                <a:latin typeface="Droid Sans Mono"/>
              </a:rPr>
              <a:t>int</a:t>
            </a:r>
            <a:r>
              <a:rPr lang="en-US" sz="1400" dirty="0">
                <a:solidFill>
                  <a:srgbClr val="000000"/>
                </a:solidFill>
                <a:latin typeface="Droid Sans Mono"/>
              </a:rPr>
              <a:t> data = </a:t>
            </a:r>
            <a:r>
              <a:rPr lang="en-US" sz="1400" dirty="0">
                <a:solidFill>
                  <a:srgbClr val="09885A"/>
                </a:solidFill>
                <a:latin typeface="Droid Sans Mono"/>
              </a:rPr>
              <a:t>0</a:t>
            </a:r>
            <a:r>
              <a:rPr lang="en-US" sz="1400" dirty="0">
                <a:solidFill>
                  <a:srgbClr val="000000"/>
                </a:solidFill>
                <a:latin typeface="Droid Sans Mono"/>
              </a:rPr>
              <a:t>;</a:t>
            </a:r>
          </a:p>
          <a:p>
            <a:pPr lvl="1"/>
            <a:r>
              <a:rPr lang="en-US" sz="1400" dirty="0">
                <a:solidFill>
                  <a:srgbClr val="0000FF"/>
                </a:solidFill>
                <a:latin typeface="Droid Sans Mono"/>
              </a:rPr>
              <a:t>int</a:t>
            </a:r>
            <a:r>
              <a:rPr lang="en-US" sz="1400" dirty="0">
                <a:solidFill>
                  <a:srgbClr val="000000"/>
                </a:solidFill>
                <a:latin typeface="Droid Sans Mono"/>
              </a:rPr>
              <a:t> times = </a:t>
            </a:r>
            <a:r>
              <a:rPr lang="en-US" sz="1400" dirty="0" err="1">
                <a:solidFill>
                  <a:srgbClr val="000000"/>
                </a:solidFill>
                <a:latin typeface="Droid Sans Mono"/>
              </a:rPr>
              <a:t>atoi</a:t>
            </a:r>
            <a:r>
              <a:rPr lang="en-US" sz="1400" dirty="0">
                <a:solidFill>
                  <a:srgbClr val="000000"/>
                </a:solidFill>
                <a:latin typeface="Droid Sans Mono"/>
              </a:rPr>
              <a:t> (av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mutex m;</a:t>
            </a:r>
          </a:p>
          <a:p>
            <a:pPr lvl="1"/>
            <a:endParaRPr lang="en-US" sz="1400" dirty="0">
              <a:solidFill>
                <a:srgbClr val="008000"/>
              </a:solidFill>
              <a:latin typeface="Droid Sans Mono"/>
            </a:endParaRPr>
          </a:p>
          <a:p>
            <a:pPr lvl="1"/>
            <a:r>
              <a:rPr lang="en-US" sz="1400" dirty="0">
                <a:solidFill>
                  <a:srgbClr val="000000"/>
                </a:solidFill>
                <a:latin typeface="Droid Sans Mono"/>
              </a:rPr>
              <a:t>thread t1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r>
              <a:rPr lang="en-US" sz="1400" dirty="0">
                <a:solidFill>
                  <a:srgbClr val="000000"/>
                </a:solidFill>
                <a:latin typeface="Droid Sans Mono"/>
              </a:rPr>
              <a:t>thread t2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br>
              <a:rPr lang="en-US" sz="1400" dirty="0">
                <a:solidFill>
                  <a:srgbClr val="000000"/>
                </a:solidFill>
                <a:latin typeface="Droid Sans Mono"/>
              </a:rPr>
            </a:br>
            <a:r>
              <a:rPr lang="en-US" sz="1400" dirty="0">
                <a:solidFill>
                  <a:srgbClr val="000000"/>
                </a:solidFill>
                <a:latin typeface="Droid Sans Mono"/>
              </a:rPr>
              <a:t>t1.join(); </a:t>
            </a:r>
            <a:r>
              <a:rPr lang="en-US" sz="1400" dirty="0">
                <a:solidFill>
                  <a:srgbClr val="008000"/>
                </a:solidFill>
                <a:latin typeface="Droid Sans Mono"/>
              </a:rPr>
              <a:t>// pauses until first finishes</a:t>
            </a:r>
            <a:endParaRPr lang="en-US" sz="1400" dirty="0">
              <a:solidFill>
                <a:srgbClr val="000000"/>
              </a:solidFill>
              <a:latin typeface="Droid Sans Mono"/>
            </a:endParaRPr>
          </a:p>
          <a:p>
            <a:pPr lvl="1"/>
            <a:r>
              <a:rPr lang="en-US" sz="1400" dirty="0">
                <a:solidFill>
                  <a:srgbClr val="000000"/>
                </a:solidFill>
                <a:latin typeface="Droid Sans Mono"/>
              </a:rPr>
              <a:t>t2.join(); </a:t>
            </a:r>
            <a:r>
              <a:rPr lang="en-US" sz="1400" dirty="0">
                <a:solidFill>
                  <a:srgbClr val="008000"/>
                </a:solidFill>
                <a:latin typeface="Droid Sans Mono"/>
              </a:rPr>
              <a:t>// pauses until second finishes</a:t>
            </a:r>
            <a:endParaRPr lang="en-US" sz="1400" dirty="0">
              <a:solidFill>
                <a:srgbClr val="000000"/>
              </a:solidFill>
              <a:latin typeface="Droid Sans Mono"/>
            </a:endParaRPr>
          </a:p>
          <a:p>
            <a:pPr lvl="1"/>
            <a:r>
              <a:rPr lang="en-US" sz="1400" dirty="0" err="1">
                <a:solidFill>
                  <a:srgbClr val="000000"/>
                </a:solidFill>
                <a:latin typeface="Droid Sans Mono"/>
              </a:rPr>
              <a:t>cout</a:t>
            </a:r>
            <a:r>
              <a:rPr lang="en-US" sz="1400" dirty="0">
                <a:solidFill>
                  <a:srgbClr val="000000"/>
                </a:solidFill>
                <a:latin typeface="Droid Sans Mono"/>
              </a:rPr>
              <a:t> &lt;&lt; </a:t>
            </a:r>
            <a:r>
              <a:rPr lang="en-US" sz="1400" dirty="0">
                <a:solidFill>
                  <a:srgbClr val="A31515"/>
                </a:solidFill>
                <a:latin typeface="Droid Sans Mono"/>
              </a:rPr>
              <a:t>"data = "</a:t>
            </a:r>
            <a:r>
              <a:rPr lang="en-US" sz="1400" dirty="0">
                <a:solidFill>
                  <a:srgbClr val="000000"/>
                </a:solidFill>
                <a:latin typeface="Droid Sans Mono"/>
              </a:rPr>
              <a:t> &lt;&lt; data &lt;&lt; </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
        <p:nvSpPr>
          <p:cNvPr id="20" name="Rectangle 19">
            <a:extLst>
              <a:ext uri="{FF2B5EF4-FFF2-40B4-BE49-F238E27FC236}">
                <a16:creationId xmlns:a16="http://schemas.microsoft.com/office/drawing/2014/main" id="{FC67B31B-3D9A-4599-A683-EEBDB74412CA}"/>
              </a:ext>
            </a:extLst>
          </p:cNvPr>
          <p:cNvSpPr/>
          <p:nvPr/>
        </p:nvSpPr>
        <p:spPr>
          <a:xfrm>
            <a:off x="1907970" y="2966396"/>
            <a:ext cx="1140030" cy="533400"/>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201352D-5C18-4F97-8AEE-7636D788CC2A}"/>
              </a:ext>
            </a:extLst>
          </p:cNvPr>
          <p:cNvSpPr txBox="1"/>
          <p:nvPr/>
        </p:nvSpPr>
        <p:spPr>
          <a:xfrm>
            <a:off x="833446" y="2909930"/>
            <a:ext cx="1009649" cy="646331"/>
          </a:xfrm>
          <a:prstGeom prst="rect">
            <a:avLst/>
          </a:prstGeom>
          <a:noFill/>
        </p:spPr>
        <p:txBody>
          <a:bodyPr wrap="square" rtlCol="0">
            <a:spAutoFit/>
          </a:bodyPr>
          <a:lstStyle/>
          <a:p>
            <a:r>
              <a:rPr lang="en-US" dirty="0">
                <a:solidFill>
                  <a:srgbClr val="FF0000"/>
                </a:solidFill>
              </a:rPr>
              <a:t>Critical Section</a:t>
            </a:r>
          </a:p>
        </p:txBody>
      </p:sp>
      <p:sp>
        <p:nvSpPr>
          <p:cNvPr id="33" name="Rectangle 32">
            <a:extLst>
              <a:ext uri="{FF2B5EF4-FFF2-40B4-BE49-F238E27FC236}">
                <a16:creationId xmlns:a16="http://schemas.microsoft.com/office/drawing/2014/main" id="{55C8CC8D-EEE5-417B-B752-2FF6520AB6DD}"/>
              </a:ext>
            </a:extLst>
          </p:cNvPr>
          <p:cNvSpPr/>
          <p:nvPr/>
        </p:nvSpPr>
        <p:spPr>
          <a:xfrm>
            <a:off x="4989701" y="5557732"/>
            <a:ext cx="3034159" cy="1200329"/>
          </a:xfrm>
          <a:prstGeom prst="rect">
            <a:avLst/>
          </a:prstGeom>
          <a:solidFill>
            <a:schemeClr val="tx1"/>
          </a:solidFill>
        </p:spPr>
        <p:txBody>
          <a:bodyPr wrap="square">
            <a:spAutoFit/>
          </a:bodyPr>
          <a:lstStyle/>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p:txBody>
      </p:sp>
      <p:sp>
        <p:nvSpPr>
          <p:cNvPr id="18" name="TextBox 17">
            <a:extLst>
              <a:ext uri="{FF2B5EF4-FFF2-40B4-BE49-F238E27FC236}">
                <a16:creationId xmlns:a16="http://schemas.microsoft.com/office/drawing/2014/main" id="{B398D8EF-66C6-466A-A707-BA1038004478}"/>
              </a:ext>
            </a:extLst>
          </p:cNvPr>
          <p:cNvSpPr txBox="1"/>
          <p:nvPr/>
        </p:nvSpPr>
        <p:spPr>
          <a:xfrm>
            <a:off x="3186104" y="2966396"/>
            <a:ext cx="1690696" cy="1477328"/>
          </a:xfrm>
          <a:prstGeom prst="rect">
            <a:avLst/>
          </a:prstGeom>
          <a:noFill/>
        </p:spPr>
        <p:txBody>
          <a:bodyPr wrap="square" rtlCol="0">
            <a:spAutoFit/>
          </a:bodyPr>
          <a:lstStyle/>
          <a:p>
            <a:r>
              <a:rPr lang="en-US" dirty="0">
                <a:solidFill>
                  <a:srgbClr val="FF0000"/>
                </a:solidFill>
              </a:rPr>
              <a:t>This is more fine-grained, produces the same correct result</a:t>
            </a:r>
          </a:p>
        </p:txBody>
      </p:sp>
      <p:sp>
        <p:nvSpPr>
          <p:cNvPr id="19" name="Content Placeholder 3">
            <a:extLst>
              <a:ext uri="{FF2B5EF4-FFF2-40B4-BE49-F238E27FC236}">
                <a16:creationId xmlns:a16="http://schemas.microsoft.com/office/drawing/2014/main" id="{E1F385EE-E91A-4700-BFDF-B60CAD272FFB}"/>
              </a:ext>
            </a:extLst>
          </p:cNvPr>
          <p:cNvSpPr>
            <a:spLocks noGrp="1"/>
          </p:cNvSpPr>
          <p:nvPr>
            <p:ph idx="1"/>
          </p:nvPr>
        </p:nvSpPr>
        <p:spPr>
          <a:xfrm>
            <a:off x="4588114" y="975954"/>
            <a:ext cx="4339591" cy="4129446"/>
          </a:xfrm>
        </p:spPr>
        <p:txBody>
          <a:bodyPr>
            <a:normAutofit fontScale="92500" lnSpcReduction="20000"/>
          </a:bodyPr>
          <a:lstStyle/>
          <a:p>
            <a:r>
              <a:rPr lang="en-US" dirty="0"/>
              <a:t>The previous approach puts entire thread under lock</a:t>
            </a:r>
          </a:p>
          <a:p>
            <a:r>
              <a:rPr lang="en-US" dirty="0"/>
              <a:t>This effectively makes the threads completely sequential</a:t>
            </a:r>
          </a:p>
          <a:p>
            <a:pPr lvl="1"/>
            <a:r>
              <a:rPr lang="en-US" dirty="0"/>
              <a:t>No threading/interleaving happens at all</a:t>
            </a:r>
          </a:p>
          <a:p>
            <a:r>
              <a:rPr lang="en-US" dirty="0"/>
              <a:t>This is “coarse-grained” locking</a:t>
            </a:r>
          </a:p>
          <a:p>
            <a:r>
              <a:rPr lang="en-US" dirty="0"/>
              <a:t>You can make locking “finer” (see the example on left)</a:t>
            </a:r>
          </a:p>
          <a:p>
            <a:r>
              <a:rPr lang="en-US" dirty="0"/>
              <a:t>The result is correct in both cases</a:t>
            </a:r>
          </a:p>
          <a:p>
            <a:r>
              <a:rPr lang="en-US" dirty="0"/>
              <a:t>The choice would depend on other factors</a:t>
            </a:r>
          </a:p>
          <a:p>
            <a:pPr lvl="1"/>
            <a:r>
              <a:rPr lang="en-US" dirty="0"/>
              <a:t>Locking and unlocking usually take time</a:t>
            </a:r>
          </a:p>
          <a:p>
            <a:endParaRPr lang="en-US" dirty="0"/>
          </a:p>
        </p:txBody>
      </p:sp>
    </p:spTree>
    <p:extLst>
      <p:ext uri="{BB962C8B-B14F-4D97-AF65-F5344CB8AC3E}">
        <p14:creationId xmlns:p14="http://schemas.microsoft.com/office/powerpoint/2010/main" val="290985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7B45-719A-4294-8398-2BA2A743EF37}"/>
              </a:ext>
            </a:extLst>
          </p:cNvPr>
          <p:cNvSpPr>
            <a:spLocks noGrp="1"/>
          </p:cNvSpPr>
          <p:nvPr>
            <p:ph type="title"/>
          </p:nvPr>
        </p:nvSpPr>
        <p:spPr>
          <a:xfrm>
            <a:off x="1028700" y="247650"/>
            <a:ext cx="7200900" cy="819150"/>
          </a:xfrm>
        </p:spPr>
        <p:txBody>
          <a:bodyPr>
            <a:normAutofit fontScale="90000"/>
          </a:bodyPr>
          <a:lstStyle/>
          <a:p>
            <a:r>
              <a:rPr lang="en-US" dirty="0"/>
              <a:t>Producer-Consumer Synchronization</a:t>
            </a:r>
          </a:p>
        </p:txBody>
      </p:sp>
      <p:sp>
        <p:nvSpPr>
          <p:cNvPr id="3" name="Content Placeholder 2">
            <a:extLst>
              <a:ext uri="{FF2B5EF4-FFF2-40B4-BE49-F238E27FC236}">
                <a16:creationId xmlns:a16="http://schemas.microsoft.com/office/drawing/2014/main" id="{11F743F0-A094-4777-AC33-650B38CCA681}"/>
              </a:ext>
            </a:extLst>
          </p:cNvPr>
          <p:cNvSpPr>
            <a:spLocks noGrp="1"/>
          </p:cNvSpPr>
          <p:nvPr>
            <p:ph idx="1"/>
          </p:nvPr>
        </p:nvSpPr>
        <p:spPr>
          <a:xfrm>
            <a:off x="1028700" y="1447800"/>
            <a:ext cx="7734300" cy="4953000"/>
          </a:xfrm>
        </p:spPr>
        <p:txBody>
          <a:bodyPr>
            <a:normAutofit/>
          </a:bodyPr>
          <a:lstStyle/>
          <a:p>
            <a:r>
              <a:rPr lang="en-US" dirty="0"/>
              <a:t>Just thread-safety is not adequate for many problems</a:t>
            </a:r>
          </a:p>
          <a:p>
            <a:r>
              <a:rPr lang="en-US" dirty="0"/>
              <a:t>For instance, there is no order between operations in Thread 1 &amp; 2 in the previous example:</a:t>
            </a:r>
          </a:p>
          <a:p>
            <a:r>
              <a:rPr lang="en-US" dirty="0"/>
              <a:t>What if you want to Thread 1 to finish completely before you run Thread 2?</a:t>
            </a:r>
          </a:p>
          <a:p>
            <a:pPr lvl="1"/>
            <a:r>
              <a:rPr lang="en-US" dirty="0"/>
              <a:t>Probably, Thread 1 produces a result that Thread 2 uses</a:t>
            </a:r>
          </a:p>
          <a:p>
            <a:r>
              <a:rPr lang="en-US" dirty="0"/>
              <a:t>This is called </a:t>
            </a:r>
            <a:r>
              <a:rPr lang="en-US" u="sng" dirty="0"/>
              <a:t>Producer-Consumer</a:t>
            </a:r>
            <a:r>
              <a:rPr lang="en-US" dirty="0"/>
              <a:t> </a:t>
            </a:r>
            <a:br>
              <a:rPr lang="en-US" dirty="0"/>
            </a:br>
            <a:r>
              <a:rPr lang="en-US" dirty="0"/>
              <a:t>problem</a:t>
            </a:r>
          </a:p>
          <a:p>
            <a:r>
              <a:rPr lang="en-US" dirty="0"/>
              <a:t>You need another synchronization </a:t>
            </a:r>
            <a:br>
              <a:rPr lang="en-US" dirty="0"/>
            </a:br>
            <a:r>
              <a:rPr lang="en-US" dirty="0"/>
              <a:t>primitive called “</a:t>
            </a:r>
            <a:r>
              <a:rPr lang="en-US" u="sng" dirty="0"/>
              <a:t>conditional variable</a:t>
            </a:r>
            <a:r>
              <a:rPr lang="en-US" dirty="0"/>
              <a:t>” </a:t>
            </a:r>
          </a:p>
          <a:p>
            <a:pPr lvl="1"/>
            <a:r>
              <a:rPr lang="en-US" dirty="0"/>
              <a:t>Because the naïve approach </a:t>
            </a:r>
            <a:br>
              <a:rPr lang="en-US" dirty="0"/>
            </a:br>
            <a:r>
              <a:rPr lang="en-US" dirty="0"/>
              <a:t>does not work for </a:t>
            </a:r>
            <a:br>
              <a:rPr lang="en-US" dirty="0"/>
            </a:br>
            <a:r>
              <a:rPr lang="en-US" dirty="0"/>
              <a:t>“instruction reordering”</a:t>
            </a:r>
          </a:p>
          <a:p>
            <a:endParaRPr lang="en-US" dirty="0"/>
          </a:p>
          <a:p>
            <a:pPr marL="530352" lvl="1" indent="0">
              <a:buNone/>
            </a:pPr>
            <a:endParaRPr lang="en-US" dirty="0"/>
          </a:p>
        </p:txBody>
      </p:sp>
      <p:sp>
        <p:nvSpPr>
          <p:cNvPr id="4" name="Rectangle 3">
            <a:extLst>
              <a:ext uri="{FF2B5EF4-FFF2-40B4-BE49-F238E27FC236}">
                <a16:creationId xmlns:a16="http://schemas.microsoft.com/office/drawing/2014/main" id="{14BD62CF-6241-4F49-88F8-5E2B576D85C6}"/>
              </a:ext>
            </a:extLst>
          </p:cNvPr>
          <p:cNvSpPr/>
          <p:nvPr/>
        </p:nvSpPr>
        <p:spPr>
          <a:xfrm>
            <a:off x="5486400" y="3608633"/>
            <a:ext cx="3647813" cy="1846659"/>
          </a:xfrm>
          <a:prstGeom prst="rect">
            <a:avLst/>
          </a:prstGeom>
          <a:solidFill>
            <a:schemeClr val="bg1"/>
          </a:solidFill>
          <a:ln>
            <a:solidFill>
              <a:schemeClr val="accent1"/>
            </a:solidFill>
          </a:ln>
        </p:spPr>
        <p:txBody>
          <a:bodyPr wrap="square">
            <a:spAutoFit/>
          </a:bodyPr>
          <a:lstStyle/>
          <a:p>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done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Thread1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takes a long time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longfunction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done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8872D276-1C7B-4854-ADA0-8770F6FA0075}"/>
              </a:ext>
            </a:extLst>
          </p:cNvPr>
          <p:cNvSpPr/>
          <p:nvPr/>
        </p:nvSpPr>
        <p:spPr>
          <a:xfrm>
            <a:off x="5486400" y="5458361"/>
            <a:ext cx="3657600" cy="1323439"/>
          </a:xfrm>
          <a:prstGeom prst="rect">
            <a:avLst/>
          </a:prstGeom>
          <a:solidFill>
            <a:schemeClr val="bg1"/>
          </a:solidFill>
          <a:ln>
            <a:solidFill>
              <a:schemeClr val="accent1"/>
            </a:solidFill>
          </a:ln>
        </p:spPr>
        <p:txBody>
          <a:bodyPr wrap="square">
            <a:spAutoFit/>
          </a:bodyPr>
          <a:lstStyle/>
          <a:p>
            <a:r>
              <a:rPr lang="en-US" sz="1600" dirty="0">
                <a:solidFill>
                  <a:srgbClr val="008000"/>
                </a:solidFill>
                <a:latin typeface="Consolas" panose="020B0609020204030204" pitchFamily="49" charset="0"/>
              </a:rPr>
              <a:t>// thread 2's function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Thread2 (){</a:t>
            </a:r>
          </a:p>
          <a:p>
            <a:r>
              <a:rPr lang="en-US" sz="1600" dirty="0">
                <a:solidFill>
                  <a:srgbClr val="0000FF"/>
                </a:solidFill>
                <a:latin typeface="Consolas" panose="020B0609020204030204" pitchFamily="49" charset="0"/>
              </a:rPr>
              <a:t>  while</a:t>
            </a:r>
            <a:r>
              <a:rPr lang="en-US" sz="1600" dirty="0">
                <a:solidFill>
                  <a:srgbClr val="000000"/>
                </a:solidFill>
                <a:latin typeface="Consolas" panose="020B0609020204030204" pitchFamily="49" charset="0"/>
              </a:rPr>
              <a:t> (!done); </a:t>
            </a:r>
            <a:r>
              <a:rPr lang="en-US" sz="1600" dirty="0">
                <a:solidFill>
                  <a:srgbClr val="008000"/>
                </a:solidFill>
                <a:latin typeface="Consolas" panose="020B0609020204030204" pitchFamily="49" charset="0"/>
              </a:rPr>
              <a:t>// wait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newdata</a:t>
            </a:r>
            <a:r>
              <a:rPr lang="en-US" sz="1600" dirty="0">
                <a:solidFill>
                  <a:srgbClr val="000000"/>
                </a:solidFill>
                <a:latin typeface="Consolas" panose="020B0609020204030204" pitchFamily="49" charset="0"/>
              </a:rPr>
              <a:t> = compute (data);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Arrow: Curved Left 5">
            <a:extLst>
              <a:ext uri="{FF2B5EF4-FFF2-40B4-BE49-F238E27FC236}">
                <a16:creationId xmlns:a16="http://schemas.microsoft.com/office/drawing/2014/main" id="{51BEC814-6894-4ED0-9AE5-EA045B787DC6}"/>
              </a:ext>
            </a:extLst>
          </p:cNvPr>
          <p:cNvSpPr/>
          <p:nvPr/>
        </p:nvSpPr>
        <p:spPr>
          <a:xfrm>
            <a:off x="8351328" y="4659719"/>
            <a:ext cx="400050" cy="55099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Right 6">
            <a:extLst>
              <a:ext uri="{FF2B5EF4-FFF2-40B4-BE49-F238E27FC236}">
                <a16:creationId xmlns:a16="http://schemas.microsoft.com/office/drawing/2014/main" id="{0428C7CF-93FE-4248-8650-FC6ADDC5F93C}"/>
              </a:ext>
            </a:extLst>
          </p:cNvPr>
          <p:cNvSpPr/>
          <p:nvPr/>
        </p:nvSpPr>
        <p:spPr>
          <a:xfrm rot="10800000" flipH="1">
            <a:off x="5509470" y="4659717"/>
            <a:ext cx="360726" cy="550993"/>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8373054"/>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7600</Words>
  <Application>Microsoft Office PowerPoint</Application>
  <PresentationFormat>On-screen Show (4:3)</PresentationFormat>
  <Paragraphs>1018</Paragraphs>
  <Slides>64</Slides>
  <Notes>29</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64</vt:i4>
      </vt:variant>
    </vt:vector>
  </HeadingPairs>
  <TitlesOfParts>
    <vt:vector size="82" baseType="lpstr">
      <vt:lpstr>Chalkboard</vt:lpstr>
      <vt:lpstr>Droid Sans Mono</vt:lpstr>
      <vt:lpstr>Neo Sans Intel</vt:lpstr>
      <vt:lpstr>Neo Sans Intel Medium</vt:lpstr>
      <vt:lpstr>Arial</vt:lpstr>
      <vt:lpstr>Arial</vt:lpstr>
      <vt:lpstr>Arial Narrow</vt:lpstr>
      <vt:lpstr>Calibri</vt:lpstr>
      <vt:lpstr>Calibri Light</vt:lpstr>
      <vt:lpstr>Comic Sans MS</vt:lpstr>
      <vt:lpstr>Consolas</vt:lpstr>
      <vt:lpstr>Courier New</vt:lpstr>
      <vt:lpstr>Franklin Gothic Book</vt:lpstr>
      <vt:lpstr>Helvetica</vt:lpstr>
      <vt:lpstr>Impact</vt:lpstr>
      <vt:lpstr>Wingdings</vt:lpstr>
      <vt:lpstr>Intel dark blue background</vt:lpstr>
      <vt:lpstr>Crop</vt:lpstr>
      <vt:lpstr>Thread Synchronization</vt:lpstr>
      <vt:lpstr>Goals for This Lecture</vt:lpstr>
      <vt:lpstr>Outline</vt:lpstr>
      <vt:lpstr>Atomic Operations</vt:lpstr>
      <vt:lpstr>Synchronization Variable – Lock to Provide Mutual Exclusion</vt:lpstr>
      <vt:lpstr>Synchronization Variable – Lock to Provide Mutual Exclusion</vt:lpstr>
      <vt:lpstr>Mutex in C++ to Thread Safety</vt:lpstr>
      <vt:lpstr>Mutex in C++ - Finer Locking</vt:lpstr>
      <vt:lpstr>Producer-Consumer Synchronization</vt:lpstr>
      <vt:lpstr>Producer-Consumer</vt:lpstr>
      <vt:lpstr>Producer-Consumer</vt:lpstr>
      <vt:lpstr>Another Example of  Producer-Consumer</vt:lpstr>
      <vt:lpstr>A Few More Points on Wait()</vt:lpstr>
      <vt:lpstr>Producer-consumer with a bounded buffer</vt:lpstr>
      <vt:lpstr>Correctness constraints for solution</vt:lpstr>
      <vt:lpstr>Implementing BoundedBuffer</vt:lpstr>
      <vt:lpstr>Let’s Implement BounderBuffer</vt:lpstr>
      <vt:lpstr>BounderBuffer – Take 2</vt:lpstr>
      <vt:lpstr>Take 3</vt:lpstr>
      <vt:lpstr>Condition Variables for BB</vt:lpstr>
      <vt:lpstr>BoundedBuffer using Condition Variables</vt:lpstr>
      <vt:lpstr>Condition Variables for BB – A working (almost) solution </vt:lpstr>
      <vt:lpstr>Summary So Far</vt:lpstr>
      <vt:lpstr>Semaphores</vt:lpstr>
      <vt:lpstr>Semaphore Implementation</vt:lpstr>
      <vt:lpstr>Semaphores Like Integers Except</vt:lpstr>
      <vt:lpstr>Two Uses of Semaphores</vt:lpstr>
      <vt:lpstr> </vt:lpstr>
      <vt:lpstr>Full Solution to Bounded Buffer</vt:lpstr>
      <vt:lpstr>Thoughts</vt:lpstr>
      <vt:lpstr>More Thoughts</vt:lpstr>
      <vt:lpstr>More Thoughts</vt:lpstr>
      <vt:lpstr>More Thoughts</vt:lpstr>
      <vt:lpstr>More Thoughts</vt:lpstr>
      <vt:lpstr>A Note on Correct Usage of Threads</vt:lpstr>
      <vt:lpstr>Some Classic Synchronization Problems</vt:lpstr>
      <vt:lpstr>Readers-Writers Problem</vt:lpstr>
      <vt:lpstr>Readers-Writers</vt:lpstr>
      <vt:lpstr>Readers-Writers Notes</vt:lpstr>
      <vt:lpstr>How about a more Specific Reader-Writer problem?</vt:lpstr>
      <vt:lpstr>Monkeys-Crossing-River Problem</vt:lpstr>
      <vt:lpstr>PowerPoint Presentation</vt:lpstr>
      <vt:lpstr>Follow-Up</vt:lpstr>
      <vt:lpstr>Monkeys Crossing with Directions</vt:lpstr>
      <vt:lpstr>Dining-Philosopher Problem</vt:lpstr>
      <vt:lpstr>Definitions and Quick Recap</vt:lpstr>
      <vt:lpstr>More Definitions</vt:lpstr>
      <vt:lpstr>Implementing a Lock</vt:lpstr>
      <vt:lpstr>Naïve use of Interrupt Enable/Disable: Problems</vt:lpstr>
      <vt:lpstr>Better Implementation of Locks</vt:lpstr>
      <vt:lpstr>Over-All Idea</vt:lpstr>
      <vt:lpstr>New Lock Discussion</vt:lpstr>
      <vt:lpstr>Who Enables Interrupts then?</vt:lpstr>
      <vt:lpstr>An Execution Trace</vt:lpstr>
      <vt:lpstr>Interrupt Re-enable in Going to Sleep</vt:lpstr>
      <vt:lpstr>Summary So Far</vt:lpstr>
      <vt:lpstr>Atomic Read-Modify-Write instructions</vt:lpstr>
      <vt:lpstr>Examples of Read-Modify-Write </vt:lpstr>
      <vt:lpstr>Implementing Locks with test&amp;set</vt:lpstr>
      <vt:lpstr>Problem: Busy-Waiting for Lock</vt:lpstr>
      <vt:lpstr>Better Locks using test&amp;set</vt:lpstr>
      <vt:lpstr>Locks using test&amp;set vs. Interrupts</vt:lpstr>
      <vt:lpstr>Recap: Locks</vt:lpstr>
      <vt:lpstr>Recap: 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2020-08-15T23:03:51Z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