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2"/>
    <p:sldMasterId id="2147483724" r:id="rId3"/>
  </p:sldMasterIdLst>
  <p:notesMasterIdLst>
    <p:notesMasterId r:id="rId41"/>
  </p:notesMasterIdLst>
  <p:sldIdLst>
    <p:sldId id="256" r:id="rId4"/>
    <p:sldId id="280" r:id="rId5"/>
    <p:sldId id="284" r:id="rId6"/>
    <p:sldId id="363" r:id="rId7"/>
    <p:sldId id="364" r:id="rId8"/>
    <p:sldId id="365" r:id="rId9"/>
    <p:sldId id="294" r:id="rId10"/>
    <p:sldId id="297" r:id="rId11"/>
    <p:sldId id="301" r:id="rId12"/>
    <p:sldId id="309" r:id="rId13"/>
    <p:sldId id="310" r:id="rId14"/>
    <p:sldId id="311" r:id="rId15"/>
    <p:sldId id="312" r:id="rId16"/>
    <p:sldId id="313" r:id="rId17"/>
    <p:sldId id="315" r:id="rId18"/>
    <p:sldId id="318" r:id="rId19"/>
    <p:sldId id="320" r:id="rId20"/>
    <p:sldId id="322" r:id="rId21"/>
    <p:sldId id="323" r:id="rId22"/>
    <p:sldId id="368" r:id="rId23"/>
    <p:sldId id="369" r:id="rId24"/>
    <p:sldId id="370" r:id="rId25"/>
    <p:sldId id="372" r:id="rId26"/>
    <p:sldId id="325" r:id="rId27"/>
    <p:sldId id="326" r:id="rId28"/>
    <p:sldId id="327" r:id="rId29"/>
    <p:sldId id="332" r:id="rId30"/>
    <p:sldId id="333" r:id="rId31"/>
    <p:sldId id="334" r:id="rId32"/>
    <p:sldId id="335" r:id="rId33"/>
    <p:sldId id="337" r:id="rId34"/>
    <p:sldId id="341" r:id="rId35"/>
    <p:sldId id="343" r:id="rId36"/>
    <p:sldId id="338" r:id="rId37"/>
    <p:sldId id="339" r:id="rId38"/>
    <p:sldId id="340" r:id="rId39"/>
    <p:sldId id="342" r:id="rId4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006" autoAdjust="0"/>
  </p:normalViewPr>
  <p:slideViewPr>
    <p:cSldViewPr>
      <p:cViewPr varScale="1">
        <p:scale>
          <a:sx n="85" d="100"/>
          <a:sy n="85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B72F0D4-E96C-48FC-BF9E-B6A881EAEFD8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06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8035098-4253-4E4E-82CC-D974F944BC46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40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C60C31C-C835-487D-B61A-CD06589066B6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56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85F4A9E-8911-4A18-B266-99802FDDD122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030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2CB64EF-D177-4EAE-91C3-0075F6C84678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654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E6369CC-33E9-42A5-A7D8-9A4068FE1644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519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206FF2D-6950-4C28-A216-52DE43227D1F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486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3921091-9CDC-4B4B-9FBF-0808586F7453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257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96CD555-3F3E-4A0F-BBE8-57B8463E3267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53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CA52BEE-6B9C-42F0-BF9D-081A49A87862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6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6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3324654-15EC-44A6-B809-2072C30F8B22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24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4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3A2A8F4-F2D9-4618-8BAD-C575C7AF4FAE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25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81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049EF72-8A99-4F62-8775-8743E49B4EE0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26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25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94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19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65C98A5-21E0-42BC-9C30-8DAE6DEF2190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39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CBDBE43-3767-4833-9896-13DE4D71E043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006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C07DE28-9717-42C7-8DB6-DE6B476187CD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5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F981203-0DCD-4711-85EC-30805BD06F11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87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380B733-83B2-43F8-A9DA-1C19F28CD63B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5FFC73A-A005-4F93-B1DF-04D6E75114E9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771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6C0714C-BF14-448B-B536-4628DD13E11E}" type="slidenum"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0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SP 2016</a:t>
            </a:r>
          </a:p>
        </p:txBody>
      </p:sp>
    </p:spTree>
    <p:extLst>
      <p:ext uri="{BB962C8B-B14F-4D97-AF65-F5344CB8AC3E}">
        <p14:creationId xmlns:p14="http://schemas.microsoft.com/office/powerpoint/2010/main" val="1723405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Nov 5,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SP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Nov 5,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SP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6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Nov 5,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SP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9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Nov 5,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SP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99841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r>
              <a:rPr lang="en-US"/>
              <a:t>Nov 5,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SP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721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Nov 5,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SP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97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Nov 5,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SP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95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r>
              <a:rPr lang="en-US"/>
              <a:t>Nov 5,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CSCE-313 SP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SP 2016</a:t>
            </a:r>
          </a:p>
        </p:txBody>
      </p:sp>
    </p:spTree>
    <p:extLst>
      <p:ext uri="{BB962C8B-B14F-4D97-AF65-F5344CB8AC3E}">
        <p14:creationId xmlns:p14="http://schemas.microsoft.com/office/powerpoint/2010/main" val="14030866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SP 2016</a:t>
            </a:r>
          </a:p>
        </p:txBody>
      </p:sp>
    </p:spTree>
    <p:extLst>
      <p:ext uri="{BB962C8B-B14F-4D97-AF65-F5344CB8AC3E}">
        <p14:creationId xmlns:p14="http://schemas.microsoft.com/office/powerpoint/2010/main" val="9970520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8088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07" y="2129725"/>
            <a:ext cx="7772186" cy="1470797"/>
          </a:xfrm>
        </p:spPr>
        <p:txBody>
          <a:bodyPr/>
          <a:lstStyle>
            <a:lvl1pPr>
              <a:defRPr sz="4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15" y="3886391"/>
            <a:ext cx="6400371" cy="1752378"/>
          </a:xfrm>
        </p:spPr>
        <p:txBody>
          <a:bodyPr/>
          <a:lstStyle>
            <a:lvl1pPr marL="0" indent="0" algn="ctr">
              <a:buNone/>
              <a:defRPr sz="3200">
                <a:latin typeface="Arial Narrow" pitchFamily="34" charset="0"/>
              </a:defRPr>
            </a:lvl1pPr>
            <a:lvl2pPr marL="411571" indent="0" algn="ctr">
              <a:buNone/>
              <a:defRPr/>
            </a:lvl2pPr>
            <a:lvl3pPr marL="823143" indent="0" algn="ctr">
              <a:buNone/>
              <a:defRPr/>
            </a:lvl3pPr>
            <a:lvl4pPr marL="1234714" indent="0" algn="ctr">
              <a:buNone/>
              <a:defRPr/>
            </a:lvl4pPr>
            <a:lvl5pPr marL="1646286" indent="0" algn="ctr">
              <a:buNone/>
              <a:defRPr/>
            </a:lvl5pPr>
            <a:lvl6pPr marL="2057857" indent="0" algn="ctr">
              <a:buNone/>
              <a:defRPr/>
            </a:lvl6pPr>
            <a:lvl7pPr marL="2469429" indent="0" algn="ctr">
              <a:buNone/>
              <a:defRPr/>
            </a:lvl7pPr>
            <a:lvl8pPr marL="2881000" indent="0" algn="ctr">
              <a:buNone/>
              <a:defRPr/>
            </a:lvl8pPr>
            <a:lvl9pPr marL="329257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660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Nov 5,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CSCE-313 SP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7143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5,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SP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9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r>
              <a:rPr lang="en-US"/>
              <a:t>Nov 5,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CSCE-313 SP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6029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/>
              <a:t>Nov 5,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CSCE-313 SP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1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65125" y="381000"/>
            <a:ext cx="8410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2" tIns="46003" rIns="92002" bIns="46003" anchor="ctr" anchorCtr="1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66713" y="1793875"/>
            <a:ext cx="8407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86" rIns="91368" bIns="45686" anchorCtr="1"/>
          <a:lstStyle/>
          <a:p>
            <a:pPr marL="225414" indent="-22541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b="0" dirty="0" smtClean="0">
                <a:solidFill>
                  <a:srgbClr val="FFFFFF">
                    <a:tint val="75000"/>
                  </a:srgb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CSCE-313 SP 2016</a:t>
            </a:r>
          </a:p>
        </p:txBody>
      </p:sp>
    </p:spTree>
    <p:extLst>
      <p:ext uri="{BB962C8B-B14F-4D97-AF65-F5344CB8AC3E}">
        <p14:creationId xmlns:p14="http://schemas.microsoft.com/office/powerpoint/2010/main" val="41807759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ransition>
    <p:fade/>
  </p:transition>
  <p:hf sldNum="0"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5717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91435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37153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828709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23838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568325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912813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381125" indent="-238125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5613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291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468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645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5822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CSCE-313 SP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349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02" r:id="rId12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825038" y="1683391"/>
            <a:ext cx="7633162" cy="19770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Tanzir Ahmed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CSCE 313 Summer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118D4855-C4C4-4A30-B061-04BEC5A25A75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10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The Notion of an Internet Protocol</a:t>
            </a:r>
          </a:p>
        </p:txBody>
      </p:sp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609600" y="996244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How is it possible to send bits across incompatible LANs and WANs?</a:t>
            </a:r>
          </a:p>
          <a:p>
            <a:pPr eaLnBrk="1" hangingPunct="1">
              <a:spcBef>
                <a:spcPts val="600"/>
              </a:spcBef>
            </a:pPr>
            <a:endParaRPr lang="en-US" sz="24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Solution: </a:t>
            </a:r>
            <a:r>
              <a:rPr lang="en-US" sz="24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Protocol software running on each host and router smoothens out the differences between the different networks</a:t>
            </a:r>
          </a:p>
          <a:p>
            <a:pPr marL="344487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Implements an internet protocol (i.e., set of rules) that governs how hosts and routers should cooperate when they transfer data from network to network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TCP/IP is the protocol for the global IP Internet</a:t>
            </a:r>
          </a:p>
        </p:txBody>
      </p:sp>
    </p:spTree>
    <p:extLst>
      <p:ext uri="{BB962C8B-B14F-4D97-AF65-F5344CB8AC3E}">
        <p14:creationId xmlns:p14="http://schemas.microsoft.com/office/powerpoint/2010/main" val="2066155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1215A57-68A1-451E-B794-8E0A6A34411D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11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What Does an Internet Protocol Do?</a:t>
            </a:r>
          </a:p>
        </p:txBody>
      </p:sp>
      <p:sp>
        <p:nvSpPr>
          <p:cNvPr id="61446" name="Text Box 5"/>
          <p:cNvSpPr txBox="1">
            <a:spLocks noChangeArrowheads="1"/>
          </p:cNvSpPr>
          <p:nvPr/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1. Provides a naming scheme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An internet protocol defines a uniform format for host addresses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Each host (and router) is assigned at least one of these internet addresses that uniquely identifies it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2. Provides a delivery mechanism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An internet protocol defines a standard transfer unit (packet)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Packet consists of header and payload</a:t>
            </a:r>
          </a:p>
          <a:p>
            <a:pPr lvl="2" eaLnBrk="1" hangingPunct="1">
              <a:spcBef>
                <a:spcPts val="450"/>
              </a:spcBef>
              <a:buFont typeface="Verdana" panose="020B060403050404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Header: contains info such as packet size, source and destination addresses</a:t>
            </a:r>
          </a:p>
          <a:p>
            <a:pPr lvl="2" eaLnBrk="1" hangingPunct="1">
              <a:spcBef>
                <a:spcPts val="450"/>
              </a:spcBef>
              <a:buFont typeface="Verdana" panose="020B060403050404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Payload: contains data bits sent from source host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None/>
            </a:pPr>
            <a:endParaRPr lang="en-US" sz="20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956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F0B5919C-B987-4CD5-9A61-DB4226FD280D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12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93" name="Line 4"/>
          <p:cNvSpPr>
            <a:spLocks noChangeShapeType="1"/>
          </p:cNvSpPr>
          <p:nvPr/>
        </p:nvSpPr>
        <p:spPr bwMode="auto">
          <a:xfrm>
            <a:off x="4256088" y="5105400"/>
            <a:ext cx="1587" cy="8382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5"/>
          <p:cNvSpPr>
            <a:spLocks noChangeShapeType="1"/>
          </p:cNvSpPr>
          <p:nvPr/>
        </p:nvSpPr>
        <p:spPr bwMode="auto">
          <a:xfrm>
            <a:off x="5322888" y="5105400"/>
            <a:ext cx="1587" cy="8382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3581400" y="4343400"/>
            <a:ext cx="2286000" cy="2057400"/>
          </a:xfrm>
          <a:prstGeom prst="rect">
            <a:avLst/>
          </a:prstGeom>
          <a:noFill/>
          <a:ln w="936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63496" name="Text Box 7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Transferring Data Over an internet</a:t>
            </a:r>
          </a:p>
        </p:txBody>
      </p:sp>
      <p:sp>
        <p:nvSpPr>
          <p:cNvPr id="63497" name="Rectangle 8"/>
          <p:cNvSpPr>
            <a:spLocks noChangeArrowheads="1"/>
          </p:cNvSpPr>
          <p:nvPr/>
        </p:nvSpPr>
        <p:spPr bwMode="auto">
          <a:xfrm>
            <a:off x="2376488" y="2527300"/>
            <a:ext cx="976312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</a:p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</p:txBody>
      </p:sp>
      <p:sp>
        <p:nvSpPr>
          <p:cNvPr id="63498" name="Rectangle 9"/>
          <p:cNvSpPr>
            <a:spLocks noChangeArrowheads="1"/>
          </p:cNvSpPr>
          <p:nvPr/>
        </p:nvSpPr>
        <p:spPr bwMode="auto">
          <a:xfrm>
            <a:off x="2376488" y="3644900"/>
            <a:ext cx="812800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LAN1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>
            <a:off x="2808288" y="4254500"/>
            <a:ext cx="1587" cy="4699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Text Box 11"/>
          <p:cNvSpPr txBox="1">
            <a:spLocks noChangeArrowheads="1"/>
          </p:cNvSpPr>
          <p:nvPr/>
        </p:nvSpPr>
        <p:spPr bwMode="auto">
          <a:xfrm>
            <a:off x="2389188" y="1079500"/>
            <a:ext cx="717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A</a:t>
            </a:r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1033463" y="4800600"/>
            <a:ext cx="2971800" cy="1588"/>
          </a:xfrm>
          <a:prstGeom prst="line">
            <a:avLst/>
          </a:prstGeom>
          <a:noFill/>
          <a:ln w="7632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Rectangle 13"/>
          <p:cNvSpPr>
            <a:spLocks noChangeArrowheads="1"/>
          </p:cNvSpPr>
          <p:nvPr/>
        </p:nvSpPr>
        <p:spPr bwMode="auto">
          <a:xfrm>
            <a:off x="625475" y="2130425"/>
            <a:ext cx="7620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3503" name="Rectangle 14"/>
          <p:cNvSpPr>
            <a:spLocks noChangeArrowheads="1"/>
          </p:cNvSpPr>
          <p:nvPr/>
        </p:nvSpPr>
        <p:spPr bwMode="auto">
          <a:xfrm>
            <a:off x="2370138" y="5245100"/>
            <a:ext cx="7620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3504" name="Rectangle 15"/>
          <p:cNvSpPr>
            <a:spLocks noChangeArrowheads="1"/>
          </p:cNvSpPr>
          <p:nvPr/>
        </p:nvSpPr>
        <p:spPr bwMode="auto">
          <a:xfrm>
            <a:off x="3132138" y="5245100"/>
            <a:ext cx="4572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63505" name="Rectangle 16"/>
          <p:cNvSpPr>
            <a:spLocks noChangeArrowheads="1"/>
          </p:cNvSpPr>
          <p:nvPr/>
        </p:nvSpPr>
        <p:spPr bwMode="auto">
          <a:xfrm>
            <a:off x="3589338" y="5245100"/>
            <a:ext cx="457200" cy="2286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FH1</a:t>
            </a:r>
          </a:p>
        </p:txBody>
      </p:sp>
      <p:sp>
        <p:nvSpPr>
          <p:cNvPr id="63506" name="Rectangle 17"/>
          <p:cNvSpPr>
            <a:spLocks noChangeArrowheads="1"/>
          </p:cNvSpPr>
          <p:nvPr/>
        </p:nvSpPr>
        <p:spPr bwMode="auto">
          <a:xfrm>
            <a:off x="625475" y="3213100"/>
            <a:ext cx="7620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3507" name="Rectangle 18"/>
          <p:cNvSpPr>
            <a:spLocks noChangeArrowheads="1"/>
          </p:cNvSpPr>
          <p:nvPr/>
        </p:nvSpPr>
        <p:spPr bwMode="auto">
          <a:xfrm>
            <a:off x="1387475" y="3213100"/>
            <a:ext cx="4572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63508" name="Rectangle 19"/>
          <p:cNvSpPr>
            <a:spLocks noChangeArrowheads="1"/>
          </p:cNvSpPr>
          <p:nvPr/>
        </p:nvSpPr>
        <p:spPr bwMode="auto">
          <a:xfrm>
            <a:off x="5551488" y="5321300"/>
            <a:ext cx="7620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3509" name="Rectangle 20"/>
          <p:cNvSpPr>
            <a:spLocks noChangeArrowheads="1"/>
          </p:cNvSpPr>
          <p:nvPr/>
        </p:nvSpPr>
        <p:spPr bwMode="auto">
          <a:xfrm>
            <a:off x="6313488" y="5321300"/>
            <a:ext cx="4572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63510" name="Rectangle 21"/>
          <p:cNvSpPr>
            <a:spLocks noChangeArrowheads="1"/>
          </p:cNvSpPr>
          <p:nvPr/>
        </p:nvSpPr>
        <p:spPr bwMode="auto">
          <a:xfrm>
            <a:off x="6770688" y="5321300"/>
            <a:ext cx="457200" cy="228600"/>
          </a:xfrm>
          <a:prstGeom prst="rect">
            <a:avLst/>
          </a:prstGeom>
          <a:solidFill>
            <a:srgbClr val="FF99CC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FH2</a:t>
            </a:r>
          </a:p>
        </p:txBody>
      </p:sp>
      <p:sp>
        <p:nvSpPr>
          <p:cNvPr id="63511" name="Text Box 22"/>
          <p:cNvSpPr txBox="1">
            <a:spLocks noChangeArrowheads="1"/>
          </p:cNvSpPr>
          <p:nvPr/>
        </p:nvSpPr>
        <p:spPr bwMode="auto">
          <a:xfrm>
            <a:off x="1069975" y="4860925"/>
            <a:ext cx="615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LAN1</a:t>
            </a:r>
          </a:p>
        </p:txBody>
      </p:sp>
      <p:sp>
        <p:nvSpPr>
          <p:cNvPr id="63512" name="Line 23"/>
          <p:cNvSpPr>
            <a:spLocks noChangeShapeType="1"/>
          </p:cNvSpPr>
          <p:nvPr/>
        </p:nvSpPr>
        <p:spPr bwMode="auto">
          <a:xfrm>
            <a:off x="5703888" y="4800600"/>
            <a:ext cx="2971800" cy="1588"/>
          </a:xfrm>
          <a:prstGeom prst="line">
            <a:avLst/>
          </a:prstGeom>
          <a:noFill/>
          <a:ln w="7632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Text Box 24"/>
          <p:cNvSpPr txBox="1">
            <a:spLocks noChangeArrowheads="1"/>
          </p:cNvSpPr>
          <p:nvPr/>
        </p:nvSpPr>
        <p:spPr bwMode="auto">
          <a:xfrm>
            <a:off x="8174038" y="4876800"/>
            <a:ext cx="615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LAN2</a:t>
            </a:r>
          </a:p>
        </p:txBody>
      </p:sp>
      <p:sp>
        <p:nvSpPr>
          <p:cNvPr id="63514" name="Line 25"/>
          <p:cNvSpPr>
            <a:spLocks noChangeShapeType="1"/>
          </p:cNvSpPr>
          <p:nvPr/>
        </p:nvSpPr>
        <p:spPr bwMode="auto">
          <a:xfrm>
            <a:off x="6389688" y="4254500"/>
            <a:ext cx="1587" cy="4699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Rectangle 26"/>
          <p:cNvSpPr>
            <a:spLocks noChangeArrowheads="1"/>
          </p:cNvSpPr>
          <p:nvPr/>
        </p:nvSpPr>
        <p:spPr bwMode="auto">
          <a:xfrm>
            <a:off x="7151688" y="2146300"/>
            <a:ext cx="7620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3516" name="Line 27"/>
          <p:cNvSpPr>
            <a:spLocks noChangeShapeType="1"/>
          </p:cNvSpPr>
          <p:nvPr/>
        </p:nvSpPr>
        <p:spPr bwMode="auto">
          <a:xfrm>
            <a:off x="2808288" y="4724400"/>
            <a:ext cx="1001712" cy="1588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28"/>
          <p:cNvSpPr>
            <a:spLocks noChangeShapeType="1"/>
          </p:cNvSpPr>
          <p:nvPr/>
        </p:nvSpPr>
        <p:spPr bwMode="auto">
          <a:xfrm>
            <a:off x="5703888" y="4724400"/>
            <a:ext cx="685800" cy="1588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Rectangle 29"/>
          <p:cNvSpPr>
            <a:spLocks noChangeArrowheads="1"/>
          </p:cNvSpPr>
          <p:nvPr/>
        </p:nvSpPr>
        <p:spPr bwMode="auto">
          <a:xfrm>
            <a:off x="625475" y="4267200"/>
            <a:ext cx="7620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3519" name="Rectangle 30"/>
          <p:cNvSpPr>
            <a:spLocks noChangeArrowheads="1"/>
          </p:cNvSpPr>
          <p:nvPr/>
        </p:nvSpPr>
        <p:spPr bwMode="auto">
          <a:xfrm>
            <a:off x="1387475" y="4267200"/>
            <a:ext cx="4572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63521" name="Rectangle 32"/>
          <p:cNvSpPr>
            <a:spLocks noChangeArrowheads="1"/>
          </p:cNvSpPr>
          <p:nvPr/>
        </p:nvSpPr>
        <p:spPr bwMode="auto">
          <a:xfrm>
            <a:off x="7151688" y="4419600"/>
            <a:ext cx="7620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3522" name="Rectangle 33"/>
          <p:cNvSpPr>
            <a:spLocks noChangeArrowheads="1"/>
          </p:cNvSpPr>
          <p:nvPr/>
        </p:nvSpPr>
        <p:spPr bwMode="auto">
          <a:xfrm>
            <a:off x="7913688" y="4419600"/>
            <a:ext cx="4572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63523" name="Rectangle 34"/>
          <p:cNvSpPr>
            <a:spLocks noChangeArrowheads="1"/>
          </p:cNvSpPr>
          <p:nvPr/>
        </p:nvSpPr>
        <p:spPr bwMode="auto">
          <a:xfrm>
            <a:off x="8370888" y="4419600"/>
            <a:ext cx="457200" cy="228600"/>
          </a:xfrm>
          <a:prstGeom prst="rect">
            <a:avLst/>
          </a:prstGeom>
          <a:solidFill>
            <a:srgbClr val="FF99CC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FH2</a:t>
            </a:r>
          </a:p>
        </p:txBody>
      </p:sp>
      <p:sp>
        <p:nvSpPr>
          <p:cNvPr id="63524" name="Text Box 35"/>
          <p:cNvSpPr txBox="1">
            <a:spLocks noChangeArrowheads="1"/>
          </p:cNvSpPr>
          <p:nvPr/>
        </p:nvSpPr>
        <p:spPr bwMode="auto">
          <a:xfrm>
            <a:off x="249238" y="2068513"/>
            <a:ext cx="358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63525" name="Text Box 36"/>
          <p:cNvSpPr txBox="1">
            <a:spLocks noChangeArrowheads="1"/>
          </p:cNvSpPr>
          <p:nvPr/>
        </p:nvSpPr>
        <p:spPr bwMode="auto">
          <a:xfrm>
            <a:off x="249238" y="3135313"/>
            <a:ext cx="358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63526" name="Text Box 37"/>
          <p:cNvSpPr txBox="1">
            <a:spLocks noChangeArrowheads="1"/>
          </p:cNvSpPr>
          <p:nvPr/>
        </p:nvSpPr>
        <p:spPr bwMode="auto">
          <a:xfrm>
            <a:off x="250825" y="4341813"/>
            <a:ext cx="358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</p:txBody>
      </p:sp>
      <p:sp>
        <p:nvSpPr>
          <p:cNvPr id="63527" name="Text Box 38"/>
          <p:cNvSpPr txBox="1">
            <a:spLocks noChangeArrowheads="1"/>
          </p:cNvSpPr>
          <p:nvPr/>
        </p:nvSpPr>
        <p:spPr bwMode="auto">
          <a:xfrm>
            <a:off x="1990725" y="5167313"/>
            <a:ext cx="358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</p:txBody>
      </p:sp>
      <p:sp>
        <p:nvSpPr>
          <p:cNvPr id="63528" name="Text Box 39"/>
          <p:cNvSpPr txBox="1">
            <a:spLocks noChangeArrowheads="1"/>
          </p:cNvSpPr>
          <p:nvPr/>
        </p:nvSpPr>
        <p:spPr bwMode="auto">
          <a:xfrm>
            <a:off x="7248525" y="5243513"/>
            <a:ext cx="358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</p:txBody>
      </p:sp>
      <p:sp>
        <p:nvSpPr>
          <p:cNvPr id="63529" name="Text Box 40"/>
          <p:cNvSpPr txBox="1">
            <a:spLocks noChangeArrowheads="1"/>
          </p:cNvSpPr>
          <p:nvPr/>
        </p:nvSpPr>
        <p:spPr bwMode="auto">
          <a:xfrm>
            <a:off x="6772275" y="4341813"/>
            <a:ext cx="358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</a:p>
        </p:txBody>
      </p:sp>
      <p:sp>
        <p:nvSpPr>
          <p:cNvPr id="63530" name="Text Box 41"/>
          <p:cNvSpPr txBox="1">
            <a:spLocks noChangeArrowheads="1"/>
          </p:cNvSpPr>
          <p:nvPr/>
        </p:nvSpPr>
        <p:spPr bwMode="auto">
          <a:xfrm>
            <a:off x="6791325" y="3135313"/>
            <a:ext cx="358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</a:p>
        </p:txBody>
      </p:sp>
      <p:sp>
        <p:nvSpPr>
          <p:cNvPr id="63531" name="Text Box 42"/>
          <p:cNvSpPr txBox="1">
            <a:spLocks noChangeArrowheads="1"/>
          </p:cNvSpPr>
          <p:nvPr/>
        </p:nvSpPr>
        <p:spPr bwMode="auto">
          <a:xfrm>
            <a:off x="6791325" y="2068513"/>
            <a:ext cx="3587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(8)</a:t>
            </a:r>
          </a:p>
        </p:txBody>
      </p:sp>
      <p:sp>
        <p:nvSpPr>
          <p:cNvPr id="63532" name="AutoShape 43"/>
          <p:cNvSpPr>
            <a:spLocks/>
          </p:cNvSpPr>
          <p:nvPr/>
        </p:nvSpPr>
        <p:spPr bwMode="auto">
          <a:xfrm rot="5400000">
            <a:off x="1196975" y="2490788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63533" name="Text Box 44"/>
          <p:cNvSpPr txBox="1">
            <a:spLocks noChangeArrowheads="1"/>
          </p:cNvSpPr>
          <p:nvPr/>
        </p:nvSpPr>
        <p:spPr bwMode="auto">
          <a:xfrm>
            <a:off x="631825" y="2792413"/>
            <a:ext cx="12207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packet</a:t>
            </a:r>
          </a:p>
        </p:txBody>
      </p:sp>
      <p:sp>
        <p:nvSpPr>
          <p:cNvPr id="63534" name="AutoShape 45"/>
          <p:cNvSpPr>
            <a:spLocks/>
          </p:cNvSpPr>
          <p:nvPr/>
        </p:nvSpPr>
        <p:spPr bwMode="auto">
          <a:xfrm rot="5400000">
            <a:off x="6383338" y="4389438"/>
            <a:ext cx="114300" cy="1625600"/>
          </a:xfrm>
          <a:prstGeom prst="leftBrace">
            <a:avLst>
              <a:gd name="adj1" fmla="val 118519"/>
              <a:gd name="adj2" fmla="val 50000"/>
            </a:avLst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63535" name="Text Box 46"/>
          <p:cNvSpPr txBox="1">
            <a:spLocks noChangeArrowheads="1"/>
          </p:cNvSpPr>
          <p:nvPr/>
        </p:nvSpPr>
        <p:spPr bwMode="auto">
          <a:xfrm>
            <a:off x="5938838" y="4875213"/>
            <a:ext cx="9985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LAN2 frame</a:t>
            </a:r>
          </a:p>
        </p:txBody>
      </p:sp>
      <p:sp>
        <p:nvSpPr>
          <p:cNvPr id="63536" name="Rectangle 47"/>
          <p:cNvSpPr>
            <a:spLocks noChangeArrowheads="1"/>
          </p:cNvSpPr>
          <p:nvPr/>
        </p:nvSpPr>
        <p:spPr bwMode="auto">
          <a:xfrm>
            <a:off x="3798888" y="5638800"/>
            <a:ext cx="1905000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</p:txBody>
      </p:sp>
      <p:sp>
        <p:nvSpPr>
          <p:cNvPr id="63537" name="Rectangle 48"/>
          <p:cNvSpPr>
            <a:spLocks noChangeArrowheads="1"/>
          </p:cNvSpPr>
          <p:nvPr/>
        </p:nvSpPr>
        <p:spPr bwMode="auto">
          <a:xfrm>
            <a:off x="3798888" y="4495800"/>
            <a:ext cx="812800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LAN1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</a:p>
        </p:txBody>
      </p:sp>
      <p:sp>
        <p:nvSpPr>
          <p:cNvPr id="63538" name="Rectangle 49"/>
          <p:cNvSpPr>
            <a:spLocks noChangeArrowheads="1"/>
          </p:cNvSpPr>
          <p:nvPr/>
        </p:nvSpPr>
        <p:spPr bwMode="auto">
          <a:xfrm>
            <a:off x="4891088" y="4495800"/>
            <a:ext cx="812800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LAN2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</a:p>
        </p:txBody>
      </p:sp>
      <p:sp>
        <p:nvSpPr>
          <p:cNvPr id="63539" name="Text Box 50"/>
          <p:cNvSpPr txBox="1">
            <a:spLocks noChangeArrowheads="1"/>
          </p:cNvSpPr>
          <p:nvPr/>
        </p:nvSpPr>
        <p:spPr bwMode="auto">
          <a:xfrm>
            <a:off x="4370388" y="4038600"/>
            <a:ext cx="717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</p:txBody>
      </p:sp>
      <p:sp>
        <p:nvSpPr>
          <p:cNvPr id="63540" name="Rectangle 51"/>
          <p:cNvSpPr>
            <a:spLocks noChangeArrowheads="1"/>
          </p:cNvSpPr>
          <p:nvPr/>
        </p:nvSpPr>
        <p:spPr bwMode="auto">
          <a:xfrm>
            <a:off x="1841500" y="4267200"/>
            <a:ext cx="457200" cy="228600"/>
          </a:xfrm>
          <a:prstGeom prst="rect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FH1</a:t>
            </a:r>
          </a:p>
        </p:txBody>
      </p:sp>
      <p:sp>
        <p:nvSpPr>
          <p:cNvPr id="63541" name="Line 52"/>
          <p:cNvSpPr>
            <a:spLocks noChangeShapeType="1"/>
          </p:cNvSpPr>
          <p:nvPr/>
        </p:nvSpPr>
        <p:spPr bwMode="auto">
          <a:xfrm>
            <a:off x="2808288" y="3136900"/>
            <a:ext cx="1587" cy="4953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53"/>
          <p:cNvSpPr>
            <a:spLocks noChangeShapeType="1"/>
          </p:cNvSpPr>
          <p:nvPr/>
        </p:nvSpPr>
        <p:spPr bwMode="auto">
          <a:xfrm>
            <a:off x="2808288" y="1993900"/>
            <a:ext cx="1587" cy="533400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AutoShape 54"/>
          <p:cNvSpPr>
            <a:spLocks/>
          </p:cNvSpPr>
          <p:nvPr/>
        </p:nvSpPr>
        <p:spPr bwMode="auto">
          <a:xfrm rot="5400000" flipH="1" flipV="1">
            <a:off x="1377870" y="3754223"/>
            <a:ext cx="76200" cy="1676400"/>
          </a:xfrm>
          <a:prstGeom prst="leftBrace">
            <a:avLst>
              <a:gd name="adj1" fmla="val 183333"/>
              <a:gd name="adj2" fmla="val 50000"/>
            </a:avLst>
          </a:prstGeom>
          <a:noFill/>
          <a:ln w="126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63544" name="Text Box 55"/>
          <p:cNvSpPr txBox="1">
            <a:spLocks noChangeArrowheads="1"/>
          </p:cNvSpPr>
          <p:nvPr/>
        </p:nvSpPr>
        <p:spPr bwMode="auto">
          <a:xfrm>
            <a:off x="704770" y="4551148"/>
            <a:ext cx="9985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LAN1 frame</a:t>
            </a:r>
          </a:p>
        </p:txBody>
      </p:sp>
      <p:sp>
        <p:nvSpPr>
          <p:cNvPr id="63545" name="Rectangle 56"/>
          <p:cNvSpPr>
            <a:spLocks noChangeArrowheads="1"/>
          </p:cNvSpPr>
          <p:nvPr/>
        </p:nvSpPr>
        <p:spPr bwMode="auto">
          <a:xfrm>
            <a:off x="7151688" y="3225800"/>
            <a:ext cx="7620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3546" name="Rectangle 57"/>
          <p:cNvSpPr>
            <a:spLocks noChangeArrowheads="1"/>
          </p:cNvSpPr>
          <p:nvPr/>
        </p:nvSpPr>
        <p:spPr bwMode="auto">
          <a:xfrm>
            <a:off x="7913688" y="3225800"/>
            <a:ext cx="457200" cy="22860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</a:p>
        </p:txBody>
      </p:sp>
      <p:sp>
        <p:nvSpPr>
          <p:cNvPr id="63548" name="Rectangle 59"/>
          <p:cNvSpPr>
            <a:spLocks noChangeArrowheads="1"/>
          </p:cNvSpPr>
          <p:nvPr/>
        </p:nvSpPr>
        <p:spPr bwMode="auto">
          <a:xfrm>
            <a:off x="5980113" y="2514600"/>
            <a:ext cx="957262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</a:p>
          <a:p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</p:txBody>
      </p:sp>
      <p:sp>
        <p:nvSpPr>
          <p:cNvPr id="63549" name="Rectangle 60"/>
          <p:cNvSpPr>
            <a:spLocks noChangeArrowheads="1"/>
          </p:cNvSpPr>
          <p:nvPr/>
        </p:nvSpPr>
        <p:spPr bwMode="auto">
          <a:xfrm>
            <a:off x="5980113" y="3644900"/>
            <a:ext cx="812800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LAN2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</a:p>
        </p:txBody>
      </p:sp>
      <p:sp>
        <p:nvSpPr>
          <p:cNvPr id="63550" name="Text Box 61"/>
          <p:cNvSpPr txBox="1">
            <a:spLocks noChangeArrowheads="1"/>
          </p:cNvSpPr>
          <p:nvPr/>
        </p:nvSpPr>
        <p:spPr bwMode="auto">
          <a:xfrm>
            <a:off x="5992813" y="1079500"/>
            <a:ext cx="717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B</a:t>
            </a:r>
          </a:p>
        </p:txBody>
      </p:sp>
      <p:sp>
        <p:nvSpPr>
          <p:cNvPr id="63551" name="Line 62"/>
          <p:cNvSpPr>
            <a:spLocks noChangeShapeType="1"/>
          </p:cNvSpPr>
          <p:nvPr/>
        </p:nvSpPr>
        <p:spPr bwMode="auto">
          <a:xfrm flipH="1" flipV="1">
            <a:off x="6408738" y="3124200"/>
            <a:ext cx="3174" cy="495299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63"/>
          <p:cNvSpPr>
            <a:spLocks noChangeShapeType="1"/>
          </p:cNvSpPr>
          <p:nvPr/>
        </p:nvSpPr>
        <p:spPr bwMode="auto">
          <a:xfrm flipH="1" flipV="1">
            <a:off x="6384927" y="2057399"/>
            <a:ext cx="1588" cy="455611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Rectangle 64"/>
          <p:cNvSpPr>
            <a:spLocks noChangeArrowheads="1"/>
          </p:cNvSpPr>
          <p:nvPr/>
        </p:nvSpPr>
        <p:spPr bwMode="auto">
          <a:xfrm>
            <a:off x="2376488" y="1447800"/>
            <a:ext cx="812800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63554" name="Rectangle 65"/>
          <p:cNvSpPr>
            <a:spLocks noChangeArrowheads="1"/>
          </p:cNvSpPr>
          <p:nvPr/>
        </p:nvSpPr>
        <p:spPr bwMode="auto">
          <a:xfrm>
            <a:off x="5980113" y="1447800"/>
            <a:ext cx="812800" cy="609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628743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D94B9C5-CF2A-441C-AD9A-235267787B7F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13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Other Issues</a:t>
            </a:r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457200" y="1752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We are glossing over a number of important questions: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What if different networks have different maximum frame sizes? (segmentation)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How do routers know where to forward frames?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How are routers informed when the network topology changes?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What if packets get lost?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We’ll leave the discussion of these question to computer networking classes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CSCE 463 </a:t>
            </a:r>
            <a:endParaRPr lang="en-US" sz="24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59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67588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1CB5FB86-C167-4F19-BC5C-ECCD415794B5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14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Global IP Internet</a:t>
            </a:r>
          </a:p>
        </p:txBody>
      </p: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572062" y="1044037"/>
            <a:ext cx="8419537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Based on the TCP/IP protocol</a:t>
            </a:r>
            <a:b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family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IP (Internet protocol) : </a:t>
            </a:r>
          </a:p>
          <a:p>
            <a:pPr lvl="2" eaLnBrk="1" hangingPunct="1">
              <a:spcBef>
                <a:spcPts val="450"/>
              </a:spcBef>
              <a:buFont typeface="Verdana" panose="020B060403050404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Provides basic naming scheme and </a:t>
            </a:r>
            <a:b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unreliable</a:t>
            </a: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delivery capability of </a:t>
            </a:r>
            <a:b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packets (datagrams) from host-to-host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UDP (User Datagram Protocol)</a:t>
            </a:r>
          </a:p>
          <a:p>
            <a:pPr lvl="2" eaLnBrk="1" hangingPunct="1">
              <a:spcBef>
                <a:spcPts val="450"/>
              </a:spcBef>
              <a:buFont typeface="Verdana" panose="020B060403050404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Uses IP to provide </a:t>
            </a:r>
            <a:r>
              <a:rPr lang="en-US" sz="1800" b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unreliable</a:t>
            </a: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datagram delivery from process-to-process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TCP (Transmission Control Protocol)</a:t>
            </a:r>
          </a:p>
          <a:p>
            <a:pPr lvl="2" eaLnBrk="1" hangingPunct="1">
              <a:spcBef>
                <a:spcPts val="450"/>
              </a:spcBef>
              <a:buFont typeface="Verdana" panose="020B060403050404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Uses IP to provide </a:t>
            </a:r>
            <a:r>
              <a:rPr lang="en-US" sz="1800" b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reliable</a:t>
            </a: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byte streams from process-to-process over connections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Accessed via a mix of Unix file I/O and functions from the sockets interface</a:t>
            </a:r>
          </a:p>
        </p:txBody>
      </p:sp>
      <p:grpSp>
        <p:nvGrpSpPr>
          <p:cNvPr id="67596" name="Group 67595">
            <a:extLst>
              <a:ext uri="{FF2B5EF4-FFF2-40B4-BE49-F238E27FC236}">
                <a16:creationId xmlns:a16="http://schemas.microsoft.com/office/drawing/2014/main" id="{ED580796-2833-4DA3-9061-0FD27FD9037B}"/>
              </a:ext>
            </a:extLst>
          </p:cNvPr>
          <p:cNvGrpSpPr/>
          <p:nvPr/>
        </p:nvGrpSpPr>
        <p:grpSpPr>
          <a:xfrm>
            <a:off x="5257800" y="274638"/>
            <a:ext cx="3783848" cy="2357440"/>
            <a:chOff x="5257800" y="274270"/>
            <a:chExt cx="3783848" cy="235744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C0FBACF-7F82-48EF-AA55-EBE1E2730533}"/>
                </a:ext>
              </a:extLst>
            </p:cNvPr>
            <p:cNvSpPr/>
            <p:nvPr/>
          </p:nvSpPr>
          <p:spPr>
            <a:xfrm>
              <a:off x="7098548" y="2220548"/>
              <a:ext cx="1295400" cy="4111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EFE02A-6114-4D64-B74C-04DA4C500711}"/>
                </a:ext>
              </a:extLst>
            </p:cNvPr>
            <p:cNvSpPr/>
            <p:nvPr/>
          </p:nvSpPr>
          <p:spPr>
            <a:xfrm>
              <a:off x="5937950" y="1196181"/>
              <a:ext cx="1295400" cy="4111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TCP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8BDEAA-91D6-4826-BAF6-331E51DF92FE}"/>
                </a:ext>
              </a:extLst>
            </p:cNvPr>
            <p:cNvSpPr/>
            <p:nvPr/>
          </p:nvSpPr>
          <p:spPr>
            <a:xfrm>
              <a:off x="7746248" y="1207973"/>
              <a:ext cx="1295400" cy="4111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UDP</a:t>
              </a:r>
            </a:p>
          </p:txBody>
        </p: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4A0393D9-628E-46A4-BBD8-4F33BEB979C9}"/>
                </a:ext>
              </a:extLst>
            </p:cNvPr>
            <p:cNvCxnSpPr>
              <a:cxnSpLocks/>
              <a:stCxn id="2" idx="0"/>
              <a:endCxn id="8" idx="2"/>
            </p:cNvCxnSpPr>
            <p:nvPr/>
          </p:nvCxnSpPr>
          <p:spPr>
            <a:xfrm rot="16200000" flipV="1">
              <a:off x="6859347" y="1333647"/>
              <a:ext cx="613205" cy="1160598"/>
            </a:xfrm>
            <a:prstGeom prst="bentConnector3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A3480B18-4C97-429A-A9EC-F29A4076E2A7}"/>
                </a:ext>
              </a:extLst>
            </p:cNvPr>
            <p:cNvCxnSpPr>
              <a:cxnSpLocks/>
              <a:stCxn id="2" idx="0"/>
              <a:endCxn id="9" idx="2"/>
            </p:cNvCxnSpPr>
            <p:nvPr/>
          </p:nvCxnSpPr>
          <p:spPr>
            <a:xfrm rot="5400000" flipH="1" flipV="1">
              <a:off x="7769392" y="1595992"/>
              <a:ext cx="601413" cy="647700"/>
            </a:xfrm>
            <a:prstGeom prst="bentConnector3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9131DB50-F1AE-4D54-8E5E-7E7A2E6DB366}"/>
                </a:ext>
              </a:extLst>
            </p:cNvPr>
            <p:cNvCxnSpPr>
              <a:cxnSpLocks/>
              <a:stCxn id="8" idx="0"/>
              <a:endCxn id="21" idx="2"/>
            </p:cNvCxnSpPr>
            <p:nvPr/>
          </p:nvCxnSpPr>
          <p:spPr>
            <a:xfrm rot="16200000" flipV="1">
              <a:off x="5949830" y="560360"/>
              <a:ext cx="366766" cy="904875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D95D7B-6E26-4886-82FB-43B24EF2CEBC}"/>
                </a:ext>
              </a:extLst>
            </p:cNvPr>
            <p:cNvSpPr/>
            <p:nvPr/>
          </p:nvSpPr>
          <p:spPr>
            <a:xfrm>
              <a:off x="5257800" y="418253"/>
              <a:ext cx="845949" cy="4111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HTTP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F92389D-7B0C-4EB3-BB7F-6292C62DD5D5}"/>
                </a:ext>
              </a:extLst>
            </p:cNvPr>
            <p:cNvSpPr/>
            <p:nvPr/>
          </p:nvSpPr>
          <p:spPr>
            <a:xfrm>
              <a:off x="6229351" y="418253"/>
              <a:ext cx="712598" cy="4111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FTP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31A9A1-5980-4A88-8E4A-BC4A6D4D54CF}"/>
                </a:ext>
              </a:extLst>
            </p:cNvPr>
            <p:cNvSpPr/>
            <p:nvPr/>
          </p:nvSpPr>
          <p:spPr>
            <a:xfrm>
              <a:off x="7130836" y="414577"/>
              <a:ext cx="712598" cy="4111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PA6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304EA3-3BE2-456B-A5B6-07D0B1180A29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6585650" y="829415"/>
              <a:ext cx="0" cy="206147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E2EB331E-5A0F-4880-AE8D-B7B1D481B0CD}"/>
                </a:ext>
              </a:extLst>
            </p:cNvPr>
            <p:cNvCxnSpPr>
              <a:stCxn id="8" idx="0"/>
              <a:endCxn id="28" idx="2"/>
            </p:cNvCxnSpPr>
            <p:nvPr/>
          </p:nvCxnSpPr>
          <p:spPr>
            <a:xfrm rot="5400000" flipH="1" flipV="1">
              <a:off x="6851171" y="560218"/>
              <a:ext cx="370442" cy="901485"/>
            </a:xfrm>
            <a:prstGeom prst="bentConnector3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5ECC7746-B464-4E07-B513-0A16094D4B01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rot="16200000" flipV="1">
              <a:off x="8226835" y="1040859"/>
              <a:ext cx="332289" cy="1939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EE8F921-257E-4973-8008-D57D86EF5AC7}"/>
                </a:ext>
              </a:extLst>
            </p:cNvPr>
            <p:cNvSpPr/>
            <p:nvPr/>
          </p:nvSpPr>
          <p:spPr>
            <a:xfrm>
              <a:off x="8035709" y="274270"/>
              <a:ext cx="996239" cy="5896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Some games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00980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0F90B110-6654-4228-AA5C-F29C5C8311D5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15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8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Programmer’s View of the Internet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82296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Hosts are mapped to (a set of) 32-bit IP addresses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e.g. 128.194.255.88 (4 * 8 bits)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linux2.cs.tamu.edu is mapped to 128.194.138.88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Dotted Decimal Notation: 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Each byte of the IP -&gt;its decimal value and separated by a period</a:t>
            </a:r>
          </a:p>
          <a:p>
            <a:pPr lvl="1">
              <a:spcBef>
                <a:spcPts val="450"/>
              </a:spcBef>
              <a:buFont typeface="Verdana" panose="020B060403050404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IP address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0x8002C2F2 = 128.2.194.242</a:t>
            </a:r>
          </a:p>
          <a:p>
            <a:pPr lvl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inet_ntop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inet_pton</a:t>
            </a: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functions convert IP &lt;-&gt;dotted decimal, respectively</a:t>
            </a:r>
          </a:p>
        </p:txBody>
      </p:sp>
    </p:spTree>
    <p:extLst>
      <p:ext uri="{BB962C8B-B14F-4D97-AF65-F5344CB8AC3E}">
        <p14:creationId xmlns:p14="http://schemas.microsoft.com/office/powerpoint/2010/main" val="3430909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77828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1B19F89-6BB5-41AF-A0F5-92956D1E1A4E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16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IP Address Structure</a:t>
            </a:r>
          </a:p>
        </p:txBody>
      </p:sp>
      <p:sp>
        <p:nvSpPr>
          <p:cNvPr id="77830" name="Text Box 5"/>
          <p:cNvSpPr txBox="1">
            <a:spLocks noChangeArrowheads="1"/>
          </p:cNvSpPr>
          <p:nvPr/>
        </p:nvSpPr>
        <p:spPr bwMode="auto">
          <a:xfrm>
            <a:off x="609600" y="15700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IP (V4) Address space divided into classes: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24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24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24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24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24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Special Addresses for routers and gateways (all 0/1’s)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Loop-back address: 127.0.0.1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Un-routed (private) IP addresses: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10.0.0.0/8, 172.16.0.0/12, 192.168.0.0/16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Dynamic IP addresses (DHCP)</a:t>
            </a:r>
          </a:p>
        </p:txBody>
      </p:sp>
      <p:grpSp>
        <p:nvGrpSpPr>
          <p:cNvPr id="77831" name="Group 6"/>
          <p:cNvGrpSpPr>
            <a:grpSpLocks/>
          </p:cNvGrpSpPr>
          <p:nvPr/>
        </p:nvGrpSpPr>
        <p:grpSpPr bwMode="auto">
          <a:xfrm>
            <a:off x="2438400" y="1981200"/>
            <a:ext cx="5656263" cy="1995488"/>
            <a:chOff x="952" y="1056"/>
            <a:chExt cx="3563" cy="1257"/>
          </a:xfrm>
        </p:grpSpPr>
        <p:sp>
          <p:nvSpPr>
            <p:cNvPr id="77832" name="Rectangle 7"/>
            <p:cNvSpPr>
              <a:spLocks noChangeArrowheads="1"/>
            </p:cNvSpPr>
            <p:nvPr/>
          </p:nvSpPr>
          <p:spPr bwMode="auto">
            <a:xfrm>
              <a:off x="955" y="1200"/>
              <a:ext cx="36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A</a:t>
              </a:r>
            </a:p>
          </p:txBody>
        </p:sp>
        <p:sp>
          <p:nvSpPr>
            <p:cNvPr id="77833" name="Rectangle 8"/>
            <p:cNvSpPr>
              <a:spLocks noChangeArrowheads="1"/>
            </p:cNvSpPr>
            <p:nvPr/>
          </p:nvSpPr>
          <p:spPr bwMode="auto">
            <a:xfrm>
              <a:off x="955" y="1440"/>
              <a:ext cx="36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B</a:t>
              </a:r>
            </a:p>
          </p:txBody>
        </p:sp>
        <p:sp>
          <p:nvSpPr>
            <p:cNvPr id="77834" name="Rectangle 9"/>
            <p:cNvSpPr>
              <a:spLocks noChangeArrowheads="1"/>
            </p:cNvSpPr>
            <p:nvPr/>
          </p:nvSpPr>
          <p:spPr bwMode="auto">
            <a:xfrm>
              <a:off x="952" y="1680"/>
              <a:ext cx="36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C</a:t>
              </a:r>
            </a:p>
          </p:txBody>
        </p:sp>
        <p:sp>
          <p:nvSpPr>
            <p:cNvPr id="77835" name="Rectangle 10"/>
            <p:cNvSpPr>
              <a:spLocks noChangeArrowheads="1"/>
            </p:cNvSpPr>
            <p:nvPr/>
          </p:nvSpPr>
          <p:spPr bwMode="auto">
            <a:xfrm>
              <a:off x="952" y="1920"/>
              <a:ext cx="36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D</a:t>
              </a:r>
            </a:p>
          </p:txBody>
        </p:sp>
        <p:sp>
          <p:nvSpPr>
            <p:cNvPr id="77836" name="Rectangle 11"/>
            <p:cNvSpPr>
              <a:spLocks noChangeArrowheads="1"/>
            </p:cNvSpPr>
            <p:nvPr/>
          </p:nvSpPr>
          <p:spPr bwMode="auto">
            <a:xfrm>
              <a:off x="955" y="2160"/>
              <a:ext cx="36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E</a:t>
              </a:r>
            </a:p>
          </p:txBody>
        </p:sp>
        <p:sp>
          <p:nvSpPr>
            <p:cNvPr id="77837" name="Rectangle 12"/>
            <p:cNvSpPr>
              <a:spLocks noChangeArrowheads="1"/>
            </p:cNvSpPr>
            <p:nvPr/>
          </p:nvSpPr>
          <p:spPr bwMode="auto">
            <a:xfrm>
              <a:off x="1440" y="1056"/>
              <a:ext cx="248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0 1 2 3           8                   16                  24             31</a:t>
              </a:r>
            </a:p>
          </p:txBody>
        </p:sp>
        <p:sp>
          <p:nvSpPr>
            <p:cNvPr id="77838" name="Rectangle 13"/>
            <p:cNvSpPr>
              <a:spLocks noChangeArrowheads="1"/>
            </p:cNvSpPr>
            <p:nvPr/>
          </p:nvSpPr>
          <p:spPr bwMode="auto">
            <a:xfrm>
              <a:off x="1540" y="144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39" name="Rectangle 14"/>
            <p:cNvSpPr>
              <a:spLocks noChangeArrowheads="1"/>
            </p:cNvSpPr>
            <p:nvPr/>
          </p:nvSpPr>
          <p:spPr bwMode="auto">
            <a:xfrm>
              <a:off x="1444" y="168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40" name="Rectangle 15"/>
            <p:cNvSpPr>
              <a:spLocks noChangeArrowheads="1"/>
            </p:cNvSpPr>
            <p:nvPr/>
          </p:nvSpPr>
          <p:spPr bwMode="auto">
            <a:xfrm>
              <a:off x="1540" y="168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41" name="Rectangle 16"/>
            <p:cNvSpPr>
              <a:spLocks noChangeArrowheads="1"/>
            </p:cNvSpPr>
            <p:nvPr/>
          </p:nvSpPr>
          <p:spPr bwMode="auto">
            <a:xfrm>
              <a:off x="1636" y="168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42" name="Rectangle 17"/>
            <p:cNvSpPr>
              <a:spLocks noChangeArrowheads="1"/>
            </p:cNvSpPr>
            <p:nvPr/>
          </p:nvSpPr>
          <p:spPr bwMode="auto">
            <a:xfrm>
              <a:off x="1444" y="144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43" name="Rectangle 18"/>
            <p:cNvSpPr>
              <a:spLocks noChangeArrowheads="1"/>
            </p:cNvSpPr>
            <p:nvPr/>
          </p:nvSpPr>
          <p:spPr bwMode="auto">
            <a:xfrm>
              <a:off x="1444" y="120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44" name="Text Box 19"/>
            <p:cNvSpPr txBox="1">
              <a:spLocks noChangeArrowheads="1"/>
            </p:cNvSpPr>
            <p:nvPr/>
          </p:nvSpPr>
          <p:spPr bwMode="auto">
            <a:xfrm>
              <a:off x="1409" y="1166"/>
              <a:ext cx="17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7845" name="Rectangle 20"/>
            <p:cNvSpPr>
              <a:spLocks noChangeArrowheads="1"/>
            </p:cNvSpPr>
            <p:nvPr/>
          </p:nvSpPr>
          <p:spPr bwMode="auto">
            <a:xfrm>
              <a:off x="1540" y="1200"/>
              <a:ext cx="671" cy="143"/>
            </a:xfrm>
            <a:prstGeom prst="rect">
              <a:avLst/>
            </a:prstGeom>
            <a:solidFill>
              <a:srgbClr val="FFFF99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46" name="Rectangle 21"/>
            <p:cNvSpPr>
              <a:spLocks noChangeArrowheads="1"/>
            </p:cNvSpPr>
            <p:nvPr/>
          </p:nvSpPr>
          <p:spPr bwMode="auto">
            <a:xfrm>
              <a:off x="2212" y="1200"/>
              <a:ext cx="2303" cy="143"/>
            </a:xfrm>
            <a:prstGeom prst="rect">
              <a:avLst/>
            </a:prstGeom>
            <a:solidFill>
              <a:srgbClr val="FF99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47" name="Rectangle 22"/>
            <p:cNvSpPr>
              <a:spLocks noChangeArrowheads="1"/>
            </p:cNvSpPr>
            <p:nvPr/>
          </p:nvSpPr>
          <p:spPr bwMode="auto">
            <a:xfrm>
              <a:off x="1717" y="1200"/>
              <a:ext cx="29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ID</a:t>
              </a:r>
            </a:p>
          </p:txBody>
        </p:sp>
        <p:sp>
          <p:nvSpPr>
            <p:cNvPr id="77848" name="Rectangle 23"/>
            <p:cNvSpPr>
              <a:spLocks noChangeArrowheads="1"/>
            </p:cNvSpPr>
            <p:nvPr/>
          </p:nvSpPr>
          <p:spPr bwMode="auto">
            <a:xfrm>
              <a:off x="3259" y="1200"/>
              <a:ext cx="34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ID</a:t>
              </a:r>
            </a:p>
          </p:txBody>
        </p:sp>
        <p:sp>
          <p:nvSpPr>
            <p:cNvPr id="77849" name="Rectangle 24"/>
            <p:cNvSpPr>
              <a:spLocks noChangeArrowheads="1"/>
            </p:cNvSpPr>
            <p:nvPr/>
          </p:nvSpPr>
          <p:spPr bwMode="auto">
            <a:xfrm>
              <a:off x="1465" y="1438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850" name="Text Box 25"/>
            <p:cNvSpPr txBox="1">
              <a:spLocks noChangeArrowheads="1"/>
            </p:cNvSpPr>
            <p:nvPr/>
          </p:nvSpPr>
          <p:spPr bwMode="auto">
            <a:xfrm>
              <a:off x="1505" y="1409"/>
              <a:ext cx="17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7851" name="Rectangle 26"/>
            <p:cNvSpPr>
              <a:spLocks noChangeArrowheads="1"/>
            </p:cNvSpPr>
            <p:nvPr/>
          </p:nvSpPr>
          <p:spPr bwMode="auto">
            <a:xfrm>
              <a:off x="1462" y="1675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852" name="Rectangle 27"/>
            <p:cNvSpPr>
              <a:spLocks noChangeArrowheads="1"/>
            </p:cNvSpPr>
            <p:nvPr/>
          </p:nvSpPr>
          <p:spPr bwMode="auto">
            <a:xfrm>
              <a:off x="1558" y="1675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853" name="Text Box 28"/>
            <p:cNvSpPr txBox="1">
              <a:spLocks noChangeArrowheads="1"/>
            </p:cNvSpPr>
            <p:nvPr/>
          </p:nvSpPr>
          <p:spPr bwMode="auto">
            <a:xfrm>
              <a:off x="1601" y="1643"/>
              <a:ext cx="17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7854" name="Rectangle 29"/>
            <p:cNvSpPr>
              <a:spLocks noChangeArrowheads="1"/>
            </p:cNvSpPr>
            <p:nvPr/>
          </p:nvSpPr>
          <p:spPr bwMode="auto">
            <a:xfrm>
              <a:off x="1636" y="1440"/>
              <a:ext cx="1343" cy="143"/>
            </a:xfrm>
            <a:prstGeom prst="rect">
              <a:avLst/>
            </a:prstGeom>
            <a:solidFill>
              <a:srgbClr val="FFFF99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55" name="Rectangle 30"/>
            <p:cNvSpPr>
              <a:spLocks noChangeArrowheads="1"/>
            </p:cNvSpPr>
            <p:nvPr/>
          </p:nvSpPr>
          <p:spPr bwMode="auto">
            <a:xfrm>
              <a:off x="2980" y="1440"/>
              <a:ext cx="1535" cy="143"/>
            </a:xfrm>
            <a:prstGeom prst="rect">
              <a:avLst/>
            </a:prstGeom>
            <a:solidFill>
              <a:srgbClr val="FF99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56" name="Rectangle 31"/>
            <p:cNvSpPr>
              <a:spLocks noChangeArrowheads="1"/>
            </p:cNvSpPr>
            <p:nvPr/>
          </p:nvSpPr>
          <p:spPr bwMode="auto">
            <a:xfrm>
              <a:off x="1732" y="1680"/>
              <a:ext cx="2015" cy="143"/>
            </a:xfrm>
            <a:prstGeom prst="rect">
              <a:avLst/>
            </a:prstGeom>
            <a:solidFill>
              <a:srgbClr val="FFFF99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57" name="Rectangle 32"/>
            <p:cNvSpPr>
              <a:spLocks noChangeArrowheads="1"/>
            </p:cNvSpPr>
            <p:nvPr/>
          </p:nvSpPr>
          <p:spPr bwMode="auto">
            <a:xfrm>
              <a:off x="3748" y="1680"/>
              <a:ext cx="767" cy="143"/>
            </a:xfrm>
            <a:prstGeom prst="rect">
              <a:avLst/>
            </a:prstGeom>
            <a:solidFill>
              <a:srgbClr val="FF99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58" name="Rectangle 33"/>
            <p:cNvSpPr>
              <a:spLocks noChangeArrowheads="1"/>
            </p:cNvSpPr>
            <p:nvPr/>
          </p:nvSpPr>
          <p:spPr bwMode="auto">
            <a:xfrm>
              <a:off x="3595" y="1440"/>
              <a:ext cx="34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ID</a:t>
              </a:r>
            </a:p>
          </p:txBody>
        </p:sp>
        <p:sp>
          <p:nvSpPr>
            <p:cNvPr id="77859" name="Rectangle 34"/>
            <p:cNvSpPr>
              <a:spLocks noChangeArrowheads="1"/>
            </p:cNvSpPr>
            <p:nvPr/>
          </p:nvSpPr>
          <p:spPr bwMode="auto">
            <a:xfrm>
              <a:off x="3979" y="1680"/>
              <a:ext cx="34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 ID</a:t>
              </a:r>
            </a:p>
          </p:txBody>
        </p:sp>
        <p:sp>
          <p:nvSpPr>
            <p:cNvPr id="77860" name="Rectangle 35"/>
            <p:cNvSpPr>
              <a:spLocks noChangeArrowheads="1"/>
            </p:cNvSpPr>
            <p:nvPr/>
          </p:nvSpPr>
          <p:spPr bwMode="auto">
            <a:xfrm>
              <a:off x="2485" y="1680"/>
              <a:ext cx="29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ID</a:t>
              </a:r>
            </a:p>
          </p:txBody>
        </p:sp>
        <p:sp>
          <p:nvSpPr>
            <p:cNvPr id="77861" name="Rectangle 36"/>
            <p:cNvSpPr>
              <a:spLocks noChangeArrowheads="1"/>
            </p:cNvSpPr>
            <p:nvPr/>
          </p:nvSpPr>
          <p:spPr bwMode="auto">
            <a:xfrm>
              <a:off x="2053" y="1440"/>
              <a:ext cx="29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ID</a:t>
              </a:r>
            </a:p>
          </p:txBody>
        </p:sp>
        <p:sp>
          <p:nvSpPr>
            <p:cNvPr id="77862" name="Rectangle 37"/>
            <p:cNvSpPr>
              <a:spLocks noChangeArrowheads="1"/>
            </p:cNvSpPr>
            <p:nvPr/>
          </p:nvSpPr>
          <p:spPr bwMode="auto">
            <a:xfrm>
              <a:off x="1540" y="192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63" name="Rectangle 38"/>
            <p:cNvSpPr>
              <a:spLocks noChangeArrowheads="1"/>
            </p:cNvSpPr>
            <p:nvPr/>
          </p:nvSpPr>
          <p:spPr bwMode="auto">
            <a:xfrm>
              <a:off x="1636" y="192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64" name="Rectangle 39"/>
            <p:cNvSpPr>
              <a:spLocks noChangeArrowheads="1"/>
            </p:cNvSpPr>
            <p:nvPr/>
          </p:nvSpPr>
          <p:spPr bwMode="auto">
            <a:xfrm>
              <a:off x="1732" y="192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65" name="Rectangle 40"/>
            <p:cNvSpPr>
              <a:spLocks noChangeArrowheads="1"/>
            </p:cNvSpPr>
            <p:nvPr/>
          </p:nvSpPr>
          <p:spPr bwMode="auto">
            <a:xfrm>
              <a:off x="1556" y="1917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866" name="Rectangle 41"/>
            <p:cNvSpPr>
              <a:spLocks noChangeArrowheads="1"/>
            </p:cNvSpPr>
            <p:nvPr/>
          </p:nvSpPr>
          <p:spPr bwMode="auto">
            <a:xfrm>
              <a:off x="1652" y="1917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867" name="Text Box 42"/>
            <p:cNvSpPr txBox="1">
              <a:spLocks noChangeArrowheads="1"/>
            </p:cNvSpPr>
            <p:nvPr/>
          </p:nvSpPr>
          <p:spPr bwMode="auto">
            <a:xfrm>
              <a:off x="1695" y="1885"/>
              <a:ext cx="17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7868" name="Rectangle 43"/>
            <p:cNvSpPr>
              <a:spLocks noChangeArrowheads="1"/>
            </p:cNvSpPr>
            <p:nvPr/>
          </p:nvSpPr>
          <p:spPr bwMode="auto">
            <a:xfrm>
              <a:off x="1636" y="216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69" name="Rectangle 44"/>
            <p:cNvSpPr>
              <a:spLocks noChangeArrowheads="1"/>
            </p:cNvSpPr>
            <p:nvPr/>
          </p:nvSpPr>
          <p:spPr bwMode="auto">
            <a:xfrm>
              <a:off x="1732" y="216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70" name="Rectangle 45"/>
            <p:cNvSpPr>
              <a:spLocks noChangeArrowheads="1"/>
            </p:cNvSpPr>
            <p:nvPr/>
          </p:nvSpPr>
          <p:spPr bwMode="auto">
            <a:xfrm>
              <a:off x="1651" y="2156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871" name="Rectangle 46"/>
            <p:cNvSpPr>
              <a:spLocks noChangeArrowheads="1"/>
            </p:cNvSpPr>
            <p:nvPr/>
          </p:nvSpPr>
          <p:spPr bwMode="auto">
            <a:xfrm>
              <a:off x="1747" y="2156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872" name="Rectangle 47"/>
            <p:cNvSpPr>
              <a:spLocks noChangeArrowheads="1"/>
            </p:cNvSpPr>
            <p:nvPr/>
          </p:nvSpPr>
          <p:spPr bwMode="auto">
            <a:xfrm>
              <a:off x="1444" y="216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73" name="Rectangle 48"/>
            <p:cNvSpPr>
              <a:spLocks noChangeArrowheads="1"/>
            </p:cNvSpPr>
            <p:nvPr/>
          </p:nvSpPr>
          <p:spPr bwMode="auto">
            <a:xfrm>
              <a:off x="1540" y="216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74" name="Rectangle 49"/>
            <p:cNvSpPr>
              <a:spLocks noChangeArrowheads="1"/>
            </p:cNvSpPr>
            <p:nvPr/>
          </p:nvSpPr>
          <p:spPr bwMode="auto">
            <a:xfrm>
              <a:off x="1459" y="2156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875" name="Rectangle 50"/>
            <p:cNvSpPr>
              <a:spLocks noChangeArrowheads="1"/>
            </p:cNvSpPr>
            <p:nvPr/>
          </p:nvSpPr>
          <p:spPr bwMode="auto">
            <a:xfrm>
              <a:off x="1555" y="2156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876" name="Rectangle 51"/>
            <p:cNvSpPr>
              <a:spLocks noChangeArrowheads="1"/>
            </p:cNvSpPr>
            <p:nvPr/>
          </p:nvSpPr>
          <p:spPr bwMode="auto">
            <a:xfrm>
              <a:off x="1444" y="1920"/>
              <a:ext cx="95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77" name="Rectangle 52"/>
            <p:cNvSpPr>
              <a:spLocks noChangeArrowheads="1"/>
            </p:cNvSpPr>
            <p:nvPr/>
          </p:nvSpPr>
          <p:spPr bwMode="auto">
            <a:xfrm>
              <a:off x="1460" y="1917"/>
              <a:ext cx="5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878" name="Rectangle 53"/>
            <p:cNvSpPr>
              <a:spLocks noChangeArrowheads="1"/>
            </p:cNvSpPr>
            <p:nvPr/>
          </p:nvSpPr>
          <p:spPr bwMode="auto">
            <a:xfrm>
              <a:off x="1828" y="1920"/>
              <a:ext cx="2687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79" name="Rectangle 54"/>
            <p:cNvSpPr>
              <a:spLocks noChangeArrowheads="1"/>
            </p:cNvSpPr>
            <p:nvPr/>
          </p:nvSpPr>
          <p:spPr bwMode="auto">
            <a:xfrm>
              <a:off x="1828" y="2160"/>
              <a:ext cx="2687" cy="143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77880" name="Rectangle 55"/>
            <p:cNvSpPr>
              <a:spLocks noChangeArrowheads="1"/>
            </p:cNvSpPr>
            <p:nvPr/>
          </p:nvSpPr>
          <p:spPr bwMode="auto">
            <a:xfrm>
              <a:off x="2725" y="1920"/>
              <a:ext cx="81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Multicast address</a:t>
              </a:r>
            </a:p>
          </p:txBody>
        </p:sp>
        <p:sp>
          <p:nvSpPr>
            <p:cNvPr id="77881" name="Rectangle 56"/>
            <p:cNvSpPr>
              <a:spLocks noChangeArrowheads="1"/>
            </p:cNvSpPr>
            <p:nvPr/>
          </p:nvSpPr>
          <p:spPr bwMode="auto">
            <a:xfrm>
              <a:off x="2584" y="2152"/>
              <a:ext cx="120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Reserved for experiments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2226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CF3C14D1-3856-4876-9E60-5E9D06E90D2D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17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Domain Naming System (DNS)</a:t>
            </a:r>
          </a:p>
        </p:txBody>
      </p:sp>
      <p:sp>
        <p:nvSpPr>
          <p:cNvPr id="81926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229600" cy="52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For even further convenience of naming Internet hosts, one or more “name” is used to represent one or more IP addresses </a:t>
            </a:r>
          </a:p>
          <a:p>
            <a:pPr marL="344487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linux2.cs.tamu.edu is mapped to 128.194.138.88</a:t>
            </a:r>
          </a:p>
          <a:p>
            <a:pPr eaLnBrk="1" hangingPunct="1">
              <a:spcBef>
                <a:spcPts val="500"/>
              </a:spcBef>
            </a:pPr>
            <a:endParaRPr lang="en-US" sz="20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</a:pP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DNS is a huge worldwide distributed database of these mappings</a:t>
            </a:r>
          </a:p>
          <a:p>
            <a:pPr>
              <a:spcBef>
                <a:spcPts val="500"/>
              </a:spcBef>
            </a:pPr>
            <a:endParaRPr lang="en-US" sz="20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500"/>
              </a:spcBef>
            </a:pP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C++ functions for retrieving host entries from DNS:</a:t>
            </a:r>
          </a:p>
          <a:p>
            <a:pPr lvl="1" eaLnBrk="1" hangingPunct="1"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 dirty="0" err="1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getaddrinfo</a:t>
            </a: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: query DNS using domain name or IP</a:t>
            </a:r>
          </a:p>
        </p:txBody>
      </p:sp>
    </p:spTree>
    <p:extLst>
      <p:ext uri="{BB962C8B-B14F-4D97-AF65-F5344CB8AC3E}">
        <p14:creationId xmlns:p14="http://schemas.microsoft.com/office/powerpoint/2010/main" val="981197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CBCD08D-9973-4691-8D9F-DB400E52848F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18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Querying DNS</a:t>
            </a:r>
          </a:p>
        </p:txBody>
      </p:sp>
      <p:sp>
        <p:nvSpPr>
          <p:cNvPr id="86020" name="Text Box 5"/>
          <p:cNvSpPr txBox="1">
            <a:spLocks noChangeArrowheads="1"/>
          </p:cNvSpPr>
          <p:nvPr/>
        </p:nvSpPr>
        <p:spPr bwMode="auto">
          <a:xfrm>
            <a:off x="447261" y="1633537"/>
            <a:ext cx="8229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Domain Information Groper (dig) provides a scriptable command line interface to DNS</a:t>
            </a:r>
          </a:p>
        </p:txBody>
      </p:sp>
      <p:sp>
        <p:nvSpPr>
          <p:cNvPr id="86021" name="Text Box 6"/>
          <p:cNvSpPr txBox="1">
            <a:spLocks noChangeArrowheads="1"/>
          </p:cNvSpPr>
          <p:nvPr/>
        </p:nvSpPr>
        <p:spPr bwMode="auto">
          <a:xfrm>
            <a:off x="2287588" y="3200400"/>
            <a:ext cx="4748714" cy="3295390"/>
          </a:xfrm>
          <a:prstGeom prst="rect">
            <a:avLst/>
          </a:prstGeom>
          <a:solidFill>
            <a:schemeClr val="tx1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unix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&gt; dig +short linux2.cse.tamu.edu 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128.194.138.88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unix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&gt; dig +short -x 128.194.138.85 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chevron.cs.tamu.edu. 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unix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&gt; dig +short www.google.com 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216.58.194.36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unix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&gt; dig +short www.google.com 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172.217.12.68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unix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&gt; dig +short build.tamu.edu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compute.cse.tamu.edu.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128.194.138.139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ABC5CC-402F-4967-B295-C5B0A6B0D81F}"/>
              </a:ext>
            </a:extLst>
          </p:cNvPr>
          <p:cNvGrpSpPr/>
          <p:nvPr/>
        </p:nvGrpSpPr>
        <p:grpSpPr>
          <a:xfrm>
            <a:off x="494506" y="4648200"/>
            <a:ext cx="3798596" cy="868148"/>
            <a:chOff x="494506" y="4648200"/>
            <a:chExt cx="3798596" cy="8681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96B313-8DC0-42AE-B2C2-098F84481667}"/>
                </a:ext>
              </a:extLst>
            </p:cNvPr>
            <p:cNvSpPr/>
            <p:nvPr/>
          </p:nvSpPr>
          <p:spPr>
            <a:xfrm>
              <a:off x="2107698" y="4648200"/>
              <a:ext cx="2083302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9173166-10CC-43A2-9900-4FE95332806F}"/>
                </a:ext>
              </a:extLst>
            </p:cNvPr>
            <p:cNvSpPr/>
            <p:nvPr/>
          </p:nvSpPr>
          <p:spPr>
            <a:xfrm>
              <a:off x="2209800" y="5135348"/>
              <a:ext cx="2083302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67A506-9CCB-4407-902B-8EFA8BF5D36F}"/>
                </a:ext>
              </a:extLst>
            </p:cNvPr>
            <p:cNvSpPr txBox="1"/>
            <p:nvPr/>
          </p:nvSpPr>
          <p:spPr>
            <a:xfrm>
              <a:off x="494506" y="4747135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Same server, different IPs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40C70B-DC61-45B7-9723-EFE9AD2DF99B}"/>
              </a:ext>
            </a:extLst>
          </p:cNvPr>
          <p:cNvGrpSpPr/>
          <p:nvPr/>
        </p:nvGrpSpPr>
        <p:grpSpPr>
          <a:xfrm>
            <a:off x="2057400" y="5635411"/>
            <a:ext cx="6019800" cy="769854"/>
            <a:chOff x="2057400" y="5635411"/>
            <a:chExt cx="6019800" cy="76985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1184B30-A72F-4278-B84B-68CDA37E65EC}"/>
                </a:ext>
              </a:extLst>
            </p:cNvPr>
            <p:cNvSpPr/>
            <p:nvPr/>
          </p:nvSpPr>
          <p:spPr>
            <a:xfrm>
              <a:off x="2057400" y="5635411"/>
              <a:ext cx="3073902" cy="3381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D629E068-B3E8-4F81-9827-66AF1ED02FF7}"/>
                </a:ext>
              </a:extLst>
            </p:cNvPr>
            <p:cNvCxnSpPr>
              <a:cxnSpLocks/>
              <a:stCxn id="2" idx="6"/>
              <a:endCxn id="8" idx="1"/>
            </p:cNvCxnSpPr>
            <p:nvPr/>
          </p:nvCxnSpPr>
          <p:spPr>
            <a:xfrm>
              <a:off x="5131302" y="5804480"/>
              <a:ext cx="1982789" cy="277620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BE88A0-75D1-419E-ACCD-F345575CE656}"/>
                </a:ext>
              </a:extLst>
            </p:cNvPr>
            <p:cNvSpPr txBox="1"/>
            <p:nvPr/>
          </p:nvSpPr>
          <p:spPr>
            <a:xfrm>
              <a:off x="7114091" y="5758934"/>
              <a:ext cx="9631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Shows aliases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63E6C-ECAB-49EF-81A3-8589A58265DA}"/>
              </a:ext>
            </a:extLst>
          </p:cNvPr>
          <p:cNvGrpSpPr/>
          <p:nvPr/>
        </p:nvGrpSpPr>
        <p:grpSpPr>
          <a:xfrm>
            <a:off x="3429000" y="2602044"/>
            <a:ext cx="2689767" cy="1207956"/>
            <a:chOff x="3429000" y="2602044"/>
            <a:chExt cx="2689767" cy="120795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3BC110C-463B-468C-A18D-F8688FFC6EB3}"/>
                </a:ext>
              </a:extLst>
            </p:cNvPr>
            <p:cNvSpPr/>
            <p:nvPr/>
          </p:nvSpPr>
          <p:spPr>
            <a:xfrm>
              <a:off x="3429000" y="3429000"/>
              <a:ext cx="10668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956D3085-7014-4D38-B571-61BD20754034}"/>
                </a:ext>
              </a:extLst>
            </p:cNvPr>
            <p:cNvCxnSpPr>
              <a:cxnSpLocks/>
              <a:stCxn id="16" idx="0"/>
              <a:endCxn id="24" idx="1"/>
            </p:cNvCxnSpPr>
            <p:nvPr/>
          </p:nvCxnSpPr>
          <p:spPr>
            <a:xfrm rot="5400000" flipH="1" flipV="1">
              <a:off x="3907955" y="2841155"/>
              <a:ext cx="642290" cy="533400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84FCAE-B3AE-4BB1-8FE1-A8E8021F1791}"/>
                </a:ext>
              </a:extLst>
            </p:cNvPr>
            <p:cNvSpPr txBox="1"/>
            <p:nvPr/>
          </p:nvSpPr>
          <p:spPr>
            <a:xfrm>
              <a:off x="4495800" y="2602044"/>
              <a:ext cx="1622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Shows just IP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4D9AF92-737A-4159-95EA-9EAABB0166BE}"/>
              </a:ext>
            </a:extLst>
          </p:cNvPr>
          <p:cNvGrpSpPr/>
          <p:nvPr/>
        </p:nvGrpSpPr>
        <p:grpSpPr>
          <a:xfrm>
            <a:off x="4343401" y="2783199"/>
            <a:ext cx="3962399" cy="1500736"/>
            <a:chOff x="3583842" y="2295017"/>
            <a:chExt cx="4025881" cy="151498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7030E6E-9753-46A6-81FC-41F3C15975F9}"/>
                </a:ext>
              </a:extLst>
            </p:cNvPr>
            <p:cNvSpPr/>
            <p:nvPr/>
          </p:nvSpPr>
          <p:spPr>
            <a:xfrm>
              <a:off x="3583842" y="3429000"/>
              <a:ext cx="541946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DA1A2988-5F9E-4070-A901-FF58A83E9BD8}"/>
                </a:ext>
              </a:extLst>
            </p:cNvPr>
            <p:cNvCxnSpPr>
              <a:cxnSpLocks/>
              <a:stCxn id="31" idx="0"/>
              <a:endCxn id="33" idx="1"/>
            </p:cNvCxnSpPr>
            <p:nvPr/>
          </p:nvCxnSpPr>
          <p:spPr>
            <a:xfrm rot="5400000" flipH="1" flipV="1">
              <a:off x="4368149" y="1968103"/>
              <a:ext cx="947564" cy="1974231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C5B2B59-F477-491D-8AF0-1F2816B2BB61}"/>
                </a:ext>
              </a:extLst>
            </p:cNvPr>
            <p:cNvSpPr txBox="1"/>
            <p:nvPr/>
          </p:nvSpPr>
          <p:spPr>
            <a:xfrm>
              <a:off x="5829045" y="2295017"/>
              <a:ext cx="1780678" cy="372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Reverse lookup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528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88068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F6266014-FD60-470A-AB0D-45249CFAF81D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19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69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Internet Connections</a:t>
            </a:r>
          </a:p>
        </p:txBody>
      </p:sp>
      <p:sp>
        <p:nvSpPr>
          <p:cNvPr id="88070" name="Text Box 5"/>
          <p:cNvSpPr txBox="1">
            <a:spLocks noChangeArrowheads="1"/>
          </p:cNvSpPr>
          <p:nvPr/>
        </p:nvSpPr>
        <p:spPr bwMode="auto">
          <a:xfrm>
            <a:off x="685800" y="1204912"/>
            <a:ext cx="8001000" cy="519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Clients and servers communicate by sending streams of bytes over connections:</a:t>
            </a:r>
          </a:p>
          <a:p>
            <a:pPr lvl="1" eaLnBrk="1" hangingPunct="1"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Point-to-point, full-duplex (2-way communication), and reliable</a:t>
            </a:r>
          </a:p>
          <a:p>
            <a:pPr eaLnBrk="1" hangingPunct="1">
              <a:spcBef>
                <a:spcPts val="500"/>
              </a:spcBef>
            </a:pP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socket is an endpoint of a connection</a:t>
            </a:r>
          </a:p>
          <a:p>
            <a:pPr lvl="1" eaLnBrk="1" hangingPunct="1"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Socket address is an </a:t>
            </a:r>
            <a:r>
              <a:rPr lang="en-US" sz="1800" b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IP address and port pair</a:t>
            </a:r>
          </a:p>
          <a:p>
            <a:pPr eaLnBrk="1" hangingPunct="1">
              <a:spcBef>
                <a:spcPts val="500"/>
              </a:spcBef>
            </a:pP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port is a 16-bit integer that identifies a process:</a:t>
            </a:r>
          </a:p>
          <a:p>
            <a:pPr lvl="1" eaLnBrk="1" hangingPunct="1"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Ephemeral port: Assigned automatically on client when client makes a connection request</a:t>
            </a:r>
          </a:p>
          <a:p>
            <a:pPr lvl="1" eaLnBrk="1" hangingPunct="1"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Well-known port: Associated with some service provided by a server (e.g., port 80 is associated with Web servers)</a:t>
            </a:r>
          </a:p>
          <a:p>
            <a:pPr eaLnBrk="1" hangingPunct="1">
              <a:spcBef>
                <a:spcPts val="500"/>
              </a:spcBef>
            </a:pP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connection is uniquely identified by the socket addresses of its endpoints (socket pair)</a:t>
            </a:r>
          </a:p>
          <a:p>
            <a:pPr lvl="1" eaLnBrk="1" hangingPunct="1"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 err="1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cliaddr:cliport</a:t>
            </a: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 err="1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servaddr:servport</a:t>
            </a: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lvl="1" eaLnBrk="1" hangingPunct="1"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None/>
            </a:pPr>
            <a:endParaRPr lang="en-US" sz="18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991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TAMU CSCE 313 Lecture Notes in Networking</a:t>
            </a:r>
          </a:p>
          <a:p>
            <a:pPr lvl="1"/>
            <a:r>
              <a:rPr lang="en-US" dirty="0"/>
              <a:t>Acknowledgment: Profs </a:t>
            </a:r>
            <a:r>
              <a:rPr lang="en-US" dirty="0" err="1"/>
              <a:t>Gu</a:t>
            </a:r>
            <a:r>
              <a:rPr lang="en-US" dirty="0"/>
              <a:t>, </a:t>
            </a:r>
            <a:r>
              <a:rPr lang="en-US" dirty="0" err="1"/>
              <a:t>Bettati</a:t>
            </a:r>
            <a:r>
              <a:rPr lang="en-US" dirty="0"/>
              <a:t>, </a:t>
            </a:r>
            <a:r>
              <a:rPr lang="en-US" dirty="0" err="1"/>
              <a:t>Tyagi</a:t>
            </a:r>
            <a:endParaRPr lang="en-US" dirty="0"/>
          </a:p>
          <a:p>
            <a:r>
              <a:rPr lang="en-US" dirty="0"/>
              <a:t>RICE COMP 221 Lecture Notes in Networking</a:t>
            </a:r>
          </a:p>
          <a:p>
            <a:pPr lvl="1"/>
            <a:r>
              <a:rPr lang="en-US" dirty="0"/>
              <a:t>Acknowledgment: Prof. Cox</a:t>
            </a:r>
          </a:p>
          <a:p>
            <a:r>
              <a:rPr lang="en-US" dirty="0"/>
              <a:t>U-Illinois CS241 Lecture Notes in Networking</a:t>
            </a:r>
          </a:p>
          <a:p>
            <a:pPr lvl="1"/>
            <a:r>
              <a:rPr lang="en-US" dirty="0"/>
              <a:t>Acknowledgment: Prof. </a:t>
            </a:r>
            <a:r>
              <a:rPr lang="en-US" dirty="0" err="1"/>
              <a:t>Angrave</a:t>
            </a:r>
            <a:endParaRPr lang="en-US" dirty="0"/>
          </a:p>
          <a:p>
            <a:r>
              <a:rPr lang="en-US" dirty="0"/>
              <a:t>Beej’s Guide to Network Programming, Ver. 3.0.15</a:t>
            </a:r>
          </a:p>
          <a:p>
            <a:r>
              <a:rPr lang="en-US" dirty="0"/>
              <a:t>Socket Programming 101</a:t>
            </a:r>
          </a:p>
          <a:p>
            <a:pPr lvl="1"/>
            <a:r>
              <a:rPr lang="en-US" dirty="0"/>
              <a:t>Acknowledgment: </a:t>
            </a:r>
            <a:r>
              <a:rPr lang="en-US" dirty="0" err="1"/>
              <a:t>Vivek</a:t>
            </a:r>
            <a:r>
              <a:rPr lang="en-US" dirty="0"/>
              <a:t> Ramachandran</a:t>
            </a:r>
          </a:p>
          <a:p>
            <a:r>
              <a:rPr lang="en-US" dirty="0"/>
              <a:t>U-Wisconsin CS-354 Lecture Notes in Networking</a:t>
            </a:r>
          </a:p>
          <a:p>
            <a:pPr lvl="1"/>
            <a:r>
              <a:rPr lang="en-US" dirty="0"/>
              <a:t>Acknowledgment: Prof. </a:t>
            </a:r>
            <a:r>
              <a:rPr lang="en-US" dirty="0" err="1"/>
              <a:t>Arpaci-Dusseau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85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90116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435832B4-0B8D-462B-91ED-D5198BC5374E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20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6740525" y="3000375"/>
            <a:ext cx="1465263" cy="103505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90118" name="Rectangle 5"/>
          <p:cNvSpPr>
            <a:spLocks noChangeArrowheads="1"/>
          </p:cNvSpPr>
          <p:nvPr/>
        </p:nvSpPr>
        <p:spPr bwMode="auto">
          <a:xfrm>
            <a:off x="796925" y="3000375"/>
            <a:ext cx="1465263" cy="1035050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90119" name="Text Box 6"/>
          <p:cNvSpPr txBox="1">
            <a:spLocks noChangeArrowheads="1"/>
          </p:cNvSpPr>
          <p:nvPr/>
        </p:nvSpPr>
        <p:spPr bwMode="auto">
          <a:xfrm>
            <a:off x="457200" y="322263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Putting it all Together: </a:t>
            </a:r>
            <a:br>
              <a:rPr lang="en-US" sz="28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Anatomy of an Internet Connection</a:t>
            </a:r>
          </a:p>
        </p:txBody>
      </p:sp>
      <p:sp>
        <p:nvSpPr>
          <p:cNvPr id="90120" name="Text Box 7"/>
          <p:cNvSpPr txBox="1">
            <a:spLocks noChangeArrowheads="1"/>
          </p:cNvSpPr>
          <p:nvPr/>
        </p:nvSpPr>
        <p:spPr bwMode="auto">
          <a:xfrm>
            <a:off x="2590800" y="3479800"/>
            <a:ext cx="33686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 socket pair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128.2.194.242</a:t>
            </a:r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51213</a:t>
            </a:r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>
                <a:solidFill>
                  <a:srgbClr val="99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208.216.181.15</a:t>
            </a:r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b="1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0121" name="Oval 8"/>
          <p:cNvSpPr>
            <a:spLocks noChangeArrowheads="1"/>
          </p:cNvSpPr>
          <p:nvPr/>
        </p:nvSpPr>
        <p:spPr bwMode="auto">
          <a:xfrm>
            <a:off x="6788150" y="3108325"/>
            <a:ext cx="1287463" cy="7969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(port 80)</a:t>
            </a:r>
          </a:p>
        </p:txBody>
      </p:sp>
      <p:sp>
        <p:nvSpPr>
          <p:cNvPr id="90122" name="Oval 9"/>
          <p:cNvSpPr>
            <a:spLocks noChangeArrowheads="1"/>
          </p:cNvSpPr>
          <p:nvPr/>
        </p:nvSpPr>
        <p:spPr bwMode="auto">
          <a:xfrm>
            <a:off x="933450" y="3108325"/>
            <a:ext cx="1287463" cy="796925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90123" name="Line 10"/>
          <p:cNvSpPr>
            <a:spLocks noChangeShapeType="1"/>
          </p:cNvSpPr>
          <p:nvPr/>
        </p:nvSpPr>
        <p:spPr bwMode="auto">
          <a:xfrm>
            <a:off x="2278063" y="3511550"/>
            <a:ext cx="4451350" cy="1588"/>
          </a:xfrm>
          <a:prstGeom prst="line">
            <a:avLst/>
          </a:prstGeom>
          <a:noFill/>
          <a:ln w="2844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4" name="Oval 11"/>
          <p:cNvSpPr>
            <a:spLocks noChangeArrowheads="1"/>
          </p:cNvSpPr>
          <p:nvPr/>
        </p:nvSpPr>
        <p:spPr bwMode="auto">
          <a:xfrm>
            <a:off x="2149475" y="3446463"/>
            <a:ext cx="128588" cy="128587"/>
          </a:xfrm>
          <a:prstGeom prst="ellipse">
            <a:avLst/>
          </a:prstGeom>
          <a:solidFill>
            <a:srgbClr val="006600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90125" name="Oval 12"/>
          <p:cNvSpPr>
            <a:spLocks noChangeArrowheads="1"/>
          </p:cNvSpPr>
          <p:nvPr/>
        </p:nvSpPr>
        <p:spPr bwMode="auto">
          <a:xfrm>
            <a:off x="6729413" y="3446463"/>
            <a:ext cx="128587" cy="128587"/>
          </a:xfrm>
          <a:prstGeom prst="ellipse">
            <a:avLst/>
          </a:prstGeom>
          <a:solidFill>
            <a:srgbClr val="006600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90126" name="Text Box 13"/>
          <p:cNvSpPr txBox="1">
            <a:spLocks noChangeArrowheads="1"/>
          </p:cNvSpPr>
          <p:nvPr/>
        </p:nvSpPr>
        <p:spPr bwMode="auto">
          <a:xfrm>
            <a:off x="1663700" y="2238375"/>
            <a:ext cx="19034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socket address</a:t>
            </a:r>
          </a:p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128.2.194.242</a:t>
            </a:r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51213</a:t>
            </a:r>
          </a:p>
        </p:txBody>
      </p:sp>
      <p:sp>
        <p:nvSpPr>
          <p:cNvPr id="90127" name="Text Box 14"/>
          <p:cNvSpPr txBox="1">
            <a:spLocks noChangeArrowheads="1"/>
          </p:cNvSpPr>
          <p:nvPr/>
        </p:nvSpPr>
        <p:spPr bwMode="auto">
          <a:xfrm>
            <a:off x="5157788" y="2238375"/>
            <a:ext cx="25892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socket address</a:t>
            </a:r>
          </a:p>
          <a:p>
            <a:r>
              <a:rPr lang="en-US" b="1">
                <a:solidFill>
                  <a:srgbClr val="99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208.216.181.15</a:t>
            </a:r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b="1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90128" name="Line 15"/>
          <p:cNvSpPr>
            <a:spLocks noChangeShapeType="1"/>
          </p:cNvSpPr>
          <p:nvPr/>
        </p:nvSpPr>
        <p:spPr bwMode="auto">
          <a:xfrm flipH="1">
            <a:off x="2276475" y="2819400"/>
            <a:ext cx="306388" cy="627063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9" name="Line 16"/>
          <p:cNvSpPr>
            <a:spLocks noChangeShapeType="1"/>
          </p:cNvSpPr>
          <p:nvPr/>
        </p:nvSpPr>
        <p:spPr bwMode="auto">
          <a:xfrm>
            <a:off x="6445250" y="2819400"/>
            <a:ext cx="303213" cy="627063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0" name="Text Box 17"/>
          <p:cNvSpPr txBox="1">
            <a:spLocks noChangeArrowheads="1"/>
          </p:cNvSpPr>
          <p:nvPr/>
        </p:nvSpPr>
        <p:spPr bwMode="auto">
          <a:xfrm>
            <a:off x="765175" y="4143375"/>
            <a:ext cx="17256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host address</a:t>
            </a:r>
          </a:p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128.2.194.242</a:t>
            </a:r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0131" name="Text Box 18"/>
          <p:cNvSpPr txBox="1">
            <a:spLocks noChangeArrowheads="1"/>
          </p:cNvSpPr>
          <p:nvPr/>
        </p:nvSpPr>
        <p:spPr bwMode="auto">
          <a:xfrm>
            <a:off x="6629400" y="4143375"/>
            <a:ext cx="17827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host address</a:t>
            </a:r>
          </a:p>
          <a:p>
            <a:r>
              <a:rPr lang="en-US" b="1">
                <a:solidFill>
                  <a:srgbClr val="99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208.216.181.15</a:t>
            </a:r>
          </a:p>
        </p:txBody>
      </p:sp>
    </p:spTree>
    <p:extLst>
      <p:ext uri="{BB962C8B-B14F-4D97-AF65-F5344CB8AC3E}">
        <p14:creationId xmlns:p14="http://schemas.microsoft.com/office/powerpoint/2010/main" val="647630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80AA8F3B-A1DE-404D-906C-185823812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2263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Prerequisites for an Internet Connection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D6A7A6EA-49F5-4F38-B2B5-9E386B62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04912"/>
            <a:ext cx="8001000" cy="519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344487" indent="-34290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There must be a network path between the Client and the Server</a:t>
            </a:r>
          </a:p>
          <a:p>
            <a:pPr marL="80645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cs typeface="Arial" panose="020B0604020202020204" pitchFamily="34" charset="0"/>
              </a:rPr>
              <a:t>For instance, there is a path between your cell phone and your computer residing in the same </a:t>
            </a:r>
            <a:r>
              <a:rPr lang="en-US" sz="2000" dirty="0" err="1">
                <a:latin typeface="Verdana" panose="020B0604030504040204" pitchFamily="34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Verdana" panose="020B0604030504040204" pitchFamily="34" charset="0"/>
                <a:cs typeface="Arial" panose="020B0604020202020204" pitchFamily="34" charset="0"/>
              </a:rPr>
              <a:t> network</a:t>
            </a:r>
          </a:p>
          <a:p>
            <a:pPr marL="80645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cs typeface="Arial" panose="020B0604020202020204" pitchFamily="34" charset="0"/>
              </a:rPr>
              <a:t>A path between your desktop and google.com</a:t>
            </a:r>
          </a:p>
          <a:p>
            <a:pPr marL="344487" indent="-34290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Firewalls</a:t>
            </a: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could artificially </a:t>
            </a: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block</a:t>
            </a: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network paths</a:t>
            </a:r>
          </a:p>
          <a:p>
            <a:pPr marL="80645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Path between off-campus computer and build.tamu.edu is blocked by system admins</a:t>
            </a:r>
          </a:p>
        </p:txBody>
      </p:sp>
    </p:spTree>
    <p:extLst>
      <p:ext uri="{BB962C8B-B14F-4D97-AF65-F5344CB8AC3E}">
        <p14:creationId xmlns:p14="http://schemas.microsoft.com/office/powerpoint/2010/main" val="574802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B76C7D36-1579-40FB-A75D-FEDDBB36E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2263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Testing for Network Paths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202C856-6CD4-443A-9EBA-E574AD55B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8001000" cy="519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1587" indent="0" eaLnBrk="1" hangingPunct="1">
              <a:spcBef>
                <a:spcPts val="500"/>
              </a:spcBef>
            </a:pP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ping </a:t>
            </a: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command</a:t>
            </a: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Tests if you can reach another host</a:t>
            </a: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 1: From off-campus (w/o VPN)</a:t>
            </a: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 2: Now with VPN connected</a:t>
            </a: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None/>
            </a:pPr>
            <a:endParaRPr lang="en-US" sz="1800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D3B3FF-F3FD-40B2-8608-BB1B8EF9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62200"/>
            <a:ext cx="5943600" cy="23807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2095F1-FE2F-4809-A52F-8E68003C2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241472"/>
            <a:ext cx="5943600" cy="155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68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B76C7D36-1579-40FB-A75D-FEDDBB36E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2263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TCP Connectivity in the Path 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202C856-6CD4-443A-9EBA-E574AD55B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8001000" cy="519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1587" indent="0" eaLnBrk="1" hangingPunct="1">
              <a:spcBef>
                <a:spcPts val="500"/>
              </a:spcBef>
            </a:pPr>
            <a:r>
              <a:rPr lang="en-US" sz="2000" b="1" dirty="0" err="1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telent</a:t>
            </a:r>
            <a:r>
              <a:rPr lang="en-US" sz="20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command</a:t>
            </a: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built in TCP client, used to check server existence or connection ability</a:t>
            </a: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Tests if you can make a TCP connection to a server port</a:t>
            </a: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 1:</a:t>
            </a: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Connecting to port 80 (HTTP server) of google</a:t>
            </a: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 2:</a:t>
            </a: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Connecting to port 80 of </a:t>
            </a:r>
            <a:r>
              <a:rPr lang="en-US" sz="2000" dirty="0" err="1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build.tamu</a:t>
            </a: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749300" lvl="1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Connection not possible because:</a:t>
            </a:r>
          </a:p>
          <a:p>
            <a:pPr marL="1255712" lvl="2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No service at port 80</a:t>
            </a:r>
          </a:p>
          <a:p>
            <a:pPr marL="1255712" lvl="2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Even if it had, firewall does not allow</a:t>
            </a: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287337" indent="-28575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45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None/>
            </a:pPr>
            <a:endParaRPr lang="en-US" sz="1800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6A20F-BE87-4C1F-B16D-0FE817B0C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2990825"/>
            <a:ext cx="4876800" cy="1073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0E6C1F-8B02-499C-9529-81BD3787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2" y="4495800"/>
            <a:ext cx="4876800" cy="93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83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42C16A6C-520A-49A4-A40E-D9FE25441CFB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24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Clients</a:t>
            </a:r>
          </a:p>
        </p:txBody>
      </p:sp>
      <p:sp>
        <p:nvSpPr>
          <p:cNvPr id="92166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8229600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Examples of client programs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Web browsers, ftp, telnet, </a:t>
            </a:r>
            <a:r>
              <a:rPr lang="en-US" sz="2000" b="1" dirty="0" err="1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ssh</a:t>
            </a:r>
            <a:endParaRPr lang="en-US" sz="20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How does a client find the server?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The IP address in the server socket address identifies the host  (more precisely, an adapter on the host)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The (well-known) port in the server socket address identifies the service, and thus implicitly identifies the server process that performs that service</a:t>
            </a:r>
          </a:p>
        </p:txBody>
      </p:sp>
    </p:spTree>
    <p:extLst>
      <p:ext uri="{BB962C8B-B14F-4D97-AF65-F5344CB8AC3E}">
        <p14:creationId xmlns:p14="http://schemas.microsoft.com/office/powerpoint/2010/main" val="1513545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94212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FAE05528-18AA-4725-9941-99DF1A07535F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25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13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Servers</a:t>
            </a:r>
          </a:p>
        </p:txBody>
      </p:sp>
      <p:sp>
        <p:nvSpPr>
          <p:cNvPr id="94214" name="Text Box 5"/>
          <p:cNvSpPr txBox="1">
            <a:spLocks noChangeArrowheads="1"/>
          </p:cNvSpPr>
          <p:nvPr/>
        </p:nvSpPr>
        <p:spPr bwMode="auto">
          <a:xfrm>
            <a:off x="609600" y="1272381"/>
            <a:ext cx="82296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Servers are long-running processes (daemons)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Created at boot-time (typically) by the </a:t>
            </a:r>
            <a:r>
              <a:rPr lang="en-US" sz="2000" b="1" dirty="0" err="1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init</a:t>
            </a: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process (process 1)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Run continuously until the machine is turned off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Each server waits for requests to arrive on a well-known port associated with a particular service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Port 23: telnet server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Port 25: mail server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Port 80: HTTP server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machine that runs a server process is also often referred to as a “server”</a:t>
            </a:r>
          </a:p>
        </p:txBody>
      </p:sp>
    </p:spTree>
    <p:extLst>
      <p:ext uri="{BB962C8B-B14F-4D97-AF65-F5344CB8AC3E}">
        <p14:creationId xmlns:p14="http://schemas.microsoft.com/office/powerpoint/2010/main" val="3273862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96260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EF3A1FFA-7FDE-4610-B657-A648C198F8FB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26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261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Server Examples</a:t>
            </a:r>
          </a:p>
        </p:txBody>
      </p:sp>
      <p:sp>
        <p:nvSpPr>
          <p:cNvPr id="96262" name="Text Box 5"/>
          <p:cNvSpPr txBox="1">
            <a:spLocks noChangeArrowheads="1"/>
          </p:cNvSpPr>
          <p:nvPr/>
        </p:nvSpPr>
        <p:spPr bwMode="auto">
          <a:xfrm>
            <a:off x="528918" y="1296193"/>
            <a:ext cx="8229600" cy="503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Web server (port 80)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HTML files/content/other data through HTTP protocol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FTP server (20, 21)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Service: stores and retrieve files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Telnet server (23)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Resource: terminal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Service: proxies a terminal on the server machine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Mail server (25)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Resource: email “spool” file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Service: stores mail messages in spool file </a:t>
            </a:r>
          </a:p>
          <a:p>
            <a:pPr marL="1587" indent="0">
              <a:spcBef>
                <a:spcPts val="500"/>
              </a:spcBef>
              <a:buClr>
                <a:srgbClr val="000066"/>
              </a:buClr>
              <a:buSzPct val="90000"/>
            </a:pPr>
            <a:endParaRPr lang="en-US" sz="20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6263" name="Rectangle 6"/>
          <p:cNvSpPr>
            <a:spLocks noChangeArrowheads="1"/>
          </p:cNvSpPr>
          <p:nvPr/>
        </p:nvSpPr>
        <p:spPr bwMode="auto">
          <a:xfrm>
            <a:off x="5141563" y="678151"/>
            <a:ext cx="4038600" cy="917575"/>
          </a:xfrm>
          <a:prstGeom prst="rect">
            <a:avLst/>
          </a:prstGeom>
          <a:solidFill>
            <a:srgbClr val="FFFF99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en-US" sz="18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/</a:t>
            </a:r>
            <a:r>
              <a:rPr lang="en-US" sz="1800" b="1" dirty="0" err="1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etc</a:t>
            </a:r>
            <a:r>
              <a:rPr lang="en-US" sz="1800" b="1" dirty="0">
                <a:solidFill>
                  <a:srgbClr val="0066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/services</a:t>
            </a:r>
            <a:r>
              <a:rPr lang="en-US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 comprehensive list of the services available on a UNIX machine</a:t>
            </a:r>
          </a:p>
        </p:txBody>
      </p:sp>
    </p:spTree>
    <p:extLst>
      <p:ext uri="{BB962C8B-B14F-4D97-AF65-F5344CB8AC3E}">
        <p14:creationId xmlns:p14="http://schemas.microsoft.com/office/powerpoint/2010/main" val="2104388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5785" y="1612331"/>
            <a:ext cx="1048925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socket()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15785" y="2221931"/>
            <a:ext cx="1048925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5785" y="2819409"/>
            <a:ext cx="1048925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listen()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5785" y="3441131"/>
            <a:ext cx="1048925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accept()</a:t>
            </a:r>
          </a:p>
        </p:txBody>
      </p:sp>
      <p:sp>
        <p:nvSpPr>
          <p:cNvPr id="6" name="Rectangle 5"/>
          <p:cNvSpPr/>
          <p:nvPr/>
        </p:nvSpPr>
        <p:spPr>
          <a:xfrm>
            <a:off x="1631370" y="4823475"/>
            <a:ext cx="1048925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Recv</a:t>
            </a:r>
            <a:r>
              <a:rPr lang="en-US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31370" y="5410200"/>
            <a:ext cx="1048925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send()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31370" y="6019800"/>
            <a:ext cx="1048925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close()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40247" y="2059140"/>
            <a:ext cx="0" cy="16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40247" y="2668740"/>
            <a:ext cx="0" cy="15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140248" y="3887940"/>
            <a:ext cx="15585" cy="93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43200" y="34290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Blocks until connection attempt received</a:t>
            </a:r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2155833" y="5270284"/>
            <a:ext cx="0" cy="13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>
            <a:off x="2155833" y="5770418"/>
            <a:ext cx="0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1600200"/>
            <a:ext cx="111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35381" y="3295810"/>
            <a:ext cx="1184563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socket()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35381" y="3905410"/>
            <a:ext cx="1184563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connect()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35381" y="4809420"/>
            <a:ext cx="118456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send()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27662" y="3666419"/>
            <a:ext cx="0" cy="23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</p:cNvCxnSpPr>
          <p:nvPr/>
        </p:nvCxnSpPr>
        <p:spPr>
          <a:xfrm flipH="1">
            <a:off x="6627662" y="4352219"/>
            <a:ext cx="1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48400" y="281940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35381" y="5420591"/>
            <a:ext cx="1184563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recv</a:t>
            </a:r>
            <a:r>
              <a:rPr lang="en-US" dirty="0"/>
              <a:t>()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627660" y="5117522"/>
            <a:ext cx="4" cy="330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035381" y="6030191"/>
            <a:ext cx="1184563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close()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627660" y="5699253"/>
            <a:ext cx="4" cy="330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1"/>
          </p:cNvCxnSpPr>
          <p:nvPr/>
        </p:nvCxnSpPr>
        <p:spPr>
          <a:xfrm rot="10800000">
            <a:off x="2133601" y="4114801"/>
            <a:ext cx="3901781" cy="14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24200" y="4114800"/>
            <a:ext cx="249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Establish connection</a:t>
            </a:r>
          </a:p>
        </p:txBody>
      </p:sp>
      <p:cxnSp>
        <p:nvCxnSpPr>
          <p:cNvPr id="29" name="Straight Arrow Connector 28"/>
          <p:cNvCxnSpPr>
            <a:stCxn id="19" idx="1"/>
            <a:endCxn id="6" idx="3"/>
          </p:cNvCxnSpPr>
          <p:nvPr/>
        </p:nvCxnSpPr>
        <p:spPr>
          <a:xfrm flipH="1">
            <a:off x="2680295" y="5038020"/>
            <a:ext cx="3355086" cy="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48000" y="4648200"/>
            <a:ext cx="249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Data(request)</a:t>
            </a:r>
          </a:p>
        </p:txBody>
      </p:sp>
      <p:cxnSp>
        <p:nvCxnSpPr>
          <p:cNvPr id="31" name="Straight Arrow Connector 30"/>
          <p:cNvCxnSpPr>
            <a:stCxn id="7" idx="3"/>
            <a:endCxn id="23" idx="1"/>
          </p:cNvCxnSpPr>
          <p:nvPr/>
        </p:nvCxnSpPr>
        <p:spPr>
          <a:xfrm>
            <a:off x="2680295" y="5633605"/>
            <a:ext cx="3355086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91261" y="5043539"/>
            <a:ext cx="249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Data(reply)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140247" y="3266218"/>
            <a:ext cx="0" cy="17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609600" y="147438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Server-Client Interaction in TCP – POSIX Functions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67E62B-42D1-424B-9962-F91746E9DF22}"/>
              </a:ext>
            </a:extLst>
          </p:cNvPr>
          <p:cNvGrpSpPr/>
          <p:nvPr/>
        </p:nvGrpSpPr>
        <p:grpSpPr>
          <a:xfrm>
            <a:off x="990600" y="4257653"/>
            <a:ext cx="8131164" cy="1836213"/>
            <a:chOff x="990600" y="4257653"/>
            <a:chExt cx="8131164" cy="183621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F1241D9-3BCA-43DD-BC34-59AF447C38C7}"/>
                </a:ext>
              </a:extLst>
            </p:cNvPr>
            <p:cNvSpPr/>
            <p:nvPr/>
          </p:nvSpPr>
          <p:spPr>
            <a:xfrm>
              <a:off x="990600" y="4484132"/>
              <a:ext cx="7162797" cy="160973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D807B3-3FD9-44EE-A3C6-BEBB7D18AF6E}"/>
                </a:ext>
              </a:extLst>
            </p:cNvPr>
            <p:cNvSpPr txBox="1"/>
            <p:nvPr/>
          </p:nvSpPr>
          <p:spPr>
            <a:xfrm>
              <a:off x="7674885" y="4257653"/>
              <a:ext cx="1446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Can happen repeatedly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3041B9-342A-4B9F-AC64-67FDAB06B134}"/>
              </a:ext>
            </a:extLst>
          </p:cNvPr>
          <p:cNvGrpSpPr/>
          <p:nvPr/>
        </p:nvGrpSpPr>
        <p:grpSpPr>
          <a:xfrm>
            <a:off x="5620039" y="1908043"/>
            <a:ext cx="2039261" cy="4949957"/>
            <a:chOff x="5620039" y="1908043"/>
            <a:chExt cx="2039261" cy="494995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133A619-4218-4DE5-B978-CC498FE9BB44}"/>
                </a:ext>
              </a:extLst>
            </p:cNvPr>
            <p:cNvSpPr/>
            <p:nvPr/>
          </p:nvSpPr>
          <p:spPr>
            <a:xfrm>
              <a:off x="5620039" y="2523171"/>
              <a:ext cx="2039261" cy="43348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CC8F22-A65C-411D-98C5-C8091A3237B0}"/>
                </a:ext>
              </a:extLst>
            </p:cNvPr>
            <p:cNvSpPr txBox="1"/>
            <p:nvPr/>
          </p:nvSpPr>
          <p:spPr>
            <a:xfrm>
              <a:off x="5887944" y="1908043"/>
              <a:ext cx="1446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Many clients can connect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207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Closer Look into POSIX Functions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85800" y="1493837"/>
            <a:ext cx="80010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  <a:buFont typeface="Arial" pitchFamily="34" charset="0"/>
              <a:buChar char="•"/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getaddrinfo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spcBef>
                <a:spcPts val="5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socket()</a:t>
            </a:r>
          </a:p>
          <a:p>
            <a:pPr eaLnBrk="1" hangingPunct="1">
              <a:spcBef>
                <a:spcPts val="5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bind()</a:t>
            </a:r>
          </a:p>
          <a:p>
            <a:pPr eaLnBrk="1" hangingPunct="1">
              <a:spcBef>
                <a:spcPts val="5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listen()</a:t>
            </a:r>
          </a:p>
          <a:p>
            <a:pPr eaLnBrk="1" hangingPunct="1">
              <a:spcBef>
                <a:spcPts val="5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accept()</a:t>
            </a:r>
          </a:p>
          <a:p>
            <a:pPr eaLnBrk="1" hangingPunct="1">
              <a:spcBef>
                <a:spcPts val="5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connect()</a:t>
            </a:r>
          </a:p>
          <a:p>
            <a:pPr eaLnBrk="1" hangingPunct="1">
              <a:spcBef>
                <a:spcPts val="5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write(), send(),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sendto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spcBef>
                <a:spcPts val="5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read(),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recv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recvfrom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spcBef>
                <a:spcPts val="5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close()</a:t>
            </a:r>
          </a:p>
          <a:p>
            <a:pPr eaLnBrk="1" hangingPunct="1">
              <a:spcBef>
                <a:spcPts val="500"/>
              </a:spcBef>
            </a:pPr>
            <a:endParaRPr lang="en-US" sz="1800" b="1" dirty="0">
              <a:solidFill>
                <a:srgbClr val="00006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302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94489" y="1"/>
            <a:ext cx="8168511" cy="893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Data Structures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368880"/>
              </p:ext>
            </p:extLst>
          </p:nvPr>
        </p:nvGraphicFramePr>
        <p:xfrm>
          <a:off x="823089" y="759737"/>
          <a:ext cx="6629400" cy="55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Document" r:id="rId3" imgW="6829560" imgH="5455800" progId="Word.OpenDocumentText.12">
                  <p:embed/>
                </p:oleObj>
              </mc:Choice>
              <mc:Fallback>
                <p:oleObj name="Document" r:id="rId3" imgW="6829560" imgH="5455800" progId="Word.OpenDocumentTex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089" y="759737"/>
                        <a:ext cx="6629400" cy="5529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007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Bottom-Line…..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is a ubiquitous presence in our lives</a:t>
            </a:r>
          </a:p>
          <a:p>
            <a:r>
              <a:rPr lang="en-US" dirty="0"/>
              <a:t>Issues such as Security Lapses present themselves as </a:t>
            </a:r>
            <a:r>
              <a:rPr lang="en-US" sz="2800" b="1" dirty="0"/>
              <a:t>opportunities</a:t>
            </a:r>
            <a:r>
              <a:rPr lang="en-US" sz="3600" dirty="0"/>
              <a:t> </a:t>
            </a:r>
            <a:r>
              <a:rPr lang="en-US" dirty="0"/>
              <a:t>for making our ways of communication more robust</a:t>
            </a:r>
          </a:p>
          <a:p>
            <a:r>
              <a:rPr lang="en-US" dirty="0"/>
              <a:t>Let’s now trace back the history from the early days of telephony in the next few slides</a:t>
            </a:r>
          </a:p>
        </p:txBody>
      </p:sp>
    </p:spTree>
    <p:extLst>
      <p:ext uri="{BB962C8B-B14F-4D97-AF65-F5344CB8AC3E}">
        <p14:creationId xmlns:p14="http://schemas.microsoft.com/office/powerpoint/2010/main" val="79041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 err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getaddrinfo</a:t>
            </a:r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() – Looking Up IP address from name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7200" y="14938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endParaRPr lang="en-US" sz="1800" b="1" dirty="0">
              <a:solidFill>
                <a:srgbClr val="00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48780" y="1335495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The first step to locate a server by the client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Converts easy-to-remember DNS names (e.g., linux.cs.tamu.edu) into machine-usable IP address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Queries DNS servers (a collection of mappings)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getaddrinfo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(char* name, char* port,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addrinfo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 hints,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addrinfo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** result);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= name of the host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= the port where the service (e.g., http, your data server in MP6) is running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hints</a:t>
            </a: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= provides some initial hint (IPv4/IPv6, TCP/UDP etc.)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result = linked list of looked up addresses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	</a:t>
            </a:r>
            <a:endParaRPr lang="en-US" sz="20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7790" y="5667662"/>
            <a:ext cx="7528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"www.example.com"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"3490"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hints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37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socket() – A Connection End Point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7200" y="14938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endParaRPr lang="en-US" sz="1800" b="1" dirty="0">
              <a:solidFill>
                <a:srgbClr val="00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16462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Creates a communication end-point for a network connection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socket (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domain,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type,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protocol)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domain = PF_INET (IPv4) / PF_INET6 (IPv6)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type = SOCK_STREAM (TCP) / SOCK_DGRAM (UDP)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protocol = 0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 = socket (AF_INET, SOCK_STREAM, 0)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will create a TCP socket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The above call returns &gt;0 on success and -1 on failure</a:t>
            </a:r>
          </a:p>
        </p:txBody>
      </p:sp>
    </p:spTree>
    <p:extLst>
      <p:ext uri="{BB962C8B-B14F-4D97-AF65-F5344CB8AC3E}">
        <p14:creationId xmlns:p14="http://schemas.microsoft.com/office/powerpoint/2010/main" val="1441317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connect() – Client Attempting Server Connection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7200" y="14938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endParaRPr lang="en-US" sz="1800" b="1" dirty="0">
              <a:solidFill>
                <a:srgbClr val="00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8112" y="11430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This is called by the client to attempt a connection with the server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Blocks until the server accepts it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connect(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* server,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socketlen_t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server_len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: socket variable prepared beforehand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server = address of the server (returned by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getaddrinfo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endParaRPr lang="en-US" sz="20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929" y="4417875"/>
            <a:ext cx="894196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"www.example.com"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"3490"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hints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fr-F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// lookup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make a socket:</a:t>
            </a:r>
          </a:p>
          <a:p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socket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ai_family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res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ai_socktype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res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ai_protocol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t-IT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connect to server. Once successful, the socket becomes ready as the endpoint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ai_addr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ai_addrlen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81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close() – Close a Session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7200" y="14938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endParaRPr lang="en-US" sz="1800" b="1" dirty="0">
              <a:solidFill>
                <a:srgbClr val="00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16462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Called by both the client and the server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Signals end of a communication 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Internally, frees resources associated with a connection</a:t>
            </a:r>
          </a:p>
          <a:p>
            <a:pPr lvl="1"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Important for busy servers, also for PA7 </a:t>
            </a:r>
            <a:b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close(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sock)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endParaRPr lang="en-US" sz="20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4343400"/>
            <a:ext cx="19812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close (sock)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365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bind() </a:t>
            </a:r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– Server Attaching </a:t>
            </a:r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to a Port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7200" y="14938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endParaRPr lang="en-US" sz="1800" b="1" dirty="0">
              <a:solidFill>
                <a:srgbClr val="00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16462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server process calls this to associate its socket to a given port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Port number is used by the kernel to forward an incoming packet to a certain process (its socket)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bind(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socketlen_t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addrlen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	</a:t>
            </a:r>
            <a:endParaRPr lang="en-US" sz="20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198124"/>
              </p:ext>
            </p:extLst>
          </p:nvPr>
        </p:nvGraphicFramePr>
        <p:xfrm>
          <a:off x="762000" y="4267200"/>
          <a:ext cx="7183437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Document" r:id="rId3" imgW="14134320" imgH="2772000" progId="Word.OpenDocumentText.12">
                  <p:embed/>
                </p:oleObj>
              </mc:Choice>
              <mc:Fallback>
                <p:oleObj name="Document" r:id="rId3" imgW="14134320" imgH="2772000" progId="Word.OpenDocumentTex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7183437" cy="168751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806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listen() – Setting up Server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7200" y="14938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endParaRPr lang="en-US" sz="1800" b="1" dirty="0">
              <a:solidFill>
                <a:srgbClr val="00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16462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This is a prerequisite before a connection is accepted 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Incoming connections wait in a queue before accepted, listen () sets the size of that queue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listen(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backlog)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	</a:t>
            </a:r>
            <a:endParaRPr lang="en-US" sz="20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188580"/>
              </p:ext>
            </p:extLst>
          </p:nvPr>
        </p:nvGraphicFramePr>
        <p:xfrm>
          <a:off x="836613" y="3735388"/>
          <a:ext cx="75104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5" name="Document" r:id="rId3" imgW="11986200" imgH="701640" progId="Word.OpenDocumentText.12">
                  <p:embed/>
                </p:oleObj>
              </mc:Choice>
              <mc:Fallback>
                <p:oleObj name="Document" r:id="rId3" imgW="11986200" imgH="701640" progId="Word.OpenDocumentTex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3735388"/>
                        <a:ext cx="7510462" cy="4413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2187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accept() – Server Accepting Client Connection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7200" y="14938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endParaRPr lang="en-US" sz="1800" b="1" dirty="0">
              <a:solidFill>
                <a:srgbClr val="00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16462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This is called by the server to accept a new client connection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accept(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sockaddr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* client,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socketlen_t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client_len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= socket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client = will hold the client address details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client_len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= address length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endParaRPr lang="en-US" sz="20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176943"/>
              </p:ext>
            </p:extLst>
          </p:nvPr>
        </p:nvGraphicFramePr>
        <p:xfrm>
          <a:off x="914400" y="4572000"/>
          <a:ext cx="7543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Document" r:id="rId3" imgW="11982298" imgH="709574" progId="Word.OpenDocumentText.12">
                  <p:embed/>
                </p:oleObj>
              </mc:Choice>
              <mc:Fallback>
                <p:oleObj name="Document" r:id="rId3" imgW="11982298" imgH="709574" progId="Word.OpenDocumentTex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0"/>
                        <a:ext cx="7543800" cy="5905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687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send()/</a:t>
            </a:r>
            <a:r>
              <a:rPr lang="en-US" sz="3200" b="1" dirty="0" err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recv</a:t>
            </a:r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() – Finally Data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7200" y="14938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500"/>
              </a:spcBef>
            </a:pPr>
            <a:endParaRPr lang="en-US" sz="1800" b="1" dirty="0">
              <a:solidFill>
                <a:srgbClr val="00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1646237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Called by both client and server to exchange data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Blocks until the server accepts it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send(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sock, void*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flags)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recv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sock, void*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flags)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= buffer pointer to send/receive data from/to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Len = sender: length of the message, </a:t>
            </a:r>
            <a:b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	receiver: buffer capacity (to avoid overflow)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spcBef>
                <a:spcPts val="500"/>
              </a:spcBef>
              <a:buClr>
                <a:srgbClr val="000066"/>
              </a:buClr>
              <a:buSzPct val="90000"/>
            </a:pPr>
            <a:r>
              <a:rPr lang="en-US" sz="2000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endParaRPr lang="en-US" sz="2000" b="1" dirty="0">
              <a:solidFill>
                <a:srgbClr val="000066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7" y="4625499"/>
            <a:ext cx="90678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send_msg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 sample message"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sent_bytes 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send 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send_msg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strlen 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send_msg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da-DK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a-DK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recv_len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15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BCE9DE57-FA6C-4B2F-B514-D7A0A6488215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4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Current Internet Architecture - Conceptual</a:t>
            </a:r>
          </a:p>
        </p:txBody>
      </p:sp>
      <p:pic>
        <p:nvPicPr>
          <p:cNvPr id="5120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08113"/>
            <a:ext cx="731520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591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1315FAB3-4E51-4A7C-99A5-EB1F47516675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5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Level 3 Backbone</a:t>
            </a:r>
          </a:p>
        </p:txBody>
      </p:sp>
      <p:pic>
        <p:nvPicPr>
          <p:cNvPr id="5325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273175"/>
            <a:ext cx="80391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200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14ED105-C1B0-4865-8D9F-5A3D63745988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6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AT&amp;T Backbone</a:t>
            </a:r>
          </a:p>
        </p:txBody>
      </p:sp>
      <p:pic>
        <p:nvPicPr>
          <p:cNvPr id="5530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239838"/>
            <a:ext cx="7896225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568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04AD0E7D-09D3-4BC6-B9EA-8FD6386C3B7A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7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Client-Server Transaction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457200" y="1524000"/>
            <a:ext cx="8229600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Most network applications are based on the client-server model: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server process and one or more client processes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Server manages some resource</a:t>
            </a:r>
          </a:p>
          <a:p>
            <a:pPr lvl="1" eaLnBrk="1" hangingPunct="1"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20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Server provides service by manipulating resource for clients</a:t>
            </a:r>
          </a:p>
        </p:txBody>
      </p:sp>
      <p:sp>
        <p:nvSpPr>
          <p:cNvPr id="30727" name="Oval 6"/>
          <p:cNvSpPr>
            <a:spLocks noChangeArrowheads="1"/>
          </p:cNvSpPr>
          <p:nvPr/>
        </p:nvSpPr>
        <p:spPr bwMode="auto">
          <a:xfrm>
            <a:off x="1600200" y="3840163"/>
            <a:ext cx="1203325" cy="796925"/>
          </a:xfrm>
          <a:prstGeom prst="ellipse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 flipH="1">
            <a:off x="2695575" y="4025900"/>
            <a:ext cx="2563813" cy="1588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Oval 8"/>
          <p:cNvSpPr>
            <a:spLocks noChangeArrowheads="1"/>
          </p:cNvSpPr>
          <p:nvPr/>
        </p:nvSpPr>
        <p:spPr bwMode="auto">
          <a:xfrm>
            <a:off x="5181600" y="3840163"/>
            <a:ext cx="1203325" cy="796925"/>
          </a:xfrm>
          <a:prstGeom prst="ellipse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30730" name="Text Box 9"/>
          <p:cNvSpPr txBox="1">
            <a:spLocks noChangeArrowheads="1"/>
          </p:cNvSpPr>
          <p:nvPr/>
        </p:nvSpPr>
        <p:spPr bwMode="auto">
          <a:xfrm>
            <a:off x="2871788" y="3671888"/>
            <a:ext cx="2003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Client sends request</a:t>
            </a:r>
          </a:p>
        </p:txBody>
      </p:sp>
      <p:sp>
        <p:nvSpPr>
          <p:cNvPr id="30731" name="Text Box 10"/>
          <p:cNvSpPr txBox="1">
            <a:spLocks noChangeArrowheads="1"/>
          </p:cNvSpPr>
          <p:nvPr/>
        </p:nvSpPr>
        <p:spPr bwMode="auto">
          <a:xfrm>
            <a:off x="6313488" y="4432300"/>
            <a:ext cx="928687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Server </a:t>
            </a:r>
          </a:p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handles</a:t>
            </a:r>
          </a:p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</p:txBody>
      </p:sp>
      <p:sp>
        <p:nvSpPr>
          <p:cNvPr id="30732" name="Line 11"/>
          <p:cNvSpPr>
            <a:spLocks noChangeShapeType="1"/>
          </p:cNvSpPr>
          <p:nvPr/>
        </p:nvSpPr>
        <p:spPr bwMode="auto">
          <a:xfrm flipH="1">
            <a:off x="2708275" y="4470400"/>
            <a:ext cx="2563813" cy="1588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Text Box 12"/>
          <p:cNvSpPr txBox="1">
            <a:spLocks noChangeArrowheads="1"/>
          </p:cNvSpPr>
          <p:nvPr/>
        </p:nvSpPr>
        <p:spPr bwMode="auto">
          <a:xfrm>
            <a:off x="2884488" y="4483100"/>
            <a:ext cx="220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Server sends response</a:t>
            </a:r>
          </a:p>
        </p:txBody>
      </p:sp>
      <p:sp>
        <p:nvSpPr>
          <p:cNvPr id="30734" name="Text Box 13"/>
          <p:cNvSpPr txBox="1">
            <a:spLocks noChangeArrowheads="1"/>
          </p:cNvSpPr>
          <p:nvPr/>
        </p:nvSpPr>
        <p:spPr bwMode="auto">
          <a:xfrm>
            <a:off x="850900" y="4422775"/>
            <a:ext cx="9223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Client </a:t>
            </a:r>
          </a:p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handles</a:t>
            </a:r>
          </a:p>
          <a:p>
            <a:r>
              <a:rPr lang="en-US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</p:txBody>
      </p:sp>
      <p:sp>
        <p:nvSpPr>
          <p:cNvPr id="30735" name="Line 14"/>
          <p:cNvSpPr>
            <a:spLocks noChangeShapeType="1"/>
          </p:cNvSpPr>
          <p:nvPr/>
        </p:nvSpPr>
        <p:spPr bwMode="auto">
          <a:xfrm>
            <a:off x="6388100" y="4244975"/>
            <a:ext cx="836613" cy="1588"/>
          </a:xfrm>
          <a:prstGeom prst="line">
            <a:avLst/>
          </a:prstGeom>
          <a:noFill/>
          <a:ln w="12600">
            <a:solidFill>
              <a:srgbClr val="0066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AutoShape 15"/>
          <p:cNvSpPr>
            <a:spLocks noChangeArrowheads="1"/>
          </p:cNvSpPr>
          <p:nvPr/>
        </p:nvSpPr>
        <p:spPr bwMode="auto">
          <a:xfrm>
            <a:off x="7224713" y="3941763"/>
            <a:ext cx="1089025" cy="569912"/>
          </a:xfrm>
          <a:prstGeom prst="flowChartMagneticDisk">
            <a:avLst/>
          </a:prstGeom>
          <a:solidFill>
            <a:srgbClr val="CCFFFF"/>
          </a:solidFill>
          <a:ln w="12600">
            <a:solidFill>
              <a:srgbClr val="0066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</p:txBody>
      </p:sp>
      <p:sp>
        <p:nvSpPr>
          <p:cNvPr id="30737" name="Text Box 16"/>
          <p:cNvSpPr txBox="1">
            <a:spLocks noChangeArrowheads="1"/>
          </p:cNvSpPr>
          <p:nvPr/>
        </p:nvSpPr>
        <p:spPr bwMode="auto">
          <a:xfrm>
            <a:off x="1857375" y="5562600"/>
            <a:ext cx="53403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clients and servers are processes running on hosts </a:t>
            </a:r>
          </a:p>
          <a:p>
            <a:r>
              <a:rPr lang="en-US" sz="1800" b="1" i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(can be the same or different hosts)</a:t>
            </a:r>
          </a:p>
        </p:txBody>
      </p:sp>
    </p:spTree>
    <p:extLst>
      <p:ext uri="{BB962C8B-B14F-4D97-AF65-F5344CB8AC3E}">
        <p14:creationId xmlns:p14="http://schemas.microsoft.com/office/powerpoint/2010/main" val="2403177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080F2C7F-6D09-4A46-9078-3EFB7C746799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8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609600" y="3810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Types of Networks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8229600" cy="472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36588" indent="-290513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31875" indent="-2794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18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network is a hierarchical system of boxes and wires organized by geographical proximity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LAN (local area network)  </a:t>
            </a: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spans a building or campus</a:t>
            </a:r>
          </a:p>
          <a:p>
            <a:pPr lvl="2" eaLnBrk="1" hangingPunct="1">
              <a:lnSpc>
                <a:spcPct val="90000"/>
              </a:lnSpc>
              <a:spcBef>
                <a:spcPts val="450"/>
              </a:spcBef>
              <a:buFont typeface="Verdana" panose="020B0604030504040204" pitchFamily="34" charset="0"/>
              <a:buChar char="•"/>
            </a:pPr>
            <a:endParaRPr lang="en-US" sz="1800" b="1" dirty="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marL="752475" lvl="2" indent="0" eaLnBrk="1" hangingPunct="1">
              <a:lnSpc>
                <a:spcPct val="90000"/>
              </a:lnSpc>
              <a:spcBef>
                <a:spcPts val="450"/>
              </a:spcBef>
            </a:pPr>
            <a:endParaRPr lang="en-US" sz="1800" b="1" dirty="0">
              <a:solidFill>
                <a:srgbClr val="00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endParaRPr lang="en-US" sz="1800" b="1" dirty="0">
              <a:solidFill>
                <a:srgbClr val="FF00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WAN (wide-area network) </a:t>
            </a: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spans very long distance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18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18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18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sz="18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9F83E43-0774-471B-B8DD-F8671DA1C67A}"/>
              </a:ext>
            </a:extLst>
          </p:cNvPr>
          <p:cNvGrpSpPr/>
          <p:nvPr/>
        </p:nvGrpSpPr>
        <p:grpSpPr>
          <a:xfrm>
            <a:off x="2819400" y="2514600"/>
            <a:ext cx="2590800" cy="687388"/>
            <a:chOff x="3048000" y="3017837"/>
            <a:chExt cx="2590800" cy="687388"/>
          </a:xfrm>
        </p:grpSpPr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314982CF-7699-4940-82FE-477C4155C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3703637"/>
              <a:ext cx="2590800" cy="1588"/>
            </a:xfrm>
            <a:prstGeom prst="line">
              <a:avLst/>
            </a:prstGeom>
            <a:noFill/>
            <a:ln w="7632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D3DBCF72-3EDE-4959-A364-088197B67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398837"/>
              <a:ext cx="1588" cy="304800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4A315CE8-E83D-4BFD-84CD-EB7D4DD63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3398837"/>
              <a:ext cx="1588" cy="304800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8B24C328-1523-4C14-8BC1-93DE372B3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398837"/>
              <a:ext cx="1588" cy="304800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D8E17871-DCC3-4CF5-820D-119DACCE7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863" y="3119437"/>
              <a:ext cx="533400" cy="33655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36F43318-7333-4CA0-9075-9C6923361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213" y="3100387"/>
              <a:ext cx="533400" cy="33655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48678FC9-51B7-4842-9A8C-CAFB35766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3100387"/>
              <a:ext cx="533400" cy="33655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</a:t>
              </a: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6BCDDE46-CA92-48E2-8892-61D95A0F8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1050" y="3017837"/>
              <a:ext cx="317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173058-837D-4E41-9650-12FF2F28A4E6}"/>
              </a:ext>
            </a:extLst>
          </p:cNvPr>
          <p:cNvGrpSpPr/>
          <p:nvPr/>
        </p:nvGrpSpPr>
        <p:grpSpPr>
          <a:xfrm>
            <a:off x="1086644" y="3848100"/>
            <a:ext cx="6685756" cy="1028700"/>
            <a:chOff x="1025525" y="3168650"/>
            <a:chExt cx="7475538" cy="1597914"/>
          </a:xfrm>
        </p:grpSpPr>
        <p:sp>
          <p:nvSpPr>
            <p:cNvPr id="17" name="Line 6">
              <a:extLst>
                <a:ext uri="{FF2B5EF4-FFF2-40B4-BE49-F238E27FC236}">
                  <a16:creationId xmlns:a16="http://schemas.microsoft.com/office/drawing/2014/main" id="{5E291F0C-01DE-493A-B5B6-4C39B9378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3000" y="3854450"/>
              <a:ext cx="2590800" cy="1588"/>
            </a:xfrm>
            <a:prstGeom prst="line">
              <a:avLst/>
            </a:prstGeom>
            <a:noFill/>
            <a:ln w="7632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0481DDC4-3E11-4A1D-B7C4-D20BDB7FD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549650"/>
              <a:ext cx="1588" cy="304800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0E048B24-A9C4-4695-ACC8-3A049CB2E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200" y="3549650"/>
              <a:ext cx="1588" cy="304800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3DA6211F-7938-41B4-8EC1-0EF307B58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3549650"/>
              <a:ext cx="1588" cy="304800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CC91FE61-2D66-4A94-921D-51A09FA22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3270250"/>
              <a:ext cx="533400" cy="33655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</a:t>
              </a: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5EB7B750-7E49-498C-BA32-02DD59186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213" y="3251200"/>
              <a:ext cx="533400" cy="33655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</a:t>
              </a:r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4BAFCC15-30D7-4352-9DFA-61B50B676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013" y="3251200"/>
              <a:ext cx="533400" cy="33655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</a:t>
              </a:r>
            </a:p>
          </p:txBody>
        </p:sp>
        <p:sp>
          <p:nvSpPr>
            <p:cNvPr id="24" name="Text Box 13">
              <a:extLst>
                <a:ext uri="{FF2B5EF4-FFF2-40B4-BE49-F238E27FC236}">
                  <a16:creationId xmlns:a16="http://schemas.microsoft.com/office/drawing/2014/main" id="{D37F3293-1560-42BA-B55D-4BA2AB123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5525" y="3956558"/>
              <a:ext cx="66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LAN 1</a:t>
              </a:r>
            </a:p>
          </p:txBody>
        </p:sp>
        <p:sp>
          <p:nvSpPr>
            <p:cNvPr id="25" name="Text Box 14">
              <a:extLst>
                <a:ext uri="{FF2B5EF4-FFF2-40B4-BE49-F238E27FC236}">
                  <a16:creationId xmlns:a16="http://schemas.microsoft.com/office/drawing/2014/main" id="{2317899B-ACF7-457E-858E-1DE3E5994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6050" y="3168650"/>
              <a:ext cx="317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C2DCF32D-197B-4708-87A0-FB6334210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3854450"/>
              <a:ext cx="2590800" cy="1588"/>
            </a:xfrm>
            <a:prstGeom prst="line">
              <a:avLst/>
            </a:prstGeom>
            <a:noFill/>
            <a:ln w="7632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D3948DDA-3A9B-4861-B53D-0859F688E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3549650"/>
              <a:ext cx="1588" cy="304800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FF3D945D-DCC6-4641-A9CC-67D1ED330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0400" y="3549650"/>
              <a:ext cx="1588" cy="304800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C50DCB9D-4B3F-47CF-AA41-54A37AE8E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549650"/>
              <a:ext cx="1588" cy="304800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19">
              <a:extLst>
                <a:ext uri="{FF2B5EF4-FFF2-40B4-BE49-F238E27FC236}">
                  <a16:creationId xmlns:a16="http://schemas.microsoft.com/office/drawing/2014/main" id="{9896725E-863D-4795-A155-988DA512F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063" y="3270250"/>
              <a:ext cx="533400" cy="33655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</a:t>
              </a:r>
            </a:p>
          </p:txBody>
        </p:sp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E215F169-0836-4905-8F4A-66A35FD61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9413" y="3251200"/>
              <a:ext cx="533400" cy="33655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</a:t>
              </a:r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372ECC46-D8B7-4E4C-986D-76B8F709D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6213" y="3251200"/>
              <a:ext cx="533400" cy="33655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</a:t>
              </a:r>
            </a:p>
          </p:txBody>
        </p:sp>
        <p:sp>
          <p:nvSpPr>
            <p:cNvPr id="33" name="Text Box 22">
              <a:extLst>
                <a:ext uri="{FF2B5EF4-FFF2-40B4-BE49-F238E27FC236}">
                  <a16:creationId xmlns:a16="http://schemas.microsoft.com/office/drawing/2014/main" id="{EB3D2357-3B39-4D8B-ABDA-62E7AFB17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9075" y="3956558"/>
              <a:ext cx="66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LAN 2</a:t>
              </a:r>
            </a:p>
          </p:txBody>
        </p:sp>
        <p:sp>
          <p:nvSpPr>
            <p:cNvPr id="34" name="Text Box 23">
              <a:extLst>
                <a:ext uri="{FF2B5EF4-FFF2-40B4-BE49-F238E27FC236}">
                  <a16:creationId xmlns:a16="http://schemas.microsoft.com/office/drawing/2014/main" id="{F1588227-0372-479F-AEAB-616600758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4250" y="3168650"/>
              <a:ext cx="317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</a:p>
          </p:txBody>
        </p:sp>
        <p:sp>
          <p:nvSpPr>
            <p:cNvPr id="35" name="AutoShape 24">
              <a:extLst>
                <a:ext uri="{FF2B5EF4-FFF2-40B4-BE49-F238E27FC236}">
                  <a16:creationId xmlns:a16="http://schemas.microsoft.com/office/drawing/2014/main" id="{E4637503-CEE1-44C0-B2A3-467AEA6B6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1592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router</a:t>
              </a:r>
            </a:p>
          </p:txBody>
        </p:sp>
        <p:sp>
          <p:nvSpPr>
            <p:cNvPr id="36" name="AutoShape 25">
              <a:extLst>
                <a:ext uri="{FF2B5EF4-FFF2-40B4-BE49-F238E27FC236}">
                  <a16:creationId xmlns:a16="http://schemas.microsoft.com/office/drawing/2014/main" id="{4DBDE8A4-F11D-42D3-854B-98361BC09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799" y="4159250"/>
              <a:ext cx="752475" cy="3810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router</a:t>
              </a:r>
            </a:p>
          </p:txBody>
        </p:sp>
        <p:sp>
          <p:nvSpPr>
            <p:cNvPr id="37" name="Line 26">
              <a:extLst>
                <a:ext uri="{FF2B5EF4-FFF2-40B4-BE49-F238E27FC236}">
                  <a16:creationId xmlns:a16="http://schemas.microsoft.com/office/drawing/2014/main" id="{D57AEECF-11ED-4EF9-ABEA-52071A448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854450"/>
              <a:ext cx="1588" cy="304800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27">
              <a:extLst>
                <a:ext uri="{FF2B5EF4-FFF2-40B4-BE49-F238E27FC236}">
                  <a16:creationId xmlns:a16="http://schemas.microsoft.com/office/drawing/2014/main" id="{1F3E8DAF-04E9-4123-9952-980FAB4A7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92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router</a:t>
              </a:r>
            </a:p>
          </p:txBody>
        </p:sp>
        <p:sp>
          <p:nvSpPr>
            <p:cNvPr id="39" name="Line 28">
              <a:extLst>
                <a:ext uri="{FF2B5EF4-FFF2-40B4-BE49-F238E27FC236}">
                  <a16:creationId xmlns:a16="http://schemas.microsoft.com/office/drawing/2014/main" id="{FAD0F234-7C98-4EA2-A96D-B83D709F8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3854450"/>
              <a:ext cx="1588" cy="304800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F4DC7513-0A76-4469-B02B-608FE5434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4311650"/>
              <a:ext cx="1219200" cy="1588"/>
            </a:xfrm>
            <a:prstGeom prst="line">
              <a:avLst/>
            </a:prstGeom>
            <a:noFill/>
            <a:ln w="7632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0">
              <a:extLst>
                <a:ext uri="{FF2B5EF4-FFF2-40B4-BE49-F238E27FC236}">
                  <a16:creationId xmlns:a16="http://schemas.microsoft.com/office/drawing/2014/main" id="{FF85B72B-4646-4973-8CDD-563B5CEBD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4463" y="4349750"/>
              <a:ext cx="1219200" cy="1588"/>
            </a:xfrm>
            <a:prstGeom prst="line">
              <a:avLst/>
            </a:prstGeom>
            <a:noFill/>
            <a:ln w="7632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31">
              <a:extLst>
                <a:ext uri="{FF2B5EF4-FFF2-40B4-BE49-F238E27FC236}">
                  <a16:creationId xmlns:a16="http://schemas.microsoft.com/office/drawing/2014/main" id="{ED496F49-83FB-404A-9FD1-47D4A5886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863" y="4430014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WAN</a:t>
              </a:r>
            </a:p>
          </p:txBody>
        </p:sp>
        <p:sp>
          <p:nvSpPr>
            <p:cNvPr id="43" name="Text Box 32">
              <a:extLst>
                <a:ext uri="{FF2B5EF4-FFF2-40B4-BE49-F238E27FC236}">
                  <a16:creationId xmlns:a16="http://schemas.microsoft.com/office/drawing/2014/main" id="{ADE90630-4B54-499E-AAA0-7280078F6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6075" y="4430014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668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9C42A8F1-D2FA-462B-9C8D-45D3C08BA0BC}" type="slidenum">
              <a:rPr lang="en-US" sz="14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9</a:t>
            </a:fld>
            <a:endParaRPr lang="en-US" sz="1400" b="1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660033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 more complicated Network</a:t>
            </a: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74625" indent="-173038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4625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Multiple </a:t>
            </a:r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incompatible</a:t>
            </a: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LANs can be physically connected by specialized computers called </a:t>
            </a:r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Routers</a:t>
            </a:r>
          </a:p>
          <a:p>
            <a:pPr eaLnBrk="1" hangingPunct="1">
              <a:spcBef>
                <a:spcPts val="600"/>
              </a:spcBef>
            </a:pPr>
            <a:r>
              <a:rPr lang="en-US" sz="24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The connected networks are called an internet</a:t>
            </a:r>
          </a:p>
          <a:p>
            <a:pPr eaLnBrk="1" hangingPunct="1">
              <a:spcBef>
                <a:spcPts val="600"/>
              </a:spcBef>
            </a:pPr>
            <a:endParaRPr lang="en-US" sz="24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</a:pPr>
            <a:endParaRPr lang="en-US" sz="24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</a:pPr>
            <a:endParaRPr lang="en-US" sz="24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</a:pPr>
            <a:endParaRPr lang="en-US" sz="24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1800" b="1" dirty="0">
                <a:solidFill>
                  <a:srgbClr val="0066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An internetwork (internet) is an interconnected set of networks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000066"/>
              </a:buClr>
              <a:buSzPct val="90000"/>
              <a:buFont typeface="Wingdings" panose="05000000000000000000" pitchFamily="2" charset="2"/>
              <a:buChar char=""/>
            </a:pP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The Global IP Internet (uppercase “I”) is the most famous example of an internet (lowercase “</a:t>
            </a:r>
            <a:r>
              <a:rPr lang="en-US" sz="1800" b="1" dirty="0" err="1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sz="1800" b="1" dirty="0">
                <a:solidFill>
                  <a:srgbClr val="000066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”)</a:t>
            </a:r>
          </a:p>
          <a:p>
            <a:pPr eaLnBrk="1" hangingPunct="1">
              <a:spcBef>
                <a:spcPts val="600"/>
              </a:spcBef>
            </a:pPr>
            <a:endParaRPr lang="en-US" sz="2400" b="1" dirty="0">
              <a:solidFill>
                <a:srgbClr val="00660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773849-57E4-4503-A28F-19E1AEC879D4}"/>
              </a:ext>
            </a:extLst>
          </p:cNvPr>
          <p:cNvGrpSpPr/>
          <p:nvPr/>
        </p:nvGrpSpPr>
        <p:grpSpPr>
          <a:xfrm>
            <a:off x="834231" y="3200400"/>
            <a:ext cx="7475538" cy="1479550"/>
            <a:chOff x="1025525" y="3168650"/>
            <a:chExt cx="7475538" cy="1479550"/>
          </a:xfrm>
        </p:grpSpPr>
        <p:sp>
          <p:nvSpPr>
            <p:cNvPr id="43015" name="Line 6"/>
            <p:cNvSpPr>
              <a:spLocks noChangeShapeType="1"/>
            </p:cNvSpPr>
            <p:nvPr/>
          </p:nvSpPr>
          <p:spPr bwMode="auto">
            <a:xfrm>
              <a:off x="1143000" y="3854450"/>
              <a:ext cx="2590800" cy="1588"/>
            </a:xfrm>
            <a:prstGeom prst="line">
              <a:avLst/>
            </a:prstGeom>
            <a:noFill/>
            <a:ln w="7632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Line 7"/>
            <p:cNvSpPr>
              <a:spLocks noChangeShapeType="1"/>
            </p:cNvSpPr>
            <p:nvPr/>
          </p:nvSpPr>
          <p:spPr bwMode="auto">
            <a:xfrm>
              <a:off x="1447800" y="3549650"/>
              <a:ext cx="1588" cy="304800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Line 8"/>
            <p:cNvSpPr>
              <a:spLocks noChangeShapeType="1"/>
            </p:cNvSpPr>
            <p:nvPr/>
          </p:nvSpPr>
          <p:spPr bwMode="auto">
            <a:xfrm>
              <a:off x="2362200" y="3549650"/>
              <a:ext cx="1588" cy="304800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9"/>
            <p:cNvSpPr>
              <a:spLocks noChangeShapeType="1"/>
            </p:cNvSpPr>
            <p:nvPr/>
          </p:nvSpPr>
          <p:spPr bwMode="auto">
            <a:xfrm>
              <a:off x="3429000" y="3549650"/>
              <a:ext cx="1588" cy="304800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Rectangle 10"/>
            <p:cNvSpPr>
              <a:spLocks noChangeArrowheads="1"/>
            </p:cNvSpPr>
            <p:nvPr/>
          </p:nvSpPr>
          <p:spPr bwMode="auto">
            <a:xfrm>
              <a:off x="1185863" y="3270250"/>
              <a:ext cx="533400" cy="33655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</a:t>
              </a:r>
            </a:p>
          </p:txBody>
        </p:sp>
        <p:sp>
          <p:nvSpPr>
            <p:cNvPr id="43020" name="Rectangle 11"/>
            <p:cNvSpPr>
              <a:spLocks noChangeArrowheads="1"/>
            </p:cNvSpPr>
            <p:nvPr/>
          </p:nvSpPr>
          <p:spPr bwMode="auto">
            <a:xfrm>
              <a:off x="2081213" y="3251200"/>
              <a:ext cx="533400" cy="33655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</a:t>
              </a:r>
            </a:p>
          </p:txBody>
        </p:sp>
        <p:sp>
          <p:nvSpPr>
            <p:cNvPr id="43021" name="Rectangle 12"/>
            <p:cNvSpPr>
              <a:spLocks noChangeArrowheads="1"/>
            </p:cNvSpPr>
            <p:nvPr/>
          </p:nvSpPr>
          <p:spPr bwMode="auto">
            <a:xfrm>
              <a:off x="3148013" y="3251200"/>
              <a:ext cx="533400" cy="33655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</a:t>
              </a:r>
            </a:p>
          </p:txBody>
        </p:sp>
        <p:sp>
          <p:nvSpPr>
            <p:cNvPr id="43022" name="Text Box 13"/>
            <p:cNvSpPr txBox="1">
              <a:spLocks noChangeArrowheads="1"/>
            </p:cNvSpPr>
            <p:nvPr/>
          </p:nvSpPr>
          <p:spPr bwMode="auto">
            <a:xfrm>
              <a:off x="1025525" y="3854450"/>
              <a:ext cx="66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LAN 1</a:t>
              </a:r>
            </a:p>
          </p:txBody>
        </p:sp>
        <p:sp>
          <p:nvSpPr>
            <p:cNvPr id="43023" name="Text Box 14"/>
            <p:cNvSpPr txBox="1">
              <a:spLocks noChangeArrowheads="1"/>
            </p:cNvSpPr>
            <p:nvPr/>
          </p:nvSpPr>
          <p:spPr bwMode="auto">
            <a:xfrm>
              <a:off x="2686050" y="3168650"/>
              <a:ext cx="317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</a:p>
          </p:txBody>
        </p:sp>
        <p:sp>
          <p:nvSpPr>
            <p:cNvPr id="43024" name="Line 15"/>
            <p:cNvSpPr>
              <a:spLocks noChangeShapeType="1"/>
            </p:cNvSpPr>
            <p:nvPr/>
          </p:nvSpPr>
          <p:spPr bwMode="auto">
            <a:xfrm>
              <a:off x="5791200" y="3854450"/>
              <a:ext cx="2590800" cy="1588"/>
            </a:xfrm>
            <a:prstGeom prst="line">
              <a:avLst/>
            </a:prstGeom>
            <a:noFill/>
            <a:ln w="7632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Line 16"/>
            <p:cNvSpPr>
              <a:spLocks noChangeShapeType="1"/>
            </p:cNvSpPr>
            <p:nvPr/>
          </p:nvSpPr>
          <p:spPr bwMode="auto">
            <a:xfrm>
              <a:off x="6096000" y="3549650"/>
              <a:ext cx="1588" cy="304800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17"/>
            <p:cNvSpPr>
              <a:spLocks noChangeShapeType="1"/>
            </p:cNvSpPr>
            <p:nvPr/>
          </p:nvSpPr>
          <p:spPr bwMode="auto">
            <a:xfrm>
              <a:off x="7010400" y="3549650"/>
              <a:ext cx="1588" cy="304800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Line 18"/>
            <p:cNvSpPr>
              <a:spLocks noChangeShapeType="1"/>
            </p:cNvSpPr>
            <p:nvPr/>
          </p:nvSpPr>
          <p:spPr bwMode="auto">
            <a:xfrm>
              <a:off x="8077200" y="3549650"/>
              <a:ext cx="1588" cy="304800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Rectangle 19"/>
            <p:cNvSpPr>
              <a:spLocks noChangeArrowheads="1"/>
            </p:cNvSpPr>
            <p:nvPr/>
          </p:nvSpPr>
          <p:spPr bwMode="auto">
            <a:xfrm>
              <a:off x="5834063" y="3270250"/>
              <a:ext cx="533400" cy="33655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</a:t>
              </a:r>
            </a:p>
          </p:txBody>
        </p:sp>
        <p:sp>
          <p:nvSpPr>
            <p:cNvPr id="43029" name="Rectangle 20"/>
            <p:cNvSpPr>
              <a:spLocks noChangeArrowheads="1"/>
            </p:cNvSpPr>
            <p:nvPr/>
          </p:nvSpPr>
          <p:spPr bwMode="auto">
            <a:xfrm>
              <a:off x="6729413" y="3251200"/>
              <a:ext cx="533400" cy="33655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</a:t>
              </a:r>
            </a:p>
          </p:txBody>
        </p:sp>
        <p:sp>
          <p:nvSpPr>
            <p:cNvPr id="43030" name="Rectangle 21"/>
            <p:cNvSpPr>
              <a:spLocks noChangeArrowheads="1"/>
            </p:cNvSpPr>
            <p:nvPr/>
          </p:nvSpPr>
          <p:spPr bwMode="auto">
            <a:xfrm>
              <a:off x="7796213" y="3251200"/>
              <a:ext cx="533400" cy="336550"/>
            </a:xfrm>
            <a:prstGeom prst="rect">
              <a:avLst/>
            </a:prstGeom>
            <a:solidFill>
              <a:srgbClr val="CCFFFF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</a:t>
              </a:r>
            </a:p>
          </p:txBody>
        </p:sp>
        <p:sp>
          <p:nvSpPr>
            <p:cNvPr id="43031" name="Text Box 22"/>
            <p:cNvSpPr txBox="1">
              <a:spLocks noChangeArrowheads="1"/>
            </p:cNvSpPr>
            <p:nvPr/>
          </p:nvSpPr>
          <p:spPr bwMode="auto">
            <a:xfrm>
              <a:off x="7839075" y="3854450"/>
              <a:ext cx="661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LAN 2</a:t>
              </a:r>
            </a:p>
          </p:txBody>
        </p:sp>
        <p:sp>
          <p:nvSpPr>
            <p:cNvPr id="43032" name="Text Box 23"/>
            <p:cNvSpPr txBox="1">
              <a:spLocks noChangeArrowheads="1"/>
            </p:cNvSpPr>
            <p:nvPr/>
          </p:nvSpPr>
          <p:spPr bwMode="auto">
            <a:xfrm>
              <a:off x="7334250" y="3168650"/>
              <a:ext cx="317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</a:p>
          </p:txBody>
        </p:sp>
        <p:sp>
          <p:nvSpPr>
            <p:cNvPr id="43033" name="AutoShape 24"/>
            <p:cNvSpPr>
              <a:spLocks noChangeArrowheads="1"/>
            </p:cNvSpPr>
            <p:nvPr/>
          </p:nvSpPr>
          <p:spPr bwMode="auto">
            <a:xfrm>
              <a:off x="2514600" y="41592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router</a:t>
              </a:r>
            </a:p>
          </p:txBody>
        </p:sp>
        <p:sp>
          <p:nvSpPr>
            <p:cNvPr id="43034" name="AutoShape 25"/>
            <p:cNvSpPr>
              <a:spLocks noChangeArrowheads="1"/>
            </p:cNvSpPr>
            <p:nvPr/>
          </p:nvSpPr>
          <p:spPr bwMode="auto">
            <a:xfrm>
              <a:off x="4495799" y="4159250"/>
              <a:ext cx="752475" cy="3810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router</a:t>
              </a:r>
            </a:p>
          </p:txBody>
        </p:sp>
        <p:sp>
          <p:nvSpPr>
            <p:cNvPr id="43035" name="Line 26"/>
            <p:cNvSpPr>
              <a:spLocks noChangeShapeType="1"/>
            </p:cNvSpPr>
            <p:nvPr/>
          </p:nvSpPr>
          <p:spPr bwMode="auto">
            <a:xfrm>
              <a:off x="2971800" y="3854450"/>
              <a:ext cx="1588" cy="304800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6" name="AutoShape 27"/>
            <p:cNvSpPr>
              <a:spLocks noChangeArrowheads="1"/>
            </p:cNvSpPr>
            <p:nvPr/>
          </p:nvSpPr>
          <p:spPr bwMode="auto">
            <a:xfrm>
              <a:off x="6324600" y="41592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6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router</a:t>
              </a:r>
            </a:p>
          </p:txBody>
        </p:sp>
        <p:sp>
          <p:nvSpPr>
            <p:cNvPr id="43037" name="Line 28"/>
            <p:cNvSpPr>
              <a:spLocks noChangeShapeType="1"/>
            </p:cNvSpPr>
            <p:nvPr/>
          </p:nvSpPr>
          <p:spPr bwMode="auto">
            <a:xfrm>
              <a:off x="6629400" y="3854450"/>
              <a:ext cx="1588" cy="304800"/>
            </a:xfrm>
            <a:prstGeom prst="line">
              <a:avLst/>
            </a:prstGeom>
            <a:noFill/>
            <a:ln w="126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Line 29"/>
            <p:cNvSpPr>
              <a:spLocks noChangeShapeType="1"/>
            </p:cNvSpPr>
            <p:nvPr/>
          </p:nvSpPr>
          <p:spPr bwMode="auto">
            <a:xfrm>
              <a:off x="3276600" y="4311650"/>
              <a:ext cx="1219200" cy="1588"/>
            </a:xfrm>
            <a:prstGeom prst="line">
              <a:avLst/>
            </a:prstGeom>
            <a:noFill/>
            <a:ln w="7632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Line 30"/>
            <p:cNvSpPr>
              <a:spLocks noChangeShapeType="1"/>
            </p:cNvSpPr>
            <p:nvPr/>
          </p:nvSpPr>
          <p:spPr bwMode="auto">
            <a:xfrm>
              <a:off x="5224463" y="4349750"/>
              <a:ext cx="1219200" cy="1588"/>
            </a:xfrm>
            <a:prstGeom prst="line">
              <a:avLst/>
            </a:prstGeom>
            <a:noFill/>
            <a:ln w="7632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Text Box 31"/>
            <p:cNvSpPr txBox="1">
              <a:spLocks noChangeArrowheads="1"/>
            </p:cNvSpPr>
            <p:nvPr/>
          </p:nvSpPr>
          <p:spPr bwMode="auto">
            <a:xfrm>
              <a:off x="3598863" y="431165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WAN</a:t>
              </a:r>
            </a:p>
          </p:txBody>
        </p:sp>
        <p:sp>
          <p:nvSpPr>
            <p:cNvPr id="43041" name="Text Box 32"/>
            <p:cNvSpPr txBox="1">
              <a:spLocks noChangeArrowheads="1"/>
            </p:cNvSpPr>
            <p:nvPr/>
          </p:nvSpPr>
          <p:spPr bwMode="auto">
            <a:xfrm>
              <a:off x="5426075" y="4311650"/>
              <a:ext cx="577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191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l dark blue background">
  <a:themeElements>
    <a:clrScheme name="intel">
      <a:dk1>
        <a:srgbClr val="000000"/>
      </a:dk1>
      <a:lt1>
        <a:srgbClr val="FFFFFF"/>
      </a:lt1>
      <a:dk2>
        <a:srgbClr val="0860A8"/>
      </a:dk2>
      <a:lt2>
        <a:srgbClr val="FFFFFF"/>
      </a:lt2>
      <a:accent1>
        <a:srgbClr val="339933"/>
      </a:accent1>
      <a:accent2>
        <a:srgbClr val="FF6600"/>
      </a:accent2>
      <a:accent3>
        <a:srgbClr val="FFC000"/>
      </a:accent3>
      <a:accent4>
        <a:srgbClr val="CC0066"/>
      </a:accent4>
      <a:accent5>
        <a:srgbClr val="66CCFF"/>
      </a:accent5>
      <a:accent6>
        <a:srgbClr val="808080"/>
      </a:accent6>
      <a:hlink>
        <a:srgbClr val="FFC000"/>
      </a:hlink>
      <a:folHlink>
        <a:srgbClr val="000000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2145</Words>
  <Application>Microsoft Office PowerPoint</Application>
  <PresentationFormat>On-screen Show (4:3)</PresentationFormat>
  <Paragraphs>531</Paragraphs>
  <Slides>37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2" baseType="lpstr">
      <vt:lpstr>Arial</vt:lpstr>
      <vt:lpstr>Arial Narrow</vt:lpstr>
      <vt:lpstr>Calibri</vt:lpstr>
      <vt:lpstr>Calibri Light</vt:lpstr>
      <vt:lpstr>Courier New</vt:lpstr>
      <vt:lpstr>Franklin Gothic Book</vt:lpstr>
      <vt:lpstr>Impact</vt:lpstr>
      <vt:lpstr>Neo Sans Intel</vt:lpstr>
      <vt:lpstr>Neo Sans Intel Medium</vt:lpstr>
      <vt:lpstr>Times New Roman</vt:lpstr>
      <vt:lpstr>Verdana</vt:lpstr>
      <vt:lpstr>Wingdings</vt:lpstr>
      <vt:lpstr>Intel dark blue background</vt:lpstr>
      <vt:lpstr>Crop</vt:lpstr>
      <vt:lpstr>Document</vt:lpstr>
      <vt:lpstr>Computer Networks</vt:lpstr>
      <vt:lpstr>Acknowledgments</vt:lpstr>
      <vt:lpstr>Bottom-Line…..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2015-01-20T03:39:06Z</dcterms:created>
  <dcterms:modified xsi:type="dcterms:W3CDTF">2020-06-21T02:15:31Z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