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2"/>
    <p:sldMasterId id="2147483724" r:id="rId3"/>
  </p:sldMasterIdLst>
  <p:notesMasterIdLst>
    <p:notesMasterId r:id="rId42"/>
  </p:notesMasterIdLst>
  <p:sldIdLst>
    <p:sldId id="256" r:id="rId4"/>
    <p:sldId id="288" r:id="rId5"/>
    <p:sldId id="289" r:id="rId6"/>
    <p:sldId id="291" r:id="rId7"/>
    <p:sldId id="290" r:id="rId8"/>
    <p:sldId id="292" r:id="rId9"/>
    <p:sldId id="293" r:id="rId10"/>
    <p:sldId id="352" r:id="rId11"/>
    <p:sldId id="326" r:id="rId12"/>
    <p:sldId id="304" r:id="rId13"/>
    <p:sldId id="294" r:id="rId14"/>
    <p:sldId id="295" r:id="rId15"/>
    <p:sldId id="305" r:id="rId16"/>
    <p:sldId id="298" r:id="rId17"/>
    <p:sldId id="296" r:id="rId18"/>
    <p:sldId id="307" r:id="rId19"/>
    <p:sldId id="308" r:id="rId20"/>
    <p:sldId id="342" r:id="rId21"/>
    <p:sldId id="332" r:id="rId22"/>
    <p:sldId id="311" r:id="rId23"/>
    <p:sldId id="312" r:id="rId24"/>
    <p:sldId id="351" r:id="rId25"/>
    <p:sldId id="349" r:id="rId26"/>
    <p:sldId id="317" r:id="rId27"/>
    <p:sldId id="338" r:id="rId28"/>
    <p:sldId id="319" r:id="rId29"/>
    <p:sldId id="320" r:id="rId30"/>
    <p:sldId id="339" r:id="rId31"/>
    <p:sldId id="343" r:id="rId32"/>
    <p:sldId id="344" r:id="rId33"/>
    <p:sldId id="341" r:id="rId34"/>
    <p:sldId id="323" r:id="rId35"/>
    <p:sldId id="345" r:id="rId36"/>
    <p:sldId id="347" r:id="rId37"/>
    <p:sldId id="321" r:id="rId38"/>
    <p:sldId id="325" r:id="rId39"/>
    <p:sldId id="350" r:id="rId40"/>
    <p:sldId id="297" r:id="rId41"/>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537" autoAdjust="0"/>
  </p:normalViewPr>
  <p:slideViewPr>
    <p:cSldViewPr>
      <p:cViewPr varScale="1">
        <p:scale>
          <a:sx n="110" d="100"/>
          <a:sy n="110" d="100"/>
        </p:scale>
        <p:origin x="106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8/23/2020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a:latin typeface="Times New Roman" panose="02020603050405020304" pitchFamily="18" charset="0"/>
              </a:rPr>
              <a:t>Processor routinely checks for interrupts and if one is logged, it goes back to save the state of the process it is executing and enters the kernel to service the interrupt. The service is done by entering a interrupt vector table which contains the address of the specific interrupt service routine. Once the routine is serviced the kernel gives control back to the user process. </a:t>
            </a:r>
          </a:p>
          <a:p>
            <a:endParaRPr lang="en-US" altLang="en-US" dirty="0">
              <a:latin typeface="Times New Roman" panose="02020603050405020304" pitchFamily="18" charset="0"/>
            </a:endParaRPr>
          </a:p>
          <a:p>
            <a:r>
              <a:rPr lang="en-US" altLang="en-US" dirty="0">
                <a:latin typeface="Times New Roman" panose="02020603050405020304" pitchFamily="18" charset="0"/>
              </a:rPr>
              <a:t>In multiprocessor systems, only one processor has to service the interrupt from an external device.</a:t>
            </a:r>
          </a:p>
          <a:p>
            <a:endParaRPr lang="en-US" altLang="en-US" dirty="0">
              <a:latin typeface="Times New Roman" panose="02020603050405020304" pitchFamily="18" charset="0"/>
            </a:endParaRPr>
          </a:p>
          <a:p>
            <a:r>
              <a:rPr lang="en-US" altLang="en-US" dirty="0">
                <a:latin typeface="Times New Roman" panose="02020603050405020304" pitchFamily="18" charset="0"/>
              </a:rPr>
              <a:t>What happens when you move a mouse pointer? Each move or point or click registers as an interrupt which is noticed by the processor which moves the control back to the Kernel to service the interrupt routine and that shows up as an action to its associated process (e.g. move of mouse pointer in the active window, or highlight of a word selected, etc.)</a:t>
            </a:r>
          </a:p>
          <a:p>
            <a:endParaRPr lang="en-US" altLang="en-US" dirty="0">
              <a:latin typeface="Times New Roman" panose="02020603050405020304" pitchFamily="18" charset="0"/>
            </a:endParaRPr>
          </a:p>
          <a:p>
            <a:r>
              <a:rPr lang="en-US" altLang="en-US" dirty="0">
                <a:latin typeface="Times New Roman" panose="02020603050405020304" pitchFamily="18" charset="0"/>
              </a:rPr>
              <a:t>An alternative to Interrupt would be “polling” where the Kernel would go in a round-robin fashion to check the status of each device to see if they have an interrupt.</a:t>
            </a:r>
          </a:p>
        </p:txBody>
      </p:sp>
    </p:spTree>
    <p:extLst>
      <p:ext uri="{BB962C8B-B14F-4D97-AF65-F5344CB8AC3E}">
        <p14:creationId xmlns:p14="http://schemas.microsoft.com/office/powerpoint/2010/main" val="65651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 313 Spring 2018</a:t>
            </a:r>
            <a:endParaRPr lang="en-US" dirty="0"/>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998B4C2E-A3C8-41D4-AD54-D72F34F56A1B}" type="datetime1">
              <a:rPr lang="en-US" smtClean="0"/>
              <a:t>8/23/2020</a:t>
            </a:fld>
            <a:endParaRPr lang="en-US" dirty="0"/>
          </a:p>
        </p:txBody>
      </p:sp>
      <p:sp>
        <p:nvSpPr>
          <p:cNvPr id="8" name="Footer Placeholder 7"/>
          <p:cNvSpPr>
            <a:spLocks noGrp="1"/>
          </p:cNvSpPr>
          <p:nvPr>
            <p:ph type="ftr" sz="quarter" idx="11"/>
          </p:nvPr>
        </p:nvSpPr>
        <p:spPr/>
        <p:txBody>
          <a:bodyPr/>
          <a:lstStyle/>
          <a:p>
            <a:r>
              <a:rPr lang="en-US"/>
              <a:t>CSCE 313 Spring 2018</a:t>
            </a:r>
            <a:endParaRPr lang="en-US" dirty="0"/>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338668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3DB74958-2F6A-44F5-87FB-A24AFDE27AD6}" type="datetime1">
              <a:rPr lang="en-US" smtClean="0"/>
              <a:t>8/23/2020</a:t>
            </a:fld>
            <a:endParaRPr lang="en-US" dirty="0"/>
          </a:p>
        </p:txBody>
      </p:sp>
      <p:sp>
        <p:nvSpPr>
          <p:cNvPr id="4" name="Footer Placeholder 3"/>
          <p:cNvSpPr>
            <a:spLocks noGrp="1"/>
          </p:cNvSpPr>
          <p:nvPr>
            <p:ph type="ftr" sz="quarter" idx="11"/>
          </p:nvPr>
        </p:nvSpPr>
        <p:spPr/>
        <p:txBody>
          <a:bodyPr/>
          <a:lstStyle/>
          <a:p>
            <a:r>
              <a:rPr lang="en-US"/>
              <a:t>CSCE 313 Spring 2018</a:t>
            </a:r>
            <a:endParaRPr lang="en-US" dirty="0"/>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2217156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239595C4-B661-4493-8E42-BB63CEC7A038}" type="datetime1">
              <a:rPr lang="en-US" smtClean="0"/>
              <a:t>8/23/2020</a:t>
            </a:fld>
            <a:endParaRPr lang="en-US" dirty="0"/>
          </a:p>
        </p:txBody>
      </p:sp>
      <p:sp>
        <p:nvSpPr>
          <p:cNvPr id="3" name="Footer Placeholder 2"/>
          <p:cNvSpPr>
            <a:spLocks noGrp="1"/>
          </p:cNvSpPr>
          <p:nvPr>
            <p:ph type="ftr" sz="quarter" idx="11"/>
          </p:nvPr>
        </p:nvSpPr>
        <p:spPr/>
        <p:txBody>
          <a:bodyPr/>
          <a:lstStyle/>
          <a:p>
            <a:r>
              <a:rPr lang="en-US"/>
              <a:t>CSCE 313 Spring 2018</a:t>
            </a:r>
            <a:endParaRPr lang="en-US" dirty="0"/>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4094274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C278E7CC-668F-453E-8123-870ACBC2313B}" type="datetime1">
              <a:rPr lang="en-US" smtClean="0"/>
              <a:t>8/23/2020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 313 Spring 2018</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72AC53DF-4216-466D-99A7-94400E6C2A25}" type="slidenum">
              <a:rPr lang="en-US" sz="1200" smtClean="0">
                <a:solidFill>
                  <a:schemeClr val="tx2"/>
                </a:solidFill>
              </a:rPr>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4043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pPr algn="r"/>
            <a:fld id="{0819C0F6-BDD9-4C45-ACE0-00DA17D86173}" type="datetime1">
              <a:rPr lang="en-US" smtClean="0"/>
              <a:t>8/23/2020</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CSCE 313 Spring 2018</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1AD93096-5B34-4342-9326-69289CEAE4C2}"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2279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0A96FC05-D7A4-4D81-B664-74933DE4477F}" type="datetime1">
              <a:rPr lang="en-US" smtClean="0"/>
              <a:t>8/23/2020</a:t>
            </a:fld>
            <a:endParaRPr lang="en-US" dirty="0"/>
          </a:p>
        </p:txBody>
      </p:sp>
      <p:sp>
        <p:nvSpPr>
          <p:cNvPr id="5" name="Footer Placeholder 4"/>
          <p:cNvSpPr>
            <a:spLocks noGrp="1"/>
          </p:cNvSpPr>
          <p:nvPr>
            <p:ph type="ftr" sz="quarter" idx="11"/>
          </p:nvPr>
        </p:nvSpPr>
        <p:spPr/>
        <p:txBody>
          <a:bodyPr/>
          <a:lstStyle/>
          <a:p>
            <a:r>
              <a:rPr lang="en-US"/>
              <a:t>CSCE 313 Spring 2018</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3516607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79D167A4-3FC2-4E54-BC1B-F4DF9EE9F1D5}" type="datetime1">
              <a:rPr lang="en-US" smtClean="0"/>
              <a:t>8/23/2020</a:t>
            </a:fld>
            <a:endParaRPr lang="en-US" dirty="0"/>
          </a:p>
        </p:txBody>
      </p:sp>
      <p:sp>
        <p:nvSpPr>
          <p:cNvPr id="5" name="Footer Placeholder 4"/>
          <p:cNvSpPr>
            <a:spLocks noGrp="1"/>
          </p:cNvSpPr>
          <p:nvPr>
            <p:ph type="ftr" sz="quarter" idx="11"/>
          </p:nvPr>
        </p:nvSpPr>
        <p:spPr/>
        <p:txBody>
          <a:bodyPr/>
          <a:lstStyle/>
          <a:p>
            <a:r>
              <a:rPr lang="en-US"/>
              <a:t>CSCE 313 Spring 2018</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3293123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fld id="{174B9FED-DE74-4680-985D-52F64F216C07}" type="datetime1">
              <a:rPr lang="en-US" smtClean="0"/>
              <a:t>8/23/2020</a:t>
            </a:fld>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a:t>CSCE 313 Spring 2018</a:t>
            </a:r>
            <a:endParaRPr lang="en-US" dirty="0"/>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cstate="print"/>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 313 Spring 2018</a:t>
            </a:r>
            <a:endParaRPr lang="en-US" dirty="0"/>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 313 Spring 2018</a:t>
            </a:r>
            <a:endParaRPr lang="en-US" dirty="0"/>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a:t>Click to edit Master title style</a:t>
            </a:r>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a:t>Click to edit Master subtitle style</a:t>
            </a:r>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53ECB10A-7CC4-4701-8C80-70DFC15B45BF}" type="datetime1">
              <a:rPr lang="en-US" smtClean="0"/>
              <a:t>8/23/2020</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lang="en-US"/>
              <a:t>CSCE 313 Spring 2018</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72AC53DF-4216-466D-99A7-94400E6C2A25}"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2628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47650"/>
            <a:ext cx="7772400" cy="990600"/>
          </a:xfrm>
        </p:spPr>
        <p:txBody>
          <a:bodyPr/>
          <a:lstStyle/>
          <a:p>
            <a:r>
              <a:rPr lang="en-US"/>
              <a:t>Click to edit Master title style</a:t>
            </a:r>
            <a:endParaRPr lang="en-US" dirty="0"/>
          </a:p>
        </p:txBody>
      </p:sp>
      <p:sp>
        <p:nvSpPr>
          <p:cNvPr id="3" name="Content Placeholder 2"/>
          <p:cNvSpPr>
            <a:spLocks noGrp="1"/>
          </p:cNvSpPr>
          <p:nvPr>
            <p:ph idx="1"/>
          </p:nvPr>
        </p:nvSpPr>
        <p:spPr>
          <a:xfrm>
            <a:off x="685800" y="1524000"/>
            <a:ext cx="7772400" cy="5029200"/>
          </a:xfrm>
        </p:spPr>
        <p:txBody>
          <a:bodyPr/>
          <a:lstStyle>
            <a:lvl1pPr>
              <a:defRPr sz="2400"/>
            </a:lvl1pPr>
            <a:lvl2pPr>
              <a:defRPr sz="2400"/>
            </a:lvl2pPr>
            <a:lvl3pPr>
              <a:defRPr sz="2000"/>
            </a:lvl3pPr>
            <a:lvl4pPr>
              <a:defRPr sz="20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4052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pPr algn="r"/>
            <a:fld id="{79C83AE1-E471-4F43-9468-255C9146E2DE}" type="datetime1">
              <a:rPr lang="en-US" smtClean="0"/>
              <a:t>8/23/2020</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lang="en-US"/>
              <a:t>CSCE 313 Spring 2018</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pPr algn="ctr"/>
            <a:fld id="{1AD93096-5B34-4342-9326-69289CEAE4C2}" type="slidenum">
              <a:rPr lang="en-US" smtClean="0"/>
              <a:pPr algn="ctr"/>
              <a:t>‹#›</a:t>
            </a:fld>
            <a:endParaRPr lang="en-US" sz="2400" dirty="0">
              <a:solidFill>
                <a:srgbClr val="FFFFFF"/>
              </a:solidFill>
            </a:endParaRPr>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8129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D6A67430-A107-4831-A813-B54E353C5CFE}" type="datetime1">
              <a:rPr lang="en-US" smtClean="0"/>
              <a:t>8/23/2020</a:t>
            </a:fld>
            <a:endParaRPr lang="en-US" dirty="0"/>
          </a:p>
        </p:txBody>
      </p:sp>
      <p:sp>
        <p:nvSpPr>
          <p:cNvPr id="6" name="Footer Placeholder 5"/>
          <p:cNvSpPr>
            <a:spLocks noGrp="1"/>
          </p:cNvSpPr>
          <p:nvPr>
            <p:ph type="ftr" sz="quarter" idx="11"/>
          </p:nvPr>
        </p:nvSpPr>
        <p:spPr/>
        <p:txBody>
          <a:bodyPr/>
          <a:lstStyle/>
          <a:p>
            <a:r>
              <a:rPr lang="en-US"/>
              <a:t>CSCE 313 Spring 2018</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16634829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a:t>Click to edit Master title style</a:t>
            </a:r>
            <a:endParaRPr lang="en-US" dirty="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a:t>CSCE 313 Spring 2018</a:t>
            </a:r>
            <a:endParaRPr lang="en-US" dirty="0"/>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hf hdr="0" ft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7FB15032-3895-4510-BD2A-060580FF6C14}" type="datetime1">
              <a:rPr lang="en-US" smtClean="0"/>
              <a:t>8/23/2020</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pPr fontAlgn="base">
              <a:spcBef>
                <a:spcPct val="0"/>
              </a:spcBef>
              <a:spcAft>
                <a:spcPct val="0"/>
              </a:spcAft>
              <a:defRPr/>
            </a:pPr>
            <a:r>
              <a:rPr lang="en-US"/>
              <a:t>CSCE 313 Spring 2018</a:t>
            </a:r>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69E57DC2-970A-4B3E-BB1C-7A09969E49DF}" type="slidenum">
              <a:rPr lang="en-US" dirty="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380443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02" r:id="rId12"/>
  </p:sldLayoutIdLst>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609600" y="1289280"/>
            <a:ext cx="7848600" cy="2667000"/>
          </a:xfrm>
        </p:spPr>
        <p:txBody>
          <a:bodyPr>
            <a:normAutofit/>
          </a:bodyPr>
          <a:lstStyle/>
          <a:p>
            <a:r>
              <a:rPr lang="en-US" dirty="0">
                <a:solidFill>
                  <a:schemeClr val="accent1">
                    <a:lumMod val="75000"/>
                  </a:schemeClr>
                </a:solidFill>
              </a:rPr>
              <a:t>Exceptions &amp; Hardware support</a:t>
            </a:r>
            <a:endParaRPr lang="en-US" sz="2000" dirty="0">
              <a:solidFill>
                <a:schemeClr val="accent1">
                  <a:lumMod val="75000"/>
                </a:schemeClr>
              </a:solidFill>
            </a:endParaRPr>
          </a:p>
        </p:txBody>
      </p:sp>
      <p:sp>
        <p:nvSpPr>
          <p:cNvPr id="6" name="Subtitle 5"/>
          <p:cNvSpPr>
            <a:spLocks noGrp="1"/>
          </p:cNvSpPr>
          <p:nvPr>
            <p:ph type="subTitle" idx="1"/>
          </p:nvPr>
        </p:nvSpPr>
        <p:spPr>
          <a:solidFill>
            <a:schemeClr val="accent2"/>
          </a:solidFill>
        </p:spPr>
        <p:txBody>
          <a:bodyPr/>
          <a:lstStyle/>
          <a:p>
            <a:r>
              <a:rPr lang="en-US" dirty="0"/>
              <a:t>TANZIR AHMED</a:t>
            </a:r>
            <a:br>
              <a:rPr lang="en-US" dirty="0"/>
            </a:br>
            <a:r>
              <a:rPr lang="en-US" dirty="0"/>
              <a:t>CSCE </a:t>
            </a:r>
            <a:r>
              <a:rPr lang="en-US"/>
              <a:t>313 Fall </a:t>
            </a:r>
            <a:r>
              <a:rPr lang="en-US" dirty="0"/>
              <a:t>2020</a:t>
            </a:r>
          </a:p>
        </p:txBody>
      </p:sp>
      <p:sp>
        <p:nvSpPr>
          <p:cNvPr id="5" name="TextBox 4"/>
          <p:cNvSpPr txBox="1"/>
          <p:nvPr/>
        </p:nvSpPr>
        <p:spPr>
          <a:xfrm>
            <a:off x="429908" y="381000"/>
            <a:ext cx="5562100" cy="461665"/>
          </a:xfrm>
          <a:prstGeom prst="rect">
            <a:avLst/>
          </a:prstGeom>
          <a:noFill/>
        </p:spPr>
        <p:txBody>
          <a:bodyPr wrap="none" rtlCol="0">
            <a:spAutoFit/>
          </a:bodyPr>
          <a:lstStyle/>
          <a:p>
            <a:r>
              <a:rPr lang="en-US" sz="2400" dirty="0"/>
              <a:t>Reading Reference: </a:t>
            </a:r>
            <a:r>
              <a:rPr lang="en-US" sz="2400"/>
              <a:t>Textbook 1 Chapter </a:t>
            </a:r>
            <a:r>
              <a:rPr lang="en-US" sz="2400" dirty="0"/>
              <a:t>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Faults</a:t>
            </a:r>
          </a:p>
        </p:txBody>
      </p:sp>
      <p:sp>
        <p:nvSpPr>
          <p:cNvPr id="3" name="Content Placeholder 2"/>
          <p:cNvSpPr>
            <a:spLocks noGrp="1"/>
          </p:cNvSpPr>
          <p:nvPr>
            <p:ph idx="1"/>
          </p:nvPr>
        </p:nvSpPr>
        <p:spPr/>
        <p:txBody>
          <a:bodyPr/>
          <a:lstStyle/>
          <a:p>
            <a:r>
              <a:rPr lang="en-US" sz="3200" dirty="0"/>
              <a:t>Attributes</a:t>
            </a:r>
            <a:endParaRPr lang="en-US" dirty="0"/>
          </a:p>
          <a:p>
            <a:pPr lvl="1"/>
            <a:r>
              <a:rPr lang="en-US" altLang="en-US" sz="2800" dirty="0"/>
              <a:t>Unintentional but possibly recoverable </a:t>
            </a:r>
          </a:p>
          <a:p>
            <a:pPr lvl="1"/>
            <a:r>
              <a:rPr lang="en-US" altLang="en-US" sz="2800" dirty="0"/>
              <a:t>Examples: Page Faults</a:t>
            </a:r>
          </a:p>
          <a:p>
            <a:pPr lvl="1"/>
            <a:r>
              <a:rPr lang="en-US" altLang="en-US" sz="2800" dirty="0"/>
              <a:t>Either re-executes faulting (“current”) instruction or aborts</a:t>
            </a:r>
          </a:p>
          <a:p>
            <a:pPr lvl="1"/>
            <a:endParaRPr lang="en-US" dirty="0"/>
          </a:p>
        </p:txBody>
      </p:sp>
      <p:grpSp>
        <p:nvGrpSpPr>
          <p:cNvPr id="4" name="Group 20"/>
          <p:cNvGrpSpPr>
            <a:grpSpLocks/>
          </p:cNvGrpSpPr>
          <p:nvPr/>
        </p:nvGrpSpPr>
        <p:grpSpPr bwMode="auto">
          <a:xfrm>
            <a:off x="1066800" y="4419101"/>
            <a:ext cx="7207250" cy="2097088"/>
            <a:chOff x="912" y="2832"/>
            <a:chExt cx="4540" cy="1321"/>
          </a:xfrm>
        </p:grpSpPr>
        <p:sp>
          <p:nvSpPr>
            <p:cNvPr id="5" name="Rectangle 4"/>
            <p:cNvSpPr>
              <a:spLocks noChangeArrowheads="1"/>
            </p:cNvSpPr>
            <p:nvPr/>
          </p:nvSpPr>
          <p:spPr bwMode="auto">
            <a:xfrm>
              <a:off x="1484" y="2832"/>
              <a:ext cx="1035"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dirty="0">
                  <a:solidFill>
                    <a:schemeClr val="hlink"/>
                  </a:solidFill>
                  <a:latin typeface="Arial" panose="020B0604020202020204" pitchFamily="34" charset="0"/>
                </a:rPr>
                <a:t>User Process</a:t>
              </a:r>
            </a:p>
          </p:txBody>
        </p:sp>
        <p:sp>
          <p:nvSpPr>
            <p:cNvPr id="6" name="Rectangle 5"/>
            <p:cNvSpPr>
              <a:spLocks noChangeArrowheads="1"/>
            </p:cNvSpPr>
            <p:nvPr/>
          </p:nvSpPr>
          <p:spPr bwMode="auto">
            <a:xfrm>
              <a:off x="3566" y="2832"/>
              <a:ext cx="32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solidFill>
                    <a:schemeClr val="hlink"/>
                  </a:solidFill>
                  <a:latin typeface="Arial" panose="020B0604020202020204" pitchFamily="34" charset="0"/>
                </a:rPr>
                <a:t>OS</a:t>
              </a:r>
            </a:p>
          </p:txBody>
        </p:sp>
        <p:sp>
          <p:nvSpPr>
            <p:cNvPr id="7" name="Line 6"/>
            <p:cNvSpPr>
              <a:spLocks noChangeShapeType="1"/>
            </p:cNvSpPr>
            <p:nvPr/>
          </p:nvSpPr>
          <p:spPr bwMode="auto">
            <a:xfrm>
              <a:off x="1997" y="3161"/>
              <a:ext cx="0" cy="37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7"/>
            <p:cNvSpPr>
              <a:spLocks noChangeShapeType="1"/>
            </p:cNvSpPr>
            <p:nvPr/>
          </p:nvSpPr>
          <p:spPr bwMode="auto">
            <a:xfrm>
              <a:off x="2001" y="3542"/>
              <a:ext cx="176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8"/>
            <p:cNvSpPr>
              <a:spLocks noChangeShapeType="1"/>
            </p:cNvSpPr>
            <p:nvPr/>
          </p:nvSpPr>
          <p:spPr bwMode="auto">
            <a:xfrm>
              <a:off x="3773" y="3546"/>
              <a:ext cx="0" cy="37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9"/>
            <p:cNvSpPr>
              <a:spLocks noChangeShapeType="1"/>
            </p:cNvSpPr>
            <p:nvPr/>
          </p:nvSpPr>
          <p:spPr bwMode="auto">
            <a:xfrm flipH="1" flipV="1">
              <a:off x="2001" y="3538"/>
              <a:ext cx="1776" cy="3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0"/>
            <p:cNvSpPr>
              <a:spLocks noChangeShapeType="1"/>
            </p:cNvSpPr>
            <p:nvPr/>
          </p:nvSpPr>
          <p:spPr bwMode="auto">
            <a:xfrm>
              <a:off x="1997" y="3641"/>
              <a:ext cx="0" cy="39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1"/>
            <p:cNvSpPr>
              <a:spLocks noChangeArrowheads="1"/>
            </p:cNvSpPr>
            <p:nvPr/>
          </p:nvSpPr>
          <p:spPr bwMode="auto">
            <a:xfrm>
              <a:off x="2564" y="3336"/>
              <a:ext cx="112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Fault happened</a:t>
              </a:r>
            </a:p>
          </p:txBody>
        </p:sp>
        <p:sp>
          <p:nvSpPr>
            <p:cNvPr id="13" name="Rectangle 12"/>
            <p:cNvSpPr>
              <a:spLocks noChangeArrowheads="1"/>
            </p:cNvSpPr>
            <p:nvPr/>
          </p:nvSpPr>
          <p:spPr bwMode="auto">
            <a:xfrm>
              <a:off x="3860" y="3508"/>
              <a:ext cx="159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Fault handled </a:t>
              </a:r>
            </a:p>
          </p:txBody>
        </p:sp>
        <p:sp>
          <p:nvSpPr>
            <p:cNvPr id="14" name="Rectangle 13"/>
            <p:cNvSpPr>
              <a:spLocks noChangeArrowheads="1"/>
            </p:cNvSpPr>
            <p:nvPr/>
          </p:nvSpPr>
          <p:spPr bwMode="auto">
            <a:xfrm>
              <a:off x="2304" y="3747"/>
              <a:ext cx="1109" cy="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Return to same</a:t>
              </a:r>
              <a:br>
                <a:rPr lang="en-US" altLang="en-US" sz="1800" i="1" dirty="0">
                  <a:latin typeface="Arial" panose="020B0604020202020204" pitchFamily="34" charset="0"/>
                </a:rPr>
              </a:br>
              <a:r>
                <a:rPr lang="en-US" altLang="en-US" sz="1800" i="1" dirty="0">
                  <a:latin typeface="Arial" panose="020B0604020202020204" pitchFamily="34" charset="0"/>
                </a:rPr>
                <a:t>instruction</a:t>
              </a:r>
              <a:endParaRPr lang="en-US" altLang="en-US" sz="1800" dirty="0">
                <a:latin typeface="Arial" panose="020B0604020202020204" pitchFamily="34" charset="0"/>
              </a:endParaRPr>
            </a:p>
          </p:txBody>
        </p:sp>
        <p:sp>
          <p:nvSpPr>
            <p:cNvPr id="15" name="Rectangle 14"/>
            <p:cNvSpPr>
              <a:spLocks noChangeArrowheads="1"/>
            </p:cNvSpPr>
            <p:nvPr/>
          </p:nvSpPr>
          <p:spPr bwMode="auto">
            <a:xfrm>
              <a:off x="912" y="3393"/>
              <a:ext cx="507"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event </a:t>
              </a:r>
            </a:p>
          </p:txBody>
        </p:sp>
        <p:sp>
          <p:nvSpPr>
            <p:cNvPr id="16" name="Line 16"/>
            <p:cNvSpPr>
              <a:spLocks noChangeShapeType="1"/>
            </p:cNvSpPr>
            <p:nvPr/>
          </p:nvSpPr>
          <p:spPr bwMode="auto">
            <a:xfrm>
              <a:off x="1488" y="3526"/>
              <a:ext cx="43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47191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74597" y="203017"/>
            <a:ext cx="4754563" cy="582613"/>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pPr eaLnBrk="1" hangingPunct="1"/>
            <a:r>
              <a:rPr lang="en-US" altLang="en-US" dirty="0"/>
              <a:t>Fault Example #1</a:t>
            </a:r>
          </a:p>
        </p:txBody>
      </p:sp>
      <p:sp>
        <p:nvSpPr>
          <p:cNvPr id="40964" name="Rectangle 17"/>
          <p:cNvSpPr>
            <a:spLocks noGrp="1" noChangeArrowheads="1"/>
          </p:cNvSpPr>
          <p:nvPr>
            <p:ph idx="1"/>
          </p:nvPr>
        </p:nvSpPr>
        <p:spPr>
          <a:xfrm>
            <a:off x="574597" y="930093"/>
            <a:ext cx="7274003" cy="3126199"/>
          </a:xfrm>
        </p:spPr>
        <p:txBody>
          <a:bodyPr>
            <a:noAutofit/>
          </a:bodyPr>
          <a:lstStyle/>
          <a:p>
            <a:pPr eaLnBrk="1" hangingPunct="1"/>
            <a:r>
              <a:rPr lang="en-US" altLang="en-US" sz="2800" b="1" dirty="0"/>
              <a:t>Memory Reference</a:t>
            </a:r>
          </a:p>
          <a:p>
            <a:pPr lvl="1" eaLnBrk="1" hangingPunct="1"/>
            <a:r>
              <a:rPr lang="en-US" altLang="en-US" sz="2400" dirty="0"/>
              <a:t>User writes to memory location</a:t>
            </a:r>
          </a:p>
          <a:p>
            <a:pPr lvl="1" eaLnBrk="1" hangingPunct="1"/>
            <a:r>
              <a:rPr lang="en-US" altLang="en-US" sz="2400" dirty="0"/>
              <a:t>That portion (page) of user’s memory is not mapped yet (because memory pages are mapped only when necessary)</a:t>
            </a:r>
          </a:p>
          <a:p>
            <a:pPr lvl="1" eaLnBrk="1" hangingPunct="1"/>
            <a:r>
              <a:rPr lang="en-US" altLang="en-US" sz="2400" dirty="0"/>
              <a:t>Page handler must load page into physical memory</a:t>
            </a:r>
          </a:p>
          <a:p>
            <a:pPr lvl="1" eaLnBrk="1" hangingPunct="1"/>
            <a:r>
              <a:rPr lang="en-US" altLang="en-US" sz="2400" dirty="0"/>
              <a:t>Returns to faulting instruction</a:t>
            </a:r>
          </a:p>
          <a:p>
            <a:pPr lvl="1" eaLnBrk="1" hangingPunct="1"/>
            <a:r>
              <a:rPr lang="en-US" altLang="en-US" sz="2400" dirty="0"/>
              <a:t>Successful on second try</a:t>
            </a:r>
          </a:p>
        </p:txBody>
      </p:sp>
      <p:sp>
        <p:nvSpPr>
          <p:cNvPr id="3" name="Slide Number Placeholder 2"/>
          <p:cNvSpPr>
            <a:spLocks noGrp="1"/>
          </p:cNvSpPr>
          <p:nvPr>
            <p:ph type="sldNum" sz="quarter" idx="4294967295"/>
          </p:nvPr>
        </p:nvSpPr>
        <p:spPr>
          <a:xfrm>
            <a:off x="8159282" y="6492875"/>
            <a:ext cx="984019" cy="365125"/>
          </a:xfrm>
        </p:spPr>
        <p:txBody>
          <a:bodyPr/>
          <a:lstStyle/>
          <a:p>
            <a:fld id="{1AD93096-5B34-4342-9326-69289CEAE4C2}" type="slidenum">
              <a:rPr lang="en-US" smtClean="0"/>
              <a:pPr/>
              <a:t>11</a:t>
            </a:fld>
            <a:endParaRPr lang="en-US" dirty="0">
              <a:solidFill>
                <a:srgbClr val="FFFFFF"/>
              </a:solidFill>
            </a:endParaRPr>
          </a:p>
        </p:txBody>
      </p:sp>
      <p:grpSp>
        <p:nvGrpSpPr>
          <p:cNvPr id="40963" name="Group 20"/>
          <p:cNvGrpSpPr>
            <a:grpSpLocks/>
          </p:cNvGrpSpPr>
          <p:nvPr/>
        </p:nvGrpSpPr>
        <p:grpSpPr bwMode="auto">
          <a:xfrm>
            <a:off x="1066800" y="4765674"/>
            <a:ext cx="7207250" cy="1909763"/>
            <a:chOff x="912" y="2832"/>
            <a:chExt cx="4540" cy="1203"/>
          </a:xfrm>
        </p:grpSpPr>
        <p:sp>
          <p:nvSpPr>
            <p:cNvPr id="40970" name="Rectangle 4"/>
            <p:cNvSpPr>
              <a:spLocks noChangeArrowheads="1"/>
            </p:cNvSpPr>
            <p:nvPr/>
          </p:nvSpPr>
          <p:spPr bwMode="auto">
            <a:xfrm>
              <a:off x="1484" y="2832"/>
              <a:ext cx="1035"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dirty="0">
                  <a:solidFill>
                    <a:schemeClr val="hlink"/>
                  </a:solidFill>
                  <a:latin typeface="Arial" panose="020B0604020202020204" pitchFamily="34" charset="0"/>
                </a:rPr>
                <a:t>User Process</a:t>
              </a:r>
            </a:p>
          </p:txBody>
        </p:sp>
        <p:sp>
          <p:nvSpPr>
            <p:cNvPr id="40971" name="Rectangle 5"/>
            <p:cNvSpPr>
              <a:spLocks noChangeArrowheads="1"/>
            </p:cNvSpPr>
            <p:nvPr/>
          </p:nvSpPr>
          <p:spPr bwMode="auto">
            <a:xfrm>
              <a:off x="3566" y="2832"/>
              <a:ext cx="32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solidFill>
                    <a:schemeClr val="hlink"/>
                  </a:solidFill>
                  <a:latin typeface="Arial" panose="020B0604020202020204" pitchFamily="34" charset="0"/>
                </a:rPr>
                <a:t>OS</a:t>
              </a:r>
            </a:p>
          </p:txBody>
        </p:sp>
        <p:sp>
          <p:nvSpPr>
            <p:cNvPr id="40972" name="Line 6"/>
            <p:cNvSpPr>
              <a:spLocks noChangeShapeType="1"/>
            </p:cNvSpPr>
            <p:nvPr/>
          </p:nvSpPr>
          <p:spPr bwMode="auto">
            <a:xfrm>
              <a:off x="1997" y="3161"/>
              <a:ext cx="0" cy="37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3" name="Line 7"/>
            <p:cNvSpPr>
              <a:spLocks noChangeShapeType="1"/>
            </p:cNvSpPr>
            <p:nvPr/>
          </p:nvSpPr>
          <p:spPr bwMode="auto">
            <a:xfrm>
              <a:off x="2001" y="3542"/>
              <a:ext cx="176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4" name="Line 8"/>
            <p:cNvSpPr>
              <a:spLocks noChangeShapeType="1"/>
            </p:cNvSpPr>
            <p:nvPr/>
          </p:nvSpPr>
          <p:spPr bwMode="auto">
            <a:xfrm>
              <a:off x="3773" y="3546"/>
              <a:ext cx="0" cy="37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5" name="Line 9"/>
            <p:cNvSpPr>
              <a:spLocks noChangeShapeType="1"/>
            </p:cNvSpPr>
            <p:nvPr/>
          </p:nvSpPr>
          <p:spPr bwMode="auto">
            <a:xfrm flipH="1" flipV="1">
              <a:off x="2001" y="3538"/>
              <a:ext cx="1776" cy="3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6" name="Line 10"/>
            <p:cNvSpPr>
              <a:spLocks noChangeShapeType="1"/>
            </p:cNvSpPr>
            <p:nvPr/>
          </p:nvSpPr>
          <p:spPr bwMode="auto">
            <a:xfrm>
              <a:off x="1997" y="3641"/>
              <a:ext cx="0" cy="39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7" name="Rectangle 11"/>
            <p:cNvSpPr>
              <a:spLocks noChangeArrowheads="1"/>
            </p:cNvSpPr>
            <p:nvPr/>
          </p:nvSpPr>
          <p:spPr bwMode="auto">
            <a:xfrm>
              <a:off x="2564" y="3336"/>
              <a:ext cx="747"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page fault</a:t>
              </a:r>
            </a:p>
          </p:txBody>
        </p:sp>
        <p:sp>
          <p:nvSpPr>
            <p:cNvPr id="40978" name="Rectangle 12"/>
            <p:cNvSpPr>
              <a:spLocks noChangeArrowheads="1"/>
            </p:cNvSpPr>
            <p:nvPr/>
          </p:nvSpPr>
          <p:spPr bwMode="auto">
            <a:xfrm>
              <a:off x="3860" y="3508"/>
              <a:ext cx="1592" cy="4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Allocate page and its mapping in page table</a:t>
              </a:r>
            </a:p>
          </p:txBody>
        </p:sp>
        <p:sp>
          <p:nvSpPr>
            <p:cNvPr id="40979" name="Rectangle 13"/>
            <p:cNvSpPr>
              <a:spLocks noChangeArrowheads="1"/>
            </p:cNvSpPr>
            <p:nvPr/>
          </p:nvSpPr>
          <p:spPr bwMode="auto">
            <a:xfrm>
              <a:off x="2304" y="3747"/>
              <a:ext cx="490"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return</a:t>
              </a:r>
              <a:endParaRPr lang="en-US" altLang="en-US" sz="1800" dirty="0">
                <a:latin typeface="Arial" panose="020B0604020202020204" pitchFamily="34" charset="0"/>
              </a:endParaRPr>
            </a:p>
          </p:txBody>
        </p:sp>
        <p:sp>
          <p:nvSpPr>
            <p:cNvPr id="40980" name="Rectangle 14"/>
            <p:cNvSpPr>
              <a:spLocks noChangeArrowheads="1"/>
            </p:cNvSpPr>
            <p:nvPr/>
          </p:nvSpPr>
          <p:spPr bwMode="auto">
            <a:xfrm>
              <a:off x="912" y="3393"/>
              <a:ext cx="507"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event </a:t>
              </a:r>
            </a:p>
          </p:txBody>
        </p:sp>
        <p:sp>
          <p:nvSpPr>
            <p:cNvPr id="40982" name="Line 16"/>
            <p:cNvSpPr>
              <a:spLocks noChangeShapeType="1"/>
            </p:cNvSpPr>
            <p:nvPr/>
          </p:nvSpPr>
          <p:spPr bwMode="auto">
            <a:xfrm>
              <a:off x="1488" y="3526"/>
              <a:ext cx="43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965" name="Text Box 18"/>
          <p:cNvSpPr txBox="1">
            <a:spLocks noChangeArrowheads="1"/>
          </p:cNvSpPr>
          <p:nvPr/>
        </p:nvSpPr>
        <p:spPr bwMode="auto">
          <a:xfrm>
            <a:off x="6230190" y="330020"/>
            <a:ext cx="2160588" cy="133985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Courier New" panose="02070309020205020404" pitchFamily="49" charset="0"/>
              </a:rPr>
              <a:t>int a[1000];</a:t>
            </a:r>
          </a:p>
          <a:p>
            <a:pPr>
              <a:spcBef>
                <a:spcPct val="0"/>
              </a:spcBef>
              <a:buFontTx/>
              <a:buNone/>
            </a:pPr>
            <a:r>
              <a:rPr lang="en-US" altLang="en-US" sz="1600" b="1">
                <a:latin typeface="Courier New" panose="02070309020205020404" pitchFamily="49" charset="0"/>
              </a:rPr>
              <a:t>main ()</a:t>
            </a:r>
          </a:p>
          <a:p>
            <a:pPr>
              <a:spcBef>
                <a:spcPct val="0"/>
              </a:spcBef>
              <a:buFontTx/>
              <a:buNone/>
            </a:pPr>
            <a:r>
              <a:rPr lang="en-US" altLang="en-US" sz="1600" b="1">
                <a:latin typeface="Courier New" panose="02070309020205020404" pitchFamily="49" charset="0"/>
              </a:rPr>
              <a:t>{</a:t>
            </a:r>
          </a:p>
          <a:p>
            <a:pPr>
              <a:spcBef>
                <a:spcPct val="0"/>
              </a:spcBef>
              <a:buFontTx/>
              <a:buNone/>
            </a:pPr>
            <a:r>
              <a:rPr lang="en-US" altLang="en-US" sz="1600" b="1">
                <a:latin typeface="Courier New" panose="02070309020205020404" pitchFamily="49" charset="0"/>
              </a:rPr>
              <a:t>    a[500] = 13;</a:t>
            </a:r>
          </a:p>
          <a:p>
            <a:pPr>
              <a:spcBef>
                <a:spcPct val="0"/>
              </a:spcBef>
              <a:buFontTx/>
              <a:buNone/>
            </a:pPr>
            <a:r>
              <a:rPr lang="en-US" altLang="en-US" sz="1600" b="1">
                <a:latin typeface="Courier New" panose="02070309020205020404" pitchFamily="49" charset="0"/>
              </a:rPr>
              <a:t>}</a:t>
            </a:r>
          </a:p>
        </p:txBody>
      </p:sp>
    </p:spTree>
    <p:extLst>
      <p:ext uri="{BB962C8B-B14F-4D97-AF65-F5344CB8AC3E}">
        <p14:creationId xmlns:p14="http://schemas.microsoft.com/office/powerpoint/2010/main" val="180280633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5852" y="433389"/>
            <a:ext cx="4754563" cy="582613"/>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pPr eaLnBrk="1" hangingPunct="1"/>
            <a:r>
              <a:rPr lang="en-US" altLang="en-US" dirty="0"/>
              <a:t>Fault Example #2</a:t>
            </a:r>
          </a:p>
        </p:txBody>
      </p:sp>
      <p:sp>
        <p:nvSpPr>
          <p:cNvPr id="41998" name="Rectangle 14"/>
          <p:cNvSpPr>
            <a:spLocks noGrp="1" noChangeArrowheads="1"/>
          </p:cNvSpPr>
          <p:nvPr>
            <p:ph idx="1"/>
          </p:nvPr>
        </p:nvSpPr>
        <p:spPr>
          <a:xfrm>
            <a:off x="609600" y="1304923"/>
            <a:ext cx="6705600" cy="3648077"/>
          </a:xfrm>
        </p:spPr>
        <p:txBody>
          <a:bodyPr>
            <a:normAutofit/>
          </a:bodyPr>
          <a:lstStyle/>
          <a:p>
            <a:pPr eaLnBrk="1" hangingPunct="1"/>
            <a:r>
              <a:rPr lang="en-US" altLang="en-US" b="1" dirty="0"/>
              <a:t>Illegal Memory Reference</a:t>
            </a:r>
          </a:p>
          <a:p>
            <a:pPr lvl="1" eaLnBrk="1" hangingPunct="1"/>
            <a:r>
              <a:rPr lang="en-US" altLang="en-US" dirty="0"/>
              <a:t>User writes to memory location</a:t>
            </a:r>
          </a:p>
          <a:p>
            <a:pPr lvl="1" eaLnBrk="1" hangingPunct="1"/>
            <a:r>
              <a:rPr lang="en-US" altLang="en-US" dirty="0"/>
              <a:t>Address is not valid</a:t>
            </a:r>
          </a:p>
          <a:p>
            <a:pPr lvl="1" eaLnBrk="1" hangingPunct="1"/>
            <a:r>
              <a:rPr lang="en-US" altLang="en-US" dirty="0"/>
              <a:t>Page handler detects invalid address</a:t>
            </a:r>
          </a:p>
          <a:p>
            <a:pPr lvl="1" eaLnBrk="1" hangingPunct="1"/>
            <a:r>
              <a:rPr lang="en-US" altLang="en-US" dirty="0"/>
              <a:t>Sends </a:t>
            </a:r>
            <a:r>
              <a:rPr lang="en-US" altLang="en-US" dirty="0">
                <a:latin typeface="Courier New" panose="02070309020205020404" pitchFamily="49" charset="0"/>
              </a:rPr>
              <a:t>SIGSEGV</a:t>
            </a:r>
            <a:r>
              <a:rPr lang="en-US" altLang="en-US" dirty="0"/>
              <a:t> signal to user process</a:t>
            </a:r>
          </a:p>
          <a:p>
            <a:pPr lvl="1" eaLnBrk="1" hangingPunct="1"/>
            <a:r>
              <a:rPr lang="en-US" altLang="en-US" dirty="0"/>
              <a:t>User process exits with “segmentation fault”</a:t>
            </a:r>
          </a:p>
        </p:txBody>
      </p:sp>
      <p:sp>
        <p:nvSpPr>
          <p:cNvPr id="3" name="Slide Number Placeholder 2"/>
          <p:cNvSpPr>
            <a:spLocks noGrp="1"/>
          </p:cNvSpPr>
          <p:nvPr>
            <p:ph type="sldNum" sz="quarter" idx="4294967295"/>
          </p:nvPr>
        </p:nvSpPr>
        <p:spPr>
          <a:xfrm>
            <a:off x="7848600" y="6453386"/>
            <a:ext cx="1197219" cy="404614"/>
          </a:xfrm>
        </p:spPr>
        <p:txBody>
          <a:bodyPr/>
          <a:lstStyle/>
          <a:p>
            <a:fld id="{1AD93096-5B34-4342-9326-69289CEAE4C2}" type="slidenum">
              <a:rPr lang="en-US" smtClean="0"/>
              <a:pPr/>
              <a:t>12</a:t>
            </a:fld>
            <a:endParaRPr lang="en-US" dirty="0">
              <a:solidFill>
                <a:srgbClr val="FFFFFF"/>
              </a:solidFill>
            </a:endParaRPr>
          </a:p>
        </p:txBody>
      </p:sp>
      <p:sp>
        <p:nvSpPr>
          <p:cNvPr id="41999" name="Text Box 15"/>
          <p:cNvSpPr txBox="1">
            <a:spLocks noChangeArrowheads="1"/>
          </p:cNvSpPr>
          <p:nvPr/>
        </p:nvSpPr>
        <p:spPr bwMode="auto">
          <a:xfrm>
            <a:off x="6858000" y="1516698"/>
            <a:ext cx="2282825" cy="133985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Courier New" panose="02070309020205020404" pitchFamily="49" charset="0"/>
              </a:rPr>
              <a:t>int a[1000];</a:t>
            </a:r>
          </a:p>
          <a:p>
            <a:pPr>
              <a:spcBef>
                <a:spcPct val="0"/>
              </a:spcBef>
              <a:buFontTx/>
              <a:buNone/>
            </a:pPr>
            <a:r>
              <a:rPr lang="en-US" altLang="en-US" sz="1600" b="1">
                <a:latin typeface="Courier New" panose="02070309020205020404" pitchFamily="49" charset="0"/>
              </a:rPr>
              <a:t>main ()</a:t>
            </a:r>
          </a:p>
          <a:p>
            <a:pPr>
              <a:spcBef>
                <a:spcPct val="0"/>
              </a:spcBef>
              <a:buFontTx/>
              <a:buNone/>
            </a:pPr>
            <a:r>
              <a:rPr lang="en-US" altLang="en-US" sz="1600" b="1">
                <a:latin typeface="Courier New" panose="02070309020205020404" pitchFamily="49" charset="0"/>
              </a:rPr>
              <a:t>{</a:t>
            </a:r>
          </a:p>
          <a:p>
            <a:pPr>
              <a:spcBef>
                <a:spcPct val="0"/>
              </a:spcBef>
              <a:buFontTx/>
              <a:buNone/>
            </a:pPr>
            <a:r>
              <a:rPr lang="en-US" altLang="en-US" sz="1600" b="1">
                <a:latin typeface="Courier New" panose="02070309020205020404" pitchFamily="49" charset="0"/>
              </a:rPr>
              <a:t>    a[5000] = 13;</a:t>
            </a:r>
          </a:p>
          <a:p>
            <a:pPr>
              <a:spcBef>
                <a:spcPct val="0"/>
              </a:spcBef>
              <a:buFontTx/>
              <a:buNone/>
            </a:pPr>
            <a:r>
              <a:rPr lang="en-US" altLang="en-US" sz="1600" b="1">
                <a:latin typeface="Courier New" panose="02070309020205020404" pitchFamily="49" charset="0"/>
              </a:rPr>
              <a:t>}</a:t>
            </a:r>
          </a:p>
        </p:txBody>
      </p:sp>
      <p:grpSp>
        <p:nvGrpSpPr>
          <p:cNvPr id="5" name="Group 4">
            <a:extLst>
              <a:ext uri="{FF2B5EF4-FFF2-40B4-BE49-F238E27FC236}">
                <a16:creationId xmlns:a16="http://schemas.microsoft.com/office/drawing/2014/main" id="{0B684BBD-2903-4F8C-B77E-B8FD2C978452}"/>
              </a:ext>
            </a:extLst>
          </p:cNvPr>
          <p:cNvGrpSpPr/>
          <p:nvPr/>
        </p:nvGrpSpPr>
        <p:grpSpPr>
          <a:xfrm>
            <a:off x="1066800" y="4419600"/>
            <a:ext cx="7172038" cy="1963737"/>
            <a:chOff x="1066800" y="4419600"/>
            <a:chExt cx="7172038" cy="1963737"/>
          </a:xfrm>
        </p:grpSpPr>
        <p:sp>
          <p:nvSpPr>
            <p:cNvPr id="41987" name="Rectangle 3"/>
            <p:cNvSpPr>
              <a:spLocks noChangeArrowheads="1"/>
            </p:cNvSpPr>
            <p:nvPr/>
          </p:nvSpPr>
          <p:spPr bwMode="auto">
            <a:xfrm>
              <a:off x="1895188" y="4419600"/>
              <a:ext cx="16430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solidFill>
                    <a:schemeClr val="hlink"/>
                  </a:solidFill>
                  <a:latin typeface="Arial" panose="020B0604020202020204" pitchFamily="34" charset="0"/>
                </a:rPr>
                <a:t>User Process</a:t>
              </a:r>
            </a:p>
          </p:txBody>
        </p:sp>
        <p:sp>
          <p:nvSpPr>
            <p:cNvPr id="41988" name="Rectangle 4"/>
            <p:cNvSpPr>
              <a:spLocks noChangeArrowheads="1"/>
            </p:cNvSpPr>
            <p:nvPr/>
          </p:nvSpPr>
          <p:spPr bwMode="auto">
            <a:xfrm>
              <a:off x="5200363" y="4419600"/>
              <a:ext cx="5111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solidFill>
                    <a:schemeClr val="hlink"/>
                  </a:solidFill>
                  <a:latin typeface="Arial" panose="020B0604020202020204" pitchFamily="34" charset="0"/>
                </a:rPr>
                <a:t>OS</a:t>
              </a:r>
            </a:p>
          </p:txBody>
        </p:sp>
        <p:sp>
          <p:nvSpPr>
            <p:cNvPr id="41989" name="Line 5"/>
            <p:cNvSpPr>
              <a:spLocks noChangeShapeType="1"/>
            </p:cNvSpPr>
            <p:nvPr/>
          </p:nvSpPr>
          <p:spPr bwMode="auto">
            <a:xfrm>
              <a:off x="2709576" y="4941887"/>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0" name="Line 6"/>
            <p:cNvSpPr>
              <a:spLocks noChangeShapeType="1"/>
            </p:cNvSpPr>
            <p:nvPr/>
          </p:nvSpPr>
          <p:spPr bwMode="auto">
            <a:xfrm>
              <a:off x="2715926" y="5546725"/>
              <a:ext cx="22336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 name="Line 7"/>
            <p:cNvSpPr>
              <a:spLocks noChangeShapeType="1"/>
            </p:cNvSpPr>
            <p:nvPr/>
          </p:nvSpPr>
          <p:spPr bwMode="auto">
            <a:xfrm>
              <a:off x="5025738" y="5553075"/>
              <a:ext cx="0" cy="596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2" name="Line 8"/>
            <p:cNvSpPr>
              <a:spLocks noChangeShapeType="1"/>
            </p:cNvSpPr>
            <p:nvPr/>
          </p:nvSpPr>
          <p:spPr bwMode="auto">
            <a:xfrm>
              <a:off x="5101938" y="61722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3" name="Rectangle 9"/>
            <p:cNvSpPr>
              <a:spLocks noChangeArrowheads="1"/>
            </p:cNvSpPr>
            <p:nvPr/>
          </p:nvSpPr>
          <p:spPr bwMode="auto">
            <a:xfrm>
              <a:off x="3609688" y="5219700"/>
              <a:ext cx="11858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page fault</a:t>
              </a:r>
            </a:p>
          </p:txBody>
        </p:sp>
        <p:sp>
          <p:nvSpPr>
            <p:cNvPr id="41994" name="Rectangle 10"/>
            <p:cNvSpPr>
              <a:spLocks noChangeArrowheads="1"/>
            </p:cNvSpPr>
            <p:nvPr/>
          </p:nvSpPr>
          <p:spPr bwMode="auto">
            <a:xfrm>
              <a:off x="5101938" y="5638800"/>
              <a:ext cx="2527300"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Detect invalid address</a:t>
              </a:r>
            </a:p>
          </p:txBody>
        </p:sp>
        <p:sp>
          <p:nvSpPr>
            <p:cNvPr id="41995" name="Rectangle 11"/>
            <p:cNvSpPr>
              <a:spLocks noChangeArrowheads="1"/>
            </p:cNvSpPr>
            <p:nvPr/>
          </p:nvSpPr>
          <p:spPr bwMode="auto">
            <a:xfrm>
              <a:off x="1066800" y="5332413"/>
              <a:ext cx="8048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event </a:t>
              </a:r>
            </a:p>
          </p:txBody>
        </p:sp>
        <p:sp>
          <p:nvSpPr>
            <p:cNvPr id="41997" name="Line 13"/>
            <p:cNvSpPr>
              <a:spLocks noChangeShapeType="1"/>
            </p:cNvSpPr>
            <p:nvPr/>
          </p:nvSpPr>
          <p:spPr bwMode="auto">
            <a:xfrm>
              <a:off x="1825338" y="5526374"/>
              <a:ext cx="685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1" name="Rectangle 17"/>
            <p:cNvSpPr>
              <a:spLocks noChangeArrowheads="1"/>
            </p:cNvSpPr>
            <p:nvPr/>
          </p:nvSpPr>
          <p:spPr bwMode="auto">
            <a:xfrm>
              <a:off x="5711538" y="6019800"/>
              <a:ext cx="2527300"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Signal process</a:t>
              </a:r>
            </a:p>
          </p:txBody>
        </p:sp>
      </p:grpSp>
    </p:spTree>
    <p:extLst>
      <p:ext uri="{BB962C8B-B14F-4D97-AF65-F5344CB8AC3E}">
        <p14:creationId xmlns:p14="http://schemas.microsoft.com/office/powerpoint/2010/main" val="39460161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Aborts</a:t>
            </a:r>
          </a:p>
        </p:txBody>
      </p:sp>
      <p:sp>
        <p:nvSpPr>
          <p:cNvPr id="3" name="Content Placeholder 2"/>
          <p:cNvSpPr>
            <a:spLocks noGrp="1"/>
          </p:cNvSpPr>
          <p:nvPr>
            <p:ph idx="1"/>
          </p:nvPr>
        </p:nvSpPr>
        <p:spPr/>
        <p:txBody>
          <a:bodyPr/>
          <a:lstStyle/>
          <a:p>
            <a:r>
              <a:rPr lang="en-US" sz="3200" dirty="0"/>
              <a:t>Attributes</a:t>
            </a:r>
          </a:p>
          <a:p>
            <a:pPr lvl="1"/>
            <a:r>
              <a:rPr lang="en-US" altLang="en-US" sz="2800" dirty="0"/>
              <a:t>Unintentional and unrecoverable</a:t>
            </a:r>
          </a:p>
          <a:p>
            <a:pPr lvl="1"/>
            <a:r>
              <a:rPr lang="en-US" altLang="en-US" sz="2800" dirty="0"/>
              <a:t>Examples: parity error, machine check, divide by zero</a:t>
            </a:r>
          </a:p>
          <a:p>
            <a:pPr lvl="1"/>
            <a:r>
              <a:rPr lang="en-US" altLang="en-US" sz="2800" dirty="0"/>
              <a:t>Aborts current program or entire OS</a:t>
            </a:r>
          </a:p>
          <a:p>
            <a:pPr lvl="1"/>
            <a:r>
              <a:rPr lang="en-US" altLang="en-US" sz="2800" dirty="0"/>
              <a:t>A way for the OS to put essential error checking </a:t>
            </a:r>
          </a:p>
          <a:p>
            <a:endParaRPr lang="en-US" dirty="0"/>
          </a:p>
        </p:txBody>
      </p:sp>
    </p:spTree>
    <p:extLst>
      <p:ext uri="{BB962C8B-B14F-4D97-AF65-F5344CB8AC3E}">
        <p14:creationId xmlns:p14="http://schemas.microsoft.com/office/powerpoint/2010/main" val="7256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t>Example: Web Server</a:t>
            </a:r>
          </a:p>
        </p:txBody>
      </p:sp>
      <p:pic>
        <p:nvPicPr>
          <p:cNvPr id="46086" name="Content Placeholder 5" descr="onecp.pdf"/>
          <p:cNvPicPr>
            <a:picLocks noGrp="1" noChangeAspect="1"/>
          </p:cNvPicPr>
          <p:nvPr>
            <p:ph idx="1"/>
          </p:nvPr>
        </p:nvPicPr>
        <p:blipFill>
          <a:blip r:embed="rId2" cstate="print">
            <a:extLst>
              <a:ext uri="{28A0092B-C50C-407E-A947-70E740481C1C}">
                <a14:useLocalDpi xmlns:a14="http://schemas.microsoft.com/office/drawing/2010/main" val="0"/>
              </a:ext>
            </a:extLst>
          </a:blip>
          <a:srcRect l="-5882" r="-5882"/>
          <a:stretch>
            <a:fillRect/>
          </a:stretch>
        </p:blipFill>
        <p:spPr>
          <a:xfrm>
            <a:off x="457200" y="1600200"/>
            <a:ext cx="8229600" cy="4525963"/>
          </a:xfrm>
        </p:spPr>
      </p:pic>
      <p:sp>
        <p:nvSpPr>
          <p:cNvPr id="2" name="Slide Number Placeholder 1"/>
          <p:cNvSpPr>
            <a:spLocks noGrp="1"/>
          </p:cNvSpPr>
          <p:nvPr>
            <p:ph type="sldNum" sz="quarter" idx="4294967295"/>
          </p:nvPr>
        </p:nvSpPr>
        <p:spPr>
          <a:xfrm>
            <a:off x="7104552" y="6453386"/>
            <a:ext cx="1197219" cy="404614"/>
          </a:xfrm>
        </p:spPr>
        <p:txBody>
          <a:bodyPr/>
          <a:lstStyle/>
          <a:p>
            <a:fld id="{1AD93096-5B34-4342-9326-69289CEAE4C2}" type="slidenum">
              <a:rPr lang="en-US" smtClean="0"/>
              <a:pPr/>
              <a:t>14</a:t>
            </a:fld>
            <a:endParaRPr lang="en-US" dirty="0">
              <a:solidFill>
                <a:srgbClr val="FFFFFF"/>
              </a:solidFill>
            </a:endParaRPr>
          </a:p>
        </p:txBody>
      </p:sp>
      <p:grpSp>
        <p:nvGrpSpPr>
          <p:cNvPr id="10" name="Group 9"/>
          <p:cNvGrpSpPr>
            <a:grpSpLocks/>
          </p:cNvGrpSpPr>
          <p:nvPr/>
        </p:nvGrpSpPr>
        <p:grpSpPr bwMode="auto">
          <a:xfrm>
            <a:off x="1219200" y="2743200"/>
            <a:ext cx="914400" cy="457200"/>
            <a:chOff x="1219200" y="2743200"/>
            <a:chExt cx="914400" cy="457200"/>
          </a:xfrm>
        </p:grpSpPr>
        <p:sp>
          <p:nvSpPr>
            <p:cNvPr id="46113" name="TextBox 7"/>
            <p:cNvSpPr txBox="1">
              <a:spLocks noChangeArrowheads="1"/>
            </p:cNvSpPr>
            <p:nvPr/>
          </p:nvSpPr>
          <p:spPr bwMode="auto">
            <a:xfrm>
              <a:off x="1219200" y="2743200"/>
              <a:ext cx="8003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
          <p:nvSpPr>
            <p:cNvPr id="46114" name="Oval 8"/>
            <p:cNvSpPr>
              <a:spLocks noChangeArrowheads="1"/>
            </p:cNvSpPr>
            <p:nvPr/>
          </p:nvSpPr>
          <p:spPr bwMode="auto">
            <a:xfrm>
              <a:off x="1981200" y="3048000"/>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11" name="Group 10"/>
          <p:cNvGrpSpPr>
            <a:grpSpLocks/>
          </p:cNvGrpSpPr>
          <p:nvPr/>
        </p:nvGrpSpPr>
        <p:grpSpPr bwMode="auto">
          <a:xfrm>
            <a:off x="1295400" y="3429000"/>
            <a:ext cx="838200" cy="414338"/>
            <a:chOff x="1295400" y="3048000"/>
            <a:chExt cx="838200" cy="414754"/>
          </a:xfrm>
        </p:grpSpPr>
        <p:sp>
          <p:nvSpPr>
            <p:cNvPr id="12" name="TextBox 11"/>
            <p:cNvSpPr txBox="1"/>
            <p:nvPr/>
          </p:nvSpPr>
          <p:spPr>
            <a:xfrm>
              <a:off x="1295400" y="3124277"/>
              <a:ext cx="549275" cy="338477"/>
            </a:xfrm>
            <a:prstGeom prst="rect">
              <a:avLst/>
            </a:prstGeom>
            <a:noFill/>
          </p:spPr>
          <p:txBody>
            <a:bodyPr wrap="none">
              <a:spAutoFit/>
            </a:bodyPr>
            <a:lstStyle/>
            <a:p>
              <a:pPr algn="ctr">
                <a:defRPr/>
              </a:pPr>
              <a:r>
                <a:rPr lang="en-US" sz="1600" dirty="0">
                  <a:solidFill>
                    <a:schemeClr val="accent1">
                      <a:lumMod val="75000"/>
                    </a:schemeClr>
                  </a:solidFill>
                  <a:ea typeface="ＭＳ Ｐゴシック" charset="0"/>
                  <a:cs typeface="ＭＳ Ｐゴシック" charset="0"/>
                </a:rPr>
                <a:t>wait</a:t>
              </a:r>
            </a:p>
          </p:txBody>
        </p:sp>
        <p:sp>
          <p:nvSpPr>
            <p:cNvPr id="13" name="Oval 12"/>
            <p:cNvSpPr/>
            <p:nvPr/>
          </p:nvSpPr>
          <p:spPr bwMode="auto">
            <a:xfrm>
              <a:off x="1981200" y="3048000"/>
              <a:ext cx="152400" cy="152553"/>
            </a:xfrm>
            <a:prstGeom prst="ellipse">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a:lstStyle/>
            <a:p>
              <a:pPr>
                <a:defRPr/>
              </a:pPr>
              <a:endParaRPr lang="en-US">
                <a:latin typeface="Arial" charset="0"/>
                <a:ea typeface="ＭＳ Ｐゴシック" charset="0"/>
                <a:cs typeface="ＭＳ Ｐゴシック" charset="0"/>
              </a:endParaRPr>
            </a:p>
          </p:txBody>
        </p:sp>
      </p:grpSp>
      <p:grpSp>
        <p:nvGrpSpPr>
          <p:cNvPr id="14" name="Group 13"/>
          <p:cNvGrpSpPr>
            <a:grpSpLocks/>
          </p:cNvGrpSpPr>
          <p:nvPr/>
        </p:nvGrpSpPr>
        <p:grpSpPr bwMode="auto">
          <a:xfrm>
            <a:off x="1447800" y="4267200"/>
            <a:ext cx="1219200" cy="381000"/>
            <a:chOff x="914400" y="2819400"/>
            <a:chExt cx="1219200" cy="381000"/>
          </a:xfrm>
        </p:grpSpPr>
        <p:sp>
          <p:nvSpPr>
            <p:cNvPr id="46109" name="TextBox 14"/>
            <p:cNvSpPr txBox="1">
              <a:spLocks noChangeArrowheads="1"/>
            </p:cNvSpPr>
            <p:nvPr/>
          </p:nvSpPr>
          <p:spPr bwMode="auto">
            <a:xfrm>
              <a:off x="914400" y="2819400"/>
              <a:ext cx="93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interrupt</a:t>
              </a:r>
            </a:p>
          </p:txBody>
        </p:sp>
        <p:sp>
          <p:nvSpPr>
            <p:cNvPr id="46110" name="Oval 15"/>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17" name="Group 16"/>
          <p:cNvGrpSpPr>
            <a:grpSpLocks/>
          </p:cNvGrpSpPr>
          <p:nvPr/>
        </p:nvGrpSpPr>
        <p:grpSpPr bwMode="auto">
          <a:xfrm>
            <a:off x="2971800" y="3048000"/>
            <a:ext cx="755650" cy="414338"/>
            <a:chOff x="1981200" y="3048000"/>
            <a:chExt cx="755049" cy="414754"/>
          </a:xfrm>
        </p:grpSpPr>
        <p:sp>
          <p:nvSpPr>
            <p:cNvPr id="46107" name="TextBox 17"/>
            <p:cNvSpPr txBox="1">
              <a:spLocks noChangeArrowheads="1"/>
            </p:cNvSpPr>
            <p:nvPr/>
          </p:nvSpPr>
          <p:spPr bwMode="auto">
            <a:xfrm>
              <a:off x="2133600" y="3124200"/>
              <a:ext cx="60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RTU</a:t>
              </a:r>
            </a:p>
          </p:txBody>
        </p:sp>
        <p:sp>
          <p:nvSpPr>
            <p:cNvPr id="46108" name="Oval 18"/>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20" name="Group 19"/>
          <p:cNvGrpSpPr>
            <a:grpSpLocks/>
          </p:cNvGrpSpPr>
          <p:nvPr/>
        </p:nvGrpSpPr>
        <p:grpSpPr bwMode="auto">
          <a:xfrm>
            <a:off x="5181600" y="2743200"/>
            <a:ext cx="914400" cy="457200"/>
            <a:chOff x="1219200" y="2743200"/>
            <a:chExt cx="914400" cy="457200"/>
          </a:xfrm>
        </p:grpSpPr>
        <p:sp>
          <p:nvSpPr>
            <p:cNvPr id="46105" name="TextBox 20"/>
            <p:cNvSpPr txBox="1">
              <a:spLocks noChangeArrowheads="1"/>
            </p:cNvSpPr>
            <p:nvPr/>
          </p:nvSpPr>
          <p:spPr bwMode="auto">
            <a:xfrm>
              <a:off x="1219200" y="2743200"/>
              <a:ext cx="8003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
          <p:nvSpPr>
            <p:cNvPr id="46106" name="Oval 21"/>
            <p:cNvSpPr>
              <a:spLocks noChangeArrowheads="1"/>
            </p:cNvSpPr>
            <p:nvPr/>
          </p:nvSpPr>
          <p:spPr bwMode="auto">
            <a:xfrm>
              <a:off x="1981200" y="3048000"/>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27" name="Group 26"/>
          <p:cNvGrpSpPr>
            <a:grpSpLocks/>
          </p:cNvGrpSpPr>
          <p:nvPr/>
        </p:nvGrpSpPr>
        <p:grpSpPr bwMode="auto">
          <a:xfrm>
            <a:off x="5257800" y="3505200"/>
            <a:ext cx="838200" cy="414338"/>
            <a:chOff x="1295400" y="3048000"/>
            <a:chExt cx="838200" cy="414754"/>
          </a:xfrm>
        </p:grpSpPr>
        <p:sp>
          <p:nvSpPr>
            <p:cNvPr id="28" name="TextBox 27"/>
            <p:cNvSpPr txBox="1"/>
            <p:nvPr/>
          </p:nvSpPr>
          <p:spPr>
            <a:xfrm>
              <a:off x="1295400" y="3124277"/>
              <a:ext cx="549275" cy="338477"/>
            </a:xfrm>
            <a:prstGeom prst="rect">
              <a:avLst/>
            </a:prstGeom>
            <a:noFill/>
          </p:spPr>
          <p:txBody>
            <a:bodyPr wrap="none">
              <a:spAutoFit/>
            </a:bodyPr>
            <a:lstStyle/>
            <a:p>
              <a:pPr algn="ctr">
                <a:defRPr/>
              </a:pPr>
              <a:r>
                <a:rPr lang="en-US" sz="1600" dirty="0">
                  <a:solidFill>
                    <a:schemeClr val="accent1">
                      <a:lumMod val="75000"/>
                    </a:schemeClr>
                  </a:solidFill>
                  <a:ea typeface="ＭＳ Ｐゴシック" charset="0"/>
                  <a:cs typeface="ＭＳ Ｐゴシック" charset="0"/>
                </a:rPr>
                <a:t>wait</a:t>
              </a:r>
            </a:p>
          </p:txBody>
        </p:sp>
        <p:sp>
          <p:nvSpPr>
            <p:cNvPr id="29" name="Oval 28"/>
            <p:cNvSpPr/>
            <p:nvPr/>
          </p:nvSpPr>
          <p:spPr bwMode="auto">
            <a:xfrm>
              <a:off x="1981200" y="3048000"/>
              <a:ext cx="152400" cy="152553"/>
            </a:xfrm>
            <a:prstGeom prst="ellipse">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a:lstStyle/>
            <a:p>
              <a:pPr>
                <a:defRPr/>
              </a:pPr>
              <a:endParaRPr lang="en-US">
                <a:latin typeface="Arial" charset="0"/>
                <a:ea typeface="ＭＳ Ｐゴシック" charset="0"/>
                <a:cs typeface="ＭＳ Ｐゴシック" charset="0"/>
              </a:endParaRPr>
            </a:p>
          </p:txBody>
        </p:sp>
      </p:grpSp>
      <p:sp>
        <p:nvSpPr>
          <p:cNvPr id="30" name="Freeform 29"/>
          <p:cNvSpPr>
            <a:spLocks/>
          </p:cNvSpPr>
          <p:nvPr/>
        </p:nvSpPr>
        <p:spPr bwMode="auto">
          <a:xfrm>
            <a:off x="3052763" y="1558925"/>
            <a:ext cx="2936875" cy="873125"/>
          </a:xfrm>
          <a:custGeom>
            <a:avLst/>
            <a:gdLst>
              <a:gd name="T0" fmla="*/ 0 w 2936167"/>
              <a:gd name="T1" fmla="*/ 810036 h 873145"/>
              <a:gd name="T2" fmla="*/ 405593 w 2936167"/>
              <a:gd name="T3" fmla="*/ 278639 h 873145"/>
              <a:gd name="T4" fmla="*/ 1180726 w 2936167"/>
              <a:gd name="T5" fmla="*/ 62477 h 873145"/>
              <a:gd name="T6" fmla="*/ 2334410 w 2936167"/>
              <a:gd name="T7" fmla="*/ 71481 h 873145"/>
              <a:gd name="T8" fmla="*/ 2938291 w 2936167"/>
              <a:gd name="T9" fmla="*/ 873085 h 873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36167" h="873145">
                <a:moveTo>
                  <a:pt x="0" y="810093"/>
                </a:moveTo>
                <a:cubicBezTo>
                  <a:pt x="104327" y="606676"/>
                  <a:pt x="208654" y="403259"/>
                  <a:pt x="405299" y="278657"/>
                </a:cubicBezTo>
                <a:cubicBezTo>
                  <a:pt x="601944" y="154055"/>
                  <a:pt x="858634" y="97008"/>
                  <a:pt x="1179871" y="62480"/>
                </a:cubicBezTo>
                <a:cubicBezTo>
                  <a:pt x="1501108" y="27952"/>
                  <a:pt x="2040006" y="-63624"/>
                  <a:pt x="2332722" y="71487"/>
                </a:cubicBezTo>
                <a:cubicBezTo>
                  <a:pt x="2625438" y="206598"/>
                  <a:pt x="2780802" y="539871"/>
                  <a:pt x="2936167" y="873145"/>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1" name="Group 30"/>
          <p:cNvGrpSpPr>
            <a:grpSpLocks/>
          </p:cNvGrpSpPr>
          <p:nvPr/>
        </p:nvGrpSpPr>
        <p:grpSpPr bwMode="auto">
          <a:xfrm>
            <a:off x="6934200" y="4267200"/>
            <a:ext cx="1165225" cy="381000"/>
            <a:chOff x="1981200" y="2819400"/>
            <a:chExt cx="1165976" cy="381000"/>
          </a:xfrm>
        </p:grpSpPr>
        <p:sp>
          <p:nvSpPr>
            <p:cNvPr id="46101" name="TextBox 31"/>
            <p:cNvSpPr txBox="1">
              <a:spLocks noChangeArrowheads="1"/>
            </p:cNvSpPr>
            <p:nvPr/>
          </p:nvSpPr>
          <p:spPr bwMode="auto">
            <a:xfrm>
              <a:off x="2209800" y="2819400"/>
              <a:ext cx="93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interrupt</a:t>
              </a:r>
            </a:p>
          </p:txBody>
        </p:sp>
        <p:sp>
          <p:nvSpPr>
            <p:cNvPr id="46102" name="Oval 32"/>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34" name="Group 33"/>
          <p:cNvGrpSpPr>
            <a:grpSpLocks/>
          </p:cNvGrpSpPr>
          <p:nvPr/>
        </p:nvGrpSpPr>
        <p:grpSpPr bwMode="auto">
          <a:xfrm>
            <a:off x="6934200" y="3048000"/>
            <a:ext cx="755650" cy="414338"/>
            <a:chOff x="1981200" y="3048000"/>
            <a:chExt cx="755049" cy="414754"/>
          </a:xfrm>
        </p:grpSpPr>
        <p:sp>
          <p:nvSpPr>
            <p:cNvPr id="46099" name="TextBox 34"/>
            <p:cNvSpPr txBox="1">
              <a:spLocks noChangeArrowheads="1"/>
            </p:cNvSpPr>
            <p:nvPr/>
          </p:nvSpPr>
          <p:spPr bwMode="auto">
            <a:xfrm>
              <a:off x="2133600" y="3124200"/>
              <a:ext cx="60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RTU</a:t>
              </a:r>
            </a:p>
          </p:txBody>
        </p:sp>
        <p:sp>
          <p:nvSpPr>
            <p:cNvPr id="46100" name="Oval 35"/>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sp>
        <p:nvSpPr>
          <p:cNvPr id="39" name="Freeform 38"/>
          <p:cNvSpPr>
            <a:spLocks/>
          </p:cNvSpPr>
          <p:nvPr/>
        </p:nvSpPr>
        <p:spPr bwMode="auto">
          <a:xfrm>
            <a:off x="4503738" y="1271588"/>
            <a:ext cx="2497137" cy="1143000"/>
          </a:xfrm>
          <a:custGeom>
            <a:avLst/>
            <a:gdLst>
              <a:gd name="T0" fmla="*/ 2457254 w 2497691"/>
              <a:gd name="T1" fmla="*/ 1144018 h 1142491"/>
              <a:gd name="T2" fmla="*/ 2394250 w 2497691"/>
              <a:gd name="T3" fmla="*/ 368348 h 1142491"/>
              <a:gd name="T4" fmla="*/ 1584189 w 2497691"/>
              <a:gd name="T5" fmla="*/ 16588 h 1142491"/>
              <a:gd name="T6" fmla="*/ 576116 w 2497691"/>
              <a:gd name="T7" fmla="*/ 124824 h 1142491"/>
              <a:gd name="T8" fmla="*/ 90081 w 2497691"/>
              <a:gd name="T9" fmla="*/ 711086 h 1142491"/>
              <a:gd name="T10" fmla="*/ 74 w 2497691"/>
              <a:gd name="T11" fmla="*/ 1144018 h 1142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97691" h="1142491">
                <a:moveTo>
                  <a:pt x="2458889" y="1142491"/>
                </a:moveTo>
                <a:cubicBezTo>
                  <a:pt x="2500170" y="849000"/>
                  <a:pt x="2541451" y="555510"/>
                  <a:pt x="2395843" y="367856"/>
                </a:cubicBezTo>
                <a:cubicBezTo>
                  <a:pt x="2250235" y="180202"/>
                  <a:pt x="1888468" y="57100"/>
                  <a:pt x="1585244" y="16567"/>
                </a:cubicBezTo>
                <a:cubicBezTo>
                  <a:pt x="1282020" y="-23966"/>
                  <a:pt x="825684" y="9061"/>
                  <a:pt x="576500" y="124656"/>
                </a:cubicBezTo>
                <a:cubicBezTo>
                  <a:pt x="327316" y="240251"/>
                  <a:pt x="186212" y="540497"/>
                  <a:pt x="90141" y="710136"/>
                </a:cubicBezTo>
                <a:cubicBezTo>
                  <a:pt x="-5930" y="879775"/>
                  <a:pt x="74" y="1142491"/>
                  <a:pt x="74" y="1142491"/>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Oval 36"/>
          <p:cNvSpPr>
            <a:spLocks noChangeArrowheads="1"/>
          </p:cNvSpPr>
          <p:nvPr/>
        </p:nvSpPr>
        <p:spPr bwMode="auto">
          <a:xfrm>
            <a:off x="4452938" y="3090863"/>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38" name="TextBox 37"/>
          <p:cNvSpPr txBox="1">
            <a:spLocks noChangeArrowheads="1"/>
          </p:cNvSpPr>
          <p:nvPr/>
        </p:nvSpPr>
        <p:spPr bwMode="auto">
          <a:xfrm>
            <a:off x="3733800" y="2819400"/>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Tree>
    <p:extLst>
      <p:ext uri="{BB962C8B-B14F-4D97-AF65-F5344CB8AC3E}">
        <p14:creationId xmlns:p14="http://schemas.microsoft.com/office/powerpoint/2010/main" val="1909168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right)">
                                      <p:cBhvr>
                                        <p:cTn id="44" dur="500"/>
                                        <p:tgtEl>
                                          <p:spTgt spid="3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9" grpId="0" animBg="1"/>
      <p:bldP spid="37" grpId="0" animBg="1"/>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228600"/>
            <a:ext cx="8305800" cy="573088"/>
          </a:xfrm>
        </p:spPr>
        <p:txBody>
          <a:bodyPr>
            <a:normAutofit fontScale="90000"/>
          </a:bodyPr>
          <a:lstStyle/>
          <a:p>
            <a:pPr eaLnBrk="1" hangingPunct="1"/>
            <a:r>
              <a:rPr lang="en-US" altLang="en-US" dirty="0"/>
              <a:t>Summarizing Control Flow Exceptions</a:t>
            </a:r>
          </a:p>
        </p:txBody>
      </p:sp>
      <p:sp>
        <p:nvSpPr>
          <p:cNvPr id="43011" name="Rectangle 3"/>
          <p:cNvSpPr>
            <a:spLocks noGrp="1" noChangeArrowheads="1"/>
          </p:cNvSpPr>
          <p:nvPr>
            <p:ph idx="1"/>
          </p:nvPr>
        </p:nvSpPr>
        <p:spPr>
          <a:xfrm>
            <a:off x="685800" y="1828800"/>
            <a:ext cx="7848600" cy="3429000"/>
          </a:xfrm>
        </p:spPr>
        <p:txBody>
          <a:bodyPr>
            <a:normAutofit fontScale="92500"/>
          </a:bodyPr>
          <a:lstStyle/>
          <a:p>
            <a:pPr eaLnBrk="1" hangingPunct="1"/>
            <a:r>
              <a:rPr lang="en-US" altLang="en-US" dirty="0"/>
              <a:t>User programs are not in charge of (and therefore not burdened with) handling every exception</a:t>
            </a:r>
          </a:p>
          <a:p>
            <a:pPr lvl="1"/>
            <a:r>
              <a:rPr lang="en-US" altLang="en-US" dirty="0"/>
              <a:t>Not every program will check for divide- by-0 error</a:t>
            </a:r>
          </a:p>
          <a:p>
            <a:pPr eaLnBrk="1" hangingPunct="1"/>
            <a:r>
              <a:rPr lang="en-US" altLang="en-US" dirty="0"/>
              <a:t>Mechanism is used by OS to do things beyond error handling</a:t>
            </a:r>
          </a:p>
          <a:p>
            <a:pPr lvl="1"/>
            <a:r>
              <a:rPr lang="en-US" altLang="en-US" dirty="0"/>
              <a:t>E.g., page faults are used to enable “lazy” physical memory allocation</a:t>
            </a:r>
          </a:p>
          <a:p>
            <a:pPr eaLnBrk="1" hangingPunct="1"/>
            <a:r>
              <a:rPr lang="en-US" altLang="en-US" dirty="0"/>
              <a:t>Are Synchronous/Internal (Traps, Faults, Aborts) OR Asynchronous/External (I/O Interrupts, Hard or Soft Reset etc.)</a:t>
            </a:r>
          </a:p>
        </p:txBody>
      </p:sp>
      <p:sp>
        <p:nvSpPr>
          <p:cNvPr id="3" name="Slide Number Placeholder 2"/>
          <p:cNvSpPr>
            <a:spLocks noGrp="1"/>
          </p:cNvSpPr>
          <p:nvPr>
            <p:ph type="sldNum" sz="quarter" idx="4294967295"/>
          </p:nvPr>
        </p:nvSpPr>
        <p:spPr>
          <a:xfrm>
            <a:off x="7104552" y="6453386"/>
            <a:ext cx="1197219" cy="404614"/>
          </a:xfrm>
        </p:spPr>
        <p:txBody>
          <a:bodyPr/>
          <a:lstStyle/>
          <a:p>
            <a:fld id="{1AD93096-5B34-4342-9326-69289CEAE4C2}" type="slidenum">
              <a:rPr lang="en-US" smtClean="0"/>
              <a:pPr/>
              <a:t>15</a:t>
            </a:fld>
            <a:endParaRPr lang="en-US" dirty="0">
              <a:solidFill>
                <a:srgbClr val="FFFFFF"/>
              </a:solidFill>
            </a:endParaRPr>
          </a:p>
        </p:txBody>
      </p:sp>
    </p:spTree>
    <p:extLst>
      <p:ext uri="{BB962C8B-B14F-4D97-AF65-F5344CB8AC3E}">
        <p14:creationId xmlns:p14="http://schemas.microsoft.com/office/powerpoint/2010/main" val="279424392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Support for OS</a:t>
            </a:r>
          </a:p>
        </p:txBody>
      </p:sp>
      <p:sp>
        <p:nvSpPr>
          <p:cNvPr id="6" name="Content Placeholder 5"/>
          <p:cNvSpPr>
            <a:spLocks noGrp="1"/>
          </p:cNvSpPr>
          <p:nvPr>
            <p:ph idx="1"/>
          </p:nvPr>
        </p:nvSpPr>
        <p:spPr/>
        <p:txBody>
          <a:bodyPr/>
          <a:lstStyle/>
          <a:p>
            <a:r>
              <a:rPr lang="en-US" dirty="0"/>
              <a:t>Operating systems mediate between applications and the physical hardware of the computer</a:t>
            </a:r>
          </a:p>
          <a:p>
            <a:r>
              <a:rPr lang="en-US" dirty="0"/>
              <a:t>However, a modern with all its features cannot run on a hardware that does not support it</a:t>
            </a:r>
          </a:p>
          <a:p>
            <a:pPr lvl="1"/>
            <a:r>
              <a:rPr lang="en-US" dirty="0"/>
              <a:t>The hardware must be modified </a:t>
            </a:r>
            <a:r>
              <a:rPr lang="en-US"/>
              <a:t>to accommodate OS</a:t>
            </a:r>
            <a:endParaRPr lang="en-US" dirty="0"/>
          </a:p>
        </p:txBody>
      </p:sp>
      <p:pic>
        <p:nvPicPr>
          <p:cNvPr id="7"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4260490"/>
            <a:ext cx="4346448" cy="1899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928F1592-F3B6-47FC-95B1-4000DF5FB4BD}"/>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16</a:t>
            </a:fld>
            <a:endParaRPr lang="en-US" dirty="0">
              <a:solidFill>
                <a:srgbClr val="FFFFFF"/>
              </a:solidFill>
            </a:endParaRPr>
          </a:p>
        </p:txBody>
      </p:sp>
    </p:spTree>
    <p:extLst>
      <p:ext uri="{BB962C8B-B14F-4D97-AF65-F5344CB8AC3E}">
        <p14:creationId xmlns:p14="http://schemas.microsoft.com/office/powerpoint/2010/main" val="449681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115" y="533400"/>
            <a:ext cx="7543800" cy="856395"/>
          </a:xfrm>
        </p:spPr>
        <p:txBody>
          <a:bodyPr>
            <a:normAutofit fontScale="90000"/>
          </a:bodyPr>
          <a:lstStyle/>
          <a:p>
            <a:r>
              <a:rPr lang="en-US" dirty="0"/>
              <a:t>Architectural Features</a:t>
            </a:r>
            <a:br>
              <a:rPr lang="en-US" dirty="0"/>
            </a:br>
            <a:endParaRPr lang="en-US" dirty="0"/>
          </a:p>
        </p:txBody>
      </p:sp>
      <p:sp>
        <p:nvSpPr>
          <p:cNvPr id="6" name="Content Placeholder 5"/>
          <p:cNvSpPr>
            <a:spLocks noGrp="1"/>
          </p:cNvSpPr>
          <p:nvPr>
            <p:ph idx="1"/>
          </p:nvPr>
        </p:nvSpPr>
        <p:spPr>
          <a:xfrm>
            <a:off x="853115" y="1406990"/>
            <a:ext cx="7772400" cy="5029200"/>
          </a:xfrm>
        </p:spPr>
        <p:txBody>
          <a:bodyPr>
            <a:normAutofit/>
          </a:bodyPr>
          <a:lstStyle/>
          <a:p>
            <a:r>
              <a:rPr lang="en-US" dirty="0"/>
              <a:t>Protection Modes </a:t>
            </a:r>
          </a:p>
          <a:p>
            <a:pPr lvl="1"/>
            <a:r>
              <a:rPr lang="en-US" dirty="0"/>
              <a:t>Protection Ring / 2 modes: User/kernel </a:t>
            </a:r>
          </a:p>
          <a:p>
            <a:pPr lvl="1"/>
            <a:r>
              <a:rPr lang="en-US" dirty="0"/>
              <a:t>Privileged Instructions</a:t>
            </a:r>
          </a:p>
          <a:p>
            <a:r>
              <a:rPr lang="en-US" dirty="0"/>
              <a:t>Interrupts and Exceptions </a:t>
            </a:r>
          </a:p>
          <a:p>
            <a:r>
              <a:rPr lang="en-US" dirty="0"/>
              <a:t>System Calls </a:t>
            </a:r>
          </a:p>
          <a:p>
            <a:r>
              <a:rPr lang="en-US" dirty="0"/>
              <a:t>Timers (clock) </a:t>
            </a:r>
          </a:p>
          <a:p>
            <a:r>
              <a:rPr lang="en-US" dirty="0"/>
              <a:t>Memory Protection Mechanisms </a:t>
            </a:r>
          </a:p>
          <a:p>
            <a:r>
              <a:rPr lang="en-US" dirty="0"/>
              <a:t>I/O Control and Operation </a:t>
            </a:r>
          </a:p>
          <a:p>
            <a:r>
              <a:rPr lang="en-US" dirty="0"/>
              <a:t>Synchronization Primitives (e.g., atomic instructions)</a:t>
            </a:r>
          </a:p>
        </p:txBody>
      </p:sp>
      <p:sp>
        <p:nvSpPr>
          <p:cNvPr id="4" name="Slide Number Placeholder 3">
            <a:extLst>
              <a:ext uri="{FF2B5EF4-FFF2-40B4-BE49-F238E27FC236}">
                <a16:creationId xmlns:a16="http://schemas.microsoft.com/office/drawing/2014/main" id="{F75A2A30-1F64-4681-B738-A9218A54AE94}"/>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17</a:t>
            </a:fld>
            <a:endParaRPr lang="en-US" dirty="0">
              <a:solidFill>
                <a:srgbClr val="FFFFFF"/>
              </a:solidFill>
            </a:endParaRPr>
          </a:p>
        </p:txBody>
      </p:sp>
    </p:spTree>
    <p:extLst>
      <p:ext uri="{BB962C8B-B14F-4D97-AF65-F5344CB8AC3E}">
        <p14:creationId xmlns:p14="http://schemas.microsoft.com/office/powerpoint/2010/main" val="431338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09BD2-D86A-44AB-A33A-08C21DF0EB56}"/>
              </a:ext>
            </a:extLst>
          </p:cNvPr>
          <p:cNvSpPr>
            <a:spLocks noGrp="1"/>
          </p:cNvSpPr>
          <p:nvPr>
            <p:ph type="title"/>
          </p:nvPr>
        </p:nvSpPr>
        <p:spPr>
          <a:xfrm>
            <a:off x="770739" y="304800"/>
            <a:ext cx="7200900" cy="838200"/>
          </a:xfrm>
        </p:spPr>
        <p:txBody>
          <a:bodyPr/>
          <a:lstStyle/>
          <a:p>
            <a:r>
              <a:rPr lang="en-US" dirty="0"/>
              <a:t>Dual-mode Execution</a:t>
            </a:r>
          </a:p>
        </p:txBody>
      </p:sp>
      <p:sp>
        <p:nvSpPr>
          <p:cNvPr id="3" name="Content Placeholder 2">
            <a:extLst>
              <a:ext uri="{FF2B5EF4-FFF2-40B4-BE49-F238E27FC236}">
                <a16:creationId xmlns:a16="http://schemas.microsoft.com/office/drawing/2014/main" id="{C5295CA0-B109-483D-A5B3-C8D2DCE277EF}"/>
              </a:ext>
            </a:extLst>
          </p:cNvPr>
          <p:cNvSpPr>
            <a:spLocks noGrp="1"/>
          </p:cNvSpPr>
          <p:nvPr>
            <p:ph idx="1"/>
          </p:nvPr>
        </p:nvSpPr>
        <p:spPr>
          <a:xfrm>
            <a:off x="770739" y="1143000"/>
            <a:ext cx="7531032" cy="5638800"/>
          </a:xfrm>
        </p:spPr>
        <p:txBody>
          <a:bodyPr>
            <a:normAutofit/>
          </a:bodyPr>
          <a:lstStyle/>
          <a:p>
            <a:r>
              <a:rPr lang="en-US" sz="2000" dirty="0"/>
              <a:t>Every CPU has at least 2 modes of execution (the CPU  alternates between the modes)</a:t>
            </a:r>
          </a:p>
          <a:p>
            <a:pPr lvl="1"/>
            <a:r>
              <a:rPr lang="en-US" sz="2000" b="1" dirty="0"/>
              <a:t>Kernel-mode:</a:t>
            </a:r>
            <a:r>
              <a:rPr lang="en-US" sz="2000" dirty="0"/>
              <a:t> Execution with the </a:t>
            </a:r>
            <a:r>
              <a:rPr lang="en-US" sz="2000" b="1" dirty="0"/>
              <a:t>full privileges </a:t>
            </a:r>
            <a:r>
              <a:rPr lang="en-US" sz="2000" dirty="0"/>
              <a:t>of the hardware</a:t>
            </a:r>
          </a:p>
          <a:p>
            <a:pPr lvl="1"/>
            <a:r>
              <a:rPr lang="en-US" sz="2000" b="1" dirty="0"/>
              <a:t>User-mode:</a:t>
            </a:r>
            <a:r>
              <a:rPr lang="en-US" sz="2000" dirty="0"/>
              <a:t> Execution with </a:t>
            </a:r>
            <a:r>
              <a:rPr lang="en-US" sz="2000" b="1" dirty="0"/>
              <a:t>Limited privileges</a:t>
            </a:r>
          </a:p>
          <a:p>
            <a:pPr lvl="2"/>
            <a:r>
              <a:rPr lang="en-US" sz="1800" dirty="0"/>
              <a:t>Only those granted by the operating system kernel</a:t>
            </a:r>
          </a:p>
          <a:p>
            <a:pPr lvl="2"/>
            <a:endParaRPr lang="en-US" sz="1800" dirty="0"/>
          </a:p>
          <a:p>
            <a:pPr lvl="2"/>
            <a:endParaRPr lang="en-US" sz="1800" dirty="0"/>
          </a:p>
          <a:p>
            <a:pPr lvl="2"/>
            <a:endParaRPr lang="en-US" sz="1800" dirty="0"/>
          </a:p>
          <a:p>
            <a:endParaRPr lang="en-US" sz="2200" dirty="0"/>
          </a:p>
          <a:p>
            <a:endParaRPr lang="en-US" sz="2200" dirty="0"/>
          </a:p>
          <a:p>
            <a:endParaRPr lang="en-US" dirty="0"/>
          </a:p>
        </p:txBody>
      </p:sp>
      <p:sp>
        <p:nvSpPr>
          <p:cNvPr id="9" name="Slide Number Placeholder 8">
            <a:extLst>
              <a:ext uri="{FF2B5EF4-FFF2-40B4-BE49-F238E27FC236}">
                <a16:creationId xmlns:a16="http://schemas.microsoft.com/office/drawing/2014/main" id="{A6F6981A-7B40-4571-9B1B-A0DE5F6E32D7}"/>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18</a:t>
            </a:fld>
            <a:endParaRPr lang="en-US" dirty="0">
              <a:solidFill>
                <a:srgbClr val="FFFFFF"/>
              </a:solidFill>
            </a:endParaRPr>
          </a:p>
        </p:txBody>
      </p:sp>
      <p:grpSp>
        <p:nvGrpSpPr>
          <p:cNvPr id="14" name="Group 13">
            <a:extLst>
              <a:ext uri="{FF2B5EF4-FFF2-40B4-BE49-F238E27FC236}">
                <a16:creationId xmlns:a16="http://schemas.microsoft.com/office/drawing/2014/main" id="{F4994374-2307-46F7-BBC8-DC9B4050BB44}"/>
              </a:ext>
            </a:extLst>
          </p:cNvPr>
          <p:cNvGrpSpPr/>
          <p:nvPr/>
        </p:nvGrpSpPr>
        <p:grpSpPr>
          <a:xfrm>
            <a:off x="5670944" y="3963454"/>
            <a:ext cx="3012162" cy="1231659"/>
            <a:chOff x="2895600" y="5334000"/>
            <a:chExt cx="3259240" cy="828107"/>
          </a:xfrm>
        </p:grpSpPr>
        <p:grpSp>
          <p:nvGrpSpPr>
            <p:cNvPr id="10" name="Group 9">
              <a:extLst>
                <a:ext uri="{FF2B5EF4-FFF2-40B4-BE49-F238E27FC236}">
                  <a16:creationId xmlns:a16="http://schemas.microsoft.com/office/drawing/2014/main" id="{C3C11253-5A6B-4622-9980-4F416D20B6E7}"/>
                </a:ext>
              </a:extLst>
            </p:cNvPr>
            <p:cNvGrpSpPr/>
            <p:nvPr/>
          </p:nvGrpSpPr>
          <p:grpSpPr>
            <a:xfrm>
              <a:off x="2895600" y="5334000"/>
              <a:ext cx="3259240" cy="533400"/>
              <a:chOff x="1824037" y="5334000"/>
              <a:chExt cx="4683795" cy="942191"/>
            </a:xfrm>
          </p:grpSpPr>
          <p:sp>
            <p:nvSpPr>
              <p:cNvPr id="11" name="Rectangle 10">
                <a:extLst>
                  <a:ext uri="{FF2B5EF4-FFF2-40B4-BE49-F238E27FC236}">
                    <a16:creationId xmlns:a16="http://schemas.microsoft.com/office/drawing/2014/main" id="{486DFB27-69CE-4F24-AEB9-C539F85B08EB}"/>
                  </a:ext>
                </a:extLst>
              </p:cNvPr>
              <p:cNvSpPr/>
              <p:nvPr/>
            </p:nvSpPr>
            <p:spPr>
              <a:xfrm>
                <a:off x="1824037" y="5334000"/>
                <a:ext cx="3103540" cy="94219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Allowed in both modes</a:t>
                </a:r>
              </a:p>
            </p:txBody>
          </p:sp>
          <p:sp>
            <p:nvSpPr>
              <p:cNvPr id="12" name="Rectangle 11">
                <a:extLst>
                  <a:ext uri="{FF2B5EF4-FFF2-40B4-BE49-F238E27FC236}">
                    <a16:creationId xmlns:a16="http://schemas.microsoft.com/office/drawing/2014/main" id="{4D45EDFD-C6C8-47D0-B8A4-50EEE62880E6}"/>
                  </a:ext>
                </a:extLst>
              </p:cNvPr>
              <p:cNvSpPr/>
              <p:nvPr/>
            </p:nvSpPr>
            <p:spPr>
              <a:xfrm>
                <a:off x="4927578" y="5334000"/>
                <a:ext cx="1580254" cy="9421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Only allowed in Kernel mode</a:t>
                </a:r>
              </a:p>
            </p:txBody>
          </p:sp>
        </p:grpSp>
        <p:sp>
          <p:nvSpPr>
            <p:cNvPr id="13" name="TextBox 12">
              <a:extLst>
                <a:ext uri="{FF2B5EF4-FFF2-40B4-BE49-F238E27FC236}">
                  <a16:creationId xmlns:a16="http://schemas.microsoft.com/office/drawing/2014/main" id="{1BF884B3-1592-4774-B3B4-B80EF17E3FFA}"/>
                </a:ext>
              </a:extLst>
            </p:cNvPr>
            <p:cNvSpPr txBox="1"/>
            <p:nvPr/>
          </p:nvSpPr>
          <p:spPr>
            <a:xfrm>
              <a:off x="4360759" y="5823553"/>
              <a:ext cx="1794081" cy="338554"/>
            </a:xfrm>
            <a:prstGeom prst="rect">
              <a:avLst/>
            </a:prstGeom>
            <a:noFill/>
          </p:spPr>
          <p:txBody>
            <a:bodyPr wrap="none" rtlCol="0">
              <a:spAutoFit/>
            </a:bodyPr>
            <a:lstStyle/>
            <a:p>
              <a:r>
                <a:rPr lang="en-US" sz="1600" dirty="0"/>
                <a:t>Full Instruction Set</a:t>
              </a:r>
            </a:p>
          </p:txBody>
        </p:sp>
      </p:grpSp>
      <p:grpSp>
        <p:nvGrpSpPr>
          <p:cNvPr id="63" name="Group 62">
            <a:extLst>
              <a:ext uri="{FF2B5EF4-FFF2-40B4-BE49-F238E27FC236}">
                <a16:creationId xmlns:a16="http://schemas.microsoft.com/office/drawing/2014/main" id="{0ACDDC9E-22BA-456E-9BFC-7BA02D88CBDE}"/>
              </a:ext>
            </a:extLst>
          </p:cNvPr>
          <p:cNvGrpSpPr/>
          <p:nvPr/>
        </p:nvGrpSpPr>
        <p:grpSpPr>
          <a:xfrm>
            <a:off x="990600" y="3429000"/>
            <a:ext cx="5988816" cy="3355165"/>
            <a:chOff x="990600" y="3429000"/>
            <a:chExt cx="5988816" cy="3355165"/>
          </a:xfrm>
        </p:grpSpPr>
        <p:grpSp>
          <p:nvGrpSpPr>
            <p:cNvPr id="15" name="Group 14">
              <a:extLst>
                <a:ext uri="{FF2B5EF4-FFF2-40B4-BE49-F238E27FC236}">
                  <a16:creationId xmlns:a16="http://schemas.microsoft.com/office/drawing/2014/main" id="{85D98A35-B77E-47A9-85DF-B344195AD3A3}"/>
                </a:ext>
              </a:extLst>
            </p:cNvPr>
            <p:cNvGrpSpPr/>
            <p:nvPr/>
          </p:nvGrpSpPr>
          <p:grpSpPr>
            <a:xfrm>
              <a:off x="990600" y="3429000"/>
              <a:ext cx="4285136" cy="1968658"/>
              <a:chOff x="2233748" y="2671338"/>
              <a:chExt cx="4721526" cy="2542423"/>
            </a:xfrm>
          </p:grpSpPr>
          <p:sp>
            <p:nvSpPr>
              <p:cNvPr id="16" name="Diamond 15">
                <a:extLst>
                  <a:ext uri="{FF2B5EF4-FFF2-40B4-BE49-F238E27FC236}">
                    <a16:creationId xmlns:a16="http://schemas.microsoft.com/office/drawing/2014/main" id="{89F9145D-0F27-47AD-A5BF-D36717522C12}"/>
                  </a:ext>
                </a:extLst>
              </p:cNvPr>
              <p:cNvSpPr/>
              <p:nvPr/>
            </p:nvSpPr>
            <p:spPr>
              <a:xfrm>
                <a:off x="2590799" y="2671338"/>
                <a:ext cx="1981200" cy="1295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  USER mode?</a:t>
                </a:r>
              </a:p>
            </p:txBody>
          </p:sp>
          <p:sp>
            <p:nvSpPr>
              <p:cNvPr id="17" name="Rectangle 16">
                <a:extLst>
                  <a:ext uri="{FF2B5EF4-FFF2-40B4-BE49-F238E27FC236}">
                    <a16:creationId xmlns:a16="http://schemas.microsoft.com/office/drawing/2014/main" id="{F7C05E39-5754-415E-A77F-931874DFED20}"/>
                  </a:ext>
                </a:extLst>
              </p:cNvPr>
              <p:cNvSpPr/>
              <p:nvPr/>
            </p:nvSpPr>
            <p:spPr>
              <a:xfrm>
                <a:off x="2233748" y="4344282"/>
                <a:ext cx="2695303" cy="869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Perform necessary </a:t>
                </a:r>
                <a:br>
                  <a:rPr lang="en-US" sz="1600" dirty="0"/>
                </a:br>
                <a:r>
                  <a:rPr lang="en-US" sz="1600" dirty="0"/>
                  <a:t>checks before executing</a:t>
                </a:r>
              </a:p>
            </p:txBody>
          </p:sp>
          <p:sp>
            <p:nvSpPr>
              <p:cNvPr id="18" name="Rectangle 17">
                <a:extLst>
                  <a:ext uri="{FF2B5EF4-FFF2-40B4-BE49-F238E27FC236}">
                    <a16:creationId xmlns:a16="http://schemas.microsoft.com/office/drawing/2014/main" id="{269DD3AB-E024-4198-840C-BFE3674D696D}"/>
                  </a:ext>
                </a:extLst>
              </p:cNvPr>
              <p:cNvSpPr/>
              <p:nvPr/>
            </p:nvSpPr>
            <p:spPr>
              <a:xfrm>
                <a:off x="5100159" y="2810440"/>
                <a:ext cx="1855115" cy="968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Execute (i.e., can do anything w/o checks)</a:t>
                </a:r>
              </a:p>
            </p:txBody>
          </p:sp>
          <p:cxnSp>
            <p:nvCxnSpPr>
              <p:cNvPr id="19" name="Straight Arrow Connector 18">
                <a:extLst>
                  <a:ext uri="{FF2B5EF4-FFF2-40B4-BE49-F238E27FC236}">
                    <a16:creationId xmlns:a16="http://schemas.microsoft.com/office/drawing/2014/main" id="{683AC0A4-5890-426B-A973-8523E7DF32B6}"/>
                  </a:ext>
                </a:extLst>
              </p:cNvPr>
              <p:cNvCxnSpPr>
                <a:cxnSpLocks/>
                <a:stCxn id="16" idx="2"/>
                <a:endCxn id="17" idx="0"/>
              </p:cNvCxnSpPr>
              <p:nvPr/>
            </p:nvCxnSpPr>
            <p:spPr>
              <a:xfrm>
                <a:off x="3581398" y="3966738"/>
                <a:ext cx="1" cy="377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092B3D9-4F1B-42DD-B5B5-AF0FA23ABFB4}"/>
                  </a:ext>
                </a:extLst>
              </p:cNvPr>
              <p:cNvSpPr txBox="1"/>
              <p:nvPr/>
            </p:nvSpPr>
            <p:spPr>
              <a:xfrm>
                <a:off x="3620919" y="3856372"/>
                <a:ext cx="559783" cy="478024"/>
              </a:xfrm>
              <a:prstGeom prst="rect">
                <a:avLst/>
              </a:prstGeom>
              <a:noFill/>
            </p:spPr>
            <p:txBody>
              <a:bodyPr wrap="none" rtlCol="0">
                <a:spAutoFit/>
              </a:bodyPr>
              <a:lstStyle/>
              <a:p>
                <a:r>
                  <a:rPr lang="en-US" sz="1600" dirty="0"/>
                  <a:t>yes</a:t>
                </a:r>
              </a:p>
            </p:txBody>
          </p:sp>
          <p:sp>
            <p:nvSpPr>
              <p:cNvPr id="21" name="TextBox 20">
                <a:extLst>
                  <a:ext uri="{FF2B5EF4-FFF2-40B4-BE49-F238E27FC236}">
                    <a16:creationId xmlns:a16="http://schemas.microsoft.com/office/drawing/2014/main" id="{E9DF6D4F-E66F-4F70-9DD5-0458D7EF8653}"/>
                  </a:ext>
                </a:extLst>
              </p:cNvPr>
              <p:cNvSpPr txBox="1"/>
              <p:nvPr/>
            </p:nvSpPr>
            <p:spPr>
              <a:xfrm>
                <a:off x="4596398" y="2924174"/>
                <a:ext cx="480908" cy="478024"/>
              </a:xfrm>
              <a:prstGeom prst="rect">
                <a:avLst/>
              </a:prstGeom>
              <a:noFill/>
            </p:spPr>
            <p:txBody>
              <a:bodyPr wrap="none" rtlCol="0">
                <a:spAutoFit/>
              </a:bodyPr>
              <a:lstStyle/>
              <a:p>
                <a:r>
                  <a:rPr lang="en-US" sz="1600" dirty="0"/>
                  <a:t>no</a:t>
                </a:r>
              </a:p>
            </p:txBody>
          </p:sp>
        </p:grpSp>
        <p:cxnSp>
          <p:nvCxnSpPr>
            <p:cNvPr id="22" name="Straight Arrow Connector 21">
              <a:extLst>
                <a:ext uri="{FF2B5EF4-FFF2-40B4-BE49-F238E27FC236}">
                  <a16:creationId xmlns:a16="http://schemas.microsoft.com/office/drawing/2014/main" id="{E99B4C08-233F-4E87-B6FF-3B00654597E0}"/>
                </a:ext>
              </a:extLst>
            </p:cNvPr>
            <p:cNvCxnSpPr>
              <a:cxnSpLocks/>
              <a:stCxn id="16" idx="3"/>
              <a:endCxn id="18" idx="1"/>
            </p:cNvCxnSpPr>
            <p:nvPr/>
          </p:nvCxnSpPr>
          <p:spPr>
            <a:xfrm flipV="1">
              <a:off x="3112736" y="3911606"/>
              <a:ext cx="479345" cy="18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Diamond 26">
              <a:extLst>
                <a:ext uri="{FF2B5EF4-FFF2-40B4-BE49-F238E27FC236}">
                  <a16:creationId xmlns:a16="http://schemas.microsoft.com/office/drawing/2014/main" id="{78E08B97-9850-4B97-9A4D-E70DB854235B}"/>
                </a:ext>
              </a:extLst>
            </p:cNvPr>
            <p:cNvSpPr/>
            <p:nvPr/>
          </p:nvSpPr>
          <p:spPr>
            <a:xfrm>
              <a:off x="1190190" y="5550660"/>
              <a:ext cx="2047006" cy="8485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Any violation?</a:t>
              </a:r>
            </a:p>
          </p:txBody>
        </p:sp>
        <p:cxnSp>
          <p:nvCxnSpPr>
            <p:cNvPr id="28" name="Straight Arrow Connector 27">
              <a:extLst>
                <a:ext uri="{FF2B5EF4-FFF2-40B4-BE49-F238E27FC236}">
                  <a16:creationId xmlns:a16="http://schemas.microsoft.com/office/drawing/2014/main" id="{E87479B1-2EA5-4F43-A91D-E209CC24C62F}"/>
                </a:ext>
              </a:extLst>
            </p:cNvPr>
            <p:cNvCxnSpPr>
              <a:cxnSpLocks/>
              <a:stCxn id="17" idx="2"/>
              <a:endCxn id="27" idx="0"/>
            </p:cNvCxnSpPr>
            <p:nvPr/>
          </p:nvCxnSpPr>
          <p:spPr>
            <a:xfrm flipH="1">
              <a:off x="2213693" y="5397658"/>
              <a:ext cx="1" cy="15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C5B52-4916-4E08-AAF2-806D576B00C3}"/>
                </a:ext>
              </a:extLst>
            </p:cNvPr>
            <p:cNvSpPr txBox="1"/>
            <p:nvPr/>
          </p:nvSpPr>
          <p:spPr>
            <a:xfrm>
              <a:off x="5266987" y="6399192"/>
              <a:ext cx="508045" cy="370145"/>
            </a:xfrm>
            <a:prstGeom prst="rect">
              <a:avLst/>
            </a:prstGeom>
            <a:noFill/>
          </p:spPr>
          <p:txBody>
            <a:bodyPr wrap="none" rtlCol="0">
              <a:spAutoFit/>
            </a:bodyPr>
            <a:lstStyle/>
            <a:p>
              <a:r>
                <a:rPr lang="en-US" sz="1600" dirty="0"/>
                <a:t>yes</a:t>
              </a:r>
            </a:p>
          </p:txBody>
        </p:sp>
        <p:cxnSp>
          <p:nvCxnSpPr>
            <p:cNvPr id="43" name="Straight Arrow Connector 42">
              <a:extLst>
                <a:ext uri="{FF2B5EF4-FFF2-40B4-BE49-F238E27FC236}">
                  <a16:creationId xmlns:a16="http://schemas.microsoft.com/office/drawing/2014/main" id="{DC135A6C-6394-4583-BCAE-887D31E295EF}"/>
                </a:ext>
              </a:extLst>
            </p:cNvPr>
            <p:cNvCxnSpPr>
              <a:cxnSpLocks/>
              <a:stCxn id="27" idx="3"/>
              <a:endCxn id="46" idx="1"/>
            </p:cNvCxnSpPr>
            <p:nvPr/>
          </p:nvCxnSpPr>
          <p:spPr>
            <a:xfrm>
              <a:off x="3237196" y="5974926"/>
              <a:ext cx="334145" cy="1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FD2BC212-D381-4364-BFCA-1A555AC63A81}"/>
                </a:ext>
              </a:extLst>
            </p:cNvPr>
            <p:cNvSpPr/>
            <p:nvPr/>
          </p:nvSpPr>
          <p:spPr>
            <a:xfrm>
              <a:off x="3571341" y="5679439"/>
              <a:ext cx="1132320" cy="594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Execute</a:t>
              </a:r>
            </a:p>
          </p:txBody>
        </p:sp>
        <p:cxnSp>
          <p:nvCxnSpPr>
            <p:cNvPr id="49" name="Connector: Elbow 48">
              <a:extLst>
                <a:ext uri="{FF2B5EF4-FFF2-40B4-BE49-F238E27FC236}">
                  <a16:creationId xmlns:a16="http://schemas.microsoft.com/office/drawing/2014/main" id="{BBE2EC47-A217-4E3A-90AA-00E407627100}"/>
                </a:ext>
              </a:extLst>
            </p:cNvPr>
            <p:cNvCxnSpPr>
              <a:cxnSpLocks/>
              <a:stCxn id="27" idx="2"/>
            </p:cNvCxnSpPr>
            <p:nvPr/>
          </p:nvCxnSpPr>
          <p:spPr>
            <a:xfrm rot="16200000" flipH="1">
              <a:off x="3979921" y="4632964"/>
              <a:ext cx="92238" cy="36246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29F5706-2305-4943-B85D-28F641807604}"/>
                </a:ext>
              </a:extLst>
            </p:cNvPr>
            <p:cNvSpPr txBox="1"/>
            <p:nvPr/>
          </p:nvSpPr>
          <p:spPr>
            <a:xfrm>
              <a:off x="3093212" y="5711374"/>
              <a:ext cx="402674" cy="338554"/>
            </a:xfrm>
            <a:prstGeom prst="rect">
              <a:avLst/>
            </a:prstGeom>
            <a:noFill/>
          </p:spPr>
          <p:txBody>
            <a:bodyPr wrap="none" rtlCol="0">
              <a:spAutoFit/>
            </a:bodyPr>
            <a:lstStyle/>
            <a:p>
              <a:r>
                <a:rPr lang="en-US" sz="1600" dirty="0"/>
                <a:t>no</a:t>
              </a:r>
            </a:p>
          </p:txBody>
        </p:sp>
        <p:sp>
          <p:nvSpPr>
            <p:cNvPr id="61" name="Rectangle 60">
              <a:extLst>
                <a:ext uri="{FF2B5EF4-FFF2-40B4-BE49-F238E27FC236}">
                  <a16:creationId xmlns:a16="http://schemas.microsoft.com/office/drawing/2014/main" id="{055E9309-4980-42D0-A5B1-928093280543}"/>
                </a:ext>
              </a:extLst>
            </p:cNvPr>
            <p:cNvSpPr/>
            <p:nvPr/>
          </p:nvSpPr>
          <p:spPr>
            <a:xfrm>
              <a:off x="5847096" y="6189976"/>
              <a:ext cx="1132320" cy="594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Terminate program</a:t>
              </a:r>
            </a:p>
          </p:txBody>
        </p:sp>
      </p:grpSp>
    </p:spTree>
    <p:extLst>
      <p:ext uri="{BB962C8B-B14F-4D97-AF65-F5344CB8AC3E}">
        <p14:creationId xmlns:p14="http://schemas.microsoft.com/office/powerpoint/2010/main" val="1448213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Privileged Instructions - Examples</a:t>
            </a:r>
          </a:p>
        </p:txBody>
      </p:sp>
      <p:sp>
        <p:nvSpPr>
          <p:cNvPr id="6" name="Content Placeholder 5"/>
          <p:cNvSpPr>
            <a:spLocks noGrp="1"/>
          </p:cNvSpPr>
          <p:nvPr>
            <p:ph idx="1"/>
          </p:nvPr>
        </p:nvSpPr>
        <p:spPr>
          <a:xfrm>
            <a:off x="685800" y="1066800"/>
            <a:ext cx="8455152" cy="5543550"/>
          </a:xfrm>
        </p:spPr>
        <p:txBody>
          <a:bodyPr>
            <a:noAutofit/>
          </a:bodyPr>
          <a:lstStyle/>
          <a:p>
            <a:r>
              <a:rPr lang="en-US" sz="2800" dirty="0"/>
              <a:t>Only the OS should be able to </a:t>
            </a:r>
          </a:p>
          <a:p>
            <a:pPr lvl="1"/>
            <a:r>
              <a:rPr lang="en-US" sz="2400" dirty="0"/>
              <a:t>Directly access I/O devices (disks, printers..)</a:t>
            </a:r>
          </a:p>
          <a:p>
            <a:pPr lvl="2"/>
            <a:r>
              <a:rPr lang="en-US" sz="2000" dirty="0"/>
              <a:t>Allows OS to enforce security and fairness </a:t>
            </a:r>
          </a:p>
          <a:p>
            <a:pPr lvl="2"/>
            <a:r>
              <a:rPr lang="en-US" sz="2000" dirty="0"/>
              <a:t>User programs cannot possibly be fair to each other</a:t>
            </a:r>
          </a:p>
          <a:p>
            <a:pPr lvl="1"/>
            <a:r>
              <a:rPr lang="en-US" sz="2400" dirty="0"/>
              <a:t>Manipulate memory management state</a:t>
            </a:r>
          </a:p>
          <a:p>
            <a:pPr lvl="2"/>
            <a:r>
              <a:rPr lang="en-US" sz="2000" dirty="0"/>
              <a:t>E.g., page tables (Virtual-&gt; Physical), protection bits, TLB entries, etc.</a:t>
            </a:r>
          </a:p>
          <a:p>
            <a:pPr lvl="2"/>
            <a:r>
              <a:rPr lang="en-US" sz="2000" dirty="0"/>
              <a:t>Processes use them, but cannot modify – that would defeat the protection</a:t>
            </a:r>
          </a:p>
          <a:p>
            <a:pPr lvl="1"/>
            <a:r>
              <a:rPr lang="en-US" sz="2400" dirty="0"/>
              <a:t>Adjust protected control registers </a:t>
            </a:r>
          </a:p>
          <a:p>
            <a:pPr lvl="2"/>
            <a:r>
              <a:rPr lang="en-US" sz="2000" dirty="0"/>
              <a:t>User </a:t>
            </a:r>
            <a:r>
              <a:rPr lang="en-US" sz="2000" dirty="0">
                <a:sym typeface="Wingdings" panose="05000000000000000000" pitchFamily="2" charset="2"/>
              </a:rPr>
              <a:t>  K</a:t>
            </a:r>
            <a:r>
              <a:rPr lang="en-US" sz="2000" dirty="0"/>
              <a:t>ernel modes or Raise/Lower interrupt level </a:t>
            </a:r>
          </a:p>
          <a:p>
            <a:pPr lvl="1"/>
            <a:r>
              <a:rPr lang="en-US" sz="2400" dirty="0"/>
              <a:t>Execute CLF instruction</a:t>
            </a:r>
          </a:p>
        </p:txBody>
      </p:sp>
      <p:grpSp>
        <p:nvGrpSpPr>
          <p:cNvPr id="9" name="Group 8">
            <a:extLst>
              <a:ext uri="{FF2B5EF4-FFF2-40B4-BE49-F238E27FC236}">
                <a16:creationId xmlns:a16="http://schemas.microsoft.com/office/drawing/2014/main" id="{D6A503E2-5F53-4184-9AB8-988D3E6FFF61}"/>
              </a:ext>
            </a:extLst>
          </p:cNvPr>
          <p:cNvGrpSpPr/>
          <p:nvPr/>
        </p:nvGrpSpPr>
        <p:grpSpPr>
          <a:xfrm>
            <a:off x="7620000" y="2773369"/>
            <a:ext cx="1447800" cy="1617061"/>
            <a:chOff x="7620000" y="2773369"/>
            <a:chExt cx="1447800" cy="1617061"/>
          </a:xfrm>
        </p:grpSpPr>
        <p:sp>
          <p:nvSpPr>
            <p:cNvPr id="4" name="Oval 3">
              <a:extLst>
                <a:ext uri="{FF2B5EF4-FFF2-40B4-BE49-F238E27FC236}">
                  <a16:creationId xmlns:a16="http://schemas.microsoft.com/office/drawing/2014/main" id="{A2C7D253-F353-414F-A0F1-D253B043F0A2}"/>
                </a:ext>
              </a:extLst>
            </p:cNvPr>
            <p:cNvSpPr/>
            <p:nvPr/>
          </p:nvSpPr>
          <p:spPr>
            <a:xfrm>
              <a:off x="7620000" y="3857030"/>
              <a:ext cx="6096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8E01D9A7-1A32-4901-8BA9-9F5F4F165FFB}"/>
                </a:ext>
              </a:extLst>
            </p:cNvPr>
            <p:cNvCxnSpPr>
              <a:cxnSpLocks/>
              <a:stCxn id="4" idx="0"/>
              <a:endCxn id="8" idx="2"/>
            </p:cNvCxnSpPr>
            <p:nvPr/>
          </p:nvCxnSpPr>
          <p:spPr>
            <a:xfrm rot="5400000" flipH="1" flipV="1">
              <a:off x="7999952" y="3436882"/>
              <a:ext cx="344997" cy="4953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C3F269-F9D1-48BE-8711-AA63A7C6F199}"/>
                </a:ext>
              </a:extLst>
            </p:cNvPr>
            <p:cNvSpPr txBox="1"/>
            <p:nvPr/>
          </p:nvSpPr>
          <p:spPr>
            <a:xfrm>
              <a:off x="7772400" y="2773369"/>
              <a:ext cx="1295400" cy="738664"/>
            </a:xfrm>
            <a:prstGeom prst="rect">
              <a:avLst/>
            </a:prstGeom>
            <a:noFill/>
          </p:spPr>
          <p:txBody>
            <a:bodyPr wrap="square" rtlCol="0">
              <a:spAutoFit/>
            </a:bodyPr>
            <a:lstStyle/>
            <a:p>
              <a:r>
                <a:rPr lang="en-US" sz="1400" dirty="0">
                  <a:solidFill>
                    <a:srgbClr val="FF0000"/>
                  </a:solidFill>
                </a:rPr>
                <a:t>A small cache for page tables</a:t>
              </a:r>
            </a:p>
          </p:txBody>
        </p:sp>
      </p:grpSp>
      <p:sp>
        <p:nvSpPr>
          <p:cNvPr id="5" name="Slide Number Placeholder 4">
            <a:extLst>
              <a:ext uri="{FF2B5EF4-FFF2-40B4-BE49-F238E27FC236}">
                <a16:creationId xmlns:a16="http://schemas.microsoft.com/office/drawing/2014/main" id="{779C216F-F4D3-4DB3-8D0D-739D52A33D62}"/>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19</a:t>
            </a:fld>
            <a:endParaRPr lang="en-US" dirty="0">
              <a:solidFill>
                <a:srgbClr val="FFFFFF"/>
              </a:solidFill>
            </a:endParaRPr>
          </a:p>
        </p:txBody>
      </p:sp>
    </p:spTree>
    <p:extLst>
      <p:ext uri="{BB962C8B-B14F-4D97-AF65-F5344CB8AC3E}">
        <p14:creationId xmlns:p14="http://schemas.microsoft.com/office/powerpoint/2010/main" val="53100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17161" y="486734"/>
            <a:ext cx="6299200" cy="573088"/>
          </a:xfrm>
        </p:spPr>
        <p:txBody>
          <a:bodyPr>
            <a:normAutofit fontScale="90000"/>
          </a:bodyPr>
          <a:lstStyle/>
          <a:p>
            <a:pPr eaLnBrk="1" hangingPunct="1"/>
            <a:r>
              <a:rPr lang="en-US" altLang="en-US" dirty="0"/>
              <a:t>Altering the Control Flow</a:t>
            </a:r>
          </a:p>
        </p:txBody>
      </p:sp>
      <p:sp>
        <p:nvSpPr>
          <p:cNvPr id="34819" name="Rectangle 3"/>
          <p:cNvSpPr>
            <a:spLocks noGrp="1" noChangeArrowheads="1"/>
          </p:cNvSpPr>
          <p:nvPr>
            <p:ph idx="1"/>
          </p:nvPr>
        </p:nvSpPr>
        <p:spPr>
          <a:xfrm>
            <a:off x="533400" y="1485468"/>
            <a:ext cx="8472487" cy="5454650"/>
          </a:xfrm>
        </p:spPr>
        <p:txBody>
          <a:bodyPr>
            <a:normAutofit lnSpcReduction="10000"/>
          </a:bodyPr>
          <a:lstStyle/>
          <a:p>
            <a:pPr eaLnBrk="1" hangingPunct="1"/>
            <a:r>
              <a:rPr lang="en-US" altLang="en-US" dirty="0"/>
              <a:t>CPU executes instructions 1-at-a-time mostly sequentially</a:t>
            </a:r>
          </a:p>
          <a:p>
            <a:pPr eaLnBrk="1" hangingPunct="1"/>
            <a:r>
              <a:rPr lang="en-US" altLang="en-US" dirty="0"/>
              <a:t>Program-assisted mechanisms for changing control flow:</a:t>
            </a:r>
          </a:p>
          <a:p>
            <a:pPr lvl="1" eaLnBrk="1" hangingPunct="1"/>
            <a:r>
              <a:rPr lang="en-US" altLang="en-US" b="1" dirty="0"/>
              <a:t>Jumps and branches</a:t>
            </a:r>
            <a:r>
              <a:rPr lang="en-US" altLang="en-US" dirty="0"/>
              <a:t>—react to changes in program state</a:t>
            </a:r>
          </a:p>
          <a:p>
            <a:pPr lvl="1" eaLnBrk="1" hangingPunct="1"/>
            <a:r>
              <a:rPr lang="en-US" altLang="en-US" b="1" dirty="0"/>
              <a:t>Function call and return</a:t>
            </a:r>
            <a:r>
              <a:rPr lang="en-US" altLang="en-US" dirty="0"/>
              <a:t> using stack discipline—react to program state</a:t>
            </a:r>
          </a:p>
          <a:p>
            <a:pPr eaLnBrk="1" hangingPunct="1"/>
            <a:r>
              <a:rPr lang="en-US" altLang="en-US" dirty="0"/>
              <a:t>Insufficient  for a useful system</a:t>
            </a:r>
          </a:p>
          <a:p>
            <a:pPr lvl="1" eaLnBrk="1" hangingPunct="1"/>
            <a:r>
              <a:rPr lang="en-US" altLang="en-US" dirty="0"/>
              <a:t>The user application is the central thing – how to let OS into the CPU unless the app gives up control?</a:t>
            </a:r>
          </a:p>
          <a:p>
            <a:pPr lvl="1" eaLnBrk="1" hangingPunct="1"/>
            <a:r>
              <a:rPr lang="en-US" altLang="en-US" dirty="0"/>
              <a:t>Thus, difficult for the CPU to react to other changes in system state </a:t>
            </a:r>
          </a:p>
          <a:p>
            <a:pPr lvl="2" eaLnBrk="1" hangingPunct="1"/>
            <a:r>
              <a:rPr lang="en-US" altLang="en-US" dirty="0"/>
              <a:t>Data arrives from a network adapter</a:t>
            </a:r>
          </a:p>
          <a:p>
            <a:pPr lvl="2" eaLnBrk="1" hangingPunct="1"/>
            <a:r>
              <a:rPr lang="en-US" altLang="en-US" dirty="0"/>
              <a:t>Instruction divides by zero</a:t>
            </a:r>
          </a:p>
          <a:p>
            <a:pPr lvl="2" eaLnBrk="1" hangingPunct="1"/>
            <a:r>
              <a:rPr lang="en-US" altLang="en-US" dirty="0"/>
              <a:t>User hits control-C at the keyboard</a:t>
            </a:r>
          </a:p>
          <a:p>
            <a:pPr eaLnBrk="1" hangingPunct="1"/>
            <a:r>
              <a:rPr lang="en-US" altLang="en-US" dirty="0"/>
              <a:t>System needs mechanisms for “exception control flow”</a:t>
            </a:r>
          </a:p>
        </p:txBody>
      </p:sp>
      <p:sp>
        <p:nvSpPr>
          <p:cNvPr id="3" name="Slide Number Placeholder 2"/>
          <p:cNvSpPr>
            <a:spLocks noGrp="1"/>
          </p:cNvSpPr>
          <p:nvPr>
            <p:ph type="sldNum" sz="quarter" idx="4294967295"/>
          </p:nvPr>
        </p:nvSpPr>
        <p:spPr>
          <a:xfrm>
            <a:off x="7104552" y="6453386"/>
            <a:ext cx="1197219" cy="404614"/>
          </a:xfrm>
        </p:spPr>
        <p:txBody>
          <a:bodyPr/>
          <a:lstStyle/>
          <a:p>
            <a:fld id="{1AD93096-5B34-4342-9326-69289CEAE4C2}" type="slidenum">
              <a:rPr lang="en-US" smtClean="0"/>
              <a:pPr/>
              <a:t>2</a:t>
            </a:fld>
            <a:endParaRPr lang="en-US" dirty="0">
              <a:solidFill>
                <a:srgbClr val="FFFFFF"/>
              </a:solidFill>
            </a:endParaRPr>
          </a:p>
        </p:txBody>
      </p:sp>
    </p:spTree>
    <p:extLst>
      <p:ext uri="{BB962C8B-B14F-4D97-AF65-F5344CB8AC3E}">
        <p14:creationId xmlns:p14="http://schemas.microsoft.com/office/powerpoint/2010/main" val="38291583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819">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81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8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Simple CPU Model – Needs Some Change</a:t>
            </a:r>
          </a:p>
        </p:txBody>
      </p:sp>
      <p:sp>
        <p:nvSpPr>
          <p:cNvPr id="5" name="Trapezoid 4">
            <a:extLst>
              <a:ext uri="{FF2B5EF4-FFF2-40B4-BE49-F238E27FC236}">
                <a16:creationId xmlns:a16="http://schemas.microsoft.com/office/drawing/2014/main" id="{8A9258E7-2402-4698-AC3E-45C0B4A71BA2}"/>
              </a:ext>
            </a:extLst>
          </p:cNvPr>
          <p:cNvSpPr/>
          <p:nvPr/>
        </p:nvSpPr>
        <p:spPr>
          <a:xfrm rot="5400000">
            <a:off x="1971041" y="3281684"/>
            <a:ext cx="1066800" cy="75183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PC</a:t>
            </a:r>
          </a:p>
        </p:txBody>
      </p:sp>
      <p:sp>
        <p:nvSpPr>
          <p:cNvPr id="7" name="Rectangle 6">
            <a:extLst>
              <a:ext uri="{FF2B5EF4-FFF2-40B4-BE49-F238E27FC236}">
                <a16:creationId xmlns:a16="http://schemas.microsoft.com/office/drawing/2014/main" id="{8A602959-F58D-4C66-9DA9-958AE3A23DB7}"/>
              </a:ext>
            </a:extLst>
          </p:cNvPr>
          <p:cNvSpPr/>
          <p:nvPr/>
        </p:nvSpPr>
        <p:spPr>
          <a:xfrm>
            <a:off x="3429000" y="2743199"/>
            <a:ext cx="9144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Program Counter (PC)</a:t>
            </a:r>
          </a:p>
        </p:txBody>
      </p:sp>
      <p:sp>
        <p:nvSpPr>
          <p:cNvPr id="12" name="Rectangle 11">
            <a:extLst>
              <a:ext uri="{FF2B5EF4-FFF2-40B4-BE49-F238E27FC236}">
                <a16:creationId xmlns:a16="http://schemas.microsoft.com/office/drawing/2014/main" id="{61E969D2-2218-4D31-828B-841264F52331}"/>
              </a:ext>
            </a:extLst>
          </p:cNvPr>
          <p:cNvSpPr/>
          <p:nvPr/>
        </p:nvSpPr>
        <p:spPr>
          <a:xfrm>
            <a:off x="4876800" y="2743199"/>
            <a:ext cx="1107444"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CPU Instruction Fetch &amp; Exec</a:t>
            </a:r>
          </a:p>
        </p:txBody>
      </p:sp>
      <p:cxnSp>
        <p:nvCxnSpPr>
          <p:cNvPr id="9" name="Straight Arrow Connector 8">
            <a:extLst>
              <a:ext uri="{FF2B5EF4-FFF2-40B4-BE49-F238E27FC236}">
                <a16:creationId xmlns:a16="http://schemas.microsoft.com/office/drawing/2014/main" id="{62133F0D-3751-422A-B799-230BC3C7B179}"/>
              </a:ext>
            </a:extLst>
          </p:cNvPr>
          <p:cNvCxnSpPr>
            <a:cxnSpLocks/>
            <a:stCxn id="5" idx="0"/>
            <a:endCxn id="7" idx="1"/>
          </p:cNvCxnSpPr>
          <p:nvPr/>
        </p:nvCxnSpPr>
        <p:spPr>
          <a:xfrm flipV="1">
            <a:off x="2880359" y="3657599"/>
            <a:ext cx="548641"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DD3EE4F-F83E-4AED-A3D3-AD4D17459037}"/>
              </a:ext>
            </a:extLst>
          </p:cNvPr>
          <p:cNvCxnSpPr>
            <a:cxnSpLocks/>
            <a:stCxn id="7" idx="3"/>
            <a:endCxn id="12" idx="1"/>
          </p:cNvCxnSpPr>
          <p:nvPr/>
        </p:nvCxnSpPr>
        <p:spPr>
          <a:xfrm>
            <a:off x="4343400" y="3657599"/>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8E89ADF9-39DE-4650-81E7-995EE6C03791}"/>
              </a:ext>
            </a:extLst>
          </p:cNvPr>
          <p:cNvCxnSpPr>
            <a:cxnSpLocks/>
            <a:stCxn id="7" idx="0"/>
            <a:endCxn id="5" idx="2"/>
          </p:cNvCxnSpPr>
          <p:nvPr/>
        </p:nvCxnSpPr>
        <p:spPr>
          <a:xfrm rot="16200000" flipH="1" flipV="1">
            <a:off x="2550160" y="2321562"/>
            <a:ext cx="914403" cy="1757676"/>
          </a:xfrm>
          <a:prstGeom prst="bentConnector4">
            <a:avLst>
              <a:gd name="adj1" fmla="val -25000"/>
              <a:gd name="adj2" fmla="val 121966"/>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0A291521-0A26-4192-9555-6EFF4175F225}"/>
              </a:ext>
            </a:extLst>
          </p:cNvPr>
          <p:cNvSpPr/>
          <p:nvPr/>
        </p:nvSpPr>
        <p:spPr>
          <a:xfrm>
            <a:off x="1371600" y="2743199"/>
            <a:ext cx="751836" cy="533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31" name="Connector: Elbow 30">
            <a:extLst>
              <a:ext uri="{FF2B5EF4-FFF2-40B4-BE49-F238E27FC236}">
                <a16:creationId xmlns:a16="http://schemas.microsoft.com/office/drawing/2014/main" id="{9D1FAF66-36EB-44C1-814B-BA140B3A14C8}"/>
              </a:ext>
            </a:extLst>
          </p:cNvPr>
          <p:cNvCxnSpPr>
            <a:cxnSpLocks/>
            <a:stCxn id="12" idx="3"/>
          </p:cNvCxnSpPr>
          <p:nvPr/>
        </p:nvCxnSpPr>
        <p:spPr>
          <a:xfrm flipH="1">
            <a:off x="2123436" y="3657599"/>
            <a:ext cx="3860808" cy="218982"/>
          </a:xfrm>
          <a:prstGeom prst="bentConnector5">
            <a:avLst>
              <a:gd name="adj1" fmla="val -4539"/>
              <a:gd name="adj2" fmla="val -675069"/>
              <a:gd name="adj3" fmla="val 1276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015EE539-90B0-4006-BBA4-D5EF98A85468}"/>
              </a:ext>
            </a:extLst>
          </p:cNvPr>
          <p:cNvCxnSpPr>
            <a:cxnSpLocks/>
            <a:endCxn id="5" idx="3"/>
          </p:cNvCxnSpPr>
          <p:nvPr/>
        </p:nvCxnSpPr>
        <p:spPr>
          <a:xfrm rot="10800000">
            <a:off x="2504441" y="4097024"/>
            <a:ext cx="3667760" cy="7865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48D49AB9-32C2-4E10-804D-51844FBE417C}"/>
              </a:ext>
            </a:extLst>
          </p:cNvPr>
          <p:cNvCxnSpPr>
            <a:cxnSpLocks/>
          </p:cNvCxnSpPr>
          <p:nvPr/>
        </p:nvCxnSpPr>
        <p:spPr>
          <a:xfrm rot="16200000" flipH="1">
            <a:off x="5695717" y="4407090"/>
            <a:ext cx="765012" cy="187956"/>
          </a:xfrm>
          <a:prstGeom prst="bentConnector3">
            <a:avLst>
              <a:gd name="adj1" fmla="val -1795"/>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8BE1BA2-259F-4FEF-944B-1E00D5698A18}"/>
              </a:ext>
            </a:extLst>
          </p:cNvPr>
          <p:cNvSpPr txBox="1"/>
          <p:nvPr/>
        </p:nvSpPr>
        <p:spPr>
          <a:xfrm>
            <a:off x="3688745" y="4883574"/>
            <a:ext cx="2505558" cy="369332"/>
          </a:xfrm>
          <a:prstGeom prst="rect">
            <a:avLst/>
          </a:prstGeom>
          <a:noFill/>
        </p:spPr>
        <p:txBody>
          <a:bodyPr wrap="none" rtlCol="0">
            <a:spAutoFit/>
          </a:bodyPr>
          <a:lstStyle/>
          <a:p>
            <a:r>
              <a:rPr lang="en-US" dirty="0">
                <a:solidFill>
                  <a:schemeClr val="accent2"/>
                </a:solidFill>
              </a:rPr>
              <a:t>Opcode (if branch/jump)</a:t>
            </a:r>
          </a:p>
        </p:txBody>
      </p:sp>
      <p:sp>
        <p:nvSpPr>
          <p:cNvPr id="60" name="TextBox 59">
            <a:extLst>
              <a:ext uri="{FF2B5EF4-FFF2-40B4-BE49-F238E27FC236}">
                <a16:creationId xmlns:a16="http://schemas.microsoft.com/office/drawing/2014/main" id="{C61E2972-1405-4272-A073-C6FEB4A8A900}"/>
              </a:ext>
            </a:extLst>
          </p:cNvPr>
          <p:cNvSpPr txBox="1"/>
          <p:nvPr/>
        </p:nvSpPr>
        <p:spPr>
          <a:xfrm>
            <a:off x="1585452" y="1828796"/>
            <a:ext cx="2308902" cy="369332"/>
          </a:xfrm>
          <a:prstGeom prst="rect">
            <a:avLst/>
          </a:prstGeom>
          <a:noFill/>
        </p:spPr>
        <p:txBody>
          <a:bodyPr wrap="none" rtlCol="0">
            <a:spAutoFit/>
          </a:bodyPr>
          <a:lstStyle/>
          <a:p>
            <a:r>
              <a:rPr lang="en-US" dirty="0">
                <a:solidFill>
                  <a:schemeClr val="accent2"/>
                </a:solidFill>
              </a:rPr>
              <a:t>branch/jump address </a:t>
            </a:r>
          </a:p>
        </p:txBody>
      </p:sp>
      <p:grpSp>
        <p:nvGrpSpPr>
          <p:cNvPr id="78" name="Group 77">
            <a:extLst>
              <a:ext uri="{FF2B5EF4-FFF2-40B4-BE49-F238E27FC236}">
                <a16:creationId xmlns:a16="http://schemas.microsoft.com/office/drawing/2014/main" id="{07F8F9A1-B7DA-467C-84E0-07B604CECC3C}"/>
              </a:ext>
            </a:extLst>
          </p:cNvPr>
          <p:cNvGrpSpPr/>
          <p:nvPr/>
        </p:nvGrpSpPr>
        <p:grpSpPr>
          <a:xfrm>
            <a:off x="1747518" y="2256670"/>
            <a:ext cx="7170114" cy="2287516"/>
            <a:chOff x="1747518" y="2256670"/>
            <a:chExt cx="7170114" cy="2287516"/>
          </a:xfrm>
        </p:grpSpPr>
        <p:sp>
          <p:nvSpPr>
            <p:cNvPr id="63" name="TextBox 62">
              <a:extLst>
                <a:ext uri="{FF2B5EF4-FFF2-40B4-BE49-F238E27FC236}">
                  <a16:creationId xmlns:a16="http://schemas.microsoft.com/office/drawing/2014/main" id="{8E6B2B5B-515F-41B2-8B5B-1DF2E1CC9A31}"/>
                </a:ext>
              </a:extLst>
            </p:cNvPr>
            <p:cNvSpPr txBox="1"/>
            <p:nvPr/>
          </p:nvSpPr>
          <p:spPr>
            <a:xfrm>
              <a:off x="6452718" y="2256670"/>
              <a:ext cx="2464914" cy="1200329"/>
            </a:xfrm>
            <a:prstGeom prst="rect">
              <a:avLst/>
            </a:prstGeom>
            <a:noFill/>
            <a:ln>
              <a:solidFill>
                <a:schemeClr val="tx1">
                  <a:lumMod val="85000"/>
                  <a:lumOff val="15000"/>
                </a:schemeClr>
              </a:solidFill>
            </a:ln>
          </p:spPr>
          <p:txBody>
            <a:bodyPr wrap="square" rtlCol="0">
              <a:spAutoFit/>
            </a:bodyPr>
            <a:lstStyle/>
            <a:p>
              <a:r>
                <a:rPr lang="en-US" dirty="0"/>
                <a:t>… </a:t>
              </a:r>
              <a:br>
                <a:rPr lang="en-US" dirty="0"/>
              </a:br>
              <a:r>
                <a:rPr lang="en-US" dirty="0">
                  <a:solidFill>
                    <a:srgbClr val="92D050"/>
                  </a:solidFill>
                </a:rPr>
                <a:t>100: ADD $</a:t>
              </a:r>
              <a:r>
                <a:rPr lang="en-US" dirty="0" err="1">
                  <a:solidFill>
                    <a:srgbClr val="92D050"/>
                  </a:solidFill>
                </a:rPr>
                <a:t>rs</a:t>
              </a:r>
              <a:r>
                <a:rPr lang="en-US" dirty="0">
                  <a:solidFill>
                    <a:srgbClr val="92D050"/>
                  </a:solidFill>
                </a:rPr>
                <a:t>, $</a:t>
              </a:r>
              <a:r>
                <a:rPr lang="en-US" dirty="0" err="1">
                  <a:solidFill>
                    <a:srgbClr val="92D050"/>
                  </a:solidFill>
                </a:rPr>
                <a:t>rt</a:t>
              </a:r>
              <a:r>
                <a:rPr lang="en-US" dirty="0">
                  <a:solidFill>
                    <a:srgbClr val="92D050"/>
                  </a:solidFill>
                </a:rPr>
                <a:t>, $</a:t>
              </a:r>
              <a:r>
                <a:rPr lang="en-US" dirty="0" err="1">
                  <a:solidFill>
                    <a:srgbClr val="92D050"/>
                  </a:solidFill>
                </a:rPr>
                <a:t>rd</a:t>
              </a:r>
              <a:endParaRPr lang="en-US" dirty="0">
                <a:solidFill>
                  <a:srgbClr val="92D050"/>
                </a:solidFill>
              </a:endParaRPr>
            </a:p>
            <a:p>
              <a:r>
                <a:rPr lang="en-US" dirty="0">
                  <a:solidFill>
                    <a:srgbClr val="FF0000"/>
                  </a:solidFill>
                </a:rPr>
                <a:t>104: JEQ $r1, $r2, -100</a:t>
              </a:r>
              <a:br>
                <a:rPr lang="en-US" dirty="0"/>
              </a:br>
              <a:r>
                <a:rPr lang="en-US" dirty="0"/>
                <a:t>…</a:t>
              </a:r>
            </a:p>
          </p:txBody>
        </p:sp>
        <p:cxnSp>
          <p:nvCxnSpPr>
            <p:cNvPr id="65" name="Straight Arrow Connector 64">
              <a:extLst>
                <a:ext uri="{FF2B5EF4-FFF2-40B4-BE49-F238E27FC236}">
                  <a16:creationId xmlns:a16="http://schemas.microsoft.com/office/drawing/2014/main" id="{42204C84-34DF-4F8A-B7A0-36EFB7163DFB}"/>
                </a:ext>
              </a:extLst>
            </p:cNvPr>
            <p:cNvCxnSpPr>
              <a:cxnSpLocks/>
            </p:cNvCxnSpPr>
            <p:nvPr/>
          </p:nvCxnSpPr>
          <p:spPr>
            <a:xfrm flipH="1" flipV="1">
              <a:off x="1747518" y="2656231"/>
              <a:ext cx="4720440" cy="1076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DE02ED1-60EF-4457-8868-0396B843AA9D}"/>
                </a:ext>
              </a:extLst>
            </p:cNvPr>
            <p:cNvCxnSpPr>
              <a:cxnSpLocks/>
            </p:cNvCxnSpPr>
            <p:nvPr/>
          </p:nvCxnSpPr>
          <p:spPr>
            <a:xfrm flipH="1">
              <a:off x="2571599" y="2978575"/>
              <a:ext cx="3896359" cy="1565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B1F0373E-C6BB-46FA-8B33-1A7EC8DFB0E3}"/>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20</a:t>
            </a:fld>
            <a:endParaRPr lang="en-US" dirty="0">
              <a:solidFill>
                <a:srgbClr val="FFFFFF"/>
              </a:solidFill>
            </a:endParaRPr>
          </a:p>
        </p:txBody>
      </p:sp>
    </p:spTree>
    <p:extLst>
      <p:ext uri="{BB962C8B-B14F-4D97-AF65-F5344CB8AC3E}">
        <p14:creationId xmlns:p14="http://schemas.microsoft.com/office/powerpoint/2010/main" val="39021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CPU with Dual-Mode Operation</a:t>
            </a:r>
          </a:p>
        </p:txBody>
      </p:sp>
      <p:grpSp>
        <p:nvGrpSpPr>
          <p:cNvPr id="111" name="Group 110">
            <a:extLst>
              <a:ext uri="{FF2B5EF4-FFF2-40B4-BE49-F238E27FC236}">
                <a16:creationId xmlns:a16="http://schemas.microsoft.com/office/drawing/2014/main" id="{E2D69772-B4A5-48E3-8BC1-2600AB82BD3B}"/>
              </a:ext>
            </a:extLst>
          </p:cNvPr>
          <p:cNvGrpSpPr/>
          <p:nvPr/>
        </p:nvGrpSpPr>
        <p:grpSpPr>
          <a:xfrm>
            <a:off x="2681798" y="1767854"/>
            <a:ext cx="4521963" cy="2572541"/>
            <a:chOff x="624081" y="1685023"/>
            <a:chExt cx="4521963" cy="2572541"/>
          </a:xfrm>
        </p:grpSpPr>
        <p:sp>
          <p:nvSpPr>
            <p:cNvPr id="5" name="Trapezoid 4">
              <a:extLst>
                <a:ext uri="{FF2B5EF4-FFF2-40B4-BE49-F238E27FC236}">
                  <a16:creationId xmlns:a16="http://schemas.microsoft.com/office/drawing/2014/main" id="{382EAFE4-9063-449A-A75E-46D196C6B12D}"/>
                </a:ext>
              </a:extLst>
            </p:cNvPr>
            <p:cNvSpPr/>
            <p:nvPr/>
          </p:nvSpPr>
          <p:spPr>
            <a:xfrm rot="5400000">
              <a:off x="1000001" y="2967247"/>
              <a:ext cx="1371596" cy="75183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PC</a:t>
              </a:r>
            </a:p>
          </p:txBody>
        </p:sp>
        <p:sp>
          <p:nvSpPr>
            <p:cNvPr id="6" name="Rectangle 5">
              <a:extLst>
                <a:ext uri="{FF2B5EF4-FFF2-40B4-BE49-F238E27FC236}">
                  <a16:creationId xmlns:a16="http://schemas.microsoft.com/office/drawing/2014/main" id="{9FDC64CA-1310-434B-BCDE-1BC453C014BF}"/>
                </a:ext>
              </a:extLst>
            </p:cNvPr>
            <p:cNvSpPr/>
            <p:nvPr/>
          </p:nvSpPr>
          <p:spPr>
            <a:xfrm>
              <a:off x="2819400" y="2428764"/>
              <a:ext cx="9144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Program Counter (PC)</a:t>
              </a:r>
            </a:p>
          </p:txBody>
        </p:sp>
        <p:sp>
          <p:nvSpPr>
            <p:cNvPr id="7" name="Rectangle 6">
              <a:extLst>
                <a:ext uri="{FF2B5EF4-FFF2-40B4-BE49-F238E27FC236}">
                  <a16:creationId xmlns:a16="http://schemas.microsoft.com/office/drawing/2014/main" id="{A512876A-7295-4611-A64E-138DF89BF3F8}"/>
                </a:ext>
              </a:extLst>
            </p:cNvPr>
            <p:cNvSpPr/>
            <p:nvPr/>
          </p:nvSpPr>
          <p:spPr>
            <a:xfrm>
              <a:off x="4038600" y="2428764"/>
              <a:ext cx="1107444"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CPU Instruction Fetch &amp; Exec</a:t>
              </a:r>
            </a:p>
          </p:txBody>
        </p:sp>
        <p:cxnSp>
          <p:nvCxnSpPr>
            <p:cNvPr id="8" name="Straight Arrow Connector 7">
              <a:extLst>
                <a:ext uri="{FF2B5EF4-FFF2-40B4-BE49-F238E27FC236}">
                  <a16:creationId xmlns:a16="http://schemas.microsoft.com/office/drawing/2014/main" id="{76277D70-3F20-4885-8ED1-7035CFCBFCDF}"/>
                </a:ext>
              </a:extLst>
            </p:cNvPr>
            <p:cNvCxnSpPr>
              <a:cxnSpLocks/>
              <a:stCxn id="5" idx="0"/>
              <a:endCxn id="6" idx="1"/>
            </p:cNvCxnSpPr>
            <p:nvPr/>
          </p:nvCxnSpPr>
          <p:spPr>
            <a:xfrm flipV="1">
              <a:off x="2061717" y="3343164"/>
              <a:ext cx="7576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304777-2914-4C46-AEDE-FFD8060F69AB}"/>
                </a:ext>
              </a:extLst>
            </p:cNvPr>
            <p:cNvCxnSpPr>
              <a:cxnSpLocks/>
              <a:stCxn id="6" idx="3"/>
              <a:endCxn id="7" idx="1"/>
            </p:cNvCxnSpPr>
            <p:nvPr/>
          </p:nvCxnSpPr>
          <p:spPr>
            <a:xfrm>
              <a:off x="3733800" y="3343164"/>
              <a:ext cx="30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529C1346-0A46-41AE-9249-4B3601A87658}"/>
                </a:ext>
              </a:extLst>
            </p:cNvPr>
            <p:cNvCxnSpPr>
              <a:cxnSpLocks/>
              <a:stCxn id="6" idx="0"/>
            </p:cNvCxnSpPr>
            <p:nvPr/>
          </p:nvCxnSpPr>
          <p:spPr>
            <a:xfrm rot="16200000" flipH="1" flipV="1">
              <a:off x="2117634" y="1621008"/>
              <a:ext cx="351211" cy="1966721"/>
            </a:xfrm>
            <a:prstGeom prst="bentConnector4">
              <a:avLst>
                <a:gd name="adj1" fmla="val -65089"/>
                <a:gd name="adj2" fmla="val 120127"/>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2257D55-4AC7-48C7-9CEA-903CAE261733}"/>
                </a:ext>
              </a:extLst>
            </p:cNvPr>
            <p:cNvSpPr/>
            <p:nvPr/>
          </p:nvSpPr>
          <p:spPr>
            <a:xfrm>
              <a:off x="624081" y="2306328"/>
              <a:ext cx="609600" cy="365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a:t>
              </a:r>
            </a:p>
          </p:txBody>
        </p:sp>
        <p:sp>
          <p:nvSpPr>
            <p:cNvPr id="16" name="TextBox 15">
              <a:extLst>
                <a:ext uri="{FF2B5EF4-FFF2-40B4-BE49-F238E27FC236}">
                  <a16:creationId xmlns:a16="http://schemas.microsoft.com/office/drawing/2014/main" id="{94B3DB7B-186F-4E6E-9553-D5DEDC6A7E09}"/>
                </a:ext>
              </a:extLst>
            </p:cNvPr>
            <p:cNvSpPr txBox="1"/>
            <p:nvPr/>
          </p:nvSpPr>
          <p:spPr>
            <a:xfrm>
              <a:off x="1597860" y="1685023"/>
              <a:ext cx="2185470" cy="369332"/>
            </a:xfrm>
            <a:prstGeom prst="rect">
              <a:avLst/>
            </a:prstGeom>
            <a:noFill/>
          </p:spPr>
          <p:txBody>
            <a:bodyPr wrap="none" rtlCol="0">
              <a:spAutoFit/>
            </a:bodyPr>
            <a:lstStyle/>
            <a:p>
              <a:r>
                <a:rPr lang="en-US" dirty="0">
                  <a:solidFill>
                    <a:schemeClr val="accent2"/>
                  </a:solidFill>
                </a:rPr>
                <a:t>branch/jump address</a:t>
              </a:r>
            </a:p>
          </p:txBody>
        </p:sp>
      </p:grpSp>
      <p:sp>
        <p:nvSpPr>
          <p:cNvPr id="45" name="Rectangle 44">
            <a:extLst>
              <a:ext uri="{FF2B5EF4-FFF2-40B4-BE49-F238E27FC236}">
                <a16:creationId xmlns:a16="http://schemas.microsoft.com/office/drawing/2014/main" id="{7EF2E7FE-4B54-490D-AB79-807B5E5CA49F}"/>
              </a:ext>
            </a:extLst>
          </p:cNvPr>
          <p:cNvSpPr/>
          <p:nvPr/>
        </p:nvSpPr>
        <p:spPr>
          <a:xfrm>
            <a:off x="4877117" y="462999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a:t>
            </a:r>
          </a:p>
        </p:txBody>
      </p:sp>
      <p:sp>
        <p:nvSpPr>
          <p:cNvPr id="46" name="Trapezoid 45">
            <a:extLst>
              <a:ext uri="{FF2B5EF4-FFF2-40B4-BE49-F238E27FC236}">
                <a16:creationId xmlns:a16="http://schemas.microsoft.com/office/drawing/2014/main" id="{246264CB-FF3C-4F44-AD6D-7E194448AEEA}"/>
              </a:ext>
            </a:extLst>
          </p:cNvPr>
          <p:cNvSpPr/>
          <p:nvPr/>
        </p:nvSpPr>
        <p:spPr>
          <a:xfrm rot="5400000">
            <a:off x="3140149" y="4716207"/>
            <a:ext cx="1259012" cy="75183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Mode</a:t>
            </a:r>
          </a:p>
        </p:txBody>
      </p:sp>
      <p:cxnSp>
        <p:nvCxnSpPr>
          <p:cNvPr id="48" name="Connector: Elbow 47">
            <a:extLst>
              <a:ext uri="{FF2B5EF4-FFF2-40B4-BE49-F238E27FC236}">
                <a16:creationId xmlns:a16="http://schemas.microsoft.com/office/drawing/2014/main" id="{49861D50-BF2E-4EC7-AF25-CC52B63F28A4}"/>
              </a:ext>
            </a:extLst>
          </p:cNvPr>
          <p:cNvCxnSpPr>
            <a:cxnSpLocks/>
            <a:stCxn id="45" idx="0"/>
          </p:cNvCxnSpPr>
          <p:nvPr/>
        </p:nvCxnSpPr>
        <p:spPr>
          <a:xfrm rot="16200000" flipH="1" flipV="1">
            <a:off x="4280230" y="3743505"/>
            <a:ext cx="167594" cy="1940580"/>
          </a:xfrm>
          <a:prstGeom prst="bentConnector4">
            <a:avLst>
              <a:gd name="adj1" fmla="val -136401"/>
              <a:gd name="adj2" fmla="val 1171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D29EC7C-254B-4846-8174-B21BC3DB9940}"/>
              </a:ext>
            </a:extLst>
          </p:cNvPr>
          <p:cNvCxnSpPr>
            <a:stCxn id="46" idx="0"/>
            <a:endCxn id="45" idx="1"/>
          </p:cNvCxnSpPr>
          <p:nvPr/>
        </p:nvCxnSpPr>
        <p:spPr>
          <a:xfrm flipV="1">
            <a:off x="4145573" y="5087198"/>
            <a:ext cx="731544" cy="4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A0327EE-F45D-41F2-AD4A-527FFB9A1A29}"/>
              </a:ext>
            </a:extLst>
          </p:cNvPr>
          <p:cNvCxnSpPr>
            <a:cxnSpLocks/>
          </p:cNvCxnSpPr>
          <p:nvPr/>
        </p:nvCxnSpPr>
        <p:spPr>
          <a:xfrm rot="5400000" flipH="1" flipV="1">
            <a:off x="5573607" y="4352565"/>
            <a:ext cx="710140" cy="685800"/>
          </a:xfrm>
          <a:prstGeom prst="bentConnector3">
            <a:avLst>
              <a:gd name="adj1" fmla="val -15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4554A8F3-1BBD-4741-8554-A1E1407F4402}"/>
              </a:ext>
            </a:extLst>
          </p:cNvPr>
          <p:cNvCxnSpPr>
            <a:cxnSpLocks/>
            <a:stCxn id="7" idx="3"/>
          </p:cNvCxnSpPr>
          <p:nvPr/>
        </p:nvCxnSpPr>
        <p:spPr>
          <a:xfrm flipH="1">
            <a:off x="2667317" y="3425995"/>
            <a:ext cx="4536444" cy="2563950"/>
          </a:xfrm>
          <a:prstGeom prst="bentConnector3">
            <a:avLst>
              <a:gd name="adj1" fmla="val -5039"/>
            </a:avLst>
          </a:prstGeom>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05FDCFC5-322C-45AF-8F64-C7EBA12C6822}"/>
              </a:ext>
            </a:extLst>
          </p:cNvPr>
          <p:cNvCxnSpPr>
            <a:cxnSpLocks/>
            <a:endCxn id="5" idx="3"/>
          </p:cNvCxnSpPr>
          <p:nvPr/>
        </p:nvCxnSpPr>
        <p:spPr>
          <a:xfrm rot="5400000" flipH="1" flipV="1">
            <a:off x="2222717" y="4469146"/>
            <a:ext cx="1972130" cy="1069468"/>
          </a:xfrm>
          <a:prstGeom prst="bentConnector3">
            <a:avLst>
              <a:gd name="adj1" fmla="val 867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F7D7D51-6268-4C57-B999-91A88002C21A}"/>
              </a:ext>
            </a:extLst>
          </p:cNvPr>
          <p:cNvCxnSpPr>
            <a:cxnSpLocks/>
            <a:endCxn id="46" idx="3"/>
          </p:cNvCxnSpPr>
          <p:nvPr/>
        </p:nvCxnSpPr>
        <p:spPr>
          <a:xfrm flipV="1">
            <a:off x="3769655" y="5627652"/>
            <a:ext cx="0" cy="36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800BAC3B-F75C-4F11-9208-CAEE4537FA4E}"/>
              </a:ext>
            </a:extLst>
          </p:cNvPr>
          <p:cNvCxnSpPr>
            <a:cxnSpLocks/>
            <a:stCxn id="7" idx="0"/>
          </p:cNvCxnSpPr>
          <p:nvPr/>
        </p:nvCxnSpPr>
        <p:spPr>
          <a:xfrm rot="16200000" flipH="1" flipV="1">
            <a:off x="4650844" y="1228348"/>
            <a:ext cx="715948" cy="3282442"/>
          </a:xfrm>
          <a:prstGeom prst="bentConnector4">
            <a:avLst>
              <a:gd name="adj1" fmla="val -58538"/>
              <a:gd name="adj2" fmla="val 12831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2362B1EC-62E9-405D-81F5-63FE481BB1B8}"/>
              </a:ext>
            </a:extLst>
          </p:cNvPr>
          <p:cNvSpPr txBox="1"/>
          <p:nvPr/>
        </p:nvSpPr>
        <p:spPr>
          <a:xfrm>
            <a:off x="664566" y="3398154"/>
            <a:ext cx="2127040" cy="646331"/>
          </a:xfrm>
          <a:prstGeom prst="rect">
            <a:avLst/>
          </a:prstGeom>
          <a:noFill/>
          <a:ln>
            <a:solidFill>
              <a:schemeClr val="accent1"/>
            </a:solidFill>
          </a:ln>
        </p:spPr>
        <p:txBody>
          <a:bodyPr wrap="square" rtlCol="0">
            <a:spAutoFit/>
          </a:bodyPr>
          <a:lstStyle/>
          <a:p>
            <a:r>
              <a:rPr lang="en-US" dirty="0">
                <a:solidFill>
                  <a:schemeClr val="accent1"/>
                </a:solidFill>
              </a:rPr>
              <a:t>Exception/ Interrupt Handler PC</a:t>
            </a:r>
          </a:p>
        </p:txBody>
      </p:sp>
      <p:cxnSp>
        <p:nvCxnSpPr>
          <p:cNvPr id="107" name="Straight Arrow Connector 106">
            <a:extLst>
              <a:ext uri="{FF2B5EF4-FFF2-40B4-BE49-F238E27FC236}">
                <a16:creationId xmlns:a16="http://schemas.microsoft.com/office/drawing/2014/main" id="{0D6E1025-C56D-43B8-8355-18283DB0D71E}"/>
              </a:ext>
            </a:extLst>
          </p:cNvPr>
          <p:cNvCxnSpPr>
            <a:cxnSpLocks/>
            <a:stCxn id="105" idx="3"/>
          </p:cNvCxnSpPr>
          <p:nvPr/>
        </p:nvCxnSpPr>
        <p:spPr>
          <a:xfrm>
            <a:off x="2791606" y="3721320"/>
            <a:ext cx="575990" cy="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0EB371E6-2F47-475F-888E-CA943E9EC8B6}"/>
              </a:ext>
            </a:extLst>
          </p:cNvPr>
          <p:cNvSpPr txBox="1"/>
          <p:nvPr/>
        </p:nvSpPr>
        <p:spPr>
          <a:xfrm>
            <a:off x="3893582" y="5955268"/>
            <a:ext cx="913712" cy="369332"/>
          </a:xfrm>
          <a:prstGeom prst="rect">
            <a:avLst/>
          </a:prstGeom>
          <a:noFill/>
        </p:spPr>
        <p:txBody>
          <a:bodyPr wrap="none" rtlCol="0">
            <a:spAutoFit/>
          </a:bodyPr>
          <a:lstStyle/>
          <a:p>
            <a:r>
              <a:rPr lang="en-US" dirty="0">
                <a:solidFill>
                  <a:schemeClr val="accent2"/>
                </a:solidFill>
              </a:rPr>
              <a:t>Opcode</a:t>
            </a:r>
          </a:p>
        </p:txBody>
      </p:sp>
      <p:grpSp>
        <p:nvGrpSpPr>
          <p:cNvPr id="144" name="Group 143">
            <a:extLst>
              <a:ext uri="{FF2B5EF4-FFF2-40B4-BE49-F238E27FC236}">
                <a16:creationId xmlns:a16="http://schemas.microsoft.com/office/drawing/2014/main" id="{14523328-F385-49B3-895D-B63073CF9979}"/>
              </a:ext>
            </a:extLst>
          </p:cNvPr>
          <p:cNvGrpSpPr/>
          <p:nvPr/>
        </p:nvGrpSpPr>
        <p:grpSpPr>
          <a:xfrm>
            <a:off x="3769655" y="4919722"/>
            <a:ext cx="5110501" cy="923330"/>
            <a:chOff x="3195294" y="4873377"/>
            <a:chExt cx="5698382" cy="923330"/>
          </a:xfrm>
        </p:grpSpPr>
        <p:sp>
          <p:nvSpPr>
            <p:cNvPr id="116" name="Rectangle 115">
              <a:extLst>
                <a:ext uri="{FF2B5EF4-FFF2-40B4-BE49-F238E27FC236}">
                  <a16:creationId xmlns:a16="http://schemas.microsoft.com/office/drawing/2014/main" id="{90DE3681-F8A4-4637-B46A-960071ABE5A5}"/>
                </a:ext>
              </a:extLst>
            </p:cNvPr>
            <p:cNvSpPr/>
            <p:nvPr/>
          </p:nvSpPr>
          <p:spPr>
            <a:xfrm>
              <a:off x="7643013" y="4873377"/>
              <a:ext cx="1250663" cy="923330"/>
            </a:xfrm>
            <a:prstGeom prst="rect">
              <a:avLst/>
            </a:prstGeom>
            <a:ln>
              <a:solidFill>
                <a:srgbClr val="FF0000"/>
              </a:solidFill>
            </a:ln>
          </p:spPr>
          <p:txBody>
            <a:bodyPr wrap="none">
              <a:spAutoFit/>
            </a:bodyPr>
            <a:lstStyle/>
            <a:p>
              <a:pPr marL="342900" indent="-342900">
                <a:buAutoNum type="alphaLcPeriod"/>
              </a:pPr>
              <a:r>
                <a:rPr lang="en-US" dirty="0">
                  <a:solidFill>
                    <a:srgbClr val="FF0000"/>
                  </a:solidFill>
                </a:rPr>
                <a:t>If trap?</a:t>
              </a:r>
            </a:p>
            <a:p>
              <a:pPr marL="342900" indent="-342900">
                <a:buAutoNum type="alphaLcPeriod"/>
              </a:pPr>
              <a:r>
                <a:rPr lang="en-US" dirty="0">
                  <a:solidFill>
                    <a:srgbClr val="FF0000"/>
                  </a:solidFill>
                </a:rPr>
                <a:t>RTU?</a:t>
              </a:r>
            </a:p>
            <a:p>
              <a:pPr marL="342900" indent="-342900">
                <a:buAutoNum type="alphaLcPeriod"/>
              </a:pPr>
              <a:r>
                <a:rPr lang="en-US" dirty="0">
                  <a:solidFill>
                    <a:srgbClr val="FF0000"/>
                  </a:solidFill>
                </a:rPr>
                <a:t>None?</a:t>
              </a:r>
            </a:p>
          </p:txBody>
        </p:sp>
        <p:cxnSp>
          <p:nvCxnSpPr>
            <p:cNvPr id="119" name="Straight Arrow Connector 118">
              <a:extLst>
                <a:ext uri="{FF2B5EF4-FFF2-40B4-BE49-F238E27FC236}">
                  <a16:creationId xmlns:a16="http://schemas.microsoft.com/office/drawing/2014/main" id="{FE7477C2-E187-4413-886E-9B7F1FB5B005}"/>
                </a:ext>
              </a:extLst>
            </p:cNvPr>
            <p:cNvCxnSpPr>
              <a:stCxn id="116" idx="1"/>
            </p:cNvCxnSpPr>
            <p:nvPr/>
          </p:nvCxnSpPr>
          <p:spPr>
            <a:xfrm flipH="1">
              <a:off x="3195294" y="5335042"/>
              <a:ext cx="4447719" cy="4274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8" name="TextBox 127">
            <a:extLst>
              <a:ext uri="{FF2B5EF4-FFF2-40B4-BE49-F238E27FC236}">
                <a16:creationId xmlns:a16="http://schemas.microsoft.com/office/drawing/2014/main" id="{8B38FDD6-7E7C-4649-8121-9554668F13B7}"/>
              </a:ext>
            </a:extLst>
          </p:cNvPr>
          <p:cNvSpPr txBox="1"/>
          <p:nvPr/>
        </p:nvSpPr>
        <p:spPr>
          <a:xfrm>
            <a:off x="4171224" y="2828901"/>
            <a:ext cx="654101" cy="646331"/>
          </a:xfrm>
          <a:prstGeom prst="rect">
            <a:avLst/>
          </a:prstGeom>
          <a:noFill/>
          <a:ln>
            <a:noFill/>
          </a:ln>
        </p:spPr>
        <p:txBody>
          <a:bodyPr wrap="square" rtlCol="0">
            <a:spAutoFit/>
          </a:bodyPr>
          <a:lstStyle/>
          <a:p>
            <a:r>
              <a:rPr lang="en-US" dirty="0">
                <a:solidFill>
                  <a:schemeClr val="accent1"/>
                </a:solidFill>
              </a:rPr>
              <a:t>New PC</a:t>
            </a:r>
          </a:p>
        </p:txBody>
      </p:sp>
      <p:sp>
        <p:nvSpPr>
          <p:cNvPr id="129" name="TextBox 128">
            <a:extLst>
              <a:ext uri="{FF2B5EF4-FFF2-40B4-BE49-F238E27FC236}">
                <a16:creationId xmlns:a16="http://schemas.microsoft.com/office/drawing/2014/main" id="{C7C2E705-187B-40EB-9C92-A4E047C6D72F}"/>
              </a:ext>
            </a:extLst>
          </p:cNvPr>
          <p:cNvSpPr txBox="1"/>
          <p:nvPr/>
        </p:nvSpPr>
        <p:spPr>
          <a:xfrm>
            <a:off x="4157845" y="4438580"/>
            <a:ext cx="757682" cy="646331"/>
          </a:xfrm>
          <a:prstGeom prst="rect">
            <a:avLst/>
          </a:prstGeom>
          <a:noFill/>
          <a:ln>
            <a:noFill/>
          </a:ln>
        </p:spPr>
        <p:txBody>
          <a:bodyPr wrap="square" rtlCol="0">
            <a:spAutoFit/>
          </a:bodyPr>
          <a:lstStyle/>
          <a:p>
            <a:r>
              <a:rPr lang="en-US" dirty="0">
                <a:solidFill>
                  <a:schemeClr val="accent1"/>
                </a:solidFill>
              </a:rPr>
              <a:t>New Mode</a:t>
            </a:r>
          </a:p>
        </p:txBody>
      </p:sp>
      <p:sp>
        <p:nvSpPr>
          <p:cNvPr id="130" name="TextBox 129">
            <a:extLst>
              <a:ext uri="{FF2B5EF4-FFF2-40B4-BE49-F238E27FC236}">
                <a16:creationId xmlns:a16="http://schemas.microsoft.com/office/drawing/2014/main" id="{CC11DE45-8A3A-4BCA-AC2B-115700109C97}"/>
              </a:ext>
            </a:extLst>
          </p:cNvPr>
          <p:cNvSpPr txBox="1"/>
          <p:nvPr/>
        </p:nvSpPr>
        <p:spPr>
          <a:xfrm>
            <a:off x="2601432" y="4919722"/>
            <a:ext cx="780033" cy="523220"/>
          </a:xfrm>
          <a:prstGeom prst="rect">
            <a:avLst/>
          </a:prstGeom>
          <a:noFill/>
          <a:ln>
            <a:noFill/>
          </a:ln>
        </p:spPr>
        <p:txBody>
          <a:bodyPr wrap="square" rtlCol="0">
            <a:spAutoFit/>
          </a:bodyPr>
          <a:lstStyle/>
          <a:p>
            <a:r>
              <a:rPr lang="en-US" sz="1400" dirty="0">
                <a:solidFill>
                  <a:schemeClr val="accent1"/>
                </a:solidFill>
              </a:rPr>
              <a:t>Kernel</a:t>
            </a:r>
          </a:p>
        </p:txBody>
      </p:sp>
      <p:cxnSp>
        <p:nvCxnSpPr>
          <p:cNvPr id="134" name="Straight Arrow Connector 133">
            <a:extLst>
              <a:ext uri="{FF2B5EF4-FFF2-40B4-BE49-F238E27FC236}">
                <a16:creationId xmlns:a16="http://schemas.microsoft.com/office/drawing/2014/main" id="{21AC51A4-BEEC-4427-BCCB-0FA04B1211FF}"/>
              </a:ext>
            </a:extLst>
          </p:cNvPr>
          <p:cNvCxnSpPr>
            <a:cxnSpLocks/>
          </p:cNvCxnSpPr>
          <p:nvPr/>
        </p:nvCxnSpPr>
        <p:spPr>
          <a:xfrm>
            <a:off x="3160858" y="5050535"/>
            <a:ext cx="206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98E54477-463C-40D5-BC47-1CA62C15279F}"/>
              </a:ext>
            </a:extLst>
          </p:cNvPr>
          <p:cNvSpPr txBox="1"/>
          <p:nvPr/>
        </p:nvSpPr>
        <p:spPr>
          <a:xfrm>
            <a:off x="2613728" y="5304145"/>
            <a:ext cx="780033" cy="307777"/>
          </a:xfrm>
          <a:prstGeom prst="rect">
            <a:avLst/>
          </a:prstGeom>
          <a:noFill/>
          <a:ln>
            <a:noFill/>
          </a:ln>
        </p:spPr>
        <p:txBody>
          <a:bodyPr wrap="square" rtlCol="0">
            <a:spAutoFit/>
          </a:bodyPr>
          <a:lstStyle/>
          <a:p>
            <a:r>
              <a:rPr lang="en-US" sz="1400" dirty="0">
                <a:solidFill>
                  <a:schemeClr val="accent1"/>
                </a:solidFill>
              </a:rPr>
              <a:t>User</a:t>
            </a:r>
          </a:p>
        </p:txBody>
      </p:sp>
      <p:cxnSp>
        <p:nvCxnSpPr>
          <p:cNvPr id="139" name="Straight Arrow Connector 138">
            <a:extLst>
              <a:ext uri="{FF2B5EF4-FFF2-40B4-BE49-F238E27FC236}">
                <a16:creationId xmlns:a16="http://schemas.microsoft.com/office/drawing/2014/main" id="{AB631AD4-CE3F-44BD-9E30-3B64580ACB0C}"/>
              </a:ext>
            </a:extLst>
          </p:cNvPr>
          <p:cNvCxnSpPr>
            <a:cxnSpLocks/>
          </p:cNvCxnSpPr>
          <p:nvPr/>
        </p:nvCxnSpPr>
        <p:spPr>
          <a:xfrm>
            <a:off x="3088961" y="5456545"/>
            <a:ext cx="290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49DF8535-E1EB-470A-9563-E5D338AFAA3C}"/>
              </a:ext>
            </a:extLst>
          </p:cNvPr>
          <p:cNvGrpSpPr/>
          <p:nvPr/>
        </p:nvGrpSpPr>
        <p:grpSpPr>
          <a:xfrm>
            <a:off x="762000" y="4340395"/>
            <a:ext cx="1905317" cy="1225658"/>
            <a:chOff x="187639" y="4294050"/>
            <a:chExt cx="1905317" cy="1225658"/>
          </a:xfrm>
        </p:grpSpPr>
        <p:sp>
          <p:nvSpPr>
            <p:cNvPr id="117" name="Rectangle 116">
              <a:extLst>
                <a:ext uri="{FF2B5EF4-FFF2-40B4-BE49-F238E27FC236}">
                  <a16:creationId xmlns:a16="http://schemas.microsoft.com/office/drawing/2014/main" id="{D5AD29CE-D2A7-46E7-9925-6B3F279AEB8E}"/>
                </a:ext>
              </a:extLst>
            </p:cNvPr>
            <p:cNvSpPr/>
            <p:nvPr/>
          </p:nvSpPr>
          <p:spPr>
            <a:xfrm>
              <a:off x="187639" y="4596378"/>
              <a:ext cx="1859868" cy="923330"/>
            </a:xfrm>
            <a:prstGeom prst="rect">
              <a:avLst/>
            </a:prstGeom>
            <a:ln>
              <a:solidFill>
                <a:srgbClr val="FF0000"/>
              </a:solidFill>
            </a:ln>
          </p:spPr>
          <p:txBody>
            <a:bodyPr wrap="none">
              <a:spAutoFit/>
            </a:bodyPr>
            <a:lstStyle/>
            <a:p>
              <a:pPr marL="342900" indent="-342900">
                <a:buAutoNum type="alphaLcPeriod"/>
              </a:pPr>
              <a:r>
                <a:rPr lang="en-US" dirty="0">
                  <a:solidFill>
                    <a:srgbClr val="FF0000"/>
                  </a:solidFill>
                </a:rPr>
                <a:t>jump/branch?</a:t>
              </a:r>
            </a:p>
            <a:p>
              <a:pPr marL="342900" indent="-342900">
                <a:buAutoNum type="alphaLcPeriod"/>
              </a:pPr>
              <a:r>
                <a:rPr lang="en-US" dirty="0">
                  <a:solidFill>
                    <a:srgbClr val="FF0000"/>
                  </a:solidFill>
                </a:rPr>
                <a:t>Exception?</a:t>
              </a:r>
            </a:p>
            <a:p>
              <a:pPr marL="342900" indent="-342900">
                <a:buAutoNum type="alphaLcPeriod"/>
              </a:pPr>
              <a:r>
                <a:rPr lang="en-US" dirty="0">
                  <a:solidFill>
                    <a:srgbClr val="FF0000"/>
                  </a:solidFill>
                </a:rPr>
                <a:t>None?</a:t>
              </a:r>
            </a:p>
          </p:txBody>
        </p:sp>
        <p:cxnSp>
          <p:nvCxnSpPr>
            <p:cNvPr id="142" name="Straight Arrow Connector 141">
              <a:extLst>
                <a:ext uri="{FF2B5EF4-FFF2-40B4-BE49-F238E27FC236}">
                  <a16:creationId xmlns:a16="http://schemas.microsoft.com/office/drawing/2014/main" id="{9DA5E72A-00D8-4771-AD73-DCCD28E328E1}"/>
                </a:ext>
              </a:extLst>
            </p:cNvPr>
            <p:cNvCxnSpPr>
              <a:stCxn id="117" idx="0"/>
            </p:cNvCxnSpPr>
            <p:nvPr/>
          </p:nvCxnSpPr>
          <p:spPr>
            <a:xfrm flipV="1">
              <a:off x="1117573" y="4294050"/>
              <a:ext cx="975383" cy="3023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D639F8E6-7163-4733-BC9B-F1CB796599A5}"/>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21</a:t>
            </a:fld>
            <a:endParaRPr lang="en-US" dirty="0">
              <a:solidFill>
                <a:srgbClr val="FFFFFF"/>
              </a:solidFill>
            </a:endParaRPr>
          </a:p>
        </p:txBody>
      </p:sp>
    </p:spTree>
    <p:extLst>
      <p:ext uri="{BB962C8B-B14F-4D97-AF65-F5344CB8AC3E}">
        <p14:creationId xmlns:p14="http://schemas.microsoft.com/office/powerpoint/2010/main" val="369434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49BF-6ED9-4B4F-8691-2FECA63FF2FA}"/>
              </a:ext>
            </a:extLst>
          </p:cNvPr>
          <p:cNvSpPr>
            <a:spLocks noGrp="1"/>
          </p:cNvSpPr>
          <p:nvPr>
            <p:ph type="title"/>
          </p:nvPr>
        </p:nvSpPr>
        <p:spPr/>
        <p:txBody>
          <a:bodyPr/>
          <a:lstStyle/>
          <a:p>
            <a:r>
              <a:rPr lang="en-US" dirty="0"/>
              <a:t>What are “Necessary” Checks?</a:t>
            </a:r>
          </a:p>
        </p:txBody>
      </p:sp>
      <p:sp>
        <p:nvSpPr>
          <p:cNvPr id="3" name="Content Placeholder 2">
            <a:extLst>
              <a:ext uri="{FF2B5EF4-FFF2-40B4-BE49-F238E27FC236}">
                <a16:creationId xmlns:a16="http://schemas.microsoft.com/office/drawing/2014/main" id="{18D29C3A-E34E-451B-A15E-081AE3912E7A}"/>
              </a:ext>
            </a:extLst>
          </p:cNvPr>
          <p:cNvSpPr>
            <a:spLocks noGrp="1"/>
          </p:cNvSpPr>
          <p:nvPr>
            <p:ph idx="1"/>
          </p:nvPr>
        </p:nvSpPr>
        <p:spPr/>
        <p:txBody>
          <a:bodyPr>
            <a:normAutofit lnSpcReduction="10000"/>
          </a:bodyPr>
          <a:lstStyle/>
          <a:p>
            <a:r>
              <a:rPr lang="en-US" dirty="0"/>
              <a:t>One example: Kernel Memory Protection</a:t>
            </a:r>
          </a:p>
          <a:p>
            <a:r>
              <a:rPr lang="en-US" dirty="0"/>
              <a:t>Note that because of Virtual Memory,</a:t>
            </a:r>
            <a:br>
              <a:rPr lang="en-US" dirty="0"/>
            </a:br>
            <a:r>
              <a:rPr lang="en-US" dirty="0"/>
              <a:t>no process can harm another</a:t>
            </a:r>
          </a:p>
          <a:p>
            <a:pPr lvl="1"/>
            <a:r>
              <a:rPr lang="en-US" dirty="0"/>
              <a:t>Then, why bother about memory protection?</a:t>
            </a:r>
          </a:p>
          <a:p>
            <a:r>
              <a:rPr lang="en-US" dirty="0"/>
              <a:t>However, the kernel is mapped into lower part of each process’s address space like in the picture:</a:t>
            </a:r>
          </a:p>
          <a:p>
            <a:r>
              <a:rPr lang="en-US" dirty="0"/>
              <a:t>Why is Kernel also included?</a:t>
            </a:r>
          </a:p>
          <a:p>
            <a:pPr lvl="1"/>
            <a:r>
              <a:rPr lang="en-US" dirty="0"/>
              <a:t>To load and run the process in the first place</a:t>
            </a:r>
          </a:p>
          <a:p>
            <a:pPr lvl="1"/>
            <a:r>
              <a:rPr lang="en-US" dirty="0"/>
              <a:t>Handle Interrupts, exceptions, and</a:t>
            </a:r>
            <a:br>
              <a:rPr lang="en-US" dirty="0"/>
            </a:br>
            <a:r>
              <a:rPr lang="en-US" dirty="0"/>
              <a:t>system calls</a:t>
            </a:r>
          </a:p>
          <a:p>
            <a:r>
              <a:rPr lang="en-US" dirty="0"/>
              <a:t>Therefore, kernel must be protected from a faulty or malicious user program</a:t>
            </a:r>
          </a:p>
          <a:p>
            <a:endParaRPr lang="en-US" dirty="0"/>
          </a:p>
        </p:txBody>
      </p:sp>
      <p:grpSp>
        <p:nvGrpSpPr>
          <p:cNvPr id="4" name="Group 3">
            <a:extLst>
              <a:ext uri="{FF2B5EF4-FFF2-40B4-BE49-F238E27FC236}">
                <a16:creationId xmlns:a16="http://schemas.microsoft.com/office/drawing/2014/main" id="{7304F73E-748A-480F-854D-04C4C1E6435C}"/>
              </a:ext>
            </a:extLst>
          </p:cNvPr>
          <p:cNvGrpSpPr/>
          <p:nvPr/>
        </p:nvGrpSpPr>
        <p:grpSpPr>
          <a:xfrm>
            <a:off x="5791200" y="828316"/>
            <a:ext cx="3232784" cy="1941492"/>
            <a:chOff x="-419537" y="3429000"/>
            <a:chExt cx="5153381" cy="2970192"/>
          </a:xfrm>
        </p:grpSpPr>
        <p:grpSp>
          <p:nvGrpSpPr>
            <p:cNvPr id="5" name="Group 4">
              <a:extLst>
                <a:ext uri="{FF2B5EF4-FFF2-40B4-BE49-F238E27FC236}">
                  <a16:creationId xmlns:a16="http://schemas.microsoft.com/office/drawing/2014/main" id="{967A2E1D-7AEF-4F0F-90D6-68E1E37F7A07}"/>
                </a:ext>
              </a:extLst>
            </p:cNvPr>
            <p:cNvGrpSpPr/>
            <p:nvPr/>
          </p:nvGrpSpPr>
          <p:grpSpPr>
            <a:xfrm>
              <a:off x="872247" y="3429000"/>
              <a:ext cx="3861597" cy="1968658"/>
              <a:chOff x="2103342" y="2671338"/>
              <a:chExt cx="4254855" cy="2542423"/>
            </a:xfrm>
          </p:grpSpPr>
          <p:sp>
            <p:nvSpPr>
              <p:cNvPr id="15" name="Diamond 14">
                <a:extLst>
                  <a:ext uri="{FF2B5EF4-FFF2-40B4-BE49-F238E27FC236}">
                    <a16:creationId xmlns:a16="http://schemas.microsoft.com/office/drawing/2014/main" id="{E1D5986E-51EB-4E57-A6C0-815B0045178D}"/>
                  </a:ext>
                </a:extLst>
              </p:cNvPr>
              <p:cNvSpPr/>
              <p:nvPr/>
            </p:nvSpPr>
            <p:spPr>
              <a:xfrm>
                <a:off x="2453664" y="2671338"/>
                <a:ext cx="2255469" cy="12953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  USER mode?</a:t>
                </a:r>
              </a:p>
            </p:txBody>
          </p:sp>
          <p:sp>
            <p:nvSpPr>
              <p:cNvPr id="16" name="Rectangle 15">
                <a:extLst>
                  <a:ext uri="{FF2B5EF4-FFF2-40B4-BE49-F238E27FC236}">
                    <a16:creationId xmlns:a16="http://schemas.microsoft.com/office/drawing/2014/main" id="{5818188D-AF59-4568-810F-E1BBA71AC6A3}"/>
                  </a:ext>
                </a:extLst>
              </p:cNvPr>
              <p:cNvSpPr/>
              <p:nvPr/>
            </p:nvSpPr>
            <p:spPr>
              <a:xfrm>
                <a:off x="2103342" y="4344282"/>
                <a:ext cx="2973964" cy="869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Perform </a:t>
                </a:r>
                <a:r>
                  <a:rPr lang="en-US" sz="1100" dirty="0">
                    <a:solidFill>
                      <a:srgbClr val="FF0000"/>
                    </a:solidFill>
                  </a:rPr>
                  <a:t>necessary</a:t>
                </a:r>
                <a:r>
                  <a:rPr lang="en-US" sz="1100" dirty="0"/>
                  <a:t> </a:t>
                </a:r>
                <a:br>
                  <a:rPr lang="en-US" sz="1100" dirty="0"/>
                </a:br>
                <a:r>
                  <a:rPr lang="en-US" sz="1100" dirty="0">
                    <a:solidFill>
                      <a:srgbClr val="FF0000"/>
                    </a:solidFill>
                  </a:rPr>
                  <a:t>checks</a:t>
                </a:r>
                <a:r>
                  <a:rPr lang="en-US" sz="1100" dirty="0"/>
                  <a:t> before executing</a:t>
                </a:r>
              </a:p>
            </p:txBody>
          </p:sp>
          <p:sp>
            <p:nvSpPr>
              <p:cNvPr id="17" name="Rectangle 16">
                <a:extLst>
                  <a:ext uri="{FF2B5EF4-FFF2-40B4-BE49-F238E27FC236}">
                    <a16:creationId xmlns:a16="http://schemas.microsoft.com/office/drawing/2014/main" id="{82CD265B-57F0-4586-A330-87BE001A0097}"/>
                  </a:ext>
                </a:extLst>
              </p:cNvPr>
              <p:cNvSpPr/>
              <p:nvPr/>
            </p:nvSpPr>
            <p:spPr>
              <a:xfrm>
                <a:off x="5110563" y="2854523"/>
                <a:ext cx="1247634" cy="968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Execute</a:t>
                </a:r>
              </a:p>
            </p:txBody>
          </p:sp>
          <p:cxnSp>
            <p:nvCxnSpPr>
              <p:cNvPr id="18" name="Straight Arrow Connector 17">
                <a:extLst>
                  <a:ext uri="{FF2B5EF4-FFF2-40B4-BE49-F238E27FC236}">
                    <a16:creationId xmlns:a16="http://schemas.microsoft.com/office/drawing/2014/main" id="{92F56F80-EF70-4D1C-89A6-7A67800DE853}"/>
                  </a:ext>
                </a:extLst>
              </p:cNvPr>
              <p:cNvCxnSpPr>
                <a:cxnSpLocks/>
                <a:stCxn id="15" idx="2"/>
                <a:endCxn id="16" idx="0"/>
              </p:cNvCxnSpPr>
              <p:nvPr/>
            </p:nvCxnSpPr>
            <p:spPr>
              <a:xfrm>
                <a:off x="3581399" y="3966737"/>
                <a:ext cx="8926" cy="377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362BCDB-8D41-47AB-A6D4-5F8F3500B546}"/>
                  </a:ext>
                </a:extLst>
              </p:cNvPr>
              <p:cNvSpPr txBox="1"/>
              <p:nvPr/>
            </p:nvSpPr>
            <p:spPr>
              <a:xfrm>
                <a:off x="3620919" y="3856371"/>
                <a:ext cx="673486" cy="516869"/>
              </a:xfrm>
              <a:prstGeom prst="rect">
                <a:avLst/>
              </a:prstGeom>
              <a:noFill/>
            </p:spPr>
            <p:txBody>
              <a:bodyPr wrap="none" rtlCol="0">
                <a:spAutoFit/>
              </a:bodyPr>
              <a:lstStyle/>
              <a:p>
                <a:r>
                  <a:rPr lang="en-US" sz="1100" dirty="0"/>
                  <a:t>yes</a:t>
                </a:r>
              </a:p>
            </p:txBody>
          </p:sp>
          <p:sp>
            <p:nvSpPr>
              <p:cNvPr id="20" name="TextBox 19">
                <a:extLst>
                  <a:ext uri="{FF2B5EF4-FFF2-40B4-BE49-F238E27FC236}">
                    <a16:creationId xmlns:a16="http://schemas.microsoft.com/office/drawing/2014/main" id="{F1FE36F8-51EA-4E89-8849-65619B361341}"/>
                  </a:ext>
                </a:extLst>
              </p:cNvPr>
              <p:cNvSpPr txBox="1"/>
              <p:nvPr/>
            </p:nvSpPr>
            <p:spPr>
              <a:xfrm>
                <a:off x="4596398" y="2924173"/>
                <a:ext cx="589019" cy="516869"/>
              </a:xfrm>
              <a:prstGeom prst="rect">
                <a:avLst/>
              </a:prstGeom>
              <a:noFill/>
            </p:spPr>
            <p:txBody>
              <a:bodyPr wrap="none" rtlCol="0">
                <a:spAutoFit/>
              </a:bodyPr>
              <a:lstStyle/>
              <a:p>
                <a:r>
                  <a:rPr lang="en-US" sz="1100" dirty="0"/>
                  <a:t>no</a:t>
                </a:r>
              </a:p>
            </p:txBody>
          </p:sp>
        </p:grpSp>
        <p:cxnSp>
          <p:nvCxnSpPr>
            <p:cNvPr id="6" name="Straight Arrow Connector 5">
              <a:extLst>
                <a:ext uri="{FF2B5EF4-FFF2-40B4-BE49-F238E27FC236}">
                  <a16:creationId xmlns:a16="http://schemas.microsoft.com/office/drawing/2014/main" id="{AA5BE18F-7C06-4DB4-ACF1-469B7E66CC16}"/>
                </a:ext>
              </a:extLst>
            </p:cNvPr>
            <p:cNvCxnSpPr>
              <a:cxnSpLocks/>
              <a:stCxn id="15" idx="3"/>
              <a:endCxn id="17" idx="1"/>
            </p:cNvCxnSpPr>
            <p:nvPr/>
          </p:nvCxnSpPr>
          <p:spPr>
            <a:xfrm>
              <a:off x="3237196" y="3930529"/>
              <a:ext cx="364327" cy="15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Diamond 6">
              <a:extLst>
                <a:ext uri="{FF2B5EF4-FFF2-40B4-BE49-F238E27FC236}">
                  <a16:creationId xmlns:a16="http://schemas.microsoft.com/office/drawing/2014/main" id="{E5E5A269-16E1-4E3F-98A3-A576C787B7BD}"/>
                </a:ext>
              </a:extLst>
            </p:cNvPr>
            <p:cNvSpPr/>
            <p:nvPr/>
          </p:nvSpPr>
          <p:spPr>
            <a:xfrm>
              <a:off x="1190190" y="5550660"/>
              <a:ext cx="2047006" cy="8485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Any violation?</a:t>
              </a:r>
            </a:p>
          </p:txBody>
        </p:sp>
        <p:cxnSp>
          <p:nvCxnSpPr>
            <p:cNvPr id="8" name="Straight Arrow Connector 7">
              <a:extLst>
                <a:ext uri="{FF2B5EF4-FFF2-40B4-BE49-F238E27FC236}">
                  <a16:creationId xmlns:a16="http://schemas.microsoft.com/office/drawing/2014/main" id="{1C9994F7-4D1F-410D-B284-5FE26541B4F1}"/>
                </a:ext>
              </a:extLst>
            </p:cNvPr>
            <p:cNvCxnSpPr>
              <a:cxnSpLocks/>
              <a:stCxn id="16" idx="2"/>
              <a:endCxn id="7" idx="0"/>
            </p:cNvCxnSpPr>
            <p:nvPr/>
          </p:nvCxnSpPr>
          <p:spPr>
            <a:xfrm flipH="1">
              <a:off x="2213694" y="5397658"/>
              <a:ext cx="8101" cy="15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13F4EBC-072F-41E3-9A16-2D3C10855BD6}"/>
                </a:ext>
              </a:extLst>
            </p:cNvPr>
            <p:cNvSpPr txBox="1"/>
            <p:nvPr/>
          </p:nvSpPr>
          <p:spPr>
            <a:xfrm>
              <a:off x="872246" y="5629299"/>
              <a:ext cx="611239" cy="400224"/>
            </a:xfrm>
            <a:prstGeom prst="rect">
              <a:avLst/>
            </a:prstGeom>
            <a:noFill/>
          </p:spPr>
          <p:txBody>
            <a:bodyPr wrap="none" rtlCol="0">
              <a:spAutoFit/>
            </a:bodyPr>
            <a:lstStyle/>
            <a:p>
              <a:r>
                <a:rPr lang="en-US" sz="1100" dirty="0"/>
                <a:t>yes</a:t>
              </a:r>
            </a:p>
          </p:txBody>
        </p:sp>
        <p:cxnSp>
          <p:nvCxnSpPr>
            <p:cNvPr id="10" name="Straight Arrow Connector 9">
              <a:extLst>
                <a:ext uri="{FF2B5EF4-FFF2-40B4-BE49-F238E27FC236}">
                  <a16:creationId xmlns:a16="http://schemas.microsoft.com/office/drawing/2014/main" id="{F8F98F77-11DB-4207-B43A-DA693FC26DD6}"/>
                </a:ext>
              </a:extLst>
            </p:cNvPr>
            <p:cNvCxnSpPr>
              <a:cxnSpLocks/>
              <a:stCxn id="7" idx="3"/>
              <a:endCxn id="11" idx="1"/>
            </p:cNvCxnSpPr>
            <p:nvPr/>
          </p:nvCxnSpPr>
          <p:spPr>
            <a:xfrm>
              <a:off x="3237196" y="5974926"/>
              <a:ext cx="334145" cy="1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4E09D99-D086-4C5A-9421-23D054F57AEF}"/>
                </a:ext>
              </a:extLst>
            </p:cNvPr>
            <p:cNvSpPr/>
            <p:nvPr/>
          </p:nvSpPr>
          <p:spPr>
            <a:xfrm>
              <a:off x="3571341" y="5679439"/>
              <a:ext cx="1132320" cy="594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Execute</a:t>
              </a:r>
            </a:p>
          </p:txBody>
        </p:sp>
        <p:cxnSp>
          <p:nvCxnSpPr>
            <p:cNvPr id="12" name="Connector: Elbow 11">
              <a:extLst>
                <a:ext uri="{FF2B5EF4-FFF2-40B4-BE49-F238E27FC236}">
                  <a16:creationId xmlns:a16="http://schemas.microsoft.com/office/drawing/2014/main" id="{4C715C45-1B6F-4A07-84B1-80EAF17DF785}"/>
                </a:ext>
              </a:extLst>
            </p:cNvPr>
            <p:cNvCxnSpPr>
              <a:cxnSpLocks/>
              <a:stCxn id="7" idx="1"/>
              <a:endCxn id="14" idx="3"/>
            </p:cNvCxnSpPr>
            <p:nvPr/>
          </p:nvCxnSpPr>
          <p:spPr>
            <a:xfrm rot="10800000">
              <a:off x="914401" y="5951308"/>
              <a:ext cx="275789" cy="236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8278024-C157-4F8F-BC10-4A5427A944AD}"/>
                </a:ext>
              </a:extLst>
            </p:cNvPr>
            <p:cNvSpPr txBox="1"/>
            <p:nvPr/>
          </p:nvSpPr>
          <p:spPr>
            <a:xfrm>
              <a:off x="3093212" y="5711374"/>
              <a:ext cx="534578" cy="400224"/>
            </a:xfrm>
            <a:prstGeom prst="rect">
              <a:avLst/>
            </a:prstGeom>
            <a:noFill/>
          </p:spPr>
          <p:txBody>
            <a:bodyPr wrap="none" rtlCol="0">
              <a:spAutoFit/>
            </a:bodyPr>
            <a:lstStyle/>
            <a:p>
              <a:r>
                <a:rPr lang="en-US" sz="1100" dirty="0"/>
                <a:t>no</a:t>
              </a:r>
            </a:p>
          </p:txBody>
        </p:sp>
        <p:sp>
          <p:nvSpPr>
            <p:cNvPr id="14" name="Rectangle 13">
              <a:extLst>
                <a:ext uri="{FF2B5EF4-FFF2-40B4-BE49-F238E27FC236}">
                  <a16:creationId xmlns:a16="http://schemas.microsoft.com/office/drawing/2014/main" id="{BD4CEB2C-584F-481B-B7E9-F1F3FB33A389}"/>
                </a:ext>
              </a:extLst>
            </p:cNvPr>
            <p:cNvSpPr/>
            <p:nvPr/>
          </p:nvSpPr>
          <p:spPr>
            <a:xfrm>
              <a:off x="-419537" y="5654212"/>
              <a:ext cx="1333938" cy="594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Terminate program</a:t>
              </a:r>
            </a:p>
          </p:txBody>
        </p:sp>
      </p:grpSp>
      <p:grpSp>
        <p:nvGrpSpPr>
          <p:cNvPr id="25" name="Group 24">
            <a:extLst>
              <a:ext uri="{FF2B5EF4-FFF2-40B4-BE49-F238E27FC236}">
                <a16:creationId xmlns:a16="http://schemas.microsoft.com/office/drawing/2014/main" id="{3DF49289-3F88-409D-BF49-EBFF13376C67}"/>
              </a:ext>
            </a:extLst>
          </p:cNvPr>
          <p:cNvGrpSpPr/>
          <p:nvPr/>
        </p:nvGrpSpPr>
        <p:grpSpPr>
          <a:xfrm>
            <a:off x="7315401" y="3469026"/>
            <a:ext cx="1850186" cy="1905000"/>
            <a:chOff x="6492460" y="3435652"/>
            <a:chExt cx="2293726" cy="2507948"/>
          </a:xfrm>
        </p:grpSpPr>
        <p:sp>
          <p:nvSpPr>
            <p:cNvPr id="26" name="Rectangle 25">
              <a:extLst>
                <a:ext uri="{FF2B5EF4-FFF2-40B4-BE49-F238E27FC236}">
                  <a16:creationId xmlns:a16="http://schemas.microsoft.com/office/drawing/2014/main" id="{50DD0853-0286-4C5B-AD12-6BDA51AFFEC7}"/>
                </a:ext>
              </a:extLst>
            </p:cNvPr>
            <p:cNvSpPr/>
            <p:nvPr/>
          </p:nvSpPr>
          <p:spPr>
            <a:xfrm>
              <a:off x="6781800" y="3886200"/>
              <a:ext cx="1752600" cy="2057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Process</a:t>
              </a:r>
            </a:p>
          </p:txBody>
        </p:sp>
        <p:sp>
          <p:nvSpPr>
            <p:cNvPr id="27" name="Rectangle 26">
              <a:extLst>
                <a:ext uri="{FF2B5EF4-FFF2-40B4-BE49-F238E27FC236}">
                  <a16:creationId xmlns:a16="http://schemas.microsoft.com/office/drawing/2014/main" id="{DE2FF8F4-2736-47EA-9CAF-B685881A3E08}"/>
                </a:ext>
              </a:extLst>
            </p:cNvPr>
            <p:cNvSpPr/>
            <p:nvPr/>
          </p:nvSpPr>
          <p:spPr>
            <a:xfrm>
              <a:off x="6781800" y="5410200"/>
              <a:ext cx="1752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Kernel</a:t>
              </a:r>
            </a:p>
          </p:txBody>
        </p:sp>
        <p:sp>
          <p:nvSpPr>
            <p:cNvPr id="28" name="TextBox 27">
              <a:extLst>
                <a:ext uri="{FF2B5EF4-FFF2-40B4-BE49-F238E27FC236}">
                  <a16:creationId xmlns:a16="http://schemas.microsoft.com/office/drawing/2014/main" id="{4168DF49-A6C6-4C42-B3C7-3A1B27C14CA6}"/>
                </a:ext>
              </a:extLst>
            </p:cNvPr>
            <p:cNvSpPr txBox="1"/>
            <p:nvPr/>
          </p:nvSpPr>
          <p:spPr>
            <a:xfrm>
              <a:off x="6492460" y="3435652"/>
              <a:ext cx="2293726" cy="405191"/>
            </a:xfrm>
            <a:prstGeom prst="rect">
              <a:avLst/>
            </a:prstGeom>
            <a:noFill/>
          </p:spPr>
          <p:txBody>
            <a:bodyPr wrap="none" rtlCol="0">
              <a:spAutoFit/>
            </a:bodyPr>
            <a:lstStyle/>
            <a:p>
              <a:r>
                <a:rPr lang="en-US" sz="1400" dirty="0"/>
                <a:t>Private address space</a:t>
              </a:r>
            </a:p>
          </p:txBody>
        </p:sp>
      </p:grpSp>
    </p:spTree>
    <p:extLst>
      <p:ext uri="{BB962C8B-B14F-4D97-AF65-F5344CB8AC3E}">
        <p14:creationId xmlns:p14="http://schemas.microsoft.com/office/powerpoint/2010/main" val="153668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200900" cy="914400"/>
          </a:xfrm>
        </p:spPr>
        <p:txBody>
          <a:bodyPr/>
          <a:lstStyle/>
          <a:p>
            <a:r>
              <a:rPr lang="en-US" dirty="0"/>
              <a:t>Memory Protection</a:t>
            </a:r>
          </a:p>
        </p:txBody>
      </p:sp>
      <p:sp>
        <p:nvSpPr>
          <p:cNvPr id="3" name="Content Placeholder 2"/>
          <p:cNvSpPr>
            <a:spLocks noGrp="1"/>
          </p:cNvSpPr>
          <p:nvPr>
            <p:ph idx="1"/>
          </p:nvPr>
        </p:nvSpPr>
        <p:spPr>
          <a:xfrm>
            <a:off x="1028700" y="1143000"/>
            <a:ext cx="7200900" cy="4724400"/>
          </a:xfrm>
        </p:spPr>
        <p:txBody>
          <a:bodyPr>
            <a:normAutofit/>
          </a:bodyPr>
          <a:lstStyle/>
          <a:p>
            <a:r>
              <a:rPr lang="en-US" dirty="0"/>
              <a:t>Could we just make Kernel memory read-only?</a:t>
            </a:r>
          </a:p>
          <a:p>
            <a:pPr lvl="1"/>
            <a:r>
              <a:rPr lang="en-US" dirty="0"/>
              <a:t>No. Because kernel contain sensitive data that should not even be read </a:t>
            </a:r>
          </a:p>
          <a:p>
            <a:pPr lvl="1"/>
            <a:r>
              <a:rPr lang="en-US" dirty="0"/>
              <a:t>Example: page tables</a:t>
            </a:r>
          </a:p>
          <a:p>
            <a:r>
              <a:rPr lang="en-US" dirty="0"/>
              <a:t>A primitive but effective solution in hardware:</a:t>
            </a:r>
          </a:p>
          <a:p>
            <a:pPr lvl="1"/>
            <a:r>
              <a:rPr lang="en-US" dirty="0"/>
              <a:t>A </a:t>
            </a:r>
            <a:r>
              <a:rPr lang="en-US" b="1" dirty="0">
                <a:solidFill>
                  <a:srgbClr val="FF0000"/>
                </a:solidFill>
              </a:rPr>
              <a:t>Base  </a:t>
            </a:r>
            <a:r>
              <a:rPr lang="en-US" dirty="0">
                <a:solidFill>
                  <a:schemeClr val="tx1"/>
                </a:solidFill>
              </a:rPr>
              <a:t>and a</a:t>
            </a:r>
            <a:r>
              <a:rPr lang="en-US" b="1" dirty="0">
                <a:solidFill>
                  <a:srgbClr val="FF0000"/>
                </a:solidFill>
              </a:rPr>
              <a:t> Bound </a:t>
            </a:r>
            <a:r>
              <a:rPr lang="en-US" dirty="0"/>
              <a:t>register for each process</a:t>
            </a:r>
          </a:p>
          <a:p>
            <a:pPr lvl="1"/>
            <a:r>
              <a:rPr lang="en-US" dirty="0"/>
              <a:t>Cannot access (read or write) anything below </a:t>
            </a:r>
            <a:r>
              <a:rPr lang="en-US" b="1" dirty="0"/>
              <a:t>base</a:t>
            </a:r>
          </a:p>
          <a:p>
            <a:r>
              <a:rPr lang="en-US" dirty="0">
                <a:solidFill>
                  <a:srgbClr val="FF0000"/>
                </a:solidFill>
              </a:rPr>
              <a:t>This check is done only in </a:t>
            </a:r>
            <a:r>
              <a:rPr lang="en-US" b="1" u="sng" dirty="0">
                <a:solidFill>
                  <a:srgbClr val="FF0000"/>
                </a:solidFill>
              </a:rPr>
              <a:t>User mode</a:t>
            </a:r>
          </a:p>
          <a:p>
            <a:pPr lvl="1"/>
            <a:r>
              <a:rPr lang="en-US" dirty="0"/>
              <a:t>Kernel mode has unlimited access</a:t>
            </a:r>
          </a:p>
        </p:txBody>
      </p:sp>
      <p:sp>
        <p:nvSpPr>
          <p:cNvPr id="4" name="Slide Number Placeholder 3"/>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23</a:t>
            </a:fld>
            <a:endParaRPr lang="en-US" dirty="0">
              <a:solidFill>
                <a:srgbClr val="FFFFFF"/>
              </a:solidFill>
            </a:endParaRPr>
          </a:p>
        </p:txBody>
      </p:sp>
      <p:grpSp>
        <p:nvGrpSpPr>
          <p:cNvPr id="5" name="Group 4"/>
          <p:cNvGrpSpPr/>
          <p:nvPr/>
        </p:nvGrpSpPr>
        <p:grpSpPr>
          <a:xfrm>
            <a:off x="6553200" y="4094338"/>
            <a:ext cx="2331279" cy="2389528"/>
            <a:chOff x="6492460" y="3554072"/>
            <a:chExt cx="2331279" cy="2389528"/>
          </a:xfrm>
        </p:grpSpPr>
        <p:sp>
          <p:nvSpPr>
            <p:cNvPr id="6" name="Rectangle 5"/>
            <p:cNvSpPr/>
            <p:nvPr/>
          </p:nvSpPr>
          <p:spPr>
            <a:xfrm>
              <a:off x="6781800" y="3886200"/>
              <a:ext cx="1752600" cy="2057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Process</a:t>
              </a:r>
            </a:p>
          </p:txBody>
        </p:sp>
        <p:sp>
          <p:nvSpPr>
            <p:cNvPr id="7" name="Rectangle 6"/>
            <p:cNvSpPr/>
            <p:nvPr/>
          </p:nvSpPr>
          <p:spPr>
            <a:xfrm>
              <a:off x="6781800" y="5410200"/>
              <a:ext cx="17526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Kernel</a:t>
              </a:r>
            </a:p>
          </p:txBody>
        </p:sp>
        <p:sp>
          <p:nvSpPr>
            <p:cNvPr id="8" name="TextBox 7"/>
            <p:cNvSpPr txBox="1"/>
            <p:nvPr/>
          </p:nvSpPr>
          <p:spPr>
            <a:xfrm>
              <a:off x="6492460" y="3554072"/>
              <a:ext cx="2331279" cy="369332"/>
            </a:xfrm>
            <a:prstGeom prst="rect">
              <a:avLst/>
            </a:prstGeom>
            <a:noFill/>
          </p:spPr>
          <p:txBody>
            <a:bodyPr wrap="none" rtlCol="0">
              <a:spAutoFit/>
            </a:bodyPr>
            <a:lstStyle/>
            <a:p>
              <a:r>
                <a:rPr lang="en-US" dirty="0"/>
                <a:t>Private address space</a:t>
              </a:r>
            </a:p>
          </p:txBody>
        </p:sp>
      </p:grpSp>
      <p:sp>
        <p:nvSpPr>
          <p:cNvPr id="9" name="TextBox 8"/>
          <p:cNvSpPr txBox="1"/>
          <p:nvPr/>
        </p:nvSpPr>
        <p:spPr>
          <a:xfrm>
            <a:off x="5867400" y="5715000"/>
            <a:ext cx="657552" cy="369332"/>
          </a:xfrm>
          <a:prstGeom prst="rect">
            <a:avLst/>
          </a:prstGeom>
          <a:noFill/>
        </p:spPr>
        <p:txBody>
          <a:bodyPr wrap="none" rtlCol="0">
            <a:spAutoFit/>
          </a:bodyPr>
          <a:lstStyle/>
          <a:p>
            <a:r>
              <a:rPr lang="en-US" dirty="0">
                <a:solidFill>
                  <a:srgbClr val="FF0000"/>
                </a:solidFill>
              </a:rPr>
              <a:t>base</a:t>
            </a:r>
          </a:p>
        </p:txBody>
      </p:sp>
      <p:cxnSp>
        <p:nvCxnSpPr>
          <p:cNvPr id="11" name="Straight Arrow Connector 10"/>
          <p:cNvCxnSpPr>
            <a:stCxn id="9" idx="3"/>
          </p:cNvCxnSpPr>
          <p:nvPr/>
        </p:nvCxnSpPr>
        <p:spPr>
          <a:xfrm>
            <a:off x="6524952" y="5899666"/>
            <a:ext cx="317588" cy="5080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5721527" y="4214081"/>
            <a:ext cx="803425" cy="369332"/>
          </a:xfrm>
          <a:prstGeom prst="rect">
            <a:avLst/>
          </a:prstGeom>
          <a:noFill/>
        </p:spPr>
        <p:txBody>
          <a:bodyPr wrap="none" rtlCol="0">
            <a:spAutoFit/>
          </a:bodyPr>
          <a:lstStyle/>
          <a:p>
            <a:r>
              <a:rPr lang="en-US" dirty="0">
                <a:solidFill>
                  <a:srgbClr val="FF0000"/>
                </a:solidFill>
              </a:rPr>
              <a:t>bound</a:t>
            </a:r>
          </a:p>
        </p:txBody>
      </p:sp>
      <p:cxnSp>
        <p:nvCxnSpPr>
          <p:cNvPr id="13" name="Straight Arrow Connector 12"/>
          <p:cNvCxnSpPr>
            <a:cxnSpLocks/>
            <a:stCxn id="12" idx="3"/>
          </p:cNvCxnSpPr>
          <p:nvPr/>
        </p:nvCxnSpPr>
        <p:spPr>
          <a:xfrm>
            <a:off x="6524952" y="4398747"/>
            <a:ext cx="317588" cy="64923"/>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21380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Timer</a:t>
            </a:r>
          </a:p>
        </p:txBody>
      </p:sp>
      <p:sp>
        <p:nvSpPr>
          <p:cNvPr id="3" name="Content Placeholder 2"/>
          <p:cNvSpPr>
            <a:spLocks noGrp="1"/>
          </p:cNvSpPr>
          <p:nvPr>
            <p:ph idx="1"/>
          </p:nvPr>
        </p:nvSpPr>
        <p:spPr>
          <a:xfrm>
            <a:off x="612648" y="1905000"/>
            <a:ext cx="8531352" cy="4419600"/>
          </a:xfrm>
        </p:spPr>
        <p:txBody>
          <a:bodyPr>
            <a:noAutofit/>
          </a:bodyPr>
          <a:lstStyle/>
          <a:p>
            <a:r>
              <a:rPr lang="en-US" sz="2800" dirty="0"/>
              <a:t>Operating system timer is a critical building block</a:t>
            </a:r>
          </a:p>
          <a:p>
            <a:pPr lvl="1"/>
            <a:r>
              <a:rPr lang="en-US" sz="2400" dirty="0"/>
              <a:t>Many resources are time-shared; e.g., CPU</a:t>
            </a:r>
          </a:p>
          <a:p>
            <a:pPr lvl="1"/>
            <a:r>
              <a:rPr lang="en-US" sz="2400" dirty="0"/>
              <a:t>Allows OS to prevent infinite loops</a:t>
            </a:r>
          </a:p>
          <a:p>
            <a:r>
              <a:rPr lang="en-US" sz="2800" dirty="0"/>
              <a:t>Fallback mechanism by which OS regains control</a:t>
            </a:r>
          </a:p>
          <a:p>
            <a:pPr lvl="1"/>
            <a:r>
              <a:rPr lang="en-US" sz="2400" dirty="0"/>
              <a:t>When timer expires, generates an interrupt</a:t>
            </a:r>
          </a:p>
          <a:p>
            <a:pPr lvl="1"/>
            <a:r>
              <a:rPr lang="en-US" sz="2400" dirty="0"/>
              <a:t>Handled by kernel, which controls resumption context</a:t>
            </a:r>
          </a:p>
          <a:p>
            <a:pPr lvl="2"/>
            <a:r>
              <a:rPr lang="en-US" sz="2000" dirty="0"/>
              <a:t>Basis for </a:t>
            </a:r>
            <a:r>
              <a:rPr lang="en-US" sz="2000" b="1" dirty="0"/>
              <a:t>OS scheduler</a:t>
            </a:r>
            <a:r>
              <a:rPr lang="en-US" sz="2000" dirty="0"/>
              <a:t>; more later…</a:t>
            </a:r>
          </a:p>
          <a:p>
            <a:pPr lvl="1"/>
            <a:r>
              <a:rPr lang="en-US" sz="2400" dirty="0"/>
              <a:t>Setting (and clearing) a timer is a privileged instruction</a:t>
            </a:r>
          </a:p>
        </p:txBody>
      </p:sp>
      <p:sp>
        <p:nvSpPr>
          <p:cNvPr id="5" name="Slide Number Placeholder 4">
            <a:extLst>
              <a:ext uri="{FF2B5EF4-FFF2-40B4-BE49-F238E27FC236}">
                <a16:creationId xmlns:a16="http://schemas.microsoft.com/office/drawing/2014/main" id="{223CC1A1-7F0C-4105-81A7-E59D2CF4B220}"/>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24</a:t>
            </a:fld>
            <a:endParaRPr lang="en-US" dirty="0">
              <a:solidFill>
                <a:srgbClr val="FFFFFF"/>
              </a:solidFill>
            </a:endParaRPr>
          </a:p>
        </p:txBody>
      </p:sp>
    </p:spTree>
    <p:extLst>
      <p:ext uri="{BB962C8B-B14F-4D97-AF65-F5344CB8AC3E}">
        <p14:creationId xmlns:p14="http://schemas.microsoft.com/office/powerpoint/2010/main" val="133753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0BEF-4196-4118-AF81-5AF6439B44CE}"/>
              </a:ext>
            </a:extLst>
          </p:cNvPr>
          <p:cNvSpPr>
            <a:spLocks noGrp="1"/>
          </p:cNvSpPr>
          <p:nvPr>
            <p:ph type="title"/>
          </p:nvPr>
        </p:nvSpPr>
        <p:spPr>
          <a:xfrm>
            <a:off x="1028700" y="685800"/>
            <a:ext cx="7200900" cy="1014214"/>
          </a:xfrm>
        </p:spPr>
        <p:txBody>
          <a:bodyPr/>
          <a:lstStyle/>
          <a:p>
            <a:r>
              <a:rPr lang="en-US" dirty="0"/>
              <a:t>Mode Switch</a:t>
            </a:r>
          </a:p>
        </p:txBody>
      </p:sp>
      <p:sp>
        <p:nvSpPr>
          <p:cNvPr id="3" name="Content Placeholder 2">
            <a:extLst>
              <a:ext uri="{FF2B5EF4-FFF2-40B4-BE49-F238E27FC236}">
                <a16:creationId xmlns:a16="http://schemas.microsoft.com/office/drawing/2014/main" id="{DCF8001A-21F8-4FC6-A7DF-7C0276BDCFEA}"/>
              </a:ext>
            </a:extLst>
          </p:cNvPr>
          <p:cNvSpPr>
            <a:spLocks noGrp="1"/>
          </p:cNvSpPr>
          <p:nvPr>
            <p:ph idx="1"/>
          </p:nvPr>
        </p:nvSpPr>
        <p:spPr>
          <a:xfrm>
            <a:off x="1028700" y="1524000"/>
            <a:ext cx="7200900" cy="4343400"/>
          </a:xfrm>
        </p:spPr>
        <p:txBody>
          <a:bodyPr/>
          <a:lstStyle/>
          <a:p>
            <a:r>
              <a:rPr lang="en-US" dirty="0"/>
              <a:t>Mode separation does NOT mean that a user program cannot request a Kernel-mode operation</a:t>
            </a:r>
          </a:p>
          <a:p>
            <a:pPr lvl="1"/>
            <a:r>
              <a:rPr lang="en-US" dirty="0"/>
              <a:t>User mode to kernel mode switch is very common </a:t>
            </a:r>
          </a:p>
          <a:p>
            <a:pPr lvl="1"/>
            <a:r>
              <a:rPr lang="en-US" dirty="0"/>
              <a:t>How do we switch from one mode to the other?</a:t>
            </a:r>
          </a:p>
          <a:p>
            <a:pPr lvl="2"/>
            <a:r>
              <a:rPr lang="en-US" dirty="0"/>
              <a:t>Such that the protection is not compromised</a:t>
            </a:r>
          </a:p>
          <a:p>
            <a:endParaRPr lang="en-US" dirty="0"/>
          </a:p>
        </p:txBody>
      </p:sp>
      <p:sp>
        <p:nvSpPr>
          <p:cNvPr id="5" name="Slide Number Placeholder 4">
            <a:extLst>
              <a:ext uri="{FF2B5EF4-FFF2-40B4-BE49-F238E27FC236}">
                <a16:creationId xmlns:a16="http://schemas.microsoft.com/office/drawing/2014/main" id="{2181D47F-98EB-4AF4-8D5F-44C1680A1319}"/>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25</a:t>
            </a:fld>
            <a:endParaRPr lang="en-US" dirty="0">
              <a:solidFill>
                <a:srgbClr val="FFFFFF"/>
              </a:solidFill>
            </a:endParaRPr>
          </a:p>
        </p:txBody>
      </p:sp>
    </p:spTree>
    <p:extLst>
      <p:ext uri="{BB962C8B-B14F-4D97-AF65-F5344CB8AC3E}">
        <p14:creationId xmlns:p14="http://schemas.microsoft.com/office/powerpoint/2010/main" val="3705630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167" y="323176"/>
            <a:ext cx="7200900" cy="1485900"/>
          </a:xfrm>
        </p:spPr>
        <p:txBody>
          <a:bodyPr/>
          <a:lstStyle/>
          <a:p>
            <a:r>
              <a:rPr lang="en-US" dirty="0"/>
              <a:t>User </a:t>
            </a:r>
            <a:r>
              <a:rPr lang="en-US" dirty="0">
                <a:sym typeface="Wingdings" panose="05000000000000000000" pitchFamily="2" charset="2"/>
              </a:rPr>
              <a:t> Kernel Mode Switch</a:t>
            </a:r>
            <a:endParaRPr lang="en-US" dirty="0"/>
          </a:p>
        </p:txBody>
      </p:sp>
      <p:sp>
        <p:nvSpPr>
          <p:cNvPr id="3" name="Content Placeholder 2"/>
          <p:cNvSpPr>
            <a:spLocks noGrp="1"/>
          </p:cNvSpPr>
          <p:nvPr>
            <p:ph idx="1"/>
          </p:nvPr>
        </p:nvSpPr>
        <p:spPr>
          <a:xfrm>
            <a:off x="990600" y="1617689"/>
            <a:ext cx="7239000" cy="4249711"/>
          </a:xfrm>
        </p:spPr>
        <p:txBody>
          <a:bodyPr>
            <a:normAutofit/>
          </a:bodyPr>
          <a:lstStyle/>
          <a:p>
            <a:r>
              <a:rPr lang="en-US" b="1" dirty="0"/>
              <a:t>From user-mode to kernel-mode</a:t>
            </a:r>
          </a:p>
          <a:p>
            <a:pPr lvl="1"/>
            <a:r>
              <a:rPr lang="en-US" dirty="0"/>
              <a:t>Interrupts</a:t>
            </a:r>
          </a:p>
          <a:p>
            <a:pPr lvl="1"/>
            <a:r>
              <a:rPr lang="en-US" dirty="0"/>
              <a:t>(Synchronous) Exceptions (Faults and Aborts)</a:t>
            </a:r>
          </a:p>
          <a:p>
            <a:pPr lvl="1"/>
            <a:r>
              <a:rPr lang="en-US" dirty="0"/>
              <a:t>System calls (traps) (aka protected procedure call)</a:t>
            </a:r>
          </a:p>
        </p:txBody>
      </p:sp>
      <p:grpSp>
        <p:nvGrpSpPr>
          <p:cNvPr id="4" name="Group 3"/>
          <p:cNvGrpSpPr/>
          <p:nvPr/>
        </p:nvGrpSpPr>
        <p:grpSpPr>
          <a:xfrm>
            <a:off x="6019800" y="1031703"/>
            <a:ext cx="2984292" cy="1472629"/>
            <a:chOff x="6437342" y="1617689"/>
            <a:chExt cx="2719150" cy="1150340"/>
          </a:xfrm>
        </p:grpSpPr>
        <p:pic>
          <p:nvPicPr>
            <p:cNvPr id="34"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4834" y="1617689"/>
              <a:ext cx="2631658" cy="1150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Curved Right Arrow 34"/>
            <p:cNvSpPr/>
            <p:nvPr/>
          </p:nvSpPr>
          <p:spPr>
            <a:xfrm>
              <a:off x="6437342" y="1809076"/>
              <a:ext cx="174984" cy="38378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 name="Slide Number Placeholder 4">
            <a:extLst>
              <a:ext uri="{FF2B5EF4-FFF2-40B4-BE49-F238E27FC236}">
                <a16:creationId xmlns:a16="http://schemas.microsoft.com/office/drawing/2014/main" id="{E70E23FF-CBB7-445B-8A51-8BA25CAA0600}"/>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26</a:t>
            </a:fld>
            <a:endParaRPr lang="en-US" dirty="0">
              <a:solidFill>
                <a:srgbClr val="FFFFFF"/>
              </a:solidFill>
            </a:endParaRPr>
          </a:p>
        </p:txBody>
      </p:sp>
    </p:spTree>
    <p:extLst>
      <p:ext uri="{BB962C8B-B14F-4D97-AF65-F5344CB8AC3E}">
        <p14:creationId xmlns:p14="http://schemas.microsoft.com/office/powerpoint/2010/main" val="4907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a:t>
            </a:r>
            <a:r>
              <a:rPr lang="en-US" dirty="0">
                <a:sym typeface="Wingdings" panose="05000000000000000000" pitchFamily="2" charset="2"/>
              </a:rPr>
              <a:t> User </a:t>
            </a:r>
            <a:r>
              <a:rPr lang="en-US" dirty="0"/>
              <a:t>Mode Switch</a:t>
            </a:r>
          </a:p>
        </p:txBody>
      </p:sp>
      <p:sp>
        <p:nvSpPr>
          <p:cNvPr id="3" name="Content Placeholder 2"/>
          <p:cNvSpPr>
            <a:spLocks noGrp="1"/>
          </p:cNvSpPr>
          <p:nvPr>
            <p:ph idx="1"/>
          </p:nvPr>
        </p:nvSpPr>
        <p:spPr/>
        <p:txBody>
          <a:bodyPr>
            <a:normAutofit/>
          </a:bodyPr>
          <a:lstStyle/>
          <a:p>
            <a:pPr lvl="0"/>
            <a:r>
              <a:rPr lang="en-US" dirty="0"/>
              <a:t>From kernel-mode to user-mode</a:t>
            </a:r>
          </a:p>
          <a:p>
            <a:pPr lvl="1"/>
            <a:r>
              <a:rPr lang="en-US" dirty="0"/>
              <a:t>New process/new thread start</a:t>
            </a:r>
          </a:p>
          <a:p>
            <a:pPr lvl="2"/>
            <a:r>
              <a:rPr lang="en-US" dirty="0"/>
              <a:t>Jump to first instruction in program/thread</a:t>
            </a:r>
          </a:p>
          <a:p>
            <a:pPr lvl="1"/>
            <a:r>
              <a:rPr lang="en-US" dirty="0"/>
              <a:t>Return from interrupt, exception, system call</a:t>
            </a:r>
          </a:p>
          <a:p>
            <a:pPr lvl="2"/>
            <a:r>
              <a:rPr lang="en-US" dirty="0"/>
              <a:t>Resume suspended execution</a:t>
            </a:r>
          </a:p>
          <a:p>
            <a:pPr lvl="1"/>
            <a:r>
              <a:rPr lang="en-US" dirty="0"/>
              <a:t>Process/thread context switch</a:t>
            </a:r>
          </a:p>
          <a:p>
            <a:pPr lvl="2"/>
            <a:r>
              <a:rPr lang="en-US" dirty="0"/>
              <a:t>Resume some other process</a:t>
            </a:r>
          </a:p>
        </p:txBody>
      </p:sp>
      <p:pic>
        <p:nvPicPr>
          <p:cNvPr id="7"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9006" y="1516698"/>
            <a:ext cx="2677883" cy="1170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urved Right Arrow 8"/>
          <p:cNvSpPr/>
          <p:nvPr/>
        </p:nvSpPr>
        <p:spPr>
          <a:xfrm rot="292052" flipH="1" flipV="1">
            <a:off x="8814457" y="1735646"/>
            <a:ext cx="328900" cy="35300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Slide Number Placeholder 4">
            <a:extLst>
              <a:ext uri="{FF2B5EF4-FFF2-40B4-BE49-F238E27FC236}">
                <a16:creationId xmlns:a16="http://schemas.microsoft.com/office/drawing/2014/main" id="{6FE61755-E14C-492F-AA8F-0D1F818D68AB}"/>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27</a:t>
            </a:fld>
            <a:endParaRPr lang="en-US" dirty="0">
              <a:solidFill>
                <a:srgbClr val="FFFFFF"/>
              </a:solidFill>
            </a:endParaRPr>
          </a:p>
        </p:txBody>
      </p:sp>
    </p:spTree>
    <p:extLst>
      <p:ext uri="{BB962C8B-B14F-4D97-AF65-F5344CB8AC3E}">
        <p14:creationId xmlns:p14="http://schemas.microsoft.com/office/powerpoint/2010/main" val="77430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5E91-3512-4F2D-8379-995C3CD78E18}"/>
              </a:ext>
            </a:extLst>
          </p:cNvPr>
          <p:cNvSpPr>
            <a:spLocks noGrp="1"/>
          </p:cNvSpPr>
          <p:nvPr>
            <p:ph type="title"/>
          </p:nvPr>
        </p:nvSpPr>
        <p:spPr/>
        <p:txBody>
          <a:bodyPr>
            <a:normAutofit fontScale="90000"/>
          </a:bodyPr>
          <a:lstStyle/>
          <a:p>
            <a:r>
              <a:rPr lang="en-US" dirty="0"/>
              <a:t>Safe Mode Transfer – Interrupt Handling</a:t>
            </a:r>
          </a:p>
        </p:txBody>
      </p:sp>
      <p:sp>
        <p:nvSpPr>
          <p:cNvPr id="3" name="Content Placeholder 2">
            <a:extLst>
              <a:ext uri="{FF2B5EF4-FFF2-40B4-BE49-F238E27FC236}">
                <a16:creationId xmlns:a16="http://schemas.microsoft.com/office/drawing/2014/main" id="{BB697393-308A-48B3-A330-CE2E1BB91F5B}"/>
              </a:ext>
            </a:extLst>
          </p:cNvPr>
          <p:cNvSpPr>
            <a:spLocks noGrp="1"/>
          </p:cNvSpPr>
          <p:nvPr>
            <p:ph idx="1"/>
          </p:nvPr>
        </p:nvSpPr>
        <p:spPr>
          <a:xfrm>
            <a:off x="685800" y="1524000"/>
            <a:ext cx="8001000" cy="5029200"/>
          </a:xfrm>
        </p:spPr>
        <p:txBody>
          <a:bodyPr/>
          <a:lstStyle/>
          <a:p>
            <a:r>
              <a:rPr lang="en-US" dirty="0"/>
              <a:t>First, User-&gt;Kernel. The main idea is rather simple</a:t>
            </a:r>
          </a:p>
          <a:p>
            <a:pPr lvl="1"/>
            <a:r>
              <a:rPr lang="en-US" dirty="0"/>
              <a:t>Store the state of the running process (so that it can be resumed later)</a:t>
            </a:r>
          </a:p>
          <a:p>
            <a:pPr lvl="1"/>
            <a:r>
              <a:rPr lang="en-US" dirty="0"/>
              <a:t>Execute the handler</a:t>
            </a:r>
          </a:p>
          <a:p>
            <a:pPr lvl="1"/>
            <a:r>
              <a:rPr lang="en-US" dirty="0"/>
              <a:t>Return to the interrupted process by restoring the saved state</a:t>
            </a:r>
          </a:p>
          <a:p>
            <a:r>
              <a:rPr lang="en-US" dirty="0"/>
              <a:t>But the actual implementation is a bit more complicated</a:t>
            </a:r>
          </a:p>
          <a:p>
            <a:r>
              <a:rPr lang="en-US" dirty="0"/>
              <a:t>We first need to know which process info must be stored</a:t>
            </a:r>
          </a:p>
          <a:p>
            <a:pPr lvl="1"/>
            <a:r>
              <a:rPr lang="en-US" dirty="0"/>
              <a:t>Basically, the Process Control Block (PCB)</a:t>
            </a:r>
          </a:p>
        </p:txBody>
      </p:sp>
      <p:sp>
        <p:nvSpPr>
          <p:cNvPr id="5" name="Slide Number Placeholder 4">
            <a:extLst>
              <a:ext uri="{FF2B5EF4-FFF2-40B4-BE49-F238E27FC236}">
                <a16:creationId xmlns:a16="http://schemas.microsoft.com/office/drawing/2014/main" id="{1A724969-9401-4DF0-943B-8B4E4F47EC6A}"/>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28</a:t>
            </a:fld>
            <a:endParaRPr lang="en-US" dirty="0">
              <a:solidFill>
                <a:srgbClr val="FFFFFF"/>
              </a:solidFill>
            </a:endParaRPr>
          </a:p>
        </p:txBody>
      </p:sp>
    </p:spTree>
    <p:extLst>
      <p:ext uri="{BB962C8B-B14F-4D97-AF65-F5344CB8AC3E}">
        <p14:creationId xmlns:p14="http://schemas.microsoft.com/office/powerpoint/2010/main" val="2979746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184" y="355856"/>
            <a:ext cx="7616615" cy="948345"/>
          </a:xfrm>
        </p:spPr>
        <p:txBody>
          <a:bodyPr>
            <a:normAutofit/>
          </a:bodyPr>
          <a:lstStyle/>
          <a:p>
            <a:r>
              <a:rPr lang="en-US" dirty="0"/>
              <a:t>Saving Process State: Difficulty</a:t>
            </a:r>
          </a:p>
        </p:txBody>
      </p:sp>
      <p:sp>
        <p:nvSpPr>
          <p:cNvPr id="4" name="Slide Number Placeholder 3"/>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29</a:t>
            </a:fld>
            <a:endParaRPr lang="en-US" dirty="0">
              <a:solidFill>
                <a:srgbClr val="FFFFFF"/>
              </a:solidFill>
            </a:endParaRPr>
          </a:p>
        </p:txBody>
      </p:sp>
      <p:grpSp>
        <p:nvGrpSpPr>
          <p:cNvPr id="24" name="Group 23"/>
          <p:cNvGrpSpPr/>
          <p:nvPr/>
        </p:nvGrpSpPr>
        <p:grpSpPr>
          <a:xfrm>
            <a:off x="685799" y="1382187"/>
            <a:ext cx="8458201" cy="3477397"/>
            <a:chOff x="605861" y="1399401"/>
            <a:chExt cx="8465963" cy="3477397"/>
          </a:xfrm>
        </p:grpSpPr>
        <p:grpSp>
          <p:nvGrpSpPr>
            <p:cNvPr id="5" name="Group 4">
              <a:extLst>
                <a:ext uri="{FF2B5EF4-FFF2-40B4-BE49-F238E27FC236}">
                  <a16:creationId xmlns:a16="http://schemas.microsoft.com/office/drawing/2014/main" id="{1EEE61A7-710E-434F-A0EA-94EACE9EB3A2}"/>
                </a:ext>
              </a:extLst>
            </p:cNvPr>
            <p:cNvGrpSpPr/>
            <p:nvPr/>
          </p:nvGrpSpPr>
          <p:grpSpPr>
            <a:xfrm>
              <a:off x="705376" y="1399401"/>
              <a:ext cx="2527881" cy="1833265"/>
              <a:chOff x="705376" y="1399401"/>
              <a:chExt cx="2527881" cy="1833265"/>
            </a:xfrm>
          </p:grpSpPr>
          <p:sp>
            <p:nvSpPr>
              <p:cNvPr id="6" name="Rectangle 5">
                <a:extLst>
                  <a:ext uri="{FF2B5EF4-FFF2-40B4-BE49-F238E27FC236}">
                    <a16:creationId xmlns:a16="http://schemas.microsoft.com/office/drawing/2014/main" id="{ED60F36F-DE53-4551-A40B-BC4756AFE59C}"/>
                  </a:ext>
                </a:extLst>
              </p:cNvPr>
              <p:cNvSpPr/>
              <p:nvPr/>
            </p:nvSpPr>
            <p:spPr>
              <a:xfrm>
                <a:off x="990600" y="208966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urier New" panose="02070309020205020404" pitchFamily="49" charset="0"/>
                    <a:cs typeface="Courier New" panose="02070309020205020404" pitchFamily="49" charset="0"/>
                  </a:rPr>
                  <a:t>foo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 = x + 1;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y = y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5A7B45FA-2AB7-4EC4-BB6D-2180F2C360D8}"/>
                  </a:ext>
                </a:extLst>
              </p:cNvPr>
              <p:cNvSpPr txBox="1"/>
              <p:nvPr/>
            </p:nvSpPr>
            <p:spPr>
              <a:xfrm>
                <a:off x="705376" y="1399401"/>
                <a:ext cx="2527881" cy="461665"/>
              </a:xfrm>
              <a:prstGeom prst="rect">
                <a:avLst/>
              </a:prstGeom>
              <a:noFill/>
            </p:spPr>
            <p:txBody>
              <a:bodyPr wrap="none" rtlCol="0">
                <a:spAutoFit/>
              </a:bodyPr>
              <a:lstStyle/>
              <a:p>
                <a:r>
                  <a:rPr lang="en-US" sz="2400" dirty="0"/>
                  <a:t>User-level Process</a:t>
                </a:r>
              </a:p>
            </p:txBody>
          </p:sp>
        </p:grpSp>
        <p:grpSp>
          <p:nvGrpSpPr>
            <p:cNvPr id="8" name="Group 7">
              <a:extLst>
                <a:ext uri="{FF2B5EF4-FFF2-40B4-BE49-F238E27FC236}">
                  <a16:creationId xmlns:a16="http://schemas.microsoft.com/office/drawing/2014/main" id="{E57DF01D-D9EF-4114-96A8-58C70511AB7F}"/>
                </a:ext>
              </a:extLst>
            </p:cNvPr>
            <p:cNvGrpSpPr/>
            <p:nvPr/>
          </p:nvGrpSpPr>
          <p:grpSpPr>
            <a:xfrm>
              <a:off x="3885469" y="1586394"/>
              <a:ext cx="1738190" cy="2833206"/>
              <a:chOff x="1415889" y="1623544"/>
              <a:chExt cx="1738190" cy="2123015"/>
            </a:xfrm>
          </p:grpSpPr>
          <p:sp>
            <p:nvSpPr>
              <p:cNvPr id="9" name="Rectangle 8">
                <a:extLst>
                  <a:ext uri="{FF2B5EF4-FFF2-40B4-BE49-F238E27FC236}">
                    <a16:creationId xmlns:a16="http://schemas.microsoft.com/office/drawing/2014/main" id="{17C889E4-CA56-4956-AAAB-2D3F1D43C3D5}"/>
                  </a:ext>
                </a:extLst>
              </p:cNvPr>
              <p:cNvSpPr/>
              <p:nvPr/>
            </p:nvSpPr>
            <p:spPr>
              <a:xfrm>
                <a:off x="1415889" y="2011350"/>
                <a:ext cx="1738190" cy="1735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FA3FA360-3E93-4074-8568-518C7A05B281}"/>
                  </a:ext>
                </a:extLst>
              </p:cNvPr>
              <p:cNvSpPr txBox="1"/>
              <p:nvPr/>
            </p:nvSpPr>
            <p:spPr>
              <a:xfrm>
                <a:off x="1860622" y="1623544"/>
                <a:ext cx="762000" cy="345941"/>
              </a:xfrm>
              <a:prstGeom prst="rect">
                <a:avLst/>
              </a:prstGeom>
              <a:noFill/>
            </p:spPr>
            <p:txBody>
              <a:bodyPr wrap="square" rtlCol="0">
                <a:spAutoFit/>
              </a:bodyPr>
              <a:lstStyle/>
              <a:p>
                <a:r>
                  <a:rPr lang="en-US" sz="2400" dirty="0"/>
                  <a:t>CPU</a:t>
                </a:r>
              </a:p>
            </p:txBody>
          </p:sp>
        </p:grpSp>
        <p:sp>
          <p:nvSpPr>
            <p:cNvPr id="11" name="Rectangle 10">
              <a:extLst>
                <a:ext uri="{FF2B5EF4-FFF2-40B4-BE49-F238E27FC236}">
                  <a16:creationId xmlns:a16="http://schemas.microsoft.com/office/drawing/2014/main" id="{D151053D-0FA2-40CC-95B9-F368C11C68B5}"/>
                </a:ext>
              </a:extLst>
            </p:cNvPr>
            <p:cNvSpPr/>
            <p:nvPr/>
          </p:nvSpPr>
          <p:spPr>
            <a:xfrm>
              <a:off x="4078624" y="2203546"/>
              <a:ext cx="1484783"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PC=5000</a:t>
              </a:r>
              <a:br>
                <a:rPr lang="en-US" sz="2000" dirty="0">
                  <a:solidFill>
                    <a:schemeClr val="tx1"/>
                  </a:solidFill>
                </a:rPr>
              </a:br>
              <a:r>
                <a:rPr lang="en-US" sz="2000" dirty="0">
                  <a:solidFill>
                    <a:schemeClr val="tx1"/>
                  </a:solidFill>
                </a:rPr>
                <a:t>SP</a:t>
              </a:r>
              <a:br>
                <a:rPr lang="en-US" sz="2000" dirty="0">
                  <a:solidFill>
                    <a:schemeClr val="tx1"/>
                  </a:solidFill>
                </a:rPr>
              </a:br>
              <a:r>
                <a:rPr lang="en-US" sz="2000" dirty="0">
                  <a:solidFill>
                    <a:schemeClr val="tx1"/>
                  </a:solidFill>
                </a:rPr>
                <a:t>EFLAGS</a:t>
              </a:r>
              <a:br>
                <a:rPr lang="en-US" sz="2000" dirty="0">
                  <a:solidFill>
                    <a:schemeClr val="tx1"/>
                  </a:solidFill>
                </a:rPr>
              </a:br>
              <a:r>
                <a:rPr lang="en-US" sz="2000" dirty="0">
                  <a:solidFill>
                    <a:schemeClr val="tx1"/>
                  </a:solidFill>
                </a:rPr>
                <a:t>Other Regs</a:t>
              </a:r>
            </a:p>
          </p:txBody>
        </p:sp>
        <p:sp>
          <p:nvSpPr>
            <p:cNvPr id="13" name="TextBox 12">
              <a:extLst>
                <a:ext uri="{FF2B5EF4-FFF2-40B4-BE49-F238E27FC236}">
                  <a16:creationId xmlns:a16="http://schemas.microsoft.com/office/drawing/2014/main" id="{AC6B88AC-D002-431F-9C43-F2818F2F0A19}"/>
                </a:ext>
              </a:extLst>
            </p:cNvPr>
            <p:cNvSpPr txBox="1"/>
            <p:nvPr/>
          </p:nvSpPr>
          <p:spPr>
            <a:xfrm>
              <a:off x="972633" y="3625335"/>
              <a:ext cx="1162882" cy="369332"/>
            </a:xfrm>
            <a:prstGeom prst="rect">
              <a:avLst/>
            </a:prstGeom>
            <a:noFill/>
          </p:spPr>
          <p:txBody>
            <a:bodyPr wrap="none" rtlCol="0">
              <a:spAutoFit/>
            </a:bodyPr>
            <a:lstStyle/>
            <a:p>
              <a:r>
                <a:rPr lang="en-US" dirty="0"/>
                <a:t>User Stack</a:t>
              </a:r>
            </a:p>
          </p:txBody>
        </p:sp>
        <p:cxnSp>
          <p:nvCxnSpPr>
            <p:cNvPr id="14" name="Connector: Elbow 22">
              <a:extLst>
                <a:ext uri="{FF2B5EF4-FFF2-40B4-BE49-F238E27FC236}">
                  <a16:creationId xmlns:a16="http://schemas.microsoft.com/office/drawing/2014/main" id="{B834D24A-9E57-4102-B2B7-8770C6E4A7FF}"/>
                </a:ext>
              </a:extLst>
            </p:cNvPr>
            <p:cNvCxnSpPr>
              <a:cxnSpLocks/>
            </p:cNvCxnSpPr>
            <p:nvPr/>
          </p:nvCxnSpPr>
          <p:spPr>
            <a:xfrm rot="10800000" flipV="1">
              <a:off x="2073949" y="2744446"/>
              <a:ext cx="2495405" cy="2132352"/>
            </a:xfrm>
            <a:prstGeom prst="bentConnector3">
              <a:avLst>
                <a:gd name="adj1" fmla="val 44429"/>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nvGrpSpPr>
            <p:cNvPr id="16" name="Group 15">
              <a:extLst>
                <a:ext uri="{FF2B5EF4-FFF2-40B4-BE49-F238E27FC236}">
                  <a16:creationId xmlns:a16="http://schemas.microsoft.com/office/drawing/2014/main" id="{C93A7A2F-88C2-479A-A79C-5340804CE4F9}"/>
                </a:ext>
              </a:extLst>
            </p:cNvPr>
            <p:cNvGrpSpPr/>
            <p:nvPr/>
          </p:nvGrpSpPr>
          <p:grpSpPr>
            <a:xfrm>
              <a:off x="6094745" y="1693614"/>
              <a:ext cx="2977079" cy="2461916"/>
              <a:chOff x="503877" y="1734597"/>
              <a:chExt cx="2977079" cy="2461916"/>
            </a:xfrm>
          </p:grpSpPr>
          <p:sp>
            <p:nvSpPr>
              <p:cNvPr id="17" name="Rectangle 16">
                <a:extLst>
                  <a:ext uri="{FF2B5EF4-FFF2-40B4-BE49-F238E27FC236}">
                    <a16:creationId xmlns:a16="http://schemas.microsoft.com/office/drawing/2014/main" id="{2B78E1B1-5A1B-4B6C-B0EF-9C41D710B275}"/>
                  </a:ext>
                </a:extLst>
              </p:cNvPr>
              <p:cNvSpPr/>
              <p:nvPr/>
            </p:nvSpPr>
            <p:spPr>
              <a:xfrm>
                <a:off x="503877" y="2350784"/>
                <a:ext cx="2977079" cy="1845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Handler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100: save PC</a:t>
                </a:r>
              </a:p>
              <a:p>
                <a:r>
                  <a:rPr lang="en-US" sz="2400" b="1" dirty="0">
                    <a:latin typeface="Courier New" panose="02070309020205020404" pitchFamily="49" charset="0"/>
                    <a:cs typeface="Courier New" panose="02070309020205020404" pitchFamily="49" charset="0"/>
                  </a:rPr>
                  <a:t>104: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5B158DE0-E466-4DAF-AD48-AC0BEEF95C04}"/>
                  </a:ext>
                </a:extLst>
              </p:cNvPr>
              <p:cNvSpPr txBox="1"/>
              <p:nvPr/>
            </p:nvSpPr>
            <p:spPr>
              <a:xfrm>
                <a:off x="959420" y="1734597"/>
                <a:ext cx="1030458" cy="461665"/>
              </a:xfrm>
              <a:prstGeom prst="rect">
                <a:avLst/>
              </a:prstGeom>
              <a:noFill/>
            </p:spPr>
            <p:txBody>
              <a:bodyPr wrap="none" rtlCol="0">
                <a:spAutoFit/>
              </a:bodyPr>
              <a:lstStyle/>
              <a:p>
                <a:r>
                  <a:rPr lang="en-US" sz="2400" dirty="0"/>
                  <a:t>Kernel</a:t>
                </a:r>
              </a:p>
            </p:txBody>
          </p:sp>
        </p:grpSp>
        <p:sp>
          <p:nvSpPr>
            <p:cNvPr id="21" name="Rectangle 20">
              <a:extLst>
                <a:ext uri="{FF2B5EF4-FFF2-40B4-BE49-F238E27FC236}">
                  <a16:creationId xmlns:a16="http://schemas.microsoft.com/office/drawing/2014/main" id="{ED60F36F-DE53-4551-A40B-BC4756AFE59C}"/>
                </a:ext>
              </a:extLst>
            </p:cNvPr>
            <p:cNvSpPr/>
            <p:nvPr/>
          </p:nvSpPr>
          <p:spPr>
            <a:xfrm>
              <a:off x="605861" y="1846014"/>
              <a:ext cx="2664846" cy="177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foo (){</a:t>
              </a:r>
              <a:br>
                <a:rPr lang="en-US" sz="2400" b="1" dirty="0">
                  <a:latin typeface="Courier New" panose="02070309020205020404" pitchFamily="49" charset="0"/>
                  <a:cs typeface="Courier New" panose="02070309020205020404" pitchFamily="49" charset="0"/>
                </a:rPr>
              </a:br>
              <a:r>
                <a:rPr lang="en-US" sz="2400" b="1" dirty="0">
                  <a:solidFill>
                    <a:srgbClr val="FF0000"/>
                  </a:solidFill>
                  <a:latin typeface="Courier New" panose="02070309020205020404" pitchFamily="49" charset="0"/>
                  <a:cs typeface="Courier New" panose="02070309020205020404" pitchFamily="49" charset="0"/>
                </a:rPr>
                <a:t>5000: x=x+1;</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5004: y=y-2;</a:t>
              </a:r>
            </a:p>
            <a:p>
              <a:r>
                <a:rPr lang="en-US" sz="2400" b="1" dirty="0">
                  <a:latin typeface="Courier New" panose="02070309020205020404" pitchFamily="49" charset="0"/>
                  <a:cs typeface="Courier New" panose="02070309020205020404" pitchFamily="49" charset="0"/>
                </a:rPr>
                <a:t>…</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cxnSp>
          <p:nvCxnSpPr>
            <p:cNvPr id="15" name="Connector: Elbow 23">
              <a:extLst>
                <a:ext uri="{FF2B5EF4-FFF2-40B4-BE49-F238E27FC236}">
                  <a16:creationId xmlns:a16="http://schemas.microsoft.com/office/drawing/2014/main" id="{4B42E3F7-75CA-42BA-94F7-7A60FE309D41}"/>
                </a:ext>
              </a:extLst>
            </p:cNvPr>
            <p:cNvCxnSpPr>
              <a:cxnSpLocks/>
            </p:cNvCxnSpPr>
            <p:nvPr/>
          </p:nvCxnSpPr>
          <p:spPr>
            <a:xfrm rot="10800000">
              <a:off x="2755472" y="2365215"/>
              <a:ext cx="1574731" cy="122752"/>
            </a:xfrm>
            <a:prstGeom prst="bentConnector3">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25" name="Group 24">
            <a:extLst>
              <a:ext uri="{FF2B5EF4-FFF2-40B4-BE49-F238E27FC236}">
                <a16:creationId xmlns:a16="http://schemas.microsoft.com/office/drawing/2014/main" id="{DFDA0E2E-A49A-46F2-9355-98327F7E8CD1}"/>
              </a:ext>
            </a:extLst>
          </p:cNvPr>
          <p:cNvGrpSpPr/>
          <p:nvPr/>
        </p:nvGrpSpPr>
        <p:grpSpPr>
          <a:xfrm>
            <a:off x="1169023" y="4131729"/>
            <a:ext cx="977388" cy="1455710"/>
            <a:chOff x="1065380" y="4135771"/>
            <a:chExt cx="977388" cy="1455710"/>
          </a:xfrm>
        </p:grpSpPr>
        <p:grpSp>
          <p:nvGrpSpPr>
            <p:cNvPr id="26" name="Group 25">
              <a:extLst>
                <a:ext uri="{FF2B5EF4-FFF2-40B4-BE49-F238E27FC236}">
                  <a16:creationId xmlns:a16="http://schemas.microsoft.com/office/drawing/2014/main" id="{B757A4B7-A8FA-42A0-B150-05ED5CE2A31C}"/>
                </a:ext>
              </a:extLst>
            </p:cNvPr>
            <p:cNvGrpSpPr/>
            <p:nvPr/>
          </p:nvGrpSpPr>
          <p:grpSpPr>
            <a:xfrm>
              <a:off x="1065380" y="4876800"/>
              <a:ext cx="977387" cy="714681"/>
              <a:chOff x="1003813" y="4267200"/>
              <a:chExt cx="977387" cy="714681"/>
            </a:xfrm>
            <a:solidFill>
              <a:schemeClr val="bg1"/>
            </a:solidFill>
          </p:grpSpPr>
          <p:sp>
            <p:nvSpPr>
              <p:cNvPr id="28" name="Rectangle 27">
                <a:extLst>
                  <a:ext uri="{FF2B5EF4-FFF2-40B4-BE49-F238E27FC236}">
                    <a16:creationId xmlns:a16="http://schemas.microsoft.com/office/drawing/2014/main" id="{ADD8D3DF-2896-407A-9E96-91141CE8FA02}"/>
                  </a:ext>
                </a:extLst>
              </p:cNvPr>
              <p:cNvSpPr/>
              <p:nvPr/>
            </p:nvSpPr>
            <p:spPr>
              <a:xfrm>
                <a:off x="1003813" y="42672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29" name="Rectangle 28">
                <a:extLst>
                  <a:ext uri="{FF2B5EF4-FFF2-40B4-BE49-F238E27FC236}">
                    <a16:creationId xmlns:a16="http://schemas.microsoft.com/office/drawing/2014/main" id="{155406D2-6CB3-46DF-B436-C844FFEA20F7}"/>
                  </a:ext>
                </a:extLst>
              </p:cNvPr>
              <p:cNvSpPr/>
              <p:nvPr/>
            </p:nvSpPr>
            <p:spPr>
              <a:xfrm>
                <a:off x="1003813" y="44958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30" name="Rectangle 29">
                <a:extLst>
                  <a:ext uri="{FF2B5EF4-FFF2-40B4-BE49-F238E27FC236}">
                    <a16:creationId xmlns:a16="http://schemas.microsoft.com/office/drawing/2014/main" id="{8FDD270E-21FC-4481-8333-A397F68EFF57}"/>
                  </a:ext>
                </a:extLst>
              </p:cNvPr>
              <p:cNvSpPr/>
              <p:nvPr/>
            </p:nvSpPr>
            <p:spPr>
              <a:xfrm>
                <a:off x="1003813" y="47244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27" name="Rectangle 26">
              <a:extLst>
                <a:ext uri="{FF2B5EF4-FFF2-40B4-BE49-F238E27FC236}">
                  <a16:creationId xmlns:a16="http://schemas.microsoft.com/office/drawing/2014/main" id="{4FB3A4F3-004D-4A2E-90F7-661347FF1127}"/>
                </a:ext>
              </a:extLst>
            </p:cNvPr>
            <p:cNvSpPr/>
            <p:nvPr/>
          </p:nvSpPr>
          <p:spPr>
            <a:xfrm>
              <a:off x="1065380" y="4135771"/>
              <a:ext cx="977388" cy="769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11692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7" name="Title 1"/>
          <p:cNvSpPr>
            <a:spLocks noGrp="1"/>
          </p:cNvSpPr>
          <p:nvPr>
            <p:ph type="title"/>
          </p:nvPr>
        </p:nvSpPr>
        <p:spPr/>
        <p:txBody>
          <a:bodyPr/>
          <a:lstStyle/>
          <a:p>
            <a:pPr eaLnBrk="1" hangingPunct="1"/>
            <a:r>
              <a:rPr lang="en-US" altLang="en-US" dirty="0"/>
              <a:t>Exception Control Flow</a:t>
            </a:r>
          </a:p>
        </p:txBody>
      </p:sp>
      <p:sp>
        <p:nvSpPr>
          <p:cNvPr id="35842" name="Rectangle 3"/>
          <p:cNvSpPr>
            <a:spLocks noGrp="1" noChangeArrowheads="1"/>
          </p:cNvSpPr>
          <p:nvPr>
            <p:ph idx="1"/>
          </p:nvPr>
        </p:nvSpPr>
        <p:spPr>
          <a:xfrm>
            <a:off x="685800" y="1115311"/>
            <a:ext cx="8229600" cy="1098550"/>
          </a:xfrm>
          <a:extLst>
            <a:ext uri="{91240B29-F687-4F45-9708-019B960494DF}">
              <a14:hiddenLine xmlns:a14="http://schemas.microsoft.com/office/drawing/2010/main" w="12700">
                <a:solidFill>
                  <a:schemeClr val="tx1"/>
                </a:solidFill>
                <a:miter lim="800000"/>
                <a:headEnd/>
                <a:tailEnd/>
              </a14:hiddenLine>
            </a:ext>
          </a:extLst>
        </p:spPr>
        <p:txBody>
          <a:bodyPr>
            <a:normAutofit fontScale="92500" lnSpcReduction="10000"/>
          </a:bodyPr>
          <a:lstStyle/>
          <a:p>
            <a:pPr eaLnBrk="1" hangingPunct="1"/>
            <a:r>
              <a:rPr lang="en-US" altLang="en-US" dirty="0"/>
              <a:t>An </a:t>
            </a:r>
            <a:r>
              <a:rPr lang="en-US" altLang="en-US" i="1" dirty="0"/>
              <a:t>exception</a:t>
            </a:r>
            <a:r>
              <a:rPr lang="en-US" altLang="en-US" dirty="0"/>
              <a:t> is a transfer of control to the OS in response to some </a:t>
            </a:r>
            <a:r>
              <a:rPr lang="en-US" altLang="en-US" i="1" dirty="0"/>
              <a:t>event</a:t>
            </a:r>
            <a:r>
              <a:rPr lang="en-US" altLang="en-US" dirty="0"/>
              <a:t>  (i.e., change in processor state)</a:t>
            </a:r>
          </a:p>
          <a:p>
            <a:pPr lvl="1"/>
            <a:r>
              <a:rPr lang="en-US" altLang="en-US" dirty="0"/>
              <a:t>It also gives “asynchronous” behavior</a:t>
            </a:r>
          </a:p>
        </p:txBody>
      </p:sp>
      <p:sp>
        <p:nvSpPr>
          <p:cNvPr id="3" name="Slide Number Placeholder 2"/>
          <p:cNvSpPr>
            <a:spLocks noGrp="1"/>
          </p:cNvSpPr>
          <p:nvPr>
            <p:ph type="sldNum" sz="quarter" idx="4294967295"/>
          </p:nvPr>
        </p:nvSpPr>
        <p:spPr>
          <a:xfrm>
            <a:off x="7104552" y="6453386"/>
            <a:ext cx="1197219" cy="404614"/>
          </a:xfrm>
        </p:spPr>
        <p:txBody>
          <a:bodyPr/>
          <a:lstStyle/>
          <a:p>
            <a:fld id="{1AD93096-5B34-4342-9326-69289CEAE4C2}" type="slidenum">
              <a:rPr lang="en-US" smtClean="0"/>
              <a:pPr/>
              <a:t>3</a:t>
            </a:fld>
            <a:endParaRPr lang="en-US" dirty="0">
              <a:solidFill>
                <a:srgbClr val="FFFFFF"/>
              </a:solidFill>
            </a:endParaRPr>
          </a:p>
        </p:txBody>
      </p:sp>
      <p:sp>
        <p:nvSpPr>
          <p:cNvPr id="35843" name="Rectangle 4"/>
          <p:cNvSpPr>
            <a:spLocks noChangeArrowheads="1"/>
          </p:cNvSpPr>
          <p:nvPr/>
        </p:nvSpPr>
        <p:spPr bwMode="auto">
          <a:xfrm>
            <a:off x="2279650" y="2586038"/>
            <a:ext cx="16430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latin typeface="Arial" panose="020B0604020202020204" pitchFamily="34" charset="0"/>
              </a:rPr>
              <a:t>User Process</a:t>
            </a:r>
          </a:p>
        </p:txBody>
      </p:sp>
      <p:sp>
        <p:nvSpPr>
          <p:cNvPr id="35844" name="Rectangle 5"/>
          <p:cNvSpPr>
            <a:spLocks noChangeArrowheads="1"/>
          </p:cNvSpPr>
          <p:nvPr/>
        </p:nvSpPr>
        <p:spPr bwMode="auto">
          <a:xfrm>
            <a:off x="5584825" y="2586038"/>
            <a:ext cx="5111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latin typeface="Arial" panose="020B0604020202020204" pitchFamily="34" charset="0"/>
              </a:rPr>
              <a:t>OS</a:t>
            </a:r>
          </a:p>
        </p:txBody>
      </p:sp>
      <p:sp>
        <p:nvSpPr>
          <p:cNvPr id="35845" name="Line 6"/>
          <p:cNvSpPr>
            <a:spLocks noChangeShapeType="1"/>
          </p:cNvSpPr>
          <p:nvPr/>
        </p:nvSpPr>
        <p:spPr bwMode="auto">
          <a:xfrm>
            <a:off x="3094038" y="3108325"/>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Line 7"/>
          <p:cNvSpPr>
            <a:spLocks noChangeShapeType="1"/>
          </p:cNvSpPr>
          <p:nvPr/>
        </p:nvSpPr>
        <p:spPr bwMode="auto">
          <a:xfrm>
            <a:off x="3100388" y="3713163"/>
            <a:ext cx="28067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Line 8"/>
          <p:cNvSpPr>
            <a:spLocks noChangeShapeType="1"/>
          </p:cNvSpPr>
          <p:nvPr/>
        </p:nvSpPr>
        <p:spPr bwMode="auto">
          <a:xfrm>
            <a:off x="5913438" y="3719513"/>
            <a:ext cx="0" cy="596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Line 9"/>
          <p:cNvSpPr>
            <a:spLocks noChangeShapeType="1"/>
          </p:cNvSpPr>
          <p:nvPr/>
        </p:nvSpPr>
        <p:spPr bwMode="auto">
          <a:xfrm flipH="1" flipV="1">
            <a:off x="3087688" y="3783013"/>
            <a:ext cx="2832100" cy="546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 name="Line 10"/>
          <p:cNvSpPr>
            <a:spLocks noChangeShapeType="1"/>
          </p:cNvSpPr>
          <p:nvPr/>
        </p:nvSpPr>
        <p:spPr bwMode="auto">
          <a:xfrm>
            <a:off x="3094038" y="3870325"/>
            <a:ext cx="0" cy="15128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Rectangle 11"/>
          <p:cNvSpPr>
            <a:spLocks noChangeArrowheads="1"/>
          </p:cNvSpPr>
          <p:nvPr/>
        </p:nvSpPr>
        <p:spPr bwMode="auto">
          <a:xfrm>
            <a:off x="3994150" y="3386138"/>
            <a:ext cx="11588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exception</a:t>
            </a:r>
          </a:p>
        </p:txBody>
      </p:sp>
      <p:sp>
        <p:nvSpPr>
          <p:cNvPr id="35851" name="Rectangle 12"/>
          <p:cNvSpPr>
            <a:spLocks noChangeArrowheads="1"/>
          </p:cNvSpPr>
          <p:nvPr/>
        </p:nvSpPr>
        <p:spPr bwMode="auto">
          <a:xfrm>
            <a:off x="6051550" y="3659188"/>
            <a:ext cx="2527300" cy="9128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exception processing</a:t>
            </a:r>
          </a:p>
          <a:p>
            <a:pPr>
              <a:spcBef>
                <a:spcPct val="0"/>
              </a:spcBef>
              <a:buFontTx/>
              <a:buNone/>
            </a:pPr>
            <a:r>
              <a:rPr lang="en-US" altLang="en-US" sz="1800">
                <a:latin typeface="Arial" panose="020B0604020202020204" pitchFamily="34" charset="0"/>
              </a:rPr>
              <a:t>by </a:t>
            </a:r>
            <a:r>
              <a:rPr lang="en-US" altLang="en-US" sz="1800" i="1">
                <a:latin typeface="Arial" panose="020B0604020202020204" pitchFamily="34" charset="0"/>
              </a:rPr>
              <a:t>exception handler</a:t>
            </a:r>
          </a:p>
          <a:p>
            <a:pPr>
              <a:spcBef>
                <a:spcPct val="0"/>
              </a:spcBef>
              <a:buFontTx/>
              <a:buNone/>
            </a:pPr>
            <a:endParaRPr lang="en-US" altLang="en-US" sz="1800" i="1">
              <a:latin typeface="Arial" panose="020B0604020202020204" pitchFamily="34" charset="0"/>
            </a:endParaRPr>
          </a:p>
        </p:txBody>
      </p:sp>
      <p:sp>
        <p:nvSpPr>
          <p:cNvPr id="35852" name="Rectangle 13"/>
          <p:cNvSpPr>
            <a:spLocks noChangeArrowheads="1"/>
          </p:cNvSpPr>
          <p:nvPr/>
        </p:nvSpPr>
        <p:spPr bwMode="auto">
          <a:xfrm>
            <a:off x="3933825" y="4376738"/>
            <a:ext cx="1795463"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exception </a:t>
            </a:r>
          </a:p>
          <a:p>
            <a:pPr>
              <a:spcBef>
                <a:spcPct val="0"/>
              </a:spcBef>
              <a:buFontTx/>
              <a:buNone/>
            </a:pPr>
            <a:r>
              <a:rPr lang="en-US" altLang="en-US" sz="1800" i="1">
                <a:latin typeface="Arial" panose="020B0604020202020204" pitchFamily="34" charset="0"/>
              </a:rPr>
              <a:t>return </a:t>
            </a:r>
            <a:r>
              <a:rPr lang="en-US" altLang="en-US" sz="1800">
                <a:latin typeface="Arial" panose="020B0604020202020204" pitchFamily="34" charset="0"/>
              </a:rPr>
              <a:t>(optional)</a:t>
            </a:r>
          </a:p>
        </p:txBody>
      </p:sp>
      <p:sp>
        <p:nvSpPr>
          <p:cNvPr id="35853" name="Rectangle 14"/>
          <p:cNvSpPr>
            <a:spLocks noChangeArrowheads="1"/>
          </p:cNvSpPr>
          <p:nvPr/>
        </p:nvSpPr>
        <p:spPr bwMode="auto">
          <a:xfrm>
            <a:off x="533400" y="3446463"/>
            <a:ext cx="8048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event </a:t>
            </a:r>
          </a:p>
        </p:txBody>
      </p:sp>
      <p:sp>
        <p:nvSpPr>
          <p:cNvPr id="35854" name="Text Box 15"/>
          <p:cNvSpPr txBox="1">
            <a:spLocks noChangeArrowheads="1"/>
          </p:cNvSpPr>
          <p:nvPr/>
        </p:nvSpPr>
        <p:spPr bwMode="auto">
          <a:xfrm>
            <a:off x="2133600" y="3429000"/>
            <a:ext cx="8842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Helvetica" panose="020B0604020202020204" pitchFamily="34" charset="0"/>
              </a:rPr>
              <a:t>current</a:t>
            </a:r>
          </a:p>
        </p:txBody>
      </p:sp>
      <p:sp>
        <p:nvSpPr>
          <p:cNvPr id="35855" name="Text Box 16"/>
          <p:cNvSpPr txBox="1">
            <a:spLocks noChangeArrowheads="1"/>
          </p:cNvSpPr>
          <p:nvPr/>
        </p:nvSpPr>
        <p:spPr bwMode="auto">
          <a:xfrm>
            <a:off x="2446338" y="3657600"/>
            <a:ext cx="6016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Helvetica" panose="020B0604020202020204" pitchFamily="34" charset="0"/>
              </a:rPr>
              <a:t>next</a:t>
            </a:r>
          </a:p>
        </p:txBody>
      </p:sp>
      <p:sp>
        <p:nvSpPr>
          <p:cNvPr id="35856" name="Line 17"/>
          <p:cNvSpPr>
            <a:spLocks noChangeShapeType="1"/>
          </p:cNvSpPr>
          <p:nvPr/>
        </p:nvSpPr>
        <p:spPr bwMode="auto">
          <a:xfrm>
            <a:off x="1447800" y="3657600"/>
            <a:ext cx="685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6233634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184" y="355856"/>
            <a:ext cx="7616615" cy="948345"/>
          </a:xfrm>
        </p:spPr>
        <p:txBody>
          <a:bodyPr>
            <a:normAutofit/>
          </a:bodyPr>
          <a:lstStyle/>
          <a:p>
            <a:r>
              <a:rPr lang="en-US" dirty="0"/>
              <a:t>Saving Process State: Difficulty</a:t>
            </a:r>
          </a:p>
        </p:txBody>
      </p:sp>
      <p:sp>
        <p:nvSpPr>
          <p:cNvPr id="4" name="Slide Number Placeholder 3"/>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30</a:t>
            </a:fld>
            <a:endParaRPr lang="en-US" dirty="0">
              <a:solidFill>
                <a:srgbClr val="FFFFFF"/>
              </a:solidFill>
            </a:endParaRPr>
          </a:p>
        </p:txBody>
      </p:sp>
      <p:grpSp>
        <p:nvGrpSpPr>
          <p:cNvPr id="24" name="Group 23"/>
          <p:cNvGrpSpPr/>
          <p:nvPr/>
        </p:nvGrpSpPr>
        <p:grpSpPr>
          <a:xfrm>
            <a:off x="685799" y="1382187"/>
            <a:ext cx="8229601" cy="4503208"/>
            <a:chOff x="605861" y="1399401"/>
            <a:chExt cx="8237153" cy="4503208"/>
          </a:xfrm>
        </p:grpSpPr>
        <p:grpSp>
          <p:nvGrpSpPr>
            <p:cNvPr id="5" name="Group 4">
              <a:extLst>
                <a:ext uri="{FF2B5EF4-FFF2-40B4-BE49-F238E27FC236}">
                  <a16:creationId xmlns:a16="http://schemas.microsoft.com/office/drawing/2014/main" id="{1EEE61A7-710E-434F-A0EA-94EACE9EB3A2}"/>
                </a:ext>
              </a:extLst>
            </p:cNvPr>
            <p:cNvGrpSpPr/>
            <p:nvPr/>
          </p:nvGrpSpPr>
          <p:grpSpPr>
            <a:xfrm>
              <a:off x="705376" y="1399401"/>
              <a:ext cx="2527881" cy="1833265"/>
              <a:chOff x="705376" y="1399401"/>
              <a:chExt cx="2527881" cy="1833265"/>
            </a:xfrm>
          </p:grpSpPr>
          <p:sp>
            <p:nvSpPr>
              <p:cNvPr id="6" name="Rectangle 5">
                <a:extLst>
                  <a:ext uri="{FF2B5EF4-FFF2-40B4-BE49-F238E27FC236}">
                    <a16:creationId xmlns:a16="http://schemas.microsoft.com/office/drawing/2014/main" id="{ED60F36F-DE53-4551-A40B-BC4756AFE59C}"/>
                  </a:ext>
                </a:extLst>
              </p:cNvPr>
              <p:cNvSpPr/>
              <p:nvPr/>
            </p:nvSpPr>
            <p:spPr>
              <a:xfrm>
                <a:off x="990600" y="208966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urier New" panose="02070309020205020404" pitchFamily="49" charset="0"/>
                    <a:cs typeface="Courier New" panose="02070309020205020404" pitchFamily="49" charset="0"/>
                  </a:rPr>
                  <a:t>foo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 = x + 1;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y = y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5A7B45FA-2AB7-4EC4-BB6D-2180F2C360D8}"/>
                  </a:ext>
                </a:extLst>
              </p:cNvPr>
              <p:cNvSpPr txBox="1"/>
              <p:nvPr/>
            </p:nvSpPr>
            <p:spPr>
              <a:xfrm>
                <a:off x="705376" y="1399401"/>
                <a:ext cx="2527881" cy="461665"/>
              </a:xfrm>
              <a:prstGeom prst="rect">
                <a:avLst/>
              </a:prstGeom>
              <a:noFill/>
            </p:spPr>
            <p:txBody>
              <a:bodyPr wrap="none" rtlCol="0">
                <a:spAutoFit/>
              </a:bodyPr>
              <a:lstStyle/>
              <a:p>
                <a:r>
                  <a:rPr lang="en-US" sz="2400" dirty="0"/>
                  <a:t>User-level Process</a:t>
                </a:r>
              </a:p>
            </p:txBody>
          </p:sp>
        </p:grpSp>
        <p:grpSp>
          <p:nvGrpSpPr>
            <p:cNvPr id="8" name="Group 7">
              <a:extLst>
                <a:ext uri="{FF2B5EF4-FFF2-40B4-BE49-F238E27FC236}">
                  <a16:creationId xmlns:a16="http://schemas.microsoft.com/office/drawing/2014/main" id="{E57DF01D-D9EF-4114-96A8-58C70511AB7F}"/>
                </a:ext>
              </a:extLst>
            </p:cNvPr>
            <p:cNvGrpSpPr/>
            <p:nvPr/>
          </p:nvGrpSpPr>
          <p:grpSpPr>
            <a:xfrm>
              <a:off x="3885469" y="1586394"/>
              <a:ext cx="1738190" cy="2833206"/>
              <a:chOff x="1415889" y="1623544"/>
              <a:chExt cx="1738190" cy="2123015"/>
            </a:xfrm>
          </p:grpSpPr>
          <p:sp>
            <p:nvSpPr>
              <p:cNvPr id="9" name="Rectangle 8">
                <a:extLst>
                  <a:ext uri="{FF2B5EF4-FFF2-40B4-BE49-F238E27FC236}">
                    <a16:creationId xmlns:a16="http://schemas.microsoft.com/office/drawing/2014/main" id="{17C889E4-CA56-4956-AAAB-2D3F1D43C3D5}"/>
                  </a:ext>
                </a:extLst>
              </p:cNvPr>
              <p:cNvSpPr/>
              <p:nvPr/>
            </p:nvSpPr>
            <p:spPr>
              <a:xfrm>
                <a:off x="1415889" y="2011350"/>
                <a:ext cx="1738190" cy="1735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FA3FA360-3E93-4074-8568-518C7A05B281}"/>
                  </a:ext>
                </a:extLst>
              </p:cNvPr>
              <p:cNvSpPr txBox="1"/>
              <p:nvPr/>
            </p:nvSpPr>
            <p:spPr>
              <a:xfrm>
                <a:off x="1860622" y="1623544"/>
                <a:ext cx="762000" cy="345941"/>
              </a:xfrm>
              <a:prstGeom prst="rect">
                <a:avLst/>
              </a:prstGeom>
              <a:noFill/>
            </p:spPr>
            <p:txBody>
              <a:bodyPr wrap="square" rtlCol="0">
                <a:spAutoFit/>
              </a:bodyPr>
              <a:lstStyle/>
              <a:p>
                <a:r>
                  <a:rPr lang="en-US" sz="2400" dirty="0"/>
                  <a:t>CPU</a:t>
                </a:r>
              </a:p>
            </p:txBody>
          </p:sp>
        </p:grpSp>
        <p:sp>
          <p:nvSpPr>
            <p:cNvPr id="11" name="Rectangle 10">
              <a:extLst>
                <a:ext uri="{FF2B5EF4-FFF2-40B4-BE49-F238E27FC236}">
                  <a16:creationId xmlns:a16="http://schemas.microsoft.com/office/drawing/2014/main" id="{D151053D-0FA2-40CC-95B9-F368C11C68B5}"/>
                </a:ext>
              </a:extLst>
            </p:cNvPr>
            <p:cNvSpPr/>
            <p:nvPr/>
          </p:nvSpPr>
          <p:spPr>
            <a:xfrm>
              <a:off x="4078624" y="2203546"/>
              <a:ext cx="1484783"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PC=100</a:t>
              </a:r>
              <a:br>
                <a:rPr lang="en-US" sz="2000" dirty="0">
                  <a:solidFill>
                    <a:schemeClr val="tx1"/>
                  </a:solidFill>
                </a:rPr>
              </a:br>
              <a:r>
                <a:rPr lang="en-US" sz="2000" dirty="0">
                  <a:solidFill>
                    <a:schemeClr val="tx1"/>
                  </a:solidFill>
                </a:rPr>
                <a:t>SP</a:t>
              </a:r>
              <a:br>
                <a:rPr lang="en-US" sz="2000" dirty="0">
                  <a:solidFill>
                    <a:schemeClr val="tx1"/>
                  </a:solidFill>
                </a:rPr>
              </a:br>
              <a:r>
                <a:rPr lang="en-US" sz="2000" dirty="0">
                  <a:solidFill>
                    <a:schemeClr val="tx1"/>
                  </a:solidFill>
                </a:rPr>
                <a:t>EFLAGS</a:t>
              </a:r>
              <a:br>
                <a:rPr lang="en-US" sz="2000" dirty="0">
                  <a:solidFill>
                    <a:schemeClr val="tx1"/>
                  </a:solidFill>
                </a:rPr>
              </a:br>
              <a:r>
                <a:rPr lang="en-US" sz="2000" dirty="0">
                  <a:solidFill>
                    <a:schemeClr val="tx1"/>
                  </a:solidFill>
                </a:rPr>
                <a:t>Other </a:t>
              </a:r>
              <a:r>
                <a:rPr lang="en-US" sz="2000" dirty="0" err="1">
                  <a:solidFill>
                    <a:schemeClr val="tx1"/>
                  </a:solidFill>
                </a:rPr>
                <a:t>Regs</a:t>
              </a:r>
              <a:endParaRPr lang="en-US" sz="2000" dirty="0">
                <a:solidFill>
                  <a:schemeClr val="tx1"/>
                </a:solidFill>
              </a:endParaRPr>
            </a:p>
          </p:txBody>
        </p:sp>
        <p:sp>
          <p:nvSpPr>
            <p:cNvPr id="13" name="TextBox 12">
              <a:extLst>
                <a:ext uri="{FF2B5EF4-FFF2-40B4-BE49-F238E27FC236}">
                  <a16:creationId xmlns:a16="http://schemas.microsoft.com/office/drawing/2014/main" id="{AC6B88AC-D002-431F-9C43-F2818F2F0A19}"/>
                </a:ext>
              </a:extLst>
            </p:cNvPr>
            <p:cNvSpPr txBox="1"/>
            <p:nvPr/>
          </p:nvSpPr>
          <p:spPr>
            <a:xfrm>
              <a:off x="986737" y="3779611"/>
              <a:ext cx="1162882" cy="369332"/>
            </a:xfrm>
            <a:prstGeom prst="rect">
              <a:avLst/>
            </a:prstGeom>
            <a:noFill/>
          </p:spPr>
          <p:txBody>
            <a:bodyPr wrap="none" rtlCol="0">
              <a:spAutoFit/>
            </a:bodyPr>
            <a:lstStyle/>
            <a:p>
              <a:r>
                <a:rPr lang="en-US" dirty="0"/>
                <a:t>User Stack</a:t>
              </a:r>
            </a:p>
          </p:txBody>
        </p:sp>
        <p:cxnSp>
          <p:nvCxnSpPr>
            <p:cNvPr id="14" name="Connector: Elbow 22">
              <a:extLst>
                <a:ext uri="{FF2B5EF4-FFF2-40B4-BE49-F238E27FC236}">
                  <a16:creationId xmlns:a16="http://schemas.microsoft.com/office/drawing/2014/main" id="{B834D24A-9E57-4102-B2B7-8770C6E4A7FF}"/>
                </a:ext>
              </a:extLst>
            </p:cNvPr>
            <p:cNvCxnSpPr>
              <a:cxnSpLocks/>
            </p:cNvCxnSpPr>
            <p:nvPr/>
          </p:nvCxnSpPr>
          <p:spPr>
            <a:xfrm rot="16200000" flipH="1">
              <a:off x="4452570" y="3289660"/>
              <a:ext cx="3166937" cy="2058961"/>
            </a:xfrm>
            <a:prstGeom prst="bentConnector3">
              <a:avLst>
                <a:gd name="adj1" fmla="val 10007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nvGrpSpPr>
            <p:cNvPr id="16" name="Group 15">
              <a:extLst>
                <a:ext uri="{FF2B5EF4-FFF2-40B4-BE49-F238E27FC236}">
                  <a16:creationId xmlns:a16="http://schemas.microsoft.com/office/drawing/2014/main" id="{C93A7A2F-88C2-479A-A79C-5340804CE4F9}"/>
                </a:ext>
              </a:extLst>
            </p:cNvPr>
            <p:cNvGrpSpPr/>
            <p:nvPr/>
          </p:nvGrpSpPr>
          <p:grpSpPr>
            <a:xfrm>
              <a:off x="6094745" y="1693614"/>
              <a:ext cx="2748269" cy="2461916"/>
              <a:chOff x="503877" y="1734597"/>
              <a:chExt cx="2748269" cy="2461916"/>
            </a:xfrm>
          </p:grpSpPr>
          <p:sp>
            <p:nvSpPr>
              <p:cNvPr id="17" name="Rectangle 16">
                <a:extLst>
                  <a:ext uri="{FF2B5EF4-FFF2-40B4-BE49-F238E27FC236}">
                    <a16:creationId xmlns:a16="http://schemas.microsoft.com/office/drawing/2014/main" id="{2B78E1B1-5A1B-4B6C-B0EF-9C41D710B275}"/>
                  </a:ext>
                </a:extLst>
              </p:cNvPr>
              <p:cNvSpPr/>
              <p:nvPr/>
            </p:nvSpPr>
            <p:spPr>
              <a:xfrm>
                <a:off x="503877" y="2350784"/>
                <a:ext cx="2748269" cy="1845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Handler (){</a:t>
                </a:r>
                <a:br>
                  <a:rPr lang="en-US" sz="2400" b="1" dirty="0">
                    <a:latin typeface="Courier New" panose="02070309020205020404" pitchFamily="49" charset="0"/>
                    <a:cs typeface="Courier New" panose="02070309020205020404" pitchFamily="49" charset="0"/>
                  </a:rPr>
                </a:br>
                <a:r>
                  <a:rPr lang="en-US" sz="2400" b="1" dirty="0">
                    <a:solidFill>
                      <a:srgbClr val="FF0000"/>
                    </a:solidFill>
                    <a:latin typeface="Courier New" panose="02070309020205020404" pitchFamily="49" charset="0"/>
                    <a:cs typeface="Courier New" panose="02070309020205020404" pitchFamily="49" charset="0"/>
                  </a:rPr>
                  <a:t>100: save PC</a:t>
                </a:r>
              </a:p>
              <a:p>
                <a:r>
                  <a:rPr lang="en-US" sz="2400" b="1" dirty="0">
                    <a:latin typeface="Courier New" panose="02070309020205020404" pitchFamily="49" charset="0"/>
                    <a:cs typeface="Courier New" panose="02070309020205020404" pitchFamily="49" charset="0"/>
                  </a:rPr>
                  <a:t>104: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5B158DE0-E466-4DAF-AD48-AC0BEEF95C04}"/>
                  </a:ext>
                </a:extLst>
              </p:cNvPr>
              <p:cNvSpPr txBox="1"/>
              <p:nvPr/>
            </p:nvSpPr>
            <p:spPr>
              <a:xfrm>
                <a:off x="959420" y="1734597"/>
                <a:ext cx="1030458" cy="461665"/>
              </a:xfrm>
              <a:prstGeom prst="rect">
                <a:avLst/>
              </a:prstGeom>
              <a:noFill/>
            </p:spPr>
            <p:txBody>
              <a:bodyPr wrap="none" rtlCol="0">
                <a:spAutoFit/>
              </a:bodyPr>
              <a:lstStyle/>
              <a:p>
                <a:r>
                  <a:rPr lang="en-US" sz="2400" dirty="0"/>
                  <a:t>Kernel</a:t>
                </a:r>
              </a:p>
            </p:txBody>
          </p:sp>
        </p:grpSp>
        <p:sp>
          <p:nvSpPr>
            <p:cNvPr id="21" name="Rectangle 20">
              <a:extLst>
                <a:ext uri="{FF2B5EF4-FFF2-40B4-BE49-F238E27FC236}">
                  <a16:creationId xmlns:a16="http://schemas.microsoft.com/office/drawing/2014/main" id="{ED60F36F-DE53-4551-A40B-BC4756AFE59C}"/>
                </a:ext>
              </a:extLst>
            </p:cNvPr>
            <p:cNvSpPr/>
            <p:nvPr/>
          </p:nvSpPr>
          <p:spPr>
            <a:xfrm>
              <a:off x="605861" y="1846014"/>
              <a:ext cx="2664846" cy="177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foo (){</a:t>
              </a:r>
              <a:br>
                <a:rPr lang="en-US" sz="2400" b="1" dirty="0">
                  <a:latin typeface="Courier New" panose="02070309020205020404" pitchFamily="49" charset="0"/>
                  <a:cs typeface="Courier New" panose="02070309020205020404" pitchFamily="49" charset="0"/>
                </a:rPr>
              </a:br>
              <a:r>
                <a:rPr lang="en-US" sz="2400" b="1" dirty="0">
                  <a:solidFill>
                    <a:schemeClr val="bg1"/>
                  </a:solidFill>
                  <a:latin typeface="Courier New" panose="02070309020205020404" pitchFamily="49" charset="0"/>
                  <a:cs typeface="Courier New" panose="02070309020205020404" pitchFamily="49" charset="0"/>
                </a:rPr>
                <a:t>5000: x=x+1;</a:t>
              </a:r>
              <a:br>
                <a:rPr lang="en-US" sz="2400" b="1" dirty="0">
                  <a:solidFill>
                    <a:schemeClr val="bg1"/>
                  </a:solidFill>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5004: y=y-2;</a:t>
              </a:r>
            </a:p>
            <a:p>
              <a:r>
                <a:rPr lang="en-US" sz="2400" b="1" dirty="0">
                  <a:latin typeface="Courier New" panose="02070309020205020404" pitchFamily="49" charset="0"/>
                  <a:cs typeface="Courier New" panose="02070309020205020404" pitchFamily="49" charset="0"/>
                </a:rPr>
                <a:t>…</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cxnSp>
          <p:nvCxnSpPr>
            <p:cNvPr id="15" name="Connector: Elbow 23">
              <a:extLst>
                <a:ext uri="{FF2B5EF4-FFF2-40B4-BE49-F238E27FC236}">
                  <a16:creationId xmlns:a16="http://schemas.microsoft.com/office/drawing/2014/main" id="{4B42E3F7-75CA-42BA-94F7-7A60FE309D41}"/>
                </a:ext>
              </a:extLst>
            </p:cNvPr>
            <p:cNvCxnSpPr>
              <a:cxnSpLocks/>
            </p:cNvCxnSpPr>
            <p:nvPr/>
          </p:nvCxnSpPr>
          <p:spPr>
            <a:xfrm>
              <a:off x="5258327" y="2455616"/>
              <a:ext cx="919841" cy="380998"/>
            </a:xfrm>
            <a:prstGeom prst="bentConnector3">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25" name="Group 24">
            <a:extLst>
              <a:ext uri="{FF2B5EF4-FFF2-40B4-BE49-F238E27FC236}">
                <a16:creationId xmlns:a16="http://schemas.microsoft.com/office/drawing/2014/main" id="{DFDA0E2E-A49A-46F2-9355-98327F7E8CD1}"/>
              </a:ext>
            </a:extLst>
          </p:cNvPr>
          <p:cNvGrpSpPr/>
          <p:nvPr/>
        </p:nvGrpSpPr>
        <p:grpSpPr>
          <a:xfrm>
            <a:off x="1169023" y="4131729"/>
            <a:ext cx="977388" cy="1455710"/>
            <a:chOff x="1065380" y="4135771"/>
            <a:chExt cx="977388" cy="1455710"/>
          </a:xfrm>
        </p:grpSpPr>
        <p:grpSp>
          <p:nvGrpSpPr>
            <p:cNvPr id="26" name="Group 25">
              <a:extLst>
                <a:ext uri="{FF2B5EF4-FFF2-40B4-BE49-F238E27FC236}">
                  <a16:creationId xmlns:a16="http://schemas.microsoft.com/office/drawing/2014/main" id="{B757A4B7-A8FA-42A0-B150-05ED5CE2A31C}"/>
                </a:ext>
              </a:extLst>
            </p:cNvPr>
            <p:cNvGrpSpPr/>
            <p:nvPr/>
          </p:nvGrpSpPr>
          <p:grpSpPr>
            <a:xfrm>
              <a:off x="1065380" y="4876800"/>
              <a:ext cx="977387" cy="714681"/>
              <a:chOff x="1003813" y="4267200"/>
              <a:chExt cx="977387" cy="714681"/>
            </a:xfrm>
            <a:solidFill>
              <a:schemeClr val="bg1"/>
            </a:solidFill>
          </p:grpSpPr>
          <p:sp>
            <p:nvSpPr>
              <p:cNvPr id="28" name="Rectangle 27">
                <a:extLst>
                  <a:ext uri="{FF2B5EF4-FFF2-40B4-BE49-F238E27FC236}">
                    <a16:creationId xmlns:a16="http://schemas.microsoft.com/office/drawing/2014/main" id="{ADD8D3DF-2896-407A-9E96-91141CE8FA02}"/>
                  </a:ext>
                </a:extLst>
              </p:cNvPr>
              <p:cNvSpPr/>
              <p:nvPr/>
            </p:nvSpPr>
            <p:spPr>
              <a:xfrm>
                <a:off x="1003813" y="42672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29" name="Rectangle 28">
                <a:extLst>
                  <a:ext uri="{FF2B5EF4-FFF2-40B4-BE49-F238E27FC236}">
                    <a16:creationId xmlns:a16="http://schemas.microsoft.com/office/drawing/2014/main" id="{155406D2-6CB3-46DF-B436-C844FFEA20F7}"/>
                  </a:ext>
                </a:extLst>
              </p:cNvPr>
              <p:cNvSpPr/>
              <p:nvPr/>
            </p:nvSpPr>
            <p:spPr>
              <a:xfrm>
                <a:off x="1003813" y="44958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30" name="Rectangle 29">
                <a:extLst>
                  <a:ext uri="{FF2B5EF4-FFF2-40B4-BE49-F238E27FC236}">
                    <a16:creationId xmlns:a16="http://schemas.microsoft.com/office/drawing/2014/main" id="{8FDD270E-21FC-4481-8333-A397F68EFF57}"/>
                  </a:ext>
                </a:extLst>
              </p:cNvPr>
              <p:cNvSpPr/>
              <p:nvPr/>
            </p:nvSpPr>
            <p:spPr>
              <a:xfrm>
                <a:off x="1003813" y="47244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27" name="Rectangle 26">
              <a:extLst>
                <a:ext uri="{FF2B5EF4-FFF2-40B4-BE49-F238E27FC236}">
                  <a16:creationId xmlns:a16="http://schemas.microsoft.com/office/drawing/2014/main" id="{4FB3A4F3-004D-4A2E-90F7-661347FF1127}"/>
                </a:ext>
              </a:extLst>
            </p:cNvPr>
            <p:cNvSpPr/>
            <p:nvPr/>
          </p:nvSpPr>
          <p:spPr>
            <a:xfrm>
              <a:off x="1065380" y="4135771"/>
              <a:ext cx="977388" cy="769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75" name="Rectangle 74">
            <a:extLst>
              <a:ext uri="{FF2B5EF4-FFF2-40B4-BE49-F238E27FC236}">
                <a16:creationId xmlns:a16="http://schemas.microsoft.com/office/drawing/2014/main" id="{4FB3A4F3-004D-4A2E-90F7-661347FF1127}"/>
              </a:ext>
            </a:extLst>
          </p:cNvPr>
          <p:cNvSpPr/>
          <p:nvPr/>
        </p:nvSpPr>
        <p:spPr>
          <a:xfrm>
            <a:off x="7151316" y="4267200"/>
            <a:ext cx="977388" cy="16181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85" name="TextBox 84">
            <a:extLst>
              <a:ext uri="{FF2B5EF4-FFF2-40B4-BE49-F238E27FC236}">
                <a16:creationId xmlns:a16="http://schemas.microsoft.com/office/drawing/2014/main" id="{AC6B88AC-D002-431F-9C43-F2818F2F0A19}"/>
              </a:ext>
            </a:extLst>
          </p:cNvPr>
          <p:cNvSpPr txBox="1"/>
          <p:nvPr/>
        </p:nvSpPr>
        <p:spPr>
          <a:xfrm>
            <a:off x="5793499" y="4485775"/>
            <a:ext cx="1421030" cy="369332"/>
          </a:xfrm>
          <a:prstGeom prst="rect">
            <a:avLst/>
          </a:prstGeom>
          <a:noFill/>
        </p:spPr>
        <p:txBody>
          <a:bodyPr wrap="none" rtlCol="0">
            <a:spAutoFit/>
          </a:bodyPr>
          <a:lstStyle/>
          <a:p>
            <a:r>
              <a:rPr lang="en-US" dirty="0"/>
              <a:t>Kernel Stack</a:t>
            </a:r>
          </a:p>
        </p:txBody>
      </p:sp>
      <p:sp>
        <p:nvSpPr>
          <p:cNvPr id="86" name="TextBox 85"/>
          <p:cNvSpPr txBox="1"/>
          <p:nvPr/>
        </p:nvSpPr>
        <p:spPr>
          <a:xfrm>
            <a:off x="535699" y="5652082"/>
            <a:ext cx="4645901" cy="1200329"/>
          </a:xfrm>
          <a:prstGeom prst="rect">
            <a:avLst/>
          </a:prstGeom>
          <a:noFill/>
        </p:spPr>
        <p:txBody>
          <a:bodyPr wrap="square" rtlCol="0">
            <a:spAutoFit/>
          </a:bodyPr>
          <a:lstStyle/>
          <a:p>
            <a:r>
              <a:rPr lang="en-US" sz="2400" b="1" dirty="0">
                <a:solidFill>
                  <a:srgbClr val="FF0000"/>
                </a:solidFill>
              </a:rPr>
              <a:t>This will only save 100, the PC of the handler. The original PC=5000 of user app is lost forever!!</a:t>
            </a:r>
          </a:p>
        </p:txBody>
      </p:sp>
    </p:spTree>
    <p:extLst>
      <p:ext uri="{BB962C8B-B14F-4D97-AF65-F5344CB8AC3E}">
        <p14:creationId xmlns:p14="http://schemas.microsoft.com/office/powerpoint/2010/main" val="254736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9BB4-D762-4F48-A343-5E68FCA4EBAE}"/>
              </a:ext>
            </a:extLst>
          </p:cNvPr>
          <p:cNvSpPr>
            <a:spLocks noGrp="1"/>
          </p:cNvSpPr>
          <p:nvPr>
            <p:ph type="title"/>
          </p:nvPr>
        </p:nvSpPr>
        <p:spPr>
          <a:xfrm>
            <a:off x="1028700" y="685800"/>
            <a:ext cx="7505700" cy="914400"/>
          </a:xfrm>
        </p:spPr>
        <p:txBody>
          <a:bodyPr>
            <a:normAutofit/>
          </a:bodyPr>
          <a:lstStyle/>
          <a:p>
            <a:r>
              <a:rPr lang="en-US" dirty="0"/>
              <a:t>To Summarize</a:t>
            </a:r>
          </a:p>
        </p:txBody>
      </p:sp>
      <p:sp>
        <p:nvSpPr>
          <p:cNvPr id="3" name="Content Placeholder 2">
            <a:extLst>
              <a:ext uri="{FF2B5EF4-FFF2-40B4-BE49-F238E27FC236}">
                <a16:creationId xmlns:a16="http://schemas.microsoft.com/office/drawing/2014/main" id="{BC7B0C02-1F68-4998-AB8C-D4D0A8CC1697}"/>
              </a:ext>
            </a:extLst>
          </p:cNvPr>
          <p:cNvSpPr>
            <a:spLocks noGrp="1"/>
          </p:cNvSpPr>
          <p:nvPr>
            <p:ph idx="1"/>
          </p:nvPr>
        </p:nvSpPr>
        <p:spPr>
          <a:xfrm>
            <a:off x="1028700" y="1600200"/>
            <a:ext cx="7200900" cy="4876800"/>
          </a:xfrm>
        </p:spPr>
        <p:txBody>
          <a:bodyPr>
            <a:normAutofit fontScale="85000" lnSpcReduction="10000"/>
          </a:bodyPr>
          <a:lstStyle/>
          <a:p>
            <a:r>
              <a:rPr lang="en-US" dirty="0"/>
              <a:t>The processor has </a:t>
            </a:r>
            <a:r>
              <a:rPr lang="en-US" dirty="0">
                <a:solidFill>
                  <a:srgbClr val="FF0000"/>
                </a:solidFill>
              </a:rPr>
              <a:t>only 1 set of SP, PC, EFLAGS etc.</a:t>
            </a:r>
          </a:p>
          <a:p>
            <a:r>
              <a:rPr lang="en-US" dirty="0"/>
              <a:t>Any piece of code (e.g. handler code as well) will require its own PC (and also SP and others) first loaded into the CPU</a:t>
            </a:r>
          </a:p>
          <a:p>
            <a:r>
              <a:rPr lang="en-US" dirty="0"/>
              <a:t>Switching from User code to Handler code means </a:t>
            </a:r>
            <a:r>
              <a:rPr lang="en-US" dirty="0">
                <a:solidFill>
                  <a:srgbClr val="FF0000"/>
                </a:solidFill>
              </a:rPr>
              <a:t>overwriting</a:t>
            </a:r>
            <a:r>
              <a:rPr lang="en-US" dirty="0"/>
              <a:t> PC, SP etc. with the handler PC, SP etc.</a:t>
            </a:r>
          </a:p>
          <a:p>
            <a:pPr lvl="1"/>
            <a:r>
              <a:rPr lang="en-US" dirty="0">
                <a:solidFill>
                  <a:srgbClr val="FF0000"/>
                </a:solidFill>
              </a:rPr>
              <a:t>But ALAS!!! We just lost the PC, SP for the user code</a:t>
            </a:r>
          </a:p>
          <a:p>
            <a:pPr lvl="1"/>
            <a:r>
              <a:rPr lang="en-US" dirty="0">
                <a:solidFill>
                  <a:srgbClr val="FF0000"/>
                </a:solidFill>
              </a:rPr>
              <a:t>How can we ever recover those??</a:t>
            </a:r>
          </a:p>
          <a:p>
            <a:r>
              <a:rPr lang="en-US" dirty="0">
                <a:solidFill>
                  <a:schemeClr val="tx1"/>
                </a:solidFill>
              </a:rPr>
              <a:t>Quoting the Anderson book: </a:t>
            </a:r>
            <a:r>
              <a:rPr lang="en-US" i="1" dirty="0">
                <a:solidFill>
                  <a:srgbClr val="FF0000"/>
                </a:solidFill>
              </a:rPr>
              <a:t>“This is akin to rebuilding the car’s transmission while it barrels down the road 60mph”</a:t>
            </a:r>
          </a:p>
          <a:p>
            <a:r>
              <a:rPr lang="en-US" dirty="0"/>
              <a:t>Solution: Take hardware help</a:t>
            </a:r>
          </a:p>
          <a:p>
            <a:pPr lvl="1"/>
            <a:r>
              <a:rPr lang="en-US" dirty="0"/>
              <a:t>Clearly, any other code will also need PC, SP,..</a:t>
            </a:r>
          </a:p>
          <a:p>
            <a:pPr lvl="1"/>
            <a:r>
              <a:rPr lang="en-US" dirty="0"/>
              <a:t>Hardware does not need to use SP, PC to implement a logic</a:t>
            </a:r>
          </a:p>
        </p:txBody>
      </p:sp>
      <p:sp>
        <p:nvSpPr>
          <p:cNvPr id="5" name="Slide Number Placeholder 4">
            <a:extLst>
              <a:ext uri="{FF2B5EF4-FFF2-40B4-BE49-F238E27FC236}">
                <a16:creationId xmlns:a16="http://schemas.microsoft.com/office/drawing/2014/main" id="{5503257E-A2B9-444A-82AD-9A8841114ED7}"/>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31</a:t>
            </a:fld>
            <a:endParaRPr lang="en-US" dirty="0">
              <a:solidFill>
                <a:srgbClr val="FFFFFF"/>
              </a:solidFill>
            </a:endParaRPr>
          </a:p>
        </p:txBody>
      </p:sp>
    </p:spTree>
    <p:extLst>
      <p:ext uri="{BB962C8B-B14F-4D97-AF65-F5344CB8AC3E}">
        <p14:creationId xmlns:p14="http://schemas.microsoft.com/office/powerpoint/2010/main" val="850847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of Action: Before Interrupt</a:t>
            </a:r>
          </a:p>
        </p:txBody>
      </p:sp>
      <p:grpSp>
        <p:nvGrpSpPr>
          <p:cNvPr id="7" name="Group 6">
            <a:extLst>
              <a:ext uri="{FF2B5EF4-FFF2-40B4-BE49-F238E27FC236}">
                <a16:creationId xmlns:a16="http://schemas.microsoft.com/office/drawing/2014/main" id="{CA0FE6A0-0831-4E38-B012-7BCCF3E5FAD3}"/>
              </a:ext>
            </a:extLst>
          </p:cNvPr>
          <p:cNvGrpSpPr/>
          <p:nvPr/>
        </p:nvGrpSpPr>
        <p:grpSpPr>
          <a:xfrm>
            <a:off x="448670" y="1893333"/>
            <a:ext cx="2596938" cy="1904351"/>
            <a:chOff x="528455" y="1693614"/>
            <a:chExt cx="2528769" cy="1904351"/>
          </a:xfrm>
        </p:grpSpPr>
        <p:sp>
          <p:nvSpPr>
            <p:cNvPr id="8" name="Rectangle 7">
              <a:extLst>
                <a:ext uri="{FF2B5EF4-FFF2-40B4-BE49-F238E27FC236}">
                  <a16:creationId xmlns:a16="http://schemas.microsoft.com/office/drawing/2014/main" id="{D91B5EF3-519C-455C-AD65-539C839392F9}"/>
                </a:ext>
              </a:extLst>
            </p:cNvPr>
            <p:cNvSpPr/>
            <p:nvPr/>
          </p:nvSpPr>
          <p:spPr>
            <a:xfrm>
              <a:off x="711504" y="2077350"/>
              <a:ext cx="2208439" cy="1520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foo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5000:x=x+1;</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5004:y=y-2;</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D588DEB4-0F57-4BA1-8B59-12270A725366}"/>
                </a:ext>
              </a:extLst>
            </p:cNvPr>
            <p:cNvSpPr txBox="1"/>
            <p:nvPr/>
          </p:nvSpPr>
          <p:spPr>
            <a:xfrm>
              <a:off x="528455" y="1693614"/>
              <a:ext cx="2528769" cy="461665"/>
            </a:xfrm>
            <a:prstGeom prst="rect">
              <a:avLst/>
            </a:prstGeom>
            <a:noFill/>
          </p:spPr>
          <p:txBody>
            <a:bodyPr wrap="none" rtlCol="0">
              <a:spAutoFit/>
            </a:bodyPr>
            <a:lstStyle/>
            <a:p>
              <a:r>
                <a:rPr lang="en-US" sz="2400" b="1" dirty="0"/>
                <a:t>User-level Process</a:t>
              </a:r>
            </a:p>
          </p:txBody>
        </p:sp>
      </p:grpSp>
      <p:grpSp>
        <p:nvGrpSpPr>
          <p:cNvPr id="10" name="Group 9">
            <a:extLst>
              <a:ext uri="{FF2B5EF4-FFF2-40B4-BE49-F238E27FC236}">
                <a16:creationId xmlns:a16="http://schemas.microsoft.com/office/drawing/2014/main" id="{643AD251-BC7A-41BE-B8A6-C147C4F48E8D}"/>
              </a:ext>
            </a:extLst>
          </p:cNvPr>
          <p:cNvGrpSpPr/>
          <p:nvPr/>
        </p:nvGrpSpPr>
        <p:grpSpPr>
          <a:xfrm>
            <a:off x="3289842" y="1876959"/>
            <a:ext cx="2353173" cy="2512697"/>
            <a:chOff x="1035620" y="1691618"/>
            <a:chExt cx="1828800" cy="1882847"/>
          </a:xfrm>
        </p:grpSpPr>
        <p:sp>
          <p:nvSpPr>
            <p:cNvPr id="11" name="Rectangle 10">
              <a:extLst>
                <a:ext uri="{FF2B5EF4-FFF2-40B4-BE49-F238E27FC236}">
                  <a16:creationId xmlns:a16="http://schemas.microsoft.com/office/drawing/2014/main" id="{A153E43D-F000-48D2-AD95-AE2CA7022F5F}"/>
                </a:ext>
              </a:extLst>
            </p:cNvPr>
            <p:cNvSpPr/>
            <p:nvPr/>
          </p:nvSpPr>
          <p:spPr>
            <a:xfrm>
              <a:off x="1035620" y="2011350"/>
              <a:ext cx="1828800" cy="1563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51B4DAE4-90D7-4733-B42D-CE682BB7510C}"/>
                </a:ext>
              </a:extLst>
            </p:cNvPr>
            <p:cNvSpPr txBox="1"/>
            <p:nvPr/>
          </p:nvSpPr>
          <p:spPr>
            <a:xfrm>
              <a:off x="1154175" y="1691618"/>
              <a:ext cx="762000" cy="299816"/>
            </a:xfrm>
            <a:prstGeom prst="rect">
              <a:avLst/>
            </a:prstGeom>
            <a:noFill/>
          </p:spPr>
          <p:txBody>
            <a:bodyPr wrap="square" rtlCol="0">
              <a:spAutoFit/>
            </a:bodyPr>
            <a:lstStyle/>
            <a:p>
              <a:r>
                <a:rPr lang="en-US" sz="2000" b="1" dirty="0"/>
                <a:t>CPU</a:t>
              </a:r>
            </a:p>
          </p:txBody>
        </p:sp>
      </p:grpSp>
      <p:sp>
        <p:nvSpPr>
          <p:cNvPr id="13" name="Rectangle 12">
            <a:extLst>
              <a:ext uri="{FF2B5EF4-FFF2-40B4-BE49-F238E27FC236}">
                <a16:creationId xmlns:a16="http://schemas.microsoft.com/office/drawing/2014/main" id="{6B5E3945-F5D7-479F-BC93-A19185E4EB57}"/>
              </a:ext>
            </a:extLst>
          </p:cNvPr>
          <p:cNvSpPr/>
          <p:nvPr/>
        </p:nvSpPr>
        <p:spPr>
          <a:xfrm>
            <a:off x="3806871" y="2561919"/>
            <a:ext cx="1450929"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PC=5000</a:t>
            </a:r>
            <a:br>
              <a:rPr lang="en-US" sz="2000" b="1" dirty="0">
                <a:solidFill>
                  <a:srgbClr val="FF0000"/>
                </a:solidFill>
              </a:rPr>
            </a:br>
            <a:r>
              <a:rPr lang="en-US" sz="2000" b="1" dirty="0">
                <a:solidFill>
                  <a:srgbClr val="FF0000"/>
                </a:solidFill>
              </a:rPr>
              <a:t>SP</a:t>
            </a:r>
            <a:br>
              <a:rPr lang="en-US" sz="2000" b="1" dirty="0">
                <a:solidFill>
                  <a:srgbClr val="FF0000"/>
                </a:solidFill>
              </a:rPr>
            </a:br>
            <a:r>
              <a:rPr lang="en-US" sz="2000" b="1" dirty="0">
                <a:solidFill>
                  <a:srgbClr val="FF0000"/>
                </a:solidFill>
              </a:rPr>
              <a:t>EFLAGS</a:t>
            </a:r>
            <a:br>
              <a:rPr lang="en-US" sz="2000" b="1" dirty="0">
                <a:solidFill>
                  <a:srgbClr val="FF0000"/>
                </a:solidFill>
              </a:rPr>
            </a:br>
            <a:r>
              <a:rPr lang="en-US" sz="2000" b="1" dirty="0">
                <a:solidFill>
                  <a:srgbClr val="FF0000"/>
                </a:solidFill>
              </a:rPr>
              <a:t>Other </a:t>
            </a:r>
            <a:r>
              <a:rPr lang="en-US" sz="2000" b="1" dirty="0" err="1">
                <a:solidFill>
                  <a:srgbClr val="FF0000"/>
                </a:solidFill>
              </a:rPr>
              <a:t>Regs</a:t>
            </a:r>
            <a:endParaRPr lang="en-US" sz="2000" b="1" dirty="0">
              <a:solidFill>
                <a:srgbClr val="FF0000"/>
              </a:solidFill>
            </a:endParaRPr>
          </a:p>
        </p:txBody>
      </p:sp>
      <p:sp>
        <p:nvSpPr>
          <p:cNvPr id="14" name="TextBox 13">
            <a:extLst>
              <a:ext uri="{FF2B5EF4-FFF2-40B4-BE49-F238E27FC236}">
                <a16:creationId xmlns:a16="http://schemas.microsoft.com/office/drawing/2014/main" id="{50571C7E-8B21-4458-8FE5-D8AF7C712263}"/>
              </a:ext>
            </a:extLst>
          </p:cNvPr>
          <p:cNvSpPr txBox="1"/>
          <p:nvPr/>
        </p:nvSpPr>
        <p:spPr>
          <a:xfrm>
            <a:off x="4019616" y="2198279"/>
            <a:ext cx="1330322" cy="400110"/>
          </a:xfrm>
          <a:prstGeom prst="rect">
            <a:avLst/>
          </a:prstGeom>
          <a:noFill/>
        </p:spPr>
        <p:txBody>
          <a:bodyPr wrap="square" rtlCol="0">
            <a:spAutoFit/>
          </a:bodyPr>
          <a:lstStyle/>
          <a:p>
            <a:r>
              <a:rPr lang="en-US" sz="2000" b="1" dirty="0">
                <a:solidFill>
                  <a:schemeClr val="bg1"/>
                </a:solidFill>
              </a:rPr>
              <a:t>Registers</a:t>
            </a:r>
          </a:p>
        </p:txBody>
      </p:sp>
      <p:sp>
        <p:nvSpPr>
          <p:cNvPr id="15" name="TextBox 14">
            <a:extLst>
              <a:ext uri="{FF2B5EF4-FFF2-40B4-BE49-F238E27FC236}">
                <a16:creationId xmlns:a16="http://schemas.microsoft.com/office/drawing/2014/main" id="{7690F9C1-35DC-434D-A7A3-0C331E6E55DE}"/>
              </a:ext>
            </a:extLst>
          </p:cNvPr>
          <p:cNvSpPr txBox="1"/>
          <p:nvPr/>
        </p:nvSpPr>
        <p:spPr>
          <a:xfrm>
            <a:off x="972633" y="3825054"/>
            <a:ext cx="1580882" cy="461665"/>
          </a:xfrm>
          <a:prstGeom prst="rect">
            <a:avLst/>
          </a:prstGeom>
          <a:noFill/>
        </p:spPr>
        <p:txBody>
          <a:bodyPr wrap="none" rtlCol="0">
            <a:spAutoFit/>
          </a:bodyPr>
          <a:lstStyle/>
          <a:p>
            <a:r>
              <a:rPr lang="en-US" sz="2400" dirty="0"/>
              <a:t>User Stack</a:t>
            </a:r>
          </a:p>
        </p:txBody>
      </p:sp>
      <p:grpSp>
        <p:nvGrpSpPr>
          <p:cNvPr id="18" name="Group 17">
            <a:extLst>
              <a:ext uri="{FF2B5EF4-FFF2-40B4-BE49-F238E27FC236}">
                <a16:creationId xmlns:a16="http://schemas.microsoft.com/office/drawing/2014/main" id="{477DB8CC-0E71-4E98-B817-AE7C34C99C6E}"/>
              </a:ext>
            </a:extLst>
          </p:cNvPr>
          <p:cNvGrpSpPr/>
          <p:nvPr/>
        </p:nvGrpSpPr>
        <p:grpSpPr>
          <a:xfrm>
            <a:off x="6126345" y="1893333"/>
            <a:ext cx="2793152" cy="1807789"/>
            <a:chOff x="959420" y="1734597"/>
            <a:chExt cx="1859980" cy="1498069"/>
          </a:xfrm>
        </p:grpSpPr>
        <p:sp>
          <p:nvSpPr>
            <p:cNvPr id="19" name="Rectangle 18">
              <a:extLst>
                <a:ext uri="{FF2B5EF4-FFF2-40B4-BE49-F238E27FC236}">
                  <a16:creationId xmlns:a16="http://schemas.microsoft.com/office/drawing/2014/main" id="{BBF76327-81F4-4882-A867-ADB53E06F283}"/>
                </a:ext>
              </a:extLst>
            </p:cNvPr>
            <p:cNvSpPr/>
            <p:nvPr/>
          </p:nvSpPr>
          <p:spPr>
            <a:xfrm>
              <a:off x="990600" y="208966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handler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pushad</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sp>
          <p:nvSpPr>
            <p:cNvPr id="20" name="TextBox 19">
              <a:extLst>
                <a:ext uri="{FF2B5EF4-FFF2-40B4-BE49-F238E27FC236}">
                  <a16:creationId xmlns:a16="http://schemas.microsoft.com/office/drawing/2014/main" id="{6BA66FE8-A3D6-4ED8-8E03-46A2FD3ED781}"/>
                </a:ext>
              </a:extLst>
            </p:cNvPr>
            <p:cNvSpPr txBox="1"/>
            <p:nvPr/>
          </p:nvSpPr>
          <p:spPr>
            <a:xfrm>
              <a:off x="959420" y="1734597"/>
              <a:ext cx="685560" cy="382570"/>
            </a:xfrm>
            <a:prstGeom prst="rect">
              <a:avLst/>
            </a:prstGeom>
            <a:noFill/>
          </p:spPr>
          <p:txBody>
            <a:bodyPr wrap="none" rtlCol="0">
              <a:spAutoFit/>
            </a:bodyPr>
            <a:lstStyle/>
            <a:p>
              <a:r>
                <a:rPr lang="en-US" sz="2400" b="1" dirty="0"/>
                <a:t>Kernel</a:t>
              </a:r>
            </a:p>
          </p:txBody>
        </p:sp>
      </p:grpSp>
      <p:sp>
        <p:nvSpPr>
          <p:cNvPr id="21" name="TextBox 20">
            <a:extLst>
              <a:ext uri="{FF2B5EF4-FFF2-40B4-BE49-F238E27FC236}">
                <a16:creationId xmlns:a16="http://schemas.microsoft.com/office/drawing/2014/main" id="{56DEFBCC-9595-4AC7-873A-71FDFDF457E4}"/>
              </a:ext>
            </a:extLst>
          </p:cNvPr>
          <p:cNvSpPr txBox="1"/>
          <p:nvPr/>
        </p:nvSpPr>
        <p:spPr>
          <a:xfrm>
            <a:off x="6020207" y="5991721"/>
            <a:ext cx="2344816" cy="830997"/>
          </a:xfrm>
          <a:prstGeom prst="rect">
            <a:avLst/>
          </a:prstGeom>
          <a:noFill/>
        </p:spPr>
        <p:txBody>
          <a:bodyPr wrap="square" rtlCol="0">
            <a:spAutoFit/>
          </a:bodyPr>
          <a:lstStyle/>
          <a:p>
            <a:r>
              <a:rPr lang="en-US" sz="2400" dirty="0"/>
              <a:t>Kernel Interrupt Stack</a:t>
            </a:r>
          </a:p>
        </p:txBody>
      </p:sp>
      <p:sp>
        <p:nvSpPr>
          <p:cNvPr id="29" name="TextBox 28">
            <a:extLst>
              <a:ext uri="{FF2B5EF4-FFF2-40B4-BE49-F238E27FC236}">
                <a16:creationId xmlns:a16="http://schemas.microsoft.com/office/drawing/2014/main" id="{50C614C9-F364-4913-89DC-AD2BAF825B45}"/>
              </a:ext>
            </a:extLst>
          </p:cNvPr>
          <p:cNvSpPr txBox="1"/>
          <p:nvPr/>
        </p:nvSpPr>
        <p:spPr>
          <a:xfrm>
            <a:off x="3352408" y="3997811"/>
            <a:ext cx="2188869" cy="400110"/>
          </a:xfrm>
          <a:prstGeom prst="rect">
            <a:avLst/>
          </a:prstGeom>
          <a:noFill/>
        </p:spPr>
        <p:txBody>
          <a:bodyPr wrap="none" rtlCol="0">
            <a:spAutoFit/>
          </a:bodyPr>
          <a:lstStyle/>
          <a:p>
            <a:r>
              <a:rPr lang="en-US" sz="2000" b="1" dirty="0">
                <a:solidFill>
                  <a:schemeClr val="bg1"/>
                </a:solidFill>
              </a:rPr>
              <a:t>Interrupts Enabled</a:t>
            </a:r>
          </a:p>
        </p:txBody>
      </p:sp>
      <p:sp>
        <p:nvSpPr>
          <p:cNvPr id="22" name="Rectangle 21">
            <a:extLst>
              <a:ext uri="{FF2B5EF4-FFF2-40B4-BE49-F238E27FC236}">
                <a16:creationId xmlns:a16="http://schemas.microsoft.com/office/drawing/2014/main" id="{560134B9-5821-4051-9988-6176018FD584}"/>
              </a:ext>
            </a:extLst>
          </p:cNvPr>
          <p:cNvSpPr/>
          <p:nvPr/>
        </p:nvSpPr>
        <p:spPr>
          <a:xfrm>
            <a:off x="6703922" y="4009720"/>
            <a:ext cx="977387" cy="1912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cxnSp>
        <p:nvCxnSpPr>
          <p:cNvPr id="57" name="Connector: Elbow 56">
            <a:extLst>
              <a:ext uri="{FF2B5EF4-FFF2-40B4-BE49-F238E27FC236}">
                <a16:creationId xmlns:a16="http://schemas.microsoft.com/office/drawing/2014/main" id="{8D023958-20AF-4FEF-98E3-17F9BA7E1634}"/>
              </a:ext>
            </a:extLst>
          </p:cNvPr>
          <p:cNvCxnSpPr>
            <a:cxnSpLocks/>
          </p:cNvCxnSpPr>
          <p:nvPr/>
        </p:nvCxnSpPr>
        <p:spPr>
          <a:xfrm rot="10800000" flipV="1">
            <a:off x="2057399" y="3124199"/>
            <a:ext cx="2286002" cy="1876119"/>
          </a:xfrm>
          <a:prstGeom prst="bentConnector3">
            <a:avLst>
              <a:gd name="adj1" fmla="val 5405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 name="Slide Number Placeholder 3">
            <a:extLst>
              <a:ext uri="{FF2B5EF4-FFF2-40B4-BE49-F238E27FC236}">
                <a16:creationId xmlns:a16="http://schemas.microsoft.com/office/drawing/2014/main" id="{DD898380-7EC6-4DD8-B663-D9CD6E617D14}"/>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32</a:t>
            </a:fld>
            <a:endParaRPr lang="en-US" dirty="0">
              <a:solidFill>
                <a:srgbClr val="FFFFFF"/>
              </a:solidFill>
            </a:endParaRPr>
          </a:p>
        </p:txBody>
      </p:sp>
      <p:grpSp>
        <p:nvGrpSpPr>
          <p:cNvPr id="31" name="Group 30">
            <a:extLst>
              <a:ext uri="{FF2B5EF4-FFF2-40B4-BE49-F238E27FC236}">
                <a16:creationId xmlns:a16="http://schemas.microsoft.com/office/drawing/2014/main" id="{DFDA0E2E-A49A-46F2-9355-98327F7E8CD1}"/>
              </a:ext>
            </a:extLst>
          </p:cNvPr>
          <p:cNvGrpSpPr/>
          <p:nvPr/>
        </p:nvGrpSpPr>
        <p:grpSpPr>
          <a:xfrm>
            <a:off x="1080012" y="4259290"/>
            <a:ext cx="977388" cy="1455710"/>
            <a:chOff x="1065380" y="4135771"/>
            <a:chExt cx="977388" cy="1455710"/>
          </a:xfrm>
        </p:grpSpPr>
        <p:grpSp>
          <p:nvGrpSpPr>
            <p:cNvPr id="36" name="Group 35">
              <a:extLst>
                <a:ext uri="{FF2B5EF4-FFF2-40B4-BE49-F238E27FC236}">
                  <a16:creationId xmlns:a16="http://schemas.microsoft.com/office/drawing/2014/main" id="{B757A4B7-A8FA-42A0-B150-05ED5CE2A31C}"/>
                </a:ext>
              </a:extLst>
            </p:cNvPr>
            <p:cNvGrpSpPr/>
            <p:nvPr/>
          </p:nvGrpSpPr>
          <p:grpSpPr>
            <a:xfrm>
              <a:off x="1065380" y="4876800"/>
              <a:ext cx="977387" cy="714681"/>
              <a:chOff x="1003813" y="4267200"/>
              <a:chExt cx="977387" cy="714681"/>
            </a:xfrm>
            <a:solidFill>
              <a:schemeClr val="bg1"/>
            </a:solidFill>
          </p:grpSpPr>
          <p:sp>
            <p:nvSpPr>
              <p:cNvPr id="38" name="Rectangle 37">
                <a:extLst>
                  <a:ext uri="{FF2B5EF4-FFF2-40B4-BE49-F238E27FC236}">
                    <a16:creationId xmlns:a16="http://schemas.microsoft.com/office/drawing/2014/main" id="{ADD8D3DF-2896-407A-9E96-91141CE8FA02}"/>
                  </a:ext>
                </a:extLst>
              </p:cNvPr>
              <p:cNvSpPr/>
              <p:nvPr/>
            </p:nvSpPr>
            <p:spPr>
              <a:xfrm>
                <a:off x="1003813" y="42672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155406D2-6CB3-46DF-B436-C844FFEA20F7}"/>
                  </a:ext>
                </a:extLst>
              </p:cNvPr>
              <p:cNvSpPr/>
              <p:nvPr/>
            </p:nvSpPr>
            <p:spPr>
              <a:xfrm>
                <a:off x="1003813" y="44958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40" name="Rectangle 39">
                <a:extLst>
                  <a:ext uri="{FF2B5EF4-FFF2-40B4-BE49-F238E27FC236}">
                    <a16:creationId xmlns:a16="http://schemas.microsoft.com/office/drawing/2014/main" id="{8FDD270E-21FC-4481-8333-A397F68EFF57}"/>
                  </a:ext>
                </a:extLst>
              </p:cNvPr>
              <p:cNvSpPr/>
              <p:nvPr/>
            </p:nvSpPr>
            <p:spPr>
              <a:xfrm>
                <a:off x="1003813" y="47244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37" name="Rectangle 36">
              <a:extLst>
                <a:ext uri="{FF2B5EF4-FFF2-40B4-BE49-F238E27FC236}">
                  <a16:creationId xmlns:a16="http://schemas.microsoft.com/office/drawing/2014/main" id="{4FB3A4F3-004D-4A2E-90F7-661347FF1127}"/>
                </a:ext>
              </a:extLst>
            </p:cNvPr>
            <p:cNvSpPr/>
            <p:nvPr/>
          </p:nvSpPr>
          <p:spPr>
            <a:xfrm>
              <a:off x="1065380" y="4135771"/>
              <a:ext cx="977388" cy="769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cxnSp>
        <p:nvCxnSpPr>
          <p:cNvPr id="17" name="Connector: Elbow 16">
            <a:extLst>
              <a:ext uri="{FF2B5EF4-FFF2-40B4-BE49-F238E27FC236}">
                <a16:creationId xmlns:a16="http://schemas.microsoft.com/office/drawing/2014/main" id="{59592EF3-30C4-4B82-AB67-B62B3F7A3582}"/>
              </a:ext>
            </a:extLst>
          </p:cNvPr>
          <p:cNvCxnSpPr>
            <a:cxnSpLocks/>
          </p:cNvCxnSpPr>
          <p:nvPr/>
        </p:nvCxnSpPr>
        <p:spPr>
          <a:xfrm rot="10800000">
            <a:off x="2553520" y="2819400"/>
            <a:ext cx="1485081" cy="13514"/>
          </a:xfrm>
          <a:prstGeom prst="bentConnector3">
            <a:avLst>
              <a:gd name="adj1" fmla="val 50000"/>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46578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of Action: Hardware Action</a:t>
            </a:r>
          </a:p>
        </p:txBody>
      </p:sp>
      <p:grpSp>
        <p:nvGrpSpPr>
          <p:cNvPr id="7" name="Group 6">
            <a:extLst>
              <a:ext uri="{FF2B5EF4-FFF2-40B4-BE49-F238E27FC236}">
                <a16:creationId xmlns:a16="http://schemas.microsoft.com/office/drawing/2014/main" id="{CA0FE6A0-0831-4E38-B012-7BCCF3E5FAD3}"/>
              </a:ext>
            </a:extLst>
          </p:cNvPr>
          <p:cNvGrpSpPr/>
          <p:nvPr/>
        </p:nvGrpSpPr>
        <p:grpSpPr>
          <a:xfrm>
            <a:off x="448670" y="1893333"/>
            <a:ext cx="2596938" cy="1904351"/>
            <a:chOff x="528455" y="1693614"/>
            <a:chExt cx="2528769" cy="1904351"/>
          </a:xfrm>
        </p:grpSpPr>
        <p:sp>
          <p:nvSpPr>
            <p:cNvPr id="8" name="Rectangle 7">
              <a:extLst>
                <a:ext uri="{FF2B5EF4-FFF2-40B4-BE49-F238E27FC236}">
                  <a16:creationId xmlns:a16="http://schemas.microsoft.com/office/drawing/2014/main" id="{D91B5EF3-519C-455C-AD65-539C839392F9}"/>
                </a:ext>
              </a:extLst>
            </p:cNvPr>
            <p:cNvSpPr/>
            <p:nvPr/>
          </p:nvSpPr>
          <p:spPr>
            <a:xfrm>
              <a:off x="711504" y="2077350"/>
              <a:ext cx="2208439" cy="1520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foo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5000:x=x+1;</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5004:y=y-2;</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D588DEB4-0F57-4BA1-8B59-12270A725366}"/>
                </a:ext>
              </a:extLst>
            </p:cNvPr>
            <p:cNvSpPr txBox="1"/>
            <p:nvPr/>
          </p:nvSpPr>
          <p:spPr>
            <a:xfrm>
              <a:off x="528455" y="1693614"/>
              <a:ext cx="2528769" cy="461665"/>
            </a:xfrm>
            <a:prstGeom prst="rect">
              <a:avLst/>
            </a:prstGeom>
            <a:noFill/>
          </p:spPr>
          <p:txBody>
            <a:bodyPr wrap="none" rtlCol="0">
              <a:spAutoFit/>
            </a:bodyPr>
            <a:lstStyle/>
            <a:p>
              <a:r>
                <a:rPr lang="en-US" sz="2400" b="1" dirty="0"/>
                <a:t>User-level Process</a:t>
              </a:r>
            </a:p>
          </p:txBody>
        </p:sp>
      </p:grpSp>
      <p:grpSp>
        <p:nvGrpSpPr>
          <p:cNvPr id="10" name="Group 9">
            <a:extLst>
              <a:ext uri="{FF2B5EF4-FFF2-40B4-BE49-F238E27FC236}">
                <a16:creationId xmlns:a16="http://schemas.microsoft.com/office/drawing/2014/main" id="{643AD251-BC7A-41BE-B8A6-C147C4F48E8D}"/>
              </a:ext>
            </a:extLst>
          </p:cNvPr>
          <p:cNvGrpSpPr/>
          <p:nvPr/>
        </p:nvGrpSpPr>
        <p:grpSpPr>
          <a:xfrm>
            <a:off x="3289842" y="1876959"/>
            <a:ext cx="2353173" cy="2512697"/>
            <a:chOff x="1035620" y="1691618"/>
            <a:chExt cx="1828800" cy="1882847"/>
          </a:xfrm>
        </p:grpSpPr>
        <p:sp>
          <p:nvSpPr>
            <p:cNvPr id="11" name="Rectangle 10">
              <a:extLst>
                <a:ext uri="{FF2B5EF4-FFF2-40B4-BE49-F238E27FC236}">
                  <a16:creationId xmlns:a16="http://schemas.microsoft.com/office/drawing/2014/main" id="{A153E43D-F000-48D2-AD95-AE2CA7022F5F}"/>
                </a:ext>
              </a:extLst>
            </p:cNvPr>
            <p:cNvSpPr/>
            <p:nvPr/>
          </p:nvSpPr>
          <p:spPr>
            <a:xfrm>
              <a:off x="1035620" y="2011350"/>
              <a:ext cx="1828800" cy="1563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51B4DAE4-90D7-4733-B42D-CE682BB7510C}"/>
                </a:ext>
              </a:extLst>
            </p:cNvPr>
            <p:cNvSpPr txBox="1"/>
            <p:nvPr/>
          </p:nvSpPr>
          <p:spPr>
            <a:xfrm>
              <a:off x="1154175" y="1691618"/>
              <a:ext cx="762000" cy="299816"/>
            </a:xfrm>
            <a:prstGeom prst="rect">
              <a:avLst/>
            </a:prstGeom>
            <a:noFill/>
          </p:spPr>
          <p:txBody>
            <a:bodyPr wrap="square" rtlCol="0">
              <a:spAutoFit/>
            </a:bodyPr>
            <a:lstStyle/>
            <a:p>
              <a:r>
                <a:rPr lang="en-US" sz="2000" b="1" dirty="0"/>
                <a:t>CPU</a:t>
              </a:r>
            </a:p>
          </p:txBody>
        </p:sp>
      </p:grpSp>
      <p:sp>
        <p:nvSpPr>
          <p:cNvPr id="13" name="Rectangle 12">
            <a:extLst>
              <a:ext uri="{FF2B5EF4-FFF2-40B4-BE49-F238E27FC236}">
                <a16:creationId xmlns:a16="http://schemas.microsoft.com/office/drawing/2014/main" id="{6B5E3945-F5D7-479F-BC93-A19185E4EB57}"/>
              </a:ext>
            </a:extLst>
          </p:cNvPr>
          <p:cNvSpPr/>
          <p:nvPr/>
        </p:nvSpPr>
        <p:spPr>
          <a:xfrm>
            <a:off x="3806871" y="2561919"/>
            <a:ext cx="1450929"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PC</a:t>
            </a:r>
            <a:br>
              <a:rPr lang="en-US" sz="2000" b="1" dirty="0">
                <a:solidFill>
                  <a:srgbClr val="FF0000"/>
                </a:solidFill>
              </a:rPr>
            </a:br>
            <a:r>
              <a:rPr lang="en-US" sz="2000" b="1" dirty="0">
                <a:solidFill>
                  <a:srgbClr val="FF0000"/>
                </a:solidFill>
              </a:rPr>
              <a:t>SP</a:t>
            </a:r>
            <a:br>
              <a:rPr lang="en-US" sz="2000" b="1" dirty="0">
                <a:solidFill>
                  <a:srgbClr val="FF0000"/>
                </a:solidFill>
              </a:rPr>
            </a:br>
            <a:r>
              <a:rPr lang="en-US" sz="2000" b="1" dirty="0">
                <a:solidFill>
                  <a:srgbClr val="FF0000"/>
                </a:solidFill>
              </a:rPr>
              <a:t>EFLAGS</a:t>
            </a:r>
            <a:br>
              <a:rPr lang="en-US" sz="2000" b="1" dirty="0">
                <a:solidFill>
                  <a:srgbClr val="FF0000"/>
                </a:solidFill>
              </a:rPr>
            </a:br>
            <a:r>
              <a:rPr lang="en-US" sz="2000" b="1" dirty="0">
                <a:solidFill>
                  <a:srgbClr val="FF0000"/>
                </a:solidFill>
              </a:rPr>
              <a:t>Other </a:t>
            </a:r>
            <a:r>
              <a:rPr lang="en-US" sz="2000" b="1" dirty="0" err="1">
                <a:solidFill>
                  <a:srgbClr val="FF0000"/>
                </a:solidFill>
              </a:rPr>
              <a:t>Regs</a:t>
            </a:r>
            <a:endParaRPr lang="en-US" sz="2000" b="1" dirty="0">
              <a:solidFill>
                <a:srgbClr val="FF0000"/>
              </a:solidFill>
            </a:endParaRPr>
          </a:p>
        </p:txBody>
      </p:sp>
      <p:sp>
        <p:nvSpPr>
          <p:cNvPr id="14" name="TextBox 13">
            <a:extLst>
              <a:ext uri="{FF2B5EF4-FFF2-40B4-BE49-F238E27FC236}">
                <a16:creationId xmlns:a16="http://schemas.microsoft.com/office/drawing/2014/main" id="{50571C7E-8B21-4458-8FE5-D8AF7C712263}"/>
              </a:ext>
            </a:extLst>
          </p:cNvPr>
          <p:cNvSpPr txBox="1"/>
          <p:nvPr/>
        </p:nvSpPr>
        <p:spPr>
          <a:xfrm>
            <a:off x="4110081" y="2224853"/>
            <a:ext cx="1076238" cy="707886"/>
          </a:xfrm>
          <a:prstGeom prst="rect">
            <a:avLst/>
          </a:prstGeom>
          <a:noFill/>
        </p:spPr>
        <p:txBody>
          <a:bodyPr wrap="square" rtlCol="0">
            <a:spAutoFit/>
          </a:bodyPr>
          <a:lstStyle/>
          <a:p>
            <a:r>
              <a:rPr lang="en-US" sz="2000" b="1" dirty="0">
                <a:solidFill>
                  <a:schemeClr val="bg1"/>
                </a:solidFill>
              </a:rPr>
              <a:t>Registers</a:t>
            </a:r>
          </a:p>
        </p:txBody>
      </p:sp>
      <p:sp>
        <p:nvSpPr>
          <p:cNvPr id="15" name="TextBox 14">
            <a:extLst>
              <a:ext uri="{FF2B5EF4-FFF2-40B4-BE49-F238E27FC236}">
                <a16:creationId xmlns:a16="http://schemas.microsoft.com/office/drawing/2014/main" id="{7690F9C1-35DC-434D-A7A3-0C331E6E55DE}"/>
              </a:ext>
            </a:extLst>
          </p:cNvPr>
          <p:cNvSpPr txBox="1"/>
          <p:nvPr/>
        </p:nvSpPr>
        <p:spPr>
          <a:xfrm>
            <a:off x="972633" y="3825054"/>
            <a:ext cx="1580882" cy="461665"/>
          </a:xfrm>
          <a:prstGeom prst="rect">
            <a:avLst/>
          </a:prstGeom>
          <a:noFill/>
        </p:spPr>
        <p:txBody>
          <a:bodyPr wrap="none" rtlCol="0">
            <a:spAutoFit/>
          </a:bodyPr>
          <a:lstStyle/>
          <a:p>
            <a:r>
              <a:rPr lang="en-US" sz="2400" dirty="0"/>
              <a:t>User Stack</a:t>
            </a:r>
          </a:p>
        </p:txBody>
      </p:sp>
      <p:grpSp>
        <p:nvGrpSpPr>
          <p:cNvPr id="18" name="Group 17">
            <a:extLst>
              <a:ext uri="{FF2B5EF4-FFF2-40B4-BE49-F238E27FC236}">
                <a16:creationId xmlns:a16="http://schemas.microsoft.com/office/drawing/2014/main" id="{477DB8CC-0E71-4E98-B817-AE7C34C99C6E}"/>
              </a:ext>
            </a:extLst>
          </p:cNvPr>
          <p:cNvGrpSpPr/>
          <p:nvPr/>
        </p:nvGrpSpPr>
        <p:grpSpPr>
          <a:xfrm>
            <a:off x="6126345" y="1893333"/>
            <a:ext cx="2793152" cy="1807789"/>
            <a:chOff x="959420" y="1734597"/>
            <a:chExt cx="1859980" cy="1498069"/>
          </a:xfrm>
        </p:grpSpPr>
        <p:sp>
          <p:nvSpPr>
            <p:cNvPr id="19" name="Rectangle 18">
              <a:extLst>
                <a:ext uri="{FF2B5EF4-FFF2-40B4-BE49-F238E27FC236}">
                  <a16:creationId xmlns:a16="http://schemas.microsoft.com/office/drawing/2014/main" id="{BBF76327-81F4-4882-A867-ADB53E06F283}"/>
                </a:ext>
              </a:extLst>
            </p:cNvPr>
            <p:cNvSpPr/>
            <p:nvPr/>
          </p:nvSpPr>
          <p:spPr>
            <a:xfrm>
              <a:off x="990600" y="208966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handler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pushad</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sp>
          <p:nvSpPr>
            <p:cNvPr id="20" name="TextBox 19">
              <a:extLst>
                <a:ext uri="{FF2B5EF4-FFF2-40B4-BE49-F238E27FC236}">
                  <a16:creationId xmlns:a16="http://schemas.microsoft.com/office/drawing/2014/main" id="{6BA66FE8-A3D6-4ED8-8E03-46A2FD3ED781}"/>
                </a:ext>
              </a:extLst>
            </p:cNvPr>
            <p:cNvSpPr txBox="1"/>
            <p:nvPr/>
          </p:nvSpPr>
          <p:spPr>
            <a:xfrm>
              <a:off x="959420" y="1734597"/>
              <a:ext cx="685560" cy="382570"/>
            </a:xfrm>
            <a:prstGeom prst="rect">
              <a:avLst/>
            </a:prstGeom>
            <a:noFill/>
          </p:spPr>
          <p:txBody>
            <a:bodyPr wrap="none" rtlCol="0">
              <a:spAutoFit/>
            </a:bodyPr>
            <a:lstStyle/>
            <a:p>
              <a:r>
                <a:rPr lang="en-US" sz="2400" b="1" dirty="0"/>
                <a:t>Kernel</a:t>
              </a:r>
            </a:p>
          </p:txBody>
        </p:sp>
      </p:grpSp>
      <p:sp>
        <p:nvSpPr>
          <p:cNvPr id="21" name="TextBox 20">
            <a:extLst>
              <a:ext uri="{FF2B5EF4-FFF2-40B4-BE49-F238E27FC236}">
                <a16:creationId xmlns:a16="http://schemas.microsoft.com/office/drawing/2014/main" id="{56DEFBCC-9595-4AC7-873A-71FDFDF457E4}"/>
              </a:ext>
            </a:extLst>
          </p:cNvPr>
          <p:cNvSpPr txBox="1"/>
          <p:nvPr/>
        </p:nvSpPr>
        <p:spPr>
          <a:xfrm>
            <a:off x="6020207" y="5991721"/>
            <a:ext cx="2344816" cy="830997"/>
          </a:xfrm>
          <a:prstGeom prst="rect">
            <a:avLst/>
          </a:prstGeom>
          <a:noFill/>
        </p:spPr>
        <p:txBody>
          <a:bodyPr wrap="square" rtlCol="0">
            <a:spAutoFit/>
          </a:bodyPr>
          <a:lstStyle/>
          <a:p>
            <a:r>
              <a:rPr lang="en-US" sz="2400" b="1" dirty="0"/>
              <a:t>Kernel Interrupt Stack</a:t>
            </a:r>
          </a:p>
        </p:txBody>
      </p:sp>
      <p:sp>
        <p:nvSpPr>
          <p:cNvPr id="29" name="TextBox 28">
            <a:extLst>
              <a:ext uri="{FF2B5EF4-FFF2-40B4-BE49-F238E27FC236}">
                <a16:creationId xmlns:a16="http://schemas.microsoft.com/office/drawing/2014/main" id="{50C614C9-F364-4913-89DC-AD2BAF825B45}"/>
              </a:ext>
            </a:extLst>
          </p:cNvPr>
          <p:cNvSpPr txBox="1"/>
          <p:nvPr/>
        </p:nvSpPr>
        <p:spPr>
          <a:xfrm>
            <a:off x="3429000" y="4050268"/>
            <a:ext cx="2252989" cy="400110"/>
          </a:xfrm>
          <a:prstGeom prst="rect">
            <a:avLst/>
          </a:prstGeom>
          <a:noFill/>
        </p:spPr>
        <p:txBody>
          <a:bodyPr wrap="none" rtlCol="0">
            <a:spAutoFit/>
          </a:bodyPr>
          <a:lstStyle/>
          <a:p>
            <a:r>
              <a:rPr lang="en-US" sz="2000" b="1" dirty="0">
                <a:solidFill>
                  <a:srgbClr val="FF0000"/>
                </a:solidFill>
              </a:rPr>
              <a:t>Interrupts</a:t>
            </a:r>
            <a:r>
              <a:rPr lang="en-US" sz="2000" b="1" dirty="0"/>
              <a:t> </a:t>
            </a:r>
            <a:r>
              <a:rPr lang="en-US" sz="2000" b="1" dirty="0">
                <a:solidFill>
                  <a:srgbClr val="FF0000"/>
                </a:solidFill>
              </a:rPr>
              <a:t>Disabled</a:t>
            </a:r>
          </a:p>
        </p:txBody>
      </p:sp>
      <p:grpSp>
        <p:nvGrpSpPr>
          <p:cNvPr id="41" name="Group 40"/>
          <p:cNvGrpSpPr/>
          <p:nvPr/>
        </p:nvGrpSpPr>
        <p:grpSpPr>
          <a:xfrm>
            <a:off x="6703922" y="4009720"/>
            <a:ext cx="977387" cy="1912910"/>
            <a:chOff x="6642613" y="4114800"/>
            <a:chExt cx="977387" cy="1912910"/>
          </a:xfrm>
        </p:grpSpPr>
        <p:sp>
          <p:nvSpPr>
            <p:cNvPr id="22" name="Rectangle 21">
              <a:extLst>
                <a:ext uri="{FF2B5EF4-FFF2-40B4-BE49-F238E27FC236}">
                  <a16:creationId xmlns:a16="http://schemas.microsoft.com/office/drawing/2014/main" id="{560134B9-5821-4051-9988-6176018FD584}"/>
                </a:ext>
              </a:extLst>
            </p:cNvPr>
            <p:cNvSpPr/>
            <p:nvPr/>
          </p:nvSpPr>
          <p:spPr>
            <a:xfrm>
              <a:off x="6642613" y="4114800"/>
              <a:ext cx="977387" cy="1912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32" name="TextBox 31">
              <a:extLst>
                <a:ext uri="{FF2B5EF4-FFF2-40B4-BE49-F238E27FC236}">
                  <a16:creationId xmlns:a16="http://schemas.microsoft.com/office/drawing/2014/main" id="{EFA71459-58EC-4B49-BEA1-6EC8ED3A6569}"/>
                </a:ext>
              </a:extLst>
            </p:cNvPr>
            <p:cNvSpPr txBox="1"/>
            <p:nvPr/>
          </p:nvSpPr>
          <p:spPr>
            <a:xfrm>
              <a:off x="6642613" y="5750711"/>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SP</a:t>
              </a:r>
            </a:p>
          </p:txBody>
        </p:sp>
        <p:sp>
          <p:nvSpPr>
            <p:cNvPr id="33" name="TextBox 32">
              <a:extLst>
                <a:ext uri="{FF2B5EF4-FFF2-40B4-BE49-F238E27FC236}">
                  <a16:creationId xmlns:a16="http://schemas.microsoft.com/office/drawing/2014/main" id="{B0262C31-5494-4DD1-9C10-FF5844E51007}"/>
                </a:ext>
              </a:extLst>
            </p:cNvPr>
            <p:cNvSpPr txBox="1"/>
            <p:nvPr/>
          </p:nvSpPr>
          <p:spPr>
            <a:xfrm>
              <a:off x="6642613" y="5473712"/>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PC(5000)</a:t>
              </a:r>
            </a:p>
          </p:txBody>
        </p:sp>
        <p:sp>
          <p:nvSpPr>
            <p:cNvPr id="34" name="TextBox 33">
              <a:extLst>
                <a:ext uri="{FF2B5EF4-FFF2-40B4-BE49-F238E27FC236}">
                  <a16:creationId xmlns:a16="http://schemas.microsoft.com/office/drawing/2014/main" id="{53F9CB6F-4D1C-4254-B2E8-4EC3BB1F9A30}"/>
                </a:ext>
              </a:extLst>
            </p:cNvPr>
            <p:cNvSpPr txBox="1"/>
            <p:nvPr/>
          </p:nvSpPr>
          <p:spPr>
            <a:xfrm>
              <a:off x="6642613" y="5196713"/>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EFLAGS</a:t>
              </a:r>
            </a:p>
          </p:txBody>
        </p:sp>
      </p:grpSp>
      <p:cxnSp>
        <p:nvCxnSpPr>
          <p:cNvPr id="57" name="Connector: Elbow 56">
            <a:extLst>
              <a:ext uri="{FF2B5EF4-FFF2-40B4-BE49-F238E27FC236}">
                <a16:creationId xmlns:a16="http://schemas.microsoft.com/office/drawing/2014/main" id="{8D023958-20AF-4FEF-98E3-17F9BA7E1634}"/>
              </a:ext>
            </a:extLst>
          </p:cNvPr>
          <p:cNvCxnSpPr>
            <a:cxnSpLocks/>
            <a:endCxn id="22" idx="1"/>
          </p:cNvCxnSpPr>
          <p:nvPr/>
        </p:nvCxnSpPr>
        <p:spPr>
          <a:xfrm>
            <a:off x="4759042" y="3048000"/>
            <a:ext cx="1944880" cy="1918175"/>
          </a:xfrm>
          <a:prstGeom prst="bentConnector3">
            <a:avLst>
              <a:gd name="adj1" fmla="val 50000"/>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 name="Slide Number Placeholder 3">
            <a:extLst>
              <a:ext uri="{FF2B5EF4-FFF2-40B4-BE49-F238E27FC236}">
                <a16:creationId xmlns:a16="http://schemas.microsoft.com/office/drawing/2014/main" id="{DD898380-7EC6-4DD8-B663-D9CD6E617D14}"/>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33</a:t>
            </a:fld>
            <a:endParaRPr lang="en-US" dirty="0">
              <a:solidFill>
                <a:srgbClr val="FFFFFF"/>
              </a:solidFill>
            </a:endParaRPr>
          </a:p>
        </p:txBody>
      </p:sp>
      <p:grpSp>
        <p:nvGrpSpPr>
          <p:cNvPr id="31" name="Group 30">
            <a:extLst>
              <a:ext uri="{FF2B5EF4-FFF2-40B4-BE49-F238E27FC236}">
                <a16:creationId xmlns:a16="http://schemas.microsoft.com/office/drawing/2014/main" id="{DFDA0E2E-A49A-46F2-9355-98327F7E8CD1}"/>
              </a:ext>
            </a:extLst>
          </p:cNvPr>
          <p:cNvGrpSpPr/>
          <p:nvPr/>
        </p:nvGrpSpPr>
        <p:grpSpPr>
          <a:xfrm>
            <a:off x="1080012" y="4259290"/>
            <a:ext cx="977388" cy="1455710"/>
            <a:chOff x="1065380" y="4135771"/>
            <a:chExt cx="977388" cy="1455710"/>
          </a:xfrm>
        </p:grpSpPr>
        <p:grpSp>
          <p:nvGrpSpPr>
            <p:cNvPr id="36" name="Group 35">
              <a:extLst>
                <a:ext uri="{FF2B5EF4-FFF2-40B4-BE49-F238E27FC236}">
                  <a16:creationId xmlns:a16="http://schemas.microsoft.com/office/drawing/2014/main" id="{B757A4B7-A8FA-42A0-B150-05ED5CE2A31C}"/>
                </a:ext>
              </a:extLst>
            </p:cNvPr>
            <p:cNvGrpSpPr/>
            <p:nvPr/>
          </p:nvGrpSpPr>
          <p:grpSpPr>
            <a:xfrm>
              <a:off x="1065380" y="4876800"/>
              <a:ext cx="977387" cy="714681"/>
              <a:chOff x="1003813" y="4267200"/>
              <a:chExt cx="977387" cy="714681"/>
            </a:xfrm>
            <a:solidFill>
              <a:schemeClr val="bg1"/>
            </a:solidFill>
          </p:grpSpPr>
          <p:sp>
            <p:nvSpPr>
              <p:cNvPr id="38" name="Rectangle 37">
                <a:extLst>
                  <a:ext uri="{FF2B5EF4-FFF2-40B4-BE49-F238E27FC236}">
                    <a16:creationId xmlns:a16="http://schemas.microsoft.com/office/drawing/2014/main" id="{ADD8D3DF-2896-407A-9E96-91141CE8FA02}"/>
                  </a:ext>
                </a:extLst>
              </p:cNvPr>
              <p:cNvSpPr/>
              <p:nvPr/>
            </p:nvSpPr>
            <p:spPr>
              <a:xfrm>
                <a:off x="1003813" y="42672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155406D2-6CB3-46DF-B436-C844FFEA20F7}"/>
                  </a:ext>
                </a:extLst>
              </p:cNvPr>
              <p:cNvSpPr/>
              <p:nvPr/>
            </p:nvSpPr>
            <p:spPr>
              <a:xfrm>
                <a:off x="1003813" y="44958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40" name="Rectangle 39">
                <a:extLst>
                  <a:ext uri="{FF2B5EF4-FFF2-40B4-BE49-F238E27FC236}">
                    <a16:creationId xmlns:a16="http://schemas.microsoft.com/office/drawing/2014/main" id="{8FDD270E-21FC-4481-8333-A397F68EFF57}"/>
                  </a:ext>
                </a:extLst>
              </p:cNvPr>
              <p:cNvSpPr/>
              <p:nvPr/>
            </p:nvSpPr>
            <p:spPr>
              <a:xfrm>
                <a:off x="1003813" y="47244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37" name="Rectangle 36">
              <a:extLst>
                <a:ext uri="{FF2B5EF4-FFF2-40B4-BE49-F238E27FC236}">
                  <a16:creationId xmlns:a16="http://schemas.microsoft.com/office/drawing/2014/main" id="{4FB3A4F3-004D-4A2E-90F7-661347FF1127}"/>
                </a:ext>
              </a:extLst>
            </p:cNvPr>
            <p:cNvSpPr/>
            <p:nvPr/>
          </p:nvSpPr>
          <p:spPr>
            <a:xfrm>
              <a:off x="1065380" y="4135771"/>
              <a:ext cx="977388" cy="769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cxnSp>
        <p:nvCxnSpPr>
          <p:cNvPr id="17" name="Connector: Elbow 16">
            <a:extLst>
              <a:ext uri="{FF2B5EF4-FFF2-40B4-BE49-F238E27FC236}">
                <a16:creationId xmlns:a16="http://schemas.microsoft.com/office/drawing/2014/main" id="{59592EF3-30C4-4B82-AB67-B62B3F7A3582}"/>
              </a:ext>
            </a:extLst>
          </p:cNvPr>
          <p:cNvCxnSpPr>
            <a:cxnSpLocks/>
          </p:cNvCxnSpPr>
          <p:nvPr/>
        </p:nvCxnSpPr>
        <p:spPr>
          <a:xfrm>
            <a:off x="4759042" y="2757700"/>
            <a:ext cx="1761466" cy="109255"/>
          </a:xfrm>
          <a:prstGeom prst="bentConnector3">
            <a:avLst>
              <a:gd name="adj1" fmla="val 50000"/>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5788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 of Action: As Handler Starts</a:t>
            </a:r>
          </a:p>
        </p:txBody>
      </p:sp>
      <p:grpSp>
        <p:nvGrpSpPr>
          <p:cNvPr id="7" name="Group 6">
            <a:extLst>
              <a:ext uri="{FF2B5EF4-FFF2-40B4-BE49-F238E27FC236}">
                <a16:creationId xmlns:a16="http://schemas.microsoft.com/office/drawing/2014/main" id="{CA0FE6A0-0831-4E38-B012-7BCCF3E5FAD3}"/>
              </a:ext>
            </a:extLst>
          </p:cNvPr>
          <p:cNvGrpSpPr/>
          <p:nvPr/>
        </p:nvGrpSpPr>
        <p:grpSpPr>
          <a:xfrm>
            <a:off x="448670" y="1893333"/>
            <a:ext cx="2596938" cy="1904351"/>
            <a:chOff x="528455" y="1693614"/>
            <a:chExt cx="2528769" cy="1904351"/>
          </a:xfrm>
        </p:grpSpPr>
        <p:sp>
          <p:nvSpPr>
            <p:cNvPr id="8" name="Rectangle 7">
              <a:extLst>
                <a:ext uri="{FF2B5EF4-FFF2-40B4-BE49-F238E27FC236}">
                  <a16:creationId xmlns:a16="http://schemas.microsoft.com/office/drawing/2014/main" id="{D91B5EF3-519C-455C-AD65-539C839392F9}"/>
                </a:ext>
              </a:extLst>
            </p:cNvPr>
            <p:cNvSpPr/>
            <p:nvPr/>
          </p:nvSpPr>
          <p:spPr>
            <a:xfrm>
              <a:off x="711504" y="2077350"/>
              <a:ext cx="2208439" cy="1520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foo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5000:x=x+1;</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5004:y=y-2;</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D588DEB4-0F57-4BA1-8B59-12270A725366}"/>
                </a:ext>
              </a:extLst>
            </p:cNvPr>
            <p:cNvSpPr txBox="1"/>
            <p:nvPr/>
          </p:nvSpPr>
          <p:spPr>
            <a:xfrm>
              <a:off x="528455" y="1693614"/>
              <a:ext cx="2528769" cy="461665"/>
            </a:xfrm>
            <a:prstGeom prst="rect">
              <a:avLst/>
            </a:prstGeom>
            <a:noFill/>
          </p:spPr>
          <p:txBody>
            <a:bodyPr wrap="none" rtlCol="0">
              <a:spAutoFit/>
            </a:bodyPr>
            <a:lstStyle/>
            <a:p>
              <a:r>
                <a:rPr lang="en-US" sz="2400" b="1" dirty="0"/>
                <a:t>User-level Process</a:t>
              </a:r>
            </a:p>
          </p:txBody>
        </p:sp>
      </p:grpSp>
      <p:grpSp>
        <p:nvGrpSpPr>
          <p:cNvPr id="10" name="Group 9">
            <a:extLst>
              <a:ext uri="{FF2B5EF4-FFF2-40B4-BE49-F238E27FC236}">
                <a16:creationId xmlns:a16="http://schemas.microsoft.com/office/drawing/2014/main" id="{643AD251-BC7A-41BE-B8A6-C147C4F48E8D}"/>
              </a:ext>
            </a:extLst>
          </p:cNvPr>
          <p:cNvGrpSpPr/>
          <p:nvPr/>
        </p:nvGrpSpPr>
        <p:grpSpPr>
          <a:xfrm>
            <a:off x="3289842" y="1876959"/>
            <a:ext cx="2353173" cy="2512697"/>
            <a:chOff x="1035620" y="1691618"/>
            <a:chExt cx="1828800" cy="1882847"/>
          </a:xfrm>
        </p:grpSpPr>
        <p:sp>
          <p:nvSpPr>
            <p:cNvPr id="11" name="Rectangle 10">
              <a:extLst>
                <a:ext uri="{FF2B5EF4-FFF2-40B4-BE49-F238E27FC236}">
                  <a16:creationId xmlns:a16="http://schemas.microsoft.com/office/drawing/2014/main" id="{A153E43D-F000-48D2-AD95-AE2CA7022F5F}"/>
                </a:ext>
              </a:extLst>
            </p:cNvPr>
            <p:cNvSpPr/>
            <p:nvPr/>
          </p:nvSpPr>
          <p:spPr>
            <a:xfrm>
              <a:off x="1035620" y="2011350"/>
              <a:ext cx="1828800" cy="1563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51B4DAE4-90D7-4733-B42D-CE682BB7510C}"/>
                </a:ext>
              </a:extLst>
            </p:cNvPr>
            <p:cNvSpPr txBox="1"/>
            <p:nvPr/>
          </p:nvSpPr>
          <p:spPr>
            <a:xfrm>
              <a:off x="1154175" y="1691618"/>
              <a:ext cx="762000" cy="299816"/>
            </a:xfrm>
            <a:prstGeom prst="rect">
              <a:avLst/>
            </a:prstGeom>
            <a:noFill/>
          </p:spPr>
          <p:txBody>
            <a:bodyPr wrap="square" rtlCol="0">
              <a:spAutoFit/>
            </a:bodyPr>
            <a:lstStyle/>
            <a:p>
              <a:r>
                <a:rPr lang="en-US" sz="2000" b="1" dirty="0"/>
                <a:t>CPU</a:t>
              </a:r>
            </a:p>
          </p:txBody>
        </p:sp>
      </p:grpSp>
      <p:sp>
        <p:nvSpPr>
          <p:cNvPr id="13" name="Rectangle 12">
            <a:extLst>
              <a:ext uri="{FF2B5EF4-FFF2-40B4-BE49-F238E27FC236}">
                <a16:creationId xmlns:a16="http://schemas.microsoft.com/office/drawing/2014/main" id="{6B5E3945-F5D7-479F-BC93-A19185E4EB57}"/>
              </a:ext>
            </a:extLst>
          </p:cNvPr>
          <p:cNvSpPr/>
          <p:nvPr/>
        </p:nvSpPr>
        <p:spPr>
          <a:xfrm>
            <a:off x="3806871" y="2561919"/>
            <a:ext cx="1450929"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PC</a:t>
            </a:r>
            <a:br>
              <a:rPr lang="en-US" sz="2000" b="1" dirty="0">
                <a:solidFill>
                  <a:srgbClr val="FF0000"/>
                </a:solidFill>
              </a:rPr>
            </a:br>
            <a:r>
              <a:rPr lang="en-US" sz="2000" b="1" dirty="0">
                <a:solidFill>
                  <a:srgbClr val="FF0000"/>
                </a:solidFill>
              </a:rPr>
              <a:t>SP</a:t>
            </a:r>
            <a:br>
              <a:rPr lang="en-US" sz="2000" b="1" dirty="0">
                <a:solidFill>
                  <a:srgbClr val="FF0000"/>
                </a:solidFill>
              </a:rPr>
            </a:br>
            <a:r>
              <a:rPr lang="en-US" sz="2000" b="1" dirty="0">
                <a:solidFill>
                  <a:srgbClr val="FF0000"/>
                </a:solidFill>
              </a:rPr>
              <a:t>EFLAGS</a:t>
            </a:r>
            <a:br>
              <a:rPr lang="en-US" sz="2000" b="1" dirty="0">
                <a:solidFill>
                  <a:srgbClr val="FF0000"/>
                </a:solidFill>
              </a:rPr>
            </a:br>
            <a:r>
              <a:rPr lang="en-US" sz="2000" b="1" dirty="0">
                <a:solidFill>
                  <a:srgbClr val="FF0000"/>
                </a:solidFill>
              </a:rPr>
              <a:t>Other </a:t>
            </a:r>
            <a:r>
              <a:rPr lang="en-US" sz="2000" b="1" dirty="0" err="1">
                <a:solidFill>
                  <a:srgbClr val="FF0000"/>
                </a:solidFill>
              </a:rPr>
              <a:t>Regs</a:t>
            </a:r>
            <a:endParaRPr lang="en-US" sz="2000" b="1" dirty="0">
              <a:solidFill>
                <a:srgbClr val="FF0000"/>
              </a:solidFill>
            </a:endParaRPr>
          </a:p>
        </p:txBody>
      </p:sp>
      <p:sp>
        <p:nvSpPr>
          <p:cNvPr id="14" name="TextBox 13">
            <a:extLst>
              <a:ext uri="{FF2B5EF4-FFF2-40B4-BE49-F238E27FC236}">
                <a16:creationId xmlns:a16="http://schemas.microsoft.com/office/drawing/2014/main" id="{50571C7E-8B21-4458-8FE5-D8AF7C712263}"/>
              </a:ext>
            </a:extLst>
          </p:cNvPr>
          <p:cNvSpPr txBox="1"/>
          <p:nvPr/>
        </p:nvSpPr>
        <p:spPr>
          <a:xfrm>
            <a:off x="4110081" y="2224853"/>
            <a:ext cx="1076238" cy="707886"/>
          </a:xfrm>
          <a:prstGeom prst="rect">
            <a:avLst/>
          </a:prstGeom>
          <a:noFill/>
        </p:spPr>
        <p:txBody>
          <a:bodyPr wrap="square" rtlCol="0">
            <a:spAutoFit/>
          </a:bodyPr>
          <a:lstStyle/>
          <a:p>
            <a:r>
              <a:rPr lang="en-US" sz="2000" b="1" dirty="0">
                <a:solidFill>
                  <a:schemeClr val="bg1"/>
                </a:solidFill>
              </a:rPr>
              <a:t>Registers</a:t>
            </a:r>
          </a:p>
        </p:txBody>
      </p:sp>
      <p:sp>
        <p:nvSpPr>
          <p:cNvPr id="15" name="TextBox 14">
            <a:extLst>
              <a:ext uri="{FF2B5EF4-FFF2-40B4-BE49-F238E27FC236}">
                <a16:creationId xmlns:a16="http://schemas.microsoft.com/office/drawing/2014/main" id="{7690F9C1-35DC-434D-A7A3-0C331E6E55DE}"/>
              </a:ext>
            </a:extLst>
          </p:cNvPr>
          <p:cNvSpPr txBox="1"/>
          <p:nvPr/>
        </p:nvSpPr>
        <p:spPr>
          <a:xfrm>
            <a:off x="972633" y="3825054"/>
            <a:ext cx="1580882" cy="461665"/>
          </a:xfrm>
          <a:prstGeom prst="rect">
            <a:avLst/>
          </a:prstGeom>
          <a:noFill/>
        </p:spPr>
        <p:txBody>
          <a:bodyPr wrap="none" rtlCol="0">
            <a:spAutoFit/>
          </a:bodyPr>
          <a:lstStyle/>
          <a:p>
            <a:r>
              <a:rPr lang="en-US" sz="2400" dirty="0"/>
              <a:t>User Stack</a:t>
            </a:r>
          </a:p>
        </p:txBody>
      </p:sp>
      <p:grpSp>
        <p:nvGrpSpPr>
          <p:cNvPr id="18" name="Group 17">
            <a:extLst>
              <a:ext uri="{FF2B5EF4-FFF2-40B4-BE49-F238E27FC236}">
                <a16:creationId xmlns:a16="http://schemas.microsoft.com/office/drawing/2014/main" id="{477DB8CC-0E71-4E98-B817-AE7C34C99C6E}"/>
              </a:ext>
            </a:extLst>
          </p:cNvPr>
          <p:cNvGrpSpPr/>
          <p:nvPr/>
        </p:nvGrpSpPr>
        <p:grpSpPr>
          <a:xfrm>
            <a:off x="6126345" y="1893333"/>
            <a:ext cx="2793152" cy="1807789"/>
            <a:chOff x="959420" y="1734597"/>
            <a:chExt cx="1859980" cy="1498069"/>
          </a:xfrm>
        </p:grpSpPr>
        <p:sp>
          <p:nvSpPr>
            <p:cNvPr id="19" name="Rectangle 18">
              <a:extLst>
                <a:ext uri="{FF2B5EF4-FFF2-40B4-BE49-F238E27FC236}">
                  <a16:creationId xmlns:a16="http://schemas.microsoft.com/office/drawing/2014/main" id="{BBF76327-81F4-4882-A867-ADB53E06F283}"/>
                </a:ext>
              </a:extLst>
            </p:cNvPr>
            <p:cNvSpPr/>
            <p:nvPr/>
          </p:nvSpPr>
          <p:spPr>
            <a:xfrm>
              <a:off x="990600" y="2089666"/>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ourier New" panose="02070309020205020404" pitchFamily="49" charset="0"/>
                  <a:cs typeface="Courier New" panose="02070309020205020404" pitchFamily="49" charset="0"/>
                </a:rPr>
                <a:t>handler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pushad</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a:t>
              </a:r>
            </a:p>
          </p:txBody>
        </p:sp>
        <p:sp>
          <p:nvSpPr>
            <p:cNvPr id="20" name="TextBox 19">
              <a:extLst>
                <a:ext uri="{FF2B5EF4-FFF2-40B4-BE49-F238E27FC236}">
                  <a16:creationId xmlns:a16="http://schemas.microsoft.com/office/drawing/2014/main" id="{6BA66FE8-A3D6-4ED8-8E03-46A2FD3ED781}"/>
                </a:ext>
              </a:extLst>
            </p:cNvPr>
            <p:cNvSpPr txBox="1"/>
            <p:nvPr/>
          </p:nvSpPr>
          <p:spPr>
            <a:xfrm>
              <a:off x="959420" y="1734597"/>
              <a:ext cx="685560" cy="382570"/>
            </a:xfrm>
            <a:prstGeom prst="rect">
              <a:avLst/>
            </a:prstGeom>
            <a:noFill/>
          </p:spPr>
          <p:txBody>
            <a:bodyPr wrap="none" rtlCol="0">
              <a:spAutoFit/>
            </a:bodyPr>
            <a:lstStyle/>
            <a:p>
              <a:r>
                <a:rPr lang="en-US" sz="2400" b="1" dirty="0"/>
                <a:t>Kernel</a:t>
              </a:r>
            </a:p>
          </p:txBody>
        </p:sp>
      </p:grpSp>
      <p:sp>
        <p:nvSpPr>
          <p:cNvPr id="21" name="TextBox 20">
            <a:extLst>
              <a:ext uri="{FF2B5EF4-FFF2-40B4-BE49-F238E27FC236}">
                <a16:creationId xmlns:a16="http://schemas.microsoft.com/office/drawing/2014/main" id="{56DEFBCC-9595-4AC7-873A-71FDFDF457E4}"/>
              </a:ext>
            </a:extLst>
          </p:cNvPr>
          <p:cNvSpPr txBox="1"/>
          <p:nvPr/>
        </p:nvSpPr>
        <p:spPr>
          <a:xfrm>
            <a:off x="6020207" y="5991721"/>
            <a:ext cx="2344816" cy="830997"/>
          </a:xfrm>
          <a:prstGeom prst="rect">
            <a:avLst/>
          </a:prstGeom>
          <a:noFill/>
        </p:spPr>
        <p:txBody>
          <a:bodyPr wrap="square" rtlCol="0">
            <a:spAutoFit/>
          </a:bodyPr>
          <a:lstStyle/>
          <a:p>
            <a:r>
              <a:rPr lang="en-US" sz="2400" b="1" dirty="0"/>
              <a:t>Kernel Interrupt Stack</a:t>
            </a:r>
          </a:p>
        </p:txBody>
      </p:sp>
      <p:sp>
        <p:nvSpPr>
          <p:cNvPr id="29" name="TextBox 28">
            <a:extLst>
              <a:ext uri="{FF2B5EF4-FFF2-40B4-BE49-F238E27FC236}">
                <a16:creationId xmlns:a16="http://schemas.microsoft.com/office/drawing/2014/main" id="{50C614C9-F364-4913-89DC-AD2BAF825B45}"/>
              </a:ext>
            </a:extLst>
          </p:cNvPr>
          <p:cNvSpPr txBox="1"/>
          <p:nvPr/>
        </p:nvSpPr>
        <p:spPr>
          <a:xfrm>
            <a:off x="3429000" y="4050268"/>
            <a:ext cx="2252989" cy="400110"/>
          </a:xfrm>
          <a:prstGeom prst="rect">
            <a:avLst/>
          </a:prstGeom>
          <a:noFill/>
        </p:spPr>
        <p:txBody>
          <a:bodyPr wrap="none" rtlCol="0">
            <a:spAutoFit/>
          </a:bodyPr>
          <a:lstStyle/>
          <a:p>
            <a:r>
              <a:rPr lang="en-US" sz="2000" b="1" dirty="0">
                <a:solidFill>
                  <a:srgbClr val="FF0000"/>
                </a:solidFill>
              </a:rPr>
              <a:t>Interrupts</a:t>
            </a:r>
            <a:r>
              <a:rPr lang="en-US" sz="2000" b="1" dirty="0"/>
              <a:t> </a:t>
            </a:r>
            <a:r>
              <a:rPr lang="en-US" sz="2000" b="1" dirty="0">
                <a:solidFill>
                  <a:srgbClr val="FF0000"/>
                </a:solidFill>
              </a:rPr>
              <a:t>Disabled</a:t>
            </a:r>
          </a:p>
        </p:txBody>
      </p:sp>
      <p:grpSp>
        <p:nvGrpSpPr>
          <p:cNvPr id="41" name="Group 40"/>
          <p:cNvGrpSpPr/>
          <p:nvPr/>
        </p:nvGrpSpPr>
        <p:grpSpPr>
          <a:xfrm>
            <a:off x="6703922" y="4009720"/>
            <a:ext cx="977387" cy="1912910"/>
            <a:chOff x="6642613" y="4114800"/>
            <a:chExt cx="977387" cy="1912910"/>
          </a:xfrm>
        </p:grpSpPr>
        <p:sp>
          <p:nvSpPr>
            <p:cNvPr id="22" name="Rectangle 21">
              <a:extLst>
                <a:ext uri="{FF2B5EF4-FFF2-40B4-BE49-F238E27FC236}">
                  <a16:creationId xmlns:a16="http://schemas.microsoft.com/office/drawing/2014/main" id="{560134B9-5821-4051-9988-6176018FD584}"/>
                </a:ext>
              </a:extLst>
            </p:cNvPr>
            <p:cNvSpPr/>
            <p:nvPr/>
          </p:nvSpPr>
          <p:spPr>
            <a:xfrm>
              <a:off x="6642613" y="4114800"/>
              <a:ext cx="977387" cy="1912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32" name="TextBox 31">
              <a:extLst>
                <a:ext uri="{FF2B5EF4-FFF2-40B4-BE49-F238E27FC236}">
                  <a16:creationId xmlns:a16="http://schemas.microsoft.com/office/drawing/2014/main" id="{EFA71459-58EC-4B49-BEA1-6EC8ED3A6569}"/>
                </a:ext>
              </a:extLst>
            </p:cNvPr>
            <p:cNvSpPr txBox="1"/>
            <p:nvPr/>
          </p:nvSpPr>
          <p:spPr>
            <a:xfrm>
              <a:off x="6642613" y="5750711"/>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SP</a:t>
              </a:r>
            </a:p>
          </p:txBody>
        </p:sp>
        <p:sp>
          <p:nvSpPr>
            <p:cNvPr id="33" name="TextBox 32">
              <a:extLst>
                <a:ext uri="{FF2B5EF4-FFF2-40B4-BE49-F238E27FC236}">
                  <a16:creationId xmlns:a16="http://schemas.microsoft.com/office/drawing/2014/main" id="{B0262C31-5494-4DD1-9C10-FF5844E51007}"/>
                </a:ext>
              </a:extLst>
            </p:cNvPr>
            <p:cNvSpPr txBox="1"/>
            <p:nvPr/>
          </p:nvSpPr>
          <p:spPr>
            <a:xfrm>
              <a:off x="6642613" y="5473712"/>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PC(5000)</a:t>
              </a:r>
            </a:p>
          </p:txBody>
        </p:sp>
        <p:sp>
          <p:nvSpPr>
            <p:cNvPr id="34" name="TextBox 33">
              <a:extLst>
                <a:ext uri="{FF2B5EF4-FFF2-40B4-BE49-F238E27FC236}">
                  <a16:creationId xmlns:a16="http://schemas.microsoft.com/office/drawing/2014/main" id="{53F9CB6F-4D1C-4254-B2E8-4EC3BB1F9A30}"/>
                </a:ext>
              </a:extLst>
            </p:cNvPr>
            <p:cNvSpPr txBox="1"/>
            <p:nvPr/>
          </p:nvSpPr>
          <p:spPr>
            <a:xfrm>
              <a:off x="6642613" y="5196713"/>
              <a:ext cx="977387" cy="276999"/>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EFLAGS</a:t>
              </a:r>
            </a:p>
          </p:txBody>
        </p:sp>
      </p:grpSp>
      <p:cxnSp>
        <p:nvCxnSpPr>
          <p:cNvPr id="57" name="Connector: Elbow 56">
            <a:extLst>
              <a:ext uri="{FF2B5EF4-FFF2-40B4-BE49-F238E27FC236}">
                <a16:creationId xmlns:a16="http://schemas.microsoft.com/office/drawing/2014/main" id="{8D023958-20AF-4FEF-98E3-17F9BA7E1634}"/>
              </a:ext>
            </a:extLst>
          </p:cNvPr>
          <p:cNvCxnSpPr>
            <a:cxnSpLocks/>
          </p:cNvCxnSpPr>
          <p:nvPr/>
        </p:nvCxnSpPr>
        <p:spPr>
          <a:xfrm>
            <a:off x="4759042" y="3048000"/>
            <a:ext cx="1944880" cy="1473604"/>
          </a:xfrm>
          <a:prstGeom prst="bentConnector3">
            <a:avLst>
              <a:gd name="adj1" fmla="val 50000"/>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 name="Slide Number Placeholder 3">
            <a:extLst>
              <a:ext uri="{FF2B5EF4-FFF2-40B4-BE49-F238E27FC236}">
                <a16:creationId xmlns:a16="http://schemas.microsoft.com/office/drawing/2014/main" id="{DD898380-7EC6-4DD8-B663-D9CD6E617D14}"/>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34</a:t>
            </a:fld>
            <a:endParaRPr lang="en-US" dirty="0">
              <a:solidFill>
                <a:srgbClr val="FFFFFF"/>
              </a:solidFill>
            </a:endParaRPr>
          </a:p>
        </p:txBody>
      </p:sp>
      <p:grpSp>
        <p:nvGrpSpPr>
          <p:cNvPr id="31" name="Group 30">
            <a:extLst>
              <a:ext uri="{FF2B5EF4-FFF2-40B4-BE49-F238E27FC236}">
                <a16:creationId xmlns:a16="http://schemas.microsoft.com/office/drawing/2014/main" id="{DFDA0E2E-A49A-46F2-9355-98327F7E8CD1}"/>
              </a:ext>
            </a:extLst>
          </p:cNvPr>
          <p:cNvGrpSpPr/>
          <p:nvPr/>
        </p:nvGrpSpPr>
        <p:grpSpPr>
          <a:xfrm>
            <a:off x="1080012" y="4259290"/>
            <a:ext cx="977388" cy="1455710"/>
            <a:chOff x="1065380" y="4135771"/>
            <a:chExt cx="977388" cy="1455710"/>
          </a:xfrm>
        </p:grpSpPr>
        <p:grpSp>
          <p:nvGrpSpPr>
            <p:cNvPr id="36" name="Group 35">
              <a:extLst>
                <a:ext uri="{FF2B5EF4-FFF2-40B4-BE49-F238E27FC236}">
                  <a16:creationId xmlns:a16="http://schemas.microsoft.com/office/drawing/2014/main" id="{B757A4B7-A8FA-42A0-B150-05ED5CE2A31C}"/>
                </a:ext>
              </a:extLst>
            </p:cNvPr>
            <p:cNvGrpSpPr/>
            <p:nvPr/>
          </p:nvGrpSpPr>
          <p:grpSpPr>
            <a:xfrm>
              <a:off x="1065380" y="4876800"/>
              <a:ext cx="977387" cy="714681"/>
              <a:chOff x="1003813" y="4267200"/>
              <a:chExt cx="977387" cy="714681"/>
            </a:xfrm>
            <a:solidFill>
              <a:schemeClr val="bg1"/>
            </a:solidFill>
          </p:grpSpPr>
          <p:sp>
            <p:nvSpPr>
              <p:cNvPr id="38" name="Rectangle 37">
                <a:extLst>
                  <a:ext uri="{FF2B5EF4-FFF2-40B4-BE49-F238E27FC236}">
                    <a16:creationId xmlns:a16="http://schemas.microsoft.com/office/drawing/2014/main" id="{ADD8D3DF-2896-407A-9E96-91141CE8FA02}"/>
                  </a:ext>
                </a:extLst>
              </p:cNvPr>
              <p:cNvSpPr/>
              <p:nvPr/>
            </p:nvSpPr>
            <p:spPr>
              <a:xfrm>
                <a:off x="1003813" y="42672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155406D2-6CB3-46DF-B436-C844FFEA20F7}"/>
                  </a:ext>
                </a:extLst>
              </p:cNvPr>
              <p:cNvSpPr/>
              <p:nvPr/>
            </p:nvSpPr>
            <p:spPr>
              <a:xfrm>
                <a:off x="1003813" y="44958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sp>
            <p:nvSpPr>
              <p:cNvPr id="40" name="Rectangle 39">
                <a:extLst>
                  <a:ext uri="{FF2B5EF4-FFF2-40B4-BE49-F238E27FC236}">
                    <a16:creationId xmlns:a16="http://schemas.microsoft.com/office/drawing/2014/main" id="{8FDD270E-21FC-4481-8333-A397F68EFF57}"/>
                  </a:ext>
                </a:extLst>
              </p:cNvPr>
              <p:cNvSpPr/>
              <p:nvPr/>
            </p:nvSpPr>
            <p:spPr>
              <a:xfrm>
                <a:off x="1003813" y="4724400"/>
                <a:ext cx="977387" cy="25748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sp>
          <p:nvSpPr>
            <p:cNvPr id="37" name="Rectangle 36">
              <a:extLst>
                <a:ext uri="{FF2B5EF4-FFF2-40B4-BE49-F238E27FC236}">
                  <a16:creationId xmlns:a16="http://schemas.microsoft.com/office/drawing/2014/main" id="{4FB3A4F3-004D-4A2E-90F7-661347FF1127}"/>
                </a:ext>
              </a:extLst>
            </p:cNvPr>
            <p:cNvSpPr/>
            <p:nvPr/>
          </p:nvSpPr>
          <p:spPr>
            <a:xfrm>
              <a:off x="1065380" y="4135771"/>
              <a:ext cx="977388" cy="7699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ourier New" panose="02070309020205020404" pitchFamily="49" charset="0"/>
                <a:cs typeface="Courier New" panose="02070309020205020404" pitchFamily="49" charset="0"/>
              </a:endParaRPr>
            </a:p>
          </p:txBody>
        </p:sp>
      </p:grpSp>
      <p:cxnSp>
        <p:nvCxnSpPr>
          <p:cNvPr id="17" name="Connector: Elbow 16">
            <a:extLst>
              <a:ext uri="{FF2B5EF4-FFF2-40B4-BE49-F238E27FC236}">
                <a16:creationId xmlns:a16="http://schemas.microsoft.com/office/drawing/2014/main" id="{59592EF3-30C4-4B82-AB67-B62B3F7A3582}"/>
              </a:ext>
            </a:extLst>
          </p:cNvPr>
          <p:cNvCxnSpPr>
            <a:cxnSpLocks/>
          </p:cNvCxnSpPr>
          <p:nvPr/>
        </p:nvCxnSpPr>
        <p:spPr>
          <a:xfrm>
            <a:off x="4759042" y="2757700"/>
            <a:ext cx="1761466" cy="109255"/>
          </a:xfrm>
          <a:prstGeom prst="bentConnector3">
            <a:avLst>
              <a:gd name="adj1" fmla="val 50000"/>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53F9CB6F-4D1C-4254-B2E8-4EC3BB1F9A30}"/>
              </a:ext>
            </a:extLst>
          </p:cNvPr>
          <p:cNvSpPr txBox="1"/>
          <p:nvPr/>
        </p:nvSpPr>
        <p:spPr>
          <a:xfrm>
            <a:off x="6703922" y="4537635"/>
            <a:ext cx="977387" cy="553998"/>
          </a:xfrm>
          <a:prstGeom prst="rect">
            <a:avLst/>
          </a:prstGeom>
          <a:noFill/>
          <a:ln w="12700">
            <a:solidFill>
              <a:schemeClr val="accent2"/>
            </a:solidFill>
          </a:ln>
        </p:spPr>
        <p:txBody>
          <a:bodyPr wrap="square" lIns="0" tIns="0" rIns="0" bIns="0" rtlCol="0">
            <a:spAutoFit/>
          </a:bodyPr>
          <a:lstStyle/>
          <a:p>
            <a:pPr algn="ctr"/>
            <a:r>
              <a:rPr lang="en-US" dirty="0">
                <a:solidFill>
                  <a:srgbClr val="FF0000"/>
                </a:solidFill>
              </a:rPr>
              <a:t>Other </a:t>
            </a:r>
            <a:r>
              <a:rPr lang="en-US" dirty="0" err="1">
                <a:solidFill>
                  <a:srgbClr val="FF0000"/>
                </a:solidFill>
              </a:rPr>
              <a:t>Regs</a:t>
            </a:r>
            <a:endParaRPr lang="en-US" dirty="0">
              <a:solidFill>
                <a:srgbClr val="FF0000"/>
              </a:solidFill>
            </a:endParaRPr>
          </a:p>
        </p:txBody>
      </p:sp>
    </p:spTree>
    <p:extLst>
      <p:ext uri="{BB962C8B-B14F-4D97-AF65-F5344CB8AC3E}">
        <p14:creationId xmlns:p14="http://schemas.microsoft.com/office/powerpoint/2010/main" val="2542147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228600"/>
            <a:ext cx="7200900" cy="1485900"/>
          </a:xfrm>
        </p:spPr>
        <p:txBody>
          <a:bodyPr>
            <a:normAutofit/>
          </a:bodyPr>
          <a:lstStyle/>
          <a:p>
            <a:r>
              <a:rPr lang="en-US" dirty="0"/>
              <a:t>User to Interrupt Handler – Mechanism on x86</a:t>
            </a:r>
          </a:p>
        </p:txBody>
      </p:sp>
      <p:sp>
        <p:nvSpPr>
          <p:cNvPr id="3" name="Content Placeholder 2"/>
          <p:cNvSpPr>
            <a:spLocks noGrp="1"/>
          </p:cNvSpPr>
          <p:nvPr>
            <p:ph idx="1"/>
          </p:nvPr>
        </p:nvSpPr>
        <p:spPr>
          <a:xfrm>
            <a:off x="1028700" y="1524000"/>
            <a:ext cx="7886700" cy="5181600"/>
          </a:xfrm>
        </p:spPr>
        <p:txBody>
          <a:bodyPr>
            <a:normAutofit fontScale="92500" lnSpcReduction="10000"/>
          </a:bodyPr>
          <a:lstStyle/>
          <a:p>
            <a:r>
              <a:rPr lang="en-US" b="1" u="sng" dirty="0"/>
              <a:t>Hardware</a:t>
            </a:r>
            <a:r>
              <a:rPr lang="en-US" u="sng" dirty="0"/>
              <a:t> does the following:</a:t>
            </a:r>
          </a:p>
          <a:p>
            <a:pPr marL="658368" lvl="1" indent="-457200">
              <a:buFont typeface="+mj-lt"/>
              <a:buAutoNum type="arabicPeriod"/>
            </a:pPr>
            <a:r>
              <a:rPr lang="en-US" dirty="0"/>
              <a:t>Mask further interrupts</a:t>
            </a:r>
          </a:p>
          <a:p>
            <a:pPr marL="1115568" lvl="2" indent="-457200">
              <a:buFont typeface="Arial" panose="020B0604020202020204" pitchFamily="34" charset="0"/>
              <a:buChar char="•"/>
            </a:pPr>
            <a:r>
              <a:rPr lang="en-US" dirty="0"/>
              <a:t>they are stored, not thrown away</a:t>
            </a:r>
          </a:p>
          <a:p>
            <a:pPr marL="1115568" lvl="2" indent="-457200">
              <a:buFont typeface="Arial" panose="020B0604020202020204" pitchFamily="34" charset="0"/>
              <a:buChar char="•"/>
            </a:pPr>
            <a:r>
              <a:rPr lang="en-US" dirty="0"/>
              <a:t>Getting interrupted within handling an interrupt is problematic but possible</a:t>
            </a:r>
          </a:p>
          <a:p>
            <a:pPr marL="658368" lvl="1" indent="-457200">
              <a:buFont typeface="+mj-lt"/>
              <a:buAutoNum type="arabicPeriod"/>
            </a:pPr>
            <a:r>
              <a:rPr lang="en-US" dirty="0"/>
              <a:t>Change mode to Kernel</a:t>
            </a:r>
          </a:p>
          <a:p>
            <a:pPr marL="658368" lvl="1" indent="-457200">
              <a:buFont typeface="+mj-lt"/>
              <a:buAutoNum type="arabicPeriod"/>
            </a:pPr>
            <a:r>
              <a:rPr lang="en-US" dirty="0"/>
              <a:t>Copy PC, SP, EFLAGS to the </a:t>
            </a:r>
            <a:r>
              <a:rPr lang="en-US" b="1" dirty="0"/>
              <a:t>Kernel Interrupt Stack</a:t>
            </a:r>
            <a:r>
              <a:rPr lang="en-US" dirty="0"/>
              <a:t> (KIS)</a:t>
            </a:r>
          </a:p>
          <a:p>
            <a:pPr marL="658368" lvl="1" indent="-457200">
              <a:buFont typeface="+mj-lt"/>
              <a:buAutoNum type="arabicPeriod"/>
            </a:pPr>
            <a:r>
              <a:rPr lang="en-US" u="sng" dirty="0"/>
              <a:t>Change SP:</a:t>
            </a:r>
            <a:r>
              <a:rPr lang="en-US" dirty="0"/>
              <a:t> to the KIS (above the stored PC, SP, EFLAGS)</a:t>
            </a:r>
          </a:p>
          <a:p>
            <a:pPr marL="658368" lvl="1" indent="-457200">
              <a:buFont typeface="+mj-lt"/>
              <a:buAutoNum type="arabicPeriod"/>
            </a:pPr>
            <a:r>
              <a:rPr lang="en-US" u="sng" dirty="0"/>
              <a:t>Change PC:</a:t>
            </a:r>
            <a:r>
              <a:rPr lang="en-US" dirty="0"/>
              <a:t> Invoke the interrupt handler by vectoring through the Interrupt Vector Table (i.e., overwrite PC with the handler PC)</a:t>
            </a:r>
          </a:p>
          <a:p>
            <a:r>
              <a:rPr lang="en-US" b="1" u="sng" dirty="0"/>
              <a:t>Software</a:t>
            </a:r>
            <a:r>
              <a:rPr lang="en-US" u="sng" dirty="0"/>
              <a:t> (i.e., the handler code) does the following:</a:t>
            </a:r>
          </a:p>
          <a:p>
            <a:pPr marL="658368" lvl="1" indent="-457200">
              <a:buFont typeface="+mj-lt"/>
              <a:buAutoNum type="arabicPeriod"/>
            </a:pPr>
            <a:r>
              <a:rPr lang="en-US" dirty="0"/>
              <a:t>Stores the rest of the general-purpose registers being used by the interrupted process</a:t>
            </a:r>
          </a:p>
          <a:p>
            <a:pPr marL="658368" lvl="1" indent="-457200">
              <a:buFont typeface="+mj-lt"/>
              <a:buAutoNum type="arabicPeriod"/>
            </a:pPr>
            <a:r>
              <a:rPr lang="en-US" dirty="0"/>
              <a:t>Does the rest of interrupt handling operation </a:t>
            </a:r>
          </a:p>
        </p:txBody>
      </p:sp>
      <p:sp>
        <p:nvSpPr>
          <p:cNvPr id="5" name="Slide Number Placeholder 4">
            <a:extLst>
              <a:ext uri="{FF2B5EF4-FFF2-40B4-BE49-F238E27FC236}">
                <a16:creationId xmlns:a16="http://schemas.microsoft.com/office/drawing/2014/main" id="{ABC5DB57-2D2D-4522-8370-56A672DA1983}"/>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35</a:t>
            </a:fld>
            <a:endParaRPr lang="en-US" dirty="0">
              <a:solidFill>
                <a:srgbClr val="FFFFFF"/>
              </a:solidFill>
            </a:endParaRPr>
          </a:p>
        </p:txBody>
      </p:sp>
    </p:spTree>
    <p:extLst>
      <p:ext uri="{BB962C8B-B14F-4D97-AF65-F5344CB8AC3E}">
        <p14:creationId xmlns:p14="http://schemas.microsoft.com/office/powerpoint/2010/main" val="410247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914400"/>
          </a:xfrm>
        </p:spPr>
        <p:txBody>
          <a:bodyPr/>
          <a:lstStyle/>
          <a:p>
            <a:r>
              <a:rPr lang="en-US" dirty="0"/>
              <a:t>When Handler Ends</a:t>
            </a:r>
          </a:p>
        </p:txBody>
      </p:sp>
      <p:sp>
        <p:nvSpPr>
          <p:cNvPr id="3" name="Content Placeholder 2"/>
          <p:cNvSpPr>
            <a:spLocks noGrp="1"/>
          </p:cNvSpPr>
          <p:nvPr>
            <p:ph idx="1"/>
          </p:nvPr>
        </p:nvSpPr>
        <p:spPr>
          <a:xfrm>
            <a:off x="1028700" y="1676400"/>
            <a:ext cx="7200900" cy="4191000"/>
          </a:xfrm>
        </p:spPr>
        <p:txBody>
          <a:bodyPr>
            <a:normAutofit/>
          </a:bodyPr>
          <a:lstStyle/>
          <a:p>
            <a:r>
              <a:rPr lang="en-US" sz="2400" dirty="0"/>
              <a:t>Software does the following:</a:t>
            </a:r>
          </a:p>
          <a:p>
            <a:pPr lvl="1"/>
            <a:r>
              <a:rPr lang="en-US" sz="2400" dirty="0"/>
              <a:t>Handler code restores the saved general registers</a:t>
            </a:r>
          </a:p>
          <a:p>
            <a:r>
              <a:rPr lang="en-US" sz="2400" dirty="0"/>
              <a:t>Hardware does the following:</a:t>
            </a:r>
          </a:p>
          <a:p>
            <a:pPr lvl="1"/>
            <a:r>
              <a:rPr lang="en-US" sz="2400" dirty="0"/>
              <a:t>Restores PC, SP, EFLAGS from Kernel Stack</a:t>
            </a:r>
          </a:p>
          <a:p>
            <a:pPr lvl="1"/>
            <a:r>
              <a:rPr lang="en-US" sz="2400" dirty="0"/>
              <a:t>Reenable Interrupts</a:t>
            </a:r>
          </a:p>
          <a:p>
            <a:pPr lvl="1"/>
            <a:r>
              <a:rPr lang="en-US" sz="2400" dirty="0"/>
              <a:t>Switch to user mode</a:t>
            </a:r>
          </a:p>
        </p:txBody>
      </p:sp>
      <p:sp>
        <p:nvSpPr>
          <p:cNvPr id="5" name="Slide Number Placeholder 4">
            <a:extLst>
              <a:ext uri="{FF2B5EF4-FFF2-40B4-BE49-F238E27FC236}">
                <a16:creationId xmlns:a16="http://schemas.microsoft.com/office/drawing/2014/main" id="{B5BA0A56-3EE3-49F4-B557-C0B7A08436E2}"/>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36</a:t>
            </a:fld>
            <a:endParaRPr lang="en-US" dirty="0">
              <a:solidFill>
                <a:srgbClr val="FFFFFF"/>
              </a:solidFill>
            </a:endParaRPr>
          </a:p>
        </p:txBody>
      </p:sp>
    </p:spTree>
    <p:extLst>
      <p:ext uri="{BB962C8B-B14F-4D97-AF65-F5344CB8AC3E}">
        <p14:creationId xmlns:p14="http://schemas.microsoft.com/office/powerpoint/2010/main" val="2306298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52400"/>
            <a:ext cx="7200900" cy="1143000"/>
          </a:xfrm>
        </p:spPr>
        <p:txBody>
          <a:bodyPr>
            <a:normAutofit fontScale="90000"/>
          </a:bodyPr>
          <a:lstStyle/>
          <a:p>
            <a:r>
              <a:rPr lang="en-US" dirty="0"/>
              <a:t>Sequential vs Nested Interrupt Handling</a:t>
            </a:r>
          </a:p>
        </p:txBody>
      </p:sp>
      <p:sp>
        <p:nvSpPr>
          <p:cNvPr id="3" name="Content Placeholder 2"/>
          <p:cNvSpPr>
            <a:spLocks noGrp="1"/>
          </p:cNvSpPr>
          <p:nvPr>
            <p:ph idx="1"/>
          </p:nvPr>
        </p:nvSpPr>
        <p:spPr>
          <a:xfrm>
            <a:off x="1028700" y="1293607"/>
            <a:ext cx="7200900" cy="4648200"/>
          </a:xfrm>
        </p:spPr>
        <p:txBody>
          <a:bodyPr>
            <a:normAutofit/>
          </a:bodyPr>
          <a:lstStyle/>
          <a:p>
            <a:r>
              <a:rPr lang="en-US" dirty="0"/>
              <a:t>In x86, other interrupts are disabled to avoid confusion</a:t>
            </a:r>
          </a:p>
          <a:p>
            <a:pPr lvl="1"/>
            <a:r>
              <a:rPr lang="en-US" dirty="0"/>
              <a:t>This keeps things simple, however, no levels of priority among interrupts</a:t>
            </a:r>
          </a:p>
          <a:p>
            <a:r>
              <a:rPr lang="en-US" dirty="0"/>
              <a:t>Therefore, many systems support nested interrupt handler</a:t>
            </a:r>
          </a:p>
          <a:p>
            <a:pPr lvl="1"/>
            <a:r>
              <a:rPr lang="en-US" dirty="0"/>
              <a:t>Another interrupt handler will run if that is higher priority</a:t>
            </a:r>
          </a:p>
          <a:p>
            <a:pPr lvl="1"/>
            <a:r>
              <a:rPr lang="en-US" dirty="0"/>
              <a:t>Can be implemented with a little bit of more complexity</a:t>
            </a:r>
          </a:p>
        </p:txBody>
      </p:sp>
      <p:sp>
        <p:nvSpPr>
          <p:cNvPr id="4" name="Slide Number Placeholder 3"/>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37</a:t>
            </a:fld>
            <a:endParaRPr lang="en-US" dirty="0">
              <a:solidFill>
                <a:srgbClr val="FFFFFF"/>
              </a:solidFill>
            </a:endParaRPr>
          </a:p>
        </p:txBody>
      </p:sp>
      <p:pic>
        <p:nvPicPr>
          <p:cNvPr id="6" name="Picture 5"/>
          <p:cNvPicPr>
            <a:picLocks noChangeAspect="1"/>
          </p:cNvPicPr>
          <p:nvPr/>
        </p:nvPicPr>
        <p:blipFill>
          <a:blip r:embed="rId2"/>
          <a:stretch>
            <a:fillRect/>
          </a:stretch>
        </p:blipFill>
        <p:spPr>
          <a:xfrm>
            <a:off x="-76200" y="3494105"/>
            <a:ext cx="4576265" cy="3363895"/>
          </a:xfrm>
          <a:prstGeom prst="rect">
            <a:avLst/>
          </a:prstGeom>
        </p:spPr>
      </p:pic>
      <p:pic>
        <p:nvPicPr>
          <p:cNvPr id="7" name="Picture 6"/>
          <p:cNvPicPr>
            <a:picLocks noChangeAspect="1"/>
          </p:cNvPicPr>
          <p:nvPr/>
        </p:nvPicPr>
        <p:blipFill>
          <a:blip r:embed="rId3"/>
          <a:stretch>
            <a:fillRect/>
          </a:stretch>
        </p:blipFill>
        <p:spPr>
          <a:xfrm>
            <a:off x="4500065" y="3441586"/>
            <a:ext cx="4643935" cy="3420000"/>
          </a:xfrm>
          <a:prstGeom prst="rect">
            <a:avLst/>
          </a:prstGeom>
        </p:spPr>
      </p:pic>
    </p:spTree>
    <p:extLst>
      <p:ext uri="{BB962C8B-B14F-4D97-AF65-F5344CB8AC3E}">
        <p14:creationId xmlns:p14="http://schemas.microsoft.com/office/powerpoint/2010/main" val="2884864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12648" y="228600"/>
            <a:ext cx="8531352" cy="990600"/>
          </a:xfrm>
        </p:spPr>
        <p:txBody>
          <a:bodyPr>
            <a:normAutofit fontScale="90000"/>
          </a:bodyPr>
          <a:lstStyle/>
          <a:p>
            <a:r>
              <a:rPr lang="en-US" altLang="en-US" dirty="0"/>
              <a:t>Summary: User/Kernel (Privileged) Mode</a:t>
            </a:r>
          </a:p>
        </p:txBody>
      </p:sp>
      <p:sp>
        <p:nvSpPr>
          <p:cNvPr id="7" name="Block Arc 6"/>
          <p:cNvSpPr/>
          <p:nvPr/>
        </p:nvSpPr>
        <p:spPr bwMode="auto">
          <a:xfrm>
            <a:off x="1295400" y="1600200"/>
            <a:ext cx="6324600" cy="5334000"/>
          </a:xfrm>
          <a:prstGeom prst="blockArc">
            <a:avLst/>
          </a:prstGeom>
          <a:solidFill>
            <a:schemeClr val="accent1"/>
          </a:solidFill>
          <a:ln w="12700" cap="flat" cmpd="sng" algn="ctr">
            <a:solidFill>
              <a:schemeClr val="tx1"/>
            </a:solidFill>
            <a:prstDash val="solid"/>
            <a:round/>
            <a:headEnd type="none" w="sm" len="sm"/>
            <a:tailEnd type="none" w="sm" len="sm"/>
          </a:ln>
          <a:effectLst/>
        </p:spPr>
        <p:txBody>
          <a:bodyPr/>
          <a:lstStyle/>
          <a:p>
            <a:pPr>
              <a:defRPr/>
            </a:pPr>
            <a:endParaRPr lang="en-US" dirty="0">
              <a:latin typeface="Arial" charset="0"/>
              <a:ea typeface="ＭＳ Ｐゴシック" charset="0"/>
              <a:cs typeface="ＭＳ Ｐゴシック" charset="0"/>
            </a:endParaRPr>
          </a:p>
        </p:txBody>
      </p:sp>
      <p:sp>
        <p:nvSpPr>
          <p:cNvPr id="44038" name="Oval 7"/>
          <p:cNvSpPr>
            <a:spLocks noChangeArrowheads="1"/>
          </p:cNvSpPr>
          <p:nvPr/>
        </p:nvSpPr>
        <p:spPr bwMode="auto">
          <a:xfrm>
            <a:off x="2590800" y="2982912"/>
            <a:ext cx="3733800" cy="2057400"/>
          </a:xfrm>
          <a:prstGeom prst="ellipse">
            <a:avLst/>
          </a:prstGeom>
          <a:solidFill>
            <a:srgbClr val="FFFF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39" name="TextBox 8"/>
          <p:cNvSpPr txBox="1">
            <a:spLocks noChangeArrowheads="1"/>
          </p:cNvSpPr>
          <p:nvPr/>
        </p:nvSpPr>
        <p:spPr bwMode="auto">
          <a:xfrm>
            <a:off x="3505200" y="1839912"/>
            <a:ext cx="1941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800"/>
              <a:t>User Mode</a:t>
            </a:r>
          </a:p>
        </p:txBody>
      </p:sp>
      <p:sp>
        <p:nvSpPr>
          <p:cNvPr id="44040" name="TextBox 9"/>
          <p:cNvSpPr txBox="1">
            <a:spLocks noChangeArrowheads="1"/>
          </p:cNvSpPr>
          <p:nvPr/>
        </p:nvSpPr>
        <p:spPr bwMode="auto">
          <a:xfrm>
            <a:off x="3276600" y="3668712"/>
            <a:ext cx="2220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800"/>
              <a:t>Kernel Mode</a:t>
            </a:r>
          </a:p>
        </p:txBody>
      </p:sp>
      <p:sp>
        <p:nvSpPr>
          <p:cNvPr id="44041" name="Rectangle 10"/>
          <p:cNvSpPr>
            <a:spLocks noChangeArrowheads="1"/>
          </p:cNvSpPr>
          <p:nvPr/>
        </p:nvSpPr>
        <p:spPr bwMode="auto">
          <a:xfrm>
            <a:off x="1143000" y="4278312"/>
            <a:ext cx="6858000" cy="914400"/>
          </a:xfrm>
          <a:prstGeom prst="rect">
            <a:avLst/>
          </a:prstGeom>
          <a:pattFill prst="horzBrick">
            <a:fgClr>
              <a:srgbClr val="FF0000"/>
            </a:fgClr>
            <a:bgClr>
              <a:srgbClr val="FFFFFF"/>
            </a:bgClr>
          </a:patt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2" name="Right Brace 12"/>
          <p:cNvSpPr>
            <a:spLocks/>
          </p:cNvSpPr>
          <p:nvPr/>
        </p:nvSpPr>
        <p:spPr bwMode="auto">
          <a:xfrm rot="5400000">
            <a:off x="1676400" y="4659312"/>
            <a:ext cx="457200" cy="1524000"/>
          </a:xfrm>
          <a:prstGeom prst="rightBrace">
            <a:avLst>
              <a:gd name="adj1" fmla="val 8333"/>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3" name="TextBox 13"/>
          <p:cNvSpPr txBox="1">
            <a:spLocks noChangeArrowheads="1"/>
          </p:cNvSpPr>
          <p:nvPr/>
        </p:nvSpPr>
        <p:spPr bwMode="auto">
          <a:xfrm>
            <a:off x="3581400" y="5726112"/>
            <a:ext cx="178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Full HW access</a:t>
            </a:r>
          </a:p>
        </p:txBody>
      </p:sp>
      <p:sp>
        <p:nvSpPr>
          <p:cNvPr id="44044" name="Right Brace 14"/>
          <p:cNvSpPr>
            <a:spLocks/>
          </p:cNvSpPr>
          <p:nvPr/>
        </p:nvSpPr>
        <p:spPr bwMode="auto">
          <a:xfrm rot="5400000">
            <a:off x="4267200" y="3668712"/>
            <a:ext cx="381000" cy="3581400"/>
          </a:xfrm>
          <a:prstGeom prst="rightBrace">
            <a:avLst>
              <a:gd name="adj1" fmla="val 0"/>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5" name="TextBox 15"/>
          <p:cNvSpPr txBox="1">
            <a:spLocks noChangeArrowheads="1"/>
          </p:cNvSpPr>
          <p:nvPr/>
        </p:nvSpPr>
        <p:spPr bwMode="auto">
          <a:xfrm>
            <a:off x="1143000" y="5726112"/>
            <a:ext cx="2160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Limited HW access</a:t>
            </a:r>
          </a:p>
        </p:txBody>
      </p:sp>
      <p:grpSp>
        <p:nvGrpSpPr>
          <p:cNvPr id="23" name="Group 22"/>
          <p:cNvGrpSpPr>
            <a:grpSpLocks/>
          </p:cNvGrpSpPr>
          <p:nvPr/>
        </p:nvGrpSpPr>
        <p:grpSpPr bwMode="auto">
          <a:xfrm>
            <a:off x="2362200" y="3516312"/>
            <a:ext cx="900113" cy="674688"/>
            <a:chOff x="2362200" y="3048000"/>
            <a:chExt cx="900854" cy="674132"/>
          </a:xfrm>
        </p:grpSpPr>
        <p:cxnSp>
          <p:nvCxnSpPr>
            <p:cNvPr id="44070" name="Straight Arrow Connector 17"/>
            <p:cNvCxnSpPr>
              <a:cxnSpLocks noChangeShapeType="1"/>
            </p:cNvCxnSpPr>
            <p:nvPr/>
          </p:nvCxnSpPr>
          <p:spPr bwMode="auto">
            <a:xfrm flipH="1" flipV="1">
              <a:off x="2362200" y="3048000"/>
              <a:ext cx="533400" cy="4572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71" name="TextBox 18"/>
            <p:cNvSpPr txBox="1">
              <a:spLocks noChangeArrowheads="1"/>
            </p:cNvSpPr>
            <p:nvPr/>
          </p:nvSpPr>
          <p:spPr bwMode="auto">
            <a:xfrm>
              <a:off x="2590800" y="3352800"/>
              <a:ext cx="6722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exec</a:t>
              </a:r>
            </a:p>
          </p:txBody>
        </p:sp>
      </p:grpSp>
      <p:grpSp>
        <p:nvGrpSpPr>
          <p:cNvPr id="24" name="Group 23"/>
          <p:cNvGrpSpPr>
            <a:grpSpLocks/>
          </p:cNvGrpSpPr>
          <p:nvPr/>
        </p:nvGrpSpPr>
        <p:grpSpPr bwMode="auto">
          <a:xfrm flipH="1">
            <a:off x="2362200" y="2754312"/>
            <a:ext cx="914400" cy="838200"/>
            <a:chOff x="6195245" y="3124200"/>
            <a:chExt cx="1130426" cy="419100"/>
          </a:xfrm>
        </p:grpSpPr>
        <p:cxnSp>
          <p:nvCxnSpPr>
            <p:cNvPr id="44068" name="Straight Arrow Connector 19"/>
            <p:cNvCxnSpPr>
              <a:cxnSpLocks noChangeShapeType="1"/>
            </p:cNvCxnSpPr>
            <p:nvPr/>
          </p:nvCxnSpPr>
          <p:spPr bwMode="auto">
            <a:xfrm flipH="1">
              <a:off x="6208204" y="3314700"/>
              <a:ext cx="458059" cy="2286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9" name="TextBox 20"/>
            <p:cNvSpPr txBox="1">
              <a:spLocks noChangeArrowheads="1"/>
            </p:cNvSpPr>
            <p:nvPr/>
          </p:nvSpPr>
          <p:spPr bwMode="auto">
            <a:xfrm>
              <a:off x="6195245" y="3124200"/>
              <a:ext cx="11304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syscall</a:t>
              </a:r>
            </a:p>
          </p:txBody>
        </p:sp>
      </p:grpSp>
      <p:grpSp>
        <p:nvGrpSpPr>
          <p:cNvPr id="25" name="Group 24"/>
          <p:cNvGrpSpPr>
            <a:grpSpLocks/>
          </p:cNvGrpSpPr>
          <p:nvPr/>
        </p:nvGrpSpPr>
        <p:grpSpPr bwMode="auto">
          <a:xfrm>
            <a:off x="6172200" y="3592512"/>
            <a:ext cx="1306513" cy="609600"/>
            <a:chOff x="6019800" y="2971800"/>
            <a:chExt cx="1305876" cy="609600"/>
          </a:xfrm>
        </p:grpSpPr>
        <p:cxnSp>
          <p:nvCxnSpPr>
            <p:cNvPr id="44066" name="Straight Arrow Connector 25"/>
            <p:cNvCxnSpPr>
              <a:cxnSpLocks noChangeShapeType="1"/>
            </p:cNvCxnSpPr>
            <p:nvPr/>
          </p:nvCxnSpPr>
          <p:spPr bwMode="auto">
            <a:xfrm flipH="1">
              <a:off x="6019800" y="3200400"/>
              <a:ext cx="762000" cy="3810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7" name="TextBox 26"/>
            <p:cNvSpPr txBox="1">
              <a:spLocks noChangeArrowheads="1"/>
            </p:cNvSpPr>
            <p:nvPr/>
          </p:nvSpPr>
          <p:spPr bwMode="auto">
            <a:xfrm>
              <a:off x="6781800" y="2971800"/>
              <a:ext cx="543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exit</a:t>
              </a:r>
            </a:p>
          </p:txBody>
        </p:sp>
      </p:grpSp>
      <p:grpSp>
        <p:nvGrpSpPr>
          <p:cNvPr id="29" name="Group 28"/>
          <p:cNvGrpSpPr>
            <a:grpSpLocks/>
          </p:cNvGrpSpPr>
          <p:nvPr/>
        </p:nvGrpSpPr>
        <p:grpSpPr bwMode="auto">
          <a:xfrm>
            <a:off x="3265189" y="2803154"/>
            <a:ext cx="530225" cy="544626"/>
            <a:chOff x="2590803" y="3429000"/>
            <a:chExt cx="530243" cy="543816"/>
          </a:xfrm>
        </p:grpSpPr>
        <p:cxnSp>
          <p:nvCxnSpPr>
            <p:cNvPr id="44064" name="Straight Arrow Connector 29"/>
            <p:cNvCxnSpPr>
              <a:cxnSpLocks noChangeShapeType="1"/>
              <a:endCxn id="44069" idx="1"/>
            </p:cNvCxnSpPr>
            <p:nvPr/>
          </p:nvCxnSpPr>
          <p:spPr bwMode="auto">
            <a:xfrm flipH="1" flipV="1">
              <a:off x="2590803" y="3547880"/>
              <a:ext cx="304797" cy="424936"/>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5" name="TextBox 30"/>
            <p:cNvSpPr txBox="1">
              <a:spLocks noChangeArrowheads="1"/>
            </p:cNvSpPr>
            <p:nvPr/>
          </p:nvSpPr>
          <p:spPr bwMode="auto">
            <a:xfrm>
              <a:off x="2667000" y="3429000"/>
              <a:ext cx="454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rtn</a:t>
              </a:r>
            </a:p>
          </p:txBody>
        </p:sp>
      </p:grpSp>
      <p:grpSp>
        <p:nvGrpSpPr>
          <p:cNvPr id="36" name="Group 35"/>
          <p:cNvGrpSpPr>
            <a:grpSpLocks/>
          </p:cNvGrpSpPr>
          <p:nvPr/>
        </p:nvGrpSpPr>
        <p:grpSpPr bwMode="auto">
          <a:xfrm flipH="1">
            <a:off x="3581400" y="2373312"/>
            <a:ext cx="1143000" cy="990600"/>
            <a:chOff x="5724234" y="3064133"/>
            <a:chExt cx="1413032" cy="495300"/>
          </a:xfrm>
        </p:grpSpPr>
        <p:cxnSp>
          <p:nvCxnSpPr>
            <p:cNvPr id="44062" name="Straight Arrow Connector 36"/>
            <p:cNvCxnSpPr>
              <a:cxnSpLocks noChangeShapeType="1"/>
            </p:cNvCxnSpPr>
            <p:nvPr/>
          </p:nvCxnSpPr>
          <p:spPr bwMode="auto">
            <a:xfrm flipH="1">
              <a:off x="6477853" y="3254633"/>
              <a:ext cx="188404" cy="304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3" name="TextBox 37"/>
            <p:cNvSpPr txBox="1">
              <a:spLocks noChangeArrowheads="1"/>
            </p:cNvSpPr>
            <p:nvPr/>
          </p:nvSpPr>
          <p:spPr bwMode="auto">
            <a:xfrm>
              <a:off x="5724234" y="3064133"/>
              <a:ext cx="141303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interrupt</a:t>
              </a:r>
            </a:p>
          </p:txBody>
        </p:sp>
      </p:grpSp>
      <p:grpSp>
        <p:nvGrpSpPr>
          <p:cNvPr id="39" name="Group 38"/>
          <p:cNvGrpSpPr>
            <a:grpSpLocks/>
          </p:cNvGrpSpPr>
          <p:nvPr/>
        </p:nvGrpSpPr>
        <p:grpSpPr bwMode="auto">
          <a:xfrm>
            <a:off x="4267200" y="2830512"/>
            <a:ext cx="376238" cy="974725"/>
            <a:chOff x="2971803" y="3200400"/>
            <a:chExt cx="376951" cy="695477"/>
          </a:xfrm>
        </p:grpSpPr>
        <p:cxnSp>
          <p:nvCxnSpPr>
            <p:cNvPr id="44060" name="Straight Arrow Connector 39"/>
            <p:cNvCxnSpPr>
              <a:cxnSpLocks noChangeShapeType="1"/>
            </p:cNvCxnSpPr>
            <p:nvPr/>
          </p:nvCxnSpPr>
          <p:spPr bwMode="auto">
            <a:xfrm flipH="1" flipV="1">
              <a:off x="3124205" y="3200400"/>
              <a:ext cx="76201" cy="271787"/>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1" name="TextBox 40"/>
            <p:cNvSpPr txBox="1">
              <a:spLocks noChangeArrowheads="1"/>
            </p:cNvSpPr>
            <p:nvPr/>
          </p:nvSpPr>
          <p:spPr bwMode="auto">
            <a:xfrm>
              <a:off x="2971803" y="3526545"/>
              <a:ext cx="376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rfi</a:t>
              </a:r>
            </a:p>
          </p:txBody>
        </p:sp>
      </p:grpSp>
      <p:cxnSp>
        <p:nvCxnSpPr>
          <p:cNvPr id="50" name="Straight Arrow Connector 49"/>
          <p:cNvCxnSpPr>
            <a:cxnSpLocks noChangeShapeType="1"/>
          </p:cNvCxnSpPr>
          <p:nvPr/>
        </p:nvCxnSpPr>
        <p:spPr bwMode="auto">
          <a:xfrm flipH="1">
            <a:off x="3886200" y="4125912"/>
            <a:ext cx="304800" cy="685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52" name="Straight Arrow Connector 51"/>
          <p:cNvCxnSpPr>
            <a:cxnSpLocks noChangeShapeType="1"/>
          </p:cNvCxnSpPr>
          <p:nvPr/>
        </p:nvCxnSpPr>
        <p:spPr bwMode="auto">
          <a:xfrm flipV="1">
            <a:off x="4419600" y="4125912"/>
            <a:ext cx="0" cy="685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9" name="TextBox 58"/>
          <p:cNvSpPr txBox="1">
            <a:spLocks noChangeArrowheads="1"/>
          </p:cNvSpPr>
          <p:nvPr/>
        </p:nvSpPr>
        <p:spPr bwMode="auto">
          <a:xfrm flipH="1">
            <a:off x="5105400" y="2525712"/>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FP exception</a:t>
            </a:r>
          </a:p>
        </p:txBody>
      </p:sp>
      <p:cxnSp>
        <p:nvCxnSpPr>
          <p:cNvPr id="61" name="Straight Arrow Connector 60"/>
          <p:cNvCxnSpPr>
            <a:cxnSpLocks noChangeShapeType="1"/>
          </p:cNvCxnSpPr>
          <p:nvPr/>
        </p:nvCxnSpPr>
        <p:spPr bwMode="auto">
          <a:xfrm flipH="1">
            <a:off x="5334000" y="2906712"/>
            <a:ext cx="381000" cy="5334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7545" name="Straight Arrow Connector 27"/>
          <p:cNvCxnSpPr>
            <a:cxnSpLocks noChangeShapeType="1"/>
          </p:cNvCxnSpPr>
          <p:nvPr/>
        </p:nvCxnSpPr>
        <p:spPr bwMode="auto">
          <a:xfrm flipV="1">
            <a:off x="5638800" y="3059112"/>
            <a:ext cx="685800" cy="457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4" name="TextBox 43"/>
          <p:cNvSpPr txBox="1">
            <a:spLocks noChangeArrowheads="1"/>
          </p:cNvSpPr>
          <p:nvPr/>
        </p:nvSpPr>
        <p:spPr bwMode="auto">
          <a:xfrm flipH="1">
            <a:off x="6172200" y="2678112"/>
            <a:ext cx="1295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FP Exception error</a:t>
            </a:r>
          </a:p>
        </p:txBody>
      </p:sp>
      <p:sp>
        <p:nvSpPr>
          <p:cNvPr id="2" name="Slide Number Placeholder 1">
            <a:extLst>
              <a:ext uri="{FF2B5EF4-FFF2-40B4-BE49-F238E27FC236}">
                <a16:creationId xmlns:a16="http://schemas.microsoft.com/office/drawing/2014/main" id="{5A3B3CB9-5712-492B-9A55-2E01015489B8}"/>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38</a:t>
            </a:fld>
            <a:endParaRPr lang="en-US" dirty="0">
              <a:solidFill>
                <a:srgbClr val="FFFFFF"/>
              </a:solidFill>
            </a:endParaRPr>
          </a:p>
        </p:txBody>
      </p:sp>
    </p:spTree>
    <p:extLst>
      <p:ext uri="{BB962C8B-B14F-4D97-AF65-F5344CB8AC3E}">
        <p14:creationId xmlns:p14="http://schemas.microsoft.com/office/powerpoint/2010/main" val="1416422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075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347087"/>
            <a:ext cx="8534400" cy="609600"/>
          </a:xfrm>
        </p:spPr>
        <p:txBody>
          <a:bodyPr>
            <a:normAutofit fontScale="90000"/>
          </a:bodyPr>
          <a:lstStyle/>
          <a:p>
            <a:pPr eaLnBrk="1" hangingPunct="1"/>
            <a:r>
              <a:rPr lang="en-US" altLang="en-US" b="1" dirty="0"/>
              <a:t>Asynchronous</a:t>
            </a:r>
            <a:r>
              <a:rPr lang="en-US" altLang="en-US" dirty="0"/>
              <a:t> Exceptions (Interrupts)</a:t>
            </a:r>
          </a:p>
        </p:txBody>
      </p:sp>
      <p:sp>
        <p:nvSpPr>
          <p:cNvPr id="37891" name="Rectangle 3"/>
          <p:cNvSpPr>
            <a:spLocks noGrp="1" noChangeArrowheads="1"/>
          </p:cNvSpPr>
          <p:nvPr>
            <p:ph idx="1"/>
          </p:nvPr>
        </p:nvSpPr>
        <p:spPr>
          <a:xfrm>
            <a:off x="685800" y="1447800"/>
            <a:ext cx="7543801" cy="4023360"/>
          </a:xfrm>
        </p:spPr>
        <p:txBody>
          <a:bodyPr>
            <a:noAutofit/>
          </a:bodyPr>
          <a:lstStyle/>
          <a:p>
            <a:pPr eaLnBrk="1" hangingPunct="1"/>
            <a:r>
              <a:rPr lang="en-US" altLang="en-US" sz="2000" dirty="0"/>
              <a:t>Caused by events </a:t>
            </a:r>
            <a:r>
              <a:rPr lang="en-US" altLang="en-US" sz="2000" b="1" dirty="0"/>
              <a:t>external</a:t>
            </a:r>
            <a:r>
              <a:rPr lang="en-US" altLang="en-US" sz="2000" dirty="0"/>
              <a:t> to processor (i.e., outside the current program)</a:t>
            </a:r>
          </a:p>
          <a:p>
            <a:pPr lvl="1" eaLnBrk="1" hangingPunct="1"/>
            <a:r>
              <a:rPr lang="en-US" altLang="en-US" sz="2000" dirty="0"/>
              <a:t>Indicated by setting the processor’s interrupt pin(s)</a:t>
            </a:r>
          </a:p>
          <a:p>
            <a:pPr lvl="1" eaLnBrk="1" hangingPunct="1"/>
            <a:r>
              <a:rPr lang="en-US" altLang="en-US" sz="2000" dirty="0"/>
              <a:t>Handler returns to “next” instruction after servicing</a:t>
            </a:r>
          </a:p>
          <a:p>
            <a:pPr eaLnBrk="1" hangingPunct="1"/>
            <a:r>
              <a:rPr lang="en-US" altLang="en-US" sz="2000" b="1" dirty="0"/>
              <a:t>Examples:</a:t>
            </a:r>
          </a:p>
          <a:p>
            <a:pPr lvl="1" eaLnBrk="1" hangingPunct="1"/>
            <a:r>
              <a:rPr lang="en-US" altLang="en-US" sz="2000" dirty="0"/>
              <a:t>I/O interrupts</a:t>
            </a:r>
          </a:p>
          <a:p>
            <a:pPr lvl="2" eaLnBrk="1" hangingPunct="1"/>
            <a:r>
              <a:rPr lang="en-US" altLang="en-US" sz="1800" dirty="0"/>
              <a:t>Key pressed on the keyboard</a:t>
            </a:r>
          </a:p>
          <a:p>
            <a:pPr lvl="2" eaLnBrk="1" hangingPunct="1"/>
            <a:r>
              <a:rPr lang="en-US" altLang="en-US" sz="1800" dirty="0"/>
              <a:t>Arrival of packet from network, or disk</a:t>
            </a:r>
          </a:p>
          <a:p>
            <a:pPr lvl="1" eaLnBrk="1" hangingPunct="1"/>
            <a:r>
              <a:rPr lang="en-US" altLang="en-US" sz="2000" dirty="0"/>
              <a:t>Hard-reset interrupt</a:t>
            </a:r>
          </a:p>
          <a:p>
            <a:pPr lvl="2" eaLnBrk="1" hangingPunct="1"/>
            <a:r>
              <a:rPr lang="en-US" altLang="en-US" sz="1800" dirty="0"/>
              <a:t>Hitting reset button</a:t>
            </a:r>
          </a:p>
          <a:p>
            <a:pPr lvl="1" eaLnBrk="1" hangingPunct="1"/>
            <a:r>
              <a:rPr lang="en-US" altLang="en-US" sz="2000" dirty="0"/>
              <a:t>Soft-reset interrupt</a:t>
            </a:r>
          </a:p>
          <a:p>
            <a:pPr lvl="2" eaLnBrk="1" hangingPunct="1"/>
            <a:r>
              <a:rPr lang="en-US" altLang="en-US" sz="1800" dirty="0"/>
              <a:t>Hitting control-alt-delete to initiate restart on a PC</a:t>
            </a:r>
          </a:p>
        </p:txBody>
      </p:sp>
      <p:sp>
        <p:nvSpPr>
          <p:cNvPr id="3" name="Slide Number Placeholder 2"/>
          <p:cNvSpPr>
            <a:spLocks noGrp="1"/>
          </p:cNvSpPr>
          <p:nvPr>
            <p:ph type="sldNum" sz="quarter" idx="4294967295"/>
          </p:nvPr>
        </p:nvSpPr>
        <p:spPr>
          <a:xfrm>
            <a:off x="7104552" y="6453386"/>
            <a:ext cx="1197219" cy="404614"/>
          </a:xfrm>
        </p:spPr>
        <p:txBody>
          <a:bodyPr/>
          <a:lstStyle/>
          <a:p>
            <a:fld id="{1AD93096-5B34-4342-9326-69289CEAE4C2}" type="slidenum">
              <a:rPr lang="en-US" smtClean="0"/>
              <a:pPr/>
              <a:t>4</a:t>
            </a:fld>
            <a:endParaRPr lang="en-US" dirty="0">
              <a:solidFill>
                <a:srgbClr val="FFFFFF"/>
              </a:solidFill>
            </a:endParaRPr>
          </a:p>
        </p:txBody>
      </p:sp>
    </p:spTree>
    <p:extLst>
      <p:ext uri="{BB962C8B-B14F-4D97-AF65-F5344CB8AC3E}">
        <p14:creationId xmlns:p14="http://schemas.microsoft.com/office/powerpoint/2010/main" val="165712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9"/>
          <p:cNvSpPr>
            <a:spLocks noGrp="1" noChangeArrowheads="1"/>
          </p:cNvSpPr>
          <p:nvPr>
            <p:ph type="title"/>
          </p:nvPr>
        </p:nvSpPr>
        <p:spPr/>
        <p:txBody>
          <a:bodyPr/>
          <a:lstStyle/>
          <a:p>
            <a:pPr eaLnBrk="1" hangingPunct="1"/>
            <a:r>
              <a:rPr lang="en-US" altLang="en-US"/>
              <a:t>Interrupt Vectors</a:t>
            </a:r>
          </a:p>
        </p:txBody>
      </p:sp>
      <p:sp>
        <p:nvSpPr>
          <p:cNvPr id="36867" name="Rectangle 30"/>
          <p:cNvSpPr>
            <a:spLocks noGrp="1" noChangeArrowheads="1"/>
          </p:cNvSpPr>
          <p:nvPr>
            <p:ph idx="1"/>
          </p:nvPr>
        </p:nvSpPr>
        <p:spPr>
          <a:xfrm>
            <a:off x="4648200" y="1981200"/>
            <a:ext cx="4495800" cy="4343400"/>
          </a:xfrm>
        </p:spPr>
        <p:txBody>
          <a:bodyPr>
            <a:normAutofit/>
          </a:bodyPr>
          <a:lstStyle/>
          <a:p>
            <a:pPr lvl="1" eaLnBrk="1" hangingPunct="1"/>
            <a:r>
              <a:rPr lang="en-US" altLang="en-US" dirty="0"/>
              <a:t>Each type of event has a unique exception number </a:t>
            </a:r>
            <a:r>
              <a:rPr lang="en-US" altLang="en-US" i="1" dirty="0"/>
              <a:t>k</a:t>
            </a:r>
          </a:p>
          <a:p>
            <a:pPr lvl="1" eaLnBrk="1" hangingPunct="1"/>
            <a:r>
              <a:rPr lang="en-US" altLang="en-US" dirty="0"/>
              <a:t>Index into jump table (a.k.a., interrupt vector)</a:t>
            </a:r>
          </a:p>
          <a:p>
            <a:pPr lvl="1" eaLnBrk="1" hangingPunct="1"/>
            <a:r>
              <a:rPr lang="en-US" altLang="en-US" dirty="0"/>
              <a:t>Jump table entry </a:t>
            </a:r>
            <a:r>
              <a:rPr lang="en-US" altLang="en-US" i="1" dirty="0"/>
              <a:t>k</a:t>
            </a:r>
            <a:r>
              <a:rPr lang="en-US" altLang="en-US" dirty="0"/>
              <a:t> points to a function (exception handler).</a:t>
            </a:r>
          </a:p>
          <a:p>
            <a:pPr lvl="1" eaLnBrk="1" hangingPunct="1"/>
            <a:r>
              <a:rPr lang="en-US" altLang="en-US" dirty="0"/>
              <a:t>Handler </a:t>
            </a:r>
            <a:r>
              <a:rPr lang="en-US" altLang="en-US" i="1" dirty="0"/>
              <a:t>k</a:t>
            </a:r>
            <a:r>
              <a:rPr lang="en-US" altLang="en-US" dirty="0"/>
              <a:t> is called each time exception </a:t>
            </a:r>
            <a:r>
              <a:rPr lang="en-US" altLang="en-US" i="1" dirty="0"/>
              <a:t>k</a:t>
            </a:r>
            <a:r>
              <a:rPr lang="en-US" altLang="en-US" dirty="0"/>
              <a:t> occurs. </a:t>
            </a:r>
          </a:p>
        </p:txBody>
      </p:sp>
      <p:sp>
        <p:nvSpPr>
          <p:cNvPr id="3" name="Slide Number Placeholder 2"/>
          <p:cNvSpPr>
            <a:spLocks noGrp="1"/>
          </p:cNvSpPr>
          <p:nvPr>
            <p:ph type="sldNum" sz="quarter" idx="4294967295"/>
          </p:nvPr>
        </p:nvSpPr>
        <p:spPr>
          <a:xfrm>
            <a:off x="7104552" y="6453386"/>
            <a:ext cx="1197219" cy="404614"/>
          </a:xfrm>
        </p:spPr>
        <p:txBody>
          <a:bodyPr/>
          <a:lstStyle/>
          <a:p>
            <a:fld id="{1AD93096-5B34-4342-9326-69289CEAE4C2}" type="slidenum">
              <a:rPr lang="en-US" smtClean="0"/>
              <a:pPr/>
              <a:t>5</a:t>
            </a:fld>
            <a:endParaRPr lang="en-US" dirty="0">
              <a:solidFill>
                <a:srgbClr val="FFFFFF"/>
              </a:solidFill>
            </a:endParaRPr>
          </a:p>
        </p:txBody>
      </p:sp>
      <p:sp>
        <p:nvSpPr>
          <p:cNvPr id="36868" name="Rectangle 4"/>
          <p:cNvSpPr>
            <a:spLocks noChangeArrowheads="1"/>
          </p:cNvSpPr>
          <p:nvPr/>
        </p:nvSpPr>
        <p:spPr bwMode="auto">
          <a:xfrm>
            <a:off x="954088" y="2914650"/>
            <a:ext cx="10160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dirty="0">
                <a:latin typeface="Arial" panose="020B0604020202020204" pitchFamily="34" charset="0"/>
              </a:rPr>
              <a:t>interrupt</a:t>
            </a:r>
          </a:p>
          <a:p>
            <a:pPr algn="ctr">
              <a:spcBef>
                <a:spcPct val="0"/>
              </a:spcBef>
              <a:buFontTx/>
              <a:buNone/>
            </a:pPr>
            <a:r>
              <a:rPr lang="en-US" altLang="en-US" sz="1600" b="1" dirty="0">
                <a:latin typeface="Arial" panose="020B0604020202020204" pitchFamily="34" charset="0"/>
              </a:rPr>
              <a:t>vector</a:t>
            </a:r>
          </a:p>
        </p:txBody>
      </p:sp>
      <p:sp>
        <p:nvSpPr>
          <p:cNvPr id="36869" name="Rectangle 5"/>
          <p:cNvSpPr>
            <a:spLocks noChangeArrowheads="1"/>
          </p:cNvSpPr>
          <p:nvPr/>
        </p:nvSpPr>
        <p:spPr bwMode="auto">
          <a:xfrm>
            <a:off x="839788" y="3556000"/>
            <a:ext cx="1219200" cy="228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0" name="Rectangle 6"/>
          <p:cNvSpPr>
            <a:spLocks noChangeArrowheads="1"/>
          </p:cNvSpPr>
          <p:nvPr/>
        </p:nvSpPr>
        <p:spPr bwMode="auto">
          <a:xfrm>
            <a:off x="839788" y="3784600"/>
            <a:ext cx="1219200" cy="228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1" name="Rectangle 7"/>
          <p:cNvSpPr>
            <a:spLocks noChangeArrowheads="1"/>
          </p:cNvSpPr>
          <p:nvPr/>
        </p:nvSpPr>
        <p:spPr bwMode="auto">
          <a:xfrm>
            <a:off x="839788" y="4013200"/>
            <a:ext cx="1219200" cy="228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2" name="Line 8"/>
          <p:cNvSpPr>
            <a:spLocks noChangeShapeType="1"/>
          </p:cNvSpPr>
          <p:nvPr/>
        </p:nvSpPr>
        <p:spPr bwMode="auto">
          <a:xfrm flipV="1">
            <a:off x="1449388" y="3797300"/>
            <a:ext cx="1219200"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73" name="Oval 9"/>
          <p:cNvSpPr>
            <a:spLocks noChangeArrowheads="1"/>
          </p:cNvSpPr>
          <p:nvPr/>
        </p:nvSpPr>
        <p:spPr bwMode="auto">
          <a:xfrm>
            <a:off x="1408113" y="4076700"/>
            <a:ext cx="88900" cy="88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4" name="Text Box 10"/>
          <p:cNvSpPr txBox="1">
            <a:spLocks noChangeArrowheads="1"/>
          </p:cNvSpPr>
          <p:nvPr/>
        </p:nvSpPr>
        <p:spPr bwMode="auto">
          <a:xfrm>
            <a:off x="533400" y="35560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400" b="1">
                <a:latin typeface="Arial" panose="020B0604020202020204" pitchFamily="34" charset="0"/>
              </a:rPr>
              <a:t>0</a:t>
            </a:r>
          </a:p>
        </p:txBody>
      </p:sp>
      <p:sp>
        <p:nvSpPr>
          <p:cNvPr id="36875" name="Text Box 11"/>
          <p:cNvSpPr txBox="1">
            <a:spLocks noChangeArrowheads="1"/>
          </p:cNvSpPr>
          <p:nvPr/>
        </p:nvSpPr>
        <p:spPr bwMode="auto">
          <a:xfrm>
            <a:off x="534988" y="37592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400" b="1">
                <a:latin typeface="Arial" panose="020B0604020202020204" pitchFamily="34" charset="0"/>
              </a:rPr>
              <a:t>1</a:t>
            </a:r>
          </a:p>
        </p:txBody>
      </p:sp>
      <p:sp>
        <p:nvSpPr>
          <p:cNvPr id="36876" name="Text Box 12"/>
          <p:cNvSpPr txBox="1">
            <a:spLocks noChangeArrowheads="1"/>
          </p:cNvSpPr>
          <p:nvPr/>
        </p:nvSpPr>
        <p:spPr bwMode="auto">
          <a:xfrm>
            <a:off x="534988" y="40132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400" b="1">
                <a:latin typeface="Arial" panose="020B0604020202020204" pitchFamily="34" charset="0"/>
              </a:rPr>
              <a:t>2</a:t>
            </a:r>
          </a:p>
        </p:txBody>
      </p:sp>
      <p:sp>
        <p:nvSpPr>
          <p:cNvPr id="36877" name="Text Box 13"/>
          <p:cNvSpPr txBox="1">
            <a:spLocks noChangeArrowheads="1"/>
          </p:cNvSpPr>
          <p:nvPr/>
        </p:nvSpPr>
        <p:spPr bwMode="auto">
          <a:xfrm>
            <a:off x="1231900" y="4025900"/>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400" b="1">
                <a:latin typeface="Arial" panose="020B0604020202020204" pitchFamily="34" charset="0"/>
              </a:rPr>
              <a:t>...</a:t>
            </a:r>
          </a:p>
        </p:txBody>
      </p:sp>
      <p:sp>
        <p:nvSpPr>
          <p:cNvPr id="36878" name="Rectangle 14"/>
          <p:cNvSpPr>
            <a:spLocks noChangeArrowheads="1"/>
          </p:cNvSpPr>
          <p:nvPr/>
        </p:nvSpPr>
        <p:spPr bwMode="auto">
          <a:xfrm>
            <a:off x="839788" y="4495800"/>
            <a:ext cx="1219200" cy="228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9" name="Text Box 15"/>
          <p:cNvSpPr txBox="1">
            <a:spLocks noChangeArrowheads="1"/>
          </p:cNvSpPr>
          <p:nvPr/>
        </p:nvSpPr>
        <p:spPr bwMode="auto">
          <a:xfrm>
            <a:off x="452438" y="4495800"/>
            <a:ext cx="4508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400" b="1">
                <a:latin typeface="Arial" panose="020B0604020202020204" pitchFamily="34" charset="0"/>
              </a:rPr>
              <a:t>n-1</a:t>
            </a:r>
          </a:p>
        </p:txBody>
      </p:sp>
      <p:sp>
        <p:nvSpPr>
          <p:cNvPr id="36880" name="Oval 16"/>
          <p:cNvSpPr>
            <a:spLocks noChangeArrowheads="1"/>
          </p:cNvSpPr>
          <p:nvPr/>
        </p:nvSpPr>
        <p:spPr bwMode="auto">
          <a:xfrm>
            <a:off x="1408113" y="3644900"/>
            <a:ext cx="88900" cy="88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81" name="Line 17"/>
          <p:cNvSpPr>
            <a:spLocks noChangeShapeType="1"/>
          </p:cNvSpPr>
          <p:nvPr/>
        </p:nvSpPr>
        <p:spPr bwMode="auto">
          <a:xfrm flipV="1">
            <a:off x="1449388" y="2425700"/>
            <a:ext cx="1219200" cy="1257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82" name="Rectangle 18"/>
          <p:cNvSpPr>
            <a:spLocks noChangeArrowheads="1"/>
          </p:cNvSpPr>
          <p:nvPr/>
        </p:nvSpPr>
        <p:spPr bwMode="auto">
          <a:xfrm>
            <a:off x="2668588" y="2425700"/>
            <a:ext cx="2589212" cy="5334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code for  </a:t>
            </a:r>
          </a:p>
          <a:p>
            <a:pPr algn="ctr">
              <a:spcBef>
                <a:spcPct val="0"/>
              </a:spcBef>
              <a:buFontTx/>
              <a:buNone/>
            </a:pPr>
            <a:r>
              <a:rPr lang="en-US" altLang="en-US" sz="1600" b="1">
                <a:latin typeface="Arial" panose="020B0604020202020204" pitchFamily="34" charset="0"/>
              </a:rPr>
              <a:t>exception handler 0</a:t>
            </a:r>
          </a:p>
        </p:txBody>
      </p:sp>
      <p:sp>
        <p:nvSpPr>
          <p:cNvPr id="36883" name="Rectangle 19"/>
          <p:cNvSpPr>
            <a:spLocks noChangeArrowheads="1"/>
          </p:cNvSpPr>
          <p:nvPr/>
        </p:nvSpPr>
        <p:spPr bwMode="auto">
          <a:xfrm>
            <a:off x="2668588" y="3111500"/>
            <a:ext cx="2589212" cy="5334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code for </a:t>
            </a:r>
          </a:p>
          <a:p>
            <a:pPr algn="ctr">
              <a:spcBef>
                <a:spcPct val="0"/>
              </a:spcBef>
              <a:buFontTx/>
              <a:buNone/>
            </a:pPr>
            <a:r>
              <a:rPr lang="en-US" altLang="en-US" sz="1600" b="1">
                <a:latin typeface="Arial" panose="020B0604020202020204" pitchFamily="34" charset="0"/>
              </a:rPr>
              <a:t>exception handler 1</a:t>
            </a:r>
          </a:p>
        </p:txBody>
      </p:sp>
      <p:sp>
        <p:nvSpPr>
          <p:cNvPr id="36884" name="Oval 20"/>
          <p:cNvSpPr>
            <a:spLocks noChangeArrowheads="1"/>
          </p:cNvSpPr>
          <p:nvPr/>
        </p:nvSpPr>
        <p:spPr bwMode="auto">
          <a:xfrm>
            <a:off x="1408113" y="3860800"/>
            <a:ext cx="88900" cy="88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85" name="Line 21"/>
          <p:cNvSpPr>
            <a:spLocks noChangeShapeType="1"/>
          </p:cNvSpPr>
          <p:nvPr/>
        </p:nvSpPr>
        <p:spPr bwMode="auto">
          <a:xfrm flipV="1">
            <a:off x="1449388" y="3111500"/>
            <a:ext cx="1219200" cy="7937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86" name="Rectangle 22"/>
          <p:cNvSpPr>
            <a:spLocks noChangeArrowheads="1"/>
          </p:cNvSpPr>
          <p:nvPr/>
        </p:nvSpPr>
        <p:spPr bwMode="auto">
          <a:xfrm>
            <a:off x="2668588" y="3797300"/>
            <a:ext cx="2589212" cy="5334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code for</a:t>
            </a:r>
          </a:p>
          <a:p>
            <a:pPr algn="ctr">
              <a:spcBef>
                <a:spcPct val="0"/>
              </a:spcBef>
              <a:buFontTx/>
              <a:buNone/>
            </a:pPr>
            <a:r>
              <a:rPr lang="en-US" altLang="en-US" sz="1600" b="1">
                <a:latin typeface="Arial" panose="020B0604020202020204" pitchFamily="34" charset="0"/>
              </a:rPr>
              <a:t>exception handler 2</a:t>
            </a:r>
          </a:p>
        </p:txBody>
      </p:sp>
      <p:sp>
        <p:nvSpPr>
          <p:cNvPr id="36887" name="Rectangle 23"/>
          <p:cNvSpPr>
            <a:spLocks noChangeArrowheads="1"/>
          </p:cNvSpPr>
          <p:nvPr/>
        </p:nvSpPr>
        <p:spPr bwMode="auto">
          <a:xfrm>
            <a:off x="2668588" y="5105400"/>
            <a:ext cx="2589212" cy="5334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code for </a:t>
            </a:r>
          </a:p>
          <a:p>
            <a:pPr algn="ctr">
              <a:spcBef>
                <a:spcPct val="0"/>
              </a:spcBef>
              <a:buFontTx/>
              <a:buNone/>
            </a:pPr>
            <a:r>
              <a:rPr lang="en-US" altLang="en-US" sz="1600" b="1">
                <a:latin typeface="Arial" panose="020B0604020202020204" pitchFamily="34" charset="0"/>
              </a:rPr>
              <a:t>exception handler n-1</a:t>
            </a:r>
          </a:p>
        </p:txBody>
      </p:sp>
      <p:sp>
        <p:nvSpPr>
          <p:cNvPr id="36888" name="Text Box 24"/>
          <p:cNvSpPr txBox="1">
            <a:spLocks noChangeArrowheads="1"/>
          </p:cNvSpPr>
          <p:nvPr/>
        </p:nvSpPr>
        <p:spPr bwMode="auto">
          <a:xfrm>
            <a:off x="3808413" y="4406900"/>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400" b="1">
                <a:latin typeface="Arial" panose="020B0604020202020204" pitchFamily="34" charset="0"/>
              </a:rPr>
              <a:t>...</a:t>
            </a:r>
          </a:p>
        </p:txBody>
      </p:sp>
      <p:sp>
        <p:nvSpPr>
          <p:cNvPr id="36889" name="Oval 25"/>
          <p:cNvSpPr>
            <a:spLocks noChangeArrowheads="1"/>
          </p:cNvSpPr>
          <p:nvPr/>
        </p:nvSpPr>
        <p:spPr bwMode="auto">
          <a:xfrm>
            <a:off x="1408113" y="4559300"/>
            <a:ext cx="88900" cy="88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90" name="Line 26"/>
          <p:cNvSpPr>
            <a:spLocks noChangeShapeType="1"/>
          </p:cNvSpPr>
          <p:nvPr/>
        </p:nvSpPr>
        <p:spPr bwMode="auto">
          <a:xfrm>
            <a:off x="1449388" y="4603750"/>
            <a:ext cx="1219200" cy="5016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91" name="Text Box 27"/>
          <p:cNvSpPr txBox="1">
            <a:spLocks noChangeArrowheads="1"/>
          </p:cNvSpPr>
          <p:nvPr/>
        </p:nvSpPr>
        <p:spPr bwMode="auto">
          <a:xfrm>
            <a:off x="669925" y="1584325"/>
            <a:ext cx="1211263"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Helvetica" panose="020B0604020202020204" pitchFamily="34" charset="0"/>
              </a:rPr>
              <a:t>Exception </a:t>
            </a:r>
          </a:p>
          <a:p>
            <a:pPr>
              <a:spcBef>
                <a:spcPct val="0"/>
              </a:spcBef>
              <a:buFontTx/>
              <a:buNone/>
            </a:pPr>
            <a:r>
              <a:rPr lang="en-US" altLang="en-US" sz="1600" b="1">
                <a:latin typeface="Helvetica" panose="020B0604020202020204" pitchFamily="34" charset="0"/>
              </a:rPr>
              <a:t>numbers</a:t>
            </a:r>
          </a:p>
        </p:txBody>
      </p:sp>
      <p:sp>
        <p:nvSpPr>
          <p:cNvPr id="36892" name="Line 28"/>
          <p:cNvSpPr>
            <a:spLocks noChangeShapeType="1"/>
          </p:cNvSpPr>
          <p:nvPr/>
        </p:nvSpPr>
        <p:spPr bwMode="auto">
          <a:xfrm flipH="1">
            <a:off x="685800" y="2286000"/>
            <a:ext cx="381000" cy="1219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81193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457200"/>
            <a:ext cx="6494952" cy="573088"/>
          </a:xfrm>
        </p:spPr>
        <p:txBody>
          <a:bodyPr>
            <a:normAutofit fontScale="90000"/>
          </a:bodyPr>
          <a:lstStyle/>
          <a:p>
            <a:pPr eaLnBrk="1" hangingPunct="1"/>
            <a:r>
              <a:rPr lang="en-US" altLang="en-US" dirty="0"/>
              <a:t>Synchronous Exceptions: Traps, Faults, Aborts</a:t>
            </a:r>
          </a:p>
        </p:txBody>
      </p:sp>
      <p:sp>
        <p:nvSpPr>
          <p:cNvPr id="38915" name="Rectangle 3"/>
          <p:cNvSpPr>
            <a:spLocks noGrp="1" noChangeArrowheads="1"/>
          </p:cNvSpPr>
          <p:nvPr>
            <p:ph idx="1"/>
          </p:nvPr>
        </p:nvSpPr>
        <p:spPr>
          <a:xfrm>
            <a:off x="457200" y="1676400"/>
            <a:ext cx="8153400" cy="4953000"/>
          </a:xfrm>
        </p:spPr>
        <p:txBody>
          <a:bodyPr>
            <a:normAutofit/>
          </a:bodyPr>
          <a:lstStyle/>
          <a:p>
            <a:pPr eaLnBrk="1" hangingPunct="1"/>
            <a:r>
              <a:rPr lang="en-US" altLang="en-US" sz="3200" dirty="0"/>
              <a:t>Caused as result of executing an instruction</a:t>
            </a:r>
          </a:p>
          <a:p>
            <a:pPr lvl="1"/>
            <a:r>
              <a:rPr lang="en-US" altLang="en-US" sz="3200" dirty="0"/>
              <a:t>From within the CPU</a:t>
            </a:r>
          </a:p>
          <a:p>
            <a:pPr eaLnBrk="1" hangingPunct="1"/>
            <a:r>
              <a:rPr lang="en-US" altLang="en-US" sz="3200" dirty="0"/>
              <a:t>3 types:</a:t>
            </a:r>
          </a:p>
          <a:p>
            <a:pPr lvl="1" eaLnBrk="1" hangingPunct="1"/>
            <a:r>
              <a:rPr lang="en-US" altLang="en-US" sz="2800" b="1" dirty="0"/>
              <a:t>System Calls</a:t>
            </a:r>
          </a:p>
          <a:p>
            <a:pPr lvl="1" eaLnBrk="1" hangingPunct="1"/>
            <a:r>
              <a:rPr lang="en-US" altLang="en-US" sz="2800" b="1" dirty="0"/>
              <a:t>Faults</a:t>
            </a:r>
          </a:p>
          <a:p>
            <a:pPr lvl="1" eaLnBrk="1" hangingPunct="1"/>
            <a:r>
              <a:rPr lang="en-US" altLang="en-US" sz="2800" b="1" dirty="0"/>
              <a:t>Aborts</a:t>
            </a:r>
          </a:p>
        </p:txBody>
      </p:sp>
      <p:sp>
        <p:nvSpPr>
          <p:cNvPr id="3" name="Slide Number Placeholder 2"/>
          <p:cNvSpPr>
            <a:spLocks noGrp="1"/>
          </p:cNvSpPr>
          <p:nvPr>
            <p:ph type="sldNum" sz="quarter" idx="4294967295"/>
          </p:nvPr>
        </p:nvSpPr>
        <p:spPr>
          <a:xfrm>
            <a:off x="7104552" y="6453386"/>
            <a:ext cx="1197219" cy="404614"/>
          </a:xfrm>
        </p:spPr>
        <p:txBody>
          <a:bodyPr/>
          <a:lstStyle/>
          <a:p>
            <a:fld id="{1AD93096-5B34-4342-9326-69289CEAE4C2}" type="slidenum">
              <a:rPr lang="en-US" smtClean="0"/>
              <a:pPr/>
              <a:t>6</a:t>
            </a:fld>
            <a:endParaRPr lang="en-US" dirty="0">
              <a:solidFill>
                <a:srgbClr val="FFFFFF"/>
              </a:solidFill>
            </a:endParaRPr>
          </a:p>
        </p:txBody>
      </p:sp>
    </p:spTree>
    <p:extLst>
      <p:ext uri="{BB962C8B-B14F-4D97-AF65-F5344CB8AC3E}">
        <p14:creationId xmlns:p14="http://schemas.microsoft.com/office/powerpoint/2010/main" val="295040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3" end="3"/>
                                            </p:txEl>
                                          </p:spTgt>
                                        </p:tgtEl>
                                        <p:attrNameLst>
                                          <p:attrName>style.visibility</p:attrName>
                                        </p:attrNameLst>
                                      </p:cBhvr>
                                      <p:to>
                                        <p:strVal val="visible"/>
                                      </p:to>
                                    </p:set>
                                    <p:anim calcmode="lin" valueType="num">
                                      <p:cBhvr additive="base">
                                        <p:cTn id="7" dur="5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pRg st="4" end="4"/>
                                            </p:txEl>
                                          </p:spTgt>
                                        </p:tgtEl>
                                        <p:attrNameLst>
                                          <p:attrName>style.visibility</p:attrName>
                                        </p:attrNameLst>
                                      </p:cBhvr>
                                      <p:to>
                                        <p:strVal val="visible"/>
                                      </p:to>
                                    </p:set>
                                    <p:anim calcmode="lin" valueType="num">
                                      <p:cBhvr additive="base">
                                        <p:cTn id="13"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anim calcmode="lin" valueType="num">
                                      <p:cBhvr additive="base">
                                        <p:cTn id="19" dur="5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8436" y="230354"/>
            <a:ext cx="4575175" cy="60325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pPr eaLnBrk="1" hangingPunct="1"/>
            <a:r>
              <a:rPr lang="en-US" altLang="en-US" dirty="0"/>
              <a:t>System Calls</a:t>
            </a:r>
          </a:p>
        </p:txBody>
      </p:sp>
      <p:sp>
        <p:nvSpPr>
          <p:cNvPr id="39951" name="Rectangle 15"/>
          <p:cNvSpPr>
            <a:spLocks noGrp="1" noChangeArrowheads="1"/>
          </p:cNvSpPr>
          <p:nvPr>
            <p:ph idx="1"/>
          </p:nvPr>
        </p:nvSpPr>
        <p:spPr>
          <a:xfrm>
            <a:off x="458436" y="914400"/>
            <a:ext cx="8153400" cy="5304645"/>
          </a:xfrm>
        </p:spPr>
        <p:txBody>
          <a:bodyPr>
            <a:noAutofit/>
          </a:bodyPr>
          <a:lstStyle/>
          <a:p>
            <a:r>
              <a:rPr lang="en-US" altLang="en-US" sz="2000" dirty="0"/>
              <a:t>Functions called by user programs to interact with the OS or request core OS services </a:t>
            </a:r>
          </a:p>
          <a:p>
            <a:r>
              <a:rPr lang="en-US" altLang="en-US" sz="2000" dirty="0"/>
              <a:t>However, unlike traditional functions, system calls must execute in some “privileged” mode so that has access to OS’s internal information and data structures etc.</a:t>
            </a:r>
            <a:endParaRPr lang="en-US" altLang="en-US" sz="2800" b="1" dirty="0"/>
          </a:p>
          <a:p>
            <a:pPr lvl="1"/>
            <a:r>
              <a:rPr lang="en-US" altLang="en-US" sz="2000" dirty="0"/>
              <a:t>Hence, these are very different</a:t>
            </a:r>
            <a:br>
              <a:rPr lang="en-US" altLang="en-US" sz="2000" dirty="0"/>
            </a:br>
            <a:r>
              <a:rPr lang="en-US" altLang="en-US" sz="2000" dirty="0"/>
              <a:t>from regular function calls</a:t>
            </a:r>
          </a:p>
          <a:p>
            <a:pPr lvl="1"/>
            <a:r>
              <a:rPr lang="en-US" altLang="en-US" sz="2000" dirty="0"/>
              <a:t>Example: Opening a File</a:t>
            </a:r>
            <a:endParaRPr lang="en-US" altLang="en-US" dirty="0"/>
          </a:p>
          <a:p>
            <a:pPr lvl="1" eaLnBrk="1" hangingPunct="1"/>
            <a:r>
              <a:rPr lang="en-US" altLang="en-US" sz="2000" dirty="0"/>
              <a:t>User calls </a:t>
            </a:r>
            <a:r>
              <a:rPr lang="en-US" altLang="en-US" sz="2000" dirty="0">
                <a:latin typeface="Courier New" panose="02070309020205020404" pitchFamily="49" charset="0"/>
              </a:rPr>
              <a:t>open(filename, options)</a:t>
            </a:r>
            <a:endParaRPr lang="en-US" altLang="en-US" sz="2000" dirty="0"/>
          </a:p>
          <a:p>
            <a:pPr lvl="1" eaLnBrk="1" hangingPunct="1"/>
            <a:r>
              <a:rPr lang="en-US" altLang="en-US" sz="2000" dirty="0"/>
              <a:t>OS must find (if reading) or create (when writing) the file, consult permissions and get it ready</a:t>
            </a:r>
          </a:p>
          <a:p>
            <a:r>
              <a:rPr lang="en-US" altLang="en-US" sz="2000" dirty="0"/>
              <a:t>However, when everything checks out, it must also act like a regular function that returns a file descriptor</a:t>
            </a:r>
          </a:p>
          <a:p>
            <a:r>
              <a:rPr lang="en-US" altLang="en-US" sz="2000" dirty="0"/>
              <a:t>Let us see how a system call is implemented then</a:t>
            </a:r>
          </a:p>
        </p:txBody>
      </p:sp>
      <p:sp>
        <p:nvSpPr>
          <p:cNvPr id="3" name="Slide Number Placeholder 2"/>
          <p:cNvSpPr>
            <a:spLocks noGrp="1"/>
          </p:cNvSpPr>
          <p:nvPr>
            <p:ph type="sldNum" sz="quarter" idx="4294967295"/>
          </p:nvPr>
        </p:nvSpPr>
        <p:spPr>
          <a:xfrm>
            <a:off x="7104552" y="6453386"/>
            <a:ext cx="1197219" cy="404614"/>
          </a:xfrm>
        </p:spPr>
        <p:txBody>
          <a:bodyPr/>
          <a:lstStyle/>
          <a:p>
            <a:fld id="{1AD93096-5B34-4342-9326-69289CEAE4C2}" type="slidenum">
              <a:rPr lang="en-US" smtClean="0"/>
              <a:pPr/>
              <a:t>7</a:t>
            </a:fld>
            <a:endParaRPr lang="en-US" dirty="0">
              <a:solidFill>
                <a:srgbClr val="FFFFFF"/>
              </a:solidFill>
            </a:endParaRPr>
          </a:p>
        </p:txBody>
      </p:sp>
      <p:grpSp>
        <p:nvGrpSpPr>
          <p:cNvPr id="4" name="Group 3"/>
          <p:cNvGrpSpPr/>
          <p:nvPr/>
        </p:nvGrpSpPr>
        <p:grpSpPr>
          <a:xfrm>
            <a:off x="5497315" y="2362200"/>
            <a:ext cx="3616205" cy="1346841"/>
            <a:chOff x="1683360" y="4829254"/>
            <a:chExt cx="4352986" cy="1800146"/>
          </a:xfrm>
        </p:grpSpPr>
        <p:sp>
          <p:nvSpPr>
            <p:cNvPr id="39939" name="Rectangle 3"/>
            <p:cNvSpPr>
              <a:spLocks noChangeArrowheads="1"/>
            </p:cNvSpPr>
            <p:nvPr/>
          </p:nvSpPr>
          <p:spPr bwMode="auto">
            <a:xfrm>
              <a:off x="2050256" y="4829254"/>
              <a:ext cx="1796443" cy="449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dirty="0">
                  <a:solidFill>
                    <a:schemeClr val="hlink"/>
                  </a:solidFill>
                  <a:latin typeface="Arial" panose="020B0604020202020204" pitchFamily="34" charset="0"/>
                </a:rPr>
                <a:t>User Process</a:t>
              </a:r>
            </a:p>
          </p:txBody>
        </p:sp>
        <p:sp>
          <p:nvSpPr>
            <p:cNvPr id="39940" name="Rectangle 4"/>
            <p:cNvSpPr>
              <a:spLocks noChangeArrowheads="1"/>
            </p:cNvSpPr>
            <p:nvPr/>
          </p:nvSpPr>
          <p:spPr bwMode="auto">
            <a:xfrm>
              <a:off x="5459414" y="4829254"/>
              <a:ext cx="576932" cy="449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dirty="0">
                  <a:solidFill>
                    <a:schemeClr val="hlink"/>
                  </a:solidFill>
                  <a:latin typeface="Arial" panose="020B0604020202020204" pitchFamily="34" charset="0"/>
                </a:rPr>
                <a:t>OS</a:t>
              </a:r>
            </a:p>
          </p:txBody>
        </p:sp>
        <p:sp>
          <p:nvSpPr>
            <p:cNvPr id="39941" name="Line 5"/>
            <p:cNvSpPr>
              <a:spLocks noChangeShapeType="1"/>
            </p:cNvSpPr>
            <p:nvPr/>
          </p:nvSpPr>
          <p:spPr bwMode="auto">
            <a:xfrm>
              <a:off x="2871788" y="5141913"/>
              <a:ext cx="0" cy="5984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942" name="Line 6"/>
            <p:cNvSpPr>
              <a:spLocks noChangeShapeType="1"/>
            </p:cNvSpPr>
            <p:nvPr/>
          </p:nvSpPr>
          <p:spPr bwMode="auto">
            <a:xfrm>
              <a:off x="2890838" y="5753100"/>
              <a:ext cx="28067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943" name="Line 7"/>
            <p:cNvSpPr>
              <a:spLocks noChangeShapeType="1"/>
            </p:cNvSpPr>
            <p:nvPr/>
          </p:nvSpPr>
          <p:spPr bwMode="auto">
            <a:xfrm>
              <a:off x="5691188" y="5753100"/>
              <a:ext cx="0" cy="596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944" name="Line 8"/>
            <p:cNvSpPr>
              <a:spLocks noChangeShapeType="1"/>
            </p:cNvSpPr>
            <p:nvPr/>
          </p:nvSpPr>
          <p:spPr bwMode="auto">
            <a:xfrm flipH="1" flipV="1">
              <a:off x="2865438" y="5816600"/>
              <a:ext cx="2832100" cy="546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945" name="Line 9"/>
            <p:cNvSpPr>
              <a:spLocks noChangeShapeType="1"/>
            </p:cNvSpPr>
            <p:nvPr/>
          </p:nvSpPr>
          <p:spPr bwMode="auto">
            <a:xfrm>
              <a:off x="2871788" y="5903913"/>
              <a:ext cx="0" cy="7254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946" name="Rectangle 10"/>
            <p:cNvSpPr>
              <a:spLocks noChangeArrowheads="1"/>
            </p:cNvSpPr>
            <p:nvPr/>
          </p:nvSpPr>
          <p:spPr bwMode="auto">
            <a:xfrm>
              <a:off x="3771898" y="5286454"/>
              <a:ext cx="1275449" cy="449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i="1" dirty="0">
                  <a:latin typeface="Arial" panose="020B0604020202020204" pitchFamily="34" charset="0"/>
                </a:rPr>
                <a:t>exception</a:t>
              </a:r>
            </a:p>
          </p:txBody>
        </p:sp>
        <p:sp>
          <p:nvSpPr>
            <p:cNvPr id="39948" name="Rectangle 12"/>
            <p:cNvSpPr>
              <a:spLocks noChangeArrowheads="1"/>
            </p:cNvSpPr>
            <p:nvPr/>
          </p:nvSpPr>
          <p:spPr bwMode="auto">
            <a:xfrm>
              <a:off x="3511550" y="6143625"/>
              <a:ext cx="866373" cy="449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i="1">
                  <a:latin typeface="Arial" panose="020B0604020202020204" pitchFamily="34" charset="0"/>
                </a:rPr>
                <a:t>return</a:t>
              </a:r>
              <a:endParaRPr lang="en-US" altLang="en-US" sz="1600">
                <a:latin typeface="Arial" panose="020B0604020202020204" pitchFamily="34" charset="0"/>
              </a:endParaRPr>
            </a:p>
          </p:txBody>
        </p:sp>
        <p:sp>
          <p:nvSpPr>
            <p:cNvPr id="39949" name="Text Box 13"/>
            <p:cNvSpPr txBox="1">
              <a:spLocks noChangeArrowheads="1"/>
            </p:cNvSpPr>
            <p:nvPr/>
          </p:nvSpPr>
          <p:spPr bwMode="auto">
            <a:xfrm>
              <a:off x="1683360" y="5457825"/>
              <a:ext cx="1294789" cy="411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400" b="1" dirty="0" err="1">
                  <a:latin typeface="Courier New" panose="02070309020205020404" pitchFamily="49" charset="0"/>
                </a:rPr>
                <a:t>syscall</a:t>
              </a:r>
              <a:endParaRPr lang="en-US" altLang="en-US" sz="1400" b="1" dirty="0">
                <a:latin typeface="Courier New" panose="02070309020205020404" pitchFamily="49" charset="0"/>
              </a:endParaRPr>
            </a:p>
          </p:txBody>
        </p:sp>
      </p:grpSp>
    </p:spTree>
    <p:extLst>
      <p:ext uri="{BB962C8B-B14F-4D97-AF65-F5344CB8AC3E}">
        <p14:creationId xmlns:p14="http://schemas.microsoft.com/office/powerpoint/2010/main" val="277815588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AD65-66A1-460E-A213-B8FA3E97F637}"/>
              </a:ext>
            </a:extLst>
          </p:cNvPr>
          <p:cNvSpPr>
            <a:spLocks noGrp="1"/>
          </p:cNvSpPr>
          <p:nvPr>
            <p:ph type="title"/>
          </p:nvPr>
        </p:nvSpPr>
        <p:spPr>
          <a:xfrm>
            <a:off x="685800" y="247650"/>
            <a:ext cx="7772400" cy="514350"/>
          </a:xfrm>
        </p:spPr>
        <p:txBody>
          <a:bodyPr>
            <a:normAutofit fontScale="90000"/>
          </a:bodyPr>
          <a:lstStyle/>
          <a:p>
            <a:r>
              <a:rPr lang="en-US" dirty="0"/>
              <a:t>Mechanism of System Calls</a:t>
            </a:r>
          </a:p>
        </p:txBody>
      </p:sp>
      <p:sp>
        <p:nvSpPr>
          <p:cNvPr id="3" name="Content Placeholder 2">
            <a:extLst>
              <a:ext uri="{FF2B5EF4-FFF2-40B4-BE49-F238E27FC236}">
                <a16:creationId xmlns:a16="http://schemas.microsoft.com/office/drawing/2014/main" id="{CB657ED2-9855-4185-A751-DA550E5948C6}"/>
              </a:ext>
            </a:extLst>
          </p:cNvPr>
          <p:cNvSpPr>
            <a:spLocks noGrp="1"/>
          </p:cNvSpPr>
          <p:nvPr>
            <p:ph idx="1"/>
          </p:nvPr>
        </p:nvSpPr>
        <p:spPr>
          <a:xfrm>
            <a:off x="685800" y="990600"/>
            <a:ext cx="7772400" cy="5562600"/>
          </a:xfrm>
        </p:spPr>
        <p:txBody>
          <a:bodyPr>
            <a:normAutofit fontScale="85000" lnSpcReduction="20000"/>
          </a:bodyPr>
          <a:lstStyle/>
          <a:p>
            <a:r>
              <a:rPr lang="en-US" sz="2000" dirty="0"/>
              <a:t>We need to take a closer look at the address space layout of program</a:t>
            </a:r>
          </a:p>
          <a:p>
            <a:r>
              <a:rPr lang="en-US" sz="2000" dirty="0"/>
              <a:t>The user stack maintains a collection of stack frames,</a:t>
            </a:r>
            <a:br>
              <a:rPr lang="en-US" sz="2000" dirty="0"/>
            </a:br>
            <a:r>
              <a:rPr lang="en-US" sz="2000" dirty="0"/>
              <a:t>but this is insecure for </a:t>
            </a:r>
            <a:r>
              <a:rPr lang="en-US" sz="2000" dirty="0" err="1"/>
              <a:t>syscalls</a:t>
            </a:r>
            <a:r>
              <a:rPr lang="en-US" sz="2000" dirty="0"/>
              <a:t> because someone </a:t>
            </a:r>
            <a:br>
              <a:rPr lang="en-US" sz="2000" dirty="0"/>
            </a:br>
            <a:r>
              <a:rPr lang="en-US" sz="2000" dirty="0"/>
              <a:t>could manipulate the SP and navigate all frames</a:t>
            </a:r>
          </a:p>
          <a:p>
            <a:pPr lvl="1"/>
            <a:r>
              <a:rPr lang="en-US" sz="2000" dirty="0"/>
              <a:t>E.g., </a:t>
            </a:r>
            <a:r>
              <a:rPr lang="en-US" sz="2000" dirty="0" err="1"/>
              <a:t>gdb</a:t>
            </a:r>
            <a:r>
              <a:rPr lang="en-US" sz="2000" dirty="0"/>
              <a:t> can do that</a:t>
            </a:r>
          </a:p>
          <a:p>
            <a:r>
              <a:rPr lang="en-US" sz="2000" dirty="0"/>
              <a:t>Therefore, the solution to this is to keep OS’s</a:t>
            </a:r>
            <a:br>
              <a:rPr lang="en-US" sz="2000" dirty="0"/>
            </a:br>
            <a:r>
              <a:rPr lang="en-US" sz="2000" dirty="0"/>
              <a:t>internal data separately in a </a:t>
            </a:r>
            <a:br>
              <a:rPr lang="en-US" sz="2000" dirty="0"/>
            </a:br>
            <a:r>
              <a:rPr lang="en-US" sz="2000" dirty="0"/>
              <a:t>place </a:t>
            </a:r>
            <a:r>
              <a:rPr lang="en-US" sz="2000" dirty="0" err="1"/>
              <a:t>calles</a:t>
            </a:r>
            <a:r>
              <a:rPr lang="en-US" sz="2000" dirty="0"/>
              <a:t> kernel stack</a:t>
            </a:r>
          </a:p>
          <a:p>
            <a:r>
              <a:rPr lang="en-US" sz="2000" dirty="0"/>
              <a:t>The desired system call’s </a:t>
            </a:r>
            <a:br>
              <a:rPr lang="en-US" sz="2000" dirty="0"/>
            </a:br>
            <a:r>
              <a:rPr lang="en-US" sz="2000" dirty="0"/>
              <a:t>opcode is placed in reg </a:t>
            </a:r>
            <a:r>
              <a:rPr lang="en-US" sz="2000" dirty="0">
                <a:latin typeface="Lucida Sans Unicode" panose="020B0602030504020204" pitchFamily="34" charset="0"/>
                <a:cs typeface="Lucida Sans Unicode" panose="020B0602030504020204" pitchFamily="34" charset="0"/>
              </a:rPr>
              <a:t>%</a:t>
            </a:r>
            <a:r>
              <a:rPr lang="en-US" sz="2000" dirty="0" err="1">
                <a:latin typeface="Lucida Sans Unicode" panose="020B0602030504020204" pitchFamily="34" charset="0"/>
                <a:cs typeface="Lucida Sans Unicode" panose="020B0602030504020204" pitchFamily="34" charset="0"/>
              </a:rPr>
              <a:t>rax</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(e.g.,</a:t>
            </a:r>
            <a:r>
              <a:rPr lang="en-US" sz="2000" dirty="0">
                <a:latin typeface="Lucida Sans Unicode" panose="020B0602030504020204" pitchFamily="34" charset="0"/>
                <a:cs typeface="Lucida Sans Unicode" panose="020B0602030504020204" pitchFamily="34" charset="0"/>
              </a:rPr>
              <a:t>0</a:t>
            </a:r>
            <a:r>
              <a:rPr lang="en-US" sz="2000" dirty="0">
                <a:latin typeface="Courier New" panose="02070309020205020404" pitchFamily="49" charset="0"/>
                <a:cs typeface="Courier New" panose="02070309020205020404" pitchFamily="49" charset="0"/>
              </a:rPr>
              <a:t> </a:t>
            </a:r>
            <a:r>
              <a:rPr lang="en-US" sz="2000" dirty="0">
                <a:latin typeface="Franklin Gothic Book (Body)"/>
                <a:cs typeface="Calibri" panose="020F0502020204030204" pitchFamily="34" charset="0"/>
              </a:rPr>
              <a:t>for</a:t>
            </a:r>
            <a:r>
              <a:rPr lang="en-US" sz="2000" dirty="0">
                <a:latin typeface="Courier New" panose="02070309020205020404" pitchFamily="49" charset="0"/>
                <a:cs typeface="Courier New" panose="02070309020205020404" pitchFamily="49" charset="0"/>
              </a:rPr>
              <a:t> </a:t>
            </a:r>
            <a:r>
              <a:rPr lang="en-US" sz="2000" dirty="0">
                <a:latin typeface="Lucida Sans Unicode" panose="020B0602030504020204" pitchFamily="34" charset="0"/>
                <a:cs typeface="Lucida Sans Unicode" panose="020B0602030504020204" pitchFamily="34" charset="0"/>
              </a:rPr>
              <a:t>read</a:t>
            </a:r>
            <a:r>
              <a:rPr lang="en-US" sz="2000" dirty="0">
                <a:latin typeface="Courier New" panose="02070309020205020404" pitchFamily="49" charset="0"/>
                <a:cs typeface="Courier New" panose="02070309020205020404" pitchFamily="49" charset="0"/>
              </a:rPr>
              <a:t>, </a:t>
            </a:r>
            <a:r>
              <a:rPr lang="en-US" sz="2000" dirty="0">
                <a:latin typeface="Lucida Sans Unicode" panose="020B0602030504020204" pitchFamily="34" charset="0"/>
                <a:cs typeface="Lucida Sans Unicode" panose="020B0602030504020204" pitchFamily="34" charset="0"/>
              </a:rPr>
              <a:t>1</a:t>
            </a:r>
            <a:r>
              <a:rPr lang="en-US" sz="2000" dirty="0">
                <a:latin typeface="Courier New" panose="02070309020205020404" pitchFamily="49" charset="0"/>
                <a:cs typeface="Courier New" panose="02070309020205020404" pitchFamily="49" charset="0"/>
              </a:rPr>
              <a:t> </a:t>
            </a:r>
            <a:r>
              <a:rPr lang="en-US" sz="2000" dirty="0">
                <a:latin typeface="Franklin Gothic Book (Body)"/>
                <a:cs typeface="Calibri" panose="020F0502020204030204" pitchFamily="34" charset="0"/>
              </a:rPr>
              <a:t>for</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Lucida Sans Unicode" panose="020B0602030504020204" pitchFamily="34" charset="0"/>
                <a:cs typeface="Lucida Sans Unicode" panose="020B0602030504020204" pitchFamily="34" charset="0"/>
              </a:rPr>
              <a:t>write</a:t>
            </a:r>
            <a:r>
              <a:rPr lang="en-US" sz="2000" dirty="0">
                <a:latin typeface="Courier New" panose="02070309020205020404" pitchFamily="49" charset="0"/>
                <a:cs typeface="Courier New" panose="02070309020205020404" pitchFamily="49" charset="0"/>
              </a:rPr>
              <a:t>, </a:t>
            </a:r>
            <a:r>
              <a:rPr lang="en-US" sz="2000" dirty="0">
                <a:latin typeface="Lucida Sans Unicode" panose="020B0602030504020204" pitchFamily="34" charset="0"/>
                <a:cs typeface="Lucida Sans Unicode" panose="020B0602030504020204" pitchFamily="34" charset="0"/>
              </a:rPr>
              <a:t>2</a:t>
            </a:r>
            <a:r>
              <a:rPr lang="en-US" sz="2000" dirty="0">
                <a:latin typeface="Courier New" panose="02070309020205020404" pitchFamily="49" charset="0"/>
                <a:cs typeface="Courier New" panose="02070309020205020404" pitchFamily="49" charset="0"/>
              </a:rPr>
              <a:t> </a:t>
            </a:r>
            <a:r>
              <a:rPr lang="en-US" sz="2000" dirty="0">
                <a:latin typeface="Franklin Gothic Book (Body)"/>
                <a:cs typeface="Calibri" panose="020F0502020204030204" pitchFamily="34" charset="0"/>
              </a:rPr>
              <a:t>for</a:t>
            </a:r>
            <a:r>
              <a:rPr lang="en-US" sz="2000" dirty="0">
                <a:latin typeface="Courier New" panose="02070309020205020404" pitchFamily="49" charset="0"/>
                <a:cs typeface="Courier New" panose="02070309020205020404" pitchFamily="49" charset="0"/>
              </a:rPr>
              <a:t> </a:t>
            </a:r>
            <a:r>
              <a:rPr lang="en-US" sz="2000" dirty="0">
                <a:latin typeface="Lucida Sans Unicode" panose="020B0602030504020204" pitchFamily="34" charset="0"/>
                <a:cs typeface="Lucida Sans Unicode" panose="020B0602030504020204" pitchFamily="34" charset="0"/>
              </a:rPr>
              <a:t>open</a:t>
            </a:r>
            <a:r>
              <a:rPr lang="en-US" sz="2000" dirty="0">
                <a:latin typeface="Courier New" panose="02070309020205020404" pitchFamily="49" charset="0"/>
                <a:cs typeface="Courier New" panose="02070309020205020404" pitchFamily="49" charset="0"/>
              </a:rPr>
              <a:t>, </a:t>
            </a:r>
            <a:r>
              <a:rPr lang="en-US" sz="2000" dirty="0">
                <a:latin typeface="Lucida Sans Unicode" panose="020B0602030504020204" pitchFamily="34" charset="0"/>
                <a:cs typeface="Lucida Sans Unicode" panose="020B0602030504020204" pitchFamily="34" charset="0"/>
              </a:rPr>
              <a:t>3</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Franklin Gothic Book (Body)"/>
                <a:cs typeface="Calibri" panose="020F0502020204030204" pitchFamily="34" charset="0"/>
              </a:rPr>
              <a:t>for</a:t>
            </a:r>
            <a:r>
              <a:rPr lang="en-US" sz="2000" dirty="0">
                <a:latin typeface="Courier New" panose="02070309020205020404" pitchFamily="49" charset="0"/>
                <a:cs typeface="Courier New" panose="02070309020205020404" pitchFamily="49" charset="0"/>
              </a:rPr>
              <a:t> </a:t>
            </a:r>
            <a:r>
              <a:rPr lang="en-US" sz="2000" dirty="0">
                <a:latin typeface="Lucida Sans Unicode" panose="020B0602030504020204" pitchFamily="34" charset="0"/>
                <a:cs typeface="Lucida Sans Unicode" panose="020B0602030504020204" pitchFamily="34" charset="0"/>
              </a:rPr>
              <a:t>close</a:t>
            </a:r>
            <a:r>
              <a:rPr lang="en-US" sz="2000" dirty="0">
                <a:latin typeface="Courier New" panose="02070309020205020404" pitchFamily="49" charset="0"/>
                <a:cs typeface="Courier New" panose="02070309020205020404" pitchFamily="49" charset="0"/>
              </a:rPr>
              <a:t>)</a:t>
            </a:r>
            <a:endParaRPr lang="en-US" sz="2000" dirty="0">
              <a:latin typeface="Franklin Gothic Book (Body)"/>
              <a:cs typeface="Courier New" panose="02070309020205020404" pitchFamily="49" charset="0"/>
            </a:endParaRPr>
          </a:p>
          <a:p>
            <a:r>
              <a:rPr lang="en-US" sz="2000" dirty="0">
                <a:latin typeface="Franklin Gothic Book (Body)"/>
                <a:cs typeface="Courier New" panose="02070309020205020404" pitchFamily="49" charset="0"/>
              </a:rPr>
              <a:t>The CPU issues a software interrupt (aka, </a:t>
            </a:r>
            <a:r>
              <a:rPr lang="en-US" sz="2000" dirty="0">
                <a:latin typeface="Lucida Sans Unicode" panose="020B0602030504020204" pitchFamily="34" charset="0"/>
                <a:cs typeface="Lucida Sans Unicode" panose="020B0602030504020204" pitchFamily="34" charset="0"/>
              </a:rPr>
              <a:t>trap</a:t>
            </a:r>
            <a:r>
              <a:rPr lang="en-US" sz="2000" dirty="0">
                <a:latin typeface="Franklin Gothic Book (Body)"/>
                <a:cs typeface="Courier New" panose="02070309020205020404" pitchFamily="49" charset="0"/>
              </a:rPr>
              <a:t>) , which</a:t>
            </a:r>
            <a:br>
              <a:rPr lang="en-US" sz="2000" dirty="0">
                <a:latin typeface="Franklin Gothic Book (Body)"/>
                <a:cs typeface="Courier New" panose="02070309020205020404" pitchFamily="49" charset="0"/>
              </a:rPr>
            </a:br>
            <a:r>
              <a:rPr lang="en-US" sz="2000" dirty="0">
                <a:latin typeface="Franklin Gothic Book (Body)"/>
                <a:cs typeface="Courier New" panose="02070309020205020404" pitchFamily="49" charset="0"/>
              </a:rPr>
              <a:t>invokes an interrupt handler executed in “privileged”</a:t>
            </a:r>
            <a:br>
              <a:rPr lang="en-US" sz="2000" dirty="0">
                <a:latin typeface="Franklin Gothic Book (Body)"/>
                <a:cs typeface="Courier New" panose="02070309020205020404" pitchFamily="49" charset="0"/>
              </a:rPr>
            </a:br>
            <a:r>
              <a:rPr lang="en-US" sz="2000" dirty="0">
                <a:latin typeface="Franklin Gothic Book (Body)"/>
                <a:cs typeface="Courier New" panose="02070309020205020404" pitchFamily="49" charset="0"/>
              </a:rPr>
              <a:t>mode</a:t>
            </a:r>
          </a:p>
          <a:p>
            <a:r>
              <a:rPr lang="en-US" sz="2000" dirty="0">
                <a:latin typeface="Franklin Gothic Book (Body)"/>
                <a:cs typeface="Courier New" panose="02070309020205020404" pitchFamily="49" charset="0"/>
              </a:rPr>
              <a:t>The interrupt handler makes a frame in Kernel Stack,</a:t>
            </a:r>
            <a:br>
              <a:rPr lang="en-US" sz="2000" dirty="0">
                <a:latin typeface="Franklin Gothic Book (Body)"/>
                <a:cs typeface="Courier New" panose="02070309020205020404" pitchFamily="49" charset="0"/>
              </a:rPr>
            </a:br>
            <a:r>
              <a:rPr lang="en-US" sz="2000" dirty="0">
                <a:latin typeface="Franklin Gothic Book (Body)"/>
                <a:cs typeface="Courier New" panose="02070309020205020404" pitchFamily="49" charset="0"/>
              </a:rPr>
              <a:t>places return value in </a:t>
            </a:r>
            <a:r>
              <a:rPr lang="en-US" sz="2000" dirty="0">
                <a:latin typeface="Lucida Sans Unicode" panose="020B0602030504020204" pitchFamily="34" charset="0"/>
                <a:cs typeface="Lucida Sans Unicode" panose="020B0602030504020204" pitchFamily="34" charset="0"/>
              </a:rPr>
              <a:t>%</a:t>
            </a:r>
            <a:r>
              <a:rPr lang="en-US" sz="2000" dirty="0" err="1">
                <a:latin typeface="Lucida Sans Unicode" panose="020B0602030504020204" pitchFamily="34" charset="0"/>
                <a:cs typeface="Lucida Sans Unicode" panose="020B0602030504020204" pitchFamily="34" charset="0"/>
              </a:rPr>
              <a:t>rax</a:t>
            </a:r>
            <a:r>
              <a:rPr lang="en-US" sz="2000" dirty="0">
                <a:latin typeface="Franklin Gothic Book (Body)"/>
                <a:cs typeface="Courier New" panose="02070309020205020404" pitchFamily="49" charset="0"/>
              </a:rPr>
              <a:t>, then calls </a:t>
            </a:r>
            <a:r>
              <a:rPr lang="en-US" sz="2000" dirty="0" err="1">
                <a:latin typeface="Lucida Sans Unicode" panose="020B0602030504020204" pitchFamily="34" charset="0"/>
                <a:cs typeface="Lucida Sans Unicode" panose="020B0602030504020204" pitchFamily="34" charset="0"/>
              </a:rPr>
              <a:t>iretq</a:t>
            </a:r>
            <a:r>
              <a:rPr lang="en-US" sz="2000" dirty="0">
                <a:latin typeface="Franklin Gothic Book (Body)"/>
                <a:cs typeface="Courier New" panose="02070309020205020404" pitchFamily="49" charset="0"/>
              </a:rPr>
              <a:t> (not </a:t>
            </a:r>
            <a:r>
              <a:rPr lang="en-US" sz="2000" dirty="0" err="1">
                <a:latin typeface="Lucida Sans Unicode" panose="020B0602030504020204" pitchFamily="34" charset="0"/>
                <a:cs typeface="Lucida Sans Unicode" panose="020B0602030504020204" pitchFamily="34" charset="0"/>
              </a:rPr>
              <a:t>retq</a:t>
            </a:r>
            <a:r>
              <a:rPr lang="en-US" sz="2000" dirty="0">
                <a:latin typeface="Franklin Gothic Book (Body)"/>
                <a:cs typeface="Courier New" panose="02070309020205020404" pitchFamily="49" charset="0"/>
              </a:rPr>
              <a:t>) to</a:t>
            </a:r>
            <a:br>
              <a:rPr lang="en-US" sz="2000" dirty="0">
                <a:latin typeface="Franklin Gothic Book (Body)"/>
                <a:cs typeface="Courier New" panose="02070309020205020404" pitchFamily="49" charset="0"/>
              </a:rPr>
            </a:br>
            <a:r>
              <a:rPr lang="en-US" sz="2000" dirty="0">
                <a:latin typeface="Franklin Gothic Book (Body)"/>
                <a:cs typeface="Courier New" panose="02070309020205020404" pitchFamily="49" charset="0"/>
              </a:rPr>
              <a:t>return from the interrupt handler and revert to user mode</a:t>
            </a:r>
          </a:p>
          <a:p>
            <a:pPr lvl="1"/>
            <a:r>
              <a:rPr lang="en-US" sz="2000" dirty="0">
                <a:latin typeface="Franklin Gothic Book (Body)"/>
                <a:cs typeface="Courier New" panose="02070309020205020404" pitchFamily="49" charset="0"/>
              </a:rPr>
              <a:t>%</a:t>
            </a:r>
            <a:r>
              <a:rPr lang="en-US" sz="2000" dirty="0" err="1">
                <a:latin typeface="Franklin Gothic Book (Body)"/>
                <a:cs typeface="Courier New" panose="02070309020205020404" pitchFamily="49" charset="0"/>
              </a:rPr>
              <a:t>rax</a:t>
            </a:r>
            <a:r>
              <a:rPr lang="en-US" sz="2000" dirty="0">
                <a:latin typeface="Franklin Gothic Book (Body)"/>
                <a:cs typeface="Courier New" panose="02070309020205020404" pitchFamily="49" charset="0"/>
              </a:rPr>
              <a:t> is then put in place of a return value</a:t>
            </a:r>
            <a:br>
              <a:rPr lang="en-US" sz="2000" dirty="0">
                <a:latin typeface="Franklin Gothic Book (Body)"/>
                <a:cs typeface="Courier New" panose="02070309020205020404" pitchFamily="49" charset="0"/>
              </a:rPr>
            </a:br>
            <a:endParaRPr lang="en-US" sz="2000" dirty="0">
              <a:latin typeface="Franklin Gothic Book (Body)"/>
              <a:cs typeface="Courier New" panose="02070309020205020404" pitchFamily="49" charset="0"/>
            </a:endParaRPr>
          </a:p>
          <a:p>
            <a:pPr marL="530352" lvl="1" indent="0">
              <a:buNone/>
            </a:pPr>
            <a:endParaRPr lang="en-US" sz="2000" dirty="0">
              <a:latin typeface="Franklin Gothic Book (Body)"/>
              <a:cs typeface="Courier New" panose="02070309020205020404" pitchFamily="49" charset="0"/>
            </a:endParaRPr>
          </a:p>
          <a:p>
            <a:pPr lvl="1"/>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endParaRPr lang="en-US" sz="2000" dirty="0"/>
          </a:p>
          <a:p>
            <a:pPr lvl="1"/>
            <a:endParaRPr lang="en-US" dirty="0"/>
          </a:p>
        </p:txBody>
      </p:sp>
      <p:grpSp>
        <p:nvGrpSpPr>
          <p:cNvPr id="42" name="Group 41">
            <a:extLst>
              <a:ext uri="{FF2B5EF4-FFF2-40B4-BE49-F238E27FC236}">
                <a16:creationId xmlns:a16="http://schemas.microsoft.com/office/drawing/2014/main" id="{00A191F6-6F15-4AB9-928C-B91C9DBDDD0A}"/>
              </a:ext>
            </a:extLst>
          </p:cNvPr>
          <p:cNvGrpSpPr/>
          <p:nvPr/>
        </p:nvGrpSpPr>
        <p:grpSpPr>
          <a:xfrm>
            <a:off x="4441547" y="1868574"/>
            <a:ext cx="4715516" cy="4544541"/>
            <a:chOff x="4441547" y="1868574"/>
            <a:chExt cx="4715516" cy="4544541"/>
          </a:xfrm>
        </p:grpSpPr>
        <p:sp>
          <p:nvSpPr>
            <p:cNvPr id="4" name="Rectangle 3">
              <a:extLst>
                <a:ext uri="{FF2B5EF4-FFF2-40B4-BE49-F238E27FC236}">
                  <a16:creationId xmlns:a16="http://schemas.microsoft.com/office/drawing/2014/main" id="{15E57EC6-CAC0-4BB3-B3FF-3D3141663AB1}"/>
                </a:ext>
              </a:extLst>
            </p:cNvPr>
            <p:cNvSpPr/>
            <p:nvPr/>
          </p:nvSpPr>
          <p:spPr>
            <a:xfrm>
              <a:off x="7010400" y="2116183"/>
              <a:ext cx="1905000" cy="403860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AAF60B3-79F3-4375-937F-AF0D0998ABEC}"/>
                </a:ext>
              </a:extLst>
            </p:cNvPr>
            <p:cNvSpPr/>
            <p:nvPr/>
          </p:nvSpPr>
          <p:spPr>
            <a:xfrm>
              <a:off x="7010400" y="2971800"/>
              <a:ext cx="19050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stack</a:t>
              </a:r>
            </a:p>
          </p:txBody>
        </p:sp>
        <p:sp>
          <p:nvSpPr>
            <p:cNvPr id="9" name="TextBox 8">
              <a:extLst>
                <a:ext uri="{FF2B5EF4-FFF2-40B4-BE49-F238E27FC236}">
                  <a16:creationId xmlns:a16="http://schemas.microsoft.com/office/drawing/2014/main" id="{B8D23EC9-2B68-4886-8404-5BD1FC08D741}"/>
                </a:ext>
              </a:extLst>
            </p:cNvPr>
            <p:cNvSpPr txBox="1"/>
            <p:nvPr/>
          </p:nvSpPr>
          <p:spPr>
            <a:xfrm>
              <a:off x="7252580" y="3199063"/>
              <a:ext cx="1736053" cy="338554"/>
            </a:xfrm>
            <a:prstGeom prst="rect">
              <a:avLst/>
            </a:prstGeom>
            <a:noFill/>
          </p:spPr>
          <p:txBody>
            <a:bodyPr wrap="none" rtlCol="0">
              <a:spAutoFit/>
            </a:bodyPr>
            <a:lstStyle/>
            <a:p>
              <a:r>
                <a:rPr lang="en-US" sz="1600" dirty="0"/>
                <a:t>Stack pointer (SP)</a:t>
              </a:r>
            </a:p>
          </p:txBody>
        </p:sp>
        <p:sp>
          <p:nvSpPr>
            <p:cNvPr id="10" name="Rectangle 9">
              <a:extLst>
                <a:ext uri="{FF2B5EF4-FFF2-40B4-BE49-F238E27FC236}">
                  <a16:creationId xmlns:a16="http://schemas.microsoft.com/office/drawing/2014/main" id="{FA5E6440-ED8B-4D30-A322-2A7F2A501BD7}"/>
                </a:ext>
              </a:extLst>
            </p:cNvPr>
            <p:cNvSpPr/>
            <p:nvPr/>
          </p:nvSpPr>
          <p:spPr>
            <a:xfrm>
              <a:off x="7010400" y="4284617"/>
              <a:ext cx="19050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heap</a:t>
              </a:r>
            </a:p>
          </p:txBody>
        </p:sp>
        <p:sp>
          <p:nvSpPr>
            <p:cNvPr id="12" name="Rectangle 11">
              <a:extLst>
                <a:ext uri="{FF2B5EF4-FFF2-40B4-BE49-F238E27FC236}">
                  <a16:creationId xmlns:a16="http://schemas.microsoft.com/office/drawing/2014/main" id="{7138F973-F1A5-423B-8B58-9B08427A58E5}"/>
                </a:ext>
              </a:extLst>
            </p:cNvPr>
            <p:cNvSpPr/>
            <p:nvPr/>
          </p:nvSpPr>
          <p:spPr>
            <a:xfrm>
              <a:off x="7021286" y="4713513"/>
              <a:ext cx="1894114" cy="36358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3" name="Rectangle 12">
              <a:extLst>
                <a:ext uri="{FF2B5EF4-FFF2-40B4-BE49-F238E27FC236}">
                  <a16:creationId xmlns:a16="http://schemas.microsoft.com/office/drawing/2014/main" id="{A1443215-22DD-49E6-8D12-BA6E7D2D6A27}"/>
                </a:ext>
              </a:extLst>
            </p:cNvPr>
            <p:cNvSpPr/>
            <p:nvPr/>
          </p:nvSpPr>
          <p:spPr>
            <a:xfrm>
              <a:off x="7010400" y="5578928"/>
              <a:ext cx="1905000" cy="36358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14" name="Rectangle 13">
              <a:extLst>
                <a:ext uri="{FF2B5EF4-FFF2-40B4-BE49-F238E27FC236}">
                  <a16:creationId xmlns:a16="http://schemas.microsoft.com/office/drawing/2014/main" id="{8B0B9327-8C4C-465A-A347-F3B2105F9F30}"/>
                </a:ext>
              </a:extLst>
            </p:cNvPr>
            <p:cNvSpPr/>
            <p:nvPr/>
          </p:nvSpPr>
          <p:spPr>
            <a:xfrm>
              <a:off x="7021286" y="3657600"/>
              <a:ext cx="1870165" cy="2286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libs</a:t>
              </a:r>
            </a:p>
          </p:txBody>
        </p:sp>
        <p:sp>
          <p:nvSpPr>
            <p:cNvPr id="16" name="TextBox 15">
              <a:extLst>
                <a:ext uri="{FF2B5EF4-FFF2-40B4-BE49-F238E27FC236}">
                  <a16:creationId xmlns:a16="http://schemas.microsoft.com/office/drawing/2014/main" id="{DFE756C6-CD54-4410-B45E-0FA83EF7720E}"/>
                </a:ext>
              </a:extLst>
            </p:cNvPr>
            <p:cNvSpPr txBox="1"/>
            <p:nvPr/>
          </p:nvSpPr>
          <p:spPr>
            <a:xfrm>
              <a:off x="7092812" y="6105338"/>
              <a:ext cx="742383" cy="307777"/>
            </a:xfrm>
            <a:prstGeom prst="rect">
              <a:avLst/>
            </a:prstGeom>
            <a:noFill/>
          </p:spPr>
          <p:txBody>
            <a:bodyPr wrap="none" rtlCol="0">
              <a:spAutoFit/>
            </a:bodyPr>
            <a:lstStyle/>
            <a:p>
              <a:r>
                <a:rPr lang="en-US" sz="1400" dirty="0" err="1"/>
                <a:t>Addr</a:t>
              </a:r>
              <a:r>
                <a:rPr lang="en-US" sz="1400" dirty="0"/>
                <a:t>=0</a:t>
              </a:r>
            </a:p>
          </p:txBody>
        </p:sp>
        <p:sp>
          <p:nvSpPr>
            <p:cNvPr id="17" name="TextBox 16">
              <a:extLst>
                <a:ext uri="{FF2B5EF4-FFF2-40B4-BE49-F238E27FC236}">
                  <a16:creationId xmlns:a16="http://schemas.microsoft.com/office/drawing/2014/main" id="{C099FC72-1820-4215-9475-05D4F4ED14D5}"/>
                </a:ext>
              </a:extLst>
            </p:cNvPr>
            <p:cNvSpPr txBox="1"/>
            <p:nvPr/>
          </p:nvSpPr>
          <p:spPr>
            <a:xfrm>
              <a:off x="7172096" y="1868574"/>
              <a:ext cx="1984967" cy="276999"/>
            </a:xfrm>
            <a:prstGeom prst="rect">
              <a:avLst/>
            </a:prstGeom>
            <a:noFill/>
          </p:spPr>
          <p:txBody>
            <a:bodyPr wrap="none" rtlCol="0">
              <a:spAutoFit/>
            </a:bodyPr>
            <a:lstStyle/>
            <a:p>
              <a:r>
                <a:rPr lang="en-US" sz="1200" dirty="0" err="1"/>
                <a:t>Addr</a:t>
              </a:r>
              <a:r>
                <a:rPr lang="en-US" sz="1200" dirty="0"/>
                <a:t>=0xFFFFFFFFFFFFFFFF</a:t>
              </a:r>
            </a:p>
          </p:txBody>
        </p:sp>
        <p:grpSp>
          <p:nvGrpSpPr>
            <p:cNvPr id="38" name="Group 37">
              <a:extLst>
                <a:ext uri="{FF2B5EF4-FFF2-40B4-BE49-F238E27FC236}">
                  <a16:creationId xmlns:a16="http://schemas.microsoft.com/office/drawing/2014/main" id="{E6DCB25B-0BC4-4FF8-A7D6-F1489B539AAD}"/>
                </a:ext>
              </a:extLst>
            </p:cNvPr>
            <p:cNvGrpSpPr/>
            <p:nvPr/>
          </p:nvGrpSpPr>
          <p:grpSpPr>
            <a:xfrm>
              <a:off x="4441547" y="2741023"/>
              <a:ext cx="1981200" cy="1394460"/>
              <a:chOff x="4650681" y="3587386"/>
              <a:chExt cx="1981200" cy="1394460"/>
            </a:xfrm>
          </p:grpSpPr>
          <p:sp>
            <p:nvSpPr>
              <p:cNvPr id="18" name="Rectangle 17">
                <a:extLst>
                  <a:ext uri="{FF2B5EF4-FFF2-40B4-BE49-F238E27FC236}">
                    <a16:creationId xmlns:a16="http://schemas.microsoft.com/office/drawing/2014/main" id="{C25A4F1E-2CEF-4E31-81B3-B2AA0AEC5D33}"/>
                  </a:ext>
                </a:extLst>
              </p:cNvPr>
              <p:cNvSpPr/>
              <p:nvPr/>
            </p:nvSpPr>
            <p:spPr>
              <a:xfrm>
                <a:off x="4650681" y="3587386"/>
                <a:ext cx="1981200" cy="139446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9" name="Rectangle 18">
                <a:extLst>
                  <a:ext uri="{FF2B5EF4-FFF2-40B4-BE49-F238E27FC236}">
                    <a16:creationId xmlns:a16="http://schemas.microsoft.com/office/drawing/2014/main" id="{7A578174-B720-4C93-8B4A-1A4AFE863154}"/>
                  </a:ext>
                </a:extLst>
              </p:cNvPr>
              <p:cNvSpPr/>
              <p:nvPr/>
            </p:nvSpPr>
            <p:spPr>
              <a:xfrm>
                <a:off x="4672083" y="3643037"/>
                <a:ext cx="1917290" cy="3798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Frame for main()</a:t>
                </a:r>
              </a:p>
            </p:txBody>
          </p:sp>
          <p:sp>
            <p:nvSpPr>
              <p:cNvPr id="20" name="Rectangle 19">
                <a:extLst>
                  <a:ext uri="{FF2B5EF4-FFF2-40B4-BE49-F238E27FC236}">
                    <a16:creationId xmlns:a16="http://schemas.microsoft.com/office/drawing/2014/main" id="{A3EE55FF-C5E2-47FB-85C5-7EE575FE0427}"/>
                  </a:ext>
                </a:extLst>
              </p:cNvPr>
              <p:cNvSpPr/>
              <p:nvPr/>
            </p:nvSpPr>
            <p:spPr>
              <a:xfrm>
                <a:off x="4672083" y="4002338"/>
                <a:ext cx="1917290" cy="3798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Frame for </a:t>
                </a:r>
                <a:r>
                  <a:rPr lang="en-US" sz="1400" dirty="0" err="1"/>
                  <a:t>testfunc</a:t>
                </a:r>
                <a:r>
                  <a:rPr lang="en-US" sz="1400" dirty="0"/>
                  <a:t>()</a:t>
                </a:r>
              </a:p>
            </p:txBody>
          </p:sp>
          <p:sp>
            <p:nvSpPr>
              <p:cNvPr id="21" name="Rectangle 20">
                <a:extLst>
                  <a:ext uri="{FF2B5EF4-FFF2-40B4-BE49-F238E27FC236}">
                    <a16:creationId xmlns:a16="http://schemas.microsoft.com/office/drawing/2014/main" id="{92018925-597B-411E-9E7C-426E19B88573}"/>
                  </a:ext>
                </a:extLst>
              </p:cNvPr>
              <p:cNvSpPr/>
              <p:nvPr/>
            </p:nvSpPr>
            <p:spPr>
              <a:xfrm>
                <a:off x="4672083" y="4366680"/>
                <a:ext cx="1917290" cy="3798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Frame for open()</a:t>
                </a:r>
              </a:p>
            </p:txBody>
          </p:sp>
        </p:grpSp>
        <p:cxnSp>
          <p:nvCxnSpPr>
            <p:cNvPr id="24" name="Straight Arrow Connector 23">
              <a:extLst>
                <a:ext uri="{FF2B5EF4-FFF2-40B4-BE49-F238E27FC236}">
                  <a16:creationId xmlns:a16="http://schemas.microsoft.com/office/drawing/2014/main" id="{FB87BAC4-5612-492C-918D-2B6AE499E9D4}"/>
                </a:ext>
              </a:extLst>
            </p:cNvPr>
            <p:cNvCxnSpPr>
              <a:cxnSpLocks/>
            </p:cNvCxnSpPr>
            <p:nvPr/>
          </p:nvCxnSpPr>
          <p:spPr>
            <a:xfrm flipH="1" flipV="1">
              <a:off x="6401641" y="2741023"/>
              <a:ext cx="584810" cy="245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F10300B-B27B-4424-A421-514D8B5F505F}"/>
                </a:ext>
              </a:extLst>
            </p:cNvPr>
            <p:cNvCxnSpPr>
              <a:cxnSpLocks/>
            </p:cNvCxnSpPr>
            <p:nvPr/>
          </p:nvCxnSpPr>
          <p:spPr>
            <a:xfrm flipH="1">
              <a:off x="6444149" y="3399913"/>
              <a:ext cx="584185" cy="712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97983BBE-91D5-4E37-BCCB-DA6B92EB9F01}"/>
                </a:ext>
              </a:extLst>
            </p:cNvPr>
            <p:cNvSpPr/>
            <p:nvPr/>
          </p:nvSpPr>
          <p:spPr>
            <a:xfrm>
              <a:off x="7028334" y="2286000"/>
              <a:ext cx="1863117"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ysClr val="windowText" lastClr="000000"/>
                  </a:solidFill>
                </a:rPr>
                <a:t>Kernel stack</a:t>
              </a:r>
            </a:p>
          </p:txBody>
        </p:sp>
      </p:grpSp>
    </p:spTree>
    <p:extLst>
      <p:ext uri="{BB962C8B-B14F-4D97-AF65-F5344CB8AC3E}">
        <p14:creationId xmlns:p14="http://schemas.microsoft.com/office/powerpoint/2010/main" val="236455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Control Flow in System Calls</a:t>
            </a:r>
          </a:p>
        </p:txBody>
      </p:sp>
      <p:grpSp>
        <p:nvGrpSpPr>
          <p:cNvPr id="7" name="Group 6">
            <a:extLst>
              <a:ext uri="{FF2B5EF4-FFF2-40B4-BE49-F238E27FC236}">
                <a16:creationId xmlns:a16="http://schemas.microsoft.com/office/drawing/2014/main" id="{D824032B-9FC2-4B6F-B763-40B810A50E76}"/>
              </a:ext>
            </a:extLst>
          </p:cNvPr>
          <p:cNvGrpSpPr/>
          <p:nvPr/>
        </p:nvGrpSpPr>
        <p:grpSpPr>
          <a:xfrm>
            <a:off x="762002" y="1934316"/>
            <a:ext cx="2708242" cy="1113684"/>
            <a:chOff x="959420" y="1734597"/>
            <a:chExt cx="1552367" cy="1113684"/>
          </a:xfrm>
        </p:grpSpPr>
        <p:sp>
          <p:nvSpPr>
            <p:cNvPr id="8" name="Rectangle 7">
              <a:extLst>
                <a:ext uri="{FF2B5EF4-FFF2-40B4-BE49-F238E27FC236}">
                  <a16:creationId xmlns:a16="http://schemas.microsoft.com/office/drawing/2014/main" id="{C0C65699-B8E3-4DB7-9BFA-43E7B679A8CA}"/>
                </a:ext>
              </a:extLst>
            </p:cNvPr>
            <p:cNvSpPr/>
            <p:nvPr/>
          </p:nvSpPr>
          <p:spPr>
            <a:xfrm>
              <a:off x="990600" y="2089666"/>
              <a:ext cx="1521187" cy="758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Courier New" panose="02070309020205020404" pitchFamily="49" charset="0"/>
                  <a:cs typeface="Courier New" panose="02070309020205020404" pitchFamily="49" charset="0"/>
                </a:rPr>
                <a:t>foo(){</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open(“test”,“</a:t>
              </a:r>
              <a:r>
                <a:rPr lang="en-US" sz="1600" b="1" dirty="0" err="1">
                  <a:solidFill>
                    <a:schemeClr val="tx1"/>
                  </a:solidFill>
                  <a:latin typeface="Courier New" panose="02070309020205020404" pitchFamily="49" charset="0"/>
                  <a:cs typeface="Courier New" panose="02070309020205020404" pitchFamily="49" charset="0"/>
                </a:rPr>
                <a:t>rw</a:t>
              </a:r>
              <a:r>
                <a:rPr lang="en-US" sz="1600" b="1" dirty="0">
                  <a:solidFill>
                    <a:schemeClr val="tx1"/>
                  </a:solidFill>
                  <a:latin typeface="Courier New" panose="02070309020205020404" pitchFamily="49" charset="0"/>
                  <a:cs typeface="Courier New" panose="02070309020205020404" pitchFamily="49" charset="0"/>
                </a:rPr>
                <a:t>”);</a:t>
              </a:r>
            </a:p>
            <a:p>
              <a:r>
                <a:rPr lang="en-US" sz="1600" b="1" dirty="0">
                  <a:solidFill>
                    <a:schemeClr val="tx1"/>
                  </a:solidFill>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FE586894-19FF-460F-AEC6-2A26E69B2C3F}"/>
                </a:ext>
              </a:extLst>
            </p:cNvPr>
            <p:cNvSpPr txBox="1"/>
            <p:nvPr/>
          </p:nvSpPr>
          <p:spPr>
            <a:xfrm>
              <a:off x="959420" y="1734597"/>
              <a:ext cx="1086440" cy="400110"/>
            </a:xfrm>
            <a:prstGeom prst="rect">
              <a:avLst/>
            </a:prstGeom>
            <a:noFill/>
          </p:spPr>
          <p:txBody>
            <a:bodyPr wrap="none" rtlCol="0">
              <a:spAutoFit/>
            </a:bodyPr>
            <a:lstStyle/>
            <a:p>
              <a:r>
                <a:rPr lang="en-US" sz="2000" dirty="0"/>
                <a:t>User Program</a:t>
              </a:r>
            </a:p>
          </p:txBody>
        </p:sp>
      </p:grpSp>
      <p:grpSp>
        <p:nvGrpSpPr>
          <p:cNvPr id="10" name="Group 9">
            <a:extLst>
              <a:ext uri="{FF2B5EF4-FFF2-40B4-BE49-F238E27FC236}">
                <a16:creationId xmlns:a16="http://schemas.microsoft.com/office/drawing/2014/main" id="{E3DB811A-BE1D-4B77-A41B-7720818206A8}"/>
              </a:ext>
            </a:extLst>
          </p:cNvPr>
          <p:cNvGrpSpPr/>
          <p:nvPr/>
        </p:nvGrpSpPr>
        <p:grpSpPr>
          <a:xfrm>
            <a:off x="609605" y="3845654"/>
            <a:ext cx="3202911" cy="2326546"/>
            <a:chOff x="873052" y="1734597"/>
            <a:chExt cx="1743554" cy="1640746"/>
          </a:xfrm>
        </p:grpSpPr>
        <p:sp>
          <p:nvSpPr>
            <p:cNvPr id="11" name="Rectangle 10">
              <a:extLst>
                <a:ext uri="{FF2B5EF4-FFF2-40B4-BE49-F238E27FC236}">
                  <a16:creationId xmlns:a16="http://schemas.microsoft.com/office/drawing/2014/main" id="{173F6693-5393-4F8F-8E93-33595B7A1258}"/>
                </a:ext>
              </a:extLst>
            </p:cNvPr>
            <p:cNvSpPr/>
            <p:nvPr/>
          </p:nvSpPr>
          <p:spPr>
            <a:xfrm>
              <a:off x="873052" y="2089666"/>
              <a:ext cx="1743554" cy="12856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Courier New" panose="02070309020205020404" pitchFamily="49" charset="0"/>
                  <a:cs typeface="Courier New" panose="02070309020205020404" pitchFamily="49" charset="0"/>
                </a:rPr>
                <a:t>open(arg1,arg2){</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a:t>
              </a:r>
              <a:r>
                <a:rPr lang="en-US" sz="1600" b="1" dirty="0" err="1">
                  <a:solidFill>
                    <a:schemeClr val="tx1"/>
                  </a:solidFill>
                  <a:latin typeface="Courier New" panose="02070309020205020404" pitchFamily="49" charset="0"/>
                  <a:cs typeface="Courier New" panose="02070309020205020404" pitchFamily="49" charset="0"/>
                </a:rPr>
                <a:t>rax</a:t>
              </a:r>
              <a:r>
                <a:rPr lang="en-US" sz="1600" b="1" dirty="0">
                  <a:solidFill>
                    <a:schemeClr val="tx1"/>
                  </a:solidFill>
                  <a:latin typeface="Courier New" panose="02070309020205020404" pitchFamily="49" charset="0"/>
                  <a:cs typeface="Courier New" panose="02070309020205020404" pitchFamily="49" charset="0"/>
                </a:rPr>
                <a:t>=SYSOPEN(=2)  </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trap</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copy %</a:t>
              </a:r>
              <a:r>
                <a:rPr lang="en-US" sz="1600" b="1" dirty="0" err="1">
                  <a:solidFill>
                    <a:schemeClr val="tx1"/>
                  </a:solidFill>
                  <a:latin typeface="Courier New" panose="02070309020205020404" pitchFamily="49" charset="0"/>
                  <a:cs typeface="Courier New" panose="02070309020205020404" pitchFamily="49" charset="0"/>
                </a:rPr>
                <a:t>rax</a:t>
              </a:r>
              <a:r>
                <a:rPr lang="en-US" sz="1600" b="1" dirty="0">
                  <a:solidFill>
                    <a:schemeClr val="tx1"/>
                  </a:solidFill>
                  <a:latin typeface="Courier New" panose="02070309020205020404" pitchFamily="49" charset="0"/>
                  <a:cs typeface="Courier New" panose="02070309020205020404" pitchFamily="49" charset="0"/>
                </a:rPr>
                <a:t> to stack</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rPr>
                <a:t>retq</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9455C875-E746-4607-9E2E-E47A78155FF9}"/>
                </a:ext>
              </a:extLst>
            </p:cNvPr>
            <p:cNvSpPr txBox="1"/>
            <p:nvPr/>
          </p:nvSpPr>
          <p:spPr>
            <a:xfrm>
              <a:off x="959420" y="1734597"/>
              <a:ext cx="816631" cy="400110"/>
            </a:xfrm>
            <a:prstGeom prst="rect">
              <a:avLst/>
            </a:prstGeom>
            <a:noFill/>
          </p:spPr>
          <p:txBody>
            <a:bodyPr wrap="none" rtlCol="0">
              <a:spAutoFit/>
            </a:bodyPr>
            <a:lstStyle/>
            <a:p>
              <a:r>
                <a:rPr lang="en-US" sz="2000" dirty="0"/>
                <a:t>User Stub</a:t>
              </a:r>
            </a:p>
          </p:txBody>
        </p:sp>
      </p:grpSp>
      <p:grpSp>
        <p:nvGrpSpPr>
          <p:cNvPr id="13" name="Group 12">
            <a:extLst>
              <a:ext uri="{FF2B5EF4-FFF2-40B4-BE49-F238E27FC236}">
                <a16:creationId xmlns:a16="http://schemas.microsoft.com/office/drawing/2014/main" id="{9BDA3227-5503-4454-9D31-8B85666377CA}"/>
              </a:ext>
            </a:extLst>
          </p:cNvPr>
          <p:cNvGrpSpPr/>
          <p:nvPr/>
        </p:nvGrpSpPr>
        <p:grpSpPr>
          <a:xfrm>
            <a:off x="4724401" y="1910547"/>
            <a:ext cx="3200400" cy="1314306"/>
            <a:chOff x="959420" y="1734597"/>
            <a:chExt cx="2103208" cy="1314306"/>
          </a:xfrm>
        </p:grpSpPr>
        <p:sp>
          <p:nvSpPr>
            <p:cNvPr id="14" name="Rectangle 13">
              <a:extLst>
                <a:ext uri="{FF2B5EF4-FFF2-40B4-BE49-F238E27FC236}">
                  <a16:creationId xmlns:a16="http://schemas.microsoft.com/office/drawing/2014/main" id="{5756985E-F5BC-448D-BC90-0752EA53592F}"/>
                </a:ext>
              </a:extLst>
            </p:cNvPr>
            <p:cNvSpPr/>
            <p:nvPr/>
          </p:nvSpPr>
          <p:spPr>
            <a:xfrm>
              <a:off x="990600" y="2089666"/>
              <a:ext cx="2072028" cy="9592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err="1">
                  <a:solidFill>
                    <a:schemeClr val="tx1"/>
                  </a:solidFill>
                  <a:latin typeface="Courier New" panose="02070309020205020404" pitchFamily="49" charset="0"/>
                  <a:cs typeface="Courier New" panose="02070309020205020404" pitchFamily="49" charset="0"/>
                </a:rPr>
                <a:t>open_handler</a:t>
              </a:r>
              <a:r>
                <a:rPr lang="en-US" sz="1600" b="1" dirty="0">
                  <a:solidFill>
                    <a:schemeClr val="tx1"/>
                  </a:solidFill>
                  <a:latin typeface="Courier New" panose="02070309020205020404" pitchFamily="49" charset="0"/>
                  <a:cs typeface="Courier New" panose="02070309020205020404" pitchFamily="49" charset="0"/>
                </a:rPr>
                <a:t>(arg1,arg2){</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perform the actual file open operation …</a:t>
              </a:r>
            </a:p>
            <a:p>
              <a:r>
                <a:rPr lang="en-US" sz="1600" b="1" dirty="0">
                  <a:solidFill>
                    <a:schemeClr val="tx1"/>
                  </a:solidFill>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0CD680C6-889A-43F4-89F9-5A03F136F93C}"/>
                </a:ext>
              </a:extLst>
            </p:cNvPr>
            <p:cNvSpPr txBox="1"/>
            <p:nvPr/>
          </p:nvSpPr>
          <p:spPr>
            <a:xfrm>
              <a:off x="959420" y="1734597"/>
              <a:ext cx="536710" cy="369332"/>
            </a:xfrm>
            <a:prstGeom prst="rect">
              <a:avLst/>
            </a:prstGeom>
            <a:noFill/>
          </p:spPr>
          <p:txBody>
            <a:bodyPr wrap="none" rtlCol="0">
              <a:spAutoFit/>
            </a:bodyPr>
            <a:lstStyle/>
            <a:p>
              <a:r>
                <a:rPr lang="en-US" dirty="0"/>
                <a:t>Kernel</a:t>
              </a:r>
            </a:p>
          </p:txBody>
        </p:sp>
      </p:grpSp>
      <p:grpSp>
        <p:nvGrpSpPr>
          <p:cNvPr id="16" name="Group 15">
            <a:extLst>
              <a:ext uri="{FF2B5EF4-FFF2-40B4-BE49-F238E27FC236}">
                <a16:creationId xmlns:a16="http://schemas.microsoft.com/office/drawing/2014/main" id="{F02E0E86-2304-4368-94F8-6812F20A4D63}"/>
              </a:ext>
            </a:extLst>
          </p:cNvPr>
          <p:cNvGrpSpPr/>
          <p:nvPr/>
        </p:nvGrpSpPr>
        <p:grpSpPr>
          <a:xfrm>
            <a:off x="4291229" y="3811118"/>
            <a:ext cx="4700371" cy="2284882"/>
            <a:chOff x="688535" y="1723830"/>
            <a:chExt cx="3088944" cy="1980082"/>
          </a:xfrm>
        </p:grpSpPr>
        <p:sp>
          <p:nvSpPr>
            <p:cNvPr id="17" name="Rectangle 16">
              <a:extLst>
                <a:ext uri="{FF2B5EF4-FFF2-40B4-BE49-F238E27FC236}">
                  <a16:creationId xmlns:a16="http://schemas.microsoft.com/office/drawing/2014/main" id="{1DF1D9CF-4A88-4B65-90C4-01B173EFC6E7}"/>
                </a:ext>
              </a:extLst>
            </p:cNvPr>
            <p:cNvSpPr/>
            <p:nvPr/>
          </p:nvSpPr>
          <p:spPr>
            <a:xfrm>
              <a:off x="688535" y="2089666"/>
              <a:ext cx="3088944" cy="1614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err="1">
                  <a:solidFill>
                    <a:schemeClr val="tx1"/>
                  </a:solidFill>
                  <a:latin typeface="Courier New" panose="02070309020205020404" pitchFamily="49" charset="0"/>
                  <a:cs typeface="Courier New" panose="02070309020205020404" pitchFamily="49" charset="0"/>
                </a:rPr>
                <a:t>open_handler_stub</a:t>
              </a:r>
              <a:r>
                <a:rPr lang="en-US" sz="1600" b="1" dirty="0">
                  <a:solidFill>
                    <a:schemeClr val="tx1"/>
                  </a:solidFill>
                  <a:latin typeface="Courier New" panose="02070309020205020404" pitchFamily="49" charset="0"/>
                  <a:cs typeface="Courier New" panose="02070309020205020404" pitchFamily="49" charset="0"/>
                </a:rPr>
                <a:t>(){</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1. Copy </a:t>
              </a:r>
              <a:r>
                <a:rPr lang="en-US" sz="1600" b="1" dirty="0" err="1">
                  <a:solidFill>
                    <a:schemeClr val="tx1"/>
                  </a:solidFill>
                  <a:latin typeface="Courier New" panose="02070309020205020404" pitchFamily="49" charset="0"/>
                  <a:cs typeface="Courier New" panose="02070309020205020404" pitchFamily="49" charset="0"/>
                </a:rPr>
                <a:t>args</a:t>
              </a:r>
              <a:r>
                <a:rPr lang="en-US" sz="1600" b="1" dirty="0">
                  <a:solidFill>
                    <a:schemeClr val="tx1"/>
                  </a:solidFill>
                  <a:latin typeface="Courier New" panose="02070309020205020404" pitchFamily="49" charset="0"/>
                  <a:cs typeface="Courier New" panose="02070309020205020404" pitchFamily="49" charset="0"/>
                </a:rPr>
                <a:t> from user memory </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2. Validate </a:t>
              </a:r>
              <a:r>
                <a:rPr lang="en-US" sz="1600" b="1" dirty="0" err="1">
                  <a:solidFill>
                    <a:schemeClr val="tx1"/>
                  </a:solidFill>
                  <a:latin typeface="Courier New" panose="02070309020205020404" pitchFamily="49" charset="0"/>
                  <a:cs typeface="Courier New" panose="02070309020205020404" pitchFamily="49" charset="0"/>
                </a:rPr>
                <a:t>args</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3. </a:t>
              </a:r>
              <a:r>
                <a:rPr lang="en-US" sz="1600" b="1" dirty="0" err="1">
                  <a:solidFill>
                    <a:srgbClr val="FF0000"/>
                  </a:solidFill>
                  <a:latin typeface="Courier New" panose="02070309020205020404" pitchFamily="49" charset="0"/>
                  <a:cs typeface="Courier New" panose="02070309020205020404" pitchFamily="49" charset="0"/>
                </a:rPr>
                <a:t>callq</a:t>
              </a:r>
              <a:r>
                <a:rPr lang="en-US" sz="1600" b="1" dirty="0">
                  <a:solidFill>
                    <a:schemeClr val="tx1"/>
                  </a:solidFill>
                  <a:latin typeface="Courier New" panose="02070309020205020404" pitchFamily="49" charset="0"/>
                  <a:cs typeface="Courier New" panose="02070309020205020404" pitchFamily="49" charset="0"/>
                </a:rPr>
                <a:t> </a:t>
              </a:r>
              <a:r>
                <a:rPr lang="en-US" sz="1600" b="1" dirty="0" err="1">
                  <a:solidFill>
                    <a:schemeClr val="tx1"/>
                  </a:solidFill>
                  <a:latin typeface="Courier New" panose="02070309020205020404" pitchFamily="49" charset="0"/>
                  <a:cs typeface="Courier New" panose="02070309020205020404" pitchFamily="49" charset="0"/>
                </a:rPr>
                <a:t>open_handler</a:t>
              </a:r>
              <a:r>
                <a:rPr lang="en-US" sz="1600" b="1" dirty="0">
                  <a:solidFill>
                    <a:schemeClr val="tx1"/>
                  </a:solidFill>
                  <a:latin typeface="Courier New" panose="02070309020205020404" pitchFamily="49" charset="0"/>
                  <a:cs typeface="Courier New" panose="02070309020205020404" pitchFamily="49" charset="0"/>
                </a:rPr>
                <a:t>(arg1,arg2)</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4. put return value on %</a:t>
              </a:r>
              <a:r>
                <a:rPr lang="en-US" sz="1600" b="1" dirty="0" err="1">
                  <a:solidFill>
                    <a:schemeClr val="tx1"/>
                  </a:solidFill>
                  <a:latin typeface="Courier New" panose="02070309020205020404" pitchFamily="49" charset="0"/>
                  <a:cs typeface="Courier New" panose="02070309020205020404" pitchFamily="49" charset="0"/>
                </a:rPr>
                <a:t>rax</a:t>
              </a:r>
              <a:br>
                <a:rPr lang="en-US" sz="1600" b="1" dirty="0">
                  <a:solidFill>
                    <a:schemeClr val="tx1"/>
                  </a:solidFill>
                  <a:latin typeface="Courier New" panose="02070309020205020404" pitchFamily="49" charset="0"/>
                  <a:cs typeface="Courier New" panose="02070309020205020404" pitchFamily="49" charset="0"/>
                </a:rPr>
              </a:br>
              <a:r>
                <a:rPr lang="en-US" sz="1600" b="1" dirty="0">
                  <a:solidFill>
                    <a:schemeClr val="tx1"/>
                  </a:solidFill>
                  <a:latin typeface="Courier New" panose="02070309020205020404" pitchFamily="49" charset="0"/>
                  <a:cs typeface="Courier New" panose="02070309020205020404" pitchFamily="49" charset="0"/>
                </a:rPr>
                <a:t>   5. </a:t>
              </a:r>
              <a:r>
                <a:rPr lang="en-US" sz="1600" b="1" dirty="0" err="1">
                  <a:solidFill>
                    <a:srgbClr val="FF0000"/>
                  </a:solidFill>
                  <a:latin typeface="Courier New" panose="02070309020205020404" pitchFamily="49" charset="0"/>
                  <a:cs typeface="Courier New" panose="02070309020205020404" pitchFamily="49" charset="0"/>
                </a:rPr>
                <a:t>iretq</a:t>
              </a:r>
              <a:r>
                <a:rPr lang="en-US" sz="1600" b="1" dirty="0">
                  <a:solidFill>
                    <a:schemeClr val="tx1"/>
                  </a:solidFill>
                  <a:latin typeface="Courier New" panose="02070309020205020404" pitchFamily="49" charset="0"/>
                  <a:cs typeface="Courier New" panose="02070309020205020404" pitchFamily="49" charset="0"/>
                </a:rPr>
                <a:t> return</a:t>
              </a:r>
            </a:p>
            <a:p>
              <a:r>
                <a:rPr lang="en-US" sz="1600" b="1" dirty="0">
                  <a:solidFill>
                    <a:schemeClr val="tx1"/>
                  </a:solidFill>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D739E165-4F5E-4D38-A18D-835A3D5ECABE}"/>
                </a:ext>
              </a:extLst>
            </p:cNvPr>
            <p:cNvSpPr txBox="1"/>
            <p:nvPr/>
          </p:nvSpPr>
          <p:spPr>
            <a:xfrm>
              <a:off x="871229" y="1723830"/>
              <a:ext cx="870652" cy="369332"/>
            </a:xfrm>
            <a:prstGeom prst="rect">
              <a:avLst/>
            </a:prstGeom>
            <a:noFill/>
          </p:spPr>
          <p:txBody>
            <a:bodyPr wrap="none" rtlCol="0">
              <a:spAutoFit/>
            </a:bodyPr>
            <a:lstStyle/>
            <a:p>
              <a:r>
                <a:rPr lang="en-US" dirty="0"/>
                <a:t>Kernel Stub</a:t>
              </a:r>
            </a:p>
          </p:txBody>
        </p:sp>
      </p:grpSp>
      <p:cxnSp>
        <p:nvCxnSpPr>
          <p:cNvPr id="20" name="Straight Arrow Connector 19">
            <a:extLst>
              <a:ext uri="{FF2B5EF4-FFF2-40B4-BE49-F238E27FC236}">
                <a16:creationId xmlns:a16="http://schemas.microsoft.com/office/drawing/2014/main" id="{BE9DB1CF-0EE6-444E-9722-B69F19DD457B}"/>
              </a:ext>
            </a:extLst>
          </p:cNvPr>
          <p:cNvCxnSpPr>
            <a:cxnSpLocks/>
          </p:cNvCxnSpPr>
          <p:nvPr/>
        </p:nvCxnSpPr>
        <p:spPr>
          <a:xfrm>
            <a:off x="1371601" y="3048000"/>
            <a:ext cx="0" cy="17759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4DB590E-8BAF-40A8-94A0-A86B5D8E7363}"/>
              </a:ext>
            </a:extLst>
          </p:cNvPr>
          <p:cNvCxnSpPr>
            <a:cxnSpLocks/>
          </p:cNvCxnSpPr>
          <p:nvPr/>
        </p:nvCxnSpPr>
        <p:spPr>
          <a:xfrm>
            <a:off x="7070054" y="3224853"/>
            <a:ext cx="0" cy="21091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F9B631E-17DB-4856-BDC9-E56CA8B2385D}"/>
              </a:ext>
            </a:extLst>
          </p:cNvPr>
          <p:cNvCxnSpPr>
            <a:cxnSpLocks/>
            <a:endCxn id="14" idx="2"/>
          </p:cNvCxnSpPr>
          <p:nvPr/>
        </p:nvCxnSpPr>
        <p:spPr>
          <a:xfrm flipH="1" flipV="1">
            <a:off x="6348324" y="3224853"/>
            <a:ext cx="24468" cy="19134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701146A-1A9A-429D-A26E-7833B7392DE5}"/>
              </a:ext>
            </a:extLst>
          </p:cNvPr>
          <p:cNvCxnSpPr>
            <a:cxnSpLocks/>
          </p:cNvCxnSpPr>
          <p:nvPr/>
        </p:nvCxnSpPr>
        <p:spPr>
          <a:xfrm flipV="1">
            <a:off x="1568936" y="4678521"/>
            <a:ext cx="3202911" cy="459735"/>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39813C-5D09-4C32-9C6D-278ADB2B50C7}"/>
              </a:ext>
            </a:extLst>
          </p:cNvPr>
          <p:cNvCxnSpPr>
            <a:cxnSpLocks/>
          </p:cNvCxnSpPr>
          <p:nvPr/>
        </p:nvCxnSpPr>
        <p:spPr>
          <a:xfrm flipH="1" flipV="1">
            <a:off x="3256389" y="5416065"/>
            <a:ext cx="1461666" cy="166292"/>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59D9E93-C564-492A-B678-96AEF3AD716C}"/>
              </a:ext>
            </a:extLst>
          </p:cNvPr>
          <p:cNvSpPr txBox="1"/>
          <p:nvPr/>
        </p:nvSpPr>
        <p:spPr>
          <a:xfrm>
            <a:off x="980045" y="3210804"/>
            <a:ext cx="453970" cy="369332"/>
          </a:xfrm>
          <a:prstGeom prst="rect">
            <a:avLst/>
          </a:prstGeom>
          <a:noFill/>
        </p:spPr>
        <p:txBody>
          <a:bodyPr wrap="none" rtlCol="0">
            <a:spAutoFit/>
          </a:bodyPr>
          <a:lstStyle/>
          <a:p>
            <a:r>
              <a:rPr lang="en-US" dirty="0"/>
              <a:t>(1)</a:t>
            </a:r>
          </a:p>
        </p:txBody>
      </p:sp>
      <p:sp>
        <p:nvSpPr>
          <p:cNvPr id="39" name="TextBox 38">
            <a:extLst>
              <a:ext uri="{FF2B5EF4-FFF2-40B4-BE49-F238E27FC236}">
                <a16:creationId xmlns:a16="http://schemas.microsoft.com/office/drawing/2014/main" id="{06BD6133-5C7F-40AE-9923-6C0EAF765C25}"/>
              </a:ext>
            </a:extLst>
          </p:cNvPr>
          <p:cNvSpPr txBox="1"/>
          <p:nvPr/>
        </p:nvSpPr>
        <p:spPr>
          <a:xfrm>
            <a:off x="2094074" y="3282434"/>
            <a:ext cx="453970" cy="369332"/>
          </a:xfrm>
          <a:prstGeom prst="rect">
            <a:avLst/>
          </a:prstGeom>
          <a:noFill/>
        </p:spPr>
        <p:txBody>
          <a:bodyPr wrap="none" rtlCol="0">
            <a:spAutoFit/>
          </a:bodyPr>
          <a:lstStyle/>
          <a:p>
            <a:r>
              <a:rPr lang="en-US" dirty="0"/>
              <a:t>(6)</a:t>
            </a:r>
          </a:p>
        </p:txBody>
      </p:sp>
      <p:sp>
        <p:nvSpPr>
          <p:cNvPr id="40" name="TextBox 39">
            <a:extLst>
              <a:ext uri="{FF2B5EF4-FFF2-40B4-BE49-F238E27FC236}">
                <a16:creationId xmlns:a16="http://schemas.microsoft.com/office/drawing/2014/main" id="{B213EB80-E2F5-4DB5-8564-DA70B6A0D4FD}"/>
              </a:ext>
            </a:extLst>
          </p:cNvPr>
          <p:cNvSpPr txBox="1"/>
          <p:nvPr/>
        </p:nvSpPr>
        <p:spPr>
          <a:xfrm>
            <a:off x="3715614" y="4454623"/>
            <a:ext cx="453970" cy="369332"/>
          </a:xfrm>
          <a:prstGeom prst="rect">
            <a:avLst/>
          </a:prstGeom>
          <a:noFill/>
        </p:spPr>
        <p:txBody>
          <a:bodyPr wrap="none" rtlCol="0">
            <a:spAutoFit/>
          </a:bodyPr>
          <a:lstStyle/>
          <a:p>
            <a:r>
              <a:rPr lang="en-US" dirty="0"/>
              <a:t>(2)</a:t>
            </a:r>
          </a:p>
        </p:txBody>
      </p:sp>
      <p:sp>
        <p:nvSpPr>
          <p:cNvPr id="41" name="TextBox 40">
            <a:extLst>
              <a:ext uri="{FF2B5EF4-FFF2-40B4-BE49-F238E27FC236}">
                <a16:creationId xmlns:a16="http://schemas.microsoft.com/office/drawing/2014/main" id="{BBC82EB3-C034-4150-B0A6-76F9024B148B}"/>
              </a:ext>
            </a:extLst>
          </p:cNvPr>
          <p:cNvSpPr txBox="1"/>
          <p:nvPr/>
        </p:nvSpPr>
        <p:spPr>
          <a:xfrm>
            <a:off x="3760237" y="5436923"/>
            <a:ext cx="453970" cy="369332"/>
          </a:xfrm>
          <a:prstGeom prst="rect">
            <a:avLst/>
          </a:prstGeom>
          <a:noFill/>
        </p:spPr>
        <p:txBody>
          <a:bodyPr wrap="none" rtlCol="0">
            <a:spAutoFit/>
          </a:bodyPr>
          <a:lstStyle/>
          <a:p>
            <a:r>
              <a:rPr lang="en-US" dirty="0"/>
              <a:t>(5)</a:t>
            </a:r>
          </a:p>
        </p:txBody>
      </p:sp>
      <p:sp>
        <p:nvSpPr>
          <p:cNvPr id="42" name="TextBox 41">
            <a:extLst>
              <a:ext uri="{FF2B5EF4-FFF2-40B4-BE49-F238E27FC236}">
                <a16:creationId xmlns:a16="http://schemas.microsoft.com/office/drawing/2014/main" id="{A7C4CE9B-508A-4943-BC29-14553B9994C5}"/>
              </a:ext>
            </a:extLst>
          </p:cNvPr>
          <p:cNvSpPr txBox="1"/>
          <p:nvPr/>
        </p:nvSpPr>
        <p:spPr>
          <a:xfrm>
            <a:off x="5852404" y="3474225"/>
            <a:ext cx="453970" cy="369332"/>
          </a:xfrm>
          <a:prstGeom prst="rect">
            <a:avLst/>
          </a:prstGeom>
          <a:noFill/>
        </p:spPr>
        <p:txBody>
          <a:bodyPr wrap="none" rtlCol="0">
            <a:spAutoFit/>
          </a:bodyPr>
          <a:lstStyle/>
          <a:p>
            <a:r>
              <a:rPr lang="en-US" dirty="0"/>
              <a:t>(3)</a:t>
            </a:r>
          </a:p>
        </p:txBody>
      </p:sp>
      <p:sp>
        <p:nvSpPr>
          <p:cNvPr id="43" name="TextBox 42">
            <a:extLst>
              <a:ext uri="{FF2B5EF4-FFF2-40B4-BE49-F238E27FC236}">
                <a16:creationId xmlns:a16="http://schemas.microsoft.com/office/drawing/2014/main" id="{BC563185-2A4A-451A-8066-35097D9D1C4F}"/>
              </a:ext>
            </a:extLst>
          </p:cNvPr>
          <p:cNvSpPr txBox="1"/>
          <p:nvPr/>
        </p:nvSpPr>
        <p:spPr>
          <a:xfrm>
            <a:off x="7079580" y="3440038"/>
            <a:ext cx="453970" cy="369332"/>
          </a:xfrm>
          <a:prstGeom prst="rect">
            <a:avLst/>
          </a:prstGeom>
          <a:noFill/>
        </p:spPr>
        <p:txBody>
          <a:bodyPr wrap="none" rtlCol="0">
            <a:spAutoFit/>
          </a:bodyPr>
          <a:lstStyle/>
          <a:p>
            <a:r>
              <a:rPr lang="en-US" dirty="0"/>
              <a:t>(4)</a:t>
            </a:r>
          </a:p>
        </p:txBody>
      </p:sp>
      <p:sp>
        <p:nvSpPr>
          <p:cNvPr id="4" name="Slide Number Placeholder 3">
            <a:extLst>
              <a:ext uri="{FF2B5EF4-FFF2-40B4-BE49-F238E27FC236}">
                <a16:creationId xmlns:a16="http://schemas.microsoft.com/office/drawing/2014/main" id="{61C22FED-F194-4121-9B4C-998E19A381B1}"/>
              </a:ext>
            </a:extLst>
          </p:cNvPr>
          <p:cNvSpPr>
            <a:spLocks noGrp="1"/>
          </p:cNvSpPr>
          <p:nvPr>
            <p:ph type="sldNum" sz="quarter" idx="12"/>
          </p:nvPr>
        </p:nvSpPr>
        <p:spPr>
          <a:xfrm>
            <a:off x="7104552" y="6453386"/>
            <a:ext cx="1197219" cy="404614"/>
          </a:xfrm>
          <a:prstGeom prst="rect">
            <a:avLst/>
          </a:prstGeom>
        </p:spPr>
        <p:txBody>
          <a:bodyPr vert="horz" lIns="91440" tIns="45720" rIns="91440" bIns="45720" rtlCol="0" anchor="ctr"/>
          <a:lstStyle>
            <a:defPPr>
              <a:defRPr lang="en-US"/>
            </a:defPPr>
            <a:lvl1pPr marL="0" algn="r" defTabSz="914400" rtl="0" latinLnBrk="0">
              <a:defRPr sz="1000" kern="1200" baseline="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9</a:t>
            </a:fld>
            <a:endParaRPr lang="en-US" dirty="0">
              <a:solidFill>
                <a:schemeClr val="tx1"/>
              </a:solidFill>
            </a:endParaRPr>
          </a:p>
        </p:txBody>
      </p:sp>
      <p:sp>
        <p:nvSpPr>
          <p:cNvPr id="35" name="TextBox 34">
            <a:extLst>
              <a:ext uri="{FF2B5EF4-FFF2-40B4-BE49-F238E27FC236}">
                <a16:creationId xmlns:a16="http://schemas.microsoft.com/office/drawing/2014/main" id="{6555A4B5-FE6F-4989-978E-6B4CF5397B97}"/>
              </a:ext>
            </a:extLst>
          </p:cNvPr>
          <p:cNvSpPr txBox="1"/>
          <p:nvPr/>
        </p:nvSpPr>
        <p:spPr>
          <a:xfrm>
            <a:off x="1124350" y="6276315"/>
            <a:ext cx="6889759" cy="646331"/>
          </a:xfrm>
          <a:prstGeom prst="rect">
            <a:avLst/>
          </a:prstGeom>
          <a:noFill/>
        </p:spPr>
        <p:txBody>
          <a:bodyPr wrap="square" rtlCol="0">
            <a:spAutoFit/>
          </a:bodyPr>
          <a:lstStyle/>
          <a:p>
            <a:r>
              <a:rPr lang="en-US" dirty="0">
                <a:solidFill>
                  <a:srgbClr val="FF0000"/>
                </a:solidFill>
              </a:rPr>
              <a:t>Dashed lines mean context switch due to software interrupt,</a:t>
            </a:r>
          </a:p>
          <a:p>
            <a:r>
              <a:rPr lang="en-US" dirty="0">
                <a:solidFill>
                  <a:srgbClr val="FF0000"/>
                </a:solidFill>
              </a:rPr>
              <a:t>This is also where execution mode changes to/from “privileged”</a:t>
            </a:r>
          </a:p>
        </p:txBody>
      </p:sp>
      <p:cxnSp>
        <p:nvCxnSpPr>
          <p:cNvPr id="36" name="Connector: Elbow 35">
            <a:extLst>
              <a:ext uri="{FF2B5EF4-FFF2-40B4-BE49-F238E27FC236}">
                <a16:creationId xmlns:a16="http://schemas.microsoft.com/office/drawing/2014/main" id="{C18D735C-721F-48D6-8D46-C38E10135CA5}"/>
              </a:ext>
            </a:extLst>
          </p:cNvPr>
          <p:cNvCxnSpPr>
            <a:cxnSpLocks/>
            <a:endCxn id="8" idx="2"/>
          </p:cNvCxnSpPr>
          <p:nvPr/>
        </p:nvCxnSpPr>
        <p:spPr>
          <a:xfrm rot="5400000" flipH="1" flipV="1">
            <a:off x="639712" y="4117986"/>
            <a:ext cx="2573594" cy="433623"/>
          </a:xfrm>
          <a:prstGeom prst="bentConnector3">
            <a:avLst>
              <a:gd name="adj1" fmla="val 258"/>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6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P spid="35" grpId="0"/>
    </p:bldLst>
  </p:timing>
</p:sld>
</file>

<file path=ppt/theme/theme1.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2977</Words>
  <Application>Microsoft Office PowerPoint</Application>
  <PresentationFormat>On-screen Show (4:3)</PresentationFormat>
  <Paragraphs>501</Paragraphs>
  <Slides>38</Slides>
  <Notes>2</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38</vt:i4>
      </vt:variant>
    </vt:vector>
  </HeadingPairs>
  <TitlesOfParts>
    <vt:vector size="55" baseType="lpstr">
      <vt:lpstr>Arial</vt:lpstr>
      <vt:lpstr>Arial Narrow</vt:lpstr>
      <vt:lpstr>Calibri</vt:lpstr>
      <vt:lpstr>Calibri Light</vt:lpstr>
      <vt:lpstr>Chalkboard</vt:lpstr>
      <vt:lpstr>Courier New</vt:lpstr>
      <vt:lpstr>Franklin Gothic Book</vt:lpstr>
      <vt:lpstr>Franklin Gothic Book (Body)</vt:lpstr>
      <vt:lpstr>Helvetica</vt:lpstr>
      <vt:lpstr>Impact</vt:lpstr>
      <vt:lpstr>Lucida Sans Unicode</vt:lpstr>
      <vt:lpstr>Neo Sans Intel</vt:lpstr>
      <vt:lpstr>Neo Sans Intel Medium</vt:lpstr>
      <vt:lpstr>Times New Roman</vt:lpstr>
      <vt:lpstr>Wingdings</vt:lpstr>
      <vt:lpstr>Intel dark blue background</vt:lpstr>
      <vt:lpstr>Crop</vt:lpstr>
      <vt:lpstr>Exceptions &amp; Hardware support</vt:lpstr>
      <vt:lpstr>Altering the Control Flow</vt:lpstr>
      <vt:lpstr>Exception Control Flow</vt:lpstr>
      <vt:lpstr>Asynchronous Exceptions (Interrupts)</vt:lpstr>
      <vt:lpstr>Interrupt Vectors</vt:lpstr>
      <vt:lpstr>Synchronous Exceptions: Traps, Faults, Aborts</vt:lpstr>
      <vt:lpstr>System Calls</vt:lpstr>
      <vt:lpstr>Mechanism of System Calls</vt:lpstr>
      <vt:lpstr>Control Flow in System Calls</vt:lpstr>
      <vt:lpstr>Faults</vt:lpstr>
      <vt:lpstr>Fault Example #1</vt:lpstr>
      <vt:lpstr>Fault Example #2</vt:lpstr>
      <vt:lpstr>Aborts</vt:lpstr>
      <vt:lpstr>Example: Web Server</vt:lpstr>
      <vt:lpstr>Summarizing Control Flow Exceptions</vt:lpstr>
      <vt:lpstr>Architectural Support for OS</vt:lpstr>
      <vt:lpstr>Architectural Features </vt:lpstr>
      <vt:lpstr>Dual-mode Execution</vt:lpstr>
      <vt:lpstr>Privileged Instructions - Examples</vt:lpstr>
      <vt:lpstr>A Simple CPU Model – Needs Some Change</vt:lpstr>
      <vt:lpstr>A CPU with Dual-Mode Operation</vt:lpstr>
      <vt:lpstr>What are “Necessary” Checks?</vt:lpstr>
      <vt:lpstr>Memory Protection</vt:lpstr>
      <vt:lpstr>Hardware Timer</vt:lpstr>
      <vt:lpstr>Mode Switch</vt:lpstr>
      <vt:lpstr>User  Kernel Mode Switch</vt:lpstr>
      <vt:lpstr>Kernel  User Mode Switch</vt:lpstr>
      <vt:lpstr>Safe Mode Transfer – Interrupt Handling</vt:lpstr>
      <vt:lpstr>Saving Process State: Difficulty</vt:lpstr>
      <vt:lpstr>Saving Process State: Difficulty</vt:lpstr>
      <vt:lpstr>To Summarize</vt:lpstr>
      <vt:lpstr>Plan of Action: Before Interrupt</vt:lpstr>
      <vt:lpstr>Plan of Action: Hardware Action</vt:lpstr>
      <vt:lpstr>Plan of Action: As Handler Starts</vt:lpstr>
      <vt:lpstr>User to Interrupt Handler – Mechanism on x86</vt:lpstr>
      <vt:lpstr>When Handler Ends</vt:lpstr>
      <vt:lpstr>Sequential vs Nested Interrupt Handling</vt:lpstr>
      <vt:lpstr>Summary: User/Kernel (Privileged) 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2020-08-24T03:28:06Z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