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36" r:id="rId3"/>
  </p:sldMasterIdLst>
  <p:notesMasterIdLst>
    <p:notesMasterId r:id="rId27"/>
  </p:notesMasterIdLst>
  <p:sldIdLst>
    <p:sldId id="256" r:id="rId4"/>
    <p:sldId id="397" r:id="rId5"/>
    <p:sldId id="403" r:id="rId6"/>
    <p:sldId id="406" r:id="rId7"/>
    <p:sldId id="399" r:id="rId8"/>
    <p:sldId id="405" r:id="rId9"/>
    <p:sldId id="341" r:id="rId10"/>
    <p:sldId id="420" r:id="rId11"/>
    <p:sldId id="359" r:id="rId12"/>
    <p:sldId id="343" r:id="rId13"/>
    <p:sldId id="363" r:id="rId14"/>
    <p:sldId id="364" r:id="rId15"/>
    <p:sldId id="418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084" autoAdjust="0"/>
  </p:normalViewPr>
  <p:slideViewPr>
    <p:cSldViewPr>
      <p:cViewPr varScale="1">
        <p:scale>
          <a:sx n="105" d="100"/>
          <a:sy n="105" d="100"/>
        </p:scale>
        <p:origin x="417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14973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FA070F4-9054-4295-8EE6-8FDB1A39590E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A169355-0583-426A-8DDB-B8494861D10B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1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057B06-FC5C-411A-9BEF-2485FB1259E8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092A0D-8BB5-47D8-8F73-8DCC42BBD00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411873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152DF11C-3C4F-468E-BCE3-8907C46B326F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A3C5A1-0D39-4354-9B52-135ADC47F7FA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5700976-C17D-46C4-8A20-877972998C1D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59FB5388-139D-4C3D-AAC9-1D18DEC18F4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CB83A2-48F4-43F7-A1C0-6CBEC6FBC83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379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213A49BE-395B-43D0-9AE6-348463AC6D26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80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C23221B-DFFE-49F0-BD3F-5640CAEE29F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8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02" r:id="rId12"/>
  </p:sldLayoutIdLst>
  <p:hf sldNum="0" hdr="0" ftr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lH4-oHnBb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180907" y="1600199"/>
            <a:ext cx="6781800" cy="21698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process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</a:t>
            </a:r>
            <a:r>
              <a:rPr lang="en-US"/>
              <a:t>313 Fall </a:t>
            </a:r>
            <a:r>
              <a:rPr lang="en-US" dirty="0"/>
              <a:t>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556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Reading Reference: Textbook 1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7465154" cy="4895851"/>
          </a:xfrm>
        </p:spPr>
        <p:txBody>
          <a:bodyPr>
            <a:normAutofit/>
          </a:bodyPr>
          <a:lstStyle/>
          <a:p>
            <a:r>
              <a:rPr lang="en-US" altLang="en-US" dirty="0"/>
              <a:t>Memory is logically divided into </a:t>
            </a:r>
            <a:r>
              <a:rPr lang="en-US" altLang="en-US" i="1" dirty="0"/>
              <a:t>pages</a:t>
            </a:r>
            <a:r>
              <a:rPr lang="en-US" altLang="en-US" dirty="0"/>
              <a:t>, which are fixed in size and aligned regions of memory</a:t>
            </a:r>
          </a:p>
          <a:p>
            <a:pPr lvl="1"/>
            <a:r>
              <a:rPr lang="en-US" altLang="en-US" dirty="0"/>
              <a:t>Typical size: 4KB/page</a:t>
            </a:r>
          </a:p>
          <a:p>
            <a:r>
              <a:rPr lang="en-US" dirty="0"/>
              <a:t>But pages are associated to a process only when necessary (i.e., read or written)</a:t>
            </a:r>
          </a:p>
          <a:p>
            <a:pPr lvl="1"/>
            <a:r>
              <a:rPr lang="en-US" dirty="0"/>
              <a:t>When not necessary, they are evicted to the disk</a:t>
            </a:r>
          </a:p>
          <a:p>
            <a:pPr lvl="1"/>
            <a:r>
              <a:rPr lang="en-US" dirty="0"/>
              <a:t>Thus a running process can be</a:t>
            </a:r>
            <a:br>
              <a:rPr lang="en-US" dirty="0"/>
            </a:br>
            <a:r>
              <a:rPr lang="en-US" dirty="0"/>
              <a:t>stored back to disk again!!!!</a:t>
            </a:r>
          </a:p>
          <a:p>
            <a:r>
              <a:rPr lang="en-US" dirty="0"/>
              <a:t>The mechanism of such </a:t>
            </a:r>
            <a:r>
              <a:rPr lang="en-US" b="1" dirty="0"/>
              <a:t>lazy-allocation </a:t>
            </a:r>
            <a:br>
              <a:rPr lang="en-US" dirty="0"/>
            </a:br>
            <a:r>
              <a:rPr lang="en-US" dirty="0"/>
              <a:t>is through </a:t>
            </a:r>
            <a:r>
              <a:rPr lang="en-US" b="1" dirty="0"/>
              <a:t>Page Fault</a:t>
            </a:r>
            <a:endParaRPr lang="en-US" b="1" i="1" dirty="0"/>
          </a:p>
          <a:p>
            <a:pPr lvl="1"/>
            <a:r>
              <a:rPr lang="en-US" dirty="0"/>
              <a:t>If a non-existent page is accessed (R/W),</a:t>
            </a:r>
            <a:br>
              <a:rPr lang="en-US" dirty="0"/>
            </a:br>
            <a:r>
              <a:rPr lang="en-US" dirty="0"/>
              <a:t>a page fault happens and fault-handler</a:t>
            </a:r>
            <a:br>
              <a:rPr lang="en-US" dirty="0"/>
            </a:br>
            <a:r>
              <a:rPr lang="en-US" dirty="0"/>
              <a:t>allocates the required page in physical </a:t>
            </a:r>
            <a:br>
              <a:rPr lang="en-US" dirty="0"/>
            </a:br>
            <a:r>
              <a:rPr lang="en-US" dirty="0"/>
              <a:t>memory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A45D-53FC-4EBE-90B7-95AF3A43E7E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7226300"/>
            <a:ext cx="6091196" cy="1715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Franklin Gothic Book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391ABC-BEAC-495F-AE3B-C3E504CC5248}"/>
              </a:ext>
            </a:extLst>
          </p:cNvPr>
          <p:cNvGrpSpPr/>
          <p:nvPr/>
        </p:nvGrpSpPr>
        <p:grpSpPr>
          <a:xfrm>
            <a:off x="6065653" y="3886200"/>
            <a:ext cx="3078347" cy="2945606"/>
            <a:chOff x="6025023" y="3886200"/>
            <a:chExt cx="3922784" cy="2945606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858000" y="3886200"/>
              <a:ext cx="1764285" cy="6646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0-4095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858001" y="4550885"/>
              <a:ext cx="1764284" cy="6079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4096-8191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6858000" y="5165724"/>
              <a:ext cx="1764285" cy="6646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8192-12287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858000" y="5805488"/>
              <a:ext cx="1764285" cy="6646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12288-16383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591698" y="6496051"/>
              <a:ext cx="461665" cy="335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8722782" y="3976688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0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8722782" y="4616450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1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8722782" y="5232322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8722782" y="5897563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60797" y="4376148"/>
              <a:ext cx="918257" cy="38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54359" y="4972492"/>
              <a:ext cx="918257" cy="38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5023" y="5634396"/>
              <a:ext cx="1123290" cy="38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79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from Virtual to Physical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916" y="2583273"/>
            <a:ext cx="1436474" cy="36502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78026" y="2995435"/>
            <a:ext cx="1416736" cy="126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586288" y="3386788"/>
            <a:ext cx="1416736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95572" y="3763390"/>
            <a:ext cx="13966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69171" y="2555079"/>
            <a:ext cx="1290133" cy="20517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-76200" y="5991104"/>
            <a:ext cx="624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34" y="2052054"/>
            <a:ext cx="16808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3856" y="2459411"/>
            <a:ext cx="2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76200" y="2825846"/>
            <a:ext cx="530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-54671" y="3190971"/>
            <a:ext cx="509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-156159" y="3578563"/>
            <a:ext cx="626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67412" y="2554810"/>
            <a:ext cx="1568530" cy="36502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7066522" y="2968554"/>
            <a:ext cx="1568530" cy="111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7074784" y="3354875"/>
            <a:ext cx="1560268" cy="345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412296" y="6003005"/>
            <a:ext cx="624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777780" y="2387509"/>
            <a:ext cx="2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690090" y="2805823"/>
            <a:ext cx="547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701382" y="3179582"/>
            <a:ext cx="577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8542" y="2992705"/>
            <a:ext cx="102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7986" y="2623425"/>
            <a:ext cx="10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7432" y="2953047"/>
            <a:ext cx="9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2141" y="2626103"/>
            <a:ext cx="96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086419" y="2418653"/>
            <a:ext cx="526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0K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086419" y="2783778"/>
            <a:ext cx="526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086419" y="3148903"/>
            <a:ext cx="526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073497" y="3514028"/>
            <a:ext cx="60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015178" y="3947895"/>
            <a:ext cx="66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16K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003024" y="2797383"/>
            <a:ext cx="16720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cxnSpLocks/>
          </p:cNvCxnSpPr>
          <p:nvPr/>
        </p:nvCxnSpPr>
        <p:spPr>
          <a:xfrm>
            <a:off x="1990668" y="3186764"/>
            <a:ext cx="1658528" cy="369332"/>
          </a:xfrm>
          <a:prstGeom prst="bentConnector3">
            <a:avLst>
              <a:gd name="adj1" fmla="val 5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8541" y="3390261"/>
            <a:ext cx="103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>
            <a:off x="2008560" y="3574927"/>
            <a:ext cx="1667017" cy="352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4929492" y="2783777"/>
            <a:ext cx="2145292" cy="375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</p:cNvCxnSpPr>
          <p:nvPr/>
        </p:nvCxnSpPr>
        <p:spPr>
          <a:xfrm rot="10800000" flipV="1">
            <a:off x="4940038" y="3190970"/>
            <a:ext cx="2126485" cy="1013005"/>
          </a:xfrm>
          <a:prstGeom prst="bentConnector3">
            <a:avLst>
              <a:gd name="adj1" fmla="val 42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33961" y="2328187"/>
            <a:ext cx="341794" cy="22786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44" name="Oval 43"/>
          <p:cNvSpPr/>
          <p:nvPr/>
        </p:nvSpPr>
        <p:spPr>
          <a:xfrm>
            <a:off x="2447101" y="2328187"/>
            <a:ext cx="341794" cy="22786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46266" y="4549061"/>
            <a:ext cx="144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Private to Process #1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09250" y="4537571"/>
            <a:ext cx="15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 Process #2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74899" y="2587026"/>
            <a:ext cx="1247405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88023" y="2962184"/>
            <a:ext cx="1229211" cy="3657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82271" y="3320898"/>
            <a:ext cx="1244666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1551" y="3686658"/>
            <a:ext cx="1235683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06664" y="2069809"/>
            <a:ext cx="19337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4664" y="2043158"/>
            <a:ext cx="18151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0791E-8D5C-45F4-B1A1-BF5BF57CDDE1}"/>
              </a:ext>
            </a:extLst>
          </p:cNvPr>
          <p:cNvSpPr txBox="1"/>
          <p:nvPr/>
        </p:nvSpPr>
        <p:spPr>
          <a:xfrm>
            <a:off x="3682271" y="4062874"/>
            <a:ext cx="1244666" cy="3657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4</a:t>
            </a:r>
          </a:p>
        </p:txBody>
      </p:sp>
    </p:spTree>
    <p:extLst>
      <p:ext uri="{BB962C8B-B14F-4D97-AF65-F5344CB8AC3E}">
        <p14:creationId xmlns:p14="http://schemas.microsoft.com/office/powerpoint/2010/main" val="28474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782" y="76200"/>
            <a:ext cx="7200900" cy="838200"/>
          </a:xfrm>
        </p:spPr>
        <p:txBody>
          <a:bodyPr/>
          <a:lstStyle/>
          <a:p>
            <a:r>
              <a:rPr lang="en-US" dirty="0"/>
              <a:t>Summarizing 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914400"/>
            <a:ext cx="7620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private address space of a process is made up of pages</a:t>
            </a:r>
          </a:p>
          <a:p>
            <a:pPr lvl="1"/>
            <a:r>
              <a:rPr lang="en-US" dirty="0"/>
              <a:t>These pages can be spread according to the wish of the kernel</a:t>
            </a:r>
          </a:p>
          <a:p>
            <a:pPr lvl="1"/>
            <a:r>
              <a:rPr lang="en-US" dirty="0"/>
              <a:t>Contiguous memory in processes’ view are not necessarily contiguous in physical memory – they can be physically scattered, but </a:t>
            </a:r>
            <a:r>
              <a:rPr lang="en-US" b="1" dirty="0">
                <a:solidFill>
                  <a:srgbClr val="FF0000"/>
                </a:solidFill>
              </a:rPr>
              <a:t>stitched</a:t>
            </a:r>
            <a:r>
              <a:rPr lang="en-US" dirty="0"/>
              <a:t> together by Virtual Memory system</a:t>
            </a:r>
          </a:p>
          <a:p>
            <a:r>
              <a:rPr lang="en-US" dirty="0"/>
              <a:t>Because memory is scarce, the whole private address space does not need to be allocated all the time:</a:t>
            </a:r>
          </a:p>
          <a:p>
            <a:pPr lvl="1"/>
            <a:r>
              <a:rPr lang="en-US" dirty="0"/>
              <a:t>Actual pages can be allocated/mapped only when needed (i.e., read or written) through </a:t>
            </a:r>
            <a:r>
              <a:rPr lang="en-US" b="1" dirty="0"/>
              <a:t>page faults</a:t>
            </a:r>
          </a:p>
          <a:p>
            <a:pPr lvl="1"/>
            <a:r>
              <a:rPr lang="en-US" dirty="0"/>
              <a:t>Even allocated but inactive pages can be swapped back to disk to make room for more active pages</a:t>
            </a:r>
          </a:p>
          <a:p>
            <a:r>
              <a:rPr lang="en-US" dirty="0"/>
              <a:t>Memory accesses can be slowed down by Page Table accesses</a:t>
            </a:r>
          </a:p>
          <a:p>
            <a:pPr lvl="1"/>
            <a:r>
              <a:rPr lang="en-US" dirty="0"/>
              <a:t>Each address must be translated to physical address by looking up in the process’s page table, which is also in memory</a:t>
            </a:r>
          </a:p>
          <a:p>
            <a:pPr lvl="1"/>
            <a:r>
              <a:rPr lang="en-US" dirty="0"/>
              <a:t>Thus each memory access is actually </a:t>
            </a:r>
            <a:r>
              <a:rPr lang="en-US" b="1" dirty="0">
                <a:solidFill>
                  <a:srgbClr val="FF0000"/>
                </a:solidFill>
              </a:rPr>
              <a:t>2 memory accesses</a:t>
            </a:r>
            <a:r>
              <a:rPr lang="en-US" dirty="0"/>
              <a:t>: 1 for page table, another for the actual memory access</a:t>
            </a:r>
          </a:p>
          <a:p>
            <a:pPr lvl="1"/>
            <a:r>
              <a:rPr lang="en-US" dirty="0"/>
              <a:t>There is a cache called Translation Lookaside Buffer (TLB) which stores popular translations – thus hiding the double latency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3DCD-796F-4772-9433-9C96FC5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– An Interesting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0A67-7193-4B24-8E99-3650A901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watch this video, which is very informative, yet small: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https://www.youtube.com/watch?v=qlH4-oHnBb8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CE8B-3799-4651-BCD5-3154838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687F-0E4A-4607-8EAC-64EE8936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7" y="247650"/>
            <a:ext cx="7200900" cy="895350"/>
          </a:xfrm>
        </p:spPr>
        <p:txBody>
          <a:bodyPr/>
          <a:lstStyle/>
          <a:p>
            <a:r>
              <a:rPr lang="en-US" dirty="0"/>
              <a:t>Process States -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0DB-BE7C-4692-AD56-64A5F7C7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5157986"/>
          </a:xfrm>
        </p:spPr>
        <p:txBody>
          <a:bodyPr/>
          <a:lstStyle/>
          <a:p>
            <a:r>
              <a:rPr lang="en-US" dirty="0"/>
              <a:t>Assume the following processes A, B, C are loaded in memory</a:t>
            </a:r>
          </a:p>
          <a:p>
            <a:pPr lvl="1"/>
            <a:r>
              <a:rPr lang="en-US" dirty="0"/>
              <a:t>Assume we are not using Virtual Memory in this case</a:t>
            </a:r>
          </a:p>
          <a:p>
            <a:pPr lvl="1"/>
            <a:r>
              <a:rPr lang="en-US" dirty="0"/>
              <a:t>The processes are completely loaded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1DF6-8D79-4129-9224-9CE86BAE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2" y="2542504"/>
            <a:ext cx="4138133" cy="411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90136"/>
            <a:ext cx="4929466" cy="32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009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</a:t>
            </a:r>
            <a:br>
              <a:rPr lang="en-US" dirty="0"/>
            </a:br>
            <a:r>
              <a:rPr lang="en-US" dirty="0"/>
              <a:t>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1066800"/>
          </a:xfrm>
        </p:spPr>
        <p:txBody>
          <a:bodyPr/>
          <a:lstStyle/>
          <a:p>
            <a:r>
              <a:rPr lang="en-US" b="1" dirty="0"/>
              <a:t>Trace</a:t>
            </a:r>
            <a:r>
              <a:rPr lang="en-US" dirty="0"/>
              <a:t>: The sequence of instructions that execute for a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91515"/>
            <a:ext cx="3124200" cy="431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49" y="228600"/>
            <a:ext cx="5305984" cy="65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990600"/>
          </a:xfrm>
        </p:spPr>
        <p:txBody>
          <a:bodyPr/>
          <a:lstStyle/>
          <a:p>
            <a:r>
              <a:rPr lang="en-US" dirty="0"/>
              <a:t>Process Trace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71600"/>
            <a:ext cx="72009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Dispatcher is show in blue shaded box</a:t>
            </a:r>
          </a:p>
          <a:p>
            <a:pPr lvl="1"/>
            <a:r>
              <a:rPr lang="en-US" dirty="0"/>
              <a:t>The same dispatcher code runs between any 2 processes</a:t>
            </a:r>
          </a:p>
          <a:p>
            <a:r>
              <a:rPr lang="en-US" dirty="0"/>
              <a:t>The figure shows several (52) instruction cycles from the 3 processes</a:t>
            </a:r>
          </a:p>
          <a:p>
            <a:r>
              <a:rPr lang="en-US" dirty="0"/>
              <a:t>The trace starts with process A by overwriting PC with 5000, which is the first instruction of A</a:t>
            </a:r>
          </a:p>
          <a:p>
            <a:r>
              <a:rPr lang="en-US" dirty="0"/>
              <a:t>The OS allows exactly 6 instruction before the timer fires</a:t>
            </a:r>
          </a:p>
          <a:p>
            <a:pPr lvl="1"/>
            <a:r>
              <a:rPr lang="en-US" dirty="0"/>
              <a:t>i.e., kicks out the currently running process</a:t>
            </a:r>
          </a:p>
          <a:p>
            <a:pPr lvl="1"/>
            <a:r>
              <a:rPr lang="en-US" dirty="0"/>
              <a:t>This prevents programs from monopolizing  the CPU</a:t>
            </a:r>
          </a:p>
          <a:p>
            <a:r>
              <a:rPr lang="en-US" dirty="0"/>
              <a:t>CPU goes from A to B after A is kicked out for the timer</a:t>
            </a:r>
          </a:p>
          <a:p>
            <a:r>
              <a:rPr lang="en-US" dirty="0"/>
              <a:t>B gets kicked out because of requesting I/O</a:t>
            </a:r>
          </a:p>
          <a:p>
            <a:r>
              <a:rPr lang="en-US" dirty="0"/>
              <a:t>Then the CPU alternates between A and C because B is still waiting for the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990600"/>
          </a:xfrm>
        </p:spPr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54654"/>
            <a:ext cx="4343400" cy="5093746"/>
          </a:xfrm>
        </p:spPr>
        <p:txBody>
          <a:bodyPr/>
          <a:lstStyle/>
          <a:p>
            <a:r>
              <a:rPr lang="en-US" dirty="0"/>
              <a:t>Let us start with elementary </a:t>
            </a:r>
            <a:br>
              <a:rPr lang="en-US" dirty="0"/>
            </a:br>
            <a:r>
              <a:rPr lang="en-US" dirty="0"/>
              <a:t>2-state model</a:t>
            </a:r>
          </a:p>
          <a:p>
            <a:r>
              <a:rPr lang="en-US" dirty="0"/>
              <a:t>This queue is some sort of a priority queue, where the priority is on some scheduling metric</a:t>
            </a:r>
          </a:p>
          <a:p>
            <a:r>
              <a:rPr lang="en-US" dirty="0"/>
              <a:t>Content of the Queue:</a:t>
            </a:r>
          </a:p>
          <a:p>
            <a:pPr lvl="1"/>
            <a:r>
              <a:rPr lang="en-US" dirty="0"/>
              <a:t>Pointer to PCB</a:t>
            </a:r>
          </a:p>
          <a:p>
            <a:r>
              <a:rPr lang="en-US" dirty="0">
                <a:solidFill>
                  <a:srgbClr val="FF0000"/>
                </a:solidFill>
              </a:rPr>
              <a:t>Limitation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Does not handle I/O operations well</a:t>
            </a:r>
          </a:p>
          <a:p>
            <a:pPr lvl="1"/>
            <a:r>
              <a:rPr lang="en-US" dirty="0"/>
              <a:t>Can bring a process that is still waiting on I/O</a:t>
            </a:r>
          </a:p>
          <a:p>
            <a:pPr lvl="1"/>
            <a:r>
              <a:rPr lang="en-US" dirty="0"/>
              <a:t>The process will stay idle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4311496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5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"/>
            <a:ext cx="7200900" cy="990600"/>
          </a:xfrm>
        </p:spPr>
        <p:txBody>
          <a:bodyPr>
            <a:normAutofit/>
          </a:bodyPr>
          <a:lstStyle/>
          <a:p>
            <a:r>
              <a:rPr lang="en-US" dirty="0"/>
              <a:t>Refined Process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4419600"/>
          </a:xfrm>
        </p:spPr>
        <p:txBody>
          <a:bodyPr/>
          <a:lstStyle/>
          <a:p>
            <a:r>
              <a:rPr lang="en-US" dirty="0"/>
              <a:t>It has 5 states</a:t>
            </a:r>
          </a:p>
          <a:p>
            <a:pPr lvl="1"/>
            <a:r>
              <a:rPr lang="en-US" dirty="0"/>
              <a:t>Newly added states: “New”, “Blocked”, “Exit” </a:t>
            </a:r>
          </a:p>
          <a:p>
            <a:r>
              <a:rPr lang="en-US" dirty="0"/>
              <a:t>Addition of “Blocked” state is obvious</a:t>
            </a:r>
          </a:p>
          <a:p>
            <a:pPr lvl="1"/>
            <a:r>
              <a:rPr lang="en-US" dirty="0"/>
              <a:t>Avoids bringing the process back to ready queue before I/O operation or the event actually finished</a:t>
            </a:r>
          </a:p>
          <a:p>
            <a:r>
              <a:rPr lang="en-US" dirty="0"/>
              <a:t>“New” state is when the PCB is created, but the process is not loaded in memory yet</a:t>
            </a:r>
          </a:p>
          <a:p>
            <a:pPr lvl="1"/>
            <a:r>
              <a:rPr lang="en-US" dirty="0"/>
              <a:t>Either because it is the usual delay</a:t>
            </a:r>
          </a:p>
          <a:p>
            <a:pPr lvl="1"/>
            <a:r>
              <a:rPr lang="en-US" dirty="0"/>
              <a:t>Or because there is no room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354606"/>
            <a:ext cx="6565347" cy="251460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36542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"/>
            <a:ext cx="76581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Refined Process State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4419600"/>
          </a:xfrm>
        </p:spPr>
        <p:txBody>
          <a:bodyPr/>
          <a:lstStyle/>
          <a:p>
            <a:r>
              <a:rPr lang="en-US" dirty="0"/>
              <a:t>Exit State: The process is removed from the list of executable processes, but it is held by the OS for collecting some information about it</a:t>
            </a:r>
          </a:p>
          <a:p>
            <a:pPr lvl="1"/>
            <a:r>
              <a:rPr lang="en-US" dirty="0"/>
              <a:t>E.g., an accounting program collecting information about all processes</a:t>
            </a:r>
          </a:p>
          <a:p>
            <a:r>
              <a:rPr lang="en-US" dirty="0"/>
              <a:t>New State: Is used for memory management</a:t>
            </a:r>
          </a:p>
          <a:p>
            <a:pPr lvl="1"/>
            <a:r>
              <a:rPr lang="en-US" dirty="0"/>
              <a:t>There might a limit on how many processes can be there in the main memory</a:t>
            </a:r>
          </a:p>
          <a:p>
            <a:pPr lvl="1"/>
            <a:r>
              <a:rPr lang="en-US" dirty="0"/>
              <a:t>The process’s PCB is in memory, but not its executable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1" y="4518513"/>
            <a:ext cx="6108147" cy="2339487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406091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161B-E5A8-4DEE-A3C8-3D94D18D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28600"/>
            <a:ext cx="7200900" cy="914400"/>
          </a:xfrm>
        </p:spPr>
        <p:txBody>
          <a:bodyPr/>
          <a:lstStyle/>
          <a:p>
            <a:r>
              <a:rPr lang="en-US" dirty="0"/>
              <a:t>Process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6A86-8D4F-4FAA-A791-BA6FCA0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174845"/>
            <a:ext cx="72009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is an instance of a running programming. This happens through its </a:t>
            </a:r>
            <a:r>
              <a:rPr lang="en-US" b="1" dirty="0"/>
              <a:t>Abstraction</a:t>
            </a:r>
          </a:p>
          <a:p>
            <a:pPr lvl="1"/>
            <a:r>
              <a:rPr lang="en-US" dirty="0"/>
              <a:t>Also defined as “A Program in Action”</a:t>
            </a:r>
          </a:p>
          <a:p>
            <a:pPr lvl="1"/>
            <a:r>
              <a:rPr lang="en-US" dirty="0"/>
              <a:t>Aka, an “instance” of a program, much like an </a:t>
            </a:r>
            <a:r>
              <a:rPr lang="en-US" b="1" dirty="0"/>
              <a:t>object</a:t>
            </a:r>
            <a:r>
              <a:rPr lang="en-US" dirty="0"/>
              <a:t> is an instance of a </a:t>
            </a:r>
            <a:r>
              <a:rPr lang="en-US" b="1" dirty="0"/>
              <a:t>class </a:t>
            </a:r>
            <a:r>
              <a:rPr lang="en-US" dirty="0"/>
              <a:t>in OOP</a:t>
            </a:r>
          </a:p>
          <a:p>
            <a:pPr lvl="1"/>
            <a:r>
              <a:rPr lang="en-US" dirty="0"/>
              <a:t>Provided by the OS and used by the program</a:t>
            </a:r>
          </a:p>
          <a:p>
            <a:r>
              <a:rPr lang="en-US" dirty="0"/>
              <a:t>To the OS, Process is a </a:t>
            </a:r>
            <a:r>
              <a:rPr lang="en-US" b="1" dirty="0"/>
              <a:t>data structure (and more) </a:t>
            </a:r>
            <a:r>
              <a:rPr lang="en-US" dirty="0"/>
              <a:t>representing a running program</a:t>
            </a:r>
          </a:p>
          <a:p>
            <a:pPr lvl="1"/>
            <a:r>
              <a:rPr lang="en-US" dirty="0"/>
              <a:t>Used to save a program’s state</a:t>
            </a:r>
          </a:p>
          <a:p>
            <a:pPr lvl="1"/>
            <a:r>
              <a:rPr lang="en-US" dirty="0"/>
              <a:t>A program can be kicked out and restored using it</a:t>
            </a:r>
          </a:p>
          <a:p>
            <a:r>
              <a:rPr lang="en-US" dirty="0"/>
              <a:t>To the program, </a:t>
            </a:r>
            <a:r>
              <a:rPr lang="en-US" b="1" dirty="0"/>
              <a:t>Process</a:t>
            </a:r>
            <a:r>
              <a:rPr lang="en-US" dirty="0"/>
              <a:t> is a view of the entire system – memory, CPU, disk and all I/O devices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Whatever</a:t>
            </a:r>
            <a:r>
              <a:rPr lang="en-US" dirty="0"/>
              <a:t> the program needs, Process has it </a:t>
            </a:r>
          </a:p>
          <a:p>
            <a:pPr lvl="1"/>
            <a:r>
              <a:rPr lang="en-US" dirty="0"/>
              <a:t>Example: File handles, network socket etc. are kept inside the process</a:t>
            </a:r>
          </a:p>
          <a:p>
            <a:pPr lvl="1"/>
            <a:r>
              <a:rPr lang="en-US" dirty="0"/>
              <a:t>This view of the system is also called </a:t>
            </a:r>
            <a:r>
              <a:rPr lang="en-US" b="1" dirty="0"/>
              <a:t>machine state</a:t>
            </a:r>
          </a:p>
        </p:txBody>
      </p:sp>
    </p:spTree>
    <p:extLst>
      <p:ext uri="{BB962C8B-B14F-4D97-AF65-F5344CB8AC3E}">
        <p14:creationId xmlns:p14="http://schemas.microsoft.com/office/powerpoint/2010/main" val="224183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Now, the </a:t>
            </a:r>
            <a:br>
              <a:rPr lang="en-US" dirty="0"/>
            </a:br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555"/>
            <a:ext cx="7810500" cy="4687645"/>
          </a:xfrm>
        </p:spPr>
        <p:txBody>
          <a:bodyPr/>
          <a:lstStyle/>
          <a:p>
            <a:r>
              <a:rPr lang="en-US" dirty="0"/>
              <a:t>New-&gt;Ready:</a:t>
            </a:r>
          </a:p>
          <a:p>
            <a:pPr lvl="1"/>
            <a:r>
              <a:rPr lang="en-US" dirty="0"/>
              <a:t>When there is </a:t>
            </a:r>
            <a:br>
              <a:rPr lang="en-US" dirty="0"/>
            </a:br>
            <a:r>
              <a:rPr lang="en-US" dirty="0"/>
              <a:t>room for a new process in memory</a:t>
            </a:r>
          </a:p>
          <a:p>
            <a:r>
              <a:rPr lang="en-US" dirty="0"/>
              <a:t>Ready-&gt;Running:</a:t>
            </a:r>
          </a:p>
          <a:p>
            <a:pPr lvl="1"/>
            <a:r>
              <a:rPr lang="en-US" dirty="0"/>
              <a:t>When the scheduler picks this process</a:t>
            </a:r>
          </a:p>
          <a:p>
            <a:r>
              <a:rPr lang="en-US" dirty="0"/>
              <a:t>Running-&gt;Exit:</a:t>
            </a:r>
          </a:p>
          <a:p>
            <a:pPr lvl="1"/>
            <a:r>
              <a:rPr lang="en-US" dirty="0"/>
              <a:t>Normal or due to some unavoidable/unrecoverable error (e.g., segmentation fault, divide by 0)</a:t>
            </a:r>
          </a:p>
          <a:p>
            <a:r>
              <a:rPr lang="en-US" dirty="0"/>
              <a:t>Running-&gt;Ready:</a:t>
            </a:r>
          </a:p>
          <a:p>
            <a:pPr lvl="1"/>
            <a:r>
              <a:rPr lang="en-US" dirty="0"/>
              <a:t>Timer fired</a:t>
            </a:r>
          </a:p>
          <a:p>
            <a:pPr lvl="1"/>
            <a:r>
              <a:rPr lang="en-US" dirty="0"/>
              <a:t>A low-priority process is running in CPU and a higher priority process got unblocked for I/O finish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76200"/>
            <a:ext cx="5353319" cy="205038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81129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4419600"/>
          </a:xfrm>
        </p:spPr>
        <p:txBody>
          <a:bodyPr/>
          <a:lstStyle/>
          <a:p>
            <a:r>
              <a:rPr lang="en-US" dirty="0"/>
              <a:t>Running-&gt;Blocked</a:t>
            </a:r>
          </a:p>
          <a:p>
            <a:pPr lvl="1"/>
            <a:r>
              <a:rPr lang="en-US" dirty="0"/>
              <a:t>I/O or other event request that are not ready, or would take time</a:t>
            </a:r>
          </a:p>
          <a:p>
            <a:r>
              <a:rPr lang="en-US" dirty="0"/>
              <a:t>Blocked-&gt;Ready</a:t>
            </a:r>
          </a:p>
          <a:p>
            <a:pPr lvl="1"/>
            <a:r>
              <a:rPr lang="en-US" dirty="0"/>
              <a:t>Event on which the process is waiting has finished</a:t>
            </a:r>
          </a:p>
          <a:p>
            <a:r>
              <a:rPr lang="en-US" dirty="0"/>
              <a:t>Ready-&gt;Exit</a:t>
            </a:r>
          </a:p>
          <a:p>
            <a:pPr lvl="1"/>
            <a:r>
              <a:rPr lang="en-US" dirty="0"/>
              <a:t>Parent process terminates child before it could even run</a:t>
            </a:r>
          </a:p>
          <a:p>
            <a:r>
              <a:rPr lang="en-US" dirty="0"/>
              <a:t>Blocked-&gt;Exit</a:t>
            </a:r>
          </a:p>
          <a:p>
            <a:pPr lvl="1"/>
            <a:r>
              <a:rPr lang="en-US" dirty="0"/>
              <a:t>Parent process killed the child while it was waiting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192" y="304800"/>
            <a:ext cx="72009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Queueing Model for Proc.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92" y="1143000"/>
            <a:ext cx="72009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implement the 5-state model, we will now need 2 queues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2-queue model is also not enough</a:t>
            </a:r>
          </a:p>
          <a:p>
            <a:pPr lvl="1"/>
            <a:r>
              <a:rPr lang="en-US" dirty="0"/>
              <a:t>Does not make sense to make a file request from disk and URL request behind the Network card wait in the same queue</a:t>
            </a:r>
          </a:p>
          <a:p>
            <a:r>
              <a:rPr lang="en-US" dirty="0"/>
              <a:t>In reality, each I/O device, each lock, and thus each event needs a separate wait queue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35" y="1524000"/>
            <a:ext cx="6729413" cy="2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990600"/>
          </a:xfrm>
        </p:spPr>
        <p:txBody>
          <a:bodyPr/>
          <a:lstStyle/>
          <a:p>
            <a:r>
              <a:rPr lang="en-US" dirty="0"/>
              <a:t>Queueing Model 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561" y="1143000"/>
            <a:ext cx="7200900" cy="2209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8/30/2020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1" y="1105667"/>
            <a:ext cx="6882571" cy="54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7951"/>
            <a:ext cx="7200900" cy="1485900"/>
          </a:xfrm>
        </p:spPr>
        <p:txBody>
          <a:bodyPr/>
          <a:lstStyle/>
          <a:p>
            <a:r>
              <a:rPr lang="en-US" dirty="0"/>
              <a:t>Process Data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838200"/>
            <a:ext cx="7429500" cy="4114800"/>
          </a:xfrm>
        </p:spPr>
        <p:txBody>
          <a:bodyPr>
            <a:normAutofit/>
          </a:bodyPr>
          <a:lstStyle/>
          <a:p>
            <a:r>
              <a:rPr lang="en-US" dirty="0"/>
              <a:t>How does the OS represent a process in the kernel? </a:t>
            </a:r>
          </a:p>
          <a:p>
            <a:pPr lvl="1"/>
            <a:r>
              <a:rPr lang="en-US" dirty="0"/>
              <a:t>Using a data structure called </a:t>
            </a:r>
            <a:r>
              <a:rPr lang="en-US" dirty="0">
                <a:solidFill>
                  <a:srgbClr val="FF0000"/>
                </a:solidFill>
              </a:rPr>
              <a:t>Process Control Block (PCB)</a:t>
            </a:r>
          </a:p>
          <a:p>
            <a:pPr lvl="1"/>
            <a:r>
              <a:rPr lang="en-US" dirty="0"/>
              <a:t>Because of PCB, the OS can </a:t>
            </a:r>
            <a:r>
              <a:rPr lang="en-US" b="1" dirty="0">
                <a:solidFill>
                  <a:srgbClr val="FF0000"/>
                </a:solidFill>
              </a:rPr>
              <a:t>“kickout” </a:t>
            </a:r>
            <a:r>
              <a:rPr lang="en-US" dirty="0"/>
              <a:t>a process and </a:t>
            </a:r>
            <a:r>
              <a:rPr lang="en-US" b="1" dirty="0">
                <a:solidFill>
                  <a:srgbClr val="FF0000"/>
                </a:solidFill>
              </a:rPr>
              <a:t>“bring it back”</a:t>
            </a:r>
            <a:r>
              <a:rPr lang="en-US" dirty="0"/>
              <a:t> as if nothing has happened</a:t>
            </a:r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6668FB6D-78D5-4F71-BFB9-27B2A89C0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29054"/>
              </p:ext>
            </p:extLst>
          </p:nvPr>
        </p:nvGraphicFramePr>
        <p:xfrm>
          <a:off x="1543050" y="2257528"/>
          <a:ext cx="6172200" cy="4602649"/>
        </p:xfrm>
        <a:graphic>
          <a:graphicData uri="http://schemas.openxmlformats.org/drawingml/2006/table">
            <a:tbl>
              <a:tblPr/>
              <a:tblGrid>
                <a:gridCol w="234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47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identification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(use: to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locate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a processes)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id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parent process id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user 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5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processor state information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(use: to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restore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a processes as it was)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register set 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All general regs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Specials (e.g., PC, SP, EFLAGS)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condition codes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Overflow, jump to take or not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processor status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3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control information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(use: to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treat/run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a processes appropriately)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state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scheduling information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event (wait-for)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memory-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mgmt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information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owned resources (e.g., list of opened files)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200900" cy="1143000"/>
          </a:xfrm>
        </p:spPr>
        <p:txBody>
          <a:bodyPr>
            <a:normAutofit/>
          </a:bodyPr>
          <a:lstStyle/>
          <a:p>
            <a:r>
              <a:rPr lang="en-US" dirty="0"/>
              <a:t>OS’s Internal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4481278" cy="4267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OS keeps a lot of information in the main memory, much of this info is about:</a:t>
            </a:r>
          </a:p>
          <a:p>
            <a:pPr lvl="1"/>
            <a:r>
              <a:rPr lang="en-US" dirty="0"/>
              <a:t>Resources (e.g., devices, memory state)</a:t>
            </a:r>
          </a:p>
          <a:p>
            <a:pPr lvl="1"/>
            <a:r>
              <a:rPr lang="en-US" dirty="0"/>
              <a:t>Running programs/processes</a:t>
            </a:r>
          </a:p>
          <a:p>
            <a:r>
              <a:rPr lang="en-US" dirty="0"/>
              <a:t>Note that program data is not same as PCB</a:t>
            </a:r>
          </a:p>
          <a:p>
            <a:pPr lvl="1"/>
            <a:r>
              <a:rPr lang="en-US" dirty="0"/>
              <a:t>PCB is like a process’s metadata</a:t>
            </a:r>
          </a:p>
          <a:p>
            <a:pPr lvl="1"/>
            <a:r>
              <a:rPr lang="en-US" dirty="0"/>
              <a:t>Program’s data (variables, allocated memory) and code are kept in the process image (i.e., address space), which is separate and usually bigger in footprint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24600"/>
            <a:ext cx="2209800" cy="404614"/>
          </a:xfrm>
        </p:spPr>
        <p:txBody>
          <a:bodyPr/>
          <a:lstStyle/>
          <a:p>
            <a:r>
              <a:rPr lang="en-US" dirty="0"/>
              <a:t>Source: OS – Internals and Design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7E1283-302B-4AE0-B23A-90E8D340EAD0}"/>
              </a:ext>
            </a:extLst>
          </p:cNvPr>
          <p:cNvGrpSpPr/>
          <p:nvPr/>
        </p:nvGrpSpPr>
        <p:grpSpPr>
          <a:xfrm>
            <a:off x="4953000" y="1828800"/>
            <a:ext cx="4191000" cy="4191000"/>
            <a:chOff x="3886200" y="1828800"/>
            <a:chExt cx="5214130" cy="4735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6200" y="1828800"/>
              <a:ext cx="5214130" cy="4419601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69152" y="3962399"/>
              <a:ext cx="3703248" cy="2601721"/>
              <a:chOff x="2819814" y="3886200"/>
              <a:chExt cx="4266786" cy="289270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876800" y="3886200"/>
                <a:ext cx="2209800" cy="28927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cxnSpLocks/>
                <a:stCxn id="9" idx="3"/>
                <a:endCxn id="6" idx="2"/>
              </p:cNvCxnSpPr>
              <p:nvPr/>
            </p:nvCxnSpPr>
            <p:spPr>
              <a:xfrm flipV="1">
                <a:off x="4540526" y="5332551"/>
                <a:ext cx="336273" cy="25502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819814" y="5181601"/>
                <a:ext cx="1720712" cy="8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PCBs of all processes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5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78696"/>
            <a:ext cx="7239000" cy="5739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Abstraction Mechanism 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927" y="2105462"/>
            <a:ext cx="7713677" cy="357663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400" dirty="0"/>
              <a:t>Process provides each program with two key abstractions:</a:t>
            </a:r>
          </a:p>
          <a:p>
            <a:pPr lvl="1">
              <a:defRPr/>
            </a:pPr>
            <a:r>
              <a:rPr lang="en-US" altLang="en-US" sz="2100" b="1" dirty="0"/>
              <a:t>Logical control flow </a:t>
            </a:r>
            <a:r>
              <a:rPr lang="en-US" altLang="en-US" sz="2100" dirty="0"/>
              <a:t>for</a:t>
            </a:r>
            <a:r>
              <a:rPr lang="en-US" altLang="en-US" sz="2100" b="1" dirty="0"/>
              <a:t> CPU virtualization</a:t>
            </a:r>
          </a:p>
          <a:p>
            <a:pPr lvl="2" eaLnBrk="1" hangingPunct="1">
              <a:defRPr/>
            </a:pPr>
            <a:r>
              <a:rPr lang="en-US" altLang="en-US" dirty="0"/>
              <a:t>Each program seems to have exclusive use of the CPU</a:t>
            </a:r>
          </a:p>
          <a:p>
            <a:pPr lvl="1">
              <a:defRPr/>
            </a:pPr>
            <a:r>
              <a:rPr lang="en-US" altLang="en-US" sz="2100" b="1" dirty="0"/>
              <a:t>Private address space </a:t>
            </a:r>
            <a:r>
              <a:rPr lang="en-US" altLang="en-US" sz="2100" dirty="0"/>
              <a:t>for</a:t>
            </a:r>
            <a:r>
              <a:rPr lang="en-US" altLang="en-US" sz="2100" b="1" dirty="0"/>
              <a:t> Memory virtualization</a:t>
            </a:r>
          </a:p>
          <a:p>
            <a:pPr lvl="2" eaLnBrk="1" hangingPunct="1">
              <a:defRPr/>
            </a:pPr>
            <a:r>
              <a:rPr lang="en-US" altLang="en-US" dirty="0"/>
              <a:t>Each program seems to have exclusive use of main memory</a:t>
            </a:r>
            <a:endParaRPr lang="en-US" altLang="en-US" b="1" dirty="0"/>
          </a:p>
          <a:p>
            <a:pPr eaLnBrk="1" hangingPunct="1">
              <a:defRPr/>
            </a:pPr>
            <a:r>
              <a:rPr lang="en-US" altLang="en-US" sz="2400" dirty="0"/>
              <a:t>How are these illusions maintained?</a:t>
            </a:r>
          </a:p>
          <a:p>
            <a:pPr lvl="1" eaLnBrk="1" hangingPunct="1">
              <a:defRPr/>
            </a:pPr>
            <a:r>
              <a:rPr lang="en-US" altLang="en-US" sz="2100" dirty="0"/>
              <a:t>Process executions </a:t>
            </a:r>
            <a:r>
              <a:rPr lang="en-US" altLang="en-US" sz="2100" b="1" dirty="0"/>
              <a:t>interleaved </a:t>
            </a:r>
            <a:r>
              <a:rPr lang="en-US" altLang="en-US" sz="2100" dirty="0"/>
              <a:t>(multiprogramming and timesharing)</a:t>
            </a:r>
          </a:p>
          <a:p>
            <a:pPr lvl="1" eaLnBrk="1" hangingPunct="1">
              <a:defRPr/>
            </a:pPr>
            <a:r>
              <a:rPr lang="en-US" altLang="en-US" sz="2100" dirty="0"/>
              <a:t>Private address spaces managed by </a:t>
            </a:r>
            <a:r>
              <a:rPr lang="en-US" altLang="en-US" sz="2100" u="sng" dirty="0"/>
              <a:t>virtual memory system </a:t>
            </a:r>
            <a:r>
              <a:rPr lang="en-US" altLang="en-US" sz="2100" dirty="0"/>
              <a:t>(will describe that in a 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8DF-E94A-466E-B968-4D0ED843AF5A}" type="datetime1">
              <a:rPr lang="en-US" smtClean="0"/>
              <a:t>8/30/2020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184900" y="2408237"/>
            <a:ext cx="2349500" cy="349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Line 3"/>
          <p:cNvSpPr>
            <a:spLocks noChangeShapeType="1"/>
          </p:cNvSpPr>
          <p:nvPr/>
        </p:nvSpPr>
        <p:spPr bwMode="auto">
          <a:xfrm>
            <a:off x="4730750" y="248443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999" y="258042"/>
            <a:ext cx="7200900" cy="898525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Logical Control Flow using Context Switch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996950" y="2789237"/>
            <a:ext cx="0" cy="242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1384300" y="2636837"/>
            <a:ext cx="257810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1363663" y="2654300"/>
            <a:ext cx="2200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Preempt Process A and store</a:t>
            </a:r>
          </a:p>
          <a:p>
            <a:r>
              <a:rPr lang="en-US" sz="1200"/>
              <a:t>all relevant information.</a:t>
            </a:r>
          </a:p>
        </p:txBody>
      </p:sp>
      <p:sp>
        <p:nvSpPr>
          <p:cNvPr id="52233" name="Rectangle 10"/>
          <p:cNvSpPr>
            <a:spLocks noChangeArrowheads="1"/>
          </p:cNvSpPr>
          <p:nvPr/>
        </p:nvSpPr>
        <p:spPr bwMode="auto">
          <a:xfrm>
            <a:off x="1363663" y="3263900"/>
            <a:ext cx="2489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Load information about</a:t>
            </a:r>
          </a:p>
          <a:p>
            <a:r>
              <a:rPr lang="en-US" sz="1200"/>
              <a:t>Process B and continue execution</a:t>
            </a:r>
          </a:p>
        </p:txBody>
      </p:sp>
      <p:sp>
        <p:nvSpPr>
          <p:cNvPr id="52234" name="Rectangle 11"/>
          <p:cNvSpPr>
            <a:spLocks noChangeArrowheads="1"/>
          </p:cNvSpPr>
          <p:nvPr/>
        </p:nvSpPr>
        <p:spPr bwMode="auto">
          <a:xfrm>
            <a:off x="1384300" y="4313237"/>
            <a:ext cx="257810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1363663" y="4330700"/>
            <a:ext cx="21891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Preempt Process B and store</a:t>
            </a:r>
          </a:p>
          <a:p>
            <a:r>
              <a:rPr lang="en-US" sz="1200"/>
              <a:t>all relevant information.</a:t>
            </a:r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1363663" y="4940300"/>
            <a:ext cx="2500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Load information about</a:t>
            </a:r>
          </a:p>
          <a:p>
            <a:r>
              <a:rPr lang="en-US" sz="1200"/>
              <a:t>Process A and continue execution</a:t>
            </a:r>
          </a:p>
        </p:txBody>
      </p:sp>
      <p:sp>
        <p:nvSpPr>
          <p:cNvPr id="52237" name="Line 14"/>
          <p:cNvSpPr>
            <a:spLocks noChangeShapeType="1"/>
          </p:cNvSpPr>
          <p:nvPr/>
        </p:nvSpPr>
        <p:spPr bwMode="auto">
          <a:xfrm>
            <a:off x="996950" y="2484437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1003300" y="2782887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>
            <a:off x="3975100" y="3544887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>
            <a:off x="4730750" y="3551237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 flipH="1">
            <a:off x="3962400" y="4459287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 flipH="1">
            <a:off x="990600" y="5221287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996950" y="5227637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>
            <a:off x="4730750" y="4465637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Rectangle 22"/>
          <p:cNvSpPr>
            <a:spLocks noChangeArrowheads="1"/>
          </p:cNvSpPr>
          <p:nvPr/>
        </p:nvSpPr>
        <p:spPr bwMode="auto">
          <a:xfrm rot="-5400000">
            <a:off x="4556125" y="28479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1"/>
              <a:t>(idle)</a:t>
            </a:r>
          </a:p>
        </p:txBody>
      </p:sp>
      <p:sp>
        <p:nvSpPr>
          <p:cNvPr id="52246" name="Rectangle 23"/>
          <p:cNvSpPr>
            <a:spLocks noChangeArrowheads="1"/>
          </p:cNvSpPr>
          <p:nvPr/>
        </p:nvSpPr>
        <p:spPr bwMode="auto">
          <a:xfrm rot="-5400000">
            <a:off x="4556125" y="50577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1"/>
              <a:t>(idle)</a:t>
            </a:r>
          </a:p>
        </p:txBody>
      </p:sp>
      <p:sp>
        <p:nvSpPr>
          <p:cNvPr id="52247" name="Rectangle 24"/>
          <p:cNvSpPr>
            <a:spLocks noChangeArrowheads="1"/>
          </p:cNvSpPr>
          <p:nvPr/>
        </p:nvSpPr>
        <p:spPr bwMode="auto">
          <a:xfrm rot="-5400000">
            <a:off x="822325" y="38385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1"/>
              <a:t>(idle)</a:t>
            </a:r>
          </a:p>
        </p:txBody>
      </p:sp>
      <p:sp>
        <p:nvSpPr>
          <p:cNvPr id="52248" name="Rectangle 25"/>
          <p:cNvSpPr>
            <a:spLocks noChangeArrowheads="1"/>
          </p:cNvSpPr>
          <p:nvPr/>
        </p:nvSpPr>
        <p:spPr bwMode="auto">
          <a:xfrm>
            <a:off x="601663" y="2151062"/>
            <a:ext cx="11890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 A</a:t>
            </a:r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3954463" y="2151062"/>
            <a:ext cx="117316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 dirty="0"/>
              <a:t>Process B</a:t>
            </a:r>
          </a:p>
        </p:txBody>
      </p:sp>
      <p:sp>
        <p:nvSpPr>
          <p:cNvPr id="52250" name="Rectangle 27"/>
          <p:cNvSpPr>
            <a:spLocks noChangeArrowheads="1"/>
          </p:cNvSpPr>
          <p:nvPr/>
        </p:nvSpPr>
        <p:spPr bwMode="auto">
          <a:xfrm>
            <a:off x="6184900" y="2401887"/>
            <a:ext cx="23495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 identification</a:t>
            </a:r>
          </a:p>
        </p:txBody>
      </p:sp>
      <p:sp>
        <p:nvSpPr>
          <p:cNvPr id="52251" name="Rectangle 28"/>
          <p:cNvSpPr>
            <a:spLocks noChangeArrowheads="1"/>
          </p:cNvSpPr>
          <p:nvPr/>
        </p:nvSpPr>
        <p:spPr bwMode="auto">
          <a:xfrm>
            <a:off x="6184900" y="3544887"/>
            <a:ext cx="23495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processor state </a:t>
            </a:r>
          </a:p>
          <a:p>
            <a:r>
              <a:rPr lang="en-US" sz="1800" i="1"/>
              <a:t>information</a:t>
            </a:r>
          </a:p>
        </p:txBody>
      </p:sp>
      <p:sp>
        <p:nvSpPr>
          <p:cNvPr id="52252" name="Rectangle 29"/>
          <p:cNvSpPr>
            <a:spLocks noChangeArrowheads="1"/>
          </p:cNvSpPr>
          <p:nvPr/>
        </p:nvSpPr>
        <p:spPr bwMode="auto">
          <a:xfrm>
            <a:off x="6184900" y="4611687"/>
            <a:ext cx="23495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 control</a:t>
            </a:r>
          </a:p>
          <a:p>
            <a:r>
              <a:rPr lang="en-US" sz="1800" i="1"/>
              <a:t>information</a:t>
            </a:r>
          </a:p>
        </p:txBody>
      </p:sp>
      <p:sp>
        <p:nvSpPr>
          <p:cNvPr id="52253" name="Rectangle 30"/>
          <p:cNvSpPr>
            <a:spLocks noChangeArrowheads="1"/>
          </p:cNvSpPr>
          <p:nvPr/>
        </p:nvSpPr>
        <p:spPr bwMode="auto">
          <a:xfrm>
            <a:off x="1606550" y="2859087"/>
            <a:ext cx="1898650" cy="298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54" name="Rectangle 31"/>
          <p:cNvSpPr>
            <a:spLocks noChangeArrowheads="1"/>
          </p:cNvSpPr>
          <p:nvPr/>
        </p:nvSpPr>
        <p:spPr bwMode="auto">
          <a:xfrm>
            <a:off x="5880100" y="2255837"/>
            <a:ext cx="2959100" cy="4025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55" name="Line 32"/>
          <p:cNvSpPr>
            <a:spLocks noChangeShapeType="1"/>
          </p:cNvSpPr>
          <p:nvPr/>
        </p:nvSpPr>
        <p:spPr bwMode="auto">
          <a:xfrm flipV="1">
            <a:off x="3511550" y="2243137"/>
            <a:ext cx="2355850" cy="615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6" name="Line 33"/>
          <p:cNvSpPr>
            <a:spLocks noChangeShapeType="1"/>
          </p:cNvSpPr>
          <p:nvPr/>
        </p:nvSpPr>
        <p:spPr bwMode="auto">
          <a:xfrm>
            <a:off x="3511550" y="3163887"/>
            <a:ext cx="2355850" cy="3117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Rectangle 34"/>
          <p:cNvSpPr>
            <a:spLocks noChangeArrowheads="1"/>
          </p:cNvSpPr>
          <p:nvPr/>
        </p:nvSpPr>
        <p:spPr bwMode="auto">
          <a:xfrm>
            <a:off x="6316663" y="5961062"/>
            <a:ext cx="24209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EBEF-3A9D-4232-8DFF-00464496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64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Address Space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588201" y="1139826"/>
            <a:ext cx="5888799" cy="94470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A program’s data can be divided into different </a:t>
            </a:r>
            <a:br>
              <a:rPr lang="en-US" altLang="en-US" dirty="0"/>
            </a:br>
            <a:r>
              <a:rPr lang="en-US" altLang="en-US" dirty="0"/>
              <a:t>parts; therefore they are loaded as groups into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307-DCC4-47AA-81B6-72DF4505C87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9220" name="Rectangle 4"/>
          <p:cNvSpPr>
            <a:spLocks noChangeAspect="1" noChangeArrowheads="1"/>
          </p:cNvSpPr>
          <p:nvPr/>
        </p:nvSpPr>
        <p:spPr bwMode="auto">
          <a:xfrm>
            <a:off x="2498725" y="1935163"/>
            <a:ext cx="6948488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70009" y="290512"/>
            <a:ext cx="2232026" cy="2268106"/>
            <a:chOff x="2994817" y="2519363"/>
            <a:chExt cx="2232026" cy="2268106"/>
          </a:xfrm>
        </p:grpSpPr>
        <p:sp>
          <p:nvSpPr>
            <p:cNvPr id="9223" name="Rectangle 8"/>
            <p:cNvSpPr>
              <a:spLocks noChangeAspect="1" noChangeArrowheads="1"/>
            </p:cNvSpPr>
            <p:nvPr/>
          </p:nvSpPr>
          <p:spPr bwMode="auto">
            <a:xfrm>
              <a:off x="2995613" y="2970484"/>
              <a:ext cx="2230437" cy="48508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run-time heap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/>
                <a:t>(managed by </a:t>
              </a:r>
              <a:r>
                <a:rPr lang="en-US" altLang="en-US" sz="1400" i="1" dirty="0"/>
                <a:t>new/malloc</a:t>
              </a:r>
              <a:r>
                <a:rPr lang="en-US" altLang="en-US" sz="1400" dirty="0"/>
                <a:t>)</a:t>
              </a:r>
            </a:p>
          </p:txBody>
        </p:sp>
        <p:sp>
          <p:nvSpPr>
            <p:cNvPr id="9226" name="Rectangle 11"/>
            <p:cNvSpPr>
              <a:spLocks noChangeAspect="1" noChangeArrowheads="1"/>
            </p:cNvSpPr>
            <p:nvPr/>
          </p:nvSpPr>
          <p:spPr bwMode="auto">
            <a:xfrm>
              <a:off x="2995613" y="2519363"/>
              <a:ext cx="2230437" cy="45085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user stack</a:t>
              </a:r>
            </a:p>
          </p:txBody>
        </p:sp>
        <p:sp>
          <p:nvSpPr>
            <p:cNvPr id="9238" name="Rectangle 25"/>
            <p:cNvSpPr>
              <a:spLocks noChangeAspect="1" noChangeArrowheads="1"/>
            </p:cNvSpPr>
            <p:nvPr/>
          </p:nvSpPr>
          <p:spPr bwMode="auto">
            <a:xfrm>
              <a:off x="2994818" y="3455565"/>
              <a:ext cx="2232025" cy="53657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read/write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(e.g., global variables)</a:t>
              </a:r>
            </a:p>
          </p:txBody>
        </p:sp>
        <p:sp>
          <p:nvSpPr>
            <p:cNvPr id="9239" name="Rectangle 26"/>
            <p:cNvSpPr>
              <a:spLocks noChangeAspect="1" noChangeArrowheads="1"/>
            </p:cNvSpPr>
            <p:nvPr/>
          </p:nvSpPr>
          <p:spPr bwMode="auto">
            <a:xfrm>
              <a:off x="2994817" y="3990553"/>
              <a:ext cx="2232025" cy="7969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read-only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/>
                <a:t>(e.g., code, constant</a:t>
              </a:r>
              <a:br>
                <a:rPr lang="en-US" altLang="en-US" sz="1400" dirty="0"/>
              </a:br>
              <a:r>
                <a:rPr lang="en-US" altLang="en-US" sz="1400" dirty="0"/>
                <a:t> variables)</a:t>
              </a:r>
            </a:p>
          </p:txBody>
        </p:sp>
        <p:sp>
          <p:nvSpPr>
            <p:cNvPr id="9242" name="Line 30"/>
            <p:cNvSpPr>
              <a:spLocks noChangeAspect="1" noChangeShapeType="1"/>
            </p:cNvSpPr>
            <p:nvPr/>
          </p:nvSpPr>
          <p:spPr bwMode="auto">
            <a:xfrm>
              <a:off x="2995613" y="2519363"/>
              <a:ext cx="22304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5755C29-670B-4085-A309-C9E1CAD1C0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7459" y="2811349"/>
            <a:ext cx="4934543" cy="3566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2A4A5B-14B5-426A-9CEA-12E00974F1C0}"/>
              </a:ext>
            </a:extLst>
          </p:cNvPr>
          <p:cNvSpPr/>
          <p:nvPr/>
        </p:nvSpPr>
        <p:spPr>
          <a:xfrm>
            <a:off x="609173" y="3048000"/>
            <a:ext cx="5462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Therefore, in very simple terms, the memory looks like the following with several programs loaded:</a:t>
            </a:r>
          </a:p>
        </p:txBody>
      </p:sp>
    </p:spTree>
    <p:extLst>
      <p:ext uri="{BB962C8B-B14F-4D97-AF65-F5344CB8AC3E}">
        <p14:creationId xmlns:p14="http://schemas.microsoft.com/office/powerpoint/2010/main" val="403078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Private Address Space Illusion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58925"/>
            <a:ext cx="8307387" cy="955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But each process is made to believe that the memory looks like the following – thanks to Virtual Memory: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307-DCC4-47AA-81B6-72DF4505C87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9220" name="Rectangle 4"/>
          <p:cNvSpPr>
            <a:spLocks noChangeAspect="1" noChangeArrowheads="1"/>
          </p:cNvSpPr>
          <p:nvPr/>
        </p:nvSpPr>
        <p:spPr bwMode="auto">
          <a:xfrm>
            <a:off x="2498725" y="1935163"/>
            <a:ext cx="6948488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01732" y="2387600"/>
            <a:ext cx="5651468" cy="4241800"/>
            <a:chOff x="1752600" y="2387600"/>
            <a:chExt cx="5651468" cy="4241800"/>
          </a:xfrm>
        </p:grpSpPr>
        <p:sp>
          <p:nvSpPr>
            <p:cNvPr id="9221" name="Rectangle 6"/>
            <p:cNvSpPr>
              <a:spLocks noChangeAspect="1" noChangeArrowheads="1"/>
            </p:cNvSpPr>
            <p:nvPr/>
          </p:nvSpPr>
          <p:spPr bwMode="auto">
            <a:xfrm>
              <a:off x="2995613" y="3514725"/>
              <a:ext cx="2230437" cy="53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memory mapped region for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shared libraries</a:t>
              </a:r>
            </a:p>
          </p:txBody>
        </p:sp>
        <p:sp>
          <p:nvSpPr>
            <p:cNvPr id="9222" name="Rectangle 7"/>
            <p:cNvSpPr>
              <a:spLocks noChangeAspect="1" noChangeArrowheads="1"/>
            </p:cNvSpPr>
            <p:nvPr/>
          </p:nvSpPr>
          <p:spPr bwMode="auto">
            <a:xfrm>
              <a:off x="2995613" y="4048125"/>
              <a:ext cx="2230437" cy="57785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altLang="en-US" sz="1400"/>
            </a:p>
          </p:txBody>
        </p:sp>
        <p:sp>
          <p:nvSpPr>
            <p:cNvPr id="9223" name="Rectangle 8"/>
            <p:cNvSpPr>
              <a:spLocks noChangeAspect="1" noChangeArrowheads="1"/>
            </p:cNvSpPr>
            <p:nvPr/>
          </p:nvSpPr>
          <p:spPr bwMode="auto">
            <a:xfrm>
              <a:off x="2995613" y="4629150"/>
              <a:ext cx="2230437" cy="5349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run-time heap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(managed by malloc)</a:t>
              </a:r>
            </a:p>
          </p:txBody>
        </p:sp>
        <p:sp>
          <p:nvSpPr>
            <p:cNvPr id="9224" name="Rectangle 9"/>
            <p:cNvSpPr>
              <a:spLocks noChangeAspect="1" noChangeArrowheads="1"/>
            </p:cNvSpPr>
            <p:nvPr/>
          </p:nvSpPr>
          <p:spPr bwMode="auto">
            <a:xfrm>
              <a:off x="2995613" y="2787650"/>
              <a:ext cx="2230437" cy="725488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altLang="en-US" sz="1400"/>
            </a:p>
          </p:txBody>
        </p:sp>
        <p:sp>
          <p:nvSpPr>
            <p:cNvPr id="9225" name="Line 10"/>
            <p:cNvSpPr>
              <a:spLocks noChangeAspect="1" noChangeShapeType="1"/>
            </p:cNvSpPr>
            <p:nvPr/>
          </p:nvSpPr>
          <p:spPr bwMode="auto">
            <a:xfrm flipH="1" flipV="1">
              <a:off x="4144963" y="4311650"/>
              <a:ext cx="1587" cy="304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6" name="Rectangle 11"/>
            <p:cNvSpPr>
              <a:spLocks noChangeAspect="1" noChangeArrowheads="1"/>
            </p:cNvSpPr>
            <p:nvPr/>
          </p:nvSpPr>
          <p:spPr bwMode="auto">
            <a:xfrm>
              <a:off x="2995613" y="2519363"/>
              <a:ext cx="2230437" cy="4508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user stack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(created at runtime)</a:t>
              </a:r>
            </a:p>
          </p:txBody>
        </p:sp>
        <p:sp>
          <p:nvSpPr>
            <p:cNvPr id="9227" name="Line 12"/>
            <p:cNvSpPr>
              <a:spLocks noChangeAspect="1" noChangeShapeType="1"/>
            </p:cNvSpPr>
            <p:nvPr/>
          </p:nvSpPr>
          <p:spPr bwMode="auto">
            <a:xfrm flipH="1" flipV="1">
              <a:off x="4144963" y="3336925"/>
              <a:ext cx="1587" cy="182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8" name="Line 13"/>
            <p:cNvSpPr>
              <a:spLocks noChangeAspect="1" noChangeShapeType="1"/>
            </p:cNvSpPr>
            <p:nvPr/>
          </p:nvSpPr>
          <p:spPr bwMode="auto">
            <a:xfrm flipH="1">
              <a:off x="4144963" y="2970213"/>
              <a:ext cx="1587" cy="1825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9" name="Rectangle 14"/>
            <p:cNvSpPr>
              <a:spLocks noChangeAspect="1" noChangeArrowheads="1"/>
            </p:cNvSpPr>
            <p:nvPr/>
          </p:nvSpPr>
          <p:spPr bwMode="auto">
            <a:xfrm>
              <a:off x="2986088" y="6200775"/>
              <a:ext cx="2232025" cy="3175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Kernel </a:t>
              </a:r>
            </a:p>
          </p:txBody>
        </p:sp>
        <p:sp>
          <p:nvSpPr>
            <p:cNvPr id="9230" name="Text Box 15"/>
            <p:cNvSpPr txBox="1">
              <a:spLocks noChangeAspect="1" noChangeArrowheads="1"/>
            </p:cNvSpPr>
            <p:nvPr/>
          </p:nvSpPr>
          <p:spPr bwMode="auto">
            <a:xfrm>
              <a:off x="2371725" y="63246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0</a:t>
              </a:r>
            </a:p>
          </p:txBody>
        </p:sp>
        <p:sp>
          <p:nvSpPr>
            <p:cNvPr id="9231" name="Text Box 16"/>
            <p:cNvSpPr txBox="1">
              <a:spLocks noChangeAspect="1" noChangeArrowheads="1"/>
            </p:cNvSpPr>
            <p:nvPr/>
          </p:nvSpPr>
          <p:spPr bwMode="auto">
            <a:xfrm>
              <a:off x="5470525" y="2847975"/>
              <a:ext cx="193354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%esp (stack pointer)</a:t>
              </a:r>
            </a:p>
          </p:txBody>
        </p:sp>
        <p:sp>
          <p:nvSpPr>
            <p:cNvPr id="9232" name="Line 17"/>
            <p:cNvSpPr>
              <a:spLocks noChangeAspect="1" noChangeShapeType="1"/>
            </p:cNvSpPr>
            <p:nvPr/>
          </p:nvSpPr>
          <p:spPr bwMode="auto">
            <a:xfrm flipH="1">
              <a:off x="5226050" y="2968625"/>
              <a:ext cx="3048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33" name="Text Box 20"/>
            <p:cNvSpPr txBox="1">
              <a:spLocks noChangeAspect="1" noChangeArrowheads="1"/>
            </p:cNvSpPr>
            <p:nvPr/>
          </p:nvSpPr>
          <p:spPr bwMode="auto">
            <a:xfrm>
              <a:off x="5592763" y="4495800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brk</a:t>
              </a:r>
            </a:p>
          </p:txBody>
        </p:sp>
        <p:sp>
          <p:nvSpPr>
            <p:cNvPr id="9234" name="Line 21"/>
            <p:cNvSpPr>
              <a:spLocks noChangeAspect="1" noChangeShapeType="1"/>
            </p:cNvSpPr>
            <p:nvPr/>
          </p:nvSpPr>
          <p:spPr bwMode="auto">
            <a:xfrm flipH="1">
              <a:off x="5287963" y="4616450"/>
              <a:ext cx="304800" cy="1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35" name="Text Box 22"/>
            <p:cNvSpPr txBox="1">
              <a:spLocks noChangeAspect="1" noChangeArrowheads="1"/>
            </p:cNvSpPr>
            <p:nvPr/>
          </p:nvSpPr>
          <p:spPr bwMode="auto">
            <a:xfrm>
              <a:off x="1752600" y="2387600"/>
              <a:ext cx="12588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9236" name="Text Box 23"/>
            <p:cNvSpPr txBox="1">
              <a:spLocks noChangeAspect="1" noChangeArrowheads="1"/>
            </p:cNvSpPr>
            <p:nvPr/>
          </p:nvSpPr>
          <p:spPr bwMode="auto">
            <a:xfrm>
              <a:off x="1752600" y="6005513"/>
              <a:ext cx="1250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0x08048000</a:t>
              </a:r>
            </a:p>
          </p:txBody>
        </p:sp>
        <p:sp>
          <p:nvSpPr>
            <p:cNvPr id="9237" name="Text Box 24"/>
            <p:cNvSpPr txBox="1">
              <a:spLocks noChangeAspect="1" noChangeArrowheads="1"/>
            </p:cNvSpPr>
            <p:nvPr/>
          </p:nvSpPr>
          <p:spPr bwMode="auto">
            <a:xfrm>
              <a:off x="1752600" y="3873500"/>
              <a:ext cx="1250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0x40000000</a:t>
              </a:r>
            </a:p>
          </p:txBody>
        </p:sp>
        <p:sp>
          <p:nvSpPr>
            <p:cNvPr id="9238" name="Rectangle 25"/>
            <p:cNvSpPr>
              <a:spLocks noChangeAspect="1" noChangeArrowheads="1"/>
            </p:cNvSpPr>
            <p:nvPr/>
          </p:nvSpPr>
          <p:spPr bwMode="auto">
            <a:xfrm>
              <a:off x="2986088" y="5164138"/>
              <a:ext cx="2232025" cy="53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read/write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(.data, .bss)</a:t>
              </a:r>
            </a:p>
          </p:txBody>
        </p:sp>
        <p:sp>
          <p:nvSpPr>
            <p:cNvPr id="9239" name="Rectangle 26"/>
            <p:cNvSpPr>
              <a:spLocks noChangeAspect="1" noChangeArrowheads="1"/>
            </p:cNvSpPr>
            <p:nvPr/>
          </p:nvSpPr>
          <p:spPr bwMode="auto">
            <a:xfrm>
              <a:off x="2986088" y="5665788"/>
              <a:ext cx="2232025" cy="5349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read-only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(.init, .text, .rodata)</a:t>
              </a:r>
            </a:p>
          </p:txBody>
        </p:sp>
        <p:sp>
          <p:nvSpPr>
            <p:cNvPr id="9240" name="AutoShape 27"/>
            <p:cNvSpPr>
              <a:spLocks noChangeAspect="1"/>
            </p:cNvSpPr>
            <p:nvPr/>
          </p:nvSpPr>
          <p:spPr bwMode="auto">
            <a:xfrm>
              <a:off x="5302250" y="5467429"/>
              <a:ext cx="518818" cy="430054"/>
            </a:xfrm>
            <a:prstGeom prst="rightBrace">
              <a:avLst>
                <a:gd name="adj1" fmla="val 1395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241" name="Text Box 28"/>
            <p:cNvSpPr txBox="1">
              <a:spLocks noChangeAspect="1" noChangeArrowheads="1"/>
            </p:cNvSpPr>
            <p:nvPr/>
          </p:nvSpPr>
          <p:spPr bwMode="auto">
            <a:xfrm>
              <a:off x="5739128" y="5486400"/>
              <a:ext cx="1576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 dirty="0"/>
                <a:t>loaded from the 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en-US" sz="1400" dirty="0"/>
                <a:t>executable file</a:t>
              </a:r>
            </a:p>
          </p:txBody>
        </p:sp>
        <p:sp>
          <p:nvSpPr>
            <p:cNvPr id="9242" name="Line 30"/>
            <p:cNvSpPr>
              <a:spLocks noChangeAspect="1" noChangeShapeType="1"/>
            </p:cNvSpPr>
            <p:nvPr/>
          </p:nvSpPr>
          <p:spPr bwMode="auto">
            <a:xfrm>
              <a:off x="2995613" y="2519363"/>
              <a:ext cx="22304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2286000"/>
            <a:ext cx="6837775" cy="1355169"/>
            <a:chOff x="762000" y="2286000"/>
            <a:chExt cx="6837775" cy="1355169"/>
          </a:xfrm>
        </p:grpSpPr>
        <p:sp>
          <p:nvSpPr>
            <p:cNvPr id="4" name="Oval 3"/>
            <p:cNvSpPr/>
            <p:nvPr/>
          </p:nvSpPr>
          <p:spPr>
            <a:xfrm>
              <a:off x="762000" y="2286000"/>
              <a:ext cx="15240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/>
            <p:cNvCxnSpPr>
              <a:stCxn id="4" idx="4"/>
              <a:endCxn id="8" idx="1"/>
            </p:cNvCxnSpPr>
            <p:nvPr/>
          </p:nvCxnSpPr>
          <p:spPr>
            <a:xfrm rot="16200000" flipH="1">
              <a:off x="3200647" y="1142753"/>
              <a:ext cx="637103" cy="399039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14396" y="3271837"/>
              <a:ext cx="208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How big can this be?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4396" y="3700760"/>
            <a:ext cx="3304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Depends on machine architecture.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 a 32 bit machine 2</a:t>
            </a:r>
            <a:r>
              <a:rPr lang="en-US" baseline="30000" dirty="0">
                <a:solidFill>
                  <a:srgbClr val="FF0000"/>
                </a:solidFill>
              </a:rPr>
              <a:t>32  </a:t>
            </a:r>
            <a:r>
              <a:rPr lang="en-US" dirty="0">
                <a:solidFill>
                  <a:srgbClr val="FF0000"/>
                </a:solidFill>
              </a:rPr>
              <a:t>= 4GB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a 64 bit machine 2</a:t>
            </a:r>
            <a:r>
              <a:rPr lang="en-US" baseline="30000" dirty="0">
                <a:solidFill>
                  <a:srgbClr val="FF0000"/>
                </a:solidFill>
              </a:rPr>
              <a:t>64  </a:t>
            </a:r>
            <a:r>
              <a:rPr lang="en-US" dirty="0">
                <a:solidFill>
                  <a:srgbClr val="FF0000"/>
                </a:solidFill>
              </a:rPr>
              <a:t>= 16EB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process image really 2</a:t>
            </a:r>
            <a:r>
              <a:rPr lang="en-US" baseline="30000" dirty="0"/>
              <a:t>32</a:t>
            </a:r>
            <a:r>
              <a:rPr lang="en-US" dirty="0"/>
              <a:t> = 4GB long?</a:t>
            </a:r>
          </a:p>
          <a:p>
            <a:pPr lvl="1"/>
            <a:r>
              <a:rPr lang="en-US" dirty="0"/>
              <a:t>It would be nice for us, programmers</a:t>
            </a:r>
          </a:p>
          <a:p>
            <a:pPr lvl="1"/>
            <a:r>
              <a:rPr lang="en-US" dirty="0"/>
              <a:t>But typically, physical memory is quite limited</a:t>
            </a:r>
          </a:p>
          <a:p>
            <a:pPr lvl="1"/>
            <a:r>
              <a:rPr lang="en-US" dirty="0"/>
              <a:t>Virtual memory in action</a:t>
            </a:r>
          </a:p>
          <a:p>
            <a:r>
              <a:rPr lang="en-US" dirty="0"/>
              <a:t>What is then Virtual Memory?</a:t>
            </a:r>
          </a:p>
          <a:p>
            <a:pPr lvl="1"/>
            <a:r>
              <a:rPr lang="en-US" dirty="0"/>
              <a:t>For that, we now need to a little understanding on how memory is organized in a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1226-50E2-4679-9AEF-C7D21D70891E}" type="datetime1">
              <a:rPr lang="en-US" smtClean="0"/>
              <a:t>8/30/2020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1809</Words>
  <Application>Microsoft Office PowerPoint</Application>
  <PresentationFormat>On-screen Show (4:3)</PresentationFormat>
  <Paragraphs>274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MS PGothic</vt:lpstr>
      <vt:lpstr>MS PGothic</vt:lpstr>
      <vt:lpstr>Arial</vt:lpstr>
      <vt:lpstr>Arial Narrow</vt:lpstr>
      <vt:lpstr>Calibri</vt:lpstr>
      <vt:lpstr>Calibri Light</vt:lpstr>
      <vt:lpstr>Chalkboard</vt:lpstr>
      <vt:lpstr>Courier New</vt:lpstr>
      <vt:lpstr>Franklin Gothic Book</vt:lpstr>
      <vt:lpstr>Helvetica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Crop</vt:lpstr>
      <vt:lpstr>Introduction to process</vt:lpstr>
      <vt:lpstr>Process Definition</vt:lpstr>
      <vt:lpstr>Process Data Structures</vt:lpstr>
      <vt:lpstr>OS’s Internal Tables</vt:lpstr>
      <vt:lpstr>Abstraction Mechanism </vt:lpstr>
      <vt:lpstr>Logical Control Flow using Context Switch</vt:lpstr>
      <vt:lpstr>Address Space</vt:lpstr>
      <vt:lpstr>Private Address Space Illusion</vt:lpstr>
      <vt:lpstr>Question</vt:lpstr>
      <vt:lpstr>Memory Organization</vt:lpstr>
      <vt:lpstr>Mapping from Virtual to Physical Memory</vt:lpstr>
      <vt:lpstr>Summarizing Virtual Memory</vt:lpstr>
      <vt:lpstr>Virtual Memory – An Interesting Video</vt:lpstr>
      <vt:lpstr>Process States - An Example</vt:lpstr>
      <vt:lpstr>Process  Trace</vt:lpstr>
      <vt:lpstr>Process Trace Discussion</vt:lpstr>
      <vt:lpstr>Process States</vt:lpstr>
      <vt:lpstr>Refined Process State Model</vt:lpstr>
      <vt:lpstr>Refined Process State Model (2)</vt:lpstr>
      <vt:lpstr>Now, the  Transitions</vt:lpstr>
      <vt:lpstr>Transitions</vt:lpstr>
      <vt:lpstr>Queueing Model for Proc. States</vt:lpstr>
      <vt:lpstr>Queueing Model 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2020-08-30T20:13:59Z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