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706" r:id="rId2"/>
    <p:sldMasterId id="2147483724" r:id="rId3"/>
  </p:sldMasterIdLst>
  <p:notesMasterIdLst>
    <p:notesMasterId r:id="rId28"/>
  </p:notesMasterIdLst>
  <p:sldIdLst>
    <p:sldId id="256" r:id="rId4"/>
    <p:sldId id="365" r:id="rId5"/>
    <p:sldId id="366" r:id="rId6"/>
    <p:sldId id="410" r:id="rId7"/>
    <p:sldId id="411" r:id="rId8"/>
    <p:sldId id="379" r:id="rId9"/>
    <p:sldId id="412" r:id="rId10"/>
    <p:sldId id="413" r:id="rId11"/>
    <p:sldId id="385" r:id="rId12"/>
    <p:sldId id="383" r:id="rId13"/>
    <p:sldId id="387" r:id="rId14"/>
    <p:sldId id="414" r:id="rId15"/>
    <p:sldId id="415" r:id="rId16"/>
    <p:sldId id="371" r:id="rId17"/>
    <p:sldId id="416" r:id="rId18"/>
    <p:sldId id="378" r:id="rId19"/>
    <p:sldId id="420" r:id="rId20"/>
    <p:sldId id="417" r:id="rId21"/>
    <p:sldId id="421" r:id="rId22"/>
    <p:sldId id="422" r:id="rId23"/>
    <p:sldId id="419" r:id="rId24"/>
    <p:sldId id="375" r:id="rId25"/>
    <p:sldId id="409" r:id="rId26"/>
    <p:sldId id="373" r:id="rId27"/>
  </p:sldIdLst>
  <p:sldSz cx="9144000" cy="6858000" type="screen4x3"/>
  <p:notesSz cx="6858000" cy="91440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084" autoAdjust="0"/>
  </p:normalViewPr>
  <p:slideViewPr>
    <p:cSldViewPr>
      <p:cViewPr varScale="1">
        <p:scale>
          <a:sx n="110" d="100"/>
          <a:sy n="110" d="100"/>
        </p:scale>
        <p:origin x="1068"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2.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1.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2447E72A-D913-4DC2-9E0A-E520CE8FCC86}" type="datetimeFigureOut">
              <a:rPr lang="en-US" smtClean="0"/>
              <a:pPr/>
              <a:t>9/8/2020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A5D78FC6-CE17-4259-A63C-DDFC12E048FC}" type="slidenum">
              <a:rPr lang="en-US" smtClean="0"/>
              <a:pPr/>
              <a:t>‹#›</a:t>
            </a:fld>
            <a:endParaRPr lang="en-US"/>
          </a:p>
        </p:txBody>
      </p:sp>
    </p:spTree>
    <p:extLst>
      <p:ext uri="{BB962C8B-B14F-4D97-AF65-F5344CB8AC3E}">
        <p14:creationId xmlns:p14="http://schemas.microsoft.com/office/powerpoint/2010/main" val="401539485"/>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linux.about.com/library/cmd/blcmdl.htm" TargetMode="External"/><Relationship Id="rId2" Type="http://schemas.openxmlformats.org/officeDocument/2006/relationships/slide" Target="../slides/slide6.xml"/><Relationship Id="rId1" Type="http://schemas.openxmlformats.org/officeDocument/2006/relationships/notesMaster" Target="../notesMasters/notesMaster1.xml"/><Relationship Id="rId5" Type="http://schemas.openxmlformats.org/officeDocument/2006/relationships/hyperlink" Target="http://linux.about.com/library/cmd/blcmdl2_execve.htm" TargetMode="External"/><Relationship Id="rId4" Type="http://schemas.openxmlformats.org/officeDocument/2006/relationships/hyperlink" Target="file:///\\usr\include\unistd.h"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a:t>
            </a:fld>
            <a:endParaRPr lang="en-US"/>
          </a:p>
        </p:txBody>
      </p:sp>
    </p:spTree>
    <p:extLst>
      <p:ext uri="{BB962C8B-B14F-4D97-AF65-F5344CB8AC3E}">
        <p14:creationId xmlns:p14="http://schemas.microsoft.com/office/powerpoint/2010/main" val="27729602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b="1" kern="1200" dirty="0">
                <a:solidFill>
                  <a:schemeClr val="tx1"/>
                </a:solidFill>
                <a:effectLst/>
                <a:latin typeface="+mn-lt"/>
                <a:ea typeface="+mn-ea"/>
                <a:cs typeface="+mn-cs"/>
              </a:rPr>
              <a:t>Reference: http://linux.about.com/library/cmd/blcmdl3_execvp.htm</a:t>
            </a:r>
          </a:p>
          <a:p>
            <a:endParaRPr lang="en-US"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Linux / Unix Command: </a:t>
            </a:r>
            <a:r>
              <a:rPr lang="en-US" sz="1200" b="1" i="1" kern="1200" dirty="0" err="1">
                <a:solidFill>
                  <a:schemeClr val="tx1"/>
                </a:solidFill>
                <a:effectLst/>
                <a:latin typeface="+mn-lt"/>
                <a:ea typeface="+mn-ea"/>
                <a:cs typeface="+mn-cs"/>
              </a:rPr>
              <a:t>execvp</a:t>
            </a:r>
            <a:r>
              <a:rPr lang="en-US" dirty="0">
                <a:effectLst/>
              </a:rPr>
              <a:t> </a:t>
            </a:r>
            <a:r>
              <a:rPr lang="en-US" sz="1200" u="sng" kern="1200" dirty="0">
                <a:solidFill>
                  <a:schemeClr val="tx1"/>
                </a:solidFill>
                <a:effectLst/>
                <a:latin typeface="+mn-lt"/>
                <a:ea typeface="+mn-ea"/>
                <a:cs typeface="+mn-cs"/>
                <a:hlinkClick r:id="rId3"/>
              </a:rPr>
              <a:t>Command </a:t>
            </a:r>
            <a:r>
              <a:rPr lang="en-US" sz="1200" u="sng" kern="1200" dirty="0" err="1">
                <a:solidFill>
                  <a:schemeClr val="tx1"/>
                </a:solidFill>
                <a:effectLst/>
                <a:latin typeface="+mn-lt"/>
                <a:ea typeface="+mn-ea"/>
                <a:cs typeface="+mn-cs"/>
                <a:hlinkClick r:id="rId3"/>
              </a:rPr>
              <a:t>Library</a:t>
            </a:r>
            <a:r>
              <a:rPr lang="en-US" sz="1200" b="1" i="0" kern="1200" dirty="0" err="1">
                <a:solidFill>
                  <a:schemeClr val="tx1"/>
                </a:solidFill>
                <a:effectLst/>
                <a:latin typeface="+mn-lt"/>
                <a:ea typeface="+mn-ea"/>
                <a:cs typeface="+mn-cs"/>
              </a:rPr>
              <a:t>NAME</a:t>
            </a:r>
            <a:endParaRPr lang="en-US" sz="1200" b="1"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execl</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execlp</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execle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execv</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execvp</a:t>
            </a:r>
            <a:r>
              <a:rPr lang="en-US" sz="1200" b="0" i="0" kern="1200" dirty="0">
                <a:solidFill>
                  <a:schemeClr val="tx1"/>
                </a:solidFill>
                <a:effectLst/>
                <a:latin typeface="+mn-lt"/>
                <a:ea typeface="+mn-ea"/>
                <a:cs typeface="+mn-cs"/>
              </a:rPr>
              <a:t> - execute a file  </a:t>
            </a:r>
            <a:r>
              <a:rPr lang="en-US" sz="1200" b="1" i="0" kern="1200" dirty="0">
                <a:solidFill>
                  <a:schemeClr val="tx1"/>
                </a:solidFill>
                <a:effectLst/>
                <a:latin typeface="+mn-lt"/>
                <a:ea typeface="+mn-ea"/>
                <a:cs typeface="+mn-cs"/>
              </a:rPr>
              <a:t>SYNOPSIS</a:t>
            </a:r>
          </a:p>
          <a:p>
            <a:r>
              <a:rPr lang="en-US" sz="1200" b="1" i="0" kern="1200" dirty="0">
                <a:solidFill>
                  <a:schemeClr val="tx1"/>
                </a:solidFill>
                <a:effectLst/>
                <a:latin typeface="+mn-lt"/>
                <a:ea typeface="+mn-ea"/>
                <a:cs typeface="+mn-cs"/>
              </a:rPr>
              <a:t>#include &lt;</a:t>
            </a:r>
            <a:r>
              <a:rPr lang="en-US" sz="1200" b="1" i="0" u="sng" kern="1200" dirty="0" err="1">
                <a:solidFill>
                  <a:schemeClr val="tx1"/>
                </a:solidFill>
                <a:effectLst/>
                <a:latin typeface="+mn-lt"/>
                <a:ea typeface="+mn-ea"/>
                <a:cs typeface="+mn-cs"/>
                <a:hlinkClick r:id="rId4"/>
              </a:rPr>
              <a:t>unistd.h</a:t>
            </a:r>
            <a:r>
              <a:rPr lang="en-US" sz="1200" b="1" i="0" kern="1200" dirty="0">
                <a:solidFill>
                  <a:schemeClr val="tx1"/>
                </a:solidFill>
                <a:effectLst/>
                <a:latin typeface="+mn-lt"/>
                <a:ea typeface="+mn-ea"/>
                <a:cs typeface="+mn-cs"/>
              </a:rPr>
              <a:t>&gt;extern char **environ;</a:t>
            </a:r>
            <a:endParaRPr lang="en-US" sz="1200" b="0" i="0" kern="1200" dirty="0">
              <a:solidFill>
                <a:schemeClr val="tx1"/>
              </a:solidFill>
              <a:effectLst/>
              <a:latin typeface="+mn-lt"/>
              <a:ea typeface="+mn-ea"/>
              <a:cs typeface="+mn-cs"/>
            </a:endParaRPr>
          </a:p>
          <a:p>
            <a:r>
              <a:rPr lang="en-US" sz="1200" b="1" i="0" kern="1200" dirty="0" err="1">
                <a:solidFill>
                  <a:schemeClr val="tx1"/>
                </a:solidFill>
                <a:effectLst/>
                <a:latin typeface="+mn-lt"/>
                <a:ea typeface="+mn-ea"/>
                <a:cs typeface="+mn-cs"/>
              </a:rPr>
              <a:t>int</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execl</a:t>
            </a:r>
            <a:r>
              <a:rPr lang="en-US" sz="1200" b="1" i="0" kern="1200" dirty="0">
                <a:solidFill>
                  <a:schemeClr val="tx1"/>
                </a:solidFill>
                <a:effectLst/>
                <a:latin typeface="+mn-lt"/>
                <a:ea typeface="+mn-ea"/>
                <a:cs typeface="+mn-cs"/>
              </a:rPr>
              <a:t>(</a:t>
            </a:r>
            <a:r>
              <a:rPr lang="en-US" sz="1200" b="1" i="0" kern="1200" dirty="0" err="1">
                <a:solidFill>
                  <a:schemeClr val="tx1"/>
                </a:solidFill>
                <a:effectLst/>
                <a:latin typeface="+mn-lt"/>
                <a:ea typeface="+mn-ea"/>
                <a:cs typeface="+mn-cs"/>
              </a:rPr>
              <a:t>const</a:t>
            </a:r>
            <a:r>
              <a:rPr lang="en-US" sz="1200" b="1" i="0" kern="1200" dirty="0">
                <a:solidFill>
                  <a:schemeClr val="tx1"/>
                </a:solidFill>
                <a:effectLst/>
                <a:latin typeface="+mn-lt"/>
                <a:ea typeface="+mn-ea"/>
                <a:cs typeface="+mn-cs"/>
              </a:rPr>
              <a:t> char *</a:t>
            </a:r>
            <a:r>
              <a:rPr lang="en-US" sz="1200" b="0" i="1" kern="1200" dirty="0">
                <a:solidFill>
                  <a:schemeClr val="tx1"/>
                </a:solidFill>
                <a:effectLst/>
                <a:latin typeface="+mn-lt"/>
                <a:ea typeface="+mn-ea"/>
                <a:cs typeface="+mn-cs"/>
              </a:rPr>
              <a:t>path</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const</a:t>
            </a:r>
            <a:r>
              <a:rPr lang="en-US" sz="1200" b="1" i="0" kern="1200" dirty="0">
                <a:solidFill>
                  <a:schemeClr val="tx1"/>
                </a:solidFill>
                <a:effectLst/>
                <a:latin typeface="+mn-lt"/>
                <a:ea typeface="+mn-ea"/>
                <a:cs typeface="+mn-cs"/>
              </a:rPr>
              <a:t> char *</a:t>
            </a:r>
            <a:r>
              <a:rPr lang="en-US" sz="1200" b="0" i="1" kern="1200" dirty="0" err="1">
                <a:solidFill>
                  <a:schemeClr val="tx1"/>
                </a:solidFill>
                <a:effectLst/>
                <a:latin typeface="+mn-lt"/>
                <a:ea typeface="+mn-ea"/>
                <a:cs typeface="+mn-cs"/>
              </a:rPr>
              <a:t>arg</a:t>
            </a:r>
            <a:r>
              <a:rPr lang="en-US" sz="1200" b="1"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 </a:t>
            </a:r>
            <a:br>
              <a:rPr lang="en-US" sz="1200" b="0" i="0" kern="1200" dirty="0">
                <a:solidFill>
                  <a:schemeClr val="tx1"/>
                </a:solidFill>
                <a:effectLst/>
                <a:latin typeface="+mn-lt"/>
                <a:ea typeface="+mn-ea"/>
                <a:cs typeface="+mn-cs"/>
              </a:rPr>
            </a:br>
            <a:r>
              <a:rPr lang="en-US" sz="1200" b="1" i="0" kern="1200" dirty="0" err="1">
                <a:solidFill>
                  <a:schemeClr val="tx1"/>
                </a:solidFill>
                <a:effectLst/>
                <a:latin typeface="+mn-lt"/>
                <a:ea typeface="+mn-ea"/>
                <a:cs typeface="+mn-cs"/>
              </a:rPr>
              <a:t>int</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execlp</a:t>
            </a:r>
            <a:r>
              <a:rPr lang="en-US" sz="1200" b="1" i="0" kern="1200" dirty="0">
                <a:solidFill>
                  <a:schemeClr val="tx1"/>
                </a:solidFill>
                <a:effectLst/>
                <a:latin typeface="+mn-lt"/>
                <a:ea typeface="+mn-ea"/>
                <a:cs typeface="+mn-cs"/>
              </a:rPr>
              <a:t>(</a:t>
            </a:r>
            <a:r>
              <a:rPr lang="en-US" sz="1200" b="1" i="0" kern="1200" dirty="0" err="1">
                <a:solidFill>
                  <a:schemeClr val="tx1"/>
                </a:solidFill>
                <a:effectLst/>
                <a:latin typeface="+mn-lt"/>
                <a:ea typeface="+mn-ea"/>
                <a:cs typeface="+mn-cs"/>
              </a:rPr>
              <a:t>const</a:t>
            </a:r>
            <a:r>
              <a:rPr lang="en-US" sz="1200" b="1" i="0" kern="1200" dirty="0">
                <a:solidFill>
                  <a:schemeClr val="tx1"/>
                </a:solidFill>
                <a:effectLst/>
                <a:latin typeface="+mn-lt"/>
                <a:ea typeface="+mn-ea"/>
                <a:cs typeface="+mn-cs"/>
              </a:rPr>
              <a:t> char *</a:t>
            </a:r>
            <a:r>
              <a:rPr lang="en-US" sz="1200" b="0" i="1" kern="1200" dirty="0">
                <a:solidFill>
                  <a:schemeClr val="tx1"/>
                </a:solidFill>
                <a:effectLst/>
                <a:latin typeface="+mn-lt"/>
                <a:ea typeface="+mn-ea"/>
                <a:cs typeface="+mn-cs"/>
              </a:rPr>
              <a:t>file</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const</a:t>
            </a:r>
            <a:r>
              <a:rPr lang="en-US" sz="1200" b="1" i="0" kern="1200" dirty="0">
                <a:solidFill>
                  <a:schemeClr val="tx1"/>
                </a:solidFill>
                <a:effectLst/>
                <a:latin typeface="+mn-lt"/>
                <a:ea typeface="+mn-ea"/>
                <a:cs typeface="+mn-cs"/>
              </a:rPr>
              <a:t> char *</a:t>
            </a:r>
            <a:r>
              <a:rPr lang="en-US" sz="1200" b="0" i="1" kern="1200" dirty="0" err="1">
                <a:solidFill>
                  <a:schemeClr val="tx1"/>
                </a:solidFill>
                <a:effectLst/>
                <a:latin typeface="+mn-lt"/>
                <a:ea typeface="+mn-ea"/>
                <a:cs typeface="+mn-cs"/>
              </a:rPr>
              <a:t>arg</a:t>
            </a:r>
            <a:r>
              <a:rPr lang="en-US" sz="1200" b="1"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 </a:t>
            </a:r>
            <a:br>
              <a:rPr lang="en-US" sz="1200" b="0" i="0" kern="1200" dirty="0">
                <a:solidFill>
                  <a:schemeClr val="tx1"/>
                </a:solidFill>
                <a:effectLst/>
                <a:latin typeface="+mn-lt"/>
                <a:ea typeface="+mn-ea"/>
                <a:cs typeface="+mn-cs"/>
              </a:rPr>
            </a:br>
            <a:r>
              <a:rPr lang="en-US" sz="1200" b="1" i="0" kern="1200" dirty="0" err="1">
                <a:solidFill>
                  <a:schemeClr val="tx1"/>
                </a:solidFill>
                <a:effectLst/>
                <a:latin typeface="+mn-lt"/>
                <a:ea typeface="+mn-ea"/>
                <a:cs typeface="+mn-cs"/>
              </a:rPr>
              <a:t>int</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execle</a:t>
            </a:r>
            <a:r>
              <a:rPr lang="en-US" sz="1200" b="1" i="0" kern="1200" dirty="0">
                <a:solidFill>
                  <a:schemeClr val="tx1"/>
                </a:solidFill>
                <a:effectLst/>
                <a:latin typeface="+mn-lt"/>
                <a:ea typeface="+mn-ea"/>
                <a:cs typeface="+mn-cs"/>
              </a:rPr>
              <a:t>(</a:t>
            </a:r>
            <a:r>
              <a:rPr lang="en-US" sz="1200" b="1" i="0" kern="1200" dirty="0" err="1">
                <a:solidFill>
                  <a:schemeClr val="tx1"/>
                </a:solidFill>
                <a:effectLst/>
                <a:latin typeface="+mn-lt"/>
                <a:ea typeface="+mn-ea"/>
                <a:cs typeface="+mn-cs"/>
              </a:rPr>
              <a:t>const</a:t>
            </a:r>
            <a:r>
              <a:rPr lang="en-US" sz="1200" b="1" i="0" kern="1200" dirty="0">
                <a:solidFill>
                  <a:schemeClr val="tx1"/>
                </a:solidFill>
                <a:effectLst/>
                <a:latin typeface="+mn-lt"/>
                <a:ea typeface="+mn-ea"/>
                <a:cs typeface="+mn-cs"/>
              </a:rPr>
              <a:t> char *</a:t>
            </a:r>
            <a:r>
              <a:rPr lang="en-US" sz="1200" b="0" i="1" kern="1200" dirty="0">
                <a:solidFill>
                  <a:schemeClr val="tx1"/>
                </a:solidFill>
                <a:effectLst/>
                <a:latin typeface="+mn-lt"/>
                <a:ea typeface="+mn-ea"/>
                <a:cs typeface="+mn-cs"/>
              </a:rPr>
              <a:t>path</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const</a:t>
            </a:r>
            <a:r>
              <a:rPr lang="en-US" sz="1200" b="1" i="0" kern="1200" dirty="0">
                <a:solidFill>
                  <a:schemeClr val="tx1"/>
                </a:solidFill>
                <a:effectLst/>
                <a:latin typeface="+mn-lt"/>
                <a:ea typeface="+mn-ea"/>
                <a:cs typeface="+mn-cs"/>
              </a:rPr>
              <a:t> char *</a:t>
            </a:r>
            <a:r>
              <a:rPr lang="en-US" sz="1200" b="0" i="1" kern="1200" dirty="0" err="1">
                <a:solidFill>
                  <a:schemeClr val="tx1"/>
                </a:solidFill>
                <a:effectLst/>
                <a:latin typeface="+mn-lt"/>
                <a:ea typeface="+mn-ea"/>
                <a:cs typeface="+mn-cs"/>
              </a:rPr>
              <a:t>arg</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 ..., char * </a:t>
            </a:r>
            <a:r>
              <a:rPr lang="en-US" sz="1200" b="1" i="0" kern="1200" dirty="0" err="1">
                <a:solidFill>
                  <a:schemeClr val="tx1"/>
                </a:solidFill>
                <a:effectLst/>
                <a:latin typeface="+mn-lt"/>
                <a:ea typeface="+mn-ea"/>
                <a:cs typeface="+mn-cs"/>
              </a:rPr>
              <a:t>const</a:t>
            </a:r>
            <a:r>
              <a:rPr lang="en-US" sz="1200" b="1" i="0" kern="1200" dirty="0">
                <a:solidFill>
                  <a:schemeClr val="tx1"/>
                </a:solidFill>
                <a:effectLst/>
                <a:latin typeface="+mn-lt"/>
                <a:ea typeface="+mn-ea"/>
                <a:cs typeface="+mn-cs"/>
              </a:rPr>
              <a:t> </a:t>
            </a:r>
            <a:r>
              <a:rPr lang="en-US" sz="1200" b="0" i="1" kern="1200" dirty="0" err="1">
                <a:solidFill>
                  <a:schemeClr val="tx1"/>
                </a:solidFill>
                <a:effectLst/>
                <a:latin typeface="+mn-lt"/>
                <a:ea typeface="+mn-ea"/>
                <a:cs typeface="+mn-cs"/>
              </a:rPr>
              <a:t>envp</a:t>
            </a:r>
            <a:r>
              <a:rPr lang="en-US" sz="1200" b="1"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a:t>
            </a:r>
            <a:br>
              <a:rPr lang="en-US" sz="1200" b="0" i="0" kern="1200" dirty="0">
                <a:solidFill>
                  <a:schemeClr val="tx1"/>
                </a:solidFill>
                <a:effectLst/>
                <a:latin typeface="+mn-lt"/>
                <a:ea typeface="+mn-ea"/>
                <a:cs typeface="+mn-cs"/>
              </a:rPr>
            </a:br>
            <a:r>
              <a:rPr lang="en-US" sz="1200" b="1" i="0" kern="1200" dirty="0" err="1">
                <a:solidFill>
                  <a:schemeClr val="tx1"/>
                </a:solidFill>
                <a:effectLst/>
                <a:latin typeface="+mn-lt"/>
                <a:ea typeface="+mn-ea"/>
                <a:cs typeface="+mn-cs"/>
              </a:rPr>
              <a:t>int</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execv</a:t>
            </a:r>
            <a:r>
              <a:rPr lang="en-US" sz="1200" b="1" i="0" kern="1200" dirty="0">
                <a:solidFill>
                  <a:schemeClr val="tx1"/>
                </a:solidFill>
                <a:effectLst/>
                <a:latin typeface="+mn-lt"/>
                <a:ea typeface="+mn-ea"/>
                <a:cs typeface="+mn-cs"/>
              </a:rPr>
              <a:t>(</a:t>
            </a:r>
            <a:r>
              <a:rPr lang="en-US" sz="1200" b="1" i="0" kern="1200" dirty="0" err="1">
                <a:solidFill>
                  <a:schemeClr val="tx1"/>
                </a:solidFill>
                <a:effectLst/>
                <a:latin typeface="+mn-lt"/>
                <a:ea typeface="+mn-ea"/>
                <a:cs typeface="+mn-cs"/>
              </a:rPr>
              <a:t>const</a:t>
            </a:r>
            <a:r>
              <a:rPr lang="en-US" sz="1200" b="1" i="0" kern="1200" dirty="0">
                <a:solidFill>
                  <a:schemeClr val="tx1"/>
                </a:solidFill>
                <a:effectLst/>
                <a:latin typeface="+mn-lt"/>
                <a:ea typeface="+mn-ea"/>
                <a:cs typeface="+mn-cs"/>
              </a:rPr>
              <a:t> char *</a:t>
            </a:r>
            <a:r>
              <a:rPr lang="en-US" sz="1200" b="0" i="1" kern="1200" dirty="0">
                <a:solidFill>
                  <a:schemeClr val="tx1"/>
                </a:solidFill>
                <a:effectLst/>
                <a:latin typeface="+mn-lt"/>
                <a:ea typeface="+mn-ea"/>
                <a:cs typeface="+mn-cs"/>
              </a:rPr>
              <a:t>path</a:t>
            </a:r>
            <a:r>
              <a:rPr lang="en-US" sz="1200" b="1" i="0" kern="1200" dirty="0">
                <a:solidFill>
                  <a:schemeClr val="tx1"/>
                </a:solidFill>
                <a:effectLst/>
                <a:latin typeface="+mn-lt"/>
                <a:ea typeface="+mn-ea"/>
                <a:cs typeface="+mn-cs"/>
              </a:rPr>
              <a:t>, char *</a:t>
            </a:r>
            <a:r>
              <a:rPr lang="en-US" sz="1200" b="1" i="0" kern="1200" dirty="0" err="1">
                <a:solidFill>
                  <a:schemeClr val="tx1"/>
                </a:solidFill>
                <a:effectLst/>
                <a:latin typeface="+mn-lt"/>
                <a:ea typeface="+mn-ea"/>
                <a:cs typeface="+mn-cs"/>
              </a:rPr>
              <a:t>const</a:t>
            </a:r>
            <a:r>
              <a:rPr lang="en-US" sz="1200" b="1" i="0" kern="1200" dirty="0">
                <a:solidFill>
                  <a:schemeClr val="tx1"/>
                </a:solidFill>
                <a:effectLst/>
                <a:latin typeface="+mn-lt"/>
                <a:ea typeface="+mn-ea"/>
                <a:cs typeface="+mn-cs"/>
              </a:rPr>
              <a:t> </a:t>
            </a:r>
            <a:r>
              <a:rPr lang="en-US" sz="1200" b="0" i="1" kern="1200" dirty="0" err="1">
                <a:solidFill>
                  <a:schemeClr val="tx1"/>
                </a:solidFill>
                <a:effectLst/>
                <a:latin typeface="+mn-lt"/>
                <a:ea typeface="+mn-ea"/>
                <a:cs typeface="+mn-cs"/>
              </a:rPr>
              <a:t>argv</a:t>
            </a:r>
            <a:r>
              <a:rPr lang="en-US" sz="1200" b="1"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a:t>
            </a:r>
            <a:br>
              <a:rPr lang="en-US" sz="1200" b="0" i="0" kern="1200" dirty="0">
                <a:solidFill>
                  <a:schemeClr val="tx1"/>
                </a:solidFill>
                <a:effectLst/>
                <a:latin typeface="+mn-lt"/>
                <a:ea typeface="+mn-ea"/>
                <a:cs typeface="+mn-cs"/>
              </a:rPr>
            </a:br>
            <a:r>
              <a:rPr lang="en-US" sz="1200" b="1" i="0" kern="1200" dirty="0" err="1">
                <a:solidFill>
                  <a:schemeClr val="tx1"/>
                </a:solidFill>
                <a:effectLst/>
                <a:latin typeface="+mn-lt"/>
                <a:ea typeface="+mn-ea"/>
                <a:cs typeface="+mn-cs"/>
              </a:rPr>
              <a:t>int</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execvp</a:t>
            </a:r>
            <a:r>
              <a:rPr lang="en-US" sz="1200" b="1" i="0" kern="1200" dirty="0">
                <a:solidFill>
                  <a:schemeClr val="tx1"/>
                </a:solidFill>
                <a:effectLst/>
                <a:latin typeface="+mn-lt"/>
                <a:ea typeface="+mn-ea"/>
                <a:cs typeface="+mn-cs"/>
              </a:rPr>
              <a:t>(</a:t>
            </a:r>
            <a:r>
              <a:rPr lang="en-US" sz="1200" b="1" i="0" kern="1200" dirty="0" err="1">
                <a:solidFill>
                  <a:schemeClr val="tx1"/>
                </a:solidFill>
                <a:effectLst/>
                <a:latin typeface="+mn-lt"/>
                <a:ea typeface="+mn-ea"/>
                <a:cs typeface="+mn-cs"/>
              </a:rPr>
              <a:t>const</a:t>
            </a:r>
            <a:r>
              <a:rPr lang="en-US" sz="1200" b="1" i="0" kern="1200" dirty="0">
                <a:solidFill>
                  <a:schemeClr val="tx1"/>
                </a:solidFill>
                <a:effectLst/>
                <a:latin typeface="+mn-lt"/>
                <a:ea typeface="+mn-ea"/>
                <a:cs typeface="+mn-cs"/>
              </a:rPr>
              <a:t> char *</a:t>
            </a:r>
            <a:r>
              <a:rPr lang="en-US" sz="1200" b="0" i="1" kern="1200" dirty="0">
                <a:solidFill>
                  <a:schemeClr val="tx1"/>
                </a:solidFill>
                <a:effectLst/>
                <a:latin typeface="+mn-lt"/>
                <a:ea typeface="+mn-ea"/>
                <a:cs typeface="+mn-cs"/>
              </a:rPr>
              <a:t>file</a:t>
            </a:r>
            <a:r>
              <a:rPr lang="en-US" sz="1200" b="1" i="0" kern="1200" dirty="0">
                <a:solidFill>
                  <a:schemeClr val="tx1"/>
                </a:solidFill>
                <a:effectLst/>
                <a:latin typeface="+mn-lt"/>
                <a:ea typeface="+mn-ea"/>
                <a:cs typeface="+mn-cs"/>
              </a:rPr>
              <a:t>, char *</a:t>
            </a:r>
            <a:r>
              <a:rPr lang="en-US" sz="1200" b="1" i="0" kern="1200" dirty="0" err="1">
                <a:solidFill>
                  <a:schemeClr val="tx1"/>
                </a:solidFill>
                <a:effectLst/>
                <a:latin typeface="+mn-lt"/>
                <a:ea typeface="+mn-ea"/>
                <a:cs typeface="+mn-cs"/>
              </a:rPr>
              <a:t>const</a:t>
            </a:r>
            <a:r>
              <a:rPr lang="en-US" sz="1200" b="1" i="0" kern="1200" dirty="0">
                <a:solidFill>
                  <a:schemeClr val="tx1"/>
                </a:solidFill>
                <a:effectLst/>
                <a:latin typeface="+mn-lt"/>
                <a:ea typeface="+mn-ea"/>
                <a:cs typeface="+mn-cs"/>
              </a:rPr>
              <a:t> </a:t>
            </a:r>
            <a:r>
              <a:rPr lang="en-US" sz="1200" b="0" i="1" kern="1200" dirty="0" err="1">
                <a:solidFill>
                  <a:schemeClr val="tx1"/>
                </a:solidFill>
                <a:effectLst/>
                <a:latin typeface="+mn-lt"/>
                <a:ea typeface="+mn-ea"/>
                <a:cs typeface="+mn-cs"/>
              </a:rPr>
              <a:t>argv</a:t>
            </a:r>
            <a:r>
              <a:rPr lang="en-US" sz="1200" b="1"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a:t>
            </a:r>
          </a:p>
          <a:p>
            <a:r>
              <a:rPr lang="en-US" sz="1200" b="1" i="0" kern="1200" dirty="0">
                <a:solidFill>
                  <a:schemeClr val="tx1"/>
                </a:solidFill>
                <a:effectLst/>
                <a:latin typeface="+mn-lt"/>
                <a:ea typeface="+mn-ea"/>
                <a:cs typeface="+mn-cs"/>
              </a:rPr>
              <a:t>DESCRIPTION</a:t>
            </a:r>
          </a:p>
          <a:p>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exec</a:t>
            </a:r>
            <a:r>
              <a:rPr lang="en-US" sz="1200" b="0" i="0" kern="1200" dirty="0">
                <a:solidFill>
                  <a:schemeClr val="tx1"/>
                </a:solidFill>
                <a:effectLst/>
                <a:latin typeface="+mn-lt"/>
                <a:ea typeface="+mn-ea"/>
                <a:cs typeface="+mn-cs"/>
              </a:rPr>
              <a:t> family of functions replaces the current process image with a new process image. The functions described in this manual page are front-ends for the function </a:t>
            </a:r>
            <a:r>
              <a:rPr lang="en-US" sz="1200" b="1" i="0" u="sng" kern="1200" dirty="0" err="1">
                <a:solidFill>
                  <a:schemeClr val="tx1"/>
                </a:solidFill>
                <a:effectLst/>
                <a:latin typeface="+mn-lt"/>
                <a:ea typeface="+mn-ea"/>
                <a:cs typeface="+mn-cs"/>
                <a:hlinkClick r:id="rId5"/>
              </a:rPr>
              <a:t>execve</a:t>
            </a:r>
            <a:r>
              <a:rPr lang="en-US" sz="1200" b="0" i="0" kern="1200" dirty="0">
                <a:solidFill>
                  <a:schemeClr val="tx1"/>
                </a:solidFill>
                <a:effectLst/>
                <a:latin typeface="+mn-lt"/>
                <a:ea typeface="+mn-ea"/>
                <a:cs typeface="+mn-cs"/>
              </a:rPr>
              <a:t>(2). (See the manual page for </a:t>
            </a:r>
            <a:r>
              <a:rPr lang="en-US" sz="1200" b="1" i="0" kern="1200" dirty="0" err="1">
                <a:solidFill>
                  <a:schemeClr val="tx1"/>
                </a:solidFill>
                <a:effectLst/>
                <a:latin typeface="+mn-lt"/>
                <a:ea typeface="+mn-ea"/>
                <a:cs typeface="+mn-cs"/>
              </a:rPr>
              <a:t>execve</a:t>
            </a:r>
            <a:r>
              <a:rPr lang="en-US" sz="1200" b="0" i="0" kern="1200" dirty="0">
                <a:solidFill>
                  <a:schemeClr val="tx1"/>
                </a:solidFill>
                <a:effectLst/>
                <a:latin typeface="+mn-lt"/>
                <a:ea typeface="+mn-ea"/>
                <a:cs typeface="+mn-cs"/>
              </a:rPr>
              <a:t> for detailed information about the replacement of the current process.)The initial argument for these functions is the pathname of a file which is to be executed.</a:t>
            </a:r>
          </a:p>
          <a:p>
            <a:r>
              <a:rPr lang="en-US" sz="1200" b="0" i="0" kern="1200" dirty="0">
                <a:solidFill>
                  <a:schemeClr val="tx1"/>
                </a:solidFill>
                <a:effectLst/>
                <a:latin typeface="+mn-lt"/>
                <a:ea typeface="+mn-ea"/>
                <a:cs typeface="+mn-cs"/>
              </a:rPr>
              <a:t>The </a:t>
            </a:r>
            <a:r>
              <a:rPr lang="en-US" sz="1200" b="0" i="1" kern="1200" dirty="0" err="1">
                <a:solidFill>
                  <a:schemeClr val="tx1"/>
                </a:solidFill>
                <a:effectLst/>
                <a:latin typeface="+mn-lt"/>
                <a:ea typeface="+mn-ea"/>
                <a:cs typeface="+mn-cs"/>
              </a:rPr>
              <a:t>const</a:t>
            </a:r>
            <a:r>
              <a:rPr lang="en-US" sz="1200" b="0" i="1" kern="1200" dirty="0">
                <a:solidFill>
                  <a:schemeClr val="tx1"/>
                </a:solidFill>
                <a:effectLst/>
                <a:latin typeface="+mn-lt"/>
                <a:ea typeface="+mn-ea"/>
                <a:cs typeface="+mn-cs"/>
              </a:rPr>
              <a:t> char *</a:t>
            </a:r>
            <a:r>
              <a:rPr lang="en-US" sz="1200" b="0" i="1" kern="1200" dirty="0" err="1">
                <a:solidFill>
                  <a:schemeClr val="tx1"/>
                </a:solidFill>
                <a:effectLst/>
                <a:latin typeface="+mn-lt"/>
                <a:ea typeface="+mn-ea"/>
                <a:cs typeface="+mn-cs"/>
              </a:rPr>
              <a:t>arg</a:t>
            </a:r>
            <a:r>
              <a:rPr lang="en-US" sz="1200" b="0" i="0" kern="1200" dirty="0">
                <a:solidFill>
                  <a:schemeClr val="tx1"/>
                </a:solidFill>
                <a:effectLst/>
                <a:latin typeface="+mn-lt"/>
                <a:ea typeface="+mn-ea"/>
                <a:cs typeface="+mn-cs"/>
              </a:rPr>
              <a:t> and subsequent ellipses in the </a:t>
            </a:r>
            <a:r>
              <a:rPr lang="en-US" sz="1200" b="1" i="0" kern="1200" dirty="0" err="1">
                <a:solidFill>
                  <a:schemeClr val="tx1"/>
                </a:solidFill>
                <a:effectLst/>
                <a:latin typeface="+mn-lt"/>
                <a:ea typeface="+mn-ea"/>
                <a:cs typeface="+mn-cs"/>
              </a:rPr>
              <a:t>execl</a:t>
            </a:r>
            <a:r>
              <a:rPr lang="en-US" sz="1200" b="0"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execlp</a:t>
            </a:r>
            <a:r>
              <a:rPr lang="en-US" sz="1200" b="0" i="0" kern="1200" dirty="0">
                <a:solidFill>
                  <a:schemeClr val="tx1"/>
                </a:solidFill>
                <a:effectLst/>
                <a:latin typeface="+mn-lt"/>
                <a:ea typeface="+mn-ea"/>
                <a:cs typeface="+mn-cs"/>
              </a:rPr>
              <a:t>, and </a:t>
            </a:r>
            <a:r>
              <a:rPr lang="en-US" sz="1200" b="1" i="0" kern="1200" dirty="0" err="1">
                <a:solidFill>
                  <a:schemeClr val="tx1"/>
                </a:solidFill>
                <a:effectLst/>
                <a:latin typeface="+mn-lt"/>
                <a:ea typeface="+mn-ea"/>
                <a:cs typeface="+mn-cs"/>
              </a:rPr>
              <a:t>execle</a:t>
            </a:r>
            <a:r>
              <a:rPr lang="en-US" sz="1200" b="0" i="0" kern="1200" dirty="0">
                <a:solidFill>
                  <a:schemeClr val="tx1"/>
                </a:solidFill>
                <a:effectLst/>
                <a:latin typeface="+mn-lt"/>
                <a:ea typeface="+mn-ea"/>
                <a:cs typeface="+mn-cs"/>
              </a:rPr>
              <a:t> functions can be thought of as </a:t>
            </a:r>
            <a:r>
              <a:rPr lang="en-US" sz="1200" b="0" i="1" kern="1200" dirty="0">
                <a:solidFill>
                  <a:schemeClr val="tx1"/>
                </a:solidFill>
                <a:effectLst/>
                <a:latin typeface="+mn-lt"/>
                <a:ea typeface="+mn-ea"/>
                <a:cs typeface="+mn-cs"/>
              </a:rPr>
              <a:t>arg0</a:t>
            </a:r>
            <a:r>
              <a:rPr lang="en-US" sz="1200" b="0" i="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arg1</a:t>
            </a:r>
            <a:r>
              <a:rPr lang="en-US" sz="1200" b="0" i="0" kern="1200" dirty="0">
                <a:solidFill>
                  <a:schemeClr val="tx1"/>
                </a:solidFill>
                <a:effectLst/>
                <a:latin typeface="+mn-lt"/>
                <a:ea typeface="+mn-ea"/>
                <a:cs typeface="+mn-cs"/>
              </a:rPr>
              <a:t>, ..., </a:t>
            </a:r>
            <a:r>
              <a:rPr lang="en-US" sz="1200" b="0" i="1" kern="1200" dirty="0" err="1">
                <a:solidFill>
                  <a:schemeClr val="tx1"/>
                </a:solidFill>
                <a:effectLst/>
                <a:latin typeface="+mn-lt"/>
                <a:ea typeface="+mn-ea"/>
                <a:cs typeface="+mn-cs"/>
              </a:rPr>
              <a:t>argn</a:t>
            </a:r>
            <a:r>
              <a:rPr lang="en-US" sz="1200" b="0" i="0" kern="1200" dirty="0">
                <a:solidFill>
                  <a:schemeClr val="tx1"/>
                </a:solidFill>
                <a:effectLst/>
                <a:latin typeface="+mn-lt"/>
                <a:ea typeface="+mn-ea"/>
                <a:cs typeface="+mn-cs"/>
              </a:rPr>
              <a:t>. Together they describe a list of one or more pointers to null-terminated strings that represent the argument list available to the executed program. The first argument, by convention, should point to the file name associated with the file being executed. The list of arguments </a:t>
            </a:r>
            <a:r>
              <a:rPr lang="en-US" sz="1200" b="0" i="1" kern="1200" dirty="0">
                <a:solidFill>
                  <a:schemeClr val="tx1"/>
                </a:solidFill>
                <a:effectLst/>
                <a:latin typeface="+mn-lt"/>
                <a:ea typeface="+mn-ea"/>
                <a:cs typeface="+mn-cs"/>
              </a:rPr>
              <a:t>must</a:t>
            </a:r>
            <a:r>
              <a:rPr lang="en-US" sz="1200" b="0" i="0" kern="1200" dirty="0">
                <a:solidFill>
                  <a:schemeClr val="tx1"/>
                </a:solidFill>
                <a:effectLst/>
                <a:latin typeface="+mn-lt"/>
                <a:ea typeface="+mn-ea"/>
                <a:cs typeface="+mn-cs"/>
              </a:rPr>
              <a:t> be terminated by a </a:t>
            </a:r>
            <a:r>
              <a:rPr lang="en-US" sz="1200" b="1" i="0" kern="1200" dirty="0">
                <a:solidFill>
                  <a:schemeClr val="tx1"/>
                </a:solidFill>
                <a:effectLst/>
                <a:latin typeface="+mn-lt"/>
                <a:ea typeface="+mn-ea"/>
                <a:cs typeface="+mn-cs"/>
              </a:rPr>
              <a:t>NULL</a:t>
            </a:r>
            <a:r>
              <a:rPr lang="en-US" sz="1200" b="0" i="0" kern="1200" dirty="0">
                <a:solidFill>
                  <a:schemeClr val="tx1"/>
                </a:solidFill>
                <a:effectLst/>
                <a:latin typeface="+mn-lt"/>
                <a:ea typeface="+mn-ea"/>
                <a:cs typeface="+mn-cs"/>
              </a:rPr>
              <a:t> pointer.</a:t>
            </a:r>
          </a:p>
          <a:p>
            <a:r>
              <a:rPr lang="en-US" sz="1200" b="0" i="0" kern="1200" dirty="0">
                <a:solidFill>
                  <a:schemeClr val="tx1"/>
                </a:solidFill>
                <a:effectLst/>
                <a:latin typeface="+mn-lt"/>
                <a:ea typeface="+mn-ea"/>
                <a:cs typeface="+mn-cs"/>
              </a:rPr>
              <a:t>The </a:t>
            </a:r>
            <a:r>
              <a:rPr lang="en-US" sz="1200" b="1" i="0" kern="1200" dirty="0" err="1">
                <a:solidFill>
                  <a:schemeClr val="tx1"/>
                </a:solidFill>
                <a:effectLst/>
                <a:latin typeface="+mn-lt"/>
                <a:ea typeface="+mn-ea"/>
                <a:cs typeface="+mn-cs"/>
              </a:rPr>
              <a:t>execv</a:t>
            </a:r>
            <a:r>
              <a:rPr lang="en-US" sz="1200" b="0" i="0" kern="1200" dirty="0">
                <a:solidFill>
                  <a:schemeClr val="tx1"/>
                </a:solidFill>
                <a:effectLst/>
                <a:latin typeface="+mn-lt"/>
                <a:ea typeface="+mn-ea"/>
                <a:cs typeface="+mn-cs"/>
              </a:rPr>
              <a:t> and </a:t>
            </a:r>
            <a:r>
              <a:rPr lang="en-US" sz="1200" b="1" i="0" kern="1200" dirty="0" err="1">
                <a:solidFill>
                  <a:schemeClr val="tx1"/>
                </a:solidFill>
                <a:effectLst/>
                <a:latin typeface="+mn-lt"/>
                <a:ea typeface="+mn-ea"/>
                <a:cs typeface="+mn-cs"/>
              </a:rPr>
              <a:t>execvp</a:t>
            </a:r>
            <a:r>
              <a:rPr lang="en-US" sz="1200" b="0" i="0" kern="1200" dirty="0">
                <a:solidFill>
                  <a:schemeClr val="tx1"/>
                </a:solidFill>
                <a:effectLst/>
                <a:latin typeface="+mn-lt"/>
                <a:ea typeface="+mn-ea"/>
                <a:cs typeface="+mn-cs"/>
              </a:rPr>
              <a:t> functions provide an array of pointers to null-terminated strings that represent the argument list available to the new program. The first argument, by convention, should point to the file name associated with the file being executed. The array of pointers </a:t>
            </a:r>
            <a:r>
              <a:rPr lang="en-US" sz="1200" b="0" i="1" kern="1200" dirty="0" err="1">
                <a:solidFill>
                  <a:schemeClr val="tx1"/>
                </a:solidFill>
                <a:effectLst/>
                <a:latin typeface="+mn-lt"/>
                <a:ea typeface="+mn-ea"/>
                <a:cs typeface="+mn-cs"/>
              </a:rPr>
              <a:t>must</a:t>
            </a:r>
            <a:r>
              <a:rPr lang="en-US" sz="1200" b="0" i="0" kern="1200" dirty="0" err="1">
                <a:solidFill>
                  <a:schemeClr val="tx1"/>
                </a:solidFill>
                <a:effectLst/>
                <a:latin typeface="+mn-lt"/>
                <a:ea typeface="+mn-ea"/>
                <a:cs typeface="+mn-cs"/>
              </a:rPr>
              <a:t>be</a:t>
            </a:r>
            <a:r>
              <a:rPr lang="en-US" sz="1200" b="0" i="0" kern="1200" dirty="0">
                <a:solidFill>
                  <a:schemeClr val="tx1"/>
                </a:solidFill>
                <a:effectLst/>
                <a:latin typeface="+mn-lt"/>
                <a:ea typeface="+mn-ea"/>
                <a:cs typeface="+mn-cs"/>
              </a:rPr>
              <a:t> terminated by a </a:t>
            </a:r>
            <a:r>
              <a:rPr lang="en-US" sz="1200" b="1" i="0" kern="1200" dirty="0">
                <a:solidFill>
                  <a:schemeClr val="tx1"/>
                </a:solidFill>
                <a:effectLst/>
                <a:latin typeface="+mn-lt"/>
                <a:ea typeface="+mn-ea"/>
                <a:cs typeface="+mn-cs"/>
              </a:rPr>
              <a:t>NULL</a:t>
            </a:r>
            <a:r>
              <a:rPr lang="en-US" sz="1200" b="0" i="0" kern="1200" dirty="0">
                <a:solidFill>
                  <a:schemeClr val="tx1"/>
                </a:solidFill>
                <a:effectLst/>
                <a:latin typeface="+mn-lt"/>
                <a:ea typeface="+mn-ea"/>
                <a:cs typeface="+mn-cs"/>
              </a:rPr>
              <a:t> pointer.</a:t>
            </a:r>
          </a:p>
          <a:p>
            <a:r>
              <a:rPr lang="en-US" sz="1200" b="0" i="0" kern="1200" dirty="0">
                <a:solidFill>
                  <a:schemeClr val="tx1"/>
                </a:solidFill>
                <a:effectLst/>
                <a:latin typeface="+mn-lt"/>
                <a:ea typeface="+mn-ea"/>
                <a:cs typeface="+mn-cs"/>
              </a:rPr>
              <a:t>The </a:t>
            </a:r>
            <a:r>
              <a:rPr lang="en-US" sz="1200" b="1" i="0" kern="1200" dirty="0" err="1">
                <a:solidFill>
                  <a:schemeClr val="tx1"/>
                </a:solidFill>
                <a:effectLst/>
                <a:latin typeface="+mn-lt"/>
                <a:ea typeface="+mn-ea"/>
                <a:cs typeface="+mn-cs"/>
              </a:rPr>
              <a:t>execle</a:t>
            </a:r>
            <a:r>
              <a:rPr lang="en-US" sz="1200" b="0" i="0" kern="1200" dirty="0">
                <a:solidFill>
                  <a:schemeClr val="tx1"/>
                </a:solidFill>
                <a:effectLst/>
                <a:latin typeface="+mn-lt"/>
                <a:ea typeface="+mn-ea"/>
                <a:cs typeface="+mn-cs"/>
              </a:rPr>
              <a:t> function also specifies the environment of the executed process by following </a:t>
            </a:r>
            <a:r>
              <a:rPr lang="en-US" sz="1200" b="0" i="0" kern="1200" dirty="0" err="1">
                <a:solidFill>
                  <a:schemeClr val="tx1"/>
                </a:solidFill>
                <a:effectLst/>
                <a:latin typeface="+mn-lt"/>
                <a:ea typeface="+mn-ea"/>
                <a:cs typeface="+mn-cs"/>
              </a:rPr>
              <a:t>the</a:t>
            </a:r>
            <a:r>
              <a:rPr lang="en-US" sz="1200" b="1" i="0" kern="1200" dirty="0" err="1">
                <a:solidFill>
                  <a:schemeClr val="tx1"/>
                </a:solidFill>
                <a:effectLst/>
                <a:latin typeface="+mn-lt"/>
                <a:ea typeface="+mn-ea"/>
                <a:cs typeface="+mn-cs"/>
              </a:rPr>
              <a:t>NULL</a:t>
            </a:r>
            <a:r>
              <a:rPr lang="en-US" sz="1200" b="0" i="0" kern="1200" dirty="0">
                <a:solidFill>
                  <a:schemeClr val="tx1"/>
                </a:solidFill>
                <a:effectLst/>
                <a:latin typeface="+mn-lt"/>
                <a:ea typeface="+mn-ea"/>
                <a:cs typeface="+mn-cs"/>
              </a:rPr>
              <a:t> pointer that terminates the list of arguments in the parameter list or the pointer to the </a:t>
            </a:r>
            <a:r>
              <a:rPr lang="en-US" sz="1200" b="0" i="0" kern="1200" dirty="0" err="1">
                <a:solidFill>
                  <a:schemeClr val="tx1"/>
                </a:solidFill>
                <a:effectLst/>
                <a:latin typeface="+mn-lt"/>
                <a:ea typeface="+mn-ea"/>
                <a:cs typeface="+mn-cs"/>
              </a:rPr>
              <a:t>argv</a:t>
            </a:r>
            <a:r>
              <a:rPr lang="en-US" sz="1200" b="0" i="0" kern="1200" dirty="0">
                <a:solidFill>
                  <a:schemeClr val="tx1"/>
                </a:solidFill>
                <a:effectLst/>
                <a:latin typeface="+mn-lt"/>
                <a:ea typeface="+mn-ea"/>
                <a:cs typeface="+mn-cs"/>
              </a:rPr>
              <a:t> array with an additional parameter. This additional parameter is an array of pointers to null-terminated strings and </a:t>
            </a:r>
            <a:r>
              <a:rPr lang="en-US" sz="1200" b="0" i="1" kern="1200" dirty="0">
                <a:solidFill>
                  <a:schemeClr val="tx1"/>
                </a:solidFill>
                <a:effectLst/>
                <a:latin typeface="+mn-lt"/>
                <a:ea typeface="+mn-ea"/>
                <a:cs typeface="+mn-cs"/>
              </a:rPr>
              <a:t>must</a:t>
            </a:r>
            <a:r>
              <a:rPr lang="en-US" sz="1200" b="0" i="0" kern="1200" dirty="0">
                <a:solidFill>
                  <a:schemeClr val="tx1"/>
                </a:solidFill>
                <a:effectLst/>
                <a:latin typeface="+mn-lt"/>
                <a:ea typeface="+mn-ea"/>
                <a:cs typeface="+mn-cs"/>
              </a:rPr>
              <a:t> be terminated by a </a:t>
            </a:r>
            <a:r>
              <a:rPr lang="en-US" sz="1200" b="1" i="0" kern="1200" dirty="0">
                <a:solidFill>
                  <a:schemeClr val="tx1"/>
                </a:solidFill>
                <a:effectLst/>
                <a:latin typeface="+mn-lt"/>
                <a:ea typeface="+mn-ea"/>
                <a:cs typeface="+mn-cs"/>
              </a:rPr>
              <a:t>NULL</a:t>
            </a:r>
            <a:r>
              <a:rPr lang="en-US" sz="1200" b="0" i="0" kern="1200" dirty="0">
                <a:solidFill>
                  <a:schemeClr val="tx1"/>
                </a:solidFill>
                <a:effectLst/>
                <a:latin typeface="+mn-lt"/>
                <a:ea typeface="+mn-ea"/>
                <a:cs typeface="+mn-cs"/>
              </a:rPr>
              <a:t> pointer. The other functions take the environment for the new process image from the external variable </a:t>
            </a:r>
            <a:r>
              <a:rPr lang="en-US" sz="1200" b="0" i="1" kern="1200" dirty="0">
                <a:solidFill>
                  <a:schemeClr val="tx1"/>
                </a:solidFill>
                <a:effectLst/>
                <a:latin typeface="+mn-lt"/>
                <a:ea typeface="+mn-ea"/>
                <a:cs typeface="+mn-cs"/>
              </a:rPr>
              <a:t>environ</a:t>
            </a:r>
            <a:r>
              <a:rPr lang="en-US" sz="1200" b="0" i="0" kern="1200" dirty="0">
                <a:solidFill>
                  <a:schemeClr val="tx1"/>
                </a:solidFill>
                <a:effectLst/>
                <a:latin typeface="+mn-lt"/>
                <a:ea typeface="+mn-ea"/>
                <a:cs typeface="+mn-cs"/>
              </a:rPr>
              <a:t> in the current process.</a:t>
            </a:r>
          </a:p>
          <a:p>
            <a:r>
              <a:rPr lang="en-US" sz="1200" b="0" i="0" kern="1200" dirty="0">
                <a:solidFill>
                  <a:schemeClr val="tx1"/>
                </a:solidFill>
                <a:effectLst/>
                <a:latin typeface="+mn-lt"/>
                <a:ea typeface="+mn-ea"/>
                <a:cs typeface="+mn-cs"/>
              </a:rPr>
              <a:t>Some of these functions have special semantics.</a:t>
            </a:r>
          </a:p>
          <a:p>
            <a:r>
              <a:rPr lang="en-US" sz="1200" b="0" i="0" kern="1200" dirty="0">
                <a:solidFill>
                  <a:schemeClr val="tx1"/>
                </a:solidFill>
                <a:effectLst/>
                <a:latin typeface="+mn-lt"/>
                <a:ea typeface="+mn-ea"/>
                <a:cs typeface="+mn-cs"/>
              </a:rPr>
              <a:t>The functions </a:t>
            </a:r>
            <a:r>
              <a:rPr lang="en-US" sz="1200" b="1" i="0" kern="1200" dirty="0" err="1">
                <a:solidFill>
                  <a:schemeClr val="tx1"/>
                </a:solidFill>
                <a:effectLst/>
                <a:latin typeface="+mn-lt"/>
                <a:ea typeface="+mn-ea"/>
                <a:cs typeface="+mn-cs"/>
              </a:rPr>
              <a:t>execlp</a:t>
            </a:r>
            <a:r>
              <a:rPr lang="en-US" sz="1200" b="0" i="0" kern="1200" dirty="0">
                <a:solidFill>
                  <a:schemeClr val="tx1"/>
                </a:solidFill>
                <a:effectLst/>
                <a:latin typeface="+mn-lt"/>
                <a:ea typeface="+mn-ea"/>
                <a:cs typeface="+mn-cs"/>
              </a:rPr>
              <a:t> and </a:t>
            </a:r>
            <a:r>
              <a:rPr lang="en-US" sz="1200" b="1" i="0" kern="1200" dirty="0" err="1">
                <a:solidFill>
                  <a:schemeClr val="tx1"/>
                </a:solidFill>
                <a:effectLst/>
                <a:latin typeface="+mn-lt"/>
                <a:ea typeface="+mn-ea"/>
                <a:cs typeface="+mn-cs"/>
              </a:rPr>
              <a:t>execvp</a:t>
            </a:r>
            <a:r>
              <a:rPr lang="en-US" sz="1200" b="0" i="0" kern="1200" dirty="0">
                <a:solidFill>
                  <a:schemeClr val="tx1"/>
                </a:solidFill>
                <a:effectLst/>
                <a:latin typeface="+mn-lt"/>
                <a:ea typeface="+mn-ea"/>
                <a:cs typeface="+mn-cs"/>
              </a:rPr>
              <a:t> will duplicate the actions of the shell in searching for an executable file if the specified file name does not contain a slash (/) character. The search path is the path specified in the environment by the </a:t>
            </a:r>
            <a:r>
              <a:rPr lang="en-US" sz="1200" b="1" i="0" kern="1200" dirty="0">
                <a:solidFill>
                  <a:schemeClr val="tx1"/>
                </a:solidFill>
                <a:effectLst/>
                <a:latin typeface="+mn-lt"/>
                <a:ea typeface="+mn-ea"/>
                <a:cs typeface="+mn-cs"/>
              </a:rPr>
              <a:t>PATH</a:t>
            </a:r>
            <a:r>
              <a:rPr lang="en-US" sz="1200" b="0" i="0" kern="1200" dirty="0">
                <a:solidFill>
                  <a:schemeClr val="tx1"/>
                </a:solidFill>
                <a:effectLst/>
                <a:latin typeface="+mn-lt"/>
                <a:ea typeface="+mn-ea"/>
                <a:cs typeface="+mn-cs"/>
              </a:rPr>
              <a:t> variable. If this variable isn't specified, the default path ``:/bin:/</a:t>
            </a:r>
            <a:r>
              <a:rPr lang="en-US" sz="1200" b="0" i="0" kern="1200" dirty="0" err="1">
                <a:solidFill>
                  <a:schemeClr val="tx1"/>
                </a:solidFill>
                <a:effectLst/>
                <a:latin typeface="+mn-lt"/>
                <a:ea typeface="+mn-ea"/>
                <a:cs typeface="+mn-cs"/>
              </a:rPr>
              <a:t>usr</a:t>
            </a:r>
            <a:r>
              <a:rPr lang="en-US" sz="1200" b="0" i="0" kern="1200" dirty="0">
                <a:solidFill>
                  <a:schemeClr val="tx1"/>
                </a:solidFill>
                <a:effectLst/>
                <a:latin typeface="+mn-lt"/>
                <a:ea typeface="+mn-ea"/>
                <a:cs typeface="+mn-cs"/>
              </a:rPr>
              <a:t>/bin'' is used. In addition, certain errors are treated specially.</a:t>
            </a:r>
          </a:p>
          <a:p>
            <a:r>
              <a:rPr lang="en-US" sz="1200" b="0" i="0" kern="1200" dirty="0">
                <a:solidFill>
                  <a:schemeClr val="tx1"/>
                </a:solidFill>
                <a:effectLst/>
                <a:latin typeface="+mn-lt"/>
                <a:ea typeface="+mn-ea"/>
                <a:cs typeface="+mn-cs"/>
              </a:rPr>
              <a:t>If permission is denied for a file (the attempted </a:t>
            </a:r>
            <a:r>
              <a:rPr lang="en-US" sz="1200" b="1" i="0" kern="1200" dirty="0" err="1">
                <a:solidFill>
                  <a:schemeClr val="tx1"/>
                </a:solidFill>
                <a:effectLst/>
                <a:latin typeface="+mn-lt"/>
                <a:ea typeface="+mn-ea"/>
                <a:cs typeface="+mn-cs"/>
              </a:rPr>
              <a:t>execve</a:t>
            </a:r>
            <a:r>
              <a:rPr lang="en-US" sz="1200" b="0" i="0" kern="1200" dirty="0">
                <a:solidFill>
                  <a:schemeClr val="tx1"/>
                </a:solidFill>
                <a:effectLst/>
                <a:latin typeface="+mn-lt"/>
                <a:ea typeface="+mn-ea"/>
                <a:cs typeface="+mn-cs"/>
              </a:rPr>
              <a:t> returned </a:t>
            </a:r>
            <a:r>
              <a:rPr lang="en-US" sz="1200" b="1" i="0" kern="1200" dirty="0">
                <a:solidFill>
                  <a:schemeClr val="tx1"/>
                </a:solidFill>
                <a:effectLst/>
                <a:latin typeface="+mn-lt"/>
                <a:ea typeface="+mn-ea"/>
                <a:cs typeface="+mn-cs"/>
              </a:rPr>
              <a:t>EACCES</a:t>
            </a:r>
            <a:r>
              <a:rPr lang="en-US" sz="1200" b="0" i="0" kern="1200" dirty="0">
                <a:solidFill>
                  <a:schemeClr val="tx1"/>
                </a:solidFill>
                <a:effectLst/>
                <a:latin typeface="+mn-lt"/>
                <a:ea typeface="+mn-ea"/>
                <a:cs typeface="+mn-cs"/>
              </a:rPr>
              <a:t>), these functions will continue searching the rest of the search path. If no other file is found, however, they will return with the global variable </a:t>
            </a:r>
            <a:r>
              <a:rPr lang="en-US" sz="1200" b="0" i="1" kern="1200" dirty="0" err="1">
                <a:solidFill>
                  <a:schemeClr val="tx1"/>
                </a:solidFill>
                <a:effectLst/>
                <a:latin typeface="+mn-lt"/>
                <a:ea typeface="+mn-ea"/>
                <a:cs typeface="+mn-cs"/>
              </a:rPr>
              <a:t>errno</a:t>
            </a:r>
            <a:r>
              <a:rPr lang="en-US" sz="1200" b="0" i="0" kern="1200" dirty="0">
                <a:solidFill>
                  <a:schemeClr val="tx1"/>
                </a:solidFill>
                <a:effectLst/>
                <a:latin typeface="+mn-lt"/>
                <a:ea typeface="+mn-ea"/>
                <a:cs typeface="+mn-cs"/>
              </a:rPr>
              <a:t> set to </a:t>
            </a:r>
            <a:r>
              <a:rPr lang="en-US" sz="1200" b="1" i="0" kern="1200" dirty="0">
                <a:solidFill>
                  <a:schemeClr val="tx1"/>
                </a:solidFill>
                <a:effectLst/>
                <a:latin typeface="+mn-lt"/>
                <a:ea typeface="+mn-ea"/>
                <a:cs typeface="+mn-cs"/>
              </a:rPr>
              <a:t>EACCES</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If the header of a file isn't recognized (the attempted </a:t>
            </a:r>
            <a:r>
              <a:rPr lang="en-US" sz="1200" b="1" i="0" kern="1200" dirty="0" err="1">
                <a:solidFill>
                  <a:schemeClr val="tx1"/>
                </a:solidFill>
                <a:effectLst/>
                <a:latin typeface="+mn-lt"/>
                <a:ea typeface="+mn-ea"/>
                <a:cs typeface="+mn-cs"/>
              </a:rPr>
              <a:t>execve</a:t>
            </a:r>
            <a:r>
              <a:rPr lang="en-US" sz="1200" b="0" i="0" kern="1200" dirty="0">
                <a:solidFill>
                  <a:schemeClr val="tx1"/>
                </a:solidFill>
                <a:effectLst/>
                <a:latin typeface="+mn-lt"/>
                <a:ea typeface="+mn-ea"/>
                <a:cs typeface="+mn-cs"/>
              </a:rPr>
              <a:t> returned </a:t>
            </a:r>
            <a:r>
              <a:rPr lang="en-US" sz="1200" b="1" i="0" kern="1200" dirty="0">
                <a:solidFill>
                  <a:schemeClr val="tx1"/>
                </a:solidFill>
                <a:effectLst/>
                <a:latin typeface="+mn-lt"/>
                <a:ea typeface="+mn-ea"/>
                <a:cs typeface="+mn-cs"/>
              </a:rPr>
              <a:t>ENOEXEC</a:t>
            </a:r>
            <a:r>
              <a:rPr lang="en-US" sz="1200" b="0" i="0" kern="1200" dirty="0">
                <a:solidFill>
                  <a:schemeClr val="tx1"/>
                </a:solidFill>
                <a:effectLst/>
                <a:latin typeface="+mn-lt"/>
                <a:ea typeface="+mn-ea"/>
                <a:cs typeface="+mn-cs"/>
              </a:rPr>
              <a:t>), these functions will execute the shell with the path of the file as its first argument. (If this attempt fails, no further searching is done.)  </a:t>
            </a:r>
          </a:p>
          <a:p>
            <a:r>
              <a:rPr lang="en-US" sz="1200" b="1" i="0" kern="1200" dirty="0">
                <a:solidFill>
                  <a:schemeClr val="tx1"/>
                </a:solidFill>
                <a:effectLst/>
                <a:latin typeface="+mn-lt"/>
                <a:ea typeface="+mn-ea"/>
                <a:cs typeface="+mn-cs"/>
              </a:rPr>
              <a:t>RETURN VALUE</a:t>
            </a:r>
          </a:p>
          <a:p>
            <a:r>
              <a:rPr lang="en-US" sz="1200" b="0" i="0" kern="1200" dirty="0">
                <a:solidFill>
                  <a:schemeClr val="tx1"/>
                </a:solidFill>
                <a:effectLst/>
                <a:latin typeface="+mn-lt"/>
                <a:ea typeface="+mn-ea"/>
                <a:cs typeface="+mn-cs"/>
              </a:rPr>
              <a:t>If any of the </a:t>
            </a:r>
            <a:r>
              <a:rPr lang="en-US" sz="1200" b="1" i="0" kern="1200" dirty="0">
                <a:solidFill>
                  <a:schemeClr val="tx1"/>
                </a:solidFill>
                <a:effectLst/>
                <a:latin typeface="+mn-lt"/>
                <a:ea typeface="+mn-ea"/>
                <a:cs typeface="+mn-cs"/>
              </a:rPr>
              <a:t>exec</a:t>
            </a:r>
            <a:r>
              <a:rPr lang="en-US" sz="1200" b="0" i="0" kern="1200" dirty="0">
                <a:solidFill>
                  <a:schemeClr val="tx1"/>
                </a:solidFill>
                <a:effectLst/>
                <a:latin typeface="+mn-lt"/>
                <a:ea typeface="+mn-ea"/>
                <a:cs typeface="+mn-cs"/>
              </a:rPr>
              <a:t> functions returns, an error will have occurred. The return value is -1, and the global variable </a:t>
            </a:r>
            <a:r>
              <a:rPr lang="en-US" sz="1200" b="0" i="1" kern="1200" dirty="0" err="1">
                <a:solidFill>
                  <a:schemeClr val="tx1"/>
                </a:solidFill>
                <a:effectLst/>
                <a:latin typeface="+mn-lt"/>
                <a:ea typeface="+mn-ea"/>
                <a:cs typeface="+mn-cs"/>
              </a:rPr>
              <a:t>errno</a:t>
            </a:r>
            <a:r>
              <a:rPr lang="en-US" sz="1200" b="0" i="0" kern="1200" dirty="0">
                <a:solidFill>
                  <a:schemeClr val="tx1"/>
                </a:solidFill>
                <a:effectLst/>
                <a:latin typeface="+mn-lt"/>
                <a:ea typeface="+mn-ea"/>
                <a:cs typeface="+mn-cs"/>
              </a:rPr>
              <a:t> will be set to indicate the error.  </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6</a:t>
            </a:fld>
            <a:endParaRPr lang="en-US"/>
          </a:p>
        </p:txBody>
      </p:sp>
    </p:spTree>
    <p:extLst>
      <p:ext uri="{BB962C8B-B14F-4D97-AF65-F5344CB8AC3E}">
        <p14:creationId xmlns:p14="http://schemas.microsoft.com/office/powerpoint/2010/main" val="15392359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22</a:t>
            </a:fld>
            <a:endParaRPr lang="en-US"/>
          </a:p>
        </p:txBody>
      </p:sp>
    </p:spTree>
    <p:extLst>
      <p:ext uri="{BB962C8B-B14F-4D97-AF65-F5344CB8AC3E}">
        <p14:creationId xmlns:p14="http://schemas.microsoft.com/office/powerpoint/2010/main" val="16647134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p:txBody>
      </p:sp>
      <p:sp>
        <p:nvSpPr>
          <p:cNvPr id="4" name="Footer Placeholder 3"/>
          <p:cNvSpPr>
            <a:spLocks noGrp="1"/>
          </p:cNvSpPr>
          <p:nvPr>
            <p:ph type="ftr" sz="quarter" idx="10"/>
          </p:nvPr>
        </p:nvSpPr>
        <p:spPr/>
        <p:txBody>
          <a:bodyPr/>
          <a:lstStyle>
            <a:lvl1pPr eaLnBrk="0" hangingPunct="0">
              <a:defRPr b="1">
                <a:latin typeface="Arial" panose="020B0604020202020204" pitchFamily="34" charset="0"/>
              </a:defRPr>
            </a:lvl1pPr>
          </a:lstStyle>
          <a:p>
            <a:pPr>
              <a:defRPr/>
            </a:pPr>
            <a:r>
              <a:rPr lang="en-US"/>
              <a:t>CSCE-313 Fall 2016</a:t>
            </a:r>
          </a:p>
        </p:txBody>
      </p:sp>
    </p:spTree>
    <p:extLst>
      <p:ext uri="{BB962C8B-B14F-4D97-AF65-F5344CB8AC3E}">
        <p14:creationId xmlns:p14="http://schemas.microsoft.com/office/powerpoint/2010/main" val="172340559"/>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72009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28700" y="2340230"/>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1028700" y="3305208"/>
            <a:ext cx="3335839"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93760" y="2349754"/>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893760" y="3305208"/>
            <a:ext cx="3335840"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lgn="r"/>
            <a:fld id="{C63DF6B3-E81E-45F4-98ED-29247DE3D236}" type="datetime1">
              <a:rPr lang="en-US" smtClean="0"/>
              <a:t>9/8/2020</a:t>
            </a:fld>
            <a:endParaRPr lang="en-US" dirty="0"/>
          </a:p>
        </p:txBody>
      </p:sp>
      <p:sp>
        <p:nvSpPr>
          <p:cNvPr id="8" name="Footer Placeholder 7"/>
          <p:cNvSpPr>
            <a:spLocks noGrp="1"/>
          </p:cNvSpPr>
          <p:nvPr>
            <p:ph type="ftr" sz="quarter" idx="11"/>
          </p:nvPr>
        </p:nvSpPr>
        <p:spPr/>
        <p:txBody>
          <a:bodyPr/>
          <a:lstStyle/>
          <a:p>
            <a:r>
              <a:rPr lang="en-US"/>
              <a:t>CSCE-313 Fall 2016</a:t>
            </a:r>
          </a:p>
        </p:txBody>
      </p:sp>
      <p:sp>
        <p:nvSpPr>
          <p:cNvPr id="9" name="Slide Number Placeholder 8"/>
          <p:cNvSpPr>
            <a:spLocks noGrp="1"/>
          </p:cNvSpPr>
          <p:nvPr>
            <p:ph type="sldNum" sz="quarter" idx="12"/>
          </p:nvPr>
        </p:nvSpPr>
        <p:spPr/>
        <p:txBody>
          <a:bodyPr/>
          <a:lstStyle/>
          <a:p>
            <a:fld id="{1AD93096-5B34-4342-9326-69289CEAE4C2}" type="slidenum">
              <a:rPr lang="en-US" smtClean="0"/>
              <a:pPr/>
              <a:t>‹#›</a:t>
            </a:fld>
            <a:endParaRPr lang="en-US"/>
          </a:p>
        </p:txBody>
      </p:sp>
    </p:spTree>
    <p:extLst>
      <p:ext uri="{BB962C8B-B14F-4D97-AF65-F5344CB8AC3E}">
        <p14:creationId xmlns:p14="http://schemas.microsoft.com/office/powerpoint/2010/main" val="2388970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lgn="r"/>
            <a:fld id="{7D6D86D4-135A-4E41-AF69-65E8A4B9D6E7}" type="datetime1">
              <a:rPr lang="en-US" smtClean="0"/>
              <a:t>9/8/2020</a:t>
            </a:fld>
            <a:endParaRPr lang="en-US" dirty="0"/>
          </a:p>
        </p:txBody>
      </p:sp>
      <p:sp>
        <p:nvSpPr>
          <p:cNvPr id="4" name="Footer Placeholder 3"/>
          <p:cNvSpPr>
            <a:spLocks noGrp="1"/>
          </p:cNvSpPr>
          <p:nvPr>
            <p:ph type="ftr" sz="quarter" idx="11"/>
          </p:nvPr>
        </p:nvSpPr>
        <p:spPr/>
        <p:txBody>
          <a:bodyPr/>
          <a:lstStyle/>
          <a:p>
            <a:r>
              <a:rPr lang="en-US"/>
              <a:t>CSCE-313 Fall 2016</a:t>
            </a:r>
          </a:p>
        </p:txBody>
      </p:sp>
      <p:sp>
        <p:nvSpPr>
          <p:cNvPr id="5" name="Slide Number Placeholder 4"/>
          <p:cNvSpPr>
            <a:spLocks noGrp="1"/>
          </p:cNvSpPr>
          <p:nvPr>
            <p:ph type="sldNum" sz="quarter" idx="12"/>
          </p:nvPr>
        </p:nvSpPr>
        <p:spPr/>
        <p:txBody>
          <a:bodyPr/>
          <a:lstStyle/>
          <a:p>
            <a:fld id="{1AD93096-5B34-4342-9326-69289CEAE4C2}" type="slidenum">
              <a:rPr lang="en-US" smtClean="0"/>
              <a:pPr/>
              <a:t>‹#›</a:t>
            </a:fld>
            <a:endParaRPr lang="en-US" dirty="0"/>
          </a:p>
        </p:txBody>
      </p:sp>
    </p:spTree>
    <p:extLst>
      <p:ext uri="{BB962C8B-B14F-4D97-AF65-F5344CB8AC3E}">
        <p14:creationId xmlns:p14="http://schemas.microsoft.com/office/powerpoint/2010/main" val="7162801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r"/>
            <a:fld id="{6DF57545-4BB3-4488-9AAC-F92D13AD06B4}" type="datetime1">
              <a:rPr lang="en-US" smtClean="0"/>
              <a:t>9/8/2020</a:t>
            </a:fld>
            <a:endParaRPr lang="en-US" dirty="0"/>
          </a:p>
        </p:txBody>
      </p:sp>
      <p:sp>
        <p:nvSpPr>
          <p:cNvPr id="3" name="Footer Placeholder 2"/>
          <p:cNvSpPr>
            <a:spLocks noGrp="1"/>
          </p:cNvSpPr>
          <p:nvPr>
            <p:ph type="ftr" sz="quarter" idx="11"/>
          </p:nvPr>
        </p:nvSpPr>
        <p:spPr/>
        <p:txBody>
          <a:bodyPr/>
          <a:lstStyle/>
          <a:p>
            <a:r>
              <a:rPr lang="en-US"/>
              <a:t>CSCE-313 Fall 2016</a:t>
            </a:r>
            <a:endParaRPr lang="en-US" dirty="0"/>
          </a:p>
        </p:txBody>
      </p:sp>
      <p:sp>
        <p:nvSpPr>
          <p:cNvPr id="4" name="Slide Number Placeholder 3"/>
          <p:cNvSpPr>
            <a:spLocks noGrp="1"/>
          </p:cNvSpPr>
          <p:nvPr>
            <p:ph type="sldNum" sz="quarter" idx="12"/>
          </p:nvPr>
        </p:nvSpPr>
        <p:spPr/>
        <p:txBody>
          <a:bodyPr/>
          <a:lstStyle/>
          <a:p>
            <a:fld id="{1AD93096-5B34-4342-9326-69289CEAE4C2}" type="slidenum">
              <a:rPr lang="en-US" smtClean="0"/>
              <a:pPr/>
              <a:t>‹#›</a:t>
            </a:fld>
            <a:endParaRPr lang="en-US" dirty="0"/>
          </a:p>
        </p:txBody>
      </p:sp>
    </p:spTree>
    <p:extLst>
      <p:ext uri="{BB962C8B-B14F-4D97-AF65-F5344CB8AC3E}">
        <p14:creationId xmlns:p14="http://schemas.microsoft.com/office/powerpoint/2010/main" val="5639248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Autofit/>
          </a:bodyPr>
          <a:lstStyle>
            <a:lvl1pPr>
              <a:lnSpc>
                <a:spcPct val="84000"/>
              </a:lnSpc>
              <a:defRPr sz="44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4692015" y="685801"/>
            <a:ext cx="3909060" cy="5175250"/>
          </a:xfrm>
        </p:spPr>
        <p:txBody>
          <a:bodyPr/>
          <a:lstStyle>
            <a:lvl1pPr>
              <a:defRPr sz="1500"/>
            </a:lvl1pPr>
            <a:lvl2pPr>
              <a:defRPr sz="1500"/>
            </a:lvl2pPr>
            <a:lvl3pPr>
              <a:defRPr sz="1350"/>
            </a:lvl3pPr>
            <a:lvl4pPr>
              <a:defRPr sz="135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42925" y="2856344"/>
            <a:ext cx="2891790" cy="3011056"/>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CBE5C635-9E01-4FB8-8E24-E6247C7DC1E7}" type="datetime1">
              <a:rPr lang="en-US" smtClean="0"/>
              <a:t>9/8/2020</a:t>
            </a:fld>
            <a:endParaRPr lang="en-US" dirty="0"/>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r>
              <a:rPr lang="en-US"/>
              <a:t>CSCE-313 Fall 2016</a:t>
            </a:r>
            <a:endParaRPr lang="en-US" dirty="0"/>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72AC53DF-4216-466D-99A7-94400E6C2A25}" type="slidenum">
              <a:rPr lang="en-US" sz="1200" smtClean="0">
                <a:solidFill>
                  <a:schemeClr val="tx2"/>
                </a:solidFill>
              </a:rPr>
              <a:pPr/>
              <a:t>‹#›</a:t>
            </a:fld>
            <a:endParaRPr lang="en-US" dirty="0"/>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656329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rmAutofit/>
          </a:bodyPr>
          <a:lstStyle>
            <a:lvl1pPr>
              <a:lnSpc>
                <a:spcPct val="84000"/>
              </a:lnSpc>
              <a:defRPr sz="44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4149090" y="1"/>
            <a:ext cx="4994910" cy="6857999"/>
          </a:xfrm>
        </p:spPr>
        <p:txBody>
          <a:bodyPr anchor="t">
            <a:normAutofit/>
          </a:bodyPr>
          <a:lstStyle>
            <a:lvl1pPr marL="0" indent="0">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42925" y="2855968"/>
            <a:ext cx="2891790" cy="3011432"/>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pPr algn="r"/>
            <a:fld id="{72A89FFB-E65A-4703-AC05-579DF2C10D49}" type="datetime1">
              <a:rPr lang="en-US" smtClean="0"/>
              <a:t>9/8/2020</a:t>
            </a:fld>
            <a:endParaRPr lang="en-US" dirty="0"/>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r>
              <a:rPr lang="en-US"/>
              <a:t>CSCE-313 Fall 2016</a:t>
            </a:r>
            <a:endParaRPr lang="en-US" dirty="0"/>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1AD93096-5B34-4342-9326-69289CEAE4C2}" type="slidenum">
              <a:rPr lang="en-US" smtClean="0"/>
              <a:pPr/>
              <a:t>‹#›</a:t>
            </a:fld>
            <a:endParaRPr lang="en-US" dirty="0"/>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560799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028700" y="2295526"/>
            <a:ext cx="72009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9A09A9A2-05B1-4E80-8815-9C6D2A7783D7}" type="datetime1">
              <a:rPr lang="en-US" smtClean="0"/>
              <a:t>9/8/2020</a:t>
            </a:fld>
            <a:endParaRPr lang="en-US" dirty="0"/>
          </a:p>
        </p:txBody>
      </p:sp>
      <p:sp>
        <p:nvSpPr>
          <p:cNvPr id="5" name="Footer Placeholder 4"/>
          <p:cNvSpPr>
            <a:spLocks noGrp="1"/>
          </p:cNvSpPr>
          <p:nvPr>
            <p:ph type="ftr" sz="quarter" idx="11"/>
          </p:nvPr>
        </p:nvSpPr>
        <p:spPr/>
        <p:txBody>
          <a:bodyPr/>
          <a:lstStyle/>
          <a:p>
            <a:r>
              <a:rPr lang="en-US"/>
              <a:t>CSCE-313 Fall 2016</a:t>
            </a:r>
          </a:p>
        </p:txBody>
      </p:sp>
      <p:sp>
        <p:nvSpPr>
          <p:cNvPr id="6" name="Slide Number Placeholder 5"/>
          <p:cNvSpPr>
            <a:spLocks noGrp="1"/>
          </p:cNvSpPr>
          <p:nvPr>
            <p:ph type="sldNum" sz="quarter" idx="12"/>
          </p:nvPr>
        </p:nvSpPr>
        <p:spPr/>
        <p:txBody>
          <a:bodyPr/>
          <a:lstStyle/>
          <a:p>
            <a:fld id="{72AC53DF-4216-466D-99A7-94400E6C2A25}" type="slidenum">
              <a:rPr lang="en-US" sz="1200" smtClean="0">
                <a:solidFill>
                  <a:schemeClr val="tx2"/>
                </a:solidFill>
              </a:rPr>
              <a:pPr/>
              <a:t>‹#›</a:t>
            </a:fld>
            <a:endParaRPr lang="en-US"/>
          </a:p>
        </p:txBody>
      </p:sp>
    </p:spTree>
    <p:extLst>
      <p:ext uri="{BB962C8B-B14F-4D97-AF65-F5344CB8AC3E}">
        <p14:creationId xmlns:p14="http://schemas.microsoft.com/office/powerpoint/2010/main" val="17641205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0797" y="624156"/>
            <a:ext cx="1490950"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28700" y="624156"/>
            <a:ext cx="5724525"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3E7B9FF9-C870-40EE-B2E2-56F15E6DB7AF}" type="datetime1">
              <a:rPr lang="en-US" smtClean="0"/>
              <a:t>9/8/2020</a:t>
            </a:fld>
            <a:endParaRPr lang="en-US" dirty="0"/>
          </a:p>
        </p:txBody>
      </p:sp>
      <p:sp>
        <p:nvSpPr>
          <p:cNvPr id="5" name="Footer Placeholder 4"/>
          <p:cNvSpPr>
            <a:spLocks noGrp="1"/>
          </p:cNvSpPr>
          <p:nvPr>
            <p:ph type="ftr" sz="quarter" idx="11"/>
          </p:nvPr>
        </p:nvSpPr>
        <p:spPr/>
        <p:txBody>
          <a:bodyPr/>
          <a:lstStyle/>
          <a:p>
            <a:r>
              <a:rPr lang="en-US"/>
              <a:t>CSCE-313 Fall 2016</a:t>
            </a:r>
            <a:endParaRPr lang="en-US" dirty="0"/>
          </a:p>
        </p:txBody>
      </p:sp>
      <p:sp>
        <p:nvSpPr>
          <p:cNvPr id="6" name="Slide Number Placeholder 5"/>
          <p:cNvSpPr>
            <a:spLocks noGrp="1"/>
          </p:cNvSpPr>
          <p:nvPr>
            <p:ph type="sldNum" sz="quarter" idx="12"/>
          </p:nvPr>
        </p:nvSpPr>
        <p:spPr/>
        <p:txBody>
          <a:bodyPr/>
          <a:lstStyle/>
          <a:p>
            <a:fld id="{72AC53DF-4216-466D-99A7-94400E6C2A25}" type="slidenum">
              <a:rPr lang="en-US" sz="1200" smtClean="0">
                <a:solidFill>
                  <a:schemeClr val="tx2"/>
                </a:solidFill>
              </a:rPr>
              <a:pPr/>
              <a:t>‹#›</a:t>
            </a:fld>
            <a:endParaRPr lang="en-US" dirty="0"/>
          </a:p>
        </p:txBody>
      </p:sp>
    </p:spTree>
    <p:extLst>
      <p:ext uri="{BB962C8B-B14F-4D97-AF65-F5344CB8AC3E}">
        <p14:creationId xmlns:p14="http://schemas.microsoft.com/office/powerpoint/2010/main" val="40852675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atin typeface="Calibri Light" panose="020F0302020204030204" pitchFamily="34" charset="0"/>
              </a:defRPr>
            </a:lvl1pPr>
          </a:lstStyle>
          <a:p>
            <a:r>
              <a:rPr lang="en-US"/>
              <a:t>Click to edit Master title style</a:t>
            </a:r>
            <a:endParaRPr lang="en-US" dirty="0"/>
          </a:p>
        </p:txBody>
      </p:sp>
      <p:sp>
        <p:nvSpPr>
          <p:cNvPr id="5" name="Date Placeholder 4"/>
          <p:cNvSpPr>
            <a:spLocks noGrp="1"/>
          </p:cNvSpPr>
          <p:nvPr>
            <p:ph type="dt" sz="half" idx="10"/>
          </p:nvPr>
        </p:nvSpPr>
        <p:spPr/>
        <p:txBody>
          <a:bodyPr/>
          <a:lstStyle>
            <a:lvl1pPr>
              <a:defRPr>
                <a:latin typeface="Calibri Light" panose="020F0302020204030204" pitchFamily="34" charset="0"/>
              </a:defRPr>
            </a:lvl1pPr>
          </a:lstStyle>
          <a:p>
            <a:pPr algn="r"/>
            <a:fld id="{732FFC49-F758-4288-8A25-CB7E4A20F72C}" type="datetime1">
              <a:rPr lang="en-US" smtClean="0"/>
              <a:t>9/8/2020</a:t>
            </a:fld>
            <a:endParaRPr lang="en-US" dirty="0"/>
          </a:p>
        </p:txBody>
      </p:sp>
      <p:sp>
        <p:nvSpPr>
          <p:cNvPr id="6" name="Footer Placeholder 5"/>
          <p:cNvSpPr>
            <a:spLocks noGrp="1"/>
          </p:cNvSpPr>
          <p:nvPr>
            <p:ph type="ftr" sz="quarter" idx="11"/>
          </p:nvPr>
        </p:nvSpPr>
        <p:spPr/>
        <p:txBody>
          <a:bodyPr/>
          <a:lstStyle>
            <a:lvl1pPr>
              <a:defRPr>
                <a:latin typeface="Calibri Light" panose="020F0302020204030204" pitchFamily="34" charset="0"/>
              </a:defRPr>
            </a:lvl1pPr>
          </a:lstStyle>
          <a:p>
            <a:r>
              <a:rPr lang="en-US"/>
              <a:t>CSCE-313 Fall 2016</a:t>
            </a:r>
          </a:p>
        </p:txBody>
      </p:sp>
      <p:sp>
        <p:nvSpPr>
          <p:cNvPr id="7" name="Slide Number Placeholder 6"/>
          <p:cNvSpPr>
            <a:spLocks noGrp="1"/>
          </p:cNvSpPr>
          <p:nvPr>
            <p:ph type="sldNum" sz="quarter" idx="12"/>
          </p:nvPr>
        </p:nvSpPr>
        <p:spPr/>
        <p:txBody>
          <a:bodyPr/>
          <a:lstStyle>
            <a:lvl1pPr>
              <a:defRPr>
                <a:solidFill>
                  <a:srgbClr val="FFFFFF"/>
                </a:solidFill>
                <a:latin typeface="Calibri Light" panose="020F0302020204030204" pitchFamily="34" charset="0"/>
              </a:defRPr>
            </a:lvl1pPr>
          </a:lstStyle>
          <a:p>
            <a:fld id="{1AD93096-5B34-4342-9326-69289CEAE4C2}" type="slidenum">
              <a:rPr lang="en-US" smtClean="0"/>
              <a:pPr/>
              <a:t>‹#›</a:t>
            </a:fld>
            <a:endParaRPr lang="en-US" dirty="0"/>
          </a:p>
        </p:txBody>
      </p:sp>
      <p:sp>
        <p:nvSpPr>
          <p:cNvPr id="9" name="Content Placeholder 8"/>
          <p:cNvSpPr>
            <a:spLocks noGrp="1"/>
          </p:cNvSpPr>
          <p:nvPr>
            <p:ph sz="quarter" idx="1"/>
          </p:nvPr>
        </p:nvSpPr>
        <p:spPr>
          <a:xfrm>
            <a:off x="2362200" y="1752600"/>
            <a:ext cx="6400800" cy="4419600"/>
          </a:xfrm>
        </p:spPr>
        <p:txBody>
          <a:bodyPr/>
          <a:lstStyle>
            <a:lvl1pPr>
              <a:defRPr>
                <a:latin typeface="Calibri Light" panose="020F0302020204030204" pitchFamily="34" charset="0"/>
              </a:defRPr>
            </a:lvl1pPr>
            <a:lvl2pPr>
              <a:defRPr>
                <a:latin typeface="Calibri Light" panose="020F0302020204030204" pitchFamily="34" charset="0"/>
              </a:defRPr>
            </a:lvl2pPr>
            <a:lvl3pPr>
              <a:defRPr>
                <a:latin typeface="Calibri Light" panose="020F0302020204030204" pitchFamily="34" charset="0"/>
              </a:defRPr>
            </a:lvl3pPr>
            <a:lvl4pPr>
              <a:defRPr>
                <a:latin typeface="Calibri Light" panose="020F0302020204030204" pitchFamily="34" charset="0"/>
              </a:defRPr>
            </a:lvl4pPr>
            <a:lvl5pPr>
              <a:defRPr>
                <a:latin typeface="Calibri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descr="sm_pencil.png"/>
          <p:cNvPicPr>
            <a:picLocks noChangeAspect="1"/>
          </p:cNvPicPr>
          <p:nvPr userDrawn="1"/>
        </p:nvPicPr>
        <p:blipFill>
          <a:blip r:embed="rId2"/>
          <a:stretch>
            <a:fillRect/>
          </a:stretch>
        </p:blipFill>
        <p:spPr>
          <a:xfrm>
            <a:off x="612648" y="1755648"/>
            <a:ext cx="1615307" cy="2145615"/>
          </a:xfrm>
          <a:prstGeom prst="rect">
            <a:avLst/>
          </a:prstGeom>
          <a:ln w="50800" cap="sq" cmpd="dbl">
            <a:solidFill>
              <a:schemeClr val="accent2"/>
            </a:solidFill>
            <a:miter lim="800000"/>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5" name="Footer Placeholder 4"/>
          <p:cNvSpPr>
            <a:spLocks noGrp="1"/>
          </p:cNvSpPr>
          <p:nvPr>
            <p:ph type="ftr" sz="quarter" idx="10"/>
          </p:nvPr>
        </p:nvSpPr>
        <p:spPr/>
        <p:txBody>
          <a:bodyPr/>
          <a:lstStyle>
            <a:lvl1pPr eaLnBrk="0" hangingPunct="0">
              <a:defRPr b="1">
                <a:latin typeface="Arial" panose="020B0604020202020204" pitchFamily="34" charset="0"/>
              </a:defRPr>
            </a:lvl1pPr>
          </a:lstStyle>
          <a:p>
            <a:pPr>
              <a:defRPr/>
            </a:pPr>
            <a:r>
              <a:rPr lang="en-US"/>
              <a:t>CSCE-313 Fall 2016</a:t>
            </a:r>
          </a:p>
        </p:txBody>
      </p:sp>
    </p:spTree>
    <p:extLst>
      <p:ext uri="{BB962C8B-B14F-4D97-AF65-F5344CB8AC3E}">
        <p14:creationId xmlns:p14="http://schemas.microsoft.com/office/powerpoint/2010/main" val="140308666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lvl1pPr eaLnBrk="0" hangingPunct="0">
              <a:defRPr b="1">
                <a:latin typeface="Arial" panose="020B0604020202020204" pitchFamily="34" charset="0"/>
              </a:defRPr>
            </a:lvl1pPr>
          </a:lstStyle>
          <a:p>
            <a:pPr>
              <a:defRPr/>
            </a:pPr>
            <a:r>
              <a:rPr lang="en-US"/>
              <a:t>CSCE-313 Fall 2016</a:t>
            </a:r>
          </a:p>
        </p:txBody>
      </p:sp>
    </p:spTree>
    <p:extLst>
      <p:ext uri="{BB962C8B-B14F-4D97-AF65-F5344CB8AC3E}">
        <p14:creationId xmlns:p14="http://schemas.microsoft.com/office/powerpoint/2010/main" val="99705200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980883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907" y="2129725"/>
            <a:ext cx="7772186" cy="1470797"/>
          </a:xfrm>
        </p:spPr>
        <p:txBody>
          <a:bodyPr/>
          <a:lstStyle>
            <a:lvl1pPr>
              <a:defRPr sz="4300">
                <a:effectLst>
                  <a:outerShdw blurRad="38100" dist="38100" dir="2700000" algn="tl">
                    <a:srgbClr val="000000">
                      <a:alpha val="43137"/>
                    </a:srgbClr>
                  </a:outerShdw>
                </a:effectLst>
                <a:latin typeface="Impact" pitchFamily="34" charset="0"/>
              </a:defRPr>
            </a:lvl1pPr>
          </a:lstStyle>
          <a:p>
            <a:r>
              <a:rPr lang="en-US"/>
              <a:t>Click to edit Master title style</a:t>
            </a:r>
          </a:p>
        </p:txBody>
      </p:sp>
      <p:sp>
        <p:nvSpPr>
          <p:cNvPr id="3" name="Subtitle 2"/>
          <p:cNvSpPr>
            <a:spLocks noGrp="1"/>
          </p:cNvSpPr>
          <p:nvPr>
            <p:ph type="subTitle" idx="1"/>
          </p:nvPr>
        </p:nvSpPr>
        <p:spPr>
          <a:xfrm>
            <a:off x="1371815" y="3886391"/>
            <a:ext cx="6400371" cy="1752378"/>
          </a:xfrm>
        </p:spPr>
        <p:txBody>
          <a:bodyPr/>
          <a:lstStyle>
            <a:lvl1pPr marL="0" indent="0" algn="ctr">
              <a:buNone/>
              <a:defRPr sz="3200">
                <a:latin typeface="Arial Narrow" pitchFamily="34" charset="0"/>
              </a:defRPr>
            </a:lvl1pPr>
            <a:lvl2pPr marL="411571" indent="0" algn="ctr">
              <a:buNone/>
              <a:defRPr/>
            </a:lvl2pPr>
            <a:lvl3pPr marL="823143" indent="0" algn="ctr">
              <a:buNone/>
              <a:defRPr/>
            </a:lvl3pPr>
            <a:lvl4pPr marL="1234714" indent="0" algn="ctr">
              <a:buNone/>
              <a:defRPr/>
            </a:lvl4pPr>
            <a:lvl5pPr marL="1646286" indent="0" algn="ctr">
              <a:buNone/>
              <a:defRPr/>
            </a:lvl5pPr>
            <a:lvl6pPr marL="2057857" indent="0" algn="ctr">
              <a:buNone/>
              <a:defRPr/>
            </a:lvl6pPr>
            <a:lvl7pPr marL="2469429" indent="0" algn="ctr">
              <a:buNone/>
              <a:defRPr/>
            </a:lvl7pPr>
            <a:lvl8pPr marL="2881000" indent="0" algn="ctr">
              <a:buNone/>
              <a:defRPr/>
            </a:lvl8pPr>
            <a:lvl9pPr marL="3292572" indent="0" algn="ctr">
              <a:buNone/>
              <a:defRPr/>
            </a:lvl9pPr>
          </a:lstStyle>
          <a:p>
            <a:r>
              <a:rPr lang="en-US"/>
              <a:t>Click to edit Master subtitle style</a:t>
            </a:r>
          </a:p>
        </p:txBody>
      </p:sp>
    </p:spTree>
    <p:extLst>
      <p:ext uri="{BB962C8B-B14F-4D97-AF65-F5344CB8AC3E}">
        <p14:creationId xmlns:p14="http://schemas.microsoft.com/office/powerpoint/2010/main" val="41446604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36346" y="1788454"/>
            <a:ext cx="6270922" cy="2098226"/>
          </a:xfrm>
        </p:spPr>
        <p:txBody>
          <a:bodyPr anchor="b">
            <a:noAutofit/>
          </a:bodyPr>
          <a:lstStyle>
            <a:lvl1pPr algn="ctr">
              <a:defRPr sz="60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009930" y="3956280"/>
            <a:ext cx="5123755" cy="1086237"/>
          </a:xfrm>
        </p:spPr>
        <p:txBody>
          <a:bodyPr>
            <a:normAutofit/>
          </a:bodyPr>
          <a:lstStyle>
            <a:lvl1pPr marL="0" indent="0" algn="ctr">
              <a:lnSpc>
                <a:spcPct val="112000"/>
              </a:lnSpc>
              <a:spcBef>
                <a:spcPts val="0"/>
              </a:spcBef>
              <a:spcAft>
                <a:spcPts val="0"/>
              </a:spcAft>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64644" y="6453386"/>
            <a:ext cx="1205958" cy="404614"/>
          </a:xfrm>
        </p:spPr>
        <p:txBody>
          <a:bodyPr/>
          <a:lstStyle>
            <a:lvl1pPr>
              <a:defRPr baseline="0">
                <a:solidFill>
                  <a:schemeClr val="tx2"/>
                </a:solidFill>
              </a:defRPr>
            </a:lvl1pPr>
          </a:lstStyle>
          <a:p>
            <a:fld id="{DFB9F790-7743-47A6-A884-79732E458CE3}" type="datetime1">
              <a:rPr lang="en-US" smtClean="0"/>
              <a:t>9/8/2020</a:t>
            </a:fld>
            <a:endParaRPr lang="en-US" dirty="0"/>
          </a:p>
        </p:txBody>
      </p:sp>
      <p:sp>
        <p:nvSpPr>
          <p:cNvPr id="5" name="Footer Placeholder 4"/>
          <p:cNvSpPr>
            <a:spLocks noGrp="1"/>
          </p:cNvSpPr>
          <p:nvPr>
            <p:ph type="ftr" sz="quarter" idx="11"/>
          </p:nvPr>
        </p:nvSpPr>
        <p:spPr>
          <a:xfrm>
            <a:off x="1938041" y="6453386"/>
            <a:ext cx="5267533" cy="404614"/>
          </a:xfrm>
        </p:spPr>
        <p:txBody>
          <a:bodyPr/>
          <a:lstStyle>
            <a:lvl1pPr algn="ctr">
              <a:defRPr baseline="0">
                <a:solidFill>
                  <a:schemeClr val="tx2"/>
                </a:solidFill>
              </a:defRPr>
            </a:lvl1pPr>
          </a:lstStyle>
          <a:p>
            <a:r>
              <a:rPr lang="en-US"/>
              <a:t>CSCE-313 Fall 2016</a:t>
            </a:r>
            <a:endParaRPr lang="en-US" dirty="0"/>
          </a:p>
        </p:txBody>
      </p:sp>
      <p:sp>
        <p:nvSpPr>
          <p:cNvPr id="6" name="Slide Number Placeholder 5"/>
          <p:cNvSpPr>
            <a:spLocks noGrp="1"/>
          </p:cNvSpPr>
          <p:nvPr>
            <p:ph type="sldNum" sz="quarter" idx="12"/>
          </p:nvPr>
        </p:nvSpPr>
        <p:spPr>
          <a:xfrm>
            <a:off x="7373012" y="6453386"/>
            <a:ext cx="1197219" cy="404614"/>
          </a:xfrm>
        </p:spPr>
        <p:txBody>
          <a:bodyPr/>
          <a:lstStyle>
            <a:lvl1pPr>
              <a:defRPr baseline="0">
                <a:solidFill>
                  <a:schemeClr val="tx2"/>
                </a:solidFill>
              </a:defRPr>
            </a:lvl1pPr>
          </a:lstStyle>
          <a:p>
            <a:fld id="{72AC53DF-4216-466D-99A7-94400E6C2A25}" type="slidenum">
              <a:rPr lang="en-US" smtClean="0"/>
              <a:pPr/>
              <a:t>‹#›</a:t>
            </a:fld>
            <a:endParaRPr lang="en-US" dirty="0"/>
          </a:p>
        </p:txBody>
      </p:sp>
      <p:grpSp>
        <p:nvGrpSpPr>
          <p:cNvPr id="8" name="Group 7"/>
          <p:cNvGrpSpPr/>
          <p:nvPr/>
        </p:nvGrpSpPr>
        <p:grpSpPr>
          <a:xfrm>
            <a:off x="564643" y="744469"/>
            <a:ext cx="8005589" cy="5349671"/>
            <a:chOff x="564643" y="744469"/>
            <a:chExt cx="8005589" cy="5349671"/>
          </a:xfrm>
        </p:grpSpPr>
        <p:sp>
          <p:nvSpPr>
            <p:cNvPr id="11" name="Freeform 6"/>
            <p:cNvSpPr/>
            <p:nvPr/>
          </p:nvSpPr>
          <p:spPr bwMode="auto">
            <a:xfrm>
              <a:off x="6113972" y="1685652"/>
              <a:ext cx="2456260" cy="4408488"/>
            </a:xfrm>
            <a:custGeom>
              <a:avLst/>
              <a:gdLst/>
              <a:ahLst/>
              <a:cxnLst/>
              <a:rect l="l" t="t" r="r" b="b"/>
              <a:pathLst>
                <a:path w="10000" h="10000">
                  <a:moveTo>
                    <a:pt x="8761" y="0"/>
                  </a:moveTo>
                  <a:lnTo>
                    <a:pt x="10000" y="0"/>
                  </a:lnTo>
                  <a:lnTo>
                    <a:pt x="10000" y="10000"/>
                  </a:lnTo>
                  <a:lnTo>
                    <a:pt x="0" y="10000"/>
                  </a:lnTo>
                  <a:lnTo>
                    <a:pt x="0" y="9357"/>
                  </a:lnTo>
                  <a:lnTo>
                    <a:pt x="8761" y="935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564643" y="744469"/>
              <a:ext cx="2456505" cy="4408488"/>
            </a:xfrm>
            <a:custGeom>
              <a:avLst/>
              <a:gdLst/>
              <a:ahLst/>
              <a:cxnLst/>
              <a:rect l="l" t="t" r="r" b="b"/>
              <a:pathLst>
                <a:path w="10001" h="10000">
                  <a:moveTo>
                    <a:pt x="8762" y="0"/>
                  </a:moveTo>
                  <a:lnTo>
                    <a:pt x="10001" y="0"/>
                  </a:lnTo>
                  <a:lnTo>
                    <a:pt x="10001" y="10000"/>
                  </a:lnTo>
                  <a:lnTo>
                    <a:pt x="1" y="10000"/>
                  </a:lnTo>
                  <a:cubicBezTo>
                    <a:pt x="-2" y="9766"/>
                    <a:pt x="4" y="9586"/>
                    <a:pt x="1" y="9352"/>
                  </a:cubicBezTo>
                  <a:lnTo>
                    <a:pt x="8762" y="9346"/>
                  </a:lnTo>
                  <a:lnTo>
                    <a:pt x="8762"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338807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C5A32A-A3B0-41F9-80F7-BC6D79B58BA3}" type="datetime1">
              <a:rPr lang="en-US" smtClean="0"/>
              <a:t>9/8/2020</a:t>
            </a:fld>
            <a:endParaRPr lang="en-US" dirty="0"/>
          </a:p>
        </p:txBody>
      </p:sp>
      <p:sp>
        <p:nvSpPr>
          <p:cNvPr id="5" name="Footer Placeholder 4"/>
          <p:cNvSpPr>
            <a:spLocks noGrp="1"/>
          </p:cNvSpPr>
          <p:nvPr>
            <p:ph type="ftr" sz="quarter" idx="11"/>
          </p:nvPr>
        </p:nvSpPr>
        <p:spPr/>
        <p:txBody>
          <a:bodyPr/>
          <a:lstStyle/>
          <a:p>
            <a:r>
              <a:rPr lang="en-US"/>
              <a:t>CSCE-313 Fall 2016</a:t>
            </a:r>
          </a:p>
        </p:txBody>
      </p:sp>
      <p:sp>
        <p:nvSpPr>
          <p:cNvPr id="6" name="Slide Number Placeholder 5"/>
          <p:cNvSpPr>
            <a:spLocks noGrp="1"/>
          </p:cNvSpPr>
          <p:nvPr>
            <p:ph type="sldNum" sz="quarter" idx="12"/>
          </p:nvPr>
        </p:nvSpPr>
        <p:spPr/>
        <p:txBody>
          <a:bodyPr/>
          <a:lstStyle/>
          <a:p>
            <a:fld id="{1AD93096-5B34-4342-9326-69289CEAE4C2}" type="slidenum">
              <a:rPr lang="en-US" smtClean="0"/>
              <a:pPr/>
              <a:t>‹#›</a:t>
            </a:fld>
            <a:endParaRPr lang="en-US" dirty="0">
              <a:solidFill>
                <a:srgbClr val="FFFFFF"/>
              </a:solidFill>
            </a:endParaRPr>
          </a:p>
        </p:txBody>
      </p:sp>
    </p:spTree>
    <p:extLst>
      <p:ext uri="{BB962C8B-B14F-4D97-AF65-F5344CB8AC3E}">
        <p14:creationId xmlns:p14="http://schemas.microsoft.com/office/powerpoint/2010/main" val="1728086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73769" y="1301361"/>
            <a:ext cx="7209728" cy="2852737"/>
          </a:xfrm>
        </p:spPr>
        <p:txBody>
          <a:bodyPr anchor="b">
            <a:normAutofit/>
          </a:bodyPr>
          <a:lstStyle>
            <a:lvl1pPr algn="r">
              <a:defRPr sz="60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573769" y="4216328"/>
            <a:ext cx="7209728" cy="1143324"/>
          </a:xfrm>
        </p:spPr>
        <p:txBody>
          <a:bodyPr/>
          <a:lstStyle>
            <a:lvl1pPr marL="0" indent="0" algn="r">
              <a:lnSpc>
                <a:spcPct val="112000"/>
              </a:lnSpc>
              <a:spcBef>
                <a:spcPts val="0"/>
              </a:spcBef>
              <a:spcAft>
                <a:spcPts val="0"/>
              </a:spcAft>
              <a:buNone/>
              <a:defRPr sz="1800">
                <a:solidFill>
                  <a:schemeClr val="tx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554181" y="6453386"/>
            <a:ext cx="1216807" cy="404614"/>
          </a:xfrm>
        </p:spPr>
        <p:txBody>
          <a:bodyPr/>
          <a:lstStyle>
            <a:lvl1pPr>
              <a:defRPr>
                <a:solidFill>
                  <a:schemeClr val="tx2"/>
                </a:solidFill>
              </a:defRPr>
            </a:lvl1pPr>
          </a:lstStyle>
          <a:p>
            <a:pPr algn="r"/>
            <a:fld id="{00C4BA84-B7BF-44DC-A857-DF0DF1462F1B}" type="datetime1">
              <a:rPr lang="en-US" smtClean="0"/>
              <a:t>9/8/2020</a:t>
            </a:fld>
            <a:endParaRPr lang="en-US" dirty="0"/>
          </a:p>
        </p:txBody>
      </p:sp>
      <p:sp>
        <p:nvSpPr>
          <p:cNvPr id="5" name="Footer Placeholder 4"/>
          <p:cNvSpPr>
            <a:spLocks noGrp="1"/>
          </p:cNvSpPr>
          <p:nvPr>
            <p:ph type="ftr" sz="quarter" idx="11"/>
          </p:nvPr>
        </p:nvSpPr>
        <p:spPr>
          <a:xfrm>
            <a:off x="1938234" y="6453386"/>
            <a:ext cx="5267533" cy="404614"/>
          </a:xfrm>
        </p:spPr>
        <p:txBody>
          <a:bodyPr/>
          <a:lstStyle>
            <a:lvl1pPr algn="ctr">
              <a:defRPr>
                <a:solidFill>
                  <a:schemeClr val="tx2"/>
                </a:solidFill>
              </a:defRPr>
            </a:lvl1pPr>
          </a:lstStyle>
          <a:p>
            <a:r>
              <a:rPr lang="en-US"/>
              <a:t>CSCE-313 Fall 2016</a:t>
            </a:r>
          </a:p>
        </p:txBody>
      </p:sp>
      <p:sp>
        <p:nvSpPr>
          <p:cNvPr id="6" name="Slide Number Placeholder 5"/>
          <p:cNvSpPr>
            <a:spLocks noGrp="1"/>
          </p:cNvSpPr>
          <p:nvPr>
            <p:ph type="sldNum" sz="quarter" idx="12"/>
          </p:nvPr>
        </p:nvSpPr>
        <p:spPr>
          <a:xfrm>
            <a:off x="7373012" y="6453386"/>
            <a:ext cx="1197219" cy="404614"/>
          </a:xfrm>
        </p:spPr>
        <p:txBody>
          <a:bodyPr/>
          <a:lstStyle>
            <a:lvl1pPr>
              <a:defRPr>
                <a:solidFill>
                  <a:schemeClr val="tx2"/>
                </a:solidFill>
              </a:defRPr>
            </a:lvl1pPr>
          </a:lstStyle>
          <a:p>
            <a:pPr algn="ctr"/>
            <a:fld id="{1AD93096-5B34-4342-9326-69289CEAE4C2}" type="slidenum">
              <a:rPr lang="en-US" smtClean="0"/>
              <a:pPr algn="ctr"/>
              <a:t>‹#›</a:t>
            </a:fld>
            <a:endParaRPr lang="en-US" sz="2400" dirty="0">
              <a:solidFill>
                <a:srgbClr val="FFFFFF"/>
              </a:solidFill>
            </a:endParaRPr>
          </a:p>
        </p:txBody>
      </p:sp>
      <p:sp>
        <p:nvSpPr>
          <p:cNvPr id="7" name="Freeform 6"/>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2"/>
          </a:solidFill>
          <a:ln w="0">
            <a:noFill/>
            <a:prstDash val="solid"/>
            <a:round/>
            <a:headEnd/>
            <a:tailEnd/>
          </a:ln>
        </p:spPr>
      </p:sp>
      <p:sp>
        <p:nvSpPr>
          <p:cNvPr id="8" name="Freeform 7" title="Crop Mark"/>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10570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028700" y="2286000"/>
            <a:ext cx="3335840"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94052" y="2286000"/>
            <a:ext cx="3335840"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lgn="r"/>
            <a:fld id="{4CA77EF2-93B0-492B-A291-E1C7E0F89E0A}" type="datetime1">
              <a:rPr lang="en-US" smtClean="0"/>
              <a:t>9/8/2020</a:t>
            </a:fld>
            <a:endParaRPr lang="en-US" dirty="0"/>
          </a:p>
        </p:txBody>
      </p:sp>
      <p:sp>
        <p:nvSpPr>
          <p:cNvPr id="6" name="Footer Placeholder 5"/>
          <p:cNvSpPr>
            <a:spLocks noGrp="1"/>
          </p:cNvSpPr>
          <p:nvPr>
            <p:ph type="ftr" sz="quarter" idx="11"/>
          </p:nvPr>
        </p:nvSpPr>
        <p:spPr/>
        <p:txBody>
          <a:bodyPr/>
          <a:lstStyle/>
          <a:p>
            <a:r>
              <a:rPr lang="en-US"/>
              <a:t>CSCE-313 Fall 2016</a:t>
            </a:r>
            <a:endParaRPr lang="en-US" dirty="0"/>
          </a:p>
        </p:txBody>
      </p:sp>
      <p:sp>
        <p:nvSpPr>
          <p:cNvPr id="7" name="Slide Number Placeholder 6"/>
          <p:cNvSpPr>
            <a:spLocks noGrp="1"/>
          </p:cNvSpPr>
          <p:nvPr>
            <p:ph type="sldNum" sz="quarter" idx="12"/>
          </p:nvPr>
        </p:nvSpPr>
        <p:spPr/>
        <p:txBody>
          <a:bodyPr/>
          <a:lstStyle/>
          <a:p>
            <a:fld id="{1AD93096-5B34-4342-9326-69289CEAE4C2}" type="slidenum">
              <a:rPr lang="en-US" smtClean="0"/>
              <a:pPr/>
              <a:t>‹#›</a:t>
            </a:fld>
            <a:endParaRPr lang="en-US"/>
          </a:p>
        </p:txBody>
      </p:sp>
    </p:spTree>
    <p:extLst>
      <p:ext uri="{BB962C8B-B14F-4D97-AF65-F5344CB8AC3E}">
        <p14:creationId xmlns:p14="http://schemas.microsoft.com/office/powerpoint/2010/main" val="2652516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theme" Target="../theme/theme2.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7"/>
          <a:srcRect/>
          <a:stretch>
            <a:fillRect/>
          </a:stretch>
        </a:blipFill>
        <a:effectLst/>
      </p:bgPr>
    </p:bg>
    <p:spTree>
      <p:nvGrpSpPr>
        <p:cNvPr id="1" name=""/>
        <p:cNvGrpSpPr/>
        <p:nvPr/>
      </p:nvGrpSpPr>
      <p:grpSpPr>
        <a:xfrm>
          <a:off x="0" y="0"/>
          <a:ext cx="0" cy="0"/>
          <a:chOff x="0" y="0"/>
          <a:chExt cx="0" cy="0"/>
        </a:xfrm>
      </p:grpSpPr>
      <p:sp>
        <p:nvSpPr>
          <p:cNvPr id="4113" name="Rectangle 17"/>
          <p:cNvSpPr>
            <a:spLocks noChangeArrowheads="1"/>
          </p:cNvSpPr>
          <p:nvPr/>
        </p:nvSpPr>
        <p:spPr bwMode="auto">
          <a:xfrm>
            <a:off x="365125" y="381000"/>
            <a:ext cx="8410575" cy="1323975"/>
          </a:xfrm>
          <a:prstGeom prst="rect">
            <a:avLst/>
          </a:prstGeom>
          <a:noFill/>
          <a:ln w="9525">
            <a:noFill/>
            <a:miter lim="800000"/>
            <a:headEnd/>
            <a:tailEnd/>
          </a:ln>
          <a:effectLst/>
        </p:spPr>
        <p:txBody>
          <a:bodyPr lIns="92002" tIns="46003" rIns="92002" bIns="46003" anchor="ctr" anchorCtr="1"/>
          <a:lstStyle/>
          <a:p>
            <a:pPr fontAlgn="base">
              <a:lnSpc>
                <a:spcPct val="90000"/>
              </a:lnSpc>
              <a:spcBef>
                <a:spcPct val="0"/>
              </a:spcBef>
              <a:spcAft>
                <a:spcPct val="0"/>
              </a:spcAft>
              <a:defRPr/>
            </a:pPr>
            <a:endParaRPr lang="en-US" sz="3200" dirty="0">
              <a:solidFill>
                <a:srgbClr val="FFFFFF"/>
              </a:solidFill>
              <a:effectLst>
                <a:outerShdw blurRad="38100" dist="38100" dir="2700000" algn="tl">
                  <a:srgbClr val="000000"/>
                </a:outerShdw>
              </a:effectLst>
              <a:latin typeface="Neo Sans Intel Medium" pitchFamily="34" charset="0"/>
            </a:endParaRPr>
          </a:p>
        </p:txBody>
      </p:sp>
      <p:sp>
        <p:nvSpPr>
          <p:cNvPr id="4114" name="Rectangle 18"/>
          <p:cNvSpPr>
            <a:spLocks noChangeArrowheads="1"/>
          </p:cNvSpPr>
          <p:nvPr/>
        </p:nvSpPr>
        <p:spPr bwMode="auto">
          <a:xfrm>
            <a:off x="366713" y="1793875"/>
            <a:ext cx="8407400" cy="4168775"/>
          </a:xfrm>
          <a:prstGeom prst="rect">
            <a:avLst/>
          </a:prstGeom>
          <a:noFill/>
          <a:ln w="9525">
            <a:noFill/>
            <a:miter lim="800000"/>
            <a:headEnd/>
            <a:tailEnd/>
          </a:ln>
          <a:effectLst/>
        </p:spPr>
        <p:txBody>
          <a:bodyPr lIns="91368" tIns="45686" rIns="91368" bIns="45686" anchorCtr="1"/>
          <a:lstStyle/>
          <a:p>
            <a:pPr marL="225414" indent="-225414" fontAlgn="base">
              <a:spcBef>
                <a:spcPct val="0"/>
              </a:spcBef>
              <a:spcAft>
                <a:spcPct val="0"/>
              </a:spcAft>
              <a:buFont typeface="Wingdings" pitchFamily="2" charset="2"/>
              <a:buChar char=""/>
              <a:defRPr/>
            </a:pPr>
            <a:endParaRPr lang="en-US" sz="2400" dirty="0">
              <a:solidFill>
                <a:srgbClr val="FFFFFF"/>
              </a:solidFill>
              <a:effectLst>
                <a:outerShdw blurRad="38100" dist="38100" dir="2700000" algn="tl">
                  <a:srgbClr val="000000"/>
                </a:outerShdw>
              </a:effectLst>
            </a:endParaRPr>
          </a:p>
        </p:txBody>
      </p:sp>
      <p:sp>
        <p:nvSpPr>
          <p:cNvPr id="4115" name="Rectangle 19"/>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35" tIns="45718" rIns="91435" bIns="45718" numCol="1" anchor="ctr" anchorCtr="0" compatLnSpc="1">
            <a:prstTxWarp prst="textNoShape">
              <a:avLst/>
            </a:prstTxWarp>
          </a:bodyPr>
          <a:lstStyle/>
          <a:p>
            <a:pPr lvl="0"/>
            <a:r>
              <a:rPr lang="en-US"/>
              <a:t>Click to edit Master title style</a:t>
            </a:r>
            <a:endParaRPr lang="en-US" dirty="0"/>
          </a:p>
        </p:txBody>
      </p:sp>
      <p:sp>
        <p:nvSpPr>
          <p:cNvPr id="4116" name="Rectangle 20"/>
          <p:cNvSpPr>
            <a:spLocks noGrp="1" noChangeArrowheads="1"/>
          </p:cNvSpPr>
          <p:nvPr>
            <p:ph type="body" idx="1"/>
          </p:nvPr>
        </p:nvSpPr>
        <p:spPr bwMode="auto">
          <a:xfrm>
            <a:off x="457200" y="1600200"/>
            <a:ext cx="8229600" cy="4279900"/>
          </a:xfrm>
          <a:prstGeom prst="rect">
            <a:avLst/>
          </a:prstGeom>
          <a:noFill/>
          <a:ln w="9525">
            <a:noFill/>
            <a:miter lim="800000"/>
            <a:headEnd/>
            <a:tailEnd/>
          </a:ln>
          <a:effectLst/>
        </p:spPr>
        <p:txBody>
          <a:bodyPr vert="horz" wrap="square" lIns="91435" tIns="45718" rIns="91435" bIns="4571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8" name="Footer Placeholder 7"/>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defRPr sz="1200" b="0" dirty="0" smtClean="0">
                <a:solidFill>
                  <a:srgbClr val="FFFFFF">
                    <a:tint val="75000"/>
                  </a:srgbClr>
                </a:solidFill>
                <a:latin typeface="Arial" charset="0"/>
              </a:defRPr>
            </a:lvl1pPr>
          </a:lstStyle>
          <a:p>
            <a:pPr fontAlgn="base">
              <a:spcBef>
                <a:spcPct val="0"/>
              </a:spcBef>
              <a:spcAft>
                <a:spcPct val="0"/>
              </a:spcAft>
              <a:defRPr/>
            </a:pPr>
            <a:r>
              <a:rPr lang="en-US"/>
              <a:t>CSCE-313 Fall 2016</a:t>
            </a:r>
          </a:p>
        </p:txBody>
      </p:sp>
    </p:spTree>
    <p:extLst>
      <p:ext uri="{BB962C8B-B14F-4D97-AF65-F5344CB8AC3E}">
        <p14:creationId xmlns:p14="http://schemas.microsoft.com/office/powerpoint/2010/main" val="4180775923"/>
      </p:ext>
    </p:extLst>
  </p:cSld>
  <p:clrMap bg1="dk2" tx1="lt1" bg2="dk1" tx2="lt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Lst>
  <p:transition>
    <p:fade/>
  </p:transition>
  <p:hf sldNum="0" hdr="0" ftr="0" dt="0"/>
  <p:txStyles>
    <p:titleStyle>
      <a:lvl1pPr algn="ctr" rtl="0" fontAlgn="base">
        <a:lnSpc>
          <a:spcPct val="90000"/>
        </a:lnSpc>
        <a:spcBef>
          <a:spcPct val="0"/>
        </a:spcBef>
        <a:spcAft>
          <a:spcPct val="0"/>
        </a:spcAft>
        <a:defRPr sz="3400">
          <a:solidFill>
            <a:schemeClr val="tx1"/>
          </a:solidFill>
          <a:effectLst>
            <a:outerShdw blurRad="38100" dist="38100" dir="2700000" algn="tl">
              <a:srgbClr val="000000">
                <a:alpha val="43137"/>
              </a:srgbClr>
            </a:outerShdw>
          </a:effectLst>
          <a:latin typeface="+mj-lt"/>
          <a:ea typeface="+mj-ea"/>
          <a:cs typeface="+mj-cs"/>
        </a:defRPr>
      </a:lvl1pPr>
      <a:lvl2pPr algn="ctr" rtl="0" fontAlgn="base">
        <a:lnSpc>
          <a:spcPct val="90000"/>
        </a:lnSpc>
        <a:spcBef>
          <a:spcPct val="0"/>
        </a:spcBef>
        <a:spcAft>
          <a:spcPct val="0"/>
        </a:spcAft>
        <a:defRPr sz="3400">
          <a:solidFill>
            <a:schemeClr val="tx1"/>
          </a:solidFill>
          <a:effectLst>
            <a:outerShdw blurRad="38100" dist="38100" dir="2700000" algn="tl">
              <a:srgbClr val="000000"/>
            </a:outerShdw>
          </a:effectLst>
          <a:latin typeface="Neo Sans Intel Medium" pitchFamily="34" charset="0"/>
          <a:cs typeface="Arial" charset="0"/>
        </a:defRPr>
      </a:lvl2pPr>
      <a:lvl3pPr algn="ctr" rtl="0" fontAlgn="base">
        <a:lnSpc>
          <a:spcPct val="90000"/>
        </a:lnSpc>
        <a:spcBef>
          <a:spcPct val="0"/>
        </a:spcBef>
        <a:spcAft>
          <a:spcPct val="0"/>
        </a:spcAft>
        <a:defRPr sz="3400">
          <a:solidFill>
            <a:schemeClr val="tx1"/>
          </a:solidFill>
          <a:effectLst>
            <a:outerShdw blurRad="38100" dist="38100" dir="2700000" algn="tl">
              <a:srgbClr val="000000"/>
            </a:outerShdw>
          </a:effectLst>
          <a:latin typeface="Neo Sans Intel Medium" pitchFamily="34" charset="0"/>
          <a:cs typeface="Arial" charset="0"/>
        </a:defRPr>
      </a:lvl3pPr>
      <a:lvl4pPr algn="ctr" rtl="0" fontAlgn="base">
        <a:lnSpc>
          <a:spcPct val="90000"/>
        </a:lnSpc>
        <a:spcBef>
          <a:spcPct val="0"/>
        </a:spcBef>
        <a:spcAft>
          <a:spcPct val="0"/>
        </a:spcAft>
        <a:defRPr sz="3400">
          <a:solidFill>
            <a:schemeClr val="tx1"/>
          </a:solidFill>
          <a:effectLst>
            <a:outerShdw blurRad="38100" dist="38100" dir="2700000" algn="tl">
              <a:srgbClr val="000000"/>
            </a:outerShdw>
          </a:effectLst>
          <a:latin typeface="Neo Sans Intel Medium" pitchFamily="34" charset="0"/>
          <a:cs typeface="Arial" charset="0"/>
        </a:defRPr>
      </a:lvl4pPr>
      <a:lvl5pPr algn="ctr" rtl="0" fontAlgn="base">
        <a:lnSpc>
          <a:spcPct val="90000"/>
        </a:lnSpc>
        <a:spcBef>
          <a:spcPct val="0"/>
        </a:spcBef>
        <a:spcAft>
          <a:spcPct val="0"/>
        </a:spcAft>
        <a:defRPr sz="3400">
          <a:solidFill>
            <a:schemeClr val="tx1"/>
          </a:solidFill>
          <a:effectLst>
            <a:outerShdw blurRad="38100" dist="38100" dir="2700000" algn="tl">
              <a:srgbClr val="000000"/>
            </a:outerShdw>
          </a:effectLst>
          <a:latin typeface="Neo Sans Intel Medium" pitchFamily="34" charset="0"/>
          <a:cs typeface="Arial" charset="0"/>
        </a:defRPr>
      </a:lvl5pPr>
      <a:lvl6pPr marL="457177" algn="ctr" rtl="0" eaLnBrk="1" fontAlgn="base" hangingPunct="1">
        <a:lnSpc>
          <a:spcPct val="90000"/>
        </a:lnSpc>
        <a:spcBef>
          <a:spcPct val="0"/>
        </a:spcBef>
        <a:spcAft>
          <a:spcPct val="0"/>
        </a:spcAft>
        <a:defRPr sz="3200">
          <a:solidFill>
            <a:schemeClr val="tx1"/>
          </a:solidFill>
          <a:effectLst>
            <a:outerShdw blurRad="38100" dist="38100" dir="2700000" algn="tl">
              <a:srgbClr val="000000"/>
            </a:outerShdw>
          </a:effectLst>
          <a:latin typeface="Neo Sans Intel Medium" pitchFamily="34" charset="0"/>
          <a:cs typeface="Arial" charset="0"/>
        </a:defRPr>
      </a:lvl6pPr>
      <a:lvl7pPr marL="914354" algn="ctr" rtl="0" eaLnBrk="1" fontAlgn="base" hangingPunct="1">
        <a:lnSpc>
          <a:spcPct val="90000"/>
        </a:lnSpc>
        <a:spcBef>
          <a:spcPct val="0"/>
        </a:spcBef>
        <a:spcAft>
          <a:spcPct val="0"/>
        </a:spcAft>
        <a:defRPr sz="3200">
          <a:solidFill>
            <a:schemeClr val="tx1"/>
          </a:solidFill>
          <a:effectLst>
            <a:outerShdw blurRad="38100" dist="38100" dir="2700000" algn="tl">
              <a:srgbClr val="000000"/>
            </a:outerShdw>
          </a:effectLst>
          <a:latin typeface="Neo Sans Intel Medium" pitchFamily="34" charset="0"/>
          <a:cs typeface="Arial" charset="0"/>
        </a:defRPr>
      </a:lvl7pPr>
      <a:lvl8pPr marL="1371532" algn="ctr" rtl="0" eaLnBrk="1" fontAlgn="base" hangingPunct="1">
        <a:lnSpc>
          <a:spcPct val="90000"/>
        </a:lnSpc>
        <a:spcBef>
          <a:spcPct val="0"/>
        </a:spcBef>
        <a:spcAft>
          <a:spcPct val="0"/>
        </a:spcAft>
        <a:defRPr sz="3200">
          <a:solidFill>
            <a:schemeClr val="tx1"/>
          </a:solidFill>
          <a:effectLst>
            <a:outerShdw blurRad="38100" dist="38100" dir="2700000" algn="tl">
              <a:srgbClr val="000000"/>
            </a:outerShdw>
          </a:effectLst>
          <a:latin typeface="Neo Sans Intel Medium" pitchFamily="34" charset="0"/>
          <a:cs typeface="Arial" charset="0"/>
        </a:defRPr>
      </a:lvl8pPr>
      <a:lvl9pPr marL="1828709" algn="ctr" rtl="0" eaLnBrk="1" fontAlgn="base" hangingPunct="1">
        <a:lnSpc>
          <a:spcPct val="90000"/>
        </a:lnSpc>
        <a:spcBef>
          <a:spcPct val="0"/>
        </a:spcBef>
        <a:spcAft>
          <a:spcPct val="0"/>
        </a:spcAft>
        <a:defRPr sz="3200">
          <a:solidFill>
            <a:schemeClr val="tx1"/>
          </a:solidFill>
          <a:effectLst>
            <a:outerShdw blurRad="38100" dist="38100" dir="2700000" algn="tl">
              <a:srgbClr val="000000"/>
            </a:outerShdw>
          </a:effectLst>
          <a:latin typeface="Neo Sans Intel Medium" pitchFamily="34" charset="0"/>
          <a:cs typeface="Arial" charset="0"/>
        </a:defRPr>
      </a:lvl9pPr>
    </p:titleStyle>
    <p:bodyStyle>
      <a:lvl1pPr marL="223838" indent="-223838" algn="l" rtl="0" fontAlgn="base">
        <a:lnSpc>
          <a:spcPct val="95000"/>
        </a:lnSpc>
        <a:spcBef>
          <a:spcPct val="30000"/>
        </a:spcBef>
        <a:spcAft>
          <a:spcPct val="0"/>
        </a:spcAft>
        <a:buClr>
          <a:schemeClr val="tx1"/>
        </a:buClr>
        <a:buFont typeface="Arial" panose="020B0604020202020204" pitchFamily="34" charset="0"/>
        <a:buChar char="•"/>
        <a:defRPr sz="2800">
          <a:solidFill>
            <a:schemeClr val="tx1"/>
          </a:solidFill>
          <a:effectLst>
            <a:outerShdw blurRad="38100" dist="38100" dir="2700000" algn="tl">
              <a:srgbClr val="000000">
                <a:alpha val="43137"/>
              </a:srgbClr>
            </a:outerShdw>
          </a:effectLst>
          <a:latin typeface="+mn-lt"/>
          <a:ea typeface="+mn-ea"/>
          <a:cs typeface="+mn-cs"/>
        </a:defRPr>
      </a:lvl1pPr>
      <a:lvl2pPr marL="568325" indent="-223838" algn="l" rtl="0" fontAlgn="base">
        <a:lnSpc>
          <a:spcPct val="95000"/>
        </a:lnSpc>
        <a:spcBef>
          <a:spcPct val="30000"/>
        </a:spcBef>
        <a:spcAft>
          <a:spcPct val="0"/>
        </a:spcAft>
        <a:buClr>
          <a:schemeClr val="tx1"/>
        </a:buClr>
        <a:buChar char="–"/>
        <a:defRPr sz="2400">
          <a:solidFill>
            <a:schemeClr val="tx1"/>
          </a:solidFill>
          <a:effectLst>
            <a:outerShdw blurRad="38100" dist="38100" dir="2700000" algn="tl">
              <a:srgbClr val="000000">
                <a:alpha val="43137"/>
              </a:srgbClr>
            </a:outerShdw>
          </a:effectLst>
          <a:latin typeface="+mn-lt"/>
          <a:cs typeface="+mn-cs"/>
        </a:defRPr>
      </a:lvl2pPr>
      <a:lvl3pPr marL="912813" indent="-223838" algn="l" rtl="0" fontAlgn="base">
        <a:lnSpc>
          <a:spcPct val="95000"/>
        </a:lnSpc>
        <a:spcBef>
          <a:spcPct val="30000"/>
        </a:spcBef>
        <a:spcAft>
          <a:spcPct val="0"/>
        </a:spcAft>
        <a:buClr>
          <a:schemeClr val="tx1"/>
        </a:buClr>
        <a:buChar char="–"/>
        <a:defRPr sz="2400">
          <a:solidFill>
            <a:schemeClr val="tx1"/>
          </a:solidFill>
          <a:effectLst>
            <a:outerShdw blurRad="38100" dist="38100" dir="2700000" algn="tl">
              <a:srgbClr val="000000">
                <a:alpha val="43137"/>
              </a:srgbClr>
            </a:outerShdw>
          </a:effectLst>
          <a:latin typeface="+mn-lt"/>
          <a:cs typeface="+mn-cs"/>
        </a:defRPr>
      </a:lvl3pPr>
      <a:lvl4pPr marL="1381125" indent="-238125" algn="l" rtl="0" fontAlgn="base">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4pPr>
      <a:lvl5pPr marL="1725613" indent="-228600" algn="l" rtl="0" fontAlgn="base">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5pPr>
      <a:lvl6pPr marL="2184291" indent="-230177" algn="l" rtl="0" eaLnBrk="1" fontAlgn="base" hangingPunct="1">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6pPr>
      <a:lvl7pPr marL="2641468" indent="-230177" algn="l" rtl="0" eaLnBrk="1" fontAlgn="base" hangingPunct="1">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7pPr>
      <a:lvl8pPr marL="3098645" indent="-230177" algn="l" rtl="0" eaLnBrk="1" fontAlgn="base" hangingPunct="1">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8pPr>
      <a:lvl9pPr marL="3555822" indent="-230177" algn="l" rtl="0" eaLnBrk="1" fontAlgn="base" hangingPunct="1">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7"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3"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7" algn="l" defTabSz="914354"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8700" y="685800"/>
            <a:ext cx="72009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28700" y="2286000"/>
            <a:ext cx="72009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42987" y="6453386"/>
            <a:ext cx="903429" cy="404614"/>
          </a:xfrm>
          <a:prstGeom prst="rect">
            <a:avLst/>
          </a:prstGeom>
        </p:spPr>
        <p:txBody>
          <a:bodyPr vert="horz" lIns="91440" tIns="45720" rIns="91440" bIns="45720" rtlCol="0" anchor="ctr"/>
          <a:lstStyle>
            <a:lvl1pPr algn="l">
              <a:defRPr sz="1000" baseline="0">
                <a:solidFill>
                  <a:schemeClr val="tx2"/>
                </a:solidFill>
              </a:defRPr>
            </a:lvl1pPr>
          </a:lstStyle>
          <a:p>
            <a:fld id="{87DE6118-2437-4B30-8E3C-4D2BE6020583}" type="datetimeFigureOut">
              <a:rPr lang="en-US" dirty="0"/>
              <a:pPr/>
              <a:t>9/8/2020</a:t>
            </a:fld>
            <a:endParaRPr lang="en-US" dirty="0"/>
          </a:p>
        </p:txBody>
      </p:sp>
      <p:sp>
        <p:nvSpPr>
          <p:cNvPr id="5" name="Footer Placeholder 4"/>
          <p:cNvSpPr>
            <a:spLocks noGrp="1"/>
          </p:cNvSpPr>
          <p:nvPr>
            <p:ph type="ftr" sz="quarter" idx="3"/>
          </p:nvPr>
        </p:nvSpPr>
        <p:spPr>
          <a:xfrm>
            <a:off x="2170173" y="6453386"/>
            <a:ext cx="4710623" cy="404614"/>
          </a:xfrm>
          <a:prstGeom prst="rect">
            <a:avLst/>
          </a:prstGeom>
        </p:spPr>
        <p:txBody>
          <a:bodyPr vert="horz" lIns="91440" tIns="45720" rIns="91440" bIns="45720" rtlCol="0" anchor="ctr"/>
          <a:lstStyle>
            <a:lvl1pPr algn="l">
              <a:defRPr sz="1000" baseline="0">
                <a:solidFill>
                  <a:schemeClr val="tx2"/>
                </a:solidFill>
              </a:defRPr>
            </a:lvl1pPr>
          </a:lstStyle>
          <a:p>
            <a:pPr fontAlgn="base">
              <a:spcBef>
                <a:spcPct val="0"/>
              </a:spcBef>
              <a:spcAft>
                <a:spcPct val="0"/>
              </a:spcAft>
              <a:defRPr/>
            </a:pPr>
            <a:r>
              <a:rPr lang="en-US"/>
              <a:t>CSCE-313 Fall 2016</a:t>
            </a:r>
          </a:p>
        </p:txBody>
      </p:sp>
      <p:sp>
        <p:nvSpPr>
          <p:cNvPr id="6" name="Slide Number Placeholder 5"/>
          <p:cNvSpPr>
            <a:spLocks noGrp="1"/>
          </p:cNvSpPr>
          <p:nvPr>
            <p:ph type="sldNum" sz="quarter" idx="4"/>
          </p:nvPr>
        </p:nvSpPr>
        <p:spPr>
          <a:xfrm>
            <a:off x="7104552" y="6453386"/>
            <a:ext cx="1197219" cy="404614"/>
          </a:xfrm>
          <a:prstGeom prst="rect">
            <a:avLst/>
          </a:prstGeom>
        </p:spPr>
        <p:txBody>
          <a:bodyPr vert="horz" lIns="91440" tIns="45720" rIns="91440" bIns="45720" rtlCol="0" anchor="ctr"/>
          <a:lstStyle>
            <a:lvl1pPr algn="r">
              <a:defRPr sz="1000" baseline="0">
                <a:solidFill>
                  <a:schemeClr val="tx2"/>
                </a:solidFill>
              </a:defRPr>
            </a:lvl1pPr>
          </a:lstStyle>
          <a:p>
            <a:fld id="{69E57DC2-970A-4B3E-BB1C-7A09969E49DF}" type="slidenum">
              <a:rPr lang="en-US" dirty="0"/>
              <a:pPr/>
              <a:t>‹#›</a:t>
            </a:fld>
            <a:endParaRPr lang="en-US" dirty="0"/>
          </a:p>
        </p:txBody>
      </p:sp>
      <p:sp>
        <p:nvSpPr>
          <p:cNvPr id="9" name="Rectangle 8"/>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title="Side bar"/>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26079135"/>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02" r:id="rId12"/>
  </p:sldLayoutIdLst>
  <p:hf sldNum="0" hdr="0" ftr="0" dt="0"/>
  <p:txStyles>
    <p:titleStyle>
      <a:lvl1pPr algn="l" defTabSz="6858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12">
          <p15:clr>
            <a:srgbClr val="F26B43"/>
          </p15:clr>
        </p15:guide>
        <p15:guide id="2" pos="936">
          <p15:clr>
            <a:srgbClr val="F26B43"/>
          </p15:clr>
        </p15:guide>
        <p15:guide id="3" pos="864">
          <p15:clr>
            <a:srgbClr val="F26B43"/>
          </p15:clr>
        </p15:guide>
        <p15:guide id="0" orient="horz" pos="1368">
          <p15:clr>
            <a:srgbClr val="F26B43"/>
          </p15:clr>
        </p15:guide>
        <p15:guide id="4" orient="horz" pos="1440">
          <p15:clr>
            <a:srgbClr val="F26B43"/>
          </p15:clr>
        </p15:guide>
        <p15:guide id="5" orient="horz" pos="3696">
          <p15:clr>
            <a:srgbClr val="F26B43"/>
          </p15:clr>
        </p15:guide>
        <p15:guide id="6" orient="horz" pos="432">
          <p15:clr>
            <a:srgbClr val="F26B43"/>
          </p15:clr>
        </p15:guide>
        <p15:guide id="7" orient="horz" pos="1512">
          <p15:clr>
            <a:srgbClr val="F26B43"/>
          </p15:clr>
        </p15:guide>
        <p15:guide id="8" pos="5184">
          <p15:clr>
            <a:srgbClr val="F26B43"/>
          </p15:clr>
        </p15:guide>
        <p15:guide id="9" pos="702">
          <p15:clr>
            <a:srgbClr val="F26B43"/>
          </p15:clr>
        </p15:guide>
        <p15:guide id="10" pos="64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838200" y="1684975"/>
            <a:ext cx="7530638" cy="2667000"/>
          </a:xfrm>
        </p:spPr>
        <p:txBody>
          <a:bodyPr>
            <a:normAutofit/>
          </a:bodyPr>
          <a:lstStyle/>
          <a:p>
            <a:r>
              <a:rPr lang="en-US" sz="5400">
                <a:solidFill>
                  <a:schemeClr val="accent1">
                    <a:lumMod val="75000"/>
                  </a:schemeClr>
                </a:solidFill>
              </a:rPr>
              <a:t>Process API</a:t>
            </a:r>
            <a:endParaRPr lang="en-US" sz="1200" dirty="0">
              <a:solidFill>
                <a:schemeClr val="accent1">
                  <a:lumMod val="75000"/>
                </a:schemeClr>
              </a:solidFill>
            </a:endParaRPr>
          </a:p>
        </p:txBody>
      </p:sp>
      <p:sp>
        <p:nvSpPr>
          <p:cNvPr id="3" name="Rectangle 2"/>
          <p:cNvSpPr>
            <a:spLocks noGrp="1"/>
          </p:cNvSpPr>
          <p:nvPr>
            <p:ph type="subTitle" idx="1"/>
          </p:nvPr>
        </p:nvSpPr>
        <p:spPr>
          <a:xfrm>
            <a:off x="1981200" y="4410352"/>
            <a:ext cx="5123755" cy="1086237"/>
          </a:xfrm>
          <a:solidFill>
            <a:schemeClr val="accent2"/>
          </a:solidFill>
        </p:spPr>
        <p:txBody>
          <a:bodyPr>
            <a:normAutofit/>
          </a:bodyPr>
          <a:lstStyle/>
          <a:p>
            <a:r>
              <a:rPr lang="en-US" dirty="0">
                <a:solidFill>
                  <a:schemeClr val="bg1"/>
                </a:solidFill>
              </a:rPr>
              <a:t>Tanzir Ahmed</a:t>
            </a:r>
            <a:br>
              <a:rPr lang="en-US" dirty="0">
                <a:solidFill>
                  <a:schemeClr val="bg1"/>
                </a:solidFill>
              </a:rPr>
            </a:br>
            <a:r>
              <a:rPr lang="en-US" dirty="0">
                <a:solidFill>
                  <a:schemeClr val="bg1"/>
                </a:solidFill>
              </a:rPr>
              <a:t>CSCE 313 Fall 2020</a:t>
            </a:r>
          </a:p>
        </p:txBody>
      </p:sp>
      <p:sp>
        <p:nvSpPr>
          <p:cNvPr id="5" name="TextBox 4"/>
          <p:cNvSpPr txBox="1"/>
          <p:nvPr/>
        </p:nvSpPr>
        <p:spPr>
          <a:xfrm>
            <a:off x="3276600" y="412986"/>
            <a:ext cx="5172185" cy="1200329"/>
          </a:xfrm>
          <a:prstGeom prst="rect">
            <a:avLst/>
          </a:prstGeom>
          <a:solidFill>
            <a:srgbClr val="FFC000"/>
          </a:solidFill>
        </p:spPr>
        <p:txBody>
          <a:bodyPr wrap="none" rtlCol="0">
            <a:spAutoFit/>
          </a:bodyPr>
          <a:lstStyle/>
          <a:p>
            <a:r>
              <a:rPr lang="en-US" sz="2400" dirty="0"/>
              <a:t>Reading Reference: </a:t>
            </a:r>
          </a:p>
          <a:p>
            <a:r>
              <a:rPr lang="en-US" sz="2400" dirty="0"/>
              <a:t>	Textbook 1 Chapter 3</a:t>
            </a:r>
          </a:p>
          <a:p>
            <a:r>
              <a:rPr lang="en-US" sz="2400" dirty="0"/>
              <a:t>	</a:t>
            </a:r>
            <a:r>
              <a:rPr lang="en-US" sz="2400" dirty="0" err="1"/>
              <a:t>Molay</a:t>
            </a:r>
            <a:r>
              <a:rPr lang="en-US" sz="2400" dirty="0"/>
              <a:t> Reference Text: Chapter 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800100" y="307975"/>
            <a:ext cx="6743700" cy="495300"/>
          </a:xfrm>
        </p:spPr>
        <p:txBody>
          <a:bodyPr>
            <a:normAutofit fontScale="90000"/>
          </a:bodyPr>
          <a:lstStyle/>
          <a:p>
            <a:r>
              <a:rPr lang="en-US" dirty="0"/>
              <a:t>Example: Fork</a:t>
            </a:r>
          </a:p>
        </p:txBody>
      </p:sp>
      <p:sp>
        <p:nvSpPr>
          <p:cNvPr id="56" name="Rectangle 55">
            <a:extLst>
              <a:ext uri="{FF2B5EF4-FFF2-40B4-BE49-F238E27FC236}">
                <a16:creationId xmlns:a16="http://schemas.microsoft.com/office/drawing/2014/main" id="{573D595B-3246-4904-99BC-C8CC9E2096FC}"/>
              </a:ext>
            </a:extLst>
          </p:cNvPr>
          <p:cNvSpPr/>
          <p:nvPr/>
        </p:nvSpPr>
        <p:spPr>
          <a:xfrm>
            <a:off x="4486596" y="140705"/>
            <a:ext cx="4590407" cy="1569660"/>
          </a:xfrm>
          <a:prstGeom prst="rect">
            <a:avLst/>
          </a:prstGeom>
          <a:solidFill>
            <a:schemeClr val="bg1">
              <a:lumMod val="95000"/>
            </a:schemeClr>
          </a:solidFill>
          <a:ln>
            <a:solidFill>
              <a:schemeClr val="tx1"/>
            </a:solidFill>
          </a:ln>
        </p:spPr>
        <p:txBody>
          <a:bodyPr wrap="square">
            <a:spAutoFit/>
          </a:bodyPr>
          <a:lstStyle/>
          <a:p>
            <a:r>
              <a:rPr lang="en-US" sz="1200" dirty="0">
                <a:solidFill>
                  <a:srgbClr val="0000FF"/>
                </a:solidFill>
                <a:latin typeface="Droid Sans Mono"/>
              </a:rPr>
              <a:t>int</a:t>
            </a:r>
            <a:r>
              <a:rPr lang="en-US" sz="1200" dirty="0">
                <a:solidFill>
                  <a:srgbClr val="000000"/>
                </a:solidFill>
                <a:latin typeface="Droid Sans Mono"/>
              </a:rPr>
              <a:t> </a:t>
            </a:r>
            <a:r>
              <a:rPr lang="en-US" sz="1200" dirty="0">
                <a:solidFill>
                  <a:srgbClr val="795E26"/>
                </a:solidFill>
                <a:latin typeface="Droid Sans Mono"/>
              </a:rPr>
              <a:t>main</a:t>
            </a:r>
            <a:r>
              <a:rPr lang="en-US" sz="1200" dirty="0">
                <a:solidFill>
                  <a:srgbClr val="000000"/>
                </a:solidFill>
                <a:latin typeface="Droid Sans Mono"/>
              </a:rPr>
              <a:t>() {</a:t>
            </a:r>
          </a:p>
          <a:p>
            <a:pPr lvl="1"/>
            <a:r>
              <a:rPr lang="en-US" sz="1200" dirty="0" err="1">
                <a:solidFill>
                  <a:srgbClr val="000000"/>
                </a:solidFill>
                <a:latin typeface="Droid Sans Mono"/>
              </a:rPr>
              <a:t>cout</a:t>
            </a:r>
            <a:r>
              <a:rPr lang="en-US" sz="1200" dirty="0">
                <a:solidFill>
                  <a:srgbClr val="000000"/>
                </a:solidFill>
                <a:latin typeface="Droid Sans Mono"/>
              </a:rPr>
              <a:t> &lt;&lt;</a:t>
            </a:r>
            <a:r>
              <a:rPr lang="en-US" sz="1200" dirty="0">
                <a:solidFill>
                  <a:srgbClr val="A31515"/>
                </a:solidFill>
                <a:latin typeface="Droid Sans Mono"/>
              </a:rPr>
              <a:t>"Hello!! My ID="</a:t>
            </a:r>
            <a:r>
              <a:rPr lang="en-US" sz="1200" dirty="0">
                <a:solidFill>
                  <a:srgbClr val="000000"/>
                </a:solidFill>
                <a:latin typeface="Droid Sans Mono"/>
              </a:rPr>
              <a:t>&lt;&lt;</a:t>
            </a:r>
            <a:r>
              <a:rPr lang="en-US" sz="1200" dirty="0" err="1">
                <a:solidFill>
                  <a:srgbClr val="795E26"/>
                </a:solidFill>
                <a:latin typeface="Droid Sans Mono"/>
              </a:rPr>
              <a:t>getpid</a:t>
            </a:r>
            <a:r>
              <a:rPr lang="en-US" sz="1200" dirty="0">
                <a:solidFill>
                  <a:srgbClr val="000000"/>
                </a:solidFill>
                <a:latin typeface="Droid Sans Mono"/>
              </a:rPr>
              <a:t>()&lt;&lt;</a:t>
            </a:r>
            <a:r>
              <a:rPr lang="en-US" sz="1200" dirty="0">
                <a:solidFill>
                  <a:srgbClr val="A31515"/>
                </a:solidFill>
                <a:latin typeface="Droid Sans Mono"/>
              </a:rPr>
              <a:t>", my parent ID="</a:t>
            </a:r>
            <a:r>
              <a:rPr lang="en-US" sz="1200" dirty="0">
                <a:solidFill>
                  <a:srgbClr val="000000"/>
                </a:solidFill>
                <a:latin typeface="Droid Sans Mono"/>
              </a:rPr>
              <a:t>&lt;&lt;</a:t>
            </a:r>
            <a:r>
              <a:rPr lang="en-US" sz="1200" dirty="0" err="1">
                <a:solidFill>
                  <a:srgbClr val="795E26"/>
                </a:solidFill>
                <a:latin typeface="Droid Sans Mono"/>
              </a:rPr>
              <a:t>getppid</a:t>
            </a:r>
            <a:r>
              <a:rPr lang="en-US" sz="1200" dirty="0">
                <a:solidFill>
                  <a:srgbClr val="000000"/>
                </a:solidFill>
                <a:latin typeface="Droid Sans Mono"/>
              </a:rPr>
              <a:t>()&lt;&lt; </a:t>
            </a:r>
            <a:r>
              <a:rPr lang="en-US" sz="1200" dirty="0" err="1">
                <a:solidFill>
                  <a:srgbClr val="000000"/>
                </a:solidFill>
                <a:latin typeface="Droid Sans Mono"/>
              </a:rPr>
              <a:t>endl</a:t>
            </a:r>
            <a:r>
              <a:rPr lang="en-US" sz="1200" dirty="0">
                <a:solidFill>
                  <a:srgbClr val="000000"/>
                </a:solidFill>
                <a:latin typeface="Droid Sans Mono"/>
              </a:rPr>
              <a:t>;</a:t>
            </a:r>
          </a:p>
          <a:p>
            <a:pPr lvl="1"/>
            <a:r>
              <a:rPr lang="en-US" sz="1200" dirty="0" err="1">
                <a:solidFill>
                  <a:srgbClr val="0000FF"/>
                </a:solidFill>
                <a:latin typeface="Droid Sans Mono"/>
              </a:rPr>
              <a:t>pid_t</a:t>
            </a:r>
            <a:r>
              <a:rPr lang="en-US" sz="1200" dirty="0">
                <a:solidFill>
                  <a:srgbClr val="000000"/>
                </a:solidFill>
                <a:latin typeface="Droid Sans Mono"/>
              </a:rPr>
              <a:t> </a:t>
            </a:r>
            <a:r>
              <a:rPr lang="en-US" sz="1200" dirty="0" err="1">
                <a:solidFill>
                  <a:srgbClr val="000000"/>
                </a:solidFill>
                <a:latin typeface="Droid Sans Mono"/>
              </a:rPr>
              <a:t>pid</a:t>
            </a:r>
            <a:r>
              <a:rPr lang="en-US" sz="1200" dirty="0">
                <a:solidFill>
                  <a:srgbClr val="000000"/>
                </a:solidFill>
                <a:latin typeface="Droid Sans Mono"/>
              </a:rPr>
              <a:t> = </a:t>
            </a:r>
            <a:r>
              <a:rPr lang="en-US" sz="1200" dirty="0">
                <a:solidFill>
                  <a:srgbClr val="795E26"/>
                </a:solidFill>
                <a:latin typeface="Droid Sans Mono"/>
              </a:rPr>
              <a:t>fork</a:t>
            </a:r>
            <a:r>
              <a:rPr lang="en-US" sz="1200" dirty="0">
                <a:solidFill>
                  <a:srgbClr val="000000"/>
                </a:solidFill>
                <a:latin typeface="Droid Sans Mono"/>
              </a:rPr>
              <a:t>();</a:t>
            </a:r>
          </a:p>
          <a:p>
            <a:pPr lvl="1"/>
            <a:r>
              <a:rPr lang="en-US" sz="1200" dirty="0" err="1">
                <a:solidFill>
                  <a:srgbClr val="000000"/>
                </a:solidFill>
                <a:latin typeface="Droid Sans Mono"/>
              </a:rPr>
              <a:t>cout</a:t>
            </a:r>
            <a:r>
              <a:rPr lang="en-US" sz="1200" dirty="0">
                <a:solidFill>
                  <a:srgbClr val="000000"/>
                </a:solidFill>
                <a:latin typeface="Droid Sans Mono"/>
              </a:rPr>
              <a:t> &lt;&lt; </a:t>
            </a:r>
            <a:r>
              <a:rPr lang="en-US" sz="1200" dirty="0">
                <a:solidFill>
                  <a:srgbClr val="A31515"/>
                </a:solidFill>
                <a:latin typeface="Droid Sans Mono"/>
              </a:rPr>
              <a:t>"Bye!! My ID="</a:t>
            </a:r>
            <a:r>
              <a:rPr lang="en-US" sz="1200" dirty="0">
                <a:solidFill>
                  <a:srgbClr val="000000"/>
                </a:solidFill>
                <a:latin typeface="Droid Sans Mono"/>
              </a:rPr>
              <a:t>&lt;&lt;</a:t>
            </a:r>
            <a:r>
              <a:rPr lang="en-US" sz="1200" dirty="0" err="1">
                <a:solidFill>
                  <a:srgbClr val="795E26"/>
                </a:solidFill>
                <a:latin typeface="Droid Sans Mono"/>
              </a:rPr>
              <a:t>getpid</a:t>
            </a:r>
            <a:r>
              <a:rPr lang="en-US" sz="1200" dirty="0">
                <a:solidFill>
                  <a:srgbClr val="000000"/>
                </a:solidFill>
                <a:latin typeface="Droid Sans Mono"/>
              </a:rPr>
              <a:t>()&lt;&lt;</a:t>
            </a:r>
            <a:r>
              <a:rPr lang="en-US" sz="1200" dirty="0">
                <a:solidFill>
                  <a:srgbClr val="A31515"/>
                </a:solidFill>
                <a:latin typeface="Droid Sans Mono"/>
              </a:rPr>
              <a:t>", my parent ID="</a:t>
            </a:r>
            <a:r>
              <a:rPr lang="en-US" sz="1200" dirty="0">
                <a:solidFill>
                  <a:srgbClr val="000000"/>
                </a:solidFill>
                <a:latin typeface="Droid Sans Mono"/>
              </a:rPr>
              <a:t>&lt;&lt;</a:t>
            </a:r>
            <a:r>
              <a:rPr lang="en-US" sz="1200" dirty="0" err="1">
                <a:solidFill>
                  <a:srgbClr val="795E26"/>
                </a:solidFill>
                <a:latin typeface="Droid Sans Mono"/>
              </a:rPr>
              <a:t>getppid</a:t>
            </a:r>
            <a:r>
              <a:rPr lang="en-US" sz="1200" dirty="0">
                <a:solidFill>
                  <a:srgbClr val="000000"/>
                </a:solidFill>
                <a:latin typeface="Droid Sans Mono"/>
              </a:rPr>
              <a:t>()&lt;&lt; </a:t>
            </a:r>
            <a:r>
              <a:rPr lang="en-US" sz="1200" dirty="0" err="1">
                <a:solidFill>
                  <a:srgbClr val="000000"/>
                </a:solidFill>
                <a:latin typeface="Droid Sans Mono"/>
              </a:rPr>
              <a:t>endl</a:t>
            </a:r>
            <a:r>
              <a:rPr lang="en-US" sz="1200" dirty="0">
                <a:solidFill>
                  <a:srgbClr val="000000"/>
                </a:solidFill>
                <a:latin typeface="Droid Sans Mono"/>
              </a:rPr>
              <a:t>;</a:t>
            </a:r>
          </a:p>
          <a:p>
            <a:pPr lvl="1"/>
            <a:r>
              <a:rPr lang="en-US" sz="1200" dirty="0">
                <a:solidFill>
                  <a:srgbClr val="AF00DB"/>
                </a:solidFill>
                <a:latin typeface="Droid Sans Mono"/>
              </a:rPr>
              <a:t>return</a:t>
            </a:r>
            <a:r>
              <a:rPr lang="en-US" sz="1200" dirty="0">
                <a:solidFill>
                  <a:srgbClr val="000000"/>
                </a:solidFill>
                <a:latin typeface="Droid Sans Mono"/>
              </a:rPr>
              <a:t> </a:t>
            </a:r>
            <a:r>
              <a:rPr lang="en-US" sz="1200" dirty="0">
                <a:solidFill>
                  <a:srgbClr val="098658"/>
                </a:solidFill>
                <a:latin typeface="Droid Sans Mono"/>
              </a:rPr>
              <a:t>0</a:t>
            </a:r>
            <a:r>
              <a:rPr lang="en-US" sz="1200" dirty="0">
                <a:solidFill>
                  <a:srgbClr val="000000"/>
                </a:solidFill>
                <a:latin typeface="Droid Sans Mono"/>
              </a:rPr>
              <a:t>;</a:t>
            </a:r>
          </a:p>
          <a:p>
            <a:r>
              <a:rPr lang="en-US" sz="1200" dirty="0">
                <a:solidFill>
                  <a:srgbClr val="000000"/>
                </a:solidFill>
                <a:latin typeface="Droid Sans Mono"/>
              </a:rPr>
              <a:t>}</a:t>
            </a:r>
            <a:endParaRPr lang="en-US" sz="1200" b="0" dirty="0">
              <a:solidFill>
                <a:srgbClr val="000000"/>
              </a:solidFill>
              <a:effectLst/>
              <a:latin typeface="Droid Sans Mono"/>
            </a:endParaRPr>
          </a:p>
        </p:txBody>
      </p:sp>
      <p:sp>
        <p:nvSpPr>
          <p:cNvPr id="57" name="Content Placeholder 2">
            <a:extLst>
              <a:ext uri="{FF2B5EF4-FFF2-40B4-BE49-F238E27FC236}">
                <a16:creationId xmlns:a16="http://schemas.microsoft.com/office/drawing/2014/main" id="{B4022B30-2633-47E5-95D8-67CF9500A7CC}"/>
              </a:ext>
            </a:extLst>
          </p:cNvPr>
          <p:cNvSpPr>
            <a:spLocks noGrp="1"/>
          </p:cNvSpPr>
          <p:nvPr>
            <p:ph idx="1"/>
          </p:nvPr>
        </p:nvSpPr>
        <p:spPr>
          <a:xfrm>
            <a:off x="819149" y="990023"/>
            <a:ext cx="7791437" cy="4876800"/>
          </a:xfrm>
        </p:spPr>
        <p:txBody>
          <a:bodyPr>
            <a:normAutofit/>
          </a:bodyPr>
          <a:lstStyle/>
          <a:p>
            <a:r>
              <a:rPr lang="en-US" sz="1800" dirty="0"/>
              <a:t>Because of such cloning, </a:t>
            </a:r>
            <a:br>
              <a:rPr lang="en-US" sz="1800" dirty="0"/>
            </a:br>
            <a:r>
              <a:rPr lang="en-US" sz="1800" dirty="0"/>
              <a:t>everything after the fork() is</a:t>
            </a:r>
            <a:br>
              <a:rPr lang="en-US" sz="1800" dirty="0"/>
            </a:br>
            <a:r>
              <a:rPr lang="en-US" sz="1800" dirty="0"/>
              <a:t>executed twice – once from the </a:t>
            </a:r>
            <a:br>
              <a:rPr lang="en-US" sz="1800" dirty="0"/>
            </a:br>
            <a:r>
              <a:rPr lang="en-US" sz="1800" dirty="0"/>
              <a:t>parent and once from the child</a:t>
            </a:r>
          </a:p>
          <a:p>
            <a:pPr lvl="1"/>
            <a:r>
              <a:rPr lang="en-US" sz="1800" dirty="0"/>
              <a:t>Hence, we see “Hello” once and “Bye” twice</a:t>
            </a:r>
          </a:p>
          <a:p>
            <a:r>
              <a:rPr lang="en-US" sz="1800" dirty="0"/>
              <a:t>The terminal (ID=3101) is parent during both runs</a:t>
            </a:r>
          </a:p>
          <a:p>
            <a:r>
              <a:rPr lang="en-US" sz="1800" dirty="0"/>
              <a:t>Process IDs are usually assigned sequentially and recycled after process termination (with potential delay)</a:t>
            </a:r>
          </a:p>
          <a:p>
            <a:r>
              <a:rPr lang="en-US" sz="1800" dirty="0"/>
              <a:t>After the child is created, the schedule of the parent and children are independent (i.e., the parent goes first or the child)</a:t>
            </a:r>
          </a:p>
          <a:p>
            <a:pPr lvl="1"/>
            <a:r>
              <a:rPr lang="en-US" sz="1800" dirty="0"/>
              <a:t>However, we can synchronize/order them</a:t>
            </a:r>
          </a:p>
          <a:p>
            <a:pPr marL="530352" lvl="1" indent="0">
              <a:buNone/>
            </a:pPr>
            <a:endParaRPr lang="en-US" sz="1800" dirty="0"/>
          </a:p>
          <a:p>
            <a:pPr lvl="1"/>
            <a:endParaRPr lang="en-US" sz="1800" dirty="0"/>
          </a:p>
        </p:txBody>
      </p:sp>
      <p:sp>
        <p:nvSpPr>
          <p:cNvPr id="58" name="Rectangle 57">
            <a:extLst>
              <a:ext uri="{FF2B5EF4-FFF2-40B4-BE49-F238E27FC236}">
                <a16:creationId xmlns:a16="http://schemas.microsoft.com/office/drawing/2014/main" id="{C2ABE0CF-1BA6-4BA1-999F-49AD56BD3DBE}"/>
              </a:ext>
            </a:extLst>
          </p:cNvPr>
          <p:cNvSpPr/>
          <p:nvPr/>
        </p:nvSpPr>
        <p:spPr>
          <a:xfrm>
            <a:off x="1219194" y="4953000"/>
            <a:ext cx="4191003" cy="1815882"/>
          </a:xfrm>
          <a:prstGeom prst="rect">
            <a:avLst/>
          </a:prstGeom>
          <a:solidFill>
            <a:schemeClr val="tx1"/>
          </a:solidFill>
        </p:spPr>
        <p:txBody>
          <a:bodyPr wrap="square">
            <a:spAutoFit/>
          </a:bodyPr>
          <a:lstStyle/>
          <a:p>
            <a:r>
              <a:rPr lang="en-US" sz="1400" dirty="0">
                <a:solidFill>
                  <a:srgbClr val="FFFF00"/>
                </a:solidFill>
                <a:latin typeface="Consolas" panose="020B0609020204030204" pitchFamily="49" charset="0"/>
              </a:rPr>
              <a:t>prompt&gt;</a:t>
            </a:r>
            <a:r>
              <a:rPr lang="en-US" sz="1400" dirty="0">
                <a:solidFill>
                  <a:schemeClr val="bg1"/>
                </a:solidFill>
                <a:latin typeface="Consolas" panose="020B0609020204030204" pitchFamily="49" charset="0"/>
              </a:rPr>
              <a:t> ./</a:t>
            </a:r>
            <a:r>
              <a:rPr lang="en-US" sz="1400" dirty="0" err="1">
                <a:solidFill>
                  <a:schemeClr val="bg1"/>
                </a:solidFill>
                <a:latin typeface="Consolas" panose="020B0609020204030204" pitchFamily="49" charset="0"/>
              </a:rPr>
              <a:t>a.out</a:t>
            </a:r>
            <a:r>
              <a:rPr lang="en-US" sz="1400" dirty="0">
                <a:solidFill>
                  <a:schemeClr val="bg1"/>
                </a:solidFill>
                <a:latin typeface="Consolas" panose="020B0609020204030204" pitchFamily="49" charset="0"/>
              </a:rPr>
              <a:t> </a:t>
            </a:r>
          </a:p>
          <a:p>
            <a:r>
              <a:rPr lang="en-US" sz="1400" dirty="0">
                <a:solidFill>
                  <a:schemeClr val="bg1"/>
                </a:solidFill>
                <a:latin typeface="Consolas" panose="020B0609020204030204" pitchFamily="49" charset="0"/>
              </a:rPr>
              <a:t>Hello!! My ID= 3108, my parent ID=3101</a:t>
            </a:r>
          </a:p>
          <a:p>
            <a:r>
              <a:rPr lang="en-US" sz="1400" dirty="0">
                <a:solidFill>
                  <a:schemeClr val="bg1"/>
                </a:solidFill>
                <a:latin typeface="Consolas" panose="020B0609020204030204" pitchFamily="49" charset="0"/>
              </a:rPr>
              <a:t>Bye!! My ID= 3108, my parent ID=3101</a:t>
            </a:r>
          </a:p>
          <a:p>
            <a:r>
              <a:rPr lang="en-US" sz="1400" dirty="0">
                <a:solidFill>
                  <a:schemeClr val="bg1"/>
                </a:solidFill>
                <a:latin typeface="Consolas" panose="020B0609020204030204" pitchFamily="49" charset="0"/>
              </a:rPr>
              <a:t>Bye!! My ID= 3109, my parent ID=3108</a:t>
            </a:r>
          </a:p>
          <a:p>
            <a:r>
              <a:rPr lang="en-US" sz="1400" dirty="0">
                <a:solidFill>
                  <a:srgbClr val="FFFF00"/>
                </a:solidFill>
                <a:latin typeface="Consolas" panose="020B0609020204030204" pitchFamily="49" charset="0"/>
              </a:rPr>
              <a:t>prompt&gt;</a:t>
            </a:r>
            <a:r>
              <a:rPr lang="en-US" sz="1400" dirty="0">
                <a:solidFill>
                  <a:schemeClr val="bg1"/>
                </a:solidFill>
                <a:latin typeface="Consolas" panose="020B0609020204030204" pitchFamily="49" charset="0"/>
              </a:rPr>
              <a:t> ./</a:t>
            </a:r>
            <a:r>
              <a:rPr lang="en-US" sz="1400" dirty="0" err="1">
                <a:solidFill>
                  <a:schemeClr val="bg1"/>
                </a:solidFill>
                <a:latin typeface="Consolas" panose="020B0609020204030204" pitchFamily="49" charset="0"/>
              </a:rPr>
              <a:t>a.out</a:t>
            </a:r>
            <a:r>
              <a:rPr lang="en-US" sz="1400" dirty="0">
                <a:solidFill>
                  <a:schemeClr val="bg1"/>
                </a:solidFill>
                <a:latin typeface="Consolas" panose="020B0609020204030204" pitchFamily="49" charset="0"/>
              </a:rPr>
              <a:t> </a:t>
            </a:r>
          </a:p>
          <a:p>
            <a:r>
              <a:rPr lang="en-US" sz="1400" dirty="0">
                <a:solidFill>
                  <a:schemeClr val="bg1"/>
                </a:solidFill>
                <a:latin typeface="Consolas" panose="020B0609020204030204" pitchFamily="49" charset="0"/>
              </a:rPr>
              <a:t>Hello!! My ID= 3110, my parent ID=3101</a:t>
            </a:r>
          </a:p>
          <a:p>
            <a:r>
              <a:rPr lang="en-US" sz="1400" dirty="0">
                <a:solidFill>
                  <a:schemeClr val="bg1"/>
                </a:solidFill>
                <a:latin typeface="Consolas" panose="020B0609020204030204" pitchFamily="49" charset="0"/>
              </a:rPr>
              <a:t>Bye!! My ID= 3110, my parent ID=3101</a:t>
            </a:r>
          </a:p>
          <a:p>
            <a:r>
              <a:rPr lang="en-US" sz="1400" dirty="0">
                <a:solidFill>
                  <a:schemeClr val="bg1"/>
                </a:solidFill>
                <a:latin typeface="Consolas" panose="020B0609020204030204" pitchFamily="49" charset="0"/>
              </a:rPr>
              <a:t>Bye!! My ID= 3111, my parent ID=3110</a:t>
            </a:r>
          </a:p>
        </p:txBody>
      </p:sp>
      <p:grpSp>
        <p:nvGrpSpPr>
          <p:cNvPr id="19" name="Group 18">
            <a:extLst>
              <a:ext uri="{FF2B5EF4-FFF2-40B4-BE49-F238E27FC236}">
                <a16:creationId xmlns:a16="http://schemas.microsoft.com/office/drawing/2014/main" id="{88883539-D772-4550-B6CC-EDC00790EB65}"/>
              </a:ext>
            </a:extLst>
          </p:cNvPr>
          <p:cNvGrpSpPr/>
          <p:nvPr/>
        </p:nvGrpSpPr>
        <p:grpSpPr>
          <a:xfrm>
            <a:off x="6553200" y="4114800"/>
            <a:ext cx="1981200" cy="2245338"/>
            <a:chOff x="6324600" y="3276600"/>
            <a:chExt cx="2209800" cy="3083538"/>
          </a:xfrm>
          <a:noFill/>
        </p:grpSpPr>
        <p:sp>
          <p:nvSpPr>
            <p:cNvPr id="5" name="Oval 4">
              <a:extLst>
                <a:ext uri="{FF2B5EF4-FFF2-40B4-BE49-F238E27FC236}">
                  <a16:creationId xmlns:a16="http://schemas.microsoft.com/office/drawing/2014/main" id="{EDF4229D-DEDD-4EC9-9E66-37646165F9DA}"/>
                </a:ext>
              </a:extLst>
            </p:cNvPr>
            <p:cNvSpPr/>
            <p:nvPr/>
          </p:nvSpPr>
          <p:spPr>
            <a:xfrm>
              <a:off x="6438900" y="3276600"/>
              <a:ext cx="1981200" cy="609600"/>
            </a:xfrm>
            <a:prstGeom prst="ellipse">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ln w="0"/>
                  <a:solidFill>
                    <a:schemeClr val="tx1"/>
                  </a:solidFill>
                  <a:effectLst>
                    <a:outerShdw blurRad="38100" dist="19050" dir="2700000" algn="tl" rotWithShape="0">
                      <a:schemeClr val="dk1">
                        <a:alpha val="40000"/>
                      </a:schemeClr>
                    </a:outerShdw>
                  </a:effectLst>
                </a:rPr>
                <a:t>Terminal (3101)</a:t>
              </a:r>
            </a:p>
          </p:txBody>
        </p:sp>
        <p:sp>
          <p:nvSpPr>
            <p:cNvPr id="59" name="Oval 58">
              <a:extLst>
                <a:ext uri="{FF2B5EF4-FFF2-40B4-BE49-F238E27FC236}">
                  <a16:creationId xmlns:a16="http://schemas.microsoft.com/office/drawing/2014/main" id="{2FB65E5B-2D02-4EE0-82B6-D7703E4E1B21}"/>
                </a:ext>
              </a:extLst>
            </p:cNvPr>
            <p:cNvSpPr/>
            <p:nvPr/>
          </p:nvSpPr>
          <p:spPr>
            <a:xfrm>
              <a:off x="6324600" y="4343400"/>
              <a:ext cx="2209800" cy="766893"/>
            </a:xfrm>
            <a:prstGeom prst="ellipse">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ln w="0"/>
                  <a:solidFill>
                    <a:schemeClr val="tx1"/>
                  </a:solidFill>
                  <a:effectLst>
                    <a:outerShdw blurRad="38100" dist="19050" dir="2700000" algn="tl" rotWithShape="0">
                      <a:schemeClr val="dk1">
                        <a:alpha val="40000"/>
                      </a:schemeClr>
                    </a:outerShdw>
                  </a:effectLst>
                </a:rPr>
                <a:t>fork caller (3108/3110)</a:t>
              </a:r>
            </a:p>
          </p:txBody>
        </p:sp>
        <p:cxnSp>
          <p:nvCxnSpPr>
            <p:cNvPr id="10" name="Straight Arrow Connector 9">
              <a:extLst>
                <a:ext uri="{FF2B5EF4-FFF2-40B4-BE49-F238E27FC236}">
                  <a16:creationId xmlns:a16="http://schemas.microsoft.com/office/drawing/2014/main" id="{DA43DF13-D692-489D-AB26-79F19188BA83}"/>
                </a:ext>
              </a:extLst>
            </p:cNvPr>
            <p:cNvCxnSpPr>
              <a:cxnSpLocks/>
              <a:stCxn id="5" idx="4"/>
              <a:endCxn id="59" idx="0"/>
            </p:cNvCxnSpPr>
            <p:nvPr/>
          </p:nvCxnSpPr>
          <p:spPr>
            <a:xfrm>
              <a:off x="7429500" y="3886200"/>
              <a:ext cx="0" cy="45720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sp>
          <p:nvSpPr>
            <p:cNvPr id="60" name="Oval 59">
              <a:extLst>
                <a:ext uri="{FF2B5EF4-FFF2-40B4-BE49-F238E27FC236}">
                  <a16:creationId xmlns:a16="http://schemas.microsoft.com/office/drawing/2014/main" id="{6F8665F0-4317-40F0-9245-9D112F292E20}"/>
                </a:ext>
              </a:extLst>
            </p:cNvPr>
            <p:cNvSpPr/>
            <p:nvPr/>
          </p:nvSpPr>
          <p:spPr>
            <a:xfrm>
              <a:off x="6438900" y="5750538"/>
              <a:ext cx="1981200" cy="609600"/>
            </a:xfrm>
            <a:prstGeom prst="ellipse">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ln w="0"/>
                  <a:solidFill>
                    <a:schemeClr val="tx1"/>
                  </a:solidFill>
                  <a:effectLst>
                    <a:outerShdw blurRad="38100" dist="19050" dir="2700000" algn="tl" rotWithShape="0">
                      <a:schemeClr val="dk1">
                        <a:alpha val="40000"/>
                      </a:schemeClr>
                    </a:outerShdw>
                  </a:effectLst>
                </a:rPr>
                <a:t>forked child (3109/3111)</a:t>
              </a:r>
            </a:p>
          </p:txBody>
        </p:sp>
        <p:cxnSp>
          <p:nvCxnSpPr>
            <p:cNvPr id="61" name="Straight Arrow Connector 60">
              <a:extLst>
                <a:ext uri="{FF2B5EF4-FFF2-40B4-BE49-F238E27FC236}">
                  <a16:creationId xmlns:a16="http://schemas.microsoft.com/office/drawing/2014/main" id="{4A39DC0D-A23D-483D-AAD2-F9EF4F78E741}"/>
                </a:ext>
              </a:extLst>
            </p:cNvPr>
            <p:cNvCxnSpPr>
              <a:cxnSpLocks/>
              <a:stCxn id="59" idx="4"/>
              <a:endCxn id="60" idx="0"/>
            </p:cNvCxnSpPr>
            <p:nvPr/>
          </p:nvCxnSpPr>
          <p:spPr>
            <a:xfrm>
              <a:off x="7429500" y="5110293"/>
              <a:ext cx="0" cy="640245"/>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grpSp>
    </p:spTree>
    <p:extLst>
      <p:ext uri="{BB962C8B-B14F-4D97-AF65-F5344CB8AC3E}">
        <p14:creationId xmlns:p14="http://schemas.microsoft.com/office/powerpoint/2010/main" val="533647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387D9-1A4F-4484-9590-13E585907723}"/>
              </a:ext>
            </a:extLst>
          </p:cNvPr>
          <p:cNvSpPr>
            <a:spLocks noGrp="1"/>
          </p:cNvSpPr>
          <p:nvPr>
            <p:ph type="title"/>
          </p:nvPr>
        </p:nvSpPr>
        <p:spPr>
          <a:xfrm>
            <a:off x="1028700" y="685800"/>
            <a:ext cx="7200900" cy="838200"/>
          </a:xfrm>
        </p:spPr>
        <p:txBody>
          <a:bodyPr>
            <a:normAutofit fontScale="90000"/>
          </a:bodyPr>
          <a:lstStyle/>
          <a:p>
            <a:r>
              <a:rPr lang="en-US" dirty="0"/>
              <a:t>Controlling Fork()-ed Processes</a:t>
            </a:r>
          </a:p>
        </p:txBody>
      </p:sp>
      <p:sp>
        <p:nvSpPr>
          <p:cNvPr id="3" name="Content Placeholder 2">
            <a:extLst>
              <a:ext uri="{FF2B5EF4-FFF2-40B4-BE49-F238E27FC236}">
                <a16:creationId xmlns:a16="http://schemas.microsoft.com/office/drawing/2014/main" id="{792C9CF8-5A3B-4EBF-AABE-2AF5677F2124}"/>
              </a:ext>
            </a:extLst>
          </p:cNvPr>
          <p:cNvSpPr>
            <a:spLocks noGrp="1"/>
          </p:cNvSpPr>
          <p:nvPr>
            <p:ph idx="1"/>
          </p:nvPr>
        </p:nvSpPr>
        <p:spPr>
          <a:xfrm>
            <a:off x="1028700" y="1524000"/>
            <a:ext cx="7200900" cy="4343400"/>
          </a:xfrm>
        </p:spPr>
        <p:txBody>
          <a:bodyPr/>
          <a:lstStyle/>
          <a:p>
            <a:r>
              <a:rPr lang="en-US" dirty="0"/>
              <a:t>Return value depends on to which process</a:t>
            </a:r>
          </a:p>
          <a:p>
            <a:pPr lvl="1"/>
            <a:r>
              <a:rPr lang="en-US" dirty="0"/>
              <a:t>To the parent it returns the child PID</a:t>
            </a:r>
          </a:p>
          <a:p>
            <a:pPr lvl="1"/>
            <a:r>
              <a:rPr lang="en-US" dirty="0"/>
              <a:t>To the child, it returns 0</a:t>
            </a:r>
          </a:p>
          <a:p>
            <a:r>
              <a:rPr lang="en-US" dirty="0"/>
              <a:t>Can we use this fact to make the child behave differently from the parent? Of course.</a:t>
            </a:r>
          </a:p>
          <a:p>
            <a:pPr lvl="1"/>
            <a:endParaRPr lang="en-US" dirty="0"/>
          </a:p>
        </p:txBody>
      </p:sp>
      <p:sp>
        <p:nvSpPr>
          <p:cNvPr id="8" name="Rectangle 7">
            <a:extLst>
              <a:ext uri="{FF2B5EF4-FFF2-40B4-BE49-F238E27FC236}">
                <a16:creationId xmlns:a16="http://schemas.microsoft.com/office/drawing/2014/main" id="{D60719C9-8CCC-410B-BA7F-DDF5A34F077A}"/>
              </a:ext>
            </a:extLst>
          </p:cNvPr>
          <p:cNvSpPr/>
          <p:nvPr/>
        </p:nvSpPr>
        <p:spPr>
          <a:xfrm>
            <a:off x="1028700" y="3429000"/>
            <a:ext cx="6743700" cy="2462213"/>
          </a:xfrm>
          <a:prstGeom prst="rect">
            <a:avLst/>
          </a:prstGeom>
          <a:solidFill>
            <a:schemeClr val="bg1">
              <a:lumMod val="85000"/>
            </a:schemeClr>
          </a:solidFill>
          <a:ln>
            <a:solidFill>
              <a:schemeClr val="tx1"/>
            </a:solidFill>
          </a:ln>
        </p:spPr>
        <p:txBody>
          <a:bodyPr wrap="square">
            <a:spAutoFit/>
          </a:bodyPr>
          <a:lstStyle/>
          <a:p>
            <a:r>
              <a:rPr lang="en-US" sz="1400" dirty="0">
                <a:solidFill>
                  <a:srgbClr val="804000"/>
                </a:solidFill>
                <a:latin typeface="Consolas" panose="020B0609020204030204" pitchFamily="49" charset="0"/>
                <a:cs typeface="Calibri" panose="020F0502020204030204" pitchFamily="34" charset="0"/>
              </a:rPr>
              <a:t>#include &lt;</a:t>
            </a:r>
            <a:r>
              <a:rPr lang="en-US" sz="1400" dirty="0" err="1">
                <a:solidFill>
                  <a:srgbClr val="804000"/>
                </a:solidFill>
                <a:latin typeface="Consolas" panose="020B0609020204030204" pitchFamily="49" charset="0"/>
                <a:cs typeface="Calibri" panose="020F0502020204030204" pitchFamily="34" charset="0"/>
              </a:rPr>
              <a:t>stdio.h</a:t>
            </a:r>
            <a:r>
              <a:rPr lang="en-US" sz="1400" dirty="0">
                <a:solidFill>
                  <a:srgbClr val="804000"/>
                </a:solidFill>
                <a:latin typeface="Consolas" panose="020B0609020204030204" pitchFamily="49" charset="0"/>
                <a:cs typeface="Calibri" panose="020F0502020204030204" pitchFamily="34" charset="0"/>
              </a:rPr>
              <a:t>&gt;</a:t>
            </a:r>
          </a:p>
          <a:p>
            <a:r>
              <a:rPr lang="en-US" sz="1400" dirty="0">
                <a:solidFill>
                  <a:srgbClr val="8000FF"/>
                </a:solidFill>
                <a:latin typeface="Consolas" panose="020B0609020204030204" pitchFamily="49" charset="0"/>
                <a:cs typeface="Calibri" panose="020F0502020204030204" pitchFamily="34" charset="0"/>
              </a:rPr>
              <a:t>int</a:t>
            </a:r>
            <a:r>
              <a:rPr lang="en-US" sz="1400" dirty="0">
                <a:solidFill>
                  <a:srgbClr val="000000"/>
                </a:solidFill>
                <a:latin typeface="Consolas" panose="020B0609020204030204" pitchFamily="49" charset="0"/>
                <a:cs typeface="Calibri" panose="020F0502020204030204" pitchFamily="34" charset="0"/>
              </a:rPr>
              <a:t> main </a:t>
            </a:r>
            <a:r>
              <a:rPr lang="en-US" sz="1400" b="1" dirty="0">
                <a:solidFill>
                  <a:srgbClr val="000080"/>
                </a:solidFill>
                <a:latin typeface="Consolas" panose="020B0609020204030204" pitchFamily="49" charset="0"/>
                <a:cs typeface="Calibri" panose="020F0502020204030204" pitchFamily="34" charset="0"/>
              </a:rPr>
              <a:t>(){</a:t>
            </a:r>
            <a:endParaRPr lang="en-US" sz="1400" dirty="0">
              <a:solidFill>
                <a:srgbClr val="000000"/>
              </a:solidFill>
              <a:latin typeface="Consolas" panose="020B0609020204030204" pitchFamily="49" charset="0"/>
              <a:cs typeface="Calibri" panose="020F0502020204030204" pitchFamily="34" charset="0"/>
            </a:endParaRPr>
          </a:p>
          <a:p>
            <a:r>
              <a:rPr lang="en-US" sz="1400" dirty="0">
                <a:solidFill>
                  <a:srgbClr val="000000"/>
                </a:solidFill>
                <a:latin typeface="Consolas" panose="020B0609020204030204" pitchFamily="49" charset="0"/>
                <a:cs typeface="Calibri" panose="020F0502020204030204" pitchFamily="34" charset="0"/>
              </a:rPr>
              <a:t>   </a:t>
            </a:r>
            <a:r>
              <a:rPr lang="en-US" sz="1400" dirty="0">
                <a:solidFill>
                  <a:srgbClr val="8000FF"/>
                </a:solidFill>
                <a:latin typeface="Consolas" panose="020B0609020204030204" pitchFamily="49" charset="0"/>
                <a:cs typeface="Calibri" panose="020F0502020204030204" pitchFamily="34" charset="0"/>
              </a:rPr>
              <a:t>int</a:t>
            </a:r>
            <a:r>
              <a:rPr lang="en-US" sz="1400" dirty="0">
                <a:solidFill>
                  <a:srgbClr val="000000"/>
                </a:solidFill>
                <a:latin typeface="Consolas" panose="020B0609020204030204" pitchFamily="49" charset="0"/>
                <a:cs typeface="Calibri" panose="020F0502020204030204" pitchFamily="34" charset="0"/>
              </a:rPr>
              <a:t> ret </a:t>
            </a:r>
            <a:r>
              <a:rPr lang="en-US" sz="1400" b="1" dirty="0">
                <a:solidFill>
                  <a:srgbClr val="000080"/>
                </a:solidFill>
                <a:latin typeface="Consolas" panose="020B0609020204030204" pitchFamily="49" charset="0"/>
                <a:cs typeface="Calibri" panose="020F0502020204030204" pitchFamily="34" charset="0"/>
              </a:rPr>
              <a:t>=</a:t>
            </a:r>
            <a:r>
              <a:rPr lang="en-US" sz="1400" dirty="0">
                <a:solidFill>
                  <a:srgbClr val="000000"/>
                </a:solidFill>
                <a:latin typeface="Consolas" panose="020B0609020204030204" pitchFamily="49" charset="0"/>
                <a:cs typeface="Calibri" panose="020F0502020204030204" pitchFamily="34" charset="0"/>
              </a:rPr>
              <a:t> fork</a:t>
            </a:r>
            <a:r>
              <a:rPr lang="en-US" sz="1400" b="1" dirty="0">
                <a:solidFill>
                  <a:srgbClr val="000080"/>
                </a:solidFill>
                <a:latin typeface="Consolas" panose="020B0609020204030204" pitchFamily="49" charset="0"/>
                <a:cs typeface="Calibri" panose="020F0502020204030204" pitchFamily="34" charset="0"/>
              </a:rPr>
              <a:t>();</a:t>
            </a:r>
            <a:endParaRPr lang="en-US" sz="1400" dirty="0">
              <a:solidFill>
                <a:srgbClr val="000000"/>
              </a:solidFill>
              <a:latin typeface="Consolas" panose="020B0609020204030204" pitchFamily="49" charset="0"/>
              <a:cs typeface="Calibri" panose="020F0502020204030204" pitchFamily="34" charset="0"/>
            </a:endParaRPr>
          </a:p>
          <a:p>
            <a:r>
              <a:rPr lang="en-US" sz="1400" b="1" dirty="0">
                <a:solidFill>
                  <a:srgbClr val="0000FF"/>
                </a:solidFill>
                <a:latin typeface="Consolas" panose="020B0609020204030204" pitchFamily="49" charset="0"/>
                <a:cs typeface="Calibri" panose="020F0502020204030204" pitchFamily="34" charset="0"/>
              </a:rPr>
              <a:t>   if</a:t>
            </a:r>
            <a:r>
              <a:rPr lang="en-US" sz="1400" dirty="0">
                <a:solidFill>
                  <a:srgbClr val="000000"/>
                </a:solidFill>
                <a:latin typeface="Consolas" panose="020B0609020204030204" pitchFamily="49" charset="0"/>
                <a:cs typeface="Calibri" panose="020F0502020204030204" pitchFamily="34" charset="0"/>
              </a:rPr>
              <a:t> </a:t>
            </a:r>
            <a:r>
              <a:rPr lang="en-US" sz="1400" b="1" dirty="0">
                <a:solidFill>
                  <a:srgbClr val="000080"/>
                </a:solidFill>
                <a:latin typeface="Consolas" panose="020B0609020204030204" pitchFamily="49" charset="0"/>
                <a:cs typeface="Calibri" panose="020F0502020204030204" pitchFamily="34" charset="0"/>
              </a:rPr>
              <a:t>(</a:t>
            </a:r>
            <a:r>
              <a:rPr lang="en-US" sz="1400" dirty="0">
                <a:solidFill>
                  <a:srgbClr val="000000"/>
                </a:solidFill>
                <a:latin typeface="Consolas" panose="020B0609020204030204" pitchFamily="49" charset="0"/>
                <a:cs typeface="Calibri" panose="020F0502020204030204" pitchFamily="34" charset="0"/>
              </a:rPr>
              <a:t>ret</a:t>
            </a:r>
            <a:r>
              <a:rPr lang="en-US" sz="1400" b="1" dirty="0">
                <a:solidFill>
                  <a:srgbClr val="000080"/>
                </a:solidFill>
                <a:latin typeface="Consolas" panose="020B0609020204030204" pitchFamily="49" charset="0"/>
                <a:cs typeface="Calibri" panose="020F0502020204030204" pitchFamily="34" charset="0"/>
              </a:rPr>
              <a:t>){</a:t>
            </a:r>
            <a:endParaRPr lang="en-US" sz="1400" dirty="0">
              <a:solidFill>
                <a:srgbClr val="000000"/>
              </a:solidFill>
              <a:latin typeface="Consolas" panose="020B0609020204030204" pitchFamily="49" charset="0"/>
              <a:cs typeface="Calibri" panose="020F0502020204030204" pitchFamily="34" charset="0"/>
            </a:endParaRPr>
          </a:p>
          <a:p>
            <a:r>
              <a:rPr lang="en-US" sz="1400" dirty="0">
                <a:solidFill>
                  <a:srgbClr val="000000"/>
                </a:solidFill>
                <a:latin typeface="Consolas" panose="020B0609020204030204" pitchFamily="49" charset="0"/>
                <a:cs typeface="Calibri" panose="020F0502020204030204" pitchFamily="34" charset="0"/>
              </a:rPr>
              <a:t>	</a:t>
            </a:r>
            <a:r>
              <a:rPr lang="en-US" sz="1400" dirty="0" err="1">
                <a:solidFill>
                  <a:srgbClr val="000000"/>
                </a:solidFill>
                <a:latin typeface="Consolas" panose="020B0609020204030204" pitchFamily="49" charset="0"/>
                <a:cs typeface="Calibri" panose="020F0502020204030204" pitchFamily="34" charset="0"/>
              </a:rPr>
              <a:t>printf</a:t>
            </a:r>
            <a:r>
              <a:rPr lang="en-US" sz="1400" dirty="0">
                <a:solidFill>
                  <a:srgbClr val="000000"/>
                </a:solidFill>
                <a:latin typeface="Consolas" panose="020B0609020204030204" pitchFamily="49" charset="0"/>
                <a:cs typeface="Calibri" panose="020F0502020204030204" pitchFamily="34" charset="0"/>
              </a:rPr>
              <a:t> </a:t>
            </a:r>
            <a:r>
              <a:rPr lang="en-US" sz="1400" b="1" dirty="0">
                <a:solidFill>
                  <a:srgbClr val="000080"/>
                </a:solidFill>
                <a:latin typeface="Consolas" panose="020B0609020204030204" pitchFamily="49" charset="0"/>
                <a:cs typeface="Calibri" panose="020F0502020204030204" pitchFamily="34" charset="0"/>
              </a:rPr>
              <a:t>(</a:t>
            </a:r>
            <a:r>
              <a:rPr lang="en-US" sz="1400" dirty="0">
                <a:solidFill>
                  <a:srgbClr val="808080"/>
                </a:solidFill>
                <a:latin typeface="Consolas" panose="020B0609020204030204" pitchFamily="49" charset="0"/>
                <a:cs typeface="Calibri" panose="020F0502020204030204" pitchFamily="34" charset="0"/>
              </a:rPr>
              <a:t>"Hello from Parent\n"</a:t>
            </a:r>
            <a:r>
              <a:rPr lang="en-US" sz="1400" b="1" dirty="0">
                <a:solidFill>
                  <a:srgbClr val="000080"/>
                </a:solidFill>
                <a:latin typeface="Consolas" panose="020B0609020204030204" pitchFamily="49" charset="0"/>
                <a:cs typeface="Calibri" panose="020F0502020204030204" pitchFamily="34" charset="0"/>
              </a:rPr>
              <a:t>);</a:t>
            </a:r>
            <a:endParaRPr lang="en-US" sz="1400" dirty="0">
              <a:solidFill>
                <a:srgbClr val="000000"/>
              </a:solidFill>
              <a:latin typeface="Consolas" panose="020B0609020204030204" pitchFamily="49" charset="0"/>
              <a:cs typeface="Calibri" panose="020F0502020204030204" pitchFamily="34" charset="0"/>
            </a:endParaRPr>
          </a:p>
          <a:p>
            <a:r>
              <a:rPr lang="en-US" sz="1400" dirty="0">
                <a:solidFill>
                  <a:srgbClr val="000000"/>
                </a:solidFill>
                <a:latin typeface="Consolas" panose="020B0609020204030204" pitchFamily="49" charset="0"/>
                <a:cs typeface="Calibri" panose="020F0502020204030204" pitchFamily="34" charset="0"/>
              </a:rPr>
              <a:t>	</a:t>
            </a:r>
            <a:r>
              <a:rPr lang="en-US" sz="1400" dirty="0" err="1">
                <a:solidFill>
                  <a:srgbClr val="000000"/>
                </a:solidFill>
                <a:latin typeface="Consolas" panose="020B0609020204030204" pitchFamily="49" charset="0"/>
                <a:cs typeface="Calibri" panose="020F0502020204030204" pitchFamily="34" charset="0"/>
              </a:rPr>
              <a:t>printf</a:t>
            </a:r>
            <a:r>
              <a:rPr lang="en-US" sz="1400" dirty="0">
                <a:solidFill>
                  <a:srgbClr val="000000"/>
                </a:solidFill>
                <a:latin typeface="Consolas" panose="020B0609020204030204" pitchFamily="49" charset="0"/>
                <a:cs typeface="Calibri" panose="020F0502020204030204" pitchFamily="34" charset="0"/>
              </a:rPr>
              <a:t> </a:t>
            </a:r>
            <a:r>
              <a:rPr lang="en-US" sz="1400" b="1" dirty="0">
                <a:solidFill>
                  <a:srgbClr val="000080"/>
                </a:solidFill>
                <a:latin typeface="Consolas" panose="020B0609020204030204" pitchFamily="49" charset="0"/>
                <a:cs typeface="Calibri" panose="020F0502020204030204" pitchFamily="34" charset="0"/>
              </a:rPr>
              <a:t>(</a:t>
            </a:r>
            <a:r>
              <a:rPr lang="en-US" sz="1400" dirty="0">
                <a:solidFill>
                  <a:srgbClr val="808080"/>
                </a:solidFill>
                <a:latin typeface="Consolas" panose="020B0609020204030204" pitchFamily="49" charset="0"/>
                <a:cs typeface="Calibri" panose="020F0502020204030204" pitchFamily="34" charset="0"/>
              </a:rPr>
              <a:t>"My ID: %d, My Child ID: %d\n"</a:t>
            </a:r>
            <a:r>
              <a:rPr lang="en-US" sz="1400" b="1" dirty="0">
                <a:solidFill>
                  <a:srgbClr val="000080"/>
                </a:solidFill>
                <a:latin typeface="Consolas" panose="020B0609020204030204" pitchFamily="49" charset="0"/>
                <a:cs typeface="Calibri" panose="020F0502020204030204" pitchFamily="34" charset="0"/>
              </a:rPr>
              <a:t>,</a:t>
            </a:r>
            <a:r>
              <a:rPr lang="en-US" sz="1400" dirty="0">
                <a:solidFill>
                  <a:srgbClr val="000000"/>
                </a:solidFill>
                <a:latin typeface="Consolas" panose="020B0609020204030204" pitchFamily="49" charset="0"/>
                <a:cs typeface="Calibri" panose="020F0502020204030204" pitchFamily="34" charset="0"/>
              </a:rPr>
              <a:t> </a:t>
            </a:r>
            <a:r>
              <a:rPr lang="en-US" sz="1400" dirty="0" err="1">
                <a:solidFill>
                  <a:srgbClr val="000000"/>
                </a:solidFill>
                <a:latin typeface="Consolas" panose="020B0609020204030204" pitchFamily="49" charset="0"/>
                <a:cs typeface="Calibri" panose="020F0502020204030204" pitchFamily="34" charset="0"/>
              </a:rPr>
              <a:t>getpid</a:t>
            </a:r>
            <a:r>
              <a:rPr lang="en-US" sz="1400" b="1" dirty="0">
                <a:solidFill>
                  <a:srgbClr val="000080"/>
                </a:solidFill>
                <a:latin typeface="Consolas" panose="020B0609020204030204" pitchFamily="49" charset="0"/>
                <a:cs typeface="Calibri" panose="020F0502020204030204" pitchFamily="34" charset="0"/>
              </a:rPr>
              <a:t>(),</a:t>
            </a:r>
            <a:r>
              <a:rPr lang="en-US" sz="1400" dirty="0">
                <a:solidFill>
                  <a:srgbClr val="000000"/>
                </a:solidFill>
                <a:latin typeface="Consolas" panose="020B0609020204030204" pitchFamily="49" charset="0"/>
                <a:cs typeface="Calibri" panose="020F0502020204030204" pitchFamily="34" charset="0"/>
              </a:rPr>
              <a:t> ret</a:t>
            </a:r>
            <a:r>
              <a:rPr lang="en-US" sz="1400" b="1" dirty="0">
                <a:solidFill>
                  <a:srgbClr val="000080"/>
                </a:solidFill>
                <a:latin typeface="Consolas" panose="020B0609020204030204" pitchFamily="49" charset="0"/>
                <a:cs typeface="Calibri" panose="020F0502020204030204" pitchFamily="34" charset="0"/>
              </a:rPr>
              <a:t>);</a:t>
            </a:r>
            <a:endParaRPr lang="en-US" sz="1400" dirty="0">
              <a:solidFill>
                <a:srgbClr val="000000"/>
              </a:solidFill>
              <a:latin typeface="Consolas" panose="020B0609020204030204" pitchFamily="49" charset="0"/>
              <a:cs typeface="Calibri" panose="020F0502020204030204" pitchFamily="34" charset="0"/>
            </a:endParaRPr>
          </a:p>
          <a:p>
            <a:r>
              <a:rPr lang="en-US" sz="1400" b="1" dirty="0">
                <a:solidFill>
                  <a:srgbClr val="000080"/>
                </a:solidFill>
                <a:latin typeface="Consolas" panose="020B0609020204030204" pitchFamily="49" charset="0"/>
                <a:cs typeface="Calibri" panose="020F0502020204030204" pitchFamily="34" charset="0"/>
              </a:rPr>
              <a:t>   }</a:t>
            </a:r>
            <a:r>
              <a:rPr lang="en-US" sz="1400" b="1" dirty="0">
                <a:solidFill>
                  <a:srgbClr val="0000FF"/>
                </a:solidFill>
                <a:latin typeface="Consolas" panose="020B0609020204030204" pitchFamily="49" charset="0"/>
                <a:cs typeface="Calibri" panose="020F0502020204030204" pitchFamily="34" charset="0"/>
              </a:rPr>
              <a:t>else</a:t>
            </a:r>
            <a:r>
              <a:rPr lang="en-US" sz="1400" b="1" dirty="0">
                <a:solidFill>
                  <a:srgbClr val="000080"/>
                </a:solidFill>
                <a:latin typeface="Consolas" panose="020B0609020204030204" pitchFamily="49" charset="0"/>
                <a:cs typeface="Calibri" panose="020F0502020204030204" pitchFamily="34" charset="0"/>
              </a:rPr>
              <a:t>{</a:t>
            </a:r>
            <a:endParaRPr lang="en-US" sz="1400" dirty="0">
              <a:solidFill>
                <a:srgbClr val="000000"/>
              </a:solidFill>
              <a:latin typeface="Consolas" panose="020B0609020204030204" pitchFamily="49" charset="0"/>
              <a:cs typeface="Calibri" panose="020F0502020204030204" pitchFamily="34" charset="0"/>
            </a:endParaRPr>
          </a:p>
          <a:p>
            <a:r>
              <a:rPr lang="en-US" sz="1400" dirty="0">
                <a:solidFill>
                  <a:srgbClr val="000000"/>
                </a:solidFill>
                <a:latin typeface="Consolas" panose="020B0609020204030204" pitchFamily="49" charset="0"/>
                <a:cs typeface="Calibri" panose="020F0502020204030204" pitchFamily="34" charset="0"/>
              </a:rPr>
              <a:t>	</a:t>
            </a:r>
            <a:r>
              <a:rPr lang="en-US" sz="1400" dirty="0" err="1">
                <a:solidFill>
                  <a:srgbClr val="000000"/>
                </a:solidFill>
                <a:latin typeface="Consolas" panose="020B0609020204030204" pitchFamily="49" charset="0"/>
                <a:cs typeface="Calibri" panose="020F0502020204030204" pitchFamily="34" charset="0"/>
              </a:rPr>
              <a:t>printf</a:t>
            </a:r>
            <a:r>
              <a:rPr lang="en-US" sz="1400" dirty="0">
                <a:solidFill>
                  <a:srgbClr val="000000"/>
                </a:solidFill>
                <a:latin typeface="Consolas" panose="020B0609020204030204" pitchFamily="49" charset="0"/>
                <a:cs typeface="Calibri" panose="020F0502020204030204" pitchFamily="34" charset="0"/>
              </a:rPr>
              <a:t> </a:t>
            </a:r>
            <a:r>
              <a:rPr lang="en-US" sz="1400" b="1" dirty="0">
                <a:solidFill>
                  <a:srgbClr val="000080"/>
                </a:solidFill>
                <a:latin typeface="Consolas" panose="020B0609020204030204" pitchFamily="49" charset="0"/>
                <a:cs typeface="Calibri" panose="020F0502020204030204" pitchFamily="34" charset="0"/>
              </a:rPr>
              <a:t>(</a:t>
            </a:r>
            <a:r>
              <a:rPr lang="en-US" sz="1400" dirty="0">
                <a:solidFill>
                  <a:srgbClr val="808080"/>
                </a:solidFill>
                <a:latin typeface="Consolas" panose="020B0609020204030204" pitchFamily="49" charset="0"/>
                <a:cs typeface="Calibri" panose="020F0502020204030204" pitchFamily="34" charset="0"/>
              </a:rPr>
              <a:t>"Hello from the Child\n"</a:t>
            </a:r>
            <a:r>
              <a:rPr lang="en-US" sz="1400" b="1" dirty="0">
                <a:solidFill>
                  <a:srgbClr val="000080"/>
                </a:solidFill>
                <a:latin typeface="Consolas" panose="020B0609020204030204" pitchFamily="49" charset="0"/>
                <a:cs typeface="Calibri" panose="020F0502020204030204" pitchFamily="34" charset="0"/>
              </a:rPr>
              <a:t>);</a:t>
            </a:r>
            <a:endParaRPr lang="en-US" sz="1400" dirty="0">
              <a:solidFill>
                <a:srgbClr val="000000"/>
              </a:solidFill>
              <a:latin typeface="Consolas" panose="020B0609020204030204" pitchFamily="49" charset="0"/>
              <a:cs typeface="Calibri" panose="020F0502020204030204" pitchFamily="34" charset="0"/>
            </a:endParaRPr>
          </a:p>
          <a:p>
            <a:r>
              <a:rPr lang="en-US" sz="1400" dirty="0">
                <a:solidFill>
                  <a:srgbClr val="000000"/>
                </a:solidFill>
                <a:latin typeface="Consolas" panose="020B0609020204030204" pitchFamily="49" charset="0"/>
                <a:cs typeface="Calibri" panose="020F0502020204030204" pitchFamily="34" charset="0"/>
              </a:rPr>
              <a:t>	</a:t>
            </a:r>
            <a:r>
              <a:rPr lang="en-US" sz="1400" dirty="0" err="1">
                <a:solidFill>
                  <a:srgbClr val="000000"/>
                </a:solidFill>
                <a:latin typeface="Consolas" panose="020B0609020204030204" pitchFamily="49" charset="0"/>
                <a:cs typeface="Calibri" panose="020F0502020204030204" pitchFamily="34" charset="0"/>
              </a:rPr>
              <a:t>printf</a:t>
            </a:r>
            <a:r>
              <a:rPr lang="en-US" sz="1400" dirty="0">
                <a:solidFill>
                  <a:srgbClr val="000000"/>
                </a:solidFill>
                <a:latin typeface="Consolas" panose="020B0609020204030204" pitchFamily="49" charset="0"/>
                <a:cs typeface="Calibri" panose="020F0502020204030204" pitchFamily="34" charset="0"/>
              </a:rPr>
              <a:t> </a:t>
            </a:r>
            <a:r>
              <a:rPr lang="en-US" sz="1400" b="1" dirty="0">
                <a:solidFill>
                  <a:srgbClr val="000080"/>
                </a:solidFill>
                <a:latin typeface="Consolas" panose="020B0609020204030204" pitchFamily="49" charset="0"/>
                <a:cs typeface="Calibri" panose="020F0502020204030204" pitchFamily="34" charset="0"/>
              </a:rPr>
              <a:t>(</a:t>
            </a:r>
            <a:r>
              <a:rPr lang="en-US" sz="1400" dirty="0">
                <a:solidFill>
                  <a:srgbClr val="808080"/>
                </a:solidFill>
                <a:latin typeface="Consolas" panose="020B0609020204030204" pitchFamily="49" charset="0"/>
                <a:cs typeface="Calibri" panose="020F0502020204030204" pitchFamily="34" charset="0"/>
              </a:rPr>
              <a:t>"My ID: %d, I do not have a child\n"</a:t>
            </a:r>
            <a:r>
              <a:rPr lang="en-US" sz="1400" b="1" dirty="0">
                <a:solidFill>
                  <a:srgbClr val="000080"/>
                </a:solidFill>
                <a:latin typeface="Consolas" panose="020B0609020204030204" pitchFamily="49" charset="0"/>
                <a:cs typeface="Calibri" panose="020F0502020204030204" pitchFamily="34" charset="0"/>
              </a:rPr>
              <a:t>,</a:t>
            </a:r>
            <a:r>
              <a:rPr lang="en-US" sz="1400" dirty="0">
                <a:solidFill>
                  <a:srgbClr val="000000"/>
                </a:solidFill>
                <a:latin typeface="Consolas" panose="020B0609020204030204" pitchFamily="49" charset="0"/>
                <a:cs typeface="Calibri" panose="020F0502020204030204" pitchFamily="34" charset="0"/>
              </a:rPr>
              <a:t> </a:t>
            </a:r>
            <a:r>
              <a:rPr lang="en-US" sz="1400" dirty="0" err="1">
                <a:solidFill>
                  <a:srgbClr val="000000"/>
                </a:solidFill>
                <a:latin typeface="Consolas" panose="020B0609020204030204" pitchFamily="49" charset="0"/>
                <a:cs typeface="Calibri" panose="020F0502020204030204" pitchFamily="34" charset="0"/>
              </a:rPr>
              <a:t>getpid</a:t>
            </a:r>
            <a:r>
              <a:rPr lang="en-US" sz="1400" b="1" dirty="0">
                <a:solidFill>
                  <a:srgbClr val="000080"/>
                </a:solidFill>
                <a:latin typeface="Consolas" panose="020B0609020204030204" pitchFamily="49" charset="0"/>
                <a:cs typeface="Calibri" panose="020F0502020204030204" pitchFamily="34" charset="0"/>
              </a:rPr>
              <a:t>());</a:t>
            </a:r>
            <a:endParaRPr lang="en-US" sz="1400" dirty="0">
              <a:solidFill>
                <a:srgbClr val="000000"/>
              </a:solidFill>
              <a:latin typeface="Consolas" panose="020B0609020204030204" pitchFamily="49" charset="0"/>
              <a:cs typeface="Calibri" panose="020F0502020204030204" pitchFamily="34" charset="0"/>
            </a:endParaRPr>
          </a:p>
          <a:p>
            <a:r>
              <a:rPr lang="en-US" sz="1400" b="1" dirty="0">
                <a:solidFill>
                  <a:srgbClr val="000080"/>
                </a:solidFill>
                <a:latin typeface="Consolas" panose="020B0609020204030204" pitchFamily="49" charset="0"/>
                <a:cs typeface="Calibri" panose="020F0502020204030204" pitchFamily="34" charset="0"/>
              </a:rPr>
              <a:t>   }</a:t>
            </a:r>
            <a:endParaRPr lang="en-US" sz="1400" dirty="0">
              <a:solidFill>
                <a:srgbClr val="000000"/>
              </a:solidFill>
              <a:latin typeface="Consolas" panose="020B0609020204030204" pitchFamily="49" charset="0"/>
              <a:cs typeface="Calibri" panose="020F0502020204030204" pitchFamily="34" charset="0"/>
            </a:endParaRPr>
          </a:p>
          <a:p>
            <a:r>
              <a:rPr lang="en-US" sz="1400" b="1" dirty="0">
                <a:solidFill>
                  <a:srgbClr val="000080"/>
                </a:solidFill>
                <a:latin typeface="Consolas" panose="020B0609020204030204" pitchFamily="49" charset="0"/>
                <a:cs typeface="Calibri" panose="020F0502020204030204" pitchFamily="34" charset="0"/>
              </a:rPr>
              <a:t>}</a:t>
            </a:r>
            <a:endParaRPr lang="en-US" sz="1400" dirty="0">
              <a:solidFill>
                <a:srgbClr val="000000"/>
              </a:solidFill>
              <a:latin typeface="Consolas" panose="020B0609020204030204" pitchFamily="49" charset="0"/>
              <a:cs typeface="Calibri" panose="020F0502020204030204" pitchFamily="34" charset="0"/>
            </a:endParaRPr>
          </a:p>
        </p:txBody>
      </p:sp>
      <p:pic>
        <p:nvPicPr>
          <p:cNvPr id="10" name="Picture 9">
            <a:extLst>
              <a:ext uri="{FF2B5EF4-FFF2-40B4-BE49-F238E27FC236}">
                <a16:creationId xmlns:a16="http://schemas.microsoft.com/office/drawing/2014/main" id="{A46CE874-8C7A-441F-B9DF-4D4D230761F8}"/>
              </a:ext>
            </a:extLst>
          </p:cNvPr>
          <p:cNvPicPr>
            <a:picLocks noChangeAspect="1"/>
          </p:cNvPicPr>
          <p:nvPr/>
        </p:nvPicPr>
        <p:blipFill>
          <a:blip r:embed="rId2"/>
          <a:stretch>
            <a:fillRect/>
          </a:stretch>
        </p:blipFill>
        <p:spPr>
          <a:xfrm>
            <a:off x="2843323" y="5591175"/>
            <a:ext cx="5257800" cy="1266825"/>
          </a:xfrm>
          <a:prstGeom prst="rect">
            <a:avLst/>
          </a:prstGeom>
        </p:spPr>
      </p:pic>
    </p:spTree>
    <p:extLst>
      <p:ext uri="{BB962C8B-B14F-4D97-AF65-F5344CB8AC3E}">
        <p14:creationId xmlns:p14="http://schemas.microsoft.com/office/powerpoint/2010/main" val="2819614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3DA28-2490-46F8-82A2-89C0B2D66331}"/>
              </a:ext>
            </a:extLst>
          </p:cNvPr>
          <p:cNvSpPr>
            <a:spLocks noGrp="1"/>
          </p:cNvSpPr>
          <p:nvPr>
            <p:ph type="title"/>
          </p:nvPr>
        </p:nvSpPr>
        <p:spPr>
          <a:xfrm>
            <a:off x="1028700" y="381000"/>
            <a:ext cx="7200900" cy="762000"/>
          </a:xfrm>
        </p:spPr>
        <p:txBody>
          <a:bodyPr/>
          <a:lstStyle/>
          <a:p>
            <a:r>
              <a:rPr lang="en-US" dirty="0"/>
              <a:t>Example</a:t>
            </a:r>
          </a:p>
        </p:txBody>
      </p:sp>
      <p:sp>
        <p:nvSpPr>
          <p:cNvPr id="3" name="Content Placeholder 2">
            <a:extLst>
              <a:ext uri="{FF2B5EF4-FFF2-40B4-BE49-F238E27FC236}">
                <a16:creationId xmlns:a16="http://schemas.microsoft.com/office/drawing/2014/main" id="{C39721BA-7D75-449F-B857-458DB9523CBA}"/>
              </a:ext>
            </a:extLst>
          </p:cNvPr>
          <p:cNvSpPr>
            <a:spLocks noGrp="1"/>
          </p:cNvSpPr>
          <p:nvPr>
            <p:ph idx="1"/>
          </p:nvPr>
        </p:nvSpPr>
        <p:spPr>
          <a:xfrm>
            <a:off x="1028700" y="1295400"/>
            <a:ext cx="7200900" cy="4572000"/>
          </a:xfrm>
        </p:spPr>
        <p:txBody>
          <a:bodyPr/>
          <a:lstStyle/>
          <a:p>
            <a:r>
              <a:rPr lang="en-US" dirty="0"/>
              <a:t>Parent and child processes have independent address spaces</a:t>
            </a:r>
          </a:p>
        </p:txBody>
      </p:sp>
      <p:sp>
        <p:nvSpPr>
          <p:cNvPr id="4" name="Rectangle 3">
            <a:extLst>
              <a:ext uri="{FF2B5EF4-FFF2-40B4-BE49-F238E27FC236}">
                <a16:creationId xmlns:a16="http://schemas.microsoft.com/office/drawing/2014/main" id="{2A5450D8-6957-4EF2-AC2A-5A41439EF593}"/>
              </a:ext>
            </a:extLst>
          </p:cNvPr>
          <p:cNvSpPr/>
          <p:nvPr/>
        </p:nvSpPr>
        <p:spPr>
          <a:xfrm>
            <a:off x="1409700" y="1676400"/>
            <a:ext cx="6324600" cy="3139321"/>
          </a:xfrm>
          <a:prstGeom prst="rect">
            <a:avLst/>
          </a:prstGeom>
          <a:solidFill>
            <a:schemeClr val="bg1">
              <a:lumMod val="85000"/>
            </a:schemeClr>
          </a:solidFill>
          <a:ln>
            <a:solidFill>
              <a:schemeClr val="tx1"/>
            </a:solidFill>
          </a:ln>
        </p:spPr>
        <p:txBody>
          <a:bodyPr wrap="square">
            <a:spAutoFit/>
          </a:bodyPr>
          <a:lstStyle/>
          <a:p>
            <a:r>
              <a:rPr lang="en-US" dirty="0">
                <a:solidFill>
                  <a:srgbClr val="0000FF"/>
                </a:solidFill>
                <a:latin typeface="Droid Sans Mono"/>
              </a:rPr>
              <a:t>int</a:t>
            </a:r>
            <a:r>
              <a:rPr lang="en-US" dirty="0">
                <a:solidFill>
                  <a:srgbClr val="000000"/>
                </a:solidFill>
                <a:latin typeface="Droid Sans Mono"/>
              </a:rPr>
              <a:t> </a:t>
            </a:r>
            <a:r>
              <a:rPr lang="en-US" dirty="0">
                <a:solidFill>
                  <a:srgbClr val="795E26"/>
                </a:solidFill>
                <a:latin typeface="Droid Sans Mono"/>
              </a:rPr>
              <a:t>main</a:t>
            </a:r>
            <a:r>
              <a:rPr lang="en-US" dirty="0">
                <a:solidFill>
                  <a:srgbClr val="000000"/>
                </a:solidFill>
                <a:latin typeface="Droid Sans Mono"/>
              </a:rPr>
              <a:t>(</a:t>
            </a:r>
            <a:r>
              <a:rPr lang="en-US" dirty="0">
                <a:solidFill>
                  <a:srgbClr val="0000FF"/>
                </a:solidFill>
                <a:latin typeface="Droid Sans Mono"/>
              </a:rPr>
              <a:t>int</a:t>
            </a:r>
            <a:r>
              <a:rPr lang="en-US" dirty="0">
                <a:solidFill>
                  <a:srgbClr val="000000"/>
                </a:solidFill>
                <a:latin typeface="Droid Sans Mono"/>
              </a:rPr>
              <a:t> </a:t>
            </a:r>
            <a:r>
              <a:rPr lang="en-US" dirty="0" err="1">
                <a:solidFill>
                  <a:srgbClr val="001080"/>
                </a:solidFill>
                <a:latin typeface="Droid Sans Mono"/>
              </a:rPr>
              <a:t>argc</a:t>
            </a:r>
            <a:r>
              <a:rPr lang="en-US" dirty="0">
                <a:solidFill>
                  <a:srgbClr val="000000"/>
                </a:solidFill>
                <a:latin typeface="Droid Sans Mono"/>
              </a:rPr>
              <a:t>, </a:t>
            </a:r>
            <a:r>
              <a:rPr lang="en-US" dirty="0">
                <a:solidFill>
                  <a:srgbClr val="0000FF"/>
                </a:solidFill>
                <a:latin typeface="Droid Sans Mono"/>
              </a:rPr>
              <a:t>char</a:t>
            </a:r>
            <a:r>
              <a:rPr lang="en-US" dirty="0">
                <a:solidFill>
                  <a:srgbClr val="000000"/>
                </a:solidFill>
                <a:latin typeface="Droid Sans Mono"/>
              </a:rPr>
              <a:t> </a:t>
            </a:r>
            <a:r>
              <a:rPr lang="en-US" dirty="0">
                <a:solidFill>
                  <a:srgbClr val="0000FF"/>
                </a:solidFill>
                <a:latin typeface="Droid Sans Mono"/>
              </a:rPr>
              <a:t>*</a:t>
            </a:r>
            <a:r>
              <a:rPr lang="en-US" dirty="0" err="1">
                <a:solidFill>
                  <a:srgbClr val="001080"/>
                </a:solidFill>
                <a:latin typeface="Droid Sans Mono"/>
              </a:rPr>
              <a:t>argv</a:t>
            </a:r>
            <a:r>
              <a:rPr lang="en-US" dirty="0">
                <a:solidFill>
                  <a:srgbClr val="000000"/>
                </a:solidFill>
                <a:latin typeface="Droid Sans Mono"/>
              </a:rPr>
              <a:t>[]) {</a:t>
            </a:r>
          </a:p>
          <a:p>
            <a:pPr lvl="1"/>
            <a:r>
              <a:rPr lang="en-US" dirty="0">
                <a:solidFill>
                  <a:srgbClr val="0000FF"/>
                </a:solidFill>
                <a:latin typeface="Droid Sans Mono"/>
              </a:rPr>
              <a:t>int</a:t>
            </a:r>
            <a:r>
              <a:rPr lang="en-US" dirty="0">
                <a:solidFill>
                  <a:srgbClr val="000000"/>
                </a:solidFill>
                <a:latin typeface="Droid Sans Mono"/>
              </a:rPr>
              <a:t> value = </a:t>
            </a:r>
            <a:r>
              <a:rPr lang="en-US" dirty="0">
                <a:solidFill>
                  <a:srgbClr val="098658"/>
                </a:solidFill>
                <a:latin typeface="Droid Sans Mono"/>
              </a:rPr>
              <a:t>5</a:t>
            </a:r>
            <a:r>
              <a:rPr lang="en-US" dirty="0">
                <a:solidFill>
                  <a:srgbClr val="000000"/>
                </a:solidFill>
                <a:latin typeface="Droid Sans Mono"/>
              </a:rPr>
              <a:t>;</a:t>
            </a:r>
          </a:p>
          <a:p>
            <a:pPr lvl="1"/>
            <a:r>
              <a:rPr lang="en-US" dirty="0">
                <a:solidFill>
                  <a:srgbClr val="0000FF"/>
                </a:solidFill>
                <a:latin typeface="Droid Sans Mono"/>
              </a:rPr>
              <a:t>bool</a:t>
            </a:r>
            <a:r>
              <a:rPr lang="en-US" dirty="0">
                <a:solidFill>
                  <a:srgbClr val="000000"/>
                </a:solidFill>
                <a:latin typeface="Droid Sans Mono"/>
              </a:rPr>
              <a:t> </a:t>
            </a:r>
            <a:r>
              <a:rPr lang="en-US" dirty="0" err="1">
                <a:solidFill>
                  <a:srgbClr val="000000"/>
                </a:solidFill>
                <a:latin typeface="Droid Sans Mono"/>
              </a:rPr>
              <a:t>isChild</a:t>
            </a:r>
            <a:r>
              <a:rPr lang="en-US" dirty="0">
                <a:solidFill>
                  <a:srgbClr val="000000"/>
                </a:solidFill>
                <a:latin typeface="Droid Sans Mono"/>
              </a:rPr>
              <a:t> = </a:t>
            </a:r>
            <a:r>
              <a:rPr lang="en-US" dirty="0">
                <a:solidFill>
                  <a:srgbClr val="795E26"/>
                </a:solidFill>
                <a:latin typeface="Droid Sans Mono"/>
              </a:rPr>
              <a:t>fork</a:t>
            </a:r>
            <a:r>
              <a:rPr lang="en-US" dirty="0">
                <a:solidFill>
                  <a:srgbClr val="000000"/>
                </a:solidFill>
                <a:latin typeface="Droid Sans Mono"/>
              </a:rPr>
              <a:t>() == </a:t>
            </a:r>
            <a:r>
              <a:rPr lang="en-US" dirty="0">
                <a:solidFill>
                  <a:srgbClr val="098658"/>
                </a:solidFill>
                <a:latin typeface="Droid Sans Mono"/>
              </a:rPr>
              <a:t>0</a:t>
            </a:r>
            <a:r>
              <a:rPr lang="en-US" dirty="0">
                <a:solidFill>
                  <a:srgbClr val="000000"/>
                </a:solidFill>
                <a:latin typeface="Droid Sans Mono"/>
              </a:rPr>
              <a:t>;</a:t>
            </a:r>
          </a:p>
          <a:p>
            <a:pPr lvl="1"/>
            <a:r>
              <a:rPr lang="en-US" dirty="0">
                <a:solidFill>
                  <a:srgbClr val="AF00DB"/>
                </a:solidFill>
                <a:latin typeface="Droid Sans Mono"/>
              </a:rPr>
              <a:t>if</a:t>
            </a:r>
            <a:r>
              <a:rPr lang="en-US" dirty="0">
                <a:solidFill>
                  <a:srgbClr val="000000"/>
                </a:solidFill>
                <a:latin typeface="Droid Sans Mono"/>
              </a:rPr>
              <a:t> (</a:t>
            </a:r>
            <a:r>
              <a:rPr lang="en-US" dirty="0" err="1">
                <a:solidFill>
                  <a:srgbClr val="000000"/>
                </a:solidFill>
                <a:latin typeface="Droid Sans Mono"/>
              </a:rPr>
              <a:t>isChild</a:t>
            </a:r>
            <a:r>
              <a:rPr lang="en-US" dirty="0">
                <a:solidFill>
                  <a:srgbClr val="000000"/>
                </a:solidFill>
                <a:latin typeface="Droid Sans Mono"/>
              </a:rPr>
              <a:t>){</a:t>
            </a:r>
          </a:p>
          <a:p>
            <a:pPr lvl="1"/>
            <a:r>
              <a:rPr lang="en-US" dirty="0">
                <a:solidFill>
                  <a:srgbClr val="000000"/>
                </a:solidFill>
                <a:latin typeface="Droid Sans Mono"/>
              </a:rPr>
              <a:t>	value += </a:t>
            </a:r>
            <a:r>
              <a:rPr lang="en-US" dirty="0">
                <a:solidFill>
                  <a:srgbClr val="098658"/>
                </a:solidFill>
                <a:latin typeface="Droid Sans Mono"/>
              </a:rPr>
              <a:t>5</a:t>
            </a:r>
            <a:r>
              <a:rPr lang="en-US" dirty="0">
                <a:solidFill>
                  <a:srgbClr val="000000"/>
                </a:solidFill>
                <a:latin typeface="Droid Sans Mono"/>
              </a:rPr>
              <a:t>;</a:t>
            </a:r>
          </a:p>
          <a:p>
            <a:pPr lvl="1"/>
            <a:r>
              <a:rPr lang="en-US" dirty="0">
                <a:solidFill>
                  <a:srgbClr val="000000"/>
                </a:solidFill>
                <a:latin typeface="Droid Sans Mono"/>
              </a:rPr>
              <a:t>	</a:t>
            </a:r>
            <a:r>
              <a:rPr lang="en-US" dirty="0" err="1">
                <a:solidFill>
                  <a:srgbClr val="000000"/>
                </a:solidFill>
                <a:latin typeface="Droid Sans Mono"/>
              </a:rPr>
              <a:t>cout</a:t>
            </a:r>
            <a:r>
              <a:rPr lang="en-US" dirty="0">
                <a:solidFill>
                  <a:srgbClr val="000000"/>
                </a:solidFill>
                <a:latin typeface="Droid Sans Mono"/>
              </a:rPr>
              <a:t>&lt;&lt; </a:t>
            </a:r>
            <a:r>
              <a:rPr lang="en-US" dirty="0">
                <a:solidFill>
                  <a:srgbClr val="A31515"/>
                </a:solidFill>
                <a:latin typeface="Droid Sans Mono"/>
              </a:rPr>
              <a:t>"Child has value="</a:t>
            </a:r>
            <a:r>
              <a:rPr lang="en-US" dirty="0">
                <a:solidFill>
                  <a:srgbClr val="000000"/>
                </a:solidFill>
                <a:latin typeface="Droid Sans Mono"/>
              </a:rPr>
              <a:t>&lt;&lt;value&lt;&lt;</a:t>
            </a:r>
            <a:r>
              <a:rPr lang="en-US" dirty="0" err="1">
                <a:solidFill>
                  <a:srgbClr val="000000"/>
                </a:solidFill>
                <a:latin typeface="Droid Sans Mono"/>
              </a:rPr>
              <a:t>endl</a:t>
            </a:r>
            <a:r>
              <a:rPr lang="en-US" dirty="0">
                <a:solidFill>
                  <a:srgbClr val="000000"/>
                </a:solidFill>
                <a:latin typeface="Droid Sans Mono"/>
              </a:rPr>
              <a:t>;</a:t>
            </a:r>
          </a:p>
          <a:p>
            <a:pPr lvl="1"/>
            <a:r>
              <a:rPr lang="en-US" dirty="0">
                <a:solidFill>
                  <a:srgbClr val="000000"/>
                </a:solidFill>
                <a:latin typeface="Droid Sans Mono"/>
              </a:rPr>
              <a:t>}</a:t>
            </a:r>
            <a:r>
              <a:rPr lang="en-US" dirty="0">
                <a:solidFill>
                  <a:srgbClr val="AF00DB"/>
                </a:solidFill>
                <a:latin typeface="Droid Sans Mono"/>
              </a:rPr>
              <a:t>else</a:t>
            </a:r>
            <a:r>
              <a:rPr lang="en-US" dirty="0">
                <a:solidFill>
                  <a:srgbClr val="000000"/>
                </a:solidFill>
                <a:latin typeface="Droid Sans Mono"/>
              </a:rPr>
              <a:t>{</a:t>
            </a:r>
          </a:p>
          <a:p>
            <a:pPr lvl="1"/>
            <a:r>
              <a:rPr lang="en-US" dirty="0">
                <a:solidFill>
                  <a:srgbClr val="000000"/>
                </a:solidFill>
                <a:latin typeface="Droid Sans Mono"/>
              </a:rPr>
              <a:t>	value += </a:t>
            </a:r>
            <a:r>
              <a:rPr lang="en-US" dirty="0">
                <a:solidFill>
                  <a:srgbClr val="098658"/>
                </a:solidFill>
                <a:latin typeface="Droid Sans Mono"/>
              </a:rPr>
              <a:t>10</a:t>
            </a:r>
            <a:r>
              <a:rPr lang="en-US" dirty="0">
                <a:solidFill>
                  <a:srgbClr val="000000"/>
                </a:solidFill>
                <a:latin typeface="Droid Sans Mono"/>
              </a:rPr>
              <a:t>;</a:t>
            </a:r>
          </a:p>
          <a:p>
            <a:pPr lvl="1"/>
            <a:r>
              <a:rPr lang="en-US" dirty="0">
                <a:solidFill>
                  <a:srgbClr val="000000"/>
                </a:solidFill>
                <a:latin typeface="Droid Sans Mono"/>
              </a:rPr>
              <a:t>	</a:t>
            </a:r>
            <a:r>
              <a:rPr lang="en-US" dirty="0" err="1">
                <a:solidFill>
                  <a:srgbClr val="000000"/>
                </a:solidFill>
                <a:latin typeface="Droid Sans Mono"/>
              </a:rPr>
              <a:t>cout</a:t>
            </a:r>
            <a:r>
              <a:rPr lang="en-US" dirty="0">
                <a:solidFill>
                  <a:srgbClr val="000000"/>
                </a:solidFill>
                <a:latin typeface="Droid Sans Mono"/>
              </a:rPr>
              <a:t>&lt;&lt; </a:t>
            </a:r>
            <a:r>
              <a:rPr lang="en-US" dirty="0">
                <a:solidFill>
                  <a:srgbClr val="A31515"/>
                </a:solidFill>
                <a:latin typeface="Droid Sans Mono"/>
              </a:rPr>
              <a:t>"Parent has value="</a:t>
            </a:r>
            <a:r>
              <a:rPr lang="en-US" dirty="0">
                <a:solidFill>
                  <a:srgbClr val="000000"/>
                </a:solidFill>
                <a:latin typeface="Droid Sans Mono"/>
              </a:rPr>
              <a:t>&lt;&lt;value&lt;&lt;</a:t>
            </a:r>
            <a:r>
              <a:rPr lang="en-US" dirty="0" err="1">
                <a:solidFill>
                  <a:srgbClr val="000000"/>
                </a:solidFill>
                <a:latin typeface="Droid Sans Mono"/>
              </a:rPr>
              <a:t>endl</a:t>
            </a:r>
            <a:r>
              <a:rPr lang="en-US" dirty="0">
                <a:solidFill>
                  <a:srgbClr val="000000"/>
                </a:solidFill>
                <a:latin typeface="Droid Sans Mono"/>
              </a:rPr>
              <a:t>;</a:t>
            </a:r>
          </a:p>
          <a:p>
            <a:pPr lvl="1"/>
            <a:r>
              <a:rPr lang="en-US" dirty="0">
                <a:solidFill>
                  <a:srgbClr val="000000"/>
                </a:solidFill>
                <a:latin typeface="Droid Sans Mono"/>
              </a:rPr>
              <a:t>}</a:t>
            </a:r>
          </a:p>
          <a:p>
            <a:r>
              <a:rPr lang="en-US" dirty="0">
                <a:solidFill>
                  <a:srgbClr val="000000"/>
                </a:solidFill>
                <a:latin typeface="Droid Sans Mono"/>
              </a:rPr>
              <a:t>}</a:t>
            </a:r>
            <a:endParaRPr lang="en-US" b="0" dirty="0">
              <a:solidFill>
                <a:srgbClr val="000000"/>
              </a:solidFill>
              <a:effectLst/>
              <a:latin typeface="Droid Sans Mono"/>
            </a:endParaRPr>
          </a:p>
        </p:txBody>
      </p:sp>
      <p:sp>
        <p:nvSpPr>
          <p:cNvPr id="5" name="Rectangle 4">
            <a:extLst>
              <a:ext uri="{FF2B5EF4-FFF2-40B4-BE49-F238E27FC236}">
                <a16:creationId xmlns:a16="http://schemas.microsoft.com/office/drawing/2014/main" id="{FA8437BE-3052-4BE7-A6DC-66E21D302C0D}"/>
              </a:ext>
            </a:extLst>
          </p:cNvPr>
          <p:cNvSpPr/>
          <p:nvPr/>
        </p:nvSpPr>
        <p:spPr>
          <a:xfrm>
            <a:off x="1905000" y="4990237"/>
            <a:ext cx="4572000" cy="923330"/>
          </a:xfrm>
          <a:prstGeom prst="rect">
            <a:avLst/>
          </a:prstGeom>
          <a:solidFill>
            <a:schemeClr val="tx1"/>
          </a:solidFill>
        </p:spPr>
        <p:txBody>
          <a:bodyPr>
            <a:spAutoFit/>
          </a:bodyPr>
          <a:lstStyle/>
          <a:p>
            <a:r>
              <a:rPr lang="en-US" dirty="0">
                <a:solidFill>
                  <a:schemeClr val="bg1"/>
                </a:solidFill>
              </a:rPr>
              <a:t>prompt&gt; ./</a:t>
            </a:r>
            <a:r>
              <a:rPr lang="en-US" dirty="0" err="1">
                <a:solidFill>
                  <a:schemeClr val="bg1"/>
                </a:solidFill>
              </a:rPr>
              <a:t>a.out</a:t>
            </a:r>
            <a:r>
              <a:rPr lang="en-US" dirty="0">
                <a:solidFill>
                  <a:schemeClr val="bg1"/>
                </a:solidFill>
              </a:rPr>
              <a:t> </a:t>
            </a:r>
          </a:p>
          <a:p>
            <a:r>
              <a:rPr lang="en-US" dirty="0">
                <a:solidFill>
                  <a:schemeClr val="bg1"/>
                </a:solidFill>
              </a:rPr>
              <a:t>Parent has value=15</a:t>
            </a:r>
          </a:p>
          <a:p>
            <a:r>
              <a:rPr lang="en-US" dirty="0">
                <a:solidFill>
                  <a:schemeClr val="bg1"/>
                </a:solidFill>
              </a:rPr>
              <a:t>Child has value=10</a:t>
            </a:r>
          </a:p>
        </p:txBody>
      </p:sp>
    </p:spTree>
    <p:extLst>
      <p:ext uri="{BB962C8B-B14F-4D97-AF65-F5344CB8AC3E}">
        <p14:creationId xmlns:p14="http://schemas.microsoft.com/office/powerpoint/2010/main" val="19371518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3DA28-2490-46F8-82A2-89C0B2D66331}"/>
              </a:ext>
            </a:extLst>
          </p:cNvPr>
          <p:cNvSpPr>
            <a:spLocks noGrp="1"/>
          </p:cNvSpPr>
          <p:nvPr>
            <p:ph type="title"/>
          </p:nvPr>
        </p:nvSpPr>
        <p:spPr>
          <a:xfrm>
            <a:off x="1028700" y="381000"/>
            <a:ext cx="7200900" cy="762000"/>
          </a:xfrm>
        </p:spPr>
        <p:txBody>
          <a:bodyPr>
            <a:normAutofit fontScale="90000"/>
          </a:bodyPr>
          <a:lstStyle/>
          <a:p>
            <a:r>
              <a:rPr lang="en-US" dirty="0"/>
              <a:t>Example – with Parent Delayed</a:t>
            </a:r>
          </a:p>
        </p:txBody>
      </p:sp>
      <p:sp>
        <p:nvSpPr>
          <p:cNvPr id="3" name="Content Placeholder 2">
            <a:extLst>
              <a:ext uri="{FF2B5EF4-FFF2-40B4-BE49-F238E27FC236}">
                <a16:creationId xmlns:a16="http://schemas.microsoft.com/office/drawing/2014/main" id="{C39721BA-7D75-449F-B857-458DB9523CBA}"/>
              </a:ext>
            </a:extLst>
          </p:cNvPr>
          <p:cNvSpPr>
            <a:spLocks noGrp="1"/>
          </p:cNvSpPr>
          <p:nvPr>
            <p:ph idx="1"/>
          </p:nvPr>
        </p:nvSpPr>
        <p:spPr>
          <a:xfrm>
            <a:off x="1028700" y="1295400"/>
            <a:ext cx="7200900" cy="4572000"/>
          </a:xfrm>
        </p:spPr>
        <p:txBody>
          <a:bodyPr/>
          <a:lstStyle/>
          <a:p>
            <a:r>
              <a:rPr lang="en-US" dirty="0"/>
              <a:t>Parent and child processes have independent address spaces</a:t>
            </a:r>
          </a:p>
        </p:txBody>
      </p:sp>
      <p:sp>
        <p:nvSpPr>
          <p:cNvPr id="4" name="Rectangle 3">
            <a:extLst>
              <a:ext uri="{FF2B5EF4-FFF2-40B4-BE49-F238E27FC236}">
                <a16:creationId xmlns:a16="http://schemas.microsoft.com/office/drawing/2014/main" id="{2A5450D8-6957-4EF2-AC2A-5A41439EF593}"/>
              </a:ext>
            </a:extLst>
          </p:cNvPr>
          <p:cNvSpPr/>
          <p:nvPr/>
        </p:nvSpPr>
        <p:spPr>
          <a:xfrm>
            <a:off x="1409700" y="1676400"/>
            <a:ext cx="6324600" cy="3416320"/>
          </a:xfrm>
          <a:prstGeom prst="rect">
            <a:avLst/>
          </a:prstGeom>
          <a:solidFill>
            <a:schemeClr val="bg1">
              <a:lumMod val="85000"/>
            </a:schemeClr>
          </a:solidFill>
          <a:ln>
            <a:solidFill>
              <a:schemeClr val="tx1"/>
            </a:solidFill>
          </a:ln>
        </p:spPr>
        <p:txBody>
          <a:bodyPr wrap="square">
            <a:spAutoFit/>
          </a:bodyPr>
          <a:lstStyle/>
          <a:p>
            <a:r>
              <a:rPr lang="en-US" dirty="0">
                <a:solidFill>
                  <a:srgbClr val="0000FF"/>
                </a:solidFill>
                <a:latin typeface="Droid Sans Mono"/>
              </a:rPr>
              <a:t>int</a:t>
            </a:r>
            <a:r>
              <a:rPr lang="en-US" dirty="0">
                <a:solidFill>
                  <a:srgbClr val="000000"/>
                </a:solidFill>
                <a:latin typeface="Droid Sans Mono"/>
              </a:rPr>
              <a:t> </a:t>
            </a:r>
            <a:r>
              <a:rPr lang="en-US" dirty="0">
                <a:solidFill>
                  <a:srgbClr val="795E26"/>
                </a:solidFill>
                <a:latin typeface="Droid Sans Mono"/>
              </a:rPr>
              <a:t>main</a:t>
            </a:r>
            <a:r>
              <a:rPr lang="en-US" dirty="0">
                <a:solidFill>
                  <a:srgbClr val="000000"/>
                </a:solidFill>
                <a:latin typeface="Droid Sans Mono"/>
              </a:rPr>
              <a:t>(</a:t>
            </a:r>
            <a:r>
              <a:rPr lang="en-US" dirty="0">
                <a:solidFill>
                  <a:srgbClr val="0000FF"/>
                </a:solidFill>
                <a:latin typeface="Droid Sans Mono"/>
              </a:rPr>
              <a:t>int</a:t>
            </a:r>
            <a:r>
              <a:rPr lang="en-US" dirty="0">
                <a:solidFill>
                  <a:srgbClr val="000000"/>
                </a:solidFill>
                <a:latin typeface="Droid Sans Mono"/>
              </a:rPr>
              <a:t> </a:t>
            </a:r>
            <a:r>
              <a:rPr lang="en-US" dirty="0" err="1">
                <a:solidFill>
                  <a:srgbClr val="001080"/>
                </a:solidFill>
                <a:latin typeface="Droid Sans Mono"/>
              </a:rPr>
              <a:t>argc</a:t>
            </a:r>
            <a:r>
              <a:rPr lang="en-US" dirty="0">
                <a:solidFill>
                  <a:srgbClr val="000000"/>
                </a:solidFill>
                <a:latin typeface="Droid Sans Mono"/>
              </a:rPr>
              <a:t>, </a:t>
            </a:r>
            <a:r>
              <a:rPr lang="en-US" dirty="0">
                <a:solidFill>
                  <a:srgbClr val="0000FF"/>
                </a:solidFill>
                <a:latin typeface="Droid Sans Mono"/>
              </a:rPr>
              <a:t>char</a:t>
            </a:r>
            <a:r>
              <a:rPr lang="en-US" dirty="0">
                <a:solidFill>
                  <a:srgbClr val="000000"/>
                </a:solidFill>
                <a:latin typeface="Droid Sans Mono"/>
              </a:rPr>
              <a:t> </a:t>
            </a:r>
            <a:r>
              <a:rPr lang="en-US" dirty="0">
                <a:solidFill>
                  <a:srgbClr val="0000FF"/>
                </a:solidFill>
                <a:latin typeface="Droid Sans Mono"/>
              </a:rPr>
              <a:t>*</a:t>
            </a:r>
            <a:r>
              <a:rPr lang="en-US" dirty="0" err="1">
                <a:solidFill>
                  <a:srgbClr val="001080"/>
                </a:solidFill>
                <a:latin typeface="Droid Sans Mono"/>
              </a:rPr>
              <a:t>argv</a:t>
            </a:r>
            <a:r>
              <a:rPr lang="en-US" dirty="0">
                <a:solidFill>
                  <a:srgbClr val="000000"/>
                </a:solidFill>
                <a:latin typeface="Droid Sans Mono"/>
              </a:rPr>
              <a:t>[]) {</a:t>
            </a:r>
          </a:p>
          <a:p>
            <a:pPr lvl="1"/>
            <a:r>
              <a:rPr lang="en-US" dirty="0">
                <a:solidFill>
                  <a:srgbClr val="0000FF"/>
                </a:solidFill>
                <a:latin typeface="Droid Sans Mono"/>
              </a:rPr>
              <a:t>int</a:t>
            </a:r>
            <a:r>
              <a:rPr lang="en-US" dirty="0">
                <a:solidFill>
                  <a:srgbClr val="000000"/>
                </a:solidFill>
                <a:latin typeface="Droid Sans Mono"/>
              </a:rPr>
              <a:t> value = </a:t>
            </a:r>
            <a:r>
              <a:rPr lang="en-US" dirty="0">
                <a:solidFill>
                  <a:srgbClr val="098658"/>
                </a:solidFill>
                <a:latin typeface="Droid Sans Mono"/>
              </a:rPr>
              <a:t>5</a:t>
            </a:r>
            <a:r>
              <a:rPr lang="en-US" dirty="0">
                <a:solidFill>
                  <a:srgbClr val="000000"/>
                </a:solidFill>
                <a:latin typeface="Droid Sans Mono"/>
              </a:rPr>
              <a:t>;</a:t>
            </a:r>
          </a:p>
          <a:p>
            <a:pPr lvl="1"/>
            <a:r>
              <a:rPr lang="en-US" dirty="0">
                <a:solidFill>
                  <a:srgbClr val="0000FF"/>
                </a:solidFill>
                <a:latin typeface="Droid Sans Mono"/>
              </a:rPr>
              <a:t>bool</a:t>
            </a:r>
            <a:r>
              <a:rPr lang="en-US" dirty="0">
                <a:solidFill>
                  <a:srgbClr val="000000"/>
                </a:solidFill>
                <a:latin typeface="Droid Sans Mono"/>
              </a:rPr>
              <a:t> </a:t>
            </a:r>
            <a:r>
              <a:rPr lang="en-US" dirty="0" err="1">
                <a:solidFill>
                  <a:srgbClr val="000000"/>
                </a:solidFill>
                <a:latin typeface="Droid Sans Mono"/>
              </a:rPr>
              <a:t>isChild</a:t>
            </a:r>
            <a:r>
              <a:rPr lang="en-US" dirty="0">
                <a:solidFill>
                  <a:srgbClr val="000000"/>
                </a:solidFill>
                <a:latin typeface="Droid Sans Mono"/>
              </a:rPr>
              <a:t> = </a:t>
            </a:r>
            <a:r>
              <a:rPr lang="en-US" dirty="0">
                <a:solidFill>
                  <a:srgbClr val="795E26"/>
                </a:solidFill>
                <a:latin typeface="Droid Sans Mono"/>
              </a:rPr>
              <a:t>fork</a:t>
            </a:r>
            <a:r>
              <a:rPr lang="en-US" dirty="0">
                <a:solidFill>
                  <a:srgbClr val="000000"/>
                </a:solidFill>
                <a:latin typeface="Droid Sans Mono"/>
              </a:rPr>
              <a:t>() == </a:t>
            </a:r>
            <a:r>
              <a:rPr lang="en-US" dirty="0">
                <a:solidFill>
                  <a:srgbClr val="098658"/>
                </a:solidFill>
                <a:latin typeface="Droid Sans Mono"/>
              </a:rPr>
              <a:t>0</a:t>
            </a:r>
            <a:r>
              <a:rPr lang="en-US" dirty="0">
                <a:solidFill>
                  <a:srgbClr val="000000"/>
                </a:solidFill>
                <a:latin typeface="Droid Sans Mono"/>
              </a:rPr>
              <a:t>;</a:t>
            </a:r>
          </a:p>
          <a:p>
            <a:pPr lvl="1"/>
            <a:r>
              <a:rPr lang="en-US" dirty="0">
                <a:solidFill>
                  <a:srgbClr val="AF00DB"/>
                </a:solidFill>
                <a:latin typeface="Droid Sans Mono"/>
              </a:rPr>
              <a:t>if</a:t>
            </a:r>
            <a:r>
              <a:rPr lang="en-US" dirty="0">
                <a:solidFill>
                  <a:srgbClr val="000000"/>
                </a:solidFill>
                <a:latin typeface="Droid Sans Mono"/>
              </a:rPr>
              <a:t> (</a:t>
            </a:r>
            <a:r>
              <a:rPr lang="en-US" dirty="0" err="1">
                <a:solidFill>
                  <a:srgbClr val="000000"/>
                </a:solidFill>
                <a:latin typeface="Droid Sans Mono"/>
              </a:rPr>
              <a:t>isChild</a:t>
            </a:r>
            <a:r>
              <a:rPr lang="en-US" dirty="0">
                <a:solidFill>
                  <a:srgbClr val="000000"/>
                </a:solidFill>
                <a:latin typeface="Droid Sans Mono"/>
              </a:rPr>
              <a:t>){</a:t>
            </a:r>
          </a:p>
          <a:p>
            <a:pPr lvl="1"/>
            <a:r>
              <a:rPr lang="en-US" dirty="0">
                <a:solidFill>
                  <a:srgbClr val="000000"/>
                </a:solidFill>
                <a:latin typeface="Droid Sans Mono"/>
              </a:rPr>
              <a:t>	value += </a:t>
            </a:r>
            <a:r>
              <a:rPr lang="en-US" dirty="0">
                <a:solidFill>
                  <a:srgbClr val="098658"/>
                </a:solidFill>
                <a:latin typeface="Droid Sans Mono"/>
              </a:rPr>
              <a:t>5</a:t>
            </a:r>
            <a:r>
              <a:rPr lang="en-US" dirty="0">
                <a:solidFill>
                  <a:srgbClr val="000000"/>
                </a:solidFill>
                <a:latin typeface="Droid Sans Mono"/>
              </a:rPr>
              <a:t>;</a:t>
            </a:r>
          </a:p>
          <a:p>
            <a:pPr lvl="1"/>
            <a:r>
              <a:rPr lang="en-US" dirty="0">
                <a:solidFill>
                  <a:srgbClr val="000000"/>
                </a:solidFill>
                <a:latin typeface="Droid Sans Mono"/>
              </a:rPr>
              <a:t>	</a:t>
            </a:r>
            <a:r>
              <a:rPr lang="en-US" dirty="0" err="1">
                <a:solidFill>
                  <a:srgbClr val="000000"/>
                </a:solidFill>
                <a:latin typeface="Droid Sans Mono"/>
              </a:rPr>
              <a:t>cout</a:t>
            </a:r>
            <a:r>
              <a:rPr lang="en-US" dirty="0">
                <a:solidFill>
                  <a:srgbClr val="000000"/>
                </a:solidFill>
                <a:latin typeface="Droid Sans Mono"/>
              </a:rPr>
              <a:t>&lt;&lt; </a:t>
            </a:r>
            <a:r>
              <a:rPr lang="en-US" dirty="0">
                <a:solidFill>
                  <a:srgbClr val="A31515"/>
                </a:solidFill>
                <a:latin typeface="Droid Sans Mono"/>
              </a:rPr>
              <a:t>"Child has value="</a:t>
            </a:r>
            <a:r>
              <a:rPr lang="en-US" dirty="0">
                <a:solidFill>
                  <a:srgbClr val="000000"/>
                </a:solidFill>
                <a:latin typeface="Droid Sans Mono"/>
              </a:rPr>
              <a:t>&lt;&lt;value&lt;&lt;</a:t>
            </a:r>
            <a:r>
              <a:rPr lang="en-US" dirty="0" err="1">
                <a:solidFill>
                  <a:srgbClr val="000000"/>
                </a:solidFill>
                <a:latin typeface="Droid Sans Mono"/>
              </a:rPr>
              <a:t>endl</a:t>
            </a:r>
            <a:r>
              <a:rPr lang="en-US" dirty="0">
                <a:solidFill>
                  <a:srgbClr val="000000"/>
                </a:solidFill>
                <a:latin typeface="Droid Sans Mono"/>
              </a:rPr>
              <a:t>;</a:t>
            </a:r>
          </a:p>
          <a:p>
            <a:pPr lvl="1"/>
            <a:r>
              <a:rPr lang="en-US" dirty="0">
                <a:solidFill>
                  <a:srgbClr val="000000"/>
                </a:solidFill>
                <a:latin typeface="Droid Sans Mono"/>
              </a:rPr>
              <a:t>}</a:t>
            </a:r>
            <a:r>
              <a:rPr lang="en-US" dirty="0">
                <a:solidFill>
                  <a:srgbClr val="AF00DB"/>
                </a:solidFill>
                <a:latin typeface="Droid Sans Mono"/>
              </a:rPr>
              <a:t>else</a:t>
            </a:r>
            <a:r>
              <a:rPr lang="en-US" dirty="0">
                <a:solidFill>
                  <a:srgbClr val="000000"/>
                </a:solidFill>
                <a:latin typeface="Droid Sans Mono"/>
              </a:rPr>
              <a:t>{</a:t>
            </a:r>
          </a:p>
          <a:p>
            <a:pPr lvl="1"/>
            <a:r>
              <a:rPr lang="en-US" dirty="0"/>
              <a:t>	</a:t>
            </a:r>
            <a:r>
              <a:rPr lang="en-US" dirty="0">
                <a:latin typeface="Consolas" panose="020B0609020204030204" pitchFamily="49" charset="0"/>
              </a:rPr>
              <a:t>sleep (1)</a:t>
            </a:r>
            <a:r>
              <a:rPr lang="en-US" dirty="0"/>
              <a:t>; </a:t>
            </a:r>
            <a:r>
              <a:rPr lang="en-US" dirty="0">
                <a:solidFill>
                  <a:srgbClr val="00B050"/>
                </a:solidFill>
              </a:rPr>
              <a:t>// forces delay in parent </a:t>
            </a:r>
          </a:p>
          <a:p>
            <a:pPr lvl="1"/>
            <a:r>
              <a:rPr lang="en-US" dirty="0">
                <a:solidFill>
                  <a:srgbClr val="000000"/>
                </a:solidFill>
                <a:latin typeface="Droid Sans Mono"/>
              </a:rPr>
              <a:t>	value += </a:t>
            </a:r>
            <a:r>
              <a:rPr lang="en-US" dirty="0">
                <a:solidFill>
                  <a:srgbClr val="098658"/>
                </a:solidFill>
                <a:latin typeface="Droid Sans Mono"/>
              </a:rPr>
              <a:t>10</a:t>
            </a:r>
            <a:r>
              <a:rPr lang="en-US" dirty="0">
                <a:solidFill>
                  <a:srgbClr val="000000"/>
                </a:solidFill>
                <a:latin typeface="Droid Sans Mono"/>
              </a:rPr>
              <a:t>;</a:t>
            </a:r>
          </a:p>
          <a:p>
            <a:pPr lvl="1"/>
            <a:r>
              <a:rPr lang="en-US" dirty="0">
                <a:solidFill>
                  <a:srgbClr val="000000"/>
                </a:solidFill>
                <a:latin typeface="Droid Sans Mono"/>
              </a:rPr>
              <a:t>	</a:t>
            </a:r>
            <a:r>
              <a:rPr lang="en-US" dirty="0" err="1">
                <a:solidFill>
                  <a:srgbClr val="000000"/>
                </a:solidFill>
                <a:latin typeface="Droid Sans Mono"/>
              </a:rPr>
              <a:t>cout</a:t>
            </a:r>
            <a:r>
              <a:rPr lang="en-US" dirty="0">
                <a:solidFill>
                  <a:srgbClr val="000000"/>
                </a:solidFill>
                <a:latin typeface="Droid Sans Mono"/>
              </a:rPr>
              <a:t>&lt;&lt; </a:t>
            </a:r>
            <a:r>
              <a:rPr lang="en-US" dirty="0">
                <a:solidFill>
                  <a:srgbClr val="A31515"/>
                </a:solidFill>
                <a:latin typeface="Droid Sans Mono"/>
              </a:rPr>
              <a:t>"Parent has value="</a:t>
            </a:r>
            <a:r>
              <a:rPr lang="en-US" dirty="0">
                <a:solidFill>
                  <a:srgbClr val="000000"/>
                </a:solidFill>
                <a:latin typeface="Droid Sans Mono"/>
              </a:rPr>
              <a:t>&lt;&lt;value&lt;&lt;</a:t>
            </a:r>
            <a:r>
              <a:rPr lang="en-US" dirty="0" err="1">
                <a:solidFill>
                  <a:srgbClr val="000000"/>
                </a:solidFill>
                <a:latin typeface="Droid Sans Mono"/>
              </a:rPr>
              <a:t>endl</a:t>
            </a:r>
            <a:r>
              <a:rPr lang="en-US" dirty="0">
                <a:solidFill>
                  <a:srgbClr val="000000"/>
                </a:solidFill>
                <a:latin typeface="Droid Sans Mono"/>
              </a:rPr>
              <a:t>;</a:t>
            </a:r>
          </a:p>
          <a:p>
            <a:pPr lvl="1"/>
            <a:r>
              <a:rPr lang="en-US" dirty="0">
                <a:solidFill>
                  <a:srgbClr val="000000"/>
                </a:solidFill>
                <a:latin typeface="Droid Sans Mono"/>
              </a:rPr>
              <a:t>}</a:t>
            </a:r>
          </a:p>
          <a:p>
            <a:r>
              <a:rPr lang="en-US" dirty="0">
                <a:solidFill>
                  <a:srgbClr val="000000"/>
                </a:solidFill>
                <a:latin typeface="Droid Sans Mono"/>
              </a:rPr>
              <a:t>}</a:t>
            </a:r>
            <a:endParaRPr lang="en-US" b="0" dirty="0">
              <a:solidFill>
                <a:srgbClr val="000000"/>
              </a:solidFill>
              <a:effectLst/>
              <a:latin typeface="Droid Sans Mono"/>
            </a:endParaRPr>
          </a:p>
        </p:txBody>
      </p:sp>
      <p:sp>
        <p:nvSpPr>
          <p:cNvPr id="5" name="Rectangle 4">
            <a:extLst>
              <a:ext uri="{FF2B5EF4-FFF2-40B4-BE49-F238E27FC236}">
                <a16:creationId xmlns:a16="http://schemas.microsoft.com/office/drawing/2014/main" id="{FA8437BE-3052-4BE7-A6DC-66E21D302C0D}"/>
              </a:ext>
            </a:extLst>
          </p:cNvPr>
          <p:cNvSpPr/>
          <p:nvPr/>
        </p:nvSpPr>
        <p:spPr>
          <a:xfrm>
            <a:off x="2057400" y="5181600"/>
            <a:ext cx="2743200" cy="923330"/>
          </a:xfrm>
          <a:prstGeom prst="rect">
            <a:avLst/>
          </a:prstGeom>
          <a:solidFill>
            <a:schemeClr val="tx1"/>
          </a:solidFill>
        </p:spPr>
        <p:txBody>
          <a:bodyPr wrap="square">
            <a:spAutoFit/>
          </a:bodyPr>
          <a:lstStyle/>
          <a:p>
            <a:r>
              <a:rPr lang="en-US" dirty="0">
                <a:solidFill>
                  <a:schemeClr val="bg1"/>
                </a:solidFill>
              </a:rPr>
              <a:t>prompt&gt; ./</a:t>
            </a:r>
            <a:r>
              <a:rPr lang="en-US" dirty="0" err="1">
                <a:solidFill>
                  <a:schemeClr val="bg1"/>
                </a:solidFill>
              </a:rPr>
              <a:t>a.out</a:t>
            </a:r>
            <a:r>
              <a:rPr lang="en-US" dirty="0">
                <a:solidFill>
                  <a:schemeClr val="bg1"/>
                </a:solidFill>
              </a:rPr>
              <a:t> </a:t>
            </a:r>
          </a:p>
          <a:p>
            <a:r>
              <a:rPr lang="en-US" dirty="0">
                <a:solidFill>
                  <a:schemeClr val="bg1"/>
                </a:solidFill>
              </a:rPr>
              <a:t>Child has value=10</a:t>
            </a:r>
          </a:p>
          <a:p>
            <a:r>
              <a:rPr lang="en-US" dirty="0">
                <a:solidFill>
                  <a:schemeClr val="bg1"/>
                </a:solidFill>
              </a:rPr>
              <a:t>Parent has value=15</a:t>
            </a:r>
          </a:p>
        </p:txBody>
      </p:sp>
    </p:spTree>
    <p:extLst>
      <p:ext uri="{BB962C8B-B14F-4D97-AF65-F5344CB8AC3E}">
        <p14:creationId xmlns:p14="http://schemas.microsoft.com/office/powerpoint/2010/main" val="921428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803246" y="381000"/>
            <a:ext cx="8305800" cy="573088"/>
          </a:xfrm>
        </p:spPr>
        <p:txBody>
          <a:bodyPr>
            <a:normAutofit fontScale="90000"/>
          </a:bodyPr>
          <a:lstStyle/>
          <a:p>
            <a:pPr eaLnBrk="1" hangingPunct="1"/>
            <a:r>
              <a:rPr lang="en-US" altLang="en-US" dirty="0"/>
              <a:t>Coordinating Processes</a:t>
            </a:r>
          </a:p>
        </p:txBody>
      </p:sp>
      <p:sp>
        <p:nvSpPr>
          <p:cNvPr id="499715" name="Rectangle 3"/>
          <p:cNvSpPr>
            <a:spLocks noGrp="1" noChangeArrowheads="1"/>
          </p:cNvSpPr>
          <p:nvPr>
            <p:ph idx="1"/>
          </p:nvPr>
        </p:nvSpPr>
        <p:spPr>
          <a:xfrm>
            <a:off x="803246" y="1143000"/>
            <a:ext cx="7896254" cy="5715000"/>
          </a:xfrm>
        </p:spPr>
        <p:txBody>
          <a:bodyPr>
            <a:normAutofit fontScale="85000" lnSpcReduction="20000"/>
          </a:bodyPr>
          <a:lstStyle/>
          <a:p>
            <a:pPr eaLnBrk="1" hangingPunct="1">
              <a:defRPr/>
            </a:pPr>
            <a:r>
              <a:rPr lang="en-US" altLang="en-US" dirty="0">
                <a:latin typeface="+mj-lt"/>
              </a:rPr>
              <a:t>The previous example showed how we were trying to control the schedule by artificial sleep, which clearly is not ideal</a:t>
            </a:r>
          </a:p>
          <a:p>
            <a:pPr eaLnBrk="1" hangingPunct="1">
              <a:defRPr/>
            </a:pPr>
            <a:r>
              <a:rPr lang="en-US" altLang="en-US" dirty="0">
                <a:latin typeface="+mj-lt"/>
              </a:rPr>
              <a:t>How about a proper synchronization, i.e., one process waiting for another process to finish:</a:t>
            </a:r>
          </a:p>
          <a:p>
            <a:pPr eaLnBrk="1" hangingPunct="1">
              <a:defRPr/>
            </a:pPr>
            <a:r>
              <a:rPr lang="en-US" altLang="en-US" dirty="0">
                <a:latin typeface="+mj-lt"/>
              </a:rPr>
              <a:t>The following function makes one process wait for another:</a:t>
            </a:r>
          </a:p>
          <a:p>
            <a:pPr lvl="1">
              <a:defRPr/>
            </a:pPr>
            <a:r>
              <a:rPr lang="en-US" altLang="en-US" dirty="0">
                <a:latin typeface="+mj-lt"/>
              </a:rPr>
              <a:t>Also reaps the child process when the parent does </a:t>
            </a:r>
            <a:r>
              <a:rPr lang="en-US" altLang="en-US">
                <a:latin typeface="+mj-lt"/>
              </a:rPr>
              <a:t>the waiting</a:t>
            </a:r>
            <a:endParaRPr lang="en-US" altLang="en-US" dirty="0">
              <a:latin typeface="+mj-lt"/>
            </a:endParaRPr>
          </a:p>
          <a:p>
            <a:pPr>
              <a:defRPr/>
            </a:pPr>
            <a:endParaRPr lang="en-US" altLang="en-US" dirty="0">
              <a:latin typeface="+mj-lt"/>
            </a:endParaRPr>
          </a:p>
          <a:p>
            <a:pPr>
              <a:defRPr/>
            </a:pPr>
            <a:endParaRPr lang="en-US" altLang="en-US" dirty="0"/>
          </a:p>
          <a:p>
            <a:pPr>
              <a:defRPr/>
            </a:pPr>
            <a:r>
              <a:rPr lang="en-US" altLang="en-US" dirty="0"/>
              <a:t>The 3 arguments are the following:</a:t>
            </a:r>
          </a:p>
          <a:p>
            <a:pPr marL="987552" lvl="1" indent="-457200">
              <a:buFont typeface="+mj-lt"/>
              <a:buAutoNum type="arabicPeriod"/>
              <a:defRPr/>
            </a:pPr>
            <a:r>
              <a:rPr lang="en-US" altLang="en-US" dirty="0"/>
              <a:t>the target process’s ID</a:t>
            </a:r>
          </a:p>
          <a:p>
            <a:pPr marL="987552" lvl="1" indent="-457200">
              <a:buFont typeface="+mj-lt"/>
              <a:buAutoNum type="arabicPeriod"/>
              <a:defRPr/>
            </a:pPr>
            <a:r>
              <a:rPr lang="en-US" altLang="en-US" dirty="0"/>
              <a:t>the address of an integer where termination information (i.e., exit code) can be placed. You can pass NULL if we don't care for that. </a:t>
            </a:r>
          </a:p>
          <a:p>
            <a:pPr marL="987552" lvl="1" indent="-457200">
              <a:buFont typeface="+mj-lt"/>
              <a:buAutoNum type="arabicPeriod"/>
              <a:defRPr/>
            </a:pPr>
            <a:r>
              <a:rPr lang="en-US" altLang="en-US" dirty="0"/>
              <a:t>A collection of bitwise-</a:t>
            </a:r>
            <a:r>
              <a:rPr lang="en-US" altLang="en-US" dirty="0" err="1"/>
              <a:t>or'ed</a:t>
            </a:r>
            <a:r>
              <a:rPr lang="en-US" altLang="en-US" dirty="0"/>
              <a:t> flags we'll study later. For now, you can just use 0 to block until the target's termination</a:t>
            </a:r>
          </a:p>
          <a:p>
            <a:pPr>
              <a:defRPr/>
            </a:pPr>
            <a:r>
              <a:rPr lang="en-US" altLang="en-US" dirty="0"/>
              <a:t>A simpler wait for any child process (not targeted!!) is the following:</a:t>
            </a:r>
          </a:p>
          <a:p>
            <a:pPr lvl="1">
              <a:defRPr/>
            </a:pPr>
            <a:endParaRPr lang="en-US" altLang="en-US" dirty="0"/>
          </a:p>
          <a:p>
            <a:pPr lvl="1">
              <a:defRPr/>
            </a:pPr>
            <a:endParaRPr lang="en-US" altLang="en-US" dirty="0"/>
          </a:p>
          <a:p>
            <a:pPr lvl="1">
              <a:defRPr/>
            </a:pPr>
            <a:r>
              <a:rPr lang="en-US" altLang="en-US" dirty="0"/>
              <a:t>This function waits until any of the child processes finish</a:t>
            </a:r>
          </a:p>
          <a:p>
            <a:pPr lvl="1">
              <a:defRPr/>
            </a:pPr>
            <a:r>
              <a:rPr lang="en-US" altLang="en-US" dirty="0"/>
              <a:t>Excellent when there are many children and you want to wait for them in the order they finish</a:t>
            </a:r>
          </a:p>
          <a:p>
            <a:pPr>
              <a:defRPr/>
            </a:pPr>
            <a:endParaRPr lang="en-US" altLang="en-US" dirty="0"/>
          </a:p>
          <a:p>
            <a:pPr lvl="1">
              <a:defRPr/>
            </a:pPr>
            <a:endParaRPr lang="en-US" altLang="en-US" dirty="0"/>
          </a:p>
        </p:txBody>
      </p:sp>
      <p:sp>
        <p:nvSpPr>
          <p:cNvPr id="2" name="Rectangle 1">
            <a:extLst>
              <a:ext uri="{FF2B5EF4-FFF2-40B4-BE49-F238E27FC236}">
                <a16:creationId xmlns:a16="http://schemas.microsoft.com/office/drawing/2014/main" id="{13B617F0-19EF-478B-B608-FAEFF2A491A0}"/>
              </a:ext>
            </a:extLst>
          </p:cNvPr>
          <p:cNvSpPr/>
          <p:nvPr/>
        </p:nvSpPr>
        <p:spPr>
          <a:xfrm>
            <a:off x="1774371" y="2743080"/>
            <a:ext cx="5638800" cy="400110"/>
          </a:xfrm>
          <a:prstGeom prst="rect">
            <a:avLst/>
          </a:prstGeom>
          <a:solidFill>
            <a:schemeClr val="bg1">
              <a:lumMod val="95000"/>
            </a:schemeClr>
          </a:solidFill>
          <a:ln>
            <a:solidFill>
              <a:schemeClr val="tx1"/>
            </a:solidFill>
          </a:ln>
        </p:spPr>
        <p:txBody>
          <a:bodyPr wrap="square">
            <a:spAutoFit/>
          </a:bodyPr>
          <a:lstStyle/>
          <a:p>
            <a:r>
              <a:rPr lang="en-US" sz="2000" dirty="0" err="1">
                <a:solidFill>
                  <a:srgbClr val="0000FF"/>
                </a:solidFill>
                <a:latin typeface="Droid Sans Mono"/>
              </a:rPr>
              <a:t>pid_t</a:t>
            </a:r>
            <a:r>
              <a:rPr lang="en-US" sz="2000" dirty="0">
                <a:solidFill>
                  <a:srgbClr val="000000"/>
                </a:solidFill>
                <a:latin typeface="Droid Sans Mono"/>
              </a:rPr>
              <a:t> </a:t>
            </a:r>
            <a:r>
              <a:rPr lang="en-US" sz="2000" dirty="0" err="1">
                <a:solidFill>
                  <a:srgbClr val="795E26"/>
                </a:solidFill>
                <a:latin typeface="Droid Sans Mono"/>
              </a:rPr>
              <a:t>waitpid</a:t>
            </a:r>
            <a:r>
              <a:rPr lang="en-US" sz="2000" dirty="0">
                <a:solidFill>
                  <a:srgbClr val="000000"/>
                </a:solidFill>
                <a:latin typeface="Droid Sans Mono"/>
              </a:rPr>
              <a:t> (</a:t>
            </a:r>
            <a:r>
              <a:rPr lang="en-US" sz="2000" dirty="0" err="1">
                <a:solidFill>
                  <a:srgbClr val="0000FF"/>
                </a:solidFill>
                <a:latin typeface="Droid Sans Mono"/>
              </a:rPr>
              <a:t>pid_t</a:t>
            </a:r>
            <a:r>
              <a:rPr lang="en-US" sz="2000" dirty="0">
                <a:solidFill>
                  <a:srgbClr val="000000"/>
                </a:solidFill>
                <a:latin typeface="Droid Sans Mono"/>
              </a:rPr>
              <a:t> </a:t>
            </a:r>
            <a:r>
              <a:rPr lang="en-US" sz="2000" dirty="0" err="1">
                <a:solidFill>
                  <a:srgbClr val="001080"/>
                </a:solidFill>
                <a:latin typeface="Droid Sans Mono"/>
              </a:rPr>
              <a:t>pid</a:t>
            </a:r>
            <a:r>
              <a:rPr lang="en-US" sz="2000" dirty="0">
                <a:solidFill>
                  <a:srgbClr val="000000"/>
                </a:solidFill>
                <a:latin typeface="Droid Sans Mono"/>
              </a:rPr>
              <a:t>, </a:t>
            </a:r>
            <a:r>
              <a:rPr lang="en-US" sz="2000" dirty="0">
                <a:solidFill>
                  <a:srgbClr val="0000FF"/>
                </a:solidFill>
                <a:latin typeface="Droid Sans Mono"/>
              </a:rPr>
              <a:t>int</a:t>
            </a:r>
            <a:r>
              <a:rPr lang="en-US" sz="2000" dirty="0">
                <a:solidFill>
                  <a:srgbClr val="000000"/>
                </a:solidFill>
                <a:latin typeface="Droid Sans Mono"/>
              </a:rPr>
              <a:t> </a:t>
            </a:r>
            <a:r>
              <a:rPr lang="en-US" sz="2000" dirty="0">
                <a:solidFill>
                  <a:srgbClr val="0000FF"/>
                </a:solidFill>
                <a:latin typeface="Droid Sans Mono"/>
              </a:rPr>
              <a:t>*</a:t>
            </a:r>
            <a:r>
              <a:rPr lang="en-US" sz="2000" dirty="0">
                <a:solidFill>
                  <a:srgbClr val="001080"/>
                </a:solidFill>
                <a:latin typeface="Droid Sans Mono"/>
              </a:rPr>
              <a:t>status</a:t>
            </a:r>
            <a:r>
              <a:rPr lang="en-US" sz="2000" dirty="0">
                <a:solidFill>
                  <a:srgbClr val="000000"/>
                </a:solidFill>
                <a:latin typeface="Droid Sans Mono"/>
              </a:rPr>
              <a:t>, </a:t>
            </a:r>
            <a:r>
              <a:rPr lang="en-US" sz="2000" dirty="0">
                <a:solidFill>
                  <a:srgbClr val="0000FF"/>
                </a:solidFill>
                <a:latin typeface="Droid Sans Mono"/>
              </a:rPr>
              <a:t>int</a:t>
            </a:r>
            <a:r>
              <a:rPr lang="en-US" sz="2000" dirty="0">
                <a:solidFill>
                  <a:srgbClr val="000000"/>
                </a:solidFill>
                <a:latin typeface="Droid Sans Mono"/>
              </a:rPr>
              <a:t> </a:t>
            </a:r>
            <a:r>
              <a:rPr lang="en-US" sz="2000" dirty="0">
                <a:solidFill>
                  <a:srgbClr val="001080"/>
                </a:solidFill>
                <a:latin typeface="Droid Sans Mono"/>
              </a:rPr>
              <a:t>options</a:t>
            </a:r>
            <a:r>
              <a:rPr lang="en-US" sz="2000" dirty="0">
                <a:solidFill>
                  <a:srgbClr val="000000"/>
                </a:solidFill>
                <a:latin typeface="Droid Sans Mono"/>
              </a:rPr>
              <a:t>)</a:t>
            </a:r>
            <a:endParaRPr lang="en-US" sz="2000" b="0" dirty="0">
              <a:solidFill>
                <a:srgbClr val="000000"/>
              </a:solidFill>
              <a:effectLst/>
              <a:latin typeface="Droid Sans Mono"/>
            </a:endParaRPr>
          </a:p>
        </p:txBody>
      </p:sp>
      <p:sp>
        <p:nvSpPr>
          <p:cNvPr id="19" name="Rectangle 18">
            <a:extLst>
              <a:ext uri="{FF2B5EF4-FFF2-40B4-BE49-F238E27FC236}">
                <a16:creationId xmlns:a16="http://schemas.microsoft.com/office/drawing/2014/main" id="{5EA70CDD-4CCD-4D4D-8C40-E6D4E8148073}"/>
              </a:ext>
            </a:extLst>
          </p:cNvPr>
          <p:cNvSpPr/>
          <p:nvPr/>
        </p:nvSpPr>
        <p:spPr>
          <a:xfrm>
            <a:off x="1752600" y="5143380"/>
            <a:ext cx="5638800" cy="400110"/>
          </a:xfrm>
          <a:prstGeom prst="rect">
            <a:avLst/>
          </a:prstGeom>
          <a:solidFill>
            <a:schemeClr val="bg1">
              <a:lumMod val="95000"/>
            </a:schemeClr>
          </a:solidFill>
          <a:ln>
            <a:solidFill>
              <a:schemeClr val="tx1"/>
            </a:solidFill>
          </a:ln>
        </p:spPr>
        <p:txBody>
          <a:bodyPr wrap="square">
            <a:spAutoFit/>
          </a:bodyPr>
          <a:lstStyle/>
          <a:p>
            <a:r>
              <a:rPr lang="en-US" sz="2000" dirty="0" err="1">
                <a:solidFill>
                  <a:srgbClr val="0000FF"/>
                </a:solidFill>
                <a:latin typeface="Droid Sans Mono"/>
              </a:rPr>
              <a:t>pid_t</a:t>
            </a:r>
            <a:r>
              <a:rPr lang="en-US" sz="2000" dirty="0">
                <a:solidFill>
                  <a:srgbClr val="000000"/>
                </a:solidFill>
                <a:latin typeface="Droid Sans Mono"/>
              </a:rPr>
              <a:t> </a:t>
            </a:r>
            <a:r>
              <a:rPr lang="en-US" sz="2000" dirty="0">
                <a:solidFill>
                  <a:srgbClr val="795E26"/>
                </a:solidFill>
                <a:latin typeface="Droid Sans Mono"/>
              </a:rPr>
              <a:t>wait</a:t>
            </a:r>
            <a:r>
              <a:rPr lang="en-US" sz="2000" dirty="0">
                <a:solidFill>
                  <a:srgbClr val="000000"/>
                </a:solidFill>
                <a:latin typeface="Droid Sans Mono"/>
              </a:rPr>
              <a:t> (</a:t>
            </a:r>
            <a:r>
              <a:rPr lang="en-US" sz="2000" dirty="0">
                <a:solidFill>
                  <a:srgbClr val="0000FF"/>
                </a:solidFill>
                <a:latin typeface="Droid Sans Mono"/>
              </a:rPr>
              <a:t>int</a:t>
            </a:r>
            <a:r>
              <a:rPr lang="en-US" sz="2000" dirty="0">
                <a:solidFill>
                  <a:srgbClr val="000000"/>
                </a:solidFill>
                <a:latin typeface="Droid Sans Mono"/>
              </a:rPr>
              <a:t> </a:t>
            </a:r>
            <a:r>
              <a:rPr lang="en-US" sz="2000" dirty="0">
                <a:solidFill>
                  <a:srgbClr val="0000FF"/>
                </a:solidFill>
                <a:latin typeface="Droid Sans Mono"/>
              </a:rPr>
              <a:t>*</a:t>
            </a:r>
            <a:r>
              <a:rPr lang="en-US" sz="2000" dirty="0">
                <a:solidFill>
                  <a:srgbClr val="001080"/>
                </a:solidFill>
                <a:latin typeface="Droid Sans Mono"/>
              </a:rPr>
              <a:t>status</a:t>
            </a:r>
            <a:r>
              <a:rPr lang="en-US" sz="2000" dirty="0">
                <a:solidFill>
                  <a:srgbClr val="000000"/>
                </a:solidFill>
                <a:latin typeface="Droid Sans Mono"/>
              </a:rPr>
              <a:t>)</a:t>
            </a:r>
            <a:endParaRPr lang="en-US" sz="2000" b="0" dirty="0">
              <a:solidFill>
                <a:srgbClr val="000000"/>
              </a:solidFill>
              <a:effectLst/>
              <a:latin typeface="Droid Sans Mono"/>
            </a:endParaRPr>
          </a:p>
        </p:txBody>
      </p:sp>
    </p:spTree>
    <p:extLst>
      <p:ext uri="{BB962C8B-B14F-4D97-AF65-F5344CB8AC3E}">
        <p14:creationId xmlns:p14="http://schemas.microsoft.com/office/powerpoint/2010/main" val="6461134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EC2F3-CFD7-4AE3-85F9-A265042546CE}"/>
              </a:ext>
            </a:extLst>
          </p:cNvPr>
          <p:cNvSpPr>
            <a:spLocks noGrp="1"/>
          </p:cNvSpPr>
          <p:nvPr>
            <p:ph type="title"/>
          </p:nvPr>
        </p:nvSpPr>
        <p:spPr>
          <a:xfrm>
            <a:off x="1028700" y="247650"/>
            <a:ext cx="7200900" cy="895350"/>
          </a:xfrm>
        </p:spPr>
        <p:txBody>
          <a:bodyPr>
            <a:normAutofit fontScale="90000"/>
          </a:bodyPr>
          <a:lstStyle/>
          <a:p>
            <a:r>
              <a:rPr lang="en-US" dirty="0"/>
              <a:t>Synchronizing Processes - Example</a:t>
            </a:r>
          </a:p>
        </p:txBody>
      </p:sp>
      <p:sp>
        <p:nvSpPr>
          <p:cNvPr id="3" name="Content Placeholder 2">
            <a:extLst>
              <a:ext uri="{FF2B5EF4-FFF2-40B4-BE49-F238E27FC236}">
                <a16:creationId xmlns:a16="http://schemas.microsoft.com/office/drawing/2014/main" id="{FD007AF1-B9B9-487C-B799-4E9299AD3810}"/>
              </a:ext>
            </a:extLst>
          </p:cNvPr>
          <p:cNvSpPr>
            <a:spLocks noGrp="1"/>
          </p:cNvSpPr>
          <p:nvPr>
            <p:ph idx="1"/>
          </p:nvPr>
        </p:nvSpPr>
        <p:spPr>
          <a:xfrm>
            <a:off x="1028700" y="1371600"/>
            <a:ext cx="7200900" cy="4495800"/>
          </a:xfrm>
        </p:spPr>
        <p:txBody>
          <a:bodyPr/>
          <a:lstStyle/>
          <a:p>
            <a:endParaRPr lang="en-US" dirty="0"/>
          </a:p>
        </p:txBody>
      </p:sp>
      <p:sp>
        <p:nvSpPr>
          <p:cNvPr id="4" name="Rectangle 3">
            <a:extLst>
              <a:ext uri="{FF2B5EF4-FFF2-40B4-BE49-F238E27FC236}">
                <a16:creationId xmlns:a16="http://schemas.microsoft.com/office/drawing/2014/main" id="{C1101901-3882-4190-9989-0362BC219F6A}"/>
              </a:ext>
            </a:extLst>
          </p:cNvPr>
          <p:cNvSpPr/>
          <p:nvPr/>
        </p:nvSpPr>
        <p:spPr>
          <a:xfrm>
            <a:off x="609600" y="1447800"/>
            <a:ext cx="4572000" cy="2246769"/>
          </a:xfrm>
          <a:prstGeom prst="rect">
            <a:avLst/>
          </a:prstGeom>
          <a:solidFill>
            <a:schemeClr val="bg1">
              <a:lumMod val="95000"/>
            </a:schemeClr>
          </a:solidFill>
          <a:ln>
            <a:solidFill>
              <a:schemeClr val="tx1"/>
            </a:solidFill>
          </a:ln>
        </p:spPr>
        <p:txBody>
          <a:bodyPr>
            <a:spAutoFit/>
          </a:bodyPr>
          <a:lstStyle/>
          <a:p>
            <a:r>
              <a:rPr lang="en-US" sz="1400" dirty="0">
                <a:solidFill>
                  <a:srgbClr val="0000FF"/>
                </a:solidFill>
                <a:latin typeface="Droid Sans Mono"/>
              </a:rPr>
              <a:t>int</a:t>
            </a:r>
            <a:r>
              <a:rPr lang="en-US" sz="1400" dirty="0">
                <a:solidFill>
                  <a:srgbClr val="000000"/>
                </a:solidFill>
                <a:latin typeface="Droid Sans Mono"/>
              </a:rPr>
              <a:t> value = </a:t>
            </a:r>
            <a:r>
              <a:rPr lang="en-US" sz="1400" dirty="0">
                <a:solidFill>
                  <a:srgbClr val="098658"/>
                </a:solidFill>
                <a:latin typeface="Droid Sans Mono"/>
              </a:rPr>
              <a:t>5</a:t>
            </a:r>
            <a:r>
              <a:rPr lang="en-US" sz="1400" dirty="0">
                <a:solidFill>
                  <a:srgbClr val="000000"/>
                </a:solidFill>
                <a:latin typeface="Droid Sans Mono"/>
              </a:rPr>
              <a:t>;</a:t>
            </a:r>
          </a:p>
          <a:p>
            <a:r>
              <a:rPr lang="en-US" sz="1400" dirty="0">
                <a:solidFill>
                  <a:srgbClr val="0000FF"/>
                </a:solidFill>
                <a:latin typeface="Droid Sans Mono"/>
              </a:rPr>
              <a:t>int</a:t>
            </a:r>
            <a:r>
              <a:rPr lang="en-US" sz="1400" dirty="0">
                <a:solidFill>
                  <a:srgbClr val="000000"/>
                </a:solidFill>
                <a:latin typeface="Droid Sans Mono"/>
              </a:rPr>
              <a:t> </a:t>
            </a:r>
            <a:r>
              <a:rPr lang="en-US" sz="1400" dirty="0" err="1">
                <a:solidFill>
                  <a:srgbClr val="000000"/>
                </a:solidFill>
                <a:latin typeface="Droid Sans Mono"/>
              </a:rPr>
              <a:t>pid</a:t>
            </a:r>
            <a:r>
              <a:rPr lang="en-US" sz="1400" dirty="0">
                <a:solidFill>
                  <a:srgbClr val="000000"/>
                </a:solidFill>
                <a:latin typeface="Droid Sans Mono"/>
              </a:rPr>
              <a:t> = </a:t>
            </a:r>
            <a:r>
              <a:rPr lang="en-US" sz="1400" dirty="0">
                <a:solidFill>
                  <a:srgbClr val="795E26"/>
                </a:solidFill>
                <a:latin typeface="Droid Sans Mono"/>
              </a:rPr>
              <a:t>fork</a:t>
            </a:r>
            <a:r>
              <a:rPr lang="en-US" sz="1400" dirty="0">
                <a:solidFill>
                  <a:srgbClr val="000000"/>
                </a:solidFill>
                <a:latin typeface="Droid Sans Mono"/>
              </a:rPr>
              <a:t>();</a:t>
            </a:r>
          </a:p>
          <a:p>
            <a:r>
              <a:rPr lang="en-US" sz="1400" dirty="0">
                <a:solidFill>
                  <a:srgbClr val="AF00DB"/>
                </a:solidFill>
                <a:latin typeface="Droid Sans Mono"/>
              </a:rPr>
              <a:t>if</a:t>
            </a:r>
            <a:r>
              <a:rPr lang="en-US" sz="1400" dirty="0">
                <a:solidFill>
                  <a:srgbClr val="000000"/>
                </a:solidFill>
                <a:latin typeface="Droid Sans Mono"/>
              </a:rPr>
              <a:t> (!</a:t>
            </a:r>
            <a:r>
              <a:rPr lang="en-US" sz="1400" dirty="0" err="1">
                <a:solidFill>
                  <a:srgbClr val="000000"/>
                </a:solidFill>
                <a:latin typeface="Droid Sans Mono"/>
              </a:rPr>
              <a:t>pid</a:t>
            </a:r>
            <a:r>
              <a:rPr lang="en-US" sz="1400" dirty="0">
                <a:solidFill>
                  <a:srgbClr val="000000"/>
                </a:solidFill>
                <a:latin typeface="Droid Sans Mono"/>
              </a:rPr>
              <a:t>){</a:t>
            </a:r>
          </a:p>
          <a:p>
            <a:pPr lvl="1"/>
            <a:r>
              <a:rPr lang="en-US" sz="1400" dirty="0" err="1">
                <a:solidFill>
                  <a:srgbClr val="795E26"/>
                </a:solidFill>
                <a:latin typeface="Droid Sans Mono"/>
              </a:rPr>
              <a:t>waitpid</a:t>
            </a:r>
            <a:r>
              <a:rPr lang="en-US" sz="1400" dirty="0">
                <a:solidFill>
                  <a:srgbClr val="000000"/>
                </a:solidFill>
                <a:latin typeface="Droid Sans Mono"/>
              </a:rPr>
              <a:t> (</a:t>
            </a:r>
            <a:r>
              <a:rPr lang="en-US" sz="1400" dirty="0" err="1">
                <a:solidFill>
                  <a:srgbClr val="795E26"/>
                </a:solidFill>
                <a:latin typeface="Droid Sans Mono"/>
              </a:rPr>
              <a:t>getppid</a:t>
            </a:r>
            <a:r>
              <a:rPr lang="en-US" sz="1400" dirty="0">
                <a:solidFill>
                  <a:srgbClr val="000000"/>
                </a:solidFill>
                <a:latin typeface="Droid Sans Mono"/>
              </a:rPr>
              <a:t>(), </a:t>
            </a:r>
            <a:r>
              <a:rPr lang="en-US" sz="1400" dirty="0">
                <a:solidFill>
                  <a:srgbClr val="098658"/>
                </a:solidFill>
                <a:latin typeface="Droid Sans Mono"/>
              </a:rPr>
              <a:t>0</a:t>
            </a:r>
            <a:r>
              <a:rPr lang="en-US" sz="1400" dirty="0">
                <a:solidFill>
                  <a:srgbClr val="000000"/>
                </a:solidFill>
                <a:latin typeface="Droid Sans Mono"/>
              </a:rPr>
              <a:t>, </a:t>
            </a:r>
            <a:r>
              <a:rPr lang="en-US" sz="1400" dirty="0">
                <a:solidFill>
                  <a:srgbClr val="098658"/>
                </a:solidFill>
                <a:latin typeface="Droid Sans Mono"/>
              </a:rPr>
              <a:t>0</a:t>
            </a:r>
            <a:r>
              <a:rPr lang="en-US" sz="1400" dirty="0">
                <a:solidFill>
                  <a:srgbClr val="000000"/>
                </a:solidFill>
                <a:latin typeface="Droid Sans Mono"/>
              </a:rPr>
              <a:t>);</a:t>
            </a:r>
            <a:r>
              <a:rPr lang="en-US" sz="1400" dirty="0">
                <a:solidFill>
                  <a:srgbClr val="008000"/>
                </a:solidFill>
                <a:latin typeface="Droid Sans Mono"/>
              </a:rPr>
              <a:t> // wait for the parent</a:t>
            </a:r>
            <a:endParaRPr lang="en-US" sz="1400" dirty="0">
              <a:solidFill>
                <a:srgbClr val="000000"/>
              </a:solidFill>
              <a:latin typeface="Droid Sans Mono"/>
            </a:endParaRPr>
          </a:p>
          <a:p>
            <a:pPr lvl="1"/>
            <a:r>
              <a:rPr lang="en-US" sz="1400" dirty="0">
                <a:solidFill>
                  <a:srgbClr val="000000"/>
                </a:solidFill>
                <a:latin typeface="Droid Sans Mono"/>
              </a:rPr>
              <a:t>value += </a:t>
            </a:r>
            <a:r>
              <a:rPr lang="en-US" sz="1400" dirty="0">
                <a:solidFill>
                  <a:srgbClr val="098658"/>
                </a:solidFill>
                <a:latin typeface="Droid Sans Mono"/>
              </a:rPr>
              <a:t>5</a:t>
            </a:r>
            <a:r>
              <a:rPr lang="en-US" sz="1400" dirty="0">
                <a:solidFill>
                  <a:srgbClr val="000000"/>
                </a:solidFill>
                <a:latin typeface="Droid Sans Mono"/>
              </a:rPr>
              <a:t>;</a:t>
            </a:r>
          </a:p>
          <a:p>
            <a:pPr lvl="1"/>
            <a:r>
              <a:rPr lang="en-US" sz="1400" dirty="0" err="1">
                <a:solidFill>
                  <a:srgbClr val="000000"/>
                </a:solidFill>
                <a:latin typeface="Droid Sans Mono"/>
              </a:rPr>
              <a:t>cout</a:t>
            </a:r>
            <a:r>
              <a:rPr lang="en-US" sz="1400" dirty="0">
                <a:solidFill>
                  <a:srgbClr val="000000"/>
                </a:solidFill>
                <a:latin typeface="Droid Sans Mono"/>
              </a:rPr>
              <a:t>&lt;&lt; </a:t>
            </a:r>
            <a:r>
              <a:rPr lang="en-US" sz="1400" dirty="0">
                <a:solidFill>
                  <a:srgbClr val="A31515"/>
                </a:solidFill>
                <a:latin typeface="Droid Sans Mono"/>
              </a:rPr>
              <a:t>"Child has value="</a:t>
            </a:r>
            <a:r>
              <a:rPr lang="en-US" sz="1400" dirty="0">
                <a:solidFill>
                  <a:srgbClr val="000000"/>
                </a:solidFill>
                <a:latin typeface="Droid Sans Mono"/>
              </a:rPr>
              <a:t>&lt;&lt;value&lt;&lt;</a:t>
            </a:r>
            <a:r>
              <a:rPr lang="en-US" sz="1400" dirty="0" err="1">
                <a:solidFill>
                  <a:srgbClr val="000000"/>
                </a:solidFill>
                <a:latin typeface="Droid Sans Mono"/>
              </a:rPr>
              <a:t>endl</a:t>
            </a:r>
            <a:r>
              <a:rPr lang="en-US" sz="1400" dirty="0">
                <a:solidFill>
                  <a:srgbClr val="000000"/>
                </a:solidFill>
                <a:latin typeface="Droid Sans Mono"/>
              </a:rPr>
              <a:t>;</a:t>
            </a:r>
          </a:p>
          <a:p>
            <a:r>
              <a:rPr lang="en-US" sz="1400" dirty="0">
                <a:solidFill>
                  <a:srgbClr val="000000"/>
                </a:solidFill>
                <a:latin typeface="Droid Sans Mono"/>
              </a:rPr>
              <a:t>}</a:t>
            </a:r>
            <a:r>
              <a:rPr lang="en-US" sz="1400" dirty="0">
                <a:solidFill>
                  <a:srgbClr val="AF00DB"/>
                </a:solidFill>
                <a:latin typeface="Droid Sans Mono"/>
              </a:rPr>
              <a:t>else</a:t>
            </a:r>
            <a:r>
              <a:rPr lang="en-US" sz="1400" dirty="0">
                <a:solidFill>
                  <a:srgbClr val="000000"/>
                </a:solidFill>
                <a:latin typeface="Droid Sans Mono"/>
              </a:rPr>
              <a:t>{</a:t>
            </a:r>
          </a:p>
          <a:p>
            <a:pPr lvl="1"/>
            <a:r>
              <a:rPr lang="en-US" sz="1400" dirty="0">
                <a:solidFill>
                  <a:srgbClr val="000000"/>
                </a:solidFill>
                <a:latin typeface="Droid Sans Mono"/>
              </a:rPr>
              <a:t>value += </a:t>
            </a:r>
            <a:r>
              <a:rPr lang="en-US" sz="1400" dirty="0">
                <a:solidFill>
                  <a:srgbClr val="098658"/>
                </a:solidFill>
                <a:latin typeface="Droid Sans Mono"/>
              </a:rPr>
              <a:t>10</a:t>
            </a:r>
            <a:r>
              <a:rPr lang="en-US" sz="1400" dirty="0">
                <a:solidFill>
                  <a:srgbClr val="000000"/>
                </a:solidFill>
                <a:latin typeface="Droid Sans Mono"/>
              </a:rPr>
              <a:t>;</a:t>
            </a:r>
          </a:p>
          <a:p>
            <a:pPr lvl="1"/>
            <a:r>
              <a:rPr lang="en-US" sz="1400" dirty="0" err="1">
                <a:solidFill>
                  <a:srgbClr val="000000"/>
                </a:solidFill>
                <a:latin typeface="Droid Sans Mono"/>
              </a:rPr>
              <a:t>cout</a:t>
            </a:r>
            <a:r>
              <a:rPr lang="en-US" sz="1400" dirty="0">
                <a:solidFill>
                  <a:srgbClr val="000000"/>
                </a:solidFill>
                <a:latin typeface="Droid Sans Mono"/>
              </a:rPr>
              <a:t>&lt;&lt; </a:t>
            </a:r>
            <a:r>
              <a:rPr lang="en-US" sz="1400" dirty="0">
                <a:solidFill>
                  <a:srgbClr val="A31515"/>
                </a:solidFill>
                <a:latin typeface="Droid Sans Mono"/>
              </a:rPr>
              <a:t>"Parent has value="</a:t>
            </a:r>
            <a:r>
              <a:rPr lang="en-US" sz="1400" dirty="0">
                <a:solidFill>
                  <a:srgbClr val="000000"/>
                </a:solidFill>
                <a:latin typeface="Droid Sans Mono"/>
              </a:rPr>
              <a:t>&lt;&lt;value&lt;&lt;</a:t>
            </a:r>
            <a:r>
              <a:rPr lang="en-US" sz="1400" dirty="0" err="1">
                <a:solidFill>
                  <a:srgbClr val="000000"/>
                </a:solidFill>
                <a:latin typeface="Droid Sans Mono"/>
              </a:rPr>
              <a:t>endl</a:t>
            </a:r>
            <a:r>
              <a:rPr lang="en-US" sz="1400" dirty="0">
                <a:solidFill>
                  <a:srgbClr val="000000"/>
                </a:solidFill>
                <a:latin typeface="Droid Sans Mono"/>
              </a:rPr>
              <a:t>;</a:t>
            </a:r>
          </a:p>
          <a:p>
            <a:r>
              <a:rPr lang="en-US" sz="1400" dirty="0">
                <a:solidFill>
                  <a:srgbClr val="000000"/>
                </a:solidFill>
                <a:latin typeface="Droid Sans Mono"/>
              </a:rPr>
              <a:t>}</a:t>
            </a:r>
          </a:p>
        </p:txBody>
      </p:sp>
      <p:sp>
        <p:nvSpPr>
          <p:cNvPr id="5" name="Rectangle 4">
            <a:extLst>
              <a:ext uri="{FF2B5EF4-FFF2-40B4-BE49-F238E27FC236}">
                <a16:creationId xmlns:a16="http://schemas.microsoft.com/office/drawing/2014/main" id="{D05F067E-7A09-4A84-BA8C-391F69252CAD}"/>
              </a:ext>
            </a:extLst>
          </p:cNvPr>
          <p:cNvSpPr/>
          <p:nvPr/>
        </p:nvSpPr>
        <p:spPr>
          <a:xfrm>
            <a:off x="5410200" y="1647854"/>
            <a:ext cx="2819400" cy="923330"/>
          </a:xfrm>
          <a:prstGeom prst="rect">
            <a:avLst/>
          </a:prstGeom>
          <a:solidFill>
            <a:schemeClr val="tx1"/>
          </a:solidFill>
        </p:spPr>
        <p:txBody>
          <a:bodyPr wrap="square">
            <a:spAutoFit/>
          </a:bodyPr>
          <a:lstStyle/>
          <a:p>
            <a:r>
              <a:rPr lang="en-US" dirty="0">
                <a:solidFill>
                  <a:schemeClr val="bg1"/>
                </a:solidFill>
              </a:rPr>
              <a:t>prompt&gt; ./</a:t>
            </a:r>
            <a:r>
              <a:rPr lang="en-US" dirty="0" err="1">
                <a:solidFill>
                  <a:schemeClr val="bg1"/>
                </a:solidFill>
              </a:rPr>
              <a:t>a.out</a:t>
            </a:r>
            <a:r>
              <a:rPr lang="en-US" dirty="0">
                <a:solidFill>
                  <a:schemeClr val="bg1"/>
                </a:solidFill>
              </a:rPr>
              <a:t> </a:t>
            </a:r>
          </a:p>
          <a:p>
            <a:r>
              <a:rPr lang="en-US" dirty="0">
                <a:solidFill>
                  <a:schemeClr val="bg1"/>
                </a:solidFill>
              </a:rPr>
              <a:t>Parent has value=15</a:t>
            </a:r>
          </a:p>
          <a:p>
            <a:r>
              <a:rPr lang="en-US" dirty="0">
                <a:solidFill>
                  <a:schemeClr val="bg1"/>
                </a:solidFill>
              </a:rPr>
              <a:t>Child has value=10</a:t>
            </a:r>
          </a:p>
        </p:txBody>
      </p:sp>
      <p:sp>
        <p:nvSpPr>
          <p:cNvPr id="7" name="Rectangle 6">
            <a:extLst>
              <a:ext uri="{FF2B5EF4-FFF2-40B4-BE49-F238E27FC236}">
                <a16:creationId xmlns:a16="http://schemas.microsoft.com/office/drawing/2014/main" id="{A5C01D15-1581-411A-8EE7-CE06E783EC86}"/>
              </a:ext>
            </a:extLst>
          </p:cNvPr>
          <p:cNvSpPr/>
          <p:nvPr/>
        </p:nvSpPr>
        <p:spPr>
          <a:xfrm>
            <a:off x="5408023" y="5495835"/>
            <a:ext cx="3210197" cy="1200329"/>
          </a:xfrm>
          <a:prstGeom prst="rect">
            <a:avLst/>
          </a:prstGeom>
          <a:solidFill>
            <a:schemeClr val="tx1"/>
          </a:solidFill>
        </p:spPr>
        <p:txBody>
          <a:bodyPr wrap="square">
            <a:spAutoFit/>
          </a:bodyPr>
          <a:lstStyle/>
          <a:p>
            <a:r>
              <a:rPr lang="en-US" dirty="0">
                <a:solidFill>
                  <a:schemeClr val="bg1"/>
                </a:solidFill>
              </a:rPr>
              <a:t>prompt&gt; ./</a:t>
            </a:r>
            <a:r>
              <a:rPr lang="en-US" dirty="0" err="1">
                <a:solidFill>
                  <a:schemeClr val="bg1"/>
                </a:solidFill>
              </a:rPr>
              <a:t>a.out</a:t>
            </a:r>
            <a:r>
              <a:rPr lang="en-US" dirty="0">
                <a:solidFill>
                  <a:schemeClr val="bg1"/>
                </a:solidFill>
              </a:rPr>
              <a:t> </a:t>
            </a:r>
          </a:p>
          <a:p>
            <a:r>
              <a:rPr lang="en-US" dirty="0">
                <a:solidFill>
                  <a:schemeClr val="bg1"/>
                </a:solidFill>
              </a:rPr>
              <a:t>Child has value=10</a:t>
            </a:r>
          </a:p>
          <a:p>
            <a:r>
              <a:rPr lang="en-US" dirty="0">
                <a:solidFill>
                  <a:schemeClr val="bg1"/>
                </a:solidFill>
              </a:rPr>
              <a:t>Child terminated, status=100</a:t>
            </a:r>
          </a:p>
          <a:p>
            <a:r>
              <a:rPr lang="en-US" dirty="0">
                <a:solidFill>
                  <a:schemeClr val="bg1"/>
                </a:solidFill>
              </a:rPr>
              <a:t>Parent has value=15</a:t>
            </a:r>
          </a:p>
        </p:txBody>
      </p:sp>
      <p:sp>
        <p:nvSpPr>
          <p:cNvPr id="8" name="Rectangle 7">
            <a:extLst>
              <a:ext uri="{FF2B5EF4-FFF2-40B4-BE49-F238E27FC236}">
                <a16:creationId xmlns:a16="http://schemas.microsoft.com/office/drawing/2014/main" id="{5750688E-5381-4052-A43B-CD19EE5A1C8D}"/>
              </a:ext>
            </a:extLst>
          </p:cNvPr>
          <p:cNvSpPr/>
          <p:nvPr/>
        </p:nvSpPr>
        <p:spPr>
          <a:xfrm>
            <a:off x="609600" y="3966712"/>
            <a:ext cx="4572000" cy="2893100"/>
          </a:xfrm>
          <a:prstGeom prst="rect">
            <a:avLst/>
          </a:prstGeom>
          <a:solidFill>
            <a:schemeClr val="bg1">
              <a:lumMod val="95000"/>
            </a:schemeClr>
          </a:solidFill>
          <a:ln>
            <a:solidFill>
              <a:schemeClr val="tx1"/>
            </a:solidFill>
          </a:ln>
        </p:spPr>
        <p:txBody>
          <a:bodyPr>
            <a:spAutoFit/>
          </a:bodyPr>
          <a:lstStyle/>
          <a:p>
            <a:r>
              <a:rPr lang="en-US" sz="1400" dirty="0">
                <a:solidFill>
                  <a:srgbClr val="0000FF"/>
                </a:solidFill>
                <a:latin typeface="Droid Sans Mono"/>
              </a:rPr>
              <a:t>int</a:t>
            </a:r>
            <a:r>
              <a:rPr lang="en-US" sz="1400" dirty="0">
                <a:solidFill>
                  <a:srgbClr val="000000"/>
                </a:solidFill>
                <a:latin typeface="Droid Sans Mono"/>
              </a:rPr>
              <a:t> </a:t>
            </a:r>
            <a:r>
              <a:rPr lang="en-US" sz="1400" dirty="0">
                <a:solidFill>
                  <a:srgbClr val="001080"/>
                </a:solidFill>
                <a:latin typeface="Droid Sans Mono"/>
              </a:rPr>
              <a:t>value</a:t>
            </a:r>
            <a:r>
              <a:rPr lang="en-US" sz="1400" dirty="0">
                <a:solidFill>
                  <a:srgbClr val="000000"/>
                </a:solidFill>
                <a:latin typeface="Droid Sans Mono"/>
              </a:rPr>
              <a:t> = </a:t>
            </a:r>
            <a:r>
              <a:rPr lang="en-US" sz="1400" dirty="0">
                <a:solidFill>
                  <a:srgbClr val="098658"/>
                </a:solidFill>
                <a:latin typeface="Droid Sans Mono"/>
              </a:rPr>
              <a:t>5,</a:t>
            </a:r>
            <a:r>
              <a:rPr lang="en-US" sz="1400" dirty="0">
                <a:solidFill>
                  <a:srgbClr val="000000"/>
                </a:solidFill>
                <a:latin typeface="Droid Sans Mono"/>
              </a:rPr>
              <a:t> </a:t>
            </a:r>
            <a:r>
              <a:rPr lang="en-US" sz="1400" dirty="0">
                <a:solidFill>
                  <a:srgbClr val="001080"/>
                </a:solidFill>
                <a:latin typeface="Droid Sans Mono"/>
              </a:rPr>
              <a:t>status</a:t>
            </a:r>
            <a:r>
              <a:rPr lang="en-US" sz="1400" dirty="0">
                <a:solidFill>
                  <a:srgbClr val="000000"/>
                </a:solidFill>
                <a:latin typeface="Droid Sans Mono"/>
              </a:rPr>
              <a:t>; </a:t>
            </a:r>
          </a:p>
          <a:p>
            <a:r>
              <a:rPr lang="en-US" sz="1400" dirty="0">
                <a:solidFill>
                  <a:srgbClr val="0000FF"/>
                </a:solidFill>
                <a:latin typeface="Droid Sans Mono"/>
              </a:rPr>
              <a:t>int</a:t>
            </a:r>
            <a:r>
              <a:rPr lang="en-US" sz="1400" dirty="0">
                <a:solidFill>
                  <a:srgbClr val="000000"/>
                </a:solidFill>
                <a:latin typeface="Droid Sans Mono"/>
              </a:rPr>
              <a:t> </a:t>
            </a:r>
            <a:r>
              <a:rPr lang="en-US" sz="1400" dirty="0" err="1">
                <a:solidFill>
                  <a:srgbClr val="001080"/>
                </a:solidFill>
                <a:latin typeface="Droid Sans Mono"/>
              </a:rPr>
              <a:t>pid</a:t>
            </a:r>
            <a:r>
              <a:rPr lang="en-US" sz="1400" dirty="0">
                <a:solidFill>
                  <a:srgbClr val="000000"/>
                </a:solidFill>
                <a:latin typeface="Droid Sans Mono"/>
              </a:rPr>
              <a:t> = </a:t>
            </a:r>
            <a:r>
              <a:rPr lang="en-US" sz="1400" dirty="0">
                <a:solidFill>
                  <a:srgbClr val="795E26"/>
                </a:solidFill>
                <a:latin typeface="Droid Sans Mono"/>
              </a:rPr>
              <a:t>fork</a:t>
            </a:r>
            <a:r>
              <a:rPr lang="en-US" sz="1400" dirty="0">
                <a:solidFill>
                  <a:srgbClr val="000000"/>
                </a:solidFill>
                <a:latin typeface="Droid Sans Mono"/>
              </a:rPr>
              <a:t>();</a:t>
            </a:r>
          </a:p>
          <a:p>
            <a:r>
              <a:rPr lang="en-US" sz="1400" dirty="0">
                <a:solidFill>
                  <a:srgbClr val="AF00DB"/>
                </a:solidFill>
                <a:latin typeface="Droid Sans Mono"/>
              </a:rPr>
              <a:t>if</a:t>
            </a:r>
            <a:r>
              <a:rPr lang="en-US" sz="1400" dirty="0">
                <a:solidFill>
                  <a:srgbClr val="000000"/>
                </a:solidFill>
                <a:latin typeface="Droid Sans Mono"/>
              </a:rPr>
              <a:t> (!</a:t>
            </a:r>
            <a:r>
              <a:rPr lang="en-US" sz="1400" dirty="0" err="1">
                <a:solidFill>
                  <a:srgbClr val="001080"/>
                </a:solidFill>
                <a:latin typeface="Droid Sans Mono"/>
              </a:rPr>
              <a:t>pid</a:t>
            </a:r>
            <a:r>
              <a:rPr lang="en-US" sz="1400" dirty="0">
                <a:solidFill>
                  <a:srgbClr val="000000"/>
                </a:solidFill>
                <a:latin typeface="Droid Sans Mono"/>
              </a:rPr>
              <a:t>){</a:t>
            </a:r>
          </a:p>
          <a:p>
            <a:pPr lvl="1"/>
            <a:r>
              <a:rPr lang="en-US" sz="1400" dirty="0">
                <a:solidFill>
                  <a:srgbClr val="001080"/>
                </a:solidFill>
                <a:latin typeface="Droid Sans Mono"/>
              </a:rPr>
              <a:t>value</a:t>
            </a:r>
            <a:r>
              <a:rPr lang="en-US" sz="1400" dirty="0">
                <a:solidFill>
                  <a:srgbClr val="000000"/>
                </a:solidFill>
                <a:latin typeface="Droid Sans Mono"/>
              </a:rPr>
              <a:t> += </a:t>
            </a:r>
            <a:r>
              <a:rPr lang="en-US" sz="1400" dirty="0">
                <a:solidFill>
                  <a:srgbClr val="098658"/>
                </a:solidFill>
                <a:latin typeface="Droid Sans Mono"/>
              </a:rPr>
              <a:t>5</a:t>
            </a:r>
            <a:r>
              <a:rPr lang="en-US" sz="1400" dirty="0">
                <a:solidFill>
                  <a:srgbClr val="000000"/>
                </a:solidFill>
                <a:latin typeface="Droid Sans Mono"/>
              </a:rPr>
              <a:t>;</a:t>
            </a:r>
          </a:p>
          <a:p>
            <a:pPr lvl="1"/>
            <a:r>
              <a:rPr lang="en-US" sz="1400" dirty="0" err="1">
                <a:solidFill>
                  <a:srgbClr val="001080"/>
                </a:solidFill>
                <a:latin typeface="Droid Sans Mono"/>
              </a:rPr>
              <a:t>cout</a:t>
            </a:r>
            <a:r>
              <a:rPr lang="en-US" sz="1400" dirty="0">
                <a:solidFill>
                  <a:srgbClr val="795E26"/>
                </a:solidFill>
                <a:latin typeface="Droid Sans Mono"/>
              </a:rPr>
              <a:t>&lt;&lt;</a:t>
            </a:r>
            <a:r>
              <a:rPr lang="en-US" sz="1400" dirty="0">
                <a:solidFill>
                  <a:srgbClr val="000000"/>
                </a:solidFill>
                <a:latin typeface="Droid Sans Mono"/>
              </a:rPr>
              <a:t> </a:t>
            </a:r>
            <a:r>
              <a:rPr lang="en-US" sz="1400" dirty="0">
                <a:solidFill>
                  <a:srgbClr val="A31515"/>
                </a:solidFill>
                <a:latin typeface="Droid Sans Mono"/>
              </a:rPr>
              <a:t>"Child has value="</a:t>
            </a:r>
            <a:r>
              <a:rPr lang="en-US" sz="1400" dirty="0">
                <a:solidFill>
                  <a:srgbClr val="795E26"/>
                </a:solidFill>
                <a:latin typeface="Droid Sans Mono"/>
              </a:rPr>
              <a:t>&lt;&lt;</a:t>
            </a:r>
            <a:r>
              <a:rPr lang="en-US" sz="1400" dirty="0">
                <a:solidFill>
                  <a:srgbClr val="001080"/>
                </a:solidFill>
                <a:latin typeface="Droid Sans Mono"/>
              </a:rPr>
              <a:t>value</a:t>
            </a:r>
            <a:r>
              <a:rPr lang="en-US" sz="1400" dirty="0">
                <a:solidFill>
                  <a:srgbClr val="795E26"/>
                </a:solidFill>
                <a:latin typeface="Droid Sans Mono"/>
              </a:rPr>
              <a:t>&lt;&lt;</a:t>
            </a:r>
            <a:r>
              <a:rPr lang="en-US" sz="1400" dirty="0" err="1">
                <a:solidFill>
                  <a:srgbClr val="795E26"/>
                </a:solidFill>
                <a:latin typeface="Droid Sans Mono"/>
              </a:rPr>
              <a:t>endl</a:t>
            </a:r>
            <a:r>
              <a:rPr lang="en-US" sz="1400" dirty="0">
                <a:solidFill>
                  <a:srgbClr val="000000"/>
                </a:solidFill>
                <a:latin typeface="Droid Sans Mono"/>
              </a:rPr>
              <a:t>;</a:t>
            </a:r>
          </a:p>
          <a:p>
            <a:pPr lvl="1"/>
            <a:r>
              <a:rPr lang="en-US" sz="1400" dirty="0">
                <a:solidFill>
                  <a:srgbClr val="795E26"/>
                </a:solidFill>
                <a:latin typeface="Droid Sans Mono"/>
              </a:rPr>
              <a:t>exit</a:t>
            </a:r>
            <a:r>
              <a:rPr lang="en-US" sz="1400" dirty="0">
                <a:solidFill>
                  <a:srgbClr val="000000"/>
                </a:solidFill>
                <a:latin typeface="Droid Sans Mono"/>
              </a:rPr>
              <a:t>(</a:t>
            </a:r>
            <a:r>
              <a:rPr lang="en-US" sz="1400" dirty="0">
                <a:solidFill>
                  <a:srgbClr val="098658"/>
                </a:solidFill>
                <a:latin typeface="Droid Sans Mono"/>
              </a:rPr>
              <a:t>100</a:t>
            </a:r>
            <a:r>
              <a:rPr lang="en-US" sz="1400" dirty="0">
                <a:solidFill>
                  <a:srgbClr val="000000"/>
                </a:solidFill>
                <a:latin typeface="Droid Sans Mono"/>
              </a:rPr>
              <a:t>);</a:t>
            </a:r>
          </a:p>
          <a:p>
            <a:r>
              <a:rPr lang="en-US" sz="1400" dirty="0">
                <a:solidFill>
                  <a:srgbClr val="000000"/>
                </a:solidFill>
                <a:latin typeface="Droid Sans Mono"/>
              </a:rPr>
              <a:t>}</a:t>
            </a:r>
            <a:r>
              <a:rPr lang="en-US" sz="1400" dirty="0">
                <a:solidFill>
                  <a:srgbClr val="AF00DB"/>
                </a:solidFill>
                <a:latin typeface="Droid Sans Mono"/>
              </a:rPr>
              <a:t>else</a:t>
            </a:r>
            <a:r>
              <a:rPr lang="en-US" sz="1400" dirty="0">
                <a:solidFill>
                  <a:srgbClr val="000000"/>
                </a:solidFill>
                <a:latin typeface="Droid Sans Mono"/>
              </a:rPr>
              <a:t>{</a:t>
            </a:r>
          </a:p>
          <a:p>
            <a:pPr lvl="1"/>
            <a:r>
              <a:rPr lang="en-US" sz="1400" dirty="0" err="1">
                <a:solidFill>
                  <a:srgbClr val="795E26"/>
                </a:solidFill>
                <a:latin typeface="Droid Sans Mono"/>
              </a:rPr>
              <a:t>waitpid</a:t>
            </a:r>
            <a:r>
              <a:rPr lang="en-US" sz="1400" dirty="0">
                <a:solidFill>
                  <a:srgbClr val="000000"/>
                </a:solidFill>
                <a:latin typeface="Droid Sans Mono"/>
              </a:rPr>
              <a:t> (</a:t>
            </a:r>
            <a:r>
              <a:rPr lang="en-US" sz="1400" dirty="0" err="1">
                <a:solidFill>
                  <a:srgbClr val="001080"/>
                </a:solidFill>
                <a:latin typeface="Droid Sans Mono"/>
              </a:rPr>
              <a:t>pid</a:t>
            </a:r>
            <a:r>
              <a:rPr lang="en-US" sz="1400" dirty="0">
                <a:solidFill>
                  <a:srgbClr val="000000"/>
                </a:solidFill>
                <a:latin typeface="Droid Sans Mono"/>
              </a:rPr>
              <a:t>, &amp;</a:t>
            </a:r>
            <a:r>
              <a:rPr lang="en-US" sz="1400" dirty="0">
                <a:solidFill>
                  <a:srgbClr val="001080"/>
                </a:solidFill>
                <a:latin typeface="Droid Sans Mono"/>
              </a:rPr>
              <a:t>status</a:t>
            </a:r>
            <a:r>
              <a:rPr lang="en-US" sz="1400" dirty="0">
                <a:solidFill>
                  <a:srgbClr val="000000"/>
                </a:solidFill>
                <a:latin typeface="Droid Sans Mono"/>
              </a:rPr>
              <a:t>, </a:t>
            </a:r>
            <a:r>
              <a:rPr lang="en-US" sz="1400" dirty="0">
                <a:solidFill>
                  <a:srgbClr val="098658"/>
                </a:solidFill>
                <a:latin typeface="Droid Sans Mono"/>
              </a:rPr>
              <a:t>0</a:t>
            </a:r>
            <a:r>
              <a:rPr lang="en-US" sz="1400" dirty="0">
                <a:solidFill>
                  <a:srgbClr val="000000"/>
                </a:solidFill>
                <a:latin typeface="Droid Sans Mono"/>
              </a:rPr>
              <a:t>);</a:t>
            </a:r>
            <a:r>
              <a:rPr lang="en-US" sz="1400" dirty="0">
                <a:solidFill>
                  <a:srgbClr val="008000"/>
                </a:solidFill>
                <a:latin typeface="Droid Sans Mono"/>
              </a:rPr>
              <a:t> // wait for the child</a:t>
            </a:r>
            <a:endParaRPr lang="en-US" sz="1400" dirty="0">
              <a:solidFill>
                <a:srgbClr val="000000"/>
              </a:solidFill>
              <a:latin typeface="Droid Sans Mono"/>
            </a:endParaRPr>
          </a:p>
          <a:p>
            <a:pPr lvl="1"/>
            <a:r>
              <a:rPr lang="en-US" sz="1400" dirty="0">
                <a:solidFill>
                  <a:srgbClr val="001080"/>
                </a:solidFill>
                <a:latin typeface="Droid Sans Mono"/>
              </a:rPr>
              <a:t>value</a:t>
            </a:r>
            <a:r>
              <a:rPr lang="en-US" sz="1400" dirty="0">
                <a:solidFill>
                  <a:srgbClr val="000000"/>
                </a:solidFill>
                <a:latin typeface="Droid Sans Mono"/>
              </a:rPr>
              <a:t> += </a:t>
            </a:r>
            <a:r>
              <a:rPr lang="en-US" sz="1400" dirty="0">
                <a:solidFill>
                  <a:srgbClr val="098658"/>
                </a:solidFill>
                <a:latin typeface="Droid Sans Mono"/>
              </a:rPr>
              <a:t>10</a:t>
            </a:r>
            <a:r>
              <a:rPr lang="en-US" sz="1400" dirty="0">
                <a:solidFill>
                  <a:srgbClr val="000000"/>
                </a:solidFill>
                <a:latin typeface="Droid Sans Mono"/>
              </a:rPr>
              <a:t>;</a:t>
            </a:r>
          </a:p>
          <a:p>
            <a:pPr lvl="1"/>
            <a:r>
              <a:rPr lang="en-US" sz="1400" dirty="0" err="1">
                <a:solidFill>
                  <a:srgbClr val="001080"/>
                </a:solidFill>
                <a:latin typeface="Droid Sans Mono"/>
              </a:rPr>
              <a:t>cout</a:t>
            </a:r>
            <a:r>
              <a:rPr lang="en-US" sz="1400" dirty="0">
                <a:solidFill>
                  <a:srgbClr val="795E26"/>
                </a:solidFill>
                <a:latin typeface="Droid Sans Mono"/>
              </a:rPr>
              <a:t>&lt;&lt;</a:t>
            </a:r>
            <a:r>
              <a:rPr lang="en-US" sz="1400" dirty="0">
                <a:solidFill>
                  <a:srgbClr val="A31515"/>
                </a:solidFill>
                <a:latin typeface="Droid Sans Mono"/>
              </a:rPr>
              <a:t>"Child terminated, status="</a:t>
            </a:r>
            <a:r>
              <a:rPr lang="en-US" sz="1400" dirty="0">
                <a:solidFill>
                  <a:srgbClr val="795E26"/>
                </a:solidFill>
                <a:latin typeface="Droid Sans Mono"/>
              </a:rPr>
              <a:t>&lt;&lt;</a:t>
            </a:r>
            <a:r>
              <a:rPr lang="en-US" sz="1400" dirty="0">
                <a:solidFill>
                  <a:srgbClr val="0000FF"/>
                </a:solidFill>
                <a:latin typeface="Droid Sans Mono"/>
              </a:rPr>
              <a:t>WEXITSTATUS</a:t>
            </a:r>
            <a:r>
              <a:rPr lang="en-US" sz="1400" dirty="0">
                <a:solidFill>
                  <a:srgbClr val="000000"/>
                </a:solidFill>
                <a:latin typeface="Droid Sans Mono"/>
              </a:rPr>
              <a:t>(</a:t>
            </a:r>
            <a:r>
              <a:rPr lang="en-US" sz="1400" dirty="0">
                <a:solidFill>
                  <a:srgbClr val="001080"/>
                </a:solidFill>
                <a:latin typeface="Droid Sans Mono"/>
              </a:rPr>
              <a:t>status</a:t>
            </a:r>
            <a:r>
              <a:rPr lang="en-US" sz="1400" dirty="0">
                <a:solidFill>
                  <a:srgbClr val="000000"/>
                </a:solidFill>
                <a:latin typeface="Droid Sans Mono"/>
              </a:rPr>
              <a:t>)</a:t>
            </a:r>
            <a:r>
              <a:rPr lang="en-US" sz="1400" dirty="0">
                <a:solidFill>
                  <a:srgbClr val="795E26"/>
                </a:solidFill>
                <a:latin typeface="Droid Sans Mono"/>
              </a:rPr>
              <a:t>&lt;&lt;</a:t>
            </a:r>
            <a:r>
              <a:rPr lang="en-US" sz="1400" dirty="0" err="1">
                <a:solidFill>
                  <a:srgbClr val="795E26"/>
                </a:solidFill>
                <a:latin typeface="Droid Sans Mono"/>
              </a:rPr>
              <a:t>endl</a:t>
            </a:r>
            <a:r>
              <a:rPr lang="en-US" sz="1400" dirty="0">
                <a:solidFill>
                  <a:srgbClr val="000000"/>
                </a:solidFill>
                <a:latin typeface="Droid Sans Mono"/>
              </a:rPr>
              <a:t>;</a:t>
            </a:r>
          </a:p>
          <a:p>
            <a:pPr lvl="1"/>
            <a:r>
              <a:rPr lang="en-US" sz="1400" dirty="0" err="1">
                <a:solidFill>
                  <a:srgbClr val="001080"/>
                </a:solidFill>
                <a:latin typeface="Droid Sans Mono"/>
              </a:rPr>
              <a:t>cout</a:t>
            </a:r>
            <a:r>
              <a:rPr lang="en-US" sz="1400" dirty="0">
                <a:solidFill>
                  <a:srgbClr val="795E26"/>
                </a:solidFill>
                <a:latin typeface="Droid Sans Mono"/>
              </a:rPr>
              <a:t>&lt;&lt;</a:t>
            </a:r>
            <a:r>
              <a:rPr lang="en-US" sz="1400" dirty="0">
                <a:solidFill>
                  <a:srgbClr val="000000"/>
                </a:solidFill>
                <a:latin typeface="Droid Sans Mono"/>
              </a:rPr>
              <a:t> </a:t>
            </a:r>
            <a:r>
              <a:rPr lang="en-US" sz="1400" dirty="0">
                <a:solidFill>
                  <a:srgbClr val="A31515"/>
                </a:solidFill>
                <a:latin typeface="Droid Sans Mono"/>
              </a:rPr>
              <a:t>"Parent has value="</a:t>
            </a:r>
            <a:r>
              <a:rPr lang="en-US" sz="1400" dirty="0">
                <a:solidFill>
                  <a:srgbClr val="795E26"/>
                </a:solidFill>
                <a:latin typeface="Droid Sans Mono"/>
              </a:rPr>
              <a:t>&lt;&lt;</a:t>
            </a:r>
            <a:r>
              <a:rPr lang="en-US" sz="1400" dirty="0">
                <a:solidFill>
                  <a:srgbClr val="001080"/>
                </a:solidFill>
                <a:latin typeface="Droid Sans Mono"/>
              </a:rPr>
              <a:t>value</a:t>
            </a:r>
            <a:r>
              <a:rPr lang="en-US" sz="1400" dirty="0">
                <a:solidFill>
                  <a:srgbClr val="795E26"/>
                </a:solidFill>
                <a:latin typeface="Droid Sans Mono"/>
              </a:rPr>
              <a:t>&lt;&lt;</a:t>
            </a:r>
            <a:r>
              <a:rPr lang="en-US" sz="1400" dirty="0" err="1">
                <a:solidFill>
                  <a:srgbClr val="795E26"/>
                </a:solidFill>
                <a:latin typeface="Droid Sans Mono"/>
              </a:rPr>
              <a:t>endl</a:t>
            </a:r>
            <a:r>
              <a:rPr lang="en-US" sz="1400" dirty="0">
                <a:solidFill>
                  <a:srgbClr val="000000"/>
                </a:solidFill>
                <a:latin typeface="Droid Sans Mono"/>
              </a:rPr>
              <a:t>;</a:t>
            </a:r>
          </a:p>
          <a:p>
            <a:r>
              <a:rPr lang="en-US" sz="1400" dirty="0">
                <a:solidFill>
                  <a:srgbClr val="000000"/>
                </a:solidFill>
                <a:latin typeface="Droid Sans Mono"/>
              </a:rPr>
              <a:t>}</a:t>
            </a:r>
            <a:endParaRPr lang="en-US" sz="1400" b="0" dirty="0">
              <a:solidFill>
                <a:srgbClr val="000000"/>
              </a:solidFill>
              <a:effectLst/>
              <a:latin typeface="Droid Sans Mono"/>
            </a:endParaRPr>
          </a:p>
        </p:txBody>
      </p:sp>
      <p:grpSp>
        <p:nvGrpSpPr>
          <p:cNvPr id="17" name="Group 16">
            <a:extLst>
              <a:ext uri="{FF2B5EF4-FFF2-40B4-BE49-F238E27FC236}">
                <a16:creationId xmlns:a16="http://schemas.microsoft.com/office/drawing/2014/main" id="{876222D1-2CCE-48C8-93E4-3FF6CFDD0223}"/>
              </a:ext>
            </a:extLst>
          </p:cNvPr>
          <p:cNvGrpSpPr/>
          <p:nvPr/>
        </p:nvGrpSpPr>
        <p:grpSpPr>
          <a:xfrm>
            <a:off x="1028700" y="3966712"/>
            <a:ext cx="6826268" cy="1519688"/>
            <a:chOff x="1028700" y="3966712"/>
            <a:chExt cx="6826268" cy="1519688"/>
          </a:xfrm>
        </p:grpSpPr>
        <p:sp>
          <p:nvSpPr>
            <p:cNvPr id="9" name="Oval 8">
              <a:extLst>
                <a:ext uri="{FF2B5EF4-FFF2-40B4-BE49-F238E27FC236}">
                  <a16:creationId xmlns:a16="http://schemas.microsoft.com/office/drawing/2014/main" id="{538D9CE3-8290-4281-B31C-A95D05555086}"/>
                </a:ext>
              </a:extLst>
            </p:cNvPr>
            <p:cNvSpPr/>
            <p:nvPr/>
          </p:nvSpPr>
          <p:spPr>
            <a:xfrm>
              <a:off x="1028700" y="5029200"/>
              <a:ext cx="11811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Connector: Elbow 10">
              <a:extLst>
                <a:ext uri="{FF2B5EF4-FFF2-40B4-BE49-F238E27FC236}">
                  <a16:creationId xmlns:a16="http://schemas.microsoft.com/office/drawing/2014/main" id="{93C39B25-84C4-40D8-8095-DEA17504D8C8}"/>
                </a:ext>
              </a:extLst>
            </p:cNvPr>
            <p:cNvCxnSpPr>
              <a:cxnSpLocks/>
              <a:stCxn id="9" idx="6"/>
              <a:endCxn id="12" idx="1"/>
            </p:cNvCxnSpPr>
            <p:nvPr/>
          </p:nvCxnSpPr>
          <p:spPr>
            <a:xfrm flipV="1">
              <a:off x="2209800" y="4289878"/>
              <a:ext cx="3228702" cy="967922"/>
            </a:xfrm>
            <a:prstGeom prst="bentConnector3">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7037424-FFF2-48F2-8338-F18DA7091A1E}"/>
                </a:ext>
              </a:extLst>
            </p:cNvPr>
            <p:cNvSpPr txBox="1"/>
            <p:nvPr/>
          </p:nvSpPr>
          <p:spPr>
            <a:xfrm>
              <a:off x="5438502" y="3966712"/>
              <a:ext cx="2416466" cy="646331"/>
            </a:xfrm>
            <a:prstGeom prst="rect">
              <a:avLst/>
            </a:prstGeom>
            <a:noFill/>
          </p:spPr>
          <p:txBody>
            <a:bodyPr wrap="square" rtlCol="0">
              <a:spAutoFit/>
            </a:bodyPr>
            <a:lstStyle/>
            <a:p>
              <a:r>
                <a:rPr lang="en-US" dirty="0">
                  <a:solidFill>
                    <a:srgbClr val="FF0000"/>
                  </a:solidFill>
                </a:rPr>
                <a:t>Trying to tell something to the parent</a:t>
              </a:r>
            </a:p>
          </p:txBody>
        </p:sp>
      </p:grpSp>
      <p:grpSp>
        <p:nvGrpSpPr>
          <p:cNvPr id="18" name="Group 17">
            <a:extLst>
              <a:ext uri="{FF2B5EF4-FFF2-40B4-BE49-F238E27FC236}">
                <a16:creationId xmlns:a16="http://schemas.microsoft.com/office/drawing/2014/main" id="{86E01393-5F37-4BB9-A0E6-37CF4EB5EB84}"/>
              </a:ext>
            </a:extLst>
          </p:cNvPr>
          <p:cNvGrpSpPr/>
          <p:nvPr/>
        </p:nvGrpSpPr>
        <p:grpSpPr>
          <a:xfrm>
            <a:off x="2133600" y="4840069"/>
            <a:ext cx="5686534" cy="1013040"/>
            <a:chOff x="1339868" y="4473360"/>
            <a:chExt cx="5686534" cy="1013040"/>
          </a:xfrm>
        </p:grpSpPr>
        <p:sp>
          <p:nvSpPr>
            <p:cNvPr id="19" name="Oval 18">
              <a:extLst>
                <a:ext uri="{FF2B5EF4-FFF2-40B4-BE49-F238E27FC236}">
                  <a16:creationId xmlns:a16="http://schemas.microsoft.com/office/drawing/2014/main" id="{CC6988BC-69B6-4740-99DE-626E98DDA6C9}"/>
                </a:ext>
              </a:extLst>
            </p:cNvPr>
            <p:cNvSpPr/>
            <p:nvPr/>
          </p:nvSpPr>
          <p:spPr>
            <a:xfrm>
              <a:off x="1339868" y="5029200"/>
              <a:ext cx="7620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Connector: Elbow 19">
              <a:extLst>
                <a:ext uri="{FF2B5EF4-FFF2-40B4-BE49-F238E27FC236}">
                  <a16:creationId xmlns:a16="http://schemas.microsoft.com/office/drawing/2014/main" id="{1F626B4A-E689-44A0-87A9-5EEDF181AD9D}"/>
                </a:ext>
              </a:extLst>
            </p:cNvPr>
            <p:cNvCxnSpPr>
              <a:cxnSpLocks/>
              <a:stCxn id="19" idx="6"/>
              <a:endCxn id="21" idx="1"/>
            </p:cNvCxnSpPr>
            <p:nvPr/>
          </p:nvCxnSpPr>
          <p:spPr>
            <a:xfrm flipV="1">
              <a:off x="2101868" y="4658026"/>
              <a:ext cx="2508068" cy="599774"/>
            </a:xfrm>
            <a:prstGeom prst="bentConnector3">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C01F7EE0-01F6-491D-835A-65B779698A11}"/>
                </a:ext>
              </a:extLst>
            </p:cNvPr>
            <p:cNvSpPr txBox="1"/>
            <p:nvPr/>
          </p:nvSpPr>
          <p:spPr>
            <a:xfrm>
              <a:off x="4609936" y="4473360"/>
              <a:ext cx="2416466" cy="369332"/>
            </a:xfrm>
            <a:prstGeom prst="rect">
              <a:avLst/>
            </a:prstGeom>
            <a:noFill/>
          </p:spPr>
          <p:txBody>
            <a:bodyPr wrap="square" rtlCol="0">
              <a:spAutoFit/>
            </a:bodyPr>
            <a:lstStyle/>
            <a:p>
              <a:r>
                <a:rPr lang="en-US" dirty="0">
                  <a:solidFill>
                    <a:srgbClr val="FF0000"/>
                  </a:solidFill>
                </a:rPr>
                <a:t>Parent listening</a:t>
              </a:r>
            </a:p>
          </p:txBody>
        </p:sp>
      </p:grpSp>
    </p:spTree>
    <p:extLst>
      <p:ext uri="{BB962C8B-B14F-4D97-AF65-F5344CB8AC3E}">
        <p14:creationId xmlns:p14="http://schemas.microsoft.com/office/powerpoint/2010/main" val="1904844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707523" y="319694"/>
            <a:ext cx="8305800" cy="573088"/>
          </a:xfrm>
        </p:spPr>
        <p:txBody>
          <a:bodyPr>
            <a:normAutofit fontScale="90000"/>
          </a:bodyPr>
          <a:lstStyle/>
          <a:p>
            <a:pPr eaLnBrk="1" hangingPunct="1"/>
            <a:r>
              <a:rPr lang="en-US" altLang="en-US" dirty="0">
                <a:latin typeface="Courier New" panose="02070309020205020404" pitchFamily="49" charset="0"/>
              </a:rPr>
              <a:t>wait</a:t>
            </a:r>
            <a:r>
              <a:rPr lang="en-US" altLang="en-US" dirty="0"/>
              <a:t>: Synchronizing With Children</a:t>
            </a:r>
          </a:p>
        </p:txBody>
      </p:sp>
      <p:sp>
        <p:nvSpPr>
          <p:cNvPr id="3" name="Rectangle 2">
            <a:extLst>
              <a:ext uri="{FF2B5EF4-FFF2-40B4-BE49-F238E27FC236}">
                <a16:creationId xmlns:a16="http://schemas.microsoft.com/office/drawing/2014/main" id="{226BEA9B-4B46-41A0-A8F9-1FA8C19B92AB}"/>
              </a:ext>
            </a:extLst>
          </p:cNvPr>
          <p:cNvSpPr/>
          <p:nvPr/>
        </p:nvSpPr>
        <p:spPr>
          <a:xfrm>
            <a:off x="1345089" y="1111250"/>
            <a:ext cx="6223179" cy="4247317"/>
          </a:xfrm>
          <a:prstGeom prst="rect">
            <a:avLst/>
          </a:prstGeom>
          <a:solidFill>
            <a:schemeClr val="bg1"/>
          </a:solidFill>
          <a:ln>
            <a:solidFill>
              <a:srgbClr val="FF0000"/>
            </a:solidFill>
          </a:ln>
        </p:spPr>
        <p:txBody>
          <a:bodyPr wrap="square">
            <a:spAutoFit/>
          </a:bodyPr>
          <a:lstStyle/>
          <a:p>
            <a:r>
              <a:rPr lang="en-US" dirty="0">
                <a:solidFill>
                  <a:srgbClr val="804000"/>
                </a:solidFill>
                <a:highlight>
                  <a:srgbClr val="FFFFFF"/>
                </a:highlight>
                <a:latin typeface="Courier New" panose="02070309020205020404" pitchFamily="49" charset="0"/>
              </a:rPr>
              <a:t>#include &lt;</a:t>
            </a:r>
            <a:r>
              <a:rPr lang="en-US" dirty="0" err="1">
                <a:solidFill>
                  <a:srgbClr val="804000"/>
                </a:solidFill>
                <a:highlight>
                  <a:srgbClr val="FFFFFF"/>
                </a:highlight>
                <a:latin typeface="Courier New" panose="02070309020205020404" pitchFamily="49" charset="0"/>
              </a:rPr>
              <a:t>stdio.h</a:t>
            </a:r>
            <a:r>
              <a:rPr lang="en-US" dirty="0">
                <a:solidFill>
                  <a:srgbClr val="804000"/>
                </a:solidFill>
                <a:highlight>
                  <a:srgbClr val="FFFFFF"/>
                </a:highlight>
                <a:latin typeface="Courier New" panose="02070309020205020404" pitchFamily="49" charset="0"/>
              </a:rPr>
              <a:t>&gt;</a:t>
            </a:r>
          </a:p>
          <a:p>
            <a:r>
              <a:rPr lang="en-US" dirty="0">
                <a:solidFill>
                  <a:srgbClr val="804000"/>
                </a:solidFill>
                <a:highlight>
                  <a:srgbClr val="FFFFFF"/>
                </a:highlight>
                <a:latin typeface="Courier New" panose="02070309020205020404" pitchFamily="49" charset="0"/>
              </a:rPr>
              <a:t>#include &lt;sys/</a:t>
            </a:r>
            <a:r>
              <a:rPr lang="en-US" dirty="0" err="1">
                <a:solidFill>
                  <a:srgbClr val="804000"/>
                </a:solidFill>
                <a:highlight>
                  <a:srgbClr val="FFFFFF"/>
                </a:highlight>
                <a:latin typeface="Courier New" panose="02070309020205020404" pitchFamily="49" charset="0"/>
              </a:rPr>
              <a:t>types.h</a:t>
            </a:r>
            <a:r>
              <a:rPr lang="en-US" dirty="0">
                <a:solidFill>
                  <a:srgbClr val="804000"/>
                </a:solidFill>
                <a:highlight>
                  <a:srgbClr val="FFFFFF"/>
                </a:highlight>
                <a:latin typeface="Courier New" panose="02070309020205020404" pitchFamily="49" charset="0"/>
              </a:rPr>
              <a:t>&gt;</a:t>
            </a:r>
          </a:p>
          <a:p>
            <a:r>
              <a:rPr lang="en-US" dirty="0">
                <a:solidFill>
                  <a:srgbClr val="804000"/>
                </a:solidFill>
                <a:highlight>
                  <a:srgbClr val="FFFFFF"/>
                </a:highlight>
                <a:latin typeface="Courier New" panose="02070309020205020404" pitchFamily="49" charset="0"/>
              </a:rPr>
              <a:t>#include &lt;</a:t>
            </a:r>
            <a:r>
              <a:rPr lang="en-US" dirty="0" err="1">
                <a:solidFill>
                  <a:srgbClr val="804000"/>
                </a:solidFill>
                <a:highlight>
                  <a:srgbClr val="FFFFFF"/>
                </a:highlight>
                <a:latin typeface="Courier New" panose="02070309020205020404" pitchFamily="49" charset="0"/>
              </a:rPr>
              <a:t>unistd.h</a:t>
            </a:r>
            <a:r>
              <a:rPr lang="en-US" dirty="0">
                <a:solidFill>
                  <a:srgbClr val="804000"/>
                </a:solidFill>
                <a:highlight>
                  <a:srgbClr val="FFFFFF"/>
                </a:highlight>
                <a:latin typeface="Courier New" panose="02070309020205020404" pitchFamily="49" charset="0"/>
              </a:rPr>
              <a:t>&gt;</a:t>
            </a:r>
          </a:p>
          <a:p>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wait_demo</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child_status</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if</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fork</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FF8000"/>
                </a:solidFill>
                <a:highlight>
                  <a:srgbClr val="FFFFFF"/>
                </a:highlight>
                <a:latin typeface="Courier New" panose="02070309020205020404" pitchFamily="49" charset="0"/>
              </a:rPr>
              <a:t>0</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printf</a:t>
            </a:r>
            <a:r>
              <a:rPr lang="en-US" b="1" dirty="0">
                <a:solidFill>
                  <a:srgbClr val="000080"/>
                </a:solidFill>
                <a:highlight>
                  <a:srgbClr val="FFFFFF"/>
                </a:highlight>
                <a:latin typeface="Courier New" panose="02070309020205020404" pitchFamily="49" charset="0"/>
              </a:rPr>
              <a:t>(</a:t>
            </a:r>
            <a:r>
              <a:rPr lang="en-US" dirty="0">
                <a:solidFill>
                  <a:srgbClr val="808080"/>
                </a:solidFill>
                <a:highlight>
                  <a:srgbClr val="FFFFFF"/>
                </a:highlight>
                <a:latin typeface="Courier New" panose="02070309020205020404" pitchFamily="49" charset="0"/>
              </a:rPr>
              <a:t>"HC: hello from child\n"</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else</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printf</a:t>
            </a:r>
            <a:r>
              <a:rPr lang="en-US" b="1" dirty="0">
                <a:solidFill>
                  <a:srgbClr val="000080"/>
                </a:solidFill>
                <a:highlight>
                  <a:srgbClr val="FFFFFF"/>
                </a:highlight>
                <a:latin typeface="Courier New" panose="02070309020205020404" pitchFamily="49" charset="0"/>
              </a:rPr>
              <a:t>(</a:t>
            </a:r>
            <a:r>
              <a:rPr lang="en-US" dirty="0">
                <a:solidFill>
                  <a:srgbClr val="808080"/>
                </a:solidFill>
                <a:highlight>
                  <a:srgbClr val="FFFFFF"/>
                </a:highlight>
                <a:latin typeface="Courier New" panose="02070309020205020404" pitchFamily="49" charset="0"/>
              </a:rPr>
              <a:t>"HP: hello from parent\n"</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wait</a:t>
            </a:r>
            <a:r>
              <a:rPr lang="en-US" b="1" dirty="0">
                <a:solidFill>
                  <a:srgbClr val="000080"/>
                </a:solidFill>
                <a:highlight>
                  <a:srgbClr val="FFFFFF"/>
                </a:highlight>
                <a:latin typeface="Courier New" panose="02070309020205020404" pitchFamily="49" charset="0"/>
              </a:rPr>
              <a:t>(&amp;</a:t>
            </a:r>
            <a:r>
              <a:rPr lang="en-US" dirty="0" err="1">
                <a:solidFill>
                  <a:srgbClr val="000000"/>
                </a:solidFill>
                <a:highlight>
                  <a:srgbClr val="FFFFFF"/>
                </a:highlight>
                <a:latin typeface="Courier New" panose="02070309020205020404" pitchFamily="49" charset="0"/>
              </a:rPr>
              <a:t>child_status</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printf</a:t>
            </a:r>
            <a:r>
              <a:rPr lang="en-US" b="1" dirty="0">
                <a:solidFill>
                  <a:srgbClr val="000080"/>
                </a:solidFill>
                <a:highlight>
                  <a:srgbClr val="FFFFFF"/>
                </a:highlight>
                <a:latin typeface="Courier New" panose="02070309020205020404" pitchFamily="49" charset="0"/>
              </a:rPr>
              <a:t>(</a:t>
            </a:r>
            <a:r>
              <a:rPr lang="en-US" dirty="0">
                <a:solidFill>
                  <a:srgbClr val="808080"/>
                </a:solidFill>
                <a:highlight>
                  <a:srgbClr val="FFFFFF"/>
                </a:highlight>
                <a:latin typeface="Courier New" panose="02070309020205020404" pitchFamily="49" charset="0"/>
              </a:rPr>
              <a:t>"CT: child has terminated\n"</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printf</a:t>
            </a:r>
            <a:r>
              <a:rPr lang="en-US" b="1" dirty="0">
                <a:solidFill>
                  <a:srgbClr val="000080"/>
                </a:solidFill>
                <a:highlight>
                  <a:srgbClr val="FFFFFF"/>
                </a:highlight>
                <a:latin typeface="Courier New" panose="02070309020205020404" pitchFamily="49" charset="0"/>
              </a:rPr>
              <a:t>(</a:t>
            </a:r>
            <a:r>
              <a:rPr lang="en-US" dirty="0">
                <a:solidFill>
                  <a:srgbClr val="808080"/>
                </a:solidFill>
                <a:highlight>
                  <a:srgbClr val="FFFFFF"/>
                </a:highlight>
                <a:latin typeface="Courier New" panose="02070309020205020404" pitchFamily="49" charset="0"/>
              </a:rPr>
              <a:t>"Bye\n"</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p:txBody>
      </p:sp>
      <p:sp>
        <p:nvSpPr>
          <p:cNvPr id="9" name="Line 7"/>
          <p:cNvSpPr>
            <a:spLocks noChangeShapeType="1"/>
          </p:cNvSpPr>
          <p:nvPr/>
        </p:nvSpPr>
        <p:spPr bwMode="auto">
          <a:xfrm>
            <a:off x="5029200" y="6400800"/>
            <a:ext cx="381000"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grpSp>
        <p:nvGrpSpPr>
          <p:cNvPr id="10" name="Group 22"/>
          <p:cNvGrpSpPr>
            <a:grpSpLocks/>
          </p:cNvGrpSpPr>
          <p:nvPr/>
        </p:nvGrpSpPr>
        <p:grpSpPr bwMode="auto">
          <a:xfrm>
            <a:off x="5410200" y="5410200"/>
            <a:ext cx="428625" cy="1022350"/>
            <a:chOff x="4224" y="2688"/>
            <a:chExt cx="270" cy="644"/>
          </a:xfrm>
        </p:grpSpPr>
        <p:sp>
          <p:nvSpPr>
            <p:cNvPr id="11" name="Line 6"/>
            <p:cNvSpPr>
              <a:spLocks noChangeShapeType="1"/>
            </p:cNvSpPr>
            <p:nvPr/>
          </p:nvSpPr>
          <p:spPr bwMode="auto">
            <a:xfrm flipV="1">
              <a:off x="4224" y="2880"/>
              <a:ext cx="0" cy="432"/>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2" name="Line 8"/>
            <p:cNvSpPr>
              <a:spLocks noChangeShapeType="1"/>
            </p:cNvSpPr>
            <p:nvPr/>
          </p:nvSpPr>
          <p:spPr bwMode="auto">
            <a:xfrm>
              <a:off x="4224" y="2880"/>
              <a:ext cx="240"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3" name="Text Box 9"/>
            <p:cNvSpPr txBox="1">
              <a:spLocks noChangeArrowheads="1"/>
            </p:cNvSpPr>
            <p:nvPr/>
          </p:nvSpPr>
          <p:spPr bwMode="auto">
            <a:xfrm>
              <a:off x="4224" y="3120"/>
              <a:ext cx="270" cy="21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sz="1600">
                  <a:latin typeface="Courier New" panose="02070309020205020404" pitchFamily="49" charset="0"/>
                </a:rPr>
                <a:t>HP</a:t>
              </a:r>
            </a:p>
          </p:txBody>
        </p:sp>
        <p:sp>
          <p:nvSpPr>
            <p:cNvPr id="14" name="Text Box 10"/>
            <p:cNvSpPr txBox="1">
              <a:spLocks noChangeArrowheads="1"/>
            </p:cNvSpPr>
            <p:nvPr/>
          </p:nvSpPr>
          <p:spPr bwMode="auto">
            <a:xfrm>
              <a:off x="4224" y="2688"/>
              <a:ext cx="270" cy="21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sz="1600">
                  <a:latin typeface="Courier New" panose="02070309020205020404" pitchFamily="49" charset="0"/>
                </a:rPr>
                <a:t>HC</a:t>
              </a:r>
            </a:p>
          </p:txBody>
        </p:sp>
        <p:sp>
          <p:nvSpPr>
            <p:cNvPr id="15" name="Line 16"/>
            <p:cNvSpPr>
              <a:spLocks noChangeShapeType="1"/>
            </p:cNvSpPr>
            <p:nvPr/>
          </p:nvSpPr>
          <p:spPr bwMode="auto">
            <a:xfrm>
              <a:off x="4224" y="3312"/>
              <a:ext cx="240"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grpSp>
      <p:grpSp>
        <p:nvGrpSpPr>
          <p:cNvPr id="16" name="Group 23"/>
          <p:cNvGrpSpPr>
            <a:grpSpLocks/>
          </p:cNvGrpSpPr>
          <p:nvPr/>
        </p:nvGrpSpPr>
        <p:grpSpPr bwMode="auto">
          <a:xfrm>
            <a:off x="5791200" y="5410200"/>
            <a:ext cx="549275" cy="990600"/>
            <a:chOff x="4464" y="2688"/>
            <a:chExt cx="346" cy="624"/>
          </a:xfrm>
        </p:grpSpPr>
        <p:sp>
          <p:nvSpPr>
            <p:cNvPr id="17" name="Text Box 12"/>
            <p:cNvSpPr txBox="1">
              <a:spLocks noChangeArrowheads="1"/>
            </p:cNvSpPr>
            <p:nvPr/>
          </p:nvSpPr>
          <p:spPr bwMode="auto">
            <a:xfrm>
              <a:off x="4464" y="2688"/>
              <a:ext cx="346" cy="21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sz="1600">
                  <a:latin typeface="Courier New" panose="02070309020205020404" pitchFamily="49" charset="0"/>
                </a:rPr>
                <a:t>Bye</a:t>
              </a:r>
            </a:p>
          </p:txBody>
        </p:sp>
        <p:sp>
          <p:nvSpPr>
            <p:cNvPr id="18" name="Line 17"/>
            <p:cNvSpPr>
              <a:spLocks noChangeShapeType="1"/>
            </p:cNvSpPr>
            <p:nvPr/>
          </p:nvSpPr>
          <p:spPr bwMode="auto">
            <a:xfrm>
              <a:off x="4464" y="2880"/>
              <a:ext cx="336"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9" name="Line 18"/>
            <p:cNvSpPr>
              <a:spLocks noChangeShapeType="1"/>
            </p:cNvSpPr>
            <p:nvPr/>
          </p:nvSpPr>
          <p:spPr bwMode="auto">
            <a:xfrm>
              <a:off x="4464" y="3312"/>
              <a:ext cx="336"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grpSp>
      <p:grpSp>
        <p:nvGrpSpPr>
          <p:cNvPr id="20" name="Group 24"/>
          <p:cNvGrpSpPr>
            <a:grpSpLocks/>
          </p:cNvGrpSpPr>
          <p:nvPr/>
        </p:nvGrpSpPr>
        <p:grpSpPr bwMode="auto">
          <a:xfrm>
            <a:off x="6324600" y="5715000"/>
            <a:ext cx="381000" cy="685800"/>
            <a:chOff x="4800" y="2880"/>
            <a:chExt cx="240" cy="432"/>
          </a:xfrm>
        </p:grpSpPr>
        <p:sp>
          <p:nvSpPr>
            <p:cNvPr id="21" name="Line 13"/>
            <p:cNvSpPr>
              <a:spLocks noChangeShapeType="1"/>
            </p:cNvSpPr>
            <p:nvPr/>
          </p:nvSpPr>
          <p:spPr bwMode="auto">
            <a:xfrm>
              <a:off x="4800" y="2880"/>
              <a:ext cx="240"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22" name="Line 15"/>
            <p:cNvSpPr>
              <a:spLocks noChangeShapeType="1"/>
            </p:cNvSpPr>
            <p:nvPr/>
          </p:nvSpPr>
          <p:spPr bwMode="auto">
            <a:xfrm>
              <a:off x="5040" y="2880"/>
              <a:ext cx="0" cy="432"/>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23" name="Line 19"/>
            <p:cNvSpPr>
              <a:spLocks noChangeShapeType="1"/>
            </p:cNvSpPr>
            <p:nvPr/>
          </p:nvSpPr>
          <p:spPr bwMode="auto">
            <a:xfrm>
              <a:off x="4800" y="3312"/>
              <a:ext cx="240"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grpSp>
      <p:grpSp>
        <p:nvGrpSpPr>
          <p:cNvPr id="24" name="Group 25"/>
          <p:cNvGrpSpPr>
            <a:grpSpLocks/>
          </p:cNvGrpSpPr>
          <p:nvPr/>
        </p:nvGrpSpPr>
        <p:grpSpPr bwMode="auto">
          <a:xfrm>
            <a:off x="6705600" y="6096000"/>
            <a:ext cx="428625" cy="336550"/>
            <a:chOff x="5040" y="3120"/>
            <a:chExt cx="270" cy="212"/>
          </a:xfrm>
        </p:grpSpPr>
        <p:sp>
          <p:nvSpPr>
            <p:cNvPr id="25" name="Text Box 14"/>
            <p:cNvSpPr txBox="1">
              <a:spLocks noChangeArrowheads="1"/>
            </p:cNvSpPr>
            <p:nvPr/>
          </p:nvSpPr>
          <p:spPr bwMode="auto">
            <a:xfrm>
              <a:off x="5040" y="3120"/>
              <a:ext cx="270" cy="21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sz="1600">
                  <a:latin typeface="Courier New" panose="02070309020205020404" pitchFamily="49" charset="0"/>
                </a:rPr>
                <a:t>CT</a:t>
              </a:r>
            </a:p>
          </p:txBody>
        </p:sp>
        <p:sp>
          <p:nvSpPr>
            <p:cNvPr id="26" name="Line 20"/>
            <p:cNvSpPr>
              <a:spLocks noChangeShapeType="1"/>
            </p:cNvSpPr>
            <p:nvPr/>
          </p:nvSpPr>
          <p:spPr bwMode="auto">
            <a:xfrm>
              <a:off x="5040" y="3312"/>
              <a:ext cx="240"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grpSp>
      <p:grpSp>
        <p:nvGrpSpPr>
          <p:cNvPr id="27" name="Group 26"/>
          <p:cNvGrpSpPr>
            <a:grpSpLocks/>
          </p:cNvGrpSpPr>
          <p:nvPr/>
        </p:nvGrpSpPr>
        <p:grpSpPr bwMode="auto">
          <a:xfrm>
            <a:off x="7086600" y="6096000"/>
            <a:ext cx="549275" cy="336550"/>
            <a:chOff x="5280" y="3120"/>
            <a:chExt cx="346" cy="212"/>
          </a:xfrm>
        </p:grpSpPr>
        <p:sp>
          <p:nvSpPr>
            <p:cNvPr id="28" name="Text Box 11"/>
            <p:cNvSpPr txBox="1">
              <a:spLocks noChangeArrowheads="1"/>
            </p:cNvSpPr>
            <p:nvPr/>
          </p:nvSpPr>
          <p:spPr bwMode="auto">
            <a:xfrm>
              <a:off x="5280" y="3120"/>
              <a:ext cx="346" cy="21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sz="1600">
                  <a:latin typeface="Courier New" panose="02070309020205020404" pitchFamily="49" charset="0"/>
                </a:rPr>
                <a:t>Bye</a:t>
              </a:r>
            </a:p>
          </p:txBody>
        </p:sp>
        <p:sp>
          <p:nvSpPr>
            <p:cNvPr id="29" name="Line 21"/>
            <p:cNvSpPr>
              <a:spLocks noChangeShapeType="1"/>
            </p:cNvSpPr>
            <p:nvPr/>
          </p:nvSpPr>
          <p:spPr bwMode="auto">
            <a:xfrm>
              <a:off x="5280" y="3312"/>
              <a:ext cx="288"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3231049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499"/>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499"/>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2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499"/>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499"/>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8CACA-7AE5-4490-ABB3-8DC10D661B59}"/>
              </a:ext>
            </a:extLst>
          </p:cNvPr>
          <p:cNvSpPr>
            <a:spLocks noGrp="1"/>
          </p:cNvSpPr>
          <p:nvPr>
            <p:ph type="title"/>
          </p:nvPr>
        </p:nvSpPr>
        <p:spPr>
          <a:xfrm>
            <a:off x="1028700" y="247650"/>
            <a:ext cx="7200900" cy="742950"/>
          </a:xfrm>
        </p:spPr>
        <p:txBody>
          <a:bodyPr>
            <a:normAutofit fontScale="90000"/>
          </a:bodyPr>
          <a:lstStyle/>
          <a:p>
            <a:r>
              <a:rPr lang="en-US" dirty="0"/>
              <a:t>Reaping Processes using </a:t>
            </a:r>
            <a:r>
              <a:rPr lang="en-US" dirty="0">
                <a:latin typeface="Consolas" panose="020B0609020204030204" pitchFamily="49" charset="0"/>
              </a:rPr>
              <a:t>wait()/</a:t>
            </a:r>
            <a:r>
              <a:rPr lang="en-US" dirty="0" err="1">
                <a:latin typeface="Consolas" panose="020B0609020204030204" pitchFamily="49" charset="0"/>
              </a:rPr>
              <a:t>waitpid</a:t>
            </a:r>
            <a:r>
              <a:rPr lang="en-US" dirty="0">
                <a:latin typeface="Consolas" panose="020B0609020204030204" pitchFamily="49" charset="0"/>
              </a:rPr>
              <a:t>()</a:t>
            </a:r>
          </a:p>
        </p:txBody>
      </p:sp>
      <p:sp>
        <p:nvSpPr>
          <p:cNvPr id="3" name="Content Placeholder 2">
            <a:extLst>
              <a:ext uri="{FF2B5EF4-FFF2-40B4-BE49-F238E27FC236}">
                <a16:creationId xmlns:a16="http://schemas.microsoft.com/office/drawing/2014/main" id="{7B131FD7-C0BE-46BB-BD77-5709EE873865}"/>
              </a:ext>
            </a:extLst>
          </p:cNvPr>
          <p:cNvSpPr>
            <a:spLocks noGrp="1"/>
          </p:cNvSpPr>
          <p:nvPr>
            <p:ph idx="1"/>
          </p:nvPr>
        </p:nvSpPr>
        <p:spPr>
          <a:xfrm>
            <a:off x="1028700" y="1600200"/>
            <a:ext cx="7200900" cy="5010150"/>
          </a:xfrm>
        </p:spPr>
        <p:txBody>
          <a:bodyPr>
            <a:normAutofit lnSpcReduction="10000"/>
          </a:bodyPr>
          <a:lstStyle/>
          <a:p>
            <a:r>
              <a:rPr lang="en-US" dirty="0"/>
              <a:t>Another important use case of wait() function is to </a:t>
            </a:r>
            <a:r>
              <a:rPr lang="en-US" b="1" dirty="0">
                <a:solidFill>
                  <a:srgbClr val="FF0000"/>
                </a:solidFill>
              </a:rPr>
              <a:t>reap child processes</a:t>
            </a:r>
            <a:r>
              <a:rPr lang="en-US" dirty="0"/>
              <a:t> by parents</a:t>
            </a:r>
          </a:p>
          <a:p>
            <a:r>
              <a:rPr lang="en-US" dirty="0"/>
              <a:t>After</a:t>
            </a:r>
            <a:r>
              <a:rPr lang="en-US" dirty="0">
                <a:latin typeface="Consolas" panose="020B0609020204030204" pitchFamily="49" charset="0"/>
              </a:rPr>
              <a:t> fork() </a:t>
            </a:r>
            <a:r>
              <a:rPr lang="en-US" dirty="0"/>
              <a:t>the child process goes its own way independent of the parent</a:t>
            </a:r>
          </a:p>
          <a:p>
            <a:r>
              <a:rPr lang="en-US" dirty="0"/>
              <a:t>However, if the child process terminates before the parent does, the kernel keeps must keep the PCB (i.e., an entry in the process table) around </a:t>
            </a:r>
          </a:p>
          <a:p>
            <a:pPr lvl="1"/>
            <a:r>
              <a:rPr lang="en-US" dirty="0"/>
              <a:t>Because the parent may want to know its exit status</a:t>
            </a:r>
          </a:p>
          <a:p>
            <a:r>
              <a:rPr lang="en-US" dirty="0"/>
              <a:t>This leads to </a:t>
            </a:r>
            <a:r>
              <a:rPr lang="en-US" b="1" dirty="0">
                <a:solidFill>
                  <a:srgbClr val="FF0000"/>
                </a:solidFill>
              </a:rPr>
              <a:t>Zombie processes</a:t>
            </a:r>
            <a:r>
              <a:rPr lang="en-US" b="1" dirty="0"/>
              <a:t> </a:t>
            </a:r>
            <a:r>
              <a:rPr lang="en-US" dirty="0"/>
              <a:t>(undead child process)</a:t>
            </a:r>
          </a:p>
          <a:p>
            <a:pPr lvl="1"/>
            <a:r>
              <a:rPr lang="en-US" dirty="0"/>
              <a:t>This is a </a:t>
            </a:r>
            <a:r>
              <a:rPr lang="en-US" u="sng" dirty="0"/>
              <a:t>memory leak </a:t>
            </a:r>
            <a:r>
              <a:rPr lang="en-US" dirty="0"/>
              <a:t>as well, because the PCB takes memory</a:t>
            </a:r>
          </a:p>
          <a:p>
            <a:r>
              <a:rPr lang="en-US" dirty="0"/>
              <a:t>This entry is deallocated when:</a:t>
            </a:r>
          </a:p>
          <a:p>
            <a:pPr lvl="1"/>
            <a:r>
              <a:rPr lang="en-US" dirty="0"/>
              <a:t>The parent process calls </a:t>
            </a:r>
            <a:r>
              <a:rPr lang="en-US" dirty="0">
                <a:latin typeface="Consolas" panose="020B0609020204030204" pitchFamily="49" charset="0"/>
              </a:rPr>
              <a:t>wait()/</a:t>
            </a:r>
            <a:r>
              <a:rPr lang="en-US" dirty="0" err="1">
                <a:latin typeface="Consolas" panose="020B0609020204030204" pitchFamily="49" charset="0"/>
              </a:rPr>
              <a:t>waitpid</a:t>
            </a:r>
            <a:r>
              <a:rPr lang="en-US" dirty="0">
                <a:latin typeface="Consolas" panose="020B0609020204030204" pitchFamily="49" charset="0"/>
              </a:rPr>
              <a:t>()</a:t>
            </a:r>
            <a:r>
              <a:rPr lang="en-US" dirty="0"/>
              <a:t>, or</a:t>
            </a:r>
          </a:p>
          <a:p>
            <a:pPr lvl="1"/>
            <a:r>
              <a:rPr lang="en-US" dirty="0"/>
              <a:t>The parent process itself terminates</a:t>
            </a:r>
          </a:p>
          <a:p>
            <a:pPr marL="530352" lvl="1" indent="0">
              <a:buNone/>
            </a:pPr>
            <a:endParaRPr lang="en-US" dirty="0"/>
          </a:p>
        </p:txBody>
      </p:sp>
    </p:spTree>
    <p:extLst>
      <p:ext uri="{BB962C8B-B14F-4D97-AF65-F5344CB8AC3E}">
        <p14:creationId xmlns:p14="http://schemas.microsoft.com/office/powerpoint/2010/main" val="5624110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2A9D8-4F97-4131-89E4-8426A73A7D84}"/>
              </a:ext>
            </a:extLst>
          </p:cNvPr>
          <p:cNvSpPr>
            <a:spLocks noGrp="1"/>
          </p:cNvSpPr>
          <p:nvPr>
            <p:ph type="title"/>
          </p:nvPr>
        </p:nvSpPr>
        <p:spPr>
          <a:xfrm>
            <a:off x="1028700" y="152400"/>
            <a:ext cx="7505700" cy="685800"/>
          </a:xfrm>
        </p:spPr>
        <p:txBody>
          <a:bodyPr>
            <a:normAutofit fontScale="90000"/>
          </a:bodyPr>
          <a:lstStyle/>
          <a:p>
            <a:r>
              <a:rPr lang="en-US" dirty="0"/>
              <a:t>Reaping Processes using </a:t>
            </a:r>
            <a:r>
              <a:rPr lang="en-US" dirty="0">
                <a:latin typeface="Consolas" panose="020B0609020204030204" pitchFamily="49" charset="0"/>
              </a:rPr>
              <a:t>wait()</a:t>
            </a:r>
          </a:p>
        </p:txBody>
      </p:sp>
      <p:sp>
        <p:nvSpPr>
          <p:cNvPr id="3" name="Content Placeholder 2">
            <a:extLst>
              <a:ext uri="{FF2B5EF4-FFF2-40B4-BE49-F238E27FC236}">
                <a16:creationId xmlns:a16="http://schemas.microsoft.com/office/drawing/2014/main" id="{5E52388C-EA40-4AFE-8B7B-52F28D356654}"/>
              </a:ext>
            </a:extLst>
          </p:cNvPr>
          <p:cNvSpPr>
            <a:spLocks noGrp="1"/>
          </p:cNvSpPr>
          <p:nvPr>
            <p:ph idx="1"/>
          </p:nvPr>
        </p:nvSpPr>
        <p:spPr>
          <a:xfrm>
            <a:off x="1028700" y="1066800"/>
            <a:ext cx="7200900" cy="5410200"/>
          </a:xfrm>
        </p:spPr>
        <p:txBody>
          <a:bodyPr/>
          <a:lstStyle/>
          <a:p>
            <a:r>
              <a:rPr lang="en-US" dirty="0"/>
              <a:t>The following is a timeline illustration of such scenario:</a:t>
            </a:r>
          </a:p>
        </p:txBody>
      </p:sp>
      <p:cxnSp>
        <p:nvCxnSpPr>
          <p:cNvPr id="5" name="Straight Arrow Connector 4">
            <a:extLst>
              <a:ext uri="{FF2B5EF4-FFF2-40B4-BE49-F238E27FC236}">
                <a16:creationId xmlns:a16="http://schemas.microsoft.com/office/drawing/2014/main" id="{5D0ECF1A-5AD4-43D9-9FFD-7F65178571D3}"/>
              </a:ext>
            </a:extLst>
          </p:cNvPr>
          <p:cNvCxnSpPr>
            <a:cxnSpLocks/>
          </p:cNvCxnSpPr>
          <p:nvPr/>
        </p:nvCxnSpPr>
        <p:spPr>
          <a:xfrm>
            <a:off x="1828800" y="2749034"/>
            <a:ext cx="0" cy="87046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E570FAE1-72E6-4FD1-8ED3-90B6E1616DCF}"/>
              </a:ext>
            </a:extLst>
          </p:cNvPr>
          <p:cNvSpPr txBox="1"/>
          <p:nvPr/>
        </p:nvSpPr>
        <p:spPr>
          <a:xfrm>
            <a:off x="1493883" y="2341602"/>
            <a:ext cx="615874" cy="369332"/>
          </a:xfrm>
          <a:prstGeom prst="rect">
            <a:avLst/>
          </a:prstGeom>
          <a:noFill/>
        </p:spPr>
        <p:txBody>
          <a:bodyPr wrap="none" rtlCol="0">
            <a:spAutoFit/>
          </a:bodyPr>
          <a:lstStyle/>
          <a:p>
            <a:r>
              <a:rPr lang="en-US" dirty="0"/>
              <a:t>time</a:t>
            </a:r>
          </a:p>
        </p:txBody>
      </p:sp>
      <p:sp>
        <p:nvSpPr>
          <p:cNvPr id="7" name="TextBox 6">
            <a:extLst>
              <a:ext uri="{FF2B5EF4-FFF2-40B4-BE49-F238E27FC236}">
                <a16:creationId xmlns:a16="http://schemas.microsoft.com/office/drawing/2014/main" id="{3BF455C3-7803-458D-95A6-DCF1334E6F6D}"/>
              </a:ext>
            </a:extLst>
          </p:cNvPr>
          <p:cNvSpPr txBox="1"/>
          <p:nvPr/>
        </p:nvSpPr>
        <p:spPr>
          <a:xfrm>
            <a:off x="2666999" y="1669018"/>
            <a:ext cx="821059" cy="369332"/>
          </a:xfrm>
          <a:prstGeom prst="rect">
            <a:avLst/>
          </a:prstGeom>
          <a:solidFill>
            <a:schemeClr val="bg1">
              <a:lumMod val="75000"/>
            </a:schemeClr>
          </a:solidFill>
        </p:spPr>
        <p:txBody>
          <a:bodyPr wrap="none" rtlCol="0">
            <a:spAutoFit/>
          </a:bodyPr>
          <a:lstStyle/>
          <a:p>
            <a:r>
              <a:rPr lang="en-US" dirty="0"/>
              <a:t>parent</a:t>
            </a:r>
          </a:p>
        </p:txBody>
      </p:sp>
      <p:cxnSp>
        <p:nvCxnSpPr>
          <p:cNvPr id="8" name="Straight Arrow Connector 7">
            <a:extLst>
              <a:ext uri="{FF2B5EF4-FFF2-40B4-BE49-F238E27FC236}">
                <a16:creationId xmlns:a16="http://schemas.microsoft.com/office/drawing/2014/main" id="{0E40BCF3-7DB7-4A19-9D13-093A377DF684}"/>
              </a:ext>
            </a:extLst>
          </p:cNvPr>
          <p:cNvCxnSpPr>
            <a:cxnSpLocks/>
          </p:cNvCxnSpPr>
          <p:nvPr/>
        </p:nvCxnSpPr>
        <p:spPr>
          <a:xfrm>
            <a:off x="3077528" y="2209800"/>
            <a:ext cx="1" cy="6858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DE431A0-E99F-40A0-8882-57A592F8C396}"/>
              </a:ext>
            </a:extLst>
          </p:cNvPr>
          <p:cNvCxnSpPr>
            <a:cxnSpLocks/>
          </p:cNvCxnSpPr>
          <p:nvPr/>
        </p:nvCxnSpPr>
        <p:spPr>
          <a:xfrm flipV="1">
            <a:off x="3077529" y="2872746"/>
            <a:ext cx="2274003" cy="22854"/>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1DEAEBA-4CE1-4F4F-AF8F-1A6B3F945A19}"/>
              </a:ext>
            </a:extLst>
          </p:cNvPr>
          <p:cNvSpPr txBox="1"/>
          <p:nvPr/>
        </p:nvSpPr>
        <p:spPr>
          <a:xfrm>
            <a:off x="5008009" y="1709839"/>
            <a:ext cx="647934" cy="369332"/>
          </a:xfrm>
          <a:prstGeom prst="rect">
            <a:avLst/>
          </a:prstGeom>
          <a:solidFill>
            <a:schemeClr val="bg1">
              <a:lumMod val="75000"/>
            </a:schemeClr>
          </a:solidFill>
        </p:spPr>
        <p:txBody>
          <a:bodyPr wrap="none" rtlCol="0">
            <a:spAutoFit/>
          </a:bodyPr>
          <a:lstStyle/>
          <a:p>
            <a:r>
              <a:rPr lang="en-US" dirty="0"/>
              <a:t>child</a:t>
            </a:r>
          </a:p>
        </p:txBody>
      </p:sp>
      <p:cxnSp>
        <p:nvCxnSpPr>
          <p:cNvPr id="14" name="Straight Arrow Connector 13">
            <a:extLst>
              <a:ext uri="{FF2B5EF4-FFF2-40B4-BE49-F238E27FC236}">
                <a16:creationId xmlns:a16="http://schemas.microsoft.com/office/drawing/2014/main" id="{AE789D6A-4977-4D81-BE39-076C871C5479}"/>
              </a:ext>
            </a:extLst>
          </p:cNvPr>
          <p:cNvCxnSpPr>
            <a:cxnSpLocks/>
          </p:cNvCxnSpPr>
          <p:nvPr/>
        </p:nvCxnSpPr>
        <p:spPr>
          <a:xfrm>
            <a:off x="5364710" y="2838994"/>
            <a:ext cx="0" cy="9906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39055B2-5E8E-4AE5-AFB3-3ECAE55C3C7F}"/>
              </a:ext>
            </a:extLst>
          </p:cNvPr>
          <p:cNvCxnSpPr>
            <a:cxnSpLocks/>
          </p:cNvCxnSpPr>
          <p:nvPr/>
        </p:nvCxnSpPr>
        <p:spPr>
          <a:xfrm>
            <a:off x="3077529" y="2933700"/>
            <a:ext cx="0" cy="30099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F738BE2-F768-4B6E-88CF-E7D39063D66D}"/>
              </a:ext>
            </a:extLst>
          </p:cNvPr>
          <p:cNvSpPr txBox="1"/>
          <p:nvPr/>
        </p:nvSpPr>
        <p:spPr>
          <a:xfrm>
            <a:off x="5655942" y="3697418"/>
            <a:ext cx="1774909" cy="369332"/>
          </a:xfrm>
          <a:prstGeom prst="rect">
            <a:avLst/>
          </a:prstGeom>
          <a:noFill/>
        </p:spPr>
        <p:txBody>
          <a:bodyPr wrap="none" rtlCol="0">
            <a:spAutoFit/>
          </a:bodyPr>
          <a:lstStyle/>
          <a:p>
            <a:r>
              <a:rPr lang="en-US" dirty="0"/>
              <a:t>Child terminates</a:t>
            </a:r>
          </a:p>
        </p:txBody>
      </p:sp>
      <p:sp>
        <p:nvSpPr>
          <p:cNvPr id="20" name="Multiplication Sign 19">
            <a:extLst>
              <a:ext uri="{FF2B5EF4-FFF2-40B4-BE49-F238E27FC236}">
                <a16:creationId xmlns:a16="http://schemas.microsoft.com/office/drawing/2014/main" id="{96F11F00-2098-445D-8AA4-1771D3E9FC24}"/>
              </a:ext>
            </a:extLst>
          </p:cNvPr>
          <p:cNvSpPr/>
          <p:nvPr/>
        </p:nvSpPr>
        <p:spPr>
          <a:xfrm>
            <a:off x="5008011" y="3619502"/>
            <a:ext cx="647932" cy="533395"/>
          </a:xfrm>
          <a:prstGeom prst="mathMultiply">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TextBox 20">
            <a:extLst>
              <a:ext uri="{FF2B5EF4-FFF2-40B4-BE49-F238E27FC236}">
                <a16:creationId xmlns:a16="http://schemas.microsoft.com/office/drawing/2014/main" id="{F3295617-D566-4B91-95ED-FCA5932EA53E}"/>
              </a:ext>
            </a:extLst>
          </p:cNvPr>
          <p:cNvSpPr txBox="1"/>
          <p:nvPr/>
        </p:nvSpPr>
        <p:spPr>
          <a:xfrm>
            <a:off x="2212349" y="2710934"/>
            <a:ext cx="944489" cy="369332"/>
          </a:xfrm>
          <a:prstGeom prst="rect">
            <a:avLst/>
          </a:prstGeom>
          <a:noFill/>
        </p:spPr>
        <p:txBody>
          <a:bodyPr wrap="none" rtlCol="0">
            <a:spAutoFit/>
          </a:bodyPr>
          <a:lstStyle/>
          <a:p>
            <a:r>
              <a:rPr lang="en-US" dirty="0">
                <a:latin typeface="Consolas" panose="020B0609020204030204" pitchFamily="49" charset="0"/>
              </a:rPr>
              <a:t>fork()</a:t>
            </a:r>
          </a:p>
        </p:txBody>
      </p:sp>
      <p:sp>
        <p:nvSpPr>
          <p:cNvPr id="24" name="TextBox 23">
            <a:extLst>
              <a:ext uri="{FF2B5EF4-FFF2-40B4-BE49-F238E27FC236}">
                <a16:creationId xmlns:a16="http://schemas.microsoft.com/office/drawing/2014/main" id="{D96BCB27-2BE2-4CF2-87A1-263639422FF8}"/>
              </a:ext>
            </a:extLst>
          </p:cNvPr>
          <p:cNvSpPr txBox="1"/>
          <p:nvPr/>
        </p:nvSpPr>
        <p:spPr>
          <a:xfrm>
            <a:off x="5562600" y="2907869"/>
            <a:ext cx="3173180" cy="646331"/>
          </a:xfrm>
          <a:prstGeom prst="rect">
            <a:avLst/>
          </a:prstGeom>
          <a:noFill/>
        </p:spPr>
        <p:txBody>
          <a:bodyPr wrap="square" rtlCol="0">
            <a:spAutoFit/>
          </a:bodyPr>
          <a:lstStyle/>
          <a:p>
            <a:r>
              <a:rPr lang="en-US" dirty="0"/>
              <a:t>child running/alive, it has both PCB entry and process image</a:t>
            </a:r>
          </a:p>
        </p:txBody>
      </p:sp>
      <p:sp>
        <p:nvSpPr>
          <p:cNvPr id="25" name="TextBox 24">
            <a:extLst>
              <a:ext uri="{FF2B5EF4-FFF2-40B4-BE49-F238E27FC236}">
                <a16:creationId xmlns:a16="http://schemas.microsoft.com/office/drawing/2014/main" id="{8E5963DF-978B-4D73-9DD8-A69C164CD165}"/>
              </a:ext>
            </a:extLst>
          </p:cNvPr>
          <p:cNvSpPr txBox="1"/>
          <p:nvPr/>
        </p:nvSpPr>
        <p:spPr>
          <a:xfrm>
            <a:off x="5564777" y="4098835"/>
            <a:ext cx="3173180" cy="923330"/>
          </a:xfrm>
          <a:prstGeom prst="rect">
            <a:avLst/>
          </a:prstGeom>
          <a:noFill/>
        </p:spPr>
        <p:txBody>
          <a:bodyPr wrap="square" rtlCol="0">
            <a:spAutoFit/>
          </a:bodyPr>
          <a:lstStyle/>
          <a:p>
            <a:r>
              <a:rPr lang="en-US" dirty="0">
                <a:solidFill>
                  <a:srgbClr val="FF0000"/>
                </a:solidFill>
              </a:rPr>
              <a:t>child exited and its process image deallocated, but the PCB persists – </a:t>
            </a:r>
            <a:r>
              <a:rPr lang="en-US" b="1" u="sng" dirty="0">
                <a:solidFill>
                  <a:srgbClr val="FF0000"/>
                </a:solidFill>
              </a:rPr>
              <a:t>Zombie State</a:t>
            </a:r>
          </a:p>
        </p:txBody>
      </p:sp>
      <p:cxnSp>
        <p:nvCxnSpPr>
          <p:cNvPr id="26" name="Straight Arrow Connector 25">
            <a:extLst>
              <a:ext uri="{FF2B5EF4-FFF2-40B4-BE49-F238E27FC236}">
                <a16:creationId xmlns:a16="http://schemas.microsoft.com/office/drawing/2014/main" id="{80C23482-98CE-482A-BFFB-7594E4603B5E}"/>
              </a:ext>
            </a:extLst>
          </p:cNvPr>
          <p:cNvCxnSpPr>
            <a:cxnSpLocks/>
          </p:cNvCxnSpPr>
          <p:nvPr/>
        </p:nvCxnSpPr>
        <p:spPr>
          <a:xfrm>
            <a:off x="5355771" y="4075611"/>
            <a:ext cx="15317" cy="1072550"/>
          </a:xfrm>
          <a:prstGeom prst="straightConnector1">
            <a:avLst/>
          </a:prstGeom>
          <a:ln w="28575">
            <a:solidFill>
              <a:srgbClr val="FF0000"/>
            </a:solidFill>
            <a:prstDash val="lgDashDotDot"/>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93A1969D-2442-422C-B407-F7D288ABABA1}"/>
              </a:ext>
            </a:extLst>
          </p:cNvPr>
          <p:cNvSpPr txBox="1"/>
          <p:nvPr/>
        </p:nvSpPr>
        <p:spPr>
          <a:xfrm>
            <a:off x="2109757" y="5022165"/>
            <a:ext cx="944489" cy="369332"/>
          </a:xfrm>
          <a:prstGeom prst="rect">
            <a:avLst/>
          </a:prstGeom>
          <a:noFill/>
        </p:spPr>
        <p:txBody>
          <a:bodyPr wrap="none" rtlCol="0">
            <a:spAutoFit/>
          </a:bodyPr>
          <a:lstStyle/>
          <a:p>
            <a:r>
              <a:rPr lang="en-US" dirty="0">
                <a:latin typeface="Consolas" panose="020B0609020204030204" pitchFamily="49" charset="0"/>
              </a:rPr>
              <a:t>wait()</a:t>
            </a:r>
          </a:p>
        </p:txBody>
      </p:sp>
      <p:cxnSp>
        <p:nvCxnSpPr>
          <p:cNvPr id="34" name="Straight Arrow Connector 33">
            <a:extLst>
              <a:ext uri="{FF2B5EF4-FFF2-40B4-BE49-F238E27FC236}">
                <a16:creationId xmlns:a16="http://schemas.microsoft.com/office/drawing/2014/main" id="{7889BBCC-669E-497E-A803-7C413093D964}"/>
              </a:ext>
            </a:extLst>
          </p:cNvPr>
          <p:cNvCxnSpPr>
            <a:cxnSpLocks/>
          </p:cNvCxnSpPr>
          <p:nvPr/>
        </p:nvCxnSpPr>
        <p:spPr>
          <a:xfrm flipV="1">
            <a:off x="3089426" y="5174834"/>
            <a:ext cx="2274003" cy="22854"/>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4F7E4C9D-CABE-480A-817B-797A05592F8B}"/>
              </a:ext>
            </a:extLst>
          </p:cNvPr>
          <p:cNvSpPr txBox="1"/>
          <p:nvPr/>
        </p:nvSpPr>
        <p:spPr>
          <a:xfrm>
            <a:off x="5746652" y="5192095"/>
            <a:ext cx="2949910" cy="369332"/>
          </a:xfrm>
          <a:prstGeom prst="rect">
            <a:avLst/>
          </a:prstGeom>
          <a:noFill/>
        </p:spPr>
        <p:txBody>
          <a:bodyPr wrap="none" rtlCol="0">
            <a:spAutoFit/>
          </a:bodyPr>
          <a:lstStyle/>
          <a:p>
            <a:r>
              <a:rPr lang="en-US" dirty="0">
                <a:solidFill>
                  <a:srgbClr val="00B050"/>
                </a:solidFill>
              </a:rPr>
              <a:t>Child completely deallocates</a:t>
            </a:r>
          </a:p>
        </p:txBody>
      </p:sp>
      <p:sp>
        <p:nvSpPr>
          <p:cNvPr id="36" name="Multiplication Sign 35">
            <a:extLst>
              <a:ext uri="{FF2B5EF4-FFF2-40B4-BE49-F238E27FC236}">
                <a16:creationId xmlns:a16="http://schemas.microsoft.com/office/drawing/2014/main" id="{93BB989F-4E93-4ABF-BEC7-5BF009062467}"/>
              </a:ext>
            </a:extLst>
          </p:cNvPr>
          <p:cNvSpPr/>
          <p:nvPr/>
        </p:nvSpPr>
        <p:spPr>
          <a:xfrm>
            <a:off x="5098721" y="5114179"/>
            <a:ext cx="647932" cy="533395"/>
          </a:xfrm>
          <a:prstGeom prst="mathMultiply">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113897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2A9D8-4F97-4131-89E4-8426A73A7D84}"/>
              </a:ext>
            </a:extLst>
          </p:cNvPr>
          <p:cNvSpPr>
            <a:spLocks noGrp="1"/>
          </p:cNvSpPr>
          <p:nvPr>
            <p:ph type="title"/>
          </p:nvPr>
        </p:nvSpPr>
        <p:spPr>
          <a:xfrm>
            <a:off x="1028700" y="152400"/>
            <a:ext cx="7505700" cy="685800"/>
          </a:xfrm>
        </p:spPr>
        <p:txBody>
          <a:bodyPr>
            <a:normAutofit fontScale="90000"/>
          </a:bodyPr>
          <a:lstStyle/>
          <a:p>
            <a:r>
              <a:rPr lang="en-US" dirty="0"/>
              <a:t>Automatic Reap w/o </a:t>
            </a:r>
            <a:r>
              <a:rPr lang="en-US" dirty="0">
                <a:latin typeface="Consolas" panose="020B0609020204030204" pitchFamily="49" charset="0"/>
              </a:rPr>
              <a:t>wait()</a:t>
            </a:r>
          </a:p>
        </p:txBody>
      </p:sp>
      <p:sp>
        <p:nvSpPr>
          <p:cNvPr id="3" name="Content Placeholder 2">
            <a:extLst>
              <a:ext uri="{FF2B5EF4-FFF2-40B4-BE49-F238E27FC236}">
                <a16:creationId xmlns:a16="http://schemas.microsoft.com/office/drawing/2014/main" id="{5E52388C-EA40-4AFE-8B7B-52F28D356654}"/>
              </a:ext>
            </a:extLst>
          </p:cNvPr>
          <p:cNvSpPr>
            <a:spLocks noGrp="1"/>
          </p:cNvSpPr>
          <p:nvPr>
            <p:ph idx="1"/>
          </p:nvPr>
        </p:nvSpPr>
        <p:spPr>
          <a:xfrm>
            <a:off x="1028700" y="762000"/>
            <a:ext cx="7200900" cy="5715000"/>
          </a:xfrm>
        </p:spPr>
        <p:txBody>
          <a:bodyPr/>
          <a:lstStyle/>
          <a:p>
            <a:r>
              <a:rPr lang="en-US" dirty="0"/>
              <a:t>This happens when the parent itself terminates w/o wait()</a:t>
            </a:r>
          </a:p>
          <a:p>
            <a:pPr lvl="1"/>
            <a:r>
              <a:rPr lang="en-US" dirty="0"/>
              <a:t>The kernel is no longer obligated to keep PCB of the dead child</a:t>
            </a:r>
          </a:p>
        </p:txBody>
      </p:sp>
      <p:grpSp>
        <p:nvGrpSpPr>
          <p:cNvPr id="15" name="Group 14">
            <a:extLst>
              <a:ext uri="{FF2B5EF4-FFF2-40B4-BE49-F238E27FC236}">
                <a16:creationId xmlns:a16="http://schemas.microsoft.com/office/drawing/2014/main" id="{4C0941D3-D92E-4857-B612-A0D44DE10275}"/>
              </a:ext>
            </a:extLst>
          </p:cNvPr>
          <p:cNvGrpSpPr/>
          <p:nvPr/>
        </p:nvGrpSpPr>
        <p:grpSpPr>
          <a:xfrm>
            <a:off x="642243" y="2200241"/>
            <a:ext cx="7760255" cy="3404533"/>
            <a:chOff x="642243" y="2200241"/>
            <a:chExt cx="7760255" cy="3404533"/>
          </a:xfrm>
        </p:grpSpPr>
        <p:grpSp>
          <p:nvGrpSpPr>
            <p:cNvPr id="4" name="Group 3">
              <a:extLst>
                <a:ext uri="{FF2B5EF4-FFF2-40B4-BE49-F238E27FC236}">
                  <a16:creationId xmlns:a16="http://schemas.microsoft.com/office/drawing/2014/main" id="{C69DE785-8913-4C4D-A0B5-0D4D2624D4A5}"/>
                </a:ext>
              </a:extLst>
            </p:cNvPr>
            <p:cNvGrpSpPr/>
            <p:nvPr/>
          </p:nvGrpSpPr>
          <p:grpSpPr>
            <a:xfrm>
              <a:off x="1160601" y="2200241"/>
              <a:ext cx="7241897" cy="3177221"/>
              <a:chOff x="1493883" y="1669018"/>
              <a:chExt cx="7241897" cy="3177221"/>
            </a:xfrm>
          </p:grpSpPr>
          <p:cxnSp>
            <p:nvCxnSpPr>
              <p:cNvPr id="5" name="Straight Arrow Connector 4">
                <a:extLst>
                  <a:ext uri="{FF2B5EF4-FFF2-40B4-BE49-F238E27FC236}">
                    <a16:creationId xmlns:a16="http://schemas.microsoft.com/office/drawing/2014/main" id="{5D0ECF1A-5AD4-43D9-9FFD-7F65178571D3}"/>
                  </a:ext>
                </a:extLst>
              </p:cNvPr>
              <p:cNvCxnSpPr>
                <a:cxnSpLocks/>
              </p:cNvCxnSpPr>
              <p:nvPr/>
            </p:nvCxnSpPr>
            <p:spPr>
              <a:xfrm>
                <a:off x="1828800" y="2749034"/>
                <a:ext cx="0" cy="87046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E570FAE1-72E6-4FD1-8ED3-90B6E1616DCF}"/>
                  </a:ext>
                </a:extLst>
              </p:cNvPr>
              <p:cNvSpPr txBox="1"/>
              <p:nvPr/>
            </p:nvSpPr>
            <p:spPr>
              <a:xfrm>
                <a:off x="1493883" y="2341602"/>
                <a:ext cx="615874" cy="369332"/>
              </a:xfrm>
              <a:prstGeom prst="rect">
                <a:avLst/>
              </a:prstGeom>
              <a:noFill/>
            </p:spPr>
            <p:txBody>
              <a:bodyPr wrap="none" rtlCol="0">
                <a:spAutoFit/>
              </a:bodyPr>
              <a:lstStyle/>
              <a:p>
                <a:r>
                  <a:rPr lang="en-US" dirty="0"/>
                  <a:t>time</a:t>
                </a:r>
              </a:p>
            </p:txBody>
          </p:sp>
          <p:sp>
            <p:nvSpPr>
              <p:cNvPr id="7" name="TextBox 6">
                <a:extLst>
                  <a:ext uri="{FF2B5EF4-FFF2-40B4-BE49-F238E27FC236}">
                    <a16:creationId xmlns:a16="http://schemas.microsoft.com/office/drawing/2014/main" id="{3BF455C3-7803-458D-95A6-DCF1334E6F6D}"/>
                  </a:ext>
                </a:extLst>
              </p:cNvPr>
              <p:cNvSpPr txBox="1"/>
              <p:nvPr/>
            </p:nvSpPr>
            <p:spPr>
              <a:xfrm>
                <a:off x="2666999" y="1669018"/>
                <a:ext cx="821059" cy="369332"/>
              </a:xfrm>
              <a:prstGeom prst="rect">
                <a:avLst/>
              </a:prstGeom>
              <a:solidFill>
                <a:schemeClr val="bg1">
                  <a:lumMod val="75000"/>
                </a:schemeClr>
              </a:solidFill>
            </p:spPr>
            <p:txBody>
              <a:bodyPr wrap="none" rtlCol="0">
                <a:spAutoFit/>
              </a:bodyPr>
              <a:lstStyle/>
              <a:p>
                <a:r>
                  <a:rPr lang="en-US" dirty="0"/>
                  <a:t>parent</a:t>
                </a:r>
              </a:p>
            </p:txBody>
          </p:sp>
          <p:cxnSp>
            <p:nvCxnSpPr>
              <p:cNvPr id="8" name="Straight Arrow Connector 7">
                <a:extLst>
                  <a:ext uri="{FF2B5EF4-FFF2-40B4-BE49-F238E27FC236}">
                    <a16:creationId xmlns:a16="http://schemas.microsoft.com/office/drawing/2014/main" id="{0E40BCF3-7DB7-4A19-9D13-093A377DF684}"/>
                  </a:ext>
                </a:extLst>
              </p:cNvPr>
              <p:cNvCxnSpPr>
                <a:cxnSpLocks/>
              </p:cNvCxnSpPr>
              <p:nvPr/>
            </p:nvCxnSpPr>
            <p:spPr>
              <a:xfrm>
                <a:off x="3077528" y="2209800"/>
                <a:ext cx="1" cy="6858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DE431A0-E99F-40A0-8882-57A592F8C396}"/>
                  </a:ext>
                </a:extLst>
              </p:cNvPr>
              <p:cNvCxnSpPr>
                <a:cxnSpLocks/>
              </p:cNvCxnSpPr>
              <p:nvPr/>
            </p:nvCxnSpPr>
            <p:spPr>
              <a:xfrm flipV="1">
                <a:off x="3077529" y="2872746"/>
                <a:ext cx="2274003" cy="22854"/>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1DEAEBA-4CE1-4F4F-AF8F-1A6B3F945A19}"/>
                  </a:ext>
                </a:extLst>
              </p:cNvPr>
              <p:cNvSpPr txBox="1"/>
              <p:nvPr/>
            </p:nvSpPr>
            <p:spPr>
              <a:xfrm>
                <a:off x="5008009" y="1709839"/>
                <a:ext cx="647934" cy="369332"/>
              </a:xfrm>
              <a:prstGeom prst="rect">
                <a:avLst/>
              </a:prstGeom>
              <a:solidFill>
                <a:schemeClr val="bg1">
                  <a:lumMod val="75000"/>
                </a:schemeClr>
              </a:solidFill>
            </p:spPr>
            <p:txBody>
              <a:bodyPr wrap="none" rtlCol="0">
                <a:spAutoFit/>
              </a:bodyPr>
              <a:lstStyle/>
              <a:p>
                <a:r>
                  <a:rPr lang="en-US" dirty="0"/>
                  <a:t>child</a:t>
                </a:r>
              </a:p>
            </p:txBody>
          </p:sp>
          <p:cxnSp>
            <p:nvCxnSpPr>
              <p:cNvPr id="14" name="Straight Arrow Connector 13">
                <a:extLst>
                  <a:ext uri="{FF2B5EF4-FFF2-40B4-BE49-F238E27FC236}">
                    <a16:creationId xmlns:a16="http://schemas.microsoft.com/office/drawing/2014/main" id="{AE789D6A-4977-4D81-BE39-076C871C5479}"/>
                  </a:ext>
                </a:extLst>
              </p:cNvPr>
              <p:cNvCxnSpPr>
                <a:cxnSpLocks/>
              </p:cNvCxnSpPr>
              <p:nvPr/>
            </p:nvCxnSpPr>
            <p:spPr>
              <a:xfrm>
                <a:off x="5364710" y="2838994"/>
                <a:ext cx="0" cy="9906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39055B2-5E8E-4AE5-AFB3-3ECAE55C3C7F}"/>
                  </a:ext>
                </a:extLst>
              </p:cNvPr>
              <p:cNvCxnSpPr>
                <a:cxnSpLocks/>
              </p:cNvCxnSpPr>
              <p:nvPr/>
            </p:nvCxnSpPr>
            <p:spPr>
              <a:xfrm>
                <a:off x="3077529" y="2933700"/>
                <a:ext cx="11897" cy="156427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F738BE2-F768-4B6E-88CF-E7D39063D66D}"/>
                  </a:ext>
                </a:extLst>
              </p:cNvPr>
              <p:cNvSpPr txBox="1"/>
              <p:nvPr/>
            </p:nvSpPr>
            <p:spPr>
              <a:xfrm>
                <a:off x="5655942" y="3697418"/>
                <a:ext cx="1774909" cy="369332"/>
              </a:xfrm>
              <a:prstGeom prst="rect">
                <a:avLst/>
              </a:prstGeom>
              <a:noFill/>
            </p:spPr>
            <p:txBody>
              <a:bodyPr wrap="none" rtlCol="0">
                <a:spAutoFit/>
              </a:bodyPr>
              <a:lstStyle/>
              <a:p>
                <a:r>
                  <a:rPr lang="en-US" dirty="0"/>
                  <a:t>Child terminates</a:t>
                </a:r>
              </a:p>
            </p:txBody>
          </p:sp>
          <p:sp>
            <p:nvSpPr>
              <p:cNvPr id="20" name="Multiplication Sign 19">
                <a:extLst>
                  <a:ext uri="{FF2B5EF4-FFF2-40B4-BE49-F238E27FC236}">
                    <a16:creationId xmlns:a16="http://schemas.microsoft.com/office/drawing/2014/main" id="{96F11F00-2098-445D-8AA4-1771D3E9FC24}"/>
                  </a:ext>
                </a:extLst>
              </p:cNvPr>
              <p:cNvSpPr/>
              <p:nvPr/>
            </p:nvSpPr>
            <p:spPr>
              <a:xfrm>
                <a:off x="5008011" y="3619502"/>
                <a:ext cx="647932" cy="533395"/>
              </a:xfrm>
              <a:prstGeom prst="mathMultiply">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F3295617-D566-4B91-95ED-FCA5932EA53E}"/>
                  </a:ext>
                </a:extLst>
              </p:cNvPr>
              <p:cNvSpPr txBox="1"/>
              <p:nvPr/>
            </p:nvSpPr>
            <p:spPr>
              <a:xfrm>
                <a:off x="2212349" y="2710934"/>
                <a:ext cx="944489" cy="369332"/>
              </a:xfrm>
              <a:prstGeom prst="rect">
                <a:avLst/>
              </a:prstGeom>
              <a:noFill/>
            </p:spPr>
            <p:txBody>
              <a:bodyPr wrap="none" rtlCol="0">
                <a:spAutoFit/>
              </a:bodyPr>
              <a:lstStyle/>
              <a:p>
                <a:r>
                  <a:rPr lang="en-US" dirty="0">
                    <a:latin typeface="Consolas" panose="020B0609020204030204" pitchFamily="49" charset="0"/>
                  </a:rPr>
                  <a:t>fork()</a:t>
                </a:r>
              </a:p>
            </p:txBody>
          </p:sp>
          <p:sp>
            <p:nvSpPr>
              <p:cNvPr id="24" name="TextBox 23">
                <a:extLst>
                  <a:ext uri="{FF2B5EF4-FFF2-40B4-BE49-F238E27FC236}">
                    <a16:creationId xmlns:a16="http://schemas.microsoft.com/office/drawing/2014/main" id="{D96BCB27-2BE2-4CF2-87A1-263639422FF8}"/>
                  </a:ext>
                </a:extLst>
              </p:cNvPr>
              <p:cNvSpPr txBox="1"/>
              <p:nvPr/>
            </p:nvSpPr>
            <p:spPr>
              <a:xfrm>
                <a:off x="5562600" y="2907869"/>
                <a:ext cx="3173180" cy="646331"/>
              </a:xfrm>
              <a:prstGeom prst="rect">
                <a:avLst/>
              </a:prstGeom>
              <a:noFill/>
            </p:spPr>
            <p:txBody>
              <a:bodyPr wrap="square" rtlCol="0">
                <a:spAutoFit/>
              </a:bodyPr>
              <a:lstStyle/>
              <a:p>
                <a:r>
                  <a:rPr lang="en-US" dirty="0"/>
                  <a:t>child running/alive, it has both PCB entry and process image</a:t>
                </a:r>
              </a:p>
            </p:txBody>
          </p:sp>
          <p:sp>
            <p:nvSpPr>
              <p:cNvPr id="25" name="TextBox 24">
                <a:extLst>
                  <a:ext uri="{FF2B5EF4-FFF2-40B4-BE49-F238E27FC236}">
                    <a16:creationId xmlns:a16="http://schemas.microsoft.com/office/drawing/2014/main" id="{8E5963DF-978B-4D73-9DD8-A69C164CD165}"/>
                  </a:ext>
                </a:extLst>
              </p:cNvPr>
              <p:cNvSpPr txBox="1"/>
              <p:nvPr/>
            </p:nvSpPr>
            <p:spPr>
              <a:xfrm>
                <a:off x="5655941" y="4046147"/>
                <a:ext cx="2663024" cy="369332"/>
              </a:xfrm>
              <a:prstGeom prst="rect">
                <a:avLst/>
              </a:prstGeom>
              <a:noFill/>
            </p:spPr>
            <p:txBody>
              <a:bodyPr wrap="square" rtlCol="0">
                <a:spAutoFit/>
              </a:bodyPr>
              <a:lstStyle/>
              <a:p>
                <a:r>
                  <a:rPr lang="en-US" dirty="0">
                    <a:solidFill>
                      <a:srgbClr val="FF0000"/>
                    </a:solidFill>
                  </a:rPr>
                  <a:t>Child in Zombie state</a:t>
                </a:r>
              </a:p>
            </p:txBody>
          </p:sp>
          <p:cxnSp>
            <p:nvCxnSpPr>
              <p:cNvPr id="26" name="Straight Arrow Connector 25">
                <a:extLst>
                  <a:ext uri="{FF2B5EF4-FFF2-40B4-BE49-F238E27FC236}">
                    <a16:creationId xmlns:a16="http://schemas.microsoft.com/office/drawing/2014/main" id="{80C23482-98CE-482A-BFFB-7594E4603B5E}"/>
                  </a:ext>
                </a:extLst>
              </p:cNvPr>
              <p:cNvCxnSpPr>
                <a:cxnSpLocks/>
              </p:cNvCxnSpPr>
              <p:nvPr/>
            </p:nvCxnSpPr>
            <p:spPr>
              <a:xfrm>
                <a:off x="5355771" y="4075611"/>
                <a:ext cx="3420" cy="465295"/>
              </a:xfrm>
              <a:prstGeom prst="straightConnector1">
                <a:avLst/>
              </a:prstGeom>
              <a:ln w="28575">
                <a:solidFill>
                  <a:srgbClr val="FF0000"/>
                </a:solidFill>
                <a:prstDash val="lgDashDotDot"/>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93A1969D-2442-422C-B407-F7D288ABABA1}"/>
                  </a:ext>
                </a:extLst>
              </p:cNvPr>
              <p:cNvSpPr txBox="1"/>
              <p:nvPr/>
            </p:nvSpPr>
            <p:spPr>
              <a:xfrm>
                <a:off x="1960142" y="4356240"/>
                <a:ext cx="944489" cy="369332"/>
              </a:xfrm>
              <a:prstGeom prst="rect">
                <a:avLst/>
              </a:prstGeom>
              <a:noFill/>
            </p:spPr>
            <p:txBody>
              <a:bodyPr wrap="none" rtlCol="0">
                <a:spAutoFit/>
              </a:bodyPr>
              <a:lstStyle/>
              <a:p>
                <a:r>
                  <a:rPr lang="en-US" dirty="0">
                    <a:latin typeface="Consolas" panose="020B0609020204030204" pitchFamily="49" charset="0"/>
                  </a:rPr>
                  <a:t>exit()</a:t>
                </a:r>
              </a:p>
            </p:txBody>
          </p:sp>
          <p:cxnSp>
            <p:nvCxnSpPr>
              <p:cNvPr id="34" name="Straight Arrow Connector 33">
                <a:extLst>
                  <a:ext uri="{FF2B5EF4-FFF2-40B4-BE49-F238E27FC236}">
                    <a16:creationId xmlns:a16="http://schemas.microsoft.com/office/drawing/2014/main" id="{7889BBCC-669E-497E-A803-7C413093D964}"/>
                  </a:ext>
                </a:extLst>
              </p:cNvPr>
              <p:cNvCxnSpPr>
                <a:cxnSpLocks/>
              </p:cNvCxnSpPr>
              <p:nvPr/>
            </p:nvCxnSpPr>
            <p:spPr>
              <a:xfrm flipV="1">
                <a:off x="3231526" y="4540906"/>
                <a:ext cx="2100450" cy="31794"/>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4F7E4C9D-CABE-480A-817B-797A05592F8B}"/>
                  </a:ext>
                </a:extLst>
              </p:cNvPr>
              <p:cNvSpPr txBox="1"/>
              <p:nvPr/>
            </p:nvSpPr>
            <p:spPr>
              <a:xfrm>
                <a:off x="5665703" y="4435073"/>
                <a:ext cx="2949910" cy="369332"/>
              </a:xfrm>
              <a:prstGeom prst="rect">
                <a:avLst/>
              </a:prstGeom>
              <a:noFill/>
            </p:spPr>
            <p:txBody>
              <a:bodyPr wrap="none" rtlCol="0">
                <a:spAutoFit/>
              </a:bodyPr>
              <a:lstStyle/>
              <a:p>
                <a:r>
                  <a:rPr lang="en-US" dirty="0">
                    <a:solidFill>
                      <a:srgbClr val="00B050"/>
                    </a:solidFill>
                  </a:rPr>
                  <a:t>Child completely deallocates</a:t>
                </a:r>
              </a:p>
            </p:txBody>
          </p:sp>
          <p:sp>
            <p:nvSpPr>
              <p:cNvPr id="36" name="Multiplication Sign 35">
                <a:extLst>
                  <a:ext uri="{FF2B5EF4-FFF2-40B4-BE49-F238E27FC236}">
                    <a16:creationId xmlns:a16="http://schemas.microsoft.com/office/drawing/2014/main" id="{93BB989F-4E93-4ABF-BEC7-5BF009062467}"/>
                  </a:ext>
                </a:extLst>
              </p:cNvPr>
              <p:cNvSpPr/>
              <p:nvPr/>
            </p:nvSpPr>
            <p:spPr>
              <a:xfrm>
                <a:off x="5070501" y="4312844"/>
                <a:ext cx="647932" cy="533395"/>
              </a:xfrm>
              <a:prstGeom prst="mathMultiply">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TextBox 22">
              <a:extLst>
                <a:ext uri="{FF2B5EF4-FFF2-40B4-BE49-F238E27FC236}">
                  <a16:creationId xmlns:a16="http://schemas.microsoft.com/office/drawing/2014/main" id="{3984CE57-8550-4D0C-AE91-DBBCA4ED0173}"/>
                </a:ext>
              </a:extLst>
            </p:cNvPr>
            <p:cNvSpPr txBox="1"/>
            <p:nvPr/>
          </p:nvSpPr>
          <p:spPr>
            <a:xfrm>
              <a:off x="642243" y="4681444"/>
              <a:ext cx="1249308" cy="923330"/>
            </a:xfrm>
            <a:prstGeom prst="rect">
              <a:avLst/>
            </a:prstGeom>
            <a:noFill/>
          </p:spPr>
          <p:txBody>
            <a:bodyPr wrap="square" rtlCol="0">
              <a:spAutoFit/>
            </a:bodyPr>
            <a:lstStyle/>
            <a:p>
              <a:r>
                <a:rPr lang="en-US" dirty="0"/>
                <a:t>Parent finishes w/o wait()</a:t>
              </a:r>
            </a:p>
          </p:txBody>
        </p:sp>
        <p:sp>
          <p:nvSpPr>
            <p:cNvPr id="27" name="Multiplication Sign 26">
              <a:extLst>
                <a:ext uri="{FF2B5EF4-FFF2-40B4-BE49-F238E27FC236}">
                  <a16:creationId xmlns:a16="http://schemas.microsoft.com/office/drawing/2014/main" id="{A069C010-5036-4D6F-9C88-018280FBF386}"/>
                </a:ext>
              </a:extLst>
            </p:cNvPr>
            <p:cNvSpPr/>
            <p:nvPr/>
          </p:nvSpPr>
          <p:spPr>
            <a:xfrm>
              <a:off x="2400069" y="4839731"/>
              <a:ext cx="647932" cy="533395"/>
            </a:xfrm>
            <a:prstGeom prst="mathMultiply">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5513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550" y="349193"/>
            <a:ext cx="7486650" cy="1086936"/>
          </a:xfrm>
        </p:spPr>
        <p:txBody>
          <a:bodyPr>
            <a:normAutofit fontScale="90000"/>
          </a:bodyPr>
          <a:lstStyle/>
          <a:p>
            <a:r>
              <a:rPr lang="en-US" dirty="0"/>
              <a:t>Running Another Program from a C/C++ program</a:t>
            </a:r>
          </a:p>
        </p:txBody>
      </p:sp>
      <p:sp>
        <p:nvSpPr>
          <p:cNvPr id="6" name="Content Placeholder 5"/>
          <p:cNvSpPr>
            <a:spLocks noGrp="1"/>
          </p:cNvSpPr>
          <p:nvPr>
            <p:ph idx="1"/>
          </p:nvPr>
        </p:nvSpPr>
        <p:spPr>
          <a:xfrm>
            <a:off x="599614" y="2069859"/>
            <a:ext cx="4949952" cy="3416541"/>
          </a:xfrm>
        </p:spPr>
        <p:txBody>
          <a:bodyPr>
            <a:normAutofit/>
          </a:bodyPr>
          <a:lstStyle/>
          <a:p>
            <a:r>
              <a:rPr lang="en-US" dirty="0"/>
              <a:t>Say, the other program’s name is </a:t>
            </a:r>
            <a:r>
              <a:rPr lang="en-US" b="1" dirty="0"/>
              <a:t>name</a:t>
            </a:r>
          </a:p>
          <a:p>
            <a:r>
              <a:rPr lang="en-US" dirty="0"/>
              <a:t>The current program makes a system call </a:t>
            </a:r>
            <a:br>
              <a:rPr lang="en-US" dirty="0"/>
            </a:br>
            <a:r>
              <a:rPr lang="en-US" sz="2400" b="1" dirty="0">
                <a:solidFill>
                  <a:srgbClr val="FF0000"/>
                </a:solidFill>
                <a:latin typeface="Courier New" panose="02070309020205020404" pitchFamily="49" charset="0"/>
                <a:cs typeface="Courier New" panose="02070309020205020404" pitchFamily="49" charset="0"/>
              </a:rPr>
              <a:t>exec(“name”, </a:t>
            </a:r>
            <a:r>
              <a:rPr lang="en-US" sz="2400" b="1" dirty="0" err="1">
                <a:solidFill>
                  <a:srgbClr val="FF0000"/>
                </a:solidFill>
                <a:latin typeface="Courier New" panose="02070309020205020404" pitchFamily="49" charset="0"/>
                <a:cs typeface="Courier New" panose="02070309020205020404" pitchFamily="49" charset="0"/>
              </a:rPr>
              <a:t>arglist</a:t>
            </a:r>
            <a:r>
              <a:rPr lang="en-US" sz="2400" b="1" dirty="0">
                <a:solidFill>
                  <a:srgbClr val="FF0000"/>
                </a:solidFill>
                <a:latin typeface="Courier New" panose="02070309020205020404" pitchFamily="49" charset="0"/>
                <a:cs typeface="Courier New" panose="02070309020205020404" pitchFamily="49" charset="0"/>
              </a:rPr>
              <a:t>)</a:t>
            </a:r>
            <a:endParaRPr lang="en-US" sz="2400" dirty="0">
              <a:solidFill>
                <a:srgbClr val="FF0000"/>
              </a:solidFill>
              <a:latin typeface="Courier New" panose="02070309020205020404" pitchFamily="49" charset="0"/>
              <a:cs typeface="Courier New" panose="02070309020205020404" pitchFamily="49" charset="0"/>
            </a:endParaRPr>
          </a:p>
          <a:p>
            <a:r>
              <a:rPr lang="en-US" dirty="0"/>
              <a:t>Kernel loads the “</a:t>
            </a:r>
            <a:r>
              <a:rPr lang="en-US" b="1" dirty="0"/>
              <a:t>name</a:t>
            </a:r>
            <a:r>
              <a:rPr lang="en-US" dirty="0"/>
              <a:t>” executable program from disk into the process</a:t>
            </a:r>
          </a:p>
          <a:p>
            <a:r>
              <a:rPr lang="en-US" dirty="0"/>
              <a:t>Kernel copies </a:t>
            </a:r>
            <a:r>
              <a:rPr lang="en-US" b="1" dirty="0" err="1"/>
              <a:t>arglist</a:t>
            </a:r>
            <a:r>
              <a:rPr lang="en-US" dirty="0"/>
              <a:t> into the process</a:t>
            </a:r>
          </a:p>
          <a:p>
            <a:r>
              <a:rPr lang="en-US" dirty="0"/>
              <a:t>Kernel calls </a:t>
            </a:r>
            <a:r>
              <a:rPr lang="en-US" b="1" dirty="0"/>
              <a:t>main(</a:t>
            </a:r>
            <a:r>
              <a:rPr lang="en-US" b="1" dirty="0" err="1"/>
              <a:t>arglist</a:t>
            </a:r>
            <a:r>
              <a:rPr lang="en-US" b="1" dirty="0"/>
              <a:t>)</a:t>
            </a:r>
            <a:r>
              <a:rPr lang="en-US" dirty="0"/>
              <a:t> of the </a:t>
            </a:r>
            <a:r>
              <a:rPr lang="en-US" b="1" dirty="0"/>
              <a:t>name</a:t>
            </a:r>
            <a:r>
              <a:rPr lang="en-US" dirty="0"/>
              <a:t> program</a:t>
            </a:r>
          </a:p>
        </p:txBody>
      </p:sp>
      <p:pic>
        <p:nvPicPr>
          <p:cNvPr id="7" name="Picture 6" descr="prgcallspro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5807" y="1905000"/>
            <a:ext cx="2685393" cy="3733800"/>
          </a:xfrm>
          <a:prstGeom prst="rect">
            <a:avLst/>
          </a:prstGeom>
        </p:spPr>
      </p:pic>
      <p:cxnSp>
        <p:nvCxnSpPr>
          <p:cNvPr id="9" name="Straight Arrow Connector 8"/>
          <p:cNvCxnSpPr/>
          <p:nvPr/>
        </p:nvCxnSpPr>
        <p:spPr>
          <a:xfrm flipH="1">
            <a:off x="6858000" y="1752600"/>
            <a:ext cx="609600" cy="838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H="1">
            <a:off x="7086600" y="2971800"/>
            <a:ext cx="6096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H="1">
            <a:off x="8382000" y="2971800"/>
            <a:ext cx="6096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H="1">
            <a:off x="7086600" y="5029200"/>
            <a:ext cx="14478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flipV="1">
            <a:off x="6858000" y="3048000"/>
            <a:ext cx="0" cy="1981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7592066" y="5029200"/>
            <a:ext cx="1572027" cy="369332"/>
          </a:xfrm>
          <a:prstGeom prst="rect">
            <a:avLst/>
          </a:prstGeom>
          <a:noFill/>
        </p:spPr>
        <p:txBody>
          <a:bodyPr wrap="none" rtlCol="0">
            <a:spAutoFit/>
          </a:bodyPr>
          <a:lstStyle/>
          <a:p>
            <a:r>
              <a:rPr lang="en-US" dirty="0"/>
              <a:t>program to run</a:t>
            </a:r>
          </a:p>
        </p:txBody>
      </p:sp>
      <p:sp>
        <p:nvSpPr>
          <p:cNvPr id="22" name="TextBox 21"/>
          <p:cNvSpPr txBox="1"/>
          <p:nvPr/>
        </p:nvSpPr>
        <p:spPr>
          <a:xfrm>
            <a:off x="7620000" y="3048000"/>
            <a:ext cx="1600431" cy="369332"/>
          </a:xfrm>
          <a:prstGeom prst="rect">
            <a:avLst/>
          </a:prstGeom>
          <a:noFill/>
        </p:spPr>
        <p:txBody>
          <a:bodyPr wrap="none" rtlCol="0">
            <a:spAutoFit/>
          </a:bodyPr>
          <a:lstStyle/>
          <a:p>
            <a:r>
              <a:rPr lang="en-US" dirty="0"/>
              <a:t>array of strings</a:t>
            </a:r>
          </a:p>
        </p:txBody>
      </p:sp>
      <p:sp>
        <p:nvSpPr>
          <p:cNvPr id="23" name="TextBox 22"/>
          <p:cNvSpPr txBox="1"/>
          <p:nvPr/>
        </p:nvSpPr>
        <p:spPr>
          <a:xfrm>
            <a:off x="7467600" y="1524000"/>
            <a:ext cx="857664" cy="369332"/>
          </a:xfrm>
          <a:prstGeom prst="rect">
            <a:avLst/>
          </a:prstGeom>
          <a:noFill/>
        </p:spPr>
        <p:txBody>
          <a:bodyPr wrap="none" rtlCol="0">
            <a:spAutoFit/>
          </a:bodyPr>
          <a:lstStyle/>
          <a:p>
            <a:r>
              <a:rPr lang="en-US" dirty="0"/>
              <a:t>process</a:t>
            </a:r>
          </a:p>
        </p:txBody>
      </p:sp>
      <p:sp>
        <p:nvSpPr>
          <p:cNvPr id="24" name="TextBox 23"/>
          <p:cNvSpPr txBox="1"/>
          <p:nvPr/>
        </p:nvSpPr>
        <p:spPr>
          <a:xfrm>
            <a:off x="6781800" y="3276600"/>
            <a:ext cx="311304" cy="369332"/>
          </a:xfrm>
          <a:prstGeom prst="rect">
            <a:avLst/>
          </a:prstGeom>
          <a:noFill/>
        </p:spPr>
        <p:txBody>
          <a:bodyPr wrap="none" rtlCol="0">
            <a:spAutoFit/>
          </a:bodyPr>
          <a:lstStyle/>
          <a:p>
            <a:r>
              <a:rPr lang="en-US" dirty="0"/>
              <a:t>2</a:t>
            </a:r>
          </a:p>
        </p:txBody>
      </p:sp>
      <p:sp>
        <p:nvSpPr>
          <p:cNvPr id="25" name="TextBox 24"/>
          <p:cNvSpPr txBox="1"/>
          <p:nvPr/>
        </p:nvSpPr>
        <p:spPr>
          <a:xfrm>
            <a:off x="7391400" y="2895600"/>
            <a:ext cx="311304" cy="369332"/>
          </a:xfrm>
          <a:prstGeom prst="rect">
            <a:avLst/>
          </a:prstGeom>
          <a:noFill/>
        </p:spPr>
        <p:txBody>
          <a:bodyPr wrap="none" rtlCol="0">
            <a:spAutoFit/>
          </a:bodyPr>
          <a:lstStyle/>
          <a:p>
            <a:r>
              <a:rPr lang="en-US" dirty="0"/>
              <a:t>3</a:t>
            </a:r>
          </a:p>
        </p:txBody>
      </p:sp>
      <p:sp>
        <p:nvSpPr>
          <p:cNvPr id="19" name="TextBox 18"/>
          <p:cNvSpPr txBox="1"/>
          <p:nvPr/>
        </p:nvSpPr>
        <p:spPr>
          <a:xfrm>
            <a:off x="7194501" y="2069859"/>
            <a:ext cx="311304" cy="369332"/>
          </a:xfrm>
          <a:prstGeom prst="rect">
            <a:avLst/>
          </a:prstGeom>
          <a:noFill/>
        </p:spPr>
        <p:txBody>
          <a:bodyPr wrap="none" rtlCol="0">
            <a:spAutoFit/>
          </a:bodyPr>
          <a:lstStyle/>
          <a:p>
            <a:r>
              <a:rPr lang="en-US" dirty="0"/>
              <a:t>1</a:t>
            </a:r>
          </a:p>
        </p:txBody>
      </p:sp>
    </p:spTree>
    <p:extLst>
      <p:ext uri="{BB962C8B-B14F-4D97-AF65-F5344CB8AC3E}">
        <p14:creationId xmlns:p14="http://schemas.microsoft.com/office/powerpoint/2010/main" val="37897952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2A9D8-4F97-4131-89E4-8426A73A7D84}"/>
              </a:ext>
            </a:extLst>
          </p:cNvPr>
          <p:cNvSpPr>
            <a:spLocks noGrp="1"/>
          </p:cNvSpPr>
          <p:nvPr>
            <p:ph type="title"/>
          </p:nvPr>
        </p:nvSpPr>
        <p:spPr>
          <a:xfrm>
            <a:off x="1028700" y="152400"/>
            <a:ext cx="7505700" cy="685800"/>
          </a:xfrm>
        </p:spPr>
        <p:txBody>
          <a:bodyPr>
            <a:normAutofit fontScale="90000"/>
          </a:bodyPr>
          <a:lstStyle/>
          <a:p>
            <a:r>
              <a:rPr lang="en-US" dirty="0"/>
              <a:t>Automatic Reap w/o </a:t>
            </a:r>
            <a:r>
              <a:rPr lang="en-US" dirty="0">
                <a:latin typeface="Consolas" panose="020B0609020204030204" pitchFamily="49" charset="0"/>
              </a:rPr>
              <a:t>wait() – </a:t>
            </a:r>
            <a:r>
              <a:rPr lang="en-US" dirty="0"/>
              <a:t>Another Scenario</a:t>
            </a:r>
          </a:p>
        </p:txBody>
      </p:sp>
      <p:sp>
        <p:nvSpPr>
          <p:cNvPr id="3" name="Content Placeholder 2">
            <a:extLst>
              <a:ext uri="{FF2B5EF4-FFF2-40B4-BE49-F238E27FC236}">
                <a16:creationId xmlns:a16="http://schemas.microsoft.com/office/drawing/2014/main" id="{5E52388C-EA40-4AFE-8B7B-52F28D356654}"/>
              </a:ext>
            </a:extLst>
          </p:cNvPr>
          <p:cNvSpPr>
            <a:spLocks noGrp="1"/>
          </p:cNvSpPr>
          <p:nvPr>
            <p:ph idx="1"/>
          </p:nvPr>
        </p:nvSpPr>
        <p:spPr>
          <a:xfrm>
            <a:off x="861669" y="1371141"/>
            <a:ext cx="7200900" cy="5715000"/>
          </a:xfrm>
        </p:spPr>
        <p:txBody>
          <a:bodyPr/>
          <a:lstStyle/>
          <a:p>
            <a:r>
              <a:rPr lang="en-US" dirty="0"/>
              <a:t>This happens when the parent itself terminates w/o wait()</a:t>
            </a:r>
          </a:p>
          <a:p>
            <a:pPr lvl="1"/>
            <a:r>
              <a:rPr lang="en-US" dirty="0"/>
              <a:t>The kernel is no longer obligated to keep PCB of the dead child</a:t>
            </a:r>
          </a:p>
        </p:txBody>
      </p:sp>
      <p:grpSp>
        <p:nvGrpSpPr>
          <p:cNvPr id="15" name="Group 14">
            <a:extLst>
              <a:ext uri="{FF2B5EF4-FFF2-40B4-BE49-F238E27FC236}">
                <a16:creationId xmlns:a16="http://schemas.microsoft.com/office/drawing/2014/main" id="{4C0941D3-D92E-4857-B612-A0D44DE10275}"/>
              </a:ext>
            </a:extLst>
          </p:cNvPr>
          <p:cNvGrpSpPr/>
          <p:nvPr/>
        </p:nvGrpSpPr>
        <p:grpSpPr>
          <a:xfrm>
            <a:off x="676216" y="2495983"/>
            <a:ext cx="8210668" cy="4242274"/>
            <a:chOff x="642243" y="2200241"/>
            <a:chExt cx="8210668" cy="4242274"/>
          </a:xfrm>
        </p:grpSpPr>
        <p:grpSp>
          <p:nvGrpSpPr>
            <p:cNvPr id="4" name="Group 3">
              <a:extLst>
                <a:ext uri="{FF2B5EF4-FFF2-40B4-BE49-F238E27FC236}">
                  <a16:creationId xmlns:a16="http://schemas.microsoft.com/office/drawing/2014/main" id="{C69DE785-8913-4C4D-A0B5-0D4D2624D4A5}"/>
                </a:ext>
              </a:extLst>
            </p:cNvPr>
            <p:cNvGrpSpPr/>
            <p:nvPr/>
          </p:nvGrpSpPr>
          <p:grpSpPr>
            <a:xfrm>
              <a:off x="1160601" y="2200241"/>
              <a:ext cx="7692310" cy="4242274"/>
              <a:chOff x="1493883" y="1669018"/>
              <a:chExt cx="7692310" cy="4242274"/>
            </a:xfrm>
          </p:grpSpPr>
          <p:cxnSp>
            <p:nvCxnSpPr>
              <p:cNvPr id="5" name="Straight Arrow Connector 4">
                <a:extLst>
                  <a:ext uri="{FF2B5EF4-FFF2-40B4-BE49-F238E27FC236}">
                    <a16:creationId xmlns:a16="http://schemas.microsoft.com/office/drawing/2014/main" id="{5D0ECF1A-5AD4-43D9-9FFD-7F65178571D3}"/>
                  </a:ext>
                </a:extLst>
              </p:cNvPr>
              <p:cNvCxnSpPr>
                <a:cxnSpLocks/>
              </p:cNvCxnSpPr>
              <p:nvPr/>
            </p:nvCxnSpPr>
            <p:spPr>
              <a:xfrm>
                <a:off x="1828800" y="2749034"/>
                <a:ext cx="0" cy="87046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E570FAE1-72E6-4FD1-8ED3-90B6E1616DCF}"/>
                  </a:ext>
                </a:extLst>
              </p:cNvPr>
              <p:cNvSpPr txBox="1"/>
              <p:nvPr/>
            </p:nvSpPr>
            <p:spPr>
              <a:xfrm>
                <a:off x="1493883" y="2341602"/>
                <a:ext cx="615874" cy="369332"/>
              </a:xfrm>
              <a:prstGeom prst="rect">
                <a:avLst/>
              </a:prstGeom>
              <a:noFill/>
            </p:spPr>
            <p:txBody>
              <a:bodyPr wrap="none" rtlCol="0">
                <a:spAutoFit/>
              </a:bodyPr>
              <a:lstStyle/>
              <a:p>
                <a:r>
                  <a:rPr lang="en-US" dirty="0"/>
                  <a:t>time</a:t>
                </a:r>
              </a:p>
            </p:txBody>
          </p:sp>
          <p:sp>
            <p:nvSpPr>
              <p:cNvPr id="7" name="TextBox 6">
                <a:extLst>
                  <a:ext uri="{FF2B5EF4-FFF2-40B4-BE49-F238E27FC236}">
                    <a16:creationId xmlns:a16="http://schemas.microsoft.com/office/drawing/2014/main" id="{3BF455C3-7803-458D-95A6-DCF1334E6F6D}"/>
                  </a:ext>
                </a:extLst>
              </p:cNvPr>
              <p:cNvSpPr txBox="1"/>
              <p:nvPr/>
            </p:nvSpPr>
            <p:spPr>
              <a:xfrm>
                <a:off x="2666999" y="1669018"/>
                <a:ext cx="821059" cy="369332"/>
              </a:xfrm>
              <a:prstGeom prst="rect">
                <a:avLst/>
              </a:prstGeom>
              <a:solidFill>
                <a:schemeClr val="bg1">
                  <a:lumMod val="75000"/>
                </a:schemeClr>
              </a:solidFill>
            </p:spPr>
            <p:txBody>
              <a:bodyPr wrap="none" rtlCol="0">
                <a:spAutoFit/>
              </a:bodyPr>
              <a:lstStyle/>
              <a:p>
                <a:r>
                  <a:rPr lang="en-US" dirty="0"/>
                  <a:t>parent</a:t>
                </a:r>
              </a:p>
            </p:txBody>
          </p:sp>
          <p:cxnSp>
            <p:nvCxnSpPr>
              <p:cNvPr id="8" name="Straight Arrow Connector 7">
                <a:extLst>
                  <a:ext uri="{FF2B5EF4-FFF2-40B4-BE49-F238E27FC236}">
                    <a16:creationId xmlns:a16="http://schemas.microsoft.com/office/drawing/2014/main" id="{0E40BCF3-7DB7-4A19-9D13-093A377DF684}"/>
                  </a:ext>
                </a:extLst>
              </p:cNvPr>
              <p:cNvCxnSpPr>
                <a:cxnSpLocks/>
              </p:cNvCxnSpPr>
              <p:nvPr/>
            </p:nvCxnSpPr>
            <p:spPr>
              <a:xfrm>
                <a:off x="3077528" y="2209800"/>
                <a:ext cx="1" cy="6858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DE431A0-E99F-40A0-8882-57A592F8C396}"/>
                  </a:ext>
                </a:extLst>
              </p:cNvPr>
              <p:cNvCxnSpPr>
                <a:cxnSpLocks/>
              </p:cNvCxnSpPr>
              <p:nvPr/>
            </p:nvCxnSpPr>
            <p:spPr>
              <a:xfrm flipV="1">
                <a:off x="3077529" y="2872746"/>
                <a:ext cx="2274003" cy="22854"/>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1DEAEBA-4CE1-4F4F-AF8F-1A6B3F945A19}"/>
                  </a:ext>
                </a:extLst>
              </p:cNvPr>
              <p:cNvSpPr txBox="1"/>
              <p:nvPr/>
            </p:nvSpPr>
            <p:spPr>
              <a:xfrm>
                <a:off x="5008009" y="1709839"/>
                <a:ext cx="647934" cy="369332"/>
              </a:xfrm>
              <a:prstGeom prst="rect">
                <a:avLst/>
              </a:prstGeom>
              <a:solidFill>
                <a:schemeClr val="bg1">
                  <a:lumMod val="75000"/>
                </a:schemeClr>
              </a:solidFill>
            </p:spPr>
            <p:txBody>
              <a:bodyPr wrap="none" rtlCol="0">
                <a:spAutoFit/>
              </a:bodyPr>
              <a:lstStyle/>
              <a:p>
                <a:r>
                  <a:rPr lang="en-US" dirty="0"/>
                  <a:t>child</a:t>
                </a:r>
              </a:p>
            </p:txBody>
          </p:sp>
          <p:cxnSp>
            <p:nvCxnSpPr>
              <p:cNvPr id="14" name="Straight Arrow Connector 13">
                <a:extLst>
                  <a:ext uri="{FF2B5EF4-FFF2-40B4-BE49-F238E27FC236}">
                    <a16:creationId xmlns:a16="http://schemas.microsoft.com/office/drawing/2014/main" id="{AE789D6A-4977-4D81-BE39-076C871C5479}"/>
                  </a:ext>
                </a:extLst>
              </p:cNvPr>
              <p:cNvCxnSpPr>
                <a:cxnSpLocks/>
              </p:cNvCxnSpPr>
              <p:nvPr/>
            </p:nvCxnSpPr>
            <p:spPr>
              <a:xfrm>
                <a:off x="5364710" y="2838994"/>
                <a:ext cx="13095" cy="170191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39055B2-5E8E-4AE5-AFB3-3ECAE55C3C7F}"/>
                  </a:ext>
                </a:extLst>
              </p:cNvPr>
              <p:cNvCxnSpPr>
                <a:cxnSpLocks/>
              </p:cNvCxnSpPr>
              <p:nvPr/>
            </p:nvCxnSpPr>
            <p:spPr>
              <a:xfrm>
                <a:off x="3077529" y="2933700"/>
                <a:ext cx="11897" cy="156427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F3295617-D566-4B91-95ED-FCA5932EA53E}"/>
                  </a:ext>
                </a:extLst>
              </p:cNvPr>
              <p:cNvSpPr txBox="1"/>
              <p:nvPr/>
            </p:nvSpPr>
            <p:spPr>
              <a:xfrm>
                <a:off x="2212349" y="2710934"/>
                <a:ext cx="944489" cy="369332"/>
              </a:xfrm>
              <a:prstGeom prst="rect">
                <a:avLst/>
              </a:prstGeom>
              <a:noFill/>
            </p:spPr>
            <p:txBody>
              <a:bodyPr wrap="none" rtlCol="0">
                <a:spAutoFit/>
              </a:bodyPr>
              <a:lstStyle/>
              <a:p>
                <a:r>
                  <a:rPr lang="en-US" dirty="0">
                    <a:latin typeface="Consolas" panose="020B0609020204030204" pitchFamily="49" charset="0"/>
                  </a:rPr>
                  <a:t>fork()</a:t>
                </a:r>
              </a:p>
            </p:txBody>
          </p:sp>
          <p:sp>
            <p:nvSpPr>
              <p:cNvPr id="24" name="TextBox 23">
                <a:extLst>
                  <a:ext uri="{FF2B5EF4-FFF2-40B4-BE49-F238E27FC236}">
                    <a16:creationId xmlns:a16="http://schemas.microsoft.com/office/drawing/2014/main" id="{D96BCB27-2BE2-4CF2-87A1-263639422FF8}"/>
                  </a:ext>
                </a:extLst>
              </p:cNvPr>
              <p:cNvSpPr txBox="1"/>
              <p:nvPr/>
            </p:nvSpPr>
            <p:spPr>
              <a:xfrm>
                <a:off x="5562600" y="2907869"/>
                <a:ext cx="3173180" cy="646331"/>
              </a:xfrm>
              <a:prstGeom prst="rect">
                <a:avLst/>
              </a:prstGeom>
              <a:noFill/>
            </p:spPr>
            <p:txBody>
              <a:bodyPr wrap="square" rtlCol="0">
                <a:spAutoFit/>
              </a:bodyPr>
              <a:lstStyle/>
              <a:p>
                <a:r>
                  <a:rPr lang="en-US" dirty="0"/>
                  <a:t>child running/alive, it has both PCB entry and process image</a:t>
                </a:r>
              </a:p>
            </p:txBody>
          </p:sp>
          <p:sp>
            <p:nvSpPr>
              <p:cNvPr id="30" name="TextBox 29">
                <a:extLst>
                  <a:ext uri="{FF2B5EF4-FFF2-40B4-BE49-F238E27FC236}">
                    <a16:creationId xmlns:a16="http://schemas.microsoft.com/office/drawing/2014/main" id="{93A1969D-2442-422C-B407-F7D288ABABA1}"/>
                  </a:ext>
                </a:extLst>
              </p:cNvPr>
              <p:cNvSpPr txBox="1"/>
              <p:nvPr/>
            </p:nvSpPr>
            <p:spPr>
              <a:xfrm>
                <a:off x="1960142" y="4356240"/>
                <a:ext cx="944489" cy="369332"/>
              </a:xfrm>
              <a:prstGeom prst="rect">
                <a:avLst/>
              </a:prstGeom>
              <a:noFill/>
            </p:spPr>
            <p:txBody>
              <a:bodyPr wrap="none" rtlCol="0">
                <a:spAutoFit/>
              </a:bodyPr>
              <a:lstStyle/>
              <a:p>
                <a:r>
                  <a:rPr lang="en-US" dirty="0">
                    <a:latin typeface="Consolas" panose="020B0609020204030204" pitchFamily="49" charset="0"/>
                  </a:rPr>
                  <a:t>exit()</a:t>
                </a:r>
              </a:p>
            </p:txBody>
          </p:sp>
          <p:cxnSp>
            <p:nvCxnSpPr>
              <p:cNvPr id="34" name="Straight Arrow Connector 33">
                <a:extLst>
                  <a:ext uri="{FF2B5EF4-FFF2-40B4-BE49-F238E27FC236}">
                    <a16:creationId xmlns:a16="http://schemas.microsoft.com/office/drawing/2014/main" id="{7889BBCC-669E-497E-A803-7C413093D964}"/>
                  </a:ext>
                </a:extLst>
              </p:cNvPr>
              <p:cNvCxnSpPr>
                <a:cxnSpLocks/>
              </p:cNvCxnSpPr>
              <p:nvPr/>
            </p:nvCxnSpPr>
            <p:spPr>
              <a:xfrm flipV="1">
                <a:off x="3231526" y="4540906"/>
                <a:ext cx="2100450" cy="31794"/>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4F7E4C9D-CABE-480A-817B-797A05592F8B}"/>
                  </a:ext>
                </a:extLst>
              </p:cNvPr>
              <p:cNvSpPr txBox="1"/>
              <p:nvPr/>
            </p:nvSpPr>
            <p:spPr>
              <a:xfrm>
                <a:off x="5655943" y="4987962"/>
                <a:ext cx="3530250" cy="923330"/>
              </a:xfrm>
              <a:prstGeom prst="rect">
                <a:avLst/>
              </a:prstGeom>
              <a:noFill/>
            </p:spPr>
            <p:txBody>
              <a:bodyPr wrap="square" rtlCol="0">
                <a:spAutoFit/>
              </a:bodyPr>
              <a:lstStyle/>
              <a:p>
                <a:r>
                  <a:rPr lang="en-US" dirty="0">
                    <a:solidFill>
                      <a:srgbClr val="00B050"/>
                    </a:solidFill>
                  </a:rPr>
                  <a:t>Child terminates and completely </a:t>
                </a:r>
                <a:br>
                  <a:rPr lang="en-US" dirty="0">
                    <a:solidFill>
                      <a:srgbClr val="00B050"/>
                    </a:solidFill>
                  </a:rPr>
                </a:br>
                <a:r>
                  <a:rPr lang="en-US" dirty="0">
                    <a:solidFill>
                      <a:srgbClr val="00B050"/>
                    </a:solidFill>
                  </a:rPr>
                  <a:t>deallocates PCB and image (no zombie created)</a:t>
                </a:r>
              </a:p>
            </p:txBody>
          </p:sp>
          <p:sp>
            <p:nvSpPr>
              <p:cNvPr id="36" name="Multiplication Sign 35">
                <a:extLst>
                  <a:ext uri="{FF2B5EF4-FFF2-40B4-BE49-F238E27FC236}">
                    <a16:creationId xmlns:a16="http://schemas.microsoft.com/office/drawing/2014/main" id="{93BB989F-4E93-4ABF-BEC7-5BF009062467}"/>
                  </a:ext>
                </a:extLst>
              </p:cNvPr>
              <p:cNvSpPr/>
              <p:nvPr/>
            </p:nvSpPr>
            <p:spPr>
              <a:xfrm>
                <a:off x="5070501" y="4921156"/>
                <a:ext cx="647932" cy="533395"/>
              </a:xfrm>
              <a:prstGeom prst="mathMultiply">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TextBox 22">
              <a:extLst>
                <a:ext uri="{FF2B5EF4-FFF2-40B4-BE49-F238E27FC236}">
                  <a16:creationId xmlns:a16="http://schemas.microsoft.com/office/drawing/2014/main" id="{3984CE57-8550-4D0C-AE91-DBBCA4ED0173}"/>
                </a:ext>
              </a:extLst>
            </p:cNvPr>
            <p:cNvSpPr txBox="1"/>
            <p:nvPr/>
          </p:nvSpPr>
          <p:spPr>
            <a:xfrm>
              <a:off x="642243" y="4681444"/>
              <a:ext cx="1249308" cy="923330"/>
            </a:xfrm>
            <a:prstGeom prst="rect">
              <a:avLst/>
            </a:prstGeom>
            <a:noFill/>
          </p:spPr>
          <p:txBody>
            <a:bodyPr wrap="square" rtlCol="0">
              <a:spAutoFit/>
            </a:bodyPr>
            <a:lstStyle/>
            <a:p>
              <a:r>
                <a:rPr lang="en-US" dirty="0"/>
                <a:t>Parent finishes w/o wait()</a:t>
              </a:r>
            </a:p>
          </p:txBody>
        </p:sp>
        <p:sp>
          <p:nvSpPr>
            <p:cNvPr id="27" name="Multiplication Sign 26">
              <a:extLst>
                <a:ext uri="{FF2B5EF4-FFF2-40B4-BE49-F238E27FC236}">
                  <a16:creationId xmlns:a16="http://schemas.microsoft.com/office/drawing/2014/main" id="{A069C010-5036-4D6F-9C88-018280FBF386}"/>
                </a:ext>
              </a:extLst>
            </p:cNvPr>
            <p:cNvSpPr/>
            <p:nvPr/>
          </p:nvSpPr>
          <p:spPr>
            <a:xfrm>
              <a:off x="2400069" y="4839731"/>
              <a:ext cx="647932" cy="533395"/>
            </a:xfrm>
            <a:prstGeom prst="mathMultiply">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TextBox 27">
            <a:extLst>
              <a:ext uri="{FF2B5EF4-FFF2-40B4-BE49-F238E27FC236}">
                <a16:creationId xmlns:a16="http://schemas.microsoft.com/office/drawing/2014/main" id="{3893DE82-7C7C-4BE2-AF41-3A5ADCDB13D0}"/>
              </a:ext>
            </a:extLst>
          </p:cNvPr>
          <p:cNvSpPr txBox="1"/>
          <p:nvPr/>
        </p:nvSpPr>
        <p:spPr>
          <a:xfrm>
            <a:off x="5402471" y="5399665"/>
            <a:ext cx="3530250" cy="369332"/>
          </a:xfrm>
          <a:prstGeom prst="rect">
            <a:avLst/>
          </a:prstGeom>
          <a:noFill/>
        </p:spPr>
        <p:txBody>
          <a:bodyPr wrap="square" rtlCol="0">
            <a:spAutoFit/>
          </a:bodyPr>
          <a:lstStyle/>
          <a:p>
            <a:r>
              <a:rPr lang="en-US" dirty="0">
                <a:solidFill>
                  <a:srgbClr val="00B0F0"/>
                </a:solidFill>
              </a:rPr>
              <a:t>Child runs in </a:t>
            </a:r>
            <a:r>
              <a:rPr lang="en-US" b="1" u="sng" dirty="0">
                <a:solidFill>
                  <a:srgbClr val="00B0F0"/>
                </a:solidFill>
              </a:rPr>
              <a:t>Orphaned</a:t>
            </a:r>
            <a:r>
              <a:rPr lang="en-US" dirty="0">
                <a:solidFill>
                  <a:srgbClr val="00B0F0"/>
                </a:solidFill>
              </a:rPr>
              <a:t> state</a:t>
            </a:r>
          </a:p>
        </p:txBody>
      </p:sp>
      <p:cxnSp>
        <p:nvCxnSpPr>
          <p:cNvPr id="29" name="Straight Arrow Connector 28">
            <a:extLst>
              <a:ext uri="{FF2B5EF4-FFF2-40B4-BE49-F238E27FC236}">
                <a16:creationId xmlns:a16="http://schemas.microsoft.com/office/drawing/2014/main" id="{71D95D2A-A5EF-4A20-97A9-A4F05F67F9DB}"/>
              </a:ext>
            </a:extLst>
          </p:cNvPr>
          <p:cNvCxnSpPr>
            <a:cxnSpLocks/>
          </p:cNvCxnSpPr>
          <p:nvPr/>
        </p:nvCxnSpPr>
        <p:spPr>
          <a:xfrm>
            <a:off x="5078496" y="5399665"/>
            <a:ext cx="0" cy="500851"/>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36347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433A7-9C80-4892-8C19-CD10E6D11FB3}"/>
              </a:ext>
            </a:extLst>
          </p:cNvPr>
          <p:cNvSpPr>
            <a:spLocks noGrp="1"/>
          </p:cNvSpPr>
          <p:nvPr>
            <p:ph type="title"/>
          </p:nvPr>
        </p:nvSpPr>
        <p:spPr>
          <a:xfrm>
            <a:off x="1028700" y="247650"/>
            <a:ext cx="7200900" cy="971550"/>
          </a:xfrm>
        </p:spPr>
        <p:txBody>
          <a:bodyPr/>
          <a:lstStyle/>
          <a:p>
            <a:r>
              <a:rPr lang="en-US" dirty="0"/>
              <a:t>Zombie State</a:t>
            </a:r>
          </a:p>
        </p:txBody>
      </p:sp>
      <p:sp>
        <p:nvSpPr>
          <p:cNvPr id="3" name="Content Placeholder 2">
            <a:extLst>
              <a:ext uri="{FF2B5EF4-FFF2-40B4-BE49-F238E27FC236}">
                <a16:creationId xmlns:a16="http://schemas.microsoft.com/office/drawing/2014/main" id="{15548B89-298A-4ED9-9168-48FE50C1D584}"/>
              </a:ext>
            </a:extLst>
          </p:cNvPr>
          <p:cNvSpPr>
            <a:spLocks noGrp="1"/>
          </p:cNvSpPr>
          <p:nvPr>
            <p:ph idx="1"/>
          </p:nvPr>
        </p:nvSpPr>
        <p:spPr>
          <a:xfrm>
            <a:off x="1028700" y="990600"/>
            <a:ext cx="7353300" cy="5410200"/>
          </a:xfrm>
        </p:spPr>
        <p:txBody>
          <a:bodyPr/>
          <a:lstStyle/>
          <a:p>
            <a:r>
              <a:rPr lang="en-US" dirty="0"/>
              <a:t>The state of a terminated child when the parent is still running w/o calling wait()</a:t>
            </a:r>
          </a:p>
        </p:txBody>
      </p:sp>
      <p:sp>
        <p:nvSpPr>
          <p:cNvPr id="4" name="Rectangle 3">
            <a:extLst>
              <a:ext uri="{FF2B5EF4-FFF2-40B4-BE49-F238E27FC236}">
                <a16:creationId xmlns:a16="http://schemas.microsoft.com/office/drawing/2014/main" id="{F2DCA665-097D-4F80-837E-B8E7F5D8BA0E}"/>
              </a:ext>
            </a:extLst>
          </p:cNvPr>
          <p:cNvSpPr/>
          <p:nvPr/>
        </p:nvSpPr>
        <p:spPr>
          <a:xfrm>
            <a:off x="5715000" y="1752600"/>
            <a:ext cx="3429000" cy="4154984"/>
          </a:xfrm>
          <a:prstGeom prst="rect">
            <a:avLst/>
          </a:prstGeom>
          <a:solidFill>
            <a:schemeClr val="tx1"/>
          </a:solidFill>
        </p:spPr>
        <p:txBody>
          <a:bodyPr wrap="square">
            <a:spAutoFit/>
          </a:bodyPr>
          <a:lstStyle/>
          <a:p>
            <a:r>
              <a:rPr lang="en-US" sz="1100" b="1" dirty="0">
                <a:solidFill>
                  <a:srgbClr val="FFFF00"/>
                </a:solidFill>
                <a:latin typeface="Consolas" panose="020B0609020204030204" pitchFamily="49" charset="0"/>
              </a:rPr>
              <a:t>prompt&gt; </a:t>
            </a:r>
            <a:r>
              <a:rPr lang="en-US" sz="1100" dirty="0">
                <a:solidFill>
                  <a:schemeClr val="bg1"/>
                </a:solidFill>
                <a:latin typeface="Consolas" panose="020B0609020204030204" pitchFamily="49" charset="0"/>
              </a:rPr>
              <a:t>./</a:t>
            </a:r>
            <a:r>
              <a:rPr lang="en-US" sz="1100" dirty="0" err="1">
                <a:solidFill>
                  <a:schemeClr val="bg1"/>
                </a:solidFill>
                <a:latin typeface="Consolas" panose="020B0609020204030204" pitchFamily="49" charset="0"/>
              </a:rPr>
              <a:t>a.out</a:t>
            </a:r>
            <a:r>
              <a:rPr lang="en-US" sz="1100" dirty="0">
                <a:solidFill>
                  <a:schemeClr val="bg1"/>
                </a:solidFill>
                <a:latin typeface="Consolas" panose="020B0609020204030204" pitchFamily="49" charset="0"/>
              </a:rPr>
              <a:t> </a:t>
            </a:r>
          </a:p>
          <a:p>
            <a:r>
              <a:rPr lang="en-US" sz="1100" dirty="0">
                <a:solidFill>
                  <a:schemeClr val="bg1"/>
                </a:solidFill>
                <a:latin typeface="Consolas" panose="020B0609020204030204" pitchFamily="49" charset="0"/>
              </a:rPr>
              <a:t>Child about to exit</a:t>
            </a:r>
          </a:p>
          <a:p>
            <a:r>
              <a:rPr lang="en-US" sz="1100" dirty="0">
                <a:solidFill>
                  <a:schemeClr val="bg1"/>
                </a:solidFill>
                <a:latin typeface="Consolas" panose="020B0609020204030204" pitchFamily="49" charset="0"/>
              </a:rPr>
              <a:t>^Z</a:t>
            </a:r>
          </a:p>
          <a:p>
            <a:r>
              <a:rPr lang="en-US" sz="1100" dirty="0">
                <a:solidFill>
                  <a:schemeClr val="bg1"/>
                </a:solidFill>
                <a:latin typeface="Consolas" panose="020B0609020204030204" pitchFamily="49" charset="0"/>
              </a:rPr>
              <a:t>[1]+  Stopped                 ./</a:t>
            </a:r>
            <a:r>
              <a:rPr lang="en-US" sz="1100" dirty="0" err="1">
                <a:solidFill>
                  <a:schemeClr val="bg1"/>
                </a:solidFill>
                <a:latin typeface="Consolas" panose="020B0609020204030204" pitchFamily="49" charset="0"/>
              </a:rPr>
              <a:t>a.out</a:t>
            </a:r>
            <a:endParaRPr lang="en-US" sz="1100" dirty="0">
              <a:solidFill>
                <a:schemeClr val="bg1"/>
              </a:solidFill>
              <a:latin typeface="Consolas" panose="020B0609020204030204" pitchFamily="49" charset="0"/>
            </a:endParaRPr>
          </a:p>
          <a:p>
            <a:r>
              <a:rPr lang="en-US" sz="1100" b="1" dirty="0">
                <a:solidFill>
                  <a:srgbClr val="FFFF00"/>
                </a:solidFill>
                <a:latin typeface="Consolas" panose="020B0609020204030204" pitchFamily="49" charset="0"/>
              </a:rPr>
              <a:t>prompt&gt; </a:t>
            </a:r>
            <a:r>
              <a:rPr lang="en-US" sz="1100" dirty="0" err="1">
                <a:solidFill>
                  <a:schemeClr val="bg1"/>
                </a:solidFill>
                <a:latin typeface="Consolas" panose="020B0609020204030204" pitchFamily="49" charset="0"/>
              </a:rPr>
              <a:t>ps</a:t>
            </a:r>
            <a:endParaRPr lang="en-US" sz="1100" dirty="0">
              <a:solidFill>
                <a:schemeClr val="bg1"/>
              </a:solidFill>
              <a:latin typeface="Consolas" panose="020B0609020204030204" pitchFamily="49" charset="0"/>
            </a:endParaRPr>
          </a:p>
          <a:p>
            <a:r>
              <a:rPr lang="en-US" sz="1100" dirty="0">
                <a:solidFill>
                  <a:schemeClr val="bg1"/>
                </a:solidFill>
                <a:latin typeface="Consolas" panose="020B0609020204030204" pitchFamily="49" charset="0"/>
              </a:rPr>
              <a:t>    PID TTY          TIME CMD</a:t>
            </a:r>
          </a:p>
          <a:p>
            <a:r>
              <a:rPr lang="en-US" sz="1100" dirty="0">
                <a:solidFill>
                  <a:schemeClr val="bg1"/>
                </a:solidFill>
                <a:latin typeface="Consolas" panose="020B0609020204030204" pitchFamily="49" charset="0"/>
              </a:rPr>
              <a:t>   3260 pts/0    00:00:00 bash</a:t>
            </a:r>
          </a:p>
          <a:p>
            <a:r>
              <a:rPr lang="en-US" sz="1100" dirty="0">
                <a:solidFill>
                  <a:schemeClr val="bg1"/>
                </a:solidFill>
                <a:latin typeface="Consolas" panose="020B0609020204030204" pitchFamily="49" charset="0"/>
              </a:rPr>
              <a:t>   3290 pts/0    00:00:00 </a:t>
            </a:r>
            <a:r>
              <a:rPr lang="en-US" sz="1100" dirty="0" err="1">
                <a:solidFill>
                  <a:schemeClr val="bg1"/>
                </a:solidFill>
                <a:latin typeface="Consolas" panose="020B0609020204030204" pitchFamily="49" charset="0"/>
              </a:rPr>
              <a:t>a.out</a:t>
            </a:r>
            <a:endParaRPr lang="en-US" sz="1100" dirty="0">
              <a:solidFill>
                <a:schemeClr val="bg1"/>
              </a:solidFill>
              <a:latin typeface="Consolas" panose="020B0609020204030204" pitchFamily="49" charset="0"/>
            </a:endParaRPr>
          </a:p>
          <a:p>
            <a:r>
              <a:rPr lang="en-US" sz="1100" dirty="0">
                <a:solidFill>
                  <a:schemeClr val="bg1"/>
                </a:solidFill>
                <a:latin typeface="Consolas" panose="020B0609020204030204" pitchFamily="49" charset="0"/>
              </a:rPr>
              <a:t>   3291 pts/0    00:00:00 </a:t>
            </a:r>
            <a:r>
              <a:rPr lang="en-US" sz="1100" dirty="0" err="1">
                <a:solidFill>
                  <a:schemeClr val="bg1"/>
                </a:solidFill>
                <a:latin typeface="Consolas" panose="020B0609020204030204" pitchFamily="49" charset="0"/>
              </a:rPr>
              <a:t>a.out</a:t>
            </a:r>
            <a:r>
              <a:rPr lang="en-US" sz="1100" dirty="0">
                <a:solidFill>
                  <a:schemeClr val="bg1"/>
                </a:solidFill>
                <a:latin typeface="Consolas" panose="020B0609020204030204" pitchFamily="49" charset="0"/>
              </a:rPr>
              <a:t> &lt;defunct&gt;</a:t>
            </a:r>
          </a:p>
          <a:p>
            <a:r>
              <a:rPr lang="en-US" sz="1100" dirty="0">
                <a:solidFill>
                  <a:schemeClr val="bg1"/>
                </a:solidFill>
                <a:latin typeface="Consolas" panose="020B0609020204030204" pitchFamily="49" charset="0"/>
              </a:rPr>
              <a:t>   3292 pts/0    00:00:00 </a:t>
            </a:r>
            <a:r>
              <a:rPr lang="en-US" sz="1100" dirty="0" err="1">
                <a:solidFill>
                  <a:schemeClr val="bg1"/>
                </a:solidFill>
                <a:latin typeface="Consolas" panose="020B0609020204030204" pitchFamily="49" charset="0"/>
              </a:rPr>
              <a:t>ps</a:t>
            </a:r>
            <a:endParaRPr lang="en-US" sz="1100" dirty="0">
              <a:solidFill>
                <a:schemeClr val="bg1"/>
              </a:solidFill>
              <a:latin typeface="Consolas" panose="020B0609020204030204" pitchFamily="49" charset="0"/>
            </a:endParaRPr>
          </a:p>
          <a:p>
            <a:r>
              <a:rPr lang="en-US" sz="1100" b="1" dirty="0">
                <a:solidFill>
                  <a:srgbClr val="FFFF00"/>
                </a:solidFill>
                <a:latin typeface="Consolas" panose="020B0609020204030204" pitchFamily="49" charset="0"/>
              </a:rPr>
              <a:t>prompt&gt; </a:t>
            </a:r>
            <a:r>
              <a:rPr lang="en-US" sz="1100" dirty="0">
                <a:solidFill>
                  <a:schemeClr val="bg1"/>
                </a:solidFill>
                <a:latin typeface="Consolas" panose="020B0609020204030204" pitchFamily="49" charset="0"/>
              </a:rPr>
              <a:t>kill -9 3291</a:t>
            </a:r>
          </a:p>
          <a:p>
            <a:r>
              <a:rPr lang="en-US" sz="1100" b="1" dirty="0">
                <a:solidFill>
                  <a:srgbClr val="FFFF00"/>
                </a:solidFill>
                <a:latin typeface="Consolas" panose="020B0609020204030204" pitchFamily="49" charset="0"/>
              </a:rPr>
              <a:t>prompt&gt; </a:t>
            </a:r>
            <a:r>
              <a:rPr lang="en-US" sz="1100" dirty="0" err="1">
                <a:solidFill>
                  <a:schemeClr val="bg1"/>
                </a:solidFill>
                <a:latin typeface="Consolas" panose="020B0609020204030204" pitchFamily="49" charset="0"/>
              </a:rPr>
              <a:t>ps</a:t>
            </a:r>
            <a:endParaRPr lang="en-US" sz="1100" dirty="0">
              <a:solidFill>
                <a:schemeClr val="bg1"/>
              </a:solidFill>
              <a:latin typeface="Consolas" panose="020B0609020204030204" pitchFamily="49" charset="0"/>
            </a:endParaRPr>
          </a:p>
          <a:p>
            <a:r>
              <a:rPr lang="en-US" sz="1100" dirty="0">
                <a:solidFill>
                  <a:schemeClr val="bg1"/>
                </a:solidFill>
                <a:latin typeface="Consolas" panose="020B0609020204030204" pitchFamily="49" charset="0"/>
              </a:rPr>
              <a:t>    PID TTY          TIME CMD</a:t>
            </a:r>
          </a:p>
          <a:p>
            <a:r>
              <a:rPr lang="en-US" sz="1100" dirty="0">
                <a:solidFill>
                  <a:schemeClr val="bg1"/>
                </a:solidFill>
                <a:latin typeface="Consolas" panose="020B0609020204030204" pitchFamily="49" charset="0"/>
              </a:rPr>
              <a:t>   3260 pts/0    00:00:00 bash</a:t>
            </a:r>
          </a:p>
          <a:p>
            <a:r>
              <a:rPr lang="en-US" sz="1100" dirty="0">
                <a:solidFill>
                  <a:schemeClr val="bg1"/>
                </a:solidFill>
                <a:latin typeface="Consolas" panose="020B0609020204030204" pitchFamily="49" charset="0"/>
              </a:rPr>
              <a:t>   3290 pts/0    00:00:00 </a:t>
            </a:r>
            <a:r>
              <a:rPr lang="en-US" sz="1100" dirty="0" err="1">
                <a:solidFill>
                  <a:schemeClr val="bg1"/>
                </a:solidFill>
                <a:latin typeface="Consolas" panose="020B0609020204030204" pitchFamily="49" charset="0"/>
              </a:rPr>
              <a:t>a.out</a:t>
            </a:r>
            <a:endParaRPr lang="en-US" sz="1100" dirty="0">
              <a:solidFill>
                <a:schemeClr val="bg1"/>
              </a:solidFill>
              <a:latin typeface="Consolas" panose="020B0609020204030204" pitchFamily="49" charset="0"/>
            </a:endParaRPr>
          </a:p>
          <a:p>
            <a:r>
              <a:rPr lang="en-US" sz="1100" dirty="0">
                <a:solidFill>
                  <a:schemeClr val="bg1"/>
                </a:solidFill>
                <a:latin typeface="Consolas" panose="020B0609020204030204" pitchFamily="49" charset="0"/>
              </a:rPr>
              <a:t>   3291 pts/0    00:00:00 </a:t>
            </a:r>
            <a:r>
              <a:rPr lang="en-US" sz="1100" dirty="0" err="1">
                <a:solidFill>
                  <a:schemeClr val="bg1"/>
                </a:solidFill>
                <a:latin typeface="Consolas" panose="020B0609020204030204" pitchFamily="49" charset="0"/>
              </a:rPr>
              <a:t>a.out</a:t>
            </a:r>
            <a:r>
              <a:rPr lang="en-US" sz="1100" dirty="0">
                <a:solidFill>
                  <a:schemeClr val="bg1"/>
                </a:solidFill>
                <a:latin typeface="Consolas" panose="020B0609020204030204" pitchFamily="49" charset="0"/>
              </a:rPr>
              <a:t> &lt;defunct&gt;</a:t>
            </a:r>
          </a:p>
          <a:p>
            <a:r>
              <a:rPr lang="en-US" sz="1100" dirty="0">
                <a:solidFill>
                  <a:schemeClr val="bg1"/>
                </a:solidFill>
                <a:latin typeface="Consolas" panose="020B0609020204030204" pitchFamily="49" charset="0"/>
              </a:rPr>
              <a:t>   3293 pts/0    00:00:00 </a:t>
            </a:r>
            <a:r>
              <a:rPr lang="en-US" sz="1100" dirty="0" err="1">
                <a:solidFill>
                  <a:schemeClr val="bg1"/>
                </a:solidFill>
                <a:latin typeface="Consolas" panose="020B0609020204030204" pitchFamily="49" charset="0"/>
              </a:rPr>
              <a:t>ps</a:t>
            </a:r>
            <a:endParaRPr lang="en-US" sz="1100" dirty="0">
              <a:solidFill>
                <a:schemeClr val="bg1"/>
              </a:solidFill>
              <a:latin typeface="Consolas" panose="020B0609020204030204" pitchFamily="49" charset="0"/>
            </a:endParaRPr>
          </a:p>
          <a:p>
            <a:r>
              <a:rPr lang="en-US" sz="1100" b="1" dirty="0">
                <a:solidFill>
                  <a:srgbClr val="FFFF00"/>
                </a:solidFill>
                <a:latin typeface="Consolas" panose="020B0609020204030204" pitchFamily="49" charset="0"/>
              </a:rPr>
              <a:t>prompt&gt; </a:t>
            </a:r>
            <a:r>
              <a:rPr lang="en-US" sz="1100" dirty="0">
                <a:solidFill>
                  <a:schemeClr val="bg1"/>
                </a:solidFill>
                <a:latin typeface="Consolas" panose="020B0609020204030204" pitchFamily="49" charset="0"/>
              </a:rPr>
              <a:t>kill -9 3290</a:t>
            </a:r>
          </a:p>
          <a:p>
            <a:r>
              <a:rPr lang="en-US" sz="1100" b="1" dirty="0">
                <a:solidFill>
                  <a:srgbClr val="FFFF00"/>
                </a:solidFill>
                <a:latin typeface="Consolas" panose="020B0609020204030204" pitchFamily="49" charset="0"/>
              </a:rPr>
              <a:t>prompt&gt; </a:t>
            </a:r>
            <a:r>
              <a:rPr lang="en-US" sz="1100" dirty="0" err="1">
                <a:solidFill>
                  <a:schemeClr val="bg1"/>
                </a:solidFill>
                <a:latin typeface="Consolas" panose="020B0609020204030204" pitchFamily="49" charset="0"/>
              </a:rPr>
              <a:t>ps</a:t>
            </a:r>
            <a:endParaRPr lang="en-US" sz="1100" dirty="0">
              <a:solidFill>
                <a:schemeClr val="bg1"/>
              </a:solidFill>
              <a:latin typeface="Consolas" panose="020B0609020204030204" pitchFamily="49" charset="0"/>
            </a:endParaRPr>
          </a:p>
          <a:p>
            <a:r>
              <a:rPr lang="en-US" sz="1100" dirty="0">
                <a:solidFill>
                  <a:schemeClr val="bg1"/>
                </a:solidFill>
                <a:latin typeface="Consolas" panose="020B0609020204030204" pitchFamily="49" charset="0"/>
              </a:rPr>
              <a:t>    PID TTY          TIME CMD</a:t>
            </a:r>
          </a:p>
          <a:p>
            <a:r>
              <a:rPr lang="en-US" sz="1100" dirty="0">
                <a:solidFill>
                  <a:schemeClr val="bg1"/>
                </a:solidFill>
                <a:latin typeface="Consolas" panose="020B0609020204030204" pitchFamily="49" charset="0"/>
              </a:rPr>
              <a:t>   3260 pts/0    00:00:00 bash</a:t>
            </a:r>
          </a:p>
          <a:p>
            <a:r>
              <a:rPr lang="en-US" sz="1100" dirty="0">
                <a:solidFill>
                  <a:schemeClr val="bg1"/>
                </a:solidFill>
                <a:latin typeface="Consolas" panose="020B0609020204030204" pitchFamily="49" charset="0"/>
              </a:rPr>
              <a:t>   3294 pts/0    00:00:00 </a:t>
            </a:r>
            <a:r>
              <a:rPr lang="en-US" sz="1100" dirty="0" err="1">
                <a:solidFill>
                  <a:schemeClr val="bg1"/>
                </a:solidFill>
                <a:latin typeface="Consolas" panose="020B0609020204030204" pitchFamily="49" charset="0"/>
              </a:rPr>
              <a:t>ps</a:t>
            </a:r>
            <a:endParaRPr lang="en-US" sz="1100" dirty="0">
              <a:solidFill>
                <a:schemeClr val="bg1"/>
              </a:solidFill>
              <a:latin typeface="Consolas" panose="020B0609020204030204" pitchFamily="49" charset="0"/>
            </a:endParaRPr>
          </a:p>
          <a:p>
            <a:r>
              <a:rPr lang="en-US" sz="1100" dirty="0">
                <a:solidFill>
                  <a:schemeClr val="bg1"/>
                </a:solidFill>
                <a:latin typeface="Consolas" panose="020B0609020204030204" pitchFamily="49" charset="0"/>
              </a:rPr>
              <a:t>[1]+  Killed                  ./</a:t>
            </a:r>
            <a:r>
              <a:rPr lang="en-US" sz="1100" dirty="0" err="1">
                <a:solidFill>
                  <a:schemeClr val="bg1"/>
                </a:solidFill>
                <a:latin typeface="Consolas" panose="020B0609020204030204" pitchFamily="49" charset="0"/>
              </a:rPr>
              <a:t>a.out</a:t>
            </a:r>
            <a:endParaRPr lang="en-US" sz="1100" dirty="0">
              <a:solidFill>
                <a:schemeClr val="bg1"/>
              </a:solidFill>
              <a:latin typeface="Consolas" panose="020B0609020204030204" pitchFamily="49" charset="0"/>
            </a:endParaRPr>
          </a:p>
          <a:p>
            <a:r>
              <a:rPr lang="en-US" sz="1100" b="1" dirty="0">
                <a:solidFill>
                  <a:srgbClr val="FFFF00"/>
                </a:solidFill>
                <a:latin typeface="Consolas" panose="020B0609020204030204" pitchFamily="49" charset="0"/>
              </a:rPr>
              <a:t>prompt&gt; </a:t>
            </a:r>
          </a:p>
        </p:txBody>
      </p:sp>
      <p:sp>
        <p:nvSpPr>
          <p:cNvPr id="5" name="Rectangle 4">
            <a:extLst>
              <a:ext uri="{FF2B5EF4-FFF2-40B4-BE49-F238E27FC236}">
                <a16:creationId xmlns:a16="http://schemas.microsoft.com/office/drawing/2014/main" id="{A646F53A-114A-44BF-B26E-31F5FDBCFDB1}"/>
              </a:ext>
            </a:extLst>
          </p:cNvPr>
          <p:cNvSpPr/>
          <p:nvPr/>
        </p:nvSpPr>
        <p:spPr>
          <a:xfrm>
            <a:off x="609600" y="1752600"/>
            <a:ext cx="4898570" cy="2308324"/>
          </a:xfrm>
          <a:prstGeom prst="rect">
            <a:avLst/>
          </a:prstGeom>
          <a:solidFill>
            <a:schemeClr val="bg1">
              <a:lumMod val="95000"/>
            </a:schemeClr>
          </a:solidFill>
          <a:ln>
            <a:solidFill>
              <a:schemeClr val="tx1"/>
            </a:solidFill>
          </a:ln>
        </p:spPr>
        <p:txBody>
          <a:bodyPr wrap="square">
            <a:spAutoFit/>
          </a:bodyPr>
          <a:lstStyle/>
          <a:p>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a:solidFill>
                  <a:srgbClr val="795E26"/>
                </a:solidFill>
                <a:latin typeface="Consolas" panose="020B0609020204030204" pitchFamily="49" charset="0"/>
              </a:rPr>
              <a:t>main</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AF00DB"/>
                </a:solidFill>
                <a:latin typeface="Consolas" panose="020B0609020204030204" pitchFamily="49" charset="0"/>
              </a:rPr>
              <a:t>if</a:t>
            </a:r>
            <a:r>
              <a:rPr lang="en-US" sz="1600" dirty="0">
                <a:solidFill>
                  <a:srgbClr val="000000"/>
                </a:solidFill>
                <a:latin typeface="Consolas" panose="020B0609020204030204" pitchFamily="49" charset="0"/>
              </a:rPr>
              <a:t> (</a:t>
            </a:r>
            <a:r>
              <a:rPr lang="en-US" sz="1600" dirty="0">
                <a:solidFill>
                  <a:srgbClr val="795E26"/>
                </a:solidFill>
                <a:latin typeface="Consolas" panose="020B0609020204030204" pitchFamily="49" charset="0"/>
              </a:rPr>
              <a:t>fork</a:t>
            </a:r>
            <a:r>
              <a:rPr lang="en-US" sz="1600" dirty="0">
                <a:solidFill>
                  <a:srgbClr val="000000"/>
                </a:solidFill>
                <a:latin typeface="Consolas" panose="020B0609020204030204" pitchFamily="49" charset="0"/>
              </a:rPr>
              <a:t>()){</a:t>
            </a:r>
            <a:r>
              <a:rPr lang="en-US" sz="1600" dirty="0">
                <a:solidFill>
                  <a:srgbClr val="008000"/>
                </a:solidFill>
                <a:latin typeface="Consolas" panose="020B0609020204030204" pitchFamily="49" charset="0"/>
              </a:rPr>
              <a:t> // parent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AF00DB"/>
                </a:solidFill>
                <a:latin typeface="Consolas" panose="020B0609020204030204" pitchFamily="49" charset="0"/>
              </a:rPr>
              <a:t>while</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true</a:t>
            </a:r>
            <a:r>
              <a:rPr lang="en-US" sz="1600" dirty="0">
                <a:solidFill>
                  <a:srgbClr val="000000"/>
                </a:solidFill>
                <a:latin typeface="Consolas" panose="020B0609020204030204" pitchFamily="49" charset="0"/>
              </a:rPr>
              <a:t>){</a:t>
            </a:r>
            <a:r>
              <a:rPr lang="en-US" sz="1600" dirty="0">
                <a:solidFill>
                  <a:srgbClr val="008000"/>
                </a:solidFill>
                <a:latin typeface="Consolas" panose="020B0609020204030204" pitchFamily="49" charset="0"/>
              </a:rPr>
              <a:t>//infinite loop</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795E26"/>
                </a:solidFill>
                <a:latin typeface="Consolas" panose="020B0609020204030204" pitchFamily="49" charset="0"/>
              </a:rPr>
              <a:t>sleep</a:t>
            </a:r>
            <a:r>
              <a:rPr lang="en-US" sz="1600" dirty="0">
                <a:solidFill>
                  <a:srgbClr val="000000"/>
                </a:solidFill>
                <a:latin typeface="Consolas" panose="020B0609020204030204" pitchFamily="49" charset="0"/>
              </a:rPr>
              <a:t> (</a:t>
            </a:r>
            <a:r>
              <a:rPr lang="en-US" sz="1600" dirty="0">
                <a:solidFill>
                  <a:srgbClr val="098658"/>
                </a:solidFill>
                <a:latin typeface="Consolas" panose="020B0609020204030204" pitchFamily="49" charset="0"/>
              </a:rPr>
              <a:t>1</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AF00DB"/>
                </a:solidFill>
                <a:latin typeface="Consolas" panose="020B0609020204030204" pitchFamily="49" charset="0"/>
              </a:rPr>
              <a:t>else</a:t>
            </a:r>
            <a:r>
              <a:rPr lang="en-US" sz="1600" dirty="0">
                <a:solidFill>
                  <a:srgbClr val="000000"/>
                </a:solidFill>
                <a:latin typeface="Consolas" panose="020B0609020204030204" pitchFamily="49" charset="0"/>
              </a:rPr>
              <a:t>{</a:t>
            </a:r>
            <a:r>
              <a:rPr lang="en-US" sz="1600" dirty="0">
                <a:solidFill>
                  <a:srgbClr val="008000"/>
                </a:solidFill>
                <a:latin typeface="Consolas" panose="020B0609020204030204" pitchFamily="49" charset="0"/>
              </a:rPr>
              <a:t>// child</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cout</a:t>
            </a:r>
            <a:r>
              <a:rPr lang="en-US" sz="1600" dirty="0">
                <a:solidFill>
                  <a:srgbClr val="000000"/>
                </a:solidFill>
                <a:latin typeface="Consolas" panose="020B0609020204030204" pitchFamily="49" charset="0"/>
              </a:rPr>
              <a:t>&lt;&lt;</a:t>
            </a:r>
            <a:r>
              <a:rPr lang="en-US" sz="1600" dirty="0">
                <a:solidFill>
                  <a:srgbClr val="A31515"/>
                </a:solidFill>
                <a:latin typeface="Consolas" panose="020B0609020204030204" pitchFamily="49" charset="0"/>
              </a:rPr>
              <a:t>"Child about to exit"</a:t>
            </a:r>
            <a:r>
              <a:rPr lang="en-US" sz="1600" dirty="0">
                <a:solidFill>
                  <a:srgbClr val="000000"/>
                </a:solidFill>
                <a:latin typeface="Consolas" panose="020B0609020204030204" pitchFamily="49" charset="0"/>
              </a:rPr>
              <a:t>&lt;&lt;</a:t>
            </a:r>
            <a:r>
              <a:rPr lang="en-US" sz="1600" dirty="0" err="1">
                <a:solidFill>
                  <a:srgbClr val="000000"/>
                </a:solidFill>
                <a:latin typeface="Consolas" panose="020B0609020204030204" pitchFamily="49" charset="0"/>
              </a:rPr>
              <a:t>endl</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grpSp>
        <p:nvGrpSpPr>
          <p:cNvPr id="14" name="Group 13">
            <a:extLst>
              <a:ext uri="{FF2B5EF4-FFF2-40B4-BE49-F238E27FC236}">
                <a16:creationId xmlns:a16="http://schemas.microsoft.com/office/drawing/2014/main" id="{6B95FC86-08F2-4F18-A736-4FA06C204CBE}"/>
              </a:ext>
            </a:extLst>
          </p:cNvPr>
          <p:cNvGrpSpPr/>
          <p:nvPr/>
        </p:nvGrpSpPr>
        <p:grpSpPr>
          <a:xfrm>
            <a:off x="5181600" y="1339334"/>
            <a:ext cx="3818418" cy="1022866"/>
            <a:chOff x="5181600" y="1339334"/>
            <a:chExt cx="3818418" cy="1022866"/>
          </a:xfrm>
        </p:grpSpPr>
        <p:sp>
          <p:nvSpPr>
            <p:cNvPr id="6" name="Oval 5">
              <a:extLst>
                <a:ext uri="{FF2B5EF4-FFF2-40B4-BE49-F238E27FC236}">
                  <a16:creationId xmlns:a16="http://schemas.microsoft.com/office/drawing/2014/main" id="{139C8067-5DA6-428B-88D0-2E29960E62DC}"/>
                </a:ext>
              </a:extLst>
            </p:cNvPr>
            <p:cNvSpPr/>
            <p:nvPr/>
          </p:nvSpPr>
          <p:spPr>
            <a:xfrm>
              <a:off x="5715000" y="2057400"/>
              <a:ext cx="6096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solidFill>
                  <a:schemeClr val="bg1"/>
                </a:solidFill>
              </a:endParaRPr>
            </a:p>
          </p:txBody>
        </p:sp>
        <p:cxnSp>
          <p:nvCxnSpPr>
            <p:cNvPr id="8" name="Connector: Elbow 7">
              <a:extLst>
                <a:ext uri="{FF2B5EF4-FFF2-40B4-BE49-F238E27FC236}">
                  <a16:creationId xmlns:a16="http://schemas.microsoft.com/office/drawing/2014/main" id="{109C43ED-8E30-4164-B0E7-732EFB5DDD3F}"/>
                </a:ext>
              </a:extLst>
            </p:cNvPr>
            <p:cNvCxnSpPr>
              <a:cxnSpLocks/>
              <a:stCxn id="6" idx="0"/>
              <a:endCxn id="11" idx="1"/>
            </p:cNvCxnSpPr>
            <p:nvPr/>
          </p:nvCxnSpPr>
          <p:spPr>
            <a:xfrm rot="16200000" flipV="1">
              <a:off x="5334000" y="1371600"/>
              <a:ext cx="533400" cy="838200"/>
            </a:xfrm>
            <a:prstGeom prst="bentConnector4">
              <a:avLst>
                <a:gd name="adj1" fmla="val 32690"/>
                <a:gd name="adj2" fmla="val 127273"/>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249B0E5-9A67-4267-991A-7EB04C7842E8}"/>
                </a:ext>
              </a:extLst>
            </p:cNvPr>
            <p:cNvSpPr txBox="1"/>
            <p:nvPr/>
          </p:nvSpPr>
          <p:spPr>
            <a:xfrm>
              <a:off x="5181600" y="1339334"/>
              <a:ext cx="3818418" cy="369332"/>
            </a:xfrm>
            <a:prstGeom prst="rect">
              <a:avLst/>
            </a:prstGeom>
            <a:noFill/>
          </p:spPr>
          <p:txBody>
            <a:bodyPr wrap="none" rtlCol="0">
              <a:spAutoFit/>
            </a:bodyPr>
            <a:lstStyle/>
            <a:p>
              <a:r>
                <a:rPr lang="en-US" dirty="0">
                  <a:solidFill>
                    <a:srgbClr val="FF0000"/>
                  </a:solidFill>
                </a:rPr>
                <a:t>Pressed </a:t>
              </a:r>
              <a:r>
                <a:rPr lang="en-US" dirty="0" err="1">
                  <a:solidFill>
                    <a:srgbClr val="FF0000"/>
                  </a:solidFill>
                </a:rPr>
                <a:t>Ctrl+Z</a:t>
              </a:r>
              <a:r>
                <a:rPr lang="en-US" dirty="0">
                  <a:solidFill>
                    <a:srgbClr val="FF0000"/>
                  </a:solidFill>
                </a:rPr>
                <a:t> to suspend the parent</a:t>
              </a:r>
            </a:p>
          </p:txBody>
        </p:sp>
      </p:grpSp>
      <p:grpSp>
        <p:nvGrpSpPr>
          <p:cNvPr id="15" name="Group 14">
            <a:extLst>
              <a:ext uri="{FF2B5EF4-FFF2-40B4-BE49-F238E27FC236}">
                <a16:creationId xmlns:a16="http://schemas.microsoft.com/office/drawing/2014/main" id="{C6EDA4EA-813B-455E-8341-6D8F52E2EC5D}"/>
              </a:ext>
            </a:extLst>
          </p:cNvPr>
          <p:cNvGrpSpPr/>
          <p:nvPr/>
        </p:nvGrpSpPr>
        <p:grpSpPr>
          <a:xfrm>
            <a:off x="3205773" y="2403724"/>
            <a:ext cx="3576027" cy="2192777"/>
            <a:chOff x="6185991" y="-759670"/>
            <a:chExt cx="3576027" cy="2192777"/>
          </a:xfrm>
        </p:grpSpPr>
        <p:sp>
          <p:nvSpPr>
            <p:cNvPr id="16" name="Oval 15">
              <a:extLst>
                <a:ext uri="{FF2B5EF4-FFF2-40B4-BE49-F238E27FC236}">
                  <a16:creationId xmlns:a16="http://schemas.microsoft.com/office/drawing/2014/main" id="{C0103816-DC45-45A2-8D54-A88CDD29709E}"/>
                </a:ext>
              </a:extLst>
            </p:cNvPr>
            <p:cNvSpPr/>
            <p:nvPr/>
          </p:nvSpPr>
          <p:spPr>
            <a:xfrm>
              <a:off x="9152418" y="-759670"/>
              <a:ext cx="6096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solidFill>
                  <a:schemeClr val="bg1"/>
                </a:solidFill>
              </a:endParaRPr>
            </a:p>
          </p:txBody>
        </p:sp>
        <p:cxnSp>
          <p:nvCxnSpPr>
            <p:cNvPr id="17" name="Connector: Elbow 16">
              <a:extLst>
                <a:ext uri="{FF2B5EF4-FFF2-40B4-BE49-F238E27FC236}">
                  <a16:creationId xmlns:a16="http://schemas.microsoft.com/office/drawing/2014/main" id="{044EA3BF-E24D-4C63-95A2-E329BDF4DF32}"/>
                </a:ext>
              </a:extLst>
            </p:cNvPr>
            <p:cNvCxnSpPr>
              <a:cxnSpLocks/>
              <a:stCxn id="16" idx="2"/>
              <a:endCxn id="18" idx="0"/>
            </p:cNvCxnSpPr>
            <p:nvPr/>
          </p:nvCxnSpPr>
          <p:spPr>
            <a:xfrm rot="10800000" flipV="1">
              <a:off x="7350254" y="-607271"/>
              <a:ext cx="1802165" cy="1671045"/>
            </a:xfrm>
            <a:prstGeom prst="bentConnector2">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EDEA537-A642-4025-965D-A4A418086C33}"/>
                </a:ext>
              </a:extLst>
            </p:cNvPr>
            <p:cNvSpPr txBox="1"/>
            <p:nvPr/>
          </p:nvSpPr>
          <p:spPr>
            <a:xfrm>
              <a:off x="6185991" y="1063775"/>
              <a:ext cx="2328523" cy="369332"/>
            </a:xfrm>
            <a:prstGeom prst="rect">
              <a:avLst/>
            </a:prstGeom>
            <a:noFill/>
          </p:spPr>
          <p:txBody>
            <a:bodyPr wrap="none" rtlCol="0">
              <a:spAutoFit/>
            </a:bodyPr>
            <a:lstStyle/>
            <a:p>
              <a:r>
                <a:rPr lang="en-US" dirty="0">
                  <a:solidFill>
                    <a:srgbClr val="FF0000"/>
                  </a:solidFill>
                </a:rPr>
                <a:t>List current processes</a:t>
              </a:r>
            </a:p>
          </p:txBody>
        </p:sp>
      </p:grpSp>
      <p:grpSp>
        <p:nvGrpSpPr>
          <p:cNvPr id="23" name="Group 22">
            <a:extLst>
              <a:ext uri="{FF2B5EF4-FFF2-40B4-BE49-F238E27FC236}">
                <a16:creationId xmlns:a16="http://schemas.microsoft.com/office/drawing/2014/main" id="{C542E249-65CD-4FEE-A0F6-6F5C4AA52049}"/>
              </a:ext>
            </a:extLst>
          </p:cNvPr>
          <p:cNvGrpSpPr/>
          <p:nvPr/>
        </p:nvGrpSpPr>
        <p:grpSpPr>
          <a:xfrm>
            <a:off x="996308" y="3090138"/>
            <a:ext cx="8071492" cy="2036901"/>
            <a:chOff x="3905191" y="-844246"/>
            <a:chExt cx="8071492" cy="2036901"/>
          </a:xfrm>
        </p:grpSpPr>
        <p:sp>
          <p:nvSpPr>
            <p:cNvPr id="24" name="Oval 23">
              <a:extLst>
                <a:ext uri="{FF2B5EF4-FFF2-40B4-BE49-F238E27FC236}">
                  <a16:creationId xmlns:a16="http://schemas.microsoft.com/office/drawing/2014/main" id="{D41E29E9-83E9-4B2E-981E-FD127EE1485A}"/>
                </a:ext>
              </a:extLst>
            </p:cNvPr>
            <p:cNvSpPr/>
            <p:nvPr/>
          </p:nvSpPr>
          <p:spPr>
            <a:xfrm>
              <a:off x="10991015" y="-844246"/>
              <a:ext cx="985668" cy="33886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solidFill>
                  <a:schemeClr val="bg1"/>
                </a:solidFill>
              </a:endParaRPr>
            </a:p>
          </p:txBody>
        </p:sp>
        <p:cxnSp>
          <p:nvCxnSpPr>
            <p:cNvPr id="25" name="Connector: Elbow 24">
              <a:extLst>
                <a:ext uri="{FF2B5EF4-FFF2-40B4-BE49-F238E27FC236}">
                  <a16:creationId xmlns:a16="http://schemas.microsoft.com/office/drawing/2014/main" id="{0142A53D-7274-4F11-9B76-CE52CC3494C5}"/>
                </a:ext>
              </a:extLst>
            </p:cNvPr>
            <p:cNvCxnSpPr>
              <a:cxnSpLocks/>
              <a:stCxn id="24" idx="2"/>
              <a:endCxn id="26" idx="3"/>
            </p:cNvCxnSpPr>
            <p:nvPr/>
          </p:nvCxnSpPr>
          <p:spPr>
            <a:xfrm rot="10800000" flipV="1">
              <a:off x="5933953" y="-674816"/>
              <a:ext cx="5057063" cy="1544305"/>
            </a:xfrm>
            <a:prstGeom prst="bentConnector3">
              <a:avLst>
                <a:gd name="adj1"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3B475B35-2C3D-40B6-AB1C-BB63775691B5}"/>
                </a:ext>
              </a:extLst>
            </p:cNvPr>
            <p:cNvSpPr txBox="1"/>
            <p:nvPr/>
          </p:nvSpPr>
          <p:spPr>
            <a:xfrm>
              <a:off x="3905191" y="546324"/>
              <a:ext cx="2028761" cy="646331"/>
            </a:xfrm>
            <a:prstGeom prst="rect">
              <a:avLst/>
            </a:prstGeom>
            <a:noFill/>
          </p:spPr>
          <p:txBody>
            <a:bodyPr wrap="none" rtlCol="0">
              <a:spAutoFit/>
            </a:bodyPr>
            <a:lstStyle/>
            <a:p>
              <a:r>
                <a:rPr lang="en-US" dirty="0">
                  <a:solidFill>
                    <a:srgbClr val="FF0000"/>
                  </a:solidFill>
                </a:rPr>
                <a:t>Showing zombie </a:t>
              </a:r>
              <a:br>
                <a:rPr lang="en-US" dirty="0">
                  <a:solidFill>
                    <a:srgbClr val="FF0000"/>
                  </a:solidFill>
                </a:rPr>
              </a:br>
              <a:r>
                <a:rPr lang="en-US" dirty="0">
                  <a:solidFill>
                    <a:srgbClr val="FF0000"/>
                  </a:solidFill>
                </a:rPr>
                <a:t>as defunct process</a:t>
              </a:r>
            </a:p>
          </p:txBody>
        </p:sp>
      </p:grpSp>
      <p:grpSp>
        <p:nvGrpSpPr>
          <p:cNvPr id="35" name="Group 34">
            <a:extLst>
              <a:ext uri="{FF2B5EF4-FFF2-40B4-BE49-F238E27FC236}">
                <a16:creationId xmlns:a16="http://schemas.microsoft.com/office/drawing/2014/main" id="{BCD14391-8774-49CF-AFDE-5C94D5781723}"/>
              </a:ext>
            </a:extLst>
          </p:cNvPr>
          <p:cNvGrpSpPr/>
          <p:nvPr/>
        </p:nvGrpSpPr>
        <p:grpSpPr>
          <a:xfrm>
            <a:off x="3000439" y="3420514"/>
            <a:ext cx="4504100" cy="1951281"/>
            <a:chOff x="5927318" y="-1484656"/>
            <a:chExt cx="4504100" cy="1951281"/>
          </a:xfrm>
        </p:grpSpPr>
        <p:sp>
          <p:nvSpPr>
            <p:cNvPr id="36" name="Oval 35">
              <a:extLst>
                <a:ext uri="{FF2B5EF4-FFF2-40B4-BE49-F238E27FC236}">
                  <a16:creationId xmlns:a16="http://schemas.microsoft.com/office/drawing/2014/main" id="{1ECC1024-A5AE-499F-8F05-F0FC39127124}"/>
                </a:ext>
              </a:extLst>
            </p:cNvPr>
            <p:cNvSpPr/>
            <p:nvPr/>
          </p:nvSpPr>
          <p:spPr>
            <a:xfrm>
              <a:off x="9228466" y="-1484656"/>
              <a:ext cx="1202952" cy="33886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solidFill>
                  <a:schemeClr val="bg1"/>
                </a:solidFill>
              </a:endParaRPr>
            </a:p>
          </p:txBody>
        </p:sp>
        <p:cxnSp>
          <p:nvCxnSpPr>
            <p:cNvPr id="37" name="Connector: Elbow 36">
              <a:extLst>
                <a:ext uri="{FF2B5EF4-FFF2-40B4-BE49-F238E27FC236}">
                  <a16:creationId xmlns:a16="http://schemas.microsoft.com/office/drawing/2014/main" id="{23CCD1E4-DCEE-4DC7-9C45-1611DA281BF4}"/>
                </a:ext>
              </a:extLst>
            </p:cNvPr>
            <p:cNvCxnSpPr>
              <a:cxnSpLocks/>
              <a:stCxn id="36" idx="2"/>
              <a:endCxn id="38" idx="3"/>
            </p:cNvCxnSpPr>
            <p:nvPr/>
          </p:nvCxnSpPr>
          <p:spPr>
            <a:xfrm rot="10800000" flipV="1">
              <a:off x="7897538" y="-1315225"/>
              <a:ext cx="1330929" cy="1597184"/>
            </a:xfrm>
            <a:prstGeom prst="bentConnector3">
              <a:avLst>
                <a:gd name="adj1"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F96462CE-E66D-4222-B1F9-699490BC887C}"/>
                </a:ext>
              </a:extLst>
            </p:cNvPr>
            <p:cNvSpPr txBox="1"/>
            <p:nvPr/>
          </p:nvSpPr>
          <p:spPr>
            <a:xfrm>
              <a:off x="5927318" y="97293"/>
              <a:ext cx="1970219" cy="369332"/>
            </a:xfrm>
            <a:prstGeom prst="rect">
              <a:avLst/>
            </a:prstGeom>
            <a:noFill/>
          </p:spPr>
          <p:txBody>
            <a:bodyPr wrap="none" rtlCol="0">
              <a:spAutoFit/>
            </a:bodyPr>
            <a:lstStyle/>
            <a:p>
              <a:r>
                <a:rPr lang="en-US" dirty="0">
                  <a:solidFill>
                    <a:srgbClr val="FF0000"/>
                  </a:solidFill>
                </a:rPr>
                <a:t>Cannot kill zombie</a:t>
              </a:r>
            </a:p>
          </p:txBody>
        </p:sp>
      </p:grpSp>
      <p:grpSp>
        <p:nvGrpSpPr>
          <p:cNvPr id="44" name="Group 43">
            <a:extLst>
              <a:ext uri="{FF2B5EF4-FFF2-40B4-BE49-F238E27FC236}">
                <a16:creationId xmlns:a16="http://schemas.microsoft.com/office/drawing/2014/main" id="{B6594E5E-FB15-400A-B406-7C64621B9A23}"/>
              </a:ext>
            </a:extLst>
          </p:cNvPr>
          <p:cNvGrpSpPr/>
          <p:nvPr/>
        </p:nvGrpSpPr>
        <p:grpSpPr>
          <a:xfrm>
            <a:off x="2514600" y="4601918"/>
            <a:ext cx="4989939" cy="2002449"/>
            <a:chOff x="5441479" y="-1484656"/>
            <a:chExt cx="4989939" cy="2002449"/>
          </a:xfrm>
        </p:grpSpPr>
        <p:sp>
          <p:nvSpPr>
            <p:cNvPr id="45" name="Oval 44">
              <a:extLst>
                <a:ext uri="{FF2B5EF4-FFF2-40B4-BE49-F238E27FC236}">
                  <a16:creationId xmlns:a16="http://schemas.microsoft.com/office/drawing/2014/main" id="{DDA8CE62-0BE3-4AFA-9EB1-6CD17A23CF22}"/>
                </a:ext>
              </a:extLst>
            </p:cNvPr>
            <p:cNvSpPr/>
            <p:nvPr/>
          </p:nvSpPr>
          <p:spPr>
            <a:xfrm>
              <a:off x="9228466" y="-1484656"/>
              <a:ext cx="1202952" cy="33886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solidFill>
                  <a:schemeClr val="bg1"/>
                </a:solidFill>
              </a:endParaRPr>
            </a:p>
          </p:txBody>
        </p:sp>
        <p:cxnSp>
          <p:nvCxnSpPr>
            <p:cNvPr id="46" name="Connector: Elbow 45">
              <a:extLst>
                <a:ext uri="{FF2B5EF4-FFF2-40B4-BE49-F238E27FC236}">
                  <a16:creationId xmlns:a16="http://schemas.microsoft.com/office/drawing/2014/main" id="{5BA5BC0F-7AB1-4FB7-9F55-53CE7F265257}"/>
                </a:ext>
              </a:extLst>
            </p:cNvPr>
            <p:cNvCxnSpPr>
              <a:cxnSpLocks/>
              <a:stCxn id="45" idx="4"/>
              <a:endCxn id="47" idx="3"/>
            </p:cNvCxnSpPr>
            <p:nvPr/>
          </p:nvCxnSpPr>
          <p:spPr>
            <a:xfrm rot="5400000">
              <a:off x="8475348" y="-1159967"/>
              <a:ext cx="1340423" cy="1368767"/>
            </a:xfrm>
            <a:prstGeom prst="bentConnector2">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67A830C4-96CA-41D5-8851-AFA75BB8EE8B}"/>
                </a:ext>
              </a:extLst>
            </p:cNvPr>
            <p:cNvSpPr txBox="1"/>
            <p:nvPr/>
          </p:nvSpPr>
          <p:spPr>
            <a:xfrm>
              <a:off x="5441479" y="-128538"/>
              <a:ext cx="3019696" cy="646331"/>
            </a:xfrm>
            <a:prstGeom prst="rect">
              <a:avLst/>
            </a:prstGeom>
            <a:noFill/>
          </p:spPr>
          <p:txBody>
            <a:bodyPr wrap="square" rtlCol="0">
              <a:spAutoFit/>
            </a:bodyPr>
            <a:lstStyle/>
            <a:p>
              <a:r>
                <a:rPr lang="en-US" dirty="0">
                  <a:solidFill>
                    <a:srgbClr val="FF0000"/>
                  </a:solidFill>
                </a:rPr>
                <a:t>Killing the parent causes the zombie to be killed as wee</a:t>
              </a:r>
            </a:p>
          </p:txBody>
        </p:sp>
      </p:grpSp>
    </p:spTree>
    <p:extLst>
      <p:ext uri="{BB962C8B-B14F-4D97-AF65-F5344CB8AC3E}">
        <p14:creationId xmlns:p14="http://schemas.microsoft.com/office/powerpoint/2010/main" val="3741142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5"/>
            <a:ext cx="7543800" cy="1143000"/>
          </a:xfrm>
        </p:spPr>
        <p:txBody>
          <a:bodyPr/>
          <a:lstStyle/>
          <a:p>
            <a:r>
              <a:rPr lang="en-US" dirty="0"/>
              <a:t>Multiple Fork()s - Example </a:t>
            </a:r>
          </a:p>
        </p:txBody>
      </p:sp>
      <p:sp>
        <p:nvSpPr>
          <p:cNvPr id="7" name="Content Placeholder 5"/>
          <p:cNvSpPr txBox="1">
            <a:spLocks/>
          </p:cNvSpPr>
          <p:nvPr/>
        </p:nvSpPr>
        <p:spPr>
          <a:xfrm>
            <a:off x="533400" y="990600"/>
            <a:ext cx="8534400" cy="762000"/>
          </a:xfrm>
          <a:prstGeom prst="rect">
            <a:avLst/>
          </a:prstGeom>
        </p:spPr>
        <p:txBody>
          <a:bodyPr vert="horz">
            <a:no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Calibri Light" panose="020F0302020204030204" pitchFamily="34" charset="0"/>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Calibri Light" panose="020F0302020204030204" pitchFamily="34" charset="0"/>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Calibri Light" panose="020F0302020204030204" pitchFamily="34" charset="0"/>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Calibri Light" panose="020F0302020204030204" pitchFamily="34" charset="0"/>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Calibri Light" panose="020F0302020204030204" pitchFamily="34" charset="0"/>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en-US" sz="2800" dirty="0"/>
              <a:t>How many lines will be printed?</a:t>
            </a:r>
          </a:p>
          <a:p>
            <a:endParaRPr lang="en-US" sz="2800" dirty="0"/>
          </a:p>
          <a:p>
            <a:endParaRPr lang="en-US" sz="2800" dirty="0"/>
          </a:p>
          <a:p>
            <a:endParaRPr lang="en-US" sz="2000" dirty="0"/>
          </a:p>
          <a:p>
            <a:endParaRPr lang="en-US" sz="2800" dirty="0"/>
          </a:p>
          <a:p>
            <a:endParaRPr lang="en-US" sz="1800" dirty="0"/>
          </a:p>
          <a:p>
            <a:r>
              <a:rPr lang="en-US" sz="2800" dirty="0"/>
              <a:t>First, we have to unroll the loop:</a:t>
            </a:r>
          </a:p>
        </p:txBody>
      </p:sp>
      <p:sp>
        <p:nvSpPr>
          <p:cNvPr id="4" name="Rectangle 3">
            <a:extLst>
              <a:ext uri="{FF2B5EF4-FFF2-40B4-BE49-F238E27FC236}">
                <a16:creationId xmlns:a16="http://schemas.microsoft.com/office/drawing/2014/main" id="{3237EB45-716B-430C-AFF0-FFE66144C572}"/>
              </a:ext>
            </a:extLst>
          </p:cNvPr>
          <p:cNvSpPr/>
          <p:nvPr/>
        </p:nvSpPr>
        <p:spPr>
          <a:xfrm>
            <a:off x="1524000" y="1524000"/>
            <a:ext cx="5638800" cy="2308324"/>
          </a:xfrm>
          <a:prstGeom prst="rect">
            <a:avLst/>
          </a:prstGeom>
          <a:solidFill>
            <a:schemeClr val="bg1"/>
          </a:solidFill>
          <a:ln w="28575">
            <a:solidFill>
              <a:schemeClr val="accent2">
                <a:lumMod val="75000"/>
              </a:schemeClr>
            </a:solidFill>
          </a:ln>
        </p:spPr>
        <p:txBody>
          <a:bodyPr wrap="square">
            <a:spAutoFit/>
          </a:bodyPr>
          <a:lstStyle/>
          <a:p>
            <a:r>
              <a:rPr lang="en-US" b="1">
                <a:solidFill>
                  <a:srgbClr val="804000"/>
                </a:solidFill>
                <a:highlight>
                  <a:srgbClr val="FFFFFF"/>
                </a:highlight>
                <a:latin typeface="Courier New" panose="02070309020205020404" pitchFamily="49" charset="0"/>
              </a:rPr>
              <a:t>#include &lt;stdio.h&gt;</a:t>
            </a:r>
          </a:p>
          <a:p>
            <a:r>
              <a:rPr lang="en-US" b="1">
                <a:solidFill>
                  <a:srgbClr val="8000FF"/>
                </a:solidFill>
                <a:highlight>
                  <a:srgbClr val="FFFFFF"/>
                </a:highlight>
                <a:latin typeface="Courier New" panose="02070309020205020404" pitchFamily="49" charset="0"/>
              </a:rPr>
              <a:t>int</a:t>
            </a:r>
            <a:r>
              <a:rPr lang="en-US" b="1">
                <a:solidFill>
                  <a:srgbClr val="000000"/>
                </a:solidFill>
                <a:highlight>
                  <a:srgbClr val="FFFFFF"/>
                </a:highlight>
                <a:latin typeface="Courier New" panose="02070309020205020404" pitchFamily="49" charset="0"/>
              </a:rPr>
              <a:t> main </a:t>
            </a:r>
            <a:r>
              <a:rPr lang="en-US" b="1">
                <a:solidFill>
                  <a:srgbClr val="000080"/>
                </a:solidFill>
                <a:highlight>
                  <a:srgbClr val="FFFFFF"/>
                </a:highlight>
                <a:latin typeface="Courier New" panose="02070309020205020404" pitchFamily="49" charset="0"/>
              </a:rPr>
              <a:t>(){</a:t>
            </a:r>
            <a:endParaRPr lang="en-US" b="1">
              <a:solidFill>
                <a:srgbClr val="000000"/>
              </a:solidFill>
              <a:highlight>
                <a:srgbClr val="FFFFFF"/>
              </a:highlight>
              <a:latin typeface="Courier New" panose="02070309020205020404" pitchFamily="49" charset="0"/>
            </a:endParaRPr>
          </a:p>
          <a:p>
            <a:r>
              <a:rPr lang="en-US" b="1">
                <a:solidFill>
                  <a:srgbClr val="000000"/>
                </a:solidFill>
                <a:highlight>
                  <a:srgbClr val="FFFFFF"/>
                </a:highlight>
                <a:latin typeface="Courier New" panose="02070309020205020404" pitchFamily="49" charset="0"/>
              </a:rPr>
              <a:t>	printf </a:t>
            </a:r>
            <a:r>
              <a:rPr lang="en-US" b="1">
                <a:solidFill>
                  <a:srgbClr val="000080"/>
                </a:solidFill>
                <a:highlight>
                  <a:srgbClr val="FFFFFF"/>
                </a:highlight>
                <a:latin typeface="Courier New" panose="02070309020205020404" pitchFamily="49" charset="0"/>
              </a:rPr>
              <a:t>(</a:t>
            </a:r>
            <a:r>
              <a:rPr lang="en-US" b="1">
                <a:solidFill>
                  <a:srgbClr val="808080"/>
                </a:solidFill>
                <a:highlight>
                  <a:srgbClr val="FFFFFF"/>
                </a:highlight>
                <a:latin typeface="Courier New" panose="02070309020205020404" pitchFamily="49" charset="0"/>
              </a:rPr>
              <a:t>"PID: %d\n"</a:t>
            </a:r>
            <a:r>
              <a:rPr lang="en-US" b="1">
                <a:solidFill>
                  <a:srgbClr val="000080"/>
                </a:solidFill>
                <a:highlight>
                  <a:srgbClr val="FFFFFF"/>
                </a:highlight>
                <a:latin typeface="Courier New" panose="02070309020205020404" pitchFamily="49" charset="0"/>
              </a:rPr>
              <a:t>,</a:t>
            </a:r>
            <a:r>
              <a:rPr lang="en-US" b="1">
                <a:solidFill>
                  <a:srgbClr val="000000"/>
                </a:solidFill>
                <a:highlight>
                  <a:srgbClr val="FFFFFF"/>
                </a:highlight>
                <a:latin typeface="Courier New" panose="02070309020205020404" pitchFamily="49" charset="0"/>
              </a:rPr>
              <a:t> getpid</a:t>
            </a:r>
            <a:r>
              <a:rPr lang="en-US" b="1">
                <a:solidFill>
                  <a:srgbClr val="000080"/>
                </a:solidFill>
                <a:highlight>
                  <a:srgbClr val="FFFFFF"/>
                </a:highlight>
                <a:latin typeface="Courier New" panose="02070309020205020404" pitchFamily="49" charset="0"/>
              </a:rPr>
              <a:t>());</a:t>
            </a:r>
            <a:endParaRPr lang="en-US" b="1">
              <a:solidFill>
                <a:srgbClr val="000000"/>
              </a:solidFill>
              <a:highlight>
                <a:srgbClr val="FFFFFF"/>
              </a:highlight>
              <a:latin typeface="Courier New" panose="02070309020205020404" pitchFamily="49" charset="0"/>
            </a:endParaRPr>
          </a:p>
          <a:p>
            <a:r>
              <a:rPr lang="nn-NO" b="1">
                <a:solidFill>
                  <a:srgbClr val="000000"/>
                </a:solidFill>
                <a:highlight>
                  <a:srgbClr val="FFFFFF"/>
                </a:highlight>
                <a:latin typeface="Courier New" panose="02070309020205020404" pitchFamily="49" charset="0"/>
              </a:rPr>
              <a:t>	</a:t>
            </a:r>
            <a:r>
              <a:rPr lang="nn-NO" b="1">
                <a:solidFill>
                  <a:srgbClr val="0000FF"/>
                </a:solidFill>
                <a:highlight>
                  <a:srgbClr val="FFFFFF"/>
                </a:highlight>
                <a:latin typeface="Courier New" panose="02070309020205020404" pitchFamily="49" charset="0"/>
              </a:rPr>
              <a:t>for</a:t>
            </a:r>
            <a:r>
              <a:rPr lang="nn-NO" b="1">
                <a:solidFill>
                  <a:srgbClr val="000000"/>
                </a:solidFill>
                <a:highlight>
                  <a:srgbClr val="FFFFFF"/>
                </a:highlight>
                <a:latin typeface="Courier New" panose="02070309020205020404" pitchFamily="49" charset="0"/>
              </a:rPr>
              <a:t> </a:t>
            </a:r>
            <a:r>
              <a:rPr lang="nn-NO" b="1">
                <a:solidFill>
                  <a:srgbClr val="000080"/>
                </a:solidFill>
                <a:highlight>
                  <a:srgbClr val="FFFFFF"/>
                </a:highlight>
                <a:latin typeface="Courier New" panose="02070309020205020404" pitchFamily="49" charset="0"/>
              </a:rPr>
              <a:t>(</a:t>
            </a:r>
            <a:r>
              <a:rPr lang="nn-NO" b="1">
                <a:solidFill>
                  <a:srgbClr val="8000FF"/>
                </a:solidFill>
                <a:highlight>
                  <a:srgbClr val="FFFFFF"/>
                </a:highlight>
                <a:latin typeface="Courier New" panose="02070309020205020404" pitchFamily="49" charset="0"/>
              </a:rPr>
              <a:t>int</a:t>
            </a:r>
            <a:r>
              <a:rPr lang="nn-NO" b="1">
                <a:solidFill>
                  <a:srgbClr val="000000"/>
                </a:solidFill>
                <a:highlight>
                  <a:srgbClr val="FFFFFF"/>
                </a:highlight>
                <a:latin typeface="Courier New" panose="02070309020205020404" pitchFamily="49" charset="0"/>
              </a:rPr>
              <a:t> i</a:t>
            </a:r>
            <a:r>
              <a:rPr lang="nn-NO" b="1">
                <a:solidFill>
                  <a:srgbClr val="000080"/>
                </a:solidFill>
                <a:highlight>
                  <a:srgbClr val="FFFFFF"/>
                </a:highlight>
                <a:latin typeface="Courier New" panose="02070309020205020404" pitchFamily="49" charset="0"/>
              </a:rPr>
              <a:t>=</a:t>
            </a:r>
            <a:r>
              <a:rPr lang="nn-NO" b="1">
                <a:solidFill>
                  <a:srgbClr val="FF8000"/>
                </a:solidFill>
                <a:highlight>
                  <a:srgbClr val="FFFFFF"/>
                </a:highlight>
                <a:latin typeface="Courier New" panose="02070309020205020404" pitchFamily="49" charset="0"/>
              </a:rPr>
              <a:t>0</a:t>
            </a:r>
            <a:r>
              <a:rPr lang="nn-NO" b="1">
                <a:solidFill>
                  <a:srgbClr val="000080"/>
                </a:solidFill>
                <a:highlight>
                  <a:srgbClr val="FFFFFF"/>
                </a:highlight>
                <a:latin typeface="Courier New" panose="02070309020205020404" pitchFamily="49" charset="0"/>
              </a:rPr>
              <a:t>;</a:t>
            </a:r>
            <a:r>
              <a:rPr lang="nn-NO" b="1">
                <a:solidFill>
                  <a:srgbClr val="000000"/>
                </a:solidFill>
                <a:highlight>
                  <a:srgbClr val="FFFFFF"/>
                </a:highlight>
                <a:latin typeface="Courier New" panose="02070309020205020404" pitchFamily="49" charset="0"/>
              </a:rPr>
              <a:t> i</a:t>
            </a:r>
            <a:r>
              <a:rPr lang="nn-NO" b="1">
                <a:solidFill>
                  <a:srgbClr val="000080"/>
                </a:solidFill>
                <a:highlight>
                  <a:srgbClr val="FFFFFF"/>
                </a:highlight>
                <a:latin typeface="Courier New" panose="02070309020205020404" pitchFamily="49" charset="0"/>
              </a:rPr>
              <a:t>&lt;</a:t>
            </a:r>
            <a:r>
              <a:rPr lang="nn-NO" b="1">
                <a:solidFill>
                  <a:srgbClr val="FF8000"/>
                </a:solidFill>
                <a:highlight>
                  <a:srgbClr val="FFFFFF"/>
                </a:highlight>
                <a:latin typeface="Courier New" panose="02070309020205020404" pitchFamily="49" charset="0"/>
              </a:rPr>
              <a:t>3</a:t>
            </a:r>
            <a:r>
              <a:rPr lang="nn-NO" b="1">
                <a:solidFill>
                  <a:srgbClr val="000080"/>
                </a:solidFill>
                <a:highlight>
                  <a:srgbClr val="FFFFFF"/>
                </a:highlight>
                <a:latin typeface="Courier New" panose="02070309020205020404" pitchFamily="49" charset="0"/>
              </a:rPr>
              <a:t>;</a:t>
            </a:r>
            <a:r>
              <a:rPr lang="nn-NO" b="1">
                <a:solidFill>
                  <a:srgbClr val="000000"/>
                </a:solidFill>
                <a:highlight>
                  <a:srgbClr val="FFFFFF"/>
                </a:highlight>
                <a:latin typeface="Courier New" panose="02070309020205020404" pitchFamily="49" charset="0"/>
              </a:rPr>
              <a:t> i</a:t>
            </a:r>
            <a:r>
              <a:rPr lang="nn-NO" b="1">
                <a:solidFill>
                  <a:srgbClr val="000080"/>
                </a:solidFill>
                <a:highlight>
                  <a:srgbClr val="FFFFFF"/>
                </a:highlight>
                <a:latin typeface="Courier New" panose="02070309020205020404" pitchFamily="49" charset="0"/>
              </a:rPr>
              <a:t>++){</a:t>
            </a:r>
            <a:endParaRPr lang="nn-NO" b="1">
              <a:solidFill>
                <a:srgbClr val="000000"/>
              </a:solidFill>
              <a:highlight>
                <a:srgbClr val="FFFFFF"/>
              </a:highlight>
              <a:latin typeface="Courier New" panose="02070309020205020404" pitchFamily="49" charset="0"/>
            </a:endParaRPr>
          </a:p>
          <a:p>
            <a:r>
              <a:rPr lang="en-US" b="1">
                <a:solidFill>
                  <a:srgbClr val="000000"/>
                </a:solidFill>
                <a:highlight>
                  <a:srgbClr val="FFFFFF"/>
                </a:highlight>
                <a:latin typeface="Courier New" panose="02070309020205020404" pitchFamily="49" charset="0"/>
              </a:rPr>
              <a:t>		fork</a:t>
            </a:r>
            <a:r>
              <a:rPr lang="en-US" b="1">
                <a:solidFill>
                  <a:srgbClr val="000080"/>
                </a:solidFill>
                <a:highlight>
                  <a:srgbClr val="FFFFFF"/>
                </a:highlight>
                <a:latin typeface="Courier New" panose="02070309020205020404" pitchFamily="49" charset="0"/>
              </a:rPr>
              <a:t>();</a:t>
            </a:r>
            <a:endParaRPr lang="en-US" b="1">
              <a:solidFill>
                <a:srgbClr val="000000"/>
              </a:solidFill>
              <a:highlight>
                <a:srgbClr val="FFFFFF"/>
              </a:highlight>
              <a:latin typeface="Courier New" panose="02070309020205020404" pitchFamily="49" charset="0"/>
            </a:endParaRPr>
          </a:p>
          <a:p>
            <a:r>
              <a:rPr lang="en-US" b="1">
                <a:solidFill>
                  <a:srgbClr val="000000"/>
                </a:solidFill>
                <a:highlight>
                  <a:srgbClr val="FFFFFF"/>
                </a:highlight>
                <a:latin typeface="Courier New" panose="02070309020205020404" pitchFamily="49" charset="0"/>
              </a:rPr>
              <a:t>	</a:t>
            </a:r>
            <a:r>
              <a:rPr lang="en-US" b="1">
                <a:solidFill>
                  <a:srgbClr val="000080"/>
                </a:solidFill>
                <a:highlight>
                  <a:srgbClr val="FFFFFF"/>
                </a:highlight>
                <a:latin typeface="Courier New" panose="02070309020205020404" pitchFamily="49" charset="0"/>
              </a:rPr>
              <a:t>}</a:t>
            </a:r>
            <a:endParaRPr lang="en-US" b="1">
              <a:solidFill>
                <a:srgbClr val="000000"/>
              </a:solidFill>
              <a:highlight>
                <a:srgbClr val="FFFFFF"/>
              </a:highlight>
              <a:latin typeface="Courier New" panose="02070309020205020404" pitchFamily="49" charset="0"/>
            </a:endParaRPr>
          </a:p>
          <a:p>
            <a:r>
              <a:rPr lang="en-US" b="1">
                <a:solidFill>
                  <a:srgbClr val="000000"/>
                </a:solidFill>
                <a:highlight>
                  <a:srgbClr val="FFFFFF"/>
                </a:highlight>
                <a:latin typeface="Courier New" panose="02070309020205020404" pitchFamily="49" charset="0"/>
              </a:rPr>
              <a:t>	printf </a:t>
            </a:r>
            <a:r>
              <a:rPr lang="en-US" b="1">
                <a:solidFill>
                  <a:srgbClr val="000080"/>
                </a:solidFill>
                <a:highlight>
                  <a:srgbClr val="FFFFFF"/>
                </a:highlight>
                <a:latin typeface="Courier New" panose="02070309020205020404" pitchFamily="49" charset="0"/>
              </a:rPr>
              <a:t>(</a:t>
            </a:r>
            <a:r>
              <a:rPr lang="en-US" b="1">
                <a:solidFill>
                  <a:srgbClr val="808080"/>
                </a:solidFill>
                <a:highlight>
                  <a:srgbClr val="FFFFFF"/>
                </a:highlight>
                <a:latin typeface="Courier New" panose="02070309020205020404" pitchFamily="49" charset="0"/>
              </a:rPr>
              <a:t>"Done"</a:t>
            </a:r>
            <a:r>
              <a:rPr lang="en-US" b="1">
                <a:solidFill>
                  <a:srgbClr val="000080"/>
                </a:solidFill>
                <a:highlight>
                  <a:srgbClr val="FFFFFF"/>
                </a:highlight>
                <a:latin typeface="Courier New" panose="02070309020205020404" pitchFamily="49" charset="0"/>
              </a:rPr>
              <a:t>);</a:t>
            </a:r>
            <a:endParaRPr lang="en-US" b="1">
              <a:solidFill>
                <a:srgbClr val="000000"/>
              </a:solidFill>
              <a:highlight>
                <a:srgbClr val="FFFFFF"/>
              </a:highlight>
              <a:latin typeface="Courier New" panose="02070309020205020404" pitchFamily="49" charset="0"/>
            </a:endParaRPr>
          </a:p>
          <a:p>
            <a:r>
              <a:rPr lang="en-US" b="1">
                <a:solidFill>
                  <a:srgbClr val="000080"/>
                </a:solidFill>
                <a:highlight>
                  <a:srgbClr val="FFFFFF"/>
                </a:highlight>
                <a:latin typeface="Courier New" panose="02070309020205020404" pitchFamily="49" charset="0"/>
              </a:rPr>
              <a:t>}</a:t>
            </a:r>
            <a:endParaRPr lang="en-US" b="1" dirty="0"/>
          </a:p>
        </p:txBody>
      </p:sp>
      <p:sp>
        <p:nvSpPr>
          <p:cNvPr id="5" name="Rectangle 4">
            <a:extLst>
              <a:ext uri="{FF2B5EF4-FFF2-40B4-BE49-F238E27FC236}">
                <a16:creationId xmlns:a16="http://schemas.microsoft.com/office/drawing/2014/main" id="{2CDA56E3-7391-4C43-95F5-8B463F194748}"/>
              </a:ext>
            </a:extLst>
          </p:cNvPr>
          <p:cNvSpPr/>
          <p:nvPr/>
        </p:nvSpPr>
        <p:spPr>
          <a:xfrm>
            <a:off x="1524000" y="4419600"/>
            <a:ext cx="5486400" cy="2031325"/>
          </a:xfrm>
          <a:prstGeom prst="rect">
            <a:avLst/>
          </a:prstGeom>
          <a:solidFill>
            <a:schemeClr val="bg1"/>
          </a:solidFill>
          <a:ln w="28575">
            <a:solidFill>
              <a:schemeClr val="accent2">
                <a:lumMod val="75000"/>
              </a:schemeClr>
            </a:solidFill>
          </a:ln>
        </p:spPr>
        <p:txBody>
          <a:bodyPr wrap="square">
            <a:spAutoFit/>
          </a:bodyPr>
          <a:lstStyle/>
          <a:p>
            <a:r>
              <a:rPr lang="en-US" dirty="0">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main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printf</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808080"/>
                </a:solidFill>
                <a:highlight>
                  <a:srgbClr val="FFFFFF"/>
                </a:highlight>
                <a:latin typeface="Courier New" panose="02070309020205020404" pitchFamily="49" charset="0"/>
              </a:rPr>
              <a:t>"PID: %d\n"</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getpid</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fork</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fork</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fork</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printf</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808080"/>
                </a:solidFill>
                <a:highlight>
                  <a:srgbClr val="FFFFFF"/>
                </a:highlight>
                <a:latin typeface="Courier New" panose="02070309020205020404" pitchFamily="49" charset="0"/>
              </a:rPr>
              <a:t>"Done"</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b="1" dirty="0">
                <a:solidFill>
                  <a:srgbClr val="000080"/>
                </a:solidFill>
                <a:highlight>
                  <a:srgbClr val="FFFFFF"/>
                </a:highlight>
                <a:latin typeface="Courier New" panose="02070309020205020404" pitchFamily="49" charset="0"/>
              </a:rPr>
              <a:t>}</a:t>
            </a:r>
            <a:endParaRPr lang="en-US" dirty="0"/>
          </a:p>
        </p:txBody>
      </p:sp>
    </p:spTree>
    <p:extLst>
      <p:ext uri="{BB962C8B-B14F-4D97-AF65-F5344CB8AC3E}">
        <p14:creationId xmlns:p14="http://schemas.microsoft.com/office/powerpoint/2010/main" val="2460769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310A0-BEAC-4175-8341-C8E726E7C43A}"/>
              </a:ext>
            </a:extLst>
          </p:cNvPr>
          <p:cNvSpPr>
            <a:spLocks noGrp="1"/>
          </p:cNvSpPr>
          <p:nvPr>
            <p:ph type="title"/>
          </p:nvPr>
        </p:nvSpPr>
        <p:spPr>
          <a:xfrm>
            <a:off x="1028700" y="685800"/>
            <a:ext cx="7200900" cy="838200"/>
          </a:xfrm>
        </p:spPr>
        <p:txBody>
          <a:bodyPr/>
          <a:lstStyle/>
          <a:p>
            <a:r>
              <a:rPr lang="en-US" dirty="0"/>
              <a:t>Fork Example 1</a:t>
            </a:r>
          </a:p>
        </p:txBody>
      </p:sp>
      <p:sp>
        <p:nvSpPr>
          <p:cNvPr id="3" name="Content Placeholder 2">
            <a:extLst>
              <a:ext uri="{FF2B5EF4-FFF2-40B4-BE49-F238E27FC236}">
                <a16:creationId xmlns:a16="http://schemas.microsoft.com/office/drawing/2014/main" id="{3090874E-808B-4A4C-A4DF-EC457EB38300}"/>
              </a:ext>
            </a:extLst>
          </p:cNvPr>
          <p:cNvSpPr>
            <a:spLocks noGrp="1"/>
          </p:cNvSpPr>
          <p:nvPr>
            <p:ph idx="1"/>
          </p:nvPr>
        </p:nvSpPr>
        <p:spPr>
          <a:xfrm>
            <a:off x="1028700" y="1676400"/>
            <a:ext cx="7200900" cy="4191000"/>
          </a:xfrm>
        </p:spPr>
        <p:txBody>
          <a:bodyPr/>
          <a:lstStyle/>
          <a:p>
            <a:r>
              <a:rPr lang="en-US" dirty="0"/>
              <a:t>Let’s redraw the process for convenience:</a:t>
            </a:r>
          </a:p>
          <a:p>
            <a:r>
              <a:rPr lang="en-US" dirty="0"/>
              <a:t>Then, let’s draw the other child processes:</a:t>
            </a:r>
          </a:p>
          <a:p>
            <a:endParaRPr lang="en-US" dirty="0"/>
          </a:p>
        </p:txBody>
      </p:sp>
      <p:sp>
        <p:nvSpPr>
          <p:cNvPr id="5" name="Oval 4">
            <a:extLst>
              <a:ext uri="{FF2B5EF4-FFF2-40B4-BE49-F238E27FC236}">
                <a16:creationId xmlns:a16="http://schemas.microsoft.com/office/drawing/2014/main" id="{B49E021D-303C-42F1-BD2B-BD8CC9602812}"/>
              </a:ext>
            </a:extLst>
          </p:cNvPr>
          <p:cNvSpPr/>
          <p:nvPr/>
        </p:nvSpPr>
        <p:spPr>
          <a:xfrm>
            <a:off x="6781800" y="2209800"/>
            <a:ext cx="1219200" cy="1828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P1</a:t>
            </a:r>
          </a:p>
          <a:p>
            <a:pPr algn="ctr"/>
            <a:r>
              <a:rPr lang="en-US" dirty="0">
                <a:solidFill>
                  <a:schemeClr val="bg1"/>
                </a:solidFill>
              </a:rPr>
              <a:t>fork()</a:t>
            </a:r>
          </a:p>
          <a:p>
            <a:pPr algn="ctr"/>
            <a:r>
              <a:rPr lang="en-US" dirty="0"/>
              <a:t>fork()</a:t>
            </a:r>
          </a:p>
          <a:p>
            <a:pPr algn="ctr"/>
            <a:r>
              <a:rPr lang="en-US" dirty="0"/>
              <a:t>fork()</a:t>
            </a:r>
          </a:p>
          <a:p>
            <a:pPr algn="ctr"/>
            <a:r>
              <a:rPr lang="en-US" dirty="0"/>
              <a:t>P2</a:t>
            </a:r>
          </a:p>
        </p:txBody>
      </p:sp>
      <p:sp>
        <p:nvSpPr>
          <p:cNvPr id="6" name="Rectangle 5">
            <a:extLst>
              <a:ext uri="{FF2B5EF4-FFF2-40B4-BE49-F238E27FC236}">
                <a16:creationId xmlns:a16="http://schemas.microsoft.com/office/drawing/2014/main" id="{A833AEFF-E406-4A0A-8BD7-B2D996762B1D}"/>
              </a:ext>
            </a:extLst>
          </p:cNvPr>
          <p:cNvSpPr/>
          <p:nvPr/>
        </p:nvSpPr>
        <p:spPr>
          <a:xfrm>
            <a:off x="4953000" y="30540"/>
            <a:ext cx="4191000" cy="1569660"/>
          </a:xfrm>
          <a:prstGeom prst="rect">
            <a:avLst/>
          </a:prstGeom>
          <a:solidFill>
            <a:schemeClr val="bg1"/>
          </a:solidFill>
          <a:ln w="28575">
            <a:solidFill>
              <a:schemeClr val="accent2">
                <a:lumMod val="75000"/>
              </a:schemeClr>
            </a:solidFill>
          </a:ln>
        </p:spPr>
        <p:txBody>
          <a:bodyPr wrap="square">
            <a:spAutoFit/>
          </a:bodyPr>
          <a:lstStyle/>
          <a:p>
            <a:r>
              <a:rPr lang="en-US" sz="1200" dirty="0">
                <a:solidFill>
                  <a:srgbClr val="804000"/>
                </a:solidFill>
                <a:highlight>
                  <a:srgbClr val="FFFFFF"/>
                </a:highlight>
                <a:latin typeface="Courier New" panose="02070309020205020404" pitchFamily="49" charset="0"/>
              </a:rPr>
              <a:t>#include &lt;</a:t>
            </a:r>
            <a:r>
              <a:rPr lang="en-US" sz="1200" dirty="0" err="1">
                <a:solidFill>
                  <a:srgbClr val="804000"/>
                </a:solidFill>
                <a:highlight>
                  <a:srgbClr val="FFFFFF"/>
                </a:highlight>
                <a:latin typeface="Courier New" panose="02070309020205020404" pitchFamily="49" charset="0"/>
              </a:rPr>
              <a:t>stdio.h</a:t>
            </a:r>
            <a:r>
              <a:rPr lang="en-US" sz="1200" dirty="0">
                <a:solidFill>
                  <a:srgbClr val="804000"/>
                </a:solidFill>
                <a:highlight>
                  <a:srgbClr val="FFFFFF"/>
                </a:highlight>
                <a:latin typeface="Courier New" panose="02070309020205020404" pitchFamily="49" charset="0"/>
              </a:rPr>
              <a:t>&gt;</a:t>
            </a:r>
          </a:p>
          <a:p>
            <a:r>
              <a:rPr lang="en-US" sz="1200" dirty="0">
                <a:solidFill>
                  <a:srgbClr val="8000FF"/>
                </a:solidFill>
                <a:highlight>
                  <a:srgbClr val="FFFFFF"/>
                </a:highlight>
                <a:latin typeface="Courier New" panose="02070309020205020404" pitchFamily="49" charset="0"/>
              </a:rPr>
              <a:t>int</a:t>
            </a:r>
            <a:r>
              <a:rPr lang="en-US" sz="1200" dirty="0">
                <a:solidFill>
                  <a:srgbClr val="000000"/>
                </a:solidFill>
                <a:highlight>
                  <a:srgbClr val="FFFFFF"/>
                </a:highlight>
                <a:latin typeface="Courier New" panose="02070309020205020404" pitchFamily="49" charset="0"/>
              </a:rPr>
              <a:t> main </a:t>
            </a:r>
            <a:r>
              <a:rPr lang="en-US" sz="1200" b="1" dirty="0">
                <a:solidFill>
                  <a:srgbClr val="00008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printf</a:t>
            </a:r>
            <a:r>
              <a:rPr lang="en-US" sz="1200" b="1" dirty="0">
                <a:solidFill>
                  <a:srgbClr val="000080"/>
                </a:solidFill>
                <a:highlight>
                  <a:srgbClr val="FFFFFF"/>
                </a:highlight>
                <a:latin typeface="Courier New" panose="02070309020205020404" pitchFamily="49" charset="0"/>
              </a:rPr>
              <a:t>(</a:t>
            </a:r>
            <a:r>
              <a:rPr lang="en-US" sz="1200" dirty="0">
                <a:solidFill>
                  <a:srgbClr val="808080"/>
                </a:solidFill>
                <a:highlight>
                  <a:srgbClr val="FFFFFF"/>
                </a:highlight>
                <a:latin typeface="Courier New" panose="02070309020205020404" pitchFamily="49" charset="0"/>
              </a:rPr>
              <a:t>"PID:%d\n"</a:t>
            </a:r>
            <a:r>
              <a:rPr lang="en-US" sz="1200" b="1" dirty="0">
                <a:solidFill>
                  <a:srgbClr val="00008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getpid</a:t>
            </a:r>
            <a:r>
              <a:rPr lang="en-US" sz="1200" b="1" dirty="0">
                <a:solidFill>
                  <a:srgbClr val="00008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//print1:P1</a:t>
            </a:r>
          </a:p>
          <a:p>
            <a:r>
              <a:rPr lang="en-US" sz="1200" dirty="0">
                <a:solidFill>
                  <a:srgbClr val="000000"/>
                </a:solidFill>
                <a:highlight>
                  <a:srgbClr val="FFFFFF"/>
                </a:highlight>
                <a:latin typeface="Courier New" panose="02070309020205020404" pitchFamily="49" charset="0"/>
              </a:rPr>
              <a:t>   fork</a:t>
            </a:r>
            <a:r>
              <a:rPr lang="en-US" sz="1200" b="1" dirty="0">
                <a:solidFill>
                  <a:srgbClr val="00008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fork</a:t>
            </a:r>
            <a:r>
              <a:rPr lang="en-US" sz="1200" b="1" dirty="0">
                <a:solidFill>
                  <a:srgbClr val="00008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fork</a:t>
            </a:r>
            <a:r>
              <a:rPr lang="en-US" sz="1200" b="1" dirty="0">
                <a:solidFill>
                  <a:srgbClr val="00008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printf</a:t>
            </a:r>
            <a:r>
              <a:rPr lang="en-US" sz="1200" dirty="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808080"/>
                </a:solidFill>
                <a:highlight>
                  <a:srgbClr val="FFFFFF"/>
                </a:highlight>
                <a:latin typeface="Courier New" panose="02070309020205020404" pitchFamily="49" charset="0"/>
              </a:rPr>
              <a:t>"Done"</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//print2:P2</a:t>
            </a:r>
          </a:p>
          <a:p>
            <a:r>
              <a:rPr lang="en-US" sz="1200" b="1" dirty="0">
                <a:solidFill>
                  <a:srgbClr val="000080"/>
                </a:solidFill>
                <a:highlight>
                  <a:srgbClr val="FFFFFF"/>
                </a:highlight>
                <a:latin typeface="Courier New" panose="02070309020205020404" pitchFamily="49" charset="0"/>
              </a:rPr>
              <a:t>}</a:t>
            </a:r>
            <a:endParaRPr lang="en-US" sz="1200" dirty="0"/>
          </a:p>
        </p:txBody>
      </p:sp>
      <p:sp>
        <p:nvSpPr>
          <p:cNvPr id="16" name="Oval 15">
            <a:extLst>
              <a:ext uri="{FF2B5EF4-FFF2-40B4-BE49-F238E27FC236}">
                <a16:creationId xmlns:a16="http://schemas.microsoft.com/office/drawing/2014/main" id="{19CBB8DA-B2E4-4AEF-B3E0-7BFEF1CCD550}"/>
              </a:ext>
            </a:extLst>
          </p:cNvPr>
          <p:cNvSpPr/>
          <p:nvPr/>
        </p:nvSpPr>
        <p:spPr>
          <a:xfrm>
            <a:off x="914400" y="5567127"/>
            <a:ext cx="777056" cy="6050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P2</a:t>
            </a:r>
          </a:p>
        </p:txBody>
      </p:sp>
      <p:cxnSp>
        <p:nvCxnSpPr>
          <p:cNvPr id="22" name="Straight Arrow Connector 21">
            <a:extLst>
              <a:ext uri="{FF2B5EF4-FFF2-40B4-BE49-F238E27FC236}">
                <a16:creationId xmlns:a16="http://schemas.microsoft.com/office/drawing/2014/main" id="{F885FD0A-2C17-4A02-8632-9F8095D82B6A}"/>
              </a:ext>
            </a:extLst>
          </p:cNvPr>
          <p:cNvCxnSpPr>
            <a:cxnSpLocks/>
            <a:endCxn id="23" idx="0"/>
          </p:cNvCxnSpPr>
          <p:nvPr/>
        </p:nvCxnSpPr>
        <p:spPr>
          <a:xfrm flipH="1">
            <a:off x="5418435" y="4660140"/>
            <a:ext cx="114302" cy="788953"/>
          </a:xfrm>
          <a:prstGeom prst="straightConnector1">
            <a:avLst/>
          </a:prstGeom>
          <a:ln w="28575">
            <a:solidFill>
              <a:srgbClr val="FF0000"/>
            </a:solidFill>
            <a:tailEnd type="triangle"/>
          </a:ln>
        </p:spPr>
        <p:style>
          <a:lnRef idx="1">
            <a:schemeClr val="accent6"/>
          </a:lnRef>
          <a:fillRef idx="0">
            <a:schemeClr val="accent6"/>
          </a:fillRef>
          <a:effectRef idx="0">
            <a:schemeClr val="accent6"/>
          </a:effectRef>
          <a:fontRef idx="minor">
            <a:schemeClr val="tx1"/>
          </a:fontRef>
        </p:style>
      </p:cxnSp>
      <p:sp>
        <p:nvSpPr>
          <p:cNvPr id="23" name="Oval 22">
            <a:extLst>
              <a:ext uri="{FF2B5EF4-FFF2-40B4-BE49-F238E27FC236}">
                <a16:creationId xmlns:a16="http://schemas.microsoft.com/office/drawing/2014/main" id="{056A5C3B-F781-446C-BFCE-BB4550A8F5CE}"/>
              </a:ext>
            </a:extLst>
          </p:cNvPr>
          <p:cNvSpPr/>
          <p:nvPr/>
        </p:nvSpPr>
        <p:spPr>
          <a:xfrm>
            <a:off x="5078238" y="5449093"/>
            <a:ext cx="680393" cy="6469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P2</a:t>
            </a:r>
          </a:p>
        </p:txBody>
      </p:sp>
      <p:sp>
        <p:nvSpPr>
          <p:cNvPr id="30" name="Oval 29">
            <a:extLst>
              <a:ext uri="{FF2B5EF4-FFF2-40B4-BE49-F238E27FC236}">
                <a16:creationId xmlns:a16="http://schemas.microsoft.com/office/drawing/2014/main" id="{D8C2C266-8FC8-4136-A50A-94AF18F1F838}"/>
              </a:ext>
            </a:extLst>
          </p:cNvPr>
          <p:cNvSpPr/>
          <p:nvPr/>
        </p:nvSpPr>
        <p:spPr>
          <a:xfrm>
            <a:off x="3276598" y="4805127"/>
            <a:ext cx="680393" cy="6050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P2</a:t>
            </a:r>
          </a:p>
        </p:txBody>
      </p:sp>
      <p:grpSp>
        <p:nvGrpSpPr>
          <p:cNvPr id="70" name="Group 69">
            <a:extLst>
              <a:ext uri="{FF2B5EF4-FFF2-40B4-BE49-F238E27FC236}">
                <a16:creationId xmlns:a16="http://schemas.microsoft.com/office/drawing/2014/main" id="{D43C2457-7D7F-4477-A7A2-820E761D346A}"/>
              </a:ext>
            </a:extLst>
          </p:cNvPr>
          <p:cNvGrpSpPr/>
          <p:nvPr/>
        </p:nvGrpSpPr>
        <p:grpSpPr>
          <a:xfrm>
            <a:off x="6096000" y="2438400"/>
            <a:ext cx="1066800" cy="442242"/>
            <a:chOff x="6096000" y="2438400"/>
            <a:chExt cx="1066800" cy="442242"/>
          </a:xfrm>
        </p:grpSpPr>
        <p:sp>
          <p:nvSpPr>
            <p:cNvPr id="41" name="Rectangle 40">
              <a:extLst>
                <a:ext uri="{FF2B5EF4-FFF2-40B4-BE49-F238E27FC236}">
                  <a16:creationId xmlns:a16="http://schemas.microsoft.com/office/drawing/2014/main" id="{54A69641-CDE2-4EFD-A9FD-26E3D3EA0582}"/>
                </a:ext>
              </a:extLst>
            </p:cNvPr>
            <p:cNvSpPr/>
            <p:nvPr/>
          </p:nvSpPr>
          <p:spPr>
            <a:xfrm>
              <a:off x="6096000" y="2438400"/>
              <a:ext cx="457200" cy="4422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P1</a:t>
              </a:r>
            </a:p>
          </p:txBody>
        </p:sp>
        <p:cxnSp>
          <p:nvCxnSpPr>
            <p:cNvPr id="43" name="Straight Connector 42">
              <a:extLst>
                <a:ext uri="{FF2B5EF4-FFF2-40B4-BE49-F238E27FC236}">
                  <a16:creationId xmlns:a16="http://schemas.microsoft.com/office/drawing/2014/main" id="{7050FEAE-1C5A-42E2-8BFA-710AAFB62DB0}"/>
                </a:ext>
              </a:extLst>
            </p:cNvPr>
            <p:cNvCxnSpPr>
              <a:cxnSpLocks/>
              <a:endCxn id="41" idx="3"/>
            </p:cNvCxnSpPr>
            <p:nvPr/>
          </p:nvCxnSpPr>
          <p:spPr>
            <a:xfrm flipH="1">
              <a:off x="6553200" y="2590800"/>
              <a:ext cx="609600" cy="6872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44" name="Rectangle 43">
            <a:extLst>
              <a:ext uri="{FF2B5EF4-FFF2-40B4-BE49-F238E27FC236}">
                <a16:creationId xmlns:a16="http://schemas.microsoft.com/office/drawing/2014/main" id="{666DBA07-7499-419B-A81F-06E9A7909D89}"/>
              </a:ext>
            </a:extLst>
          </p:cNvPr>
          <p:cNvSpPr/>
          <p:nvPr/>
        </p:nvSpPr>
        <p:spPr>
          <a:xfrm>
            <a:off x="4642542" y="4923822"/>
            <a:ext cx="457200" cy="4422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P2</a:t>
            </a:r>
          </a:p>
        </p:txBody>
      </p:sp>
      <p:sp>
        <p:nvSpPr>
          <p:cNvPr id="51" name="Rectangle 50">
            <a:extLst>
              <a:ext uri="{FF2B5EF4-FFF2-40B4-BE49-F238E27FC236}">
                <a16:creationId xmlns:a16="http://schemas.microsoft.com/office/drawing/2014/main" id="{3B5E2AB6-977D-453C-97FF-FCEFB5C141F7}"/>
              </a:ext>
            </a:extLst>
          </p:cNvPr>
          <p:cNvSpPr/>
          <p:nvPr/>
        </p:nvSpPr>
        <p:spPr>
          <a:xfrm>
            <a:off x="2721900" y="5447554"/>
            <a:ext cx="457200" cy="4422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P2</a:t>
            </a:r>
          </a:p>
        </p:txBody>
      </p:sp>
      <p:sp>
        <p:nvSpPr>
          <p:cNvPr id="55" name="Rectangle 54">
            <a:extLst>
              <a:ext uri="{FF2B5EF4-FFF2-40B4-BE49-F238E27FC236}">
                <a16:creationId xmlns:a16="http://schemas.microsoft.com/office/drawing/2014/main" id="{675EB584-7B34-40BC-B58D-831DEC9648C5}"/>
              </a:ext>
            </a:extLst>
          </p:cNvPr>
          <p:cNvSpPr/>
          <p:nvPr/>
        </p:nvSpPr>
        <p:spPr>
          <a:xfrm>
            <a:off x="6385744" y="5431566"/>
            <a:ext cx="457200" cy="4422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P2</a:t>
            </a:r>
          </a:p>
        </p:txBody>
      </p:sp>
      <p:grpSp>
        <p:nvGrpSpPr>
          <p:cNvPr id="77" name="Group 76">
            <a:extLst>
              <a:ext uri="{FF2B5EF4-FFF2-40B4-BE49-F238E27FC236}">
                <a16:creationId xmlns:a16="http://schemas.microsoft.com/office/drawing/2014/main" id="{FE68E79F-8053-4971-8CC7-FAAF447021A5}"/>
              </a:ext>
            </a:extLst>
          </p:cNvPr>
          <p:cNvGrpSpPr/>
          <p:nvPr/>
        </p:nvGrpSpPr>
        <p:grpSpPr>
          <a:xfrm>
            <a:off x="7528335" y="3692484"/>
            <a:ext cx="936280" cy="965974"/>
            <a:chOff x="7528335" y="3692484"/>
            <a:chExt cx="936280" cy="965974"/>
          </a:xfrm>
        </p:grpSpPr>
        <p:sp>
          <p:nvSpPr>
            <p:cNvPr id="58" name="Rectangle 57">
              <a:extLst>
                <a:ext uri="{FF2B5EF4-FFF2-40B4-BE49-F238E27FC236}">
                  <a16:creationId xmlns:a16="http://schemas.microsoft.com/office/drawing/2014/main" id="{3666CBCF-4AD1-476F-BCA1-75C5CD0D5874}"/>
                </a:ext>
              </a:extLst>
            </p:cNvPr>
            <p:cNvSpPr/>
            <p:nvPr/>
          </p:nvSpPr>
          <p:spPr>
            <a:xfrm>
              <a:off x="8007415" y="4216216"/>
              <a:ext cx="457200" cy="4422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P2</a:t>
              </a:r>
            </a:p>
          </p:txBody>
        </p:sp>
        <p:cxnSp>
          <p:nvCxnSpPr>
            <p:cNvPr id="59" name="Straight Connector 58">
              <a:extLst>
                <a:ext uri="{FF2B5EF4-FFF2-40B4-BE49-F238E27FC236}">
                  <a16:creationId xmlns:a16="http://schemas.microsoft.com/office/drawing/2014/main" id="{78ABDA1B-6FFC-4F5D-AAEA-EFC27AB28A03}"/>
                </a:ext>
              </a:extLst>
            </p:cNvPr>
            <p:cNvCxnSpPr>
              <a:cxnSpLocks/>
              <a:stCxn id="58" idx="0"/>
            </p:cNvCxnSpPr>
            <p:nvPr/>
          </p:nvCxnSpPr>
          <p:spPr>
            <a:xfrm flipH="1" flipV="1">
              <a:off x="7528335" y="3692484"/>
              <a:ext cx="707680" cy="52373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60" name="Rectangle 59">
            <a:extLst>
              <a:ext uri="{FF2B5EF4-FFF2-40B4-BE49-F238E27FC236}">
                <a16:creationId xmlns:a16="http://schemas.microsoft.com/office/drawing/2014/main" id="{54A3ED45-2E6F-4C0A-9C77-2353E70EE7AF}"/>
              </a:ext>
            </a:extLst>
          </p:cNvPr>
          <p:cNvSpPr/>
          <p:nvPr/>
        </p:nvSpPr>
        <p:spPr>
          <a:xfrm>
            <a:off x="7306210" y="4782972"/>
            <a:ext cx="457200" cy="4422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P2</a:t>
            </a:r>
          </a:p>
        </p:txBody>
      </p:sp>
      <p:cxnSp>
        <p:nvCxnSpPr>
          <p:cNvPr id="61" name="Straight Connector 60">
            <a:extLst>
              <a:ext uri="{FF2B5EF4-FFF2-40B4-BE49-F238E27FC236}">
                <a16:creationId xmlns:a16="http://schemas.microsoft.com/office/drawing/2014/main" id="{269ECA8F-C1EB-4E61-AF0A-3159E6F7C1D6}"/>
              </a:ext>
            </a:extLst>
          </p:cNvPr>
          <p:cNvCxnSpPr>
            <a:cxnSpLocks/>
            <a:stCxn id="60" idx="0"/>
          </p:cNvCxnSpPr>
          <p:nvPr/>
        </p:nvCxnSpPr>
        <p:spPr>
          <a:xfrm flipH="1" flipV="1">
            <a:off x="7132686" y="4599628"/>
            <a:ext cx="402124" cy="18334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2184CC28-9D48-4943-917B-F14AEDC68071}"/>
              </a:ext>
            </a:extLst>
          </p:cNvPr>
          <p:cNvSpPr/>
          <p:nvPr/>
        </p:nvSpPr>
        <p:spPr>
          <a:xfrm>
            <a:off x="5725311" y="6019800"/>
            <a:ext cx="457200" cy="4422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P2</a:t>
            </a:r>
          </a:p>
        </p:txBody>
      </p:sp>
      <p:cxnSp>
        <p:nvCxnSpPr>
          <p:cNvPr id="65" name="Straight Connector 64">
            <a:extLst>
              <a:ext uri="{FF2B5EF4-FFF2-40B4-BE49-F238E27FC236}">
                <a16:creationId xmlns:a16="http://schemas.microsoft.com/office/drawing/2014/main" id="{2970FFAC-5C3C-4300-B010-321394CE1314}"/>
              </a:ext>
            </a:extLst>
          </p:cNvPr>
          <p:cNvCxnSpPr>
            <a:cxnSpLocks/>
            <a:stCxn id="64" idx="0"/>
          </p:cNvCxnSpPr>
          <p:nvPr/>
        </p:nvCxnSpPr>
        <p:spPr>
          <a:xfrm flipH="1" flipV="1">
            <a:off x="5551787" y="5836456"/>
            <a:ext cx="402124" cy="18334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6" name="Rectangle 65">
            <a:extLst>
              <a:ext uri="{FF2B5EF4-FFF2-40B4-BE49-F238E27FC236}">
                <a16:creationId xmlns:a16="http://schemas.microsoft.com/office/drawing/2014/main" id="{37FBBBBC-3FF5-4685-BE90-E7FFB37F3D3F}"/>
              </a:ext>
            </a:extLst>
          </p:cNvPr>
          <p:cNvSpPr/>
          <p:nvPr/>
        </p:nvSpPr>
        <p:spPr>
          <a:xfrm>
            <a:off x="3900677" y="5352118"/>
            <a:ext cx="457200" cy="4422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P2</a:t>
            </a:r>
          </a:p>
        </p:txBody>
      </p:sp>
      <p:cxnSp>
        <p:nvCxnSpPr>
          <p:cNvPr id="67" name="Straight Connector 66">
            <a:extLst>
              <a:ext uri="{FF2B5EF4-FFF2-40B4-BE49-F238E27FC236}">
                <a16:creationId xmlns:a16="http://schemas.microsoft.com/office/drawing/2014/main" id="{C0E18249-36F2-4856-9D45-CDF9C2854D49}"/>
              </a:ext>
            </a:extLst>
          </p:cNvPr>
          <p:cNvCxnSpPr>
            <a:cxnSpLocks/>
            <a:stCxn id="66" idx="0"/>
          </p:cNvCxnSpPr>
          <p:nvPr/>
        </p:nvCxnSpPr>
        <p:spPr>
          <a:xfrm flipH="1" flipV="1">
            <a:off x="3727153" y="5168774"/>
            <a:ext cx="402124" cy="18334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8" name="Rectangle 67">
            <a:extLst>
              <a:ext uri="{FF2B5EF4-FFF2-40B4-BE49-F238E27FC236}">
                <a16:creationId xmlns:a16="http://schemas.microsoft.com/office/drawing/2014/main" id="{556BD1BC-1026-47B8-84C1-6F742E46CBEF}"/>
              </a:ext>
            </a:extLst>
          </p:cNvPr>
          <p:cNvSpPr/>
          <p:nvPr/>
        </p:nvSpPr>
        <p:spPr>
          <a:xfrm>
            <a:off x="1598705" y="6060314"/>
            <a:ext cx="457200" cy="4422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P2</a:t>
            </a:r>
          </a:p>
        </p:txBody>
      </p:sp>
      <p:cxnSp>
        <p:nvCxnSpPr>
          <p:cNvPr id="69" name="Straight Connector 68">
            <a:extLst>
              <a:ext uri="{FF2B5EF4-FFF2-40B4-BE49-F238E27FC236}">
                <a16:creationId xmlns:a16="http://schemas.microsoft.com/office/drawing/2014/main" id="{692B02E2-4CE7-4F10-8A65-A6D35B9ADDCE}"/>
              </a:ext>
            </a:extLst>
          </p:cNvPr>
          <p:cNvCxnSpPr>
            <a:cxnSpLocks/>
            <a:stCxn id="68" idx="0"/>
          </p:cNvCxnSpPr>
          <p:nvPr/>
        </p:nvCxnSpPr>
        <p:spPr>
          <a:xfrm flipH="1" flipV="1">
            <a:off x="1425181" y="5876970"/>
            <a:ext cx="402124" cy="18334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74" name="Group 73">
            <a:extLst>
              <a:ext uri="{FF2B5EF4-FFF2-40B4-BE49-F238E27FC236}">
                <a16:creationId xmlns:a16="http://schemas.microsoft.com/office/drawing/2014/main" id="{14E993A4-87D2-4806-9CF2-027984603DB6}"/>
              </a:ext>
            </a:extLst>
          </p:cNvPr>
          <p:cNvGrpSpPr/>
          <p:nvPr/>
        </p:nvGrpSpPr>
        <p:grpSpPr>
          <a:xfrm>
            <a:off x="3962399" y="2895600"/>
            <a:ext cx="3200401" cy="1752600"/>
            <a:chOff x="3962399" y="2895600"/>
            <a:chExt cx="3200401" cy="1752600"/>
          </a:xfrm>
        </p:grpSpPr>
        <p:sp>
          <p:nvSpPr>
            <p:cNvPr id="7" name="Oval 6">
              <a:extLst>
                <a:ext uri="{FF2B5EF4-FFF2-40B4-BE49-F238E27FC236}">
                  <a16:creationId xmlns:a16="http://schemas.microsoft.com/office/drawing/2014/main" id="{219CC5A8-3311-4C25-9D30-D3D4342816D1}"/>
                </a:ext>
              </a:extLst>
            </p:cNvPr>
            <p:cNvSpPr/>
            <p:nvPr/>
          </p:nvSpPr>
          <p:spPr>
            <a:xfrm>
              <a:off x="3962399" y="3352800"/>
              <a:ext cx="1023043" cy="1295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fork()</a:t>
              </a:r>
            </a:p>
            <a:p>
              <a:pPr algn="ctr"/>
              <a:r>
                <a:rPr lang="en-US" dirty="0"/>
                <a:t>fork()</a:t>
              </a:r>
            </a:p>
            <a:p>
              <a:pPr algn="ctr"/>
              <a:r>
                <a:rPr lang="en-US" dirty="0"/>
                <a:t>P2</a:t>
              </a:r>
            </a:p>
          </p:txBody>
        </p:sp>
        <p:cxnSp>
          <p:nvCxnSpPr>
            <p:cNvPr id="10" name="Straight Arrow Connector 9">
              <a:extLst>
                <a:ext uri="{FF2B5EF4-FFF2-40B4-BE49-F238E27FC236}">
                  <a16:creationId xmlns:a16="http://schemas.microsoft.com/office/drawing/2014/main" id="{DD66BC0D-3C6F-479A-A0E3-89D6FC4D8025}"/>
                </a:ext>
              </a:extLst>
            </p:cNvPr>
            <p:cNvCxnSpPr>
              <a:endCxn id="7" idx="7"/>
            </p:cNvCxnSpPr>
            <p:nvPr/>
          </p:nvCxnSpPr>
          <p:spPr>
            <a:xfrm flipH="1">
              <a:off x="4835621" y="2895600"/>
              <a:ext cx="2327179" cy="646907"/>
            </a:xfrm>
            <a:prstGeom prst="straightConnector1">
              <a:avLst/>
            </a:prstGeom>
            <a:ln w="28575">
              <a:solidFill>
                <a:srgbClr val="FF0000"/>
              </a:solidFill>
              <a:tailEnd type="triangle"/>
            </a:ln>
          </p:spPr>
          <p:style>
            <a:lnRef idx="1">
              <a:schemeClr val="accent6"/>
            </a:lnRef>
            <a:fillRef idx="0">
              <a:schemeClr val="accent6"/>
            </a:fillRef>
            <a:effectRef idx="0">
              <a:schemeClr val="accent6"/>
            </a:effectRef>
            <a:fontRef idx="minor">
              <a:schemeClr val="tx1"/>
            </a:fontRef>
          </p:style>
        </p:cxnSp>
        <p:sp>
          <p:nvSpPr>
            <p:cNvPr id="71" name="Rectangle 70">
              <a:extLst>
                <a:ext uri="{FF2B5EF4-FFF2-40B4-BE49-F238E27FC236}">
                  <a16:creationId xmlns:a16="http://schemas.microsoft.com/office/drawing/2014/main" id="{166C9697-3DC6-4CF1-B2CC-136C8C01B78F}"/>
                </a:ext>
              </a:extLst>
            </p:cNvPr>
            <p:cNvSpPr/>
            <p:nvPr/>
          </p:nvSpPr>
          <p:spPr>
            <a:xfrm>
              <a:off x="4871142" y="2982204"/>
              <a:ext cx="909245" cy="4422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Child 1</a:t>
              </a:r>
            </a:p>
          </p:txBody>
        </p:sp>
      </p:grpSp>
      <p:grpSp>
        <p:nvGrpSpPr>
          <p:cNvPr id="79" name="Group 78">
            <a:extLst>
              <a:ext uri="{FF2B5EF4-FFF2-40B4-BE49-F238E27FC236}">
                <a16:creationId xmlns:a16="http://schemas.microsoft.com/office/drawing/2014/main" id="{2F856E6F-98FB-4D09-BE36-0195B2D22B84}"/>
              </a:ext>
            </a:extLst>
          </p:cNvPr>
          <p:cNvGrpSpPr/>
          <p:nvPr/>
        </p:nvGrpSpPr>
        <p:grpSpPr>
          <a:xfrm>
            <a:off x="5301557" y="3124200"/>
            <a:ext cx="1861244" cy="2118642"/>
            <a:chOff x="5301557" y="3124200"/>
            <a:chExt cx="1861244" cy="2118642"/>
          </a:xfrm>
        </p:grpSpPr>
        <p:cxnSp>
          <p:nvCxnSpPr>
            <p:cNvPr id="18" name="Straight Arrow Connector 17">
              <a:extLst>
                <a:ext uri="{FF2B5EF4-FFF2-40B4-BE49-F238E27FC236}">
                  <a16:creationId xmlns:a16="http://schemas.microsoft.com/office/drawing/2014/main" id="{D5BEDA9E-7858-4877-84A8-6394CF59CCD9}"/>
                </a:ext>
              </a:extLst>
            </p:cNvPr>
            <p:cNvCxnSpPr>
              <a:cxnSpLocks/>
              <a:endCxn id="21" idx="0"/>
            </p:cNvCxnSpPr>
            <p:nvPr/>
          </p:nvCxnSpPr>
          <p:spPr>
            <a:xfrm flipH="1">
              <a:off x="5813079" y="3124200"/>
              <a:ext cx="1349722" cy="1128042"/>
            </a:xfrm>
            <a:prstGeom prst="straightConnector1">
              <a:avLst/>
            </a:prstGeom>
            <a:ln w="28575">
              <a:solidFill>
                <a:srgbClr val="FF0000"/>
              </a:solidFill>
              <a:tailEnd type="triangle"/>
            </a:ln>
          </p:spPr>
          <p:style>
            <a:lnRef idx="1">
              <a:schemeClr val="accent6"/>
            </a:lnRef>
            <a:fillRef idx="0">
              <a:schemeClr val="accent6"/>
            </a:fillRef>
            <a:effectRef idx="0">
              <a:schemeClr val="accent6"/>
            </a:effectRef>
            <a:fontRef idx="minor">
              <a:schemeClr val="tx1"/>
            </a:fontRef>
          </p:style>
        </p:cxnSp>
        <p:sp>
          <p:nvSpPr>
            <p:cNvPr id="21" name="Oval 20">
              <a:extLst>
                <a:ext uri="{FF2B5EF4-FFF2-40B4-BE49-F238E27FC236}">
                  <a16:creationId xmlns:a16="http://schemas.microsoft.com/office/drawing/2014/main" id="{22D9ED1D-6DDA-4221-8C13-1FC987B9BDF3}"/>
                </a:ext>
              </a:extLst>
            </p:cNvPr>
            <p:cNvSpPr/>
            <p:nvPr/>
          </p:nvSpPr>
          <p:spPr>
            <a:xfrm>
              <a:off x="5301557" y="4252242"/>
              <a:ext cx="1023043"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fork()</a:t>
              </a:r>
            </a:p>
            <a:p>
              <a:pPr algn="ctr"/>
              <a:r>
                <a:rPr lang="en-US" dirty="0"/>
                <a:t>P2</a:t>
              </a:r>
            </a:p>
          </p:txBody>
        </p:sp>
        <p:sp>
          <p:nvSpPr>
            <p:cNvPr id="72" name="Rectangle 71">
              <a:extLst>
                <a:ext uri="{FF2B5EF4-FFF2-40B4-BE49-F238E27FC236}">
                  <a16:creationId xmlns:a16="http://schemas.microsoft.com/office/drawing/2014/main" id="{40C3B70A-459B-4688-BA68-3CAEF336E7AA}"/>
                </a:ext>
              </a:extLst>
            </p:cNvPr>
            <p:cNvSpPr/>
            <p:nvPr/>
          </p:nvSpPr>
          <p:spPr>
            <a:xfrm>
              <a:off x="5529223" y="3505155"/>
              <a:ext cx="909245" cy="4422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Child 2</a:t>
              </a:r>
            </a:p>
          </p:txBody>
        </p:sp>
      </p:grpSp>
      <p:grpSp>
        <p:nvGrpSpPr>
          <p:cNvPr id="80" name="Group 79">
            <a:extLst>
              <a:ext uri="{FF2B5EF4-FFF2-40B4-BE49-F238E27FC236}">
                <a16:creationId xmlns:a16="http://schemas.microsoft.com/office/drawing/2014/main" id="{2CB49427-EFA9-47F8-9881-F02CD1F2DFD4}"/>
              </a:ext>
            </a:extLst>
          </p:cNvPr>
          <p:cNvGrpSpPr/>
          <p:nvPr/>
        </p:nvGrpSpPr>
        <p:grpSpPr>
          <a:xfrm>
            <a:off x="6436323" y="3429000"/>
            <a:ext cx="955077" cy="1443273"/>
            <a:chOff x="6436323" y="3429000"/>
            <a:chExt cx="955077" cy="1443273"/>
          </a:xfrm>
        </p:grpSpPr>
        <p:cxnSp>
          <p:nvCxnSpPr>
            <p:cNvPr id="33" name="Straight Arrow Connector 32">
              <a:extLst>
                <a:ext uri="{FF2B5EF4-FFF2-40B4-BE49-F238E27FC236}">
                  <a16:creationId xmlns:a16="http://schemas.microsoft.com/office/drawing/2014/main" id="{A4D94C3A-7927-4C6F-8C25-9CA8903F3839}"/>
                </a:ext>
              </a:extLst>
            </p:cNvPr>
            <p:cNvCxnSpPr>
              <a:cxnSpLocks/>
              <a:endCxn id="34" idx="0"/>
            </p:cNvCxnSpPr>
            <p:nvPr/>
          </p:nvCxnSpPr>
          <p:spPr>
            <a:xfrm flipH="1">
              <a:off x="7002872" y="3429000"/>
              <a:ext cx="129813" cy="838200"/>
            </a:xfrm>
            <a:prstGeom prst="straightConnector1">
              <a:avLst/>
            </a:prstGeom>
            <a:ln w="28575">
              <a:solidFill>
                <a:srgbClr val="FF0000"/>
              </a:solidFill>
              <a:tailEnd type="triangle"/>
            </a:ln>
          </p:spPr>
          <p:style>
            <a:lnRef idx="1">
              <a:schemeClr val="accent6"/>
            </a:lnRef>
            <a:fillRef idx="0">
              <a:schemeClr val="accent6"/>
            </a:fillRef>
            <a:effectRef idx="0">
              <a:schemeClr val="accent6"/>
            </a:effectRef>
            <a:fontRef idx="minor">
              <a:schemeClr val="tx1"/>
            </a:fontRef>
          </p:style>
        </p:cxnSp>
        <p:sp>
          <p:nvSpPr>
            <p:cNvPr id="34" name="Oval 33">
              <a:extLst>
                <a:ext uri="{FF2B5EF4-FFF2-40B4-BE49-F238E27FC236}">
                  <a16:creationId xmlns:a16="http://schemas.microsoft.com/office/drawing/2014/main" id="{A2347B80-BF76-4959-A456-C11BD5D3F94A}"/>
                </a:ext>
              </a:extLst>
            </p:cNvPr>
            <p:cNvSpPr/>
            <p:nvPr/>
          </p:nvSpPr>
          <p:spPr>
            <a:xfrm>
              <a:off x="6614344" y="4267200"/>
              <a:ext cx="777056" cy="6050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P2</a:t>
              </a:r>
            </a:p>
          </p:txBody>
        </p:sp>
        <p:sp>
          <p:nvSpPr>
            <p:cNvPr id="73" name="Rectangle 72">
              <a:extLst>
                <a:ext uri="{FF2B5EF4-FFF2-40B4-BE49-F238E27FC236}">
                  <a16:creationId xmlns:a16="http://schemas.microsoft.com/office/drawing/2014/main" id="{20AB6A61-39F7-45B8-B65A-EB75D13674B1}"/>
                </a:ext>
              </a:extLst>
            </p:cNvPr>
            <p:cNvSpPr/>
            <p:nvPr/>
          </p:nvSpPr>
          <p:spPr>
            <a:xfrm>
              <a:off x="6436323" y="3876004"/>
              <a:ext cx="909245" cy="4422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Child 3</a:t>
              </a:r>
            </a:p>
          </p:txBody>
        </p:sp>
      </p:grpSp>
      <p:sp>
        <p:nvSpPr>
          <p:cNvPr id="8" name="Oval 7">
            <a:extLst>
              <a:ext uri="{FF2B5EF4-FFF2-40B4-BE49-F238E27FC236}">
                <a16:creationId xmlns:a16="http://schemas.microsoft.com/office/drawing/2014/main" id="{9A0CCCD5-4BE5-45E1-8A30-B4A424575FD7}"/>
              </a:ext>
            </a:extLst>
          </p:cNvPr>
          <p:cNvSpPr/>
          <p:nvPr/>
        </p:nvSpPr>
        <p:spPr>
          <a:xfrm>
            <a:off x="1984028" y="4343400"/>
            <a:ext cx="1023043"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fork()</a:t>
            </a:r>
          </a:p>
          <a:p>
            <a:pPr algn="ctr"/>
            <a:r>
              <a:rPr lang="en-US" dirty="0"/>
              <a:t>P2</a:t>
            </a:r>
          </a:p>
        </p:txBody>
      </p:sp>
      <p:cxnSp>
        <p:nvCxnSpPr>
          <p:cNvPr id="11" name="Straight Arrow Connector 10">
            <a:extLst>
              <a:ext uri="{FF2B5EF4-FFF2-40B4-BE49-F238E27FC236}">
                <a16:creationId xmlns:a16="http://schemas.microsoft.com/office/drawing/2014/main" id="{412EFE8D-BBB3-412F-B0D7-39E9062B7372}"/>
              </a:ext>
            </a:extLst>
          </p:cNvPr>
          <p:cNvCxnSpPr>
            <a:cxnSpLocks/>
          </p:cNvCxnSpPr>
          <p:nvPr/>
        </p:nvCxnSpPr>
        <p:spPr>
          <a:xfrm flipH="1">
            <a:off x="2590800" y="3733800"/>
            <a:ext cx="1608186" cy="609600"/>
          </a:xfrm>
          <a:prstGeom prst="straightConnector1">
            <a:avLst/>
          </a:prstGeom>
          <a:ln w="28575">
            <a:solidFill>
              <a:srgbClr val="FF0000"/>
            </a:solidFill>
            <a:tailEnd type="triangle"/>
          </a:ln>
        </p:spPr>
        <p:style>
          <a:lnRef idx="1">
            <a:schemeClr val="accent6"/>
          </a:lnRef>
          <a:fillRef idx="0">
            <a:schemeClr val="accent6"/>
          </a:fillRef>
          <a:effectRef idx="0">
            <a:schemeClr val="accent6"/>
          </a:effectRef>
          <a:fontRef idx="minor">
            <a:schemeClr val="tx1"/>
          </a:fontRef>
        </p:style>
      </p:cxnSp>
      <p:cxnSp>
        <p:nvCxnSpPr>
          <p:cNvPr id="14" name="Straight Arrow Connector 13">
            <a:extLst>
              <a:ext uri="{FF2B5EF4-FFF2-40B4-BE49-F238E27FC236}">
                <a16:creationId xmlns:a16="http://schemas.microsoft.com/office/drawing/2014/main" id="{792DC443-6FCE-4E4F-8433-6D67D6A12DD3}"/>
              </a:ext>
            </a:extLst>
          </p:cNvPr>
          <p:cNvCxnSpPr>
            <a:cxnSpLocks/>
            <a:endCxn id="16" idx="0"/>
          </p:cNvCxnSpPr>
          <p:nvPr/>
        </p:nvCxnSpPr>
        <p:spPr>
          <a:xfrm flipH="1">
            <a:off x="1302928" y="4724400"/>
            <a:ext cx="906874" cy="842727"/>
          </a:xfrm>
          <a:prstGeom prst="straightConnector1">
            <a:avLst/>
          </a:prstGeom>
          <a:ln w="28575">
            <a:solidFill>
              <a:srgbClr val="FF0000"/>
            </a:solidFill>
            <a:tailEnd type="triangle"/>
          </a:ln>
        </p:spPr>
        <p:style>
          <a:lnRef idx="1">
            <a:schemeClr val="accent6"/>
          </a:lnRef>
          <a:fillRef idx="0">
            <a:schemeClr val="accent6"/>
          </a:fillRef>
          <a:effectRef idx="0">
            <a:schemeClr val="accent6"/>
          </a:effectRef>
          <a:fontRef idx="minor">
            <a:schemeClr val="tx1"/>
          </a:fontRef>
        </p:style>
      </p:cxnSp>
      <p:cxnSp>
        <p:nvCxnSpPr>
          <p:cNvPr id="52" name="Straight Connector 51">
            <a:extLst>
              <a:ext uri="{FF2B5EF4-FFF2-40B4-BE49-F238E27FC236}">
                <a16:creationId xmlns:a16="http://schemas.microsoft.com/office/drawing/2014/main" id="{714E5E71-3209-4E04-89F1-B12F1E3287E5}"/>
              </a:ext>
            </a:extLst>
          </p:cNvPr>
          <p:cNvCxnSpPr>
            <a:cxnSpLocks/>
            <a:stCxn id="51" idx="0"/>
          </p:cNvCxnSpPr>
          <p:nvPr/>
        </p:nvCxnSpPr>
        <p:spPr>
          <a:xfrm flipH="1" flipV="1">
            <a:off x="2646374" y="5054616"/>
            <a:ext cx="304126" cy="39293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DAB1BD3-3283-4004-B697-0E841659EC51}"/>
              </a:ext>
            </a:extLst>
          </p:cNvPr>
          <p:cNvCxnSpPr>
            <a:cxnSpLocks/>
            <a:endCxn id="30" idx="0"/>
          </p:cNvCxnSpPr>
          <p:nvPr/>
        </p:nvCxnSpPr>
        <p:spPr>
          <a:xfrm flipH="1">
            <a:off x="3616795" y="4038600"/>
            <a:ext cx="582192" cy="766527"/>
          </a:xfrm>
          <a:prstGeom prst="straightConnector1">
            <a:avLst/>
          </a:prstGeom>
          <a:ln w="28575">
            <a:solidFill>
              <a:srgbClr val="FF0000"/>
            </a:solidFill>
            <a:tailEnd type="triangle"/>
          </a:ln>
        </p:spPr>
        <p:style>
          <a:lnRef idx="1">
            <a:schemeClr val="accent6"/>
          </a:lnRef>
          <a:fillRef idx="0">
            <a:schemeClr val="accent6"/>
          </a:fillRef>
          <a:effectRef idx="0">
            <a:schemeClr val="accent6"/>
          </a:effectRef>
          <a:fontRef idx="minor">
            <a:schemeClr val="tx1"/>
          </a:fontRef>
        </p:style>
      </p:cxnSp>
      <p:cxnSp>
        <p:nvCxnSpPr>
          <p:cNvPr id="49" name="Straight Connector 48">
            <a:extLst>
              <a:ext uri="{FF2B5EF4-FFF2-40B4-BE49-F238E27FC236}">
                <a16:creationId xmlns:a16="http://schemas.microsoft.com/office/drawing/2014/main" id="{C0B1AA49-5597-4891-8448-C15D3985D5B4}"/>
              </a:ext>
            </a:extLst>
          </p:cNvPr>
          <p:cNvCxnSpPr>
            <a:cxnSpLocks/>
            <a:stCxn id="44" idx="0"/>
          </p:cNvCxnSpPr>
          <p:nvPr/>
        </p:nvCxnSpPr>
        <p:spPr>
          <a:xfrm flipH="1" flipV="1">
            <a:off x="4580235" y="4341136"/>
            <a:ext cx="290907" cy="58268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64BE3E45-59C6-48DC-95FE-5587CF88A040}"/>
              </a:ext>
            </a:extLst>
          </p:cNvPr>
          <p:cNvCxnSpPr>
            <a:cxnSpLocks/>
            <a:stCxn id="55" idx="0"/>
          </p:cNvCxnSpPr>
          <p:nvPr/>
        </p:nvCxnSpPr>
        <p:spPr>
          <a:xfrm flipH="1" flipV="1">
            <a:off x="5906664" y="4907834"/>
            <a:ext cx="707680" cy="52373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9183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6"/>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2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3"/>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65"/>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64"/>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56"/>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5"/>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61"/>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6" grpId="0" animBg="1"/>
      <p:bldP spid="23" grpId="0" animBg="1"/>
      <p:bldP spid="30" grpId="0" animBg="1"/>
      <p:bldP spid="44" grpId="0" animBg="1"/>
      <p:bldP spid="51" grpId="0" animBg="1"/>
      <p:bldP spid="55" grpId="0" animBg="1"/>
      <p:bldP spid="60" grpId="0" animBg="1"/>
      <p:bldP spid="64" grpId="0" animBg="1"/>
      <p:bldP spid="66" grpId="0" animBg="1"/>
      <p:bldP spid="68" grpId="0" animBg="1"/>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Key Learnings Today</a:t>
            </a:r>
          </a:p>
        </p:txBody>
      </p:sp>
      <p:sp>
        <p:nvSpPr>
          <p:cNvPr id="508931" name="Rectangle 3"/>
          <p:cNvSpPr>
            <a:spLocks noGrp="1" noChangeArrowheads="1"/>
          </p:cNvSpPr>
          <p:nvPr>
            <p:ph idx="1"/>
          </p:nvPr>
        </p:nvSpPr>
        <p:spPr>
          <a:xfrm>
            <a:off x="685800" y="1828448"/>
            <a:ext cx="8001000" cy="4267552"/>
          </a:xfrm>
        </p:spPr>
        <p:txBody>
          <a:bodyPr>
            <a:normAutofit/>
          </a:bodyPr>
          <a:lstStyle/>
          <a:p>
            <a:pPr eaLnBrk="1" hangingPunct="1">
              <a:defRPr/>
            </a:pPr>
            <a:r>
              <a:rPr lang="en-US" altLang="en-US" dirty="0"/>
              <a:t>Shell Basics</a:t>
            </a:r>
          </a:p>
          <a:p>
            <a:pPr eaLnBrk="1" hangingPunct="1">
              <a:defRPr/>
            </a:pPr>
            <a:r>
              <a:rPr lang="en-US" altLang="en-US" dirty="0"/>
              <a:t>Replacing Program Executed by Process</a:t>
            </a:r>
          </a:p>
          <a:p>
            <a:pPr lvl="1" eaLnBrk="1" hangingPunct="1">
              <a:defRPr/>
            </a:pPr>
            <a:r>
              <a:rPr lang="en-US" altLang="en-US" dirty="0"/>
              <a:t>Call </a:t>
            </a:r>
            <a:r>
              <a:rPr lang="en-US" altLang="en-US" dirty="0" err="1">
                <a:latin typeface="Courier New" pitchFamily="49" charset="0"/>
              </a:rPr>
              <a:t>execv</a:t>
            </a:r>
            <a:r>
              <a:rPr lang="en-US" altLang="en-US" dirty="0">
                <a:latin typeface="Courier New" pitchFamily="49" charset="0"/>
              </a:rPr>
              <a:t> </a:t>
            </a:r>
            <a:r>
              <a:rPr lang="en-US" altLang="en-US" dirty="0"/>
              <a:t>(or variant)</a:t>
            </a:r>
          </a:p>
          <a:p>
            <a:pPr lvl="2" eaLnBrk="1" hangingPunct="1">
              <a:defRPr/>
            </a:pPr>
            <a:r>
              <a:rPr lang="en-US" altLang="en-US" dirty="0"/>
              <a:t>One call, (normally) no return</a:t>
            </a:r>
            <a:endParaRPr lang="en-US" altLang="en-US" dirty="0">
              <a:latin typeface="Courier New" pitchFamily="49" charset="0"/>
            </a:endParaRPr>
          </a:p>
          <a:p>
            <a:pPr eaLnBrk="1" hangingPunct="1">
              <a:defRPr/>
            </a:pPr>
            <a:r>
              <a:rPr lang="en-US" altLang="en-US" dirty="0"/>
              <a:t>Spawning Processes</a:t>
            </a:r>
          </a:p>
          <a:p>
            <a:pPr lvl="1" eaLnBrk="1" hangingPunct="1">
              <a:defRPr/>
            </a:pPr>
            <a:r>
              <a:rPr lang="en-US" altLang="en-US" dirty="0"/>
              <a:t>Call to </a:t>
            </a:r>
            <a:r>
              <a:rPr lang="en-US" altLang="en-US" dirty="0">
                <a:latin typeface="Courier New" pitchFamily="49" charset="0"/>
              </a:rPr>
              <a:t>fork</a:t>
            </a:r>
          </a:p>
          <a:p>
            <a:pPr lvl="2" eaLnBrk="1" hangingPunct="1">
              <a:defRPr/>
            </a:pPr>
            <a:r>
              <a:rPr lang="en-US" altLang="en-US" dirty="0"/>
              <a:t>One call, two returns</a:t>
            </a:r>
          </a:p>
          <a:p>
            <a:pPr eaLnBrk="1" hangingPunct="1">
              <a:defRPr/>
            </a:pPr>
            <a:r>
              <a:rPr lang="en-US" altLang="en-US" dirty="0"/>
              <a:t>Reaping Processes</a:t>
            </a:r>
          </a:p>
          <a:p>
            <a:pPr lvl="1" eaLnBrk="1" hangingPunct="1">
              <a:defRPr/>
            </a:pPr>
            <a:r>
              <a:rPr lang="en-US" altLang="en-US" dirty="0"/>
              <a:t>Call </a:t>
            </a:r>
            <a:r>
              <a:rPr lang="en-US" altLang="en-US" dirty="0">
                <a:latin typeface="Courier New" pitchFamily="49" charset="0"/>
              </a:rPr>
              <a:t>wait</a:t>
            </a:r>
            <a:r>
              <a:rPr lang="en-US" altLang="en-US" dirty="0"/>
              <a:t> </a:t>
            </a:r>
            <a:endParaRPr lang="en-US" altLang="en-US" dirty="0">
              <a:latin typeface="Courier New" pitchFamily="49" charset="0"/>
            </a:endParaRPr>
          </a:p>
        </p:txBody>
      </p:sp>
    </p:spTree>
    <p:extLst>
      <p:ext uri="{BB962C8B-B14F-4D97-AF65-F5344CB8AC3E}">
        <p14:creationId xmlns:p14="http://schemas.microsoft.com/office/powerpoint/2010/main" val="39678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89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893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0893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0893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0893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0893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08931">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08931">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0893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931"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7543800" cy="1450757"/>
          </a:xfrm>
        </p:spPr>
        <p:txBody>
          <a:bodyPr>
            <a:normAutofit/>
          </a:bodyPr>
          <a:lstStyle/>
          <a:p>
            <a:r>
              <a:rPr lang="en-US" dirty="0"/>
              <a:t>Example: One Program Running Another</a:t>
            </a:r>
          </a:p>
        </p:txBody>
      </p:sp>
      <p:sp>
        <p:nvSpPr>
          <p:cNvPr id="3" name="Rectangle 2">
            <a:extLst>
              <a:ext uri="{FF2B5EF4-FFF2-40B4-BE49-F238E27FC236}">
                <a16:creationId xmlns:a16="http://schemas.microsoft.com/office/drawing/2014/main" id="{10377BAA-0F20-4B98-8CE4-C7D41B1DEBAB}"/>
              </a:ext>
            </a:extLst>
          </p:cNvPr>
          <p:cNvSpPr/>
          <p:nvPr/>
        </p:nvSpPr>
        <p:spPr>
          <a:xfrm>
            <a:off x="1001486" y="1354297"/>
            <a:ext cx="5780314" cy="1569660"/>
          </a:xfrm>
          <a:prstGeom prst="rect">
            <a:avLst/>
          </a:prstGeom>
          <a:solidFill>
            <a:schemeClr val="bg1">
              <a:lumMod val="95000"/>
            </a:schemeClr>
          </a:solidFill>
          <a:ln>
            <a:solidFill>
              <a:schemeClr val="tx1"/>
            </a:solidFill>
          </a:ln>
        </p:spPr>
        <p:txBody>
          <a:bodyPr wrap="square">
            <a:spAutoFit/>
          </a:bodyPr>
          <a:lstStyle/>
          <a:p>
            <a:r>
              <a:rPr lang="en-US" sz="1600" dirty="0">
                <a:solidFill>
                  <a:srgbClr val="0000FF"/>
                </a:solidFill>
                <a:latin typeface="Droid Sans Mono"/>
              </a:rPr>
              <a:t>int</a:t>
            </a:r>
            <a:r>
              <a:rPr lang="en-US" sz="1600" dirty="0">
                <a:solidFill>
                  <a:srgbClr val="000000"/>
                </a:solidFill>
                <a:latin typeface="Droid Sans Mono"/>
              </a:rPr>
              <a:t> </a:t>
            </a:r>
            <a:r>
              <a:rPr lang="en-US" sz="1600" dirty="0">
                <a:solidFill>
                  <a:srgbClr val="795E26"/>
                </a:solidFill>
                <a:latin typeface="Droid Sans Mono"/>
              </a:rPr>
              <a:t>main</a:t>
            </a:r>
            <a:r>
              <a:rPr lang="en-US" sz="1600" dirty="0">
                <a:solidFill>
                  <a:srgbClr val="000000"/>
                </a:solidFill>
                <a:latin typeface="Droid Sans Mono"/>
              </a:rPr>
              <a:t>() {</a:t>
            </a:r>
          </a:p>
          <a:p>
            <a:pPr lvl="1"/>
            <a:r>
              <a:rPr lang="en-US" sz="1600" dirty="0">
                <a:solidFill>
                  <a:srgbClr val="0000FF"/>
                </a:solidFill>
                <a:latin typeface="Droid Sans Mono"/>
              </a:rPr>
              <a:t>char</a:t>
            </a:r>
            <a:r>
              <a:rPr lang="en-US" sz="1600" dirty="0">
                <a:solidFill>
                  <a:srgbClr val="000000"/>
                </a:solidFill>
                <a:latin typeface="Droid Sans Mono"/>
              </a:rPr>
              <a:t>* </a:t>
            </a:r>
            <a:r>
              <a:rPr lang="en-US" sz="1600" dirty="0" err="1">
                <a:solidFill>
                  <a:srgbClr val="001080"/>
                </a:solidFill>
                <a:latin typeface="Droid Sans Mono"/>
              </a:rPr>
              <a:t>args</a:t>
            </a:r>
            <a:r>
              <a:rPr lang="en-US" sz="1600" dirty="0">
                <a:solidFill>
                  <a:srgbClr val="000000"/>
                </a:solidFill>
                <a:latin typeface="Droid Sans Mono"/>
              </a:rPr>
              <a:t> [] = {</a:t>
            </a:r>
            <a:r>
              <a:rPr lang="en-US" sz="1600" dirty="0">
                <a:solidFill>
                  <a:srgbClr val="A31515"/>
                </a:solidFill>
                <a:latin typeface="Droid Sans Mono"/>
              </a:rPr>
              <a:t>"ls"</a:t>
            </a:r>
            <a:r>
              <a:rPr lang="en-US" sz="1600" dirty="0">
                <a:solidFill>
                  <a:srgbClr val="000000"/>
                </a:solidFill>
                <a:latin typeface="Droid Sans Mono"/>
              </a:rPr>
              <a:t>, </a:t>
            </a:r>
            <a:r>
              <a:rPr lang="en-US" sz="1600" dirty="0">
                <a:solidFill>
                  <a:srgbClr val="A31515"/>
                </a:solidFill>
                <a:latin typeface="Droid Sans Mono"/>
              </a:rPr>
              <a:t>"-l"</a:t>
            </a:r>
            <a:r>
              <a:rPr lang="en-US" sz="1600" dirty="0">
                <a:solidFill>
                  <a:srgbClr val="000000"/>
                </a:solidFill>
                <a:latin typeface="Droid Sans Mono"/>
              </a:rPr>
              <a:t>, </a:t>
            </a:r>
            <a:r>
              <a:rPr lang="en-US" sz="1600" dirty="0">
                <a:solidFill>
                  <a:srgbClr val="A31515"/>
                </a:solidFill>
                <a:latin typeface="Droid Sans Mono"/>
              </a:rPr>
              <a:t>"-a"</a:t>
            </a:r>
            <a:r>
              <a:rPr lang="en-US" sz="1600" dirty="0">
                <a:solidFill>
                  <a:srgbClr val="000000"/>
                </a:solidFill>
                <a:latin typeface="Droid Sans Mono"/>
              </a:rPr>
              <a:t>, </a:t>
            </a:r>
            <a:r>
              <a:rPr lang="en-US" sz="1600" dirty="0">
                <a:solidFill>
                  <a:srgbClr val="0000FF"/>
                </a:solidFill>
                <a:latin typeface="Droid Sans Mono"/>
              </a:rPr>
              <a:t>NULL</a:t>
            </a:r>
            <a:r>
              <a:rPr lang="en-US" sz="1600" dirty="0">
                <a:solidFill>
                  <a:srgbClr val="000000"/>
                </a:solidFill>
                <a:latin typeface="Droid Sans Mono"/>
              </a:rPr>
              <a:t>};</a:t>
            </a:r>
          </a:p>
          <a:p>
            <a:pPr lvl="1"/>
            <a:r>
              <a:rPr lang="en-US" sz="1600" dirty="0" err="1">
                <a:solidFill>
                  <a:srgbClr val="001080"/>
                </a:solidFill>
                <a:latin typeface="Droid Sans Mono"/>
              </a:rPr>
              <a:t>cout</a:t>
            </a:r>
            <a:r>
              <a:rPr lang="en-US" sz="1600" dirty="0">
                <a:solidFill>
                  <a:srgbClr val="000000"/>
                </a:solidFill>
                <a:latin typeface="Droid Sans Mono"/>
              </a:rPr>
              <a:t> </a:t>
            </a:r>
            <a:r>
              <a:rPr lang="en-US" sz="1600" dirty="0">
                <a:solidFill>
                  <a:srgbClr val="795E26"/>
                </a:solidFill>
                <a:latin typeface="Droid Sans Mono"/>
              </a:rPr>
              <a:t>&lt;&lt;</a:t>
            </a:r>
            <a:r>
              <a:rPr lang="en-US" sz="1600" dirty="0">
                <a:solidFill>
                  <a:srgbClr val="000000"/>
                </a:solidFill>
                <a:latin typeface="Droid Sans Mono"/>
              </a:rPr>
              <a:t> </a:t>
            </a:r>
            <a:r>
              <a:rPr lang="en-US" sz="1600" dirty="0">
                <a:solidFill>
                  <a:srgbClr val="A31515"/>
                </a:solidFill>
                <a:latin typeface="Droid Sans Mono"/>
              </a:rPr>
              <a:t>"=====BEFORE========"</a:t>
            </a:r>
            <a:r>
              <a:rPr lang="en-US" sz="1600" dirty="0">
                <a:solidFill>
                  <a:srgbClr val="795E26"/>
                </a:solidFill>
                <a:latin typeface="Droid Sans Mono"/>
              </a:rPr>
              <a:t>&lt;&lt;</a:t>
            </a:r>
            <a:r>
              <a:rPr lang="en-US" sz="1600" dirty="0" err="1">
                <a:solidFill>
                  <a:srgbClr val="795E26"/>
                </a:solidFill>
                <a:latin typeface="Droid Sans Mono"/>
              </a:rPr>
              <a:t>endl</a:t>
            </a:r>
            <a:r>
              <a:rPr lang="en-US" sz="1600" dirty="0">
                <a:solidFill>
                  <a:srgbClr val="000000"/>
                </a:solidFill>
                <a:latin typeface="Droid Sans Mono"/>
              </a:rPr>
              <a:t>;</a:t>
            </a:r>
          </a:p>
          <a:p>
            <a:pPr lvl="1"/>
            <a:r>
              <a:rPr lang="en-US" sz="1600" dirty="0" err="1">
                <a:solidFill>
                  <a:srgbClr val="795E26"/>
                </a:solidFill>
                <a:latin typeface="Droid Sans Mono"/>
              </a:rPr>
              <a:t>execvp</a:t>
            </a:r>
            <a:r>
              <a:rPr lang="en-US" sz="1600" dirty="0">
                <a:solidFill>
                  <a:srgbClr val="000000"/>
                </a:solidFill>
                <a:latin typeface="Droid Sans Mono"/>
              </a:rPr>
              <a:t> (</a:t>
            </a:r>
            <a:r>
              <a:rPr lang="en-US" sz="1600" dirty="0" err="1">
                <a:solidFill>
                  <a:srgbClr val="001080"/>
                </a:solidFill>
                <a:latin typeface="Droid Sans Mono"/>
              </a:rPr>
              <a:t>args</a:t>
            </a:r>
            <a:r>
              <a:rPr lang="en-US" sz="1600" dirty="0">
                <a:solidFill>
                  <a:srgbClr val="000000"/>
                </a:solidFill>
                <a:latin typeface="Droid Sans Mono"/>
              </a:rPr>
              <a:t>[</a:t>
            </a:r>
            <a:r>
              <a:rPr lang="en-US" sz="1600" dirty="0">
                <a:solidFill>
                  <a:srgbClr val="098658"/>
                </a:solidFill>
                <a:latin typeface="Droid Sans Mono"/>
              </a:rPr>
              <a:t>0</a:t>
            </a:r>
            <a:r>
              <a:rPr lang="en-US" sz="1600" dirty="0">
                <a:solidFill>
                  <a:srgbClr val="000000"/>
                </a:solidFill>
                <a:latin typeface="Droid Sans Mono"/>
              </a:rPr>
              <a:t>], </a:t>
            </a:r>
            <a:r>
              <a:rPr lang="en-US" sz="1600" dirty="0" err="1">
                <a:solidFill>
                  <a:srgbClr val="001080"/>
                </a:solidFill>
                <a:latin typeface="Droid Sans Mono"/>
              </a:rPr>
              <a:t>args</a:t>
            </a:r>
            <a:r>
              <a:rPr lang="en-US" sz="1600" dirty="0">
                <a:solidFill>
                  <a:srgbClr val="000000"/>
                </a:solidFill>
                <a:latin typeface="Droid Sans Mono"/>
              </a:rPr>
              <a:t>);</a:t>
            </a:r>
          </a:p>
          <a:p>
            <a:pPr lvl="1"/>
            <a:r>
              <a:rPr lang="en-US" sz="1600" dirty="0" err="1">
                <a:solidFill>
                  <a:srgbClr val="001080"/>
                </a:solidFill>
                <a:latin typeface="Droid Sans Mono"/>
              </a:rPr>
              <a:t>cout</a:t>
            </a:r>
            <a:r>
              <a:rPr lang="en-US" sz="1600" dirty="0">
                <a:solidFill>
                  <a:srgbClr val="000000"/>
                </a:solidFill>
                <a:latin typeface="Droid Sans Mono"/>
              </a:rPr>
              <a:t> </a:t>
            </a:r>
            <a:r>
              <a:rPr lang="en-US" sz="1600" dirty="0">
                <a:solidFill>
                  <a:srgbClr val="795E26"/>
                </a:solidFill>
                <a:latin typeface="Droid Sans Mono"/>
              </a:rPr>
              <a:t>&lt;&lt;</a:t>
            </a:r>
            <a:r>
              <a:rPr lang="en-US" sz="1600" dirty="0">
                <a:solidFill>
                  <a:srgbClr val="000000"/>
                </a:solidFill>
                <a:latin typeface="Droid Sans Mono"/>
              </a:rPr>
              <a:t> </a:t>
            </a:r>
            <a:r>
              <a:rPr lang="en-US" sz="1600" dirty="0">
                <a:solidFill>
                  <a:srgbClr val="A31515"/>
                </a:solidFill>
                <a:latin typeface="Droid Sans Mono"/>
              </a:rPr>
              <a:t>"======AFTER========"</a:t>
            </a:r>
            <a:r>
              <a:rPr lang="en-US" sz="1600" dirty="0">
                <a:solidFill>
                  <a:srgbClr val="795E26"/>
                </a:solidFill>
                <a:latin typeface="Droid Sans Mono"/>
              </a:rPr>
              <a:t>&lt;&lt;</a:t>
            </a:r>
            <a:r>
              <a:rPr lang="en-US" sz="1600" dirty="0" err="1">
                <a:solidFill>
                  <a:srgbClr val="795E26"/>
                </a:solidFill>
                <a:latin typeface="Droid Sans Mono"/>
              </a:rPr>
              <a:t>endl</a:t>
            </a:r>
            <a:r>
              <a:rPr lang="en-US" sz="1600" dirty="0">
                <a:solidFill>
                  <a:srgbClr val="000000"/>
                </a:solidFill>
                <a:latin typeface="Droid Sans Mono"/>
              </a:rPr>
              <a:t>;</a:t>
            </a:r>
          </a:p>
          <a:p>
            <a:r>
              <a:rPr lang="en-US" sz="1600" dirty="0">
                <a:solidFill>
                  <a:srgbClr val="000000"/>
                </a:solidFill>
                <a:latin typeface="Droid Sans Mono"/>
              </a:rPr>
              <a:t>}</a:t>
            </a:r>
            <a:endParaRPr lang="en-US" sz="1600" b="0" dirty="0">
              <a:solidFill>
                <a:srgbClr val="000000"/>
              </a:solidFill>
              <a:effectLst/>
              <a:latin typeface="Droid Sans Mono"/>
            </a:endParaRPr>
          </a:p>
        </p:txBody>
      </p:sp>
      <p:sp>
        <p:nvSpPr>
          <p:cNvPr id="4" name="Rectangle 3">
            <a:extLst>
              <a:ext uri="{FF2B5EF4-FFF2-40B4-BE49-F238E27FC236}">
                <a16:creationId xmlns:a16="http://schemas.microsoft.com/office/drawing/2014/main" id="{EDCA7D6E-E6EC-4F8D-BB85-351123306D35}"/>
              </a:ext>
            </a:extLst>
          </p:cNvPr>
          <p:cNvSpPr/>
          <p:nvPr/>
        </p:nvSpPr>
        <p:spPr>
          <a:xfrm>
            <a:off x="1027612" y="3352800"/>
            <a:ext cx="5867400" cy="1938992"/>
          </a:xfrm>
          <a:prstGeom prst="rect">
            <a:avLst/>
          </a:prstGeom>
          <a:solidFill>
            <a:schemeClr val="tx1"/>
          </a:solidFill>
        </p:spPr>
        <p:txBody>
          <a:bodyPr wrap="square">
            <a:spAutoFit/>
          </a:bodyPr>
          <a:lstStyle/>
          <a:p>
            <a:r>
              <a:rPr lang="en-US" sz="1200" dirty="0">
                <a:solidFill>
                  <a:srgbClr val="FFFF00"/>
                </a:solidFill>
                <a:latin typeface="Consolas" panose="020B0609020204030204" pitchFamily="49" charset="0"/>
              </a:rPr>
              <a:t>prompt&gt; </a:t>
            </a:r>
            <a:r>
              <a:rPr lang="en-US" sz="1200" dirty="0">
                <a:solidFill>
                  <a:schemeClr val="bg1"/>
                </a:solidFill>
                <a:latin typeface="Consolas" panose="020B0609020204030204" pitchFamily="49" charset="0"/>
              </a:rPr>
              <a:t>./</a:t>
            </a:r>
            <a:r>
              <a:rPr lang="en-US" sz="1200" dirty="0" err="1">
                <a:solidFill>
                  <a:schemeClr val="bg1"/>
                </a:solidFill>
                <a:latin typeface="Consolas" panose="020B0609020204030204" pitchFamily="49" charset="0"/>
              </a:rPr>
              <a:t>a.out</a:t>
            </a:r>
            <a:r>
              <a:rPr lang="en-US" sz="1200" dirty="0">
                <a:solidFill>
                  <a:schemeClr val="bg1"/>
                </a:solidFill>
                <a:latin typeface="Consolas" panose="020B0609020204030204" pitchFamily="49" charset="0"/>
              </a:rPr>
              <a:t> </a:t>
            </a:r>
          </a:p>
          <a:p>
            <a:r>
              <a:rPr lang="en-US" sz="1200" dirty="0">
                <a:solidFill>
                  <a:schemeClr val="bg1"/>
                </a:solidFill>
                <a:latin typeface="Consolas" panose="020B0609020204030204" pitchFamily="49" charset="0"/>
              </a:rPr>
              <a:t>=====BEFORE========</a:t>
            </a:r>
          </a:p>
          <a:p>
            <a:r>
              <a:rPr lang="en-US" sz="1200" dirty="0">
                <a:solidFill>
                  <a:schemeClr val="bg1"/>
                </a:solidFill>
                <a:latin typeface="Consolas" panose="020B0609020204030204" pitchFamily="49" charset="0"/>
              </a:rPr>
              <a:t>total 40</a:t>
            </a:r>
          </a:p>
          <a:p>
            <a:r>
              <a:rPr lang="en-US" sz="1200" dirty="0" err="1">
                <a:solidFill>
                  <a:schemeClr val="bg1"/>
                </a:solidFill>
                <a:latin typeface="Consolas" panose="020B0609020204030204" pitchFamily="49" charset="0"/>
              </a:rPr>
              <a:t>drwxr</a:t>
            </a:r>
            <a:r>
              <a:rPr lang="en-US" sz="1200" dirty="0">
                <a:solidFill>
                  <a:schemeClr val="bg1"/>
                </a:solidFill>
                <a:latin typeface="Consolas" panose="020B0609020204030204" pitchFamily="49" charset="0"/>
              </a:rPr>
              <a:t>-</a:t>
            </a:r>
            <a:r>
              <a:rPr lang="en-US" sz="1200" dirty="0" err="1">
                <a:solidFill>
                  <a:schemeClr val="bg1"/>
                </a:solidFill>
                <a:latin typeface="Consolas" panose="020B0609020204030204" pitchFamily="49" charset="0"/>
              </a:rPr>
              <a:t>xr</a:t>
            </a:r>
            <a:r>
              <a:rPr lang="en-US" sz="1200" dirty="0">
                <a:solidFill>
                  <a:schemeClr val="bg1"/>
                </a:solidFill>
                <a:latin typeface="Consolas" panose="020B0609020204030204" pitchFamily="49" charset="0"/>
              </a:rPr>
              <a:t>-x  2 </a:t>
            </a:r>
            <a:r>
              <a:rPr lang="en-US" sz="1200" dirty="0" err="1">
                <a:solidFill>
                  <a:schemeClr val="bg1"/>
                </a:solidFill>
                <a:latin typeface="Consolas" panose="020B0609020204030204" pitchFamily="49" charset="0"/>
              </a:rPr>
              <a:t>osboxes</a:t>
            </a:r>
            <a:r>
              <a:rPr lang="en-US" sz="1200" dirty="0">
                <a:solidFill>
                  <a:schemeClr val="bg1"/>
                </a:solidFill>
                <a:latin typeface="Consolas" panose="020B0609020204030204" pitchFamily="49" charset="0"/>
              </a:rPr>
              <a:t> </a:t>
            </a:r>
            <a:r>
              <a:rPr lang="en-US" sz="1200" dirty="0" err="1">
                <a:solidFill>
                  <a:schemeClr val="bg1"/>
                </a:solidFill>
                <a:latin typeface="Consolas" panose="020B0609020204030204" pitchFamily="49" charset="0"/>
              </a:rPr>
              <a:t>osboxes</a:t>
            </a:r>
            <a:r>
              <a:rPr lang="en-US" sz="1200" dirty="0">
                <a:solidFill>
                  <a:schemeClr val="bg1"/>
                </a:solidFill>
                <a:latin typeface="Consolas" panose="020B0609020204030204" pitchFamily="49" charset="0"/>
              </a:rPr>
              <a:t>  4096 Sep  2 14:22 .</a:t>
            </a:r>
          </a:p>
          <a:p>
            <a:r>
              <a:rPr lang="en-US" sz="1200" dirty="0" err="1">
                <a:solidFill>
                  <a:schemeClr val="bg1"/>
                </a:solidFill>
                <a:latin typeface="Consolas" panose="020B0609020204030204" pitchFamily="49" charset="0"/>
              </a:rPr>
              <a:t>drwxr</a:t>
            </a:r>
            <a:r>
              <a:rPr lang="en-US" sz="1200" dirty="0">
                <a:solidFill>
                  <a:schemeClr val="bg1"/>
                </a:solidFill>
                <a:latin typeface="Consolas" panose="020B0609020204030204" pitchFamily="49" charset="0"/>
              </a:rPr>
              <a:t>-</a:t>
            </a:r>
            <a:r>
              <a:rPr lang="en-US" sz="1200" dirty="0" err="1">
                <a:solidFill>
                  <a:schemeClr val="bg1"/>
                </a:solidFill>
                <a:latin typeface="Consolas" panose="020B0609020204030204" pitchFamily="49" charset="0"/>
              </a:rPr>
              <a:t>xr</a:t>
            </a:r>
            <a:r>
              <a:rPr lang="en-US" sz="1200" dirty="0">
                <a:solidFill>
                  <a:schemeClr val="bg1"/>
                </a:solidFill>
                <a:latin typeface="Consolas" panose="020B0609020204030204" pitchFamily="49" charset="0"/>
              </a:rPr>
              <a:t>-x 21 </a:t>
            </a:r>
            <a:r>
              <a:rPr lang="en-US" sz="1200" dirty="0" err="1">
                <a:solidFill>
                  <a:schemeClr val="bg1"/>
                </a:solidFill>
                <a:latin typeface="Consolas" panose="020B0609020204030204" pitchFamily="49" charset="0"/>
              </a:rPr>
              <a:t>osboxes</a:t>
            </a:r>
            <a:r>
              <a:rPr lang="en-US" sz="1200" dirty="0">
                <a:solidFill>
                  <a:schemeClr val="bg1"/>
                </a:solidFill>
                <a:latin typeface="Consolas" panose="020B0609020204030204" pitchFamily="49" charset="0"/>
              </a:rPr>
              <a:t> </a:t>
            </a:r>
            <a:r>
              <a:rPr lang="en-US" sz="1200" dirty="0" err="1">
                <a:solidFill>
                  <a:schemeClr val="bg1"/>
                </a:solidFill>
                <a:latin typeface="Consolas" panose="020B0609020204030204" pitchFamily="49" charset="0"/>
              </a:rPr>
              <a:t>osboxes</a:t>
            </a:r>
            <a:r>
              <a:rPr lang="en-US" sz="1200" dirty="0">
                <a:solidFill>
                  <a:schemeClr val="bg1"/>
                </a:solidFill>
                <a:latin typeface="Consolas" panose="020B0609020204030204" pitchFamily="49" charset="0"/>
              </a:rPr>
              <a:t>  4096 Sep  2 10:27 ..</a:t>
            </a:r>
          </a:p>
          <a:p>
            <a:r>
              <a:rPr lang="en-US" sz="1200" dirty="0">
                <a:solidFill>
                  <a:schemeClr val="bg1"/>
                </a:solidFill>
                <a:latin typeface="Consolas" panose="020B0609020204030204" pitchFamily="49" charset="0"/>
              </a:rPr>
              <a:t>-</a:t>
            </a:r>
            <a:r>
              <a:rPr lang="en-US" sz="1200" dirty="0" err="1">
                <a:solidFill>
                  <a:schemeClr val="bg1"/>
                </a:solidFill>
                <a:latin typeface="Consolas" panose="020B0609020204030204" pitchFamily="49" charset="0"/>
              </a:rPr>
              <a:t>rwxrwxr</a:t>
            </a:r>
            <a:r>
              <a:rPr lang="en-US" sz="1200" dirty="0">
                <a:solidFill>
                  <a:schemeClr val="bg1"/>
                </a:solidFill>
                <a:latin typeface="Consolas" panose="020B0609020204030204" pitchFamily="49" charset="0"/>
              </a:rPr>
              <a:t>-x  1 </a:t>
            </a:r>
            <a:r>
              <a:rPr lang="en-US" sz="1200" dirty="0" err="1">
                <a:solidFill>
                  <a:schemeClr val="bg1"/>
                </a:solidFill>
                <a:latin typeface="Consolas" panose="020B0609020204030204" pitchFamily="49" charset="0"/>
              </a:rPr>
              <a:t>osboxes</a:t>
            </a:r>
            <a:r>
              <a:rPr lang="en-US" sz="1200" dirty="0">
                <a:solidFill>
                  <a:schemeClr val="bg1"/>
                </a:solidFill>
                <a:latin typeface="Consolas" panose="020B0609020204030204" pitchFamily="49" charset="0"/>
              </a:rPr>
              <a:t> </a:t>
            </a:r>
            <a:r>
              <a:rPr lang="en-US" sz="1200" dirty="0" err="1">
                <a:solidFill>
                  <a:schemeClr val="bg1"/>
                </a:solidFill>
                <a:latin typeface="Consolas" panose="020B0609020204030204" pitchFamily="49" charset="0"/>
              </a:rPr>
              <a:t>osboxes</a:t>
            </a:r>
            <a:r>
              <a:rPr lang="en-US" sz="1200" dirty="0">
                <a:solidFill>
                  <a:schemeClr val="bg1"/>
                </a:solidFill>
                <a:latin typeface="Consolas" panose="020B0609020204030204" pitchFamily="49" charset="0"/>
              </a:rPr>
              <a:t> 17408 Sep  2 14:22 </a:t>
            </a:r>
            <a:r>
              <a:rPr lang="en-US" sz="1200" dirty="0" err="1">
                <a:solidFill>
                  <a:schemeClr val="bg1"/>
                </a:solidFill>
                <a:latin typeface="Consolas" panose="020B0609020204030204" pitchFamily="49" charset="0"/>
              </a:rPr>
              <a:t>a.out</a:t>
            </a:r>
            <a:endParaRPr lang="en-US" sz="1200" dirty="0">
              <a:solidFill>
                <a:schemeClr val="bg1"/>
              </a:solidFill>
              <a:latin typeface="Consolas" panose="020B0609020204030204" pitchFamily="49" charset="0"/>
            </a:endParaRPr>
          </a:p>
          <a:p>
            <a:r>
              <a:rPr lang="en-US" sz="1200" dirty="0">
                <a:solidFill>
                  <a:schemeClr val="bg1"/>
                </a:solidFill>
                <a:latin typeface="Consolas" panose="020B0609020204030204" pitchFamily="49" charset="0"/>
              </a:rPr>
              <a:t>-</a:t>
            </a:r>
            <a:r>
              <a:rPr lang="en-US" sz="1200" dirty="0" err="1">
                <a:solidFill>
                  <a:schemeClr val="bg1"/>
                </a:solidFill>
                <a:latin typeface="Consolas" panose="020B0609020204030204" pitchFamily="49" charset="0"/>
              </a:rPr>
              <a:t>rw</a:t>
            </a:r>
            <a:r>
              <a:rPr lang="en-US" sz="1200" dirty="0">
                <a:solidFill>
                  <a:schemeClr val="bg1"/>
                </a:solidFill>
                <a:latin typeface="Consolas" panose="020B0609020204030204" pitchFamily="49" charset="0"/>
              </a:rPr>
              <a:t>-</a:t>
            </a:r>
            <a:r>
              <a:rPr lang="en-US" sz="1200" dirty="0" err="1">
                <a:solidFill>
                  <a:schemeClr val="bg1"/>
                </a:solidFill>
                <a:latin typeface="Consolas" panose="020B0609020204030204" pitchFamily="49" charset="0"/>
              </a:rPr>
              <a:t>rw</a:t>
            </a:r>
            <a:r>
              <a:rPr lang="en-US" sz="1200" dirty="0">
                <a:solidFill>
                  <a:schemeClr val="bg1"/>
                </a:solidFill>
                <a:latin typeface="Consolas" panose="020B0609020204030204" pitchFamily="49" charset="0"/>
              </a:rPr>
              <a:t>-r--  1 </a:t>
            </a:r>
            <a:r>
              <a:rPr lang="en-US" sz="1200" dirty="0" err="1">
                <a:solidFill>
                  <a:schemeClr val="bg1"/>
                </a:solidFill>
                <a:latin typeface="Consolas" panose="020B0609020204030204" pitchFamily="49" charset="0"/>
              </a:rPr>
              <a:t>osboxes</a:t>
            </a:r>
            <a:r>
              <a:rPr lang="en-US" sz="1200" dirty="0">
                <a:solidFill>
                  <a:schemeClr val="bg1"/>
                </a:solidFill>
                <a:latin typeface="Consolas" panose="020B0609020204030204" pitchFamily="49" charset="0"/>
              </a:rPr>
              <a:t> </a:t>
            </a:r>
            <a:r>
              <a:rPr lang="en-US" sz="1200" dirty="0" err="1">
                <a:solidFill>
                  <a:schemeClr val="bg1"/>
                </a:solidFill>
                <a:latin typeface="Consolas" panose="020B0609020204030204" pitchFamily="49" charset="0"/>
              </a:rPr>
              <a:t>osboxes</a:t>
            </a:r>
            <a:r>
              <a:rPr lang="en-US" sz="1200" dirty="0">
                <a:solidFill>
                  <a:schemeClr val="bg1"/>
                </a:solidFill>
                <a:latin typeface="Consolas" panose="020B0609020204030204" pitchFamily="49" charset="0"/>
              </a:rPr>
              <a:t>   256 Sep  2 14:21 exec1.cpp</a:t>
            </a:r>
          </a:p>
          <a:p>
            <a:r>
              <a:rPr lang="en-US" sz="1200" dirty="0">
                <a:solidFill>
                  <a:schemeClr val="bg1"/>
                </a:solidFill>
                <a:latin typeface="Consolas" panose="020B0609020204030204" pitchFamily="49" charset="0"/>
              </a:rPr>
              <a:t>-</a:t>
            </a:r>
            <a:r>
              <a:rPr lang="en-US" sz="1200" dirty="0" err="1">
                <a:solidFill>
                  <a:schemeClr val="bg1"/>
                </a:solidFill>
                <a:latin typeface="Consolas" panose="020B0609020204030204" pitchFamily="49" charset="0"/>
              </a:rPr>
              <a:t>rw</a:t>
            </a:r>
            <a:r>
              <a:rPr lang="en-US" sz="1200" dirty="0">
                <a:solidFill>
                  <a:schemeClr val="bg1"/>
                </a:solidFill>
                <a:latin typeface="Consolas" panose="020B0609020204030204" pitchFamily="49" charset="0"/>
              </a:rPr>
              <a:t>-</a:t>
            </a:r>
            <a:r>
              <a:rPr lang="en-US" sz="1200" dirty="0" err="1">
                <a:solidFill>
                  <a:schemeClr val="bg1"/>
                </a:solidFill>
                <a:latin typeface="Consolas" panose="020B0609020204030204" pitchFamily="49" charset="0"/>
              </a:rPr>
              <a:t>rw</a:t>
            </a:r>
            <a:r>
              <a:rPr lang="en-US" sz="1200" dirty="0">
                <a:solidFill>
                  <a:schemeClr val="bg1"/>
                </a:solidFill>
                <a:latin typeface="Consolas" panose="020B0609020204030204" pitchFamily="49" charset="0"/>
              </a:rPr>
              <a:t>-r--  1 </a:t>
            </a:r>
            <a:r>
              <a:rPr lang="en-US" sz="1200" dirty="0" err="1">
                <a:solidFill>
                  <a:schemeClr val="bg1"/>
                </a:solidFill>
                <a:latin typeface="Consolas" panose="020B0609020204030204" pitchFamily="49" charset="0"/>
              </a:rPr>
              <a:t>osboxes</a:t>
            </a:r>
            <a:r>
              <a:rPr lang="en-US" sz="1200" dirty="0">
                <a:solidFill>
                  <a:schemeClr val="bg1"/>
                </a:solidFill>
                <a:latin typeface="Consolas" panose="020B0609020204030204" pitchFamily="49" charset="0"/>
              </a:rPr>
              <a:t> </a:t>
            </a:r>
            <a:r>
              <a:rPr lang="en-US" sz="1200" dirty="0" err="1">
                <a:solidFill>
                  <a:schemeClr val="bg1"/>
                </a:solidFill>
                <a:latin typeface="Consolas" panose="020B0609020204030204" pitchFamily="49" charset="0"/>
              </a:rPr>
              <a:t>osboxes</a:t>
            </a:r>
            <a:r>
              <a:rPr lang="en-US" sz="1200" dirty="0">
                <a:solidFill>
                  <a:schemeClr val="bg1"/>
                </a:solidFill>
                <a:latin typeface="Consolas" panose="020B0609020204030204" pitchFamily="49" charset="0"/>
              </a:rPr>
              <a:t>   288 Sep  1 23:08 fork1.cpp</a:t>
            </a:r>
          </a:p>
          <a:p>
            <a:r>
              <a:rPr lang="en-US" sz="1200" dirty="0">
                <a:solidFill>
                  <a:schemeClr val="bg1"/>
                </a:solidFill>
                <a:latin typeface="Consolas" panose="020B0609020204030204" pitchFamily="49" charset="0"/>
              </a:rPr>
              <a:t>-</a:t>
            </a:r>
            <a:r>
              <a:rPr lang="en-US" sz="1200" dirty="0" err="1">
                <a:solidFill>
                  <a:schemeClr val="bg1"/>
                </a:solidFill>
                <a:latin typeface="Consolas" panose="020B0609020204030204" pitchFamily="49" charset="0"/>
              </a:rPr>
              <a:t>rw</a:t>
            </a:r>
            <a:r>
              <a:rPr lang="en-US" sz="1200" dirty="0">
                <a:solidFill>
                  <a:schemeClr val="bg1"/>
                </a:solidFill>
                <a:latin typeface="Consolas" panose="020B0609020204030204" pitchFamily="49" charset="0"/>
              </a:rPr>
              <a:t>-</a:t>
            </a:r>
            <a:r>
              <a:rPr lang="en-US" sz="1200" dirty="0" err="1">
                <a:solidFill>
                  <a:schemeClr val="bg1"/>
                </a:solidFill>
                <a:latin typeface="Consolas" panose="020B0609020204030204" pitchFamily="49" charset="0"/>
              </a:rPr>
              <a:t>rw</a:t>
            </a:r>
            <a:r>
              <a:rPr lang="en-US" sz="1200" dirty="0">
                <a:solidFill>
                  <a:schemeClr val="bg1"/>
                </a:solidFill>
                <a:latin typeface="Consolas" panose="020B0609020204030204" pitchFamily="49" charset="0"/>
              </a:rPr>
              <a:t>-r--  1 </a:t>
            </a:r>
            <a:r>
              <a:rPr lang="en-US" sz="1200" dirty="0" err="1">
                <a:solidFill>
                  <a:schemeClr val="bg1"/>
                </a:solidFill>
                <a:latin typeface="Consolas" panose="020B0609020204030204" pitchFamily="49" charset="0"/>
              </a:rPr>
              <a:t>osboxes</a:t>
            </a:r>
            <a:r>
              <a:rPr lang="en-US" sz="1200" dirty="0">
                <a:solidFill>
                  <a:schemeClr val="bg1"/>
                </a:solidFill>
                <a:latin typeface="Consolas" panose="020B0609020204030204" pitchFamily="49" charset="0"/>
              </a:rPr>
              <a:t> </a:t>
            </a:r>
            <a:r>
              <a:rPr lang="en-US" sz="1200" dirty="0" err="1">
                <a:solidFill>
                  <a:schemeClr val="bg1"/>
                </a:solidFill>
                <a:latin typeface="Consolas" panose="020B0609020204030204" pitchFamily="49" charset="0"/>
              </a:rPr>
              <a:t>osboxes</a:t>
            </a:r>
            <a:r>
              <a:rPr lang="en-US" sz="1200" dirty="0">
                <a:solidFill>
                  <a:schemeClr val="bg1"/>
                </a:solidFill>
                <a:latin typeface="Consolas" panose="020B0609020204030204" pitchFamily="49" charset="0"/>
              </a:rPr>
              <a:t>   496 Sep  2 14:01 fork2.cpp</a:t>
            </a:r>
          </a:p>
          <a:p>
            <a:r>
              <a:rPr lang="en-US" sz="1200" dirty="0">
                <a:solidFill>
                  <a:srgbClr val="FFFF00"/>
                </a:solidFill>
                <a:latin typeface="Consolas" panose="020B0609020204030204" pitchFamily="49" charset="0"/>
              </a:rPr>
              <a:t>prompt&gt; </a:t>
            </a:r>
          </a:p>
        </p:txBody>
      </p:sp>
    </p:spTree>
    <p:extLst>
      <p:ext uri="{BB962C8B-B14F-4D97-AF65-F5344CB8AC3E}">
        <p14:creationId xmlns:p14="http://schemas.microsoft.com/office/powerpoint/2010/main" val="3454963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2E455-C294-4039-AF9B-5E69403C64EF}"/>
              </a:ext>
            </a:extLst>
          </p:cNvPr>
          <p:cNvSpPr>
            <a:spLocks noGrp="1"/>
          </p:cNvSpPr>
          <p:nvPr>
            <p:ph type="title"/>
          </p:nvPr>
        </p:nvSpPr>
        <p:spPr>
          <a:xfrm>
            <a:off x="1028700" y="685800"/>
            <a:ext cx="7200900" cy="838200"/>
          </a:xfrm>
        </p:spPr>
        <p:txBody>
          <a:bodyPr/>
          <a:lstStyle/>
          <a:p>
            <a:r>
              <a:rPr lang="en-US" dirty="0"/>
              <a:t>What happens in exec()</a:t>
            </a:r>
          </a:p>
        </p:txBody>
      </p:sp>
      <p:sp>
        <p:nvSpPr>
          <p:cNvPr id="3" name="Content Placeholder 2">
            <a:extLst>
              <a:ext uri="{FF2B5EF4-FFF2-40B4-BE49-F238E27FC236}">
                <a16:creationId xmlns:a16="http://schemas.microsoft.com/office/drawing/2014/main" id="{40C3A2C1-955B-4E27-9F28-BD79D9D0E6CB}"/>
              </a:ext>
            </a:extLst>
          </p:cNvPr>
          <p:cNvSpPr>
            <a:spLocks noGrp="1"/>
          </p:cNvSpPr>
          <p:nvPr>
            <p:ph idx="1"/>
          </p:nvPr>
        </p:nvSpPr>
        <p:spPr>
          <a:xfrm>
            <a:off x="1028700" y="1676400"/>
            <a:ext cx="7200900" cy="4191000"/>
          </a:xfrm>
        </p:spPr>
        <p:txBody>
          <a:bodyPr/>
          <a:lstStyle/>
          <a:p>
            <a:r>
              <a:rPr lang="en-US" dirty="0"/>
              <a:t>Initial state of memory before hitting line: </a:t>
            </a:r>
            <a:r>
              <a:rPr lang="en-US" dirty="0">
                <a:latin typeface="Courier New" panose="02070309020205020404" pitchFamily="49" charset="0"/>
                <a:cs typeface="Courier New" panose="02070309020205020404" pitchFamily="49" charset="0"/>
              </a:rPr>
              <a:t>exec(“ls”)</a:t>
            </a:r>
            <a:r>
              <a:rPr lang="en-US" dirty="0"/>
              <a:t> </a:t>
            </a:r>
          </a:p>
        </p:txBody>
      </p:sp>
      <p:grpSp>
        <p:nvGrpSpPr>
          <p:cNvPr id="9" name="Group 8">
            <a:extLst>
              <a:ext uri="{FF2B5EF4-FFF2-40B4-BE49-F238E27FC236}">
                <a16:creationId xmlns:a16="http://schemas.microsoft.com/office/drawing/2014/main" id="{1118E745-0840-42E2-ACCA-2EC8CA637DC2}"/>
              </a:ext>
            </a:extLst>
          </p:cNvPr>
          <p:cNvGrpSpPr/>
          <p:nvPr/>
        </p:nvGrpSpPr>
        <p:grpSpPr>
          <a:xfrm>
            <a:off x="1600200" y="2028357"/>
            <a:ext cx="5181600" cy="1553043"/>
            <a:chOff x="1600200" y="2028357"/>
            <a:chExt cx="5181600" cy="1553043"/>
          </a:xfrm>
        </p:grpSpPr>
        <p:sp>
          <p:nvSpPr>
            <p:cNvPr id="17" name="Rectangle 16">
              <a:extLst>
                <a:ext uri="{FF2B5EF4-FFF2-40B4-BE49-F238E27FC236}">
                  <a16:creationId xmlns:a16="http://schemas.microsoft.com/office/drawing/2014/main" id="{34B34C87-2098-43BB-AE92-5D62FC9031B1}"/>
                </a:ext>
              </a:extLst>
            </p:cNvPr>
            <p:cNvSpPr/>
            <p:nvPr/>
          </p:nvSpPr>
          <p:spPr>
            <a:xfrm>
              <a:off x="1600200" y="2414075"/>
              <a:ext cx="5181600" cy="11673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540DC5A0-3706-4A53-9772-F5EBD7B277EB}"/>
                </a:ext>
              </a:extLst>
            </p:cNvPr>
            <p:cNvSpPr/>
            <p:nvPr/>
          </p:nvSpPr>
          <p:spPr>
            <a:xfrm>
              <a:off x="1805730" y="2551618"/>
              <a:ext cx="1219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 for </a:t>
              </a:r>
              <a:r>
                <a:rPr lang="en-US" dirty="0" err="1"/>
                <a:t>a.out</a:t>
              </a:r>
              <a:endParaRPr lang="en-US" dirty="0"/>
            </a:p>
          </p:txBody>
        </p:sp>
        <p:sp>
          <p:nvSpPr>
            <p:cNvPr id="18" name="TextBox 17">
              <a:extLst>
                <a:ext uri="{FF2B5EF4-FFF2-40B4-BE49-F238E27FC236}">
                  <a16:creationId xmlns:a16="http://schemas.microsoft.com/office/drawing/2014/main" id="{770D0262-B881-488D-936B-924EEC53267C}"/>
                </a:ext>
              </a:extLst>
            </p:cNvPr>
            <p:cNvSpPr txBox="1"/>
            <p:nvPr/>
          </p:nvSpPr>
          <p:spPr>
            <a:xfrm>
              <a:off x="4641733" y="2028357"/>
              <a:ext cx="1752600" cy="369332"/>
            </a:xfrm>
            <a:prstGeom prst="rect">
              <a:avLst/>
            </a:prstGeom>
            <a:noFill/>
          </p:spPr>
          <p:txBody>
            <a:bodyPr wrap="square" rtlCol="0">
              <a:spAutoFit/>
            </a:bodyPr>
            <a:lstStyle/>
            <a:p>
              <a:r>
                <a:rPr lang="en-US" dirty="0"/>
                <a:t>Main memory</a:t>
              </a:r>
            </a:p>
          </p:txBody>
        </p:sp>
      </p:grpSp>
      <p:grpSp>
        <p:nvGrpSpPr>
          <p:cNvPr id="7" name="Group 6">
            <a:extLst>
              <a:ext uri="{FF2B5EF4-FFF2-40B4-BE49-F238E27FC236}">
                <a16:creationId xmlns:a16="http://schemas.microsoft.com/office/drawing/2014/main" id="{CCF9FED3-CDC4-470A-85AA-C66CF5795272}"/>
              </a:ext>
            </a:extLst>
          </p:cNvPr>
          <p:cNvGrpSpPr/>
          <p:nvPr/>
        </p:nvGrpSpPr>
        <p:grpSpPr>
          <a:xfrm>
            <a:off x="1247862" y="4114800"/>
            <a:ext cx="3465352" cy="2667000"/>
            <a:chOff x="1247862" y="4114800"/>
            <a:chExt cx="3465352" cy="2667000"/>
          </a:xfrm>
        </p:grpSpPr>
        <p:sp>
          <p:nvSpPr>
            <p:cNvPr id="5" name="Flowchart: Magnetic Disk 4">
              <a:extLst>
                <a:ext uri="{FF2B5EF4-FFF2-40B4-BE49-F238E27FC236}">
                  <a16:creationId xmlns:a16="http://schemas.microsoft.com/office/drawing/2014/main" id="{0157201E-F0E0-4912-B703-4F117756A585}"/>
                </a:ext>
              </a:extLst>
            </p:cNvPr>
            <p:cNvSpPr/>
            <p:nvPr/>
          </p:nvSpPr>
          <p:spPr>
            <a:xfrm>
              <a:off x="3200400" y="4114800"/>
              <a:ext cx="1512814" cy="26670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C912FEE-6A2E-4A6F-8CF0-0BF454527D7D}"/>
                </a:ext>
              </a:extLst>
            </p:cNvPr>
            <p:cNvSpPr/>
            <p:nvPr/>
          </p:nvSpPr>
          <p:spPr>
            <a:xfrm>
              <a:off x="3346508" y="5495583"/>
              <a:ext cx="838200" cy="30480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ln w="0"/>
                  <a:solidFill>
                    <a:schemeClr val="tx1"/>
                  </a:solidFill>
                  <a:effectLst>
                    <a:outerShdw blurRad="38100" dist="19050" dir="2700000" algn="tl" rotWithShape="0">
                      <a:schemeClr val="dk1">
                        <a:alpha val="40000"/>
                      </a:schemeClr>
                    </a:outerShdw>
                  </a:effectLst>
                </a:rPr>
                <a:t>ls</a:t>
              </a:r>
            </a:p>
          </p:txBody>
        </p:sp>
        <p:sp>
          <p:nvSpPr>
            <p:cNvPr id="10" name="TextBox 9">
              <a:extLst>
                <a:ext uri="{FF2B5EF4-FFF2-40B4-BE49-F238E27FC236}">
                  <a16:creationId xmlns:a16="http://schemas.microsoft.com/office/drawing/2014/main" id="{8A739F0A-CAD4-4D7D-B4DA-F1447F41693F}"/>
                </a:ext>
              </a:extLst>
            </p:cNvPr>
            <p:cNvSpPr txBox="1"/>
            <p:nvPr/>
          </p:nvSpPr>
          <p:spPr>
            <a:xfrm>
              <a:off x="1247862" y="5221069"/>
              <a:ext cx="1647738" cy="646331"/>
            </a:xfrm>
            <a:prstGeom prst="rect">
              <a:avLst/>
            </a:prstGeom>
            <a:noFill/>
          </p:spPr>
          <p:txBody>
            <a:bodyPr wrap="square" rtlCol="0">
              <a:spAutoFit/>
            </a:bodyPr>
            <a:lstStyle/>
            <a:p>
              <a:r>
                <a:rPr lang="en-US" dirty="0"/>
                <a:t>Executable images in disk</a:t>
              </a:r>
            </a:p>
          </p:txBody>
        </p:sp>
        <p:sp>
          <p:nvSpPr>
            <p:cNvPr id="11" name="Rectangle 10">
              <a:extLst>
                <a:ext uri="{FF2B5EF4-FFF2-40B4-BE49-F238E27FC236}">
                  <a16:creationId xmlns:a16="http://schemas.microsoft.com/office/drawing/2014/main" id="{B79BCBBC-7C59-432E-A1AA-64B6B5F7AF55}"/>
                </a:ext>
              </a:extLst>
            </p:cNvPr>
            <p:cNvSpPr/>
            <p:nvPr/>
          </p:nvSpPr>
          <p:spPr>
            <a:xfrm>
              <a:off x="3341614" y="5004875"/>
              <a:ext cx="838200" cy="30480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a:ln w="0"/>
                  <a:solidFill>
                    <a:schemeClr val="tx1"/>
                  </a:solidFill>
                  <a:effectLst>
                    <a:outerShdw blurRad="38100" dist="19050" dir="2700000" algn="tl" rotWithShape="0">
                      <a:schemeClr val="dk1">
                        <a:alpha val="40000"/>
                      </a:schemeClr>
                    </a:outerShdw>
                  </a:effectLst>
                </a:rPr>
                <a:t>a.out</a:t>
              </a:r>
              <a:endParaRPr lang="en-US" dirty="0">
                <a:ln w="0"/>
                <a:solidFill>
                  <a:schemeClr val="tx1"/>
                </a:solidFill>
                <a:effectLst>
                  <a:outerShdw blurRad="38100" dist="19050" dir="2700000" algn="tl" rotWithShape="0">
                    <a:schemeClr val="dk1">
                      <a:alpha val="40000"/>
                    </a:schemeClr>
                  </a:outerShdw>
                </a:effectLst>
              </a:endParaRPr>
            </a:p>
          </p:txBody>
        </p:sp>
        <p:sp>
          <p:nvSpPr>
            <p:cNvPr id="19" name="Rectangle 18">
              <a:extLst>
                <a:ext uri="{FF2B5EF4-FFF2-40B4-BE49-F238E27FC236}">
                  <a16:creationId xmlns:a16="http://schemas.microsoft.com/office/drawing/2014/main" id="{A719A393-3123-47C3-96A4-0E92FA08955A}"/>
                </a:ext>
              </a:extLst>
            </p:cNvPr>
            <p:cNvSpPr/>
            <p:nvPr/>
          </p:nvSpPr>
          <p:spPr>
            <a:xfrm>
              <a:off x="3352800" y="5900908"/>
              <a:ext cx="838200" cy="30480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a:ln w="0"/>
                  <a:solidFill>
                    <a:schemeClr val="tx1"/>
                  </a:solidFill>
                  <a:effectLst>
                    <a:outerShdw blurRad="38100" dist="19050" dir="2700000" algn="tl" rotWithShape="0">
                      <a:schemeClr val="dk1">
                        <a:alpha val="40000"/>
                      </a:schemeClr>
                    </a:outerShdw>
                  </a:effectLst>
                </a:rPr>
                <a:t>ps</a:t>
              </a:r>
              <a:endParaRPr lang="en-US" dirty="0">
                <a:ln w="0"/>
                <a:solidFill>
                  <a:schemeClr val="tx1"/>
                </a:solidFill>
                <a:effectLst>
                  <a:outerShdw blurRad="38100" dist="19050" dir="2700000" algn="tl" rotWithShape="0">
                    <a:schemeClr val="dk1">
                      <a:alpha val="40000"/>
                    </a:schemeClr>
                  </a:outerShdw>
                </a:effectLst>
              </a:endParaRPr>
            </a:p>
          </p:txBody>
        </p:sp>
        <p:sp>
          <p:nvSpPr>
            <p:cNvPr id="22" name="Left Brace 21">
              <a:extLst>
                <a:ext uri="{FF2B5EF4-FFF2-40B4-BE49-F238E27FC236}">
                  <a16:creationId xmlns:a16="http://schemas.microsoft.com/office/drawing/2014/main" id="{27C2443B-E0EF-4309-85C4-02DAE51029E6}"/>
                </a:ext>
              </a:extLst>
            </p:cNvPr>
            <p:cNvSpPr/>
            <p:nvPr/>
          </p:nvSpPr>
          <p:spPr>
            <a:xfrm>
              <a:off x="2740054" y="4995692"/>
              <a:ext cx="376106" cy="1210016"/>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sp>
        <p:nvSpPr>
          <p:cNvPr id="16" name="TextBox 15">
            <a:extLst>
              <a:ext uri="{FF2B5EF4-FFF2-40B4-BE49-F238E27FC236}">
                <a16:creationId xmlns:a16="http://schemas.microsoft.com/office/drawing/2014/main" id="{BE5C2A81-28D2-4940-A829-DCFB8FEB558A}"/>
              </a:ext>
            </a:extLst>
          </p:cNvPr>
          <p:cNvSpPr txBox="1"/>
          <p:nvPr/>
        </p:nvSpPr>
        <p:spPr>
          <a:xfrm>
            <a:off x="4713214" y="4355068"/>
            <a:ext cx="849386" cy="369332"/>
          </a:xfrm>
          <a:prstGeom prst="rect">
            <a:avLst/>
          </a:prstGeom>
          <a:noFill/>
        </p:spPr>
        <p:txBody>
          <a:bodyPr wrap="square" rtlCol="0">
            <a:spAutoFit/>
          </a:bodyPr>
          <a:lstStyle/>
          <a:p>
            <a:r>
              <a:rPr lang="en-US" dirty="0"/>
              <a:t>Disk</a:t>
            </a:r>
          </a:p>
        </p:txBody>
      </p:sp>
    </p:spTree>
    <p:extLst>
      <p:ext uri="{BB962C8B-B14F-4D97-AF65-F5344CB8AC3E}">
        <p14:creationId xmlns:p14="http://schemas.microsoft.com/office/powerpoint/2010/main" val="3221698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34B34C87-2098-43BB-AE92-5D62FC9031B1}"/>
              </a:ext>
            </a:extLst>
          </p:cNvPr>
          <p:cNvSpPr/>
          <p:nvPr/>
        </p:nvSpPr>
        <p:spPr>
          <a:xfrm>
            <a:off x="1600200" y="2414075"/>
            <a:ext cx="5181600" cy="11673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92E455-C294-4039-AF9B-5E69403C64EF}"/>
              </a:ext>
            </a:extLst>
          </p:cNvPr>
          <p:cNvSpPr>
            <a:spLocks noGrp="1"/>
          </p:cNvSpPr>
          <p:nvPr>
            <p:ph type="title"/>
          </p:nvPr>
        </p:nvSpPr>
        <p:spPr>
          <a:xfrm>
            <a:off x="1028700" y="685800"/>
            <a:ext cx="7200900" cy="838200"/>
          </a:xfrm>
        </p:spPr>
        <p:txBody>
          <a:bodyPr/>
          <a:lstStyle/>
          <a:p>
            <a:r>
              <a:rPr lang="en-US" dirty="0"/>
              <a:t>What happens in exec() </a:t>
            </a:r>
            <a:r>
              <a:rPr lang="en-US" dirty="0" err="1"/>
              <a:t>contd</a:t>
            </a:r>
            <a:endParaRPr lang="en-US" dirty="0"/>
          </a:p>
        </p:txBody>
      </p:sp>
      <p:sp>
        <p:nvSpPr>
          <p:cNvPr id="3" name="Content Placeholder 2">
            <a:extLst>
              <a:ext uri="{FF2B5EF4-FFF2-40B4-BE49-F238E27FC236}">
                <a16:creationId xmlns:a16="http://schemas.microsoft.com/office/drawing/2014/main" id="{40C3A2C1-955B-4E27-9F28-BD79D9D0E6CB}"/>
              </a:ext>
            </a:extLst>
          </p:cNvPr>
          <p:cNvSpPr>
            <a:spLocks noGrp="1"/>
          </p:cNvSpPr>
          <p:nvPr>
            <p:ph idx="1"/>
          </p:nvPr>
        </p:nvSpPr>
        <p:spPr>
          <a:xfrm>
            <a:off x="1028700" y="1676400"/>
            <a:ext cx="7200900" cy="4191000"/>
          </a:xfrm>
        </p:spPr>
        <p:txBody>
          <a:bodyPr/>
          <a:lstStyle/>
          <a:p>
            <a:r>
              <a:rPr lang="en-US" dirty="0"/>
              <a:t>Initial state of memory before after line: </a:t>
            </a:r>
            <a:r>
              <a:rPr lang="en-US" dirty="0">
                <a:latin typeface="Courier New" panose="02070309020205020404" pitchFamily="49" charset="0"/>
                <a:cs typeface="Courier New" panose="02070309020205020404" pitchFamily="49" charset="0"/>
              </a:rPr>
              <a:t>exec(“ls”)</a:t>
            </a:r>
            <a:r>
              <a:rPr lang="en-US" dirty="0"/>
              <a:t> </a:t>
            </a:r>
          </a:p>
        </p:txBody>
      </p:sp>
      <p:sp>
        <p:nvSpPr>
          <p:cNvPr id="4" name="Rectangle 3">
            <a:extLst>
              <a:ext uri="{FF2B5EF4-FFF2-40B4-BE49-F238E27FC236}">
                <a16:creationId xmlns:a16="http://schemas.microsoft.com/office/drawing/2014/main" id="{540DC5A0-3706-4A53-9772-F5EBD7B277EB}"/>
              </a:ext>
            </a:extLst>
          </p:cNvPr>
          <p:cNvSpPr/>
          <p:nvPr/>
        </p:nvSpPr>
        <p:spPr>
          <a:xfrm>
            <a:off x="1805730" y="2551618"/>
            <a:ext cx="1219200" cy="8382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 running </a:t>
            </a:r>
            <a:r>
              <a:rPr lang="en-US" dirty="0">
                <a:latin typeface="Courier New" panose="02070309020205020404" pitchFamily="49" charset="0"/>
                <a:cs typeface="Courier New" panose="02070309020205020404" pitchFamily="49" charset="0"/>
              </a:rPr>
              <a:t>ls</a:t>
            </a:r>
          </a:p>
        </p:txBody>
      </p:sp>
      <p:sp>
        <p:nvSpPr>
          <p:cNvPr id="5" name="Flowchart: Magnetic Disk 4">
            <a:extLst>
              <a:ext uri="{FF2B5EF4-FFF2-40B4-BE49-F238E27FC236}">
                <a16:creationId xmlns:a16="http://schemas.microsoft.com/office/drawing/2014/main" id="{0157201E-F0E0-4912-B703-4F117756A585}"/>
              </a:ext>
            </a:extLst>
          </p:cNvPr>
          <p:cNvSpPr/>
          <p:nvPr/>
        </p:nvSpPr>
        <p:spPr>
          <a:xfrm>
            <a:off x="3200400" y="4114800"/>
            <a:ext cx="1512814" cy="26670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C912FEE-6A2E-4A6F-8CF0-0BF454527D7D}"/>
              </a:ext>
            </a:extLst>
          </p:cNvPr>
          <p:cNvSpPr/>
          <p:nvPr/>
        </p:nvSpPr>
        <p:spPr>
          <a:xfrm>
            <a:off x="3346508" y="5495583"/>
            <a:ext cx="838200" cy="30480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ln w="0"/>
                <a:solidFill>
                  <a:schemeClr val="tx1"/>
                </a:solidFill>
                <a:effectLst>
                  <a:outerShdw blurRad="38100" dist="19050" dir="2700000" algn="tl" rotWithShape="0">
                    <a:schemeClr val="dk1">
                      <a:alpha val="40000"/>
                    </a:schemeClr>
                  </a:outerShdw>
                </a:effectLst>
              </a:rPr>
              <a:t>ls</a:t>
            </a:r>
          </a:p>
        </p:txBody>
      </p:sp>
      <p:sp>
        <p:nvSpPr>
          <p:cNvPr id="10" name="TextBox 9">
            <a:extLst>
              <a:ext uri="{FF2B5EF4-FFF2-40B4-BE49-F238E27FC236}">
                <a16:creationId xmlns:a16="http://schemas.microsoft.com/office/drawing/2014/main" id="{8A739F0A-CAD4-4D7D-B4DA-F1447F41693F}"/>
              </a:ext>
            </a:extLst>
          </p:cNvPr>
          <p:cNvSpPr txBox="1"/>
          <p:nvPr/>
        </p:nvSpPr>
        <p:spPr>
          <a:xfrm>
            <a:off x="1247862" y="5221069"/>
            <a:ext cx="1647738" cy="646331"/>
          </a:xfrm>
          <a:prstGeom prst="rect">
            <a:avLst/>
          </a:prstGeom>
          <a:noFill/>
        </p:spPr>
        <p:txBody>
          <a:bodyPr wrap="square" rtlCol="0">
            <a:spAutoFit/>
          </a:bodyPr>
          <a:lstStyle/>
          <a:p>
            <a:r>
              <a:rPr lang="en-US" dirty="0"/>
              <a:t>Executable images in disk</a:t>
            </a:r>
          </a:p>
        </p:txBody>
      </p:sp>
      <p:sp>
        <p:nvSpPr>
          <p:cNvPr id="11" name="Rectangle 10">
            <a:extLst>
              <a:ext uri="{FF2B5EF4-FFF2-40B4-BE49-F238E27FC236}">
                <a16:creationId xmlns:a16="http://schemas.microsoft.com/office/drawing/2014/main" id="{B79BCBBC-7C59-432E-A1AA-64B6B5F7AF55}"/>
              </a:ext>
            </a:extLst>
          </p:cNvPr>
          <p:cNvSpPr/>
          <p:nvPr/>
        </p:nvSpPr>
        <p:spPr>
          <a:xfrm>
            <a:off x="3341614" y="5004875"/>
            <a:ext cx="838200" cy="30480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a:ln w="0"/>
                <a:solidFill>
                  <a:schemeClr val="tx1"/>
                </a:solidFill>
                <a:effectLst>
                  <a:outerShdw blurRad="38100" dist="19050" dir="2700000" algn="tl" rotWithShape="0">
                    <a:schemeClr val="dk1">
                      <a:alpha val="40000"/>
                    </a:schemeClr>
                  </a:outerShdw>
                </a:effectLst>
              </a:rPr>
              <a:t>a.out</a:t>
            </a:r>
            <a:endParaRPr lang="en-US" dirty="0">
              <a:ln w="0"/>
              <a:solidFill>
                <a:schemeClr val="tx1"/>
              </a:solidFill>
              <a:effectLst>
                <a:outerShdw blurRad="38100" dist="19050" dir="2700000" algn="tl" rotWithShape="0">
                  <a:schemeClr val="dk1">
                    <a:alpha val="40000"/>
                  </a:schemeClr>
                </a:outerShdw>
              </a:effectLst>
            </a:endParaRPr>
          </a:p>
        </p:txBody>
      </p:sp>
      <p:sp>
        <p:nvSpPr>
          <p:cNvPr id="18" name="TextBox 17">
            <a:extLst>
              <a:ext uri="{FF2B5EF4-FFF2-40B4-BE49-F238E27FC236}">
                <a16:creationId xmlns:a16="http://schemas.microsoft.com/office/drawing/2014/main" id="{770D0262-B881-488D-936B-924EEC53267C}"/>
              </a:ext>
            </a:extLst>
          </p:cNvPr>
          <p:cNvSpPr txBox="1"/>
          <p:nvPr/>
        </p:nvSpPr>
        <p:spPr>
          <a:xfrm>
            <a:off x="4641733" y="2028357"/>
            <a:ext cx="1752600" cy="369332"/>
          </a:xfrm>
          <a:prstGeom prst="rect">
            <a:avLst/>
          </a:prstGeom>
          <a:noFill/>
        </p:spPr>
        <p:txBody>
          <a:bodyPr wrap="square" rtlCol="0">
            <a:spAutoFit/>
          </a:bodyPr>
          <a:lstStyle/>
          <a:p>
            <a:r>
              <a:rPr lang="en-US" dirty="0"/>
              <a:t>Main memory</a:t>
            </a:r>
          </a:p>
        </p:txBody>
      </p:sp>
      <p:sp>
        <p:nvSpPr>
          <p:cNvPr id="19" name="Rectangle 18">
            <a:extLst>
              <a:ext uri="{FF2B5EF4-FFF2-40B4-BE49-F238E27FC236}">
                <a16:creationId xmlns:a16="http://schemas.microsoft.com/office/drawing/2014/main" id="{A719A393-3123-47C3-96A4-0E92FA08955A}"/>
              </a:ext>
            </a:extLst>
          </p:cNvPr>
          <p:cNvSpPr/>
          <p:nvPr/>
        </p:nvSpPr>
        <p:spPr>
          <a:xfrm>
            <a:off x="3352800" y="5900908"/>
            <a:ext cx="838200" cy="30480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a:ln w="0"/>
                <a:solidFill>
                  <a:schemeClr val="tx1"/>
                </a:solidFill>
                <a:effectLst>
                  <a:outerShdw blurRad="38100" dist="19050" dir="2700000" algn="tl" rotWithShape="0">
                    <a:schemeClr val="dk1">
                      <a:alpha val="40000"/>
                    </a:schemeClr>
                  </a:outerShdw>
                </a:effectLst>
              </a:rPr>
              <a:t>ps</a:t>
            </a:r>
            <a:endParaRPr lang="en-US" dirty="0">
              <a:ln w="0"/>
              <a:solidFill>
                <a:schemeClr val="tx1"/>
              </a:solidFill>
              <a:effectLst>
                <a:outerShdw blurRad="38100" dist="19050" dir="2700000" algn="tl" rotWithShape="0">
                  <a:schemeClr val="dk1">
                    <a:alpha val="40000"/>
                  </a:schemeClr>
                </a:outerShdw>
              </a:effectLst>
            </a:endParaRPr>
          </a:p>
        </p:txBody>
      </p:sp>
      <p:sp>
        <p:nvSpPr>
          <p:cNvPr id="22" name="Left Brace 21">
            <a:extLst>
              <a:ext uri="{FF2B5EF4-FFF2-40B4-BE49-F238E27FC236}">
                <a16:creationId xmlns:a16="http://schemas.microsoft.com/office/drawing/2014/main" id="{27C2443B-E0EF-4309-85C4-02DAE51029E6}"/>
              </a:ext>
            </a:extLst>
          </p:cNvPr>
          <p:cNvSpPr/>
          <p:nvPr/>
        </p:nvSpPr>
        <p:spPr>
          <a:xfrm>
            <a:off x="2740054" y="4995692"/>
            <a:ext cx="376106" cy="1210016"/>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8" name="Connector: Elbow 7">
            <a:extLst>
              <a:ext uri="{FF2B5EF4-FFF2-40B4-BE49-F238E27FC236}">
                <a16:creationId xmlns:a16="http://schemas.microsoft.com/office/drawing/2014/main" id="{4A705154-7514-49D2-9192-09C99F8D1BB7}"/>
              </a:ext>
            </a:extLst>
          </p:cNvPr>
          <p:cNvCxnSpPr>
            <a:cxnSpLocks/>
            <a:stCxn id="6" idx="3"/>
            <a:endCxn id="4" idx="2"/>
          </p:cNvCxnSpPr>
          <p:nvPr/>
        </p:nvCxnSpPr>
        <p:spPr>
          <a:xfrm flipH="1" flipV="1">
            <a:off x="2415330" y="3389818"/>
            <a:ext cx="1769378" cy="2258165"/>
          </a:xfrm>
          <a:prstGeom prst="bentConnector4">
            <a:avLst>
              <a:gd name="adj1" fmla="val -61280"/>
              <a:gd name="adj2" fmla="val 73063"/>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20" name="Content Placeholder 5">
            <a:extLst>
              <a:ext uri="{FF2B5EF4-FFF2-40B4-BE49-F238E27FC236}">
                <a16:creationId xmlns:a16="http://schemas.microsoft.com/office/drawing/2014/main" id="{9C597A7F-4827-481D-B118-D2B81AAE1A88}"/>
              </a:ext>
            </a:extLst>
          </p:cNvPr>
          <p:cNvSpPr txBox="1">
            <a:spLocks/>
          </p:cNvSpPr>
          <p:nvPr/>
        </p:nvSpPr>
        <p:spPr>
          <a:xfrm>
            <a:off x="5715000" y="3925669"/>
            <a:ext cx="3299670" cy="1167325"/>
          </a:xfrm>
          <a:prstGeom prst="rect">
            <a:avLst/>
          </a:prstGeom>
          <a:solidFill>
            <a:schemeClr val="bg1"/>
          </a:solidFill>
        </p:spPr>
        <p:txBody>
          <a:bodyPr vert="horz" lIns="91440" tIns="45720" rIns="91440" bIns="45720" rtlCol="0">
            <a:normAutofit/>
          </a:bodyPr>
          <a:lst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None/>
            </a:pPr>
            <a:r>
              <a:rPr lang="en-US" sz="2400" dirty="0">
                <a:solidFill>
                  <a:schemeClr val="tx1"/>
                </a:solidFill>
              </a:rPr>
              <a:t>The same process container is overwritten with ls’s image</a:t>
            </a:r>
          </a:p>
        </p:txBody>
      </p:sp>
      <p:sp>
        <p:nvSpPr>
          <p:cNvPr id="15" name="TextBox 14">
            <a:extLst>
              <a:ext uri="{FF2B5EF4-FFF2-40B4-BE49-F238E27FC236}">
                <a16:creationId xmlns:a16="http://schemas.microsoft.com/office/drawing/2014/main" id="{6F643FFB-4360-4A8C-BDDC-AB7F290A9043}"/>
              </a:ext>
            </a:extLst>
          </p:cNvPr>
          <p:cNvSpPr txBox="1"/>
          <p:nvPr/>
        </p:nvSpPr>
        <p:spPr>
          <a:xfrm>
            <a:off x="4713214" y="4355068"/>
            <a:ext cx="849386" cy="369332"/>
          </a:xfrm>
          <a:prstGeom prst="rect">
            <a:avLst/>
          </a:prstGeom>
          <a:noFill/>
        </p:spPr>
        <p:txBody>
          <a:bodyPr wrap="square" rtlCol="0">
            <a:spAutoFit/>
          </a:bodyPr>
          <a:lstStyle/>
          <a:p>
            <a:r>
              <a:rPr lang="en-US" dirty="0"/>
              <a:t>Disk</a:t>
            </a:r>
          </a:p>
        </p:txBody>
      </p:sp>
    </p:spTree>
    <p:extLst>
      <p:ext uri="{BB962C8B-B14F-4D97-AF65-F5344CB8AC3E}">
        <p14:creationId xmlns:p14="http://schemas.microsoft.com/office/powerpoint/2010/main" val="2010985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 calcmode="lin" valueType="num">
                                      <p:cBhvr additive="base">
                                        <p:cTn id="7"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5"/>
            <a:ext cx="7543800" cy="1008796"/>
          </a:xfrm>
        </p:spPr>
        <p:txBody>
          <a:bodyPr>
            <a:normAutofit/>
          </a:bodyPr>
          <a:lstStyle/>
          <a:p>
            <a:r>
              <a:rPr lang="en-US" dirty="0"/>
              <a:t>Example: contd.</a:t>
            </a:r>
          </a:p>
        </p:txBody>
      </p:sp>
      <p:sp>
        <p:nvSpPr>
          <p:cNvPr id="9" name="Content Placeholder 5"/>
          <p:cNvSpPr>
            <a:spLocks noGrp="1"/>
          </p:cNvSpPr>
          <p:nvPr>
            <p:ph idx="1"/>
          </p:nvPr>
        </p:nvSpPr>
        <p:spPr>
          <a:xfrm>
            <a:off x="529683" y="3429000"/>
            <a:ext cx="8305800" cy="2895600"/>
          </a:xfrm>
          <a:solidFill>
            <a:schemeClr val="bg1"/>
          </a:solidFill>
        </p:spPr>
        <p:txBody>
          <a:bodyPr>
            <a:normAutofit/>
          </a:bodyPr>
          <a:lstStyle/>
          <a:p>
            <a:r>
              <a:rPr lang="en-US" dirty="0"/>
              <a:t>Where is the second message?</a:t>
            </a:r>
          </a:p>
          <a:p>
            <a:pPr lvl="1"/>
            <a:r>
              <a:rPr lang="en-US" i="1" dirty="0"/>
              <a:t>The exec system call clears out the machine language code of the current program from the current process and then in the now empty process puts the code of the program named in the exec call and then runs the new program</a:t>
            </a:r>
          </a:p>
          <a:p>
            <a:r>
              <a:rPr lang="en-US" dirty="0" err="1"/>
              <a:t>execvp</a:t>
            </a:r>
            <a:r>
              <a:rPr lang="en-US" dirty="0"/>
              <a:t> </a:t>
            </a:r>
            <a:r>
              <a:rPr lang="en-US" dirty="0">
                <a:solidFill>
                  <a:srgbClr val="FF0000"/>
                </a:solidFill>
              </a:rPr>
              <a:t>does not return</a:t>
            </a:r>
            <a:r>
              <a:rPr lang="en-US" dirty="0"/>
              <a:t> if it succeeds</a:t>
            </a:r>
          </a:p>
          <a:p>
            <a:r>
              <a:rPr lang="en-US" sz="3800" dirty="0">
                <a:solidFill>
                  <a:srgbClr val="FF0000"/>
                </a:solidFill>
              </a:rPr>
              <a:t>exec is like a brain transplant</a:t>
            </a:r>
          </a:p>
        </p:txBody>
      </p:sp>
      <p:sp>
        <p:nvSpPr>
          <p:cNvPr id="5" name="Rectangle 4">
            <a:extLst>
              <a:ext uri="{FF2B5EF4-FFF2-40B4-BE49-F238E27FC236}">
                <a16:creationId xmlns:a16="http://schemas.microsoft.com/office/drawing/2014/main" id="{12890B21-D113-4001-B7C8-307A69EA6FD0}"/>
              </a:ext>
            </a:extLst>
          </p:cNvPr>
          <p:cNvSpPr/>
          <p:nvPr/>
        </p:nvSpPr>
        <p:spPr>
          <a:xfrm>
            <a:off x="23950" y="1473115"/>
            <a:ext cx="4103914" cy="1200329"/>
          </a:xfrm>
          <a:prstGeom prst="rect">
            <a:avLst/>
          </a:prstGeom>
          <a:solidFill>
            <a:schemeClr val="bg1">
              <a:lumMod val="95000"/>
            </a:schemeClr>
          </a:solidFill>
          <a:ln>
            <a:solidFill>
              <a:schemeClr val="tx1"/>
            </a:solidFill>
          </a:ln>
        </p:spPr>
        <p:txBody>
          <a:bodyPr wrap="square">
            <a:spAutoFit/>
          </a:bodyPr>
          <a:lstStyle/>
          <a:p>
            <a:r>
              <a:rPr lang="en-US" sz="1200" dirty="0">
                <a:solidFill>
                  <a:srgbClr val="0000FF"/>
                </a:solidFill>
                <a:latin typeface="Droid Sans Mono"/>
              </a:rPr>
              <a:t>int</a:t>
            </a:r>
            <a:r>
              <a:rPr lang="en-US" sz="1200" dirty="0">
                <a:solidFill>
                  <a:srgbClr val="000000"/>
                </a:solidFill>
                <a:latin typeface="Droid Sans Mono"/>
              </a:rPr>
              <a:t> </a:t>
            </a:r>
            <a:r>
              <a:rPr lang="en-US" sz="1200" dirty="0">
                <a:solidFill>
                  <a:srgbClr val="795E26"/>
                </a:solidFill>
                <a:latin typeface="Droid Sans Mono"/>
              </a:rPr>
              <a:t>main</a:t>
            </a:r>
            <a:r>
              <a:rPr lang="en-US" sz="1200" dirty="0">
                <a:solidFill>
                  <a:srgbClr val="000000"/>
                </a:solidFill>
                <a:latin typeface="Droid Sans Mono"/>
              </a:rPr>
              <a:t>() {</a:t>
            </a:r>
          </a:p>
          <a:p>
            <a:pPr lvl="1"/>
            <a:r>
              <a:rPr lang="en-US" sz="1200" dirty="0">
                <a:solidFill>
                  <a:srgbClr val="0000FF"/>
                </a:solidFill>
                <a:latin typeface="Droid Sans Mono"/>
              </a:rPr>
              <a:t>char</a:t>
            </a:r>
            <a:r>
              <a:rPr lang="en-US" sz="1200" dirty="0">
                <a:solidFill>
                  <a:srgbClr val="000000"/>
                </a:solidFill>
                <a:latin typeface="Droid Sans Mono"/>
              </a:rPr>
              <a:t>* </a:t>
            </a:r>
            <a:r>
              <a:rPr lang="en-US" sz="1200" dirty="0" err="1">
                <a:solidFill>
                  <a:srgbClr val="001080"/>
                </a:solidFill>
                <a:latin typeface="Droid Sans Mono"/>
              </a:rPr>
              <a:t>args</a:t>
            </a:r>
            <a:r>
              <a:rPr lang="en-US" sz="1200" dirty="0">
                <a:solidFill>
                  <a:srgbClr val="000000"/>
                </a:solidFill>
                <a:latin typeface="Droid Sans Mono"/>
              </a:rPr>
              <a:t> [] = {</a:t>
            </a:r>
            <a:r>
              <a:rPr lang="en-US" sz="1200" dirty="0">
                <a:solidFill>
                  <a:srgbClr val="A31515"/>
                </a:solidFill>
                <a:latin typeface="Droid Sans Mono"/>
              </a:rPr>
              <a:t>"ls"</a:t>
            </a:r>
            <a:r>
              <a:rPr lang="en-US" sz="1200" dirty="0">
                <a:solidFill>
                  <a:srgbClr val="000000"/>
                </a:solidFill>
                <a:latin typeface="Droid Sans Mono"/>
              </a:rPr>
              <a:t>, </a:t>
            </a:r>
            <a:r>
              <a:rPr lang="en-US" sz="1200" dirty="0">
                <a:solidFill>
                  <a:srgbClr val="A31515"/>
                </a:solidFill>
                <a:latin typeface="Droid Sans Mono"/>
              </a:rPr>
              <a:t>"-l"</a:t>
            </a:r>
            <a:r>
              <a:rPr lang="en-US" sz="1200" dirty="0">
                <a:solidFill>
                  <a:srgbClr val="000000"/>
                </a:solidFill>
                <a:latin typeface="Droid Sans Mono"/>
              </a:rPr>
              <a:t>, </a:t>
            </a:r>
            <a:r>
              <a:rPr lang="en-US" sz="1200" dirty="0">
                <a:solidFill>
                  <a:srgbClr val="A31515"/>
                </a:solidFill>
                <a:latin typeface="Droid Sans Mono"/>
              </a:rPr>
              <a:t>"-a"</a:t>
            </a:r>
            <a:r>
              <a:rPr lang="en-US" sz="1200" dirty="0">
                <a:solidFill>
                  <a:srgbClr val="000000"/>
                </a:solidFill>
                <a:latin typeface="Droid Sans Mono"/>
              </a:rPr>
              <a:t>, </a:t>
            </a:r>
            <a:r>
              <a:rPr lang="en-US" sz="1200" dirty="0">
                <a:solidFill>
                  <a:srgbClr val="0000FF"/>
                </a:solidFill>
                <a:latin typeface="Droid Sans Mono"/>
              </a:rPr>
              <a:t>NULL</a:t>
            </a:r>
            <a:r>
              <a:rPr lang="en-US" sz="1200" dirty="0">
                <a:solidFill>
                  <a:srgbClr val="000000"/>
                </a:solidFill>
                <a:latin typeface="Droid Sans Mono"/>
              </a:rPr>
              <a:t>};</a:t>
            </a:r>
          </a:p>
          <a:p>
            <a:pPr lvl="1"/>
            <a:r>
              <a:rPr lang="en-US" sz="1200" dirty="0" err="1">
                <a:solidFill>
                  <a:srgbClr val="001080"/>
                </a:solidFill>
                <a:latin typeface="Droid Sans Mono"/>
              </a:rPr>
              <a:t>cout</a:t>
            </a:r>
            <a:r>
              <a:rPr lang="en-US" sz="1200" dirty="0">
                <a:solidFill>
                  <a:srgbClr val="000000"/>
                </a:solidFill>
                <a:latin typeface="Droid Sans Mono"/>
              </a:rPr>
              <a:t> </a:t>
            </a:r>
            <a:r>
              <a:rPr lang="en-US" sz="1200" dirty="0">
                <a:solidFill>
                  <a:srgbClr val="795E26"/>
                </a:solidFill>
                <a:latin typeface="Droid Sans Mono"/>
              </a:rPr>
              <a:t>&lt;&lt;</a:t>
            </a:r>
            <a:r>
              <a:rPr lang="en-US" sz="1200" dirty="0">
                <a:solidFill>
                  <a:srgbClr val="000000"/>
                </a:solidFill>
                <a:latin typeface="Droid Sans Mono"/>
              </a:rPr>
              <a:t> </a:t>
            </a:r>
            <a:r>
              <a:rPr lang="en-US" sz="1200" dirty="0">
                <a:solidFill>
                  <a:srgbClr val="A31515"/>
                </a:solidFill>
                <a:latin typeface="Droid Sans Mono"/>
              </a:rPr>
              <a:t>"=====BEFORE========"</a:t>
            </a:r>
            <a:r>
              <a:rPr lang="en-US" sz="1200" dirty="0">
                <a:solidFill>
                  <a:srgbClr val="795E26"/>
                </a:solidFill>
                <a:latin typeface="Droid Sans Mono"/>
              </a:rPr>
              <a:t>&lt;&lt;</a:t>
            </a:r>
            <a:r>
              <a:rPr lang="en-US" sz="1200" dirty="0" err="1">
                <a:solidFill>
                  <a:srgbClr val="795E26"/>
                </a:solidFill>
                <a:latin typeface="Droid Sans Mono"/>
              </a:rPr>
              <a:t>endl</a:t>
            </a:r>
            <a:r>
              <a:rPr lang="en-US" sz="1200" dirty="0">
                <a:solidFill>
                  <a:srgbClr val="000000"/>
                </a:solidFill>
                <a:latin typeface="Droid Sans Mono"/>
              </a:rPr>
              <a:t>;</a:t>
            </a:r>
          </a:p>
          <a:p>
            <a:pPr lvl="1"/>
            <a:r>
              <a:rPr lang="en-US" sz="1200" dirty="0" err="1">
                <a:solidFill>
                  <a:srgbClr val="795E26"/>
                </a:solidFill>
                <a:latin typeface="Droid Sans Mono"/>
              </a:rPr>
              <a:t>execvp</a:t>
            </a:r>
            <a:r>
              <a:rPr lang="en-US" sz="1200" dirty="0">
                <a:solidFill>
                  <a:srgbClr val="000000"/>
                </a:solidFill>
                <a:latin typeface="Droid Sans Mono"/>
              </a:rPr>
              <a:t> (</a:t>
            </a:r>
            <a:r>
              <a:rPr lang="en-US" sz="1200" dirty="0" err="1">
                <a:solidFill>
                  <a:srgbClr val="001080"/>
                </a:solidFill>
                <a:latin typeface="Droid Sans Mono"/>
              </a:rPr>
              <a:t>args</a:t>
            </a:r>
            <a:r>
              <a:rPr lang="en-US" sz="1200" dirty="0">
                <a:solidFill>
                  <a:srgbClr val="000000"/>
                </a:solidFill>
                <a:latin typeface="Droid Sans Mono"/>
              </a:rPr>
              <a:t>[</a:t>
            </a:r>
            <a:r>
              <a:rPr lang="en-US" sz="1200" dirty="0">
                <a:solidFill>
                  <a:srgbClr val="098658"/>
                </a:solidFill>
                <a:latin typeface="Droid Sans Mono"/>
              </a:rPr>
              <a:t>0</a:t>
            </a:r>
            <a:r>
              <a:rPr lang="en-US" sz="1200" dirty="0">
                <a:solidFill>
                  <a:srgbClr val="000000"/>
                </a:solidFill>
                <a:latin typeface="Droid Sans Mono"/>
              </a:rPr>
              <a:t>], </a:t>
            </a:r>
            <a:r>
              <a:rPr lang="en-US" sz="1200" dirty="0" err="1">
                <a:solidFill>
                  <a:srgbClr val="001080"/>
                </a:solidFill>
                <a:latin typeface="Droid Sans Mono"/>
              </a:rPr>
              <a:t>args</a:t>
            </a:r>
            <a:r>
              <a:rPr lang="en-US" sz="1200" dirty="0">
                <a:solidFill>
                  <a:srgbClr val="000000"/>
                </a:solidFill>
                <a:latin typeface="Droid Sans Mono"/>
              </a:rPr>
              <a:t>);</a:t>
            </a:r>
          </a:p>
          <a:p>
            <a:pPr lvl="1"/>
            <a:r>
              <a:rPr lang="en-US" sz="1200" dirty="0" err="1">
                <a:solidFill>
                  <a:srgbClr val="001080"/>
                </a:solidFill>
                <a:latin typeface="Droid Sans Mono"/>
              </a:rPr>
              <a:t>cout</a:t>
            </a:r>
            <a:r>
              <a:rPr lang="en-US" sz="1200" dirty="0">
                <a:solidFill>
                  <a:srgbClr val="000000"/>
                </a:solidFill>
                <a:latin typeface="Droid Sans Mono"/>
              </a:rPr>
              <a:t> </a:t>
            </a:r>
            <a:r>
              <a:rPr lang="en-US" sz="1200" dirty="0">
                <a:solidFill>
                  <a:srgbClr val="795E26"/>
                </a:solidFill>
                <a:latin typeface="Droid Sans Mono"/>
              </a:rPr>
              <a:t>&lt;&lt;</a:t>
            </a:r>
            <a:r>
              <a:rPr lang="en-US" sz="1200" dirty="0">
                <a:solidFill>
                  <a:srgbClr val="000000"/>
                </a:solidFill>
                <a:latin typeface="Droid Sans Mono"/>
              </a:rPr>
              <a:t> </a:t>
            </a:r>
            <a:r>
              <a:rPr lang="en-US" sz="1200" dirty="0">
                <a:solidFill>
                  <a:srgbClr val="A31515"/>
                </a:solidFill>
                <a:latin typeface="Droid Sans Mono"/>
              </a:rPr>
              <a:t>"======AFTER========"</a:t>
            </a:r>
            <a:r>
              <a:rPr lang="en-US" sz="1200" dirty="0">
                <a:solidFill>
                  <a:srgbClr val="795E26"/>
                </a:solidFill>
                <a:latin typeface="Droid Sans Mono"/>
              </a:rPr>
              <a:t>&lt;&lt;</a:t>
            </a:r>
            <a:r>
              <a:rPr lang="en-US" sz="1200" dirty="0" err="1">
                <a:solidFill>
                  <a:srgbClr val="795E26"/>
                </a:solidFill>
                <a:latin typeface="Droid Sans Mono"/>
              </a:rPr>
              <a:t>endl</a:t>
            </a:r>
            <a:r>
              <a:rPr lang="en-US" sz="1200" dirty="0">
                <a:solidFill>
                  <a:srgbClr val="000000"/>
                </a:solidFill>
                <a:latin typeface="Droid Sans Mono"/>
              </a:rPr>
              <a:t>;</a:t>
            </a:r>
          </a:p>
          <a:p>
            <a:r>
              <a:rPr lang="en-US" sz="1200" dirty="0">
                <a:solidFill>
                  <a:srgbClr val="000000"/>
                </a:solidFill>
                <a:latin typeface="Droid Sans Mono"/>
              </a:rPr>
              <a:t>}</a:t>
            </a:r>
            <a:endParaRPr lang="en-US" sz="1200" b="0" dirty="0">
              <a:solidFill>
                <a:srgbClr val="000000"/>
              </a:solidFill>
              <a:effectLst/>
              <a:latin typeface="Droid Sans Mono"/>
            </a:endParaRPr>
          </a:p>
        </p:txBody>
      </p:sp>
      <p:sp>
        <p:nvSpPr>
          <p:cNvPr id="6" name="Rectangle 5">
            <a:extLst>
              <a:ext uri="{FF2B5EF4-FFF2-40B4-BE49-F238E27FC236}">
                <a16:creationId xmlns:a16="http://schemas.microsoft.com/office/drawing/2014/main" id="{EABF4F3F-D5CE-4DBE-8D84-B1745163D052}"/>
              </a:ext>
            </a:extLst>
          </p:cNvPr>
          <p:cNvSpPr/>
          <p:nvPr/>
        </p:nvSpPr>
        <p:spPr>
          <a:xfrm>
            <a:off x="4376695" y="1343062"/>
            <a:ext cx="4458788" cy="1708160"/>
          </a:xfrm>
          <a:prstGeom prst="rect">
            <a:avLst/>
          </a:prstGeom>
          <a:solidFill>
            <a:schemeClr val="tx1"/>
          </a:solidFill>
        </p:spPr>
        <p:txBody>
          <a:bodyPr wrap="square">
            <a:spAutoFit/>
          </a:bodyPr>
          <a:lstStyle/>
          <a:p>
            <a:r>
              <a:rPr lang="en-US" sz="1050" dirty="0">
                <a:solidFill>
                  <a:srgbClr val="FFFF00"/>
                </a:solidFill>
                <a:latin typeface="Consolas" panose="020B0609020204030204" pitchFamily="49" charset="0"/>
              </a:rPr>
              <a:t>prompt&gt; </a:t>
            </a:r>
            <a:r>
              <a:rPr lang="en-US" sz="1050" dirty="0">
                <a:solidFill>
                  <a:schemeClr val="bg1"/>
                </a:solidFill>
                <a:latin typeface="Consolas" panose="020B0609020204030204" pitchFamily="49" charset="0"/>
              </a:rPr>
              <a:t>./</a:t>
            </a:r>
            <a:r>
              <a:rPr lang="en-US" sz="1050" dirty="0" err="1">
                <a:solidFill>
                  <a:schemeClr val="bg1"/>
                </a:solidFill>
                <a:latin typeface="Consolas" panose="020B0609020204030204" pitchFamily="49" charset="0"/>
              </a:rPr>
              <a:t>a.out</a:t>
            </a:r>
            <a:r>
              <a:rPr lang="en-US" sz="1050" dirty="0">
                <a:solidFill>
                  <a:schemeClr val="bg1"/>
                </a:solidFill>
                <a:latin typeface="Consolas" panose="020B0609020204030204" pitchFamily="49" charset="0"/>
              </a:rPr>
              <a:t> </a:t>
            </a:r>
          </a:p>
          <a:p>
            <a:r>
              <a:rPr lang="en-US" sz="1050" dirty="0">
                <a:solidFill>
                  <a:schemeClr val="bg1"/>
                </a:solidFill>
                <a:latin typeface="Consolas" panose="020B0609020204030204" pitchFamily="49" charset="0"/>
              </a:rPr>
              <a:t>=====BEFORE========</a:t>
            </a:r>
          </a:p>
          <a:p>
            <a:r>
              <a:rPr lang="en-US" sz="1050" dirty="0">
                <a:solidFill>
                  <a:schemeClr val="bg1"/>
                </a:solidFill>
                <a:latin typeface="Consolas" panose="020B0609020204030204" pitchFamily="49" charset="0"/>
              </a:rPr>
              <a:t>total 40</a:t>
            </a:r>
          </a:p>
          <a:p>
            <a:r>
              <a:rPr lang="en-US" sz="1050" dirty="0" err="1">
                <a:solidFill>
                  <a:schemeClr val="bg1"/>
                </a:solidFill>
                <a:latin typeface="Consolas" panose="020B0609020204030204" pitchFamily="49" charset="0"/>
              </a:rPr>
              <a:t>drwxr</a:t>
            </a:r>
            <a:r>
              <a:rPr lang="en-US" sz="1050" dirty="0">
                <a:solidFill>
                  <a:schemeClr val="bg1"/>
                </a:solidFill>
                <a:latin typeface="Consolas" panose="020B0609020204030204" pitchFamily="49" charset="0"/>
              </a:rPr>
              <a:t>-</a:t>
            </a:r>
            <a:r>
              <a:rPr lang="en-US" sz="1050" dirty="0" err="1">
                <a:solidFill>
                  <a:schemeClr val="bg1"/>
                </a:solidFill>
                <a:latin typeface="Consolas" panose="020B0609020204030204" pitchFamily="49" charset="0"/>
              </a:rPr>
              <a:t>xr</a:t>
            </a:r>
            <a:r>
              <a:rPr lang="en-US" sz="1050" dirty="0">
                <a:solidFill>
                  <a:schemeClr val="bg1"/>
                </a:solidFill>
                <a:latin typeface="Consolas" panose="020B0609020204030204" pitchFamily="49" charset="0"/>
              </a:rPr>
              <a:t>-x  2 </a:t>
            </a:r>
            <a:r>
              <a:rPr lang="en-US" sz="1050" dirty="0" err="1">
                <a:solidFill>
                  <a:schemeClr val="bg1"/>
                </a:solidFill>
                <a:latin typeface="Consolas" panose="020B0609020204030204" pitchFamily="49" charset="0"/>
              </a:rPr>
              <a:t>osboxes</a:t>
            </a:r>
            <a:r>
              <a:rPr lang="en-US" sz="1050" dirty="0">
                <a:solidFill>
                  <a:schemeClr val="bg1"/>
                </a:solidFill>
                <a:latin typeface="Consolas" panose="020B0609020204030204" pitchFamily="49" charset="0"/>
              </a:rPr>
              <a:t> </a:t>
            </a:r>
            <a:r>
              <a:rPr lang="en-US" sz="1050" dirty="0" err="1">
                <a:solidFill>
                  <a:schemeClr val="bg1"/>
                </a:solidFill>
                <a:latin typeface="Consolas" panose="020B0609020204030204" pitchFamily="49" charset="0"/>
              </a:rPr>
              <a:t>osboxes</a:t>
            </a:r>
            <a:r>
              <a:rPr lang="en-US" sz="1050" dirty="0">
                <a:solidFill>
                  <a:schemeClr val="bg1"/>
                </a:solidFill>
                <a:latin typeface="Consolas" panose="020B0609020204030204" pitchFamily="49" charset="0"/>
              </a:rPr>
              <a:t>  4096 Sep  2 14:22 .</a:t>
            </a:r>
          </a:p>
          <a:p>
            <a:r>
              <a:rPr lang="en-US" sz="1050" dirty="0" err="1">
                <a:solidFill>
                  <a:schemeClr val="bg1"/>
                </a:solidFill>
                <a:latin typeface="Consolas" panose="020B0609020204030204" pitchFamily="49" charset="0"/>
              </a:rPr>
              <a:t>drwxr</a:t>
            </a:r>
            <a:r>
              <a:rPr lang="en-US" sz="1050" dirty="0">
                <a:solidFill>
                  <a:schemeClr val="bg1"/>
                </a:solidFill>
                <a:latin typeface="Consolas" panose="020B0609020204030204" pitchFamily="49" charset="0"/>
              </a:rPr>
              <a:t>-</a:t>
            </a:r>
            <a:r>
              <a:rPr lang="en-US" sz="1050" dirty="0" err="1">
                <a:solidFill>
                  <a:schemeClr val="bg1"/>
                </a:solidFill>
                <a:latin typeface="Consolas" panose="020B0609020204030204" pitchFamily="49" charset="0"/>
              </a:rPr>
              <a:t>xr</a:t>
            </a:r>
            <a:r>
              <a:rPr lang="en-US" sz="1050" dirty="0">
                <a:solidFill>
                  <a:schemeClr val="bg1"/>
                </a:solidFill>
                <a:latin typeface="Consolas" panose="020B0609020204030204" pitchFamily="49" charset="0"/>
              </a:rPr>
              <a:t>-x 21 </a:t>
            </a:r>
            <a:r>
              <a:rPr lang="en-US" sz="1050" dirty="0" err="1">
                <a:solidFill>
                  <a:schemeClr val="bg1"/>
                </a:solidFill>
                <a:latin typeface="Consolas" panose="020B0609020204030204" pitchFamily="49" charset="0"/>
              </a:rPr>
              <a:t>osboxes</a:t>
            </a:r>
            <a:r>
              <a:rPr lang="en-US" sz="1050" dirty="0">
                <a:solidFill>
                  <a:schemeClr val="bg1"/>
                </a:solidFill>
                <a:latin typeface="Consolas" panose="020B0609020204030204" pitchFamily="49" charset="0"/>
              </a:rPr>
              <a:t> </a:t>
            </a:r>
            <a:r>
              <a:rPr lang="en-US" sz="1050" dirty="0" err="1">
                <a:solidFill>
                  <a:schemeClr val="bg1"/>
                </a:solidFill>
                <a:latin typeface="Consolas" panose="020B0609020204030204" pitchFamily="49" charset="0"/>
              </a:rPr>
              <a:t>osboxes</a:t>
            </a:r>
            <a:r>
              <a:rPr lang="en-US" sz="1050" dirty="0">
                <a:solidFill>
                  <a:schemeClr val="bg1"/>
                </a:solidFill>
                <a:latin typeface="Consolas" panose="020B0609020204030204" pitchFamily="49" charset="0"/>
              </a:rPr>
              <a:t>  4096 Sep  2 10:27 ..</a:t>
            </a:r>
          </a:p>
          <a:p>
            <a:r>
              <a:rPr lang="en-US" sz="1050" dirty="0">
                <a:solidFill>
                  <a:schemeClr val="bg1"/>
                </a:solidFill>
                <a:latin typeface="Consolas" panose="020B0609020204030204" pitchFamily="49" charset="0"/>
              </a:rPr>
              <a:t>-</a:t>
            </a:r>
            <a:r>
              <a:rPr lang="en-US" sz="1050" dirty="0" err="1">
                <a:solidFill>
                  <a:schemeClr val="bg1"/>
                </a:solidFill>
                <a:latin typeface="Consolas" panose="020B0609020204030204" pitchFamily="49" charset="0"/>
              </a:rPr>
              <a:t>rwxrwxr</a:t>
            </a:r>
            <a:r>
              <a:rPr lang="en-US" sz="1050" dirty="0">
                <a:solidFill>
                  <a:schemeClr val="bg1"/>
                </a:solidFill>
                <a:latin typeface="Consolas" panose="020B0609020204030204" pitchFamily="49" charset="0"/>
              </a:rPr>
              <a:t>-x  1 </a:t>
            </a:r>
            <a:r>
              <a:rPr lang="en-US" sz="1050" dirty="0" err="1">
                <a:solidFill>
                  <a:schemeClr val="bg1"/>
                </a:solidFill>
                <a:latin typeface="Consolas" panose="020B0609020204030204" pitchFamily="49" charset="0"/>
              </a:rPr>
              <a:t>osboxes</a:t>
            </a:r>
            <a:r>
              <a:rPr lang="en-US" sz="1050" dirty="0">
                <a:solidFill>
                  <a:schemeClr val="bg1"/>
                </a:solidFill>
                <a:latin typeface="Consolas" panose="020B0609020204030204" pitchFamily="49" charset="0"/>
              </a:rPr>
              <a:t> </a:t>
            </a:r>
            <a:r>
              <a:rPr lang="en-US" sz="1050" dirty="0" err="1">
                <a:solidFill>
                  <a:schemeClr val="bg1"/>
                </a:solidFill>
                <a:latin typeface="Consolas" panose="020B0609020204030204" pitchFamily="49" charset="0"/>
              </a:rPr>
              <a:t>osboxes</a:t>
            </a:r>
            <a:r>
              <a:rPr lang="en-US" sz="1050" dirty="0">
                <a:solidFill>
                  <a:schemeClr val="bg1"/>
                </a:solidFill>
                <a:latin typeface="Consolas" panose="020B0609020204030204" pitchFamily="49" charset="0"/>
              </a:rPr>
              <a:t> 17408 Sep  2 14:22 </a:t>
            </a:r>
            <a:r>
              <a:rPr lang="en-US" sz="1050" dirty="0" err="1">
                <a:solidFill>
                  <a:schemeClr val="bg1"/>
                </a:solidFill>
                <a:latin typeface="Consolas" panose="020B0609020204030204" pitchFamily="49" charset="0"/>
              </a:rPr>
              <a:t>a.out</a:t>
            </a:r>
            <a:endParaRPr lang="en-US" sz="1050" dirty="0">
              <a:solidFill>
                <a:schemeClr val="bg1"/>
              </a:solidFill>
              <a:latin typeface="Consolas" panose="020B0609020204030204" pitchFamily="49" charset="0"/>
            </a:endParaRPr>
          </a:p>
          <a:p>
            <a:r>
              <a:rPr lang="en-US" sz="1050" dirty="0">
                <a:solidFill>
                  <a:schemeClr val="bg1"/>
                </a:solidFill>
                <a:latin typeface="Consolas" panose="020B0609020204030204" pitchFamily="49" charset="0"/>
              </a:rPr>
              <a:t>-</a:t>
            </a:r>
            <a:r>
              <a:rPr lang="en-US" sz="1050" dirty="0" err="1">
                <a:solidFill>
                  <a:schemeClr val="bg1"/>
                </a:solidFill>
                <a:latin typeface="Consolas" panose="020B0609020204030204" pitchFamily="49" charset="0"/>
              </a:rPr>
              <a:t>rw</a:t>
            </a:r>
            <a:r>
              <a:rPr lang="en-US" sz="1050" dirty="0">
                <a:solidFill>
                  <a:schemeClr val="bg1"/>
                </a:solidFill>
                <a:latin typeface="Consolas" panose="020B0609020204030204" pitchFamily="49" charset="0"/>
              </a:rPr>
              <a:t>-</a:t>
            </a:r>
            <a:r>
              <a:rPr lang="en-US" sz="1050" dirty="0" err="1">
                <a:solidFill>
                  <a:schemeClr val="bg1"/>
                </a:solidFill>
                <a:latin typeface="Consolas" panose="020B0609020204030204" pitchFamily="49" charset="0"/>
              </a:rPr>
              <a:t>rw</a:t>
            </a:r>
            <a:r>
              <a:rPr lang="en-US" sz="1050" dirty="0">
                <a:solidFill>
                  <a:schemeClr val="bg1"/>
                </a:solidFill>
                <a:latin typeface="Consolas" panose="020B0609020204030204" pitchFamily="49" charset="0"/>
              </a:rPr>
              <a:t>-r--  1 </a:t>
            </a:r>
            <a:r>
              <a:rPr lang="en-US" sz="1050" dirty="0" err="1">
                <a:solidFill>
                  <a:schemeClr val="bg1"/>
                </a:solidFill>
                <a:latin typeface="Consolas" panose="020B0609020204030204" pitchFamily="49" charset="0"/>
              </a:rPr>
              <a:t>osboxes</a:t>
            </a:r>
            <a:r>
              <a:rPr lang="en-US" sz="1050" dirty="0">
                <a:solidFill>
                  <a:schemeClr val="bg1"/>
                </a:solidFill>
                <a:latin typeface="Consolas" panose="020B0609020204030204" pitchFamily="49" charset="0"/>
              </a:rPr>
              <a:t> </a:t>
            </a:r>
            <a:r>
              <a:rPr lang="en-US" sz="1050" dirty="0" err="1">
                <a:solidFill>
                  <a:schemeClr val="bg1"/>
                </a:solidFill>
                <a:latin typeface="Consolas" panose="020B0609020204030204" pitchFamily="49" charset="0"/>
              </a:rPr>
              <a:t>osboxes</a:t>
            </a:r>
            <a:r>
              <a:rPr lang="en-US" sz="1050" dirty="0">
                <a:solidFill>
                  <a:schemeClr val="bg1"/>
                </a:solidFill>
                <a:latin typeface="Consolas" panose="020B0609020204030204" pitchFamily="49" charset="0"/>
              </a:rPr>
              <a:t>   256 Sep  2 14:21 exec1.cpp</a:t>
            </a:r>
          </a:p>
          <a:p>
            <a:r>
              <a:rPr lang="en-US" sz="1050" dirty="0">
                <a:solidFill>
                  <a:schemeClr val="bg1"/>
                </a:solidFill>
                <a:latin typeface="Consolas" panose="020B0609020204030204" pitchFamily="49" charset="0"/>
              </a:rPr>
              <a:t>-</a:t>
            </a:r>
            <a:r>
              <a:rPr lang="en-US" sz="1050" dirty="0" err="1">
                <a:solidFill>
                  <a:schemeClr val="bg1"/>
                </a:solidFill>
                <a:latin typeface="Consolas" panose="020B0609020204030204" pitchFamily="49" charset="0"/>
              </a:rPr>
              <a:t>rw</a:t>
            </a:r>
            <a:r>
              <a:rPr lang="en-US" sz="1050" dirty="0">
                <a:solidFill>
                  <a:schemeClr val="bg1"/>
                </a:solidFill>
                <a:latin typeface="Consolas" panose="020B0609020204030204" pitchFamily="49" charset="0"/>
              </a:rPr>
              <a:t>-</a:t>
            </a:r>
            <a:r>
              <a:rPr lang="en-US" sz="1050" dirty="0" err="1">
                <a:solidFill>
                  <a:schemeClr val="bg1"/>
                </a:solidFill>
                <a:latin typeface="Consolas" panose="020B0609020204030204" pitchFamily="49" charset="0"/>
              </a:rPr>
              <a:t>rw</a:t>
            </a:r>
            <a:r>
              <a:rPr lang="en-US" sz="1050" dirty="0">
                <a:solidFill>
                  <a:schemeClr val="bg1"/>
                </a:solidFill>
                <a:latin typeface="Consolas" panose="020B0609020204030204" pitchFamily="49" charset="0"/>
              </a:rPr>
              <a:t>-r--  1 </a:t>
            </a:r>
            <a:r>
              <a:rPr lang="en-US" sz="1050" dirty="0" err="1">
                <a:solidFill>
                  <a:schemeClr val="bg1"/>
                </a:solidFill>
                <a:latin typeface="Consolas" panose="020B0609020204030204" pitchFamily="49" charset="0"/>
              </a:rPr>
              <a:t>osboxes</a:t>
            </a:r>
            <a:r>
              <a:rPr lang="en-US" sz="1050" dirty="0">
                <a:solidFill>
                  <a:schemeClr val="bg1"/>
                </a:solidFill>
                <a:latin typeface="Consolas" panose="020B0609020204030204" pitchFamily="49" charset="0"/>
              </a:rPr>
              <a:t> </a:t>
            </a:r>
            <a:r>
              <a:rPr lang="en-US" sz="1050" dirty="0" err="1">
                <a:solidFill>
                  <a:schemeClr val="bg1"/>
                </a:solidFill>
                <a:latin typeface="Consolas" panose="020B0609020204030204" pitchFamily="49" charset="0"/>
              </a:rPr>
              <a:t>osboxes</a:t>
            </a:r>
            <a:r>
              <a:rPr lang="en-US" sz="1050" dirty="0">
                <a:solidFill>
                  <a:schemeClr val="bg1"/>
                </a:solidFill>
                <a:latin typeface="Consolas" panose="020B0609020204030204" pitchFamily="49" charset="0"/>
              </a:rPr>
              <a:t>   288 Sep  1 23:08 fork1.cpp</a:t>
            </a:r>
          </a:p>
          <a:p>
            <a:r>
              <a:rPr lang="en-US" sz="1050" dirty="0">
                <a:solidFill>
                  <a:schemeClr val="bg1"/>
                </a:solidFill>
                <a:latin typeface="Consolas" panose="020B0609020204030204" pitchFamily="49" charset="0"/>
              </a:rPr>
              <a:t>-</a:t>
            </a:r>
            <a:r>
              <a:rPr lang="en-US" sz="1050" dirty="0" err="1">
                <a:solidFill>
                  <a:schemeClr val="bg1"/>
                </a:solidFill>
                <a:latin typeface="Consolas" panose="020B0609020204030204" pitchFamily="49" charset="0"/>
              </a:rPr>
              <a:t>rw</a:t>
            </a:r>
            <a:r>
              <a:rPr lang="en-US" sz="1050" dirty="0">
                <a:solidFill>
                  <a:schemeClr val="bg1"/>
                </a:solidFill>
                <a:latin typeface="Consolas" panose="020B0609020204030204" pitchFamily="49" charset="0"/>
              </a:rPr>
              <a:t>-</a:t>
            </a:r>
            <a:r>
              <a:rPr lang="en-US" sz="1050" dirty="0" err="1">
                <a:solidFill>
                  <a:schemeClr val="bg1"/>
                </a:solidFill>
                <a:latin typeface="Consolas" panose="020B0609020204030204" pitchFamily="49" charset="0"/>
              </a:rPr>
              <a:t>rw</a:t>
            </a:r>
            <a:r>
              <a:rPr lang="en-US" sz="1050" dirty="0">
                <a:solidFill>
                  <a:schemeClr val="bg1"/>
                </a:solidFill>
                <a:latin typeface="Consolas" panose="020B0609020204030204" pitchFamily="49" charset="0"/>
              </a:rPr>
              <a:t>-r--  1 </a:t>
            </a:r>
            <a:r>
              <a:rPr lang="en-US" sz="1050" dirty="0" err="1">
                <a:solidFill>
                  <a:schemeClr val="bg1"/>
                </a:solidFill>
                <a:latin typeface="Consolas" panose="020B0609020204030204" pitchFamily="49" charset="0"/>
              </a:rPr>
              <a:t>osboxes</a:t>
            </a:r>
            <a:r>
              <a:rPr lang="en-US" sz="1050" dirty="0">
                <a:solidFill>
                  <a:schemeClr val="bg1"/>
                </a:solidFill>
                <a:latin typeface="Consolas" panose="020B0609020204030204" pitchFamily="49" charset="0"/>
              </a:rPr>
              <a:t> </a:t>
            </a:r>
            <a:r>
              <a:rPr lang="en-US" sz="1050" dirty="0" err="1">
                <a:solidFill>
                  <a:schemeClr val="bg1"/>
                </a:solidFill>
                <a:latin typeface="Consolas" panose="020B0609020204030204" pitchFamily="49" charset="0"/>
              </a:rPr>
              <a:t>osboxes</a:t>
            </a:r>
            <a:r>
              <a:rPr lang="en-US" sz="1050" dirty="0">
                <a:solidFill>
                  <a:schemeClr val="bg1"/>
                </a:solidFill>
                <a:latin typeface="Consolas" panose="020B0609020204030204" pitchFamily="49" charset="0"/>
              </a:rPr>
              <a:t>   496 Sep  2 14:01 fork2.cpp</a:t>
            </a:r>
          </a:p>
          <a:p>
            <a:r>
              <a:rPr lang="en-US" sz="1050" dirty="0">
                <a:solidFill>
                  <a:srgbClr val="FFFF00"/>
                </a:solidFill>
                <a:latin typeface="Consolas" panose="020B0609020204030204" pitchFamily="49" charset="0"/>
              </a:rPr>
              <a:t>prompt&gt; </a:t>
            </a:r>
          </a:p>
        </p:txBody>
      </p:sp>
    </p:spTree>
    <p:extLst>
      <p:ext uri="{BB962C8B-B14F-4D97-AF65-F5344CB8AC3E}">
        <p14:creationId xmlns:p14="http://schemas.microsoft.com/office/powerpoint/2010/main" val="534710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EF63B-0575-4873-AA39-4CAA984DBD21}"/>
              </a:ext>
            </a:extLst>
          </p:cNvPr>
          <p:cNvSpPr>
            <a:spLocks noGrp="1"/>
          </p:cNvSpPr>
          <p:nvPr>
            <p:ph type="title"/>
          </p:nvPr>
        </p:nvSpPr>
        <p:spPr>
          <a:xfrm>
            <a:off x="1028700" y="182963"/>
            <a:ext cx="7200900" cy="914400"/>
          </a:xfrm>
        </p:spPr>
        <p:txBody>
          <a:bodyPr/>
          <a:lstStyle/>
          <a:p>
            <a:r>
              <a:rPr lang="en-US" dirty="0"/>
              <a:t>To Avoid Image Overwrite</a:t>
            </a:r>
          </a:p>
        </p:txBody>
      </p:sp>
      <p:sp>
        <p:nvSpPr>
          <p:cNvPr id="3" name="Content Placeholder 2">
            <a:extLst>
              <a:ext uri="{FF2B5EF4-FFF2-40B4-BE49-F238E27FC236}">
                <a16:creationId xmlns:a16="http://schemas.microsoft.com/office/drawing/2014/main" id="{5F112DDB-047D-45E6-973E-C412F9C18CA0}"/>
              </a:ext>
            </a:extLst>
          </p:cNvPr>
          <p:cNvSpPr>
            <a:spLocks noGrp="1"/>
          </p:cNvSpPr>
          <p:nvPr>
            <p:ph idx="1"/>
          </p:nvPr>
        </p:nvSpPr>
        <p:spPr>
          <a:xfrm>
            <a:off x="1028700" y="914400"/>
            <a:ext cx="7200900" cy="5486400"/>
          </a:xfrm>
        </p:spPr>
        <p:txBody>
          <a:bodyPr/>
          <a:lstStyle/>
          <a:p>
            <a:r>
              <a:rPr lang="en-US" dirty="0"/>
              <a:t>First, if we are running shell, we need to continue having the shell image intact</a:t>
            </a:r>
          </a:p>
          <a:p>
            <a:pPr lvl="1"/>
            <a:r>
              <a:rPr lang="en-US" dirty="0"/>
              <a:t>Otherwise it is out after exec()</a:t>
            </a:r>
            <a:r>
              <a:rPr lang="en-US" dirty="0" err="1"/>
              <a:t>ing</a:t>
            </a:r>
            <a:r>
              <a:rPr lang="en-US" dirty="0"/>
              <a:t> the first process</a:t>
            </a:r>
          </a:p>
          <a:p>
            <a:r>
              <a:rPr lang="en-US" dirty="0"/>
              <a:t>We need another function to create a separate Process container first using another function </a:t>
            </a:r>
            <a:r>
              <a:rPr lang="en-US" dirty="0">
                <a:latin typeface="Courier New" panose="02070309020205020404" pitchFamily="49" charset="0"/>
                <a:cs typeface="Courier New" panose="02070309020205020404" pitchFamily="49" charset="0"/>
              </a:rPr>
              <a:t>fork()</a:t>
            </a:r>
            <a:r>
              <a:rPr lang="en-US" dirty="0"/>
              <a:t>, and then call </a:t>
            </a:r>
            <a:r>
              <a:rPr lang="en-US" dirty="0">
                <a:latin typeface="Courier New" panose="02070309020205020404" pitchFamily="49" charset="0"/>
                <a:cs typeface="Courier New" panose="02070309020205020404" pitchFamily="49" charset="0"/>
              </a:rPr>
              <a:t>exec(“ls”)</a:t>
            </a:r>
          </a:p>
        </p:txBody>
      </p:sp>
      <p:grpSp>
        <p:nvGrpSpPr>
          <p:cNvPr id="8" name="Group 7">
            <a:extLst>
              <a:ext uri="{FF2B5EF4-FFF2-40B4-BE49-F238E27FC236}">
                <a16:creationId xmlns:a16="http://schemas.microsoft.com/office/drawing/2014/main" id="{C0D216B9-B46A-4B53-875A-E4D5AF908146}"/>
              </a:ext>
            </a:extLst>
          </p:cNvPr>
          <p:cNvGrpSpPr/>
          <p:nvPr/>
        </p:nvGrpSpPr>
        <p:grpSpPr>
          <a:xfrm>
            <a:off x="1179702" y="5071892"/>
            <a:ext cx="3392298" cy="1786108"/>
            <a:chOff x="1320916" y="4419600"/>
            <a:chExt cx="3392298" cy="1786108"/>
          </a:xfrm>
        </p:grpSpPr>
        <p:sp>
          <p:nvSpPr>
            <p:cNvPr id="9" name="Flowchart: Magnetic Disk 8">
              <a:extLst>
                <a:ext uri="{FF2B5EF4-FFF2-40B4-BE49-F238E27FC236}">
                  <a16:creationId xmlns:a16="http://schemas.microsoft.com/office/drawing/2014/main" id="{0748E78B-7B6F-4986-8D48-3A731F2C37A8}"/>
                </a:ext>
              </a:extLst>
            </p:cNvPr>
            <p:cNvSpPr/>
            <p:nvPr/>
          </p:nvSpPr>
          <p:spPr>
            <a:xfrm>
              <a:off x="3200400" y="4419600"/>
              <a:ext cx="1512814" cy="178610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92EF0F0-790D-448F-BA2B-BD96E9A63958}"/>
                </a:ext>
              </a:extLst>
            </p:cNvPr>
            <p:cNvSpPr/>
            <p:nvPr/>
          </p:nvSpPr>
          <p:spPr>
            <a:xfrm>
              <a:off x="3346508" y="5309675"/>
              <a:ext cx="838200" cy="30480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ln w="0"/>
                  <a:solidFill>
                    <a:schemeClr val="tx1"/>
                  </a:solidFill>
                  <a:effectLst>
                    <a:outerShdw blurRad="38100" dist="19050" dir="2700000" algn="tl" rotWithShape="0">
                      <a:schemeClr val="dk1">
                        <a:alpha val="40000"/>
                      </a:schemeClr>
                    </a:outerShdw>
                  </a:effectLst>
                </a:rPr>
                <a:t>ls</a:t>
              </a:r>
            </a:p>
          </p:txBody>
        </p:sp>
        <p:sp>
          <p:nvSpPr>
            <p:cNvPr id="11" name="TextBox 10">
              <a:extLst>
                <a:ext uri="{FF2B5EF4-FFF2-40B4-BE49-F238E27FC236}">
                  <a16:creationId xmlns:a16="http://schemas.microsoft.com/office/drawing/2014/main" id="{451071B2-A33B-4BD8-9653-FAFB26B8F3DC}"/>
                </a:ext>
              </a:extLst>
            </p:cNvPr>
            <p:cNvSpPr txBox="1"/>
            <p:nvPr/>
          </p:nvSpPr>
          <p:spPr>
            <a:xfrm>
              <a:off x="1320916" y="4949777"/>
              <a:ext cx="1647738" cy="646331"/>
            </a:xfrm>
            <a:prstGeom prst="rect">
              <a:avLst/>
            </a:prstGeom>
            <a:noFill/>
          </p:spPr>
          <p:txBody>
            <a:bodyPr wrap="square" rtlCol="0">
              <a:spAutoFit/>
            </a:bodyPr>
            <a:lstStyle/>
            <a:p>
              <a:r>
                <a:rPr lang="en-US" dirty="0"/>
                <a:t>Executable images in disk</a:t>
              </a:r>
            </a:p>
          </p:txBody>
        </p:sp>
        <p:sp>
          <p:nvSpPr>
            <p:cNvPr id="12" name="Rectangle 11">
              <a:extLst>
                <a:ext uri="{FF2B5EF4-FFF2-40B4-BE49-F238E27FC236}">
                  <a16:creationId xmlns:a16="http://schemas.microsoft.com/office/drawing/2014/main" id="{07DFEAB0-AF97-4784-8130-70182B61E3DE}"/>
                </a:ext>
              </a:extLst>
            </p:cNvPr>
            <p:cNvSpPr/>
            <p:nvPr/>
          </p:nvSpPr>
          <p:spPr>
            <a:xfrm>
              <a:off x="3341614" y="4818967"/>
              <a:ext cx="838200" cy="30480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a:ln w="0"/>
                  <a:solidFill>
                    <a:schemeClr val="tx1"/>
                  </a:solidFill>
                  <a:effectLst>
                    <a:outerShdw blurRad="38100" dist="19050" dir="2700000" algn="tl" rotWithShape="0">
                      <a:schemeClr val="dk1">
                        <a:alpha val="40000"/>
                      </a:schemeClr>
                    </a:outerShdw>
                  </a:effectLst>
                </a:rPr>
                <a:t>a.out</a:t>
              </a:r>
              <a:endParaRPr lang="en-US" dirty="0">
                <a:ln w="0"/>
                <a:solidFill>
                  <a:schemeClr val="tx1"/>
                </a:solidFill>
                <a:effectLst>
                  <a:outerShdw blurRad="38100" dist="19050" dir="2700000" algn="tl" rotWithShape="0">
                    <a:schemeClr val="dk1">
                      <a:alpha val="40000"/>
                    </a:schemeClr>
                  </a:outerShdw>
                </a:effectLst>
              </a:endParaRPr>
            </a:p>
          </p:txBody>
        </p:sp>
        <p:sp>
          <p:nvSpPr>
            <p:cNvPr id="13" name="Rectangle 12">
              <a:extLst>
                <a:ext uri="{FF2B5EF4-FFF2-40B4-BE49-F238E27FC236}">
                  <a16:creationId xmlns:a16="http://schemas.microsoft.com/office/drawing/2014/main" id="{2698A9EF-B18D-427B-A099-37984AB0CB84}"/>
                </a:ext>
              </a:extLst>
            </p:cNvPr>
            <p:cNvSpPr/>
            <p:nvPr/>
          </p:nvSpPr>
          <p:spPr>
            <a:xfrm>
              <a:off x="3352800" y="5715000"/>
              <a:ext cx="838200" cy="30480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a:ln w="0"/>
                  <a:solidFill>
                    <a:schemeClr val="tx1"/>
                  </a:solidFill>
                  <a:effectLst>
                    <a:outerShdw blurRad="38100" dist="19050" dir="2700000" algn="tl" rotWithShape="0">
                      <a:schemeClr val="dk1">
                        <a:alpha val="40000"/>
                      </a:schemeClr>
                    </a:outerShdw>
                  </a:effectLst>
                </a:rPr>
                <a:t>ps</a:t>
              </a:r>
              <a:endParaRPr lang="en-US" dirty="0">
                <a:ln w="0"/>
                <a:solidFill>
                  <a:schemeClr val="tx1"/>
                </a:solidFill>
                <a:effectLst>
                  <a:outerShdw blurRad="38100" dist="19050" dir="2700000" algn="tl" rotWithShape="0">
                    <a:schemeClr val="dk1">
                      <a:alpha val="40000"/>
                    </a:schemeClr>
                  </a:outerShdw>
                </a:effectLst>
              </a:endParaRPr>
            </a:p>
          </p:txBody>
        </p:sp>
        <p:sp>
          <p:nvSpPr>
            <p:cNvPr id="14" name="Left Brace 13">
              <a:extLst>
                <a:ext uri="{FF2B5EF4-FFF2-40B4-BE49-F238E27FC236}">
                  <a16:creationId xmlns:a16="http://schemas.microsoft.com/office/drawing/2014/main" id="{E2C469BD-AAB5-46E0-ADA6-B0EBE1DC97D4}"/>
                </a:ext>
              </a:extLst>
            </p:cNvPr>
            <p:cNvSpPr/>
            <p:nvPr/>
          </p:nvSpPr>
          <p:spPr>
            <a:xfrm>
              <a:off x="2813108" y="4724400"/>
              <a:ext cx="376106" cy="1210016"/>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6B70298A-E500-47C8-8E95-2B8B18D5D010}"/>
              </a:ext>
            </a:extLst>
          </p:cNvPr>
          <p:cNvGrpSpPr/>
          <p:nvPr/>
        </p:nvGrpSpPr>
        <p:grpSpPr>
          <a:xfrm>
            <a:off x="1600200" y="3061649"/>
            <a:ext cx="5181600" cy="1553043"/>
            <a:chOff x="1600200" y="3061649"/>
            <a:chExt cx="5181600" cy="1553043"/>
          </a:xfrm>
        </p:grpSpPr>
        <p:grpSp>
          <p:nvGrpSpPr>
            <p:cNvPr id="4" name="Group 3">
              <a:extLst>
                <a:ext uri="{FF2B5EF4-FFF2-40B4-BE49-F238E27FC236}">
                  <a16:creationId xmlns:a16="http://schemas.microsoft.com/office/drawing/2014/main" id="{B6CB4253-110B-4677-9FB9-544191CA274B}"/>
                </a:ext>
              </a:extLst>
            </p:cNvPr>
            <p:cNvGrpSpPr/>
            <p:nvPr/>
          </p:nvGrpSpPr>
          <p:grpSpPr>
            <a:xfrm>
              <a:off x="1600200" y="3061649"/>
              <a:ext cx="5181600" cy="1553043"/>
              <a:chOff x="1600200" y="2028357"/>
              <a:chExt cx="5181600" cy="1553043"/>
            </a:xfrm>
          </p:grpSpPr>
          <p:sp>
            <p:nvSpPr>
              <p:cNvPr id="5" name="Rectangle 4">
                <a:extLst>
                  <a:ext uri="{FF2B5EF4-FFF2-40B4-BE49-F238E27FC236}">
                    <a16:creationId xmlns:a16="http://schemas.microsoft.com/office/drawing/2014/main" id="{1544B5DF-2AF7-4541-86FD-D1191B09988F}"/>
                  </a:ext>
                </a:extLst>
              </p:cNvPr>
              <p:cNvSpPr/>
              <p:nvPr/>
            </p:nvSpPr>
            <p:spPr>
              <a:xfrm>
                <a:off x="1600200" y="2414075"/>
                <a:ext cx="5181600" cy="11673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B0DD5897-6B75-49C0-A2F3-D1A64EACBC66}"/>
                  </a:ext>
                </a:extLst>
              </p:cNvPr>
              <p:cNvSpPr/>
              <p:nvPr/>
            </p:nvSpPr>
            <p:spPr>
              <a:xfrm>
                <a:off x="1805730" y="2551618"/>
                <a:ext cx="1219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 for </a:t>
                </a:r>
                <a:r>
                  <a:rPr lang="en-US" dirty="0" err="1"/>
                  <a:t>a.out</a:t>
                </a:r>
                <a:endParaRPr lang="en-US" dirty="0"/>
              </a:p>
            </p:txBody>
          </p:sp>
          <p:sp>
            <p:nvSpPr>
              <p:cNvPr id="7" name="TextBox 6">
                <a:extLst>
                  <a:ext uri="{FF2B5EF4-FFF2-40B4-BE49-F238E27FC236}">
                    <a16:creationId xmlns:a16="http://schemas.microsoft.com/office/drawing/2014/main" id="{D3052E9A-BE32-44BF-8545-39A6AE02AD65}"/>
                  </a:ext>
                </a:extLst>
              </p:cNvPr>
              <p:cNvSpPr txBox="1"/>
              <p:nvPr/>
            </p:nvSpPr>
            <p:spPr>
              <a:xfrm>
                <a:off x="4641733" y="2028357"/>
                <a:ext cx="1752600" cy="369332"/>
              </a:xfrm>
              <a:prstGeom prst="rect">
                <a:avLst/>
              </a:prstGeom>
              <a:noFill/>
            </p:spPr>
            <p:txBody>
              <a:bodyPr wrap="square" rtlCol="0">
                <a:spAutoFit/>
              </a:bodyPr>
              <a:lstStyle/>
              <a:p>
                <a:r>
                  <a:rPr lang="en-US" dirty="0"/>
                  <a:t>Main memory</a:t>
                </a:r>
              </a:p>
            </p:txBody>
          </p:sp>
        </p:grpSp>
        <p:sp>
          <p:nvSpPr>
            <p:cNvPr id="15" name="Rectangle 14">
              <a:extLst>
                <a:ext uri="{FF2B5EF4-FFF2-40B4-BE49-F238E27FC236}">
                  <a16:creationId xmlns:a16="http://schemas.microsoft.com/office/drawing/2014/main" id="{9F58652C-3195-497A-A80F-DC40DCC6E1A5}"/>
                </a:ext>
              </a:extLst>
            </p:cNvPr>
            <p:cNvSpPr/>
            <p:nvPr/>
          </p:nvSpPr>
          <p:spPr>
            <a:xfrm>
              <a:off x="3195333" y="3584910"/>
              <a:ext cx="1219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new Process </a:t>
              </a:r>
            </a:p>
          </p:txBody>
        </p:sp>
      </p:grpSp>
      <p:sp>
        <p:nvSpPr>
          <p:cNvPr id="25" name="TextBox 24">
            <a:extLst>
              <a:ext uri="{FF2B5EF4-FFF2-40B4-BE49-F238E27FC236}">
                <a16:creationId xmlns:a16="http://schemas.microsoft.com/office/drawing/2014/main" id="{166800E7-7239-4408-AB03-A7385D4FAF1F}"/>
              </a:ext>
            </a:extLst>
          </p:cNvPr>
          <p:cNvSpPr txBox="1"/>
          <p:nvPr/>
        </p:nvSpPr>
        <p:spPr>
          <a:xfrm>
            <a:off x="2279416" y="3009264"/>
            <a:ext cx="1054099" cy="369332"/>
          </a:xfrm>
          <a:prstGeom prst="rect">
            <a:avLst/>
          </a:prstGeom>
          <a:noFill/>
        </p:spPr>
        <p:txBody>
          <a:bodyPr wrap="square" rtlCol="0">
            <a:spAutoFit/>
          </a:bodyPr>
          <a:lstStyle/>
          <a:p>
            <a:r>
              <a:rPr lang="en-US" b="1" dirty="0">
                <a:solidFill>
                  <a:srgbClr val="FF0000"/>
                </a:solidFill>
                <a:latin typeface="Courier New" panose="02070309020205020404" pitchFamily="49" charset="0"/>
                <a:cs typeface="Courier New" panose="02070309020205020404" pitchFamily="49" charset="0"/>
              </a:rPr>
              <a:t>fork()</a:t>
            </a:r>
          </a:p>
        </p:txBody>
      </p:sp>
      <p:cxnSp>
        <p:nvCxnSpPr>
          <p:cNvPr id="27" name="Connector: Elbow 26">
            <a:extLst>
              <a:ext uri="{FF2B5EF4-FFF2-40B4-BE49-F238E27FC236}">
                <a16:creationId xmlns:a16="http://schemas.microsoft.com/office/drawing/2014/main" id="{7A10B587-7B12-436F-A2C0-117B0A7378BC}"/>
              </a:ext>
            </a:extLst>
          </p:cNvPr>
          <p:cNvCxnSpPr>
            <a:cxnSpLocks/>
            <a:stCxn id="25" idx="3"/>
            <a:endCxn id="15" idx="0"/>
          </p:cNvCxnSpPr>
          <p:nvPr/>
        </p:nvCxnSpPr>
        <p:spPr>
          <a:xfrm>
            <a:off x="3333515" y="3193930"/>
            <a:ext cx="471418" cy="390980"/>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39" name="Group 38">
            <a:extLst>
              <a:ext uri="{FF2B5EF4-FFF2-40B4-BE49-F238E27FC236}">
                <a16:creationId xmlns:a16="http://schemas.microsoft.com/office/drawing/2014/main" id="{1DA75079-E53A-4AB6-A13F-FF3E7A26E29F}"/>
              </a:ext>
            </a:extLst>
          </p:cNvPr>
          <p:cNvGrpSpPr/>
          <p:nvPr/>
        </p:nvGrpSpPr>
        <p:grpSpPr>
          <a:xfrm>
            <a:off x="3195333" y="3579076"/>
            <a:ext cx="3581400" cy="2535291"/>
            <a:chOff x="3195333" y="3579076"/>
            <a:chExt cx="3581400" cy="2535291"/>
          </a:xfrm>
        </p:grpSpPr>
        <p:cxnSp>
          <p:nvCxnSpPr>
            <p:cNvPr id="29" name="Connector: Elbow 28">
              <a:extLst>
                <a:ext uri="{FF2B5EF4-FFF2-40B4-BE49-F238E27FC236}">
                  <a16:creationId xmlns:a16="http://schemas.microsoft.com/office/drawing/2014/main" id="{61A586CE-722C-4FCB-A86C-F5FB5E3D0A97}"/>
                </a:ext>
              </a:extLst>
            </p:cNvPr>
            <p:cNvCxnSpPr>
              <a:cxnSpLocks/>
              <a:stCxn id="10" idx="3"/>
              <a:endCxn id="15" idx="2"/>
            </p:cNvCxnSpPr>
            <p:nvPr/>
          </p:nvCxnSpPr>
          <p:spPr>
            <a:xfrm flipH="1" flipV="1">
              <a:off x="3804933" y="4423110"/>
              <a:ext cx="238561" cy="1691257"/>
            </a:xfrm>
            <a:prstGeom prst="bentConnector4">
              <a:avLst>
                <a:gd name="adj1" fmla="val -443958"/>
                <a:gd name="adj2" fmla="val 72362"/>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34" name="TextBox 33">
              <a:extLst>
                <a:ext uri="{FF2B5EF4-FFF2-40B4-BE49-F238E27FC236}">
                  <a16:creationId xmlns:a16="http://schemas.microsoft.com/office/drawing/2014/main" id="{4FB1AD60-A370-4327-B904-CB94D0C2A396}"/>
                </a:ext>
              </a:extLst>
            </p:cNvPr>
            <p:cNvSpPr txBox="1"/>
            <p:nvPr/>
          </p:nvSpPr>
          <p:spPr>
            <a:xfrm>
              <a:off x="5110296" y="5146720"/>
              <a:ext cx="1666437" cy="369332"/>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exec(“ls”)</a:t>
              </a:r>
            </a:p>
          </p:txBody>
        </p:sp>
        <p:sp>
          <p:nvSpPr>
            <p:cNvPr id="38" name="Rectangle 37">
              <a:extLst>
                <a:ext uri="{FF2B5EF4-FFF2-40B4-BE49-F238E27FC236}">
                  <a16:creationId xmlns:a16="http://schemas.microsoft.com/office/drawing/2014/main" id="{A0E43EDB-26B6-4B1E-A623-D9B327D1E908}"/>
                </a:ext>
              </a:extLst>
            </p:cNvPr>
            <p:cNvSpPr/>
            <p:nvPr/>
          </p:nvSpPr>
          <p:spPr>
            <a:xfrm>
              <a:off x="3195333" y="3579076"/>
              <a:ext cx="1219200" cy="8382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 running ls</a:t>
              </a:r>
            </a:p>
          </p:txBody>
        </p:sp>
      </p:grpSp>
    </p:spTree>
    <p:extLst>
      <p:ext uri="{BB962C8B-B14F-4D97-AF65-F5344CB8AC3E}">
        <p14:creationId xmlns:p14="http://schemas.microsoft.com/office/powerpoint/2010/main" val="3160078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09726-81A5-4B36-B988-B865AA238DBC}"/>
              </a:ext>
            </a:extLst>
          </p:cNvPr>
          <p:cNvSpPr>
            <a:spLocks noGrp="1"/>
          </p:cNvSpPr>
          <p:nvPr>
            <p:ph type="title"/>
          </p:nvPr>
        </p:nvSpPr>
        <p:spPr>
          <a:xfrm>
            <a:off x="1028700" y="247650"/>
            <a:ext cx="7200900" cy="742950"/>
          </a:xfrm>
        </p:spPr>
        <p:txBody>
          <a:bodyPr/>
          <a:lstStyle/>
          <a:p>
            <a:r>
              <a:rPr lang="en-US" dirty="0"/>
              <a:t>Creating New Processes</a:t>
            </a:r>
          </a:p>
        </p:txBody>
      </p:sp>
      <p:sp>
        <p:nvSpPr>
          <p:cNvPr id="3" name="Content Placeholder 2">
            <a:extLst>
              <a:ext uri="{FF2B5EF4-FFF2-40B4-BE49-F238E27FC236}">
                <a16:creationId xmlns:a16="http://schemas.microsoft.com/office/drawing/2014/main" id="{32674009-BFCF-45F1-A37F-A15A5DC525DA}"/>
              </a:ext>
            </a:extLst>
          </p:cNvPr>
          <p:cNvSpPr>
            <a:spLocks noGrp="1"/>
          </p:cNvSpPr>
          <p:nvPr>
            <p:ph idx="1"/>
          </p:nvPr>
        </p:nvSpPr>
        <p:spPr>
          <a:xfrm>
            <a:off x="1028700" y="990600"/>
            <a:ext cx="7200900" cy="4876800"/>
          </a:xfrm>
        </p:spPr>
        <p:txBody>
          <a:bodyPr>
            <a:normAutofit/>
          </a:bodyPr>
          <a:lstStyle/>
          <a:p>
            <a:r>
              <a:rPr lang="en-US" dirty="0"/>
              <a:t>The following program creates a new process by invoking system call </a:t>
            </a:r>
            <a:r>
              <a:rPr lang="en-US" b="1" dirty="0">
                <a:solidFill>
                  <a:schemeClr val="tx1"/>
                </a:solidFill>
                <a:latin typeface="Consolas" panose="020B0609020204030204" pitchFamily="49" charset="0"/>
              </a:rPr>
              <a:t>fork():</a:t>
            </a:r>
          </a:p>
          <a:p>
            <a:pPr lvl="1"/>
            <a:r>
              <a:rPr lang="en-US" dirty="0"/>
              <a:t>It also uses system calls </a:t>
            </a:r>
            <a:r>
              <a:rPr lang="en-US" b="1" i="0" dirty="0" err="1">
                <a:solidFill>
                  <a:schemeClr val="tx1"/>
                </a:solidFill>
                <a:latin typeface="Consolas" panose="020B0609020204030204" pitchFamily="49" charset="0"/>
              </a:rPr>
              <a:t>getpid</a:t>
            </a:r>
            <a:r>
              <a:rPr lang="en-US" b="1" i="0" dirty="0">
                <a:solidFill>
                  <a:schemeClr val="tx1"/>
                </a:solidFill>
                <a:latin typeface="Consolas" panose="020B0609020204030204" pitchFamily="49" charset="0"/>
              </a:rPr>
              <a:t>() </a:t>
            </a:r>
            <a:r>
              <a:rPr lang="en-US" dirty="0"/>
              <a:t>to get the calling process’s ID and</a:t>
            </a:r>
            <a:r>
              <a:rPr lang="en-US" b="1" dirty="0">
                <a:solidFill>
                  <a:schemeClr val="tx1"/>
                </a:solidFill>
              </a:rPr>
              <a:t> </a:t>
            </a:r>
            <a:r>
              <a:rPr lang="en-US" b="1" i="0" dirty="0" err="1">
                <a:solidFill>
                  <a:schemeClr val="tx1"/>
                </a:solidFill>
                <a:latin typeface="Consolas" panose="020B0609020204030204" pitchFamily="49" charset="0"/>
              </a:rPr>
              <a:t>getppid</a:t>
            </a:r>
            <a:r>
              <a:rPr lang="en-US" b="1" i="0" dirty="0">
                <a:solidFill>
                  <a:schemeClr val="tx1"/>
                </a:solidFill>
                <a:latin typeface="Consolas" panose="020B0609020204030204" pitchFamily="49" charset="0"/>
              </a:rPr>
              <a:t>() </a:t>
            </a:r>
            <a:r>
              <a:rPr lang="en-US" dirty="0"/>
              <a:t>for the parent’s ID</a:t>
            </a:r>
          </a:p>
          <a:p>
            <a:pPr lvl="1"/>
            <a:endParaRPr lang="en-US" dirty="0"/>
          </a:p>
          <a:p>
            <a:pPr lvl="1"/>
            <a:endParaRPr lang="en-US" dirty="0"/>
          </a:p>
          <a:p>
            <a:pPr lvl="1"/>
            <a:endParaRPr lang="en-US" dirty="0"/>
          </a:p>
          <a:p>
            <a:pPr lvl="1"/>
            <a:endParaRPr lang="en-US" dirty="0"/>
          </a:p>
          <a:p>
            <a:pPr lvl="1"/>
            <a:r>
              <a:rPr lang="en-US" dirty="0"/>
              <a:t>The following is the output when run twice:</a:t>
            </a:r>
          </a:p>
        </p:txBody>
      </p:sp>
      <p:grpSp>
        <p:nvGrpSpPr>
          <p:cNvPr id="12" name="Group 11">
            <a:extLst>
              <a:ext uri="{FF2B5EF4-FFF2-40B4-BE49-F238E27FC236}">
                <a16:creationId xmlns:a16="http://schemas.microsoft.com/office/drawing/2014/main" id="{489D7848-94AC-4CDB-ADE7-4F09E41B9871}"/>
              </a:ext>
            </a:extLst>
          </p:cNvPr>
          <p:cNvGrpSpPr/>
          <p:nvPr/>
        </p:nvGrpSpPr>
        <p:grpSpPr>
          <a:xfrm>
            <a:off x="1273084" y="2358747"/>
            <a:ext cx="6956516" cy="4046756"/>
            <a:chOff x="1273084" y="931681"/>
            <a:chExt cx="6956516" cy="4046756"/>
          </a:xfrm>
        </p:grpSpPr>
        <p:sp>
          <p:nvSpPr>
            <p:cNvPr id="8" name="Rectangle 7">
              <a:extLst>
                <a:ext uri="{FF2B5EF4-FFF2-40B4-BE49-F238E27FC236}">
                  <a16:creationId xmlns:a16="http://schemas.microsoft.com/office/drawing/2014/main" id="{25B6CC96-7AC6-4B7D-8921-07D990EA5864}"/>
                </a:ext>
              </a:extLst>
            </p:cNvPr>
            <p:cNvSpPr/>
            <p:nvPr/>
          </p:nvSpPr>
          <p:spPr>
            <a:xfrm>
              <a:off x="1273084" y="931681"/>
              <a:ext cx="6956516" cy="1384995"/>
            </a:xfrm>
            <a:prstGeom prst="rect">
              <a:avLst/>
            </a:prstGeom>
            <a:solidFill>
              <a:schemeClr val="bg1">
                <a:lumMod val="95000"/>
              </a:schemeClr>
            </a:solidFill>
            <a:ln>
              <a:solidFill>
                <a:schemeClr val="tx1"/>
              </a:solidFill>
            </a:ln>
          </p:spPr>
          <p:txBody>
            <a:bodyPr wrap="square">
              <a:spAutoFit/>
            </a:bodyPr>
            <a:lstStyle/>
            <a:p>
              <a:r>
                <a:rPr lang="en-US" sz="1400" dirty="0">
                  <a:solidFill>
                    <a:srgbClr val="0000FF"/>
                  </a:solidFill>
                  <a:latin typeface="Droid Sans Mono"/>
                </a:rPr>
                <a:t>int</a:t>
              </a:r>
              <a:r>
                <a:rPr lang="en-US" sz="1400" dirty="0">
                  <a:solidFill>
                    <a:srgbClr val="000000"/>
                  </a:solidFill>
                  <a:latin typeface="Droid Sans Mono"/>
                </a:rPr>
                <a:t> </a:t>
              </a:r>
              <a:r>
                <a:rPr lang="en-US" sz="1400" dirty="0">
                  <a:solidFill>
                    <a:srgbClr val="795E26"/>
                  </a:solidFill>
                  <a:latin typeface="Droid Sans Mono"/>
                </a:rPr>
                <a:t>main</a:t>
              </a:r>
              <a:r>
                <a:rPr lang="en-US" sz="1400" dirty="0">
                  <a:solidFill>
                    <a:srgbClr val="000000"/>
                  </a:solidFill>
                  <a:latin typeface="Droid Sans Mono"/>
                </a:rPr>
                <a:t>() {</a:t>
              </a:r>
            </a:p>
            <a:p>
              <a:pPr lvl="1"/>
              <a:r>
                <a:rPr lang="en-US" sz="1400" dirty="0" err="1">
                  <a:solidFill>
                    <a:srgbClr val="000000"/>
                  </a:solidFill>
                  <a:latin typeface="Droid Sans Mono"/>
                </a:rPr>
                <a:t>cout</a:t>
              </a:r>
              <a:r>
                <a:rPr lang="en-US" sz="1400" dirty="0">
                  <a:solidFill>
                    <a:srgbClr val="000000"/>
                  </a:solidFill>
                  <a:latin typeface="Droid Sans Mono"/>
                </a:rPr>
                <a:t> &lt;&lt;</a:t>
              </a:r>
              <a:r>
                <a:rPr lang="en-US" sz="1400" dirty="0">
                  <a:solidFill>
                    <a:srgbClr val="A31515"/>
                  </a:solidFill>
                  <a:latin typeface="Droid Sans Mono"/>
                </a:rPr>
                <a:t>"Hello!! My ID="</a:t>
              </a:r>
              <a:r>
                <a:rPr lang="en-US" sz="1400" dirty="0">
                  <a:solidFill>
                    <a:srgbClr val="000000"/>
                  </a:solidFill>
                  <a:latin typeface="Droid Sans Mono"/>
                </a:rPr>
                <a:t>&lt;&lt;</a:t>
              </a:r>
              <a:r>
                <a:rPr lang="en-US" sz="1400" dirty="0" err="1">
                  <a:solidFill>
                    <a:srgbClr val="795E26"/>
                  </a:solidFill>
                  <a:latin typeface="Droid Sans Mono"/>
                </a:rPr>
                <a:t>getpid</a:t>
              </a:r>
              <a:r>
                <a:rPr lang="en-US" sz="1400" dirty="0">
                  <a:solidFill>
                    <a:srgbClr val="000000"/>
                  </a:solidFill>
                  <a:latin typeface="Droid Sans Mono"/>
                </a:rPr>
                <a:t>()&lt;&lt;</a:t>
              </a:r>
              <a:r>
                <a:rPr lang="en-US" sz="1400" dirty="0">
                  <a:solidFill>
                    <a:srgbClr val="A31515"/>
                  </a:solidFill>
                  <a:latin typeface="Droid Sans Mono"/>
                </a:rPr>
                <a:t>", my parent ID="</a:t>
              </a:r>
              <a:r>
                <a:rPr lang="en-US" sz="1400" dirty="0">
                  <a:solidFill>
                    <a:srgbClr val="000000"/>
                  </a:solidFill>
                  <a:latin typeface="Droid Sans Mono"/>
                </a:rPr>
                <a:t>&lt;&lt;</a:t>
              </a:r>
              <a:r>
                <a:rPr lang="en-US" sz="1400" dirty="0" err="1">
                  <a:solidFill>
                    <a:srgbClr val="795E26"/>
                  </a:solidFill>
                  <a:latin typeface="Droid Sans Mono"/>
                </a:rPr>
                <a:t>getppid</a:t>
              </a:r>
              <a:r>
                <a:rPr lang="en-US" sz="1400" dirty="0">
                  <a:solidFill>
                    <a:srgbClr val="000000"/>
                  </a:solidFill>
                  <a:latin typeface="Droid Sans Mono"/>
                </a:rPr>
                <a:t>()&lt;&lt; </a:t>
              </a:r>
              <a:r>
                <a:rPr lang="en-US" sz="1400" dirty="0" err="1">
                  <a:solidFill>
                    <a:srgbClr val="000000"/>
                  </a:solidFill>
                  <a:latin typeface="Droid Sans Mono"/>
                </a:rPr>
                <a:t>endl</a:t>
              </a:r>
              <a:r>
                <a:rPr lang="en-US" sz="1400" dirty="0">
                  <a:solidFill>
                    <a:srgbClr val="000000"/>
                  </a:solidFill>
                  <a:latin typeface="Droid Sans Mono"/>
                </a:rPr>
                <a:t>;</a:t>
              </a:r>
            </a:p>
            <a:p>
              <a:pPr lvl="1"/>
              <a:r>
                <a:rPr lang="en-US" sz="1400" dirty="0" err="1">
                  <a:solidFill>
                    <a:srgbClr val="0000FF"/>
                  </a:solidFill>
                  <a:latin typeface="Droid Sans Mono"/>
                </a:rPr>
                <a:t>pid_t</a:t>
              </a:r>
              <a:r>
                <a:rPr lang="en-US" sz="1400" dirty="0">
                  <a:solidFill>
                    <a:srgbClr val="000000"/>
                  </a:solidFill>
                  <a:latin typeface="Droid Sans Mono"/>
                </a:rPr>
                <a:t> </a:t>
              </a:r>
              <a:r>
                <a:rPr lang="en-US" sz="1400" dirty="0" err="1">
                  <a:solidFill>
                    <a:srgbClr val="000000"/>
                  </a:solidFill>
                  <a:latin typeface="Droid Sans Mono"/>
                </a:rPr>
                <a:t>pid</a:t>
              </a:r>
              <a:r>
                <a:rPr lang="en-US" sz="1400" dirty="0">
                  <a:solidFill>
                    <a:srgbClr val="000000"/>
                  </a:solidFill>
                  <a:latin typeface="Droid Sans Mono"/>
                </a:rPr>
                <a:t> = </a:t>
              </a:r>
              <a:r>
                <a:rPr lang="en-US" sz="1400" dirty="0">
                  <a:solidFill>
                    <a:srgbClr val="795E26"/>
                  </a:solidFill>
                  <a:latin typeface="Droid Sans Mono"/>
                </a:rPr>
                <a:t>fork</a:t>
              </a:r>
              <a:r>
                <a:rPr lang="en-US" sz="1400" dirty="0">
                  <a:solidFill>
                    <a:srgbClr val="000000"/>
                  </a:solidFill>
                  <a:latin typeface="Droid Sans Mono"/>
                </a:rPr>
                <a:t>();</a:t>
              </a:r>
            </a:p>
            <a:p>
              <a:pPr lvl="1"/>
              <a:r>
                <a:rPr lang="en-US" sz="1400" dirty="0" err="1">
                  <a:solidFill>
                    <a:srgbClr val="000000"/>
                  </a:solidFill>
                  <a:latin typeface="Droid Sans Mono"/>
                </a:rPr>
                <a:t>cout</a:t>
              </a:r>
              <a:r>
                <a:rPr lang="en-US" sz="1400" dirty="0">
                  <a:solidFill>
                    <a:srgbClr val="000000"/>
                  </a:solidFill>
                  <a:latin typeface="Droid Sans Mono"/>
                </a:rPr>
                <a:t> &lt;&lt; </a:t>
              </a:r>
              <a:r>
                <a:rPr lang="en-US" sz="1400" dirty="0">
                  <a:solidFill>
                    <a:srgbClr val="A31515"/>
                  </a:solidFill>
                  <a:latin typeface="Droid Sans Mono"/>
                </a:rPr>
                <a:t>"Bye!! My ID="</a:t>
              </a:r>
              <a:r>
                <a:rPr lang="en-US" sz="1400" dirty="0">
                  <a:solidFill>
                    <a:srgbClr val="000000"/>
                  </a:solidFill>
                  <a:latin typeface="Droid Sans Mono"/>
                </a:rPr>
                <a:t>&lt;&lt;</a:t>
              </a:r>
              <a:r>
                <a:rPr lang="en-US" sz="1400" dirty="0" err="1">
                  <a:solidFill>
                    <a:srgbClr val="795E26"/>
                  </a:solidFill>
                  <a:latin typeface="Droid Sans Mono"/>
                </a:rPr>
                <a:t>getpid</a:t>
              </a:r>
              <a:r>
                <a:rPr lang="en-US" sz="1400" dirty="0">
                  <a:solidFill>
                    <a:srgbClr val="000000"/>
                  </a:solidFill>
                  <a:latin typeface="Droid Sans Mono"/>
                </a:rPr>
                <a:t>()&lt;&lt;</a:t>
              </a:r>
              <a:r>
                <a:rPr lang="en-US" sz="1400" dirty="0">
                  <a:solidFill>
                    <a:srgbClr val="A31515"/>
                  </a:solidFill>
                  <a:latin typeface="Droid Sans Mono"/>
                </a:rPr>
                <a:t>", my parent ID="</a:t>
              </a:r>
              <a:r>
                <a:rPr lang="en-US" sz="1400" dirty="0">
                  <a:solidFill>
                    <a:srgbClr val="000000"/>
                  </a:solidFill>
                  <a:latin typeface="Droid Sans Mono"/>
                </a:rPr>
                <a:t>&lt;&lt;</a:t>
              </a:r>
              <a:r>
                <a:rPr lang="en-US" sz="1400" dirty="0" err="1">
                  <a:solidFill>
                    <a:srgbClr val="795E26"/>
                  </a:solidFill>
                  <a:latin typeface="Droid Sans Mono"/>
                </a:rPr>
                <a:t>getppid</a:t>
              </a:r>
              <a:r>
                <a:rPr lang="en-US" sz="1400" dirty="0">
                  <a:solidFill>
                    <a:srgbClr val="000000"/>
                  </a:solidFill>
                  <a:latin typeface="Droid Sans Mono"/>
                </a:rPr>
                <a:t>()&lt;&lt; </a:t>
              </a:r>
              <a:r>
                <a:rPr lang="en-US" sz="1400" dirty="0" err="1">
                  <a:solidFill>
                    <a:srgbClr val="000000"/>
                  </a:solidFill>
                  <a:latin typeface="Droid Sans Mono"/>
                </a:rPr>
                <a:t>endl</a:t>
              </a:r>
              <a:r>
                <a:rPr lang="en-US" sz="1400" dirty="0">
                  <a:solidFill>
                    <a:srgbClr val="000000"/>
                  </a:solidFill>
                  <a:latin typeface="Droid Sans Mono"/>
                </a:rPr>
                <a:t>;</a:t>
              </a:r>
            </a:p>
            <a:p>
              <a:pPr lvl="1"/>
              <a:r>
                <a:rPr lang="en-US" sz="1400" dirty="0">
                  <a:solidFill>
                    <a:srgbClr val="AF00DB"/>
                  </a:solidFill>
                  <a:latin typeface="Droid Sans Mono"/>
                </a:rPr>
                <a:t>return</a:t>
              </a:r>
              <a:r>
                <a:rPr lang="en-US" sz="1400" dirty="0">
                  <a:solidFill>
                    <a:srgbClr val="000000"/>
                  </a:solidFill>
                  <a:latin typeface="Droid Sans Mono"/>
                </a:rPr>
                <a:t> </a:t>
              </a:r>
              <a:r>
                <a:rPr lang="en-US" sz="1400" dirty="0">
                  <a:solidFill>
                    <a:srgbClr val="098658"/>
                  </a:solidFill>
                  <a:latin typeface="Droid Sans Mono"/>
                </a:rPr>
                <a:t>0</a:t>
              </a:r>
              <a:r>
                <a:rPr lang="en-US" sz="1400" dirty="0">
                  <a:solidFill>
                    <a:srgbClr val="000000"/>
                  </a:solidFill>
                  <a:latin typeface="Droid Sans Mono"/>
                </a:rPr>
                <a:t>;</a:t>
              </a:r>
            </a:p>
            <a:p>
              <a:r>
                <a:rPr lang="en-US" sz="1400" dirty="0">
                  <a:solidFill>
                    <a:srgbClr val="000000"/>
                  </a:solidFill>
                  <a:latin typeface="Droid Sans Mono"/>
                </a:rPr>
                <a:t>}</a:t>
              </a:r>
              <a:endParaRPr lang="en-US" sz="1400" b="0" dirty="0">
                <a:solidFill>
                  <a:srgbClr val="000000"/>
                </a:solidFill>
                <a:effectLst/>
                <a:latin typeface="Droid Sans Mono"/>
              </a:endParaRPr>
            </a:p>
          </p:txBody>
        </p:sp>
        <p:sp>
          <p:nvSpPr>
            <p:cNvPr id="11" name="Rectangle 10">
              <a:extLst>
                <a:ext uri="{FF2B5EF4-FFF2-40B4-BE49-F238E27FC236}">
                  <a16:creationId xmlns:a16="http://schemas.microsoft.com/office/drawing/2014/main" id="{CA7FEAEF-23D8-41F9-92FF-CEB2891671FE}"/>
                </a:ext>
              </a:extLst>
            </p:cNvPr>
            <p:cNvSpPr/>
            <p:nvPr/>
          </p:nvSpPr>
          <p:spPr>
            <a:xfrm>
              <a:off x="2133600" y="2916334"/>
              <a:ext cx="4572000" cy="2062103"/>
            </a:xfrm>
            <a:prstGeom prst="rect">
              <a:avLst/>
            </a:prstGeom>
            <a:solidFill>
              <a:schemeClr val="tx1"/>
            </a:solidFill>
          </p:spPr>
          <p:txBody>
            <a:bodyPr>
              <a:spAutoFit/>
            </a:bodyPr>
            <a:lstStyle/>
            <a:p>
              <a:r>
                <a:rPr lang="en-US" sz="1600" dirty="0">
                  <a:solidFill>
                    <a:schemeClr val="bg1"/>
                  </a:solidFill>
                </a:rPr>
                <a:t>prompt&gt; ./</a:t>
              </a:r>
              <a:r>
                <a:rPr lang="en-US" sz="1600" dirty="0" err="1">
                  <a:solidFill>
                    <a:schemeClr val="bg1"/>
                  </a:solidFill>
                </a:rPr>
                <a:t>a.out</a:t>
              </a:r>
              <a:r>
                <a:rPr lang="en-US" sz="1600" dirty="0">
                  <a:solidFill>
                    <a:schemeClr val="bg1"/>
                  </a:solidFill>
                </a:rPr>
                <a:t> </a:t>
              </a:r>
            </a:p>
            <a:p>
              <a:r>
                <a:rPr lang="en-US" sz="1600" dirty="0">
                  <a:solidFill>
                    <a:schemeClr val="bg1"/>
                  </a:solidFill>
                </a:rPr>
                <a:t>Hello!! My ID= 3108, my parent ID=3101</a:t>
              </a:r>
            </a:p>
            <a:p>
              <a:r>
                <a:rPr lang="en-US" sz="1600" dirty="0">
                  <a:solidFill>
                    <a:schemeClr val="bg1"/>
                  </a:solidFill>
                </a:rPr>
                <a:t>Bye!! My ID= 3108, my parent ID=3101</a:t>
              </a:r>
            </a:p>
            <a:p>
              <a:r>
                <a:rPr lang="en-US" sz="1600" dirty="0">
                  <a:solidFill>
                    <a:schemeClr val="bg1"/>
                  </a:solidFill>
                </a:rPr>
                <a:t>Bye!! My ID= 3109, my parent ID=3108</a:t>
              </a:r>
            </a:p>
            <a:p>
              <a:r>
                <a:rPr lang="en-US" sz="1600" dirty="0">
                  <a:solidFill>
                    <a:schemeClr val="bg1"/>
                  </a:solidFill>
                </a:rPr>
                <a:t>prompt&gt; ./</a:t>
              </a:r>
              <a:r>
                <a:rPr lang="en-US" sz="1600" dirty="0" err="1">
                  <a:solidFill>
                    <a:schemeClr val="bg1"/>
                  </a:solidFill>
                </a:rPr>
                <a:t>a.out</a:t>
              </a:r>
              <a:r>
                <a:rPr lang="en-US" sz="1600" dirty="0">
                  <a:solidFill>
                    <a:schemeClr val="bg1"/>
                  </a:solidFill>
                </a:rPr>
                <a:t> </a:t>
              </a:r>
            </a:p>
            <a:p>
              <a:r>
                <a:rPr lang="en-US" sz="1600" dirty="0">
                  <a:solidFill>
                    <a:schemeClr val="bg1"/>
                  </a:solidFill>
                </a:rPr>
                <a:t>Hello!! My ID= 3110, my parent ID=3101</a:t>
              </a:r>
            </a:p>
            <a:p>
              <a:r>
                <a:rPr lang="en-US" sz="1600" dirty="0">
                  <a:solidFill>
                    <a:schemeClr val="bg1"/>
                  </a:solidFill>
                </a:rPr>
                <a:t>Bye!! My ID= 3110, my parent ID=3101</a:t>
              </a:r>
            </a:p>
            <a:p>
              <a:r>
                <a:rPr lang="en-US" sz="1600" dirty="0">
                  <a:solidFill>
                    <a:schemeClr val="bg1"/>
                  </a:solidFill>
                </a:rPr>
                <a:t>Bye!! My ID= 3111, my parent ID=3110</a:t>
              </a:r>
            </a:p>
          </p:txBody>
        </p:sp>
      </p:grpSp>
    </p:spTree>
    <p:extLst>
      <p:ext uri="{BB962C8B-B14F-4D97-AF65-F5344CB8AC3E}">
        <p14:creationId xmlns:p14="http://schemas.microsoft.com/office/powerpoint/2010/main" val="4236918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876300" y="1013964"/>
            <a:ext cx="8153400" cy="691936"/>
          </a:xfrm>
        </p:spPr>
        <p:txBody>
          <a:bodyPr/>
          <a:lstStyle/>
          <a:p>
            <a:r>
              <a:rPr lang="en-US" dirty="0"/>
              <a:t>Calling </a:t>
            </a:r>
            <a:r>
              <a:rPr lang="en-US" b="1" dirty="0">
                <a:solidFill>
                  <a:srgbClr val="FF0000"/>
                </a:solidFill>
                <a:latin typeface="Courier New" panose="02070309020205020404" pitchFamily="49" charset="0"/>
                <a:cs typeface="Courier New" panose="02070309020205020404" pitchFamily="49" charset="0"/>
              </a:rPr>
              <a:t>fork() </a:t>
            </a:r>
            <a:r>
              <a:rPr lang="en-US" dirty="0"/>
              <a:t>function</a:t>
            </a:r>
          </a:p>
        </p:txBody>
      </p:sp>
      <p:sp>
        <p:nvSpPr>
          <p:cNvPr id="35" name="Content Placeholder 5"/>
          <p:cNvSpPr txBox="1">
            <a:spLocks/>
          </p:cNvSpPr>
          <p:nvPr/>
        </p:nvSpPr>
        <p:spPr>
          <a:xfrm>
            <a:off x="745956" y="4593544"/>
            <a:ext cx="7636044" cy="2188256"/>
          </a:xfrm>
          <a:prstGeom prst="rect">
            <a:avLst/>
          </a:prstGeom>
        </p:spPr>
        <p:txBody>
          <a:bodyPr vert="horz">
            <a:no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Calibri Light" panose="020F0302020204030204" pitchFamily="34" charset="0"/>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Calibri Light" panose="020F0302020204030204" pitchFamily="34" charset="0"/>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Calibri Light" panose="020F0302020204030204" pitchFamily="34" charset="0"/>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Calibri Light" panose="020F0302020204030204" pitchFamily="34" charset="0"/>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Calibri Light" panose="020F0302020204030204" pitchFamily="34" charset="0"/>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en-US" sz="1800" dirty="0"/>
              <a:t>After a process invokes fork(), control passes to the Kernel, which does the following:</a:t>
            </a:r>
          </a:p>
          <a:p>
            <a:pPr lvl="1"/>
            <a:r>
              <a:rPr lang="en-US" sz="1800" dirty="0"/>
              <a:t>Allocates address space and data structures</a:t>
            </a:r>
          </a:p>
          <a:p>
            <a:pPr lvl="1"/>
            <a:r>
              <a:rPr lang="en-US" sz="1800" dirty="0"/>
              <a:t>Clones original process into the new process (everything in the PCB, e.g., PC, SP, EFLAGS, regs, file descriptors)</a:t>
            </a:r>
          </a:p>
          <a:p>
            <a:pPr lvl="1"/>
            <a:r>
              <a:rPr lang="en-US" sz="1800" dirty="0"/>
              <a:t>Adds the new process to the set of ready-to-run processes</a:t>
            </a:r>
          </a:p>
          <a:p>
            <a:pPr lvl="1"/>
            <a:r>
              <a:rPr lang="en-US" sz="1800" dirty="0"/>
              <a:t>Returns control back to both processes</a:t>
            </a:r>
          </a:p>
        </p:txBody>
      </p:sp>
      <p:sp>
        <p:nvSpPr>
          <p:cNvPr id="37" name="Title 1">
            <a:extLst>
              <a:ext uri="{FF2B5EF4-FFF2-40B4-BE49-F238E27FC236}">
                <a16:creationId xmlns:a16="http://schemas.microsoft.com/office/drawing/2014/main" id="{BA534639-D3BA-4554-A6B8-063792E6A794}"/>
              </a:ext>
            </a:extLst>
          </p:cNvPr>
          <p:cNvSpPr>
            <a:spLocks noGrp="1"/>
          </p:cNvSpPr>
          <p:nvPr>
            <p:ph type="title"/>
          </p:nvPr>
        </p:nvSpPr>
        <p:spPr>
          <a:xfrm>
            <a:off x="745956" y="310274"/>
            <a:ext cx="7788444" cy="802866"/>
          </a:xfrm>
        </p:spPr>
        <p:txBody>
          <a:bodyPr/>
          <a:lstStyle/>
          <a:p>
            <a:r>
              <a:rPr lang="en-US" dirty="0"/>
              <a:t>Creating a New Process</a:t>
            </a:r>
          </a:p>
        </p:txBody>
      </p:sp>
      <p:grpSp>
        <p:nvGrpSpPr>
          <p:cNvPr id="19" name="Group 18">
            <a:extLst>
              <a:ext uri="{FF2B5EF4-FFF2-40B4-BE49-F238E27FC236}">
                <a16:creationId xmlns:a16="http://schemas.microsoft.com/office/drawing/2014/main" id="{55781D65-A238-422B-BAD3-50350B9C4D35}"/>
              </a:ext>
            </a:extLst>
          </p:cNvPr>
          <p:cNvGrpSpPr/>
          <p:nvPr/>
        </p:nvGrpSpPr>
        <p:grpSpPr>
          <a:xfrm>
            <a:off x="876300" y="1404812"/>
            <a:ext cx="5867400" cy="3002744"/>
            <a:chOff x="1524000" y="381000"/>
            <a:chExt cx="5867400" cy="3002744"/>
          </a:xfrm>
        </p:grpSpPr>
        <p:sp>
          <p:nvSpPr>
            <p:cNvPr id="41" name="Rectangle 40">
              <a:extLst>
                <a:ext uri="{FF2B5EF4-FFF2-40B4-BE49-F238E27FC236}">
                  <a16:creationId xmlns:a16="http://schemas.microsoft.com/office/drawing/2014/main" id="{3D7C46CA-2F60-4110-9B7A-131C0025D040}"/>
                </a:ext>
              </a:extLst>
            </p:cNvPr>
            <p:cNvSpPr/>
            <p:nvPr/>
          </p:nvSpPr>
          <p:spPr>
            <a:xfrm>
              <a:off x="1524000" y="445532"/>
              <a:ext cx="2438400" cy="25146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Rounded Rectangle 7">
              <a:extLst>
                <a:ext uri="{FF2B5EF4-FFF2-40B4-BE49-F238E27FC236}">
                  <a16:creationId xmlns:a16="http://schemas.microsoft.com/office/drawing/2014/main" id="{CD237180-A0E5-4879-B3CF-29A0F28664AE}"/>
                </a:ext>
              </a:extLst>
            </p:cNvPr>
            <p:cNvSpPr/>
            <p:nvPr/>
          </p:nvSpPr>
          <p:spPr>
            <a:xfrm>
              <a:off x="1828800" y="750332"/>
              <a:ext cx="1066800" cy="11430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D918755B-5674-4465-891D-96FB2E5837DD}"/>
                </a:ext>
              </a:extLst>
            </p:cNvPr>
            <p:cNvSpPr/>
            <p:nvPr/>
          </p:nvSpPr>
          <p:spPr>
            <a:xfrm>
              <a:off x="1524000" y="2121932"/>
              <a:ext cx="2438400" cy="838200"/>
            </a:xfrm>
            <a:prstGeom prst="rect">
              <a:avLst/>
            </a:prstGeom>
            <a:solidFill>
              <a:schemeClr val="accent5">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Rounded Rectangle 9">
              <a:extLst>
                <a:ext uri="{FF2B5EF4-FFF2-40B4-BE49-F238E27FC236}">
                  <a16:creationId xmlns:a16="http://schemas.microsoft.com/office/drawing/2014/main" id="{C1894EC6-B29F-4CF6-A228-F887D8018268}"/>
                </a:ext>
              </a:extLst>
            </p:cNvPr>
            <p:cNvSpPr/>
            <p:nvPr/>
          </p:nvSpPr>
          <p:spPr>
            <a:xfrm>
              <a:off x="2971800" y="2241764"/>
              <a:ext cx="762000" cy="6858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12A346C5-7B4E-438E-A1DF-9CC8FAE48CFC}"/>
                </a:ext>
              </a:extLst>
            </p:cNvPr>
            <p:cNvSpPr txBox="1"/>
            <p:nvPr/>
          </p:nvSpPr>
          <p:spPr>
            <a:xfrm>
              <a:off x="1981200" y="902732"/>
              <a:ext cx="795448" cy="923330"/>
            </a:xfrm>
            <a:prstGeom prst="rect">
              <a:avLst/>
            </a:prstGeom>
            <a:noFill/>
          </p:spPr>
          <p:txBody>
            <a:bodyPr wrap="none" rtlCol="0">
              <a:spAutoFit/>
            </a:bodyPr>
            <a:lstStyle/>
            <a:p>
              <a:r>
                <a:rPr lang="en-US" dirty="0"/>
                <a:t>Before</a:t>
              </a:r>
            </a:p>
            <a:p>
              <a:r>
                <a:rPr lang="en-US" dirty="0"/>
                <a:t>fork()</a:t>
              </a:r>
            </a:p>
            <a:p>
              <a:r>
                <a:rPr lang="en-US" dirty="0"/>
                <a:t>After</a:t>
              </a:r>
            </a:p>
          </p:txBody>
        </p:sp>
        <p:cxnSp>
          <p:nvCxnSpPr>
            <p:cNvPr id="46" name="Straight Arrow Connector 45">
              <a:extLst>
                <a:ext uri="{FF2B5EF4-FFF2-40B4-BE49-F238E27FC236}">
                  <a16:creationId xmlns:a16="http://schemas.microsoft.com/office/drawing/2014/main" id="{B3D22DF2-F7F7-4D11-8D54-69A2524464DC}"/>
                </a:ext>
              </a:extLst>
            </p:cNvPr>
            <p:cNvCxnSpPr/>
            <p:nvPr/>
          </p:nvCxnSpPr>
          <p:spPr>
            <a:xfrm>
              <a:off x="1981200" y="978932"/>
              <a:ext cx="0" cy="457200"/>
            </a:xfrm>
            <a:prstGeom prst="straightConnector1">
              <a:avLst/>
            </a:prstGeom>
            <a:ln>
              <a:solidFill>
                <a:schemeClr val="accent3">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47" name="TextBox 46">
              <a:extLst>
                <a:ext uri="{FF2B5EF4-FFF2-40B4-BE49-F238E27FC236}">
                  <a16:creationId xmlns:a16="http://schemas.microsoft.com/office/drawing/2014/main" id="{1F2865E0-A524-4460-B5D8-6E1A9226B3A3}"/>
                </a:ext>
              </a:extLst>
            </p:cNvPr>
            <p:cNvSpPr txBox="1"/>
            <p:nvPr/>
          </p:nvSpPr>
          <p:spPr>
            <a:xfrm>
              <a:off x="3048000" y="2394164"/>
              <a:ext cx="556563" cy="369332"/>
            </a:xfrm>
            <a:prstGeom prst="rect">
              <a:avLst/>
            </a:prstGeom>
            <a:noFill/>
          </p:spPr>
          <p:txBody>
            <a:bodyPr wrap="none" rtlCol="0">
              <a:spAutoFit/>
            </a:bodyPr>
            <a:lstStyle/>
            <a:p>
              <a:r>
                <a:rPr lang="en-US" dirty="0"/>
                <a:t>fork</a:t>
              </a:r>
            </a:p>
          </p:txBody>
        </p:sp>
        <p:cxnSp>
          <p:nvCxnSpPr>
            <p:cNvPr id="48" name="Elbow Connector 16">
              <a:extLst>
                <a:ext uri="{FF2B5EF4-FFF2-40B4-BE49-F238E27FC236}">
                  <a16:creationId xmlns:a16="http://schemas.microsoft.com/office/drawing/2014/main" id="{A79EFB14-F0BB-4962-90F2-88C04D97E930}"/>
                </a:ext>
              </a:extLst>
            </p:cNvPr>
            <p:cNvCxnSpPr/>
            <p:nvPr/>
          </p:nvCxnSpPr>
          <p:spPr>
            <a:xfrm>
              <a:off x="2590800" y="1398032"/>
              <a:ext cx="457200" cy="876300"/>
            </a:xfrm>
            <a:prstGeom prst="bentConnector2">
              <a:avLst/>
            </a:prstGeom>
            <a:ln>
              <a:solidFill>
                <a:srgbClr val="922223"/>
              </a:solidFill>
              <a:tailEnd type="arrow"/>
            </a:ln>
          </p:spPr>
          <p:style>
            <a:lnRef idx="2">
              <a:schemeClr val="accent1"/>
            </a:lnRef>
            <a:fillRef idx="0">
              <a:schemeClr val="accent1"/>
            </a:fillRef>
            <a:effectRef idx="1">
              <a:schemeClr val="accent1"/>
            </a:effectRef>
            <a:fontRef idx="minor">
              <a:schemeClr val="tx1"/>
            </a:fontRef>
          </p:style>
        </p:cxnSp>
        <p:sp>
          <p:nvSpPr>
            <p:cNvPr id="49" name="Rectangle 48">
              <a:extLst>
                <a:ext uri="{FF2B5EF4-FFF2-40B4-BE49-F238E27FC236}">
                  <a16:creationId xmlns:a16="http://schemas.microsoft.com/office/drawing/2014/main" id="{6FB7AAAE-0CD9-42FD-A81C-AEF88F4CEA54}"/>
                </a:ext>
              </a:extLst>
            </p:cNvPr>
            <p:cNvSpPr/>
            <p:nvPr/>
          </p:nvSpPr>
          <p:spPr>
            <a:xfrm>
              <a:off x="4114800" y="445532"/>
              <a:ext cx="3276600" cy="25146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Rounded Rectangle 21">
              <a:extLst>
                <a:ext uri="{FF2B5EF4-FFF2-40B4-BE49-F238E27FC236}">
                  <a16:creationId xmlns:a16="http://schemas.microsoft.com/office/drawing/2014/main" id="{B3C742AE-3EFB-4D46-ADA3-4AEA516CCD00}"/>
                </a:ext>
              </a:extLst>
            </p:cNvPr>
            <p:cNvSpPr/>
            <p:nvPr/>
          </p:nvSpPr>
          <p:spPr>
            <a:xfrm>
              <a:off x="4419600" y="750332"/>
              <a:ext cx="1066800" cy="11430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4CEF907-0C50-4731-BA48-91E14162066C}"/>
                </a:ext>
              </a:extLst>
            </p:cNvPr>
            <p:cNvSpPr/>
            <p:nvPr/>
          </p:nvSpPr>
          <p:spPr>
            <a:xfrm>
              <a:off x="4114800" y="2121932"/>
              <a:ext cx="3276600" cy="838200"/>
            </a:xfrm>
            <a:prstGeom prst="rect">
              <a:avLst/>
            </a:prstGeom>
            <a:solidFill>
              <a:schemeClr val="accent5">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ounded Rectangle 23">
              <a:extLst>
                <a:ext uri="{FF2B5EF4-FFF2-40B4-BE49-F238E27FC236}">
                  <a16:creationId xmlns:a16="http://schemas.microsoft.com/office/drawing/2014/main" id="{2042DF9D-8E43-44F3-9A7C-53A5BC9D1EF6}"/>
                </a:ext>
              </a:extLst>
            </p:cNvPr>
            <p:cNvSpPr/>
            <p:nvPr/>
          </p:nvSpPr>
          <p:spPr>
            <a:xfrm>
              <a:off x="5562600" y="2241764"/>
              <a:ext cx="1219200" cy="6858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89684E6A-3E02-47CB-9369-40F0FE36AABF}"/>
                </a:ext>
              </a:extLst>
            </p:cNvPr>
            <p:cNvSpPr txBox="1"/>
            <p:nvPr/>
          </p:nvSpPr>
          <p:spPr>
            <a:xfrm>
              <a:off x="4572000" y="902732"/>
              <a:ext cx="795448" cy="923330"/>
            </a:xfrm>
            <a:prstGeom prst="rect">
              <a:avLst/>
            </a:prstGeom>
            <a:noFill/>
          </p:spPr>
          <p:txBody>
            <a:bodyPr wrap="none" rtlCol="0">
              <a:spAutoFit/>
            </a:bodyPr>
            <a:lstStyle/>
            <a:p>
              <a:r>
                <a:rPr lang="en-US" dirty="0"/>
                <a:t>Before</a:t>
              </a:r>
            </a:p>
            <a:p>
              <a:r>
                <a:rPr lang="en-US" dirty="0"/>
                <a:t>fork()</a:t>
              </a:r>
            </a:p>
            <a:p>
              <a:r>
                <a:rPr lang="en-US" dirty="0"/>
                <a:t>After</a:t>
              </a:r>
            </a:p>
          </p:txBody>
        </p:sp>
        <p:cxnSp>
          <p:nvCxnSpPr>
            <p:cNvPr id="54" name="Straight Arrow Connector 53">
              <a:extLst>
                <a:ext uri="{FF2B5EF4-FFF2-40B4-BE49-F238E27FC236}">
                  <a16:creationId xmlns:a16="http://schemas.microsoft.com/office/drawing/2014/main" id="{DDFF8669-3F90-436B-9016-2F3DFB71CD02}"/>
                </a:ext>
              </a:extLst>
            </p:cNvPr>
            <p:cNvCxnSpPr/>
            <p:nvPr/>
          </p:nvCxnSpPr>
          <p:spPr>
            <a:xfrm>
              <a:off x="4572000" y="978932"/>
              <a:ext cx="0" cy="457200"/>
            </a:xfrm>
            <a:prstGeom prst="straightConnector1">
              <a:avLst/>
            </a:prstGeom>
            <a:ln>
              <a:solidFill>
                <a:schemeClr val="accent3">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55" name="TextBox 54">
              <a:extLst>
                <a:ext uri="{FF2B5EF4-FFF2-40B4-BE49-F238E27FC236}">
                  <a16:creationId xmlns:a16="http://schemas.microsoft.com/office/drawing/2014/main" id="{CA20C572-7C6C-4AE1-A61A-34293B57C6C5}"/>
                </a:ext>
              </a:extLst>
            </p:cNvPr>
            <p:cNvSpPr txBox="1"/>
            <p:nvPr/>
          </p:nvSpPr>
          <p:spPr>
            <a:xfrm>
              <a:off x="5768037" y="2426732"/>
              <a:ext cx="556563" cy="369332"/>
            </a:xfrm>
            <a:prstGeom prst="rect">
              <a:avLst/>
            </a:prstGeom>
            <a:noFill/>
          </p:spPr>
          <p:txBody>
            <a:bodyPr wrap="none" rtlCol="0">
              <a:spAutoFit/>
            </a:bodyPr>
            <a:lstStyle/>
            <a:p>
              <a:r>
                <a:rPr lang="en-US" dirty="0"/>
                <a:t>fork</a:t>
              </a:r>
            </a:p>
          </p:txBody>
        </p:sp>
        <p:sp>
          <p:nvSpPr>
            <p:cNvPr id="56" name="Rounded Rectangle 28">
              <a:extLst>
                <a:ext uri="{FF2B5EF4-FFF2-40B4-BE49-F238E27FC236}">
                  <a16:creationId xmlns:a16="http://schemas.microsoft.com/office/drawing/2014/main" id="{80D183B8-E820-434F-B7F7-86CA80B10527}"/>
                </a:ext>
              </a:extLst>
            </p:cNvPr>
            <p:cNvSpPr/>
            <p:nvPr/>
          </p:nvSpPr>
          <p:spPr>
            <a:xfrm>
              <a:off x="6096000" y="750332"/>
              <a:ext cx="1066800" cy="11430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A1E8E01F-7923-46D1-8EEC-F977697BE360}"/>
                </a:ext>
              </a:extLst>
            </p:cNvPr>
            <p:cNvSpPr txBox="1"/>
            <p:nvPr/>
          </p:nvSpPr>
          <p:spPr>
            <a:xfrm>
              <a:off x="6248400" y="902732"/>
              <a:ext cx="795448" cy="923330"/>
            </a:xfrm>
            <a:prstGeom prst="rect">
              <a:avLst/>
            </a:prstGeom>
            <a:noFill/>
          </p:spPr>
          <p:txBody>
            <a:bodyPr wrap="none" rtlCol="0">
              <a:spAutoFit/>
            </a:bodyPr>
            <a:lstStyle/>
            <a:p>
              <a:r>
                <a:rPr lang="en-US" dirty="0"/>
                <a:t>Before</a:t>
              </a:r>
            </a:p>
            <a:p>
              <a:r>
                <a:rPr lang="en-US" dirty="0"/>
                <a:t>fork()</a:t>
              </a:r>
            </a:p>
            <a:p>
              <a:r>
                <a:rPr lang="en-US" dirty="0"/>
                <a:t>After</a:t>
              </a:r>
            </a:p>
          </p:txBody>
        </p:sp>
        <p:sp>
          <p:nvSpPr>
            <p:cNvPr id="58" name="TextBox 57">
              <a:extLst>
                <a:ext uri="{FF2B5EF4-FFF2-40B4-BE49-F238E27FC236}">
                  <a16:creationId xmlns:a16="http://schemas.microsoft.com/office/drawing/2014/main" id="{781896F0-DFAE-4D21-BF6D-F60731901E98}"/>
                </a:ext>
              </a:extLst>
            </p:cNvPr>
            <p:cNvSpPr txBox="1"/>
            <p:nvPr/>
          </p:nvSpPr>
          <p:spPr>
            <a:xfrm>
              <a:off x="4191000" y="381000"/>
              <a:ext cx="1506204" cy="369332"/>
            </a:xfrm>
            <a:prstGeom prst="rect">
              <a:avLst/>
            </a:prstGeom>
            <a:noFill/>
          </p:spPr>
          <p:txBody>
            <a:bodyPr wrap="none" rtlCol="0">
              <a:spAutoFit/>
            </a:bodyPr>
            <a:lstStyle/>
            <a:p>
              <a:r>
                <a:rPr lang="en-US" dirty="0"/>
                <a:t>Parent process</a:t>
              </a:r>
            </a:p>
          </p:txBody>
        </p:sp>
        <p:sp>
          <p:nvSpPr>
            <p:cNvPr id="59" name="TextBox 58">
              <a:extLst>
                <a:ext uri="{FF2B5EF4-FFF2-40B4-BE49-F238E27FC236}">
                  <a16:creationId xmlns:a16="http://schemas.microsoft.com/office/drawing/2014/main" id="{94B6EBD1-A4E3-4A80-BCFD-493144B3B3C5}"/>
                </a:ext>
              </a:extLst>
            </p:cNvPr>
            <p:cNvSpPr txBox="1"/>
            <p:nvPr/>
          </p:nvSpPr>
          <p:spPr>
            <a:xfrm>
              <a:off x="5943600" y="381000"/>
              <a:ext cx="1390450" cy="369332"/>
            </a:xfrm>
            <a:prstGeom prst="rect">
              <a:avLst/>
            </a:prstGeom>
            <a:noFill/>
          </p:spPr>
          <p:txBody>
            <a:bodyPr wrap="none" rtlCol="0">
              <a:spAutoFit/>
            </a:bodyPr>
            <a:lstStyle/>
            <a:p>
              <a:r>
                <a:rPr lang="en-US" dirty="0"/>
                <a:t>Child process</a:t>
              </a:r>
            </a:p>
          </p:txBody>
        </p:sp>
        <p:sp>
          <p:nvSpPr>
            <p:cNvPr id="60" name="TextBox 59">
              <a:extLst>
                <a:ext uri="{FF2B5EF4-FFF2-40B4-BE49-F238E27FC236}">
                  <a16:creationId xmlns:a16="http://schemas.microsoft.com/office/drawing/2014/main" id="{F9BD82DB-B8D4-469C-9BBA-D68EB2A82B5B}"/>
                </a:ext>
              </a:extLst>
            </p:cNvPr>
            <p:cNvSpPr txBox="1"/>
            <p:nvPr/>
          </p:nvSpPr>
          <p:spPr>
            <a:xfrm>
              <a:off x="2057400" y="2993720"/>
              <a:ext cx="1261884" cy="369332"/>
            </a:xfrm>
            <a:prstGeom prst="rect">
              <a:avLst/>
            </a:prstGeom>
            <a:solidFill>
              <a:schemeClr val="tx2">
                <a:lumMod val="40000"/>
                <a:lumOff val="60000"/>
              </a:schemeClr>
            </a:solidFill>
          </p:spPr>
          <p:txBody>
            <a:bodyPr wrap="none" rtlCol="0">
              <a:spAutoFit/>
            </a:bodyPr>
            <a:lstStyle/>
            <a:p>
              <a:r>
                <a:rPr lang="en-US" dirty="0"/>
                <a:t>Before Fork</a:t>
              </a:r>
            </a:p>
          </p:txBody>
        </p:sp>
        <p:sp>
          <p:nvSpPr>
            <p:cNvPr id="61" name="TextBox 60">
              <a:extLst>
                <a:ext uri="{FF2B5EF4-FFF2-40B4-BE49-F238E27FC236}">
                  <a16:creationId xmlns:a16="http://schemas.microsoft.com/office/drawing/2014/main" id="{ABF9B342-E0DA-48EE-9F49-2C13A6DA13F2}"/>
                </a:ext>
              </a:extLst>
            </p:cNvPr>
            <p:cNvSpPr txBox="1"/>
            <p:nvPr/>
          </p:nvSpPr>
          <p:spPr>
            <a:xfrm>
              <a:off x="5105400" y="3014412"/>
              <a:ext cx="1120820" cy="369332"/>
            </a:xfrm>
            <a:prstGeom prst="rect">
              <a:avLst/>
            </a:prstGeom>
            <a:solidFill>
              <a:schemeClr val="tx2">
                <a:lumMod val="40000"/>
                <a:lumOff val="60000"/>
              </a:schemeClr>
            </a:solidFill>
          </p:spPr>
          <p:txBody>
            <a:bodyPr wrap="none" rtlCol="0">
              <a:spAutoFit/>
            </a:bodyPr>
            <a:lstStyle/>
            <a:p>
              <a:r>
                <a:rPr lang="en-US" dirty="0"/>
                <a:t>After Fork</a:t>
              </a:r>
            </a:p>
          </p:txBody>
        </p:sp>
        <p:cxnSp>
          <p:nvCxnSpPr>
            <p:cNvPr id="62" name="Elbow Connector 39">
              <a:extLst>
                <a:ext uri="{FF2B5EF4-FFF2-40B4-BE49-F238E27FC236}">
                  <a16:creationId xmlns:a16="http://schemas.microsoft.com/office/drawing/2014/main" id="{69C96059-FC8D-4484-A76D-11B75DF42173}"/>
                </a:ext>
              </a:extLst>
            </p:cNvPr>
            <p:cNvCxnSpPr/>
            <p:nvPr/>
          </p:nvCxnSpPr>
          <p:spPr>
            <a:xfrm rot="16200000" flipH="1">
              <a:off x="5048250" y="1493282"/>
              <a:ext cx="876300" cy="609600"/>
            </a:xfrm>
            <a:prstGeom prst="bentConnector3">
              <a:avLst>
                <a:gd name="adj1" fmla="val 1687"/>
              </a:avLst>
            </a:prstGeom>
            <a:ln>
              <a:solidFill>
                <a:srgbClr val="922223"/>
              </a:solidFill>
              <a:tailEnd type="arrow"/>
            </a:ln>
          </p:spPr>
          <p:style>
            <a:lnRef idx="2">
              <a:schemeClr val="accent1"/>
            </a:lnRef>
            <a:fillRef idx="0">
              <a:schemeClr val="accent1"/>
            </a:fillRef>
            <a:effectRef idx="1">
              <a:schemeClr val="accent1"/>
            </a:effectRef>
            <a:fontRef idx="minor">
              <a:schemeClr val="tx1"/>
            </a:fontRef>
          </p:style>
        </p:cxnSp>
        <p:cxnSp>
          <p:nvCxnSpPr>
            <p:cNvPr id="63" name="Elbow Connector 40">
              <a:extLst>
                <a:ext uri="{FF2B5EF4-FFF2-40B4-BE49-F238E27FC236}">
                  <a16:creationId xmlns:a16="http://schemas.microsoft.com/office/drawing/2014/main" id="{41A1BBC6-D42B-4AB4-AE4F-0151B71AA122}"/>
                </a:ext>
              </a:extLst>
            </p:cNvPr>
            <p:cNvCxnSpPr/>
            <p:nvPr/>
          </p:nvCxnSpPr>
          <p:spPr>
            <a:xfrm rot="16200000" flipV="1">
              <a:off x="4991100" y="1931432"/>
              <a:ext cx="990600" cy="457200"/>
            </a:xfrm>
            <a:prstGeom prst="bentConnector3">
              <a:avLst>
                <a:gd name="adj1" fmla="val 99556"/>
              </a:avLst>
            </a:prstGeom>
            <a:ln>
              <a:solidFill>
                <a:schemeClr val="accent4"/>
              </a:solidFill>
              <a:tailEnd type="arrow"/>
            </a:ln>
          </p:spPr>
          <p:style>
            <a:lnRef idx="2">
              <a:schemeClr val="accent1"/>
            </a:lnRef>
            <a:fillRef idx="0">
              <a:schemeClr val="accent1"/>
            </a:fillRef>
            <a:effectRef idx="1">
              <a:schemeClr val="accent1"/>
            </a:effectRef>
            <a:fontRef idx="minor">
              <a:schemeClr val="tx1"/>
            </a:fontRef>
          </p:style>
        </p:cxnSp>
        <p:cxnSp>
          <p:nvCxnSpPr>
            <p:cNvPr id="64" name="Straight Arrow Connector 63">
              <a:extLst>
                <a:ext uri="{FF2B5EF4-FFF2-40B4-BE49-F238E27FC236}">
                  <a16:creationId xmlns:a16="http://schemas.microsoft.com/office/drawing/2014/main" id="{EF652033-5DE0-439C-8564-93639A13D8FF}"/>
                </a:ext>
              </a:extLst>
            </p:cNvPr>
            <p:cNvCxnSpPr/>
            <p:nvPr/>
          </p:nvCxnSpPr>
          <p:spPr>
            <a:xfrm>
              <a:off x="4572000" y="1664732"/>
              <a:ext cx="0" cy="228600"/>
            </a:xfrm>
            <a:prstGeom prst="straightConnector1">
              <a:avLst/>
            </a:prstGeom>
            <a:ln>
              <a:solidFill>
                <a:schemeClr val="accent4"/>
              </a:solidFill>
              <a:tailEnd type="arrow"/>
            </a:ln>
          </p:spPr>
          <p:style>
            <a:lnRef idx="2">
              <a:schemeClr val="accent1"/>
            </a:lnRef>
            <a:fillRef idx="0">
              <a:schemeClr val="accent1"/>
            </a:fillRef>
            <a:effectRef idx="1">
              <a:schemeClr val="accent1"/>
            </a:effectRef>
            <a:fontRef idx="minor">
              <a:schemeClr val="tx1"/>
            </a:fontRef>
          </p:style>
        </p:cxnSp>
        <p:cxnSp>
          <p:nvCxnSpPr>
            <p:cNvPr id="65" name="Elbow Connector 57">
              <a:extLst>
                <a:ext uri="{FF2B5EF4-FFF2-40B4-BE49-F238E27FC236}">
                  <a16:creationId xmlns:a16="http://schemas.microsoft.com/office/drawing/2014/main" id="{C83AD9CB-98E4-4AB4-B107-A288B928EACC}"/>
                </a:ext>
              </a:extLst>
            </p:cNvPr>
            <p:cNvCxnSpPr/>
            <p:nvPr/>
          </p:nvCxnSpPr>
          <p:spPr>
            <a:xfrm rot="5400000" flipH="1" flipV="1">
              <a:off x="6172200" y="1893332"/>
              <a:ext cx="990600" cy="533400"/>
            </a:xfrm>
            <a:prstGeom prst="bentConnector3">
              <a:avLst>
                <a:gd name="adj1" fmla="val -1505"/>
              </a:avLst>
            </a:prstGeom>
            <a:ln>
              <a:solidFill>
                <a:schemeClr val="accent4"/>
              </a:solidFill>
              <a:tailEnd type="arrow"/>
            </a:ln>
          </p:spPr>
          <p:style>
            <a:lnRef idx="2">
              <a:schemeClr val="accent1"/>
            </a:lnRef>
            <a:fillRef idx="0">
              <a:schemeClr val="accent1"/>
            </a:fillRef>
            <a:effectRef idx="1">
              <a:schemeClr val="accent1"/>
            </a:effectRef>
            <a:fontRef idx="minor">
              <a:schemeClr val="tx1"/>
            </a:fontRef>
          </p:style>
        </p:cxnSp>
        <p:cxnSp>
          <p:nvCxnSpPr>
            <p:cNvPr id="66" name="Straight Arrow Connector 65">
              <a:extLst>
                <a:ext uri="{FF2B5EF4-FFF2-40B4-BE49-F238E27FC236}">
                  <a16:creationId xmlns:a16="http://schemas.microsoft.com/office/drawing/2014/main" id="{F7D97351-F3B7-45F9-9A8D-60C42BF9C50B}"/>
                </a:ext>
              </a:extLst>
            </p:cNvPr>
            <p:cNvCxnSpPr/>
            <p:nvPr/>
          </p:nvCxnSpPr>
          <p:spPr>
            <a:xfrm>
              <a:off x="6248400" y="1675588"/>
              <a:ext cx="0" cy="228600"/>
            </a:xfrm>
            <a:prstGeom prst="straightConnector1">
              <a:avLst/>
            </a:prstGeom>
            <a:ln>
              <a:solidFill>
                <a:schemeClr val="accent4"/>
              </a:solidFill>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748018365"/>
      </p:ext>
    </p:extLst>
  </p:cSld>
  <p:clrMapOvr>
    <a:masterClrMapping/>
  </p:clrMapOvr>
</p:sld>
</file>

<file path=ppt/theme/theme1.xml><?xml version="1.0" encoding="utf-8"?>
<a:theme xmlns:a="http://schemas.openxmlformats.org/drawingml/2006/main" name="Intel dark blue background">
  <a:themeElements>
    <a:clrScheme name="intel">
      <a:dk1>
        <a:srgbClr val="000000"/>
      </a:dk1>
      <a:lt1>
        <a:srgbClr val="FFFFFF"/>
      </a:lt1>
      <a:dk2>
        <a:srgbClr val="0860A8"/>
      </a:dk2>
      <a:lt2>
        <a:srgbClr val="FFFFFF"/>
      </a:lt2>
      <a:accent1>
        <a:srgbClr val="339933"/>
      </a:accent1>
      <a:accent2>
        <a:srgbClr val="FF6600"/>
      </a:accent2>
      <a:accent3>
        <a:srgbClr val="FFC000"/>
      </a:accent3>
      <a:accent4>
        <a:srgbClr val="CC0066"/>
      </a:accent4>
      <a:accent5>
        <a:srgbClr val="66CCFF"/>
      </a:accent5>
      <a:accent6>
        <a:srgbClr val="808080"/>
      </a:accent6>
      <a:hlink>
        <a:srgbClr val="FFC000"/>
      </a:hlink>
      <a:folHlink>
        <a:srgbClr val="000000"/>
      </a:folHlink>
    </a:clrScheme>
    <a:fontScheme name="2_Architecture">
      <a:majorFont>
        <a:latin typeface="Neo Sans Intel Medium"/>
        <a:ea typeface=""/>
        <a:cs typeface="Arial"/>
      </a:majorFont>
      <a:minorFont>
        <a:latin typeface="Neo Sans Inte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372" tIns="45688" rIns="91372" bIns="45688" numCol="1" anchor="t" anchorCtr="1" compatLnSpc="1">
        <a:prstTxWarp prst="textNoShape">
          <a:avLst/>
        </a:prstTxWarp>
        <a:spAutoFit/>
      </a:bodyPr>
      <a:lstStyle>
        <a:defPPr marL="0" marR="0" indent="0" algn="ctr" defTabSz="914400" rtl="0" eaLnBrk="1" fontAlgn="base" latinLnBrk="0" hangingPunct="1">
          <a:lnSpc>
            <a:spcPct val="95000"/>
          </a:lnSpc>
          <a:spcBef>
            <a:spcPct val="30000"/>
          </a:spcBef>
          <a:spcAft>
            <a:spcPct val="0"/>
          </a:spcAft>
          <a:buClr>
            <a:schemeClr val="tx1"/>
          </a:buClr>
          <a:buSzTx/>
          <a:buFont typeface="Wingdings" pitchFamily="2" charset="2"/>
          <a:buNone/>
          <a:tabLst/>
          <a:defRPr kumimoji="0" lang="en-US" sz="2000" b="0" i="0" u="none" strike="noStrike" cap="none" normalizeH="0" baseline="0" smtClean="0">
            <a:ln>
              <a:noFill/>
            </a:ln>
            <a:solidFill>
              <a:srgbClr val="FFFFFF"/>
            </a:solidFill>
            <a:effectLst>
              <a:outerShdw blurRad="38100" dist="38100" dir="2700000" algn="tl">
                <a:srgbClr val="000000">
                  <a:alpha val="43137"/>
                </a:srgbClr>
              </a:outerShdw>
            </a:effectLst>
            <a:latin typeface="Arial Narrow" pitchFamily="34" charset="0"/>
            <a:cs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372" tIns="45688" rIns="91372" bIns="45688" numCol="1" anchor="t" anchorCtr="1" compatLnSpc="1">
        <a:prstTxWarp prst="textNoShape">
          <a:avLst/>
        </a:prstTxWarp>
        <a:spAutoFit/>
      </a:bodyPr>
      <a:lstStyle>
        <a:defPPr marL="0" marR="0" indent="0" algn="ctr" defTabSz="914400" rtl="0" eaLnBrk="1" fontAlgn="base" latinLnBrk="0" hangingPunct="1">
          <a:lnSpc>
            <a:spcPct val="95000"/>
          </a:lnSpc>
          <a:spcBef>
            <a:spcPct val="30000"/>
          </a:spcBef>
          <a:spcAft>
            <a:spcPct val="0"/>
          </a:spcAft>
          <a:buClr>
            <a:schemeClr val="tx1"/>
          </a:buClr>
          <a:buSzTx/>
          <a:buFont typeface="Wingdings" pitchFamily="2" charset="2"/>
          <a:buNone/>
          <a:tabLst/>
          <a:defRPr kumimoji="0" lang="en-US" sz="2000" b="0" i="0" u="none" strike="noStrike" cap="none" normalizeH="0" baseline="0" smtClean="0">
            <a:ln>
              <a:noFill/>
            </a:ln>
            <a:solidFill>
              <a:srgbClr val="FFFFFF"/>
            </a:solidFill>
            <a:effectLst>
              <a:outerShdw blurRad="38100" dist="38100" dir="2700000" algn="tl">
                <a:srgbClr val="000000">
                  <a:alpha val="43137"/>
                </a:srgbClr>
              </a:outerShdw>
            </a:effectLst>
            <a:latin typeface="Arial Narrow" pitchFamily="34" charset="0"/>
            <a:cs typeface="Arial" charset="0"/>
          </a:defRPr>
        </a:defPPr>
      </a:lstStyle>
    </a:lnDef>
  </a:objectDefaults>
  <a:extraClrSchemeLst>
    <a:extraClrScheme>
      <a:clrScheme name="2_Architectur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Architectur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2_Architectur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Architectur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Architectur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Architectur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2_Architectur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Architecture 8">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5BB3B9"/>
        </a:hlink>
        <a:folHlink>
          <a:srgbClr val="CC00FF"/>
        </a:folHlink>
      </a:clrScheme>
      <a:clrMap bg1="dk2" tx1="lt1" bg2="dk1" tx2="lt2" accent1="accent1" accent2="accent2" accent3="accent3" accent4="accent4" accent5="accent5" accent6="accent6" hlink="hlink" folHlink="folHlink"/>
    </a:extraClrScheme>
    <a:extraClrScheme>
      <a:clrScheme name="2_Architecture 9">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FFCC00"/>
        </a:hlink>
        <a:folHlink>
          <a:srgbClr val="CC00FF"/>
        </a:folHlink>
      </a:clrScheme>
      <a:clrMap bg1="dk2" tx1="lt1" bg2="dk1" tx2="lt2" accent1="accent1" accent2="accent2" accent3="accent3" accent4="accent4" accent5="accent5" accent6="accent6" hlink="hlink" folHlink="folHlink"/>
    </a:extraClrScheme>
    <a:extraClrScheme>
      <a:clrScheme name="2_Architecture 10">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CC00FF"/>
        </a:folHlink>
      </a:clrScheme>
      <a:clrMap bg1="dk2" tx1="lt1" bg2="dk1" tx2="lt2" accent1="accent1" accent2="accent2" accent3="accent3" accent4="accent4" accent5="accent5" accent6="accent6" hlink="hlink" folHlink="folHlink"/>
    </a:extraClrScheme>
    <a:extraClrScheme>
      <a:clrScheme name="2_Architecture 11">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CC0099"/>
        </a:folHlink>
      </a:clrScheme>
      <a:clrMap bg1="dk2" tx1="lt1" bg2="dk1" tx2="lt2" accent1="accent1" accent2="accent2" accent3="accent3" accent4="accent4" accent5="accent5" accent6="accent6" hlink="hlink" folHlink="folHlink"/>
    </a:extraClrScheme>
    <a:extraClrScheme>
      <a:clrScheme name="2_Architecture 12">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AA014C"/>
        </a:folHlink>
      </a:clrScheme>
      <a:clrMap bg1="dk2" tx1="lt1" bg2="dk1" tx2="lt2" accent1="accent1" accent2="accent2" accent3="accent3" accent4="accent4" accent5="accent5" accent6="accent6" hlink="hlink" folHlink="folHlink"/>
    </a:extraClrScheme>
    <a:extraClrScheme>
      <a:clrScheme name="2_Architecture 13">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C5C0"/>
        </a:hlink>
        <a:folHlink>
          <a:srgbClr val="AA014C"/>
        </a:folHlink>
      </a:clrScheme>
      <a:clrMap bg1="dk2" tx1="lt1" bg2="dk1" tx2="lt2" accent1="accent1" accent2="accent2" accent3="accent3" accent4="accent4" accent5="accent5" accent6="accent6" hlink="hlink" folHlink="folHlink"/>
    </a:extraClrScheme>
    <a:extraClrScheme>
      <a:clrScheme name="2_Architecture 14">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00C5C0"/>
        </a:hlink>
        <a:folHlink>
          <a:srgbClr val="AA014C"/>
        </a:folHlink>
      </a:clrScheme>
      <a:clrMap bg1="dk2" tx1="lt1" bg2="dk1" tx2="lt2" accent1="accent1" accent2="accent2" accent3="accent3" accent4="accent4" accent5="accent5" accent6="accent6" hlink="hlink" folHlink="folHlink"/>
    </a:extraClrScheme>
    <a:extraClrScheme>
      <a:clrScheme name="2_Architecture 15">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10C8E1"/>
        </a:hlink>
        <a:folHlink>
          <a:srgbClr val="AA014C"/>
        </a:folHlink>
      </a:clrScheme>
      <a:clrMap bg1="dk2" tx1="lt1" bg2="dk1" tx2="lt2" accent1="accent1" accent2="accent2" accent3="accent3" accent4="accent4" accent5="accent5" accent6="accent6" hlink="hlink" folHlink="folHlink"/>
    </a:extraClrScheme>
    <a:extraClrScheme>
      <a:clrScheme name="2_Architecture 16">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10C8E1"/>
        </a:hlink>
        <a:folHlink>
          <a:srgbClr val="F3016E"/>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7B6A5FA-AEDC-493D-A38F-607DB1F3875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Academic presentation for college course (paper and pencil design)</Template>
  <TotalTime>0</TotalTime>
  <Words>3412</Words>
  <Application>Microsoft Office PowerPoint</Application>
  <PresentationFormat>On-screen Show (4:3)</PresentationFormat>
  <Paragraphs>454</Paragraphs>
  <Slides>24</Slides>
  <Notes>3</Notes>
  <HiddenSlides>0</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24</vt:i4>
      </vt:variant>
    </vt:vector>
  </HeadingPairs>
  <TitlesOfParts>
    <vt:vector size="39" baseType="lpstr">
      <vt:lpstr>Arial</vt:lpstr>
      <vt:lpstr>Arial Narrow</vt:lpstr>
      <vt:lpstr>Calibri</vt:lpstr>
      <vt:lpstr>Calibri Light</vt:lpstr>
      <vt:lpstr>Consolas</vt:lpstr>
      <vt:lpstr>Courier New</vt:lpstr>
      <vt:lpstr>Droid Sans Mono</vt:lpstr>
      <vt:lpstr>Franklin Gothic Book</vt:lpstr>
      <vt:lpstr>Impact</vt:lpstr>
      <vt:lpstr>Neo Sans Intel</vt:lpstr>
      <vt:lpstr>Neo Sans Intel Medium</vt:lpstr>
      <vt:lpstr>Wingdings</vt:lpstr>
      <vt:lpstr>Wingdings 2</vt:lpstr>
      <vt:lpstr>Intel dark blue background</vt:lpstr>
      <vt:lpstr>Crop</vt:lpstr>
      <vt:lpstr>Process API</vt:lpstr>
      <vt:lpstr>Running Another Program from a C/C++ program</vt:lpstr>
      <vt:lpstr>Example: One Program Running Another</vt:lpstr>
      <vt:lpstr>What happens in exec()</vt:lpstr>
      <vt:lpstr>What happens in exec() contd</vt:lpstr>
      <vt:lpstr>Example: contd.</vt:lpstr>
      <vt:lpstr>To Avoid Image Overwrite</vt:lpstr>
      <vt:lpstr>Creating New Processes</vt:lpstr>
      <vt:lpstr>Creating a New Process</vt:lpstr>
      <vt:lpstr>Example: Fork</vt:lpstr>
      <vt:lpstr>Controlling Fork()-ed Processes</vt:lpstr>
      <vt:lpstr>Example</vt:lpstr>
      <vt:lpstr>Example – with Parent Delayed</vt:lpstr>
      <vt:lpstr>Coordinating Processes</vt:lpstr>
      <vt:lpstr>Synchronizing Processes - Example</vt:lpstr>
      <vt:lpstr>wait: Synchronizing With Children</vt:lpstr>
      <vt:lpstr>Reaping Processes using wait()/waitpid()</vt:lpstr>
      <vt:lpstr>Reaping Processes using wait()</vt:lpstr>
      <vt:lpstr>Automatic Reap w/o wait()</vt:lpstr>
      <vt:lpstr>Automatic Reap w/o wait() – Another Scenario</vt:lpstr>
      <vt:lpstr>Zombie State</vt:lpstr>
      <vt:lpstr>Multiple Fork()s - Example </vt:lpstr>
      <vt:lpstr>Fork Example 1</vt:lpstr>
      <vt:lpstr>Key Learnings Today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2015-01-20T03:39:06Z</dcterms:created>
  <dcterms:modified xsi:type="dcterms:W3CDTF">2020-09-09T06:07:44Z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TC101671251033</vt:lpwstr>
  </property>
</Properties>
</file>