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23"/>
  </p:notesMasterIdLst>
  <p:sldIdLst>
    <p:sldId id="256" r:id="rId4"/>
    <p:sldId id="257" r:id="rId5"/>
    <p:sldId id="262" r:id="rId6"/>
    <p:sldId id="264" r:id="rId7"/>
    <p:sldId id="300" r:id="rId8"/>
    <p:sldId id="301" r:id="rId9"/>
    <p:sldId id="269" r:id="rId10"/>
    <p:sldId id="272" r:id="rId11"/>
    <p:sldId id="274" r:id="rId12"/>
    <p:sldId id="273" r:id="rId13"/>
    <p:sldId id="279" r:id="rId14"/>
    <p:sldId id="311" r:id="rId15"/>
    <p:sldId id="287" r:id="rId16"/>
    <p:sldId id="303" r:id="rId17"/>
    <p:sldId id="292" r:id="rId18"/>
    <p:sldId id="294" r:id="rId19"/>
    <p:sldId id="304" r:id="rId20"/>
    <p:sldId id="310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084" autoAdjust="0"/>
  </p:normalViewPr>
  <p:slideViewPr>
    <p:cSldViewPr>
      <p:cViewPr>
        <p:scale>
          <a:sx n="150" d="100"/>
          <a:sy n="150" d="100"/>
        </p:scale>
        <p:origin x="-306" y="-20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4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msgtyp in receive can be used for message selection.</a:t>
            </a:r>
          </a:p>
        </p:txBody>
      </p:sp>
    </p:spTree>
    <p:extLst>
      <p:ext uri="{BB962C8B-B14F-4D97-AF65-F5344CB8AC3E}">
        <p14:creationId xmlns:p14="http://schemas.microsoft.com/office/powerpoint/2010/main" val="49540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BDBA4B-4277-4C30-9F26-68E5E291DB5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D1BFF07-CB9E-41AE-A2AC-470C8407FA3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4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4840AF5-965D-47F8-AF00-4E67EBC76C73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6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4B3901-B990-4BB6-9E5A-0E597A2AC35B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55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0698D014-066A-4469-8A3E-0A4A13BA5297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26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35806-9271-44D5-B70E-578193E64FFF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5CAFBF-6016-4D07-9307-51D091C08E2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40EBD435-5003-471D-8754-77A21602FE0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7C1A64-8F64-4B7F-8197-C6B50A0FF011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66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DD5-7B7F-40FC-BA51-BBD8F8DB009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15BF5E02-9C96-4877-A228-68B8F6B5D23E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29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8B9D3C-894F-4891-A634-B013854F539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EE21B7F-9CCC-4DC3-88D5-3D3202EB02A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6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vancedlinuxprogramm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sna.edu/Users/cs/wcbrown/courses/IC221/Calendar.html" TargetMode="External"/><Relationship Id="rId4" Type="http://schemas.openxmlformats.org/officeDocument/2006/relationships/hyperlink" Target="https://courses.engr.illinois.edu/cs241/fa201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7239000" cy="26670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Inter-Process Communication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	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57"/>
            <a:ext cx="7543800" cy="1051728"/>
          </a:xfrm>
        </p:spPr>
        <p:txBody>
          <a:bodyPr/>
          <a:lstStyle/>
          <a:p>
            <a:r>
              <a:rPr lang="en-US" dirty="0"/>
              <a:t>FIFO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457200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FIFO_NAME "test.txt"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mkfifo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FIFO_NAME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"Waiting for readers...\n"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FIFO_NAME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O_WRONLY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//open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"Got a reader--type some stuff\n"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"quit"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)))==-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printf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"SENDER:wrote %d bytes\n"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//unlink (FIFO_NAME);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148179"/>
            <a:ext cx="4343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"waiting for writers...\n"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FIFO_NAME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O_RDONLY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"got a writer\n"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'\0'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"RECV: Read %d bytes: \"%s\"\n"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0" y="68580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533400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</p:spTree>
    <p:extLst>
      <p:ext uri="{BB962C8B-B14F-4D97-AF65-F5344CB8AC3E}">
        <p14:creationId xmlns:p14="http://schemas.microsoft.com/office/powerpoint/2010/main" val="239338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200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7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F03-578D-4B9A-8FB2-FA94513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066800"/>
          </a:xfrm>
        </p:spPr>
        <p:txBody>
          <a:bodyPr/>
          <a:lstStyle/>
          <a:p>
            <a:r>
              <a:rPr lang="en-US" dirty="0"/>
              <a:t>Added Features of  MQ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B799-8567-402F-85E5-DB5E91A0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648200"/>
          </a:xfrm>
        </p:spPr>
        <p:txBody>
          <a:bodyPr/>
          <a:lstStyle/>
          <a:p>
            <a:r>
              <a:rPr lang="en-US" dirty="0"/>
              <a:t>Supports Priority of messages, effectively changing the FIFO order of the messages (note pipe/FIFO messages are only FIFO)</a:t>
            </a:r>
          </a:p>
          <a:p>
            <a:r>
              <a:rPr lang="en-US" dirty="0"/>
              <a:t>Multiple processes can read from or write into the same message queue – not possible in FIFO</a:t>
            </a:r>
          </a:p>
          <a:p>
            <a:r>
              <a:rPr lang="en-US" dirty="0"/>
              <a:t>Allows for asynchronous delivery of messages</a:t>
            </a:r>
          </a:p>
          <a:p>
            <a:pPr lvl="1"/>
            <a:r>
              <a:rPr lang="en-US" dirty="0"/>
              <a:t>The recipient process sets up notification of message receipt using </a:t>
            </a:r>
            <a:r>
              <a:rPr lang="en-US" i="0" dirty="0" err="1">
                <a:latin typeface="Consolas" panose="020B0609020204030204" pitchFamily="49" charset="0"/>
              </a:rPr>
              <a:t>mq_notify</a:t>
            </a:r>
            <a:r>
              <a:rPr lang="en-US" i="0" dirty="0">
                <a:latin typeface="Consolas" panose="020B0609020204030204" pitchFamily="49" charset="0"/>
              </a:rPr>
              <a:t>()</a:t>
            </a:r>
          </a:p>
          <a:p>
            <a:endParaRPr lang="en-US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941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Message Queues</a:t>
            </a:r>
          </a:p>
        </p:txBody>
      </p:sp>
      <p:sp>
        <p:nvSpPr>
          <p:cNvPr id="46100" name="Text Box 1028"/>
          <p:cNvSpPr txBox="1">
            <a:spLocks noChangeArrowheads="1"/>
          </p:cNvSpPr>
          <p:nvPr/>
        </p:nvSpPr>
        <p:spPr bwMode="auto">
          <a:xfrm>
            <a:off x="4038600" y="12731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677AA-F10A-4907-AC26-9625D3BB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1" y="2022187"/>
            <a:ext cx="696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mq_open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 *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oflag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	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mode_t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struct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mq_attr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attr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826F7-D0A9-4A5C-8B81-2776BD58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68" y="3068209"/>
            <a:ext cx="6964363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mq_send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mqdes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unsigned 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msg_prio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2D25-5C04-4008-9D1E-CF18ECD5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1" y="4036444"/>
            <a:ext cx="696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mq_receive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mqdes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char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unsigned int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msg_prio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8D8A4-3F3A-4994-A616-3937BFED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11" y="5090156"/>
            <a:ext cx="6964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mq_close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mqd_t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mqdes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96179"/>
            <a:ext cx="8214360" cy="818221"/>
          </a:xfrm>
        </p:spPr>
        <p:txBody>
          <a:bodyPr/>
          <a:lstStyle/>
          <a:p>
            <a:r>
              <a:rPr lang="en-US" dirty="0"/>
              <a:t>Message Queue –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751344"/>
            <a:ext cx="8458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(char* msg){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mqd_t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testqueue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O_RDWR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O_CREAT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mq_send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msg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)&lt;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"MQ Send failure"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"MQ Put: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913" y="3336667"/>
            <a:ext cx="84582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recieve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mqd_t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testqueue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O_RDWR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O_CREAT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mq_getattr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attribute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mq_msgsize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mq_receive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mq_msgsize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"MQ Receive Got: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//clean-up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mq_close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mq_unlink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testqueue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"); // remove from Kernel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9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4222750"/>
            <a:ext cx="8070850" cy="2133600"/>
          </a:xfrm>
        </p:spPr>
        <p:txBody>
          <a:bodyPr>
            <a:normAutofit/>
          </a:bodyPr>
          <a:lstStyle/>
          <a:p>
            <a:r>
              <a:rPr lang="en-US" dirty="0"/>
              <a:t>Processes request the segment </a:t>
            </a:r>
          </a:p>
          <a:p>
            <a:r>
              <a:rPr lang="en-US" dirty="0"/>
              <a:t>OS maintains the segment – it persists w/o any processes connected</a:t>
            </a:r>
          </a:p>
          <a:p>
            <a:r>
              <a:rPr lang="en-US" dirty="0"/>
              <a:t>Processes can </a:t>
            </a:r>
            <a:r>
              <a:rPr lang="en-US" dirty="0">
                <a:latin typeface="Consolas" panose="020B0609020204030204" pitchFamily="49" charset="0"/>
              </a:rPr>
              <a:t>map/</a:t>
            </a:r>
            <a:r>
              <a:rPr lang="en-US" dirty="0" err="1">
                <a:latin typeface="Consolas" panose="020B0609020204030204" pitchFamily="49" charset="0"/>
              </a:rPr>
              <a:t>unmap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the segment</a:t>
            </a:r>
          </a:p>
          <a:p>
            <a:r>
              <a:rPr lang="en-US" dirty="0"/>
              <a:t>Synchronization is now up to the processes</a:t>
            </a:r>
          </a:p>
          <a:p>
            <a:pPr lvl="1"/>
            <a:r>
              <a:rPr lang="en-US" dirty="0"/>
              <a:t>No send/receive functions, must use “Kernel Semaphores”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295400" y="1577975"/>
            <a:ext cx="6705600" cy="2590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909763"/>
            <a:ext cx="1828800" cy="8302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Process A</a:t>
            </a:r>
          </a:p>
          <a:p>
            <a:pPr>
              <a:defRPr/>
            </a:pPr>
            <a:endParaRPr lang="en-US" dirty="0">
              <a:latin typeface="Comic Sans MS"/>
            </a:endParaRPr>
          </a:p>
          <a:p>
            <a:pPr>
              <a:defRPr/>
            </a:pPr>
            <a:endParaRPr lang="en-US" dirty="0">
              <a:latin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3463" y="3271838"/>
            <a:ext cx="2217737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OS Address Space</a:t>
            </a: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2743200" y="2362200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906588"/>
            <a:ext cx="1828800" cy="8318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Process B</a:t>
            </a:r>
          </a:p>
          <a:p>
            <a:pPr>
              <a:defRPr/>
            </a:pPr>
            <a:endParaRPr lang="en-US" dirty="0">
              <a:latin typeface="Comic Sans MS"/>
            </a:endParaRPr>
          </a:p>
          <a:p>
            <a:pPr>
              <a:defRPr/>
            </a:pPr>
            <a:endParaRPr lang="en-US" dirty="0">
              <a:latin typeface="Comic Sans MS"/>
            </a:endParaRPr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6705600" y="2360613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4114800" y="2873375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cxnSp>
        <p:nvCxnSpPr>
          <p:cNvPr id="56331" name="Straight Arrow Connector 11"/>
          <p:cNvCxnSpPr>
            <a:cxnSpLocks noChangeShapeType="1"/>
            <a:stCxn id="56330" idx="2"/>
            <a:endCxn id="56327" idx="5"/>
          </p:cNvCxnSpPr>
          <p:nvPr/>
        </p:nvCxnSpPr>
        <p:spPr bwMode="auto">
          <a:xfrm flipH="1" flipV="1">
            <a:off x="3263900" y="2622550"/>
            <a:ext cx="850900" cy="403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Straight Arrow Connector 13"/>
          <p:cNvCxnSpPr>
            <a:cxnSpLocks noChangeShapeType="1"/>
            <a:stCxn id="56330" idx="6"/>
            <a:endCxn id="56329" idx="3"/>
          </p:cNvCxnSpPr>
          <p:nvPr/>
        </p:nvCxnSpPr>
        <p:spPr bwMode="auto">
          <a:xfrm flipV="1">
            <a:off x="4724400" y="2620963"/>
            <a:ext cx="2070100" cy="404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991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 – POSIX functions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/>
              <a:t>: creates a shared memory segment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ftruncate</a:t>
            </a:r>
            <a:r>
              <a:rPr lang="en-US" dirty="0"/>
              <a:t>: sets the size of a shared memory segment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/>
              <a:t>: maps the shared memory object to the process’s address space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dirty="0"/>
              <a:t>: </a:t>
            </a:r>
            <a:r>
              <a:rPr lang="en-US" dirty="0" err="1"/>
              <a:t>unmaps</a:t>
            </a:r>
            <a:r>
              <a:rPr lang="en-US" dirty="0"/>
              <a:t> from process’s address space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shm_unlink</a:t>
            </a:r>
            <a:r>
              <a:rPr lang="en-US" dirty="0"/>
              <a:t>: removes the shared memory segment from the kernel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: closes the file descriptor associated with the shared memory </a:t>
            </a:r>
            <a:r>
              <a:rPr lang="en-US" dirty="0" err="1"/>
              <a:t>segrment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47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081"/>
            <a:ext cx="7543800" cy="968437"/>
          </a:xfrm>
        </p:spPr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8001000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my_shm_connect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shm_open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O_RDWR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O_CREAT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0644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ftruncate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//set the length to 1024, the default is 0, so this is a necessary step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PROT_READ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PROT_WRITE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MAP_SHARED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map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"Cannot create shared memory\n"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exit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85800" y="3856799"/>
            <a:ext cx="8001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"/testing"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my_shm_connect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strcpy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putting data by just copying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"Put message: %s\n"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close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close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does not remove the segment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munmap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is a bit redundant,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081"/>
            <a:ext cx="7543800" cy="968437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Memory Example-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371600"/>
            <a:ext cx="7772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receive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name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"/testing"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my_shm_connect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"Got message: %s\n"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shm_unlink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//this removes the segment from Kernel, this is a necessary clean up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exit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6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Kernel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do we </a:t>
            </a:r>
            <a:r>
              <a:rPr lang="en-US" b="1" dirty="0">
                <a:solidFill>
                  <a:srgbClr val="FF0000"/>
                </a:solidFill>
              </a:rPr>
              <a:t>synchronize processes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We will again need semaphores, but this time </a:t>
            </a:r>
            <a:r>
              <a:rPr lang="en-US" dirty="0">
                <a:solidFill>
                  <a:srgbClr val="00B050"/>
                </a:solidFill>
              </a:rPr>
              <a:t>Kernel Semaphores</a:t>
            </a:r>
          </a:p>
          <a:p>
            <a:pPr lvl="1"/>
            <a:r>
              <a:rPr lang="en-US" dirty="0"/>
              <a:t>They are visible to separate processes who do not share address space</a:t>
            </a:r>
          </a:p>
          <a:p>
            <a:r>
              <a:rPr lang="en-US" dirty="0"/>
              <a:t>Operations on Kernel Semaphore: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…) </a:t>
            </a:r>
            <a:r>
              <a:rPr lang="en-US" dirty="0"/>
              <a:t>to create or connect to a semaphore</a:t>
            </a:r>
          </a:p>
          <a:p>
            <a:pPr lvl="2"/>
            <a:r>
              <a:rPr lang="en-US" dirty="0"/>
              <a:t>The name argument must start with a “/”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/>
              <a:t>closes a semaphore</a:t>
            </a:r>
          </a:p>
          <a:p>
            <a:pPr lvl="2"/>
            <a:r>
              <a:rPr lang="en-US" dirty="0"/>
              <a:t>It does not destroy it from Kernel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sem_unlink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removes from Kernel</a:t>
            </a:r>
          </a:p>
          <a:p>
            <a:pPr lvl="2"/>
            <a:r>
              <a:rPr lang="en-US" dirty="0"/>
              <a:t>Must be put in the destructor </a:t>
            </a:r>
            <a:r>
              <a:rPr lang="en-US"/>
              <a:t>for PA3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waiting for an event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signaling that an event has </a:t>
            </a:r>
            <a:r>
              <a:rPr lang="en-US" dirty="0" err="1"/>
              <a:t>occured</a:t>
            </a:r>
            <a:endParaRPr lang="en-US" dirty="0"/>
          </a:p>
          <a:p>
            <a:r>
              <a:rPr lang="en-US" dirty="0"/>
              <a:t>Find out more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sem_overview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r>
              <a:rPr lang="en-US" dirty="0"/>
              <a:t> in man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0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79525"/>
            <a:ext cx="7200900" cy="48926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IPC </a:t>
            </a:r>
            <a:r>
              <a:rPr lang="en-US" altLang="en-US" dirty="0" err="1"/>
              <a:t>Methos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Pipes and FIFO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Message Passing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Semaphore Sets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Signals</a:t>
            </a:r>
            <a:endParaRPr lang="en-US" altLang="en-US" sz="18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rgbClr val="C00000"/>
                </a:solidFill>
              </a:rPr>
              <a:t>References: 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Beej’s guide to Inter Process Communication for the code examples (https://beej.us/guide/bgipc/)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Understanding Unix/Linux Programming, Bruce </a:t>
            </a:r>
            <a:r>
              <a:rPr lang="en-US" altLang="en-US" sz="1600" dirty="0" err="1">
                <a:solidFill>
                  <a:srgbClr val="C00000"/>
                </a:solidFill>
              </a:rPr>
              <a:t>Molay</a:t>
            </a:r>
            <a:r>
              <a:rPr lang="en-US" altLang="en-US" sz="1600" dirty="0">
                <a:solidFill>
                  <a:srgbClr val="C00000"/>
                </a:solidFill>
              </a:rPr>
              <a:t>, Chapters 10, 15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  <a:hlinkClick r:id="rId3"/>
              </a:rPr>
              <a:t>Advanced Linux Programming </a:t>
            </a:r>
            <a:r>
              <a:rPr lang="en-US" altLang="en-US" sz="1600" dirty="0" err="1">
                <a:solidFill>
                  <a:srgbClr val="C00000"/>
                </a:solidFill>
                <a:hlinkClick r:id="rId3"/>
              </a:rPr>
              <a:t>Ch</a:t>
            </a:r>
            <a:r>
              <a:rPr lang="en-US" altLang="en-US" sz="1600" dirty="0">
                <a:solidFill>
                  <a:srgbClr val="C00000"/>
                </a:solidFill>
                <a:hlinkClick r:id="rId3"/>
              </a:rPr>
              <a:t> 5</a:t>
            </a:r>
            <a:endParaRPr lang="en-US" altLang="en-US" sz="16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Some material also directly taken or adapted with changes from </a:t>
            </a:r>
            <a:r>
              <a:rPr lang="en-US" altLang="en-US" sz="1600" dirty="0">
                <a:solidFill>
                  <a:srgbClr val="C00000"/>
                </a:solidFill>
                <a:hlinkClick r:id="rId4"/>
              </a:rPr>
              <a:t>Illinois course in System Programming</a:t>
            </a:r>
            <a:r>
              <a:rPr lang="en-US" altLang="en-US" sz="1600" dirty="0">
                <a:solidFill>
                  <a:srgbClr val="C00000"/>
                </a:solidFill>
              </a:rPr>
              <a:t> (Prof. </a:t>
            </a:r>
            <a:r>
              <a:rPr lang="en-US" altLang="en-US" sz="1600" dirty="0" err="1">
                <a:solidFill>
                  <a:srgbClr val="C00000"/>
                </a:solidFill>
              </a:rPr>
              <a:t>Angrave</a:t>
            </a:r>
            <a:r>
              <a:rPr lang="en-US" altLang="en-US" sz="1600" dirty="0">
                <a:solidFill>
                  <a:srgbClr val="C00000"/>
                </a:solidFill>
              </a:rPr>
              <a:t>), UCSD (Prof. </a:t>
            </a:r>
            <a:r>
              <a:rPr lang="en-US" altLang="en-US" sz="1600" dirty="0" err="1">
                <a:solidFill>
                  <a:srgbClr val="C00000"/>
                </a:solidFill>
              </a:rPr>
              <a:t>Snoeren</a:t>
            </a:r>
            <a:r>
              <a:rPr lang="en-US" altLang="en-US" sz="1600" dirty="0">
                <a:solidFill>
                  <a:srgbClr val="C00000"/>
                </a:solidFill>
              </a:rPr>
              <a:t>), and </a:t>
            </a:r>
            <a:r>
              <a:rPr lang="en-US" altLang="en-US" sz="1600" dirty="0">
                <a:solidFill>
                  <a:srgbClr val="C00000"/>
                </a:solidFill>
                <a:hlinkClick r:id="rId5"/>
              </a:rPr>
              <a:t>USNA </a:t>
            </a:r>
            <a:r>
              <a:rPr lang="en-US" altLang="en-US" sz="1600" dirty="0">
                <a:solidFill>
                  <a:srgbClr val="C00000"/>
                </a:solidFill>
              </a:rPr>
              <a:t>(Prof. Brown)</a:t>
            </a:r>
          </a:p>
        </p:txBody>
      </p:sp>
    </p:spTree>
    <p:extLst>
      <p:ext uri="{BB962C8B-B14F-4D97-AF65-F5344CB8AC3E}">
        <p14:creationId xmlns:p14="http://schemas.microsoft.com/office/powerpoint/2010/main" val="310583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3295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IPC Fundamental Communication Models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1"/>
            <a:ext cx="5562600" cy="369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762000" y="5419886"/>
            <a:ext cx="3281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Example: pipe, </a:t>
            </a:r>
            <a:r>
              <a:rPr lang="en-US" sz="1600" b="1" dirty="0" err="1"/>
              <a:t>fifo</a:t>
            </a:r>
            <a:r>
              <a:rPr lang="en-US" sz="1600" b="1" dirty="0"/>
              <a:t>, message, </a:t>
            </a:r>
            <a:br>
              <a:rPr lang="en-US" sz="1600" b="1" dirty="0"/>
            </a:br>
            <a:r>
              <a:rPr lang="en-US" sz="1600" b="1" dirty="0"/>
              <a:t>signal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00600" y="5410200"/>
            <a:ext cx="37000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Example: shared memory, memory </a:t>
            </a:r>
            <a:br>
              <a:rPr lang="en-US" sz="1600" b="1" dirty="0"/>
            </a:br>
            <a:r>
              <a:rPr lang="en-US" sz="1600" b="1" dirty="0"/>
              <a:t>mapped file</a:t>
            </a:r>
          </a:p>
        </p:txBody>
      </p:sp>
    </p:spTree>
    <p:extLst>
      <p:ext uri="{BB962C8B-B14F-4D97-AF65-F5344CB8AC3E}">
        <p14:creationId xmlns:p14="http://schemas.microsoft.com/office/powerpoint/2010/main" val="97625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924800" cy="1485900"/>
          </a:xfrm>
        </p:spPr>
        <p:txBody>
          <a:bodyPr/>
          <a:lstStyle/>
          <a:p>
            <a:r>
              <a:rPr lang="en-US" dirty="0"/>
              <a:t>Unnamed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9927"/>
            <a:ext cx="4572000" cy="5410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pPr>
              <a:defRPr/>
            </a:pPr>
            <a:r>
              <a:rPr lang="en-US" sz="1800" dirty="0"/>
              <a:t>Returns a pair of file descriptors </a:t>
            </a:r>
          </a:p>
          <a:p>
            <a:pPr lvl="1">
              <a:defRPr/>
            </a:pPr>
            <a:r>
              <a:rPr lang="en-US" sz="1800" b="1" dirty="0" err="1"/>
              <a:t>fildes</a:t>
            </a:r>
            <a:r>
              <a:rPr lang="en-US" sz="1800" b="1" dirty="0"/>
              <a:t>[0] is the read end  </a:t>
            </a:r>
          </a:p>
          <a:p>
            <a:pPr lvl="1">
              <a:defRPr/>
            </a:pPr>
            <a:r>
              <a:rPr lang="en-US" sz="1800" b="1" dirty="0" err="1"/>
              <a:t>fildes</a:t>
            </a:r>
            <a:r>
              <a:rPr lang="en-US" sz="1800" b="1" dirty="0"/>
              <a:t>[1] is the write end</a:t>
            </a:r>
            <a:endParaRPr lang="en-US" sz="1800" dirty="0"/>
          </a:p>
          <a:p>
            <a:pPr>
              <a:defRPr/>
            </a:pPr>
            <a:r>
              <a:rPr lang="en-US" sz="1800" b="1" dirty="0"/>
              <a:t>Create a message pipe </a:t>
            </a:r>
          </a:p>
          <a:p>
            <a:pPr lvl="1">
              <a:defRPr/>
            </a:pPr>
            <a:r>
              <a:rPr lang="en-US" sz="1800" dirty="0"/>
              <a:t>Data is received in the order it was sent</a:t>
            </a:r>
          </a:p>
          <a:p>
            <a:pPr lvl="1">
              <a:defRPr/>
            </a:pPr>
            <a:r>
              <a:rPr lang="en-US" sz="1800" dirty="0"/>
              <a:t>OS enforces mutual exclusion: only one process at a time </a:t>
            </a:r>
          </a:p>
          <a:p>
            <a:pPr lvl="1">
              <a:defRPr/>
            </a:pPr>
            <a:r>
              <a:rPr lang="en-US" sz="1800" dirty="0"/>
              <a:t>Processes sharing the pipe must have same parent in common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38734E-9049-4B57-A1D4-E543E5103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46" y="5054238"/>
            <a:ext cx="3972354" cy="154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ps.prenhall.com/wps/media/objects/510/522376/images/FIG10019as.tn.jpg">
            <a:extLst>
              <a:ext uri="{FF2B5EF4-FFF2-40B4-BE49-F238E27FC236}">
                <a16:creationId xmlns:a16="http://schemas.microsoft.com/office/drawing/2014/main" id="{FB8275C5-63A3-4754-AC78-F3AB2FE6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32" y="1348761"/>
            <a:ext cx="2440268" cy="13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F4C2E-FB5D-4B40-8898-57A723432247}"/>
              </a:ext>
            </a:extLst>
          </p:cNvPr>
          <p:cNvSpPr txBox="1"/>
          <p:nvPr/>
        </p:nvSpPr>
        <p:spPr>
          <a:xfrm>
            <a:off x="7389532" y="1029730"/>
            <a:ext cx="108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BEFORE</a:t>
            </a:r>
          </a:p>
        </p:txBody>
      </p:sp>
      <p:pic>
        <p:nvPicPr>
          <p:cNvPr id="7" name="Picture 4" descr="http://wps.prenhall.com/wps/media/objects/510/522376/images/FIG10019bs.tn.jpg">
            <a:extLst>
              <a:ext uri="{FF2B5EF4-FFF2-40B4-BE49-F238E27FC236}">
                <a16:creationId xmlns:a16="http://schemas.microsoft.com/office/drawing/2014/main" id="{69739B42-0C58-4DE5-87D1-BD29C8AE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16" y="3453992"/>
            <a:ext cx="2343384" cy="13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E69E0-ADDD-4B83-85D4-3DE0ADF596CB}"/>
              </a:ext>
            </a:extLst>
          </p:cNvPr>
          <p:cNvSpPr txBox="1"/>
          <p:nvPr/>
        </p:nvSpPr>
        <p:spPr>
          <a:xfrm>
            <a:off x="7520196" y="3107679"/>
            <a:ext cx="803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25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Pipe </a:t>
            </a:r>
            <a:r>
              <a:rPr lang="en-US"/>
              <a:t>-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of any use at all ???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5867400" cy="32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4957313" cy="70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447800" y="2895600"/>
            <a:ext cx="7239000" cy="646331"/>
            <a:chOff x="1447800" y="2895600"/>
            <a:chExt cx="7239000" cy="646331"/>
          </a:xfrm>
        </p:grpSpPr>
        <p:sp>
          <p:nvSpPr>
            <p:cNvPr id="7" name="Oval 6"/>
            <p:cNvSpPr/>
            <p:nvPr/>
          </p:nvSpPr>
          <p:spPr>
            <a:xfrm>
              <a:off x="1447800" y="2982024"/>
              <a:ext cx="28956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6"/>
              <a:endCxn id="11" idx="1"/>
            </p:cNvCxnSpPr>
            <p:nvPr/>
          </p:nvCxnSpPr>
          <p:spPr>
            <a:xfrm flipV="1">
              <a:off x="4343400" y="3218766"/>
              <a:ext cx="2514600" cy="299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28956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Connects the two </a:t>
              </a:r>
              <a:r>
                <a:rPr lang="en-US" dirty="0" err="1">
                  <a:solidFill>
                    <a:srgbClr val="FF0000"/>
                  </a:solidFill>
                </a:rPr>
                <a:t>fds</a:t>
              </a:r>
              <a:r>
                <a:rPr lang="en-US" dirty="0">
                  <a:solidFill>
                    <a:srgbClr val="FF0000"/>
                  </a:solidFill>
                </a:rPr>
                <a:t> as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128588"/>
            <a:ext cx="8153400" cy="404812"/>
          </a:xfrm>
        </p:spPr>
        <p:txBody>
          <a:bodyPr>
            <a:normAutofit fontScale="90000"/>
          </a:bodyPr>
          <a:lstStyle/>
          <a:p>
            <a:r>
              <a:rPr lang="en-US" dirty="0"/>
              <a:t>Unnamed Pipe Between Two Processes</a:t>
            </a:r>
          </a:p>
        </p:txBody>
      </p:sp>
      <p:pic>
        <p:nvPicPr>
          <p:cNvPr id="7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46" y="1516698"/>
            <a:ext cx="3351919" cy="19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81" y="3860052"/>
            <a:ext cx="3351919" cy="19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>
            <a:cxnSpLocks/>
          </p:cNvCxnSpPr>
          <p:nvPr/>
        </p:nvCxnSpPr>
        <p:spPr>
          <a:xfrm rot="5400000">
            <a:off x="6286937" y="3590823"/>
            <a:ext cx="2437526" cy="228600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0474" y="1907183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5262" y="41606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2412" y="1487744"/>
            <a:ext cx="5251958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pipe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sleep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test message"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"CHILD: Sent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write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"PRNT: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Recvd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86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212841"/>
            <a:ext cx="7200900" cy="742950"/>
          </a:xfrm>
        </p:spPr>
        <p:txBody>
          <a:bodyPr/>
          <a:lstStyle/>
          <a:p>
            <a:r>
              <a:rPr lang="en-US" dirty="0"/>
              <a:t>Named Pipes (FIFO)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FIFOs are a mechanism that allow for IPC that's like using regular files, </a:t>
            </a:r>
          </a:p>
          <a:p>
            <a:r>
              <a:rPr lang="en-US" u="sng" dirty="0"/>
              <a:t>Data is never actually written to disk </a:t>
            </a:r>
            <a:r>
              <a:rPr lang="en-US" dirty="0"/>
              <a:t>(instead it is stored in buffers in memory) so the overhead of disk I/O (which is huge!) is avoided</a:t>
            </a:r>
          </a:p>
          <a:p>
            <a:pPr lvl="1"/>
            <a:r>
              <a:rPr lang="en-US" dirty="0"/>
              <a:t>Filename is only for system-wide visibility/scope</a:t>
            </a:r>
          </a:p>
          <a:p>
            <a:r>
              <a:rPr lang="en-US" dirty="0"/>
              <a:t>Unlike unnamed pipes that exist only while processes exist, FIFOs are persistent, just like regular files</a:t>
            </a:r>
          </a:p>
          <a:p>
            <a:pPr lvl="1"/>
            <a:r>
              <a:rPr lang="en-US" dirty="0"/>
              <a:t>They do not go away even after system reboot</a:t>
            </a:r>
          </a:p>
          <a:p>
            <a:pPr lvl="1"/>
            <a:r>
              <a:rPr lang="en-US" dirty="0"/>
              <a:t>You must clean them up yourself (reminding of PA3 experience)</a:t>
            </a:r>
          </a:p>
          <a:p>
            <a:r>
              <a:rPr lang="en-US" dirty="0"/>
              <a:t>Still directional in nature</a:t>
            </a:r>
          </a:p>
          <a:p>
            <a:pPr lvl="1"/>
            <a:r>
              <a:rPr lang="en-US" dirty="0"/>
              <a:t>Need 2 pipes for bidirectional communication</a:t>
            </a:r>
          </a:p>
          <a:p>
            <a:r>
              <a:rPr lang="en-US" dirty="0"/>
              <a:t>Still a bounded buffer</a:t>
            </a:r>
          </a:p>
          <a:p>
            <a:pPr lvl="1"/>
            <a:endParaRPr lang="en-US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35" y="4953000"/>
            <a:ext cx="3216729" cy="12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3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- Problems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/>
              <a:t>We still need to </a:t>
            </a:r>
            <a:r>
              <a:rPr lang="en-US" b="1" dirty="0">
                <a:solidFill>
                  <a:schemeClr val="tx1"/>
                </a:solidFill>
              </a:rPr>
              <a:t>agree on a name</a:t>
            </a:r>
            <a:r>
              <a:rPr lang="en-US" dirty="0"/>
              <a:t> ahead of time – how to communicate that??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FIFORequestChannel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“control”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..){</a:t>
            </a:r>
            <a:b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mkfifo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(“control”, PERMS); // create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Not concurrency safe </a:t>
            </a:r>
            <a:r>
              <a:rPr lang="en-US" dirty="0"/>
              <a:t>within a process</a:t>
            </a:r>
          </a:p>
          <a:p>
            <a:pPr lvl="1"/>
            <a:r>
              <a:rPr lang="en-US" dirty="0"/>
              <a:t>Like a file used by multiple processes/threads</a:t>
            </a:r>
          </a:p>
          <a:p>
            <a:pPr lvl="1"/>
            <a:r>
              <a:rPr lang="en-US" dirty="0"/>
              <a:t>Multiple threads writing can cause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12418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FIFO’s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7244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mkfifo</a:t>
            </a:r>
            <a:r>
              <a:rPr lang="en-US" dirty="0">
                <a:latin typeface="Consolas" panose="020B0609020204030204" pitchFamily="49" charset="0"/>
              </a:rPr>
              <a:t> (name): </a:t>
            </a:r>
            <a:r>
              <a:rPr lang="en-US" dirty="0"/>
              <a:t>create a FIFO</a:t>
            </a:r>
          </a:p>
          <a:p>
            <a:r>
              <a:rPr lang="en-US" dirty="0"/>
              <a:t>How do I remove a FIFO: rm </a:t>
            </a:r>
            <a:r>
              <a:rPr lang="en-US" dirty="0" err="1"/>
              <a:t>fifoname</a:t>
            </a:r>
            <a:r>
              <a:rPr lang="en-US" dirty="0"/>
              <a:t> or unlink(</a:t>
            </a:r>
            <a:r>
              <a:rPr lang="en-US" dirty="0" err="1"/>
              <a:t>fifoname</a:t>
            </a:r>
            <a:r>
              <a:rPr lang="en-US" dirty="0"/>
              <a:t>)</a:t>
            </a:r>
          </a:p>
          <a:p>
            <a:r>
              <a:rPr lang="en-US" dirty="0"/>
              <a:t>How do I listen at a FIFO for a connection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open (</a:t>
            </a:r>
            <a:r>
              <a:rPr lang="en-US" dirty="0" err="1">
                <a:latin typeface="Consolas" panose="020B0609020204030204" pitchFamily="49" charset="0"/>
              </a:rPr>
              <a:t>fifoname</a:t>
            </a:r>
            <a:r>
              <a:rPr lang="en-US" dirty="0">
                <a:latin typeface="Consolas" panose="020B0609020204030204" pitchFamily="49" charset="0"/>
              </a:rPr>
              <a:t>, O_RDONLY)</a:t>
            </a:r>
          </a:p>
          <a:p>
            <a:r>
              <a:rPr lang="en-US" dirty="0"/>
              <a:t>How do I open a FIFO in write mode?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open(</a:t>
            </a:r>
            <a:r>
              <a:rPr lang="en-US" dirty="0" err="1">
                <a:latin typeface="Consolas" panose="020B0609020204030204" pitchFamily="49" charset="0"/>
              </a:rPr>
              <a:t>fifoname</a:t>
            </a:r>
            <a:r>
              <a:rPr lang="en-US" dirty="0">
                <a:latin typeface="Consolas" panose="020B0609020204030204" pitchFamily="49" charset="0"/>
              </a:rPr>
              <a:t>, O_WRONLY)</a:t>
            </a:r>
          </a:p>
          <a:p>
            <a:r>
              <a:rPr lang="en-US" dirty="0"/>
              <a:t>Can someone open in both read and write mode?</a:t>
            </a:r>
          </a:p>
          <a:p>
            <a:pPr lvl="1"/>
            <a:r>
              <a:rPr lang="en-US" dirty="0"/>
              <a:t>No. That makes it directional, but efficient</a:t>
            </a:r>
          </a:p>
        </p:txBody>
      </p:sp>
    </p:spTree>
    <p:extLst>
      <p:ext uri="{BB962C8B-B14F-4D97-AF65-F5344CB8AC3E}">
        <p14:creationId xmlns:p14="http://schemas.microsoft.com/office/powerpoint/2010/main" val="2773701208"/>
      </p:ext>
    </p:extLst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1786</Words>
  <Application>Microsoft Office PowerPoint</Application>
  <PresentationFormat>On-screen Show (4:3)</PresentationFormat>
  <Paragraphs>223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Comic Sans MS</vt:lpstr>
      <vt:lpstr>Consolas</vt:lpstr>
      <vt:lpstr>Courier New</vt:lpstr>
      <vt:lpstr>Franklin Gothic Book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Crop</vt:lpstr>
      <vt:lpstr>Inter-Process Communication</vt:lpstr>
      <vt:lpstr>Inter-Process Communication</vt:lpstr>
      <vt:lpstr>IPC Fundamental Communication Models </vt:lpstr>
      <vt:lpstr>Unnamed Pipes</vt:lpstr>
      <vt:lpstr>IPC Pipe - Method</vt:lpstr>
      <vt:lpstr>Unnamed Pipe Between Two Processes</vt:lpstr>
      <vt:lpstr>Named Pipes (FIFO)</vt:lpstr>
      <vt:lpstr>FIFO - Problems</vt:lpstr>
      <vt:lpstr>Using FIFO’s</vt:lpstr>
      <vt:lpstr>FIFO DEMO</vt:lpstr>
      <vt:lpstr>Message Queues</vt:lpstr>
      <vt:lpstr>Added Features of  MQ </vt:lpstr>
      <vt:lpstr>Operations on Message Queues</vt:lpstr>
      <vt:lpstr>Message Queue – Example</vt:lpstr>
      <vt:lpstr>Shared Memory</vt:lpstr>
      <vt:lpstr>Shared Memory – POSIX functions</vt:lpstr>
      <vt:lpstr>Shared Memory Example</vt:lpstr>
      <vt:lpstr>Shared Memory Example- contd</vt:lpstr>
      <vt:lpstr>Kernel 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2020-09-21T21:33:54Z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