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bookmarkIdSeed="2">
  <p:sldMasterIdLst>
    <p:sldMasterId id="2147483706" r:id="rId2"/>
    <p:sldMasterId id="2147483724" r:id="rId3"/>
  </p:sldMasterIdLst>
  <p:notesMasterIdLst>
    <p:notesMasterId r:id="rId19"/>
  </p:notesMasterIdLst>
  <p:sldIdLst>
    <p:sldId id="256" r:id="rId4"/>
    <p:sldId id="259" r:id="rId5"/>
    <p:sldId id="282" r:id="rId6"/>
    <p:sldId id="266" r:id="rId7"/>
    <p:sldId id="267" r:id="rId8"/>
    <p:sldId id="280" r:id="rId9"/>
    <p:sldId id="262" r:id="rId10"/>
    <p:sldId id="263" r:id="rId11"/>
    <p:sldId id="265" r:id="rId12"/>
    <p:sldId id="264" r:id="rId13"/>
    <p:sldId id="268" r:id="rId14"/>
    <p:sldId id="269" r:id="rId15"/>
    <p:sldId id="281" r:id="rId16"/>
    <p:sldId id="270" r:id="rId17"/>
    <p:sldId id="284" r:id="rId18"/>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3615" autoAdjust="0"/>
  </p:normalViewPr>
  <p:slideViewPr>
    <p:cSldViewPr>
      <p:cViewPr varScale="1">
        <p:scale>
          <a:sx n="90" d="100"/>
          <a:sy n="90" d="100"/>
        </p:scale>
        <p:origin x="143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2.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4T16:19:43.973"/>
    </inkml:context>
    <inkml:brush xml:id="br0">
      <inkml:brushProperty name="width" value="0.05" units="cm"/>
      <inkml:brushProperty name="height" value="0.05" units="cm"/>
    </inkml:brush>
  </inkml:definitions>
  <inkml:trace contextRef="#ctx0" brushRef="#br0">294 0 19839 0 0,'-21'19'440'0'0,"-4"3"88"0"0,-10-6 16 0 0,4 7 8 0 0,1 4-440 0 0,5-8-112 0 0,-1 5 0 0 0,-1-5 0 0 0,11 0 0 0 0,2-5 88 0 0,1 5-88 0 0,5-3 80 0 0,0 3-648 0 0,4 1-128 0 0,-1-5-24 0 0,0 0-7439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9/23/2020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401539485"/>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Kernel_(computer_science)" TargetMode="External"/><Relationship Id="rId13" Type="http://schemas.openxmlformats.org/officeDocument/2006/relationships/hyperlink" Target="https://en.wikipedia.org/wiki/Virtual_address_space" TargetMode="External"/><Relationship Id="rId3" Type="http://schemas.openxmlformats.org/officeDocument/2006/relationships/hyperlink" Target="https://en.wikipedia.org/wiki/Process_(computing)" TargetMode="External"/><Relationship Id="rId7" Type="http://schemas.openxmlformats.org/officeDocument/2006/relationships/hyperlink" Target="https://en.wikipedia.org/wiki/Context_(computing)" TargetMode="External"/><Relationship Id="rId12" Type="http://schemas.openxmlformats.org/officeDocument/2006/relationships/hyperlink" Target="https://en.wikipedia.org/wiki/SIGFPE"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en.wikipedia.org/wiki/Unix-like" TargetMode="External"/><Relationship Id="rId11" Type="http://schemas.openxmlformats.org/officeDocument/2006/relationships/hyperlink" Target="https://en.wikipedia.org/wiki/CPU" TargetMode="External"/><Relationship Id="rId5" Type="http://schemas.openxmlformats.org/officeDocument/2006/relationships/hyperlink" Target="https://en.wikipedia.org/wiki/Translation_Lookaside_Buffer" TargetMode="External"/><Relationship Id="rId10" Type="http://schemas.openxmlformats.org/officeDocument/2006/relationships/hyperlink" Target="https://en.wikipedia.org/wiki/X86" TargetMode="External"/><Relationship Id="rId4" Type="http://schemas.openxmlformats.org/officeDocument/2006/relationships/hyperlink" Target="https://en.wikipedia.org/wiki/Exception_handling" TargetMode="External"/><Relationship Id="rId9" Type="http://schemas.openxmlformats.org/officeDocument/2006/relationships/hyperlink" Target="https://en.wikipedia.org/wiki/Page_fault" TargetMode="External"/><Relationship Id="rId14" Type="http://schemas.openxmlformats.org/officeDocument/2006/relationships/hyperlink" Target="https://en.wikipedia.org/wiki/SIGSEGV"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2772960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1051019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is a fairly accurate description of relationship between exceptions and signals as stated in WIKIPEDIA or any other commonly available references: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a:t>
            </a:r>
            <a:r>
              <a:rPr lang="en-US" sz="1200" b="0" i="0" u="none" strike="noStrike" kern="1200" dirty="0">
                <a:solidFill>
                  <a:schemeClr val="tx1"/>
                </a:solidFill>
                <a:effectLst/>
                <a:latin typeface="+mn-lt"/>
                <a:ea typeface="+mn-ea"/>
                <a:cs typeface="+mn-cs"/>
                <a:hlinkClick r:id="rId3" tooltip="Process (computing)"/>
              </a:rPr>
              <a:t>process</a:t>
            </a:r>
            <a:r>
              <a:rPr lang="en-US" sz="1200" b="0" i="0" kern="1200" dirty="0">
                <a:solidFill>
                  <a:schemeClr val="tx1"/>
                </a:solidFill>
                <a:effectLst/>
                <a:latin typeface="+mn-lt"/>
                <a:ea typeface="+mn-ea"/>
                <a:cs typeface="+mn-cs"/>
              </a:rPr>
              <a:t>'s execution may result in the generation of a hardware </a:t>
            </a:r>
            <a:r>
              <a:rPr lang="en-US" sz="1200" b="0" i="0" u="none" strike="noStrike" kern="1200" dirty="0">
                <a:solidFill>
                  <a:schemeClr val="tx1"/>
                </a:solidFill>
                <a:effectLst/>
                <a:latin typeface="+mn-lt"/>
                <a:ea typeface="+mn-ea"/>
                <a:cs typeface="+mn-cs"/>
                <a:hlinkClick r:id="rId4" tooltip="Exception handling"/>
              </a:rPr>
              <a:t>exception</a:t>
            </a:r>
            <a:r>
              <a:rPr lang="en-US" sz="1200" b="0" i="0" kern="1200" dirty="0">
                <a:solidFill>
                  <a:schemeClr val="tx1"/>
                </a:solidFill>
                <a:effectLst/>
                <a:latin typeface="+mn-lt"/>
                <a:ea typeface="+mn-ea"/>
                <a:cs typeface="+mn-cs"/>
              </a:rPr>
              <a:t>, for instance, if the process attempts to divide by zero or incurs a </a:t>
            </a:r>
            <a:r>
              <a:rPr lang="en-US" sz="1200" b="0" i="0" u="none" strike="noStrike" kern="1200" dirty="0">
                <a:solidFill>
                  <a:schemeClr val="tx1"/>
                </a:solidFill>
                <a:effectLst/>
                <a:latin typeface="+mn-lt"/>
                <a:ea typeface="+mn-ea"/>
                <a:cs typeface="+mn-cs"/>
                <a:hlinkClick r:id="rId5" tooltip="Translation Lookaside Buffer"/>
              </a:rPr>
              <a:t>TLB miss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In </a:t>
            </a:r>
            <a:r>
              <a:rPr lang="en-US" sz="1200" b="0" i="0" u="none" strike="noStrike" kern="1200" dirty="0">
                <a:solidFill>
                  <a:schemeClr val="tx1"/>
                </a:solidFill>
                <a:effectLst/>
                <a:latin typeface="+mn-lt"/>
                <a:ea typeface="+mn-ea"/>
                <a:cs typeface="+mn-cs"/>
                <a:hlinkClick r:id="rId6" tooltip="Unix-like"/>
              </a:rPr>
              <a:t>Unix-like</a:t>
            </a:r>
            <a:r>
              <a:rPr lang="en-US" sz="1200" b="0" i="0" kern="1200" dirty="0">
                <a:solidFill>
                  <a:schemeClr val="tx1"/>
                </a:solidFill>
                <a:effectLst/>
                <a:latin typeface="+mn-lt"/>
                <a:ea typeface="+mn-ea"/>
                <a:cs typeface="+mn-cs"/>
              </a:rPr>
              <a:t> operating systems, this event automatically changes the processor </a:t>
            </a:r>
            <a:r>
              <a:rPr lang="en-US" sz="1200" b="0" i="0" u="none" strike="noStrike" kern="1200" dirty="0">
                <a:solidFill>
                  <a:schemeClr val="tx1"/>
                </a:solidFill>
                <a:effectLst/>
                <a:latin typeface="+mn-lt"/>
                <a:ea typeface="+mn-ea"/>
                <a:cs typeface="+mn-cs"/>
                <a:hlinkClick r:id="rId7" tooltip="Context (computing)"/>
              </a:rPr>
              <a:t>context</a:t>
            </a:r>
            <a:r>
              <a:rPr lang="en-US" sz="1200" b="0" i="0" kern="1200" dirty="0">
                <a:solidFill>
                  <a:schemeClr val="tx1"/>
                </a:solidFill>
                <a:effectLst/>
                <a:latin typeface="+mn-lt"/>
                <a:ea typeface="+mn-ea"/>
                <a:cs typeface="+mn-cs"/>
              </a:rPr>
              <a:t> to start executing a </a:t>
            </a:r>
            <a:r>
              <a:rPr lang="en-US" sz="1200" b="0" i="0" u="none" strike="noStrike" kern="1200" dirty="0">
                <a:solidFill>
                  <a:schemeClr val="tx1"/>
                </a:solidFill>
                <a:effectLst/>
                <a:latin typeface="+mn-lt"/>
                <a:ea typeface="+mn-ea"/>
                <a:cs typeface="+mn-cs"/>
                <a:hlinkClick r:id="rId8" tooltip="Kernel (computer science)"/>
              </a:rPr>
              <a:t>Kernel</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4" tooltip="Exception handling"/>
              </a:rPr>
              <a:t>exception handler</a:t>
            </a:r>
            <a:r>
              <a:rPr lang="en-US" sz="1200" b="0" i="0" kern="1200" dirty="0">
                <a:solidFill>
                  <a:schemeClr val="tx1"/>
                </a:solidFill>
                <a:effectLst/>
                <a:latin typeface="+mn-lt"/>
                <a:ea typeface="+mn-ea"/>
                <a:cs typeface="+mn-cs"/>
              </a:rPr>
              <a:t>. In case of some exceptions, such as a </a:t>
            </a:r>
            <a:r>
              <a:rPr lang="en-US" sz="1200" b="0" i="0" u="none" strike="noStrike" kern="1200" dirty="0">
                <a:solidFill>
                  <a:schemeClr val="tx1"/>
                </a:solidFill>
                <a:effectLst/>
                <a:latin typeface="+mn-lt"/>
                <a:ea typeface="+mn-ea"/>
                <a:cs typeface="+mn-cs"/>
                <a:hlinkClick r:id="rId9" tooltip="Page fault"/>
              </a:rPr>
              <a:t>page fault</a:t>
            </a:r>
            <a:r>
              <a:rPr lang="en-US" sz="1200" b="0" i="0" kern="1200" dirty="0">
                <a:solidFill>
                  <a:schemeClr val="tx1"/>
                </a:solidFill>
                <a:effectLst/>
                <a:latin typeface="+mn-lt"/>
                <a:ea typeface="+mn-ea"/>
                <a:cs typeface="+mn-cs"/>
              </a:rPr>
              <a:t>, the Kernel has sufficient information to fully handle the event itself and resume the process's execution.</a:t>
            </a:r>
          </a:p>
          <a:p>
            <a:r>
              <a:rPr lang="en-US" sz="1200" b="0" i="0" kern="1200" dirty="0">
                <a:solidFill>
                  <a:schemeClr val="tx1"/>
                </a:solidFill>
                <a:effectLst/>
                <a:latin typeface="+mn-lt"/>
                <a:ea typeface="+mn-ea"/>
                <a:cs typeface="+mn-cs"/>
              </a:rPr>
              <a:t>Other exceptions, however, the Kernel cannot process intelligently and it must instead defer the exception handling operation to the faulting process. This deferral is achieved via the signal mechanism, wherein the Kernel sends to the process a signal corresponding to the current exception. For example, if a process attempted integer divide by zero on an </a:t>
            </a:r>
            <a:r>
              <a:rPr lang="en-US" sz="1200" b="0" i="0" u="none" strike="noStrike" kern="1200" dirty="0">
                <a:solidFill>
                  <a:schemeClr val="tx1"/>
                </a:solidFill>
                <a:effectLst/>
                <a:latin typeface="+mn-lt"/>
                <a:ea typeface="+mn-ea"/>
                <a:cs typeface="+mn-cs"/>
                <a:hlinkClick r:id="rId10" tooltip="X86"/>
              </a:rPr>
              <a:t>x86</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11" tooltip="CPU"/>
              </a:rPr>
              <a:t>CPU</a:t>
            </a:r>
            <a:r>
              <a:rPr lang="en-US" sz="1200" b="0" i="0" kern="1200" dirty="0">
                <a:solidFill>
                  <a:schemeClr val="tx1"/>
                </a:solidFill>
                <a:effectLst/>
                <a:latin typeface="+mn-lt"/>
                <a:ea typeface="+mn-ea"/>
                <a:cs typeface="+mn-cs"/>
              </a:rPr>
              <a:t>, a </a:t>
            </a:r>
            <a:r>
              <a:rPr lang="en-US" sz="1200" b="0" i="1" kern="1200" dirty="0">
                <a:solidFill>
                  <a:schemeClr val="tx1"/>
                </a:solidFill>
                <a:effectLst/>
                <a:latin typeface="+mn-lt"/>
                <a:ea typeface="+mn-ea"/>
                <a:cs typeface="+mn-cs"/>
              </a:rPr>
              <a:t>divide error</a:t>
            </a:r>
            <a:r>
              <a:rPr lang="en-US" sz="1200" b="0" i="0" kern="1200" dirty="0">
                <a:solidFill>
                  <a:schemeClr val="tx1"/>
                </a:solidFill>
                <a:effectLst/>
                <a:latin typeface="+mn-lt"/>
                <a:ea typeface="+mn-ea"/>
                <a:cs typeface="+mn-cs"/>
              </a:rPr>
              <a:t> exception would be generated and cause the Kernel to send the </a:t>
            </a:r>
            <a:r>
              <a:rPr lang="en-US" sz="1200" b="0" i="0" u="none" strike="noStrike" kern="1200" dirty="0">
                <a:solidFill>
                  <a:schemeClr val="tx1"/>
                </a:solidFill>
                <a:effectLst/>
                <a:latin typeface="+mn-lt"/>
                <a:ea typeface="+mn-ea"/>
                <a:cs typeface="+mn-cs"/>
                <a:hlinkClick r:id="rId12" tooltip="SIGFPE"/>
              </a:rPr>
              <a:t>SIGFPE</a:t>
            </a:r>
            <a:r>
              <a:rPr lang="en-US" sz="1200" b="0" i="0" kern="1200" dirty="0">
                <a:solidFill>
                  <a:schemeClr val="tx1"/>
                </a:solidFill>
                <a:effectLst/>
                <a:latin typeface="+mn-lt"/>
                <a:ea typeface="+mn-ea"/>
                <a:cs typeface="+mn-cs"/>
              </a:rPr>
              <a:t> signal to the process.</a:t>
            </a:r>
          </a:p>
          <a:p>
            <a:r>
              <a:rPr lang="en-US" sz="1200" b="0" i="0" kern="1200" dirty="0">
                <a:solidFill>
                  <a:schemeClr val="tx1"/>
                </a:solidFill>
                <a:effectLst/>
                <a:latin typeface="+mn-lt"/>
                <a:ea typeface="+mn-ea"/>
                <a:cs typeface="+mn-cs"/>
              </a:rPr>
              <a:t>Similarly, if the process attempted to access a memory address outside of its </a:t>
            </a:r>
            <a:r>
              <a:rPr lang="en-US" sz="1200" b="0" i="0" u="none" strike="noStrike" kern="1200" dirty="0">
                <a:solidFill>
                  <a:schemeClr val="tx1"/>
                </a:solidFill>
                <a:effectLst/>
                <a:latin typeface="+mn-lt"/>
                <a:ea typeface="+mn-ea"/>
                <a:cs typeface="+mn-cs"/>
                <a:hlinkClick r:id="rId13" tooltip="Virtual address space"/>
              </a:rPr>
              <a:t>virtual address space</a:t>
            </a:r>
            <a:r>
              <a:rPr lang="en-US" sz="1200" b="0" i="0" kern="1200" dirty="0">
                <a:solidFill>
                  <a:schemeClr val="tx1"/>
                </a:solidFill>
                <a:effectLst/>
                <a:latin typeface="+mn-lt"/>
                <a:ea typeface="+mn-ea"/>
                <a:cs typeface="+mn-cs"/>
              </a:rPr>
              <a:t>, the Kernel would notify the process of this violation via a </a:t>
            </a:r>
            <a:r>
              <a:rPr lang="en-US" sz="1200" b="0" i="0" u="none" strike="noStrike" kern="1200" dirty="0" err="1">
                <a:solidFill>
                  <a:schemeClr val="tx1"/>
                </a:solidFill>
                <a:effectLst/>
                <a:latin typeface="+mn-lt"/>
                <a:ea typeface="+mn-ea"/>
                <a:cs typeface="+mn-cs"/>
                <a:hlinkClick r:id="rId14" tooltip="SIGSEGV"/>
              </a:rPr>
              <a:t>SIGSEGV</a:t>
            </a:r>
            <a:r>
              <a:rPr lang="en-US" sz="1200" b="0" i="0" kern="1200" dirty="0" err="1">
                <a:solidFill>
                  <a:schemeClr val="tx1"/>
                </a:solidFill>
                <a:effectLst/>
                <a:latin typeface="+mn-lt"/>
                <a:ea typeface="+mn-ea"/>
                <a:cs typeface="+mn-cs"/>
              </a:rPr>
              <a:t>signal</a:t>
            </a:r>
            <a:r>
              <a:rPr lang="en-US" sz="1200" b="0" i="0" kern="1200" dirty="0">
                <a:solidFill>
                  <a:schemeClr val="tx1"/>
                </a:solidFill>
                <a:effectLst/>
                <a:latin typeface="+mn-lt"/>
                <a:ea typeface="+mn-ea"/>
                <a:cs typeface="+mn-cs"/>
              </a:rPr>
              <a:t>. The exact mapping between signal names and exceptions is obviously dependent upon the CPU, since exception types differ between architectures.</a:t>
            </a:r>
          </a:p>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7</a:t>
            </a:fld>
            <a:endParaRPr lang="en-US"/>
          </a:p>
        </p:txBody>
      </p:sp>
    </p:spTree>
    <p:extLst>
      <p:ext uri="{BB962C8B-B14F-4D97-AF65-F5344CB8AC3E}">
        <p14:creationId xmlns:p14="http://schemas.microsoft.com/office/powerpoint/2010/main" val="3437295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1037462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ja-JP" altLang="en-US">
                <a:latin typeface="Times New Roman" panose="02020603050405020304" pitchFamily="18" charset="0"/>
              </a:rPr>
              <a:t>“</a:t>
            </a:r>
            <a:r>
              <a:rPr lang="en-US" altLang="ja-JP">
                <a:latin typeface="Times New Roman" panose="02020603050405020304" pitchFamily="18" charset="0"/>
              </a:rPr>
              <a:t>raise</a:t>
            </a:r>
            <a:r>
              <a:rPr lang="ja-JP" altLang="en-US">
                <a:latin typeface="Times New Roman" panose="02020603050405020304" pitchFamily="18" charset="0"/>
              </a:rPr>
              <a:t>”</a:t>
            </a:r>
            <a:r>
              <a:rPr lang="en-US" altLang="ja-JP">
                <a:latin typeface="Times New Roman" panose="02020603050405020304" pitchFamily="18" charset="0"/>
              </a:rPr>
              <a:t> is defined by ANSI C, not POSIX.1. Since ANSI C does not deal with multiple processes it could not define a function such as </a:t>
            </a:r>
            <a:r>
              <a:rPr lang="ja-JP" altLang="en-US">
                <a:latin typeface="Times New Roman" panose="02020603050405020304" pitchFamily="18" charset="0"/>
              </a:rPr>
              <a:t>“</a:t>
            </a:r>
            <a:r>
              <a:rPr lang="en-US" altLang="ja-JP">
                <a:latin typeface="Times New Roman" panose="02020603050405020304" pitchFamily="18" charset="0"/>
              </a:rPr>
              <a:t>kill</a:t>
            </a:r>
            <a:r>
              <a:rPr lang="ja-JP" altLang="en-US">
                <a:latin typeface="Times New Roman" panose="02020603050405020304" pitchFamily="18" charset="0"/>
              </a:rPr>
              <a:t>”</a:t>
            </a:r>
            <a:r>
              <a:rPr lang="en-US" altLang="ja-JP">
                <a:latin typeface="Times New Roman" panose="02020603050405020304" pitchFamily="18" charset="0"/>
              </a:rPr>
              <a:t> that requires a process ID argument.</a:t>
            </a:r>
            <a:endParaRPr lang="en-US">
              <a:latin typeface="Times New Roman" panose="02020603050405020304" pitchFamily="18" charset="0"/>
            </a:endParaRPr>
          </a:p>
        </p:txBody>
      </p:sp>
    </p:spTree>
    <p:extLst>
      <p:ext uri="{BB962C8B-B14F-4D97-AF65-F5344CB8AC3E}">
        <p14:creationId xmlns:p14="http://schemas.microsoft.com/office/powerpoint/2010/main" val="734328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4232140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solidFill>
            <a:srgbClr val="FFFFFF"/>
          </a:solidFill>
          <a:ln/>
        </p:spPr>
      </p:sp>
      <p:sp>
        <p:nvSpPr>
          <p:cNvPr id="23555"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2886873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4" name="Footer Placeholder 3"/>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a:t>CSCE-313 Spring 2017</a:t>
            </a:r>
          </a:p>
        </p:txBody>
      </p:sp>
    </p:spTree>
    <p:extLst>
      <p:ext uri="{BB962C8B-B14F-4D97-AF65-F5344CB8AC3E}">
        <p14:creationId xmlns:p14="http://schemas.microsoft.com/office/powerpoint/2010/main" val="17234055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64500684-0A70-4EB1-854B-1F536856D812}" type="datetime1">
              <a:rPr lang="en-US" smtClean="0"/>
              <a:t>9/23/2020</a:t>
            </a:fld>
            <a:endParaRPr lang="en-US" dirty="0"/>
          </a:p>
        </p:txBody>
      </p:sp>
      <p:sp>
        <p:nvSpPr>
          <p:cNvPr id="8" name="Footer Placeholder 7"/>
          <p:cNvSpPr>
            <a:spLocks noGrp="1"/>
          </p:cNvSpPr>
          <p:nvPr>
            <p:ph type="ftr" sz="quarter" idx="11"/>
          </p:nvPr>
        </p:nvSpPr>
        <p:spPr/>
        <p:txBody>
          <a:bodyPr/>
          <a:lstStyle/>
          <a:p>
            <a:r>
              <a:rPr lang="en-US"/>
              <a:t>CSCE-313 Spring 2017</a:t>
            </a:r>
          </a:p>
        </p:txBody>
      </p:sp>
      <p:sp>
        <p:nvSpPr>
          <p:cNvPr id="9" name="Slide Number Placeholder 8"/>
          <p:cNvSpPr>
            <a:spLocks noGrp="1"/>
          </p:cNvSpPr>
          <p:nvPr>
            <p:ph type="sldNum" sz="quarter" idx="12"/>
          </p:nvPr>
        </p:nvSpPr>
        <p:spPr/>
        <p:txBody>
          <a:bodyPr/>
          <a:lstStyle/>
          <a:p>
            <a:fld id="{1AD93096-5B34-4342-9326-69289CEAE4C2}" type="slidenum">
              <a:rPr lang="en-US" smtClean="0"/>
              <a:pPr/>
              <a:t>‹#›</a:t>
            </a:fld>
            <a:endParaRPr lang="en-US"/>
          </a:p>
        </p:txBody>
      </p:sp>
    </p:spTree>
    <p:extLst>
      <p:ext uri="{BB962C8B-B14F-4D97-AF65-F5344CB8AC3E}">
        <p14:creationId xmlns:p14="http://schemas.microsoft.com/office/powerpoint/2010/main" val="1662290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BFEB7040-EEAF-47B3-A9C1-C7F1C398401A}" type="datetime1">
              <a:rPr lang="en-US" smtClean="0"/>
              <a:t>9/23/2020</a:t>
            </a:fld>
            <a:endParaRPr lang="en-US" dirty="0"/>
          </a:p>
        </p:txBody>
      </p:sp>
      <p:sp>
        <p:nvSpPr>
          <p:cNvPr id="4" name="Footer Placeholder 3"/>
          <p:cNvSpPr>
            <a:spLocks noGrp="1"/>
          </p:cNvSpPr>
          <p:nvPr>
            <p:ph type="ftr" sz="quarter" idx="11"/>
          </p:nvPr>
        </p:nvSpPr>
        <p:spPr/>
        <p:txBody>
          <a:bodyPr/>
          <a:lstStyle/>
          <a:p>
            <a:r>
              <a:rPr lang="en-US"/>
              <a:t>CSCE-313 Spring 2017</a:t>
            </a:r>
          </a:p>
        </p:txBody>
      </p:sp>
      <p:sp>
        <p:nvSpPr>
          <p:cNvPr id="5" name="Slide Number Placeholder 4"/>
          <p:cNvSpPr>
            <a:spLocks noGrp="1"/>
          </p:cNvSpPr>
          <p:nvPr>
            <p:ph type="sldNum" sz="quarter" idx="12"/>
          </p:nvPr>
        </p:nvSpPr>
        <p:spPr/>
        <p:txBody>
          <a:bodyPr/>
          <a:lstStyle/>
          <a:p>
            <a:fld id="{1AD93096-5B34-4342-9326-69289CEAE4C2}" type="slidenum">
              <a:rPr lang="en-US" smtClean="0"/>
              <a:pPr/>
              <a:t>‹#›</a:t>
            </a:fld>
            <a:endParaRPr lang="en-US" dirty="0"/>
          </a:p>
        </p:txBody>
      </p:sp>
    </p:spTree>
    <p:extLst>
      <p:ext uri="{BB962C8B-B14F-4D97-AF65-F5344CB8AC3E}">
        <p14:creationId xmlns:p14="http://schemas.microsoft.com/office/powerpoint/2010/main" val="4167607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D6FA1222-5162-43DE-8388-49107E3CEBA1}" type="datetime1">
              <a:rPr lang="en-US" smtClean="0"/>
              <a:t>9/23/2020</a:t>
            </a:fld>
            <a:endParaRPr lang="en-US" dirty="0"/>
          </a:p>
        </p:txBody>
      </p:sp>
      <p:sp>
        <p:nvSpPr>
          <p:cNvPr id="3" name="Footer Placeholder 2"/>
          <p:cNvSpPr>
            <a:spLocks noGrp="1"/>
          </p:cNvSpPr>
          <p:nvPr>
            <p:ph type="ftr" sz="quarter" idx="11"/>
          </p:nvPr>
        </p:nvSpPr>
        <p:spPr/>
        <p:txBody>
          <a:bodyPr/>
          <a:lstStyle/>
          <a:p>
            <a:r>
              <a:rPr lang="en-US"/>
              <a:t>CSCE-313 Spring 2017</a:t>
            </a:r>
            <a:endParaRPr lang="en-US" dirty="0"/>
          </a:p>
        </p:txBody>
      </p:sp>
      <p:sp>
        <p:nvSpPr>
          <p:cNvPr id="4" name="Slide Number Placeholder 3"/>
          <p:cNvSpPr>
            <a:spLocks noGrp="1"/>
          </p:cNvSpPr>
          <p:nvPr>
            <p:ph type="sldNum" sz="quarter" idx="12"/>
          </p:nvPr>
        </p:nvSpPr>
        <p:spPr/>
        <p:txBody>
          <a:bodyPr/>
          <a:lstStyle/>
          <a:p>
            <a:fld id="{1AD93096-5B34-4342-9326-69289CEAE4C2}" type="slidenum">
              <a:rPr lang="en-US" smtClean="0"/>
              <a:pPr/>
              <a:t>‹#›</a:t>
            </a:fld>
            <a:endParaRPr lang="en-US" dirty="0"/>
          </a:p>
        </p:txBody>
      </p:sp>
    </p:spTree>
    <p:extLst>
      <p:ext uri="{BB962C8B-B14F-4D97-AF65-F5344CB8AC3E}">
        <p14:creationId xmlns:p14="http://schemas.microsoft.com/office/powerpoint/2010/main" val="2412911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D3A6EE55-12F6-4898-96C9-609EBB56F492}" type="datetime1">
              <a:rPr lang="en-US" smtClean="0"/>
              <a:t>9/23/2020</a:t>
            </a:fld>
            <a:endParaRPr lang="en-US"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r>
              <a:rPr lang="en-US"/>
              <a:t>CSCE-313 Spring 2017</a:t>
            </a:r>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72AC53DF-4216-466D-99A7-94400E6C2A25}" type="slidenum">
              <a:rPr lang="en-US" sz="1200" smtClean="0">
                <a:solidFill>
                  <a:schemeClr val="tx2"/>
                </a:solidFill>
              </a:rPr>
              <a:pPr/>
              <a:t>‹#›</a:t>
            </a:fld>
            <a:endParaRPr lang="en-US"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459420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pPr algn="r"/>
            <a:fld id="{B4FB70C8-890A-43A7-8D6F-70C866D4E1FF}" type="datetime1">
              <a:rPr lang="en-US" smtClean="0"/>
              <a:t>9/23/2020</a:t>
            </a:fld>
            <a:endParaRPr lang="en-US"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r>
              <a:rPr lang="en-US"/>
              <a:t>CSCE-313 Spring 2017</a:t>
            </a:r>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1AD93096-5B34-4342-9326-69289CEAE4C2}" type="slidenum">
              <a:rPr lang="en-US" smtClean="0"/>
              <a:pPr/>
              <a:t>‹#›</a:t>
            </a:fld>
            <a:endParaRPr lang="en-US"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21425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06563D0A-A424-4D4A-9299-51996C178526}" type="datetime1">
              <a:rPr lang="en-US" smtClean="0"/>
              <a:t>9/23/2020</a:t>
            </a:fld>
            <a:endParaRPr lang="en-US" dirty="0"/>
          </a:p>
        </p:txBody>
      </p:sp>
      <p:sp>
        <p:nvSpPr>
          <p:cNvPr id="5" name="Footer Placeholder 4"/>
          <p:cNvSpPr>
            <a:spLocks noGrp="1"/>
          </p:cNvSpPr>
          <p:nvPr>
            <p:ph type="ftr" sz="quarter" idx="11"/>
          </p:nvPr>
        </p:nvSpPr>
        <p:spPr/>
        <p:txBody>
          <a:bodyPr/>
          <a:lstStyle/>
          <a:p>
            <a:r>
              <a:rPr lang="en-US"/>
              <a:t>CSCE-313 Spring 2017</a:t>
            </a:r>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extLst>
      <p:ext uri="{BB962C8B-B14F-4D97-AF65-F5344CB8AC3E}">
        <p14:creationId xmlns:p14="http://schemas.microsoft.com/office/powerpoint/2010/main" val="2552262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7A4DFBF5-433F-4705-87B0-63F2719E8C5D}" type="datetime1">
              <a:rPr lang="en-US" smtClean="0"/>
              <a:t>9/23/2020</a:t>
            </a:fld>
            <a:endParaRPr lang="en-US" dirty="0"/>
          </a:p>
        </p:txBody>
      </p:sp>
      <p:sp>
        <p:nvSpPr>
          <p:cNvPr id="5" name="Footer Placeholder 4"/>
          <p:cNvSpPr>
            <a:spLocks noGrp="1"/>
          </p:cNvSpPr>
          <p:nvPr>
            <p:ph type="ftr" sz="quarter" idx="11"/>
          </p:nvPr>
        </p:nvSpPr>
        <p:spPr/>
        <p:txBody>
          <a:bodyPr/>
          <a:lstStyle/>
          <a:p>
            <a:r>
              <a:rPr lang="en-US"/>
              <a:t>CSCE-313 Spring 2017</a:t>
            </a:r>
            <a:endParaRPr lang="en-US" dirty="0"/>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dirty="0"/>
          </a:p>
        </p:txBody>
      </p:sp>
    </p:spTree>
    <p:extLst>
      <p:ext uri="{BB962C8B-B14F-4D97-AF65-F5344CB8AC3E}">
        <p14:creationId xmlns:p14="http://schemas.microsoft.com/office/powerpoint/2010/main" val="27300057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atin typeface="Calibri Light" panose="020F0302020204030204" pitchFamily="34" charset="0"/>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lvl1pPr>
              <a:defRPr>
                <a:latin typeface="Calibri Light" panose="020F0302020204030204" pitchFamily="34" charset="0"/>
              </a:defRPr>
            </a:lvl1pPr>
          </a:lstStyle>
          <a:p>
            <a:pPr algn="r"/>
            <a:fld id="{5BD7F56D-8A5E-4331-9B4A-022F5829348F}" type="datetime1">
              <a:rPr lang="en-US" smtClean="0"/>
              <a:t>9/23/2020</a:t>
            </a:fld>
            <a:endParaRPr lang="en-US" dirty="0"/>
          </a:p>
        </p:txBody>
      </p:sp>
      <p:sp>
        <p:nvSpPr>
          <p:cNvPr id="6" name="Footer Placeholder 5"/>
          <p:cNvSpPr>
            <a:spLocks noGrp="1"/>
          </p:cNvSpPr>
          <p:nvPr>
            <p:ph type="ftr" sz="quarter" idx="11"/>
          </p:nvPr>
        </p:nvSpPr>
        <p:spPr/>
        <p:txBody>
          <a:bodyPr/>
          <a:lstStyle>
            <a:lvl1pPr>
              <a:defRPr>
                <a:latin typeface="Calibri Light" panose="020F0302020204030204" pitchFamily="34" charset="0"/>
              </a:defRPr>
            </a:lvl1pPr>
          </a:lstStyle>
          <a:p>
            <a:r>
              <a:rPr lang="en-US"/>
              <a:t>CSCE-313 Spring 2017</a:t>
            </a:r>
          </a:p>
        </p:txBody>
      </p:sp>
      <p:sp>
        <p:nvSpPr>
          <p:cNvPr id="7" name="Slide Number Placeholder 6"/>
          <p:cNvSpPr>
            <a:spLocks noGrp="1"/>
          </p:cNvSpPr>
          <p:nvPr>
            <p:ph type="sldNum" sz="quarter" idx="12"/>
          </p:nvPr>
        </p:nvSpPr>
        <p:spPr/>
        <p:txBody>
          <a:bodyPr/>
          <a:lstStyle>
            <a:lvl1pPr>
              <a:defRPr>
                <a:solidFill>
                  <a:srgbClr val="FFFFFF"/>
                </a:solidFill>
                <a:latin typeface="Calibri Light" panose="020F0302020204030204" pitchFamily="34" charset="0"/>
              </a:defRPr>
            </a:lvl1pPr>
          </a:lstStyle>
          <a:p>
            <a:fld id="{1AD93096-5B34-4342-9326-69289CEAE4C2}" type="slidenum">
              <a:rPr lang="en-US" smtClean="0"/>
              <a:pPr/>
              <a:t>‹#›</a:t>
            </a:fld>
            <a:endParaRPr lang="en-US" dirty="0"/>
          </a:p>
        </p:txBody>
      </p:sp>
      <p:sp>
        <p:nvSpPr>
          <p:cNvPr id="9" name="Content Placeholder 8"/>
          <p:cNvSpPr>
            <a:spLocks noGrp="1"/>
          </p:cNvSpPr>
          <p:nvPr>
            <p:ph sz="quarter" idx="1"/>
          </p:nvPr>
        </p:nvSpPr>
        <p:spPr>
          <a:xfrm>
            <a:off x="2362200" y="1752600"/>
            <a:ext cx="6400800" cy="44196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descr="sm_pencil.png"/>
          <p:cNvPicPr>
            <a:picLocks noChangeAspect="1"/>
          </p:cNvPicPr>
          <p:nvPr userDrawn="1"/>
        </p:nvPicPr>
        <p:blipFill>
          <a:blip r:embed="rId2"/>
          <a:stretch>
            <a:fillRect/>
          </a:stretch>
        </p:blipFill>
        <p:spPr>
          <a:xfrm>
            <a:off x="612648" y="1755648"/>
            <a:ext cx="1615307" cy="2145615"/>
          </a:xfrm>
          <a:prstGeom prst="rect">
            <a:avLst/>
          </a:prstGeom>
          <a:ln w="50800" cap="sq" cmpd="dbl">
            <a:solidFill>
              <a:schemeClr val="accent2"/>
            </a:solidFill>
            <a:miter lim="800000"/>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a:t>CSCE-313 Spring 2017</a:t>
            </a:r>
          </a:p>
        </p:txBody>
      </p:sp>
    </p:spTree>
    <p:extLst>
      <p:ext uri="{BB962C8B-B14F-4D97-AF65-F5344CB8AC3E}">
        <p14:creationId xmlns:p14="http://schemas.microsoft.com/office/powerpoint/2010/main" val="140308666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a:t>CSCE-313 Spring 2017</a:t>
            </a:r>
          </a:p>
        </p:txBody>
      </p:sp>
    </p:spTree>
    <p:extLst>
      <p:ext uri="{BB962C8B-B14F-4D97-AF65-F5344CB8AC3E}">
        <p14:creationId xmlns:p14="http://schemas.microsoft.com/office/powerpoint/2010/main" val="9970520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98088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07" y="2129725"/>
            <a:ext cx="7772186" cy="1470797"/>
          </a:xfrm>
        </p:spPr>
        <p:txBody>
          <a:bodyPr/>
          <a:lstStyle>
            <a:lvl1pPr>
              <a:defRPr sz="4300">
                <a:effectLst>
                  <a:outerShdw blurRad="38100" dist="38100" dir="2700000" algn="tl">
                    <a:srgbClr val="000000">
                      <a:alpha val="43137"/>
                    </a:srgbClr>
                  </a:outerShdw>
                </a:effectLst>
                <a:latin typeface="Impact" pitchFamily="34" charset="0"/>
              </a:defRPr>
            </a:lvl1pPr>
          </a:lstStyle>
          <a:p>
            <a:r>
              <a:rPr lang="en-US"/>
              <a:t>Click to edit Master title style</a:t>
            </a:r>
          </a:p>
        </p:txBody>
      </p:sp>
      <p:sp>
        <p:nvSpPr>
          <p:cNvPr id="3" name="Subtitle 2"/>
          <p:cNvSpPr>
            <a:spLocks noGrp="1"/>
          </p:cNvSpPr>
          <p:nvPr>
            <p:ph type="subTitle" idx="1"/>
          </p:nvPr>
        </p:nvSpPr>
        <p:spPr>
          <a:xfrm>
            <a:off x="1371815" y="3886391"/>
            <a:ext cx="6400371" cy="1752378"/>
          </a:xfrm>
        </p:spPr>
        <p:txBody>
          <a:bodyPr/>
          <a:lstStyle>
            <a:lvl1pPr marL="0" indent="0" algn="ctr">
              <a:buNone/>
              <a:defRPr sz="3200">
                <a:latin typeface="Arial Narrow" pitchFamily="34" charset="0"/>
              </a:defRPr>
            </a:lvl1pPr>
            <a:lvl2pPr marL="411571" indent="0" algn="ctr">
              <a:buNone/>
              <a:defRPr/>
            </a:lvl2pPr>
            <a:lvl3pPr marL="823143" indent="0" algn="ctr">
              <a:buNone/>
              <a:defRPr/>
            </a:lvl3pPr>
            <a:lvl4pPr marL="1234714" indent="0" algn="ctr">
              <a:buNone/>
              <a:defRPr/>
            </a:lvl4pPr>
            <a:lvl5pPr marL="1646286" indent="0" algn="ctr">
              <a:buNone/>
              <a:defRPr/>
            </a:lvl5pPr>
            <a:lvl6pPr marL="2057857" indent="0" algn="ctr">
              <a:buNone/>
              <a:defRPr/>
            </a:lvl6pPr>
            <a:lvl7pPr marL="2469429" indent="0" algn="ctr">
              <a:buNone/>
              <a:defRPr/>
            </a:lvl7pPr>
            <a:lvl8pPr marL="2881000" indent="0" algn="ctr">
              <a:buNone/>
              <a:defRPr/>
            </a:lvl8pPr>
            <a:lvl9pPr marL="3292572" indent="0" algn="ctr">
              <a:buNone/>
              <a:defRPr/>
            </a:lvl9pPr>
          </a:lstStyle>
          <a:p>
            <a:r>
              <a:rPr lang="en-US"/>
              <a:t>Click to edit Master subtitle style</a:t>
            </a:r>
          </a:p>
        </p:txBody>
      </p:sp>
    </p:spTree>
    <p:extLst>
      <p:ext uri="{BB962C8B-B14F-4D97-AF65-F5344CB8AC3E}">
        <p14:creationId xmlns:p14="http://schemas.microsoft.com/office/powerpoint/2010/main" val="41446604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2129CDF2-1D1F-4104-9F74-CBE729D6824E}" type="datetime1">
              <a:rPr lang="en-US" smtClean="0"/>
              <a:t>9/23/2020</a:t>
            </a:fld>
            <a:endParaRPr lang="en-US" dirty="0"/>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r>
              <a:rPr lang="en-US"/>
              <a:t>CSCE-313 Spring 2017</a:t>
            </a:r>
            <a:endParaRPr lang="en-US" dirty="0"/>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72AC53DF-4216-466D-99A7-94400E6C2A25}" type="slidenum">
              <a:rPr lang="en-US" smtClean="0"/>
              <a:pPr/>
              <a:t>‹#›</a:t>
            </a:fld>
            <a:endParaRPr lang="en-US" dirty="0"/>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303025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667E0F-8CF7-4362-A22C-38FC4E611D79}" type="datetime1">
              <a:rPr lang="en-US" smtClean="0"/>
              <a:t>9/23/2020</a:t>
            </a:fld>
            <a:endParaRPr lang="en-US" dirty="0"/>
          </a:p>
        </p:txBody>
      </p:sp>
      <p:sp>
        <p:nvSpPr>
          <p:cNvPr id="5" name="Footer Placeholder 4"/>
          <p:cNvSpPr>
            <a:spLocks noGrp="1"/>
          </p:cNvSpPr>
          <p:nvPr>
            <p:ph type="ftr" sz="quarter" idx="11"/>
          </p:nvPr>
        </p:nvSpPr>
        <p:spPr/>
        <p:txBody>
          <a:bodyPr/>
          <a:lstStyle/>
          <a:p>
            <a:r>
              <a:rPr lang="en-US"/>
              <a:t>CSCE-313 Spring 2017</a:t>
            </a:r>
          </a:p>
        </p:txBody>
      </p:sp>
      <p:sp>
        <p:nvSpPr>
          <p:cNvPr id="6" name="Slide Number Placeholder 5"/>
          <p:cNvSpPr>
            <a:spLocks noGrp="1"/>
          </p:cNvSpPr>
          <p:nvPr>
            <p:ph type="sldNum" sz="quarter" idx="12"/>
          </p:nvPr>
        </p:nvSpPr>
        <p:spPr/>
        <p:txBody>
          <a:bodyPr/>
          <a:lstStyle/>
          <a:p>
            <a:fld id="{1AD93096-5B34-4342-9326-69289CEAE4C2}" type="slidenum">
              <a:rPr lang="en-US" smtClean="0"/>
              <a:pPr/>
              <a:t>‹#›</a:t>
            </a:fld>
            <a:endParaRPr lang="en-US" dirty="0">
              <a:solidFill>
                <a:srgbClr val="FFFFFF"/>
              </a:solidFill>
            </a:endParaRPr>
          </a:p>
        </p:txBody>
      </p:sp>
    </p:spTree>
    <p:extLst>
      <p:ext uri="{BB962C8B-B14F-4D97-AF65-F5344CB8AC3E}">
        <p14:creationId xmlns:p14="http://schemas.microsoft.com/office/powerpoint/2010/main" val="4099311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pPr algn="r"/>
            <a:fld id="{9B03FB85-0377-47C6-B03B-6862296547D9}" type="datetime1">
              <a:rPr lang="en-US" smtClean="0"/>
              <a:t>9/23/2020</a:t>
            </a:fld>
            <a:endParaRPr lang="en-US" dirty="0"/>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r>
              <a:rPr lang="en-US"/>
              <a:t>CSCE-313 Spring 2017</a:t>
            </a:r>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pPr algn="ctr"/>
            <a:fld id="{1AD93096-5B34-4342-9326-69289CEAE4C2}" type="slidenum">
              <a:rPr lang="en-US" smtClean="0"/>
              <a:pPr algn="ctr"/>
              <a:t>‹#›</a:t>
            </a:fld>
            <a:endParaRPr lang="en-US" sz="2400" dirty="0">
              <a:solidFill>
                <a:srgbClr val="FFFFFF"/>
              </a:solidFill>
            </a:endParaRPr>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26698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9AEE22FE-8C39-47F0-B012-2CA45609382E}" type="datetime1">
              <a:rPr lang="en-US" smtClean="0"/>
              <a:t>9/23/2020</a:t>
            </a:fld>
            <a:endParaRPr lang="en-US" dirty="0"/>
          </a:p>
        </p:txBody>
      </p:sp>
      <p:sp>
        <p:nvSpPr>
          <p:cNvPr id="6" name="Footer Placeholder 5"/>
          <p:cNvSpPr>
            <a:spLocks noGrp="1"/>
          </p:cNvSpPr>
          <p:nvPr>
            <p:ph type="ftr" sz="quarter" idx="11"/>
          </p:nvPr>
        </p:nvSpPr>
        <p:spPr/>
        <p:txBody>
          <a:bodyPr/>
          <a:lstStyle/>
          <a:p>
            <a:r>
              <a:rPr lang="en-US"/>
              <a:t>CSCE-313 Spring 2017</a:t>
            </a:r>
            <a:endParaRPr lang="en-US" dirty="0"/>
          </a:p>
        </p:txBody>
      </p:sp>
      <p:sp>
        <p:nvSpPr>
          <p:cNvPr id="7" name="Slide Number Placeholder 6"/>
          <p:cNvSpPr>
            <a:spLocks noGrp="1"/>
          </p:cNvSpPr>
          <p:nvPr>
            <p:ph type="sldNum" sz="quarter" idx="12"/>
          </p:nvPr>
        </p:nvSpPr>
        <p:spPr/>
        <p:txBody>
          <a:bodyPr/>
          <a:lstStyle/>
          <a:p>
            <a:fld id="{1AD93096-5B34-4342-9326-69289CEAE4C2}" type="slidenum">
              <a:rPr lang="en-US" smtClean="0"/>
              <a:pPr/>
              <a:t>‹#›</a:t>
            </a:fld>
            <a:endParaRPr lang="en-US"/>
          </a:p>
        </p:txBody>
      </p:sp>
    </p:spTree>
    <p:extLst>
      <p:ext uri="{BB962C8B-B14F-4D97-AF65-F5344CB8AC3E}">
        <p14:creationId xmlns:p14="http://schemas.microsoft.com/office/powerpoint/2010/main" val="15873676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113" name="Rectangle 17"/>
          <p:cNvSpPr>
            <a:spLocks noChangeArrowheads="1"/>
          </p:cNvSpPr>
          <p:nvPr/>
        </p:nvSpPr>
        <p:spPr bwMode="auto">
          <a:xfrm>
            <a:off x="365125" y="381000"/>
            <a:ext cx="8410575" cy="1323975"/>
          </a:xfrm>
          <a:prstGeom prst="rect">
            <a:avLst/>
          </a:prstGeom>
          <a:noFill/>
          <a:ln w="9525">
            <a:noFill/>
            <a:miter lim="800000"/>
            <a:headEnd/>
            <a:tailEnd/>
          </a:ln>
          <a:effectLst/>
        </p:spPr>
        <p:txBody>
          <a:bodyPr lIns="92002" tIns="46003" rIns="92002" bIns="46003" anchor="ctr" anchorCtr="1"/>
          <a:lstStyle/>
          <a:p>
            <a:pPr fontAlgn="base">
              <a:lnSpc>
                <a:spcPct val="90000"/>
              </a:lnSpc>
              <a:spcBef>
                <a:spcPct val="0"/>
              </a:spcBef>
              <a:spcAft>
                <a:spcPct val="0"/>
              </a:spcAft>
              <a:defRPr/>
            </a:pPr>
            <a:endParaRPr lang="en-US" sz="3200" dirty="0">
              <a:solidFill>
                <a:srgbClr val="FFFFFF"/>
              </a:solidFill>
              <a:effectLst>
                <a:outerShdw blurRad="38100" dist="38100" dir="2700000" algn="tl">
                  <a:srgbClr val="000000"/>
                </a:outerShdw>
              </a:effectLst>
              <a:latin typeface="Neo Sans Intel Medium" pitchFamily="34" charset="0"/>
            </a:endParaRPr>
          </a:p>
        </p:txBody>
      </p:sp>
      <p:sp>
        <p:nvSpPr>
          <p:cNvPr id="4114" name="Rectangle 18"/>
          <p:cNvSpPr>
            <a:spLocks noChangeArrowheads="1"/>
          </p:cNvSpPr>
          <p:nvPr/>
        </p:nvSpPr>
        <p:spPr bwMode="auto">
          <a:xfrm>
            <a:off x="366713" y="1793875"/>
            <a:ext cx="8407400" cy="4168775"/>
          </a:xfrm>
          <a:prstGeom prst="rect">
            <a:avLst/>
          </a:prstGeom>
          <a:noFill/>
          <a:ln w="9525">
            <a:noFill/>
            <a:miter lim="800000"/>
            <a:headEnd/>
            <a:tailEnd/>
          </a:ln>
          <a:effectLst/>
        </p:spPr>
        <p:txBody>
          <a:bodyPr lIns="91368" tIns="45686" rIns="91368" bIns="45686" anchorCtr="1"/>
          <a:lstStyle/>
          <a:p>
            <a:pPr marL="225414" indent="-225414" fontAlgn="base">
              <a:spcBef>
                <a:spcPct val="0"/>
              </a:spcBef>
              <a:spcAft>
                <a:spcPct val="0"/>
              </a:spcAft>
              <a:buFont typeface="Wingdings" pitchFamily="2" charset="2"/>
              <a:buChar char=""/>
              <a:defRPr/>
            </a:pPr>
            <a:endParaRPr lang="en-US" sz="2400" dirty="0">
              <a:solidFill>
                <a:srgbClr val="FFFFFF"/>
              </a:solidFill>
              <a:effectLst>
                <a:outerShdw blurRad="38100" dist="38100" dir="2700000" algn="tl">
                  <a:srgbClr val="000000"/>
                </a:outerShdw>
              </a:effectLst>
            </a:endParaRPr>
          </a:p>
        </p:txBody>
      </p:sp>
      <p:sp>
        <p:nvSpPr>
          <p:cNvPr id="4115" name="Rectangle 19"/>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35" tIns="45718" rIns="91435" bIns="45718" numCol="1" anchor="ctr" anchorCtr="0" compatLnSpc="1">
            <a:prstTxWarp prst="textNoShape">
              <a:avLst/>
            </a:prstTxWarp>
          </a:bodyPr>
          <a:lstStyle/>
          <a:p>
            <a:pPr lvl="0"/>
            <a:r>
              <a:rPr lang="en-US"/>
              <a:t>Click to edit Master title style</a:t>
            </a:r>
            <a:endParaRPr lang="en-US" dirty="0"/>
          </a:p>
        </p:txBody>
      </p:sp>
      <p:sp>
        <p:nvSpPr>
          <p:cNvPr id="4116" name="Rectangle 20"/>
          <p:cNvSpPr>
            <a:spLocks noGrp="1" noChangeArrowheads="1"/>
          </p:cNvSpPr>
          <p:nvPr>
            <p:ph type="body" idx="1"/>
          </p:nvPr>
        </p:nvSpPr>
        <p:spPr bwMode="auto">
          <a:xfrm>
            <a:off x="457200" y="1600200"/>
            <a:ext cx="8229600" cy="4279900"/>
          </a:xfrm>
          <a:prstGeom prst="rect">
            <a:avLst/>
          </a:prstGeom>
          <a:noFill/>
          <a:ln w="9525">
            <a:noFill/>
            <a:miter lim="800000"/>
            <a:headEnd/>
            <a:tailEnd/>
          </a:ln>
          <a:effectLst/>
        </p:spPr>
        <p:txBody>
          <a:bodyPr vert="horz" wrap="square" lIns="91435" tIns="45718" rIns="91435" bIns="4571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b="0" dirty="0" smtClean="0">
                <a:solidFill>
                  <a:srgbClr val="FFFFFF">
                    <a:tint val="75000"/>
                  </a:srgbClr>
                </a:solidFill>
                <a:latin typeface="Arial" charset="0"/>
              </a:defRPr>
            </a:lvl1pPr>
          </a:lstStyle>
          <a:p>
            <a:pPr fontAlgn="base">
              <a:spcBef>
                <a:spcPct val="0"/>
              </a:spcBef>
              <a:spcAft>
                <a:spcPct val="0"/>
              </a:spcAft>
              <a:defRPr/>
            </a:pPr>
            <a:r>
              <a:rPr lang="en-US"/>
              <a:t>CSCE-313 Spring 2017</a:t>
            </a:r>
          </a:p>
        </p:txBody>
      </p:sp>
    </p:spTree>
    <p:extLst>
      <p:ext uri="{BB962C8B-B14F-4D97-AF65-F5344CB8AC3E}">
        <p14:creationId xmlns:p14="http://schemas.microsoft.com/office/powerpoint/2010/main" val="4180775923"/>
      </p:ext>
    </p:extLst>
  </p:cSld>
  <p:clrMap bg1="dk2" tx1="lt1" bg2="dk1"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Lst>
  <p:transition>
    <p:fade/>
  </p:transition>
  <p:hf sldNum="0" hdr="0" ftr="0" dt="0"/>
  <p:txStyles>
    <p:titleStyle>
      <a:lvl1pPr algn="ctr" rtl="0" fontAlgn="base">
        <a:lnSpc>
          <a:spcPct val="90000"/>
        </a:lnSpc>
        <a:spcBef>
          <a:spcPct val="0"/>
        </a:spcBef>
        <a:spcAft>
          <a:spcPct val="0"/>
        </a:spcAft>
        <a:defRPr sz="3400">
          <a:solidFill>
            <a:schemeClr val="tx1"/>
          </a:solidFill>
          <a:effectLst>
            <a:outerShdw blurRad="38100" dist="38100" dir="2700000" algn="tl">
              <a:srgbClr val="000000">
                <a:alpha val="43137"/>
              </a:srgbClr>
            </a:outerShdw>
          </a:effectLst>
          <a:latin typeface="+mj-lt"/>
          <a:ea typeface="+mj-ea"/>
          <a:cs typeface="+mj-cs"/>
        </a:defRPr>
      </a:lvl1pPr>
      <a:lvl2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2pPr>
      <a:lvl3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3pPr>
      <a:lvl4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4pPr>
      <a:lvl5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5pPr>
      <a:lvl6pPr marL="457177"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6pPr>
      <a:lvl7pPr marL="914354"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7pPr>
      <a:lvl8pPr marL="1371532"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8pPr>
      <a:lvl9pPr marL="1828709"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9pPr>
    </p:titleStyle>
    <p:bodyStyle>
      <a:lvl1pPr marL="223838" indent="-223838" algn="l" rtl="0" fontAlgn="base">
        <a:lnSpc>
          <a:spcPct val="95000"/>
        </a:lnSpc>
        <a:spcBef>
          <a:spcPct val="30000"/>
        </a:spcBef>
        <a:spcAft>
          <a:spcPct val="0"/>
        </a:spcAft>
        <a:buClr>
          <a:schemeClr val="tx1"/>
        </a:buClr>
        <a:buFont typeface="Arial" panose="020B0604020202020204" pitchFamily="34" charset="0"/>
        <a:buChar char="•"/>
        <a:defRPr sz="2800">
          <a:solidFill>
            <a:schemeClr val="tx1"/>
          </a:solidFill>
          <a:effectLst>
            <a:outerShdw blurRad="38100" dist="38100" dir="2700000" algn="tl">
              <a:srgbClr val="000000">
                <a:alpha val="43137"/>
              </a:srgbClr>
            </a:outerShdw>
          </a:effectLst>
          <a:latin typeface="+mn-lt"/>
          <a:ea typeface="+mn-ea"/>
          <a:cs typeface="+mn-cs"/>
        </a:defRPr>
      </a:lvl1pPr>
      <a:lvl2pPr marL="568325"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2pPr>
      <a:lvl3pPr marL="912813"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3pPr>
      <a:lvl4pPr marL="1381125" indent="-238125"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4pPr>
      <a:lvl5pPr marL="1725613"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5pPr>
      <a:lvl6pPr marL="2184291"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6pPr>
      <a:lvl7pPr marL="2641468"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7pPr>
      <a:lvl8pPr marL="3098645"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8pPr>
      <a:lvl9pPr marL="3555822"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7"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3"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7" algn="l" defTabSz="91435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B1E13412-7BF1-451E-9E55-E8E61A12697E}" type="datetime1">
              <a:rPr lang="en-US" smtClean="0"/>
              <a:t>9/23/2020</a:t>
            </a:fld>
            <a:endParaRPr lang="en-US" dirty="0"/>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pPr fontAlgn="base">
              <a:spcBef>
                <a:spcPct val="0"/>
              </a:spcBef>
              <a:spcAft>
                <a:spcPct val="0"/>
              </a:spcAft>
              <a:defRPr/>
            </a:pPr>
            <a:r>
              <a:rPr lang="en-US"/>
              <a:t>CSCE-313 Spring 2017</a:t>
            </a:r>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69E57DC2-970A-4B3E-BB1C-7A09969E49DF}" type="slidenum">
              <a:rPr lang="en-US" dirty="0"/>
              <a:pPr/>
              <a:t>‹#›</a:t>
            </a:fld>
            <a:endParaRPr lang="en-US" dirty="0"/>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8773823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02" r:id="rId12"/>
  </p:sldLayoutIdLst>
  <p:hf sldNum="0"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man7.org/linux/man-pages/man7/signal.7.html"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873912" y="2743200"/>
            <a:ext cx="6781800" cy="1295400"/>
          </a:xfrm>
        </p:spPr>
        <p:txBody>
          <a:bodyPr>
            <a:normAutofit/>
          </a:bodyPr>
          <a:lstStyle/>
          <a:p>
            <a:r>
              <a:rPr lang="en-US" dirty="0">
                <a:solidFill>
                  <a:schemeClr val="accent1">
                    <a:lumMod val="75000"/>
                  </a:schemeClr>
                </a:solidFill>
              </a:rPr>
              <a:t>Signals</a:t>
            </a:r>
            <a:endParaRPr lang="en-US" sz="2000" dirty="0">
              <a:solidFill>
                <a:schemeClr val="accent1">
                  <a:lumMod val="75000"/>
                </a:schemeClr>
              </a:solidFill>
            </a:endParaRPr>
          </a:p>
        </p:txBody>
      </p:sp>
      <p:sp>
        <p:nvSpPr>
          <p:cNvPr id="3" name="Rectangle 2"/>
          <p:cNvSpPr>
            <a:spLocks noGrp="1"/>
          </p:cNvSpPr>
          <p:nvPr>
            <p:ph type="subTitle" idx="1"/>
          </p:nvPr>
        </p:nvSpPr>
        <p:spPr>
          <a:solidFill>
            <a:schemeClr val="accent2"/>
          </a:solidFill>
        </p:spPr>
        <p:txBody>
          <a:bodyPr>
            <a:normAutofit/>
          </a:bodyPr>
          <a:lstStyle/>
          <a:p>
            <a:r>
              <a:rPr lang="en-US" dirty="0">
                <a:solidFill>
                  <a:schemeClr val="bg1"/>
                </a:solidFill>
              </a:rPr>
              <a:t>Tanzir Ahmed</a:t>
            </a:r>
            <a:br>
              <a:rPr lang="en-US" dirty="0">
                <a:solidFill>
                  <a:schemeClr val="bg1"/>
                </a:solidFill>
              </a:rPr>
            </a:br>
            <a:r>
              <a:rPr lang="en-US" dirty="0">
                <a:solidFill>
                  <a:schemeClr val="bg1"/>
                </a:solidFill>
              </a:rPr>
              <a:t>CSCE </a:t>
            </a:r>
            <a:r>
              <a:rPr lang="en-US">
                <a:solidFill>
                  <a:schemeClr val="bg1"/>
                </a:solidFill>
              </a:rPr>
              <a:t>313 Fall </a:t>
            </a:r>
            <a:r>
              <a:rPr lang="en-US" dirty="0">
                <a:solidFill>
                  <a:schemeClr val="bg1"/>
                </a:solidFill>
              </a:rPr>
              <a:t>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822960" y="286605"/>
            <a:ext cx="7543800" cy="1161196"/>
          </a:xfrm>
        </p:spPr>
        <p:txBody>
          <a:bodyPr/>
          <a:lstStyle/>
          <a:p>
            <a:r>
              <a:rPr lang="en-US" dirty="0"/>
              <a:t>Signals and the Kernel 	</a:t>
            </a:r>
          </a:p>
        </p:txBody>
      </p:sp>
      <p:sp>
        <p:nvSpPr>
          <p:cNvPr id="15363" name="Content Placeholder 2"/>
          <p:cNvSpPr>
            <a:spLocks noGrp="1"/>
          </p:cNvSpPr>
          <p:nvPr>
            <p:ph idx="1"/>
          </p:nvPr>
        </p:nvSpPr>
        <p:spPr>
          <a:xfrm>
            <a:off x="609600" y="1828800"/>
            <a:ext cx="8458200" cy="4191000"/>
          </a:xfrm>
        </p:spPr>
        <p:txBody>
          <a:bodyPr>
            <a:normAutofit/>
          </a:bodyPr>
          <a:lstStyle/>
          <a:p>
            <a:r>
              <a:rPr lang="en-US" dirty="0"/>
              <a:t>Many of the signals are </a:t>
            </a:r>
            <a:r>
              <a:rPr lang="en-US" b="1" dirty="0"/>
              <a:t>generated</a:t>
            </a:r>
            <a:r>
              <a:rPr lang="en-US" dirty="0"/>
              <a:t> </a:t>
            </a:r>
            <a:r>
              <a:rPr lang="en-US" b="1" dirty="0"/>
              <a:t>by</a:t>
            </a:r>
            <a:r>
              <a:rPr lang="en-US" dirty="0"/>
              <a:t> the Kernel in response to events and exceptions received</a:t>
            </a:r>
          </a:p>
          <a:p>
            <a:pPr lvl="1"/>
            <a:r>
              <a:rPr lang="en-US" dirty="0"/>
              <a:t>SIGFPE – FP exception</a:t>
            </a:r>
          </a:p>
          <a:p>
            <a:pPr lvl="1"/>
            <a:r>
              <a:rPr lang="en-US" dirty="0"/>
              <a:t>SIGILL – Illegal instruction</a:t>
            </a:r>
          </a:p>
          <a:p>
            <a:pPr lvl="1"/>
            <a:r>
              <a:rPr lang="en-US" dirty="0"/>
              <a:t>SIGSEGV – Segment Violation</a:t>
            </a:r>
          </a:p>
          <a:p>
            <a:r>
              <a:rPr lang="en-US" dirty="0"/>
              <a:t>All others are </a:t>
            </a:r>
            <a:r>
              <a:rPr lang="en-US" b="1" dirty="0"/>
              <a:t>routed through </a:t>
            </a:r>
            <a:r>
              <a:rPr lang="en-US" dirty="0"/>
              <a:t>the Kernel, if not originating from the Kernel itself</a:t>
            </a:r>
          </a:p>
          <a:p>
            <a:pPr lvl="1"/>
            <a:r>
              <a:rPr lang="en-US" dirty="0"/>
              <a:t>E.g. SIGHUP (terminal hang), SIGINT (CTRL-C keyboard), SIGTSTP (CTRL-Z), SIGKILL (KILL)</a:t>
            </a:r>
          </a:p>
        </p:txBody>
      </p:sp>
    </p:spTree>
    <p:extLst>
      <p:ext uri="{BB962C8B-B14F-4D97-AF65-F5344CB8AC3E}">
        <p14:creationId xmlns:p14="http://schemas.microsoft.com/office/powerpoint/2010/main" val="119453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3">
                                            <p:txEl>
                                              <p:pRg st="4" end="4"/>
                                            </p:txEl>
                                          </p:spTgt>
                                        </p:tgtEl>
                                        <p:attrNameLst>
                                          <p:attrName>style.visibility</p:attrName>
                                        </p:attrNameLst>
                                      </p:cBhvr>
                                      <p:to>
                                        <p:strVal val="visible"/>
                                      </p:to>
                                    </p:set>
                                    <p:anim calcmode="lin" valueType="num">
                                      <p:cBhvr additive="base">
                                        <p:cTn id="7" dur="500" fill="hold"/>
                                        <p:tgtEl>
                                          <p:spTgt spid="1536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363">
                                            <p:txEl>
                                              <p:pRg st="5" end="5"/>
                                            </p:txEl>
                                          </p:spTgt>
                                        </p:tgtEl>
                                        <p:attrNameLst>
                                          <p:attrName>style.visibility</p:attrName>
                                        </p:attrNameLst>
                                      </p:cBhvr>
                                      <p:to>
                                        <p:strVal val="visible"/>
                                      </p:to>
                                    </p:set>
                                    <p:anim calcmode="lin" valueType="num">
                                      <p:cBhvr additive="base">
                                        <p:cTn id="11" dur="500" fill="hold"/>
                                        <p:tgtEl>
                                          <p:spTgt spid="1536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36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909560" cy="1009967"/>
          </a:xfrm>
        </p:spPr>
        <p:txBody>
          <a:bodyPr/>
          <a:lstStyle/>
          <a:p>
            <a:r>
              <a:rPr lang="en-US" dirty="0"/>
              <a:t>Simple Signal Handling: Example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579653"/>
            <a:ext cx="5647083" cy="49132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0683" y="3883436"/>
            <a:ext cx="1676400" cy="2589561"/>
          </a:xfrm>
          <a:prstGeom prst="rect">
            <a:avLst/>
          </a:prstGeom>
        </p:spPr>
      </p:pic>
      <p:grpSp>
        <p:nvGrpSpPr>
          <p:cNvPr id="12" name="Group 11"/>
          <p:cNvGrpSpPr/>
          <p:nvPr/>
        </p:nvGrpSpPr>
        <p:grpSpPr>
          <a:xfrm>
            <a:off x="2779643" y="2204089"/>
            <a:ext cx="6400800" cy="4108560"/>
            <a:chOff x="5791200" y="914400"/>
            <a:chExt cx="6400800" cy="4108560"/>
          </a:xfrm>
        </p:grpSpPr>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1200" y="914400"/>
              <a:ext cx="6400800" cy="4108560"/>
            </a:xfrm>
            <a:prstGeom prst="rect">
              <a:avLst/>
            </a:prstGeom>
          </p:spPr>
        </p:pic>
        <p:sp>
          <p:nvSpPr>
            <p:cNvPr id="10" name="TextBox 9"/>
            <p:cNvSpPr txBox="1"/>
            <p:nvPr/>
          </p:nvSpPr>
          <p:spPr>
            <a:xfrm>
              <a:off x="5791200" y="4648200"/>
              <a:ext cx="6203942" cy="307777"/>
            </a:xfrm>
            <a:prstGeom prst="rect">
              <a:avLst/>
            </a:prstGeom>
            <a:noFill/>
          </p:spPr>
          <p:txBody>
            <a:bodyPr wrap="none" rtlCol="0">
              <a:spAutoFit/>
            </a:bodyPr>
            <a:lstStyle/>
            <a:p>
              <a:r>
                <a:rPr lang="en-US" sz="1400" dirty="0"/>
                <a:t>Taken from: Chapter 6 of “Understanding Unix/Linux Programming” by Bruce </a:t>
              </a:r>
              <a:r>
                <a:rPr lang="en-US" sz="1400" dirty="0" err="1"/>
                <a:t>Molay</a:t>
              </a:r>
              <a:endParaRPr lang="en-US" sz="1400" dirty="0"/>
            </a:p>
          </p:txBody>
        </p:sp>
      </p:grpSp>
    </p:spTree>
    <p:extLst>
      <p:ext uri="{BB962C8B-B14F-4D97-AF65-F5344CB8AC3E}">
        <p14:creationId xmlns:p14="http://schemas.microsoft.com/office/powerpoint/2010/main" val="712352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457200" y="152400"/>
            <a:ext cx="8610600" cy="990600"/>
          </a:xfrm>
        </p:spPr>
        <p:txBody>
          <a:bodyPr>
            <a:normAutofit fontScale="90000"/>
          </a:bodyPr>
          <a:lstStyle/>
          <a:p>
            <a:r>
              <a:rPr lang="en-US" dirty="0"/>
              <a:t>Example – One Handler for Multiple Signals</a:t>
            </a:r>
          </a:p>
        </p:txBody>
      </p:sp>
      <p:sp>
        <p:nvSpPr>
          <p:cNvPr id="20483" name="Text Box 4"/>
          <p:cNvSpPr txBox="1">
            <a:spLocks noChangeArrowheads="1"/>
          </p:cNvSpPr>
          <p:nvPr/>
        </p:nvSpPr>
        <p:spPr bwMode="auto">
          <a:xfrm>
            <a:off x="228600" y="1447800"/>
            <a:ext cx="8839200" cy="4524315"/>
          </a:xfrm>
          <a:prstGeom prst="rect">
            <a:avLst/>
          </a:prstGeom>
          <a:solidFill>
            <a:schemeClr val="bg1">
              <a:lumMod val="95000"/>
            </a:schemeClr>
          </a:solidFill>
          <a:ln w="12700">
            <a:solidFill>
              <a:schemeClr val="tx1"/>
            </a:solidFill>
            <a:miter lim="800000"/>
            <a:headEnd/>
            <a:tailEnd/>
          </a:ln>
        </p:spPr>
        <p:txBody>
          <a:bodyPr wrap="squar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800" dirty="0">
                <a:solidFill>
                  <a:srgbClr val="0000FF"/>
                </a:solidFill>
                <a:latin typeface="Courier New" panose="02070309020205020404" pitchFamily="49" charset="0"/>
              </a:rPr>
              <a:t>static void </a:t>
            </a:r>
            <a:r>
              <a:rPr lang="en-US" sz="1800" dirty="0" err="1">
                <a:latin typeface="Courier New" panose="02070309020205020404" pitchFamily="49" charset="0"/>
              </a:rPr>
              <a:t>sig_usr</a:t>
            </a:r>
            <a:r>
              <a:rPr lang="en-US" sz="1800" dirty="0">
                <a:latin typeface="Courier New" panose="02070309020205020404" pitchFamily="49" charset="0"/>
              </a:rPr>
              <a:t>(</a:t>
            </a:r>
            <a:r>
              <a:rPr lang="en-US" sz="1800" dirty="0" err="1">
                <a:latin typeface="Courier New" panose="02070309020205020404" pitchFamily="49" charset="0"/>
              </a:rPr>
              <a:t>int</a:t>
            </a:r>
            <a:r>
              <a:rPr lang="en-US" sz="1800" dirty="0">
                <a:latin typeface="Courier New" panose="02070309020205020404" pitchFamily="49" charset="0"/>
              </a:rPr>
              <a:t>); /* one handler for two signals */</a:t>
            </a:r>
          </a:p>
          <a:p>
            <a:pPr>
              <a:spcBef>
                <a:spcPct val="0"/>
              </a:spcBef>
              <a:buFontTx/>
              <a:buNone/>
            </a:pPr>
            <a:endParaRPr lang="en-US" sz="1800" dirty="0">
              <a:latin typeface="Courier New" panose="02070309020205020404" pitchFamily="49" charset="0"/>
            </a:endParaRPr>
          </a:p>
          <a:p>
            <a:pPr>
              <a:spcBef>
                <a:spcPct val="0"/>
              </a:spcBef>
              <a:buFontTx/>
              <a:buNone/>
            </a:pPr>
            <a:r>
              <a:rPr lang="en-US" sz="1800" dirty="0" err="1">
                <a:solidFill>
                  <a:srgbClr val="0000FF"/>
                </a:solidFill>
                <a:latin typeface="Courier New" panose="02070309020205020404" pitchFamily="49" charset="0"/>
              </a:rPr>
              <a:t>int</a:t>
            </a:r>
            <a:r>
              <a:rPr lang="en-US" sz="1800" dirty="0">
                <a:latin typeface="Courier New" panose="02070309020205020404" pitchFamily="49" charset="0"/>
              </a:rPr>
              <a:t> main (void) {</a:t>
            </a:r>
          </a:p>
          <a:p>
            <a:pPr>
              <a:spcBef>
                <a:spcPct val="0"/>
              </a:spcBef>
              <a:buFontTx/>
              <a:buNone/>
            </a:pPr>
            <a:r>
              <a:rPr lang="en-US" sz="1800" dirty="0">
                <a:latin typeface="Courier New" panose="02070309020205020404" pitchFamily="49" charset="0"/>
              </a:rPr>
              <a:t>  if (</a:t>
            </a:r>
            <a:r>
              <a:rPr lang="en-US" sz="1800" b="1" dirty="0">
                <a:solidFill>
                  <a:schemeClr val="accent2"/>
                </a:solidFill>
                <a:latin typeface="Courier New" panose="02070309020205020404" pitchFamily="49" charset="0"/>
              </a:rPr>
              <a:t>signal</a:t>
            </a:r>
            <a:r>
              <a:rPr lang="en-US" sz="1800" dirty="0">
                <a:latin typeface="Courier New" panose="02070309020205020404" pitchFamily="49" charset="0"/>
              </a:rPr>
              <a:t>(SIGUSR1, </a:t>
            </a:r>
            <a:r>
              <a:rPr lang="en-US" sz="1800" b="1" dirty="0" err="1">
                <a:solidFill>
                  <a:srgbClr val="FF0000"/>
                </a:solidFill>
                <a:latin typeface="Courier New" panose="02070309020205020404" pitchFamily="49" charset="0"/>
              </a:rPr>
              <a:t>sig_usr</a:t>
            </a:r>
            <a:r>
              <a:rPr lang="en-US" sz="1800" dirty="0">
                <a:latin typeface="Courier New" panose="02070309020205020404" pitchFamily="49" charset="0"/>
              </a:rPr>
              <a:t>) == SIG_ERR)</a:t>
            </a:r>
          </a:p>
          <a:p>
            <a:pPr>
              <a:spcBef>
                <a:spcPct val="0"/>
              </a:spcBef>
              <a:buFontTx/>
              <a:buNone/>
            </a:pPr>
            <a:r>
              <a:rPr lang="en-US" sz="1800" dirty="0">
                <a:latin typeface="Courier New" panose="02070309020205020404" pitchFamily="49" charset="0"/>
              </a:rPr>
              <a:t>    </a:t>
            </a:r>
            <a:r>
              <a:rPr lang="en-US" sz="1800" dirty="0" err="1">
                <a:latin typeface="Courier New" panose="02070309020205020404" pitchFamily="49" charset="0"/>
              </a:rPr>
              <a:t>perror</a:t>
            </a:r>
            <a:r>
              <a:rPr lang="en-US" sz="1800" dirty="0">
                <a:latin typeface="Courier New" panose="02070309020205020404" pitchFamily="49" charset="0"/>
              </a:rPr>
              <a:t>(</a:t>
            </a:r>
            <a:r>
              <a:rPr lang="ja-JP" altLang="en-US" sz="1800" dirty="0">
                <a:latin typeface="Courier New" panose="02070309020205020404" pitchFamily="49" charset="0"/>
              </a:rPr>
              <a:t>“</a:t>
            </a:r>
            <a:r>
              <a:rPr lang="en-US" altLang="ja-JP" sz="1800" dirty="0">
                <a:latin typeface="Courier New" panose="02070309020205020404" pitchFamily="49" charset="0"/>
              </a:rPr>
              <a:t>cannot catch signal SIGUSR1</a:t>
            </a:r>
            <a:r>
              <a:rPr lang="ja-JP" altLang="en-US" sz="1800" dirty="0">
                <a:latin typeface="Courier New" panose="02070309020205020404" pitchFamily="49" charset="0"/>
              </a:rPr>
              <a:t>”</a:t>
            </a:r>
            <a:r>
              <a:rPr lang="en-US" altLang="ja-JP" sz="1800" dirty="0">
                <a:latin typeface="Courier New" panose="02070309020205020404" pitchFamily="49" charset="0"/>
              </a:rPr>
              <a:t>);</a:t>
            </a:r>
          </a:p>
          <a:p>
            <a:pPr>
              <a:spcBef>
                <a:spcPct val="0"/>
              </a:spcBef>
              <a:buFontTx/>
              <a:buNone/>
            </a:pPr>
            <a:r>
              <a:rPr lang="en-US" sz="1800" dirty="0">
                <a:latin typeface="Courier New" panose="02070309020205020404" pitchFamily="49" charset="0"/>
              </a:rPr>
              <a:t>  if (</a:t>
            </a:r>
            <a:r>
              <a:rPr lang="en-US" sz="1800" b="1" dirty="0">
                <a:solidFill>
                  <a:schemeClr val="accent2"/>
                </a:solidFill>
                <a:latin typeface="Courier New" panose="02070309020205020404" pitchFamily="49" charset="0"/>
              </a:rPr>
              <a:t>signal</a:t>
            </a:r>
            <a:r>
              <a:rPr lang="en-US" sz="1800" dirty="0">
                <a:latin typeface="Courier New" panose="02070309020205020404" pitchFamily="49" charset="0"/>
              </a:rPr>
              <a:t>(SIGUSR2, </a:t>
            </a:r>
            <a:r>
              <a:rPr lang="en-US" sz="1800" b="1" dirty="0" err="1">
                <a:solidFill>
                  <a:srgbClr val="FF0000"/>
                </a:solidFill>
                <a:latin typeface="Courier New" panose="02070309020205020404" pitchFamily="49" charset="0"/>
              </a:rPr>
              <a:t>sig_usr</a:t>
            </a:r>
            <a:r>
              <a:rPr lang="en-US" sz="1800" dirty="0">
                <a:latin typeface="Courier New" panose="02070309020205020404" pitchFamily="49" charset="0"/>
              </a:rPr>
              <a:t>) == SIG_ERR)</a:t>
            </a:r>
          </a:p>
          <a:p>
            <a:pPr>
              <a:spcBef>
                <a:spcPct val="0"/>
              </a:spcBef>
              <a:buFontTx/>
              <a:buNone/>
            </a:pPr>
            <a:r>
              <a:rPr lang="en-US" sz="1800" dirty="0">
                <a:latin typeface="Courier New" panose="02070309020205020404" pitchFamily="49" charset="0"/>
              </a:rPr>
              <a:t>    </a:t>
            </a:r>
            <a:r>
              <a:rPr lang="en-US" sz="1800" dirty="0" err="1">
                <a:latin typeface="Courier New" panose="02070309020205020404" pitchFamily="49" charset="0"/>
              </a:rPr>
              <a:t>perror</a:t>
            </a:r>
            <a:r>
              <a:rPr lang="en-US" sz="1800" dirty="0">
                <a:latin typeface="Courier New" panose="02070309020205020404" pitchFamily="49" charset="0"/>
              </a:rPr>
              <a:t>(</a:t>
            </a:r>
            <a:r>
              <a:rPr lang="ja-JP" altLang="en-US" sz="1800" dirty="0">
                <a:latin typeface="Courier New" panose="02070309020205020404" pitchFamily="49" charset="0"/>
              </a:rPr>
              <a:t>“</a:t>
            </a:r>
            <a:r>
              <a:rPr lang="en-US" altLang="ja-JP" sz="1800" dirty="0">
                <a:latin typeface="Courier New" panose="02070309020205020404" pitchFamily="49" charset="0"/>
              </a:rPr>
              <a:t>cannot catch signal SIGUSR2</a:t>
            </a:r>
            <a:r>
              <a:rPr lang="ja-JP" altLang="en-US" sz="1800" dirty="0">
                <a:latin typeface="Courier New" panose="02070309020205020404" pitchFamily="49" charset="0"/>
              </a:rPr>
              <a:t>”</a:t>
            </a:r>
            <a:r>
              <a:rPr lang="en-US" altLang="ja-JP" sz="1800" dirty="0">
                <a:latin typeface="Courier New" panose="02070309020205020404" pitchFamily="49" charset="0"/>
              </a:rPr>
              <a:t>);</a:t>
            </a:r>
          </a:p>
          <a:p>
            <a:pPr>
              <a:spcBef>
                <a:spcPct val="0"/>
              </a:spcBef>
              <a:buFontTx/>
              <a:buNone/>
            </a:pPr>
            <a:r>
              <a:rPr lang="en-US" sz="1800" dirty="0">
                <a:latin typeface="Courier New" panose="02070309020205020404" pitchFamily="49" charset="0"/>
              </a:rPr>
              <a:t>  for(;;) pause();</a:t>
            </a:r>
          </a:p>
          <a:p>
            <a:pPr>
              <a:spcBef>
                <a:spcPct val="0"/>
              </a:spcBef>
              <a:buFontTx/>
              <a:buNone/>
            </a:pPr>
            <a:r>
              <a:rPr lang="en-US" sz="1800" dirty="0">
                <a:latin typeface="Courier New" panose="02070309020205020404" pitchFamily="49" charset="0"/>
              </a:rPr>
              <a:t>}</a:t>
            </a:r>
          </a:p>
          <a:p>
            <a:pPr>
              <a:spcBef>
                <a:spcPct val="0"/>
              </a:spcBef>
              <a:buFontTx/>
              <a:buNone/>
            </a:pPr>
            <a:endParaRPr lang="en-US" sz="1800" dirty="0">
              <a:latin typeface="Courier New" panose="02070309020205020404" pitchFamily="49" charset="0"/>
            </a:endParaRPr>
          </a:p>
          <a:p>
            <a:pPr>
              <a:spcBef>
                <a:spcPct val="0"/>
              </a:spcBef>
              <a:buFontTx/>
              <a:buNone/>
            </a:pPr>
            <a:r>
              <a:rPr lang="en-US" sz="1800" dirty="0">
                <a:solidFill>
                  <a:srgbClr val="0000FF"/>
                </a:solidFill>
                <a:latin typeface="Courier New" panose="02070309020205020404" pitchFamily="49" charset="0"/>
              </a:rPr>
              <a:t>static void </a:t>
            </a:r>
            <a:r>
              <a:rPr lang="en-US" sz="1800" b="1" dirty="0" err="1">
                <a:solidFill>
                  <a:srgbClr val="FF0000"/>
                </a:solidFill>
                <a:latin typeface="Courier New" panose="02070309020205020404" pitchFamily="49" charset="0"/>
              </a:rPr>
              <a:t>sig_usr</a:t>
            </a:r>
            <a:r>
              <a:rPr lang="en-US" sz="1800" dirty="0">
                <a:latin typeface="Courier New" panose="02070309020205020404" pitchFamily="49" charset="0"/>
              </a:rPr>
              <a:t>(</a:t>
            </a:r>
            <a:r>
              <a:rPr lang="en-US" sz="1800" dirty="0" err="1">
                <a:solidFill>
                  <a:srgbClr val="0000FF"/>
                </a:solidFill>
                <a:latin typeface="Courier New" panose="02070309020205020404" pitchFamily="49" charset="0"/>
              </a:rPr>
              <a:t>int</a:t>
            </a:r>
            <a:r>
              <a:rPr lang="en-US" sz="1800" dirty="0">
                <a:latin typeface="Courier New" panose="02070309020205020404" pitchFamily="49" charset="0"/>
              </a:rPr>
              <a:t> </a:t>
            </a:r>
            <a:r>
              <a:rPr lang="en-US" sz="1800" dirty="0" err="1">
                <a:latin typeface="Courier New" panose="02070309020205020404" pitchFamily="49" charset="0"/>
              </a:rPr>
              <a:t>signo</a:t>
            </a:r>
            <a:r>
              <a:rPr lang="en-US" sz="1800" dirty="0">
                <a:latin typeface="Courier New" panose="02070309020205020404" pitchFamily="49" charset="0"/>
              </a:rPr>
              <a:t>) { /*argument is signal number*/</a:t>
            </a:r>
          </a:p>
          <a:p>
            <a:pPr>
              <a:spcBef>
                <a:spcPct val="0"/>
              </a:spcBef>
              <a:buFontTx/>
              <a:buNone/>
            </a:pPr>
            <a:r>
              <a:rPr lang="en-US" sz="1800" dirty="0">
                <a:latin typeface="Courier New" panose="02070309020205020404" pitchFamily="49" charset="0"/>
              </a:rPr>
              <a:t>  if      (</a:t>
            </a:r>
            <a:r>
              <a:rPr lang="en-US" sz="1800" dirty="0" err="1">
                <a:latin typeface="Courier New" panose="02070309020205020404" pitchFamily="49" charset="0"/>
              </a:rPr>
              <a:t>signo</a:t>
            </a:r>
            <a:r>
              <a:rPr lang="en-US" sz="1800" dirty="0">
                <a:latin typeface="Courier New" panose="02070309020205020404" pitchFamily="49" charset="0"/>
              </a:rPr>
              <a:t> == SIGUSR1) </a:t>
            </a:r>
            <a:r>
              <a:rPr lang="en-US" sz="1800" dirty="0" err="1">
                <a:latin typeface="Courier New" panose="02070309020205020404" pitchFamily="49" charset="0"/>
              </a:rPr>
              <a:t>printf</a:t>
            </a:r>
            <a:r>
              <a:rPr lang="en-US" sz="1800" dirty="0">
                <a:latin typeface="Courier New" panose="02070309020205020404" pitchFamily="49" charset="0"/>
              </a:rPr>
              <a:t>(</a:t>
            </a:r>
            <a:r>
              <a:rPr lang="ja-JP" altLang="en-US" sz="1800" dirty="0">
                <a:latin typeface="Courier New" panose="02070309020205020404" pitchFamily="49" charset="0"/>
              </a:rPr>
              <a:t>“</a:t>
            </a:r>
            <a:r>
              <a:rPr lang="en-US" altLang="ja-JP" sz="1800" dirty="0">
                <a:latin typeface="Courier New" panose="02070309020205020404" pitchFamily="49" charset="0"/>
              </a:rPr>
              <a:t>received SIGUSR1\n</a:t>
            </a:r>
            <a:r>
              <a:rPr lang="ja-JP" altLang="en-US" sz="1800" dirty="0">
                <a:latin typeface="Courier New" panose="02070309020205020404" pitchFamily="49" charset="0"/>
              </a:rPr>
              <a:t>”</a:t>
            </a:r>
            <a:r>
              <a:rPr lang="en-US" altLang="ja-JP" sz="1800" dirty="0">
                <a:latin typeface="Courier New" panose="02070309020205020404" pitchFamily="49" charset="0"/>
              </a:rPr>
              <a:t>);</a:t>
            </a:r>
          </a:p>
          <a:p>
            <a:pPr>
              <a:spcBef>
                <a:spcPct val="0"/>
              </a:spcBef>
              <a:buFontTx/>
              <a:buNone/>
            </a:pPr>
            <a:r>
              <a:rPr lang="en-US" sz="1800" dirty="0">
                <a:latin typeface="Courier New" panose="02070309020205020404" pitchFamily="49" charset="0"/>
              </a:rPr>
              <a:t>  else if (</a:t>
            </a:r>
            <a:r>
              <a:rPr lang="en-US" sz="1800" dirty="0" err="1">
                <a:latin typeface="Courier New" panose="02070309020205020404" pitchFamily="49" charset="0"/>
              </a:rPr>
              <a:t>signo</a:t>
            </a:r>
            <a:r>
              <a:rPr lang="en-US" sz="1800" dirty="0">
                <a:latin typeface="Courier New" panose="02070309020205020404" pitchFamily="49" charset="0"/>
              </a:rPr>
              <a:t> == SIGUSR2) </a:t>
            </a:r>
            <a:r>
              <a:rPr lang="en-US" sz="1800" dirty="0" err="1">
                <a:latin typeface="Courier New" panose="02070309020205020404" pitchFamily="49" charset="0"/>
              </a:rPr>
              <a:t>printf</a:t>
            </a:r>
            <a:r>
              <a:rPr lang="en-US" sz="1800" dirty="0">
                <a:latin typeface="Courier New" panose="02070309020205020404" pitchFamily="49" charset="0"/>
              </a:rPr>
              <a:t>(</a:t>
            </a:r>
            <a:r>
              <a:rPr lang="ja-JP" altLang="en-US" sz="1800" dirty="0">
                <a:latin typeface="Courier New" panose="02070309020205020404" pitchFamily="49" charset="0"/>
              </a:rPr>
              <a:t>“</a:t>
            </a:r>
            <a:r>
              <a:rPr lang="en-US" altLang="ja-JP" sz="1800" dirty="0">
                <a:latin typeface="Courier New" panose="02070309020205020404" pitchFamily="49" charset="0"/>
              </a:rPr>
              <a:t>received SIGUSR2\n</a:t>
            </a:r>
            <a:r>
              <a:rPr lang="ja-JP" altLang="en-US" sz="1800" dirty="0">
                <a:latin typeface="Courier New" panose="02070309020205020404" pitchFamily="49" charset="0"/>
              </a:rPr>
              <a:t>”</a:t>
            </a:r>
            <a:r>
              <a:rPr lang="en-US" altLang="ja-JP" sz="1800" dirty="0">
                <a:latin typeface="Courier New" panose="02070309020205020404" pitchFamily="49" charset="0"/>
              </a:rPr>
              <a:t>);</a:t>
            </a:r>
          </a:p>
          <a:p>
            <a:pPr>
              <a:spcBef>
                <a:spcPct val="0"/>
              </a:spcBef>
              <a:buFontTx/>
              <a:buNone/>
            </a:pPr>
            <a:r>
              <a:rPr lang="en-US" sz="1800" dirty="0">
                <a:latin typeface="Courier New" panose="02070309020205020404" pitchFamily="49" charset="0"/>
              </a:rPr>
              <a:t>  else    </a:t>
            </a:r>
            <a:r>
              <a:rPr lang="en-US" sz="1800" dirty="0" err="1">
                <a:latin typeface="Courier New" panose="02070309020205020404" pitchFamily="49" charset="0"/>
              </a:rPr>
              <a:t>error_dump</a:t>
            </a:r>
            <a:r>
              <a:rPr lang="en-US" sz="1800" dirty="0">
                <a:latin typeface="Courier New" panose="02070309020205020404" pitchFamily="49" charset="0"/>
              </a:rPr>
              <a:t>(</a:t>
            </a:r>
            <a:r>
              <a:rPr lang="ja-JP" altLang="en-US" sz="1800" dirty="0">
                <a:latin typeface="Courier New" panose="02070309020205020404" pitchFamily="49" charset="0"/>
              </a:rPr>
              <a:t>“</a:t>
            </a:r>
            <a:r>
              <a:rPr lang="en-US" altLang="ja-JP" sz="1800" dirty="0">
                <a:latin typeface="Courier New" panose="02070309020205020404" pitchFamily="49" charset="0"/>
              </a:rPr>
              <a:t>received signal %d\n</a:t>
            </a:r>
            <a:r>
              <a:rPr lang="ja-JP" altLang="en-US" sz="1800" dirty="0">
                <a:latin typeface="Courier New" panose="02070309020205020404" pitchFamily="49" charset="0"/>
              </a:rPr>
              <a:t>”</a:t>
            </a:r>
            <a:r>
              <a:rPr lang="en-US" altLang="ja-JP" sz="1800" dirty="0">
                <a:latin typeface="Courier New" panose="02070309020205020404" pitchFamily="49" charset="0"/>
              </a:rPr>
              <a:t>, </a:t>
            </a:r>
            <a:r>
              <a:rPr lang="en-US" altLang="ja-JP" sz="1800" dirty="0" err="1">
                <a:latin typeface="Courier New" panose="02070309020205020404" pitchFamily="49" charset="0"/>
              </a:rPr>
              <a:t>signo</a:t>
            </a:r>
            <a:r>
              <a:rPr lang="en-US" altLang="ja-JP" sz="1800" dirty="0">
                <a:latin typeface="Courier New" panose="02070309020205020404" pitchFamily="49" charset="0"/>
              </a:rPr>
              <a:t>);</a:t>
            </a:r>
          </a:p>
          <a:p>
            <a:pPr>
              <a:spcBef>
                <a:spcPct val="0"/>
              </a:spcBef>
              <a:buFontTx/>
              <a:buNone/>
            </a:pPr>
            <a:r>
              <a:rPr lang="en-US" sz="1800" dirty="0">
                <a:latin typeface="Courier New" panose="02070309020205020404" pitchFamily="49" charset="0"/>
              </a:rPr>
              <a:t>  return;</a:t>
            </a:r>
          </a:p>
          <a:p>
            <a:pPr>
              <a:spcBef>
                <a:spcPct val="0"/>
              </a:spcBef>
              <a:buFontTx/>
              <a:buNone/>
            </a:pPr>
            <a:r>
              <a:rPr lang="en-US" sz="1800" dirty="0">
                <a:latin typeface="Courier New" panose="02070309020205020404" pitchFamily="49" charset="0"/>
              </a:rPr>
              <a:t>}</a:t>
            </a:r>
          </a:p>
        </p:txBody>
      </p:sp>
    </p:spTree>
    <p:extLst>
      <p:ext uri="{BB962C8B-B14F-4D97-AF65-F5344CB8AC3E}">
        <p14:creationId xmlns:p14="http://schemas.microsoft.com/office/powerpoint/2010/main" val="615231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08E9924-C3C4-4033-A1EF-9D0DD751B047}"/>
              </a:ext>
            </a:extLst>
          </p:cNvPr>
          <p:cNvSpPr txBox="1">
            <a:spLocks noChangeArrowheads="1"/>
          </p:cNvSpPr>
          <p:nvPr/>
        </p:nvSpPr>
        <p:spPr>
          <a:xfrm>
            <a:off x="495300" y="304800"/>
            <a:ext cx="8153400" cy="990600"/>
          </a:xfrm>
          <a:prstGeom prst="rect">
            <a:avLst/>
          </a:prstGeom>
        </p:spPr>
        <p:txBody>
          <a:bodyPr vert="horz" lIns="91440" tIns="45720" rIns="91440" bIns="45720" rtlCol="0" anchor="t">
            <a:normAutofit/>
          </a:bodyPr>
          <a:lst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Reaping Child Processes</a:t>
            </a:r>
          </a:p>
        </p:txBody>
      </p:sp>
      <p:sp>
        <p:nvSpPr>
          <p:cNvPr id="3" name="Rectangle 3">
            <a:extLst>
              <a:ext uri="{FF2B5EF4-FFF2-40B4-BE49-F238E27FC236}">
                <a16:creationId xmlns:a16="http://schemas.microsoft.com/office/drawing/2014/main" id="{13AC9D3C-BB64-4E19-ADD8-896A7AFA9F19}"/>
              </a:ext>
            </a:extLst>
          </p:cNvPr>
          <p:cNvSpPr txBox="1">
            <a:spLocks noChangeArrowheads="1"/>
          </p:cNvSpPr>
          <p:nvPr/>
        </p:nvSpPr>
        <p:spPr>
          <a:xfrm>
            <a:off x="609600" y="1295400"/>
            <a:ext cx="3352800" cy="3505200"/>
          </a:xfrm>
          <a:prstGeom prst="rect">
            <a:avLst/>
          </a:prstGeom>
        </p:spPr>
        <p:txBody>
          <a:bodyPr vert="horz" lIns="91440" tIns="45720" rIns="91440" bIns="45720" rtlCol="0">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A child process being terminated generates SIGCHLD for the parent process</a:t>
            </a:r>
          </a:p>
          <a:p>
            <a:r>
              <a:rPr lang="en-US" sz="1800" dirty="0"/>
              <a:t>The parent can handle this signal by reaping children </a:t>
            </a:r>
          </a:p>
          <a:p>
            <a:r>
              <a:rPr lang="en-US" sz="1800" dirty="0"/>
              <a:t>This is asynchronous, i.e., the parent process can do other things instead of continually waiting</a:t>
            </a:r>
          </a:p>
          <a:p>
            <a:endParaRPr lang="en-US" sz="1800" dirty="0"/>
          </a:p>
          <a:p>
            <a:endParaRPr lang="en-US" dirty="0"/>
          </a:p>
        </p:txBody>
      </p:sp>
      <p:sp>
        <p:nvSpPr>
          <p:cNvPr id="5" name="Rectangle 4">
            <a:extLst>
              <a:ext uri="{FF2B5EF4-FFF2-40B4-BE49-F238E27FC236}">
                <a16:creationId xmlns:a16="http://schemas.microsoft.com/office/drawing/2014/main" id="{49D678A3-3D87-4F8D-8380-676E2372C17C}"/>
              </a:ext>
            </a:extLst>
          </p:cNvPr>
          <p:cNvSpPr/>
          <p:nvPr/>
        </p:nvSpPr>
        <p:spPr>
          <a:xfrm>
            <a:off x="4267200" y="1260566"/>
            <a:ext cx="4572000" cy="5047536"/>
          </a:xfrm>
          <a:prstGeom prst="rect">
            <a:avLst/>
          </a:prstGeom>
          <a:solidFill>
            <a:schemeClr val="bg1">
              <a:lumMod val="95000"/>
            </a:schemeClr>
          </a:solidFill>
          <a:ln>
            <a:solidFill>
              <a:schemeClr val="tx1"/>
            </a:solidFill>
          </a:ln>
        </p:spPr>
        <p:txBody>
          <a:bodyPr>
            <a:spAutoFit/>
          </a:bodyPr>
          <a:lstStyle/>
          <a:p>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err="1">
                <a:solidFill>
                  <a:srgbClr val="795E26"/>
                </a:solidFill>
                <a:latin typeface="Consolas" panose="020B0609020204030204" pitchFamily="49" charset="0"/>
              </a:rPr>
              <a:t>my_handler</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sig){</a:t>
            </a:r>
          </a:p>
          <a:p>
            <a:r>
              <a:rPr lang="en-US" sz="1400" dirty="0">
                <a:solidFill>
                  <a:srgbClr val="000000"/>
                </a:solidFill>
                <a:latin typeface="Consolas" panose="020B0609020204030204" pitchFamily="49" charset="0"/>
              </a:rPr>
              <a:t>    </a:t>
            </a:r>
            <a:r>
              <a:rPr lang="en-US" sz="1400" dirty="0">
                <a:solidFill>
                  <a:srgbClr val="795E26"/>
                </a:solidFill>
                <a:latin typeface="Consolas" panose="020B0609020204030204" pitchFamily="49" charset="0"/>
              </a:rPr>
              <a:t>wait</a:t>
            </a:r>
            <a:r>
              <a:rPr lang="en-US" sz="1400" dirty="0">
                <a:solidFill>
                  <a:srgbClr val="000000"/>
                </a:solidFill>
                <a:latin typeface="Consolas" panose="020B0609020204030204" pitchFamily="49" charset="0"/>
              </a:rPr>
              <a:t> (</a:t>
            </a:r>
            <a:r>
              <a:rPr lang="en-US" sz="1400" dirty="0">
                <a:solidFill>
                  <a:srgbClr val="098658"/>
                </a:solidFill>
                <a:latin typeface="Consolas" panose="020B0609020204030204" pitchFamily="49" charset="0"/>
              </a:rPr>
              <a:t>0</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795E26"/>
                </a:solidFill>
                <a:latin typeface="Consolas" panose="020B0609020204030204" pitchFamily="49" charset="0"/>
              </a:rPr>
              <a:t>main</a:t>
            </a:r>
            <a:r>
              <a:rPr lang="en-US" sz="1400" dirty="0">
                <a:solidFill>
                  <a:srgbClr val="000000"/>
                </a:solidFill>
                <a:latin typeface="Consolas" panose="020B0609020204030204" pitchFamily="49" charset="0"/>
              </a:rPr>
              <a:t> (){</a:t>
            </a:r>
          </a:p>
          <a:p>
            <a:r>
              <a:rPr lang="en-US" sz="1400" dirty="0">
                <a:solidFill>
                  <a:srgbClr val="008000"/>
                </a:solidFill>
                <a:latin typeface="Consolas" panose="020B0609020204030204" pitchFamily="49" charset="0"/>
              </a:rPr>
              <a:t>    // install handler</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795E26"/>
                </a:solidFill>
                <a:latin typeface="Consolas" panose="020B0609020204030204" pitchFamily="49" charset="0"/>
              </a:rPr>
              <a:t>signal</a:t>
            </a:r>
            <a:r>
              <a:rPr lang="en-US" sz="1400" dirty="0">
                <a:solidFill>
                  <a:srgbClr val="000000"/>
                </a:solidFill>
                <a:latin typeface="Consolas" panose="020B0609020204030204" pitchFamily="49" charset="0"/>
              </a:rPr>
              <a:t> (SIGCHLD, </a:t>
            </a:r>
            <a:r>
              <a:rPr lang="en-US" sz="1400" dirty="0" err="1">
                <a:solidFill>
                  <a:srgbClr val="000000"/>
                </a:solidFill>
                <a:latin typeface="Consolas" panose="020B0609020204030204" pitchFamily="49" charset="0"/>
              </a:rPr>
              <a:t>my_handler</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8000"/>
                </a:solidFill>
                <a:latin typeface="Consolas" panose="020B0609020204030204" pitchFamily="49" charset="0"/>
              </a:rPr>
              <a:t>    // create 5 child procs, </a:t>
            </a:r>
            <a:endParaRPr lang="en-US" sz="1400" dirty="0">
              <a:solidFill>
                <a:srgbClr val="000000"/>
              </a:solidFill>
              <a:latin typeface="Consolas" panose="020B0609020204030204" pitchFamily="49" charset="0"/>
            </a:endParaRPr>
          </a:p>
          <a:p>
            <a:r>
              <a:rPr lang="en-US" sz="1400" dirty="0">
                <a:solidFill>
                  <a:srgbClr val="008000"/>
                </a:solidFill>
                <a:latin typeface="Consolas" panose="020B0609020204030204" pitchFamily="49" charset="0"/>
              </a:rPr>
              <a:t>    // </a:t>
            </a:r>
            <a:r>
              <a:rPr lang="en-US" sz="1400" dirty="0" err="1">
                <a:solidFill>
                  <a:srgbClr val="008000"/>
                </a:solidFill>
                <a:latin typeface="Consolas" panose="020B0609020204030204" pitchFamily="49" charset="0"/>
              </a:rPr>
              <a:t>i-th</a:t>
            </a:r>
            <a:r>
              <a:rPr lang="en-US" sz="1400" dirty="0">
                <a:solidFill>
                  <a:srgbClr val="008000"/>
                </a:solidFill>
                <a:latin typeface="Consolas" panose="020B0609020204030204" pitchFamily="49" charset="0"/>
              </a:rPr>
              <a:t> proc sleeps </a:t>
            </a:r>
            <a:r>
              <a:rPr lang="en-US" sz="1400" dirty="0" err="1">
                <a:solidFill>
                  <a:srgbClr val="008000"/>
                </a:solidFill>
                <a:latin typeface="Consolas" panose="020B0609020204030204" pitchFamily="49" charset="0"/>
              </a:rPr>
              <a:t>i</a:t>
            </a:r>
            <a:r>
              <a:rPr lang="en-US" sz="1400" dirty="0">
                <a:solidFill>
                  <a:srgbClr val="008000"/>
                </a:solidFill>
                <a:latin typeface="Consolas" panose="020B0609020204030204" pitchFamily="49" charset="0"/>
              </a:rPr>
              <a:t> sec and then dies</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AF00DB"/>
                </a:solidFill>
                <a:latin typeface="Consolas" panose="020B0609020204030204" pitchFamily="49" charset="0"/>
              </a:rPr>
              <a:t>for</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a:t>
            </a:r>
            <a:r>
              <a:rPr lang="en-US" sz="1400" dirty="0">
                <a:solidFill>
                  <a:srgbClr val="098658"/>
                </a:solidFill>
                <a:latin typeface="Consolas" panose="020B0609020204030204" pitchFamily="49" charset="0"/>
              </a:rPr>
              <a:t>1</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&lt;=</a:t>
            </a:r>
            <a:r>
              <a:rPr lang="en-US" sz="1400" dirty="0">
                <a:solidFill>
                  <a:srgbClr val="098658"/>
                </a:solidFill>
                <a:latin typeface="Consolas" panose="020B0609020204030204" pitchFamily="49" charset="0"/>
              </a:rPr>
              <a:t>5</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pid</a:t>
            </a:r>
            <a:r>
              <a:rPr lang="en-US" sz="1400" dirty="0">
                <a:solidFill>
                  <a:srgbClr val="000000"/>
                </a:solidFill>
                <a:latin typeface="Consolas" panose="020B0609020204030204" pitchFamily="49" charset="0"/>
              </a:rPr>
              <a:t> = </a:t>
            </a:r>
            <a:r>
              <a:rPr lang="en-US" sz="1400" dirty="0">
                <a:solidFill>
                  <a:srgbClr val="795E26"/>
                </a:solidFill>
                <a:latin typeface="Consolas" panose="020B0609020204030204" pitchFamily="49" charset="0"/>
              </a:rPr>
              <a:t>fork</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AF00DB"/>
                </a:solidFill>
                <a:latin typeface="Consolas" panose="020B0609020204030204" pitchFamily="49" charset="0"/>
              </a:rPr>
              <a:t>if</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pid</a:t>
            </a:r>
            <a:r>
              <a:rPr lang="en-US" sz="1400" dirty="0">
                <a:solidFill>
                  <a:srgbClr val="000000"/>
                </a:solidFill>
                <a:latin typeface="Consolas" panose="020B0609020204030204" pitchFamily="49" charset="0"/>
              </a:rPr>
              <a:t> == </a:t>
            </a:r>
            <a:r>
              <a:rPr lang="en-US" sz="1400" dirty="0">
                <a:solidFill>
                  <a:srgbClr val="098658"/>
                </a:solidFill>
                <a:latin typeface="Consolas" panose="020B0609020204030204" pitchFamily="49" charset="0"/>
              </a:rPr>
              <a:t>0</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795E26"/>
                </a:solidFill>
                <a:latin typeface="Consolas" panose="020B0609020204030204" pitchFamily="49" charset="0"/>
              </a:rPr>
              <a:t>sleep</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AF00DB"/>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098658"/>
                </a:solidFill>
                <a:latin typeface="Consolas" panose="020B0609020204030204" pitchFamily="49" charset="0"/>
              </a:rPr>
              <a:t>0</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8000"/>
                </a:solidFill>
                <a:latin typeface="Consolas" panose="020B0609020204030204" pitchFamily="49" charset="0"/>
              </a:rPr>
              <a:t>    // parent in an infinite loop</a:t>
            </a:r>
            <a:endParaRPr lang="en-US" sz="1400" dirty="0">
              <a:solidFill>
                <a:srgbClr val="000000"/>
              </a:solidFill>
              <a:latin typeface="Consolas" panose="020B0609020204030204" pitchFamily="49" charset="0"/>
            </a:endParaRPr>
          </a:p>
          <a:p>
            <a:r>
              <a:rPr lang="en-US" sz="1400" dirty="0">
                <a:solidFill>
                  <a:srgbClr val="008000"/>
                </a:solidFill>
                <a:latin typeface="Consolas" panose="020B0609020204030204" pitchFamily="49" charset="0"/>
              </a:rPr>
              <a:t>    // busy doing something else</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AF00DB"/>
                </a:solidFill>
                <a:latin typeface="Consolas" panose="020B0609020204030204" pitchFamily="49" charset="0"/>
              </a:rPr>
              <a:t>while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true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&lt;&lt; </a:t>
            </a:r>
            <a:r>
              <a:rPr lang="en-US" sz="1400" dirty="0">
                <a:solidFill>
                  <a:srgbClr val="A31515"/>
                </a:solidFill>
                <a:latin typeface="Consolas" panose="020B0609020204030204" pitchFamily="49" charset="0"/>
              </a:rPr>
              <a:t>"Relaxing"</a:t>
            </a:r>
            <a:r>
              <a:rPr lang="en-US" sz="1400" dirty="0">
                <a:solidFill>
                  <a:srgbClr val="000000"/>
                </a:solidFill>
                <a:latin typeface="Consolas" panose="020B0609020204030204" pitchFamily="49" charset="0"/>
              </a:rPr>
              <a:t> &lt;&lt;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795E26"/>
                </a:solidFill>
                <a:latin typeface="Consolas" panose="020B0609020204030204" pitchFamily="49" charset="0"/>
              </a:rPr>
              <a:t>sleep</a:t>
            </a:r>
            <a:r>
              <a:rPr lang="en-US" sz="1400" dirty="0">
                <a:solidFill>
                  <a:srgbClr val="000000"/>
                </a:solidFill>
                <a:latin typeface="Consolas" panose="020B0609020204030204" pitchFamily="49" charset="0"/>
              </a:rPr>
              <a:t> (</a:t>
            </a:r>
            <a:r>
              <a:rPr lang="en-US" sz="1400" dirty="0">
                <a:solidFill>
                  <a:srgbClr val="098658"/>
                </a:solidFill>
                <a:latin typeface="Consolas" panose="020B0609020204030204" pitchFamily="49" charset="0"/>
              </a:rPr>
              <a:t>1</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43395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990600" y="228600"/>
            <a:ext cx="8153400" cy="990600"/>
          </a:xfrm>
        </p:spPr>
        <p:txBody>
          <a:bodyPr/>
          <a:lstStyle/>
          <a:p>
            <a:r>
              <a:rPr lang="en-US" dirty="0"/>
              <a:t>Signal Blocking</a:t>
            </a:r>
          </a:p>
        </p:txBody>
      </p:sp>
      <p:sp>
        <p:nvSpPr>
          <p:cNvPr id="22531" name="Rectangle 3"/>
          <p:cNvSpPr>
            <a:spLocks noGrp="1" noChangeArrowheads="1"/>
          </p:cNvSpPr>
          <p:nvPr>
            <p:ph type="body" idx="4294967295"/>
          </p:nvPr>
        </p:nvSpPr>
        <p:spPr>
          <a:xfrm>
            <a:off x="457200" y="1600200"/>
            <a:ext cx="7696200" cy="4419600"/>
          </a:xfrm>
        </p:spPr>
        <p:txBody>
          <a:bodyPr>
            <a:normAutofit fontScale="85000" lnSpcReduction="10000"/>
          </a:bodyPr>
          <a:lstStyle/>
          <a:p>
            <a:r>
              <a:rPr lang="en-US" sz="2400" dirty="0"/>
              <a:t>A process has the option of </a:t>
            </a:r>
            <a:r>
              <a:rPr lang="en-US" sz="2400" u="sng" dirty="0"/>
              <a:t>manually</a:t>
            </a:r>
            <a:r>
              <a:rPr lang="en-US" sz="2400" dirty="0"/>
              <a:t> </a:t>
            </a:r>
            <a:r>
              <a:rPr lang="en-US" sz="2400" b="1" dirty="0">
                <a:solidFill>
                  <a:srgbClr val="0033CC"/>
                </a:solidFill>
              </a:rPr>
              <a:t>blocking</a:t>
            </a:r>
            <a:r>
              <a:rPr lang="en-US" sz="2400" dirty="0">
                <a:solidFill>
                  <a:srgbClr val="0033CC"/>
                </a:solidFill>
              </a:rPr>
              <a:t> </a:t>
            </a:r>
            <a:r>
              <a:rPr lang="en-US" sz="2400" dirty="0"/>
              <a:t>the delivery of a signal. </a:t>
            </a:r>
          </a:p>
          <a:p>
            <a:pPr lvl="1"/>
            <a:r>
              <a:rPr lang="en-US" sz="2000" dirty="0"/>
              <a:t>Signal remains blocked until process either (a) unblocks the signal, or (b) changes the action to ignore the signal.</a:t>
            </a:r>
          </a:p>
          <a:p>
            <a:r>
              <a:rPr lang="en-US" sz="2400" dirty="0"/>
              <a:t>Blocking is </a:t>
            </a:r>
            <a:r>
              <a:rPr lang="en-US" sz="2400" u="sng" dirty="0"/>
              <a:t>automatic</a:t>
            </a:r>
            <a:r>
              <a:rPr lang="en-US" sz="2400" dirty="0"/>
              <a:t> for a signal type when the same signal is being handled</a:t>
            </a:r>
          </a:p>
          <a:p>
            <a:pPr lvl="1"/>
            <a:r>
              <a:rPr lang="en-US" dirty="0"/>
              <a:t>First, SIGINT received causes the SIGINT handler (if any) to be called</a:t>
            </a:r>
          </a:p>
          <a:p>
            <a:pPr lvl="1"/>
            <a:r>
              <a:rPr lang="en-US" dirty="0"/>
              <a:t>Also causes SIGINT to be blocked for the process - If another SIGINT occurs during Handler execution, it is recorded in the pending bit vector, but not delivered</a:t>
            </a:r>
          </a:p>
          <a:p>
            <a:pPr lvl="1"/>
            <a:r>
              <a:rPr lang="en-US" dirty="0"/>
              <a:t>When handler returns, signals of that type can start to be delivered again</a:t>
            </a:r>
          </a:p>
          <a:p>
            <a:r>
              <a:rPr lang="en-US" sz="2400" dirty="0"/>
              <a:t>The following function is used to block a signal:</a:t>
            </a:r>
          </a:p>
          <a:p>
            <a:pPr lvl="1"/>
            <a:r>
              <a:rPr lang="en-US" b="1" dirty="0" err="1">
                <a:latin typeface="Courier New" panose="02070309020205020404" pitchFamily="49" charset="0"/>
                <a:cs typeface="Courier New" panose="02070309020205020404" pitchFamily="49" charset="0"/>
              </a:rPr>
              <a:t>sigprocmask</a:t>
            </a:r>
            <a:r>
              <a:rPr lang="en-US" b="1" dirty="0">
                <a:latin typeface="Courier New" panose="02070309020205020404" pitchFamily="49" charset="0"/>
                <a:cs typeface="Courier New" panose="02070309020205020404" pitchFamily="49" charset="0"/>
              </a:rPr>
              <a:t> </a:t>
            </a:r>
            <a:r>
              <a:rPr lang="en-US" dirty="0"/>
              <a:t>(manipulate the set of blocked signals for the process)</a:t>
            </a:r>
          </a:p>
          <a:p>
            <a:endParaRPr lang="en-US" dirty="0"/>
          </a:p>
          <a:p>
            <a:endParaRPr lang="en-US" sz="2400"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71A32404-09A7-49D9-A8A0-335288D9B714}"/>
                  </a:ext>
                </a:extLst>
              </p14:cNvPr>
              <p14:cNvContentPartPr/>
              <p14:nvPr/>
            </p14:nvContentPartPr>
            <p14:xfrm>
              <a:off x="8691411" y="6026983"/>
              <a:ext cx="105840" cy="110520"/>
            </p14:xfrm>
          </p:contentPart>
        </mc:Choice>
        <mc:Fallback xmlns="">
          <p:pic>
            <p:nvPicPr>
              <p:cNvPr id="2" name="Ink 1">
                <a:extLst>
                  <a:ext uri="{FF2B5EF4-FFF2-40B4-BE49-F238E27FC236}">
                    <a16:creationId xmlns:a16="http://schemas.microsoft.com/office/drawing/2014/main" id="{71A32404-09A7-49D9-A8A0-335288D9B714}"/>
                  </a:ext>
                </a:extLst>
              </p:cNvPr>
              <p:cNvPicPr/>
              <p:nvPr/>
            </p:nvPicPr>
            <p:blipFill>
              <a:blip r:embed="rId4"/>
              <a:stretch>
                <a:fillRect/>
              </a:stretch>
            </p:blipFill>
            <p:spPr>
              <a:xfrm>
                <a:off x="8682771" y="6017983"/>
                <a:ext cx="123480" cy="128160"/>
              </a:xfrm>
              <a:prstGeom prst="rect">
                <a:avLst/>
              </a:prstGeom>
            </p:spPr>
          </p:pic>
        </mc:Fallback>
      </mc:AlternateContent>
    </p:spTree>
    <p:extLst>
      <p:ext uri="{BB962C8B-B14F-4D97-AF65-F5344CB8AC3E}">
        <p14:creationId xmlns:p14="http://schemas.microsoft.com/office/powerpoint/2010/main" val="263644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anim calcmode="lin" valueType="num">
                                      <p:cBhvr additive="base">
                                        <p:cTn id="11" dur="500" fill="hold"/>
                                        <p:tgtEl>
                                          <p:spTgt spid="2253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53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anim calcmode="lin" valueType="num">
                                      <p:cBhvr additive="base">
                                        <p:cTn id="15" dur="5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253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2531">
                                            <p:txEl>
                                              <p:pRg st="3" end="3"/>
                                            </p:txEl>
                                          </p:spTgt>
                                        </p:tgtEl>
                                        <p:attrNameLst>
                                          <p:attrName>style.visibility</p:attrName>
                                        </p:attrNameLst>
                                      </p:cBhvr>
                                      <p:to>
                                        <p:strVal val="visible"/>
                                      </p:to>
                                    </p:set>
                                    <p:anim calcmode="lin" valueType="num">
                                      <p:cBhvr additive="base">
                                        <p:cTn id="19" dur="500" fill="hold"/>
                                        <p:tgtEl>
                                          <p:spTgt spid="2253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3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2531">
                                            <p:txEl>
                                              <p:pRg st="4" end="4"/>
                                            </p:txEl>
                                          </p:spTgt>
                                        </p:tgtEl>
                                        <p:attrNameLst>
                                          <p:attrName>style.visibility</p:attrName>
                                        </p:attrNameLst>
                                      </p:cBhvr>
                                      <p:to>
                                        <p:strVal val="visible"/>
                                      </p:to>
                                    </p:set>
                                    <p:anim calcmode="lin" valueType="num">
                                      <p:cBhvr additive="base">
                                        <p:cTn id="23" dur="500" fill="hold"/>
                                        <p:tgtEl>
                                          <p:spTgt spid="2253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2531">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2531">
                                            <p:txEl>
                                              <p:pRg st="5" end="5"/>
                                            </p:txEl>
                                          </p:spTgt>
                                        </p:tgtEl>
                                        <p:attrNameLst>
                                          <p:attrName>style.visibility</p:attrName>
                                        </p:attrNameLst>
                                      </p:cBhvr>
                                      <p:to>
                                        <p:strVal val="visible"/>
                                      </p:to>
                                    </p:set>
                                    <p:anim calcmode="lin" valueType="num">
                                      <p:cBhvr additive="base">
                                        <p:cTn id="27" dur="500" fill="hold"/>
                                        <p:tgtEl>
                                          <p:spTgt spid="2253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2531">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2531">
                                            <p:txEl>
                                              <p:pRg st="6" end="6"/>
                                            </p:txEl>
                                          </p:spTgt>
                                        </p:tgtEl>
                                        <p:attrNameLst>
                                          <p:attrName>style.visibility</p:attrName>
                                        </p:attrNameLst>
                                      </p:cBhvr>
                                      <p:to>
                                        <p:strVal val="visible"/>
                                      </p:to>
                                    </p:set>
                                    <p:anim calcmode="lin" valueType="num">
                                      <p:cBhvr additive="base">
                                        <p:cTn id="31" dur="500" fill="hold"/>
                                        <p:tgtEl>
                                          <p:spTgt spid="2253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2531">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2531">
                                            <p:txEl>
                                              <p:pRg st="7" end="7"/>
                                            </p:txEl>
                                          </p:spTgt>
                                        </p:tgtEl>
                                        <p:attrNameLst>
                                          <p:attrName>style.visibility</p:attrName>
                                        </p:attrNameLst>
                                      </p:cBhvr>
                                      <p:to>
                                        <p:strVal val="visible"/>
                                      </p:to>
                                    </p:set>
                                    <p:anim calcmode="lin" valueType="num">
                                      <p:cBhvr additive="base">
                                        <p:cTn id="35" dur="500" fill="hold"/>
                                        <p:tgtEl>
                                          <p:spTgt spid="22531">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253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08E9924-C3C4-4033-A1EF-9D0DD751B047}"/>
              </a:ext>
            </a:extLst>
          </p:cNvPr>
          <p:cNvSpPr txBox="1">
            <a:spLocks noChangeArrowheads="1"/>
          </p:cNvSpPr>
          <p:nvPr/>
        </p:nvSpPr>
        <p:spPr>
          <a:xfrm>
            <a:off x="495300" y="304800"/>
            <a:ext cx="8153400" cy="990600"/>
          </a:xfrm>
          <a:prstGeom prst="rect">
            <a:avLst/>
          </a:prstGeom>
        </p:spPr>
        <p:txBody>
          <a:bodyPr vert="horz" lIns="91440" tIns="45720" rIns="91440" bIns="45720" rtlCol="0" anchor="t">
            <a:normAutofit fontScale="92500" lnSpcReduction="20000"/>
          </a:bodyPr>
          <a:lst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Properly Reaping Child Processes Under Simultaneous Termination</a:t>
            </a:r>
          </a:p>
        </p:txBody>
      </p:sp>
      <p:sp>
        <p:nvSpPr>
          <p:cNvPr id="3" name="Rectangle 3">
            <a:extLst>
              <a:ext uri="{FF2B5EF4-FFF2-40B4-BE49-F238E27FC236}">
                <a16:creationId xmlns:a16="http://schemas.microsoft.com/office/drawing/2014/main" id="{13AC9D3C-BB64-4E19-ADD8-896A7AFA9F19}"/>
              </a:ext>
            </a:extLst>
          </p:cNvPr>
          <p:cNvSpPr txBox="1">
            <a:spLocks noChangeArrowheads="1"/>
          </p:cNvSpPr>
          <p:nvPr/>
        </p:nvSpPr>
        <p:spPr>
          <a:xfrm>
            <a:off x="609600" y="1295400"/>
            <a:ext cx="3352800" cy="3505200"/>
          </a:xfrm>
          <a:prstGeom prst="rect">
            <a:avLst/>
          </a:prstGeom>
        </p:spPr>
        <p:txBody>
          <a:bodyPr vert="horz" lIns="91440" tIns="45720" rIns="91440" bIns="45720" rtlCol="0">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A child process being terminated generates SIGCHLD for the parent process</a:t>
            </a:r>
          </a:p>
          <a:p>
            <a:r>
              <a:rPr lang="en-US" sz="1800" dirty="0"/>
              <a:t>The parent can handle this signal by reaping children </a:t>
            </a:r>
          </a:p>
          <a:p>
            <a:r>
              <a:rPr lang="en-US" sz="1800" dirty="0"/>
              <a:t>This is asynchronous, i.e., the parent process can do other things instead of continually waiting</a:t>
            </a:r>
          </a:p>
          <a:p>
            <a:endParaRPr lang="en-US" sz="1800" dirty="0"/>
          </a:p>
          <a:p>
            <a:endParaRPr lang="en-US" dirty="0"/>
          </a:p>
        </p:txBody>
      </p:sp>
      <p:sp>
        <p:nvSpPr>
          <p:cNvPr id="5" name="Rectangle 4">
            <a:extLst>
              <a:ext uri="{FF2B5EF4-FFF2-40B4-BE49-F238E27FC236}">
                <a16:creationId xmlns:a16="http://schemas.microsoft.com/office/drawing/2014/main" id="{49D678A3-3D87-4F8D-8380-676E2372C17C}"/>
              </a:ext>
            </a:extLst>
          </p:cNvPr>
          <p:cNvSpPr/>
          <p:nvPr/>
        </p:nvSpPr>
        <p:spPr>
          <a:xfrm>
            <a:off x="4267200" y="1260566"/>
            <a:ext cx="4572000" cy="5262979"/>
          </a:xfrm>
          <a:prstGeom prst="rect">
            <a:avLst/>
          </a:prstGeom>
          <a:solidFill>
            <a:schemeClr val="bg1">
              <a:lumMod val="95000"/>
            </a:schemeClr>
          </a:solidFill>
          <a:ln>
            <a:solidFill>
              <a:schemeClr val="tx1"/>
            </a:solidFill>
          </a:ln>
        </p:spPr>
        <p:txBody>
          <a:bodyPr>
            <a:spAutoFit/>
          </a:bodyPr>
          <a:lstStyle/>
          <a:p>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err="1">
                <a:solidFill>
                  <a:srgbClr val="795E26"/>
                </a:solidFill>
                <a:latin typeface="Consolas" panose="020B0609020204030204" pitchFamily="49" charset="0"/>
              </a:rPr>
              <a:t>my_handler</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sig){</a:t>
            </a:r>
          </a:p>
          <a:p>
            <a:r>
              <a:rPr lang="en-US" sz="1400" dirty="0">
                <a:solidFill>
                  <a:srgbClr val="000000"/>
                </a:solidFill>
                <a:latin typeface="Consolas" panose="020B0609020204030204" pitchFamily="49" charset="0"/>
              </a:rPr>
              <a:t>    </a:t>
            </a:r>
            <a:r>
              <a:rPr lang="en-US" sz="1400" dirty="0">
                <a:solidFill>
                  <a:srgbClr val="AF00DB"/>
                </a:solidFill>
                <a:latin typeface="Consolas" panose="020B0609020204030204" pitchFamily="49" charset="0"/>
              </a:rPr>
              <a:t> while (</a:t>
            </a:r>
            <a:r>
              <a:rPr lang="en-US" sz="1400" dirty="0" err="1">
                <a:solidFill>
                  <a:srgbClr val="795E26"/>
                </a:solidFill>
                <a:latin typeface="Consolas" panose="020B0609020204030204" pitchFamily="49" charset="0"/>
              </a:rPr>
              <a:t>waitpid</a:t>
            </a:r>
            <a:r>
              <a:rPr lang="en-US" sz="1400" dirty="0">
                <a:solidFill>
                  <a:srgbClr val="000000"/>
                </a:solidFill>
                <a:latin typeface="Consolas" panose="020B0609020204030204" pitchFamily="49" charset="0"/>
              </a:rPr>
              <a:t> (</a:t>
            </a:r>
            <a:r>
              <a:rPr lang="en-US" sz="1400" dirty="0">
                <a:solidFill>
                  <a:srgbClr val="098658"/>
                </a:solidFill>
                <a:latin typeface="Consolas" panose="020B0609020204030204" pitchFamily="49" charset="0"/>
              </a:rPr>
              <a:t>-1, 0, 0</a:t>
            </a:r>
            <a:r>
              <a:rPr lang="en-US" sz="1400" dirty="0">
                <a:solidFill>
                  <a:srgbClr val="000000"/>
                </a:solidFill>
                <a:latin typeface="Consolas" panose="020B0609020204030204" pitchFamily="49" charset="0"/>
              </a:rPr>
              <a:t>) != -1)</a:t>
            </a:r>
          </a:p>
          <a:p>
            <a:r>
              <a:rPr lang="en-US" sz="1400" dirty="0">
                <a:solidFill>
                  <a:srgbClr val="000000"/>
                </a:solidFill>
                <a:latin typeface="Consolas" panose="020B0609020204030204" pitchFamily="49" charset="0"/>
              </a:rPr>
              <a:t>  </a:t>
            </a:r>
            <a:r>
              <a:rPr lang="en-US" sz="1400" dirty="0">
                <a:solidFill>
                  <a:srgbClr val="795E26"/>
                </a:solidFill>
                <a:latin typeface="Consolas" panose="020B0609020204030204" pitchFamily="49" charset="0"/>
              </a:rPr>
              <a:t>	</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795E26"/>
                </a:solidFill>
                <a:latin typeface="Consolas" panose="020B0609020204030204" pitchFamily="49" charset="0"/>
              </a:rPr>
              <a:t>main</a:t>
            </a:r>
            <a:r>
              <a:rPr lang="en-US" sz="1400" dirty="0">
                <a:solidFill>
                  <a:srgbClr val="000000"/>
                </a:solidFill>
                <a:latin typeface="Consolas" panose="020B0609020204030204" pitchFamily="49" charset="0"/>
              </a:rPr>
              <a:t> (){</a:t>
            </a:r>
          </a:p>
          <a:p>
            <a:r>
              <a:rPr lang="en-US" sz="1400" dirty="0">
                <a:solidFill>
                  <a:srgbClr val="008000"/>
                </a:solidFill>
                <a:latin typeface="Consolas" panose="020B0609020204030204" pitchFamily="49" charset="0"/>
              </a:rPr>
              <a:t>    // install handler</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795E26"/>
                </a:solidFill>
                <a:latin typeface="Consolas" panose="020B0609020204030204" pitchFamily="49" charset="0"/>
              </a:rPr>
              <a:t>signal</a:t>
            </a:r>
            <a:r>
              <a:rPr lang="en-US" sz="1400" dirty="0">
                <a:solidFill>
                  <a:srgbClr val="000000"/>
                </a:solidFill>
                <a:latin typeface="Consolas" panose="020B0609020204030204" pitchFamily="49" charset="0"/>
              </a:rPr>
              <a:t> (SIGCHLD, </a:t>
            </a:r>
            <a:r>
              <a:rPr lang="en-US" sz="1400" dirty="0" err="1">
                <a:solidFill>
                  <a:srgbClr val="000000"/>
                </a:solidFill>
                <a:latin typeface="Consolas" panose="020B0609020204030204" pitchFamily="49" charset="0"/>
              </a:rPr>
              <a:t>my_handler</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8000"/>
                </a:solidFill>
                <a:latin typeface="Consolas" panose="020B0609020204030204" pitchFamily="49" charset="0"/>
              </a:rPr>
              <a:t>    // create 5 child procs, </a:t>
            </a:r>
            <a:endParaRPr lang="en-US" sz="1400" dirty="0">
              <a:solidFill>
                <a:srgbClr val="000000"/>
              </a:solidFill>
              <a:latin typeface="Consolas" panose="020B0609020204030204" pitchFamily="49" charset="0"/>
            </a:endParaRPr>
          </a:p>
          <a:p>
            <a:r>
              <a:rPr lang="en-US" sz="1400" dirty="0">
                <a:solidFill>
                  <a:srgbClr val="008000"/>
                </a:solidFill>
                <a:latin typeface="Consolas" panose="020B0609020204030204" pitchFamily="49" charset="0"/>
              </a:rPr>
              <a:t>    // </a:t>
            </a:r>
            <a:r>
              <a:rPr lang="en-US" sz="1400" dirty="0" err="1">
                <a:solidFill>
                  <a:srgbClr val="008000"/>
                </a:solidFill>
                <a:latin typeface="Consolas" panose="020B0609020204030204" pitchFamily="49" charset="0"/>
              </a:rPr>
              <a:t>i-th</a:t>
            </a:r>
            <a:r>
              <a:rPr lang="en-US" sz="1400" dirty="0">
                <a:solidFill>
                  <a:srgbClr val="008000"/>
                </a:solidFill>
                <a:latin typeface="Consolas" panose="020B0609020204030204" pitchFamily="49" charset="0"/>
              </a:rPr>
              <a:t> proc sleeps </a:t>
            </a:r>
            <a:r>
              <a:rPr lang="en-US" sz="1400" dirty="0" err="1">
                <a:solidFill>
                  <a:srgbClr val="008000"/>
                </a:solidFill>
                <a:latin typeface="Consolas" panose="020B0609020204030204" pitchFamily="49" charset="0"/>
              </a:rPr>
              <a:t>i</a:t>
            </a:r>
            <a:r>
              <a:rPr lang="en-US" sz="1400" dirty="0">
                <a:solidFill>
                  <a:srgbClr val="008000"/>
                </a:solidFill>
                <a:latin typeface="Consolas" panose="020B0609020204030204" pitchFamily="49" charset="0"/>
              </a:rPr>
              <a:t> sec and then dies</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AF00DB"/>
                </a:solidFill>
                <a:latin typeface="Consolas" panose="020B0609020204030204" pitchFamily="49" charset="0"/>
              </a:rPr>
              <a:t>for</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a:t>
            </a:r>
            <a:r>
              <a:rPr lang="en-US" sz="1400" dirty="0">
                <a:solidFill>
                  <a:srgbClr val="098658"/>
                </a:solidFill>
                <a:latin typeface="Consolas" panose="020B0609020204030204" pitchFamily="49" charset="0"/>
              </a:rPr>
              <a:t>1</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&lt;=</a:t>
            </a:r>
            <a:r>
              <a:rPr lang="en-US" sz="1400" dirty="0">
                <a:solidFill>
                  <a:srgbClr val="098658"/>
                </a:solidFill>
                <a:latin typeface="Consolas" panose="020B0609020204030204" pitchFamily="49" charset="0"/>
              </a:rPr>
              <a:t>5</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pid</a:t>
            </a:r>
            <a:r>
              <a:rPr lang="en-US" sz="1400" dirty="0">
                <a:solidFill>
                  <a:srgbClr val="000000"/>
                </a:solidFill>
                <a:latin typeface="Consolas" panose="020B0609020204030204" pitchFamily="49" charset="0"/>
              </a:rPr>
              <a:t> = </a:t>
            </a:r>
            <a:r>
              <a:rPr lang="en-US" sz="1400" dirty="0">
                <a:solidFill>
                  <a:srgbClr val="795E26"/>
                </a:solidFill>
                <a:latin typeface="Consolas" panose="020B0609020204030204" pitchFamily="49" charset="0"/>
              </a:rPr>
              <a:t>fork</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AF00DB"/>
                </a:solidFill>
                <a:latin typeface="Consolas" panose="020B0609020204030204" pitchFamily="49" charset="0"/>
              </a:rPr>
              <a:t>if</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pid</a:t>
            </a:r>
            <a:r>
              <a:rPr lang="en-US" sz="1400" dirty="0">
                <a:solidFill>
                  <a:srgbClr val="000000"/>
                </a:solidFill>
                <a:latin typeface="Consolas" panose="020B0609020204030204" pitchFamily="49" charset="0"/>
              </a:rPr>
              <a:t> == </a:t>
            </a:r>
            <a:r>
              <a:rPr lang="en-US" sz="1400" dirty="0">
                <a:solidFill>
                  <a:srgbClr val="098658"/>
                </a:solidFill>
                <a:latin typeface="Consolas" panose="020B0609020204030204" pitchFamily="49" charset="0"/>
              </a:rPr>
              <a:t>0</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795E26"/>
                </a:solidFill>
                <a:latin typeface="Consolas" panose="020B0609020204030204" pitchFamily="49" charset="0"/>
              </a:rPr>
              <a:t>sleep</a:t>
            </a:r>
            <a:r>
              <a:rPr lang="en-US" sz="1400" dirty="0">
                <a:solidFill>
                  <a:srgbClr val="000000"/>
                </a:solidFill>
                <a:latin typeface="Consolas" panose="020B0609020204030204" pitchFamily="49" charset="0"/>
              </a:rPr>
              <a:t> (5);</a:t>
            </a:r>
            <a:r>
              <a:rPr lang="en-US" sz="1400" dirty="0">
                <a:solidFill>
                  <a:srgbClr val="008000"/>
                </a:solidFill>
                <a:latin typeface="Consolas" panose="020B0609020204030204" pitchFamily="49" charset="0"/>
              </a:rPr>
              <a:t>//all die </a:t>
            </a:r>
            <a:r>
              <a:rPr lang="en-US" sz="1400" dirty="0" err="1">
                <a:solidFill>
                  <a:srgbClr val="008000"/>
                </a:solidFill>
                <a:latin typeface="Consolas" panose="020B0609020204030204" pitchFamily="49" charset="0"/>
              </a:rPr>
              <a:t>simult</a:t>
            </a:r>
            <a:r>
              <a:rPr lang="en-US" sz="1400" dirty="0">
                <a:solidFill>
                  <a:srgbClr val="00800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AF00DB"/>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098658"/>
                </a:solidFill>
                <a:latin typeface="Consolas" panose="020B0609020204030204" pitchFamily="49" charset="0"/>
              </a:rPr>
              <a:t>0</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8000"/>
                </a:solidFill>
                <a:latin typeface="Consolas" panose="020B0609020204030204" pitchFamily="49" charset="0"/>
              </a:rPr>
              <a:t>    // parent in an infinite loop</a:t>
            </a:r>
            <a:endParaRPr lang="en-US" sz="1400" dirty="0">
              <a:solidFill>
                <a:srgbClr val="000000"/>
              </a:solidFill>
              <a:latin typeface="Consolas" panose="020B0609020204030204" pitchFamily="49" charset="0"/>
            </a:endParaRPr>
          </a:p>
          <a:p>
            <a:r>
              <a:rPr lang="en-US" sz="1400" dirty="0">
                <a:solidFill>
                  <a:srgbClr val="008000"/>
                </a:solidFill>
                <a:latin typeface="Consolas" panose="020B0609020204030204" pitchFamily="49" charset="0"/>
              </a:rPr>
              <a:t>    // busy doing something else</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AF00DB"/>
                </a:solidFill>
                <a:latin typeface="Consolas" panose="020B0609020204030204" pitchFamily="49" charset="0"/>
              </a:rPr>
              <a:t>while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true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&lt;&lt; </a:t>
            </a:r>
            <a:r>
              <a:rPr lang="en-US" sz="1400" dirty="0">
                <a:solidFill>
                  <a:srgbClr val="A31515"/>
                </a:solidFill>
                <a:latin typeface="Consolas" panose="020B0609020204030204" pitchFamily="49" charset="0"/>
              </a:rPr>
              <a:t>"Relaxing"</a:t>
            </a:r>
            <a:r>
              <a:rPr lang="en-US" sz="1400" dirty="0">
                <a:solidFill>
                  <a:srgbClr val="000000"/>
                </a:solidFill>
                <a:latin typeface="Consolas" panose="020B0609020204030204" pitchFamily="49" charset="0"/>
              </a:rPr>
              <a:t> &lt;&lt;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795E26"/>
                </a:solidFill>
                <a:latin typeface="Consolas" panose="020B0609020204030204" pitchFamily="49" charset="0"/>
              </a:rPr>
              <a:t>sleep</a:t>
            </a:r>
            <a:r>
              <a:rPr lang="en-US" sz="1400" dirty="0">
                <a:solidFill>
                  <a:srgbClr val="000000"/>
                </a:solidFill>
                <a:latin typeface="Consolas" panose="020B0609020204030204" pitchFamily="49" charset="0"/>
              </a:rPr>
              <a:t> (</a:t>
            </a:r>
            <a:r>
              <a:rPr lang="en-US" sz="1400" dirty="0">
                <a:solidFill>
                  <a:srgbClr val="098658"/>
                </a:solidFill>
                <a:latin typeface="Consolas" panose="020B0609020204030204" pitchFamily="49" charset="0"/>
              </a:rPr>
              <a:t>1</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33132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914400" y="228600"/>
            <a:ext cx="7200900" cy="1485900"/>
          </a:xfrm>
        </p:spPr>
        <p:txBody>
          <a:bodyPr>
            <a:normAutofit/>
          </a:bodyPr>
          <a:lstStyle/>
          <a:p>
            <a:r>
              <a:rPr lang="en-US" dirty="0"/>
              <a:t>Signal: User-Mode Exceptional Flow</a:t>
            </a:r>
          </a:p>
        </p:txBody>
      </p:sp>
      <p:sp>
        <p:nvSpPr>
          <p:cNvPr id="8195" name="Content Placeholder 2"/>
          <p:cNvSpPr>
            <a:spLocks noGrp="1"/>
          </p:cNvSpPr>
          <p:nvPr>
            <p:ph idx="1"/>
          </p:nvPr>
        </p:nvSpPr>
        <p:spPr>
          <a:xfrm>
            <a:off x="914400" y="1761309"/>
            <a:ext cx="7315200" cy="5105400"/>
          </a:xfrm>
        </p:spPr>
        <p:txBody>
          <a:bodyPr>
            <a:normAutofit/>
          </a:bodyPr>
          <a:lstStyle/>
          <a:p>
            <a:r>
              <a:rPr lang="en-US" dirty="0"/>
              <a:t>So far exceptional control flow features have been usable only by the operating system</a:t>
            </a:r>
          </a:p>
          <a:p>
            <a:pPr lvl="1"/>
            <a:r>
              <a:rPr lang="en-US" dirty="0"/>
              <a:t>Recall handling interrupts and exceptions</a:t>
            </a:r>
          </a:p>
          <a:p>
            <a:pPr lvl="1"/>
            <a:r>
              <a:rPr lang="en-US" dirty="0"/>
              <a:t>All exception handlers run in </a:t>
            </a:r>
            <a:r>
              <a:rPr lang="en-US" b="1" dirty="0"/>
              <a:t>protected (Kernel) mode</a:t>
            </a:r>
          </a:p>
          <a:p>
            <a:r>
              <a:rPr lang="en-US" dirty="0"/>
              <a:t>Would like similar capabilities for </a:t>
            </a:r>
            <a:r>
              <a:rPr lang="en-US" b="1" dirty="0"/>
              <a:t>user mode code</a:t>
            </a:r>
          </a:p>
          <a:p>
            <a:pPr lvl="1"/>
            <a:r>
              <a:rPr lang="en-US" dirty="0">
                <a:solidFill>
                  <a:srgbClr val="FF0000"/>
                </a:solidFill>
              </a:rPr>
              <a:t>Inter-Process communication to facilitate ‘exceptional control flow’ is subject of today’s discussion</a:t>
            </a:r>
          </a:p>
          <a:p>
            <a:pPr lvl="1"/>
            <a:r>
              <a:rPr lang="en-US" dirty="0">
                <a:solidFill>
                  <a:srgbClr val="FF0000"/>
                </a:solidFill>
              </a:rPr>
              <a:t>We will discuss them through “Signals” mechanism</a:t>
            </a:r>
          </a:p>
          <a:p>
            <a:pPr lvl="2"/>
            <a:r>
              <a:rPr lang="en-US" dirty="0">
                <a:solidFill>
                  <a:srgbClr val="FF0000"/>
                </a:solidFill>
              </a:rPr>
              <a:t>……but also in a broader context beyond just IPC</a:t>
            </a:r>
          </a:p>
          <a:p>
            <a:r>
              <a:rPr lang="en-US" dirty="0"/>
              <a:t>A Signal is a </a:t>
            </a:r>
            <a:r>
              <a:rPr lang="en-US" b="1" dirty="0"/>
              <a:t>one-word</a:t>
            </a:r>
            <a:r>
              <a:rPr lang="en-US" dirty="0"/>
              <a:t> message with </a:t>
            </a:r>
          </a:p>
          <a:p>
            <a:pPr lvl="1"/>
            <a:r>
              <a:rPr lang="en-US" dirty="0"/>
              <a:t>Each has a numerical code</a:t>
            </a:r>
          </a:p>
          <a:p>
            <a:r>
              <a:rPr lang="en-US" dirty="0"/>
              <a:t>For instance, when we press CTRL-C key we ask the Kernel to send the </a:t>
            </a:r>
            <a:r>
              <a:rPr lang="en-US" u="sng" dirty="0"/>
              <a:t>interrupt signal </a:t>
            </a:r>
            <a:r>
              <a:rPr lang="en-US" dirty="0"/>
              <a:t>to the currently running process</a:t>
            </a:r>
          </a:p>
          <a:p>
            <a:endParaRPr lang="en-US" dirty="0"/>
          </a:p>
        </p:txBody>
      </p:sp>
    </p:spTree>
    <p:extLst>
      <p:ext uri="{BB962C8B-B14F-4D97-AF65-F5344CB8AC3E}">
        <p14:creationId xmlns:p14="http://schemas.microsoft.com/office/powerpoint/2010/main" val="3003074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19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19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1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B5CB-A103-4862-89A0-018B9FCF96CD}"/>
              </a:ext>
            </a:extLst>
          </p:cNvPr>
          <p:cNvSpPr>
            <a:spLocks noGrp="1"/>
          </p:cNvSpPr>
          <p:nvPr>
            <p:ph type="title"/>
          </p:nvPr>
        </p:nvSpPr>
        <p:spPr/>
        <p:txBody>
          <a:bodyPr/>
          <a:lstStyle/>
          <a:p>
            <a:r>
              <a:rPr lang="en-US" dirty="0"/>
              <a:t>Major Purposes of Signals</a:t>
            </a:r>
          </a:p>
        </p:txBody>
      </p:sp>
      <p:sp>
        <p:nvSpPr>
          <p:cNvPr id="3" name="Content Placeholder 2">
            <a:extLst>
              <a:ext uri="{FF2B5EF4-FFF2-40B4-BE49-F238E27FC236}">
                <a16:creationId xmlns:a16="http://schemas.microsoft.com/office/drawing/2014/main" id="{6E375BBF-CBBB-4E05-B831-FD72C6EA66CC}"/>
              </a:ext>
            </a:extLst>
          </p:cNvPr>
          <p:cNvSpPr>
            <a:spLocks noGrp="1"/>
          </p:cNvSpPr>
          <p:nvPr>
            <p:ph idx="1"/>
          </p:nvPr>
        </p:nvSpPr>
        <p:spPr/>
        <p:txBody>
          <a:bodyPr>
            <a:normAutofit fontScale="92500" lnSpcReduction="20000"/>
          </a:bodyPr>
          <a:lstStyle/>
          <a:p>
            <a:r>
              <a:rPr lang="en-US" dirty="0"/>
              <a:t>Obviously, Inter Process Communication</a:t>
            </a:r>
          </a:p>
          <a:p>
            <a:r>
              <a:rPr lang="en-US" dirty="0"/>
              <a:t>A human interacting with a program using the terminal. For instance, </a:t>
            </a:r>
          </a:p>
          <a:p>
            <a:pPr lvl="1"/>
            <a:r>
              <a:rPr lang="en-US" dirty="0" err="1"/>
              <a:t>Ctrl+C</a:t>
            </a:r>
            <a:r>
              <a:rPr lang="en-US" dirty="0"/>
              <a:t> sends a interrupt signal SIGINT</a:t>
            </a:r>
          </a:p>
          <a:p>
            <a:pPr lvl="1"/>
            <a:r>
              <a:rPr lang="en-US" dirty="0" err="1"/>
              <a:t>Ctrl+D</a:t>
            </a:r>
            <a:r>
              <a:rPr lang="en-US" dirty="0"/>
              <a:t> sends EOF signal</a:t>
            </a:r>
          </a:p>
          <a:p>
            <a:pPr lvl="1"/>
            <a:r>
              <a:rPr lang="en-US" dirty="0" err="1"/>
              <a:t>Ctrl+Z</a:t>
            </a:r>
            <a:r>
              <a:rPr lang="en-US" dirty="0"/>
              <a:t> suspends the process by sending SIGSTP </a:t>
            </a:r>
          </a:p>
          <a:p>
            <a:r>
              <a:rPr lang="en-US" dirty="0"/>
              <a:t>Most importantly, it is the Kernel’s mechanism for making processes behave according </a:t>
            </a:r>
            <a:r>
              <a:rPr lang="en-US"/>
              <a:t>to specifications</a:t>
            </a:r>
            <a:endParaRPr lang="en-US" dirty="0"/>
          </a:p>
          <a:p>
            <a:pPr lvl="1"/>
            <a:r>
              <a:rPr lang="en-US" dirty="0"/>
              <a:t>SIGSEGV is sent on memory exceptions</a:t>
            </a:r>
          </a:p>
          <a:p>
            <a:pPr lvl="1"/>
            <a:r>
              <a:rPr lang="en-US" dirty="0"/>
              <a:t>SIGILL sent on seeing illegal instructions</a:t>
            </a:r>
          </a:p>
          <a:p>
            <a:pPr lvl="1"/>
            <a:r>
              <a:rPr lang="en-US" dirty="0"/>
              <a:t>SIGPIPE when on attempts to use a broken pipe</a:t>
            </a:r>
          </a:p>
        </p:txBody>
      </p:sp>
    </p:spTree>
    <p:extLst>
      <p:ext uri="{BB962C8B-B14F-4D97-AF65-F5344CB8AC3E}">
        <p14:creationId xmlns:p14="http://schemas.microsoft.com/office/powerpoint/2010/main" val="3800764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543800" cy="762000"/>
          </a:xfrm>
        </p:spPr>
        <p:txBody>
          <a:bodyPr/>
          <a:lstStyle/>
          <a:p>
            <a:r>
              <a:rPr lang="en-US" dirty="0"/>
              <a:t>List of Signals</a:t>
            </a:r>
          </a:p>
        </p:txBody>
      </p:sp>
      <p:pic>
        <p:nvPicPr>
          <p:cNvPr id="6" name="Picture 5"/>
          <p:cNvPicPr>
            <a:picLocks noChangeAspect="1"/>
          </p:cNvPicPr>
          <p:nvPr/>
        </p:nvPicPr>
        <p:blipFill>
          <a:blip r:embed="rId2"/>
          <a:stretch>
            <a:fillRect/>
          </a:stretch>
        </p:blipFill>
        <p:spPr>
          <a:xfrm>
            <a:off x="848360" y="914400"/>
            <a:ext cx="7762240" cy="5328278"/>
          </a:xfrm>
          <a:prstGeom prst="rect">
            <a:avLst/>
          </a:prstGeom>
        </p:spPr>
      </p:pic>
      <p:sp>
        <p:nvSpPr>
          <p:cNvPr id="10" name="Rectangle 9"/>
          <p:cNvSpPr/>
          <p:nvPr/>
        </p:nvSpPr>
        <p:spPr>
          <a:xfrm>
            <a:off x="818202" y="6241570"/>
            <a:ext cx="7162800" cy="646331"/>
          </a:xfrm>
          <a:prstGeom prst="rect">
            <a:avLst/>
          </a:prstGeom>
        </p:spPr>
        <p:txBody>
          <a:bodyPr wrap="square">
            <a:spAutoFit/>
          </a:bodyPr>
          <a:lstStyle/>
          <a:p>
            <a:r>
              <a:rPr lang="en-US" dirty="0"/>
              <a:t>Source of table: </a:t>
            </a:r>
            <a:r>
              <a:rPr lang="en-US" dirty="0">
                <a:hlinkClick r:id="rId3"/>
              </a:rPr>
              <a:t>http://man7.org/linux/man-pages/man7/signal.7.html</a:t>
            </a:r>
            <a:endParaRPr lang="en-US" dirty="0"/>
          </a:p>
          <a:p>
            <a:r>
              <a:rPr lang="en-US" dirty="0"/>
              <a:t>Multiple values mean that they are different based on architecture</a:t>
            </a:r>
          </a:p>
        </p:txBody>
      </p:sp>
      <p:grpSp>
        <p:nvGrpSpPr>
          <p:cNvPr id="26" name="Group 25"/>
          <p:cNvGrpSpPr/>
          <p:nvPr/>
        </p:nvGrpSpPr>
        <p:grpSpPr>
          <a:xfrm>
            <a:off x="2857500" y="609600"/>
            <a:ext cx="6057900" cy="2479361"/>
            <a:chOff x="2705100" y="457200"/>
            <a:chExt cx="6057900" cy="2479361"/>
          </a:xfrm>
        </p:grpSpPr>
        <p:sp>
          <p:nvSpPr>
            <p:cNvPr id="27" name="Oval 26"/>
            <p:cNvSpPr/>
            <p:nvPr/>
          </p:nvSpPr>
          <p:spPr>
            <a:xfrm>
              <a:off x="2705100" y="1945961"/>
              <a:ext cx="1219200" cy="990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Elbow Connector 27"/>
            <p:cNvCxnSpPr>
              <a:stCxn id="27" idx="2"/>
              <a:endCxn id="29" idx="1"/>
            </p:cNvCxnSpPr>
            <p:nvPr/>
          </p:nvCxnSpPr>
          <p:spPr>
            <a:xfrm rot="10800000" flipH="1">
              <a:off x="2705100" y="838201"/>
              <a:ext cx="2933700" cy="1603061"/>
            </a:xfrm>
            <a:prstGeom prst="bentConnector3">
              <a:avLst>
                <a:gd name="adj1" fmla="val -779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638800" y="457200"/>
              <a:ext cx="3124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Terminate and also dump core (for further investigation)</a:t>
              </a:r>
            </a:p>
          </p:txBody>
        </p:sp>
      </p:grpSp>
      <p:grpSp>
        <p:nvGrpSpPr>
          <p:cNvPr id="66" name="Group 65"/>
          <p:cNvGrpSpPr/>
          <p:nvPr/>
        </p:nvGrpSpPr>
        <p:grpSpPr>
          <a:xfrm>
            <a:off x="2862580" y="5029201"/>
            <a:ext cx="5834380" cy="762000"/>
            <a:chOff x="2862580" y="5143499"/>
            <a:chExt cx="5834380" cy="647701"/>
          </a:xfrm>
        </p:grpSpPr>
        <p:sp>
          <p:nvSpPr>
            <p:cNvPr id="19" name="Rectangle 18"/>
            <p:cNvSpPr/>
            <p:nvPr/>
          </p:nvSpPr>
          <p:spPr>
            <a:xfrm>
              <a:off x="7315200" y="5402580"/>
              <a:ext cx="1381760" cy="3886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Process scheduler??</a:t>
              </a:r>
            </a:p>
          </p:txBody>
        </p:sp>
        <p:sp>
          <p:nvSpPr>
            <p:cNvPr id="50" name="Oval 49"/>
            <p:cNvSpPr/>
            <p:nvPr/>
          </p:nvSpPr>
          <p:spPr>
            <a:xfrm>
              <a:off x="2862580" y="5143499"/>
              <a:ext cx="3843020" cy="4953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Elbow Connector 50"/>
            <p:cNvCxnSpPr>
              <a:stCxn id="50" idx="6"/>
            </p:cNvCxnSpPr>
            <p:nvPr/>
          </p:nvCxnSpPr>
          <p:spPr>
            <a:xfrm>
              <a:off x="6705600" y="5391149"/>
              <a:ext cx="609600" cy="247650"/>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2" name="Group 61"/>
          <p:cNvGrpSpPr/>
          <p:nvPr/>
        </p:nvGrpSpPr>
        <p:grpSpPr>
          <a:xfrm>
            <a:off x="2857500" y="3747710"/>
            <a:ext cx="6210300" cy="1418650"/>
            <a:chOff x="2857500" y="3747710"/>
            <a:chExt cx="6210300" cy="1418650"/>
          </a:xfrm>
        </p:grpSpPr>
        <p:sp>
          <p:nvSpPr>
            <p:cNvPr id="11" name="Oval 10"/>
            <p:cNvSpPr/>
            <p:nvPr/>
          </p:nvSpPr>
          <p:spPr>
            <a:xfrm>
              <a:off x="2857500" y="4861560"/>
              <a:ext cx="45339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Elbow Connector 12"/>
            <p:cNvCxnSpPr>
              <a:endCxn id="52" idx="2"/>
            </p:cNvCxnSpPr>
            <p:nvPr/>
          </p:nvCxnSpPr>
          <p:spPr>
            <a:xfrm flipV="1">
              <a:off x="7391400" y="4625340"/>
              <a:ext cx="723900" cy="403860"/>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7162800" y="3747710"/>
              <a:ext cx="1905000" cy="877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Will be ignored by default, unless you override</a:t>
              </a:r>
            </a:p>
          </p:txBody>
        </p:sp>
      </p:grpSp>
    </p:spTree>
    <p:extLst>
      <p:ext uri="{BB962C8B-B14F-4D97-AF65-F5344CB8AC3E}">
        <p14:creationId xmlns:p14="http://schemas.microsoft.com/office/powerpoint/2010/main" val="30507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971550" y="250474"/>
            <a:ext cx="7867650" cy="1485900"/>
          </a:xfrm>
        </p:spPr>
        <p:txBody>
          <a:bodyPr>
            <a:normAutofit/>
          </a:bodyPr>
          <a:lstStyle/>
          <a:p>
            <a:r>
              <a:rPr lang="en-US" altLang="ja-JP" dirty="0"/>
              <a:t>What can a Process do about a Signal?</a:t>
            </a:r>
            <a:endParaRPr lang="en-US" dirty="0"/>
          </a:p>
        </p:txBody>
      </p:sp>
      <p:sp>
        <p:nvSpPr>
          <p:cNvPr id="12290" name="Content Placeholder 2"/>
          <p:cNvSpPr>
            <a:spLocks noGrp="1"/>
          </p:cNvSpPr>
          <p:nvPr>
            <p:ph idx="1"/>
          </p:nvPr>
        </p:nvSpPr>
        <p:spPr>
          <a:xfrm>
            <a:off x="822960" y="1736374"/>
            <a:ext cx="8016240" cy="4207226"/>
          </a:xfrm>
        </p:spPr>
        <p:txBody>
          <a:bodyPr>
            <a:noAutofit/>
          </a:bodyPr>
          <a:lstStyle/>
          <a:p>
            <a:pPr>
              <a:buFontTx/>
              <a:buNone/>
              <a:defRPr/>
            </a:pPr>
            <a:r>
              <a:rPr lang="en-US" sz="2400" b="1" dirty="0"/>
              <a:t>Tell the Kernel</a:t>
            </a:r>
            <a:r>
              <a:rPr lang="en-US" sz="2400" dirty="0"/>
              <a:t> what to do with a signal:</a:t>
            </a:r>
          </a:p>
          <a:p>
            <a:pPr marL="514350" indent="-514350">
              <a:buFont typeface="+mj-lt"/>
              <a:buAutoNum type="arabicPeriod"/>
              <a:defRPr/>
            </a:pPr>
            <a:r>
              <a:rPr lang="en-US" sz="2400" b="1" dirty="0">
                <a:solidFill>
                  <a:srgbClr val="0033CC"/>
                </a:solidFill>
              </a:rPr>
              <a:t>Accept Default action</a:t>
            </a:r>
            <a:r>
              <a:rPr lang="en-US" sz="2400" b="1" dirty="0">
                <a:solidFill>
                  <a:srgbClr val="0000FF"/>
                </a:solidFill>
              </a:rPr>
              <a:t>. </a:t>
            </a:r>
            <a:r>
              <a:rPr lang="en-US" sz="2400" dirty="0"/>
              <a:t>All signals have a default action 	</a:t>
            </a:r>
            <a:r>
              <a:rPr lang="en-US" sz="1800" dirty="0"/>
              <a:t>signal (SIGINT, SIG_DFL)</a:t>
            </a:r>
          </a:p>
          <a:p>
            <a:pPr marL="514350" indent="-514350">
              <a:buFont typeface="+mj-lt"/>
              <a:buAutoNum type="arabicPeriod"/>
              <a:defRPr/>
            </a:pPr>
            <a:r>
              <a:rPr lang="en-US" sz="2400" b="1" dirty="0">
                <a:solidFill>
                  <a:srgbClr val="0033CC"/>
                </a:solidFill>
              </a:rPr>
              <a:t>Ignore the signal. </a:t>
            </a:r>
            <a:r>
              <a:rPr lang="en-US" sz="2400" dirty="0"/>
              <a:t>Works for most signals</a:t>
            </a:r>
          </a:p>
          <a:p>
            <a:pPr marL="0" indent="0">
              <a:buNone/>
              <a:defRPr/>
            </a:pPr>
            <a:r>
              <a:rPr lang="en-US" sz="2400" dirty="0"/>
              <a:t>	signal (SIGINT, SIG_IGN)</a:t>
            </a:r>
          </a:p>
          <a:p>
            <a:pPr marL="1051560" lvl="3" indent="0">
              <a:buNone/>
              <a:defRPr/>
            </a:pPr>
            <a:r>
              <a:rPr lang="en-US" sz="1800" dirty="0"/>
              <a:t>cannot ignore SIGKILL and SIGSTOP; also unwise to ignore hardware exception signals</a:t>
            </a:r>
          </a:p>
          <a:p>
            <a:pPr marL="514350" indent="-514350">
              <a:buFont typeface="+mj-lt"/>
              <a:buAutoNum type="arabicPeriod" startAt="3"/>
              <a:defRPr/>
            </a:pPr>
            <a:r>
              <a:rPr lang="en-US" sz="2400" b="1" dirty="0">
                <a:solidFill>
                  <a:srgbClr val="0033CC"/>
                </a:solidFill>
              </a:rPr>
              <a:t>Catch the signal (call a function). </a:t>
            </a:r>
            <a:r>
              <a:rPr lang="en-US" sz="2400" dirty="0"/>
              <a:t>Tell the Kernel to invoke a given function (signal handler) whenever signal occurs. </a:t>
            </a:r>
            <a:br>
              <a:rPr lang="en-US" sz="2400" dirty="0"/>
            </a:br>
            <a:r>
              <a:rPr lang="en-US" sz="2400" dirty="0"/>
              <a:t>	signal (SIGINT, foo)</a:t>
            </a:r>
            <a:br>
              <a:rPr lang="en-US" sz="2400" dirty="0"/>
            </a:br>
            <a:r>
              <a:rPr lang="en-US" sz="2400" dirty="0"/>
              <a:t>	</a:t>
            </a:r>
          </a:p>
          <a:p>
            <a:pPr marL="537210" indent="-457200">
              <a:spcAft>
                <a:spcPts val="1200"/>
              </a:spcAft>
              <a:buFontTx/>
              <a:buNone/>
              <a:defRPr/>
            </a:pPr>
            <a:r>
              <a:rPr lang="en-US" sz="2800" dirty="0"/>
              <a:t>	</a:t>
            </a:r>
            <a:endParaRPr lang="en-US" sz="2400" dirty="0"/>
          </a:p>
        </p:txBody>
      </p:sp>
    </p:spTree>
    <p:extLst>
      <p:ext uri="{BB962C8B-B14F-4D97-AF65-F5344CB8AC3E}">
        <p14:creationId xmlns:p14="http://schemas.microsoft.com/office/powerpoint/2010/main" val="226515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0">
                                            <p:txEl>
                                              <p:pRg st="1" end="1"/>
                                            </p:txEl>
                                          </p:spTgt>
                                        </p:tgtEl>
                                        <p:attrNameLst>
                                          <p:attrName>style.visibility</p:attrName>
                                        </p:attrNameLst>
                                      </p:cBhvr>
                                      <p:to>
                                        <p:strVal val="visible"/>
                                      </p:to>
                                    </p:set>
                                    <p:anim calcmode="lin" valueType="num">
                                      <p:cBhvr additive="base">
                                        <p:cTn id="7" dur="500" fill="hold"/>
                                        <p:tgtEl>
                                          <p:spTgt spid="1229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90">
                                            <p:txEl>
                                              <p:pRg st="2" end="2"/>
                                            </p:txEl>
                                          </p:spTgt>
                                        </p:tgtEl>
                                        <p:attrNameLst>
                                          <p:attrName>style.visibility</p:attrName>
                                        </p:attrNameLst>
                                      </p:cBhvr>
                                      <p:to>
                                        <p:strVal val="visible"/>
                                      </p:to>
                                    </p:set>
                                    <p:anim calcmode="lin" valueType="num">
                                      <p:cBhvr additive="base">
                                        <p:cTn id="13" dur="500" fill="hold"/>
                                        <p:tgtEl>
                                          <p:spTgt spid="1229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0">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290">
                                            <p:txEl>
                                              <p:pRg st="3" end="3"/>
                                            </p:txEl>
                                          </p:spTgt>
                                        </p:tgtEl>
                                        <p:attrNameLst>
                                          <p:attrName>style.visibility</p:attrName>
                                        </p:attrNameLst>
                                      </p:cBhvr>
                                      <p:to>
                                        <p:strVal val="visible"/>
                                      </p:to>
                                    </p:set>
                                    <p:anim calcmode="lin" valueType="num">
                                      <p:cBhvr additive="base">
                                        <p:cTn id="17" dur="500" fill="hold"/>
                                        <p:tgtEl>
                                          <p:spTgt spid="12290">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290">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290">
                                            <p:txEl>
                                              <p:pRg st="4" end="4"/>
                                            </p:txEl>
                                          </p:spTgt>
                                        </p:tgtEl>
                                        <p:attrNameLst>
                                          <p:attrName>style.visibility</p:attrName>
                                        </p:attrNameLst>
                                      </p:cBhvr>
                                      <p:to>
                                        <p:strVal val="visible"/>
                                      </p:to>
                                    </p:set>
                                    <p:anim calcmode="lin" valueType="num">
                                      <p:cBhvr additive="base">
                                        <p:cTn id="21" dur="500" fill="hold"/>
                                        <p:tgtEl>
                                          <p:spTgt spid="12290">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29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2290">
                                            <p:txEl>
                                              <p:pRg st="5" end="5"/>
                                            </p:txEl>
                                          </p:spTgt>
                                        </p:tgtEl>
                                        <p:attrNameLst>
                                          <p:attrName>style.visibility</p:attrName>
                                        </p:attrNameLst>
                                      </p:cBhvr>
                                      <p:to>
                                        <p:strVal val="visible"/>
                                      </p:to>
                                    </p:set>
                                    <p:anim calcmode="lin" valueType="num">
                                      <p:cBhvr additive="base">
                                        <p:cTn id="27" dur="500" fill="hold"/>
                                        <p:tgtEl>
                                          <p:spTgt spid="12290">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29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59" y="76200"/>
            <a:ext cx="7200900" cy="990600"/>
          </a:xfrm>
        </p:spPr>
        <p:txBody>
          <a:bodyPr/>
          <a:lstStyle/>
          <a:p>
            <a:r>
              <a:rPr lang="en-US" dirty="0"/>
              <a:t>Signals – Some Points</a:t>
            </a:r>
          </a:p>
        </p:txBody>
      </p:sp>
      <p:sp>
        <p:nvSpPr>
          <p:cNvPr id="3" name="Content Placeholder 2"/>
          <p:cNvSpPr>
            <a:spLocks noGrp="1"/>
          </p:cNvSpPr>
          <p:nvPr>
            <p:ph idx="1"/>
          </p:nvPr>
        </p:nvSpPr>
        <p:spPr>
          <a:xfrm>
            <a:off x="822959" y="990600"/>
            <a:ext cx="7543801" cy="5714999"/>
          </a:xfrm>
        </p:spPr>
        <p:txBody>
          <a:bodyPr>
            <a:normAutofit fontScale="92500" lnSpcReduction="20000"/>
          </a:bodyPr>
          <a:lstStyle/>
          <a:p>
            <a:r>
              <a:rPr lang="en-US" dirty="0"/>
              <a:t>The “Action” in the previous page in many cases indicate the “Default Action”</a:t>
            </a:r>
          </a:p>
          <a:p>
            <a:pPr lvl="1"/>
            <a:r>
              <a:rPr lang="en-US" dirty="0"/>
              <a:t>You are </a:t>
            </a:r>
            <a:r>
              <a:rPr lang="en-US" b="1" dirty="0"/>
              <a:t>allowed to “</a:t>
            </a:r>
            <a:r>
              <a:rPr lang="en-US" b="1" dirty="0">
                <a:solidFill>
                  <a:srgbClr val="FF0000"/>
                </a:solidFill>
              </a:rPr>
              <a:t>override</a:t>
            </a:r>
            <a:r>
              <a:rPr lang="en-US" b="1" dirty="0"/>
              <a:t>” </a:t>
            </a:r>
            <a:r>
              <a:rPr lang="en-US" dirty="0"/>
              <a:t>the action for some signals (e.g., </a:t>
            </a:r>
            <a:r>
              <a:rPr lang="en-US" b="1" dirty="0"/>
              <a:t>SIGINT, </a:t>
            </a:r>
            <a:r>
              <a:rPr lang="en-US" b="1" dirty="0" err="1"/>
              <a:t>SIGUSRx</a:t>
            </a:r>
            <a:r>
              <a:rPr lang="en-US" b="1" dirty="0"/>
              <a:t>, SIGTERM, SIGSTP</a:t>
            </a:r>
            <a:r>
              <a:rPr lang="en-US" dirty="0"/>
              <a:t>), while for others (</a:t>
            </a:r>
            <a:r>
              <a:rPr lang="en-US" b="1" dirty="0"/>
              <a:t>SIGKILL, SIGILL, SIGFPE, SIGSEGV, SIGSTOP</a:t>
            </a:r>
            <a:r>
              <a:rPr lang="en-US" dirty="0"/>
              <a:t>) you </a:t>
            </a:r>
            <a:r>
              <a:rPr lang="en-US" b="1" dirty="0">
                <a:solidFill>
                  <a:srgbClr val="FF0000"/>
                </a:solidFill>
              </a:rPr>
              <a:t>cannot override</a:t>
            </a:r>
          </a:p>
          <a:p>
            <a:pPr lvl="1"/>
            <a:r>
              <a:rPr lang="en-US" dirty="0"/>
              <a:t>This is also called “signal handling”, or “catching”</a:t>
            </a:r>
          </a:p>
          <a:p>
            <a:r>
              <a:rPr lang="en-US" dirty="0"/>
              <a:t>SIGCHLD is the only signal so far that is </a:t>
            </a:r>
            <a:r>
              <a:rPr lang="en-US" b="1" dirty="0"/>
              <a:t>Ignored</a:t>
            </a:r>
            <a:r>
              <a:rPr lang="en-US" dirty="0"/>
              <a:t> by default</a:t>
            </a:r>
          </a:p>
          <a:p>
            <a:pPr lvl="1"/>
            <a:r>
              <a:rPr lang="en-US" dirty="0"/>
              <a:t>Most others will kill the process except </a:t>
            </a:r>
            <a:r>
              <a:rPr lang="en-US" b="1" dirty="0"/>
              <a:t>SIGCONT</a:t>
            </a:r>
            <a:r>
              <a:rPr lang="en-US" dirty="0"/>
              <a:t> and </a:t>
            </a:r>
            <a:r>
              <a:rPr lang="en-US" b="1" dirty="0"/>
              <a:t>SIGSTP</a:t>
            </a:r>
          </a:p>
          <a:p>
            <a:r>
              <a:rPr lang="en-US" i="0" dirty="0"/>
              <a:t>Does that mean you can kill any process by sending any signal??</a:t>
            </a:r>
          </a:p>
          <a:p>
            <a:pPr lvl="1"/>
            <a:r>
              <a:rPr lang="en-US" i="0" dirty="0"/>
              <a:t>NO. You can only signal processes that you created</a:t>
            </a:r>
          </a:p>
          <a:p>
            <a:r>
              <a:rPr lang="en-US" b="1" dirty="0"/>
              <a:t>SIGSTP</a:t>
            </a:r>
            <a:r>
              <a:rPr lang="en-US" dirty="0"/>
              <a:t> (suspends a process) and </a:t>
            </a:r>
            <a:r>
              <a:rPr lang="en-US" b="1" dirty="0"/>
              <a:t>SIGCONT</a:t>
            </a:r>
            <a:r>
              <a:rPr lang="en-US" dirty="0"/>
              <a:t> (</a:t>
            </a:r>
            <a:r>
              <a:rPr lang="en-US" dirty="0" err="1"/>
              <a:t>conitues</a:t>
            </a:r>
            <a:r>
              <a:rPr lang="en-US" dirty="0"/>
              <a:t>/</a:t>
            </a:r>
            <a:r>
              <a:rPr lang="en-US" dirty="0" err="1"/>
              <a:t>unsuspends</a:t>
            </a:r>
            <a:r>
              <a:rPr lang="en-US" dirty="0"/>
              <a:t> a process) are very useful for “</a:t>
            </a:r>
            <a:r>
              <a:rPr lang="en-US" b="1" dirty="0"/>
              <a:t>job control</a:t>
            </a:r>
            <a:r>
              <a:rPr lang="en-US" dirty="0"/>
              <a:t>”</a:t>
            </a:r>
          </a:p>
          <a:p>
            <a:pPr lvl="1"/>
            <a:r>
              <a:rPr lang="en-US" dirty="0"/>
              <a:t>How to control a process group tied by a shell session?</a:t>
            </a:r>
          </a:p>
          <a:p>
            <a:pPr lvl="1"/>
            <a:r>
              <a:rPr lang="en-US" dirty="0"/>
              <a:t>All processes that you run make a group of processes that need special controlling</a:t>
            </a:r>
          </a:p>
          <a:p>
            <a:pPr lvl="1"/>
            <a:r>
              <a:rPr lang="en-US" dirty="0"/>
              <a:t>You may suspend a process, run it in the background, move to foreground</a:t>
            </a:r>
          </a:p>
          <a:p>
            <a:pPr lvl="1"/>
            <a:r>
              <a:rPr lang="en-US" dirty="0"/>
              <a:t>What happens to standard input/output of a background process?</a:t>
            </a:r>
          </a:p>
        </p:txBody>
      </p:sp>
    </p:spTree>
    <p:extLst>
      <p:ext uri="{BB962C8B-B14F-4D97-AF65-F5344CB8AC3E}">
        <p14:creationId xmlns:p14="http://schemas.microsoft.com/office/powerpoint/2010/main" val="2676856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 Signals come from?</a:t>
            </a:r>
          </a:p>
        </p:txBody>
      </p:sp>
      <p:sp>
        <p:nvSpPr>
          <p:cNvPr id="6" name="Content Placeholder 5"/>
          <p:cNvSpPr>
            <a:spLocks noGrp="1"/>
          </p:cNvSpPr>
          <p:nvPr>
            <p:ph idx="1"/>
          </p:nvPr>
        </p:nvSpPr>
        <p:spPr>
          <a:xfrm>
            <a:off x="838200" y="1905000"/>
            <a:ext cx="8153400" cy="4206240"/>
          </a:xfrm>
        </p:spPr>
        <p:txBody>
          <a:bodyPr>
            <a:normAutofit/>
          </a:bodyPr>
          <a:lstStyle/>
          <a:p>
            <a:r>
              <a:rPr lang="en-US" sz="2400" dirty="0"/>
              <a:t>Today we’ll look at Signals in a </a:t>
            </a:r>
            <a:r>
              <a:rPr lang="en-US" sz="2400" u="sng" dirty="0"/>
              <a:t>broader</a:t>
            </a:r>
            <a:r>
              <a:rPr lang="en-US" sz="2400" dirty="0"/>
              <a:t> context</a:t>
            </a:r>
          </a:p>
          <a:p>
            <a:pPr lvl="1"/>
            <a:r>
              <a:rPr lang="en-US" dirty="0"/>
              <a:t>IPC is </a:t>
            </a:r>
            <a:r>
              <a:rPr lang="en-US" u="sng" dirty="0"/>
              <a:t>one</a:t>
            </a:r>
            <a:r>
              <a:rPr lang="en-US" dirty="0"/>
              <a:t> of the contexts (one process sending to another)</a:t>
            </a:r>
          </a:p>
          <a:p>
            <a:r>
              <a:rPr lang="en-US" sz="2400" dirty="0"/>
              <a:t>Others are facilitated by Users and Kernel</a:t>
            </a:r>
          </a:p>
          <a:p>
            <a:pPr lvl="1"/>
            <a:r>
              <a:rPr lang="en-US" sz="2000" dirty="0">
                <a:solidFill>
                  <a:schemeClr val="accent1"/>
                </a:solidFill>
              </a:rPr>
              <a:t>[Users] </a:t>
            </a:r>
            <a:r>
              <a:rPr lang="en-US" sz="2000" dirty="0"/>
              <a:t>Signals generated by external Input devices</a:t>
            </a:r>
          </a:p>
          <a:p>
            <a:pPr lvl="1"/>
            <a:r>
              <a:rPr lang="en-US" sz="2000" dirty="0">
                <a:solidFill>
                  <a:schemeClr val="accent1"/>
                </a:solidFill>
              </a:rPr>
              <a:t>[Kernel] </a:t>
            </a:r>
            <a:r>
              <a:rPr lang="en-US" sz="2000" dirty="0"/>
              <a:t>Exceptions</a:t>
            </a:r>
          </a:p>
          <a:p>
            <a:endParaRPr lang="en-US" dirty="0"/>
          </a:p>
          <a:p>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43400" y="3886200"/>
            <a:ext cx="4648200" cy="2658635"/>
          </a:xfrm>
          <a:prstGeom prst="rect">
            <a:avLst/>
          </a:prstGeom>
        </p:spPr>
      </p:pic>
      <p:sp>
        <p:nvSpPr>
          <p:cNvPr id="10" name="TextBox 9"/>
          <p:cNvSpPr txBox="1"/>
          <p:nvPr/>
        </p:nvSpPr>
        <p:spPr>
          <a:xfrm>
            <a:off x="685800" y="6380738"/>
            <a:ext cx="4953000" cy="261610"/>
          </a:xfrm>
          <a:prstGeom prst="rect">
            <a:avLst/>
          </a:prstGeom>
          <a:noFill/>
        </p:spPr>
        <p:txBody>
          <a:bodyPr wrap="square" rtlCol="0">
            <a:spAutoFit/>
          </a:bodyPr>
          <a:lstStyle/>
          <a:p>
            <a:r>
              <a:rPr lang="en-US" sz="1100" dirty="0">
                <a:solidFill>
                  <a:schemeClr val="bg1"/>
                </a:solidFill>
              </a:rPr>
              <a:t>Taken from: Chapter 6 of “Understanding Unix/Linux Programming” by Bruce </a:t>
            </a:r>
            <a:r>
              <a:rPr lang="en-US" sz="1100" dirty="0" err="1">
                <a:solidFill>
                  <a:schemeClr val="bg1"/>
                </a:solidFill>
              </a:rPr>
              <a:t>Molay</a:t>
            </a:r>
            <a:endParaRPr lang="en-US" sz="1100" dirty="0">
              <a:solidFill>
                <a:schemeClr val="bg1"/>
              </a:solidFill>
            </a:endParaRPr>
          </a:p>
        </p:txBody>
      </p:sp>
      <p:sp>
        <p:nvSpPr>
          <p:cNvPr id="11" name="Content Placeholder 5"/>
          <p:cNvSpPr txBox="1">
            <a:spLocks/>
          </p:cNvSpPr>
          <p:nvPr/>
        </p:nvSpPr>
        <p:spPr>
          <a:xfrm>
            <a:off x="609600" y="2529468"/>
            <a:ext cx="8153400" cy="23622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Calibri Light" panose="020F0302020204030204"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Calibri Light" panose="020F0302020204030204"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Calibri Light" panose="020F0302020204030204"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Calibri Light" panose="020F0302020204030204"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Calibri Light" panose="020F0302020204030204" pitchFamily="34" charset="0"/>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365760" lvl="1" indent="0">
              <a:buNone/>
            </a:pPr>
            <a:endParaRPr lang="en-US" dirty="0">
              <a:solidFill>
                <a:srgbClr val="FF0000"/>
              </a:solidFill>
            </a:endParaRPr>
          </a:p>
        </p:txBody>
      </p:sp>
      <p:sp>
        <p:nvSpPr>
          <p:cNvPr id="12" name="Freeform 11"/>
          <p:cNvSpPr/>
          <p:nvPr/>
        </p:nvSpPr>
        <p:spPr>
          <a:xfrm>
            <a:off x="5638800" y="4267201"/>
            <a:ext cx="685800" cy="1066800"/>
          </a:xfrm>
          <a:custGeom>
            <a:avLst/>
            <a:gdLst>
              <a:gd name="connsiteX0" fmla="*/ 255304 w 611651"/>
              <a:gd name="connsiteY0" fmla="*/ 0 h 955015"/>
              <a:gd name="connsiteX1" fmla="*/ 13257 w 611651"/>
              <a:gd name="connsiteY1" fmla="*/ 954741 h 955015"/>
              <a:gd name="connsiteX2" fmla="*/ 611651 w 611651"/>
              <a:gd name="connsiteY2" fmla="*/ 107576 h 955015"/>
              <a:gd name="connsiteX3" fmla="*/ 611651 w 611651"/>
              <a:gd name="connsiteY3" fmla="*/ 107576 h 955015"/>
            </a:gdLst>
            <a:ahLst/>
            <a:cxnLst>
              <a:cxn ang="0">
                <a:pos x="connsiteX0" y="connsiteY0"/>
              </a:cxn>
              <a:cxn ang="0">
                <a:pos x="connsiteX1" y="connsiteY1"/>
              </a:cxn>
              <a:cxn ang="0">
                <a:pos x="connsiteX2" y="connsiteY2"/>
              </a:cxn>
              <a:cxn ang="0">
                <a:pos x="connsiteX3" y="connsiteY3"/>
              </a:cxn>
            </a:cxnLst>
            <a:rect l="l" t="t" r="r" b="b"/>
            <a:pathLst>
              <a:path w="611651" h="955015">
                <a:moveTo>
                  <a:pt x="255304" y="0"/>
                </a:moveTo>
                <a:cubicBezTo>
                  <a:pt x="104585" y="468406"/>
                  <a:pt x="-46134" y="936812"/>
                  <a:pt x="13257" y="954741"/>
                </a:cubicBezTo>
                <a:cubicBezTo>
                  <a:pt x="72648" y="972670"/>
                  <a:pt x="611651" y="107576"/>
                  <a:pt x="611651" y="107576"/>
                </a:cubicBezTo>
                <a:lnTo>
                  <a:pt x="611651" y="107576"/>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7570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nodePh="1">
                                  <p:stCondLst>
                                    <p:cond delay="0"/>
                                  </p:stCondLst>
                                  <p:endCondLst>
                                    <p:cond evt="begin" delay="0">
                                      <p:tn val="37"/>
                                    </p:cond>
                                  </p:end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742950" y="457200"/>
            <a:ext cx="7810500" cy="1104900"/>
          </a:xfrm>
        </p:spPr>
        <p:txBody>
          <a:bodyPr/>
          <a:lstStyle/>
          <a:p>
            <a:r>
              <a:rPr lang="en-US" dirty="0"/>
              <a:t>Where do Signals come from?</a:t>
            </a:r>
          </a:p>
        </p:txBody>
      </p:sp>
      <p:sp>
        <p:nvSpPr>
          <p:cNvPr id="11267" name="Content Placeholder 2"/>
          <p:cNvSpPr>
            <a:spLocks noGrp="1"/>
          </p:cNvSpPr>
          <p:nvPr>
            <p:ph idx="1"/>
          </p:nvPr>
        </p:nvSpPr>
        <p:spPr>
          <a:xfrm>
            <a:off x="533400" y="1676400"/>
            <a:ext cx="8229600" cy="4648200"/>
          </a:xfrm>
        </p:spPr>
        <p:txBody>
          <a:bodyPr>
            <a:normAutofit lnSpcReduction="10000"/>
          </a:bodyPr>
          <a:lstStyle/>
          <a:p>
            <a:pPr>
              <a:buFontTx/>
              <a:buNone/>
            </a:pPr>
            <a:r>
              <a:rPr lang="en-US" dirty="0">
                <a:solidFill>
                  <a:srgbClr val="0000FF"/>
                </a:solidFill>
              </a:rPr>
              <a:t>(</a:t>
            </a:r>
            <a:r>
              <a:rPr lang="en-US" b="1" dirty="0">
                <a:solidFill>
                  <a:schemeClr val="accent5"/>
                </a:solidFill>
              </a:rPr>
              <a:t>USER</a:t>
            </a:r>
            <a:r>
              <a:rPr lang="en-US" dirty="0">
                <a:solidFill>
                  <a:srgbClr val="0000FF"/>
                </a:solidFill>
              </a:rPr>
              <a:t>) Terminal-generated </a:t>
            </a:r>
            <a:r>
              <a:rPr lang="en-US" dirty="0"/>
              <a:t>signals: triggered when user presses certain key on terminal. (e.g. </a:t>
            </a:r>
            <a:r>
              <a:rPr lang="en-US" dirty="0">
                <a:solidFill>
                  <a:srgbClr val="FF0000"/>
                </a:solidFill>
                <a:cs typeface="Courier New" panose="02070309020205020404" pitchFamily="49" charset="0"/>
              </a:rPr>
              <a:t>^C</a:t>
            </a:r>
            <a:r>
              <a:rPr lang="en-US" dirty="0"/>
              <a:t>)</a:t>
            </a:r>
          </a:p>
          <a:p>
            <a:pPr lvl="1">
              <a:buFontTx/>
              <a:buNone/>
            </a:pPr>
            <a:r>
              <a:rPr lang="en-US" dirty="0">
                <a:solidFill>
                  <a:srgbClr val="0000FF"/>
                </a:solidFill>
                <a:latin typeface="Courier New" panose="02070309020205020404" pitchFamily="49" charset="0"/>
                <a:cs typeface="Courier New" panose="02070309020205020404" pitchFamily="49" charset="0"/>
              </a:rPr>
              <a:t>kill(2) </a:t>
            </a:r>
            <a:r>
              <a:rPr lang="en-US" dirty="0">
                <a:solidFill>
                  <a:srgbClr val="0000FF"/>
                </a:solidFill>
              </a:rPr>
              <a:t>function</a:t>
            </a:r>
            <a:r>
              <a:rPr lang="en-US" dirty="0"/>
              <a:t>:  Sends any signal to another process. </a:t>
            </a:r>
          </a:p>
          <a:p>
            <a:pPr lvl="1">
              <a:buFontTx/>
              <a:buNone/>
            </a:pPr>
            <a:r>
              <a:rPr lang="en-US" dirty="0">
                <a:solidFill>
                  <a:srgbClr val="0000FF"/>
                </a:solidFill>
                <a:latin typeface="Courier New" panose="02070309020205020404" pitchFamily="49" charset="0"/>
                <a:cs typeface="Courier New" panose="02070309020205020404" pitchFamily="49" charset="0"/>
              </a:rPr>
              <a:t>kill(1) </a:t>
            </a:r>
            <a:r>
              <a:rPr lang="en-US" dirty="0">
                <a:solidFill>
                  <a:srgbClr val="0000FF"/>
                </a:solidFill>
              </a:rPr>
              <a:t>command</a:t>
            </a:r>
            <a:r>
              <a:rPr lang="en-US" dirty="0"/>
              <a:t>:  The command-line interface to </a:t>
            </a:r>
            <a:r>
              <a:rPr lang="en-US" dirty="0">
                <a:latin typeface="Courier New" panose="02070309020205020404" pitchFamily="49" charset="0"/>
                <a:cs typeface="Courier New" panose="02070309020205020404" pitchFamily="49" charset="0"/>
              </a:rPr>
              <a:t>kill(2)</a:t>
            </a:r>
          </a:p>
          <a:p>
            <a:pPr lvl="1">
              <a:buFontTx/>
              <a:buNone/>
            </a:pPr>
            <a:r>
              <a:rPr lang="en-US" dirty="0">
                <a:solidFill>
                  <a:srgbClr val="0000FF"/>
                </a:solidFill>
                <a:latin typeface="Courier New" panose="02070309020205020404" pitchFamily="49" charset="0"/>
                <a:cs typeface="Courier New" panose="02070309020205020404" pitchFamily="49" charset="0"/>
              </a:rPr>
              <a:t>raise(3): </a:t>
            </a:r>
            <a:r>
              <a:rPr lang="en-US" dirty="0">
                <a:cs typeface="Calibri Light" panose="020F0302020204030204" pitchFamily="34" charset="0"/>
              </a:rPr>
              <a:t>Sends a signal to itself</a:t>
            </a:r>
            <a:r>
              <a:rPr lang="en-US" dirty="0">
                <a:latin typeface="Courier New" panose="02070309020205020404" pitchFamily="49" charset="0"/>
                <a:cs typeface="Courier New" panose="02070309020205020404" pitchFamily="49" charset="0"/>
              </a:rPr>
              <a:t> </a:t>
            </a:r>
          </a:p>
          <a:p>
            <a:pPr lvl="1">
              <a:buFontTx/>
              <a:buNone/>
            </a:pPr>
            <a:r>
              <a:rPr lang="en-US" dirty="0">
                <a:solidFill>
                  <a:srgbClr val="FF0000"/>
                </a:solidFill>
                <a:cs typeface="Calibri Light" panose="020F0302020204030204" pitchFamily="34" charset="0"/>
              </a:rPr>
              <a:t>A user can send signals to only his owned processes</a:t>
            </a:r>
          </a:p>
          <a:p>
            <a:pPr>
              <a:buFontTx/>
              <a:buNone/>
            </a:pPr>
            <a:endParaRPr lang="en-US" sz="1000" dirty="0"/>
          </a:p>
          <a:p>
            <a:pPr>
              <a:buFontTx/>
              <a:buNone/>
            </a:pPr>
            <a:r>
              <a:rPr lang="en-US" dirty="0">
                <a:solidFill>
                  <a:srgbClr val="0000FF"/>
                </a:solidFill>
              </a:rPr>
              <a:t>(</a:t>
            </a:r>
            <a:r>
              <a:rPr lang="en-US" b="1" dirty="0">
                <a:solidFill>
                  <a:schemeClr val="accent5"/>
                </a:solidFill>
              </a:rPr>
              <a:t>Kernel</a:t>
            </a:r>
            <a:r>
              <a:rPr lang="en-US" dirty="0">
                <a:solidFill>
                  <a:srgbClr val="0000FF"/>
                </a:solidFill>
              </a:rPr>
              <a:t>) Exception-generated </a:t>
            </a:r>
            <a:r>
              <a:rPr lang="en-US" dirty="0"/>
              <a:t>signals: CPU execution detects condition and notifies Kernel. (e.g. </a:t>
            </a:r>
            <a:r>
              <a:rPr lang="en-US" b="1" dirty="0">
                <a:solidFill>
                  <a:srgbClr val="FF0000"/>
                </a:solidFill>
                <a:latin typeface="Courier New" panose="02070309020205020404" pitchFamily="49" charset="0"/>
                <a:cs typeface="Courier New" panose="02070309020205020404" pitchFamily="49" charset="0"/>
              </a:rPr>
              <a:t>SIGFPE</a:t>
            </a:r>
            <a:r>
              <a:rPr lang="en-US" dirty="0">
                <a:solidFill>
                  <a:srgbClr val="FF0000"/>
                </a:solidFill>
                <a:latin typeface="Courier New" panose="02070309020205020404" pitchFamily="49" charset="0"/>
                <a:cs typeface="Courier New" panose="02070309020205020404" pitchFamily="49" charset="0"/>
              </a:rPr>
              <a:t> </a:t>
            </a:r>
            <a:r>
              <a:rPr lang="en-US" dirty="0"/>
              <a:t>divide by 0, </a:t>
            </a:r>
            <a:r>
              <a:rPr lang="en-US" b="1" dirty="0">
                <a:solidFill>
                  <a:srgbClr val="FF0000"/>
                </a:solidFill>
                <a:latin typeface="Courier New" panose="02070309020205020404" pitchFamily="49" charset="0"/>
                <a:cs typeface="Courier New" panose="02070309020205020404" pitchFamily="49" charset="0"/>
              </a:rPr>
              <a:t>SIGSEGV</a:t>
            </a:r>
            <a:r>
              <a:rPr lang="en-US" dirty="0">
                <a:solidFill>
                  <a:srgbClr val="FF0000"/>
                </a:solidFill>
                <a:latin typeface="Courier New" panose="02070309020205020404" pitchFamily="49" charset="0"/>
                <a:cs typeface="Courier New" panose="02070309020205020404" pitchFamily="49" charset="0"/>
              </a:rPr>
              <a:t> </a:t>
            </a:r>
            <a:r>
              <a:rPr lang="en-US" dirty="0"/>
              <a:t>invalid memory reference, </a:t>
            </a:r>
            <a:r>
              <a:rPr lang="en-US" b="1" dirty="0">
                <a:solidFill>
                  <a:srgbClr val="FF0000"/>
                </a:solidFill>
                <a:latin typeface="Courier New" panose="02070309020205020404" pitchFamily="49" charset="0"/>
                <a:cs typeface="Courier New" panose="02070309020205020404" pitchFamily="49" charset="0"/>
              </a:rPr>
              <a:t>SIGILL</a:t>
            </a:r>
            <a:r>
              <a:rPr lang="en-US" dirty="0">
                <a:solidFill>
                  <a:srgbClr val="FF0000"/>
                </a:solidFill>
                <a:latin typeface="Courier New" panose="02070309020205020404" pitchFamily="49" charset="0"/>
                <a:cs typeface="Courier New" panose="02070309020205020404" pitchFamily="49" charset="0"/>
              </a:rPr>
              <a:t> </a:t>
            </a:r>
            <a:r>
              <a:rPr lang="en-US" dirty="0"/>
              <a:t>when an instruction with illegal opcode is found) </a:t>
            </a:r>
          </a:p>
          <a:p>
            <a:pPr>
              <a:buFontTx/>
              <a:buNone/>
            </a:pPr>
            <a:endParaRPr lang="en-US" sz="1000" dirty="0">
              <a:solidFill>
                <a:srgbClr val="0000FF"/>
              </a:solidFill>
              <a:latin typeface="Courier New" panose="02070309020205020404" pitchFamily="49" charset="0"/>
              <a:cs typeface="Courier New" panose="02070309020205020404" pitchFamily="49" charset="0"/>
            </a:endParaRPr>
          </a:p>
          <a:p>
            <a:pPr>
              <a:buFontTx/>
              <a:buNone/>
            </a:pPr>
            <a:r>
              <a:rPr lang="en-US" dirty="0">
                <a:solidFill>
                  <a:srgbClr val="0000FF"/>
                </a:solidFill>
              </a:rPr>
              <a:t>(</a:t>
            </a:r>
            <a:r>
              <a:rPr lang="en-US" b="1" dirty="0">
                <a:solidFill>
                  <a:schemeClr val="accent5"/>
                </a:solidFill>
              </a:rPr>
              <a:t>PROCESSES</a:t>
            </a:r>
            <a:r>
              <a:rPr lang="en-US" dirty="0">
                <a:solidFill>
                  <a:srgbClr val="0000FF"/>
                </a:solidFill>
              </a:rPr>
              <a:t>) Software-condition generated </a:t>
            </a:r>
            <a:r>
              <a:rPr lang="en-US" dirty="0"/>
              <a:t>signals: Triggered by software event (e.g. </a:t>
            </a:r>
            <a:r>
              <a:rPr lang="en-US" b="1" dirty="0">
                <a:solidFill>
                  <a:srgbClr val="FF0000"/>
                </a:solidFill>
                <a:latin typeface="Courier New" panose="02070309020205020404" pitchFamily="49" charset="0"/>
                <a:cs typeface="Courier New" panose="02070309020205020404" pitchFamily="49" charset="0"/>
              </a:rPr>
              <a:t>SIGURG</a:t>
            </a:r>
            <a:r>
              <a:rPr lang="en-US" dirty="0">
                <a:solidFill>
                  <a:srgbClr val="FF0000"/>
                </a:solidFill>
                <a:latin typeface="Courier New" panose="02070309020205020404" pitchFamily="49" charset="0"/>
                <a:cs typeface="Courier New" panose="02070309020205020404" pitchFamily="49" charset="0"/>
              </a:rPr>
              <a:t> </a:t>
            </a:r>
            <a:r>
              <a:rPr lang="en-US" dirty="0"/>
              <a:t>by out-of-band data on network connection, </a:t>
            </a:r>
            <a:r>
              <a:rPr lang="en-US" b="1" dirty="0">
                <a:solidFill>
                  <a:srgbClr val="FF0000"/>
                </a:solidFill>
                <a:latin typeface="Courier New" panose="02070309020205020404" pitchFamily="49" charset="0"/>
                <a:cs typeface="Courier New" panose="02070309020205020404" pitchFamily="49" charset="0"/>
              </a:rPr>
              <a:t>SIGPIPE</a:t>
            </a:r>
            <a:r>
              <a:rPr lang="en-US" dirty="0">
                <a:solidFill>
                  <a:srgbClr val="FF0000"/>
                </a:solidFill>
                <a:latin typeface="Courier New" panose="02070309020205020404" pitchFamily="49" charset="0"/>
                <a:cs typeface="Courier New" panose="02070309020205020404" pitchFamily="49" charset="0"/>
              </a:rPr>
              <a:t> </a:t>
            </a:r>
            <a:r>
              <a:rPr lang="en-US" dirty="0"/>
              <a:t>by broken pipe, </a:t>
            </a:r>
            <a:r>
              <a:rPr lang="en-US" b="1" dirty="0">
                <a:solidFill>
                  <a:srgbClr val="FF0000"/>
                </a:solidFill>
                <a:latin typeface="Courier New" panose="02070309020205020404" pitchFamily="49" charset="0"/>
                <a:cs typeface="Courier New" panose="02070309020205020404" pitchFamily="49" charset="0"/>
              </a:rPr>
              <a:t>SIGALRM </a:t>
            </a:r>
            <a:r>
              <a:rPr lang="en-US" dirty="0"/>
              <a:t>by timer)</a:t>
            </a:r>
          </a:p>
        </p:txBody>
      </p:sp>
    </p:spTree>
    <p:extLst>
      <p:ext uri="{BB962C8B-B14F-4D97-AF65-F5344CB8AC3E}">
        <p14:creationId xmlns:p14="http://schemas.microsoft.com/office/powerpoint/2010/main" val="232798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7">
                                            <p:txEl>
                                              <p:pRg st="6" end="6"/>
                                            </p:txEl>
                                          </p:spTgt>
                                        </p:tgtEl>
                                        <p:attrNameLst>
                                          <p:attrName>style.visibility</p:attrName>
                                        </p:attrNameLst>
                                      </p:cBhvr>
                                      <p:to>
                                        <p:strVal val="visible"/>
                                      </p:to>
                                    </p:set>
                                    <p:anim calcmode="lin" valueType="num">
                                      <p:cBhvr additive="base">
                                        <p:cTn id="7" dur="500" fill="hold"/>
                                        <p:tgtEl>
                                          <p:spTgt spid="11267">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67">
                                            <p:txEl>
                                              <p:pRg st="8" end="8"/>
                                            </p:txEl>
                                          </p:spTgt>
                                        </p:tgtEl>
                                        <p:attrNameLst>
                                          <p:attrName>style.visibility</p:attrName>
                                        </p:attrNameLst>
                                      </p:cBhvr>
                                      <p:to>
                                        <p:strVal val="visible"/>
                                      </p:to>
                                    </p:set>
                                    <p:anim calcmode="lin" valueType="num">
                                      <p:cBhvr additive="base">
                                        <p:cTn id="13" dur="500" fill="hold"/>
                                        <p:tgtEl>
                                          <p:spTgt spid="11267">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itle 1"/>
          <p:cNvSpPr>
            <a:spLocks noGrp="1"/>
          </p:cNvSpPr>
          <p:nvPr>
            <p:ph type="title"/>
          </p:nvPr>
        </p:nvSpPr>
        <p:spPr>
          <a:xfrm>
            <a:off x="381000" y="414655"/>
            <a:ext cx="9144000" cy="914400"/>
          </a:xfrm>
        </p:spPr>
        <p:txBody>
          <a:bodyPr>
            <a:normAutofit fontScale="90000"/>
          </a:bodyPr>
          <a:lstStyle/>
          <a:p>
            <a:r>
              <a:rPr lang="en-US" dirty="0"/>
              <a:t>Generating Signals: </a:t>
            </a:r>
            <a:r>
              <a:rPr lang="en-US" dirty="0">
                <a:latin typeface="Courier New" panose="02070309020205020404" pitchFamily="49" charset="0"/>
                <a:cs typeface="Courier New" panose="02070309020205020404" pitchFamily="49" charset="0"/>
              </a:rPr>
              <a:t>kill(2)</a:t>
            </a:r>
            <a:r>
              <a:rPr lang="en-US" dirty="0"/>
              <a:t> and </a:t>
            </a:r>
            <a:r>
              <a:rPr lang="en-US" dirty="0">
                <a:latin typeface="Courier New" panose="02070309020205020404" pitchFamily="49" charset="0"/>
                <a:cs typeface="Courier New" panose="02070309020205020404" pitchFamily="49" charset="0"/>
              </a:rPr>
              <a:t>raise(3)</a:t>
            </a:r>
          </a:p>
        </p:txBody>
      </p:sp>
      <p:sp>
        <p:nvSpPr>
          <p:cNvPr id="13316" name="Text Box 1030"/>
          <p:cNvSpPr txBox="1">
            <a:spLocks noChangeArrowheads="1"/>
          </p:cNvSpPr>
          <p:nvPr/>
        </p:nvSpPr>
        <p:spPr bwMode="auto">
          <a:xfrm>
            <a:off x="494506" y="1380490"/>
            <a:ext cx="5440363" cy="1082675"/>
          </a:xfrm>
          <a:prstGeom prst="rect">
            <a:avLst/>
          </a:prstGeom>
          <a:solidFill>
            <a:schemeClr val="bg1">
              <a:lumMod val="95000"/>
            </a:schemeClr>
          </a:solidFill>
          <a:ln w="12700">
            <a:solidFill>
              <a:schemeClr val="accent1"/>
            </a:solidFill>
            <a:miter lim="800000"/>
            <a:headEnd/>
            <a:tailEnd/>
          </a:ln>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dirty="0">
                <a:latin typeface="Courier New" panose="02070309020205020404" pitchFamily="49" charset="0"/>
              </a:rPr>
              <a:t>#include &lt;</a:t>
            </a:r>
            <a:r>
              <a:rPr lang="en-US" sz="1600" dirty="0" err="1">
                <a:latin typeface="Courier New" panose="02070309020205020404" pitchFamily="49" charset="0"/>
              </a:rPr>
              <a:t>signal.h</a:t>
            </a:r>
            <a:r>
              <a:rPr lang="en-US" sz="1600" dirty="0">
                <a:latin typeface="Courier New" panose="02070309020205020404" pitchFamily="49" charset="0"/>
              </a:rPr>
              <a:t>&gt;</a:t>
            </a:r>
          </a:p>
          <a:p>
            <a:pPr>
              <a:spcBef>
                <a:spcPct val="0"/>
              </a:spcBef>
              <a:buFontTx/>
              <a:buNone/>
            </a:pPr>
            <a:endParaRPr lang="en-US" sz="1600" dirty="0">
              <a:latin typeface="Courier New" panose="02070309020205020404" pitchFamily="49" charset="0"/>
            </a:endParaRPr>
          </a:p>
          <a:p>
            <a:pPr>
              <a:spcBef>
                <a:spcPct val="0"/>
              </a:spcBef>
              <a:buFontTx/>
              <a:buNone/>
            </a:pPr>
            <a:r>
              <a:rPr lang="en-US" sz="1600" dirty="0" err="1">
                <a:latin typeface="Courier New" panose="02070309020205020404" pitchFamily="49" charset="0"/>
              </a:rPr>
              <a:t>int</a:t>
            </a:r>
            <a:r>
              <a:rPr lang="en-US" sz="1600" dirty="0">
                <a:latin typeface="Courier New" panose="02070309020205020404" pitchFamily="49" charset="0"/>
              </a:rPr>
              <a:t> </a:t>
            </a:r>
            <a:r>
              <a:rPr lang="en-US" sz="1600" b="1" dirty="0">
                <a:solidFill>
                  <a:srgbClr val="0000FF"/>
                </a:solidFill>
                <a:latin typeface="Courier New" panose="02070309020205020404" pitchFamily="49" charset="0"/>
              </a:rPr>
              <a:t>kill</a:t>
            </a:r>
            <a:r>
              <a:rPr lang="en-US" sz="1600" dirty="0">
                <a:latin typeface="Courier New" panose="02070309020205020404" pitchFamily="49" charset="0"/>
              </a:rPr>
              <a:t>(</a:t>
            </a:r>
            <a:r>
              <a:rPr lang="en-US" sz="1600" dirty="0" err="1">
                <a:latin typeface="Courier New" panose="02070309020205020404" pitchFamily="49" charset="0"/>
              </a:rPr>
              <a:t>pid_t</a:t>
            </a:r>
            <a:r>
              <a:rPr lang="en-US" sz="1600" dirty="0">
                <a:latin typeface="Courier New" panose="02070309020205020404" pitchFamily="49" charset="0"/>
              </a:rPr>
              <a:t> </a:t>
            </a:r>
            <a:r>
              <a:rPr lang="en-US" sz="1600" dirty="0" err="1">
                <a:latin typeface="Courier New" panose="02070309020205020404" pitchFamily="49" charset="0"/>
              </a:rPr>
              <a:t>pid</a:t>
            </a:r>
            <a:r>
              <a:rPr lang="en-US" sz="1600" dirty="0">
                <a:latin typeface="Courier New" panose="02070309020205020404" pitchFamily="49" charset="0"/>
              </a:rPr>
              <a:t>, </a:t>
            </a:r>
            <a:r>
              <a:rPr lang="en-US" sz="1600" dirty="0" err="1">
                <a:latin typeface="Courier New" panose="02070309020205020404" pitchFamily="49" charset="0"/>
              </a:rPr>
              <a:t>int</a:t>
            </a:r>
            <a:r>
              <a:rPr lang="en-US" sz="1600" dirty="0">
                <a:latin typeface="Courier New" panose="02070309020205020404" pitchFamily="49" charset="0"/>
              </a:rPr>
              <a:t> sig);</a:t>
            </a:r>
          </a:p>
          <a:p>
            <a:pPr>
              <a:spcBef>
                <a:spcPct val="0"/>
              </a:spcBef>
              <a:buFontTx/>
              <a:buNone/>
            </a:pPr>
            <a:r>
              <a:rPr lang="en-US" sz="1600" dirty="0">
                <a:latin typeface="Courier New" panose="02070309020205020404" pitchFamily="49" charset="0"/>
              </a:rPr>
              <a:t>   /* send signal </a:t>
            </a:r>
            <a:r>
              <a:rPr lang="ja-JP" altLang="en-US" sz="1600" dirty="0">
                <a:latin typeface="Courier New" panose="02070309020205020404" pitchFamily="49" charset="0"/>
              </a:rPr>
              <a:t>‘</a:t>
            </a:r>
            <a:r>
              <a:rPr lang="en-US" altLang="ja-JP" sz="1600" dirty="0">
                <a:latin typeface="Courier New" panose="02070309020205020404" pitchFamily="49" charset="0"/>
              </a:rPr>
              <a:t>sig</a:t>
            </a:r>
            <a:r>
              <a:rPr lang="ja-JP" altLang="en-US" sz="1600" dirty="0">
                <a:latin typeface="Courier New" panose="02070309020205020404" pitchFamily="49" charset="0"/>
              </a:rPr>
              <a:t>’</a:t>
            </a:r>
            <a:r>
              <a:rPr lang="en-US" altLang="ja-JP" sz="1600" dirty="0">
                <a:latin typeface="Courier New" panose="02070309020205020404" pitchFamily="49" charset="0"/>
              </a:rPr>
              <a:t> to process </a:t>
            </a:r>
            <a:r>
              <a:rPr lang="ja-JP" altLang="en-US" sz="1600" dirty="0">
                <a:latin typeface="Courier New" panose="02070309020205020404" pitchFamily="49" charset="0"/>
              </a:rPr>
              <a:t>‘</a:t>
            </a:r>
            <a:r>
              <a:rPr lang="en-US" altLang="ja-JP" sz="1600" dirty="0" err="1">
                <a:latin typeface="Courier New" panose="02070309020205020404" pitchFamily="49" charset="0"/>
              </a:rPr>
              <a:t>pid</a:t>
            </a:r>
            <a:r>
              <a:rPr lang="ja-JP" altLang="en-US" sz="1600" dirty="0">
                <a:latin typeface="Courier New" panose="02070309020205020404" pitchFamily="49" charset="0"/>
              </a:rPr>
              <a:t>’</a:t>
            </a:r>
            <a:r>
              <a:rPr lang="en-US" altLang="ja-JP" sz="1600" dirty="0">
                <a:latin typeface="Courier New" panose="02070309020205020404" pitchFamily="49" charset="0"/>
              </a:rPr>
              <a:t> */</a:t>
            </a:r>
            <a:endParaRPr lang="en-US" sz="1600" dirty="0">
              <a:latin typeface="Courier New" panose="02070309020205020404" pitchFamily="49" charset="0"/>
            </a:endParaRPr>
          </a:p>
        </p:txBody>
      </p:sp>
      <p:sp>
        <p:nvSpPr>
          <p:cNvPr id="13317" name="Text Box 1030"/>
          <p:cNvSpPr txBox="1">
            <a:spLocks noChangeArrowheads="1"/>
          </p:cNvSpPr>
          <p:nvPr/>
        </p:nvSpPr>
        <p:spPr bwMode="auto">
          <a:xfrm>
            <a:off x="345440" y="4190330"/>
            <a:ext cx="4464050" cy="1327150"/>
          </a:xfrm>
          <a:prstGeom prst="rect">
            <a:avLst/>
          </a:prstGeom>
          <a:solidFill>
            <a:schemeClr val="bg1">
              <a:lumMod val="95000"/>
            </a:schemeClr>
          </a:solidFill>
          <a:ln w="12700">
            <a:solidFill>
              <a:schemeClr val="accent1"/>
            </a:solidFill>
            <a:miter lim="800000"/>
            <a:headEnd/>
            <a:tailEnd/>
          </a:ln>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ourier New" panose="02070309020205020404" pitchFamily="49" charset="0"/>
              </a:rPr>
              <a:t>#include &lt;signal.h&gt;</a:t>
            </a:r>
          </a:p>
          <a:p>
            <a:pPr>
              <a:spcBef>
                <a:spcPct val="0"/>
              </a:spcBef>
              <a:buFontTx/>
              <a:buNone/>
            </a:pPr>
            <a:endParaRPr lang="en-US" sz="1600">
              <a:latin typeface="Courier New" panose="02070309020205020404" pitchFamily="49" charset="0"/>
            </a:endParaRPr>
          </a:p>
          <a:p>
            <a:pPr>
              <a:spcBef>
                <a:spcPct val="0"/>
              </a:spcBef>
              <a:buFontTx/>
              <a:buNone/>
            </a:pPr>
            <a:r>
              <a:rPr lang="en-US" sz="1600">
                <a:latin typeface="Courier New" panose="02070309020205020404" pitchFamily="49" charset="0"/>
              </a:rPr>
              <a:t>int </a:t>
            </a:r>
            <a:r>
              <a:rPr lang="en-US" sz="1600" b="1">
                <a:solidFill>
                  <a:srgbClr val="0000FF"/>
                </a:solidFill>
                <a:latin typeface="Courier New" panose="02070309020205020404" pitchFamily="49" charset="0"/>
              </a:rPr>
              <a:t>raise</a:t>
            </a:r>
            <a:r>
              <a:rPr lang="en-US" sz="1600">
                <a:latin typeface="Courier New" panose="02070309020205020404" pitchFamily="49" charset="0"/>
              </a:rPr>
              <a:t>(int sig);</a:t>
            </a:r>
          </a:p>
          <a:p>
            <a:pPr>
              <a:spcBef>
                <a:spcPct val="0"/>
              </a:spcBef>
              <a:buFontTx/>
              <a:buNone/>
            </a:pPr>
            <a:r>
              <a:rPr lang="en-US" sz="1600">
                <a:latin typeface="Courier New" panose="02070309020205020404" pitchFamily="49" charset="0"/>
              </a:rPr>
              <a:t>   /* Sends signal </a:t>
            </a:r>
            <a:r>
              <a:rPr lang="ja-JP" altLang="en-US" sz="1600">
                <a:latin typeface="Courier New" panose="02070309020205020404" pitchFamily="49" charset="0"/>
              </a:rPr>
              <a:t>‘</a:t>
            </a:r>
            <a:r>
              <a:rPr lang="en-US" altLang="ja-JP" sz="1600">
                <a:latin typeface="Courier New" panose="02070309020205020404" pitchFamily="49" charset="0"/>
              </a:rPr>
              <a:t>sig</a:t>
            </a:r>
            <a:r>
              <a:rPr lang="ja-JP" altLang="en-US" sz="1600">
                <a:latin typeface="Courier New" panose="02070309020205020404" pitchFamily="49" charset="0"/>
              </a:rPr>
              <a:t>’</a:t>
            </a:r>
            <a:r>
              <a:rPr lang="en-US" altLang="ja-JP" sz="1600">
                <a:latin typeface="Courier New" panose="02070309020205020404" pitchFamily="49" charset="0"/>
              </a:rPr>
              <a:t> to itself.</a:t>
            </a:r>
          </a:p>
          <a:p>
            <a:pPr>
              <a:spcBef>
                <a:spcPct val="0"/>
              </a:spcBef>
              <a:buFontTx/>
              <a:buNone/>
            </a:pPr>
            <a:r>
              <a:rPr lang="en-US" sz="1600">
                <a:latin typeface="Courier New" panose="02070309020205020404" pitchFamily="49" charset="0"/>
              </a:rPr>
              <a:t>      Part of ANSI C library! */</a:t>
            </a:r>
          </a:p>
        </p:txBody>
      </p:sp>
      <p:sp>
        <p:nvSpPr>
          <p:cNvPr id="13318" name="TextBox 1"/>
          <p:cNvSpPr txBox="1">
            <a:spLocks noChangeArrowheads="1"/>
          </p:cNvSpPr>
          <p:nvPr/>
        </p:nvSpPr>
        <p:spPr bwMode="auto">
          <a:xfrm>
            <a:off x="2362200" y="5517480"/>
            <a:ext cx="44862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ea typeface="MS PGothic" panose="020B0600070205080204" pitchFamily="34" charset="-128"/>
              </a:defRPr>
            </a:lvl1pPr>
            <a:lvl2pPr marL="742950" indent="-285750">
              <a:defRPr sz="1600">
                <a:solidFill>
                  <a:schemeClr val="tx1"/>
                </a:solidFill>
                <a:latin typeface="Times New Roman" panose="02020603050405020304" pitchFamily="18" charset="0"/>
                <a:ea typeface="MS PGothic" panose="020B0600070205080204" pitchFamily="34" charset="-128"/>
              </a:defRPr>
            </a:lvl2pPr>
            <a:lvl3pPr marL="1143000" indent="-228600">
              <a:defRPr sz="1600">
                <a:solidFill>
                  <a:schemeClr val="tx1"/>
                </a:solidFill>
                <a:latin typeface="Times New Roman" panose="02020603050405020304" pitchFamily="18" charset="0"/>
                <a:ea typeface="MS PGothic" panose="020B0600070205080204" pitchFamily="34" charset="-128"/>
              </a:defRPr>
            </a:lvl3pPr>
            <a:lvl4pPr marL="1600200" indent="-228600">
              <a:defRPr sz="1600">
                <a:solidFill>
                  <a:schemeClr val="tx1"/>
                </a:solidFill>
                <a:latin typeface="Times New Roman" panose="02020603050405020304" pitchFamily="18" charset="0"/>
                <a:ea typeface="MS PGothic" panose="020B0600070205080204" pitchFamily="34" charset="-128"/>
              </a:defRPr>
            </a:lvl4pPr>
            <a:lvl5pPr marL="2057400" indent="-228600">
              <a:defRPr sz="16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ea typeface="MS PGothic" panose="020B0600070205080204" pitchFamily="34" charset="-128"/>
              </a:defRPr>
            </a:lvl9pPr>
          </a:lstStyle>
          <a:p>
            <a:r>
              <a:rPr lang="en-US" dirty="0">
                <a:latin typeface="Comic Sans MS" panose="030F0702030302020204" pitchFamily="66" charset="0"/>
              </a:rPr>
              <a:t>Raise sends a signal to the executing process</a:t>
            </a:r>
          </a:p>
          <a:p>
            <a:r>
              <a:rPr lang="en-US" dirty="0">
                <a:latin typeface="Comic Sans MS" panose="030F0702030302020204" pitchFamily="66" charset="0"/>
              </a:rPr>
              <a:t>Kill sends a signal to the specified process</a:t>
            </a:r>
          </a:p>
        </p:txBody>
      </p:sp>
      <p:sp>
        <p:nvSpPr>
          <p:cNvPr id="13314" name="Text Box 1030"/>
          <p:cNvSpPr txBox="1">
            <a:spLocks noChangeArrowheads="1"/>
          </p:cNvSpPr>
          <p:nvPr/>
        </p:nvSpPr>
        <p:spPr bwMode="auto">
          <a:xfrm>
            <a:off x="2787650" y="2514600"/>
            <a:ext cx="6294438" cy="2060575"/>
          </a:xfrm>
          <a:prstGeom prst="rect">
            <a:avLst/>
          </a:prstGeom>
          <a:solidFill>
            <a:schemeClr val="bg1">
              <a:lumMod val="95000"/>
            </a:schemeClr>
          </a:solidFill>
          <a:ln w="12700">
            <a:solidFill>
              <a:schemeClr val="accent1"/>
            </a:solidFill>
            <a:miter lim="800000"/>
            <a:headEnd/>
            <a:tailEnd/>
          </a:ln>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sz="1600">
              <a:latin typeface="Courier New" panose="02070309020205020404" pitchFamily="49" charset="0"/>
            </a:endParaRPr>
          </a:p>
          <a:p>
            <a:pPr>
              <a:spcBef>
                <a:spcPct val="0"/>
              </a:spcBef>
              <a:buFontTx/>
              <a:buNone/>
            </a:pPr>
            <a:r>
              <a:rPr lang="en-US" sz="1600">
                <a:latin typeface="Courier New" panose="02070309020205020404" pitchFamily="49" charset="0"/>
              </a:rPr>
              <a:t>/* example: send signal SIGUSR1 to process 1234 */</a:t>
            </a:r>
          </a:p>
          <a:p>
            <a:pPr>
              <a:spcBef>
                <a:spcPct val="0"/>
              </a:spcBef>
              <a:buFontTx/>
              <a:buNone/>
            </a:pPr>
            <a:r>
              <a:rPr lang="en-US" sz="1600">
                <a:latin typeface="Courier New" panose="02070309020205020404" pitchFamily="49" charset="0"/>
              </a:rPr>
              <a:t>if (</a:t>
            </a:r>
            <a:r>
              <a:rPr lang="en-US" sz="1600" b="1">
                <a:solidFill>
                  <a:srgbClr val="0000FF"/>
                </a:solidFill>
                <a:latin typeface="Courier New" panose="02070309020205020404" pitchFamily="49" charset="0"/>
              </a:rPr>
              <a:t>kill</a:t>
            </a:r>
            <a:r>
              <a:rPr lang="en-US" sz="1600">
                <a:latin typeface="Courier New" panose="02070309020205020404" pitchFamily="49" charset="0"/>
              </a:rPr>
              <a:t>(1234, SIGUSR1) == -1)</a:t>
            </a:r>
          </a:p>
          <a:p>
            <a:pPr>
              <a:spcBef>
                <a:spcPct val="0"/>
              </a:spcBef>
              <a:buFontTx/>
              <a:buNone/>
            </a:pPr>
            <a:r>
              <a:rPr lang="en-US" sz="1600">
                <a:latin typeface="Courier New" panose="02070309020205020404" pitchFamily="49" charset="0"/>
              </a:rPr>
              <a:t>  perror(</a:t>
            </a:r>
            <a:r>
              <a:rPr lang="ja-JP" altLang="en-US" sz="1600">
                <a:latin typeface="Courier New" panose="02070309020205020404" pitchFamily="49" charset="0"/>
              </a:rPr>
              <a:t>“</a:t>
            </a:r>
            <a:r>
              <a:rPr lang="en-US" altLang="ja-JP" sz="1600">
                <a:latin typeface="Courier New" panose="02070309020205020404" pitchFamily="49" charset="0"/>
              </a:rPr>
              <a:t>Failed to send SIGUSR1 signal</a:t>
            </a:r>
            <a:r>
              <a:rPr lang="ja-JP" altLang="en-US" sz="1600">
                <a:latin typeface="Courier New" panose="02070309020205020404" pitchFamily="49" charset="0"/>
              </a:rPr>
              <a:t>”</a:t>
            </a:r>
            <a:r>
              <a:rPr lang="en-US" altLang="ja-JP" sz="1600">
                <a:latin typeface="Courier New" panose="02070309020205020404" pitchFamily="49" charset="0"/>
              </a:rPr>
              <a:t>);</a:t>
            </a:r>
          </a:p>
          <a:p>
            <a:pPr>
              <a:spcBef>
                <a:spcPct val="0"/>
              </a:spcBef>
              <a:buFontTx/>
              <a:buNone/>
            </a:pPr>
            <a:endParaRPr lang="en-US" sz="1600">
              <a:latin typeface="Courier New" panose="02070309020205020404" pitchFamily="49" charset="0"/>
            </a:endParaRPr>
          </a:p>
          <a:p>
            <a:pPr>
              <a:spcBef>
                <a:spcPct val="0"/>
              </a:spcBef>
              <a:buFontTx/>
              <a:buNone/>
            </a:pPr>
            <a:r>
              <a:rPr lang="en-US" sz="1600">
                <a:latin typeface="Courier New" panose="02070309020205020404" pitchFamily="49" charset="0"/>
              </a:rPr>
              <a:t>/* example: kill parent process */</a:t>
            </a:r>
          </a:p>
          <a:p>
            <a:pPr>
              <a:spcBef>
                <a:spcPct val="0"/>
              </a:spcBef>
              <a:buFontTx/>
              <a:buNone/>
            </a:pPr>
            <a:r>
              <a:rPr lang="en-US" sz="1600">
                <a:latin typeface="Courier New" panose="02070309020205020404" pitchFamily="49" charset="0"/>
              </a:rPr>
              <a:t>if (</a:t>
            </a:r>
            <a:r>
              <a:rPr lang="en-US" sz="1600" b="1">
                <a:solidFill>
                  <a:srgbClr val="0000FF"/>
                </a:solidFill>
                <a:latin typeface="Courier New" panose="02070309020205020404" pitchFamily="49" charset="0"/>
              </a:rPr>
              <a:t>kill</a:t>
            </a:r>
            <a:r>
              <a:rPr lang="en-US" sz="1600">
                <a:latin typeface="Courier New" panose="02070309020205020404" pitchFamily="49" charset="0"/>
              </a:rPr>
              <a:t>(getppid(), SIGTERM) == -1)</a:t>
            </a:r>
          </a:p>
          <a:p>
            <a:pPr>
              <a:spcBef>
                <a:spcPct val="0"/>
              </a:spcBef>
              <a:buFontTx/>
              <a:buNone/>
            </a:pPr>
            <a:r>
              <a:rPr lang="en-US" sz="1600">
                <a:latin typeface="Courier New" panose="02070309020205020404" pitchFamily="49" charset="0"/>
              </a:rPr>
              <a:t>  perror(</a:t>
            </a:r>
            <a:r>
              <a:rPr lang="ja-JP" altLang="en-US" sz="1600">
                <a:latin typeface="Courier New" panose="02070309020205020404" pitchFamily="49" charset="0"/>
              </a:rPr>
              <a:t>“</a:t>
            </a:r>
            <a:r>
              <a:rPr lang="en-US" altLang="ja-JP" sz="1600">
                <a:latin typeface="Courier New" panose="02070309020205020404" pitchFamily="49" charset="0"/>
              </a:rPr>
              <a:t>Failed to kill parent</a:t>
            </a:r>
            <a:r>
              <a:rPr lang="ja-JP" altLang="en-US" sz="1600">
                <a:latin typeface="Courier New" panose="02070309020205020404" pitchFamily="49" charset="0"/>
              </a:rPr>
              <a:t>”</a:t>
            </a:r>
            <a:r>
              <a:rPr lang="en-US" altLang="ja-JP" sz="1600">
                <a:latin typeface="Courier New" panose="02070309020205020404" pitchFamily="49" charset="0"/>
              </a:rPr>
              <a:t>);</a:t>
            </a:r>
            <a:endParaRPr lang="en-US" sz="1600">
              <a:latin typeface="Courier New" panose="02070309020205020404" pitchFamily="49" charset="0"/>
            </a:endParaRPr>
          </a:p>
        </p:txBody>
      </p:sp>
    </p:spTree>
    <p:extLst>
      <p:ext uri="{BB962C8B-B14F-4D97-AF65-F5344CB8AC3E}">
        <p14:creationId xmlns:p14="http://schemas.microsoft.com/office/powerpoint/2010/main" val="3989222197"/>
      </p:ext>
    </p:extLst>
  </p:cSld>
  <p:clrMapOvr>
    <a:masterClrMapping/>
  </p:clrMapOvr>
</p:sld>
</file>

<file path=ppt/theme/theme1.xml><?xml version="1.0" encoding="utf-8"?>
<a:theme xmlns:a="http://schemas.openxmlformats.org/drawingml/2006/main" name="Intel dark blue background">
  <a:themeElements>
    <a:clrScheme name="intel">
      <a:dk1>
        <a:srgbClr val="000000"/>
      </a:dk1>
      <a:lt1>
        <a:srgbClr val="FFFFFF"/>
      </a:lt1>
      <a:dk2>
        <a:srgbClr val="0860A8"/>
      </a:dk2>
      <a:lt2>
        <a:srgbClr val="FFFFFF"/>
      </a:lt2>
      <a:accent1>
        <a:srgbClr val="339933"/>
      </a:accent1>
      <a:accent2>
        <a:srgbClr val="FF6600"/>
      </a:accent2>
      <a:accent3>
        <a:srgbClr val="FFC000"/>
      </a:accent3>
      <a:accent4>
        <a:srgbClr val="CC0066"/>
      </a:accent4>
      <a:accent5>
        <a:srgbClr val="66CCFF"/>
      </a:accent5>
      <a:accent6>
        <a:srgbClr val="808080"/>
      </a:accent6>
      <a:hlink>
        <a:srgbClr val="FFC000"/>
      </a:hlink>
      <a:folHlink>
        <a:srgbClr val="000000"/>
      </a:folHlink>
    </a:clrScheme>
    <a:fontScheme name="2_Architecture">
      <a:majorFont>
        <a:latin typeface="Neo Sans Intel Medium"/>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lnDef>
  </a:objectDefaults>
  <a:extraClrSchemeLst>
    <a:extraClrScheme>
      <a:clrScheme name="2_Architectur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Architectur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Architectur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Architectur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Architectur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Architectur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Architectur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Architectur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2_Architectur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2_Architectur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2_Architectur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2_Architectur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2_Architectur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2_Architectur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7B6A5FA-AEDC-493D-A38F-607DB1F38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for college course (paper and pencil design)</Template>
  <TotalTime>0</TotalTime>
  <Words>2107</Words>
  <Application>Microsoft Office PowerPoint</Application>
  <PresentationFormat>On-screen Show (4:3)</PresentationFormat>
  <Paragraphs>185</Paragraphs>
  <Slides>15</Slides>
  <Notes>7</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15</vt:i4>
      </vt:variant>
    </vt:vector>
  </HeadingPairs>
  <TitlesOfParts>
    <vt:vector size="31" baseType="lpstr">
      <vt:lpstr>Arial</vt:lpstr>
      <vt:lpstr>Arial Narrow</vt:lpstr>
      <vt:lpstr>Calibri</vt:lpstr>
      <vt:lpstr>Calibri Light</vt:lpstr>
      <vt:lpstr>Comic Sans MS</vt:lpstr>
      <vt:lpstr>Consolas</vt:lpstr>
      <vt:lpstr>Courier New</vt:lpstr>
      <vt:lpstr>Franklin Gothic Book</vt:lpstr>
      <vt:lpstr>Impact</vt:lpstr>
      <vt:lpstr>Neo Sans Intel</vt:lpstr>
      <vt:lpstr>Neo Sans Intel Medium</vt:lpstr>
      <vt:lpstr>Times New Roman</vt:lpstr>
      <vt:lpstr>Wingdings</vt:lpstr>
      <vt:lpstr>Wingdings 2</vt:lpstr>
      <vt:lpstr>Intel dark blue background</vt:lpstr>
      <vt:lpstr>Crop</vt:lpstr>
      <vt:lpstr>Signals</vt:lpstr>
      <vt:lpstr>Signal: User-Mode Exceptional Flow</vt:lpstr>
      <vt:lpstr>Major Purposes of Signals</vt:lpstr>
      <vt:lpstr>List of Signals</vt:lpstr>
      <vt:lpstr>What can a Process do about a Signal?</vt:lpstr>
      <vt:lpstr>Signals – Some Points</vt:lpstr>
      <vt:lpstr>Where do Signals come from?</vt:lpstr>
      <vt:lpstr>Where do Signals come from?</vt:lpstr>
      <vt:lpstr>Generating Signals: kill(2) and raise(3)</vt:lpstr>
      <vt:lpstr>Signals and the Kernel  </vt:lpstr>
      <vt:lpstr>Simple Signal Handling: Example</vt:lpstr>
      <vt:lpstr>Example – One Handler for Multiple Signals</vt:lpstr>
      <vt:lpstr>PowerPoint Presentation</vt:lpstr>
      <vt:lpstr>Signal Blocking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2015-01-20T03:39:06Z</dcterms:created>
  <dcterms:modified xsi:type="dcterms:W3CDTF">2020-09-23T22:56:07Z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