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24" r:id="rId2"/>
    <p:sldMasterId id="2147483712" r:id="rId3"/>
    <p:sldMasterId id="2147483706" r:id="rId4"/>
    <p:sldMasterId id="2147483749" r:id="rId5"/>
  </p:sldMasterIdLst>
  <p:notesMasterIdLst>
    <p:notesMasterId r:id="rId34"/>
  </p:notesMasterIdLst>
  <p:sldIdLst>
    <p:sldId id="256" r:id="rId6"/>
    <p:sldId id="259" r:id="rId7"/>
    <p:sldId id="258" r:id="rId8"/>
    <p:sldId id="268" r:id="rId9"/>
    <p:sldId id="406" r:id="rId10"/>
    <p:sldId id="263" r:id="rId11"/>
    <p:sldId id="269" r:id="rId12"/>
    <p:sldId id="270" r:id="rId13"/>
    <p:sldId id="295" r:id="rId14"/>
    <p:sldId id="271" r:id="rId15"/>
    <p:sldId id="272" r:id="rId16"/>
    <p:sldId id="274" r:id="rId17"/>
    <p:sldId id="276" r:id="rId18"/>
    <p:sldId id="277" r:id="rId19"/>
    <p:sldId id="278" r:id="rId20"/>
    <p:sldId id="280" r:id="rId21"/>
    <p:sldId id="279" r:id="rId22"/>
    <p:sldId id="264" r:id="rId23"/>
    <p:sldId id="265" r:id="rId24"/>
    <p:sldId id="282" r:id="rId25"/>
    <p:sldId id="283" r:id="rId26"/>
    <p:sldId id="285" r:id="rId27"/>
    <p:sldId id="286" r:id="rId28"/>
    <p:sldId id="287" r:id="rId29"/>
    <p:sldId id="289" r:id="rId30"/>
    <p:sldId id="288" r:id="rId31"/>
    <p:sldId id="293" r:id="rId32"/>
    <p:sldId id="294" r:id="rId33"/>
  </p:sldIdLst>
  <p:sldSz cx="9144000" cy="6858000" type="screen4x3"/>
  <p:notesSz cx="6858000" cy="91440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537" autoAdjust="0"/>
  </p:normalViewPr>
  <p:slideViewPr>
    <p:cSldViewPr>
      <p:cViewPr varScale="1">
        <p:scale>
          <a:sx n="91" d="100"/>
          <a:sy n="91" d="100"/>
        </p:scale>
        <p:origin x="822" y="4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theme" Target="theme/theme1.xml"/><Relationship Id="rId5" Type="http://schemas.openxmlformats.org/officeDocument/2006/relationships/slideMaster" Target="slideMasters/slideMaster4.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3.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presProps" Target="presProps.xml"/><Relationship Id="rId8" Type="http://schemas.openxmlformats.org/officeDocument/2006/relationships/slide" Target="slides/slide3.xml"/><Relationship Id="rId3" Type="http://schemas.openxmlformats.org/officeDocument/2006/relationships/slideMaster" Target="slideMasters/slideMaster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2447E72A-D913-4DC2-9E0A-E520CE8FCC86}" type="datetimeFigureOut">
              <a:rPr lang="en-US" smtClean="0"/>
              <a:pPr/>
              <a:t>10/2/2020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A5D78FC6-CE17-4259-A63C-DDFC12E048FC}" type="slidenum">
              <a:rPr lang="en-US" smtClean="0"/>
              <a:pPr/>
              <a:t>‹#›</a:t>
            </a:fld>
            <a:endParaRPr lang="en-US"/>
          </a:p>
        </p:txBody>
      </p:sp>
    </p:spTree>
    <p:extLst>
      <p:ext uri="{BB962C8B-B14F-4D97-AF65-F5344CB8AC3E}">
        <p14:creationId xmlns:p14="http://schemas.microsoft.com/office/powerpoint/2010/main" val="401539485"/>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a:t>
            </a:fld>
            <a:endParaRPr lang="en-US"/>
          </a:p>
        </p:txBody>
      </p:sp>
    </p:spTree>
    <p:extLst>
      <p:ext uri="{BB962C8B-B14F-4D97-AF65-F5344CB8AC3E}">
        <p14:creationId xmlns:p14="http://schemas.microsoft.com/office/powerpoint/2010/main" val="27729602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atin typeface="Times New Roman" panose="02020603050405020304" pitchFamily="18" charset="0"/>
            </a:endParaRPr>
          </a:p>
        </p:txBody>
      </p:sp>
      <p:sp>
        <p:nvSpPr>
          <p:cNvPr id="55300"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pPr algn="ctr"/>
            <a:fld id="{A9AF01BB-EB41-43A9-9764-9A1DAE5EE568}" type="slidenum">
              <a:rPr lang="en-US"/>
              <a:pPr algn="ctr"/>
              <a:t>15</a:t>
            </a:fld>
            <a:endParaRPr lang="en-US"/>
          </a:p>
        </p:txBody>
      </p:sp>
    </p:spTree>
    <p:extLst>
      <p:ext uri="{BB962C8B-B14F-4D97-AF65-F5344CB8AC3E}">
        <p14:creationId xmlns:p14="http://schemas.microsoft.com/office/powerpoint/2010/main" val="38421423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atin typeface="Times New Roman" panose="02020603050405020304" pitchFamily="18" charset="0"/>
              </a:rPr>
              <a:t>Everything is fair, but average response time in this case is awful – everyone finishes very late!  In fact, this case is exactly when FIFO is optimal, RR is poor.</a:t>
            </a:r>
          </a:p>
          <a:p>
            <a:endParaRPr lang="en-US">
              <a:latin typeface="Times New Roman" panose="02020603050405020304" pitchFamily="18" charset="0"/>
            </a:endParaRPr>
          </a:p>
          <a:p>
            <a:r>
              <a:rPr lang="en-US">
                <a:latin typeface="Times New Roman" panose="02020603050405020304" pitchFamily="18" charset="0"/>
              </a:rPr>
              <a:t>On the other hand, if we’re running streaming video, RR is great – everything happens in turn.  SJF maximizes variance.  But RR minimizes it.</a:t>
            </a:r>
          </a:p>
        </p:txBody>
      </p:sp>
      <p:sp>
        <p:nvSpPr>
          <p:cNvPr id="59396"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pPr algn="ctr"/>
            <a:fld id="{91E49B69-4CB1-4051-9423-E3E23A7FC89F}" type="slidenum">
              <a:rPr lang="en-US"/>
              <a:pPr algn="ctr"/>
              <a:t>16</a:t>
            </a:fld>
            <a:endParaRPr lang="en-US"/>
          </a:p>
        </p:txBody>
      </p:sp>
    </p:spTree>
    <p:extLst>
      <p:ext uri="{BB962C8B-B14F-4D97-AF65-F5344CB8AC3E}">
        <p14:creationId xmlns:p14="http://schemas.microsoft.com/office/powerpoint/2010/main" val="31639873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ormAutofit/>
          </a:bodyPr>
          <a:lstStyle/>
          <a:p>
            <a:r>
              <a:rPr lang="en-US" sz="1200" kern="1200" dirty="0">
                <a:solidFill>
                  <a:schemeClr val="tx1"/>
                </a:solidFill>
                <a:effectLst/>
                <a:latin typeface="+mn-lt"/>
                <a:ea typeface="+mn-ea"/>
                <a:cs typeface="+mn-cs"/>
              </a:rPr>
              <a:t>Not really.  Suppose we have 10 jobs, each takes 100 seconds of CPU time, and the time slice for the round robin is 1 second.  Let us look at job completion times.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Job Completion Times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Job #</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FIFO</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Round robin</a:t>
            </a:r>
          </a:p>
          <a:p>
            <a:r>
              <a:rPr lang="en-US" sz="1200" kern="1200" dirty="0">
                <a:solidFill>
                  <a:schemeClr val="tx1"/>
                </a:solidFill>
                <a:effectLst/>
                <a:latin typeface="+mn-lt"/>
                <a:ea typeface="+mn-ea"/>
                <a:cs typeface="+mn-cs"/>
              </a:rPr>
              <a:t>1</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100</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991</a:t>
            </a:r>
          </a:p>
          <a:p>
            <a:r>
              <a:rPr lang="en-US" sz="1200" kern="1200" dirty="0">
                <a:solidFill>
                  <a:schemeClr val="tx1"/>
                </a:solidFill>
                <a:effectLst/>
                <a:latin typeface="+mn-lt"/>
                <a:ea typeface="+mn-ea"/>
                <a:cs typeface="+mn-cs"/>
              </a:rPr>
              <a:t>2</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200</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992</a:t>
            </a:r>
          </a:p>
          <a:p>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9</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900</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999</a:t>
            </a:r>
          </a:p>
          <a:p>
            <a:r>
              <a:rPr lang="en-US" sz="1200" kern="1200" dirty="0">
                <a:solidFill>
                  <a:schemeClr val="tx1"/>
                </a:solidFill>
                <a:effectLst/>
                <a:latin typeface="+mn-lt"/>
                <a:ea typeface="+mn-ea"/>
                <a:cs typeface="+mn-cs"/>
              </a:rPr>
              <a:t>10</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1000</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1000</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Although both round robin and FIFO finish at the same time, the average turnaround time is much worse under round robin than under FIFO.  </a:t>
            </a:r>
            <a:r>
              <a:rPr lang="en-US" sz="1200" b="1" kern="1200" dirty="0">
                <a:solidFill>
                  <a:schemeClr val="tx1"/>
                </a:solidFill>
                <a:effectLst/>
                <a:latin typeface="+mn-lt"/>
                <a:ea typeface="+mn-ea"/>
                <a:cs typeface="+mn-cs"/>
              </a:rPr>
              <a:t>Therefore, round robin is better for short jobs, but it is poor for jobs that are the same length.</a:t>
            </a:r>
          </a:p>
          <a:p>
            <a:endParaRPr lang="en-US" dirty="0">
              <a:latin typeface="Times New Roman" panose="02020603050405020304" pitchFamily="18" charset="0"/>
            </a:endParaRPr>
          </a:p>
          <a:p>
            <a:pPr defTabSz="457200" eaLnBrk="1" hangingPunct="1">
              <a:spcBef>
                <a:spcPct val="0"/>
              </a:spcBef>
            </a:pPr>
            <a:r>
              <a:rPr lang="en-US" dirty="0">
                <a:latin typeface="Times New Roman" panose="02020603050405020304" pitchFamily="18" charset="0"/>
              </a:rPr>
              <a:t>What’s the worst case for RR?</a:t>
            </a:r>
          </a:p>
          <a:p>
            <a:pPr defTabSz="457200"/>
            <a:endParaRPr lang="en-US" dirty="0">
              <a:latin typeface="Times New Roman" panose="02020603050405020304" pitchFamily="18" charset="0"/>
            </a:endParaRPr>
          </a:p>
        </p:txBody>
      </p:sp>
      <p:sp>
        <p:nvSpPr>
          <p:cNvPr id="57348"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pPr algn="ctr"/>
            <a:fld id="{DEEEC776-399D-4A25-B1CB-962DF18CC4E6}" type="slidenum">
              <a:rPr lang="en-US"/>
              <a:pPr algn="ctr"/>
              <a:t>17</a:t>
            </a:fld>
            <a:endParaRPr lang="en-US"/>
          </a:p>
        </p:txBody>
      </p:sp>
    </p:spTree>
    <p:extLst>
      <p:ext uri="{BB962C8B-B14F-4D97-AF65-F5344CB8AC3E}">
        <p14:creationId xmlns:p14="http://schemas.microsoft.com/office/powerpoint/2010/main" val="32697028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dirty="0">
                <a:latin typeface="Times New Roman" panose="02020603050405020304" pitchFamily="18" charset="0"/>
              </a:rPr>
              <a:t>I/O task has to wait its turn for the CPU, and the result is that it gets a tiny fraction of the performance it could get.</a:t>
            </a:r>
          </a:p>
          <a:p>
            <a:endParaRPr lang="en-US" dirty="0">
              <a:latin typeface="Times New Roman" panose="02020603050405020304" pitchFamily="18" charset="0"/>
            </a:endParaRPr>
          </a:p>
          <a:p>
            <a:r>
              <a:rPr lang="en-US" dirty="0">
                <a:latin typeface="Times New Roman" panose="02020603050405020304" pitchFamily="18" charset="0"/>
              </a:rPr>
              <a:t>We could shorten the RR quantum, and that would help, but it would increase overhead.</a:t>
            </a:r>
          </a:p>
          <a:p>
            <a:endParaRPr lang="en-US" dirty="0">
              <a:latin typeface="Times New Roman" panose="02020603050405020304" pitchFamily="18" charset="0"/>
            </a:endParaRPr>
          </a:p>
          <a:p>
            <a:r>
              <a:rPr lang="en-US" dirty="0">
                <a:latin typeface="Times New Roman" panose="02020603050405020304" pitchFamily="18" charset="0"/>
              </a:rPr>
              <a:t>what would this do under SJF?  Every time the task returns to the CPU, it would get scheduled immediately!</a:t>
            </a:r>
          </a:p>
        </p:txBody>
      </p:sp>
      <p:sp>
        <p:nvSpPr>
          <p:cNvPr id="63492"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pPr algn="ctr"/>
            <a:fld id="{33CAEDF3-8279-42A3-8B05-29C3FF8A5955}" type="slidenum">
              <a:rPr lang="en-US"/>
              <a:pPr algn="ctr"/>
              <a:t>20</a:t>
            </a:fld>
            <a:endParaRPr lang="en-US"/>
          </a:p>
        </p:txBody>
      </p:sp>
    </p:spTree>
    <p:extLst>
      <p:ext uri="{BB962C8B-B14F-4D97-AF65-F5344CB8AC3E}">
        <p14:creationId xmlns:p14="http://schemas.microsoft.com/office/powerpoint/2010/main" val="39866515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atin typeface="Times New Roman" panose="02020603050405020304" pitchFamily="18" charset="0"/>
              </a:rPr>
              <a:t>On previous slide, what would happen if we used max-min fairness?  Then I/O task would be scheduled immediately – its always the one</a:t>
            </a:r>
          </a:p>
        </p:txBody>
      </p:sp>
      <p:sp>
        <p:nvSpPr>
          <p:cNvPr id="65540"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pPr algn="ctr"/>
            <a:fld id="{06770EED-B5A0-4B0E-A36C-347B5FD4BF25}" type="slidenum">
              <a:rPr lang="en-US"/>
              <a:pPr algn="ctr"/>
              <a:t>21</a:t>
            </a:fld>
            <a:endParaRPr lang="en-US"/>
          </a:p>
        </p:txBody>
      </p:sp>
    </p:spTree>
    <p:extLst>
      <p:ext uri="{BB962C8B-B14F-4D97-AF65-F5344CB8AC3E}">
        <p14:creationId xmlns:p14="http://schemas.microsoft.com/office/powerpoint/2010/main" val="9550985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anose="02020603050405020304" pitchFamily="18" charset="0"/>
            </a:endParaRPr>
          </a:p>
        </p:txBody>
      </p:sp>
    </p:spTree>
    <p:extLst>
      <p:ext uri="{BB962C8B-B14F-4D97-AF65-F5344CB8AC3E}">
        <p14:creationId xmlns:p14="http://schemas.microsoft.com/office/powerpoint/2010/main" val="35823762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anose="02020603050405020304" pitchFamily="18" charset="0"/>
            </a:endParaRPr>
          </a:p>
        </p:txBody>
      </p:sp>
    </p:spTree>
    <p:extLst>
      <p:ext uri="{BB962C8B-B14F-4D97-AF65-F5344CB8AC3E}">
        <p14:creationId xmlns:p14="http://schemas.microsoft.com/office/powerpoint/2010/main" val="23013454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ko-KR" altLang="en-US">
              <a:latin typeface="Comic Sans MS" charset="0"/>
              <a:ea typeface="굴림" charset="0"/>
              <a:cs typeface="굴림" charset="0"/>
            </a:endParaRPr>
          </a:p>
        </p:txBody>
      </p:sp>
    </p:spTree>
    <p:extLst>
      <p:ext uri="{BB962C8B-B14F-4D97-AF65-F5344CB8AC3E}">
        <p14:creationId xmlns:p14="http://schemas.microsoft.com/office/powerpoint/2010/main" val="3737309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ko-KR" altLang="en-US">
              <a:latin typeface="Comic Sans MS" charset="0"/>
              <a:ea typeface="굴림" charset="0"/>
              <a:cs typeface="굴림" charset="0"/>
            </a:endParaRPr>
          </a:p>
        </p:txBody>
      </p:sp>
    </p:spTree>
    <p:extLst>
      <p:ext uri="{BB962C8B-B14F-4D97-AF65-F5344CB8AC3E}">
        <p14:creationId xmlns:p14="http://schemas.microsoft.com/office/powerpoint/2010/main" val="37097436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ko-KR" altLang="en-US">
              <a:latin typeface="Comic Sans MS" charset="0"/>
              <a:ea typeface="굴림" charset="0"/>
              <a:cs typeface="굴림" charset="0"/>
            </a:endParaRPr>
          </a:p>
        </p:txBody>
      </p:sp>
    </p:spTree>
    <p:extLst>
      <p:ext uri="{BB962C8B-B14F-4D97-AF65-F5344CB8AC3E}">
        <p14:creationId xmlns:p14="http://schemas.microsoft.com/office/powerpoint/2010/main" val="23888675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idx="4294967295"/>
          </p:nvPr>
        </p:nvSpPr>
        <p:spPr bwMode="auto">
          <a:xfrm>
            <a:off x="0" y="0"/>
            <a:ext cx="3076575" cy="511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pPr algn="ctr"/>
            <a:r>
              <a:rPr lang="en-US" altLang="en-US" sz="1300">
                <a:latin typeface="Arial" panose="020B0604020202020204" pitchFamily="34" charset="0"/>
              </a:rPr>
              <a:t>CPSC 410 / 611 : Operating Systems</a:t>
            </a:r>
          </a:p>
        </p:txBody>
      </p:sp>
      <p:sp>
        <p:nvSpPr>
          <p:cNvPr id="37891" name="Rectangle 7"/>
          <p:cNvSpPr>
            <a:spLocks noGrp="1" noChangeArrowheads="1"/>
          </p:cNvSpPr>
          <p:nvPr>
            <p:ph type="sldNum" sz="quarter" idx="4294967295"/>
          </p:nvPr>
        </p:nvSpPr>
        <p:spPr bwMode="auto">
          <a:xfrm>
            <a:off x="4022725" y="9723438"/>
            <a:ext cx="3076575" cy="511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pPr algn="ctr"/>
            <a:fld id="{12E88196-8444-421F-9369-AEE844165DB1}" type="slidenum">
              <a:rPr lang="en-US" altLang="en-US" sz="1300">
                <a:latin typeface="Arial" panose="020B0604020202020204" pitchFamily="34" charset="0"/>
              </a:rPr>
              <a:pPr algn="ctr"/>
              <a:t>4</a:t>
            </a:fld>
            <a:endParaRPr lang="en-US" altLang="en-US" sz="1300">
              <a:latin typeface="Arial" panose="020B0604020202020204" pitchFamily="34" charset="0"/>
            </a:endParaRPr>
          </a:p>
        </p:txBody>
      </p:sp>
      <p:sp>
        <p:nvSpPr>
          <p:cNvPr id="37892" name="Rectangle 2"/>
          <p:cNvSpPr>
            <a:spLocks noGrp="1" noChangeArrowheads="1"/>
          </p:cNvSpPr>
          <p:nvPr>
            <p:ph type="body" idx="1"/>
          </p:nvPr>
        </p:nvSpPr>
        <p:spPr>
          <a:xfrm>
            <a:off x="946150" y="4859338"/>
            <a:ext cx="5207000" cy="4606925"/>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634" tIns="48942" rIns="99634" bIns="48942"/>
          <a:lstStyle/>
          <a:p>
            <a:pPr eaLnBrk="1" hangingPunct="1"/>
            <a:endParaRPr lang="en-US" altLang="en-US">
              <a:latin typeface="Arial" panose="020B0604020202020204" pitchFamily="34" charset="0"/>
            </a:endParaRPr>
          </a:p>
        </p:txBody>
      </p:sp>
      <p:sp>
        <p:nvSpPr>
          <p:cNvPr id="37893" name="Rectangle 3"/>
          <p:cNvSpPr>
            <a:spLocks noGrp="1" noRot="1" noChangeAspect="1" noChangeArrowheads="1" noTextEdit="1"/>
          </p:cNvSpPr>
          <p:nvPr>
            <p:ph type="sldImg"/>
          </p:nvPr>
        </p:nvSpPr>
        <p:spPr>
          <a:xfrm>
            <a:off x="1001713" y="774700"/>
            <a:ext cx="5097462" cy="3824288"/>
          </a:xfrm>
          <a:ln cap="flat"/>
        </p:spPr>
      </p:sp>
    </p:spTree>
    <p:extLst>
      <p:ext uri="{BB962C8B-B14F-4D97-AF65-F5344CB8AC3E}">
        <p14:creationId xmlns:p14="http://schemas.microsoft.com/office/powerpoint/2010/main" val="7921753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28</a:t>
            </a:fld>
            <a:endParaRPr lang="en-US"/>
          </a:p>
        </p:txBody>
      </p:sp>
    </p:spTree>
    <p:extLst>
      <p:ext uri="{BB962C8B-B14F-4D97-AF65-F5344CB8AC3E}">
        <p14:creationId xmlns:p14="http://schemas.microsoft.com/office/powerpoint/2010/main" val="26012698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77500" lnSpcReduction="20000"/>
          </a:bodyPr>
          <a:lstStyle/>
          <a:p>
            <a:pPr>
              <a:defRPr/>
            </a:pPr>
            <a:r>
              <a:rPr lang="en-US" dirty="0">
                <a:latin typeface="+mn-lt"/>
                <a:ea typeface="+mn-ea"/>
                <a:cs typeface="+mn-cs"/>
              </a:rPr>
              <a:t> </a:t>
            </a:r>
          </a:p>
          <a:p>
            <a:pPr>
              <a:defRPr/>
            </a:pPr>
            <a:r>
              <a:rPr lang="en-US" dirty="0">
                <a:latin typeface="+mn-lt"/>
                <a:ea typeface="+mn-ea"/>
                <a:cs typeface="+mn-cs"/>
              </a:rPr>
              <a:t>1. </a:t>
            </a:r>
            <a:r>
              <a:rPr lang="en-US" b="1" dirty="0">
                <a:latin typeface="+mn-lt"/>
                <a:ea typeface="+mn-ea"/>
                <a:cs typeface="+mn-cs"/>
              </a:rPr>
              <a:t>Minimize response time</a:t>
            </a:r>
            <a:r>
              <a:rPr lang="en-US" dirty="0">
                <a:latin typeface="+mn-lt"/>
                <a:ea typeface="+mn-ea"/>
                <a:cs typeface="+mn-cs"/>
              </a:rPr>
              <a:t>: elapsed time to do an operation (or job)</a:t>
            </a:r>
          </a:p>
          <a:p>
            <a:pPr>
              <a:defRPr/>
            </a:pPr>
            <a:r>
              <a:rPr lang="en-US" i="1" dirty="0">
                <a:latin typeface="+mn-lt"/>
                <a:ea typeface="+mn-ea"/>
                <a:cs typeface="+mn-cs"/>
              </a:rPr>
              <a:t>     Response time is what the user sees: elapsed time to </a:t>
            </a:r>
          </a:p>
          <a:p>
            <a:pPr>
              <a:defRPr/>
            </a:pPr>
            <a:r>
              <a:rPr lang="en-US" i="1" dirty="0">
                <a:latin typeface="+mn-lt"/>
                <a:ea typeface="+mn-ea"/>
                <a:cs typeface="+mn-cs"/>
              </a:rPr>
              <a:t>	echo a keystroke in editor</a:t>
            </a:r>
          </a:p>
          <a:p>
            <a:pPr>
              <a:defRPr/>
            </a:pPr>
            <a:r>
              <a:rPr lang="en-US" i="1" dirty="0">
                <a:latin typeface="+mn-lt"/>
                <a:ea typeface="+mn-ea"/>
                <a:cs typeface="+mn-cs"/>
              </a:rPr>
              <a:t>  	compile a program</a:t>
            </a:r>
          </a:p>
          <a:p>
            <a:pPr>
              <a:defRPr/>
            </a:pPr>
            <a:r>
              <a:rPr lang="en-US" i="1" dirty="0">
                <a:latin typeface="+mn-lt"/>
                <a:ea typeface="+mn-ea"/>
                <a:cs typeface="+mn-cs"/>
              </a:rPr>
              <a:t>    	run a large scientific problem    </a:t>
            </a:r>
          </a:p>
          <a:p>
            <a:pPr>
              <a:defRPr/>
            </a:pPr>
            <a:r>
              <a:rPr lang="en-US" dirty="0">
                <a:latin typeface="+mn-lt"/>
                <a:ea typeface="+mn-ea"/>
                <a:cs typeface="+mn-cs"/>
              </a:rPr>
              <a:t> </a:t>
            </a:r>
          </a:p>
          <a:p>
            <a:pPr>
              <a:defRPr/>
            </a:pPr>
            <a:r>
              <a:rPr lang="en-US" dirty="0">
                <a:latin typeface="+mn-lt"/>
                <a:ea typeface="+mn-ea"/>
                <a:cs typeface="+mn-cs"/>
              </a:rPr>
              <a:t>2. </a:t>
            </a:r>
            <a:r>
              <a:rPr lang="en-US" b="1" dirty="0">
                <a:latin typeface="+mn-lt"/>
                <a:ea typeface="+mn-ea"/>
                <a:cs typeface="+mn-cs"/>
              </a:rPr>
              <a:t>Maximize throughput</a:t>
            </a:r>
            <a:r>
              <a:rPr lang="en-US" dirty="0">
                <a:latin typeface="+mn-lt"/>
                <a:ea typeface="+mn-ea"/>
                <a:cs typeface="+mn-cs"/>
              </a:rPr>
              <a:t>: operations (or jobs) per second</a:t>
            </a:r>
          </a:p>
          <a:p>
            <a:pPr>
              <a:defRPr/>
            </a:pPr>
            <a:r>
              <a:rPr lang="en-US" i="1" dirty="0">
                <a:latin typeface="+mn-lt"/>
                <a:ea typeface="+mn-ea"/>
                <a:cs typeface="+mn-cs"/>
              </a:rPr>
              <a:t> Throughput is related to response time, but they're not identical -- for example, I’ll show that minimizing response time will lead you to do more context switching than you would if you were only concerned with throughput.</a:t>
            </a:r>
          </a:p>
          <a:p>
            <a:pPr>
              <a:defRPr/>
            </a:pPr>
            <a:r>
              <a:rPr lang="en-US" dirty="0">
                <a:latin typeface="+mn-lt"/>
                <a:ea typeface="+mn-ea"/>
                <a:cs typeface="+mn-cs"/>
              </a:rPr>
              <a:t> </a:t>
            </a:r>
          </a:p>
          <a:p>
            <a:pPr>
              <a:defRPr/>
            </a:pPr>
            <a:r>
              <a:rPr lang="en-US" dirty="0">
                <a:latin typeface="+mn-lt"/>
                <a:ea typeface="+mn-ea"/>
                <a:cs typeface="+mn-cs"/>
              </a:rPr>
              <a:t>Two parts to maximizing throughput</a:t>
            </a:r>
          </a:p>
          <a:p>
            <a:pPr>
              <a:defRPr/>
            </a:pPr>
            <a:r>
              <a:rPr lang="en-US" dirty="0">
                <a:latin typeface="+mn-lt"/>
                <a:ea typeface="+mn-ea"/>
                <a:cs typeface="+mn-cs"/>
              </a:rPr>
              <a:t>    a. </a:t>
            </a:r>
            <a:r>
              <a:rPr lang="en-US" b="1" dirty="0">
                <a:latin typeface="+mn-lt"/>
                <a:ea typeface="+mn-ea"/>
                <a:cs typeface="+mn-cs"/>
              </a:rPr>
              <a:t>Minimize overhead</a:t>
            </a:r>
            <a:r>
              <a:rPr lang="en-US" dirty="0">
                <a:latin typeface="+mn-lt"/>
                <a:ea typeface="+mn-ea"/>
                <a:cs typeface="+mn-cs"/>
              </a:rPr>
              <a:t> (for example, context switching)</a:t>
            </a:r>
          </a:p>
          <a:p>
            <a:pPr>
              <a:defRPr/>
            </a:pPr>
            <a:r>
              <a:rPr lang="en-US" dirty="0">
                <a:latin typeface="+mn-lt"/>
                <a:ea typeface="+mn-ea"/>
                <a:cs typeface="+mn-cs"/>
              </a:rPr>
              <a:t>    </a:t>
            </a:r>
            <a:r>
              <a:rPr lang="en-US" dirty="0" err="1">
                <a:latin typeface="+mn-lt"/>
                <a:ea typeface="+mn-ea"/>
                <a:cs typeface="+mn-cs"/>
              </a:rPr>
              <a:t>b</a:t>
            </a:r>
            <a:r>
              <a:rPr lang="en-US" dirty="0">
                <a:latin typeface="+mn-lt"/>
                <a:ea typeface="+mn-ea"/>
                <a:cs typeface="+mn-cs"/>
              </a:rPr>
              <a:t>. </a:t>
            </a:r>
            <a:r>
              <a:rPr lang="en-US" b="1" dirty="0">
                <a:latin typeface="+mn-lt"/>
                <a:ea typeface="+mn-ea"/>
                <a:cs typeface="+mn-cs"/>
              </a:rPr>
              <a:t>Efficient use of system resources</a:t>
            </a:r>
            <a:r>
              <a:rPr lang="en-US" dirty="0">
                <a:latin typeface="+mn-lt"/>
                <a:ea typeface="+mn-ea"/>
                <a:cs typeface="+mn-cs"/>
              </a:rPr>
              <a:t> (not only CPU, but disk, memory, etc.)</a:t>
            </a:r>
          </a:p>
          <a:p>
            <a:pPr>
              <a:defRPr/>
            </a:pPr>
            <a:r>
              <a:rPr lang="en-US" i="1" dirty="0">
                <a:latin typeface="+mn-lt"/>
                <a:ea typeface="+mn-ea"/>
                <a:cs typeface="+mn-cs"/>
              </a:rPr>
              <a:t> </a:t>
            </a:r>
          </a:p>
          <a:p>
            <a:pPr>
              <a:defRPr/>
            </a:pPr>
            <a:r>
              <a:rPr lang="en-US" i="1" dirty="0">
                <a:latin typeface="+mn-lt"/>
                <a:ea typeface="+mn-ea"/>
                <a:cs typeface="+mn-cs"/>
              </a:rPr>
              <a:t>What does CPU scheduling have to do with efficient use of the disk?   A lot!  Have to have CPU to make a disk request.</a:t>
            </a:r>
          </a:p>
          <a:p>
            <a:pPr>
              <a:defRPr/>
            </a:pPr>
            <a:r>
              <a:rPr lang="en-US" dirty="0">
                <a:latin typeface="+mn-lt"/>
                <a:ea typeface="+mn-ea"/>
                <a:cs typeface="+mn-cs"/>
              </a:rPr>
              <a:t> </a:t>
            </a:r>
          </a:p>
          <a:p>
            <a:pPr>
              <a:defRPr/>
            </a:pPr>
            <a:r>
              <a:rPr lang="en-US" dirty="0">
                <a:latin typeface="+mn-lt"/>
                <a:ea typeface="+mn-ea"/>
                <a:cs typeface="+mn-cs"/>
              </a:rPr>
              <a:t>3. </a:t>
            </a:r>
            <a:r>
              <a:rPr lang="en-US" b="1" dirty="0">
                <a:latin typeface="+mn-lt"/>
                <a:ea typeface="+mn-ea"/>
                <a:cs typeface="+mn-cs"/>
              </a:rPr>
              <a:t>Fair</a:t>
            </a:r>
            <a:r>
              <a:rPr lang="en-US" dirty="0">
                <a:latin typeface="+mn-lt"/>
                <a:ea typeface="+mn-ea"/>
                <a:cs typeface="+mn-cs"/>
              </a:rPr>
              <a:t>: share CPU among users in some equitable way</a:t>
            </a:r>
          </a:p>
          <a:p>
            <a:pPr>
              <a:defRPr/>
            </a:pPr>
            <a:r>
              <a:rPr lang="en-US" dirty="0">
                <a:latin typeface="+mn-lt"/>
                <a:ea typeface="+mn-ea"/>
                <a:cs typeface="+mn-cs"/>
              </a:rPr>
              <a:t> </a:t>
            </a:r>
          </a:p>
          <a:p>
            <a:pPr>
              <a:defRPr/>
            </a:pPr>
            <a:r>
              <a:rPr lang="en-US" dirty="0">
                <a:latin typeface="+mn-lt"/>
                <a:ea typeface="+mn-ea"/>
                <a:cs typeface="+mn-cs"/>
              </a:rPr>
              <a:t>Tradeoff: will argue you can get better average response time by making system </a:t>
            </a:r>
            <a:r>
              <a:rPr lang="en-US" b="1" dirty="0">
                <a:latin typeface="+mn-lt"/>
                <a:ea typeface="+mn-ea"/>
                <a:cs typeface="+mn-cs"/>
              </a:rPr>
              <a:t>less</a:t>
            </a:r>
            <a:r>
              <a:rPr lang="en-US" dirty="0">
                <a:latin typeface="+mn-lt"/>
                <a:ea typeface="+mn-ea"/>
                <a:cs typeface="+mn-cs"/>
              </a:rPr>
              <a:t> fair.</a:t>
            </a:r>
          </a:p>
          <a:p>
            <a:pPr>
              <a:defRPr/>
            </a:pPr>
            <a:r>
              <a:rPr lang="en-US" i="1" dirty="0">
                <a:latin typeface="+mn-lt"/>
                <a:ea typeface="+mn-ea"/>
                <a:cs typeface="+mn-cs"/>
              </a:rPr>
              <a:t>What does fairness mean?</a:t>
            </a:r>
          </a:p>
          <a:p>
            <a:pPr>
              <a:defRPr/>
            </a:pPr>
            <a:r>
              <a:rPr lang="en-US" i="1" dirty="0">
                <a:latin typeface="+mn-lt"/>
                <a:ea typeface="+mn-ea"/>
                <a:cs typeface="+mn-cs"/>
              </a:rPr>
              <a:t> </a:t>
            </a:r>
          </a:p>
          <a:p>
            <a:pPr>
              <a:defRPr/>
            </a:pPr>
            <a:r>
              <a:rPr lang="en-US" i="1" dirty="0">
                <a:latin typeface="+mn-lt"/>
                <a:ea typeface="+mn-ea"/>
                <a:cs typeface="+mn-cs"/>
              </a:rPr>
              <a:t>       Minimize # of angry phone calls?  Minimize my response time?</a:t>
            </a:r>
          </a:p>
          <a:p>
            <a:pPr>
              <a:defRPr/>
            </a:pPr>
            <a:r>
              <a:rPr lang="en-US" i="1" dirty="0">
                <a:latin typeface="+mn-lt"/>
                <a:ea typeface="+mn-ea"/>
                <a:cs typeface="+mn-cs"/>
              </a:rPr>
              <a:t> </a:t>
            </a:r>
          </a:p>
          <a:p>
            <a:pPr>
              <a:defRPr/>
            </a:pPr>
            <a:r>
              <a:rPr lang="en-US" i="1" dirty="0">
                <a:latin typeface="+mn-lt"/>
                <a:ea typeface="+mn-ea"/>
                <a:cs typeface="+mn-cs"/>
              </a:rPr>
              <a:t>Minimize average response time?  We will argue fairness is a tradeoff against average response time; can get better average response time by making system </a:t>
            </a:r>
            <a:r>
              <a:rPr lang="en-US" b="1" i="1" dirty="0">
                <a:latin typeface="+mn-lt"/>
                <a:ea typeface="+mn-ea"/>
                <a:cs typeface="+mn-cs"/>
              </a:rPr>
              <a:t>less</a:t>
            </a:r>
            <a:r>
              <a:rPr lang="en-US" i="1" dirty="0">
                <a:latin typeface="+mn-lt"/>
                <a:ea typeface="+mn-ea"/>
                <a:cs typeface="+mn-cs"/>
              </a:rPr>
              <a:t> fair.   Sort of like capitalism.</a:t>
            </a:r>
          </a:p>
          <a:p>
            <a:pPr>
              <a:defRPr/>
            </a:pPr>
            <a:r>
              <a:rPr lang="en-US" i="1" dirty="0">
                <a:latin typeface="+mn-lt"/>
                <a:ea typeface="+mn-ea"/>
                <a:cs typeface="+mn-cs"/>
              </a:rPr>
              <a:t> </a:t>
            </a:r>
          </a:p>
          <a:p>
            <a:pPr>
              <a:defRPr/>
            </a:pPr>
            <a:r>
              <a:rPr lang="en-US" i="1" dirty="0">
                <a:latin typeface="+mn-lt"/>
                <a:ea typeface="+mn-ea"/>
                <a:cs typeface="+mn-cs"/>
              </a:rPr>
              <a:t>Anecdote: Response time has a lot to do with perceived effectiveness.</a:t>
            </a:r>
          </a:p>
          <a:p>
            <a:pPr>
              <a:defRPr/>
            </a:pPr>
            <a:r>
              <a:rPr lang="en-US" i="1" dirty="0">
                <a:latin typeface="+mn-lt"/>
                <a:ea typeface="+mn-ea"/>
                <a:cs typeface="+mn-cs"/>
              </a:rPr>
              <a:t>  IBM keystroke experiment -- consistency is better than speed.</a:t>
            </a:r>
          </a:p>
          <a:p>
            <a:pPr>
              <a:defRPr/>
            </a:pPr>
            <a:r>
              <a:rPr lang="en-US" i="1" dirty="0">
                <a:latin typeface="+mn-lt"/>
                <a:ea typeface="+mn-ea"/>
                <a:cs typeface="+mn-cs"/>
              </a:rPr>
              <a:t> </a:t>
            </a:r>
          </a:p>
          <a:p>
            <a:pPr>
              <a:defRPr/>
            </a:pPr>
            <a:r>
              <a:rPr lang="en-US" i="1" dirty="0">
                <a:latin typeface="+mn-lt"/>
                <a:ea typeface="+mn-ea"/>
                <a:cs typeface="+mn-cs"/>
              </a:rPr>
              <a:t>Might believe that since have </a:t>
            </a:r>
            <a:r>
              <a:rPr lang="en-US" i="1" dirty="0" err="1">
                <a:latin typeface="+mn-lt"/>
                <a:ea typeface="+mn-ea"/>
                <a:cs typeface="+mn-cs"/>
              </a:rPr>
              <a:t>PC's</a:t>
            </a:r>
            <a:r>
              <a:rPr lang="en-US" i="1" dirty="0">
                <a:latin typeface="+mn-lt"/>
                <a:ea typeface="+mn-ea"/>
                <a:cs typeface="+mn-cs"/>
              </a:rPr>
              <a:t>, CPU scheduling is less important -- usually, only one thing running at a time, for a single user.  But! Face similar problems in networks -- how do you allocate scarce resources among users?  Do you optimize for response time, throughput, fairness?  In networks, fairness is often suboptimal.</a:t>
            </a:r>
          </a:p>
          <a:p>
            <a:pPr>
              <a:defRPr/>
            </a:pPr>
            <a:endParaRPr lang="en-US" dirty="0"/>
          </a:p>
        </p:txBody>
      </p:sp>
      <p:sp>
        <p:nvSpPr>
          <p:cNvPr id="28676"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pPr algn="ctr"/>
            <a:fld id="{AE22C4EB-54C7-4523-A3C3-42BA4C230908}" type="slidenum">
              <a:rPr lang="en-US"/>
              <a:pPr algn="ctr"/>
              <a:t>6</a:t>
            </a:fld>
            <a:endParaRPr lang="en-US"/>
          </a:p>
        </p:txBody>
      </p:sp>
    </p:spTree>
    <p:extLst>
      <p:ext uri="{BB962C8B-B14F-4D97-AF65-F5344CB8AC3E}">
        <p14:creationId xmlns:p14="http://schemas.microsoft.com/office/powerpoint/2010/main" val="2644034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pattFill prst="narHorz">
                  <a:fgClr>
                    <a:schemeClr val="tx1"/>
                  </a:fgClr>
                  <a:bgClr>
                    <a:schemeClr val="bg1"/>
                  </a:bgClr>
                </a:pattFill>
                <a:miter lim="800000"/>
                <a:headEnd/>
                <a:tailEnd/>
              </a14:hiddenLine>
            </a:ext>
          </a:extLst>
        </p:spPr>
        <p:txBody>
          <a:bodyPr/>
          <a:lstStyle/>
          <a:p>
            <a:r>
              <a:rPr lang="en-US">
                <a:latin typeface="Times New Roman" panose="02020603050405020304" pitchFamily="18" charset="0"/>
              </a:rPr>
              <a:t>What does CPU scheduling have to do with efficient use of the disk? </a:t>
            </a:r>
          </a:p>
          <a:p>
            <a:r>
              <a:rPr lang="en-US">
                <a:latin typeface="Times New Roman" panose="02020603050405020304" pitchFamily="18" charset="0"/>
              </a:rPr>
              <a:t>A lot! Have to have the CPU to make a disk request</a:t>
            </a:r>
          </a:p>
          <a:p>
            <a:r>
              <a:rPr lang="en-US">
                <a:latin typeface="Times New Roman" panose="02020603050405020304" pitchFamily="18" charset="0"/>
              </a:rPr>
              <a:t>Fairness: Minimize # of angry phone calls? Minimize my response time?</a:t>
            </a:r>
          </a:p>
        </p:txBody>
      </p:sp>
    </p:spTree>
    <p:extLst>
      <p:ext uri="{BB962C8B-B14F-4D97-AF65-F5344CB8AC3E}">
        <p14:creationId xmlns:p14="http://schemas.microsoft.com/office/powerpoint/2010/main" val="11705317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pattFill prst="narHorz">
                  <a:fgClr>
                    <a:schemeClr val="tx1"/>
                  </a:fgClr>
                  <a:bgClr>
                    <a:schemeClr val="bg1"/>
                  </a:bgClr>
                </a:pattFill>
                <a:miter lim="800000"/>
                <a:headEnd/>
                <a:tailEnd/>
              </a14:hiddenLine>
            </a:ext>
          </a:extLst>
        </p:spPr>
        <p:txBody>
          <a:bodyPr/>
          <a:lstStyle/>
          <a:p>
            <a:r>
              <a:rPr lang="en-US">
                <a:latin typeface="Times New Roman" panose="02020603050405020304" pitchFamily="18" charset="0"/>
              </a:rPr>
              <a:t>What does CPU scheduling have to do with efficient use of the disk? </a:t>
            </a:r>
          </a:p>
          <a:p>
            <a:r>
              <a:rPr lang="en-US">
                <a:latin typeface="Times New Roman" panose="02020603050405020304" pitchFamily="18" charset="0"/>
              </a:rPr>
              <a:t>A lot! Have to have the CPU to make a disk request</a:t>
            </a:r>
          </a:p>
          <a:p>
            <a:r>
              <a:rPr lang="en-US">
                <a:latin typeface="Times New Roman" panose="02020603050405020304" pitchFamily="18" charset="0"/>
              </a:rPr>
              <a:t>Fairness: Minimize # of angry phone calls? Minimize my response time?</a:t>
            </a:r>
          </a:p>
        </p:txBody>
      </p:sp>
    </p:spTree>
    <p:extLst>
      <p:ext uri="{BB962C8B-B14F-4D97-AF65-F5344CB8AC3E}">
        <p14:creationId xmlns:p14="http://schemas.microsoft.com/office/powerpoint/2010/main" val="39128488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a:defRPr/>
            </a:pPr>
            <a:r>
              <a:rPr lang="en-US" dirty="0">
                <a:latin typeface="+mn-lt"/>
                <a:ea typeface="+mn-ea"/>
                <a:cs typeface="+mn-cs"/>
              </a:rPr>
              <a:t> </a:t>
            </a:r>
          </a:p>
          <a:p>
            <a:pPr>
              <a:defRPr/>
            </a:pPr>
            <a:endParaRPr lang="en-US" dirty="0"/>
          </a:p>
        </p:txBody>
      </p:sp>
      <p:sp>
        <p:nvSpPr>
          <p:cNvPr id="44036"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pPr algn="ctr"/>
            <a:fld id="{219FD6CB-5E3D-40D2-9D2D-E8C102BE3FF1}" type="slidenum">
              <a:rPr lang="en-US"/>
              <a:pPr algn="ctr"/>
              <a:t>10</a:t>
            </a:fld>
            <a:endParaRPr lang="en-US"/>
          </a:p>
        </p:txBody>
      </p:sp>
    </p:spTree>
    <p:extLst>
      <p:ext uri="{BB962C8B-B14F-4D97-AF65-F5344CB8AC3E}">
        <p14:creationId xmlns:p14="http://schemas.microsoft.com/office/powerpoint/2010/main" val="16198383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defTabSz="457200" eaLnBrk="1" fontAlgn="auto" hangingPunct="1">
              <a:spcBef>
                <a:spcPts val="0"/>
              </a:spcBef>
              <a:spcAft>
                <a:spcPts val="0"/>
              </a:spcAft>
              <a:defRPr/>
            </a:pPr>
            <a:r>
              <a:rPr lang="en-US" dirty="0">
                <a:latin typeface="+mn-lt"/>
                <a:ea typeface="+mn-ea"/>
                <a:cs typeface="+mn-cs"/>
              </a:rPr>
              <a:t>Consider a hypothetical alternative policy that is not SJF, but that we think might be optimal. Because the alternative is not SJF, at some point it will choose to run a task that is longer than something else in the queue. If we now switch the order of tasks, keeping everything the same, but doing the shorter task first, we will reduce the average response time.</a:t>
            </a:r>
          </a:p>
          <a:p>
            <a:pPr defTabSz="457200" eaLnBrk="1" fontAlgn="auto" hangingPunct="1">
              <a:spcBef>
                <a:spcPts val="0"/>
              </a:spcBef>
              <a:spcAft>
                <a:spcPts val="0"/>
              </a:spcAft>
              <a:defRPr/>
            </a:pPr>
            <a:endParaRPr lang="en-US" dirty="0">
              <a:latin typeface="+mn-lt"/>
              <a:ea typeface="+mn-ea"/>
              <a:cs typeface="+mn-cs"/>
            </a:endParaRPr>
          </a:p>
          <a:p>
            <a:pPr defTabSz="457200" eaLnBrk="1" fontAlgn="auto" hangingPunct="1">
              <a:spcBef>
                <a:spcPts val="0"/>
              </a:spcBef>
              <a:spcAft>
                <a:spcPts val="0"/>
              </a:spcAft>
              <a:defRPr/>
            </a:pPr>
            <a:r>
              <a:rPr lang="en-US" dirty="0">
                <a:latin typeface="+mn-lt"/>
                <a:ea typeface="+mn-ea"/>
                <a:cs typeface="+mn-cs"/>
              </a:rPr>
              <a:t>Downsides: starvation, and variance in response time.  Some task might take forever? </a:t>
            </a:r>
            <a:endParaRPr lang="en-US" dirty="0"/>
          </a:p>
          <a:p>
            <a:pPr>
              <a:defRPr/>
            </a:pPr>
            <a:endParaRPr lang="en-US" dirty="0"/>
          </a:p>
          <a:p>
            <a:pPr>
              <a:defRPr/>
            </a:pPr>
            <a:r>
              <a:rPr lang="en-US" dirty="0"/>
              <a:t>Imagine a supermarket that used SJF – would it work?</a:t>
            </a:r>
          </a:p>
          <a:p>
            <a:pPr>
              <a:defRPr/>
            </a:pPr>
            <a:endParaRPr lang="en-US" dirty="0"/>
          </a:p>
          <a:p>
            <a:pPr>
              <a:defRPr/>
            </a:pPr>
            <a:r>
              <a:rPr lang="en-US" dirty="0"/>
              <a:t>Clever person would go through with one item at a time…</a:t>
            </a:r>
          </a:p>
          <a:p>
            <a:pPr>
              <a:defRPr/>
            </a:pPr>
            <a:endParaRPr lang="en-US" dirty="0"/>
          </a:p>
          <a:p>
            <a:pPr>
              <a:defRPr/>
            </a:pPr>
            <a:r>
              <a:rPr lang="en-US" dirty="0"/>
              <a:t>Rich get richer, and poor get poorer = short jobs get through the system faster, long jobs take even longer</a:t>
            </a:r>
          </a:p>
          <a:p>
            <a:pPr>
              <a:defRPr/>
            </a:pPr>
            <a:endParaRPr lang="en-US" dirty="0"/>
          </a:p>
        </p:txBody>
      </p:sp>
      <p:sp>
        <p:nvSpPr>
          <p:cNvPr id="48132"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pPr algn="ctr"/>
            <a:fld id="{25E024F8-3FCA-485E-9373-0B72F951881B}" type="slidenum">
              <a:rPr lang="en-US"/>
              <a:pPr algn="ctr"/>
              <a:t>12</a:t>
            </a:fld>
            <a:endParaRPr lang="en-US"/>
          </a:p>
        </p:txBody>
      </p:sp>
    </p:spTree>
    <p:extLst>
      <p:ext uri="{BB962C8B-B14F-4D97-AF65-F5344CB8AC3E}">
        <p14:creationId xmlns:p14="http://schemas.microsoft.com/office/powerpoint/2010/main" val="19935212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ko-KR" altLang="en-US">
              <a:latin typeface="Comic Sans MS" charset="0"/>
              <a:ea typeface="굴림" charset="0"/>
              <a:cs typeface="굴림" charset="0"/>
            </a:endParaRPr>
          </a:p>
        </p:txBody>
      </p:sp>
    </p:spTree>
    <p:extLst>
      <p:ext uri="{BB962C8B-B14F-4D97-AF65-F5344CB8AC3E}">
        <p14:creationId xmlns:p14="http://schemas.microsoft.com/office/powerpoint/2010/main" val="14709540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atin typeface="Times New Roman" panose="02020603050405020304" pitchFamily="18" charset="0"/>
              </a:rPr>
              <a:t>Can we combine best of both worlds?  Optimal like SJF, but without starvation?</a:t>
            </a:r>
          </a:p>
        </p:txBody>
      </p:sp>
      <p:sp>
        <p:nvSpPr>
          <p:cNvPr id="53252"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pPr algn="ctr"/>
            <a:fld id="{B4E09B13-2975-46BB-8B9E-9451697186F1}" type="slidenum">
              <a:rPr lang="en-US"/>
              <a:pPr algn="ctr"/>
              <a:t>14</a:t>
            </a:fld>
            <a:endParaRPr lang="en-US"/>
          </a:p>
        </p:txBody>
      </p:sp>
    </p:spTree>
    <p:extLst>
      <p:ext uri="{BB962C8B-B14F-4D97-AF65-F5344CB8AC3E}">
        <p14:creationId xmlns:p14="http://schemas.microsoft.com/office/powerpoint/2010/main" val="29162590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5E82633-4CAE-4581-B985-8BC027C3F1F0}" type="datetime1">
              <a:rPr lang="en-US" smtClean="0"/>
              <a:t>10/2/2020</a:t>
            </a:fld>
            <a:endParaRPr lang="en-US"/>
          </a:p>
        </p:txBody>
      </p:sp>
      <p:sp>
        <p:nvSpPr>
          <p:cNvPr id="5" name="Footer Placeholder 4"/>
          <p:cNvSpPr>
            <a:spLocks noGrp="1"/>
          </p:cNvSpPr>
          <p:nvPr>
            <p:ph type="ftr" sz="quarter" idx="11"/>
          </p:nvPr>
        </p:nvSpPr>
        <p:spPr/>
        <p:txBody>
          <a:bodyPr/>
          <a:lstStyle/>
          <a:p>
            <a:r>
              <a:rPr lang="en-US"/>
              <a:t>CSCE-313 Fall 2016</a:t>
            </a:r>
          </a:p>
        </p:txBody>
      </p:sp>
      <p:sp>
        <p:nvSpPr>
          <p:cNvPr id="6" name="Slide Number Placeholder 5"/>
          <p:cNvSpPr>
            <a:spLocks noGrp="1"/>
          </p:cNvSpPr>
          <p:nvPr>
            <p:ph type="sldNum" sz="quarter" idx="12"/>
          </p:nvPr>
        </p:nvSpPr>
        <p:spPr/>
        <p:txBody>
          <a:bodyPr/>
          <a:lstStyle/>
          <a:p>
            <a:fld id="{7AF395FF-3EE0-4EB6-A9B0-E04EC8C4F90A}" type="slidenum">
              <a:rPr lang="en-US" smtClean="0"/>
              <a:t>‹#›</a:t>
            </a:fld>
            <a:endParaRPr lang="en-US"/>
          </a:p>
        </p:txBody>
      </p:sp>
    </p:spTree>
    <p:extLst>
      <p:ext uri="{BB962C8B-B14F-4D97-AF65-F5344CB8AC3E}">
        <p14:creationId xmlns:p14="http://schemas.microsoft.com/office/powerpoint/2010/main" val="609989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58EF9D-4220-409F-A871-3F53EC17844C}" type="datetime1">
              <a:rPr lang="en-US" smtClean="0"/>
              <a:t>10/2/2020</a:t>
            </a:fld>
            <a:endParaRPr lang="en-US"/>
          </a:p>
        </p:txBody>
      </p:sp>
      <p:sp>
        <p:nvSpPr>
          <p:cNvPr id="5" name="Footer Placeholder 4"/>
          <p:cNvSpPr>
            <a:spLocks noGrp="1"/>
          </p:cNvSpPr>
          <p:nvPr>
            <p:ph type="ftr" sz="quarter" idx="11"/>
          </p:nvPr>
        </p:nvSpPr>
        <p:spPr/>
        <p:txBody>
          <a:bodyPr/>
          <a:lstStyle/>
          <a:p>
            <a:r>
              <a:rPr lang="en-US"/>
              <a:t>CSCE-313 Fall 2016</a:t>
            </a:r>
          </a:p>
        </p:txBody>
      </p:sp>
      <p:sp>
        <p:nvSpPr>
          <p:cNvPr id="6" name="Slide Number Placeholder 5"/>
          <p:cNvSpPr>
            <a:spLocks noGrp="1"/>
          </p:cNvSpPr>
          <p:nvPr>
            <p:ph type="sldNum" sz="quarter" idx="12"/>
          </p:nvPr>
        </p:nvSpPr>
        <p:spPr/>
        <p:txBody>
          <a:bodyPr/>
          <a:lstStyle/>
          <a:p>
            <a:fld id="{7AF395FF-3EE0-4EB6-A9B0-E04EC8C4F90A}" type="slidenum">
              <a:rPr lang="en-US" smtClean="0"/>
              <a:t>‹#›</a:t>
            </a:fld>
            <a:endParaRPr lang="en-US"/>
          </a:p>
        </p:txBody>
      </p:sp>
    </p:spTree>
    <p:extLst>
      <p:ext uri="{BB962C8B-B14F-4D97-AF65-F5344CB8AC3E}">
        <p14:creationId xmlns:p14="http://schemas.microsoft.com/office/powerpoint/2010/main" val="1325002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FA8DB2-400A-4671-B4BF-96E32431837B}" type="datetime1">
              <a:rPr lang="en-US" smtClean="0"/>
              <a:t>10/2/2020</a:t>
            </a:fld>
            <a:endParaRPr lang="en-US"/>
          </a:p>
        </p:txBody>
      </p:sp>
      <p:sp>
        <p:nvSpPr>
          <p:cNvPr id="5" name="Footer Placeholder 4"/>
          <p:cNvSpPr>
            <a:spLocks noGrp="1"/>
          </p:cNvSpPr>
          <p:nvPr>
            <p:ph type="ftr" sz="quarter" idx="11"/>
          </p:nvPr>
        </p:nvSpPr>
        <p:spPr/>
        <p:txBody>
          <a:bodyPr/>
          <a:lstStyle/>
          <a:p>
            <a:r>
              <a:rPr lang="en-US"/>
              <a:t>CSCE-313 Fall 2016</a:t>
            </a:r>
          </a:p>
        </p:txBody>
      </p:sp>
      <p:sp>
        <p:nvSpPr>
          <p:cNvPr id="6" name="Slide Number Placeholder 5"/>
          <p:cNvSpPr>
            <a:spLocks noGrp="1"/>
          </p:cNvSpPr>
          <p:nvPr>
            <p:ph type="sldNum" sz="quarter" idx="12"/>
          </p:nvPr>
        </p:nvSpPr>
        <p:spPr/>
        <p:txBody>
          <a:bodyPr/>
          <a:lstStyle/>
          <a:p>
            <a:fld id="{7AF395FF-3EE0-4EB6-A9B0-E04EC8C4F90A}" type="slidenum">
              <a:rPr lang="en-US" smtClean="0"/>
              <a:t>‹#›</a:t>
            </a:fld>
            <a:endParaRPr lang="en-US"/>
          </a:p>
        </p:txBody>
      </p:sp>
    </p:spTree>
    <p:extLst>
      <p:ext uri="{BB962C8B-B14F-4D97-AF65-F5344CB8AC3E}">
        <p14:creationId xmlns:p14="http://schemas.microsoft.com/office/powerpoint/2010/main" val="41999082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27CEFBF-5DC2-4BC3-9865-8C574B6F07B0}" type="datetime1">
              <a:rPr lang="en-US" smtClean="0"/>
              <a:t>10/2/2020</a:t>
            </a:fld>
            <a:endParaRPr lang="en-US"/>
          </a:p>
        </p:txBody>
      </p:sp>
      <p:sp>
        <p:nvSpPr>
          <p:cNvPr id="5" name="Footer Placeholder 4"/>
          <p:cNvSpPr>
            <a:spLocks noGrp="1"/>
          </p:cNvSpPr>
          <p:nvPr>
            <p:ph type="ftr" sz="quarter" idx="11"/>
          </p:nvPr>
        </p:nvSpPr>
        <p:spPr/>
        <p:txBody>
          <a:bodyPr/>
          <a:lstStyle/>
          <a:p>
            <a:r>
              <a:rPr lang="en-US"/>
              <a:t>CSCE-313 Fall 2016</a:t>
            </a:r>
          </a:p>
        </p:txBody>
      </p:sp>
      <p:sp>
        <p:nvSpPr>
          <p:cNvPr id="6" name="Slide Number Placeholder 5"/>
          <p:cNvSpPr>
            <a:spLocks noGrp="1"/>
          </p:cNvSpPr>
          <p:nvPr>
            <p:ph type="sldNum" sz="quarter" idx="12"/>
          </p:nvPr>
        </p:nvSpPr>
        <p:spPr/>
        <p:txBody>
          <a:bodyPr/>
          <a:lstStyle/>
          <a:p>
            <a:fld id="{945BF383-653C-43D3-858D-4B37A89E28E9}" type="slidenum">
              <a:rPr lang="en-US" smtClean="0"/>
              <a:t>‹#›</a:t>
            </a:fld>
            <a:endParaRPr lang="en-US"/>
          </a:p>
        </p:txBody>
      </p:sp>
    </p:spTree>
    <p:extLst>
      <p:ext uri="{BB962C8B-B14F-4D97-AF65-F5344CB8AC3E}">
        <p14:creationId xmlns:p14="http://schemas.microsoft.com/office/powerpoint/2010/main" val="3854616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65898A-7352-4CB9-814A-1088ACDA4B65}" type="datetime1">
              <a:rPr lang="en-US" smtClean="0"/>
              <a:t>10/2/2020</a:t>
            </a:fld>
            <a:endParaRPr lang="en-US"/>
          </a:p>
        </p:txBody>
      </p:sp>
      <p:sp>
        <p:nvSpPr>
          <p:cNvPr id="5" name="Footer Placeholder 4"/>
          <p:cNvSpPr>
            <a:spLocks noGrp="1"/>
          </p:cNvSpPr>
          <p:nvPr>
            <p:ph type="ftr" sz="quarter" idx="11"/>
          </p:nvPr>
        </p:nvSpPr>
        <p:spPr/>
        <p:txBody>
          <a:bodyPr/>
          <a:lstStyle/>
          <a:p>
            <a:r>
              <a:rPr lang="en-US"/>
              <a:t>CSCE-313 Fall 2016</a:t>
            </a:r>
          </a:p>
        </p:txBody>
      </p:sp>
      <p:sp>
        <p:nvSpPr>
          <p:cNvPr id="6" name="Slide Number Placeholder 5"/>
          <p:cNvSpPr>
            <a:spLocks noGrp="1"/>
          </p:cNvSpPr>
          <p:nvPr>
            <p:ph type="sldNum" sz="quarter" idx="12"/>
          </p:nvPr>
        </p:nvSpPr>
        <p:spPr/>
        <p:txBody>
          <a:bodyPr/>
          <a:lstStyle/>
          <a:p>
            <a:fld id="{945BF383-653C-43D3-858D-4B37A89E28E9}" type="slidenum">
              <a:rPr lang="en-US" smtClean="0"/>
              <a:t>‹#›</a:t>
            </a:fld>
            <a:endParaRPr lang="en-US"/>
          </a:p>
        </p:txBody>
      </p:sp>
    </p:spTree>
    <p:extLst>
      <p:ext uri="{BB962C8B-B14F-4D97-AF65-F5344CB8AC3E}">
        <p14:creationId xmlns:p14="http://schemas.microsoft.com/office/powerpoint/2010/main" val="35648792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8EC0C67-9277-4A2D-8F10-7CA86FC8F2C7}" type="datetime1">
              <a:rPr lang="en-US" smtClean="0"/>
              <a:t>10/2/2020</a:t>
            </a:fld>
            <a:endParaRPr lang="en-US"/>
          </a:p>
        </p:txBody>
      </p:sp>
      <p:sp>
        <p:nvSpPr>
          <p:cNvPr id="5" name="Footer Placeholder 4"/>
          <p:cNvSpPr>
            <a:spLocks noGrp="1"/>
          </p:cNvSpPr>
          <p:nvPr>
            <p:ph type="ftr" sz="quarter" idx="11"/>
          </p:nvPr>
        </p:nvSpPr>
        <p:spPr/>
        <p:txBody>
          <a:bodyPr/>
          <a:lstStyle/>
          <a:p>
            <a:r>
              <a:rPr lang="en-US"/>
              <a:t>CSCE-313 Fall 2016</a:t>
            </a:r>
          </a:p>
        </p:txBody>
      </p:sp>
      <p:sp>
        <p:nvSpPr>
          <p:cNvPr id="6" name="Slide Number Placeholder 5"/>
          <p:cNvSpPr>
            <a:spLocks noGrp="1"/>
          </p:cNvSpPr>
          <p:nvPr>
            <p:ph type="sldNum" sz="quarter" idx="12"/>
          </p:nvPr>
        </p:nvSpPr>
        <p:spPr/>
        <p:txBody>
          <a:bodyPr/>
          <a:lstStyle/>
          <a:p>
            <a:fld id="{945BF383-653C-43D3-858D-4B37A89E28E9}" type="slidenum">
              <a:rPr lang="en-US" smtClean="0"/>
              <a:t>‹#›</a:t>
            </a:fld>
            <a:endParaRPr lang="en-US"/>
          </a:p>
        </p:txBody>
      </p:sp>
    </p:spTree>
    <p:extLst>
      <p:ext uri="{BB962C8B-B14F-4D97-AF65-F5344CB8AC3E}">
        <p14:creationId xmlns:p14="http://schemas.microsoft.com/office/powerpoint/2010/main" val="7391118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0F3A4BD-F77A-4A2C-A0E9-8241407899DF}" type="datetime1">
              <a:rPr lang="en-US" smtClean="0"/>
              <a:t>10/2/2020</a:t>
            </a:fld>
            <a:endParaRPr lang="en-US"/>
          </a:p>
        </p:txBody>
      </p:sp>
      <p:sp>
        <p:nvSpPr>
          <p:cNvPr id="6" name="Footer Placeholder 5"/>
          <p:cNvSpPr>
            <a:spLocks noGrp="1"/>
          </p:cNvSpPr>
          <p:nvPr>
            <p:ph type="ftr" sz="quarter" idx="11"/>
          </p:nvPr>
        </p:nvSpPr>
        <p:spPr/>
        <p:txBody>
          <a:bodyPr/>
          <a:lstStyle/>
          <a:p>
            <a:r>
              <a:rPr lang="en-US"/>
              <a:t>CSCE-313 Fall 2016</a:t>
            </a:r>
          </a:p>
        </p:txBody>
      </p:sp>
      <p:sp>
        <p:nvSpPr>
          <p:cNvPr id="7" name="Slide Number Placeholder 6"/>
          <p:cNvSpPr>
            <a:spLocks noGrp="1"/>
          </p:cNvSpPr>
          <p:nvPr>
            <p:ph type="sldNum" sz="quarter" idx="12"/>
          </p:nvPr>
        </p:nvSpPr>
        <p:spPr/>
        <p:txBody>
          <a:bodyPr/>
          <a:lstStyle/>
          <a:p>
            <a:fld id="{945BF383-653C-43D3-858D-4B37A89E28E9}" type="slidenum">
              <a:rPr lang="en-US" smtClean="0"/>
              <a:t>‹#›</a:t>
            </a:fld>
            <a:endParaRPr lang="en-US"/>
          </a:p>
        </p:txBody>
      </p:sp>
    </p:spTree>
    <p:extLst>
      <p:ext uri="{BB962C8B-B14F-4D97-AF65-F5344CB8AC3E}">
        <p14:creationId xmlns:p14="http://schemas.microsoft.com/office/powerpoint/2010/main" val="20441268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D331FC2-215B-4A0E-B05F-E747D4806996}" type="datetime1">
              <a:rPr lang="en-US" smtClean="0"/>
              <a:t>10/2/2020</a:t>
            </a:fld>
            <a:endParaRPr lang="en-US"/>
          </a:p>
        </p:txBody>
      </p:sp>
      <p:sp>
        <p:nvSpPr>
          <p:cNvPr id="8" name="Footer Placeholder 7"/>
          <p:cNvSpPr>
            <a:spLocks noGrp="1"/>
          </p:cNvSpPr>
          <p:nvPr>
            <p:ph type="ftr" sz="quarter" idx="11"/>
          </p:nvPr>
        </p:nvSpPr>
        <p:spPr/>
        <p:txBody>
          <a:bodyPr/>
          <a:lstStyle/>
          <a:p>
            <a:r>
              <a:rPr lang="en-US"/>
              <a:t>CSCE-313 Fall 2016</a:t>
            </a:r>
          </a:p>
        </p:txBody>
      </p:sp>
      <p:sp>
        <p:nvSpPr>
          <p:cNvPr id="9" name="Slide Number Placeholder 8"/>
          <p:cNvSpPr>
            <a:spLocks noGrp="1"/>
          </p:cNvSpPr>
          <p:nvPr>
            <p:ph type="sldNum" sz="quarter" idx="12"/>
          </p:nvPr>
        </p:nvSpPr>
        <p:spPr/>
        <p:txBody>
          <a:bodyPr/>
          <a:lstStyle/>
          <a:p>
            <a:fld id="{945BF383-653C-43D3-858D-4B37A89E28E9}" type="slidenum">
              <a:rPr lang="en-US" smtClean="0"/>
              <a:t>‹#›</a:t>
            </a:fld>
            <a:endParaRPr lang="en-US"/>
          </a:p>
        </p:txBody>
      </p:sp>
    </p:spTree>
    <p:extLst>
      <p:ext uri="{BB962C8B-B14F-4D97-AF65-F5344CB8AC3E}">
        <p14:creationId xmlns:p14="http://schemas.microsoft.com/office/powerpoint/2010/main" val="32785061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AE67E83-7CEB-477F-9B6A-D8C3B651B5DF}" type="datetime1">
              <a:rPr lang="en-US" smtClean="0"/>
              <a:t>10/2/2020</a:t>
            </a:fld>
            <a:endParaRPr lang="en-US"/>
          </a:p>
        </p:txBody>
      </p:sp>
      <p:sp>
        <p:nvSpPr>
          <p:cNvPr id="4" name="Footer Placeholder 3"/>
          <p:cNvSpPr>
            <a:spLocks noGrp="1"/>
          </p:cNvSpPr>
          <p:nvPr>
            <p:ph type="ftr" sz="quarter" idx="11"/>
          </p:nvPr>
        </p:nvSpPr>
        <p:spPr/>
        <p:txBody>
          <a:bodyPr/>
          <a:lstStyle/>
          <a:p>
            <a:r>
              <a:rPr lang="en-US"/>
              <a:t>CSCE-313 Fall 2016</a:t>
            </a:r>
          </a:p>
        </p:txBody>
      </p:sp>
      <p:sp>
        <p:nvSpPr>
          <p:cNvPr id="5" name="Slide Number Placeholder 4"/>
          <p:cNvSpPr>
            <a:spLocks noGrp="1"/>
          </p:cNvSpPr>
          <p:nvPr>
            <p:ph type="sldNum" sz="quarter" idx="12"/>
          </p:nvPr>
        </p:nvSpPr>
        <p:spPr/>
        <p:txBody>
          <a:bodyPr/>
          <a:lstStyle/>
          <a:p>
            <a:fld id="{945BF383-653C-43D3-858D-4B37A89E28E9}" type="slidenum">
              <a:rPr lang="en-US" smtClean="0"/>
              <a:t>‹#›</a:t>
            </a:fld>
            <a:endParaRPr lang="en-US"/>
          </a:p>
        </p:txBody>
      </p:sp>
    </p:spTree>
    <p:extLst>
      <p:ext uri="{BB962C8B-B14F-4D97-AF65-F5344CB8AC3E}">
        <p14:creationId xmlns:p14="http://schemas.microsoft.com/office/powerpoint/2010/main" val="20757837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FFF4C8-4475-4D0A-8DD0-AE8B27E17D7F}" type="datetime1">
              <a:rPr lang="en-US" smtClean="0"/>
              <a:t>10/2/2020</a:t>
            </a:fld>
            <a:endParaRPr lang="en-US"/>
          </a:p>
        </p:txBody>
      </p:sp>
      <p:sp>
        <p:nvSpPr>
          <p:cNvPr id="3" name="Footer Placeholder 2"/>
          <p:cNvSpPr>
            <a:spLocks noGrp="1"/>
          </p:cNvSpPr>
          <p:nvPr>
            <p:ph type="ftr" sz="quarter" idx="11"/>
          </p:nvPr>
        </p:nvSpPr>
        <p:spPr/>
        <p:txBody>
          <a:bodyPr/>
          <a:lstStyle/>
          <a:p>
            <a:r>
              <a:rPr lang="en-US"/>
              <a:t>CSCE-313 Fall 2016</a:t>
            </a:r>
          </a:p>
        </p:txBody>
      </p:sp>
      <p:sp>
        <p:nvSpPr>
          <p:cNvPr id="4" name="Slide Number Placeholder 3"/>
          <p:cNvSpPr>
            <a:spLocks noGrp="1"/>
          </p:cNvSpPr>
          <p:nvPr>
            <p:ph type="sldNum" sz="quarter" idx="12"/>
          </p:nvPr>
        </p:nvSpPr>
        <p:spPr/>
        <p:txBody>
          <a:bodyPr/>
          <a:lstStyle/>
          <a:p>
            <a:fld id="{945BF383-653C-43D3-858D-4B37A89E28E9}" type="slidenum">
              <a:rPr lang="en-US" smtClean="0"/>
              <a:t>‹#›</a:t>
            </a:fld>
            <a:endParaRPr lang="en-US"/>
          </a:p>
        </p:txBody>
      </p:sp>
    </p:spTree>
    <p:extLst>
      <p:ext uri="{BB962C8B-B14F-4D97-AF65-F5344CB8AC3E}">
        <p14:creationId xmlns:p14="http://schemas.microsoft.com/office/powerpoint/2010/main" val="27128761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6557B25-076F-452E-8DA9-7A3C73467F72}" type="datetime1">
              <a:rPr lang="en-US" smtClean="0"/>
              <a:t>10/2/2020</a:t>
            </a:fld>
            <a:endParaRPr lang="en-US"/>
          </a:p>
        </p:txBody>
      </p:sp>
      <p:sp>
        <p:nvSpPr>
          <p:cNvPr id="6" name="Footer Placeholder 5"/>
          <p:cNvSpPr>
            <a:spLocks noGrp="1"/>
          </p:cNvSpPr>
          <p:nvPr>
            <p:ph type="ftr" sz="quarter" idx="11"/>
          </p:nvPr>
        </p:nvSpPr>
        <p:spPr/>
        <p:txBody>
          <a:bodyPr/>
          <a:lstStyle/>
          <a:p>
            <a:r>
              <a:rPr lang="en-US"/>
              <a:t>CSCE-313 Fall 2016</a:t>
            </a:r>
          </a:p>
        </p:txBody>
      </p:sp>
      <p:sp>
        <p:nvSpPr>
          <p:cNvPr id="7" name="Slide Number Placeholder 6"/>
          <p:cNvSpPr>
            <a:spLocks noGrp="1"/>
          </p:cNvSpPr>
          <p:nvPr>
            <p:ph type="sldNum" sz="quarter" idx="12"/>
          </p:nvPr>
        </p:nvSpPr>
        <p:spPr/>
        <p:txBody>
          <a:bodyPr/>
          <a:lstStyle/>
          <a:p>
            <a:fld id="{945BF383-653C-43D3-858D-4B37A89E28E9}" type="slidenum">
              <a:rPr lang="en-US" smtClean="0"/>
              <a:t>‹#›</a:t>
            </a:fld>
            <a:endParaRPr lang="en-US"/>
          </a:p>
        </p:txBody>
      </p:sp>
    </p:spTree>
    <p:extLst>
      <p:ext uri="{BB962C8B-B14F-4D97-AF65-F5344CB8AC3E}">
        <p14:creationId xmlns:p14="http://schemas.microsoft.com/office/powerpoint/2010/main" val="3619044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AAF92AD-08CE-4DB0-985A-B77292F4B1B6}" type="datetime1">
              <a:rPr lang="en-US" smtClean="0"/>
              <a:t>10/2/2020</a:t>
            </a:fld>
            <a:endParaRPr lang="en-US"/>
          </a:p>
        </p:txBody>
      </p:sp>
      <p:sp>
        <p:nvSpPr>
          <p:cNvPr id="5" name="Footer Placeholder 4"/>
          <p:cNvSpPr>
            <a:spLocks noGrp="1"/>
          </p:cNvSpPr>
          <p:nvPr>
            <p:ph type="ftr" sz="quarter" idx="11"/>
          </p:nvPr>
        </p:nvSpPr>
        <p:spPr/>
        <p:txBody>
          <a:bodyPr/>
          <a:lstStyle/>
          <a:p>
            <a:r>
              <a:rPr lang="en-US"/>
              <a:t>CSCE-313 Fall 2016</a:t>
            </a:r>
          </a:p>
        </p:txBody>
      </p:sp>
      <p:sp>
        <p:nvSpPr>
          <p:cNvPr id="6" name="Slide Number Placeholder 5"/>
          <p:cNvSpPr>
            <a:spLocks noGrp="1"/>
          </p:cNvSpPr>
          <p:nvPr>
            <p:ph type="sldNum" sz="quarter" idx="12"/>
          </p:nvPr>
        </p:nvSpPr>
        <p:spPr/>
        <p:txBody>
          <a:bodyPr/>
          <a:lstStyle/>
          <a:p>
            <a:fld id="{7AF395FF-3EE0-4EB6-A9B0-E04EC8C4F90A}" type="slidenum">
              <a:rPr lang="en-US" smtClean="0"/>
              <a:t>‹#›</a:t>
            </a:fld>
            <a:endParaRPr lang="en-US"/>
          </a:p>
        </p:txBody>
      </p:sp>
    </p:spTree>
    <p:extLst>
      <p:ext uri="{BB962C8B-B14F-4D97-AF65-F5344CB8AC3E}">
        <p14:creationId xmlns:p14="http://schemas.microsoft.com/office/powerpoint/2010/main" val="243260825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BE64B8F-3636-4667-ADFD-A2F554C7DC26}" type="datetime1">
              <a:rPr lang="en-US" smtClean="0"/>
              <a:t>10/2/2020</a:t>
            </a:fld>
            <a:endParaRPr lang="en-US"/>
          </a:p>
        </p:txBody>
      </p:sp>
      <p:sp>
        <p:nvSpPr>
          <p:cNvPr id="6" name="Footer Placeholder 5"/>
          <p:cNvSpPr>
            <a:spLocks noGrp="1"/>
          </p:cNvSpPr>
          <p:nvPr>
            <p:ph type="ftr" sz="quarter" idx="11"/>
          </p:nvPr>
        </p:nvSpPr>
        <p:spPr/>
        <p:txBody>
          <a:bodyPr/>
          <a:lstStyle/>
          <a:p>
            <a:r>
              <a:rPr lang="en-US"/>
              <a:t>CSCE-313 Fall 2016</a:t>
            </a:r>
          </a:p>
        </p:txBody>
      </p:sp>
      <p:sp>
        <p:nvSpPr>
          <p:cNvPr id="7" name="Slide Number Placeholder 6"/>
          <p:cNvSpPr>
            <a:spLocks noGrp="1"/>
          </p:cNvSpPr>
          <p:nvPr>
            <p:ph type="sldNum" sz="quarter" idx="12"/>
          </p:nvPr>
        </p:nvSpPr>
        <p:spPr/>
        <p:txBody>
          <a:bodyPr/>
          <a:lstStyle/>
          <a:p>
            <a:fld id="{945BF383-653C-43D3-858D-4B37A89E28E9}" type="slidenum">
              <a:rPr lang="en-US" smtClean="0"/>
              <a:t>‹#›</a:t>
            </a:fld>
            <a:endParaRPr lang="en-US"/>
          </a:p>
        </p:txBody>
      </p:sp>
    </p:spTree>
    <p:extLst>
      <p:ext uri="{BB962C8B-B14F-4D97-AF65-F5344CB8AC3E}">
        <p14:creationId xmlns:p14="http://schemas.microsoft.com/office/powerpoint/2010/main" val="3947850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B73522B-6785-4A97-91CF-342914C6B1C6}" type="datetime1">
              <a:rPr lang="en-US" smtClean="0"/>
              <a:t>10/2/2020</a:t>
            </a:fld>
            <a:endParaRPr lang="en-US"/>
          </a:p>
        </p:txBody>
      </p:sp>
      <p:sp>
        <p:nvSpPr>
          <p:cNvPr id="5" name="Footer Placeholder 4"/>
          <p:cNvSpPr>
            <a:spLocks noGrp="1"/>
          </p:cNvSpPr>
          <p:nvPr>
            <p:ph type="ftr" sz="quarter" idx="11"/>
          </p:nvPr>
        </p:nvSpPr>
        <p:spPr/>
        <p:txBody>
          <a:bodyPr/>
          <a:lstStyle/>
          <a:p>
            <a:r>
              <a:rPr lang="en-US"/>
              <a:t>CSCE-313 Fall 2016</a:t>
            </a:r>
          </a:p>
        </p:txBody>
      </p:sp>
      <p:sp>
        <p:nvSpPr>
          <p:cNvPr id="6" name="Slide Number Placeholder 5"/>
          <p:cNvSpPr>
            <a:spLocks noGrp="1"/>
          </p:cNvSpPr>
          <p:nvPr>
            <p:ph type="sldNum" sz="quarter" idx="12"/>
          </p:nvPr>
        </p:nvSpPr>
        <p:spPr/>
        <p:txBody>
          <a:bodyPr/>
          <a:lstStyle/>
          <a:p>
            <a:fld id="{945BF383-653C-43D3-858D-4B37A89E28E9}" type="slidenum">
              <a:rPr lang="en-US" smtClean="0"/>
              <a:t>‹#›</a:t>
            </a:fld>
            <a:endParaRPr lang="en-US"/>
          </a:p>
        </p:txBody>
      </p:sp>
    </p:spTree>
    <p:extLst>
      <p:ext uri="{BB962C8B-B14F-4D97-AF65-F5344CB8AC3E}">
        <p14:creationId xmlns:p14="http://schemas.microsoft.com/office/powerpoint/2010/main" val="17050833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964EE8F-4851-45B0-897D-5769ED371F01}" type="datetime1">
              <a:rPr lang="en-US" smtClean="0"/>
              <a:t>10/2/2020</a:t>
            </a:fld>
            <a:endParaRPr lang="en-US"/>
          </a:p>
        </p:txBody>
      </p:sp>
      <p:sp>
        <p:nvSpPr>
          <p:cNvPr id="5" name="Footer Placeholder 4"/>
          <p:cNvSpPr>
            <a:spLocks noGrp="1"/>
          </p:cNvSpPr>
          <p:nvPr>
            <p:ph type="ftr" sz="quarter" idx="11"/>
          </p:nvPr>
        </p:nvSpPr>
        <p:spPr/>
        <p:txBody>
          <a:bodyPr/>
          <a:lstStyle/>
          <a:p>
            <a:r>
              <a:rPr lang="en-US"/>
              <a:t>CSCE-313 Fall 2016</a:t>
            </a:r>
          </a:p>
        </p:txBody>
      </p:sp>
      <p:sp>
        <p:nvSpPr>
          <p:cNvPr id="6" name="Slide Number Placeholder 5"/>
          <p:cNvSpPr>
            <a:spLocks noGrp="1"/>
          </p:cNvSpPr>
          <p:nvPr>
            <p:ph type="sldNum" sz="quarter" idx="12"/>
          </p:nvPr>
        </p:nvSpPr>
        <p:spPr/>
        <p:txBody>
          <a:bodyPr/>
          <a:lstStyle/>
          <a:p>
            <a:fld id="{945BF383-653C-43D3-858D-4B37A89E28E9}" type="slidenum">
              <a:rPr lang="en-US" smtClean="0"/>
              <a:t>‹#›</a:t>
            </a:fld>
            <a:endParaRPr lang="en-US"/>
          </a:p>
        </p:txBody>
      </p:sp>
    </p:spTree>
    <p:extLst>
      <p:ext uri="{BB962C8B-B14F-4D97-AF65-F5344CB8AC3E}">
        <p14:creationId xmlns:p14="http://schemas.microsoft.com/office/powerpoint/2010/main" val="86862997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p:txBody>
      </p:sp>
      <p:sp>
        <p:nvSpPr>
          <p:cNvPr id="4" name="Footer Placeholder 3"/>
          <p:cNvSpPr>
            <a:spLocks noGrp="1"/>
          </p:cNvSpPr>
          <p:nvPr>
            <p:ph type="ftr" sz="quarter" idx="10"/>
          </p:nvPr>
        </p:nvSpPr>
        <p:spPr/>
        <p:txBody>
          <a:bodyPr/>
          <a:lstStyle>
            <a:lvl1pPr eaLnBrk="0" hangingPunct="0">
              <a:defRPr b="1">
                <a:latin typeface="Arial" panose="020B0604020202020204" pitchFamily="34" charset="0"/>
              </a:defRPr>
            </a:lvl1pPr>
          </a:lstStyle>
          <a:p>
            <a:pPr>
              <a:defRPr/>
            </a:pPr>
            <a:r>
              <a:rPr lang="en-US"/>
              <a:t>CSCE-313 Fall 2016</a:t>
            </a:r>
          </a:p>
        </p:txBody>
      </p:sp>
    </p:spTree>
    <p:extLst>
      <p:ext uri="{BB962C8B-B14F-4D97-AF65-F5344CB8AC3E}">
        <p14:creationId xmlns:p14="http://schemas.microsoft.com/office/powerpoint/2010/main" val="17234055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5" name="Footer Placeholder 4"/>
          <p:cNvSpPr>
            <a:spLocks noGrp="1"/>
          </p:cNvSpPr>
          <p:nvPr>
            <p:ph type="ftr" sz="quarter" idx="10"/>
          </p:nvPr>
        </p:nvSpPr>
        <p:spPr/>
        <p:txBody>
          <a:bodyPr/>
          <a:lstStyle>
            <a:lvl1pPr eaLnBrk="0" hangingPunct="0">
              <a:defRPr b="1">
                <a:latin typeface="Arial" panose="020B0604020202020204" pitchFamily="34" charset="0"/>
              </a:defRPr>
            </a:lvl1pPr>
          </a:lstStyle>
          <a:p>
            <a:pPr>
              <a:defRPr/>
            </a:pPr>
            <a:r>
              <a:rPr lang="en-US"/>
              <a:t>CSCE-313 Fall 2016</a:t>
            </a:r>
          </a:p>
        </p:txBody>
      </p:sp>
    </p:spTree>
    <p:extLst>
      <p:ext uri="{BB962C8B-B14F-4D97-AF65-F5344CB8AC3E}">
        <p14:creationId xmlns:p14="http://schemas.microsoft.com/office/powerpoint/2010/main" val="1403086663"/>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lvl1pPr eaLnBrk="0" hangingPunct="0">
              <a:defRPr b="1">
                <a:latin typeface="Arial" panose="020B0604020202020204" pitchFamily="34" charset="0"/>
              </a:defRPr>
            </a:lvl1pPr>
          </a:lstStyle>
          <a:p>
            <a:pPr>
              <a:defRPr/>
            </a:pPr>
            <a:r>
              <a:rPr lang="en-US"/>
              <a:t>CSCE-313 Fall 2016</a:t>
            </a:r>
          </a:p>
        </p:txBody>
      </p:sp>
    </p:spTree>
    <p:extLst>
      <p:ext uri="{BB962C8B-B14F-4D97-AF65-F5344CB8AC3E}">
        <p14:creationId xmlns:p14="http://schemas.microsoft.com/office/powerpoint/2010/main" val="997052002"/>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9808834"/>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907" y="2129725"/>
            <a:ext cx="7772186" cy="1470797"/>
          </a:xfrm>
        </p:spPr>
        <p:txBody>
          <a:bodyPr/>
          <a:lstStyle>
            <a:lvl1pPr>
              <a:defRPr sz="4300">
                <a:effectLst>
                  <a:outerShdw blurRad="38100" dist="38100" dir="2700000" algn="tl">
                    <a:srgbClr val="000000">
                      <a:alpha val="43137"/>
                    </a:srgbClr>
                  </a:outerShdw>
                </a:effectLst>
                <a:latin typeface="Impact" pitchFamily="34" charset="0"/>
              </a:defRPr>
            </a:lvl1pPr>
          </a:lstStyle>
          <a:p>
            <a:r>
              <a:rPr lang="en-US"/>
              <a:t>Click to edit Master title style</a:t>
            </a:r>
          </a:p>
        </p:txBody>
      </p:sp>
      <p:sp>
        <p:nvSpPr>
          <p:cNvPr id="3" name="Subtitle 2"/>
          <p:cNvSpPr>
            <a:spLocks noGrp="1"/>
          </p:cNvSpPr>
          <p:nvPr>
            <p:ph type="subTitle" idx="1"/>
          </p:nvPr>
        </p:nvSpPr>
        <p:spPr>
          <a:xfrm>
            <a:off x="1371815" y="3886391"/>
            <a:ext cx="6400371" cy="1752378"/>
          </a:xfrm>
        </p:spPr>
        <p:txBody>
          <a:bodyPr/>
          <a:lstStyle>
            <a:lvl1pPr marL="0" indent="0" algn="ctr">
              <a:buNone/>
              <a:defRPr sz="3200">
                <a:latin typeface="Arial Narrow" pitchFamily="34" charset="0"/>
              </a:defRPr>
            </a:lvl1pPr>
            <a:lvl2pPr marL="411571" indent="0" algn="ctr">
              <a:buNone/>
              <a:defRPr/>
            </a:lvl2pPr>
            <a:lvl3pPr marL="823143" indent="0" algn="ctr">
              <a:buNone/>
              <a:defRPr/>
            </a:lvl3pPr>
            <a:lvl4pPr marL="1234714" indent="0" algn="ctr">
              <a:buNone/>
              <a:defRPr/>
            </a:lvl4pPr>
            <a:lvl5pPr marL="1646286" indent="0" algn="ctr">
              <a:buNone/>
              <a:defRPr/>
            </a:lvl5pPr>
            <a:lvl6pPr marL="2057857" indent="0" algn="ctr">
              <a:buNone/>
              <a:defRPr/>
            </a:lvl6pPr>
            <a:lvl7pPr marL="2469429" indent="0" algn="ctr">
              <a:buNone/>
              <a:defRPr/>
            </a:lvl7pPr>
            <a:lvl8pPr marL="2881000" indent="0" algn="ctr">
              <a:buNone/>
              <a:defRPr/>
            </a:lvl8pPr>
            <a:lvl9pPr marL="3292572" indent="0" algn="ctr">
              <a:buNone/>
              <a:defRPr/>
            </a:lvl9pPr>
          </a:lstStyle>
          <a:p>
            <a:r>
              <a:rPr lang="en-US"/>
              <a:t>Click to edit Master subtitle style</a:t>
            </a:r>
          </a:p>
        </p:txBody>
      </p:sp>
    </p:spTree>
    <p:extLst>
      <p:ext uri="{BB962C8B-B14F-4D97-AF65-F5344CB8AC3E}">
        <p14:creationId xmlns:p14="http://schemas.microsoft.com/office/powerpoint/2010/main" val="41446604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36346" y="1788454"/>
            <a:ext cx="6270922" cy="2098226"/>
          </a:xfrm>
        </p:spPr>
        <p:txBody>
          <a:bodyPr anchor="b">
            <a:noAutofit/>
          </a:bodyPr>
          <a:lstStyle>
            <a:lvl1pPr algn="ctr">
              <a:defRPr sz="60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009930" y="3956280"/>
            <a:ext cx="5123755" cy="1086237"/>
          </a:xfrm>
        </p:spPr>
        <p:txBody>
          <a:bodyPr>
            <a:normAutofit/>
          </a:bodyPr>
          <a:lstStyle>
            <a:lvl1pPr marL="0" indent="0" algn="ctr">
              <a:lnSpc>
                <a:spcPct val="112000"/>
              </a:lnSpc>
              <a:spcBef>
                <a:spcPts val="0"/>
              </a:spcBef>
              <a:spcAft>
                <a:spcPts val="0"/>
              </a:spcAft>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64644" y="6453386"/>
            <a:ext cx="1205958" cy="404614"/>
          </a:xfrm>
        </p:spPr>
        <p:txBody>
          <a:bodyPr/>
          <a:lstStyle>
            <a:lvl1pPr>
              <a:defRPr baseline="0">
                <a:solidFill>
                  <a:schemeClr val="tx2"/>
                </a:solidFill>
              </a:defRPr>
            </a:lvl1pPr>
          </a:lstStyle>
          <a:p>
            <a:fld id="{8E04C83D-6B66-4D36-A2E5-053172A06E51}" type="datetime1">
              <a:rPr lang="en-US" smtClean="0"/>
              <a:t>10/2/2020</a:t>
            </a:fld>
            <a:endParaRPr lang="en-US" dirty="0"/>
          </a:p>
        </p:txBody>
      </p:sp>
      <p:sp>
        <p:nvSpPr>
          <p:cNvPr id="5" name="Footer Placeholder 4"/>
          <p:cNvSpPr>
            <a:spLocks noGrp="1"/>
          </p:cNvSpPr>
          <p:nvPr>
            <p:ph type="ftr" sz="quarter" idx="11"/>
          </p:nvPr>
        </p:nvSpPr>
        <p:spPr>
          <a:xfrm>
            <a:off x="1938041" y="6453386"/>
            <a:ext cx="5267533" cy="404614"/>
          </a:xfrm>
        </p:spPr>
        <p:txBody>
          <a:bodyPr/>
          <a:lstStyle>
            <a:lvl1pPr algn="ctr">
              <a:defRPr baseline="0">
                <a:solidFill>
                  <a:schemeClr val="tx2"/>
                </a:solidFill>
              </a:defRPr>
            </a:lvl1pPr>
          </a:lstStyle>
          <a:p>
            <a:r>
              <a:rPr lang="en-US"/>
              <a:t>CSCE-313 Fall 2016</a:t>
            </a:r>
            <a:endParaRPr lang="en-US" dirty="0"/>
          </a:p>
        </p:txBody>
      </p:sp>
      <p:sp>
        <p:nvSpPr>
          <p:cNvPr id="6" name="Slide Number Placeholder 5"/>
          <p:cNvSpPr>
            <a:spLocks noGrp="1"/>
          </p:cNvSpPr>
          <p:nvPr>
            <p:ph type="sldNum" sz="quarter" idx="12"/>
          </p:nvPr>
        </p:nvSpPr>
        <p:spPr>
          <a:xfrm>
            <a:off x="7373012" y="6453386"/>
            <a:ext cx="1197219" cy="404614"/>
          </a:xfrm>
        </p:spPr>
        <p:txBody>
          <a:bodyPr/>
          <a:lstStyle>
            <a:lvl1pPr>
              <a:defRPr baseline="0">
                <a:solidFill>
                  <a:schemeClr val="tx2"/>
                </a:solidFill>
              </a:defRPr>
            </a:lvl1pPr>
          </a:lstStyle>
          <a:p>
            <a:fld id="{72AC53DF-4216-466D-99A7-94400E6C2A25}" type="slidenum">
              <a:rPr lang="en-US" smtClean="0"/>
              <a:pPr/>
              <a:t>‹#›</a:t>
            </a:fld>
            <a:endParaRPr lang="en-US" dirty="0"/>
          </a:p>
        </p:txBody>
      </p:sp>
      <p:grpSp>
        <p:nvGrpSpPr>
          <p:cNvPr id="8" name="Group 7"/>
          <p:cNvGrpSpPr/>
          <p:nvPr/>
        </p:nvGrpSpPr>
        <p:grpSpPr>
          <a:xfrm>
            <a:off x="564643" y="744469"/>
            <a:ext cx="8005589" cy="5349671"/>
            <a:chOff x="564643" y="744469"/>
            <a:chExt cx="8005589" cy="5349671"/>
          </a:xfrm>
        </p:grpSpPr>
        <p:sp>
          <p:nvSpPr>
            <p:cNvPr id="11" name="Freeform 6"/>
            <p:cNvSpPr/>
            <p:nvPr/>
          </p:nvSpPr>
          <p:spPr bwMode="auto">
            <a:xfrm>
              <a:off x="6113972" y="1685652"/>
              <a:ext cx="2456260" cy="4408488"/>
            </a:xfrm>
            <a:custGeom>
              <a:avLst/>
              <a:gdLst/>
              <a:ahLst/>
              <a:cxnLst/>
              <a:rect l="l" t="t" r="r" b="b"/>
              <a:pathLst>
                <a:path w="10000" h="10000">
                  <a:moveTo>
                    <a:pt x="8761" y="0"/>
                  </a:moveTo>
                  <a:lnTo>
                    <a:pt x="10000" y="0"/>
                  </a:lnTo>
                  <a:lnTo>
                    <a:pt x="10000" y="10000"/>
                  </a:lnTo>
                  <a:lnTo>
                    <a:pt x="0" y="10000"/>
                  </a:lnTo>
                  <a:lnTo>
                    <a:pt x="0" y="9357"/>
                  </a:lnTo>
                  <a:lnTo>
                    <a:pt x="8761" y="935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564643" y="744469"/>
              <a:ext cx="2456505" cy="4408488"/>
            </a:xfrm>
            <a:custGeom>
              <a:avLst/>
              <a:gdLst/>
              <a:ahLst/>
              <a:cxnLst/>
              <a:rect l="l" t="t" r="r" b="b"/>
              <a:pathLst>
                <a:path w="10001" h="10000">
                  <a:moveTo>
                    <a:pt x="8762" y="0"/>
                  </a:moveTo>
                  <a:lnTo>
                    <a:pt x="10001" y="0"/>
                  </a:lnTo>
                  <a:lnTo>
                    <a:pt x="10001" y="10000"/>
                  </a:lnTo>
                  <a:lnTo>
                    <a:pt x="1" y="10000"/>
                  </a:lnTo>
                  <a:cubicBezTo>
                    <a:pt x="-2" y="9766"/>
                    <a:pt x="4" y="9586"/>
                    <a:pt x="1" y="9352"/>
                  </a:cubicBezTo>
                  <a:lnTo>
                    <a:pt x="8762" y="9346"/>
                  </a:lnTo>
                  <a:lnTo>
                    <a:pt x="8762"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8137970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78A903-C40D-4EA3-957F-9B41E8F7DB1D}" type="datetime1">
              <a:rPr lang="en-US" smtClean="0"/>
              <a:t>10/2/2020</a:t>
            </a:fld>
            <a:endParaRPr lang="en-US" dirty="0"/>
          </a:p>
        </p:txBody>
      </p:sp>
      <p:sp>
        <p:nvSpPr>
          <p:cNvPr id="5" name="Footer Placeholder 4"/>
          <p:cNvSpPr>
            <a:spLocks noGrp="1"/>
          </p:cNvSpPr>
          <p:nvPr>
            <p:ph type="ftr" sz="quarter" idx="11"/>
          </p:nvPr>
        </p:nvSpPr>
        <p:spPr/>
        <p:txBody>
          <a:bodyPr/>
          <a:lstStyle/>
          <a:p>
            <a:r>
              <a:rPr lang="en-US"/>
              <a:t>CSCE-313 Fall 2016</a:t>
            </a:r>
          </a:p>
        </p:txBody>
      </p:sp>
      <p:sp>
        <p:nvSpPr>
          <p:cNvPr id="6" name="Slide Number Placeholder 5"/>
          <p:cNvSpPr>
            <a:spLocks noGrp="1"/>
          </p:cNvSpPr>
          <p:nvPr>
            <p:ph type="sldNum" sz="quarter" idx="12"/>
          </p:nvPr>
        </p:nvSpPr>
        <p:spPr/>
        <p:txBody>
          <a:bodyPr/>
          <a:lstStyle/>
          <a:p>
            <a:fld id="{1AD93096-5B34-4342-9326-69289CEAE4C2}" type="slidenum">
              <a:rPr lang="en-US" smtClean="0"/>
              <a:pPr/>
              <a:t>‹#›</a:t>
            </a:fld>
            <a:endParaRPr lang="en-US" dirty="0">
              <a:solidFill>
                <a:srgbClr val="FFFFFF"/>
              </a:solidFill>
            </a:endParaRPr>
          </a:p>
        </p:txBody>
      </p:sp>
    </p:spTree>
    <p:extLst>
      <p:ext uri="{BB962C8B-B14F-4D97-AF65-F5344CB8AC3E}">
        <p14:creationId xmlns:p14="http://schemas.microsoft.com/office/powerpoint/2010/main" val="201254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BFC75D8-8B9E-4D4C-8633-85B5DAEFBE96}" type="datetime1">
              <a:rPr lang="en-US" smtClean="0"/>
              <a:t>10/2/2020</a:t>
            </a:fld>
            <a:endParaRPr lang="en-US"/>
          </a:p>
        </p:txBody>
      </p:sp>
      <p:sp>
        <p:nvSpPr>
          <p:cNvPr id="5" name="Footer Placeholder 4"/>
          <p:cNvSpPr>
            <a:spLocks noGrp="1"/>
          </p:cNvSpPr>
          <p:nvPr>
            <p:ph type="ftr" sz="quarter" idx="11"/>
          </p:nvPr>
        </p:nvSpPr>
        <p:spPr/>
        <p:txBody>
          <a:bodyPr/>
          <a:lstStyle/>
          <a:p>
            <a:r>
              <a:rPr lang="en-US"/>
              <a:t>CSCE-313 Fall 2016</a:t>
            </a:r>
          </a:p>
        </p:txBody>
      </p:sp>
      <p:sp>
        <p:nvSpPr>
          <p:cNvPr id="6" name="Slide Number Placeholder 5"/>
          <p:cNvSpPr>
            <a:spLocks noGrp="1"/>
          </p:cNvSpPr>
          <p:nvPr>
            <p:ph type="sldNum" sz="quarter" idx="12"/>
          </p:nvPr>
        </p:nvSpPr>
        <p:spPr/>
        <p:txBody>
          <a:bodyPr/>
          <a:lstStyle/>
          <a:p>
            <a:fld id="{7AF395FF-3EE0-4EB6-A9B0-E04EC8C4F90A}" type="slidenum">
              <a:rPr lang="en-US" smtClean="0"/>
              <a:t>‹#›</a:t>
            </a:fld>
            <a:endParaRPr lang="en-US"/>
          </a:p>
        </p:txBody>
      </p:sp>
    </p:spTree>
    <p:extLst>
      <p:ext uri="{BB962C8B-B14F-4D97-AF65-F5344CB8AC3E}">
        <p14:creationId xmlns:p14="http://schemas.microsoft.com/office/powerpoint/2010/main" val="2208952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73769" y="1301361"/>
            <a:ext cx="7209728" cy="2852737"/>
          </a:xfrm>
        </p:spPr>
        <p:txBody>
          <a:bodyPr anchor="b">
            <a:normAutofit/>
          </a:bodyPr>
          <a:lstStyle>
            <a:lvl1pPr algn="r">
              <a:defRPr sz="60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573769" y="4216328"/>
            <a:ext cx="7209728" cy="1143324"/>
          </a:xfrm>
        </p:spPr>
        <p:txBody>
          <a:bodyPr/>
          <a:lstStyle>
            <a:lvl1pPr marL="0" indent="0" algn="r">
              <a:lnSpc>
                <a:spcPct val="112000"/>
              </a:lnSpc>
              <a:spcBef>
                <a:spcPts val="0"/>
              </a:spcBef>
              <a:spcAft>
                <a:spcPts val="0"/>
              </a:spcAft>
              <a:buNone/>
              <a:defRPr sz="1800">
                <a:solidFill>
                  <a:schemeClr val="tx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554181" y="6453386"/>
            <a:ext cx="1216807" cy="404614"/>
          </a:xfrm>
        </p:spPr>
        <p:txBody>
          <a:bodyPr/>
          <a:lstStyle>
            <a:lvl1pPr>
              <a:defRPr>
                <a:solidFill>
                  <a:schemeClr val="tx2"/>
                </a:solidFill>
              </a:defRPr>
            </a:lvl1pPr>
          </a:lstStyle>
          <a:p>
            <a:pPr algn="r"/>
            <a:fld id="{AE04DDD3-D8D1-43FB-A20C-F2C31471E3E1}" type="datetime1">
              <a:rPr lang="en-US" smtClean="0"/>
              <a:t>10/2/2020</a:t>
            </a:fld>
            <a:endParaRPr lang="en-US" dirty="0"/>
          </a:p>
        </p:txBody>
      </p:sp>
      <p:sp>
        <p:nvSpPr>
          <p:cNvPr id="5" name="Footer Placeholder 4"/>
          <p:cNvSpPr>
            <a:spLocks noGrp="1"/>
          </p:cNvSpPr>
          <p:nvPr>
            <p:ph type="ftr" sz="quarter" idx="11"/>
          </p:nvPr>
        </p:nvSpPr>
        <p:spPr>
          <a:xfrm>
            <a:off x="1938234" y="6453386"/>
            <a:ext cx="5267533" cy="404614"/>
          </a:xfrm>
        </p:spPr>
        <p:txBody>
          <a:bodyPr/>
          <a:lstStyle>
            <a:lvl1pPr algn="ctr">
              <a:defRPr>
                <a:solidFill>
                  <a:schemeClr val="tx2"/>
                </a:solidFill>
              </a:defRPr>
            </a:lvl1pPr>
          </a:lstStyle>
          <a:p>
            <a:r>
              <a:rPr lang="en-US"/>
              <a:t>CSCE-313 Fall 2016</a:t>
            </a:r>
          </a:p>
        </p:txBody>
      </p:sp>
      <p:sp>
        <p:nvSpPr>
          <p:cNvPr id="6" name="Slide Number Placeholder 5"/>
          <p:cNvSpPr>
            <a:spLocks noGrp="1"/>
          </p:cNvSpPr>
          <p:nvPr>
            <p:ph type="sldNum" sz="quarter" idx="12"/>
          </p:nvPr>
        </p:nvSpPr>
        <p:spPr>
          <a:xfrm>
            <a:off x="7373012" y="6453386"/>
            <a:ext cx="1197219" cy="404614"/>
          </a:xfrm>
        </p:spPr>
        <p:txBody>
          <a:bodyPr/>
          <a:lstStyle>
            <a:lvl1pPr>
              <a:defRPr>
                <a:solidFill>
                  <a:schemeClr val="tx2"/>
                </a:solidFill>
              </a:defRPr>
            </a:lvl1pPr>
          </a:lstStyle>
          <a:p>
            <a:pPr algn="ctr"/>
            <a:fld id="{1AD93096-5B34-4342-9326-69289CEAE4C2}" type="slidenum">
              <a:rPr lang="en-US" smtClean="0"/>
              <a:pPr algn="ctr"/>
              <a:t>‹#›</a:t>
            </a:fld>
            <a:endParaRPr lang="en-US" sz="2400" dirty="0">
              <a:solidFill>
                <a:srgbClr val="FFFFFF"/>
              </a:solidFill>
            </a:endParaRPr>
          </a:p>
        </p:txBody>
      </p:sp>
      <p:sp>
        <p:nvSpPr>
          <p:cNvPr id="7" name="Freeform 6"/>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2"/>
          </a:solidFill>
          <a:ln w="0">
            <a:noFill/>
            <a:prstDash val="solid"/>
            <a:round/>
            <a:headEnd/>
            <a:tailEnd/>
          </a:ln>
        </p:spPr>
      </p:sp>
      <p:sp>
        <p:nvSpPr>
          <p:cNvPr id="8" name="Freeform 7" title="Crop Mark"/>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28279515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028700" y="2286000"/>
            <a:ext cx="3335840"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94052" y="2286000"/>
            <a:ext cx="3335840"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lgn="r"/>
            <a:fld id="{E1B223D1-BFFA-4144-89C2-0F38D0EB42F4}" type="datetime1">
              <a:rPr lang="en-US" smtClean="0"/>
              <a:t>10/2/2020</a:t>
            </a:fld>
            <a:endParaRPr lang="en-US" dirty="0"/>
          </a:p>
        </p:txBody>
      </p:sp>
      <p:sp>
        <p:nvSpPr>
          <p:cNvPr id="6" name="Footer Placeholder 5"/>
          <p:cNvSpPr>
            <a:spLocks noGrp="1"/>
          </p:cNvSpPr>
          <p:nvPr>
            <p:ph type="ftr" sz="quarter" idx="11"/>
          </p:nvPr>
        </p:nvSpPr>
        <p:spPr/>
        <p:txBody>
          <a:bodyPr/>
          <a:lstStyle/>
          <a:p>
            <a:r>
              <a:rPr lang="en-US"/>
              <a:t>CSCE-313 Fall 2016</a:t>
            </a:r>
            <a:endParaRPr lang="en-US" dirty="0"/>
          </a:p>
        </p:txBody>
      </p:sp>
      <p:sp>
        <p:nvSpPr>
          <p:cNvPr id="7" name="Slide Number Placeholder 6"/>
          <p:cNvSpPr>
            <a:spLocks noGrp="1"/>
          </p:cNvSpPr>
          <p:nvPr>
            <p:ph type="sldNum" sz="quarter" idx="12"/>
          </p:nvPr>
        </p:nvSpPr>
        <p:spPr/>
        <p:txBody>
          <a:bodyPr/>
          <a:lstStyle/>
          <a:p>
            <a:fld id="{1AD93096-5B34-4342-9326-69289CEAE4C2}" type="slidenum">
              <a:rPr lang="en-US" smtClean="0"/>
              <a:pPr/>
              <a:t>‹#›</a:t>
            </a:fld>
            <a:endParaRPr lang="en-US"/>
          </a:p>
        </p:txBody>
      </p:sp>
    </p:spTree>
    <p:extLst>
      <p:ext uri="{BB962C8B-B14F-4D97-AF65-F5344CB8AC3E}">
        <p14:creationId xmlns:p14="http://schemas.microsoft.com/office/powerpoint/2010/main" val="213618026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72009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28700" y="2340230"/>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1028700" y="3305208"/>
            <a:ext cx="3335839"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93760" y="2349754"/>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893760" y="3305208"/>
            <a:ext cx="3335840"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lgn="r"/>
            <a:fld id="{F0EE4B4A-B8D8-42A0-8CB1-61DD1E68F90B}" type="datetime1">
              <a:rPr lang="en-US" smtClean="0"/>
              <a:t>10/2/2020</a:t>
            </a:fld>
            <a:endParaRPr lang="en-US" dirty="0"/>
          </a:p>
        </p:txBody>
      </p:sp>
      <p:sp>
        <p:nvSpPr>
          <p:cNvPr id="8" name="Footer Placeholder 7"/>
          <p:cNvSpPr>
            <a:spLocks noGrp="1"/>
          </p:cNvSpPr>
          <p:nvPr>
            <p:ph type="ftr" sz="quarter" idx="11"/>
          </p:nvPr>
        </p:nvSpPr>
        <p:spPr/>
        <p:txBody>
          <a:bodyPr/>
          <a:lstStyle/>
          <a:p>
            <a:r>
              <a:rPr lang="en-US"/>
              <a:t>CSCE-313 Fall 2016</a:t>
            </a:r>
          </a:p>
        </p:txBody>
      </p:sp>
      <p:sp>
        <p:nvSpPr>
          <p:cNvPr id="9" name="Slide Number Placeholder 8"/>
          <p:cNvSpPr>
            <a:spLocks noGrp="1"/>
          </p:cNvSpPr>
          <p:nvPr>
            <p:ph type="sldNum" sz="quarter" idx="12"/>
          </p:nvPr>
        </p:nvSpPr>
        <p:spPr/>
        <p:txBody>
          <a:bodyPr/>
          <a:lstStyle/>
          <a:p>
            <a:fld id="{1AD93096-5B34-4342-9326-69289CEAE4C2}" type="slidenum">
              <a:rPr lang="en-US" smtClean="0"/>
              <a:pPr/>
              <a:t>‹#›</a:t>
            </a:fld>
            <a:endParaRPr lang="en-US"/>
          </a:p>
        </p:txBody>
      </p:sp>
    </p:spTree>
    <p:extLst>
      <p:ext uri="{BB962C8B-B14F-4D97-AF65-F5344CB8AC3E}">
        <p14:creationId xmlns:p14="http://schemas.microsoft.com/office/powerpoint/2010/main" val="59246723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lgn="r"/>
            <a:fld id="{4ED082DA-C0C9-496E-996E-5492E28E0C1C}" type="datetime1">
              <a:rPr lang="en-US" smtClean="0"/>
              <a:t>10/2/2020</a:t>
            </a:fld>
            <a:endParaRPr lang="en-US" dirty="0"/>
          </a:p>
        </p:txBody>
      </p:sp>
      <p:sp>
        <p:nvSpPr>
          <p:cNvPr id="4" name="Footer Placeholder 3"/>
          <p:cNvSpPr>
            <a:spLocks noGrp="1"/>
          </p:cNvSpPr>
          <p:nvPr>
            <p:ph type="ftr" sz="quarter" idx="11"/>
          </p:nvPr>
        </p:nvSpPr>
        <p:spPr/>
        <p:txBody>
          <a:bodyPr/>
          <a:lstStyle/>
          <a:p>
            <a:r>
              <a:rPr lang="en-US"/>
              <a:t>CSCE-313 Fall 2016</a:t>
            </a:r>
          </a:p>
        </p:txBody>
      </p:sp>
      <p:sp>
        <p:nvSpPr>
          <p:cNvPr id="5" name="Slide Number Placeholder 4"/>
          <p:cNvSpPr>
            <a:spLocks noGrp="1"/>
          </p:cNvSpPr>
          <p:nvPr>
            <p:ph type="sldNum" sz="quarter" idx="12"/>
          </p:nvPr>
        </p:nvSpPr>
        <p:spPr/>
        <p:txBody>
          <a:bodyPr/>
          <a:lstStyle/>
          <a:p>
            <a:fld id="{1AD93096-5B34-4342-9326-69289CEAE4C2}" type="slidenum">
              <a:rPr lang="en-US" smtClean="0"/>
              <a:pPr/>
              <a:t>‹#›</a:t>
            </a:fld>
            <a:endParaRPr lang="en-US" dirty="0"/>
          </a:p>
        </p:txBody>
      </p:sp>
    </p:spTree>
    <p:extLst>
      <p:ext uri="{BB962C8B-B14F-4D97-AF65-F5344CB8AC3E}">
        <p14:creationId xmlns:p14="http://schemas.microsoft.com/office/powerpoint/2010/main" val="288630374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r"/>
            <a:fld id="{52B43628-3DBE-4B75-92D1-2257A0836D8B}" type="datetime1">
              <a:rPr lang="en-US" smtClean="0"/>
              <a:t>10/2/2020</a:t>
            </a:fld>
            <a:endParaRPr lang="en-US" dirty="0"/>
          </a:p>
        </p:txBody>
      </p:sp>
      <p:sp>
        <p:nvSpPr>
          <p:cNvPr id="3" name="Footer Placeholder 2"/>
          <p:cNvSpPr>
            <a:spLocks noGrp="1"/>
          </p:cNvSpPr>
          <p:nvPr>
            <p:ph type="ftr" sz="quarter" idx="11"/>
          </p:nvPr>
        </p:nvSpPr>
        <p:spPr/>
        <p:txBody>
          <a:bodyPr/>
          <a:lstStyle/>
          <a:p>
            <a:r>
              <a:rPr lang="en-US"/>
              <a:t>CSCE-313 Fall 2016</a:t>
            </a:r>
            <a:endParaRPr lang="en-US" dirty="0"/>
          </a:p>
        </p:txBody>
      </p:sp>
      <p:sp>
        <p:nvSpPr>
          <p:cNvPr id="4" name="Slide Number Placeholder 3"/>
          <p:cNvSpPr>
            <a:spLocks noGrp="1"/>
          </p:cNvSpPr>
          <p:nvPr>
            <p:ph type="sldNum" sz="quarter" idx="12"/>
          </p:nvPr>
        </p:nvSpPr>
        <p:spPr/>
        <p:txBody>
          <a:bodyPr/>
          <a:lstStyle/>
          <a:p>
            <a:fld id="{1AD93096-5B34-4342-9326-69289CEAE4C2}" type="slidenum">
              <a:rPr lang="en-US" smtClean="0"/>
              <a:pPr/>
              <a:t>‹#›</a:t>
            </a:fld>
            <a:endParaRPr lang="en-US" dirty="0"/>
          </a:p>
        </p:txBody>
      </p:sp>
    </p:spTree>
    <p:extLst>
      <p:ext uri="{BB962C8B-B14F-4D97-AF65-F5344CB8AC3E}">
        <p14:creationId xmlns:p14="http://schemas.microsoft.com/office/powerpoint/2010/main" val="63374432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Autofit/>
          </a:bodyPr>
          <a:lstStyle>
            <a:lvl1pPr>
              <a:lnSpc>
                <a:spcPct val="84000"/>
              </a:lnSpc>
              <a:defRPr sz="44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4692015" y="685801"/>
            <a:ext cx="3909060" cy="5175250"/>
          </a:xfrm>
        </p:spPr>
        <p:txBody>
          <a:bodyPr/>
          <a:lstStyle>
            <a:lvl1pPr>
              <a:defRPr sz="1500"/>
            </a:lvl1pPr>
            <a:lvl2pPr>
              <a:defRPr sz="1500"/>
            </a:lvl2pPr>
            <a:lvl3pPr>
              <a:defRPr sz="1350"/>
            </a:lvl3pPr>
            <a:lvl4pPr>
              <a:defRPr sz="135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42925" y="2856344"/>
            <a:ext cx="2891790" cy="3011056"/>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9EEC6E4E-63D6-41AC-9AB1-7E041AC77241}" type="datetime1">
              <a:rPr lang="en-US" smtClean="0"/>
              <a:t>10/2/2020</a:t>
            </a:fld>
            <a:endParaRPr lang="en-US" dirty="0"/>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r>
              <a:rPr lang="en-US"/>
              <a:t>CSCE-313 Fall 2016</a:t>
            </a:r>
            <a:endParaRPr lang="en-US" dirty="0"/>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72AC53DF-4216-466D-99A7-94400E6C2A25}" type="slidenum">
              <a:rPr lang="en-US" sz="1200" smtClean="0">
                <a:solidFill>
                  <a:schemeClr val="tx2"/>
                </a:solidFill>
              </a:rPr>
              <a:pPr/>
              <a:t>‹#›</a:t>
            </a:fld>
            <a:endParaRPr lang="en-US" dirty="0"/>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7846932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rmAutofit/>
          </a:bodyPr>
          <a:lstStyle>
            <a:lvl1pPr>
              <a:lnSpc>
                <a:spcPct val="84000"/>
              </a:lnSpc>
              <a:defRPr sz="44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4149090" y="1"/>
            <a:ext cx="4994910" cy="6857999"/>
          </a:xfrm>
        </p:spPr>
        <p:txBody>
          <a:bodyPr anchor="t">
            <a:normAutofit/>
          </a:bodyPr>
          <a:lstStyle>
            <a:lvl1pPr marL="0" indent="0">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42925" y="2855968"/>
            <a:ext cx="2891790" cy="3011432"/>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pPr algn="r"/>
            <a:fld id="{3BD71135-4A30-41A0-962D-268BC852EF29}" type="datetime1">
              <a:rPr lang="en-US" smtClean="0"/>
              <a:t>10/2/2020</a:t>
            </a:fld>
            <a:endParaRPr lang="en-US" dirty="0"/>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r>
              <a:rPr lang="en-US"/>
              <a:t>CSCE-313 Fall 2016</a:t>
            </a:r>
            <a:endParaRPr lang="en-US" dirty="0"/>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1AD93096-5B34-4342-9326-69289CEAE4C2}" type="slidenum">
              <a:rPr lang="en-US" smtClean="0"/>
              <a:pPr/>
              <a:t>‹#›</a:t>
            </a:fld>
            <a:endParaRPr lang="en-US" dirty="0"/>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7883364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028700" y="2295526"/>
            <a:ext cx="72009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763D20FC-273D-41A4-ABD0-CF8D86F2DFB4}" type="datetime1">
              <a:rPr lang="en-US" smtClean="0"/>
              <a:t>10/2/2020</a:t>
            </a:fld>
            <a:endParaRPr lang="en-US" dirty="0"/>
          </a:p>
        </p:txBody>
      </p:sp>
      <p:sp>
        <p:nvSpPr>
          <p:cNvPr id="5" name="Footer Placeholder 4"/>
          <p:cNvSpPr>
            <a:spLocks noGrp="1"/>
          </p:cNvSpPr>
          <p:nvPr>
            <p:ph type="ftr" sz="quarter" idx="11"/>
          </p:nvPr>
        </p:nvSpPr>
        <p:spPr/>
        <p:txBody>
          <a:bodyPr/>
          <a:lstStyle/>
          <a:p>
            <a:r>
              <a:rPr lang="en-US"/>
              <a:t>CSCE-313 Fall 2016</a:t>
            </a:r>
          </a:p>
        </p:txBody>
      </p:sp>
      <p:sp>
        <p:nvSpPr>
          <p:cNvPr id="6" name="Slide Number Placeholder 5"/>
          <p:cNvSpPr>
            <a:spLocks noGrp="1"/>
          </p:cNvSpPr>
          <p:nvPr>
            <p:ph type="sldNum" sz="quarter" idx="12"/>
          </p:nvPr>
        </p:nvSpPr>
        <p:spPr/>
        <p:txBody>
          <a:bodyPr/>
          <a:lstStyle/>
          <a:p>
            <a:fld id="{72AC53DF-4216-466D-99A7-94400E6C2A25}" type="slidenum">
              <a:rPr lang="en-US" sz="1200" smtClean="0">
                <a:solidFill>
                  <a:schemeClr val="tx2"/>
                </a:solidFill>
              </a:rPr>
              <a:pPr/>
              <a:t>‹#›</a:t>
            </a:fld>
            <a:endParaRPr lang="en-US"/>
          </a:p>
        </p:txBody>
      </p:sp>
    </p:spTree>
    <p:extLst>
      <p:ext uri="{BB962C8B-B14F-4D97-AF65-F5344CB8AC3E}">
        <p14:creationId xmlns:p14="http://schemas.microsoft.com/office/powerpoint/2010/main" val="76299829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0797" y="624156"/>
            <a:ext cx="1490950"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28700" y="624156"/>
            <a:ext cx="5724525"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7639CEB7-A58B-4911-9EF7-B9EEB94AB2FE}" type="datetime1">
              <a:rPr lang="en-US" smtClean="0"/>
              <a:t>10/2/2020</a:t>
            </a:fld>
            <a:endParaRPr lang="en-US" dirty="0"/>
          </a:p>
        </p:txBody>
      </p:sp>
      <p:sp>
        <p:nvSpPr>
          <p:cNvPr id="5" name="Footer Placeholder 4"/>
          <p:cNvSpPr>
            <a:spLocks noGrp="1"/>
          </p:cNvSpPr>
          <p:nvPr>
            <p:ph type="ftr" sz="quarter" idx="11"/>
          </p:nvPr>
        </p:nvSpPr>
        <p:spPr/>
        <p:txBody>
          <a:bodyPr/>
          <a:lstStyle/>
          <a:p>
            <a:r>
              <a:rPr lang="en-US"/>
              <a:t>CSCE-313 Fall 2016</a:t>
            </a:r>
            <a:endParaRPr lang="en-US" dirty="0"/>
          </a:p>
        </p:txBody>
      </p:sp>
      <p:sp>
        <p:nvSpPr>
          <p:cNvPr id="6" name="Slide Number Placeholder 5"/>
          <p:cNvSpPr>
            <a:spLocks noGrp="1"/>
          </p:cNvSpPr>
          <p:nvPr>
            <p:ph type="sldNum" sz="quarter" idx="12"/>
          </p:nvPr>
        </p:nvSpPr>
        <p:spPr/>
        <p:txBody>
          <a:bodyPr/>
          <a:lstStyle/>
          <a:p>
            <a:fld id="{72AC53DF-4216-466D-99A7-94400E6C2A25}" type="slidenum">
              <a:rPr lang="en-US" sz="1200" smtClean="0">
                <a:solidFill>
                  <a:schemeClr val="tx2"/>
                </a:solidFill>
              </a:rPr>
              <a:pPr/>
              <a:t>‹#›</a:t>
            </a:fld>
            <a:endParaRPr lang="en-US" dirty="0"/>
          </a:p>
        </p:txBody>
      </p:sp>
    </p:spTree>
    <p:extLst>
      <p:ext uri="{BB962C8B-B14F-4D97-AF65-F5344CB8AC3E}">
        <p14:creationId xmlns:p14="http://schemas.microsoft.com/office/powerpoint/2010/main" val="289488370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276297C-66DA-42F0-BBB7-0A267487B2D8}" type="datetime1">
              <a:rPr lang="en-US" smtClean="0"/>
              <a:t>10/2/2020</a:t>
            </a:fld>
            <a:endParaRPr lang="en-US" dirty="0"/>
          </a:p>
        </p:txBody>
      </p:sp>
      <p:sp>
        <p:nvSpPr>
          <p:cNvPr id="4" name="Footer Placeholder 3"/>
          <p:cNvSpPr>
            <a:spLocks noGrp="1"/>
          </p:cNvSpPr>
          <p:nvPr>
            <p:ph type="ftr" sz="quarter" idx="11"/>
          </p:nvPr>
        </p:nvSpPr>
        <p:spPr/>
        <p:txBody>
          <a:bodyPr/>
          <a:lstStyle/>
          <a:p>
            <a:r>
              <a:rPr lang="en-US"/>
              <a:t>CSCE-313 Fall 2016</a:t>
            </a:r>
            <a:endParaRPr lang="en-US" dirty="0"/>
          </a:p>
        </p:txBody>
      </p:sp>
      <p:sp>
        <p:nvSpPr>
          <p:cNvPr id="5" name="Slide Number Placeholder 4"/>
          <p:cNvSpPr>
            <a:spLocks noGrp="1"/>
          </p:cNvSpPr>
          <p:nvPr>
            <p:ph type="sldNum" sz="quarter" idx="12"/>
          </p:nvPr>
        </p:nvSpPr>
        <p:spPr/>
        <p:txBody>
          <a:bodyPr/>
          <a:lstStyle/>
          <a:p>
            <a:fld id="{72AC53DF-4216-466D-99A7-94400E6C2A25}" type="slidenum">
              <a:rPr lang="en-US" sz="1200" smtClean="0">
                <a:solidFill>
                  <a:schemeClr val="tx2"/>
                </a:solidFill>
              </a:rPr>
              <a:pPr/>
              <a:t>‹#›</a:t>
            </a:fld>
            <a:endParaRPr lang="en-US" dirty="0"/>
          </a:p>
        </p:txBody>
      </p:sp>
    </p:spTree>
    <p:extLst>
      <p:ext uri="{BB962C8B-B14F-4D97-AF65-F5344CB8AC3E}">
        <p14:creationId xmlns:p14="http://schemas.microsoft.com/office/powerpoint/2010/main" val="2588551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10ED696-2A04-4D00-AEC1-9589A15A0517}" type="datetime1">
              <a:rPr lang="en-US" smtClean="0"/>
              <a:t>10/2/2020</a:t>
            </a:fld>
            <a:endParaRPr lang="en-US"/>
          </a:p>
        </p:txBody>
      </p:sp>
      <p:sp>
        <p:nvSpPr>
          <p:cNvPr id="6" name="Footer Placeholder 5"/>
          <p:cNvSpPr>
            <a:spLocks noGrp="1"/>
          </p:cNvSpPr>
          <p:nvPr>
            <p:ph type="ftr" sz="quarter" idx="11"/>
          </p:nvPr>
        </p:nvSpPr>
        <p:spPr/>
        <p:txBody>
          <a:bodyPr/>
          <a:lstStyle/>
          <a:p>
            <a:r>
              <a:rPr lang="en-US"/>
              <a:t>CSCE-313 Fall 2016</a:t>
            </a:r>
          </a:p>
        </p:txBody>
      </p:sp>
      <p:sp>
        <p:nvSpPr>
          <p:cNvPr id="7" name="Slide Number Placeholder 6"/>
          <p:cNvSpPr>
            <a:spLocks noGrp="1"/>
          </p:cNvSpPr>
          <p:nvPr>
            <p:ph type="sldNum" sz="quarter" idx="12"/>
          </p:nvPr>
        </p:nvSpPr>
        <p:spPr/>
        <p:txBody>
          <a:bodyPr/>
          <a:lstStyle/>
          <a:p>
            <a:fld id="{7AF395FF-3EE0-4EB6-A9B0-E04EC8C4F90A}" type="slidenum">
              <a:rPr lang="en-US" smtClean="0"/>
              <a:t>‹#›</a:t>
            </a:fld>
            <a:endParaRPr lang="en-US"/>
          </a:p>
        </p:txBody>
      </p:sp>
    </p:spTree>
    <p:extLst>
      <p:ext uri="{BB962C8B-B14F-4D97-AF65-F5344CB8AC3E}">
        <p14:creationId xmlns:p14="http://schemas.microsoft.com/office/powerpoint/2010/main" val="421627907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atin typeface="Calibri Light" panose="020F0302020204030204" pitchFamily="34" charset="0"/>
              </a:defRPr>
            </a:lvl1pPr>
          </a:lstStyle>
          <a:p>
            <a:r>
              <a:rPr lang="en-US"/>
              <a:t>Click to edit Master title style</a:t>
            </a:r>
            <a:endParaRPr lang="en-US" dirty="0"/>
          </a:p>
        </p:txBody>
      </p:sp>
      <p:sp>
        <p:nvSpPr>
          <p:cNvPr id="5" name="Date Placeholder 4"/>
          <p:cNvSpPr>
            <a:spLocks noGrp="1"/>
          </p:cNvSpPr>
          <p:nvPr>
            <p:ph type="dt" sz="half" idx="10"/>
          </p:nvPr>
        </p:nvSpPr>
        <p:spPr/>
        <p:txBody>
          <a:bodyPr/>
          <a:lstStyle>
            <a:lvl1pPr>
              <a:defRPr>
                <a:latin typeface="Calibri Light" panose="020F0302020204030204" pitchFamily="34" charset="0"/>
              </a:defRPr>
            </a:lvl1pPr>
          </a:lstStyle>
          <a:p>
            <a:pPr algn="r"/>
            <a:fld id="{9B3F7B26-61AE-478A-90D0-B4DD28ED7890}" type="datetime1">
              <a:rPr lang="en-US" smtClean="0"/>
              <a:t>10/2/2020</a:t>
            </a:fld>
            <a:endParaRPr lang="en-US" dirty="0"/>
          </a:p>
        </p:txBody>
      </p:sp>
      <p:sp>
        <p:nvSpPr>
          <p:cNvPr id="6" name="Footer Placeholder 5"/>
          <p:cNvSpPr>
            <a:spLocks noGrp="1"/>
          </p:cNvSpPr>
          <p:nvPr>
            <p:ph type="ftr" sz="quarter" idx="11"/>
          </p:nvPr>
        </p:nvSpPr>
        <p:spPr/>
        <p:txBody>
          <a:bodyPr/>
          <a:lstStyle>
            <a:lvl1pPr>
              <a:defRPr>
                <a:latin typeface="Calibri Light" panose="020F0302020204030204" pitchFamily="34" charset="0"/>
              </a:defRPr>
            </a:lvl1pPr>
          </a:lstStyle>
          <a:p>
            <a:r>
              <a:rPr lang="en-US"/>
              <a:t>CSCE-313 Fall 2016</a:t>
            </a:r>
          </a:p>
        </p:txBody>
      </p:sp>
      <p:sp>
        <p:nvSpPr>
          <p:cNvPr id="7" name="Slide Number Placeholder 6"/>
          <p:cNvSpPr>
            <a:spLocks noGrp="1"/>
          </p:cNvSpPr>
          <p:nvPr>
            <p:ph type="sldNum" sz="quarter" idx="12"/>
          </p:nvPr>
        </p:nvSpPr>
        <p:spPr/>
        <p:txBody>
          <a:bodyPr/>
          <a:lstStyle>
            <a:lvl1pPr>
              <a:defRPr>
                <a:solidFill>
                  <a:srgbClr val="FFFFFF"/>
                </a:solidFill>
                <a:latin typeface="Calibri Light" panose="020F0302020204030204" pitchFamily="34" charset="0"/>
              </a:defRPr>
            </a:lvl1pPr>
          </a:lstStyle>
          <a:p>
            <a:fld id="{1AD93096-5B34-4342-9326-69289CEAE4C2}" type="slidenum">
              <a:rPr lang="en-US" smtClean="0"/>
              <a:pPr/>
              <a:t>‹#›</a:t>
            </a:fld>
            <a:endParaRPr lang="en-US" dirty="0"/>
          </a:p>
        </p:txBody>
      </p:sp>
      <p:sp>
        <p:nvSpPr>
          <p:cNvPr id="9" name="Content Placeholder 8"/>
          <p:cNvSpPr>
            <a:spLocks noGrp="1"/>
          </p:cNvSpPr>
          <p:nvPr>
            <p:ph sz="quarter" idx="1"/>
          </p:nvPr>
        </p:nvSpPr>
        <p:spPr>
          <a:xfrm>
            <a:off x="2362200" y="1752600"/>
            <a:ext cx="6400800" cy="4419600"/>
          </a:xfrm>
        </p:spPr>
        <p:txBody>
          <a:bodyPr/>
          <a:lstStyle>
            <a:lvl1pPr>
              <a:defRPr>
                <a:latin typeface="Calibri Light" panose="020F0302020204030204" pitchFamily="34" charset="0"/>
              </a:defRPr>
            </a:lvl1pPr>
            <a:lvl2pPr>
              <a:defRPr>
                <a:latin typeface="Calibri Light" panose="020F0302020204030204" pitchFamily="34" charset="0"/>
              </a:defRPr>
            </a:lvl2pPr>
            <a:lvl3pPr>
              <a:defRPr>
                <a:latin typeface="Calibri Light" panose="020F0302020204030204" pitchFamily="34" charset="0"/>
              </a:defRPr>
            </a:lvl3pPr>
            <a:lvl4pPr>
              <a:defRPr>
                <a:latin typeface="Calibri Light" panose="020F0302020204030204" pitchFamily="34" charset="0"/>
              </a:defRPr>
            </a:lvl4pPr>
            <a:lvl5pPr>
              <a:defRPr>
                <a:latin typeface="Calibri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descr="sm_pencil.png"/>
          <p:cNvPicPr>
            <a:picLocks noChangeAspect="1"/>
          </p:cNvPicPr>
          <p:nvPr userDrawn="1"/>
        </p:nvPicPr>
        <p:blipFill>
          <a:blip r:embed="rId2"/>
          <a:stretch>
            <a:fillRect/>
          </a:stretch>
        </p:blipFill>
        <p:spPr>
          <a:xfrm>
            <a:off x="612648" y="1755648"/>
            <a:ext cx="1615307" cy="2145615"/>
          </a:xfrm>
          <a:prstGeom prst="rect">
            <a:avLst/>
          </a:prstGeom>
          <a:ln w="50800" cap="sq" cmpd="dbl">
            <a:solidFill>
              <a:schemeClr val="accent2"/>
            </a:solidFill>
            <a:miter lim="800000"/>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68A0D96-0A4D-4F8C-9B4A-67B9E30C5AEA}" type="datetime1">
              <a:rPr lang="en-US" smtClean="0"/>
              <a:t>10/2/2020</a:t>
            </a:fld>
            <a:endParaRPr lang="en-US"/>
          </a:p>
        </p:txBody>
      </p:sp>
      <p:sp>
        <p:nvSpPr>
          <p:cNvPr id="8" name="Footer Placeholder 7"/>
          <p:cNvSpPr>
            <a:spLocks noGrp="1"/>
          </p:cNvSpPr>
          <p:nvPr>
            <p:ph type="ftr" sz="quarter" idx="11"/>
          </p:nvPr>
        </p:nvSpPr>
        <p:spPr/>
        <p:txBody>
          <a:bodyPr/>
          <a:lstStyle/>
          <a:p>
            <a:r>
              <a:rPr lang="en-US"/>
              <a:t>CSCE-313 Fall 2016</a:t>
            </a:r>
          </a:p>
        </p:txBody>
      </p:sp>
      <p:sp>
        <p:nvSpPr>
          <p:cNvPr id="9" name="Slide Number Placeholder 8"/>
          <p:cNvSpPr>
            <a:spLocks noGrp="1"/>
          </p:cNvSpPr>
          <p:nvPr>
            <p:ph type="sldNum" sz="quarter" idx="12"/>
          </p:nvPr>
        </p:nvSpPr>
        <p:spPr/>
        <p:txBody>
          <a:bodyPr/>
          <a:lstStyle/>
          <a:p>
            <a:fld id="{7AF395FF-3EE0-4EB6-A9B0-E04EC8C4F90A}" type="slidenum">
              <a:rPr lang="en-US" smtClean="0"/>
              <a:t>‹#›</a:t>
            </a:fld>
            <a:endParaRPr lang="en-US"/>
          </a:p>
        </p:txBody>
      </p:sp>
    </p:spTree>
    <p:extLst>
      <p:ext uri="{BB962C8B-B14F-4D97-AF65-F5344CB8AC3E}">
        <p14:creationId xmlns:p14="http://schemas.microsoft.com/office/powerpoint/2010/main" val="2183398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A3E2398-047B-4D6C-AEA4-9C972C8879D5}" type="datetime1">
              <a:rPr lang="en-US" smtClean="0"/>
              <a:t>10/2/2020</a:t>
            </a:fld>
            <a:endParaRPr lang="en-US"/>
          </a:p>
        </p:txBody>
      </p:sp>
      <p:sp>
        <p:nvSpPr>
          <p:cNvPr id="4" name="Footer Placeholder 3"/>
          <p:cNvSpPr>
            <a:spLocks noGrp="1"/>
          </p:cNvSpPr>
          <p:nvPr>
            <p:ph type="ftr" sz="quarter" idx="11"/>
          </p:nvPr>
        </p:nvSpPr>
        <p:spPr/>
        <p:txBody>
          <a:bodyPr/>
          <a:lstStyle/>
          <a:p>
            <a:r>
              <a:rPr lang="en-US"/>
              <a:t>CSCE-313 Fall 2016</a:t>
            </a:r>
          </a:p>
        </p:txBody>
      </p:sp>
      <p:sp>
        <p:nvSpPr>
          <p:cNvPr id="5" name="Slide Number Placeholder 4"/>
          <p:cNvSpPr>
            <a:spLocks noGrp="1"/>
          </p:cNvSpPr>
          <p:nvPr>
            <p:ph type="sldNum" sz="quarter" idx="12"/>
          </p:nvPr>
        </p:nvSpPr>
        <p:spPr/>
        <p:txBody>
          <a:bodyPr/>
          <a:lstStyle/>
          <a:p>
            <a:fld id="{7AF395FF-3EE0-4EB6-A9B0-E04EC8C4F90A}" type="slidenum">
              <a:rPr lang="en-US" smtClean="0"/>
              <a:t>‹#›</a:t>
            </a:fld>
            <a:endParaRPr lang="en-US"/>
          </a:p>
        </p:txBody>
      </p:sp>
    </p:spTree>
    <p:extLst>
      <p:ext uri="{BB962C8B-B14F-4D97-AF65-F5344CB8AC3E}">
        <p14:creationId xmlns:p14="http://schemas.microsoft.com/office/powerpoint/2010/main" val="3356256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079290-A055-4A25-9927-8FE9EC3CD83E}" type="datetime1">
              <a:rPr lang="en-US" smtClean="0"/>
              <a:t>10/2/2020</a:t>
            </a:fld>
            <a:endParaRPr lang="en-US"/>
          </a:p>
        </p:txBody>
      </p:sp>
      <p:sp>
        <p:nvSpPr>
          <p:cNvPr id="3" name="Footer Placeholder 2"/>
          <p:cNvSpPr>
            <a:spLocks noGrp="1"/>
          </p:cNvSpPr>
          <p:nvPr>
            <p:ph type="ftr" sz="quarter" idx="11"/>
          </p:nvPr>
        </p:nvSpPr>
        <p:spPr/>
        <p:txBody>
          <a:bodyPr/>
          <a:lstStyle/>
          <a:p>
            <a:r>
              <a:rPr lang="en-US"/>
              <a:t>CSCE-313 Fall 2016</a:t>
            </a:r>
          </a:p>
        </p:txBody>
      </p:sp>
      <p:sp>
        <p:nvSpPr>
          <p:cNvPr id="4" name="Slide Number Placeholder 3"/>
          <p:cNvSpPr>
            <a:spLocks noGrp="1"/>
          </p:cNvSpPr>
          <p:nvPr>
            <p:ph type="sldNum" sz="quarter" idx="12"/>
          </p:nvPr>
        </p:nvSpPr>
        <p:spPr/>
        <p:txBody>
          <a:bodyPr/>
          <a:lstStyle/>
          <a:p>
            <a:fld id="{7AF395FF-3EE0-4EB6-A9B0-E04EC8C4F90A}" type="slidenum">
              <a:rPr lang="en-US" smtClean="0"/>
              <a:t>‹#›</a:t>
            </a:fld>
            <a:endParaRPr lang="en-US"/>
          </a:p>
        </p:txBody>
      </p:sp>
    </p:spTree>
    <p:extLst>
      <p:ext uri="{BB962C8B-B14F-4D97-AF65-F5344CB8AC3E}">
        <p14:creationId xmlns:p14="http://schemas.microsoft.com/office/powerpoint/2010/main" val="562302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3F10F82-9C0A-4F98-840C-AAFED37A8971}" type="datetime1">
              <a:rPr lang="en-US" smtClean="0"/>
              <a:t>10/2/2020</a:t>
            </a:fld>
            <a:endParaRPr lang="en-US"/>
          </a:p>
        </p:txBody>
      </p:sp>
      <p:sp>
        <p:nvSpPr>
          <p:cNvPr id="6" name="Footer Placeholder 5"/>
          <p:cNvSpPr>
            <a:spLocks noGrp="1"/>
          </p:cNvSpPr>
          <p:nvPr>
            <p:ph type="ftr" sz="quarter" idx="11"/>
          </p:nvPr>
        </p:nvSpPr>
        <p:spPr/>
        <p:txBody>
          <a:bodyPr/>
          <a:lstStyle/>
          <a:p>
            <a:r>
              <a:rPr lang="en-US"/>
              <a:t>CSCE-313 Fall 2016</a:t>
            </a:r>
          </a:p>
        </p:txBody>
      </p:sp>
      <p:sp>
        <p:nvSpPr>
          <p:cNvPr id="7" name="Slide Number Placeholder 6"/>
          <p:cNvSpPr>
            <a:spLocks noGrp="1"/>
          </p:cNvSpPr>
          <p:nvPr>
            <p:ph type="sldNum" sz="quarter" idx="12"/>
          </p:nvPr>
        </p:nvSpPr>
        <p:spPr/>
        <p:txBody>
          <a:bodyPr/>
          <a:lstStyle/>
          <a:p>
            <a:fld id="{7AF395FF-3EE0-4EB6-A9B0-E04EC8C4F90A}" type="slidenum">
              <a:rPr lang="en-US" smtClean="0"/>
              <a:t>‹#›</a:t>
            </a:fld>
            <a:endParaRPr lang="en-US"/>
          </a:p>
        </p:txBody>
      </p:sp>
    </p:spTree>
    <p:extLst>
      <p:ext uri="{BB962C8B-B14F-4D97-AF65-F5344CB8AC3E}">
        <p14:creationId xmlns:p14="http://schemas.microsoft.com/office/powerpoint/2010/main" val="3586567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3EA3ED8-13BD-4BB9-8439-014D98D38106}" type="datetime1">
              <a:rPr lang="en-US" smtClean="0"/>
              <a:t>10/2/2020</a:t>
            </a:fld>
            <a:endParaRPr lang="en-US"/>
          </a:p>
        </p:txBody>
      </p:sp>
      <p:sp>
        <p:nvSpPr>
          <p:cNvPr id="6" name="Footer Placeholder 5"/>
          <p:cNvSpPr>
            <a:spLocks noGrp="1"/>
          </p:cNvSpPr>
          <p:nvPr>
            <p:ph type="ftr" sz="quarter" idx="11"/>
          </p:nvPr>
        </p:nvSpPr>
        <p:spPr/>
        <p:txBody>
          <a:bodyPr/>
          <a:lstStyle/>
          <a:p>
            <a:r>
              <a:rPr lang="en-US"/>
              <a:t>CSCE-313 Fall 2016</a:t>
            </a:r>
          </a:p>
        </p:txBody>
      </p:sp>
      <p:sp>
        <p:nvSpPr>
          <p:cNvPr id="7" name="Slide Number Placeholder 6"/>
          <p:cNvSpPr>
            <a:spLocks noGrp="1"/>
          </p:cNvSpPr>
          <p:nvPr>
            <p:ph type="sldNum" sz="quarter" idx="12"/>
          </p:nvPr>
        </p:nvSpPr>
        <p:spPr/>
        <p:txBody>
          <a:bodyPr/>
          <a:lstStyle/>
          <a:p>
            <a:fld id="{7AF395FF-3EE0-4EB6-A9B0-E04EC8C4F90A}" type="slidenum">
              <a:rPr lang="en-US" smtClean="0"/>
              <a:t>‹#›</a:t>
            </a:fld>
            <a:endParaRPr lang="en-US"/>
          </a:p>
        </p:txBody>
      </p:sp>
    </p:spTree>
    <p:extLst>
      <p:ext uri="{BB962C8B-B14F-4D97-AF65-F5344CB8AC3E}">
        <p14:creationId xmlns:p14="http://schemas.microsoft.com/office/powerpoint/2010/main" val="150040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5.xml"/><Relationship Id="rId7" Type="http://schemas.openxmlformats.org/officeDocument/2006/relationships/image" Target="../media/image1.jpeg"/><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theme" Target="../theme/theme3.xml"/><Relationship Id="rId5" Type="http://schemas.openxmlformats.org/officeDocument/2006/relationships/slideLayout" Target="../slideLayouts/slideLayout27.xml"/><Relationship Id="rId4" Type="http://schemas.openxmlformats.org/officeDocument/2006/relationships/slideLayout" Target="../slideLayouts/slideLayout2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659062-0369-4B9E-BB5B-A195FA1F5947}" type="datetime1">
              <a:rPr lang="en-US" smtClean="0"/>
              <a:t>10/2/2020</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CSCE-313 Fall 2016</a:t>
            </a: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F395FF-3EE0-4EB6-A9B0-E04EC8C4F90A}" type="slidenum">
              <a:rPr lang="en-US" smtClean="0"/>
              <a:t>‹#›</a:t>
            </a:fld>
            <a:endParaRPr lang="en-US"/>
          </a:p>
        </p:txBody>
      </p:sp>
    </p:spTree>
    <p:extLst>
      <p:ext uri="{BB962C8B-B14F-4D97-AF65-F5344CB8AC3E}">
        <p14:creationId xmlns:p14="http://schemas.microsoft.com/office/powerpoint/2010/main" val="1266724834"/>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134B14-3AE8-4401-A081-1A15AC9C7441}" type="datetime1">
              <a:rPr lang="en-US" smtClean="0"/>
              <a:t>10/2/2020</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CSCE-313 Fall 2016</a:t>
            </a: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5BF383-653C-43D3-858D-4B37A89E28E9}" type="slidenum">
              <a:rPr lang="en-US" smtClean="0"/>
              <a:t>‹#›</a:t>
            </a:fld>
            <a:endParaRPr lang="en-US"/>
          </a:p>
        </p:txBody>
      </p:sp>
    </p:spTree>
    <p:extLst>
      <p:ext uri="{BB962C8B-B14F-4D97-AF65-F5344CB8AC3E}">
        <p14:creationId xmlns:p14="http://schemas.microsoft.com/office/powerpoint/2010/main" val="616093738"/>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7"/>
          <a:srcRect/>
          <a:stretch>
            <a:fillRect/>
          </a:stretch>
        </a:blipFill>
        <a:effectLst/>
      </p:bgPr>
    </p:bg>
    <p:spTree>
      <p:nvGrpSpPr>
        <p:cNvPr id="1" name=""/>
        <p:cNvGrpSpPr/>
        <p:nvPr/>
      </p:nvGrpSpPr>
      <p:grpSpPr>
        <a:xfrm>
          <a:off x="0" y="0"/>
          <a:ext cx="0" cy="0"/>
          <a:chOff x="0" y="0"/>
          <a:chExt cx="0" cy="0"/>
        </a:xfrm>
      </p:grpSpPr>
      <p:sp>
        <p:nvSpPr>
          <p:cNvPr id="4113" name="Rectangle 17"/>
          <p:cNvSpPr>
            <a:spLocks noChangeArrowheads="1"/>
          </p:cNvSpPr>
          <p:nvPr/>
        </p:nvSpPr>
        <p:spPr bwMode="auto">
          <a:xfrm>
            <a:off x="365125" y="381000"/>
            <a:ext cx="8410575" cy="1323975"/>
          </a:xfrm>
          <a:prstGeom prst="rect">
            <a:avLst/>
          </a:prstGeom>
          <a:noFill/>
          <a:ln w="9525">
            <a:noFill/>
            <a:miter lim="800000"/>
            <a:headEnd/>
            <a:tailEnd/>
          </a:ln>
          <a:effectLst/>
        </p:spPr>
        <p:txBody>
          <a:bodyPr lIns="92002" tIns="46003" rIns="92002" bIns="46003" anchor="ctr" anchorCtr="1"/>
          <a:lstStyle/>
          <a:p>
            <a:pPr fontAlgn="base">
              <a:lnSpc>
                <a:spcPct val="90000"/>
              </a:lnSpc>
              <a:spcBef>
                <a:spcPct val="0"/>
              </a:spcBef>
              <a:spcAft>
                <a:spcPct val="0"/>
              </a:spcAft>
              <a:defRPr/>
            </a:pPr>
            <a:endParaRPr lang="en-US" sz="3200" dirty="0">
              <a:solidFill>
                <a:srgbClr val="FFFFFF"/>
              </a:solidFill>
              <a:effectLst>
                <a:outerShdw blurRad="38100" dist="38100" dir="2700000" algn="tl">
                  <a:srgbClr val="000000"/>
                </a:outerShdw>
              </a:effectLst>
              <a:latin typeface="Neo Sans Intel Medium" pitchFamily="34" charset="0"/>
            </a:endParaRPr>
          </a:p>
        </p:txBody>
      </p:sp>
      <p:sp>
        <p:nvSpPr>
          <p:cNvPr id="4114" name="Rectangle 18"/>
          <p:cNvSpPr>
            <a:spLocks noChangeArrowheads="1"/>
          </p:cNvSpPr>
          <p:nvPr/>
        </p:nvSpPr>
        <p:spPr bwMode="auto">
          <a:xfrm>
            <a:off x="366713" y="1793875"/>
            <a:ext cx="8407400" cy="4168775"/>
          </a:xfrm>
          <a:prstGeom prst="rect">
            <a:avLst/>
          </a:prstGeom>
          <a:noFill/>
          <a:ln w="9525">
            <a:noFill/>
            <a:miter lim="800000"/>
            <a:headEnd/>
            <a:tailEnd/>
          </a:ln>
          <a:effectLst/>
        </p:spPr>
        <p:txBody>
          <a:bodyPr lIns="91368" tIns="45686" rIns="91368" bIns="45686" anchorCtr="1"/>
          <a:lstStyle/>
          <a:p>
            <a:pPr marL="225414" indent="-225414" fontAlgn="base">
              <a:spcBef>
                <a:spcPct val="0"/>
              </a:spcBef>
              <a:spcAft>
                <a:spcPct val="0"/>
              </a:spcAft>
              <a:buFont typeface="Wingdings" pitchFamily="2" charset="2"/>
              <a:buChar char=""/>
              <a:defRPr/>
            </a:pPr>
            <a:endParaRPr lang="en-US" sz="2400" dirty="0">
              <a:solidFill>
                <a:srgbClr val="FFFFFF"/>
              </a:solidFill>
              <a:effectLst>
                <a:outerShdw blurRad="38100" dist="38100" dir="2700000" algn="tl">
                  <a:srgbClr val="000000"/>
                </a:outerShdw>
              </a:effectLst>
            </a:endParaRPr>
          </a:p>
        </p:txBody>
      </p:sp>
      <p:sp>
        <p:nvSpPr>
          <p:cNvPr id="4115" name="Rectangle 19"/>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35" tIns="45718" rIns="91435" bIns="45718" numCol="1" anchor="ctr" anchorCtr="0" compatLnSpc="1">
            <a:prstTxWarp prst="textNoShape">
              <a:avLst/>
            </a:prstTxWarp>
          </a:bodyPr>
          <a:lstStyle/>
          <a:p>
            <a:pPr lvl="0"/>
            <a:r>
              <a:rPr lang="en-US"/>
              <a:t>Click to edit Master title style</a:t>
            </a:r>
            <a:endParaRPr lang="en-US" dirty="0"/>
          </a:p>
        </p:txBody>
      </p:sp>
      <p:sp>
        <p:nvSpPr>
          <p:cNvPr id="4116" name="Rectangle 20"/>
          <p:cNvSpPr>
            <a:spLocks noGrp="1" noChangeArrowheads="1"/>
          </p:cNvSpPr>
          <p:nvPr>
            <p:ph type="body" idx="1"/>
          </p:nvPr>
        </p:nvSpPr>
        <p:spPr bwMode="auto">
          <a:xfrm>
            <a:off x="457200" y="1600200"/>
            <a:ext cx="8229600" cy="4279900"/>
          </a:xfrm>
          <a:prstGeom prst="rect">
            <a:avLst/>
          </a:prstGeom>
          <a:noFill/>
          <a:ln w="9525">
            <a:noFill/>
            <a:miter lim="800000"/>
            <a:headEnd/>
            <a:tailEnd/>
          </a:ln>
          <a:effectLst/>
        </p:spPr>
        <p:txBody>
          <a:bodyPr vert="horz" wrap="square" lIns="91435" tIns="45718" rIns="91435" bIns="4571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8" name="Footer Placeholder 7"/>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defRPr sz="1200" b="0" dirty="0" smtClean="0">
                <a:solidFill>
                  <a:srgbClr val="FFFFFF">
                    <a:tint val="75000"/>
                  </a:srgbClr>
                </a:solidFill>
                <a:latin typeface="Arial" charset="0"/>
              </a:defRPr>
            </a:lvl1pPr>
          </a:lstStyle>
          <a:p>
            <a:pPr fontAlgn="base">
              <a:spcBef>
                <a:spcPct val="0"/>
              </a:spcBef>
              <a:spcAft>
                <a:spcPct val="0"/>
              </a:spcAft>
              <a:defRPr/>
            </a:pPr>
            <a:r>
              <a:rPr lang="en-US"/>
              <a:t>CSCE-313 Fall 2016</a:t>
            </a:r>
          </a:p>
        </p:txBody>
      </p:sp>
    </p:spTree>
    <p:extLst>
      <p:ext uri="{BB962C8B-B14F-4D97-AF65-F5344CB8AC3E}">
        <p14:creationId xmlns:p14="http://schemas.microsoft.com/office/powerpoint/2010/main" val="4180775923"/>
      </p:ext>
    </p:extLst>
  </p:cSld>
  <p:clrMap bg1="dk2" tx1="lt1" bg2="dk1" tx2="lt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Lst>
  <p:transition>
    <p:fade/>
  </p:transition>
  <p:hf sldNum="0" hdr="0" ftr="0" dt="0"/>
  <p:txStyles>
    <p:titleStyle>
      <a:lvl1pPr algn="ctr" rtl="0" fontAlgn="base">
        <a:lnSpc>
          <a:spcPct val="90000"/>
        </a:lnSpc>
        <a:spcBef>
          <a:spcPct val="0"/>
        </a:spcBef>
        <a:spcAft>
          <a:spcPct val="0"/>
        </a:spcAft>
        <a:defRPr sz="3400">
          <a:solidFill>
            <a:schemeClr val="tx1"/>
          </a:solidFill>
          <a:effectLst>
            <a:outerShdw blurRad="38100" dist="38100" dir="2700000" algn="tl">
              <a:srgbClr val="000000">
                <a:alpha val="43137"/>
              </a:srgbClr>
            </a:outerShdw>
          </a:effectLst>
          <a:latin typeface="+mj-lt"/>
          <a:ea typeface="+mj-ea"/>
          <a:cs typeface="+mj-cs"/>
        </a:defRPr>
      </a:lvl1pPr>
      <a:lvl2pPr algn="ctr" rtl="0" fontAlgn="base">
        <a:lnSpc>
          <a:spcPct val="90000"/>
        </a:lnSpc>
        <a:spcBef>
          <a:spcPct val="0"/>
        </a:spcBef>
        <a:spcAft>
          <a:spcPct val="0"/>
        </a:spcAft>
        <a:defRPr sz="3400">
          <a:solidFill>
            <a:schemeClr val="tx1"/>
          </a:solidFill>
          <a:effectLst>
            <a:outerShdw blurRad="38100" dist="38100" dir="2700000" algn="tl">
              <a:srgbClr val="000000"/>
            </a:outerShdw>
          </a:effectLst>
          <a:latin typeface="Neo Sans Intel Medium" pitchFamily="34" charset="0"/>
          <a:cs typeface="Arial" charset="0"/>
        </a:defRPr>
      </a:lvl2pPr>
      <a:lvl3pPr algn="ctr" rtl="0" fontAlgn="base">
        <a:lnSpc>
          <a:spcPct val="90000"/>
        </a:lnSpc>
        <a:spcBef>
          <a:spcPct val="0"/>
        </a:spcBef>
        <a:spcAft>
          <a:spcPct val="0"/>
        </a:spcAft>
        <a:defRPr sz="3400">
          <a:solidFill>
            <a:schemeClr val="tx1"/>
          </a:solidFill>
          <a:effectLst>
            <a:outerShdw blurRad="38100" dist="38100" dir="2700000" algn="tl">
              <a:srgbClr val="000000"/>
            </a:outerShdw>
          </a:effectLst>
          <a:latin typeface="Neo Sans Intel Medium" pitchFamily="34" charset="0"/>
          <a:cs typeface="Arial" charset="0"/>
        </a:defRPr>
      </a:lvl3pPr>
      <a:lvl4pPr algn="ctr" rtl="0" fontAlgn="base">
        <a:lnSpc>
          <a:spcPct val="90000"/>
        </a:lnSpc>
        <a:spcBef>
          <a:spcPct val="0"/>
        </a:spcBef>
        <a:spcAft>
          <a:spcPct val="0"/>
        </a:spcAft>
        <a:defRPr sz="3400">
          <a:solidFill>
            <a:schemeClr val="tx1"/>
          </a:solidFill>
          <a:effectLst>
            <a:outerShdw blurRad="38100" dist="38100" dir="2700000" algn="tl">
              <a:srgbClr val="000000"/>
            </a:outerShdw>
          </a:effectLst>
          <a:latin typeface="Neo Sans Intel Medium" pitchFamily="34" charset="0"/>
          <a:cs typeface="Arial" charset="0"/>
        </a:defRPr>
      </a:lvl4pPr>
      <a:lvl5pPr algn="ctr" rtl="0" fontAlgn="base">
        <a:lnSpc>
          <a:spcPct val="90000"/>
        </a:lnSpc>
        <a:spcBef>
          <a:spcPct val="0"/>
        </a:spcBef>
        <a:spcAft>
          <a:spcPct val="0"/>
        </a:spcAft>
        <a:defRPr sz="3400">
          <a:solidFill>
            <a:schemeClr val="tx1"/>
          </a:solidFill>
          <a:effectLst>
            <a:outerShdw blurRad="38100" dist="38100" dir="2700000" algn="tl">
              <a:srgbClr val="000000"/>
            </a:outerShdw>
          </a:effectLst>
          <a:latin typeface="Neo Sans Intel Medium" pitchFamily="34" charset="0"/>
          <a:cs typeface="Arial" charset="0"/>
        </a:defRPr>
      </a:lvl5pPr>
      <a:lvl6pPr marL="457177" algn="ctr" rtl="0" eaLnBrk="1" fontAlgn="base" hangingPunct="1">
        <a:lnSpc>
          <a:spcPct val="90000"/>
        </a:lnSpc>
        <a:spcBef>
          <a:spcPct val="0"/>
        </a:spcBef>
        <a:spcAft>
          <a:spcPct val="0"/>
        </a:spcAft>
        <a:defRPr sz="3200">
          <a:solidFill>
            <a:schemeClr val="tx1"/>
          </a:solidFill>
          <a:effectLst>
            <a:outerShdw blurRad="38100" dist="38100" dir="2700000" algn="tl">
              <a:srgbClr val="000000"/>
            </a:outerShdw>
          </a:effectLst>
          <a:latin typeface="Neo Sans Intel Medium" pitchFamily="34" charset="0"/>
          <a:cs typeface="Arial" charset="0"/>
        </a:defRPr>
      </a:lvl6pPr>
      <a:lvl7pPr marL="914354" algn="ctr" rtl="0" eaLnBrk="1" fontAlgn="base" hangingPunct="1">
        <a:lnSpc>
          <a:spcPct val="90000"/>
        </a:lnSpc>
        <a:spcBef>
          <a:spcPct val="0"/>
        </a:spcBef>
        <a:spcAft>
          <a:spcPct val="0"/>
        </a:spcAft>
        <a:defRPr sz="3200">
          <a:solidFill>
            <a:schemeClr val="tx1"/>
          </a:solidFill>
          <a:effectLst>
            <a:outerShdw blurRad="38100" dist="38100" dir="2700000" algn="tl">
              <a:srgbClr val="000000"/>
            </a:outerShdw>
          </a:effectLst>
          <a:latin typeface="Neo Sans Intel Medium" pitchFamily="34" charset="0"/>
          <a:cs typeface="Arial" charset="0"/>
        </a:defRPr>
      </a:lvl7pPr>
      <a:lvl8pPr marL="1371532" algn="ctr" rtl="0" eaLnBrk="1" fontAlgn="base" hangingPunct="1">
        <a:lnSpc>
          <a:spcPct val="90000"/>
        </a:lnSpc>
        <a:spcBef>
          <a:spcPct val="0"/>
        </a:spcBef>
        <a:spcAft>
          <a:spcPct val="0"/>
        </a:spcAft>
        <a:defRPr sz="3200">
          <a:solidFill>
            <a:schemeClr val="tx1"/>
          </a:solidFill>
          <a:effectLst>
            <a:outerShdw blurRad="38100" dist="38100" dir="2700000" algn="tl">
              <a:srgbClr val="000000"/>
            </a:outerShdw>
          </a:effectLst>
          <a:latin typeface="Neo Sans Intel Medium" pitchFamily="34" charset="0"/>
          <a:cs typeface="Arial" charset="0"/>
        </a:defRPr>
      </a:lvl8pPr>
      <a:lvl9pPr marL="1828709" algn="ctr" rtl="0" eaLnBrk="1" fontAlgn="base" hangingPunct="1">
        <a:lnSpc>
          <a:spcPct val="90000"/>
        </a:lnSpc>
        <a:spcBef>
          <a:spcPct val="0"/>
        </a:spcBef>
        <a:spcAft>
          <a:spcPct val="0"/>
        </a:spcAft>
        <a:defRPr sz="3200">
          <a:solidFill>
            <a:schemeClr val="tx1"/>
          </a:solidFill>
          <a:effectLst>
            <a:outerShdw blurRad="38100" dist="38100" dir="2700000" algn="tl">
              <a:srgbClr val="000000"/>
            </a:outerShdw>
          </a:effectLst>
          <a:latin typeface="Neo Sans Intel Medium" pitchFamily="34" charset="0"/>
          <a:cs typeface="Arial" charset="0"/>
        </a:defRPr>
      </a:lvl9pPr>
    </p:titleStyle>
    <p:bodyStyle>
      <a:lvl1pPr marL="223838" indent="-223838" algn="l" rtl="0" fontAlgn="base">
        <a:lnSpc>
          <a:spcPct val="95000"/>
        </a:lnSpc>
        <a:spcBef>
          <a:spcPct val="30000"/>
        </a:spcBef>
        <a:spcAft>
          <a:spcPct val="0"/>
        </a:spcAft>
        <a:buClr>
          <a:schemeClr val="tx1"/>
        </a:buClr>
        <a:buFont typeface="Arial" panose="020B0604020202020204" pitchFamily="34" charset="0"/>
        <a:buChar char="•"/>
        <a:defRPr sz="2800">
          <a:solidFill>
            <a:schemeClr val="tx1"/>
          </a:solidFill>
          <a:effectLst>
            <a:outerShdw blurRad="38100" dist="38100" dir="2700000" algn="tl">
              <a:srgbClr val="000000">
                <a:alpha val="43137"/>
              </a:srgbClr>
            </a:outerShdw>
          </a:effectLst>
          <a:latin typeface="+mn-lt"/>
          <a:ea typeface="+mn-ea"/>
          <a:cs typeface="+mn-cs"/>
        </a:defRPr>
      </a:lvl1pPr>
      <a:lvl2pPr marL="568325" indent="-223838" algn="l" rtl="0" fontAlgn="base">
        <a:lnSpc>
          <a:spcPct val="95000"/>
        </a:lnSpc>
        <a:spcBef>
          <a:spcPct val="30000"/>
        </a:spcBef>
        <a:spcAft>
          <a:spcPct val="0"/>
        </a:spcAft>
        <a:buClr>
          <a:schemeClr val="tx1"/>
        </a:buClr>
        <a:buChar char="–"/>
        <a:defRPr sz="2400">
          <a:solidFill>
            <a:schemeClr val="tx1"/>
          </a:solidFill>
          <a:effectLst>
            <a:outerShdw blurRad="38100" dist="38100" dir="2700000" algn="tl">
              <a:srgbClr val="000000">
                <a:alpha val="43137"/>
              </a:srgbClr>
            </a:outerShdw>
          </a:effectLst>
          <a:latin typeface="+mn-lt"/>
          <a:cs typeface="+mn-cs"/>
        </a:defRPr>
      </a:lvl2pPr>
      <a:lvl3pPr marL="912813" indent="-223838" algn="l" rtl="0" fontAlgn="base">
        <a:lnSpc>
          <a:spcPct val="95000"/>
        </a:lnSpc>
        <a:spcBef>
          <a:spcPct val="30000"/>
        </a:spcBef>
        <a:spcAft>
          <a:spcPct val="0"/>
        </a:spcAft>
        <a:buClr>
          <a:schemeClr val="tx1"/>
        </a:buClr>
        <a:buChar char="–"/>
        <a:defRPr sz="2400">
          <a:solidFill>
            <a:schemeClr val="tx1"/>
          </a:solidFill>
          <a:effectLst>
            <a:outerShdw blurRad="38100" dist="38100" dir="2700000" algn="tl">
              <a:srgbClr val="000000">
                <a:alpha val="43137"/>
              </a:srgbClr>
            </a:outerShdw>
          </a:effectLst>
          <a:latin typeface="+mn-lt"/>
          <a:cs typeface="+mn-cs"/>
        </a:defRPr>
      </a:lvl3pPr>
      <a:lvl4pPr marL="1381125" indent="-238125" algn="l" rtl="0" fontAlgn="base">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4pPr>
      <a:lvl5pPr marL="1725613" indent="-228600" algn="l" rtl="0" fontAlgn="base">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5pPr>
      <a:lvl6pPr marL="2184291" indent="-230177" algn="l" rtl="0" eaLnBrk="1" fontAlgn="base" hangingPunct="1">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6pPr>
      <a:lvl7pPr marL="2641468" indent="-230177" algn="l" rtl="0" eaLnBrk="1" fontAlgn="base" hangingPunct="1">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7pPr>
      <a:lvl8pPr marL="3098645" indent="-230177" algn="l" rtl="0" eaLnBrk="1" fontAlgn="base" hangingPunct="1">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8pPr>
      <a:lvl9pPr marL="3555822" indent="-230177" algn="l" rtl="0" eaLnBrk="1" fontAlgn="base" hangingPunct="1">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7"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3"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7" algn="l" defTabSz="914354"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8700" y="685800"/>
            <a:ext cx="72009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28700" y="2286000"/>
            <a:ext cx="72009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42987" y="6453386"/>
            <a:ext cx="903429" cy="404614"/>
          </a:xfrm>
          <a:prstGeom prst="rect">
            <a:avLst/>
          </a:prstGeom>
        </p:spPr>
        <p:txBody>
          <a:bodyPr vert="horz" lIns="91440" tIns="45720" rIns="91440" bIns="45720" rtlCol="0" anchor="ctr"/>
          <a:lstStyle>
            <a:lvl1pPr algn="l">
              <a:defRPr sz="1000" baseline="0">
                <a:solidFill>
                  <a:schemeClr val="tx2"/>
                </a:solidFill>
              </a:defRPr>
            </a:lvl1pPr>
          </a:lstStyle>
          <a:p>
            <a:fld id="{1FEE336A-FB32-49BC-9C8F-6668515A90C7}" type="datetime1">
              <a:rPr lang="en-US" smtClean="0"/>
              <a:t>10/2/2020</a:t>
            </a:fld>
            <a:endParaRPr lang="en-US"/>
          </a:p>
        </p:txBody>
      </p:sp>
      <p:sp>
        <p:nvSpPr>
          <p:cNvPr id="5" name="Footer Placeholder 4"/>
          <p:cNvSpPr>
            <a:spLocks noGrp="1"/>
          </p:cNvSpPr>
          <p:nvPr>
            <p:ph type="ftr" sz="quarter" idx="3"/>
          </p:nvPr>
        </p:nvSpPr>
        <p:spPr>
          <a:xfrm>
            <a:off x="2170173" y="6453386"/>
            <a:ext cx="4710623" cy="404614"/>
          </a:xfrm>
          <a:prstGeom prst="rect">
            <a:avLst/>
          </a:prstGeom>
        </p:spPr>
        <p:txBody>
          <a:bodyPr vert="horz" lIns="91440" tIns="45720" rIns="91440" bIns="45720" rtlCol="0" anchor="ctr"/>
          <a:lstStyle>
            <a:lvl1pPr algn="l">
              <a:defRPr sz="1000" baseline="0">
                <a:solidFill>
                  <a:schemeClr val="tx2"/>
                </a:solidFill>
              </a:defRPr>
            </a:lvl1pPr>
          </a:lstStyle>
          <a:p>
            <a:r>
              <a:rPr lang="en-US"/>
              <a:t>CSCE-313 Fall 2016</a:t>
            </a:r>
          </a:p>
        </p:txBody>
      </p:sp>
      <p:sp>
        <p:nvSpPr>
          <p:cNvPr id="6" name="Slide Number Placeholder 5"/>
          <p:cNvSpPr>
            <a:spLocks noGrp="1"/>
          </p:cNvSpPr>
          <p:nvPr>
            <p:ph type="sldNum" sz="quarter" idx="4"/>
          </p:nvPr>
        </p:nvSpPr>
        <p:spPr>
          <a:xfrm>
            <a:off x="7104552" y="6453386"/>
            <a:ext cx="1197219" cy="404614"/>
          </a:xfrm>
          <a:prstGeom prst="rect">
            <a:avLst/>
          </a:prstGeom>
        </p:spPr>
        <p:txBody>
          <a:bodyPr vert="horz" lIns="91440" tIns="45720" rIns="91440" bIns="45720" rtlCol="0" anchor="ctr"/>
          <a:lstStyle>
            <a:lvl1pPr algn="r">
              <a:defRPr sz="1000" baseline="0">
                <a:solidFill>
                  <a:schemeClr val="tx2"/>
                </a:solidFill>
              </a:defRPr>
            </a:lvl1pPr>
          </a:lstStyle>
          <a:p>
            <a:fld id="{7AF395FF-3EE0-4EB6-A9B0-E04EC8C4F90A}" type="slidenum">
              <a:rPr lang="en-US" smtClean="0"/>
              <a:t>‹#›</a:t>
            </a:fld>
            <a:endParaRPr lang="en-US"/>
          </a:p>
        </p:txBody>
      </p:sp>
      <p:sp>
        <p:nvSpPr>
          <p:cNvPr id="9" name="Rectangle 8"/>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title="Side bar"/>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4700935"/>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36" r:id="rId12"/>
    <p:sldLayoutId id="2147483702" r:id="rId13"/>
  </p:sldLayoutIdLst>
  <p:hf sldNum="0" hdr="0" ftr="0" dt="0"/>
  <p:txStyles>
    <p:titleStyle>
      <a:lvl1pPr algn="l" defTabSz="6858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12">
          <p15:clr>
            <a:srgbClr val="F26B43"/>
          </p15:clr>
        </p15:guide>
        <p15:guide id="2" pos="936">
          <p15:clr>
            <a:srgbClr val="F26B43"/>
          </p15:clr>
        </p15:guide>
        <p15:guide id="3" pos="864">
          <p15:clr>
            <a:srgbClr val="F26B43"/>
          </p15:clr>
        </p15:guide>
        <p15:guide id="0" orient="horz" pos="1368">
          <p15:clr>
            <a:srgbClr val="F26B43"/>
          </p15:clr>
        </p15:guide>
        <p15:guide id="4" orient="horz" pos="1440">
          <p15:clr>
            <a:srgbClr val="F26B43"/>
          </p15:clr>
        </p15:guide>
        <p15:guide id="5" orient="horz" pos="3696">
          <p15:clr>
            <a:srgbClr val="F26B43"/>
          </p15:clr>
        </p15:guide>
        <p15:guide id="6" orient="horz" pos="432">
          <p15:clr>
            <a:srgbClr val="F26B43"/>
          </p15:clr>
        </p15:guide>
        <p15:guide id="7" orient="horz" pos="1512">
          <p15:clr>
            <a:srgbClr val="F26B43"/>
          </p15:clr>
        </p15:guide>
        <p15:guide id="8" pos="5184">
          <p15:clr>
            <a:srgbClr val="F26B43"/>
          </p15:clr>
        </p15:guide>
        <p15:guide id="9" pos="702">
          <p15:clr>
            <a:srgbClr val="F26B43"/>
          </p15:clr>
        </p15:guide>
        <p15:guide id="10" pos="64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8.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9.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9.xml"/><Relationship Id="rId1" Type="http://schemas.openxmlformats.org/officeDocument/2006/relationships/vmlDrawing" Target="../drawings/vmlDrawing2.vml"/><Relationship Id="rId4" Type="http://schemas.openxmlformats.org/officeDocument/2006/relationships/image" Target="../media/image3.e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9.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741909" y="1823502"/>
            <a:ext cx="7660181" cy="2250968"/>
          </a:xfrm>
        </p:spPr>
        <p:txBody>
          <a:bodyPr>
            <a:normAutofit/>
          </a:bodyPr>
          <a:lstStyle/>
          <a:p>
            <a:r>
              <a:rPr lang="en-US" sz="6000" dirty="0">
                <a:solidFill>
                  <a:schemeClr val="accent1">
                    <a:lumMod val="75000"/>
                  </a:schemeClr>
                </a:solidFill>
              </a:rPr>
              <a:t>Unix Process Scheduling</a:t>
            </a:r>
            <a:endParaRPr lang="en-US" sz="1400" dirty="0">
              <a:solidFill>
                <a:schemeClr val="accent1">
                  <a:lumMod val="75000"/>
                </a:schemeClr>
              </a:solidFill>
            </a:endParaRPr>
          </a:p>
        </p:txBody>
      </p:sp>
      <p:sp>
        <p:nvSpPr>
          <p:cNvPr id="3" name="Rectangle 2"/>
          <p:cNvSpPr>
            <a:spLocks noGrp="1"/>
          </p:cNvSpPr>
          <p:nvPr>
            <p:ph type="subTitle" idx="1"/>
          </p:nvPr>
        </p:nvSpPr>
        <p:spPr>
          <a:solidFill>
            <a:schemeClr val="accent2"/>
          </a:solidFill>
        </p:spPr>
        <p:txBody>
          <a:bodyPr>
            <a:normAutofit/>
          </a:bodyPr>
          <a:lstStyle/>
          <a:p>
            <a:r>
              <a:rPr lang="en-US" dirty="0">
                <a:solidFill>
                  <a:schemeClr val="bg1"/>
                </a:solidFill>
              </a:rPr>
              <a:t>Tanzir Ahmed</a:t>
            </a:r>
            <a:br>
              <a:rPr lang="en-US" dirty="0">
                <a:solidFill>
                  <a:schemeClr val="bg1"/>
                </a:solidFill>
              </a:rPr>
            </a:br>
            <a:r>
              <a:rPr lang="en-US" dirty="0">
                <a:solidFill>
                  <a:schemeClr val="bg1"/>
                </a:solidFill>
              </a:rPr>
              <a:t>CSCE 313 Fall 2020</a:t>
            </a:r>
          </a:p>
        </p:txBody>
      </p:sp>
      <p:sp>
        <p:nvSpPr>
          <p:cNvPr id="5" name="TextBox 4"/>
          <p:cNvSpPr txBox="1"/>
          <p:nvPr/>
        </p:nvSpPr>
        <p:spPr>
          <a:xfrm>
            <a:off x="429908" y="381000"/>
            <a:ext cx="3619773" cy="830997"/>
          </a:xfrm>
          <a:prstGeom prst="rect">
            <a:avLst/>
          </a:prstGeom>
          <a:solidFill>
            <a:srgbClr val="FFC000"/>
          </a:solidFill>
        </p:spPr>
        <p:txBody>
          <a:bodyPr wrap="none" rtlCol="0">
            <a:spAutoFit/>
          </a:bodyPr>
          <a:lstStyle/>
          <a:p>
            <a:r>
              <a:rPr lang="en-US" sz="2400" dirty="0"/>
              <a:t>Reading Reference: </a:t>
            </a:r>
          </a:p>
          <a:p>
            <a:r>
              <a:rPr lang="en-US" sz="2400" dirty="0"/>
              <a:t>	Textbook: Chapter 7</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1031577" y="312992"/>
            <a:ext cx="7200900" cy="1485900"/>
          </a:xfrm>
        </p:spPr>
        <p:txBody>
          <a:bodyPr>
            <a:normAutofit fontScale="90000"/>
          </a:bodyPr>
          <a:lstStyle/>
          <a:p>
            <a:r>
              <a:rPr lang="en-US" dirty="0"/>
              <a:t>P1: First In First Out (FIFO) or FCFS (First Come First Served)</a:t>
            </a:r>
          </a:p>
        </p:txBody>
      </p:sp>
      <p:sp>
        <p:nvSpPr>
          <p:cNvPr id="43011" name="Content Placeholder 2"/>
          <p:cNvSpPr>
            <a:spLocks noGrp="1"/>
          </p:cNvSpPr>
          <p:nvPr>
            <p:ph idx="1"/>
          </p:nvPr>
        </p:nvSpPr>
        <p:spPr>
          <a:xfrm>
            <a:off x="455106" y="1483114"/>
            <a:ext cx="7200900" cy="3581400"/>
          </a:xfrm>
        </p:spPr>
        <p:txBody>
          <a:bodyPr>
            <a:normAutofit/>
          </a:bodyPr>
          <a:lstStyle/>
          <a:p>
            <a:r>
              <a:rPr lang="en-US" sz="2400" dirty="0"/>
              <a:t>Schedule tasks in the order they arrive</a:t>
            </a:r>
          </a:p>
          <a:p>
            <a:pPr lvl="1"/>
            <a:r>
              <a:rPr lang="en-US" sz="2400" dirty="0"/>
              <a:t>Continue running them until they complete or give up the processor</a:t>
            </a:r>
          </a:p>
          <a:p>
            <a:r>
              <a:rPr lang="en-US" sz="2400" dirty="0"/>
              <a:t>Uses: </a:t>
            </a:r>
          </a:p>
          <a:p>
            <a:pPr lvl="1"/>
            <a:r>
              <a:rPr lang="en-US" sz="2400" dirty="0"/>
              <a:t>Read/write requests to a disk file</a:t>
            </a:r>
          </a:p>
          <a:p>
            <a:pPr lvl="1"/>
            <a:r>
              <a:rPr lang="en-US" sz="2400" dirty="0"/>
              <a:t>Network packets in a NIC</a:t>
            </a:r>
          </a:p>
          <a:p>
            <a:r>
              <a:rPr lang="en-US" sz="2400" dirty="0"/>
              <a:t>An Example:</a:t>
            </a:r>
          </a:p>
          <a:p>
            <a:endParaRPr lang="en-US" sz="2400" dirty="0"/>
          </a:p>
        </p:txBody>
      </p:sp>
      <p:graphicFrame>
        <p:nvGraphicFramePr>
          <p:cNvPr id="43009" name="Table 43008">
            <a:extLst>
              <a:ext uri="{FF2B5EF4-FFF2-40B4-BE49-F238E27FC236}">
                <a16:creationId xmlns:a16="http://schemas.microsoft.com/office/drawing/2014/main" id="{C9E8B67A-FB23-4455-A44A-10DB3FC1231A}"/>
              </a:ext>
            </a:extLst>
          </p:cNvPr>
          <p:cNvGraphicFramePr>
            <a:graphicFrameLocks noGrp="1"/>
          </p:cNvGraphicFramePr>
          <p:nvPr>
            <p:extLst>
              <p:ext uri="{D42A27DB-BD31-4B8C-83A1-F6EECF244321}">
                <p14:modId xmlns:p14="http://schemas.microsoft.com/office/powerpoint/2010/main" val="1731650056"/>
              </p:ext>
            </p:extLst>
          </p:nvPr>
        </p:nvGraphicFramePr>
        <p:xfrm>
          <a:off x="5791200" y="2468017"/>
          <a:ext cx="3352800" cy="2059094"/>
        </p:xfrm>
        <a:graphic>
          <a:graphicData uri="http://schemas.openxmlformats.org/drawingml/2006/table">
            <a:tbl>
              <a:tblPr firstRow="1" bandRow="1">
                <a:tableStyleId>{5C22544A-7EE6-4342-B048-85BDC9FD1C3A}</a:tableStyleId>
              </a:tblPr>
              <a:tblGrid>
                <a:gridCol w="855370">
                  <a:extLst>
                    <a:ext uri="{9D8B030D-6E8A-4147-A177-3AD203B41FA5}">
                      <a16:colId xmlns:a16="http://schemas.microsoft.com/office/drawing/2014/main" val="2544105920"/>
                    </a:ext>
                  </a:extLst>
                </a:gridCol>
                <a:gridCol w="999369">
                  <a:extLst>
                    <a:ext uri="{9D8B030D-6E8A-4147-A177-3AD203B41FA5}">
                      <a16:colId xmlns:a16="http://schemas.microsoft.com/office/drawing/2014/main" val="2487852301"/>
                    </a:ext>
                  </a:extLst>
                </a:gridCol>
                <a:gridCol w="1498061">
                  <a:extLst>
                    <a:ext uri="{9D8B030D-6E8A-4147-A177-3AD203B41FA5}">
                      <a16:colId xmlns:a16="http://schemas.microsoft.com/office/drawing/2014/main" val="2913544199"/>
                    </a:ext>
                  </a:extLst>
                </a:gridCol>
              </a:tblGrid>
              <a:tr h="533839">
                <a:tc>
                  <a:txBody>
                    <a:bodyPr/>
                    <a:lstStyle/>
                    <a:p>
                      <a:r>
                        <a:rPr lang="en-US" sz="1400" dirty="0"/>
                        <a:t>Job</a:t>
                      </a:r>
                    </a:p>
                  </a:txBody>
                  <a:tcPr/>
                </a:tc>
                <a:tc>
                  <a:txBody>
                    <a:bodyPr/>
                    <a:lstStyle/>
                    <a:p>
                      <a:r>
                        <a:rPr lang="en-US" sz="1400" dirty="0"/>
                        <a:t>Arrival Time (sec)</a:t>
                      </a:r>
                    </a:p>
                  </a:txBody>
                  <a:tcPr/>
                </a:tc>
                <a:tc>
                  <a:txBody>
                    <a:bodyPr/>
                    <a:lstStyle/>
                    <a:p>
                      <a:r>
                        <a:rPr lang="en-US" sz="1400" dirty="0"/>
                        <a:t>Service Time (sec)</a:t>
                      </a:r>
                    </a:p>
                  </a:txBody>
                  <a:tcPr/>
                </a:tc>
                <a:extLst>
                  <a:ext uri="{0D108BD9-81ED-4DB2-BD59-A6C34878D82A}">
                    <a16:rowId xmlns:a16="http://schemas.microsoft.com/office/drawing/2014/main" val="53672341"/>
                  </a:ext>
                </a:extLst>
              </a:tr>
              <a:tr h="305051">
                <a:tc>
                  <a:txBody>
                    <a:bodyPr/>
                    <a:lstStyle/>
                    <a:p>
                      <a:r>
                        <a:rPr lang="en-US" sz="1400" dirty="0"/>
                        <a:t>P1</a:t>
                      </a:r>
                    </a:p>
                  </a:txBody>
                  <a:tcPr/>
                </a:tc>
                <a:tc>
                  <a:txBody>
                    <a:bodyPr/>
                    <a:lstStyle/>
                    <a:p>
                      <a:r>
                        <a:rPr lang="en-US" sz="1400" dirty="0"/>
                        <a:t>T</a:t>
                      </a:r>
                    </a:p>
                  </a:txBody>
                  <a:tcPr/>
                </a:tc>
                <a:tc>
                  <a:txBody>
                    <a:bodyPr/>
                    <a:lstStyle/>
                    <a:p>
                      <a:r>
                        <a:rPr lang="en-US" sz="1400" dirty="0"/>
                        <a:t>10</a:t>
                      </a:r>
                    </a:p>
                  </a:txBody>
                  <a:tcPr/>
                </a:tc>
                <a:extLst>
                  <a:ext uri="{0D108BD9-81ED-4DB2-BD59-A6C34878D82A}">
                    <a16:rowId xmlns:a16="http://schemas.microsoft.com/office/drawing/2014/main" val="3501303119"/>
                  </a:ext>
                </a:extLst>
              </a:tr>
              <a:tr h="305051">
                <a:tc>
                  <a:txBody>
                    <a:bodyPr/>
                    <a:lstStyle/>
                    <a:p>
                      <a:r>
                        <a:rPr lang="en-US" sz="1400" dirty="0"/>
                        <a:t>P2</a:t>
                      </a:r>
                    </a:p>
                  </a:txBody>
                  <a:tcPr/>
                </a:tc>
                <a:tc>
                  <a:txBody>
                    <a:bodyPr/>
                    <a:lstStyle/>
                    <a:p>
                      <a:r>
                        <a:rPr lang="en-US" sz="1400" dirty="0"/>
                        <a:t>T+2</a:t>
                      </a:r>
                    </a:p>
                  </a:txBody>
                  <a:tcPr/>
                </a:tc>
                <a:tc>
                  <a:txBody>
                    <a:bodyPr/>
                    <a:lstStyle/>
                    <a:p>
                      <a:r>
                        <a:rPr lang="en-US" sz="1400" dirty="0"/>
                        <a:t>1</a:t>
                      </a:r>
                    </a:p>
                  </a:txBody>
                  <a:tcPr/>
                </a:tc>
                <a:extLst>
                  <a:ext uri="{0D108BD9-81ED-4DB2-BD59-A6C34878D82A}">
                    <a16:rowId xmlns:a16="http://schemas.microsoft.com/office/drawing/2014/main" val="1968261385"/>
                  </a:ext>
                </a:extLst>
              </a:tr>
              <a:tr h="305051">
                <a:tc>
                  <a:txBody>
                    <a:bodyPr/>
                    <a:lstStyle/>
                    <a:p>
                      <a:r>
                        <a:rPr lang="en-US" sz="1400" dirty="0"/>
                        <a:t>P3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T+2</a:t>
                      </a:r>
                    </a:p>
                  </a:txBody>
                  <a:tcPr/>
                </a:tc>
                <a:tc>
                  <a:txBody>
                    <a:bodyPr/>
                    <a:lstStyle/>
                    <a:p>
                      <a:r>
                        <a:rPr lang="en-US" sz="1400" dirty="0"/>
                        <a:t>1</a:t>
                      </a:r>
                    </a:p>
                  </a:txBody>
                  <a:tcPr/>
                </a:tc>
                <a:extLst>
                  <a:ext uri="{0D108BD9-81ED-4DB2-BD59-A6C34878D82A}">
                    <a16:rowId xmlns:a16="http://schemas.microsoft.com/office/drawing/2014/main" val="3889433064"/>
                  </a:ext>
                </a:extLst>
              </a:tr>
              <a:tr h="305051">
                <a:tc>
                  <a:txBody>
                    <a:bodyPr/>
                    <a:lstStyle/>
                    <a:p>
                      <a:r>
                        <a:rPr lang="en-US" sz="1400" dirty="0"/>
                        <a:t>P4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T+2</a:t>
                      </a:r>
                    </a:p>
                  </a:txBody>
                  <a:tcPr/>
                </a:tc>
                <a:tc>
                  <a:txBody>
                    <a:bodyPr/>
                    <a:lstStyle/>
                    <a:p>
                      <a:r>
                        <a:rPr lang="en-US" sz="1400" dirty="0"/>
                        <a:t>1</a:t>
                      </a:r>
                    </a:p>
                  </a:txBody>
                  <a:tcPr/>
                </a:tc>
                <a:extLst>
                  <a:ext uri="{0D108BD9-81ED-4DB2-BD59-A6C34878D82A}">
                    <a16:rowId xmlns:a16="http://schemas.microsoft.com/office/drawing/2014/main" val="2338175207"/>
                  </a:ext>
                </a:extLst>
              </a:tr>
              <a:tr h="305051">
                <a:tc>
                  <a:txBody>
                    <a:bodyPr/>
                    <a:lstStyle/>
                    <a:p>
                      <a:r>
                        <a:rPr lang="en-US" sz="1400" dirty="0"/>
                        <a:t>P5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T+2</a:t>
                      </a:r>
                    </a:p>
                  </a:txBody>
                  <a:tcPr/>
                </a:tc>
                <a:tc>
                  <a:txBody>
                    <a:bodyPr/>
                    <a:lstStyle/>
                    <a:p>
                      <a:r>
                        <a:rPr lang="en-US" sz="1400" dirty="0"/>
                        <a:t>1</a:t>
                      </a:r>
                    </a:p>
                  </a:txBody>
                  <a:tcPr/>
                </a:tc>
                <a:extLst>
                  <a:ext uri="{0D108BD9-81ED-4DB2-BD59-A6C34878D82A}">
                    <a16:rowId xmlns:a16="http://schemas.microsoft.com/office/drawing/2014/main" val="3756253942"/>
                  </a:ext>
                </a:extLst>
              </a:tr>
            </a:tbl>
          </a:graphicData>
        </a:graphic>
      </p:graphicFrame>
      <p:sp>
        <p:nvSpPr>
          <p:cNvPr id="46" name="Date Placeholder 4">
            <a:extLst>
              <a:ext uri="{FF2B5EF4-FFF2-40B4-BE49-F238E27FC236}">
                <a16:creationId xmlns:a16="http://schemas.microsoft.com/office/drawing/2014/main" id="{C25FF9FC-9185-4C69-9A51-302D79FD3C9E}"/>
              </a:ext>
            </a:extLst>
          </p:cNvPr>
          <p:cNvSpPr txBox="1">
            <a:spLocks/>
          </p:cNvSpPr>
          <p:nvPr/>
        </p:nvSpPr>
        <p:spPr>
          <a:xfrm>
            <a:off x="533400" y="6847181"/>
            <a:ext cx="1854203" cy="365125"/>
          </a:xfrm>
          <a:prstGeom prst="rect">
            <a:avLst/>
          </a:prstGeom>
        </p:spPr>
        <p:txBody>
          <a:bodyPr vert="horz" lIns="91440" tIns="45720" rIns="91440" bIns="45720" rtlCol="0" anchor="ctr"/>
          <a:lstStyle>
            <a:defPPr>
              <a:defRPr lang="en-US"/>
            </a:defPPr>
            <a:lvl1pPr marL="0" algn="l" defTabSz="914400" rtl="0" latinLnBrk="0">
              <a:defRPr sz="900" kern="1200">
                <a:solidFill>
                  <a:srgbClr val="FFFFFF"/>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a:lstStyle>
          <a:p>
            <a:fld id="{BA40A299-66F8-4F2C-9E07-323DAE119720}" type="datetime1">
              <a:rPr lang="en-US" smtClean="0"/>
              <a:pPr/>
              <a:t>10/2/2020</a:t>
            </a:fld>
            <a:endParaRPr lang="en-US" dirty="0"/>
          </a:p>
        </p:txBody>
      </p:sp>
      <p:grpSp>
        <p:nvGrpSpPr>
          <p:cNvPr id="43012" name="Group 43011">
            <a:extLst>
              <a:ext uri="{FF2B5EF4-FFF2-40B4-BE49-F238E27FC236}">
                <a16:creationId xmlns:a16="http://schemas.microsoft.com/office/drawing/2014/main" id="{98D7F5AF-11C1-40EE-A154-FBEC9D74F703}"/>
              </a:ext>
            </a:extLst>
          </p:cNvPr>
          <p:cNvGrpSpPr/>
          <p:nvPr/>
        </p:nvGrpSpPr>
        <p:grpSpPr>
          <a:xfrm>
            <a:off x="596018" y="4649008"/>
            <a:ext cx="8472273" cy="2285192"/>
            <a:chOff x="-71656" y="4572000"/>
            <a:chExt cx="8472273" cy="2285192"/>
          </a:xfrm>
        </p:grpSpPr>
        <p:graphicFrame>
          <p:nvGraphicFramePr>
            <p:cNvPr id="41" name="Content Placeholder 30">
              <a:extLst>
                <a:ext uri="{FF2B5EF4-FFF2-40B4-BE49-F238E27FC236}">
                  <a16:creationId xmlns:a16="http://schemas.microsoft.com/office/drawing/2014/main" id="{8BE9CF11-F46B-4B5D-8F8A-7CF39F6AFEA7}"/>
                </a:ext>
              </a:extLst>
            </p:cNvPr>
            <p:cNvGraphicFramePr>
              <a:graphicFrameLocks noChangeAspect="1"/>
            </p:cNvGraphicFramePr>
            <p:nvPr>
              <p:extLst>
                <p:ext uri="{D42A27DB-BD31-4B8C-83A1-F6EECF244321}">
                  <p14:modId xmlns:p14="http://schemas.microsoft.com/office/powerpoint/2010/main" val="380566907"/>
                </p:ext>
              </p:extLst>
            </p:nvPr>
          </p:nvGraphicFramePr>
          <p:xfrm>
            <a:off x="966154" y="4884604"/>
            <a:ext cx="7354887" cy="458139"/>
          </p:xfrm>
          <a:graphic>
            <a:graphicData uri="http://schemas.openxmlformats.org/presentationml/2006/ole">
              <mc:AlternateContent xmlns:mc="http://schemas.openxmlformats.org/markup-compatibility/2006">
                <mc:Choice xmlns:v="urn:schemas-microsoft-com:vml" Requires="v">
                  <p:oleObj spid="_x0000_s2316" name="Worksheet" r:id="rId4" imgW="5343649" imgH="199923" progId="Excel.Sheet.12">
                    <p:embed/>
                  </p:oleObj>
                </mc:Choice>
                <mc:Fallback>
                  <p:oleObj name="Worksheet" r:id="rId4" imgW="5343649" imgH="199923" progId="Excel.Sheet.12">
                    <p:embed/>
                    <p:pic>
                      <p:nvPicPr>
                        <p:cNvPr id="31" name="Content Placeholder 30">
                          <a:extLst>
                            <a:ext uri="{FF2B5EF4-FFF2-40B4-BE49-F238E27FC236}">
                              <a16:creationId xmlns:a16="http://schemas.microsoft.com/office/drawing/2014/main" id="{89FB2DB5-E485-4477-81D6-B4E2525EE0F3}"/>
                            </a:ext>
                          </a:extLst>
                        </p:cNvPr>
                        <p:cNvPicPr/>
                        <p:nvPr/>
                      </p:nvPicPr>
                      <p:blipFill>
                        <a:blip r:embed="rId5"/>
                        <a:stretch>
                          <a:fillRect/>
                        </a:stretch>
                      </p:blipFill>
                      <p:spPr>
                        <a:xfrm>
                          <a:off x="966154" y="4884604"/>
                          <a:ext cx="7354887" cy="458139"/>
                        </a:xfrm>
                        <a:prstGeom prst="rect">
                          <a:avLst/>
                        </a:prstGeom>
                      </p:spPr>
                    </p:pic>
                  </p:oleObj>
                </mc:Fallback>
              </mc:AlternateContent>
            </a:graphicData>
          </a:graphic>
        </p:graphicFrame>
        <p:sp>
          <p:nvSpPr>
            <p:cNvPr id="42" name="TextBox 41">
              <a:extLst>
                <a:ext uri="{FF2B5EF4-FFF2-40B4-BE49-F238E27FC236}">
                  <a16:creationId xmlns:a16="http://schemas.microsoft.com/office/drawing/2014/main" id="{1FDD6F32-6204-45C4-9416-E31CC6216272}"/>
                </a:ext>
              </a:extLst>
            </p:cNvPr>
            <p:cNvSpPr txBox="1"/>
            <p:nvPr/>
          </p:nvSpPr>
          <p:spPr>
            <a:xfrm>
              <a:off x="-2084" y="4880428"/>
              <a:ext cx="972177" cy="369332"/>
            </a:xfrm>
            <a:prstGeom prst="rect">
              <a:avLst/>
            </a:prstGeom>
            <a:noFill/>
          </p:spPr>
          <p:txBody>
            <a:bodyPr wrap="square" rtlCol="0">
              <a:spAutoFit/>
            </a:bodyPr>
            <a:lstStyle/>
            <a:p>
              <a:r>
                <a:rPr lang="en-US" b="1" dirty="0"/>
                <a:t>In CPU:</a:t>
              </a:r>
            </a:p>
          </p:txBody>
        </p:sp>
        <p:sp>
          <p:nvSpPr>
            <p:cNvPr id="43" name="TextBox 42">
              <a:extLst>
                <a:ext uri="{FF2B5EF4-FFF2-40B4-BE49-F238E27FC236}">
                  <a16:creationId xmlns:a16="http://schemas.microsoft.com/office/drawing/2014/main" id="{C4884D68-7A1B-431C-8489-F590E1998EAB}"/>
                </a:ext>
              </a:extLst>
            </p:cNvPr>
            <p:cNvSpPr txBox="1"/>
            <p:nvPr/>
          </p:nvSpPr>
          <p:spPr>
            <a:xfrm>
              <a:off x="720231" y="4587389"/>
              <a:ext cx="489236" cy="369332"/>
            </a:xfrm>
            <a:prstGeom prst="rect">
              <a:avLst/>
            </a:prstGeom>
            <a:noFill/>
          </p:spPr>
          <p:txBody>
            <a:bodyPr wrap="none" rtlCol="0">
              <a:spAutoFit/>
            </a:bodyPr>
            <a:lstStyle/>
            <a:p>
              <a:r>
                <a:rPr lang="en-US" dirty="0"/>
                <a:t>t=T</a:t>
              </a:r>
            </a:p>
          </p:txBody>
        </p:sp>
        <p:sp>
          <p:nvSpPr>
            <p:cNvPr id="44" name="TextBox 43">
              <a:extLst>
                <a:ext uri="{FF2B5EF4-FFF2-40B4-BE49-F238E27FC236}">
                  <a16:creationId xmlns:a16="http://schemas.microsoft.com/office/drawing/2014/main" id="{EBE64DCD-AE68-4E54-A37B-30819132A42A}"/>
                </a:ext>
              </a:extLst>
            </p:cNvPr>
            <p:cNvSpPr txBox="1"/>
            <p:nvPr/>
          </p:nvSpPr>
          <p:spPr>
            <a:xfrm>
              <a:off x="7561926" y="4606955"/>
              <a:ext cx="838691" cy="369332"/>
            </a:xfrm>
            <a:prstGeom prst="rect">
              <a:avLst/>
            </a:prstGeom>
            <a:noFill/>
          </p:spPr>
          <p:txBody>
            <a:bodyPr wrap="none" rtlCol="0">
              <a:spAutoFit/>
            </a:bodyPr>
            <a:lstStyle/>
            <a:p>
              <a:r>
                <a:rPr lang="en-US" dirty="0"/>
                <a:t>t=T+14</a:t>
              </a:r>
            </a:p>
          </p:txBody>
        </p:sp>
        <p:cxnSp>
          <p:nvCxnSpPr>
            <p:cNvPr id="47" name="Straight Arrow Connector 46">
              <a:extLst>
                <a:ext uri="{FF2B5EF4-FFF2-40B4-BE49-F238E27FC236}">
                  <a16:creationId xmlns:a16="http://schemas.microsoft.com/office/drawing/2014/main" id="{576E85BF-1256-4B99-996F-12318030E235}"/>
                </a:ext>
              </a:extLst>
            </p:cNvPr>
            <p:cNvCxnSpPr>
              <a:cxnSpLocks/>
            </p:cNvCxnSpPr>
            <p:nvPr/>
          </p:nvCxnSpPr>
          <p:spPr>
            <a:xfrm flipV="1">
              <a:off x="998789" y="5346229"/>
              <a:ext cx="0" cy="38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0BFDFB7D-B51C-42DD-B15F-95E75DC39AAE}"/>
                </a:ext>
              </a:extLst>
            </p:cNvPr>
            <p:cNvCxnSpPr>
              <a:cxnSpLocks/>
            </p:cNvCxnSpPr>
            <p:nvPr/>
          </p:nvCxnSpPr>
          <p:spPr>
            <a:xfrm flipH="1" flipV="1">
              <a:off x="2036406" y="5346229"/>
              <a:ext cx="3495" cy="38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3A0AF28B-F10B-4210-B4C4-CE52E3E50D22}"/>
                </a:ext>
              </a:extLst>
            </p:cNvPr>
            <p:cNvSpPr txBox="1"/>
            <p:nvPr/>
          </p:nvSpPr>
          <p:spPr>
            <a:xfrm>
              <a:off x="1844039" y="5656863"/>
              <a:ext cx="518161" cy="1200329"/>
            </a:xfrm>
            <a:prstGeom prst="rect">
              <a:avLst/>
            </a:prstGeom>
            <a:noFill/>
          </p:spPr>
          <p:txBody>
            <a:bodyPr wrap="square" rtlCol="0">
              <a:spAutoFit/>
            </a:bodyPr>
            <a:lstStyle/>
            <a:p>
              <a:r>
                <a:rPr lang="en-US" dirty="0"/>
                <a:t>P2, P3, P4, P5</a:t>
              </a:r>
            </a:p>
          </p:txBody>
        </p:sp>
        <p:sp>
          <p:nvSpPr>
            <p:cNvPr id="50" name="TextBox 49">
              <a:extLst>
                <a:ext uri="{FF2B5EF4-FFF2-40B4-BE49-F238E27FC236}">
                  <a16:creationId xmlns:a16="http://schemas.microsoft.com/office/drawing/2014/main" id="{FAD5EDCF-DE54-49CF-BFEB-7FD761BB97A5}"/>
                </a:ext>
              </a:extLst>
            </p:cNvPr>
            <p:cNvSpPr txBox="1"/>
            <p:nvPr/>
          </p:nvSpPr>
          <p:spPr>
            <a:xfrm>
              <a:off x="751766" y="5656863"/>
              <a:ext cx="559622" cy="646331"/>
            </a:xfrm>
            <a:prstGeom prst="rect">
              <a:avLst/>
            </a:prstGeom>
            <a:noFill/>
          </p:spPr>
          <p:txBody>
            <a:bodyPr wrap="square" rtlCol="0">
              <a:spAutoFit/>
            </a:bodyPr>
            <a:lstStyle/>
            <a:p>
              <a:r>
                <a:rPr lang="en-US" dirty="0"/>
                <a:t>P1</a:t>
              </a:r>
              <a:br>
                <a:rPr lang="en-US" dirty="0"/>
              </a:br>
              <a:endParaRPr lang="en-US" dirty="0"/>
            </a:p>
          </p:txBody>
        </p:sp>
        <p:sp>
          <p:nvSpPr>
            <p:cNvPr id="51" name="TextBox 50">
              <a:extLst>
                <a:ext uri="{FF2B5EF4-FFF2-40B4-BE49-F238E27FC236}">
                  <a16:creationId xmlns:a16="http://schemas.microsoft.com/office/drawing/2014/main" id="{235F93A4-4806-48BE-B713-5B7ED832D448}"/>
                </a:ext>
              </a:extLst>
            </p:cNvPr>
            <p:cNvSpPr txBox="1"/>
            <p:nvPr/>
          </p:nvSpPr>
          <p:spPr>
            <a:xfrm>
              <a:off x="-71656" y="5658478"/>
              <a:ext cx="972177" cy="369332"/>
            </a:xfrm>
            <a:prstGeom prst="rect">
              <a:avLst/>
            </a:prstGeom>
            <a:noFill/>
          </p:spPr>
          <p:txBody>
            <a:bodyPr wrap="square" rtlCol="0">
              <a:spAutoFit/>
            </a:bodyPr>
            <a:lstStyle/>
            <a:p>
              <a:r>
                <a:rPr lang="en-US" b="1" dirty="0"/>
                <a:t>Arrivals:</a:t>
              </a:r>
            </a:p>
          </p:txBody>
        </p:sp>
        <p:sp>
          <p:nvSpPr>
            <p:cNvPr id="52" name="TextBox 51">
              <a:extLst>
                <a:ext uri="{FF2B5EF4-FFF2-40B4-BE49-F238E27FC236}">
                  <a16:creationId xmlns:a16="http://schemas.microsoft.com/office/drawing/2014/main" id="{7569AD5F-687E-45BE-ABD0-9B34FD1877A1}"/>
                </a:ext>
              </a:extLst>
            </p:cNvPr>
            <p:cNvSpPr txBox="1"/>
            <p:nvPr/>
          </p:nvSpPr>
          <p:spPr>
            <a:xfrm>
              <a:off x="1696602" y="4572000"/>
              <a:ext cx="721672" cy="369332"/>
            </a:xfrm>
            <a:prstGeom prst="rect">
              <a:avLst/>
            </a:prstGeom>
            <a:noFill/>
          </p:spPr>
          <p:txBody>
            <a:bodyPr wrap="none" rtlCol="0">
              <a:spAutoFit/>
            </a:bodyPr>
            <a:lstStyle/>
            <a:p>
              <a:r>
                <a:rPr lang="en-US" dirty="0"/>
                <a:t>t=T+2</a:t>
              </a:r>
            </a:p>
          </p:txBody>
        </p:sp>
      </p:grpSp>
      <p:sp>
        <p:nvSpPr>
          <p:cNvPr id="53" name="Rectangle 52">
            <a:extLst>
              <a:ext uri="{FF2B5EF4-FFF2-40B4-BE49-F238E27FC236}">
                <a16:creationId xmlns:a16="http://schemas.microsoft.com/office/drawing/2014/main" id="{AC91944C-1A03-417E-B89F-0933D920911A}"/>
              </a:ext>
            </a:extLst>
          </p:cNvPr>
          <p:cNvSpPr/>
          <p:nvPr/>
        </p:nvSpPr>
        <p:spPr>
          <a:xfrm>
            <a:off x="1633619" y="4977956"/>
            <a:ext cx="5204171" cy="4327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P1</a:t>
            </a:r>
          </a:p>
        </p:txBody>
      </p:sp>
      <p:sp>
        <p:nvSpPr>
          <p:cNvPr id="54" name="TextBox 53">
            <a:extLst>
              <a:ext uri="{FF2B5EF4-FFF2-40B4-BE49-F238E27FC236}">
                <a16:creationId xmlns:a16="http://schemas.microsoft.com/office/drawing/2014/main" id="{F0F12575-C828-4A7C-92DE-0868FECAF829}"/>
              </a:ext>
            </a:extLst>
          </p:cNvPr>
          <p:cNvSpPr txBox="1"/>
          <p:nvPr/>
        </p:nvSpPr>
        <p:spPr>
          <a:xfrm>
            <a:off x="6458874" y="4620644"/>
            <a:ext cx="838691" cy="369332"/>
          </a:xfrm>
          <a:prstGeom prst="rect">
            <a:avLst/>
          </a:prstGeom>
          <a:noFill/>
        </p:spPr>
        <p:txBody>
          <a:bodyPr wrap="none" rtlCol="0">
            <a:spAutoFit/>
          </a:bodyPr>
          <a:lstStyle/>
          <a:p>
            <a:r>
              <a:rPr lang="en-US" dirty="0"/>
              <a:t>t=T+10</a:t>
            </a:r>
          </a:p>
        </p:txBody>
      </p:sp>
      <p:sp>
        <p:nvSpPr>
          <p:cNvPr id="55" name="Rectangle 54">
            <a:extLst>
              <a:ext uri="{FF2B5EF4-FFF2-40B4-BE49-F238E27FC236}">
                <a16:creationId xmlns:a16="http://schemas.microsoft.com/office/drawing/2014/main" id="{3F86B8AD-2524-4F23-B0A8-F0CE435D1876}"/>
              </a:ext>
            </a:extLst>
          </p:cNvPr>
          <p:cNvSpPr/>
          <p:nvPr/>
        </p:nvSpPr>
        <p:spPr>
          <a:xfrm>
            <a:off x="6781800" y="4977956"/>
            <a:ext cx="533063" cy="43203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P2</a:t>
            </a:r>
          </a:p>
        </p:txBody>
      </p:sp>
      <p:sp>
        <p:nvSpPr>
          <p:cNvPr id="56" name="Rectangle 55">
            <a:extLst>
              <a:ext uri="{FF2B5EF4-FFF2-40B4-BE49-F238E27FC236}">
                <a16:creationId xmlns:a16="http://schemas.microsoft.com/office/drawing/2014/main" id="{BBD7576B-BEA6-47F5-ADE1-B387A61440F0}"/>
              </a:ext>
            </a:extLst>
          </p:cNvPr>
          <p:cNvSpPr/>
          <p:nvPr/>
        </p:nvSpPr>
        <p:spPr>
          <a:xfrm>
            <a:off x="7315200" y="4970939"/>
            <a:ext cx="539086" cy="43203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P3</a:t>
            </a:r>
          </a:p>
        </p:txBody>
      </p:sp>
      <p:sp>
        <p:nvSpPr>
          <p:cNvPr id="57" name="Rectangle 56">
            <a:extLst>
              <a:ext uri="{FF2B5EF4-FFF2-40B4-BE49-F238E27FC236}">
                <a16:creationId xmlns:a16="http://schemas.microsoft.com/office/drawing/2014/main" id="{4627617B-223A-4518-89CE-106C5997E980}"/>
              </a:ext>
            </a:extLst>
          </p:cNvPr>
          <p:cNvSpPr/>
          <p:nvPr/>
        </p:nvSpPr>
        <p:spPr>
          <a:xfrm>
            <a:off x="7848600" y="4969947"/>
            <a:ext cx="509141" cy="432035"/>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P4</a:t>
            </a:r>
          </a:p>
        </p:txBody>
      </p:sp>
      <p:sp>
        <p:nvSpPr>
          <p:cNvPr id="58" name="Rectangle 57">
            <a:extLst>
              <a:ext uri="{FF2B5EF4-FFF2-40B4-BE49-F238E27FC236}">
                <a16:creationId xmlns:a16="http://schemas.microsoft.com/office/drawing/2014/main" id="{49618F4C-E9F2-4561-A569-B0AD91880953}"/>
              </a:ext>
            </a:extLst>
          </p:cNvPr>
          <p:cNvSpPr/>
          <p:nvPr/>
        </p:nvSpPr>
        <p:spPr>
          <a:xfrm>
            <a:off x="8382000" y="4971436"/>
            <a:ext cx="528016" cy="43054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P5</a:t>
            </a:r>
          </a:p>
        </p:txBody>
      </p:sp>
      <p:sp>
        <p:nvSpPr>
          <p:cNvPr id="66" name="TextBox 65">
            <a:extLst>
              <a:ext uri="{FF2B5EF4-FFF2-40B4-BE49-F238E27FC236}">
                <a16:creationId xmlns:a16="http://schemas.microsoft.com/office/drawing/2014/main" id="{65F0146C-7401-497F-998F-786B4C6AE5B5}"/>
              </a:ext>
            </a:extLst>
          </p:cNvPr>
          <p:cNvSpPr txBox="1"/>
          <p:nvPr/>
        </p:nvSpPr>
        <p:spPr>
          <a:xfrm>
            <a:off x="3294595" y="5677249"/>
            <a:ext cx="5694120" cy="1015663"/>
          </a:xfrm>
          <a:prstGeom prst="rect">
            <a:avLst/>
          </a:prstGeom>
          <a:noFill/>
        </p:spPr>
        <p:txBody>
          <a:bodyPr wrap="square" rtlCol="0">
            <a:spAutoFit/>
          </a:bodyPr>
          <a:lstStyle/>
          <a:p>
            <a:r>
              <a:rPr lang="en-US" sz="2000" b="1" dirty="0"/>
              <a:t>ART = ((10 - 0) + (11–2) + (12-2) + (13–2) + (14–2))/5</a:t>
            </a:r>
            <a:br>
              <a:rPr lang="en-US" sz="2000" b="1" dirty="0"/>
            </a:br>
            <a:r>
              <a:rPr lang="en-US" sz="2000" b="1" dirty="0"/>
              <a:t>        = 10.4 sec</a:t>
            </a:r>
          </a:p>
        </p:txBody>
      </p:sp>
    </p:spTree>
    <p:extLst>
      <p:ext uri="{BB962C8B-B14F-4D97-AF65-F5344CB8AC3E}">
        <p14:creationId xmlns:p14="http://schemas.microsoft.com/office/powerpoint/2010/main" val="1258855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0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0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4" grpId="0"/>
      <p:bldP spid="55" grpId="0" animBg="1"/>
      <p:bldP spid="56" grpId="0" animBg="1"/>
      <p:bldP spid="57" grpId="0" animBg="1"/>
      <p:bldP spid="58" grpId="0" animBg="1"/>
      <p:bldP spid="6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1017125" y="111223"/>
            <a:ext cx="7200900" cy="1485900"/>
          </a:xfrm>
        </p:spPr>
        <p:txBody>
          <a:bodyPr/>
          <a:lstStyle/>
          <a:p>
            <a:r>
              <a:rPr lang="en-US" dirty="0"/>
              <a:t>P2: </a:t>
            </a:r>
            <a:r>
              <a:rPr lang="en-US" b="1" dirty="0"/>
              <a:t>S</a:t>
            </a:r>
            <a:r>
              <a:rPr lang="en-US" dirty="0"/>
              <a:t>hortest </a:t>
            </a:r>
            <a:r>
              <a:rPr lang="en-US" b="1" dirty="0"/>
              <a:t>R</a:t>
            </a:r>
            <a:r>
              <a:rPr lang="en-US" dirty="0"/>
              <a:t>emaining </a:t>
            </a:r>
            <a:r>
              <a:rPr lang="en-US" b="1" dirty="0"/>
              <a:t>T</a:t>
            </a:r>
            <a:r>
              <a:rPr lang="en-US" dirty="0"/>
              <a:t>ime </a:t>
            </a:r>
            <a:r>
              <a:rPr lang="en-US" b="1" dirty="0"/>
              <a:t>F</a:t>
            </a:r>
            <a:r>
              <a:rPr lang="en-US" dirty="0"/>
              <a:t>irst (SRTF)</a:t>
            </a:r>
          </a:p>
        </p:txBody>
      </p:sp>
      <p:sp>
        <p:nvSpPr>
          <p:cNvPr id="45059" name="Content Placeholder 2"/>
          <p:cNvSpPr>
            <a:spLocks noGrp="1"/>
          </p:cNvSpPr>
          <p:nvPr>
            <p:ph idx="1"/>
          </p:nvPr>
        </p:nvSpPr>
        <p:spPr>
          <a:xfrm>
            <a:off x="877395" y="1396849"/>
            <a:ext cx="7200900" cy="3581400"/>
          </a:xfrm>
        </p:spPr>
        <p:txBody>
          <a:bodyPr>
            <a:normAutofit/>
          </a:bodyPr>
          <a:lstStyle/>
          <a:p>
            <a:r>
              <a:rPr lang="en-US" dirty="0"/>
              <a:t>Always do the task that has the shortest remaining amount of work to do</a:t>
            </a:r>
          </a:p>
          <a:p>
            <a:pPr lvl="1"/>
            <a:r>
              <a:rPr lang="en-US" dirty="0"/>
              <a:t>Aka. </a:t>
            </a:r>
            <a:r>
              <a:rPr lang="en-US" b="1" dirty="0"/>
              <a:t>S</a:t>
            </a:r>
            <a:r>
              <a:rPr lang="en-US" dirty="0"/>
              <a:t>hortest </a:t>
            </a:r>
            <a:r>
              <a:rPr lang="en-US" b="1" dirty="0"/>
              <a:t>J</a:t>
            </a:r>
            <a:r>
              <a:rPr lang="en-US" dirty="0"/>
              <a:t>ob </a:t>
            </a:r>
            <a:r>
              <a:rPr lang="en-US" b="1" dirty="0"/>
              <a:t>F</a:t>
            </a:r>
            <a:r>
              <a:rPr lang="en-US" dirty="0"/>
              <a:t>irst (SJF)</a:t>
            </a:r>
          </a:p>
          <a:p>
            <a:pPr lvl="1"/>
            <a:r>
              <a:rPr lang="en-US" dirty="0"/>
              <a:t>Note: Remaining time of a job changes every time it gets service in CPU</a:t>
            </a:r>
          </a:p>
          <a:p>
            <a:pPr marL="0" indent="0">
              <a:buNone/>
            </a:pPr>
            <a:r>
              <a:rPr lang="en-US" dirty="0"/>
              <a:t>Example:</a:t>
            </a:r>
          </a:p>
          <a:p>
            <a:pPr marL="0" indent="0">
              <a:buNone/>
            </a:pPr>
            <a:endParaRPr lang="en-US" dirty="0">
              <a:solidFill>
                <a:srgbClr val="FF0000"/>
              </a:solidFill>
            </a:endParaRPr>
          </a:p>
        </p:txBody>
      </p:sp>
      <p:graphicFrame>
        <p:nvGraphicFramePr>
          <p:cNvPr id="23" name="Table 22">
            <a:extLst>
              <a:ext uri="{FF2B5EF4-FFF2-40B4-BE49-F238E27FC236}">
                <a16:creationId xmlns:a16="http://schemas.microsoft.com/office/drawing/2014/main" id="{BA13B277-A70F-4839-999C-2B94FEB35D09}"/>
              </a:ext>
            </a:extLst>
          </p:cNvPr>
          <p:cNvGraphicFramePr>
            <a:graphicFrameLocks noGrp="1"/>
          </p:cNvGraphicFramePr>
          <p:nvPr>
            <p:extLst>
              <p:ext uri="{D42A27DB-BD31-4B8C-83A1-F6EECF244321}">
                <p14:modId xmlns:p14="http://schemas.microsoft.com/office/powerpoint/2010/main" val="503946147"/>
              </p:ext>
            </p:extLst>
          </p:nvPr>
        </p:nvGraphicFramePr>
        <p:xfrm>
          <a:off x="5715000" y="2758440"/>
          <a:ext cx="3352951" cy="2042160"/>
        </p:xfrm>
        <a:graphic>
          <a:graphicData uri="http://schemas.openxmlformats.org/drawingml/2006/table">
            <a:tbl>
              <a:tblPr firstRow="1" bandRow="1">
                <a:tableStyleId>{5C22544A-7EE6-4342-B048-85BDC9FD1C3A}</a:tableStyleId>
              </a:tblPr>
              <a:tblGrid>
                <a:gridCol w="855409">
                  <a:extLst>
                    <a:ext uri="{9D8B030D-6E8A-4147-A177-3AD203B41FA5}">
                      <a16:colId xmlns:a16="http://schemas.microsoft.com/office/drawing/2014/main" val="2544105920"/>
                    </a:ext>
                  </a:extLst>
                </a:gridCol>
                <a:gridCol w="1248771">
                  <a:extLst>
                    <a:ext uri="{9D8B030D-6E8A-4147-A177-3AD203B41FA5}">
                      <a16:colId xmlns:a16="http://schemas.microsoft.com/office/drawing/2014/main" val="2487852301"/>
                    </a:ext>
                  </a:extLst>
                </a:gridCol>
                <a:gridCol w="1248771">
                  <a:extLst>
                    <a:ext uri="{9D8B030D-6E8A-4147-A177-3AD203B41FA5}">
                      <a16:colId xmlns:a16="http://schemas.microsoft.com/office/drawing/2014/main" val="2913544199"/>
                    </a:ext>
                  </a:extLst>
                </a:gridCol>
              </a:tblGrid>
              <a:tr h="230680">
                <a:tc>
                  <a:txBody>
                    <a:bodyPr/>
                    <a:lstStyle/>
                    <a:p>
                      <a:r>
                        <a:rPr lang="en-US" sz="1400" dirty="0"/>
                        <a:t>Job</a:t>
                      </a:r>
                    </a:p>
                  </a:txBody>
                  <a:tcPr/>
                </a:tc>
                <a:tc>
                  <a:txBody>
                    <a:bodyPr/>
                    <a:lstStyle/>
                    <a:p>
                      <a:r>
                        <a:rPr lang="en-US" sz="1400" dirty="0"/>
                        <a:t>Arrival Time (sec)</a:t>
                      </a:r>
                    </a:p>
                  </a:txBody>
                  <a:tcPr/>
                </a:tc>
                <a:tc>
                  <a:txBody>
                    <a:bodyPr/>
                    <a:lstStyle/>
                    <a:p>
                      <a:r>
                        <a:rPr lang="en-US" sz="1400" dirty="0"/>
                        <a:t>Service Time (sec)</a:t>
                      </a:r>
                    </a:p>
                  </a:txBody>
                  <a:tcPr/>
                </a:tc>
                <a:extLst>
                  <a:ext uri="{0D108BD9-81ED-4DB2-BD59-A6C34878D82A}">
                    <a16:rowId xmlns:a16="http://schemas.microsoft.com/office/drawing/2014/main" val="53672341"/>
                  </a:ext>
                </a:extLst>
              </a:tr>
              <a:tr h="230680">
                <a:tc>
                  <a:txBody>
                    <a:bodyPr/>
                    <a:lstStyle/>
                    <a:p>
                      <a:r>
                        <a:rPr lang="en-US" sz="1400" dirty="0"/>
                        <a:t>P1</a:t>
                      </a:r>
                    </a:p>
                  </a:txBody>
                  <a:tcPr/>
                </a:tc>
                <a:tc>
                  <a:txBody>
                    <a:bodyPr/>
                    <a:lstStyle/>
                    <a:p>
                      <a:r>
                        <a:rPr lang="en-US" sz="1400" dirty="0"/>
                        <a:t>T</a:t>
                      </a:r>
                    </a:p>
                  </a:txBody>
                  <a:tcPr/>
                </a:tc>
                <a:tc>
                  <a:txBody>
                    <a:bodyPr/>
                    <a:lstStyle/>
                    <a:p>
                      <a:r>
                        <a:rPr lang="en-US" sz="1400" dirty="0"/>
                        <a:t>10</a:t>
                      </a:r>
                    </a:p>
                  </a:txBody>
                  <a:tcPr/>
                </a:tc>
                <a:extLst>
                  <a:ext uri="{0D108BD9-81ED-4DB2-BD59-A6C34878D82A}">
                    <a16:rowId xmlns:a16="http://schemas.microsoft.com/office/drawing/2014/main" val="3501303119"/>
                  </a:ext>
                </a:extLst>
              </a:tr>
              <a:tr h="230680">
                <a:tc>
                  <a:txBody>
                    <a:bodyPr/>
                    <a:lstStyle/>
                    <a:p>
                      <a:r>
                        <a:rPr lang="en-US" sz="1400" dirty="0"/>
                        <a:t>P2</a:t>
                      </a:r>
                    </a:p>
                  </a:txBody>
                  <a:tcPr/>
                </a:tc>
                <a:tc>
                  <a:txBody>
                    <a:bodyPr/>
                    <a:lstStyle/>
                    <a:p>
                      <a:r>
                        <a:rPr lang="en-US" sz="1400" dirty="0"/>
                        <a:t>T+2</a:t>
                      </a:r>
                    </a:p>
                  </a:txBody>
                  <a:tcPr/>
                </a:tc>
                <a:tc>
                  <a:txBody>
                    <a:bodyPr/>
                    <a:lstStyle/>
                    <a:p>
                      <a:r>
                        <a:rPr lang="en-US" sz="1400" dirty="0"/>
                        <a:t>1</a:t>
                      </a:r>
                    </a:p>
                  </a:txBody>
                  <a:tcPr/>
                </a:tc>
                <a:extLst>
                  <a:ext uri="{0D108BD9-81ED-4DB2-BD59-A6C34878D82A}">
                    <a16:rowId xmlns:a16="http://schemas.microsoft.com/office/drawing/2014/main" val="1968261385"/>
                  </a:ext>
                </a:extLst>
              </a:tr>
              <a:tr h="230680">
                <a:tc>
                  <a:txBody>
                    <a:bodyPr/>
                    <a:lstStyle/>
                    <a:p>
                      <a:r>
                        <a:rPr lang="en-US" sz="1400" dirty="0"/>
                        <a:t>P3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T+2</a:t>
                      </a:r>
                    </a:p>
                  </a:txBody>
                  <a:tcPr/>
                </a:tc>
                <a:tc>
                  <a:txBody>
                    <a:bodyPr/>
                    <a:lstStyle/>
                    <a:p>
                      <a:r>
                        <a:rPr lang="en-US" sz="1400" dirty="0"/>
                        <a:t>1</a:t>
                      </a:r>
                    </a:p>
                  </a:txBody>
                  <a:tcPr/>
                </a:tc>
                <a:extLst>
                  <a:ext uri="{0D108BD9-81ED-4DB2-BD59-A6C34878D82A}">
                    <a16:rowId xmlns:a16="http://schemas.microsoft.com/office/drawing/2014/main" val="3889433064"/>
                  </a:ext>
                </a:extLst>
              </a:tr>
              <a:tr h="230680">
                <a:tc>
                  <a:txBody>
                    <a:bodyPr/>
                    <a:lstStyle/>
                    <a:p>
                      <a:r>
                        <a:rPr lang="en-US" sz="1400" dirty="0"/>
                        <a:t>P4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T+2</a:t>
                      </a:r>
                    </a:p>
                  </a:txBody>
                  <a:tcPr/>
                </a:tc>
                <a:tc>
                  <a:txBody>
                    <a:bodyPr/>
                    <a:lstStyle/>
                    <a:p>
                      <a:r>
                        <a:rPr lang="en-US" sz="1400" dirty="0"/>
                        <a:t>1</a:t>
                      </a:r>
                    </a:p>
                  </a:txBody>
                  <a:tcPr/>
                </a:tc>
                <a:extLst>
                  <a:ext uri="{0D108BD9-81ED-4DB2-BD59-A6C34878D82A}">
                    <a16:rowId xmlns:a16="http://schemas.microsoft.com/office/drawing/2014/main" val="2338175207"/>
                  </a:ext>
                </a:extLst>
              </a:tr>
              <a:tr h="230680">
                <a:tc>
                  <a:txBody>
                    <a:bodyPr/>
                    <a:lstStyle/>
                    <a:p>
                      <a:r>
                        <a:rPr lang="en-US" sz="1400" dirty="0"/>
                        <a:t>P5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T+2</a:t>
                      </a:r>
                    </a:p>
                  </a:txBody>
                  <a:tcPr/>
                </a:tc>
                <a:tc>
                  <a:txBody>
                    <a:bodyPr/>
                    <a:lstStyle/>
                    <a:p>
                      <a:r>
                        <a:rPr lang="en-US" sz="1400" dirty="0"/>
                        <a:t>1</a:t>
                      </a:r>
                    </a:p>
                  </a:txBody>
                  <a:tcPr/>
                </a:tc>
                <a:extLst>
                  <a:ext uri="{0D108BD9-81ED-4DB2-BD59-A6C34878D82A}">
                    <a16:rowId xmlns:a16="http://schemas.microsoft.com/office/drawing/2014/main" val="3756253942"/>
                  </a:ext>
                </a:extLst>
              </a:tr>
            </a:tbl>
          </a:graphicData>
        </a:graphic>
      </p:graphicFrame>
      <p:grpSp>
        <p:nvGrpSpPr>
          <p:cNvPr id="25" name="Group 24">
            <a:extLst>
              <a:ext uri="{FF2B5EF4-FFF2-40B4-BE49-F238E27FC236}">
                <a16:creationId xmlns:a16="http://schemas.microsoft.com/office/drawing/2014/main" id="{74A19D6C-FA73-45A7-B4A3-667A365627A6}"/>
              </a:ext>
            </a:extLst>
          </p:cNvPr>
          <p:cNvGrpSpPr/>
          <p:nvPr/>
        </p:nvGrpSpPr>
        <p:grpSpPr>
          <a:xfrm>
            <a:off x="537793" y="4877608"/>
            <a:ext cx="8477000" cy="2285192"/>
            <a:chOff x="-71656" y="4572000"/>
            <a:chExt cx="8477000" cy="2285192"/>
          </a:xfrm>
        </p:grpSpPr>
        <p:graphicFrame>
          <p:nvGraphicFramePr>
            <p:cNvPr id="26" name="Content Placeholder 30">
              <a:extLst>
                <a:ext uri="{FF2B5EF4-FFF2-40B4-BE49-F238E27FC236}">
                  <a16:creationId xmlns:a16="http://schemas.microsoft.com/office/drawing/2014/main" id="{698AF17F-A358-4B7E-89FE-3CF96DDB7016}"/>
                </a:ext>
              </a:extLst>
            </p:cNvPr>
            <p:cNvGraphicFramePr>
              <a:graphicFrameLocks noChangeAspect="1"/>
            </p:cNvGraphicFramePr>
            <p:nvPr>
              <p:extLst>
                <p:ext uri="{D42A27DB-BD31-4B8C-83A1-F6EECF244321}">
                  <p14:modId xmlns:p14="http://schemas.microsoft.com/office/powerpoint/2010/main" val="3552931702"/>
                </p:ext>
              </p:extLst>
            </p:nvPr>
          </p:nvGraphicFramePr>
          <p:xfrm>
            <a:off x="966154" y="4884604"/>
            <a:ext cx="7354887" cy="458139"/>
          </p:xfrm>
          <a:graphic>
            <a:graphicData uri="http://schemas.openxmlformats.org/presentationml/2006/ole">
              <mc:AlternateContent xmlns:mc="http://schemas.openxmlformats.org/markup-compatibility/2006">
                <mc:Choice xmlns:v="urn:schemas-microsoft-com:vml" Requires="v">
                  <p:oleObj spid="_x0000_s3334" name="Worksheet" r:id="rId3" imgW="5343649" imgH="199923" progId="Excel.Sheet.12">
                    <p:embed/>
                  </p:oleObj>
                </mc:Choice>
                <mc:Fallback>
                  <p:oleObj name="Worksheet" r:id="rId3" imgW="5343649" imgH="199923" progId="Excel.Sheet.12">
                    <p:embed/>
                    <p:pic>
                      <p:nvPicPr>
                        <p:cNvPr id="41" name="Content Placeholder 30">
                          <a:extLst>
                            <a:ext uri="{FF2B5EF4-FFF2-40B4-BE49-F238E27FC236}">
                              <a16:creationId xmlns:a16="http://schemas.microsoft.com/office/drawing/2014/main" id="{8BE9CF11-F46B-4B5D-8F8A-7CF39F6AFEA7}"/>
                            </a:ext>
                          </a:extLst>
                        </p:cNvPr>
                        <p:cNvPicPr/>
                        <p:nvPr/>
                      </p:nvPicPr>
                      <p:blipFill>
                        <a:blip r:embed="rId4"/>
                        <a:stretch>
                          <a:fillRect/>
                        </a:stretch>
                      </p:blipFill>
                      <p:spPr>
                        <a:xfrm>
                          <a:off x="966154" y="4884604"/>
                          <a:ext cx="7354887" cy="458139"/>
                        </a:xfrm>
                        <a:prstGeom prst="rect">
                          <a:avLst/>
                        </a:prstGeom>
                      </p:spPr>
                    </p:pic>
                  </p:oleObj>
                </mc:Fallback>
              </mc:AlternateContent>
            </a:graphicData>
          </a:graphic>
        </p:graphicFrame>
        <p:sp>
          <p:nvSpPr>
            <p:cNvPr id="27" name="TextBox 26">
              <a:extLst>
                <a:ext uri="{FF2B5EF4-FFF2-40B4-BE49-F238E27FC236}">
                  <a16:creationId xmlns:a16="http://schemas.microsoft.com/office/drawing/2014/main" id="{F9898A68-6DDF-435A-AFAC-B423420660CE}"/>
                </a:ext>
              </a:extLst>
            </p:cNvPr>
            <p:cNvSpPr txBox="1"/>
            <p:nvPr/>
          </p:nvSpPr>
          <p:spPr>
            <a:xfrm>
              <a:off x="-2084" y="4880428"/>
              <a:ext cx="972177" cy="369332"/>
            </a:xfrm>
            <a:prstGeom prst="rect">
              <a:avLst/>
            </a:prstGeom>
            <a:noFill/>
          </p:spPr>
          <p:txBody>
            <a:bodyPr wrap="square" rtlCol="0">
              <a:spAutoFit/>
            </a:bodyPr>
            <a:lstStyle/>
            <a:p>
              <a:r>
                <a:rPr lang="en-US" b="1" dirty="0"/>
                <a:t>In CPU:</a:t>
              </a:r>
            </a:p>
          </p:txBody>
        </p:sp>
        <p:sp>
          <p:nvSpPr>
            <p:cNvPr id="28" name="TextBox 27">
              <a:extLst>
                <a:ext uri="{FF2B5EF4-FFF2-40B4-BE49-F238E27FC236}">
                  <a16:creationId xmlns:a16="http://schemas.microsoft.com/office/drawing/2014/main" id="{8413B44C-6C57-4973-951C-909F6642B064}"/>
                </a:ext>
              </a:extLst>
            </p:cNvPr>
            <p:cNvSpPr txBox="1"/>
            <p:nvPr/>
          </p:nvSpPr>
          <p:spPr>
            <a:xfrm>
              <a:off x="720231" y="4587389"/>
              <a:ext cx="489236" cy="369332"/>
            </a:xfrm>
            <a:prstGeom prst="rect">
              <a:avLst/>
            </a:prstGeom>
            <a:noFill/>
          </p:spPr>
          <p:txBody>
            <a:bodyPr wrap="none" rtlCol="0">
              <a:spAutoFit/>
            </a:bodyPr>
            <a:lstStyle/>
            <a:p>
              <a:r>
                <a:rPr lang="en-US" dirty="0"/>
                <a:t>t=T</a:t>
              </a:r>
            </a:p>
          </p:txBody>
        </p:sp>
        <p:sp>
          <p:nvSpPr>
            <p:cNvPr id="29" name="TextBox 28">
              <a:extLst>
                <a:ext uri="{FF2B5EF4-FFF2-40B4-BE49-F238E27FC236}">
                  <a16:creationId xmlns:a16="http://schemas.microsoft.com/office/drawing/2014/main" id="{7994C0CD-F304-45AB-9B35-E35E82C2C8B0}"/>
                </a:ext>
              </a:extLst>
            </p:cNvPr>
            <p:cNvSpPr txBox="1"/>
            <p:nvPr/>
          </p:nvSpPr>
          <p:spPr>
            <a:xfrm>
              <a:off x="7566653" y="4574693"/>
              <a:ext cx="838691" cy="369332"/>
            </a:xfrm>
            <a:prstGeom prst="rect">
              <a:avLst/>
            </a:prstGeom>
            <a:noFill/>
          </p:spPr>
          <p:txBody>
            <a:bodyPr wrap="none" rtlCol="0">
              <a:spAutoFit/>
            </a:bodyPr>
            <a:lstStyle/>
            <a:p>
              <a:r>
                <a:rPr lang="en-US" dirty="0"/>
                <a:t>t=T+14</a:t>
              </a:r>
            </a:p>
          </p:txBody>
        </p:sp>
        <p:cxnSp>
          <p:nvCxnSpPr>
            <p:cNvPr id="30" name="Straight Arrow Connector 29">
              <a:extLst>
                <a:ext uri="{FF2B5EF4-FFF2-40B4-BE49-F238E27FC236}">
                  <a16:creationId xmlns:a16="http://schemas.microsoft.com/office/drawing/2014/main" id="{9E26F6A1-0E28-4B01-B798-CFF4BD7BA258}"/>
                </a:ext>
              </a:extLst>
            </p:cNvPr>
            <p:cNvCxnSpPr>
              <a:cxnSpLocks/>
            </p:cNvCxnSpPr>
            <p:nvPr/>
          </p:nvCxnSpPr>
          <p:spPr>
            <a:xfrm flipV="1">
              <a:off x="998789" y="5346229"/>
              <a:ext cx="0" cy="38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D3FB7AF-C6B7-4F0C-98CF-3C763A66D3B5}"/>
                </a:ext>
              </a:extLst>
            </p:cNvPr>
            <p:cNvCxnSpPr>
              <a:cxnSpLocks/>
            </p:cNvCxnSpPr>
            <p:nvPr/>
          </p:nvCxnSpPr>
          <p:spPr>
            <a:xfrm flipH="1" flipV="1">
              <a:off x="2036406" y="5346229"/>
              <a:ext cx="3495" cy="38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23DA6875-452C-46D4-BBF0-A7F76FEEFDA2}"/>
                </a:ext>
              </a:extLst>
            </p:cNvPr>
            <p:cNvSpPr txBox="1"/>
            <p:nvPr/>
          </p:nvSpPr>
          <p:spPr>
            <a:xfrm>
              <a:off x="1844039" y="5656863"/>
              <a:ext cx="518161" cy="1200329"/>
            </a:xfrm>
            <a:prstGeom prst="rect">
              <a:avLst/>
            </a:prstGeom>
            <a:noFill/>
          </p:spPr>
          <p:txBody>
            <a:bodyPr wrap="square" rtlCol="0">
              <a:spAutoFit/>
            </a:bodyPr>
            <a:lstStyle/>
            <a:p>
              <a:r>
                <a:rPr lang="en-US" dirty="0"/>
                <a:t>P2, P3, P4, P5</a:t>
              </a:r>
            </a:p>
          </p:txBody>
        </p:sp>
        <p:sp>
          <p:nvSpPr>
            <p:cNvPr id="33" name="TextBox 32">
              <a:extLst>
                <a:ext uri="{FF2B5EF4-FFF2-40B4-BE49-F238E27FC236}">
                  <a16:creationId xmlns:a16="http://schemas.microsoft.com/office/drawing/2014/main" id="{BA95B498-5766-4384-91A1-69B84A4063BF}"/>
                </a:ext>
              </a:extLst>
            </p:cNvPr>
            <p:cNvSpPr txBox="1"/>
            <p:nvPr/>
          </p:nvSpPr>
          <p:spPr>
            <a:xfrm>
              <a:off x="751766" y="5656863"/>
              <a:ext cx="559622" cy="646331"/>
            </a:xfrm>
            <a:prstGeom prst="rect">
              <a:avLst/>
            </a:prstGeom>
            <a:noFill/>
          </p:spPr>
          <p:txBody>
            <a:bodyPr wrap="square" rtlCol="0">
              <a:spAutoFit/>
            </a:bodyPr>
            <a:lstStyle/>
            <a:p>
              <a:r>
                <a:rPr lang="en-US" dirty="0"/>
                <a:t>P1</a:t>
              </a:r>
              <a:br>
                <a:rPr lang="en-US" dirty="0"/>
              </a:br>
              <a:endParaRPr lang="en-US" dirty="0"/>
            </a:p>
          </p:txBody>
        </p:sp>
        <p:sp>
          <p:nvSpPr>
            <p:cNvPr id="34" name="TextBox 33">
              <a:extLst>
                <a:ext uri="{FF2B5EF4-FFF2-40B4-BE49-F238E27FC236}">
                  <a16:creationId xmlns:a16="http://schemas.microsoft.com/office/drawing/2014/main" id="{10093459-4A7C-4351-9E3C-36EB94D3FD6C}"/>
                </a:ext>
              </a:extLst>
            </p:cNvPr>
            <p:cNvSpPr txBox="1"/>
            <p:nvPr/>
          </p:nvSpPr>
          <p:spPr>
            <a:xfrm>
              <a:off x="-71656" y="5658478"/>
              <a:ext cx="972177" cy="369332"/>
            </a:xfrm>
            <a:prstGeom prst="rect">
              <a:avLst/>
            </a:prstGeom>
            <a:noFill/>
          </p:spPr>
          <p:txBody>
            <a:bodyPr wrap="square" rtlCol="0">
              <a:spAutoFit/>
            </a:bodyPr>
            <a:lstStyle/>
            <a:p>
              <a:r>
                <a:rPr lang="en-US" b="1" dirty="0"/>
                <a:t>Arrivals:</a:t>
              </a:r>
            </a:p>
          </p:txBody>
        </p:sp>
        <p:sp>
          <p:nvSpPr>
            <p:cNvPr id="35" name="TextBox 34">
              <a:extLst>
                <a:ext uri="{FF2B5EF4-FFF2-40B4-BE49-F238E27FC236}">
                  <a16:creationId xmlns:a16="http://schemas.microsoft.com/office/drawing/2014/main" id="{197ED895-8D85-4C9B-9CB7-40B9E3DB4FDE}"/>
                </a:ext>
              </a:extLst>
            </p:cNvPr>
            <p:cNvSpPr txBox="1"/>
            <p:nvPr/>
          </p:nvSpPr>
          <p:spPr>
            <a:xfrm>
              <a:off x="1696602" y="4572000"/>
              <a:ext cx="721672" cy="369332"/>
            </a:xfrm>
            <a:prstGeom prst="rect">
              <a:avLst/>
            </a:prstGeom>
            <a:noFill/>
          </p:spPr>
          <p:txBody>
            <a:bodyPr wrap="none" rtlCol="0">
              <a:spAutoFit/>
            </a:bodyPr>
            <a:lstStyle/>
            <a:p>
              <a:r>
                <a:rPr lang="en-US" dirty="0"/>
                <a:t>t=T+2</a:t>
              </a:r>
            </a:p>
          </p:txBody>
        </p:sp>
      </p:grpSp>
      <p:sp>
        <p:nvSpPr>
          <p:cNvPr id="36" name="Rectangle 35">
            <a:extLst>
              <a:ext uri="{FF2B5EF4-FFF2-40B4-BE49-F238E27FC236}">
                <a16:creationId xmlns:a16="http://schemas.microsoft.com/office/drawing/2014/main" id="{167443D0-CAE5-48C4-94A4-40BB47E0D132}"/>
              </a:ext>
            </a:extLst>
          </p:cNvPr>
          <p:cNvSpPr/>
          <p:nvPr/>
        </p:nvSpPr>
        <p:spPr>
          <a:xfrm>
            <a:off x="1575394" y="5206556"/>
            <a:ext cx="1068565" cy="4327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P1</a:t>
            </a:r>
          </a:p>
        </p:txBody>
      </p:sp>
      <p:sp>
        <p:nvSpPr>
          <p:cNvPr id="38" name="Rectangle 37">
            <a:extLst>
              <a:ext uri="{FF2B5EF4-FFF2-40B4-BE49-F238E27FC236}">
                <a16:creationId xmlns:a16="http://schemas.microsoft.com/office/drawing/2014/main" id="{9D28E156-C28F-4D75-ACE9-B1BB8AA50958}"/>
              </a:ext>
            </a:extLst>
          </p:cNvPr>
          <p:cNvSpPr/>
          <p:nvPr/>
        </p:nvSpPr>
        <p:spPr>
          <a:xfrm>
            <a:off x="2650018" y="5206556"/>
            <a:ext cx="546977" cy="43203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P2</a:t>
            </a:r>
          </a:p>
        </p:txBody>
      </p:sp>
      <p:sp>
        <p:nvSpPr>
          <p:cNvPr id="39" name="Rectangle 38">
            <a:extLst>
              <a:ext uri="{FF2B5EF4-FFF2-40B4-BE49-F238E27FC236}">
                <a16:creationId xmlns:a16="http://schemas.microsoft.com/office/drawing/2014/main" id="{000BA422-B8F7-4D8D-9F1E-161A308F97A8}"/>
              </a:ext>
            </a:extLst>
          </p:cNvPr>
          <p:cNvSpPr/>
          <p:nvPr/>
        </p:nvSpPr>
        <p:spPr>
          <a:xfrm>
            <a:off x="3191563" y="5207548"/>
            <a:ext cx="528016" cy="43203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P3</a:t>
            </a:r>
          </a:p>
        </p:txBody>
      </p:sp>
      <p:sp>
        <p:nvSpPr>
          <p:cNvPr id="40" name="Rectangle 39">
            <a:extLst>
              <a:ext uri="{FF2B5EF4-FFF2-40B4-BE49-F238E27FC236}">
                <a16:creationId xmlns:a16="http://schemas.microsoft.com/office/drawing/2014/main" id="{B7AFD202-E4A5-407E-A5F0-1BEF7AD5EEFF}"/>
              </a:ext>
            </a:extLst>
          </p:cNvPr>
          <p:cNvSpPr/>
          <p:nvPr/>
        </p:nvSpPr>
        <p:spPr>
          <a:xfrm>
            <a:off x="3719578" y="5206556"/>
            <a:ext cx="509142" cy="432035"/>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P4</a:t>
            </a:r>
          </a:p>
        </p:txBody>
      </p:sp>
      <p:sp>
        <p:nvSpPr>
          <p:cNvPr id="41" name="Rectangle 40">
            <a:extLst>
              <a:ext uri="{FF2B5EF4-FFF2-40B4-BE49-F238E27FC236}">
                <a16:creationId xmlns:a16="http://schemas.microsoft.com/office/drawing/2014/main" id="{514EB144-B2E9-4E0A-A41E-06AB580302C2}"/>
              </a:ext>
            </a:extLst>
          </p:cNvPr>
          <p:cNvSpPr/>
          <p:nvPr/>
        </p:nvSpPr>
        <p:spPr>
          <a:xfrm>
            <a:off x="4228720" y="5208045"/>
            <a:ext cx="557303" cy="43054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P5</a:t>
            </a:r>
          </a:p>
        </p:txBody>
      </p:sp>
      <p:sp>
        <p:nvSpPr>
          <p:cNvPr id="42" name="TextBox 41">
            <a:extLst>
              <a:ext uri="{FF2B5EF4-FFF2-40B4-BE49-F238E27FC236}">
                <a16:creationId xmlns:a16="http://schemas.microsoft.com/office/drawing/2014/main" id="{051847AD-17FA-4697-8D7F-E0F705A8EE8A}"/>
              </a:ext>
            </a:extLst>
          </p:cNvPr>
          <p:cNvSpPr txBox="1"/>
          <p:nvPr/>
        </p:nvSpPr>
        <p:spPr>
          <a:xfrm>
            <a:off x="3236370" y="5905849"/>
            <a:ext cx="5694120" cy="830997"/>
          </a:xfrm>
          <a:prstGeom prst="rect">
            <a:avLst/>
          </a:prstGeom>
          <a:noFill/>
        </p:spPr>
        <p:txBody>
          <a:bodyPr wrap="square" rtlCol="0">
            <a:spAutoFit/>
          </a:bodyPr>
          <a:lstStyle/>
          <a:p>
            <a:r>
              <a:rPr lang="en-US" sz="2400" b="1" dirty="0"/>
              <a:t>ART = ((14 - 0) + (3 – 2) + (4 - 2) + (5 – 2) + (6 – 2))/5 = 4.8 sec</a:t>
            </a:r>
          </a:p>
        </p:txBody>
      </p:sp>
      <p:sp>
        <p:nvSpPr>
          <p:cNvPr id="43" name="TextBox 42">
            <a:extLst>
              <a:ext uri="{FF2B5EF4-FFF2-40B4-BE49-F238E27FC236}">
                <a16:creationId xmlns:a16="http://schemas.microsoft.com/office/drawing/2014/main" id="{DAF503F3-8D08-40FC-BCF4-01681DD176B8}"/>
              </a:ext>
            </a:extLst>
          </p:cNvPr>
          <p:cNvSpPr txBox="1"/>
          <p:nvPr/>
        </p:nvSpPr>
        <p:spPr>
          <a:xfrm>
            <a:off x="4353350" y="4868876"/>
            <a:ext cx="721672" cy="369332"/>
          </a:xfrm>
          <a:prstGeom prst="rect">
            <a:avLst/>
          </a:prstGeom>
          <a:noFill/>
        </p:spPr>
        <p:txBody>
          <a:bodyPr wrap="none" rtlCol="0">
            <a:spAutoFit/>
          </a:bodyPr>
          <a:lstStyle/>
          <a:p>
            <a:r>
              <a:rPr lang="en-US" dirty="0"/>
              <a:t>t=T+6</a:t>
            </a:r>
          </a:p>
        </p:txBody>
      </p:sp>
      <p:sp>
        <p:nvSpPr>
          <p:cNvPr id="44" name="Rectangle 43">
            <a:extLst>
              <a:ext uri="{FF2B5EF4-FFF2-40B4-BE49-F238E27FC236}">
                <a16:creationId xmlns:a16="http://schemas.microsoft.com/office/drawing/2014/main" id="{9AF7F21F-4A03-414D-8986-DF1806F8E010}"/>
              </a:ext>
            </a:extLst>
          </p:cNvPr>
          <p:cNvSpPr/>
          <p:nvPr/>
        </p:nvSpPr>
        <p:spPr>
          <a:xfrm>
            <a:off x="4786023" y="5207927"/>
            <a:ext cx="4144467" cy="4327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P1</a:t>
            </a:r>
          </a:p>
        </p:txBody>
      </p:sp>
      <p:grpSp>
        <p:nvGrpSpPr>
          <p:cNvPr id="45056" name="Group 45055">
            <a:extLst>
              <a:ext uri="{FF2B5EF4-FFF2-40B4-BE49-F238E27FC236}">
                <a16:creationId xmlns:a16="http://schemas.microsoft.com/office/drawing/2014/main" id="{4EF60149-B980-48BB-8137-84D05E29E307}"/>
              </a:ext>
            </a:extLst>
          </p:cNvPr>
          <p:cNvGrpSpPr/>
          <p:nvPr/>
        </p:nvGrpSpPr>
        <p:grpSpPr>
          <a:xfrm>
            <a:off x="1105054" y="3932850"/>
            <a:ext cx="999126" cy="1244150"/>
            <a:chOff x="606231" y="3317276"/>
            <a:chExt cx="797263" cy="1096694"/>
          </a:xfrm>
        </p:grpSpPr>
        <p:sp>
          <p:nvSpPr>
            <p:cNvPr id="2" name="Oval 1">
              <a:extLst>
                <a:ext uri="{FF2B5EF4-FFF2-40B4-BE49-F238E27FC236}">
                  <a16:creationId xmlns:a16="http://schemas.microsoft.com/office/drawing/2014/main" id="{BF2E7552-DB32-4E39-8225-C17FE2BB5255}"/>
                </a:ext>
              </a:extLst>
            </p:cNvPr>
            <p:cNvSpPr/>
            <p:nvPr/>
          </p:nvSpPr>
          <p:spPr>
            <a:xfrm>
              <a:off x="606231" y="3317276"/>
              <a:ext cx="797263" cy="65736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0000"/>
                  </a:solidFill>
                </a:rPr>
                <a:t>P1(10)</a:t>
              </a:r>
            </a:p>
          </p:txBody>
        </p:sp>
        <p:cxnSp>
          <p:nvCxnSpPr>
            <p:cNvPr id="4" name="Straight Arrow Connector 3">
              <a:extLst>
                <a:ext uri="{FF2B5EF4-FFF2-40B4-BE49-F238E27FC236}">
                  <a16:creationId xmlns:a16="http://schemas.microsoft.com/office/drawing/2014/main" id="{D08C6A1F-880C-46CF-881D-94579980A9B8}"/>
                </a:ext>
              </a:extLst>
            </p:cNvPr>
            <p:cNvCxnSpPr>
              <a:cxnSpLocks/>
              <a:stCxn id="2" idx="4"/>
            </p:cNvCxnSpPr>
            <p:nvPr/>
          </p:nvCxnSpPr>
          <p:spPr>
            <a:xfrm flipH="1">
              <a:off x="988123" y="3974643"/>
              <a:ext cx="16740" cy="43932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8" name="Group 47">
            <a:extLst>
              <a:ext uri="{FF2B5EF4-FFF2-40B4-BE49-F238E27FC236}">
                <a16:creationId xmlns:a16="http://schemas.microsoft.com/office/drawing/2014/main" id="{C3BE3691-4D2C-4F25-9F17-1F8B6F275C9D}"/>
              </a:ext>
            </a:extLst>
          </p:cNvPr>
          <p:cNvGrpSpPr/>
          <p:nvPr/>
        </p:nvGrpSpPr>
        <p:grpSpPr>
          <a:xfrm>
            <a:off x="2069950" y="3507236"/>
            <a:ext cx="1209382" cy="1739704"/>
            <a:chOff x="520245" y="3291292"/>
            <a:chExt cx="1214513" cy="1739704"/>
          </a:xfrm>
        </p:grpSpPr>
        <p:sp>
          <p:nvSpPr>
            <p:cNvPr id="49" name="Oval 48">
              <a:extLst>
                <a:ext uri="{FF2B5EF4-FFF2-40B4-BE49-F238E27FC236}">
                  <a16:creationId xmlns:a16="http://schemas.microsoft.com/office/drawing/2014/main" id="{D8FF4370-007A-41D4-B442-CC36FD93D897}"/>
                </a:ext>
              </a:extLst>
            </p:cNvPr>
            <p:cNvSpPr/>
            <p:nvPr/>
          </p:nvSpPr>
          <p:spPr>
            <a:xfrm>
              <a:off x="520245" y="3291292"/>
              <a:ext cx="1214513" cy="65736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0000"/>
                  </a:solidFill>
                </a:rPr>
                <a:t>P1(8), P2-P5(1)</a:t>
              </a:r>
            </a:p>
          </p:txBody>
        </p:sp>
        <p:cxnSp>
          <p:nvCxnSpPr>
            <p:cNvPr id="50" name="Straight Arrow Connector 49">
              <a:extLst>
                <a:ext uri="{FF2B5EF4-FFF2-40B4-BE49-F238E27FC236}">
                  <a16:creationId xmlns:a16="http://schemas.microsoft.com/office/drawing/2014/main" id="{EFDAB4F4-3725-4F38-8709-7E7C532B2760}"/>
                </a:ext>
              </a:extLst>
            </p:cNvPr>
            <p:cNvCxnSpPr>
              <a:cxnSpLocks/>
              <a:stCxn id="49" idx="4"/>
              <a:endCxn id="35" idx="2"/>
            </p:cNvCxnSpPr>
            <p:nvPr/>
          </p:nvCxnSpPr>
          <p:spPr>
            <a:xfrm>
              <a:off x="1127501" y="3948659"/>
              <a:ext cx="68736" cy="108233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1" name="Group 60">
            <a:extLst>
              <a:ext uri="{FF2B5EF4-FFF2-40B4-BE49-F238E27FC236}">
                <a16:creationId xmlns:a16="http://schemas.microsoft.com/office/drawing/2014/main" id="{4FDC310A-6CE0-46C7-8E9E-AA5CBD6414A7}"/>
              </a:ext>
            </a:extLst>
          </p:cNvPr>
          <p:cNvGrpSpPr/>
          <p:nvPr/>
        </p:nvGrpSpPr>
        <p:grpSpPr>
          <a:xfrm>
            <a:off x="2728906" y="4115284"/>
            <a:ext cx="1209382" cy="1051908"/>
            <a:chOff x="647925" y="3580152"/>
            <a:chExt cx="1214513" cy="1051908"/>
          </a:xfrm>
        </p:grpSpPr>
        <p:sp>
          <p:nvSpPr>
            <p:cNvPr id="62" name="Oval 61">
              <a:extLst>
                <a:ext uri="{FF2B5EF4-FFF2-40B4-BE49-F238E27FC236}">
                  <a16:creationId xmlns:a16="http://schemas.microsoft.com/office/drawing/2014/main" id="{739B3E32-0AD0-4C18-A9E2-1F369B1F5318}"/>
                </a:ext>
              </a:extLst>
            </p:cNvPr>
            <p:cNvSpPr/>
            <p:nvPr/>
          </p:nvSpPr>
          <p:spPr>
            <a:xfrm>
              <a:off x="647925" y="3580152"/>
              <a:ext cx="1214513" cy="65736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0000"/>
                  </a:solidFill>
                </a:rPr>
                <a:t>P1(8), P3-P5(1)</a:t>
              </a:r>
            </a:p>
          </p:txBody>
        </p:sp>
        <p:cxnSp>
          <p:nvCxnSpPr>
            <p:cNvPr id="63" name="Straight Arrow Connector 62">
              <a:extLst>
                <a:ext uri="{FF2B5EF4-FFF2-40B4-BE49-F238E27FC236}">
                  <a16:creationId xmlns:a16="http://schemas.microsoft.com/office/drawing/2014/main" id="{B3FD15CB-5C4E-4D68-945B-F6E42637F2B3}"/>
                </a:ext>
              </a:extLst>
            </p:cNvPr>
            <p:cNvCxnSpPr>
              <a:cxnSpLocks/>
              <a:stCxn id="62" idx="4"/>
            </p:cNvCxnSpPr>
            <p:nvPr/>
          </p:nvCxnSpPr>
          <p:spPr>
            <a:xfrm flipH="1">
              <a:off x="1113541" y="4237519"/>
              <a:ext cx="141640" cy="39454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5" name="Group 64">
            <a:extLst>
              <a:ext uri="{FF2B5EF4-FFF2-40B4-BE49-F238E27FC236}">
                <a16:creationId xmlns:a16="http://schemas.microsoft.com/office/drawing/2014/main" id="{3E2F9FA7-96DF-40A6-93EE-061D9F9BBAC1}"/>
              </a:ext>
            </a:extLst>
          </p:cNvPr>
          <p:cNvGrpSpPr/>
          <p:nvPr/>
        </p:nvGrpSpPr>
        <p:grpSpPr>
          <a:xfrm>
            <a:off x="3553949" y="3448219"/>
            <a:ext cx="1209382" cy="1757344"/>
            <a:chOff x="647925" y="3580152"/>
            <a:chExt cx="1214513" cy="1757344"/>
          </a:xfrm>
        </p:grpSpPr>
        <p:sp>
          <p:nvSpPr>
            <p:cNvPr id="66" name="Oval 65">
              <a:extLst>
                <a:ext uri="{FF2B5EF4-FFF2-40B4-BE49-F238E27FC236}">
                  <a16:creationId xmlns:a16="http://schemas.microsoft.com/office/drawing/2014/main" id="{9607944B-F4A0-4CD8-91B0-A8924CE98C11}"/>
                </a:ext>
              </a:extLst>
            </p:cNvPr>
            <p:cNvSpPr/>
            <p:nvPr/>
          </p:nvSpPr>
          <p:spPr>
            <a:xfrm>
              <a:off x="647925" y="3580152"/>
              <a:ext cx="1214513" cy="65736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0000"/>
                  </a:solidFill>
                </a:rPr>
                <a:t>P1(8), P4-P5(1)</a:t>
              </a:r>
            </a:p>
          </p:txBody>
        </p:sp>
        <p:cxnSp>
          <p:nvCxnSpPr>
            <p:cNvPr id="67" name="Straight Arrow Connector 66">
              <a:extLst>
                <a:ext uri="{FF2B5EF4-FFF2-40B4-BE49-F238E27FC236}">
                  <a16:creationId xmlns:a16="http://schemas.microsoft.com/office/drawing/2014/main" id="{C38BD988-B411-4447-86D6-28B9CA9C2968}"/>
                </a:ext>
              </a:extLst>
            </p:cNvPr>
            <p:cNvCxnSpPr>
              <a:cxnSpLocks/>
              <a:stCxn id="66" idx="4"/>
            </p:cNvCxnSpPr>
            <p:nvPr/>
          </p:nvCxnSpPr>
          <p:spPr>
            <a:xfrm flipH="1">
              <a:off x="845194" y="4237519"/>
              <a:ext cx="409987" cy="109997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9" name="Group 68">
            <a:extLst>
              <a:ext uri="{FF2B5EF4-FFF2-40B4-BE49-F238E27FC236}">
                <a16:creationId xmlns:a16="http://schemas.microsoft.com/office/drawing/2014/main" id="{2571202B-2644-4D83-B54D-4EC74CC0BC9F}"/>
              </a:ext>
            </a:extLst>
          </p:cNvPr>
          <p:cNvGrpSpPr/>
          <p:nvPr/>
        </p:nvGrpSpPr>
        <p:grpSpPr>
          <a:xfrm>
            <a:off x="4124410" y="4103055"/>
            <a:ext cx="1209382" cy="1102508"/>
            <a:chOff x="740310" y="4235316"/>
            <a:chExt cx="1214513" cy="1102508"/>
          </a:xfrm>
        </p:grpSpPr>
        <p:sp>
          <p:nvSpPr>
            <p:cNvPr id="70" name="Oval 69">
              <a:extLst>
                <a:ext uri="{FF2B5EF4-FFF2-40B4-BE49-F238E27FC236}">
                  <a16:creationId xmlns:a16="http://schemas.microsoft.com/office/drawing/2014/main" id="{B154ECE9-1A49-4742-87BD-5DD362F59275}"/>
                </a:ext>
              </a:extLst>
            </p:cNvPr>
            <p:cNvSpPr/>
            <p:nvPr/>
          </p:nvSpPr>
          <p:spPr>
            <a:xfrm>
              <a:off x="740310" y="4235316"/>
              <a:ext cx="1214513" cy="65736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0000"/>
                  </a:solidFill>
                </a:rPr>
                <a:t>P1(8), P5(1)</a:t>
              </a:r>
            </a:p>
          </p:txBody>
        </p:sp>
        <p:cxnSp>
          <p:nvCxnSpPr>
            <p:cNvPr id="71" name="Straight Arrow Connector 70">
              <a:extLst>
                <a:ext uri="{FF2B5EF4-FFF2-40B4-BE49-F238E27FC236}">
                  <a16:creationId xmlns:a16="http://schemas.microsoft.com/office/drawing/2014/main" id="{54B35838-6D85-4DFC-A1BC-229B358FBB3D}"/>
                </a:ext>
              </a:extLst>
            </p:cNvPr>
            <p:cNvCxnSpPr>
              <a:cxnSpLocks/>
              <a:stCxn id="70" idx="4"/>
            </p:cNvCxnSpPr>
            <p:nvPr/>
          </p:nvCxnSpPr>
          <p:spPr>
            <a:xfrm flipH="1">
              <a:off x="852170" y="4892683"/>
              <a:ext cx="495397" cy="44514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3" name="Group 72">
            <a:extLst>
              <a:ext uri="{FF2B5EF4-FFF2-40B4-BE49-F238E27FC236}">
                <a16:creationId xmlns:a16="http://schemas.microsoft.com/office/drawing/2014/main" id="{4A85FB7C-50F1-4863-95B2-DCC8F31FE0C0}"/>
              </a:ext>
            </a:extLst>
          </p:cNvPr>
          <p:cNvGrpSpPr/>
          <p:nvPr/>
        </p:nvGrpSpPr>
        <p:grpSpPr>
          <a:xfrm>
            <a:off x="4797541" y="4431738"/>
            <a:ext cx="1375338" cy="765740"/>
            <a:chOff x="690216" y="5226920"/>
            <a:chExt cx="1381173" cy="765740"/>
          </a:xfrm>
        </p:grpSpPr>
        <p:sp>
          <p:nvSpPr>
            <p:cNvPr id="74" name="Oval 73">
              <a:extLst>
                <a:ext uri="{FF2B5EF4-FFF2-40B4-BE49-F238E27FC236}">
                  <a16:creationId xmlns:a16="http://schemas.microsoft.com/office/drawing/2014/main" id="{3938F0AD-5BB3-4DBB-A57E-884F7CEA3583}"/>
                </a:ext>
              </a:extLst>
            </p:cNvPr>
            <p:cNvSpPr/>
            <p:nvPr/>
          </p:nvSpPr>
          <p:spPr>
            <a:xfrm>
              <a:off x="1135058" y="5226920"/>
              <a:ext cx="936331" cy="65736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0000"/>
                  </a:solidFill>
                </a:rPr>
                <a:t>P1(8)</a:t>
              </a:r>
            </a:p>
          </p:txBody>
        </p:sp>
        <p:cxnSp>
          <p:nvCxnSpPr>
            <p:cNvPr id="75" name="Straight Arrow Connector 74">
              <a:extLst>
                <a:ext uri="{FF2B5EF4-FFF2-40B4-BE49-F238E27FC236}">
                  <a16:creationId xmlns:a16="http://schemas.microsoft.com/office/drawing/2014/main" id="{3775BC42-16DC-41CF-AF1B-F6E2AA98EF24}"/>
                </a:ext>
              </a:extLst>
            </p:cNvPr>
            <p:cNvCxnSpPr>
              <a:cxnSpLocks/>
              <a:stCxn id="74" idx="3"/>
            </p:cNvCxnSpPr>
            <p:nvPr/>
          </p:nvCxnSpPr>
          <p:spPr>
            <a:xfrm flipH="1">
              <a:off x="690216" y="5788018"/>
              <a:ext cx="581965" cy="20464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03279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05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7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8" grpId="0" animBg="1"/>
      <p:bldP spid="39" grpId="0" animBg="1"/>
      <p:bldP spid="40" grpId="0" animBg="1"/>
      <p:bldP spid="41" grpId="0" animBg="1"/>
      <p:bldP spid="42" grpId="0"/>
      <p:bldP spid="43" grpId="0"/>
      <p:bldP spid="4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1028700" y="76200"/>
            <a:ext cx="7200900" cy="1485900"/>
          </a:xfrm>
        </p:spPr>
        <p:txBody>
          <a:bodyPr/>
          <a:lstStyle/>
          <a:p>
            <a:r>
              <a:rPr lang="en-US" dirty="0"/>
              <a:t>Some Thoughts</a:t>
            </a:r>
          </a:p>
        </p:txBody>
      </p:sp>
      <p:sp>
        <p:nvSpPr>
          <p:cNvPr id="47107" name="Content Placeholder 2"/>
          <p:cNvSpPr>
            <a:spLocks noGrp="1"/>
          </p:cNvSpPr>
          <p:nvPr>
            <p:ph idx="1"/>
          </p:nvPr>
        </p:nvSpPr>
        <p:spPr>
          <a:xfrm>
            <a:off x="1028700" y="990600"/>
            <a:ext cx="7962900" cy="5257800"/>
          </a:xfrm>
        </p:spPr>
        <p:txBody>
          <a:bodyPr>
            <a:noAutofit/>
          </a:bodyPr>
          <a:lstStyle/>
          <a:p>
            <a:r>
              <a:rPr lang="en-US" dirty="0">
                <a:cs typeface="Calibri Light" panose="020F0302020204030204" pitchFamily="34" charset="0"/>
              </a:rPr>
              <a:t>Claim: SRTF is optimal for ART</a:t>
            </a:r>
          </a:p>
          <a:p>
            <a:pPr lvl="1"/>
            <a:r>
              <a:rPr lang="en-US" i="1" dirty="0">
                <a:cs typeface="Calibri Light" panose="020F0302020204030204" pitchFamily="34" charset="0"/>
              </a:rPr>
              <a:t>SRTF always picks the shortest job; if it did not, then, by definition, it would result in higher average response time. </a:t>
            </a:r>
            <a:r>
              <a:rPr lang="en-US" i="1" dirty="0">
                <a:solidFill>
                  <a:srgbClr val="FF0000"/>
                </a:solidFill>
                <a:cs typeface="Calibri Light" panose="020F0302020204030204" pitchFamily="34" charset="0"/>
              </a:rPr>
              <a:t>&lt;&lt;see notes for details&gt;&gt;</a:t>
            </a:r>
          </a:p>
          <a:p>
            <a:r>
              <a:rPr lang="en-US" dirty="0">
                <a:cs typeface="Calibri Light" panose="020F0302020204030204" pitchFamily="34" charset="0"/>
              </a:rPr>
              <a:t>When is FIFO optimal?</a:t>
            </a:r>
          </a:p>
          <a:p>
            <a:pPr lvl="1"/>
            <a:r>
              <a:rPr lang="en-US" i="1" dirty="0">
                <a:cs typeface="Calibri Light" panose="020F0302020204030204" pitchFamily="34" charset="0"/>
              </a:rPr>
              <a:t>When all jobs are equal in length</a:t>
            </a:r>
          </a:p>
          <a:p>
            <a:pPr lvl="1"/>
            <a:r>
              <a:rPr lang="en-US" dirty="0">
                <a:cs typeface="Calibri Light" panose="020F0302020204030204" pitchFamily="34" charset="0"/>
              </a:rPr>
              <a:t>SRTF gives the same schedule, but incurs many context switches</a:t>
            </a:r>
            <a:endParaRPr lang="en-US" i="1" dirty="0">
              <a:cs typeface="Calibri Light" panose="020F0302020204030204" pitchFamily="34" charset="0"/>
            </a:endParaRPr>
          </a:p>
          <a:p>
            <a:r>
              <a:rPr lang="en-US" dirty="0">
                <a:cs typeface="Calibri Light" panose="020F0302020204030204" pitchFamily="34" charset="0"/>
              </a:rPr>
              <a:t>Does SRTF have any downsides?</a:t>
            </a:r>
          </a:p>
          <a:p>
            <a:pPr lvl="1"/>
            <a:r>
              <a:rPr lang="en-US" i="1" dirty="0">
                <a:cs typeface="Calibri Light" panose="020F0302020204030204" pitchFamily="34" charset="0"/>
              </a:rPr>
              <a:t>S</a:t>
            </a:r>
            <a:r>
              <a:rPr lang="en-US" b="1" i="1" dirty="0">
                <a:cs typeface="Calibri Light" panose="020F0302020204030204" pitchFamily="34" charset="0"/>
              </a:rPr>
              <a:t>tarvation:</a:t>
            </a:r>
            <a:r>
              <a:rPr lang="en-US" i="1" dirty="0">
                <a:cs typeface="Calibri Light" panose="020F0302020204030204" pitchFamily="34" charset="0"/>
              </a:rPr>
              <a:t> longer jobs would suffer. Imagine a supermarket that implements SRTF in checkout lines! Longer lines will keep waiting</a:t>
            </a:r>
          </a:p>
          <a:p>
            <a:pPr lvl="1"/>
            <a:r>
              <a:rPr lang="en-US" b="1" i="1" dirty="0">
                <a:cs typeface="Calibri Light" panose="020F0302020204030204" pitchFamily="34" charset="0"/>
              </a:rPr>
              <a:t>Implementation:</a:t>
            </a:r>
            <a:r>
              <a:rPr lang="en-US" i="1" dirty="0">
                <a:cs typeface="Calibri Light" panose="020F0302020204030204" pitchFamily="34" charset="0"/>
              </a:rPr>
              <a:t> No exact algorithm to implement SRTF (how would you know how much is remaining???)</a:t>
            </a:r>
          </a:p>
        </p:txBody>
      </p:sp>
    </p:spTree>
    <p:extLst>
      <p:ext uri="{BB962C8B-B14F-4D97-AF65-F5344CB8AC3E}">
        <p14:creationId xmlns:p14="http://schemas.microsoft.com/office/powerpoint/2010/main" val="3341042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 calcmode="lin" valueType="num">
                                      <p:cBhvr additive="base">
                                        <p:cTn id="7" dur="500" fill="hold"/>
                                        <p:tgtEl>
                                          <p:spTgt spid="471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710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7107">
                                            <p:txEl>
                                              <p:pRg st="1" end="1"/>
                                            </p:txEl>
                                          </p:spTgt>
                                        </p:tgtEl>
                                        <p:attrNameLst>
                                          <p:attrName>style.visibility</p:attrName>
                                        </p:attrNameLst>
                                      </p:cBhvr>
                                      <p:to>
                                        <p:strVal val="visible"/>
                                      </p:to>
                                    </p:set>
                                    <p:anim calcmode="lin" valueType="num">
                                      <p:cBhvr additive="base">
                                        <p:cTn id="11" dur="500" fill="hold"/>
                                        <p:tgtEl>
                                          <p:spTgt spid="4710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710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7107">
                                            <p:txEl>
                                              <p:pRg st="2" end="2"/>
                                            </p:txEl>
                                          </p:spTgt>
                                        </p:tgtEl>
                                        <p:attrNameLst>
                                          <p:attrName>style.visibility</p:attrName>
                                        </p:attrNameLst>
                                      </p:cBhvr>
                                      <p:to>
                                        <p:strVal val="visible"/>
                                      </p:to>
                                    </p:set>
                                    <p:anim calcmode="lin" valueType="num">
                                      <p:cBhvr additive="base">
                                        <p:cTn id="17" dur="500" fill="hold"/>
                                        <p:tgtEl>
                                          <p:spTgt spid="4710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710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47107">
                                            <p:txEl>
                                              <p:pRg st="3" end="3"/>
                                            </p:txEl>
                                          </p:spTgt>
                                        </p:tgtEl>
                                        <p:attrNameLst>
                                          <p:attrName>style.visibility</p:attrName>
                                        </p:attrNameLst>
                                      </p:cBhvr>
                                      <p:to>
                                        <p:strVal val="visible"/>
                                      </p:to>
                                    </p:set>
                                    <p:anim calcmode="lin" valueType="num">
                                      <p:cBhvr additive="base">
                                        <p:cTn id="23" dur="500" fill="hold"/>
                                        <p:tgtEl>
                                          <p:spTgt spid="47107">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710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47107">
                                            <p:txEl>
                                              <p:pRg st="4" end="4"/>
                                            </p:txEl>
                                          </p:spTgt>
                                        </p:tgtEl>
                                        <p:attrNameLst>
                                          <p:attrName>style.visibility</p:attrName>
                                        </p:attrNameLst>
                                      </p:cBhvr>
                                      <p:to>
                                        <p:strVal val="visible"/>
                                      </p:to>
                                    </p:set>
                                    <p:anim calcmode="lin" valueType="num">
                                      <p:cBhvr additive="base">
                                        <p:cTn id="29" dur="500" fill="hold"/>
                                        <p:tgtEl>
                                          <p:spTgt spid="47107">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710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7107">
                                            <p:txEl>
                                              <p:pRg st="5" end="5"/>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107">
                                            <p:txEl>
                                              <p:pRg st="6" end="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710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762000" y="304800"/>
            <a:ext cx="7772400" cy="1066800"/>
          </a:xfrm>
        </p:spPr>
        <p:txBody>
          <a:bodyPr>
            <a:normAutofit fontScale="90000"/>
          </a:bodyPr>
          <a:lstStyle/>
          <a:p>
            <a:r>
              <a:rPr lang="en-US" altLang="ko-KR" dirty="0">
                <a:ea typeface="Gulim" panose="020B0600000101010101" pitchFamily="34" charset="-127"/>
              </a:rPr>
              <a:t>Practical Implementation of SRTF</a:t>
            </a:r>
          </a:p>
        </p:txBody>
      </p:sp>
      <p:sp>
        <p:nvSpPr>
          <p:cNvPr id="626691" name="Rectangle 3"/>
          <p:cNvSpPr>
            <a:spLocks noGrp="1" noChangeArrowheads="1"/>
          </p:cNvSpPr>
          <p:nvPr>
            <p:ph idx="1"/>
          </p:nvPr>
        </p:nvSpPr>
        <p:spPr>
          <a:xfrm>
            <a:off x="560294" y="990600"/>
            <a:ext cx="8534400" cy="5334000"/>
          </a:xfrm>
        </p:spPr>
        <p:txBody>
          <a:bodyPr>
            <a:noAutofit/>
          </a:bodyPr>
          <a:lstStyle/>
          <a:p>
            <a:pPr>
              <a:lnSpc>
                <a:spcPct val="80000"/>
              </a:lnSpc>
            </a:pPr>
            <a:r>
              <a:rPr lang="en-US" altLang="ko-KR" dirty="0">
                <a:ea typeface="Gulim" panose="020B0600000101010101" pitchFamily="34" charset="-127"/>
                <a:cs typeface="Calibri Light" panose="020F0302020204030204" pitchFamily="34" charset="0"/>
              </a:rPr>
              <a:t>Issue: How do we know the remaining time? </a:t>
            </a:r>
          </a:p>
          <a:p>
            <a:pPr lvl="1">
              <a:lnSpc>
                <a:spcPct val="80000"/>
              </a:lnSpc>
            </a:pPr>
            <a:r>
              <a:rPr lang="en-US" altLang="ko-KR" dirty="0">
                <a:ea typeface="Gulim" panose="020B0600000101010101" pitchFamily="34" charset="-127"/>
                <a:cs typeface="Calibri Light" panose="020F0302020204030204" pitchFamily="34" charset="0"/>
              </a:rPr>
              <a:t>User provides job runtime</a:t>
            </a:r>
          </a:p>
          <a:p>
            <a:pPr lvl="2">
              <a:lnSpc>
                <a:spcPct val="80000"/>
              </a:lnSpc>
            </a:pPr>
            <a:r>
              <a:rPr lang="en-US" altLang="ko-KR" dirty="0">
                <a:ea typeface="Gulim" panose="020B0600000101010101" pitchFamily="34" charset="-127"/>
                <a:cs typeface="Calibri Light" panose="020F0302020204030204" pitchFamily="34" charset="0"/>
              </a:rPr>
              <a:t>System kills job if takes too long (i.e., to stop cheating)</a:t>
            </a:r>
          </a:p>
          <a:p>
            <a:pPr lvl="1">
              <a:lnSpc>
                <a:spcPct val="80000"/>
              </a:lnSpc>
            </a:pPr>
            <a:r>
              <a:rPr lang="en-US" altLang="ko-KR" dirty="0">
                <a:ea typeface="Gulim" panose="020B0600000101010101" pitchFamily="34" charset="-127"/>
                <a:cs typeface="Calibri Light" panose="020F0302020204030204" pitchFamily="34" charset="0"/>
              </a:rPr>
              <a:t>But even for non-malicious users, it is hard to predict runtime accurately</a:t>
            </a:r>
            <a:endParaRPr lang="en-US" altLang="ko-KR" dirty="0">
              <a:cs typeface="Calibri Light" panose="020F0302020204030204" pitchFamily="34" charset="0"/>
              <a:sym typeface="Symbol" panose="05050102010706020507" pitchFamily="18" charset="2"/>
            </a:endParaRPr>
          </a:p>
          <a:p>
            <a:pPr>
              <a:lnSpc>
                <a:spcPct val="80000"/>
              </a:lnSpc>
              <a:spcBef>
                <a:spcPct val="25000"/>
              </a:spcBef>
            </a:pPr>
            <a:r>
              <a:rPr lang="en-US" altLang="ko-KR" dirty="0">
                <a:cs typeface="Calibri Light" panose="020F0302020204030204" pitchFamily="34" charset="0"/>
                <a:sym typeface="Symbol" panose="05050102010706020507" pitchFamily="18" charset="2"/>
              </a:rPr>
              <a:t>Adaptive Algorithm without user input: Predict the </a:t>
            </a:r>
            <a:r>
              <a:rPr lang="en-US" altLang="ko-KR" dirty="0">
                <a:solidFill>
                  <a:srgbClr val="FF0000"/>
                </a:solidFill>
                <a:cs typeface="Calibri Light" panose="020F0302020204030204" pitchFamily="34" charset="0"/>
                <a:sym typeface="Symbol" panose="05050102010706020507" pitchFamily="18" charset="2"/>
              </a:rPr>
              <a:t>next</a:t>
            </a:r>
            <a:r>
              <a:rPr lang="en-US" altLang="ko-KR" dirty="0">
                <a:cs typeface="Calibri Light" panose="020F0302020204030204" pitchFamily="34" charset="0"/>
                <a:sym typeface="Symbol" panose="05050102010706020507" pitchFamily="18" charset="2"/>
              </a:rPr>
              <a:t> </a:t>
            </a:r>
            <a:r>
              <a:rPr lang="en-US" altLang="ko-KR" b="1" dirty="0">
                <a:solidFill>
                  <a:srgbClr val="FF0000"/>
                </a:solidFill>
                <a:cs typeface="Calibri Light" panose="020F0302020204030204" pitchFamily="34" charset="0"/>
                <a:sym typeface="Symbol" panose="05050102010706020507" pitchFamily="18" charset="2"/>
              </a:rPr>
              <a:t>CPU burst</a:t>
            </a:r>
            <a:r>
              <a:rPr lang="en-US" altLang="ko-KR" dirty="0">
                <a:cs typeface="Calibri Light" panose="020F0302020204030204" pitchFamily="34" charset="0"/>
                <a:sym typeface="Symbol" panose="05050102010706020507" pitchFamily="18" charset="2"/>
              </a:rPr>
              <a:t> (not the whole task length) based on the recent past</a:t>
            </a:r>
          </a:p>
          <a:p>
            <a:pPr lvl="1">
              <a:lnSpc>
                <a:spcPct val="80000"/>
              </a:lnSpc>
              <a:spcBef>
                <a:spcPct val="25000"/>
              </a:spcBef>
            </a:pPr>
            <a:r>
              <a:rPr lang="en-US" altLang="ko-KR" dirty="0">
                <a:cs typeface="Calibri Light" panose="020F0302020204030204" pitchFamily="34" charset="0"/>
                <a:sym typeface="Symbol" panose="05050102010706020507" pitchFamily="18" charset="2"/>
              </a:rPr>
              <a:t>Works because programs have predictable behavior</a:t>
            </a:r>
          </a:p>
          <a:p>
            <a:pPr lvl="2">
              <a:lnSpc>
                <a:spcPct val="80000"/>
              </a:lnSpc>
              <a:spcBef>
                <a:spcPct val="25000"/>
              </a:spcBef>
            </a:pPr>
            <a:r>
              <a:rPr lang="en-US" altLang="ko-KR" dirty="0">
                <a:cs typeface="Calibri Light" panose="020F0302020204030204" pitchFamily="34" charset="0"/>
                <a:sym typeface="Symbol" panose="05050102010706020507" pitchFamily="18" charset="2"/>
              </a:rPr>
              <a:t>If program was I/O bound in past, probably it will be in future</a:t>
            </a:r>
          </a:p>
          <a:p>
            <a:pPr>
              <a:lnSpc>
                <a:spcPct val="80000"/>
              </a:lnSpc>
              <a:spcBef>
                <a:spcPct val="25000"/>
              </a:spcBef>
            </a:pPr>
            <a:r>
              <a:rPr lang="en-US" altLang="ko-KR" dirty="0">
                <a:cs typeface="Calibri Light" panose="020F0302020204030204" pitchFamily="34" charset="0"/>
              </a:rPr>
              <a:t>Example: SRTF with estimated burst length</a:t>
            </a:r>
          </a:p>
          <a:p>
            <a:pPr lvl="1">
              <a:spcBef>
                <a:spcPct val="25000"/>
              </a:spcBef>
            </a:pPr>
            <a:r>
              <a:rPr lang="en-US" altLang="ko-KR" dirty="0">
                <a:cs typeface="Calibri Light" panose="020F0302020204030204" pitchFamily="34" charset="0"/>
              </a:rPr>
              <a:t>Use an estimator function on previous bursts: </a:t>
            </a:r>
            <a:br>
              <a:rPr lang="en-US" altLang="ko-KR" dirty="0">
                <a:cs typeface="Calibri Light" panose="020F0302020204030204" pitchFamily="34" charset="0"/>
              </a:rPr>
            </a:br>
            <a:r>
              <a:rPr lang="en-US" altLang="ko-KR" dirty="0">
                <a:cs typeface="Calibri Light" panose="020F0302020204030204" pitchFamily="34" charset="0"/>
              </a:rPr>
              <a:t>Let t</a:t>
            </a:r>
            <a:r>
              <a:rPr lang="en-US" altLang="ko-KR" baseline="-25000" dirty="0">
                <a:cs typeface="Calibri Light" panose="020F0302020204030204" pitchFamily="34" charset="0"/>
              </a:rPr>
              <a:t>n-1</a:t>
            </a:r>
            <a:r>
              <a:rPr lang="en-US" altLang="ko-KR" dirty="0">
                <a:cs typeface="Calibri Light" panose="020F0302020204030204" pitchFamily="34" charset="0"/>
              </a:rPr>
              <a:t>, t</a:t>
            </a:r>
            <a:r>
              <a:rPr lang="en-US" altLang="ko-KR" baseline="-25000" dirty="0">
                <a:cs typeface="Calibri Light" panose="020F0302020204030204" pitchFamily="34" charset="0"/>
              </a:rPr>
              <a:t>n-2</a:t>
            </a:r>
            <a:r>
              <a:rPr lang="en-US" altLang="ko-KR" dirty="0">
                <a:cs typeface="Calibri Light" panose="020F0302020204030204" pitchFamily="34" charset="0"/>
              </a:rPr>
              <a:t>, t</a:t>
            </a:r>
            <a:r>
              <a:rPr lang="en-US" altLang="ko-KR" baseline="-25000" dirty="0">
                <a:cs typeface="Calibri Light" panose="020F0302020204030204" pitchFamily="34" charset="0"/>
              </a:rPr>
              <a:t>n-3</a:t>
            </a:r>
            <a:r>
              <a:rPr lang="en-US" altLang="ko-KR" dirty="0">
                <a:cs typeface="Calibri Light" panose="020F0302020204030204" pitchFamily="34" charset="0"/>
              </a:rPr>
              <a:t>, etc. be previous CPU burst</a:t>
            </a:r>
            <a:br>
              <a:rPr lang="en-US" altLang="ko-KR" dirty="0">
                <a:cs typeface="Calibri Light" panose="020F0302020204030204" pitchFamily="34" charset="0"/>
              </a:rPr>
            </a:br>
            <a:r>
              <a:rPr lang="en-US" altLang="ko-KR" dirty="0">
                <a:cs typeface="Calibri Light" panose="020F0302020204030204" pitchFamily="34" charset="0"/>
              </a:rPr>
              <a:t>lengths. </a:t>
            </a:r>
            <a:br>
              <a:rPr lang="en-US" altLang="ko-KR" dirty="0">
                <a:cs typeface="Calibri Light" panose="020F0302020204030204" pitchFamily="34" charset="0"/>
              </a:rPr>
            </a:br>
            <a:r>
              <a:rPr lang="en-US" altLang="ko-KR" dirty="0">
                <a:cs typeface="Calibri Light" panose="020F0302020204030204" pitchFamily="34" charset="0"/>
              </a:rPr>
              <a:t>Estimate next burst </a:t>
            </a:r>
            <a:r>
              <a:rPr lang="en-US" altLang="ko-KR" dirty="0">
                <a:cs typeface="Calibri Light" panose="020F0302020204030204" pitchFamily="34" charset="0"/>
                <a:sym typeface="Symbol" panose="05050102010706020507" pitchFamily="18" charset="2"/>
              </a:rPr>
              <a:t></a:t>
            </a:r>
            <a:r>
              <a:rPr lang="en-US" altLang="ko-KR" baseline="-25000" dirty="0">
                <a:cs typeface="Calibri Light" panose="020F0302020204030204" pitchFamily="34" charset="0"/>
                <a:sym typeface="Symbol" panose="05050102010706020507" pitchFamily="18" charset="2"/>
              </a:rPr>
              <a:t>n</a:t>
            </a:r>
            <a:r>
              <a:rPr lang="en-US" altLang="ko-KR" dirty="0">
                <a:cs typeface="Calibri Light" panose="020F0302020204030204" pitchFamily="34" charset="0"/>
                <a:sym typeface="Symbol" panose="05050102010706020507" pitchFamily="18" charset="2"/>
              </a:rPr>
              <a:t> = f(</a:t>
            </a:r>
            <a:r>
              <a:rPr lang="en-US" altLang="ko-KR" dirty="0">
                <a:cs typeface="Calibri Light" panose="020F0302020204030204" pitchFamily="34" charset="0"/>
              </a:rPr>
              <a:t>t</a:t>
            </a:r>
            <a:r>
              <a:rPr lang="en-US" altLang="ko-KR" baseline="-25000" dirty="0">
                <a:cs typeface="Calibri Light" panose="020F0302020204030204" pitchFamily="34" charset="0"/>
              </a:rPr>
              <a:t>n-1</a:t>
            </a:r>
            <a:r>
              <a:rPr lang="en-US" altLang="ko-KR" dirty="0">
                <a:cs typeface="Calibri Light" panose="020F0302020204030204" pitchFamily="34" charset="0"/>
              </a:rPr>
              <a:t>, t</a:t>
            </a:r>
            <a:r>
              <a:rPr lang="en-US" altLang="ko-KR" baseline="-25000" dirty="0">
                <a:cs typeface="Calibri Light" panose="020F0302020204030204" pitchFamily="34" charset="0"/>
              </a:rPr>
              <a:t>n-2</a:t>
            </a:r>
            <a:r>
              <a:rPr lang="en-US" altLang="ko-KR" dirty="0">
                <a:cs typeface="Calibri Light" panose="020F0302020204030204" pitchFamily="34" charset="0"/>
              </a:rPr>
              <a:t>, t</a:t>
            </a:r>
            <a:r>
              <a:rPr lang="en-US" altLang="ko-KR" baseline="-25000" dirty="0">
                <a:cs typeface="Calibri Light" panose="020F0302020204030204" pitchFamily="34" charset="0"/>
              </a:rPr>
              <a:t>n-3</a:t>
            </a:r>
            <a:r>
              <a:rPr lang="en-US" altLang="ko-KR" dirty="0">
                <a:cs typeface="Calibri Light" panose="020F0302020204030204" pitchFamily="34" charset="0"/>
              </a:rPr>
              <a:t>, …)</a:t>
            </a:r>
          </a:p>
          <a:p>
            <a:pPr lvl="1">
              <a:lnSpc>
                <a:spcPct val="80000"/>
              </a:lnSpc>
              <a:spcBef>
                <a:spcPct val="25000"/>
              </a:spcBef>
            </a:pPr>
            <a:r>
              <a:rPr lang="en-US" altLang="ko-KR" dirty="0">
                <a:cs typeface="Calibri Light" panose="020F0302020204030204" pitchFamily="34" charset="0"/>
              </a:rPr>
              <a:t>Function f could be one of many different </a:t>
            </a:r>
            <a:br>
              <a:rPr lang="en-US" altLang="ko-KR" dirty="0">
                <a:cs typeface="Calibri Light" panose="020F0302020204030204" pitchFamily="34" charset="0"/>
              </a:rPr>
            </a:br>
            <a:r>
              <a:rPr lang="en-US" altLang="ko-KR" dirty="0">
                <a:cs typeface="Calibri Light" panose="020F0302020204030204" pitchFamily="34" charset="0"/>
              </a:rPr>
              <a:t>time series estimation schemes (</a:t>
            </a:r>
            <a:r>
              <a:rPr lang="en-US" altLang="ko-KR" dirty="0" err="1">
                <a:cs typeface="Calibri Light" panose="020F0302020204030204" pitchFamily="34" charset="0"/>
              </a:rPr>
              <a:t>Kalman</a:t>
            </a:r>
            <a:r>
              <a:rPr lang="en-US" altLang="ko-KR" dirty="0">
                <a:cs typeface="Calibri Light" panose="020F0302020204030204" pitchFamily="34" charset="0"/>
              </a:rPr>
              <a:t> </a:t>
            </a:r>
            <a:br>
              <a:rPr lang="en-US" altLang="ko-KR" dirty="0">
                <a:cs typeface="Calibri Light" panose="020F0302020204030204" pitchFamily="34" charset="0"/>
              </a:rPr>
            </a:br>
            <a:r>
              <a:rPr lang="en-US" altLang="ko-KR" dirty="0">
                <a:cs typeface="Calibri Light" panose="020F0302020204030204" pitchFamily="34" charset="0"/>
              </a:rPr>
              <a:t>filters, etc.)</a:t>
            </a:r>
          </a:p>
          <a:p>
            <a:pPr lvl="1">
              <a:lnSpc>
                <a:spcPct val="80000"/>
              </a:lnSpc>
              <a:spcBef>
                <a:spcPct val="25000"/>
              </a:spcBef>
              <a:buFontTx/>
              <a:buNone/>
            </a:pPr>
            <a:br>
              <a:rPr lang="en-US" altLang="ko-KR" dirty="0">
                <a:cs typeface="Calibri Light" panose="020F0302020204030204" pitchFamily="34" charset="0"/>
                <a:sym typeface="Symbol" panose="05050102010706020507" pitchFamily="18" charset="2"/>
              </a:rPr>
            </a:br>
            <a:endParaRPr lang="en-US" altLang="ko-KR" sz="2400" dirty="0">
              <a:cs typeface="Calibri Light" panose="020F0302020204030204" pitchFamily="34" charset="0"/>
              <a:sym typeface="Symbol" panose="05050102010706020507" pitchFamily="18" charset="2"/>
            </a:endParaRPr>
          </a:p>
        </p:txBody>
      </p:sp>
      <p:pic>
        <p:nvPicPr>
          <p:cNvPr id="626692"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l="641" t="2280" r="641" b="2849"/>
          <a:stretch>
            <a:fillRect/>
          </a:stretch>
        </p:blipFill>
        <p:spPr bwMode="auto">
          <a:xfrm>
            <a:off x="6225988" y="4561416"/>
            <a:ext cx="2895600" cy="1851608"/>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6417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26691">
                                            <p:txEl>
                                              <p:pRg st="0" end="0"/>
                                            </p:txEl>
                                          </p:spTgt>
                                        </p:tgtEl>
                                        <p:attrNameLst>
                                          <p:attrName>style.visibility</p:attrName>
                                        </p:attrNameLst>
                                      </p:cBhvr>
                                      <p:to>
                                        <p:strVal val="visible"/>
                                      </p:to>
                                    </p:set>
                                    <p:anim calcmode="lin" valueType="num">
                                      <p:cBhvr additive="base">
                                        <p:cTn id="7" dur="500" fill="hold"/>
                                        <p:tgtEl>
                                          <p:spTgt spid="62669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62669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626691">
                                            <p:txEl>
                                              <p:pRg st="1" end="1"/>
                                            </p:txEl>
                                          </p:spTgt>
                                        </p:tgtEl>
                                        <p:attrNameLst>
                                          <p:attrName>style.visibility</p:attrName>
                                        </p:attrNameLst>
                                      </p:cBhvr>
                                      <p:to>
                                        <p:strVal val="visible"/>
                                      </p:to>
                                    </p:set>
                                    <p:anim calcmode="lin" valueType="num">
                                      <p:cBhvr additive="base">
                                        <p:cTn id="11" dur="500" fill="hold"/>
                                        <p:tgtEl>
                                          <p:spTgt spid="626691">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626691">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626691">
                                            <p:txEl>
                                              <p:pRg st="2" end="2"/>
                                            </p:txEl>
                                          </p:spTgt>
                                        </p:tgtEl>
                                        <p:attrNameLst>
                                          <p:attrName>style.visibility</p:attrName>
                                        </p:attrNameLst>
                                      </p:cBhvr>
                                      <p:to>
                                        <p:strVal val="visible"/>
                                      </p:to>
                                    </p:set>
                                    <p:anim calcmode="lin" valueType="num">
                                      <p:cBhvr additive="base">
                                        <p:cTn id="15" dur="500" fill="hold"/>
                                        <p:tgtEl>
                                          <p:spTgt spid="626691">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626691">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626691">
                                            <p:txEl>
                                              <p:pRg st="3" end="3"/>
                                            </p:txEl>
                                          </p:spTgt>
                                        </p:tgtEl>
                                        <p:attrNameLst>
                                          <p:attrName>style.visibility</p:attrName>
                                        </p:attrNameLst>
                                      </p:cBhvr>
                                      <p:to>
                                        <p:strVal val="visible"/>
                                      </p:to>
                                    </p:set>
                                    <p:anim calcmode="lin" valueType="num">
                                      <p:cBhvr additive="base">
                                        <p:cTn id="19" dur="500" fill="hold"/>
                                        <p:tgtEl>
                                          <p:spTgt spid="626691">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626691">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626691">
                                            <p:txEl>
                                              <p:pRg st="4" end="4"/>
                                            </p:txEl>
                                          </p:spTgt>
                                        </p:tgtEl>
                                        <p:attrNameLst>
                                          <p:attrName>style.visibility</p:attrName>
                                        </p:attrNameLst>
                                      </p:cBhvr>
                                      <p:to>
                                        <p:strVal val="visible"/>
                                      </p:to>
                                    </p:set>
                                    <p:anim calcmode="lin" valueType="num">
                                      <p:cBhvr additive="base">
                                        <p:cTn id="23" dur="500" fill="hold"/>
                                        <p:tgtEl>
                                          <p:spTgt spid="626691">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626691">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626691">
                                            <p:txEl>
                                              <p:pRg st="5" end="5"/>
                                            </p:txEl>
                                          </p:spTgt>
                                        </p:tgtEl>
                                        <p:attrNameLst>
                                          <p:attrName>style.visibility</p:attrName>
                                        </p:attrNameLst>
                                      </p:cBhvr>
                                      <p:to>
                                        <p:strVal val="visible"/>
                                      </p:to>
                                    </p:set>
                                    <p:anim calcmode="lin" valueType="num">
                                      <p:cBhvr additive="base">
                                        <p:cTn id="27" dur="500" fill="hold"/>
                                        <p:tgtEl>
                                          <p:spTgt spid="626691">
                                            <p:txEl>
                                              <p:pRg st="5" end="5"/>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626691">
                                            <p:txEl>
                                              <p:pRg st="5" end="5"/>
                                            </p:txEl>
                                          </p:spTgt>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626691">
                                            <p:txEl>
                                              <p:pRg st="6" end="6"/>
                                            </p:txEl>
                                          </p:spTgt>
                                        </p:tgtEl>
                                        <p:attrNameLst>
                                          <p:attrName>style.visibility</p:attrName>
                                        </p:attrNameLst>
                                      </p:cBhvr>
                                      <p:to>
                                        <p:strVal val="visible"/>
                                      </p:to>
                                    </p:set>
                                    <p:anim calcmode="lin" valueType="num">
                                      <p:cBhvr additive="base">
                                        <p:cTn id="31" dur="500" fill="hold"/>
                                        <p:tgtEl>
                                          <p:spTgt spid="626691">
                                            <p:txEl>
                                              <p:pRg st="6" end="6"/>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62669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626691">
                                            <p:txEl>
                                              <p:pRg st="7" end="7"/>
                                            </p:txEl>
                                          </p:spTgt>
                                        </p:tgtEl>
                                        <p:attrNameLst>
                                          <p:attrName>style.visibility</p:attrName>
                                        </p:attrNameLst>
                                      </p:cBhvr>
                                      <p:to>
                                        <p:strVal val="visible"/>
                                      </p:to>
                                    </p:set>
                                    <p:anim calcmode="lin" valueType="num">
                                      <p:cBhvr additive="base">
                                        <p:cTn id="37" dur="500" fill="hold"/>
                                        <p:tgtEl>
                                          <p:spTgt spid="626691">
                                            <p:txEl>
                                              <p:pRg st="7" end="7"/>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626691">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626691">
                                            <p:txEl>
                                              <p:pRg st="8" end="8"/>
                                            </p:txEl>
                                          </p:spTgt>
                                        </p:tgtEl>
                                        <p:attrNameLst>
                                          <p:attrName>style.visibility</p:attrName>
                                        </p:attrNameLst>
                                      </p:cBhvr>
                                      <p:to>
                                        <p:strVal val="visible"/>
                                      </p:to>
                                    </p:set>
                                    <p:anim calcmode="lin" valueType="num">
                                      <p:cBhvr additive="base">
                                        <p:cTn id="43" dur="500" fill="hold"/>
                                        <p:tgtEl>
                                          <p:spTgt spid="626691">
                                            <p:txEl>
                                              <p:pRg st="8" end="8"/>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626691">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626691">
                                            <p:txEl>
                                              <p:pRg st="9" end="9"/>
                                            </p:txEl>
                                          </p:spTgt>
                                        </p:tgtEl>
                                        <p:attrNameLst>
                                          <p:attrName>style.visibility</p:attrName>
                                        </p:attrNameLst>
                                      </p:cBhvr>
                                      <p:to>
                                        <p:strVal val="visible"/>
                                      </p:to>
                                    </p:set>
                                    <p:anim calcmode="lin" valueType="num">
                                      <p:cBhvr additive="base">
                                        <p:cTn id="49" dur="500" fill="hold"/>
                                        <p:tgtEl>
                                          <p:spTgt spid="626691">
                                            <p:txEl>
                                              <p:pRg st="9" end="9"/>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626691">
                                            <p:txEl>
                                              <p:pRg st="9" end="9"/>
                                            </p:txEl>
                                          </p:spTgt>
                                        </p:tgtEl>
                                        <p:attrNameLst>
                                          <p:attrName>ppt_y</p:attrName>
                                        </p:attrNameLst>
                                      </p:cBhvr>
                                      <p:tavLst>
                                        <p:tav tm="0">
                                          <p:val>
                                            <p:strVal val="#ppt_y"/>
                                          </p:val>
                                        </p:tav>
                                        <p:tav tm="100000">
                                          <p:val>
                                            <p:strVal val="#ppt_y"/>
                                          </p:val>
                                        </p:tav>
                                      </p:tavLst>
                                    </p:anim>
                                  </p:childTnLst>
                                </p:cTn>
                              </p:par>
                              <p:par>
                                <p:cTn id="51" presetID="2" presetClass="entr" presetSubtype="2" fill="hold" grpId="0" nodeType="withEffect">
                                  <p:stCondLst>
                                    <p:cond delay="0"/>
                                  </p:stCondLst>
                                  <p:childTnLst>
                                    <p:set>
                                      <p:cBhvr>
                                        <p:cTn id="52" dur="1" fill="hold">
                                          <p:stCondLst>
                                            <p:cond delay="0"/>
                                          </p:stCondLst>
                                        </p:cTn>
                                        <p:tgtEl>
                                          <p:spTgt spid="626691">
                                            <p:txEl>
                                              <p:pRg st="10" end="10"/>
                                            </p:txEl>
                                          </p:spTgt>
                                        </p:tgtEl>
                                        <p:attrNameLst>
                                          <p:attrName>style.visibility</p:attrName>
                                        </p:attrNameLst>
                                      </p:cBhvr>
                                      <p:to>
                                        <p:strVal val="visible"/>
                                      </p:to>
                                    </p:set>
                                    <p:anim calcmode="lin" valueType="num">
                                      <p:cBhvr additive="base">
                                        <p:cTn id="53" dur="500" fill="hold"/>
                                        <p:tgtEl>
                                          <p:spTgt spid="626691">
                                            <p:txEl>
                                              <p:pRg st="10" end="10"/>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626691">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626692"/>
                                        </p:tgtEl>
                                        <p:attrNameLst>
                                          <p:attrName>style.visibility</p:attrName>
                                        </p:attrNameLst>
                                      </p:cBhvr>
                                      <p:to>
                                        <p:strVal val="visible"/>
                                      </p:to>
                                    </p:set>
                                    <p:anim calcmode="lin" valueType="num">
                                      <p:cBhvr additive="base">
                                        <p:cTn id="59" dur="500" fill="hold"/>
                                        <p:tgtEl>
                                          <p:spTgt spid="626692"/>
                                        </p:tgtEl>
                                        <p:attrNameLst>
                                          <p:attrName>ppt_x</p:attrName>
                                        </p:attrNameLst>
                                      </p:cBhvr>
                                      <p:tavLst>
                                        <p:tav tm="0">
                                          <p:val>
                                            <p:strVal val="#ppt_x"/>
                                          </p:val>
                                        </p:tav>
                                        <p:tav tm="100000">
                                          <p:val>
                                            <p:strVal val="#ppt_x"/>
                                          </p:val>
                                        </p:tav>
                                      </p:tavLst>
                                    </p:anim>
                                    <p:anim calcmode="lin" valueType="num">
                                      <p:cBhvr additive="base">
                                        <p:cTn id="60" dur="500" fill="hold"/>
                                        <p:tgtEl>
                                          <p:spTgt spid="6266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6691"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990600" y="152400"/>
            <a:ext cx="7200900" cy="838200"/>
          </a:xfrm>
        </p:spPr>
        <p:txBody>
          <a:bodyPr/>
          <a:lstStyle/>
          <a:p>
            <a:r>
              <a:rPr lang="en-US" dirty="0"/>
              <a:t>P3: Round Robin</a:t>
            </a:r>
          </a:p>
        </p:txBody>
      </p:sp>
      <p:sp>
        <p:nvSpPr>
          <p:cNvPr id="52227" name="Content Placeholder 2"/>
          <p:cNvSpPr>
            <a:spLocks noGrp="1"/>
          </p:cNvSpPr>
          <p:nvPr>
            <p:ph idx="1"/>
          </p:nvPr>
        </p:nvSpPr>
        <p:spPr>
          <a:xfrm>
            <a:off x="990600" y="1066800"/>
            <a:ext cx="7886700" cy="5486400"/>
          </a:xfrm>
        </p:spPr>
        <p:txBody>
          <a:bodyPr>
            <a:noAutofit/>
          </a:bodyPr>
          <a:lstStyle/>
          <a:p>
            <a:r>
              <a:rPr lang="en-US" dirty="0">
                <a:cs typeface="Calibri Light" panose="020F0302020204030204" pitchFamily="34" charset="0"/>
              </a:rPr>
              <a:t>Each task gets resource for a fixed </a:t>
            </a:r>
            <a:r>
              <a:rPr lang="en-US" b="1" dirty="0">
                <a:cs typeface="Calibri Light" panose="020F0302020204030204" pitchFamily="34" charset="0"/>
              </a:rPr>
              <a:t>time quantum</a:t>
            </a:r>
            <a:endParaRPr lang="en-US" dirty="0">
              <a:cs typeface="Calibri Light" panose="020F0302020204030204" pitchFamily="34" charset="0"/>
            </a:endParaRPr>
          </a:p>
          <a:p>
            <a:pPr lvl="1"/>
            <a:r>
              <a:rPr lang="en-US" dirty="0">
                <a:cs typeface="Calibri Light" panose="020F0302020204030204" pitchFamily="34" charset="0"/>
              </a:rPr>
              <a:t>If task doesn’t complete, it goes back in line</a:t>
            </a:r>
          </a:p>
          <a:p>
            <a:pPr lvl="1"/>
            <a:r>
              <a:rPr lang="en-US" dirty="0">
                <a:cs typeface="Calibri Light" panose="020F0302020204030204" pitchFamily="34" charset="0"/>
              </a:rPr>
              <a:t>If it finishes the CPU burst because of I/O, it gets out before the quantum expires</a:t>
            </a:r>
          </a:p>
          <a:p>
            <a:r>
              <a:rPr lang="en-US" dirty="0">
                <a:cs typeface="Calibri Light" panose="020F0302020204030204" pitchFamily="34" charset="0"/>
              </a:rPr>
              <a:t>Now, we need a timer, right???</a:t>
            </a:r>
          </a:p>
          <a:p>
            <a:pPr lvl="1"/>
            <a:r>
              <a:rPr lang="en-US" dirty="0">
                <a:cs typeface="Calibri Light" panose="020F0302020204030204" pitchFamily="34" charset="0"/>
              </a:rPr>
              <a:t>So far, we have been operating w/o a timer</a:t>
            </a:r>
          </a:p>
          <a:p>
            <a:r>
              <a:rPr lang="en-US" dirty="0">
                <a:cs typeface="Calibri Light" panose="020F0302020204030204" pitchFamily="34" charset="0"/>
              </a:rPr>
              <a:t>But, </a:t>
            </a:r>
            <a:r>
              <a:rPr lang="en-US" b="1" dirty="0">
                <a:solidFill>
                  <a:srgbClr val="FF0000"/>
                </a:solidFill>
                <a:cs typeface="Calibri Light" panose="020F0302020204030204" pitchFamily="34" charset="0"/>
              </a:rPr>
              <a:t>how to we choose a good time quantum??? </a:t>
            </a:r>
          </a:p>
          <a:p>
            <a:pPr lvl="1"/>
            <a:r>
              <a:rPr lang="en-US" u="sng" dirty="0">
                <a:cs typeface="Calibri Light" panose="020F0302020204030204" pitchFamily="34" charset="0"/>
              </a:rPr>
              <a:t>Too long (i.e., Infinite)</a:t>
            </a:r>
            <a:r>
              <a:rPr lang="en-US" dirty="0">
                <a:cs typeface="Calibri Light" panose="020F0302020204030204" pitchFamily="34" charset="0"/>
              </a:rPr>
              <a:t>?</a:t>
            </a:r>
          </a:p>
          <a:p>
            <a:pPr lvl="2"/>
            <a:r>
              <a:rPr lang="en-US" i="1" dirty="0">
                <a:cs typeface="Calibri Light" panose="020F0302020204030204" pitchFamily="34" charset="0"/>
              </a:rPr>
              <a:t>Then it will be equivalent to FIFO (as if there is no timer and no preemption)</a:t>
            </a:r>
          </a:p>
          <a:p>
            <a:pPr lvl="1"/>
            <a:r>
              <a:rPr lang="en-US" u="sng" dirty="0">
                <a:cs typeface="Calibri Light" panose="020F0302020204030204" pitchFamily="34" charset="0"/>
              </a:rPr>
              <a:t>Too short  (i.e. </a:t>
            </a:r>
            <a:r>
              <a:rPr lang="en-US" sz="2400" u="sng" dirty="0">
                <a:cs typeface="Calibri Light" panose="020F0302020204030204" pitchFamily="34" charset="0"/>
              </a:rPr>
              <a:t>o</a:t>
            </a:r>
            <a:r>
              <a:rPr lang="en-US" u="sng" dirty="0">
                <a:cs typeface="Calibri Light" panose="020F0302020204030204" pitchFamily="34" charset="0"/>
              </a:rPr>
              <a:t>ne instruction)</a:t>
            </a:r>
            <a:r>
              <a:rPr lang="en-US" sz="1800" dirty="0">
                <a:cs typeface="Calibri Light" panose="020F0302020204030204" pitchFamily="34" charset="0"/>
              </a:rPr>
              <a:t>?</a:t>
            </a:r>
          </a:p>
          <a:p>
            <a:pPr lvl="2"/>
            <a:r>
              <a:rPr lang="en-US" i="1" dirty="0">
                <a:cs typeface="Calibri Light" panose="020F0302020204030204" pitchFamily="34" charset="0"/>
              </a:rPr>
              <a:t>Too much overhead of swapping processes</a:t>
            </a:r>
          </a:p>
          <a:p>
            <a:pPr lvl="2"/>
            <a:r>
              <a:rPr lang="en-US" i="1" dirty="0">
                <a:cs typeface="Calibri Light" panose="020F0302020204030204" pitchFamily="34" charset="0"/>
              </a:rPr>
              <a:t>But tasks finish approximately in the order of their length (approximating SRTF)</a:t>
            </a:r>
          </a:p>
          <a:p>
            <a:r>
              <a:rPr lang="en-US" dirty="0">
                <a:cs typeface="Calibri Light" panose="020F0302020204030204" pitchFamily="34" charset="0"/>
              </a:rPr>
              <a:t>Thus, RR is sort of a compromise between FIFO and SRTF</a:t>
            </a:r>
          </a:p>
        </p:txBody>
      </p:sp>
    </p:spTree>
    <p:extLst>
      <p:ext uri="{BB962C8B-B14F-4D97-AF65-F5344CB8AC3E}">
        <p14:creationId xmlns:p14="http://schemas.microsoft.com/office/powerpoint/2010/main" val="937717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2227">
                                            <p:txEl>
                                              <p:pRg st="7" end="7"/>
                                            </p:txEl>
                                          </p:spTgt>
                                        </p:tgtEl>
                                        <p:attrNameLst>
                                          <p:attrName>style.visibility</p:attrName>
                                        </p:attrNameLst>
                                      </p:cBhvr>
                                      <p:to>
                                        <p:strVal val="visible"/>
                                      </p:to>
                                    </p:set>
                                    <p:anim calcmode="lin" valueType="num">
                                      <p:cBhvr additive="base">
                                        <p:cTn id="7" dur="500" fill="hold"/>
                                        <p:tgtEl>
                                          <p:spTgt spid="52227">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222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2227">
                                            <p:txEl>
                                              <p:pRg st="9" end="9"/>
                                            </p:txEl>
                                          </p:spTgt>
                                        </p:tgtEl>
                                        <p:attrNameLst>
                                          <p:attrName>style.visibility</p:attrName>
                                        </p:attrNameLst>
                                      </p:cBhvr>
                                      <p:to>
                                        <p:strVal val="visible"/>
                                      </p:to>
                                    </p:set>
                                    <p:anim calcmode="lin" valueType="num">
                                      <p:cBhvr additive="base">
                                        <p:cTn id="13" dur="500" fill="hold"/>
                                        <p:tgtEl>
                                          <p:spTgt spid="52227">
                                            <p:txEl>
                                              <p:pRg st="9" end="9"/>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2227">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2227">
                                            <p:txEl>
                                              <p:pRg st="10" end="10"/>
                                            </p:txEl>
                                          </p:spTgt>
                                        </p:tgtEl>
                                        <p:attrNameLst>
                                          <p:attrName>style.visibility</p:attrName>
                                        </p:attrNameLst>
                                      </p:cBhvr>
                                      <p:to>
                                        <p:strVal val="visible"/>
                                      </p:to>
                                    </p:set>
                                    <p:anim calcmode="lin" valueType="num">
                                      <p:cBhvr additive="base">
                                        <p:cTn id="19" dur="500" fill="hold"/>
                                        <p:tgtEl>
                                          <p:spTgt spid="52227">
                                            <p:txEl>
                                              <p:pRg st="10" end="1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2227">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2227">
                                            <p:txEl>
                                              <p:pRg st="11" end="11"/>
                                            </p:txEl>
                                          </p:spTgt>
                                        </p:tgtEl>
                                        <p:attrNameLst>
                                          <p:attrName>style.visibility</p:attrName>
                                        </p:attrNameLst>
                                      </p:cBhvr>
                                      <p:to>
                                        <p:strVal val="visible"/>
                                      </p:to>
                                    </p:set>
                                    <p:anim calcmode="lin" valueType="num">
                                      <p:cBhvr additive="base">
                                        <p:cTn id="25" dur="500" fill="hold"/>
                                        <p:tgtEl>
                                          <p:spTgt spid="52227">
                                            <p:txEl>
                                              <p:pRg st="11" end="1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2227">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r>
              <a:rPr lang="en-US" dirty="0"/>
              <a:t>Round Robin – Varying Time Slice</a:t>
            </a:r>
          </a:p>
        </p:txBody>
      </p:sp>
      <p:pic>
        <p:nvPicPr>
          <p:cNvPr id="54275" name="Content Placeholder 5" descr="badFIFORR.pdf"/>
          <p:cNvPicPr>
            <a:picLocks noGrp="1" noChangeAspect="1"/>
          </p:cNvPicPr>
          <p:nvPr>
            <p:ph idx="1"/>
          </p:nvPr>
        </p:nvPicPr>
        <p:blipFill>
          <a:blip r:embed="rId3">
            <a:extLst>
              <a:ext uri="{28A0092B-C50C-407E-A947-70E740481C1C}">
                <a14:useLocalDpi xmlns:a14="http://schemas.microsoft.com/office/drawing/2010/main" val="0"/>
              </a:ext>
            </a:extLst>
          </a:blip>
          <a:srcRect l="-31680" r="-31680"/>
          <a:stretch>
            <a:fillRect/>
          </a:stretch>
        </p:blipFill>
        <p:spPr>
          <a:xfrm>
            <a:off x="-761999" y="1828800"/>
            <a:ext cx="10134600" cy="5257800"/>
          </a:xfrm>
        </p:spPr>
      </p:pic>
    </p:spTree>
    <p:extLst>
      <p:ext uri="{BB962C8B-B14F-4D97-AF65-F5344CB8AC3E}">
        <p14:creationId xmlns:p14="http://schemas.microsoft.com/office/powerpoint/2010/main" val="22216348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Title 6"/>
          <p:cNvSpPr>
            <a:spLocks noGrp="1"/>
          </p:cNvSpPr>
          <p:nvPr>
            <p:ph type="title"/>
          </p:nvPr>
        </p:nvSpPr>
        <p:spPr/>
        <p:txBody>
          <a:bodyPr/>
          <a:lstStyle/>
          <a:p>
            <a:r>
              <a:rPr lang="en-US" dirty="0"/>
              <a:t>Round Robin vs. FIFO</a:t>
            </a:r>
          </a:p>
        </p:txBody>
      </p:sp>
      <p:pic>
        <p:nvPicPr>
          <p:cNvPr id="58370" name="Content Placeholder 5" descr="equalLength.pdf"/>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28700" y="1676399"/>
            <a:ext cx="5387412" cy="4840121"/>
          </a:xfrm>
        </p:spPr>
      </p:pic>
      <p:sp>
        <p:nvSpPr>
          <p:cNvPr id="5" name="TextBox 4"/>
          <p:cNvSpPr txBox="1"/>
          <p:nvPr/>
        </p:nvSpPr>
        <p:spPr>
          <a:xfrm>
            <a:off x="6553200" y="1676400"/>
            <a:ext cx="2651688" cy="923330"/>
          </a:xfrm>
          <a:prstGeom prst="rect">
            <a:avLst/>
          </a:prstGeom>
          <a:noFill/>
        </p:spPr>
        <p:txBody>
          <a:bodyPr wrap="none" rtlCol="0">
            <a:spAutoFit/>
          </a:bodyPr>
          <a:lstStyle/>
          <a:p>
            <a:r>
              <a:rPr lang="en-US" dirty="0"/>
              <a:t>Average Response Time </a:t>
            </a:r>
          </a:p>
          <a:p>
            <a:r>
              <a:rPr lang="en-US" dirty="0"/>
              <a:t>= (21+22+23+24+25)/5</a:t>
            </a:r>
          </a:p>
          <a:p>
            <a:r>
              <a:rPr lang="en-US" dirty="0"/>
              <a:t>= 23</a:t>
            </a:r>
          </a:p>
        </p:txBody>
      </p:sp>
      <p:sp>
        <p:nvSpPr>
          <p:cNvPr id="8" name="TextBox 7"/>
          <p:cNvSpPr txBox="1"/>
          <p:nvPr/>
        </p:nvSpPr>
        <p:spPr>
          <a:xfrm>
            <a:off x="6416112" y="4184499"/>
            <a:ext cx="2525050" cy="923330"/>
          </a:xfrm>
          <a:prstGeom prst="rect">
            <a:avLst/>
          </a:prstGeom>
          <a:noFill/>
        </p:spPr>
        <p:txBody>
          <a:bodyPr wrap="none" rtlCol="0">
            <a:spAutoFit/>
          </a:bodyPr>
          <a:lstStyle/>
          <a:p>
            <a:r>
              <a:rPr lang="en-US" dirty="0"/>
              <a:t>Average Response Time </a:t>
            </a:r>
          </a:p>
          <a:p>
            <a:r>
              <a:rPr lang="en-US" dirty="0"/>
              <a:t>= (5+10+15+20+25)/5</a:t>
            </a:r>
          </a:p>
          <a:p>
            <a:r>
              <a:rPr lang="en-US" dirty="0"/>
              <a:t>= 15</a:t>
            </a:r>
          </a:p>
        </p:txBody>
      </p:sp>
    </p:spTree>
    <p:extLst>
      <p:ext uri="{BB962C8B-B14F-4D97-AF65-F5344CB8AC3E}">
        <p14:creationId xmlns:p14="http://schemas.microsoft.com/office/powerpoint/2010/main" val="37098352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a:xfrm>
            <a:off x="838200" y="170906"/>
            <a:ext cx="7200900" cy="819694"/>
          </a:xfrm>
        </p:spPr>
        <p:txBody>
          <a:bodyPr/>
          <a:lstStyle/>
          <a:p>
            <a:r>
              <a:rPr lang="en-US" dirty="0"/>
              <a:t>Round Robin vs. FIFO</a:t>
            </a:r>
          </a:p>
        </p:txBody>
      </p:sp>
      <p:sp>
        <p:nvSpPr>
          <p:cNvPr id="56323" name="Content Placeholder 2"/>
          <p:cNvSpPr>
            <a:spLocks noGrp="1"/>
          </p:cNvSpPr>
          <p:nvPr>
            <p:ph idx="1"/>
          </p:nvPr>
        </p:nvSpPr>
        <p:spPr>
          <a:xfrm>
            <a:off x="971550" y="990600"/>
            <a:ext cx="7200900" cy="5486400"/>
          </a:xfrm>
        </p:spPr>
        <p:txBody>
          <a:bodyPr>
            <a:normAutofit lnSpcReduction="10000"/>
          </a:bodyPr>
          <a:lstStyle/>
          <a:p>
            <a:r>
              <a:rPr lang="en-US" dirty="0"/>
              <a:t>Assuming zero-cost context-switch, is Round Robin always better than FIFO?</a:t>
            </a:r>
          </a:p>
          <a:p>
            <a:pPr lvl="1"/>
            <a:r>
              <a:rPr lang="en-US" b="1" i="1" dirty="0"/>
              <a:t>No</a:t>
            </a:r>
            <a:r>
              <a:rPr lang="en-US" sz="1600" i="1" dirty="0"/>
              <a:t>. </a:t>
            </a:r>
            <a:r>
              <a:rPr lang="en-US" i="1" dirty="0"/>
              <a:t>Round robin is better when there is a mix of short and long jobs. However, it is poor for jobs that are the same length</a:t>
            </a:r>
            <a:endParaRPr lang="en-US" sz="2800" i="1" dirty="0"/>
          </a:p>
          <a:p>
            <a:pPr lvl="1"/>
            <a:r>
              <a:rPr lang="en-US" i="1" dirty="0"/>
              <a:t>Of course,</a:t>
            </a:r>
            <a:r>
              <a:rPr lang="en-US" dirty="0"/>
              <a:t> context switches are not zero-cost, adding more overhead to RR</a:t>
            </a:r>
            <a:endParaRPr lang="en-US" i="1" dirty="0"/>
          </a:p>
          <a:p>
            <a:r>
              <a:rPr lang="en-US" dirty="0"/>
              <a:t>What’s the worst case for RR?</a:t>
            </a:r>
          </a:p>
          <a:p>
            <a:pPr lvl="1"/>
            <a:r>
              <a:rPr lang="en-US" dirty="0"/>
              <a:t>All jobs are of same length</a:t>
            </a:r>
          </a:p>
          <a:p>
            <a:pPr lvl="1"/>
            <a:r>
              <a:rPr lang="en-US" dirty="0"/>
              <a:t>All tasks run a factor slower than the best case</a:t>
            </a:r>
          </a:p>
          <a:p>
            <a:pPr lvl="1"/>
            <a:r>
              <a:rPr lang="en-US" dirty="0"/>
              <a:t>CPU devoted to Context Switch Overhead is without any benefit</a:t>
            </a:r>
            <a:endParaRPr lang="en-US" b="1" dirty="0"/>
          </a:p>
          <a:p>
            <a:r>
              <a:rPr lang="en-US" dirty="0"/>
              <a:t>Is Round Robin always </a:t>
            </a:r>
            <a:r>
              <a:rPr lang="en-US" b="1" dirty="0"/>
              <a:t>fair</a:t>
            </a:r>
            <a:r>
              <a:rPr lang="en-US" dirty="0"/>
              <a:t>?</a:t>
            </a:r>
          </a:p>
          <a:p>
            <a:pPr lvl="1"/>
            <a:r>
              <a:rPr lang="en-US" b="1" dirty="0">
                <a:cs typeface="Calibri Light" panose="020F0302020204030204" pitchFamily="34" charset="0"/>
              </a:rPr>
              <a:t>Yes</a:t>
            </a:r>
            <a:r>
              <a:rPr lang="en-US" dirty="0">
                <a:cs typeface="Calibri Light" panose="020F0302020204030204" pitchFamily="34" charset="0"/>
              </a:rPr>
              <a:t>. Round robin ensures nobody starves, and gives everyone a turn</a:t>
            </a:r>
          </a:p>
          <a:p>
            <a:pPr lvl="1"/>
            <a:r>
              <a:rPr lang="en-US" dirty="0">
                <a:cs typeface="Calibri Light" panose="020F0302020204030204" pitchFamily="34" charset="0"/>
              </a:rPr>
              <a:t>But lets short tasks complete before longer ones</a:t>
            </a:r>
          </a:p>
          <a:p>
            <a:endParaRPr lang="en-US" dirty="0"/>
          </a:p>
        </p:txBody>
      </p:sp>
    </p:spTree>
    <p:extLst>
      <p:ext uri="{BB962C8B-B14F-4D97-AF65-F5344CB8AC3E}">
        <p14:creationId xmlns:p14="http://schemas.microsoft.com/office/powerpoint/2010/main" val="3174894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32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3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32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632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632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632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632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632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632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9C8B1-466E-4372-B80E-4747B70C1914}"/>
              </a:ext>
            </a:extLst>
          </p:cNvPr>
          <p:cNvSpPr>
            <a:spLocks noGrp="1"/>
          </p:cNvSpPr>
          <p:nvPr>
            <p:ph type="title"/>
          </p:nvPr>
        </p:nvSpPr>
        <p:spPr>
          <a:xfrm>
            <a:off x="685800" y="409421"/>
            <a:ext cx="8229600" cy="1173798"/>
          </a:xfrm>
        </p:spPr>
        <p:txBody>
          <a:bodyPr>
            <a:noAutofit/>
          </a:bodyPr>
          <a:lstStyle/>
          <a:p>
            <a:pPr lvl="0" eaLnBrk="0" fontAlgn="base" hangingPunct="0">
              <a:lnSpc>
                <a:spcPct val="100000"/>
              </a:lnSpc>
              <a:spcAft>
                <a:spcPct val="0"/>
              </a:spcAft>
            </a:pPr>
            <a:r>
              <a:rPr lang="en-US" altLang="en-US" sz="1600" dirty="0">
                <a:solidFill>
                  <a:schemeClr val="accent5">
                    <a:lumMod val="75000"/>
                  </a:schemeClr>
                </a:solidFill>
                <a:latin typeface="Calibri" panose="020F0502020204030204" pitchFamily="34" charset="0"/>
                <a:ea typeface="Times New Roman" panose="02020603050405020304" pitchFamily="18" charset="0"/>
                <a:cs typeface="Calibri" panose="020F0502020204030204" pitchFamily="34" charset="0"/>
              </a:rPr>
              <a:t>Assuming 0.5 sec overhead per context switch (i.e., time between 2 user processes) in a 1-CPU-1-core system, schedule the following workload and compute Average Response Time (ART) under:</a:t>
            </a:r>
            <a:br>
              <a:rPr lang="en-US" altLang="en-US" sz="1100" dirty="0">
                <a:solidFill>
                  <a:schemeClr val="accent5">
                    <a:lumMod val="75000"/>
                  </a:schemeClr>
                </a:solidFill>
              </a:rPr>
            </a:br>
            <a:r>
              <a:rPr lang="en-US" altLang="en-US" sz="1100" dirty="0">
                <a:solidFill>
                  <a:schemeClr val="accent5">
                    <a:lumMod val="75000"/>
                  </a:schemeClr>
                </a:solidFill>
              </a:rPr>
              <a:t>a. </a:t>
            </a:r>
            <a:r>
              <a:rPr lang="en-US" altLang="en-US" sz="1600" dirty="0">
                <a:solidFill>
                  <a:schemeClr val="accent5">
                    <a:lumMod val="75000"/>
                  </a:schemeClr>
                </a:solidFill>
                <a:latin typeface="Calibri" panose="020F0502020204030204" pitchFamily="34" charset="0"/>
                <a:ea typeface="Times New Roman" panose="02020603050405020304" pitchFamily="18" charset="0"/>
                <a:cs typeface="Calibri" panose="020F0502020204030204" pitchFamily="34" charset="0"/>
              </a:rPr>
              <a:t>Shortest Remaining Time First (SRTF) (preemptive)</a:t>
            </a:r>
            <a:br>
              <a:rPr lang="en-US" altLang="en-US" sz="1100" dirty="0">
                <a:solidFill>
                  <a:schemeClr val="accent5">
                    <a:lumMod val="75000"/>
                  </a:schemeClr>
                </a:solidFill>
              </a:rPr>
            </a:br>
            <a:r>
              <a:rPr lang="en-US" altLang="en-US" sz="1100" dirty="0">
                <a:solidFill>
                  <a:schemeClr val="accent5">
                    <a:lumMod val="75000"/>
                  </a:schemeClr>
                </a:solidFill>
              </a:rPr>
              <a:t>b. </a:t>
            </a:r>
            <a:r>
              <a:rPr lang="en-US" altLang="en-US" sz="1600" dirty="0">
                <a:solidFill>
                  <a:schemeClr val="accent5">
                    <a:lumMod val="75000"/>
                  </a:schemeClr>
                </a:solidFill>
                <a:latin typeface="Calibri" panose="020F0502020204030204" pitchFamily="34" charset="0"/>
                <a:cs typeface="Calibri" panose="020F0502020204030204" pitchFamily="34" charset="0"/>
              </a:rPr>
              <a:t>Rou</a:t>
            </a:r>
            <a:r>
              <a:rPr lang="en-US" altLang="en-US" sz="1600" dirty="0">
                <a:solidFill>
                  <a:schemeClr val="accent5">
                    <a:lumMod val="75000"/>
                  </a:schemeClr>
                </a:solidFill>
                <a:latin typeface="Calibri" panose="020F0502020204030204" pitchFamily="34" charset="0"/>
                <a:ea typeface="Times New Roman" panose="02020603050405020304" pitchFamily="18" charset="0"/>
                <a:cs typeface="Calibri" panose="020F0502020204030204" pitchFamily="34" charset="0"/>
              </a:rPr>
              <a:t>nd-Robin (RR) with time quantum=2sec</a:t>
            </a:r>
            <a:endParaRPr lang="en-US" sz="1600" dirty="0">
              <a:solidFill>
                <a:schemeClr val="accent5">
                  <a:lumMod val="75000"/>
                </a:schemeClr>
              </a:solidFill>
            </a:endParaRPr>
          </a:p>
        </p:txBody>
      </p:sp>
      <p:graphicFrame>
        <p:nvGraphicFramePr>
          <p:cNvPr id="4" name="Content Placeholder 3">
            <a:extLst>
              <a:ext uri="{FF2B5EF4-FFF2-40B4-BE49-F238E27FC236}">
                <a16:creationId xmlns:a16="http://schemas.microsoft.com/office/drawing/2014/main" id="{D87A104B-13D7-456B-B19C-4C26A5233622}"/>
              </a:ext>
            </a:extLst>
          </p:cNvPr>
          <p:cNvGraphicFramePr>
            <a:graphicFrameLocks noGrp="1"/>
          </p:cNvGraphicFramePr>
          <p:nvPr>
            <p:ph idx="1"/>
            <p:extLst>
              <p:ext uri="{D42A27DB-BD31-4B8C-83A1-F6EECF244321}">
                <p14:modId xmlns:p14="http://schemas.microsoft.com/office/powerpoint/2010/main" val="4111034383"/>
              </p:ext>
            </p:extLst>
          </p:nvPr>
        </p:nvGraphicFramePr>
        <p:xfrm>
          <a:off x="5492306" y="1292758"/>
          <a:ext cx="2296093" cy="1145644"/>
        </p:xfrm>
        <a:graphic>
          <a:graphicData uri="http://schemas.openxmlformats.org/drawingml/2006/table">
            <a:tbl>
              <a:tblPr>
                <a:tableStyleId>{5C22544A-7EE6-4342-B048-85BDC9FD1C3A}</a:tableStyleId>
              </a:tblPr>
              <a:tblGrid>
                <a:gridCol w="756094">
                  <a:extLst>
                    <a:ext uri="{9D8B030D-6E8A-4147-A177-3AD203B41FA5}">
                      <a16:colId xmlns:a16="http://schemas.microsoft.com/office/drawing/2014/main" val="2010268888"/>
                    </a:ext>
                  </a:extLst>
                </a:gridCol>
                <a:gridCol w="643963">
                  <a:extLst>
                    <a:ext uri="{9D8B030D-6E8A-4147-A177-3AD203B41FA5}">
                      <a16:colId xmlns:a16="http://schemas.microsoft.com/office/drawing/2014/main" val="3564052036"/>
                    </a:ext>
                  </a:extLst>
                </a:gridCol>
                <a:gridCol w="896036">
                  <a:extLst>
                    <a:ext uri="{9D8B030D-6E8A-4147-A177-3AD203B41FA5}">
                      <a16:colId xmlns:a16="http://schemas.microsoft.com/office/drawing/2014/main" val="1319660521"/>
                    </a:ext>
                  </a:extLst>
                </a:gridCol>
              </a:tblGrid>
              <a:tr h="429616">
                <a:tc>
                  <a:txBody>
                    <a:bodyPr/>
                    <a:lstStyle/>
                    <a:p>
                      <a:pPr marL="76200" marR="0">
                        <a:spcBef>
                          <a:spcPts val="0"/>
                        </a:spcBef>
                        <a:spcAft>
                          <a:spcPts val="0"/>
                        </a:spcAft>
                      </a:pPr>
                      <a:r>
                        <a:rPr lang="en-US" sz="1400">
                          <a:effectLst/>
                        </a:rPr>
                        <a:t>Process</a:t>
                      </a:r>
                      <a:endParaRPr lang="en-US" sz="12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50800" algn="r">
                        <a:spcBef>
                          <a:spcPts val="0"/>
                        </a:spcBef>
                        <a:spcAft>
                          <a:spcPts val="0"/>
                        </a:spcAft>
                      </a:pPr>
                      <a:r>
                        <a:rPr lang="en-US" sz="1400">
                          <a:effectLst/>
                        </a:rPr>
                        <a:t>Arrival Time</a:t>
                      </a:r>
                      <a:endParaRPr lang="en-US" sz="12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25400" algn="r">
                        <a:spcBef>
                          <a:spcPts val="0"/>
                        </a:spcBef>
                        <a:spcAft>
                          <a:spcPts val="0"/>
                        </a:spcAft>
                      </a:pPr>
                      <a:r>
                        <a:rPr lang="en-US" sz="1400" dirty="0">
                          <a:effectLst/>
                        </a:rPr>
                        <a:t>Service Time</a:t>
                      </a:r>
                      <a:endParaRPr lang="en-US" sz="1200" dirty="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2742771809"/>
                  </a:ext>
                </a:extLst>
              </a:tr>
              <a:tr h="179007">
                <a:tc>
                  <a:txBody>
                    <a:bodyPr/>
                    <a:lstStyle/>
                    <a:p>
                      <a:pPr marL="76200" marR="0">
                        <a:lnSpc>
                          <a:spcPts val="1410"/>
                        </a:lnSpc>
                        <a:spcBef>
                          <a:spcPts val="0"/>
                        </a:spcBef>
                        <a:spcAft>
                          <a:spcPts val="0"/>
                        </a:spcAft>
                      </a:pPr>
                      <a:r>
                        <a:rPr lang="en-US" sz="1400">
                          <a:effectLst/>
                        </a:rPr>
                        <a:t>P1</a:t>
                      </a:r>
                      <a:endParaRPr lang="en-US" sz="12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12700" algn="r">
                        <a:lnSpc>
                          <a:spcPts val="1410"/>
                        </a:lnSpc>
                        <a:spcBef>
                          <a:spcPts val="0"/>
                        </a:spcBef>
                        <a:spcAft>
                          <a:spcPts val="0"/>
                        </a:spcAft>
                      </a:pPr>
                      <a:r>
                        <a:rPr lang="en-US" sz="1400">
                          <a:effectLst/>
                        </a:rPr>
                        <a:t>1</a:t>
                      </a:r>
                      <a:endParaRPr lang="en-US" sz="12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lgn="r">
                        <a:lnSpc>
                          <a:spcPts val="1410"/>
                        </a:lnSpc>
                        <a:spcBef>
                          <a:spcPts val="0"/>
                        </a:spcBef>
                        <a:spcAft>
                          <a:spcPts val="0"/>
                        </a:spcAft>
                      </a:pPr>
                      <a:r>
                        <a:rPr lang="en-US" sz="1400">
                          <a:effectLst/>
                        </a:rPr>
                        <a:t>4</a:t>
                      </a:r>
                      <a:endParaRPr lang="en-US" sz="12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504559045"/>
                  </a:ext>
                </a:extLst>
              </a:tr>
              <a:tr h="179007">
                <a:tc>
                  <a:txBody>
                    <a:bodyPr/>
                    <a:lstStyle/>
                    <a:p>
                      <a:pPr marL="76200" marR="0">
                        <a:lnSpc>
                          <a:spcPts val="1400"/>
                        </a:lnSpc>
                        <a:spcBef>
                          <a:spcPts val="0"/>
                        </a:spcBef>
                        <a:spcAft>
                          <a:spcPts val="0"/>
                        </a:spcAft>
                      </a:pPr>
                      <a:r>
                        <a:rPr lang="en-US" sz="1400">
                          <a:effectLst/>
                        </a:rPr>
                        <a:t>P2</a:t>
                      </a:r>
                      <a:endParaRPr lang="en-US" sz="12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12700" algn="r">
                        <a:lnSpc>
                          <a:spcPts val="1400"/>
                        </a:lnSpc>
                        <a:spcBef>
                          <a:spcPts val="0"/>
                        </a:spcBef>
                        <a:spcAft>
                          <a:spcPts val="0"/>
                        </a:spcAft>
                      </a:pPr>
                      <a:r>
                        <a:rPr lang="en-US" sz="1400">
                          <a:effectLst/>
                        </a:rPr>
                        <a:t>2</a:t>
                      </a:r>
                      <a:endParaRPr lang="en-US" sz="12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lgn="r">
                        <a:lnSpc>
                          <a:spcPts val="1400"/>
                        </a:lnSpc>
                        <a:spcBef>
                          <a:spcPts val="0"/>
                        </a:spcBef>
                        <a:spcAft>
                          <a:spcPts val="0"/>
                        </a:spcAft>
                      </a:pPr>
                      <a:r>
                        <a:rPr lang="en-US" sz="1400">
                          <a:effectLst/>
                        </a:rPr>
                        <a:t>3</a:t>
                      </a:r>
                      <a:endParaRPr lang="en-US" sz="12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2811994349"/>
                  </a:ext>
                </a:extLst>
              </a:tr>
              <a:tr h="179007">
                <a:tc>
                  <a:txBody>
                    <a:bodyPr/>
                    <a:lstStyle/>
                    <a:p>
                      <a:pPr marL="76200" marR="0">
                        <a:lnSpc>
                          <a:spcPts val="1400"/>
                        </a:lnSpc>
                        <a:spcBef>
                          <a:spcPts val="0"/>
                        </a:spcBef>
                        <a:spcAft>
                          <a:spcPts val="0"/>
                        </a:spcAft>
                      </a:pPr>
                      <a:r>
                        <a:rPr lang="en-US" sz="1400">
                          <a:effectLst/>
                        </a:rPr>
                        <a:t>P3</a:t>
                      </a:r>
                      <a:endParaRPr lang="en-US" sz="12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12700" algn="r">
                        <a:lnSpc>
                          <a:spcPts val="1400"/>
                        </a:lnSpc>
                        <a:spcBef>
                          <a:spcPts val="0"/>
                        </a:spcBef>
                        <a:spcAft>
                          <a:spcPts val="0"/>
                        </a:spcAft>
                      </a:pPr>
                      <a:r>
                        <a:rPr lang="en-US" sz="1400">
                          <a:effectLst/>
                        </a:rPr>
                        <a:t>2</a:t>
                      </a:r>
                      <a:endParaRPr lang="en-US" sz="12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lgn="r">
                        <a:lnSpc>
                          <a:spcPts val="1400"/>
                        </a:lnSpc>
                        <a:spcBef>
                          <a:spcPts val="0"/>
                        </a:spcBef>
                        <a:spcAft>
                          <a:spcPts val="0"/>
                        </a:spcAft>
                      </a:pPr>
                      <a:r>
                        <a:rPr lang="en-US" sz="1400">
                          <a:effectLst/>
                        </a:rPr>
                        <a:t>2</a:t>
                      </a:r>
                      <a:endParaRPr lang="en-US" sz="12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2028165665"/>
                  </a:ext>
                </a:extLst>
              </a:tr>
              <a:tr h="179007">
                <a:tc>
                  <a:txBody>
                    <a:bodyPr/>
                    <a:lstStyle/>
                    <a:p>
                      <a:pPr marL="76200" marR="0">
                        <a:lnSpc>
                          <a:spcPts val="1400"/>
                        </a:lnSpc>
                        <a:spcBef>
                          <a:spcPts val="0"/>
                        </a:spcBef>
                        <a:spcAft>
                          <a:spcPts val="0"/>
                        </a:spcAft>
                      </a:pPr>
                      <a:r>
                        <a:rPr lang="en-US" sz="1400">
                          <a:effectLst/>
                        </a:rPr>
                        <a:t>P4</a:t>
                      </a:r>
                      <a:endParaRPr lang="en-US" sz="12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12700" algn="r">
                        <a:lnSpc>
                          <a:spcPts val="1400"/>
                        </a:lnSpc>
                        <a:spcBef>
                          <a:spcPts val="0"/>
                        </a:spcBef>
                        <a:spcAft>
                          <a:spcPts val="0"/>
                        </a:spcAft>
                      </a:pPr>
                      <a:r>
                        <a:rPr lang="en-US" sz="1400">
                          <a:effectLst/>
                        </a:rPr>
                        <a:t>3</a:t>
                      </a:r>
                      <a:endParaRPr lang="en-US" sz="12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lgn="r">
                        <a:lnSpc>
                          <a:spcPts val="1400"/>
                        </a:lnSpc>
                        <a:spcBef>
                          <a:spcPts val="0"/>
                        </a:spcBef>
                        <a:spcAft>
                          <a:spcPts val="0"/>
                        </a:spcAft>
                      </a:pPr>
                      <a:r>
                        <a:rPr lang="en-US" sz="1400" dirty="0">
                          <a:effectLst/>
                        </a:rPr>
                        <a:t>1</a:t>
                      </a:r>
                      <a:endParaRPr lang="en-US" sz="1200" dirty="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686957313"/>
                  </a:ext>
                </a:extLst>
              </a:tr>
            </a:tbl>
          </a:graphicData>
        </a:graphic>
      </p:graphicFrame>
      <p:sp>
        <p:nvSpPr>
          <p:cNvPr id="6" name="Content Placeholder 2">
            <a:extLst>
              <a:ext uri="{FF2B5EF4-FFF2-40B4-BE49-F238E27FC236}">
                <a16:creationId xmlns:a16="http://schemas.microsoft.com/office/drawing/2014/main" id="{A8C7B00E-3333-4C3F-AEA8-CC8625BC08A9}"/>
              </a:ext>
            </a:extLst>
          </p:cNvPr>
          <p:cNvSpPr txBox="1">
            <a:spLocks/>
          </p:cNvSpPr>
          <p:nvPr/>
        </p:nvSpPr>
        <p:spPr>
          <a:xfrm>
            <a:off x="492704" y="2368566"/>
            <a:ext cx="7886700" cy="3263504"/>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100" dirty="0">
                <a:solidFill>
                  <a:schemeClr val="accent5">
                    <a:lumMod val="75000"/>
                  </a:schemeClr>
                </a:solidFill>
              </a:rPr>
              <a:t>SRTF</a:t>
            </a:r>
          </a:p>
          <a:p>
            <a:endParaRPr lang="en-US" sz="2100" dirty="0">
              <a:solidFill>
                <a:schemeClr val="accent5">
                  <a:lumMod val="75000"/>
                </a:schemeClr>
              </a:solidFill>
            </a:endParaRPr>
          </a:p>
          <a:p>
            <a:endParaRPr lang="en-US" sz="2100" dirty="0">
              <a:solidFill>
                <a:schemeClr val="accent5">
                  <a:lumMod val="75000"/>
                </a:schemeClr>
              </a:solidFill>
            </a:endParaRPr>
          </a:p>
          <a:p>
            <a:endParaRPr lang="en-US" sz="2100" dirty="0">
              <a:solidFill>
                <a:schemeClr val="accent5">
                  <a:lumMod val="75000"/>
                </a:schemeClr>
              </a:solidFill>
            </a:endParaRPr>
          </a:p>
          <a:p>
            <a:endParaRPr lang="en-US" sz="2100" dirty="0">
              <a:solidFill>
                <a:schemeClr val="accent5">
                  <a:lumMod val="75000"/>
                </a:schemeClr>
              </a:solidFill>
            </a:endParaRPr>
          </a:p>
          <a:p>
            <a:endParaRPr lang="en-US" sz="2100" dirty="0">
              <a:solidFill>
                <a:schemeClr val="accent5">
                  <a:lumMod val="75000"/>
                </a:schemeClr>
              </a:solidFill>
            </a:endParaRPr>
          </a:p>
          <a:p>
            <a:r>
              <a:rPr lang="en-US" sz="2100" dirty="0"/>
              <a:t>ART = ((10-1)  + (13.5 – 2) + (6.5 – 2) + (4.5-3))/4 =  </a:t>
            </a:r>
            <a:r>
              <a:rPr lang="en-US" sz="2100" b="1" dirty="0">
                <a:highlight>
                  <a:srgbClr val="FFFF00"/>
                </a:highlight>
              </a:rPr>
              <a:t>26.5/4</a:t>
            </a:r>
            <a:r>
              <a:rPr lang="en-US" sz="2100" dirty="0"/>
              <a:t> </a:t>
            </a:r>
          </a:p>
        </p:txBody>
      </p:sp>
      <p:sp>
        <p:nvSpPr>
          <p:cNvPr id="7" name="Rectangle 6">
            <a:extLst>
              <a:ext uri="{FF2B5EF4-FFF2-40B4-BE49-F238E27FC236}">
                <a16:creationId xmlns:a16="http://schemas.microsoft.com/office/drawing/2014/main" id="{FBC65795-D7AB-43ED-8336-DE1744593B38}"/>
              </a:ext>
            </a:extLst>
          </p:cNvPr>
          <p:cNvSpPr/>
          <p:nvPr/>
        </p:nvSpPr>
        <p:spPr>
          <a:xfrm>
            <a:off x="1032933" y="2808130"/>
            <a:ext cx="567267" cy="309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P1</a:t>
            </a:r>
          </a:p>
        </p:txBody>
      </p:sp>
      <p:sp>
        <p:nvSpPr>
          <p:cNvPr id="8" name="Rectangle 7">
            <a:extLst>
              <a:ext uri="{FF2B5EF4-FFF2-40B4-BE49-F238E27FC236}">
                <a16:creationId xmlns:a16="http://schemas.microsoft.com/office/drawing/2014/main" id="{0DC6670C-1964-42F5-9297-2F8637EE5787}"/>
              </a:ext>
            </a:extLst>
          </p:cNvPr>
          <p:cNvSpPr/>
          <p:nvPr/>
        </p:nvSpPr>
        <p:spPr>
          <a:xfrm>
            <a:off x="1921935" y="2808130"/>
            <a:ext cx="321734" cy="309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P3</a:t>
            </a:r>
          </a:p>
        </p:txBody>
      </p:sp>
      <p:sp>
        <p:nvSpPr>
          <p:cNvPr id="9" name="Rectangle 8">
            <a:extLst>
              <a:ext uri="{FF2B5EF4-FFF2-40B4-BE49-F238E27FC236}">
                <a16:creationId xmlns:a16="http://schemas.microsoft.com/office/drawing/2014/main" id="{4767E915-A0AB-4D49-8C13-9338B9B314C7}"/>
              </a:ext>
            </a:extLst>
          </p:cNvPr>
          <p:cNvSpPr/>
          <p:nvPr/>
        </p:nvSpPr>
        <p:spPr>
          <a:xfrm>
            <a:off x="1600201" y="2808130"/>
            <a:ext cx="321734" cy="30972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CS</a:t>
            </a:r>
          </a:p>
        </p:txBody>
      </p:sp>
      <p:sp>
        <p:nvSpPr>
          <p:cNvPr id="10" name="TextBox 9">
            <a:extLst>
              <a:ext uri="{FF2B5EF4-FFF2-40B4-BE49-F238E27FC236}">
                <a16:creationId xmlns:a16="http://schemas.microsoft.com/office/drawing/2014/main" id="{1F7773A5-835E-49A2-A521-0B9722ABF8B1}"/>
              </a:ext>
            </a:extLst>
          </p:cNvPr>
          <p:cNvSpPr txBox="1"/>
          <p:nvPr/>
        </p:nvSpPr>
        <p:spPr>
          <a:xfrm>
            <a:off x="963658" y="2531131"/>
            <a:ext cx="274434" cy="276999"/>
          </a:xfrm>
          <a:prstGeom prst="rect">
            <a:avLst/>
          </a:prstGeom>
          <a:noFill/>
        </p:spPr>
        <p:txBody>
          <a:bodyPr wrap="none" rtlCol="0">
            <a:spAutoFit/>
          </a:bodyPr>
          <a:lstStyle/>
          <a:p>
            <a:r>
              <a:rPr lang="en-US" sz="1200" dirty="0"/>
              <a:t>1</a:t>
            </a:r>
          </a:p>
        </p:txBody>
      </p:sp>
      <p:sp>
        <p:nvSpPr>
          <p:cNvPr id="12" name="TextBox 11">
            <a:extLst>
              <a:ext uri="{FF2B5EF4-FFF2-40B4-BE49-F238E27FC236}">
                <a16:creationId xmlns:a16="http://schemas.microsoft.com/office/drawing/2014/main" id="{E0B23C3D-E8B5-4045-9127-0209FE8812CF}"/>
              </a:ext>
            </a:extLst>
          </p:cNvPr>
          <p:cNvSpPr txBox="1"/>
          <p:nvPr/>
        </p:nvSpPr>
        <p:spPr>
          <a:xfrm>
            <a:off x="1486474" y="2531131"/>
            <a:ext cx="274434" cy="276999"/>
          </a:xfrm>
          <a:prstGeom prst="rect">
            <a:avLst/>
          </a:prstGeom>
          <a:noFill/>
        </p:spPr>
        <p:txBody>
          <a:bodyPr wrap="none" rtlCol="0">
            <a:spAutoFit/>
          </a:bodyPr>
          <a:lstStyle/>
          <a:p>
            <a:r>
              <a:rPr lang="en-US" sz="1200" dirty="0"/>
              <a:t>2</a:t>
            </a:r>
          </a:p>
        </p:txBody>
      </p:sp>
      <p:sp>
        <p:nvSpPr>
          <p:cNvPr id="13" name="TextBox 12">
            <a:extLst>
              <a:ext uri="{FF2B5EF4-FFF2-40B4-BE49-F238E27FC236}">
                <a16:creationId xmlns:a16="http://schemas.microsoft.com/office/drawing/2014/main" id="{A26322AD-6FA0-418F-96CD-EF9466C527E2}"/>
              </a:ext>
            </a:extLst>
          </p:cNvPr>
          <p:cNvSpPr txBox="1"/>
          <p:nvPr/>
        </p:nvSpPr>
        <p:spPr>
          <a:xfrm>
            <a:off x="1761067" y="2531131"/>
            <a:ext cx="402674" cy="276999"/>
          </a:xfrm>
          <a:prstGeom prst="rect">
            <a:avLst/>
          </a:prstGeom>
          <a:noFill/>
        </p:spPr>
        <p:txBody>
          <a:bodyPr wrap="none" rtlCol="0">
            <a:spAutoFit/>
          </a:bodyPr>
          <a:lstStyle/>
          <a:p>
            <a:r>
              <a:rPr lang="en-US" sz="1200" dirty="0"/>
              <a:t>2.5</a:t>
            </a:r>
          </a:p>
        </p:txBody>
      </p:sp>
      <p:sp>
        <p:nvSpPr>
          <p:cNvPr id="14" name="TextBox 13">
            <a:extLst>
              <a:ext uri="{FF2B5EF4-FFF2-40B4-BE49-F238E27FC236}">
                <a16:creationId xmlns:a16="http://schemas.microsoft.com/office/drawing/2014/main" id="{215D606A-7D9E-4A30-9929-D0E80B784AD8}"/>
              </a:ext>
            </a:extLst>
          </p:cNvPr>
          <p:cNvSpPr txBox="1"/>
          <p:nvPr/>
        </p:nvSpPr>
        <p:spPr>
          <a:xfrm>
            <a:off x="2150106" y="2531131"/>
            <a:ext cx="204053" cy="276999"/>
          </a:xfrm>
          <a:prstGeom prst="rect">
            <a:avLst/>
          </a:prstGeom>
          <a:noFill/>
        </p:spPr>
        <p:txBody>
          <a:bodyPr wrap="square" rtlCol="0">
            <a:spAutoFit/>
          </a:bodyPr>
          <a:lstStyle/>
          <a:p>
            <a:r>
              <a:rPr lang="en-US" sz="1200" dirty="0"/>
              <a:t>3</a:t>
            </a:r>
          </a:p>
        </p:txBody>
      </p:sp>
      <p:sp>
        <p:nvSpPr>
          <p:cNvPr id="15" name="Rectangle 14">
            <a:extLst>
              <a:ext uri="{FF2B5EF4-FFF2-40B4-BE49-F238E27FC236}">
                <a16:creationId xmlns:a16="http://schemas.microsoft.com/office/drawing/2014/main" id="{817A9D64-F705-45AE-8F53-855218CD9A27}"/>
              </a:ext>
            </a:extLst>
          </p:cNvPr>
          <p:cNvSpPr/>
          <p:nvPr/>
        </p:nvSpPr>
        <p:spPr>
          <a:xfrm>
            <a:off x="2573867" y="2808130"/>
            <a:ext cx="567267" cy="309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P4</a:t>
            </a:r>
          </a:p>
        </p:txBody>
      </p:sp>
      <p:sp>
        <p:nvSpPr>
          <p:cNvPr id="17" name="Rectangle 16">
            <a:extLst>
              <a:ext uri="{FF2B5EF4-FFF2-40B4-BE49-F238E27FC236}">
                <a16:creationId xmlns:a16="http://schemas.microsoft.com/office/drawing/2014/main" id="{2E265C96-0948-4E66-A163-D65092F51DEC}"/>
              </a:ext>
            </a:extLst>
          </p:cNvPr>
          <p:cNvSpPr/>
          <p:nvPr/>
        </p:nvSpPr>
        <p:spPr>
          <a:xfrm>
            <a:off x="2252132" y="2808130"/>
            <a:ext cx="321734" cy="30972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CS</a:t>
            </a:r>
          </a:p>
        </p:txBody>
      </p:sp>
      <p:sp>
        <p:nvSpPr>
          <p:cNvPr id="18" name="TextBox 17">
            <a:extLst>
              <a:ext uri="{FF2B5EF4-FFF2-40B4-BE49-F238E27FC236}">
                <a16:creationId xmlns:a16="http://schemas.microsoft.com/office/drawing/2014/main" id="{25898952-1CE0-4AFB-83E6-F2A29C2AB8ED}"/>
              </a:ext>
            </a:extLst>
          </p:cNvPr>
          <p:cNvSpPr txBox="1"/>
          <p:nvPr/>
        </p:nvSpPr>
        <p:spPr>
          <a:xfrm>
            <a:off x="2404535" y="2531131"/>
            <a:ext cx="402593" cy="276999"/>
          </a:xfrm>
          <a:prstGeom prst="rect">
            <a:avLst/>
          </a:prstGeom>
          <a:noFill/>
        </p:spPr>
        <p:txBody>
          <a:bodyPr wrap="square" rtlCol="0">
            <a:spAutoFit/>
          </a:bodyPr>
          <a:lstStyle/>
          <a:p>
            <a:r>
              <a:rPr lang="en-US" sz="1200" dirty="0"/>
              <a:t>3.5</a:t>
            </a:r>
          </a:p>
        </p:txBody>
      </p:sp>
      <p:sp>
        <p:nvSpPr>
          <p:cNvPr id="19" name="TextBox 18">
            <a:extLst>
              <a:ext uri="{FF2B5EF4-FFF2-40B4-BE49-F238E27FC236}">
                <a16:creationId xmlns:a16="http://schemas.microsoft.com/office/drawing/2014/main" id="{64C844A0-7E3D-482B-BF58-8C8778F7BB1E}"/>
              </a:ext>
            </a:extLst>
          </p:cNvPr>
          <p:cNvSpPr txBox="1"/>
          <p:nvPr/>
        </p:nvSpPr>
        <p:spPr>
          <a:xfrm>
            <a:off x="2939837" y="2528568"/>
            <a:ext cx="402593" cy="276999"/>
          </a:xfrm>
          <a:prstGeom prst="rect">
            <a:avLst/>
          </a:prstGeom>
          <a:noFill/>
        </p:spPr>
        <p:txBody>
          <a:bodyPr wrap="square" rtlCol="0">
            <a:spAutoFit/>
          </a:bodyPr>
          <a:lstStyle/>
          <a:p>
            <a:r>
              <a:rPr lang="en-US" sz="1200" dirty="0"/>
              <a:t>4.5</a:t>
            </a:r>
          </a:p>
        </p:txBody>
      </p:sp>
      <p:sp>
        <p:nvSpPr>
          <p:cNvPr id="20" name="Rectangle 19">
            <a:extLst>
              <a:ext uri="{FF2B5EF4-FFF2-40B4-BE49-F238E27FC236}">
                <a16:creationId xmlns:a16="http://schemas.microsoft.com/office/drawing/2014/main" id="{526DC1A2-DCD0-4300-B8C0-91CA7CE1BA56}"/>
              </a:ext>
            </a:extLst>
          </p:cNvPr>
          <p:cNvSpPr/>
          <p:nvPr/>
        </p:nvSpPr>
        <p:spPr>
          <a:xfrm>
            <a:off x="3157642" y="2805567"/>
            <a:ext cx="321734" cy="30972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CS</a:t>
            </a:r>
          </a:p>
        </p:txBody>
      </p:sp>
      <p:sp>
        <p:nvSpPr>
          <p:cNvPr id="21" name="TextBox 20">
            <a:extLst>
              <a:ext uri="{FF2B5EF4-FFF2-40B4-BE49-F238E27FC236}">
                <a16:creationId xmlns:a16="http://schemas.microsoft.com/office/drawing/2014/main" id="{5D09F150-3668-4E14-9DB8-97F06ED1082C}"/>
              </a:ext>
            </a:extLst>
          </p:cNvPr>
          <p:cNvSpPr txBox="1"/>
          <p:nvPr/>
        </p:nvSpPr>
        <p:spPr>
          <a:xfrm>
            <a:off x="3365635" y="2528568"/>
            <a:ext cx="278774" cy="276999"/>
          </a:xfrm>
          <a:prstGeom prst="rect">
            <a:avLst/>
          </a:prstGeom>
          <a:noFill/>
        </p:spPr>
        <p:txBody>
          <a:bodyPr wrap="square" rtlCol="0">
            <a:spAutoFit/>
          </a:bodyPr>
          <a:lstStyle/>
          <a:p>
            <a:r>
              <a:rPr lang="en-US" sz="1200" dirty="0"/>
              <a:t>5</a:t>
            </a:r>
          </a:p>
        </p:txBody>
      </p:sp>
      <p:sp>
        <p:nvSpPr>
          <p:cNvPr id="22" name="Rectangle 21">
            <a:extLst>
              <a:ext uri="{FF2B5EF4-FFF2-40B4-BE49-F238E27FC236}">
                <a16:creationId xmlns:a16="http://schemas.microsoft.com/office/drawing/2014/main" id="{4A5A4651-150A-4155-AB78-175E8CC46304}"/>
              </a:ext>
            </a:extLst>
          </p:cNvPr>
          <p:cNvSpPr/>
          <p:nvPr/>
        </p:nvSpPr>
        <p:spPr>
          <a:xfrm>
            <a:off x="4701967" y="2805567"/>
            <a:ext cx="1512362" cy="309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P1</a:t>
            </a:r>
          </a:p>
        </p:txBody>
      </p:sp>
      <p:sp>
        <p:nvSpPr>
          <p:cNvPr id="24" name="Oval 23">
            <a:extLst>
              <a:ext uri="{FF2B5EF4-FFF2-40B4-BE49-F238E27FC236}">
                <a16:creationId xmlns:a16="http://schemas.microsoft.com/office/drawing/2014/main" id="{FBC8D6F0-4CCF-4C88-A4C5-929F672962DE}"/>
              </a:ext>
            </a:extLst>
          </p:cNvPr>
          <p:cNvSpPr/>
          <p:nvPr/>
        </p:nvSpPr>
        <p:spPr>
          <a:xfrm>
            <a:off x="1287752" y="3507121"/>
            <a:ext cx="482229" cy="986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t>P1(3)</a:t>
            </a:r>
            <a:br>
              <a:rPr lang="en-US" sz="1000" dirty="0"/>
            </a:br>
            <a:r>
              <a:rPr lang="en-US" sz="1000" dirty="0"/>
              <a:t>P2(3)</a:t>
            </a:r>
          </a:p>
          <a:p>
            <a:pPr algn="ctr"/>
            <a:r>
              <a:rPr lang="en-US" sz="1000" dirty="0">
                <a:solidFill>
                  <a:srgbClr val="FF0000"/>
                </a:solidFill>
              </a:rPr>
              <a:t>P3(2</a:t>
            </a:r>
            <a:r>
              <a:rPr lang="en-US" sz="1000" dirty="0"/>
              <a:t>)</a:t>
            </a:r>
          </a:p>
        </p:txBody>
      </p:sp>
      <p:cxnSp>
        <p:nvCxnSpPr>
          <p:cNvPr id="26" name="Straight Arrow Connector 25">
            <a:extLst>
              <a:ext uri="{FF2B5EF4-FFF2-40B4-BE49-F238E27FC236}">
                <a16:creationId xmlns:a16="http://schemas.microsoft.com/office/drawing/2014/main" id="{AE337A19-1114-40DD-B258-1AC0934F1E71}"/>
              </a:ext>
            </a:extLst>
          </p:cNvPr>
          <p:cNvCxnSpPr>
            <a:cxnSpLocks/>
            <a:stCxn id="24" idx="0"/>
          </p:cNvCxnSpPr>
          <p:nvPr/>
        </p:nvCxnSpPr>
        <p:spPr>
          <a:xfrm flipV="1">
            <a:off x="1528866" y="3115287"/>
            <a:ext cx="79798" cy="391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AF20892C-C4FB-4DA4-AFD5-BAB2B6D8B083}"/>
              </a:ext>
            </a:extLst>
          </p:cNvPr>
          <p:cNvSpPr/>
          <p:nvPr/>
        </p:nvSpPr>
        <p:spPr>
          <a:xfrm>
            <a:off x="2057380" y="3507121"/>
            <a:ext cx="584339" cy="986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t>P1(3)</a:t>
            </a:r>
            <a:br>
              <a:rPr lang="en-US" sz="1000" dirty="0"/>
            </a:br>
            <a:r>
              <a:rPr lang="en-US" sz="1000" dirty="0"/>
              <a:t>P2(3)</a:t>
            </a:r>
            <a:br>
              <a:rPr lang="en-US" sz="1000" dirty="0"/>
            </a:br>
            <a:r>
              <a:rPr lang="en-US" sz="1000" dirty="0">
                <a:solidFill>
                  <a:schemeClr val="bg1"/>
                </a:solidFill>
              </a:rPr>
              <a:t>P3(1.5)</a:t>
            </a:r>
          </a:p>
          <a:p>
            <a:pPr algn="ctr"/>
            <a:r>
              <a:rPr lang="en-US" sz="1000" dirty="0">
                <a:solidFill>
                  <a:srgbClr val="FF0000"/>
                </a:solidFill>
              </a:rPr>
              <a:t>P4(1)</a:t>
            </a:r>
          </a:p>
        </p:txBody>
      </p:sp>
      <p:cxnSp>
        <p:nvCxnSpPr>
          <p:cNvPr id="33" name="Straight Arrow Connector 32">
            <a:extLst>
              <a:ext uri="{FF2B5EF4-FFF2-40B4-BE49-F238E27FC236}">
                <a16:creationId xmlns:a16="http://schemas.microsoft.com/office/drawing/2014/main" id="{DB02AD30-B82E-481D-BF48-5A6626FCE8EB}"/>
              </a:ext>
            </a:extLst>
          </p:cNvPr>
          <p:cNvCxnSpPr>
            <a:cxnSpLocks/>
            <a:stCxn id="32" idx="0"/>
          </p:cNvCxnSpPr>
          <p:nvPr/>
        </p:nvCxnSpPr>
        <p:spPr>
          <a:xfrm flipH="1" flipV="1">
            <a:off x="2243668" y="3115287"/>
            <a:ext cx="105881" cy="391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FC49FADF-BCFA-4D2D-BBF7-72A4E7A545FE}"/>
              </a:ext>
            </a:extLst>
          </p:cNvPr>
          <p:cNvSpPr/>
          <p:nvPr/>
        </p:nvSpPr>
        <p:spPr>
          <a:xfrm>
            <a:off x="2803036" y="3454823"/>
            <a:ext cx="584339" cy="8483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t>P1(3)</a:t>
            </a:r>
            <a:br>
              <a:rPr lang="en-US" sz="1000" dirty="0"/>
            </a:br>
            <a:r>
              <a:rPr lang="en-US" sz="1000" dirty="0"/>
              <a:t>P2(3)</a:t>
            </a:r>
            <a:br>
              <a:rPr lang="en-US" sz="1000" dirty="0"/>
            </a:br>
            <a:r>
              <a:rPr lang="en-US" sz="1000" dirty="0">
                <a:solidFill>
                  <a:srgbClr val="FF0000"/>
                </a:solidFill>
              </a:rPr>
              <a:t>P3(1.5)</a:t>
            </a:r>
          </a:p>
        </p:txBody>
      </p:sp>
      <p:cxnSp>
        <p:nvCxnSpPr>
          <p:cNvPr id="36" name="Straight Arrow Connector 35">
            <a:extLst>
              <a:ext uri="{FF2B5EF4-FFF2-40B4-BE49-F238E27FC236}">
                <a16:creationId xmlns:a16="http://schemas.microsoft.com/office/drawing/2014/main" id="{D3825243-7201-441D-AECB-ECC34F441102}"/>
              </a:ext>
            </a:extLst>
          </p:cNvPr>
          <p:cNvCxnSpPr>
            <a:cxnSpLocks/>
            <a:stCxn id="35" idx="0"/>
          </p:cNvCxnSpPr>
          <p:nvPr/>
        </p:nvCxnSpPr>
        <p:spPr>
          <a:xfrm flipV="1">
            <a:off x="3095205" y="3115289"/>
            <a:ext cx="45929" cy="3395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AB1DCE16-AAE4-47BB-8B1E-07A59D247474}"/>
              </a:ext>
            </a:extLst>
          </p:cNvPr>
          <p:cNvSpPr txBox="1"/>
          <p:nvPr/>
        </p:nvSpPr>
        <p:spPr>
          <a:xfrm>
            <a:off x="6051582" y="2535305"/>
            <a:ext cx="459483" cy="276999"/>
          </a:xfrm>
          <a:prstGeom prst="rect">
            <a:avLst/>
          </a:prstGeom>
          <a:noFill/>
        </p:spPr>
        <p:txBody>
          <a:bodyPr wrap="square" rtlCol="0">
            <a:spAutoFit/>
          </a:bodyPr>
          <a:lstStyle/>
          <a:p>
            <a:r>
              <a:rPr lang="en-US" sz="1200" dirty="0"/>
              <a:t>10</a:t>
            </a:r>
          </a:p>
        </p:txBody>
      </p:sp>
      <p:sp>
        <p:nvSpPr>
          <p:cNvPr id="42" name="Rectangle 41">
            <a:extLst>
              <a:ext uri="{FF2B5EF4-FFF2-40B4-BE49-F238E27FC236}">
                <a16:creationId xmlns:a16="http://schemas.microsoft.com/office/drawing/2014/main" id="{93DA4BE9-C90E-4D21-A1BF-D80CBEAAF8A6}"/>
              </a:ext>
            </a:extLst>
          </p:cNvPr>
          <p:cNvSpPr/>
          <p:nvPr/>
        </p:nvSpPr>
        <p:spPr>
          <a:xfrm>
            <a:off x="6230725" y="2805567"/>
            <a:ext cx="321734" cy="30972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CS</a:t>
            </a:r>
          </a:p>
        </p:txBody>
      </p:sp>
      <p:sp>
        <p:nvSpPr>
          <p:cNvPr id="43" name="Rectangle 42">
            <a:extLst>
              <a:ext uri="{FF2B5EF4-FFF2-40B4-BE49-F238E27FC236}">
                <a16:creationId xmlns:a16="http://schemas.microsoft.com/office/drawing/2014/main" id="{98941F0D-AB6F-4F26-94B0-412F56D31257}"/>
              </a:ext>
            </a:extLst>
          </p:cNvPr>
          <p:cNvSpPr/>
          <p:nvPr/>
        </p:nvSpPr>
        <p:spPr>
          <a:xfrm>
            <a:off x="6572773" y="2805567"/>
            <a:ext cx="1512362" cy="309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P2</a:t>
            </a:r>
          </a:p>
        </p:txBody>
      </p:sp>
      <p:sp>
        <p:nvSpPr>
          <p:cNvPr id="44" name="TextBox 43">
            <a:extLst>
              <a:ext uri="{FF2B5EF4-FFF2-40B4-BE49-F238E27FC236}">
                <a16:creationId xmlns:a16="http://schemas.microsoft.com/office/drawing/2014/main" id="{62828EA6-FB0F-4958-91C0-0CCDDC8F3810}"/>
              </a:ext>
            </a:extLst>
          </p:cNvPr>
          <p:cNvSpPr txBox="1"/>
          <p:nvPr/>
        </p:nvSpPr>
        <p:spPr>
          <a:xfrm>
            <a:off x="7788399" y="2535305"/>
            <a:ext cx="598438" cy="276999"/>
          </a:xfrm>
          <a:prstGeom prst="rect">
            <a:avLst/>
          </a:prstGeom>
          <a:noFill/>
        </p:spPr>
        <p:txBody>
          <a:bodyPr wrap="square" rtlCol="0">
            <a:spAutoFit/>
          </a:bodyPr>
          <a:lstStyle/>
          <a:p>
            <a:r>
              <a:rPr lang="en-US" sz="1200" dirty="0"/>
              <a:t>13.5</a:t>
            </a:r>
          </a:p>
        </p:txBody>
      </p:sp>
      <p:sp>
        <p:nvSpPr>
          <p:cNvPr id="48" name="Rectangle 47">
            <a:extLst>
              <a:ext uri="{FF2B5EF4-FFF2-40B4-BE49-F238E27FC236}">
                <a16:creationId xmlns:a16="http://schemas.microsoft.com/office/drawing/2014/main" id="{1CCEEDF8-C4D8-4978-A3AA-826F3EC678EE}"/>
              </a:ext>
            </a:extLst>
          </p:cNvPr>
          <p:cNvSpPr/>
          <p:nvPr/>
        </p:nvSpPr>
        <p:spPr>
          <a:xfrm>
            <a:off x="3496871" y="2805567"/>
            <a:ext cx="861453" cy="309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P3</a:t>
            </a:r>
          </a:p>
        </p:txBody>
      </p:sp>
      <p:sp>
        <p:nvSpPr>
          <p:cNvPr id="49" name="Rectangle 48">
            <a:extLst>
              <a:ext uri="{FF2B5EF4-FFF2-40B4-BE49-F238E27FC236}">
                <a16:creationId xmlns:a16="http://schemas.microsoft.com/office/drawing/2014/main" id="{E45DB166-D066-4A27-A181-B68723574235}"/>
              </a:ext>
            </a:extLst>
          </p:cNvPr>
          <p:cNvSpPr/>
          <p:nvPr/>
        </p:nvSpPr>
        <p:spPr>
          <a:xfrm>
            <a:off x="4365758" y="2805567"/>
            <a:ext cx="321734" cy="30972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CS</a:t>
            </a:r>
          </a:p>
        </p:txBody>
      </p:sp>
      <p:sp>
        <p:nvSpPr>
          <p:cNvPr id="51" name="TextBox 50">
            <a:extLst>
              <a:ext uri="{FF2B5EF4-FFF2-40B4-BE49-F238E27FC236}">
                <a16:creationId xmlns:a16="http://schemas.microsoft.com/office/drawing/2014/main" id="{2C319020-ED1F-4F80-9FD0-12AC05476F8A}"/>
              </a:ext>
            </a:extLst>
          </p:cNvPr>
          <p:cNvSpPr txBox="1"/>
          <p:nvPr/>
        </p:nvSpPr>
        <p:spPr>
          <a:xfrm>
            <a:off x="4190127" y="2506706"/>
            <a:ext cx="402593" cy="276999"/>
          </a:xfrm>
          <a:prstGeom prst="rect">
            <a:avLst/>
          </a:prstGeom>
          <a:noFill/>
        </p:spPr>
        <p:txBody>
          <a:bodyPr wrap="square" rtlCol="0">
            <a:spAutoFit/>
          </a:bodyPr>
          <a:lstStyle/>
          <a:p>
            <a:r>
              <a:rPr lang="en-US" sz="1200" dirty="0"/>
              <a:t>6.5</a:t>
            </a:r>
          </a:p>
        </p:txBody>
      </p:sp>
      <p:sp>
        <p:nvSpPr>
          <p:cNvPr id="52" name="Oval 51">
            <a:extLst>
              <a:ext uri="{FF2B5EF4-FFF2-40B4-BE49-F238E27FC236}">
                <a16:creationId xmlns:a16="http://schemas.microsoft.com/office/drawing/2014/main" id="{4075E9DA-DBD0-430F-9A7F-E586D3B043AB}"/>
              </a:ext>
            </a:extLst>
          </p:cNvPr>
          <p:cNvSpPr/>
          <p:nvPr/>
        </p:nvSpPr>
        <p:spPr>
          <a:xfrm>
            <a:off x="3973825" y="3552288"/>
            <a:ext cx="584339" cy="527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rgbClr val="FF0000"/>
                </a:solidFill>
              </a:rPr>
              <a:t>P1(3)</a:t>
            </a:r>
            <a:br>
              <a:rPr lang="en-US" sz="1000" dirty="0"/>
            </a:br>
            <a:r>
              <a:rPr lang="en-US" sz="1000" dirty="0"/>
              <a:t>P2(3)</a:t>
            </a:r>
          </a:p>
        </p:txBody>
      </p:sp>
      <p:cxnSp>
        <p:nvCxnSpPr>
          <p:cNvPr id="53" name="Straight Arrow Connector 52">
            <a:extLst>
              <a:ext uri="{FF2B5EF4-FFF2-40B4-BE49-F238E27FC236}">
                <a16:creationId xmlns:a16="http://schemas.microsoft.com/office/drawing/2014/main" id="{639E76CF-F784-496A-88DF-AA898350992E}"/>
              </a:ext>
            </a:extLst>
          </p:cNvPr>
          <p:cNvCxnSpPr>
            <a:cxnSpLocks/>
            <a:stCxn id="52" idx="0"/>
          </p:cNvCxnSpPr>
          <p:nvPr/>
        </p:nvCxnSpPr>
        <p:spPr>
          <a:xfrm flipV="1">
            <a:off x="4265995" y="3120678"/>
            <a:ext cx="92330" cy="4316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Oval 56">
            <a:extLst>
              <a:ext uri="{FF2B5EF4-FFF2-40B4-BE49-F238E27FC236}">
                <a16:creationId xmlns:a16="http://schemas.microsoft.com/office/drawing/2014/main" id="{F61B750E-E375-4C0D-B81F-C87D0E01F032}"/>
              </a:ext>
            </a:extLst>
          </p:cNvPr>
          <p:cNvSpPr/>
          <p:nvPr/>
        </p:nvSpPr>
        <p:spPr>
          <a:xfrm>
            <a:off x="5793720" y="3552288"/>
            <a:ext cx="584339" cy="527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rgbClr val="FF0000"/>
                </a:solidFill>
              </a:rPr>
              <a:t>P2(3)</a:t>
            </a:r>
          </a:p>
        </p:txBody>
      </p:sp>
      <p:cxnSp>
        <p:nvCxnSpPr>
          <p:cNvPr id="58" name="Straight Arrow Connector 57">
            <a:extLst>
              <a:ext uri="{FF2B5EF4-FFF2-40B4-BE49-F238E27FC236}">
                <a16:creationId xmlns:a16="http://schemas.microsoft.com/office/drawing/2014/main" id="{F93A3278-B2C4-41CC-B6F2-D2A6522EA12D}"/>
              </a:ext>
            </a:extLst>
          </p:cNvPr>
          <p:cNvCxnSpPr>
            <a:cxnSpLocks/>
            <a:stCxn id="57" idx="0"/>
          </p:cNvCxnSpPr>
          <p:nvPr/>
        </p:nvCxnSpPr>
        <p:spPr>
          <a:xfrm flipV="1">
            <a:off x="6085889" y="3120678"/>
            <a:ext cx="92330" cy="4316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19918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9C8B1-466E-4372-B80E-4747B70C1914}"/>
              </a:ext>
            </a:extLst>
          </p:cNvPr>
          <p:cNvSpPr>
            <a:spLocks noGrp="1"/>
          </p:cNvSpPr>
          <p:nvPr>
            <p:ph type="title"/>
          </p:nvPr>
        </p:nvSpPr>
        <p:spPr>
          <a:xfrm>
            <a:off x="628650" y="410574"/>
            <a:ext cx="7886700" cy="1173798"/>
          </a:xfrm>
        </p:spPr>
        <p:txBody>
          <a:bodyPr>
            <a:noAutofit/>
          </a:bodyPr>
          <a:lstStyle/>
          <a:p>
            <a:pPr lvl="0" eaLnBrk="0" fontAlgn="base" hangingPunct="0">
              <a:lnSpc>
                <a:spcPct val="100000"/>
              </a:lnSpc>
              <a:spcAft>
                <a:spcPct val="0"/>
              </a:spcAft>
            </a:pPr>
            <a:r>
              <a:rPr lang="en-US" altLang="en-US" sz="1800" dirty="0">
                <a:solidFill>
                  <a:schemeClr val="accent5">
                    <a:lumMod val="75000"/>
                  </a:schemeClr>
                </a:solidFill>
                <a:latin typeface="Calibri" panose="020F0502020204030204" pitchFamily="34" charset="0"/>
                <a:ea typeface="Times New Roman" panose="02020603050405020304" pitchFamily="18" charset="0"/>
                <a:cs typeface="Calibri" panose="020F0502020204030204" pitchFamily="34" charset="0"/>
              </a:rPr>
              <a:t>Assuming 0.5 sec overhead per context switch (i.e., time between 2 user processes) in a 1-CPU-1-core system, schedule the following workload and compute Average Response Time (ART) under:</a:t>
            </a:r>
            <a:br>
              <a:rPr lang="en-US" altLang="en-US" sz="1200" dirty="0">
                <a:solidFill>
                  <a:schemeClr val="accent5">
                    <a:lumMod val="75000"/>
                  </a:schemeClr>
                </a:solidFill>
              </a:rPr>
            </a:br>
            <a:r>
              <a:rPr lang="en-US" altLang="en-US" sz="1200" dirty="0">
                <a:solidFill>
                  <a:schemeClr val="accent5">
                    <a:lumMod val="75000"/>
                  </a:schemeClr>
                </a:solidFill>
              </a:rPr>
              <a:t>a. </a:t>
            </a:r>
            <a:r>
              <a:rPr lang="en-US" altLang="en-US" sz="1800" dirty="0">
                <a:solidFill>
                  <a:schemeClr val="accent5">
                    <a:lumMod val="75000"/>
                  </a:schemeClr>
                </a:solidFill>
                <a:latin typeface="Calibri" panose="020F0502020204030204" pitchFamily="34" charset="0"/>
                <a:ea typeface="Times New Roman" panose="02020603050405020304" pitchFamily="18" charset="0"/>
                <a:cs typeface="Calibri" panose="020F0502020204030204" pitchFamily="34" charset="0"/>
              </a:rPr>
              <a:t>Shortest Remaining Time First (SRTF) (preemptive)</a:t>
            </a:r>
            <a:br>
              <a:rPr lang="en-US" altLang="en-US" sz="1200" dirty="0">
                <a:solidFill>
                  <a:schemeClr val="accent5">
                    <a:lumMod val="75000"/>
                  </a:schemeClr>
                </a:solidFill>
              </a:rPr>
            </a:br>
            <a:r>
              <a:rPr lang="en-US" altLang="en-US" sz="1200" dirty="0">
                <a:solidFill>
                  <a:schemeClr val="accent5">
                    <a:lumMod val="75000"/>
                  </a:schemeClr>
                </a:solidFill>
              </a:rPr>
              <a:t>b. </a:t>
            </a:r>
            <a:r>
              <a:rPr lang="en-US" altLang="en-US" sz="1800" dirty="0">
                <a:solidFill>
                  <a:schemeClr val="accent5">
                    <a:lumMod val="75000"/>
                  </a:schemeClr>
                </a:solidFill>
                <a:latin typeface="Calibri" panose="020F0502020204030204" pitchFamily="34" charset="0"/>
                <a:cs typeface="Calibri" panose="020F0502020204030204" pitchFamily="34" charset="0"/>
              </a:rPr>
              <a:t>Rou</a:t>
            </a:r>
            <a:r>
              <a:rPr lang="en-US" altLang="en-US" sz="1800" dirty="0">
                <a:solidFill>
                  <a:schemeClr val="accent5">
                    <a:lumMod val="75000"/>
                  </a:schemeClr>
                </a:solidFill>
                <a:latin typeface="Calibri" panose="020F0502020204030204" pitchFamily="34" charset="0"/>
                <a:ea typeface="Times New Roman" panose="02020603050405020304" pitchFamily="18" charset="0"/>
                <a:cs typeface="Calibri" panose="020F0502020204030204" pitchFamily="34" charset="0"/>
              </a:rPr>
              <a:t>nd-Robin (RR) with time quantum=2sec</a:t>
            </a:r>
            <a:endParaRPr lang="en-US" sz="1800" dirty="0">
              <a:solidFill>
                <a:schemeClr val="accent5">
                  <a:lumMod val="75000"/>
                </a:schemeClr>
              </a:solidFill>
            </a:endParaRPr>
          </a:p>
        </p:txBody>
      </p:sp>
      <p:graphicFrame>
        <p:nvGraphicFramePr>
          <p:cNvPr id="4" name="Content Placeholder 3">
            <a:extLst>
              <a:ext uri="{FF2B5EF4-FFF2-40B4-BE49-F238E27FC236}">
                <a16:creationId xmlns:a16="http://schemas.microsoft.com/office/drawing/2014/main" id="{D87A104B-13D7-456B-B19C-4C26A5233622}"/>
              </a:ext>
            </a:extLst>
          </p:cNvPr>
          <p:cNvGraphicFramePr>
            <a:graphicFrameLocks noGrp="1"/>
          </p:cNvGraphicFramePr>
          <p:nvPr>
            <p:ph idx="1"/>
            <p:extLst>
              <p:ext uri="{D42A27DB-BD31-4B8C-83A1-F6EECF244321}">
                <p14:modId xmlns:p14="http://schemas.microsoft.com/office/powerpoint/2010/main" val="2221483826"/>
              </p:ext>
            </p:extLst>
          </p:nvPr>
        </p:nvGraphicFramePr>
        <p:xfrm>
          <a:off x="6104062" y="1153829"/>
          <a:ext cx="1852348" cy="1137920"/>
        </p:xfrm>
        <a:graphic>
          <a:graphicData uri="http://schemas.openxmlformats.org/drawingml/2006/table">
            <a:tbl>
              <a:tblPr>
                <a:tableStyleId>{5C22544A-7EE6-4342-B048-85BDC9FD1C3A}</a:tableStyleId>
              </a:tblPr>
              <a:tblGrid>
                <a:gridCol w="451793">
                  <a:extLst>
                    <a:ext uri="{9D8B030D-6E8A-4147-A177-3AD203B41FA5}">
                      <a16:colId xmlns:a16="http://schemas.microsoft.com/office/drawing/2014/main" val="2010268888"/>
                    </a:ext>
                  </a:extLst>
                </a:gridCol>
                <a:gridCol w="677688">
                  <a:extLst>
                    <a:ext uri="{9D8B030D-6E8A-4147-A177-3AD203B41FA5}">
                      <a16:colId xmlns:a16="http://schemas.microsoft.com/office/drawing/2014/main" val="3564052036"/>
                    </a:ext>
                  </a:extLst>
                </a:gridCol>
                <a:gridCol w="722867">
                  <a:extLst>
                    <a:ext uri="{9D8B030D-6E8A-4147-A177-3AD203B41FA5}">
                      <a16:colId xmlns:a16="http://schemas.microsoft.com/office/drawing/2014/main" val="1319660521"/>
                    </a:ext>
                  </a:extLst>
                </a:gridCol>
              </a:tblGrid>
              <a:tr h="157974">
                <a:tc>
                  <a:txBody>
                    <a:bodyPr/>
                    <a:lstStyle/>
                    <a:p>
                      <a:pPr marL="76200" marR="0">
                        <a:spcBef>
                          <a:spcPts val="0"/>
                        </a:spcBef>
                        <a:spcAft>
                          <a:spcPts val="0"/>
                        </a:spcAft>
                      </a:pPr>
                      <a:r>
                        <a:rPr lang="en-US" sz="1400">
                          <a:effectLst/>
                        </a:rPr>
                        <a:t>Process</a:t>
                      </a:r>
                      <a:endParaRPr lang="en-US" sz="12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50800" algn="r">
                        <a:spcBef>
                          <a:spcPts val="0"/>
                        </a:spcBef>
                        <a:spcAft>
                          <a:spcPts val="0"/>
                        </a:spcAft>
                      </a:pPr>
                      <a:r>
                        <a:rPr lang="en-US" sz="1400">
                          <a:effectLst/>
                        </a:rPr>
                        <a:t>Arrival Time</a:t>
                      </a:r>
                      <a:endParaRPr lang="en-US" sz="12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25400" algn="r">
                        <a:spcBef>
                          <a:spcPts val="0"/>
                        </a:spcBef>
                        <a:spcAft>
                          <a:spcPts val="0"/>
                        </a:spcAft>
                      </a:pPr>
                      <a:r>
                        <a:rPr lang="en-US" sz="1400">
                          <a:effectLst/>
                        </a:rPr>
                        <a:t>Service Time</a:t>
                      </a:r>
                      <a:endParaRPr lang="en-US" sz="12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2742771809"/>
                  </a:ext>
                </a:extLst>
              </a:tr>
              <a:tr h="153586">
                <a:tc>
                  <a:txBody>
                    <a:bodyPr/>
                    <a:lstStyle/>
                    <a:p>
                      <a:pPr marL="76200" marR="0">
                        <a:lnSpc>
                          <a:spcPts val="1410"/>
                        </a:lnSpc>
                        <a:spcBef>
                          <a:spcPts val="0"/>
                        </a:spcBef>
                        <a:spcAft>
                          <a:spcPts val="0"/>
                        </a:spcAft>
                      </a:pPr>
                      <a:r>
                        <a:rPr lang="en-US" sz="1400">
                          <a:effectLst/>
                        </a:rPr>
                        <a:t>P1</a:t>
                      </a:r>
                      <a:endParaRPr lang="en-US" sz="12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12700" algn="r">
                        <a:lnSpc>
                          <a:spcPts val="1410"/>
                        </a:lnSpc>
                        <a:spcBef>
                          <a:spcPts val="0"/>
                        </a:spcBef>
                        <a:spcAft>
                          <a:spcPts val="0"/>
                        </a:spcAft>
                      </a:pPr>
                      <a:r>
                        <a:rPr lang="en-US" sz="1400" dirty="0">
                          <a:effectLst/>
                        </a:rPr>
                        <a:t>1</a:t>
                      </a:r>
                      <a:endParaRPr lang="en-US" sz="1200" dirty="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lgn="r">
                        <a:lnSpc>
                          <a:spcPts val="1410"/>
                        </a:lnSpc>
                        <a:spcBef>
                          <a:spcPts val="0"/>
                        </a:spcBef>
                        <a:spcAft>
                          <a:spcPts val="0"/>
                        </a:spcAft>
                      </a:pPr>
                      <a:r>
                        <a:rPr lang="en-US" sz="1400">
                          <a:effectLst/>
                        </a:rPr>
                        <a:t>4</a:t>
                      </a:r>
                      <a:endParaRPr lang="en-US" sz="12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504559045"/>
                  </a:ext>
                </a:extLst>
              </a:tr>
              <a:tr h="153586">
                <a:tc>
                  <a:txBody>
                    <a:bodyPr/>
                    <a:lstStyle/>
                    <a:p>
                      <a:pPr marL="76200" marR="0">
                        <a:lnSpc>
                          <a:spcPts val="1400"/>
                        </a:lnSpc>
                        <a:spcBef>
                          <a:spcPts val="0"/>
                        </a:spcBef>
                        <a:spcAft>
                          <a:spcPts val="0"/>
                        </a:spcAft>
                      </a:pPr>
                      <a:r>
                        <a:rPr lang="en-US" sz="1400">
                          <a:effectLst/>
                        </a:rPr>
                        <a:t>P2</a:t>
                      </a:r>
                      <a:endParaRPr lang="en-US" sz="12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12700" algn="r">
                        <a:lnSpc>
                          <a:spcPts val="1400"/>
                        </a:lnSpc>
                        <a:spcBef>
                          <a:spcPts val="0"/>
                        </a:spcBef>
                        <a:spcAft>
                          <a:spcPts val="0"/>
                        </a:spcAft>
                      </a:pPr>
                      <a:r>
                        <a:rPr lang="en-US" sz="1400">
                          <a:effectLst/>
                        </a:rPr>
                        <a:t>2</a:t>
                      </a:r>
                      <a:endParaRPr lang="en-US" sz="12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lgn="r">
                        <a:lnSpc>
                          <a:spcPts val="1400"/>
                        </a:lnSpc>
                        <a:spcBef>
                          <a:spcPts val="0"/>
                        </a:spcBef>
                        <a:spcAft>
                          <a:spcPts val="0"/>
                        </a:spcAft>
                      </a:pPr>
                      <a:r>
                        <a:rPr lang="en-US" sz="1400">
                          <a:effectLst/>
                        </a:rPr>
                        <a:t>3</a:t>
                      </a:r>
                      <a:endParaRPr lang="en-US" sz="12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2811994349"/>
                  </a:ext>
                </a:extLst>
              </a:tr>
              <a:tr h="153586">
                <a:tc>
                  <a:txBody>
                    <a:bodyPr/>
                    <a:lstStyle/>
                    <a:p>
                      <a:pPr marL="76200" marR="0">
                        <a:lnSpc>
                          <a:spcPts val="1400"/>
                        </a:lnSpc>
                        <a:spcBef>
                          <a:spcPts val="0"/>
                        </a:spcBef>
                        <a:spcAft>
                          <a:spcPts val="0"/>
                        </a:spcAft>
                      </a:pPr>
                      <a:r>
                        <a:rPr lang="en-US" sz="1400">
                          <a:effectLst/>
                        </a:rPr>
                        <a:t>P3</a:t>
                      </a:r>
                      <a:endParaRPr lang="en-US" sz="12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12700" algn="r">
                        <a:lnSpc>
                          <a:spcPts val="1400"/>
                        </a:lnSpc>
                        <a:spcBef>
                          <a:spcPts val="0"/>
                        </a:spcBef>
                        <a:spcAft>
                          <a:spcPts val="0"/>
                        </a:spcAft>
                      </a:pPr>
                      <a:r>
                        <a:rPr lang="en-US" sz="1400">
                          <a:effectLst/>
                        </a:rPr>
                        <a:t>2</a:t>
                      </a:r>
                      <a:endParaRPr lang="en-US" sz="12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lgn="r">
                        <a:lnSpc>
                          <a:spcPts val="1400"/>
                        </a:lnSpc>
                        <a:spcBef>
                          <a:spcPts val="0"/>
                        </a:spcBef>
                        <a:spcAft>
                          <a:spcPts val="0"/>
                        </a:spcAft>
                      </a:pPr>
                      <a:r>
                        <a:rPr lang="en-US" sz="1400">
                          <a:effectLst/>
                        </a:rPr>
                        <a:t>2</a:t>
                      </a:r>
                      <a:endParaRPr lang="en-US" sz="12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2028165665"/>
                  </a:ext>
                </a:extLst>
              </a:tr>
              <a:tr h="153586">
                <a:tc>
                  <a:txBody>
                    <a:bodyPr/>
                    <a:lstStyle/>
                    <a:p>
                      <a:pPr marL="76200" marR="0">
                        <a:lnSpc>
                          <a:spcPts val="1400"/>
                        </a:lnSpc>
                        <a:spcBef>
                          <a:spcPts val="0"/>
                        </a:spcBef>
                        <a:spcAft>
                          <a:spcPts val="0"/>
                        </a:spcAft>
                      </a:pPr>
                      <a:r>
                        <a:rPr lang="en-US" sz="1400">
                          <a:effectLst/>
                        </a:rPr>
                        <a:t>P4</a:t>
                      </a:r>
                      <a:endParaRPr lang="en-US" sz="12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12700" algn="r">
                        <a:lnSpc>
                          <a:spcPts val="1400"/>
                        </a:lnSpc>
                        <a:spcBef>
                          <a:spcPts val="0"/>
                        </a:spcBef>
                        <a:spcAft>
                          <a:spcPts val="0"/>
                        </a:spcAft>
                      </a:pPr>
                      <a:r>
                        <a:rPr lang="en-US" sz="1400">
                          <a:effectLst/>
                        </a:rPr>
                        <a:t>3</a:t>
                      </a:r>
                      <a:endParaRPr lang="en-US" sz="12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lgn="r">
                        <a:lnSpc>
                          <a:spcPts val="1400"/>
                        </a:lnSpc>
                        <a:spcBef>
                          <a:spcPts val="0"/>
                        </a:spcBef>
                        <a:spcAft>
                          <a:spcPts val="0"/>
                        </a:spcAft>
                      </a:pPr>
                      <a:r>
                        <a:rPr lang="en-US" sz="1400" dirty="0">
                          <a:effectLst/>
                        </a:rPr>
                        <a:t>1</a:t>
                      </a:r>
                      <a:endParaRPr lang="en-US" sz="1200" dirty="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686957313"/>
                  </a:ext>
                </a:extLst>
              </a:tr>
            </a:tbl>
          </a:graphicData>
        </a:graphic>
      </p:graphicFrame>
      <p:sp>
        <p:nvSpPr>
          <p:cNvPr id="6" name="Content Placeholder 2">
            <a:extLst>
              <a:ext uri="{FF2B5EF4-FFF2-40B4-BE49-F238E27FC236}">
                <a16:creationId xmlns:a16="http://schemas.microsoft.com/office/drawing/2014/main" id="{A8C7B00E-3333-4C3F-AEA8-CC8625BC08A9}"/>
              </a:ext>
            </a:extLst>
          </p:cNvPr>
          <p:cNvSpPr txBox="1">
            <a:spLocks/>
          </p:cNvSpPr>
          <p:nvPr/>
        </p:nvSpPr>
        <p:spPr>
          <a:xfrm>
            <a:off x="492704" y="2368566"/>
            <a:ext cx="7886700" cy="3263504"/>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100" dirty="0">
                <a:solidFill>
                  <a:schemeClr val="accent5">
                    <a:lumMod val="75000"/>
                  </a:schemeClr>
                </a:solidFill>
              </a:rPr>
              <a:t>RR</a:t>
            </a:r>
          </a:p>
          <a:p>
            <a:endParaRPr lang="en-US" sz="2100" dirty="0">
              <a:solidFill>
                <a:schemeClr val="accent5">
                  <a:lumMod val="75000"/>
                </a:schemeClr>
              </a:solidFill>
            </a:endParaRPr>
          </a:p>
          <a:p>
            <a:endParaRPr lang="en-US" sz="2100" dirty="0">
              <a:solidFill>
                <a:schemeClr val="accent5">
                  <a:lumMod val="75000"/>
                </a:schemeClr>
              </a:solidFill>
            </a:endParaRPr>
          </a:p>
          <a:p>
            <a:endParaRPr lang="en-US" sz="2100" dirty="0"/>
          </a:p>
          <a:p>
            <a:r>
              <a:rPr lang="en-US" sz="2100" dirty="0"/>
              <a:t>ART = ((12-1)  + (13.5 – 2) + (8 – 2) + (9.5-3))/4 =  </a:t>
            </a:r>
            <a:r>
              <a:rPr lang="en-US" sz="2100" b="1" dirty="0">
                <a:highlight>
                  <a:srgbClr val="FFFF00"/>
                </a:highlight>
              </a:rPr>
              <a:t>35/4</a:t>
            </a:r>
            <a:r>
              <a:rPr lang="en-US" sz="2100" dirty="0"/>
              <a:t> </a:t>
            </a:r>
          </a:p>
          <a:p>
            <a:pPr marL="0" indent="0">
              <a:buNone/>
            </a:pPr>
            <a:r>
              <a:rPr lang="en-US" sz="2100" dirty="0">
                <a:solidFill>
                  <a:schemeClr val="accent5">
                    <a:lumMod val="75000"/>
                  </a:schemeClr>
                </a:solidFill>
              </a:rPr>
              <a:t> </a:t>
            </a:r>
          </a:p>
        </p:txBody>
      </p:sp>
      <p:sp>
        <p:nvSpPr>
          <p:cNvPr id="7" name="Rectangle 6">
            <a:extLst>
              <a:ext uri="{FF2B5EF4-FFF2-40B4-BE49-F238E27FC236}">
                <a16:creationId xmlns:a16="http://schemas.microsoft.com/office/drawing/2014/main" id="{FBC65795-D7AB-43ED-8336-DE1744593B38}"/>
              </a:ext>
            </a:extLst>
          </p:cNvPr>
          <p:cNvSpPr/>
          <p:nvPr/>
        </p:nvSpPr>
        <p:spPr>
          <a:xfrm>
            <a:off x="1074814" y="2801054"/>
            <a:ext cx="1227647" cy="309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P1</a:t>
            </a:r>
          </a:p>
        </p:txBody>
      </p:sp>
      <p:sp>
        <p:nvSpPr>
          <p:cNvPr id="9" name="Rectangle 8">
            <a:extLst>
              <a:ext uri="{FF2B5EF4-FFF2-40B4-BE49-F238E27FC236}">
                <a16:creationId xmlns:a16="http://schemas.microsoft.com/office/drawing/2014/main" id="{4767E915-A0AB-4D49-8C13-9338B9B314C7}"/>
              </a:ext>
            </a:extLst>
          </p:cNvPr>
          <p:cNvSpPr/>
          <p:nvPr/>
        </p:nvSpPr>
        <p:spPr>
          <a:xfrm>
            <a:off x="5454532" y="2801054"/>
            <a:ext cx="321734" cy="30972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CS</a:t>
            </a:r>
          </a:p>
        </p:txBody>
      </p:sp>
      <p:sp>
        <p:nvSpPr>
          <p:cNvPr id="10" name="TextBox 9">
            <a:extLst>
              <a:ext uri="{FF2B5EF4-FFF2-40B4-BE49-F238E27FC236}">
                <a16:creationId xmlns:a16="http://schemas.microsoft.com/office/drawing/2014/main" id="{1F7773A5-835E-49A2-A521-0B9722ABF8B1}"/>
              </a:ext>
            </a:extLst>
          </p:cNvPr>
          <p:cNvSpPr txBox="1"/>
          <p:nvPr/>
        </p:nvSpPr>
        <p:spPr>
          <a:xfrm>
            <a:off x="963658" y="2531131"/>
            <a:ext cx="285656" cy="300082"/>
          </a:xfrm>
          <a:prstGeom prst="rect">
            <a:avLst/>
          </a:prstGeom>
          <a:noFill/>
        </p:spPr>
        <p:txBody>
          <a:bodyPr wrap="none" rtlCol="0">
            <a:spAutoFit/>
          </a:bodyPr>
          <a:lstStyle/>
          <a:p>
            <a:r>
              <a:rPr lang="en-US" sz="1350" dirty="0"/>
              <a:t>1</a:t>
            </a:r>
          </a:p>
        </p:txBody>
      </p:sp>
      <p:sp>
        <p:nvSpPr>
          <p:cNvPr id="14" name="TextBox 13">
            <a:extLst>
              <a:ext uri="{FF2B5EF4-FFF2-40B4-BE49-F238E27FC236}">
                <a16:creationId xmlns:a16="http://schemas.microsoft.com/office/drawing/2014/main" id="{215D606A-7D9E-4A30-9929-D0E80B784AD8}"/>
              </a:ext>
            </a:extLst>
          </p:cNvPr>
          <p:cNvSpPr txBox="1"/>
          <p:nvPr/>
        </p:nvSpPr>
        <p:spPr>
          <a:xfrm>
            <a:off x="2150106" y="2531131"/>
            <a:ext cx="204053" cy="300082"/>
          </a:xfrm>
          <a:prstGeom prst="rect">
            <a:avLst/>
          </a:prstGeom>
          <a:noFill/>
        </p:spPr>
        <p:txBody>
          <a:bodyPr wrap="square" rtlCol="0">
            <a:spAutoFit/>
          </a:bodyPr>
          <a:lstStyle/>
          <a:p>
            <a:r>
              <a:rPr lang="en-US" sz="1350" dirty="0"/>
              <a:t>3</a:t>
            </a:r>
          </a:p>
        </p:txBody>
      </p:sp>
      <p:sp>
        <p:nvSpPr>
          <p:cNvPr id="15" name="Rectangle 14">
            <a:extLst>
              <a:ext uri="{FF2B5EF4-FFF2-40B4-BE49-F238E27FC236}">
                <a16:creationId xmlns:a16="http://schemas.microsoft.com/office/drawing/2014/main" id="{817A9D64-F705-45AE-8F53-855218CD9A27}"/>
              </a:ext>
            </a:extLst>
          </p:cNvPr>
          <p:cNvSpPr/>
          <p:nvPr/>
        </p:nvSpPr>
        <p:spPr>
          <a:xfrm>
            <a:off x="5788316" y="2801054"/>
            <a:ext cx="567267" cy="309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P4</a:t>
            </a:r>
          </a:p>
        </p:txBody>
      </p:sp>
      <p:sp>
        <p:nvSpPr>
          <p:cNvPr id="17" name="Rectangle 16">
            <a:extLst>
              <a:ext uri="{FF2B5EF4-FFF2-40B4-BE49-F238E27FC236}">
                <a16:creationId xmlns:a16="http://schemas.microsoft.com/office/drawing/2014/main" id="{2E265C96-0948-4E66-A163-D65092F51DEC}"/>
              </a:ext>
            </a:extLst>
          </p:cNvPr>
          <p:cNvSpPr/>
          <p:nvPr/>
        </p:nvSpPr>
        <p:spPr>
          <a:xfrm>
            <a:off x="2309956" y="2801054"/>
            <a:ext cx="321734" cy="30972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CS</a:t>
            </a:r>
          </a:p>
        </p:txBody>
      </p:sp>
      <p:sp>
        <p:nvSpPr>
          <p:cNvPr id="19" name="TextBox 18">
            <a:extLst>
              <a:ext uri="{FF2B5EF4-FFF2-40B4-BE49-F238E27FC236}">
                <a16:creationId xmlns:a16="http://schemas.microsoft.com/office/drawing/2014/main" id="{64C844A0-7E3D-482B-BF58-8C8778F7BB1E}"/>
              </a:ext>
            </a:extLst>
          </p:cNvPr>
          <p:cNvSpPr txBox="1"/>
          <p:nvPr/>
        </p:nvSpPr>
        <p:spPr>
          <a:xfrm>
            <a:off x="2939837" y="2528568"/>
            <a:ext cx="402593" cy="507831"/>
          </a:xfrm>
          <a:prstGeom prst="rect">
            <a:avLst/>
          </a:prstGeom>
          <a:noFill/>
        </p:spPr>
        <p:txBody>
          <a:bodyPr wrap="square" rtlCol="0">
            <a:spAutoFit/>
          </a:bodyPr>
          <a:lstStyle/>
          <a:p>
            <a:r>
              <a:rPr lang="en-US" sz="1350" dirty="0"/>
              <a:t>4.5</a:t>
            </a:r>
          </a:p>
        </p:txBody>
      </p:sp>
      <p:sp>
        <p:nvSpPr>
          <p:cNvPr id="21" name="TextBox 20">
            <a:extLst>
              <a:ext uri="{FF2B5EF4-FFF2-40B4-BE49-F238E27FC236}">
                <a16:creationId xmlns:a16="http://schemas.microsoft.com/office/drawing/2014/main" id="{5D09F150-3668-4E14-9DB8-97F06ED1082C}"/>
              </a:ext>
            </a:extLst>
          </p:cNvPr>
          <p:cNvSpPr txBox="1"/>
          <p:nvPr/>
        </p:nvSpPr>
        <p:spPr>
          <a:xfrm>
            <a:off x="3670030" y="2556469"/>
            <a:ext cx="757694" cy="300082"/>
          </a:xfrm>
          <a:prstGeom prst="rect">
            <a:avLst/>
          </a:prstGeom>
          <a:noFill/>
        </p:spPr>
        <p:txBody>
          <a:bodyPr wrap="square" rtlCol="0">
            <a:spAutoFit/>
          </a:bodyPr>
          <a:lstStyle/>
          <a:p>
            <a:r>
              <a:rPr lang="en-US" sz="1350" dirty="0"/>
              <a:t>5.5</a:t>
            </a:r>
          </a:p>
        </p:txBody>
      </p:sp>
      <p:sp>
        <p:nvSpPr>
          <p:cNvPr id="41" name="TextBox 40">
            <a:extLst>
              <a:ext uri="{FF2B5EF4-FFF2-40B4-BE49-F238E27FC236}">
                <a16:creationId xmlns:a16="http://schemas.microsoft.com/office/drawing/2014/main" id="{AB1DCE16-AAE4-47BB-8B1E-07A59D247474}"/>
              </a:ext>
            </a:extLst>
          </p:cNvPr>
          <p:cNvSpPr txBox="1"/>
          <p:nvPr/>
        </p:nvSpPr>
        <p:spPr>
          <a:xfrm>
            <a:off x="7440877" y="2924056"/>
            <a:ext cx="278774" cy="300082"/>
          </a:xfrm>
          <a:prstGeom prst="rect">
            <a:avLst/>
          </a:prstGeom>
          <a:noFill/>
        </p:spPr>
        <p:txBody>
          <a:bodyPr wrap="square" rtlCol="0">
            <a:spAutoFit/>
          </a:bodyPr>
          <a:lstStyle/>
          <a:p>
            <a:r>
              <a:rPr lang="en-US" sz="1350" dirty="0"/>
              <a:t>8</a:t>
            </a:r>
          </a:p>
        </p:txBody>
      </p:sp>
      <p:sp>
        <p:nvSpPr>
          <p:cNvPr id="42" name="Rectangle 41">
            <a:extLst>
              <a:ext uri="{FF2B5EF4-FFF2-40B4-BE49-F238E27FC236}">
                <a16:creationId xmlns:a16="http://schemas.microsoft.com/office/drawing/2014/main" id="{93DA4BE9-C90E-4D21-A1BF-D80CBEAAF8A6}"/>
              </a:ext>
            </a:extLst>
          </p:cNvPr>
          <p:cNvSpPr/>
          <p:nvPr/>
        </p:nvSpPr>
        <p:spPr>
          <a:xfrm>
            <a:off x="6378407" y="2806067"/>
            <a:ext cx="321734" cy="30972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CS</a:t>
            </a:r>
          </a:p>
        </p:txBody>
      </p:sp>
      <p:sp>
        <p:nvSpPr>
          <p:cNvPr id="44" name="TextBox 43">
            <a:extLst>
              <a:ext uri="{FF2B5EF4-FFF2-40B4-BE49-F238E27FC236}">
                <a16:creationId xmlns:a16="http://schemas.microsoft.com/office/drawing/2014/main" id="{62828EA6-FB0F-4958-91C0-0CCDDC8F3810}"/>
              </a:ext>
            </a:extLst>
          </p:cNvPr>
          <p:cNvSpPr txBox="1"/>
          <p:nvPr/>
        </p:nvSpPr>
        <p:spPr>
          <a:xfrm>
            <a:off x="7701591" y="2524054"/>
            <a:ext cx="459484" cy="300082"/>
          </a:xfrm>
          <a:prstGeom prst="rect">
            <a:avLst/>
          </a:prstGeom>
          <a:noFill/>
        </p:spPr>
        <p:txBody>
          <a:bodyPr wrap="square" rtlCol="0">
            <a:spAutoFit/>
          </a:bodyPr>
          <a:lstStyle/>
          <a:p>
            <a:r>
              <a:rPr lang="en-US" sz="1350" dirty="0"/>
              <a:t>12</a:t>
            </a:r>
          </a:p>
        </p:txBody>
      </p:sp>
      <p:sp>
        <p:nvSpPr>
          <p:cNvPr id="34" name="Rectangle 33">
            <a:extLst>
              <a:ext uri="{FF2B5EF4-FFF2-40B4-BE49-F238E27FC236}">
                <a16:creationId xmlns:a16="http://schemas.microsoft.com/office/drawing/2014/main" id="{14F70BB0-25A3-4C9A-8B66-EC8ED40E8F0E}"/>
              </a:ext>
            </a:extLst>
          </p:cNvPr>
          <p:cNvSpPr/>
          <p:nvPr/>
        </p:nvSpPr>
        <p:spPr>
          <a:xfrm>
            <a:off x="2646305" y="2806067"/>
            <a:ext cx="1227647" cy="309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P2</a:t>
            </a:r>
          </a:p>
        </p:txBody>
      </p:sp>
      <p:sp>
        <p:nvSpPr>
          <p:cNvPr id="37" name="Rectangle 36">
            <a:extLst>
              <a:ext uri="{FF2B5EF4-FFF2-40B4-BE49-F238E27FC236}">
                <a16:creationId xmlns:a16="http://schemas.microsoft.com/office/drawing/2014/main" id="{BEDDDC9F-4888-4051-B424-183E31B61EA4}"/>
              </a:ext>
            </a:extLst>
          </p:cNvPr>
          <p:cNvSpPr/>
          <p:nvPr/>
        </p:nvSpPr>
        <p:spPr>
          <a:xfrm>
            <a:off x="3881446" y="2806067"/>
            <a:ext cx="321734" cy="30972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CS</a:t>
            </a:r>
          </a:p>
        </p:txBody>
      </p:sp>
      <p:sp>
        <p:nvSpPr>
          <p:cNvPr id="38" name="Rectangle 37">
            <a:extLst>
              <a:ext uri="{FF2B5EF4-FFF2-40B4-BE49-F238E27FC236}">
                <a16:creationId xmlns:a16="http://schemas.microsoft.com/office/drawing/2014/main" id="{7CFDD7DF-6C32-426F-ABDF-07EA12CAD12A}"/>
              </a:ext>
            </a:extLst>
          </p:cNvPr>
          <p:cNvSpPr/>
          <p:nvPr/>
        </p:nvSpPr>
        <p:spPr>
          <a:xfrm>
            <a:off x="4214434" y="2806067"/>
            <a:ext cx="1227647" cy="309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P3</a:t>
            </a:r>
          </a:p>
        </p:txBody>
      </p:sp>
      <p:sp>
        <p:nvSpPr>
          <p:cNvPr id="39" name="Rectangle 38">
            <a:extLst>
              <a:ext uri="{FF2B5EF4-FFF2-40B4-BE49-F238E27FC236}">
                <a16:creationId xmlns:a16="http://schemas.microsoft.com/office/drawing/2014/main" id="{DCD40958-329C-420C-8B92-1EEF5534FC80}"/>
              </a:ext>
            </a:extLst>
          </p:cNvPr>
          <p:cNvSpPr/>
          <p:nvPr/>
        </p:nvSpPr>
        <p:spPr>
          <a:xfrm>
            <a:off x="6700141" y="2806067"/>
            <a:ext cx="1227647" cy="309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P1</a:t>
            </a:r>
          </a:p>
        </p:txBody>
      </p:sp>
      <p:sp>
        <p:nvSpPr>
          <p:cNvPr id="40" name="Rectangle 39">
            <a:extLst>
              <a:ext uri="{FF2B5EF4-FFF2-40B4-BE49-F238E27FC236}">
                <a16:creationId xmlns:a16="http://schemas.microsoft.com/office/drawing/2014/main" id="{5BC529BD-59B0-4BDE-A630-68FEAD98FFF2}"/>
              </a:ext>
            </a:extLst>
          </p:cNvPr>
          <p:cNvSpPr/>
          <p:nvPr/>
        </p:nvSpPr>
        <p:spPr>
          <a:xfrm>
            <a:off x="7935931" y="2807465"/>
            <a:ext cx="321734" cy="30972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CS</a:t>
            </a:r>
          </a:p>
        </p:txBody>
      </p:sp>
      <p:sp>
        <p:nvSpPr>
          <p:cNvPr id="45" name="Rectangle 44">
            <a:extLst>
              <a:ext uri="{FF2B5EF4-FFF2-40B4-BE49-F238E27FC236}">
                <a16:creationId xmlns:a16="http://schemas.microsoft.com/office/drawing/2014/main" id="{764CB8F1-0C71-430C-BB0D-C60A954EAC6E}"/>
              </a:ext>
            </a:extLst>
          </p:cNvPr>
          <p:cNvSpPr/>
          <p:nvPr/>
        </p:nvSpPr>
        <p:spPr>
          <a:xfrm>
            <a:off x="8275049" y="2806067"/>
            <a:ext cx="567267" cy="309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P2</a:t>
            </a:r>
          </a:p>
        </p:txBody>
      </p:sp>
      <p:sp>
        <p:nvSpPr>
          <p:cNvPr id="46" name="TextBox 45">
            <a:extLst>
              <a:ext uri="{FF2B5EF4-FFF2-40B4-BE49-F238E27FC236}">
                <a16:creationId xmlns:a16="http://schemas.microsoft.com/office/drawing/2014/main" id="{8A278562-EA93-4B30-906F-CAD914053BF5}"/>
              </a:ext>
            </a:extLst>
          </p:cNvPr>
          <p:cNvSpPr txBox="1"/>
          <p:nvPr/>
        </p:nvSpPr>
        <p:spPr>
          <a:xfrm>
            <a:off x="5339688" y="2547637"/>
            <a:ext cx="265649" cy="300082"/>
          </a:xfrm>
          <a:prstGeom prst="rect">
            <a:avLst/>
          </a:prstGeom>
          <a:noFill/>
        </p:spPr>
        <p:txBody>
          <a:bodyPr wrap="square" rtlCol="0">
            <a:spAutoFit/>
          </a:bodyPr>
          <a:lstStyle/>
          <a:p>
            <a:r>
              <a:rPr lang="en-US" sz="1350" dirty="0"/>
              <a:t>8</a:t>
            </a:r>
          </a:p>
        </p:txBody>
      </p:sp>
      <p:sp>
        <p:nvSpPr>
          <p:cNvPr id="47" name="TextBox 46">
            <a:extLst>
              <a:ext uri="{FF2B5EF4-FFF2-40B4-BE49-F238E27FC236}">
                <a16:creationId xmlns:a16="http://schemas.microsoft.com/office/drawing/2014/main" id="{EA6CC3EF-5A2C-4D02-831C-9841EBFB512C}"/>
              </a:ext>
            </a:extLst>
          </p:cNvPr>
          <p:cNvSpPr txBox="1"/>
          <p:nvPr/>
        </p:nvSpPr>
        <p:spPr>
          <a:xfrm>
            <a:off x="6182794" y="2547637"/>
            <a:ext cx="559051" cy="300082"/>
          </a:xfrm>
          <a:prstGeom prst="rect">
            <a:avLst/>
          </a:prstGeom>
          <a:noFill/>
        </p:spPr>
        <p:txBody>
          <a:bodyPr wrap="square" rtlCol="0">
            <a:spAutoFit/>
          </a:bodyPr>
          <a:lstStyle/>
          <a:p>
            <a:r>
              <a:rPr lang="en-US" sz="1350" dirty="0"/>
              <a:t>9.5</a:t>
            </a:r>
          </a:p>
        </p:txBody>
      </p:sp>
      <p:sp>
        <p:nvSpPr>
          <p:cNvPr id="48" name="TextBox 47">
            <a:extLst>
              <a:ext uri="{FF2B5EF4-FFF2-40B4-BE49-F238E27FC236}">
                <a16:creationId xmlns:a16="http://schemas.microsoft.com/office/drawing/2014/main" id="{0232B72E-0271-49A5-8198-C009D944A606}"/>
              </a:ext>
            </a:extLst>
          </p:cNvPr>
          <p:cNvSpPr txBox="1"/>
          <p:nvPr/>
        </p:nvSpPr>
        <p:spPr>
          <a:xfrm>
            <a:off x="8490560" y="2528484"/>
            <a:ext cx="598240" cy="300082"/>
          </a:xfrm>
          <a:prstGeom prst="rect">
            <a:avLst/>
          </a:prstGeom>
          <a:noFill/>
        </p:spPr>
        <p:txBody>
          <a:bodyPr wrap="square" rtlCol="0">
            <a:spAutoFit/>
          </a:bodyPr>
          <a:lstStyle/>
          <a:p>
            <a:r>
              <a:rPr lang="en-US" sz="1350" dirty="0"/>
              <a:t>13.5</a:t>
            </a:r>
          </a:p>
        </p:txBody>
      </p:sp>
    </p:spTree>
    <p:extLst>
      <p:ext uri="{BB962C8B-B14F-4D97-AF65-F5344CB8AC3E}">
        <p14:creationId xmlns:p14="http://schemas.microsoft.com/office/powerpoint/2010/main" val="841936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7200900" cy="947314"/>
          </a:xfrm>
        </p:spPr>
        <p:txBody>
          <a:bodyPr>
            <a:normAutofit/>
          </a:bodyPr>
          <a:lstStyle/>
          <a:p>
            <a:r>
              <a:rPr lang="en-US" dirty="0"/>
              <a:t>Process Scheduling</a:t>
            </a:r>
          </a:p>
        </p:txBody>
      </p:sp>
      <p:sp>
        <p:nvSpPr>
          <p:cNvPr id="6" name="Content Placeholder 5"/>
          <p:cNvSpPr>
            <a:spLocks noGrp="1"/>
          </p:cNvSpPr>
          <p:nvPr>
            <p:ph idx="1"/>
          </p:nvPr>
        </p:nvSpPr>
        <p:spPr>
          <a:xfrm>
            <a:off x="800100" y="1785514"/>
            <a:ext cx="7609263" cy="1398902"/>
          </a:xfrm>
        </p:spPr>
        <p:txBody>
          <a:bodyPr>
            <a:normAutofit/>
          </a:bodyPr>
          <a:lstStyle/>
          <a:p>
            <a:r>
              <a:rPr lang="en-US" dirty="0"/>
              <a:t>Today we will ask how does a Kernel juggle the (often) competing requirements of </a:t>
            </a:r>
            <a:r>
              <a:rPr lang="en-US" b="1" dirty="0"/>
              <a:t>Performance</a:t>
            </a:r>
            <a:r>
              <a:rPr lang="en-US" dirty="0"/>
              <a:t>, </a:t>
            </a:r>
            <a:r>
              <a:rPr lang="en-US" b="1" dirty="0"/>
              <a:t>Fairness</a:t>
            </a:r>
            <a:r>
              <a:rPr lang="en-US" dirty="0"/>
              <a:t>, </a:t>
            </a:r>
            <a:r>
              <a:rPr lang="en-US" b="1" dirty="0"/>
              <a:t>Utilization</a:t>
            </a:r>
            <a:r>
              <a:rPr lang="en-US" dirty="0"/>
              <a:t>, etc. in dealing with concurrency</a:t>
            </a:r>
          </a:p>
          <a:p>
            <a:endParaRPr lang="en-US" dirty="0"/>
          </a:p>
        </p:txBody>
      </p:sp>
      <p:grpSp>
        <p:nvGrpSpPr>
          <p:cNvPr id="3" name="Group 2">
            <a:extLst>
              <a:ext uri="{FF2B5EF4-FFF2-40B4-BE49-F238E27FC236}">
                <a16:creationId xmlns:a16="http://schemas.microsoft.com/office/drawing/2014/main" id="{DF5D76EA-989C-413D-89D4-D6B66DB7A5AA}"/>
              </a:ext>
            </a:extLst>
          </p:cNvPr>
          <p:cNvGrpSpPr/>
          <p:nvPr/>
        </p:nvGrpSpPr>
        <p:grpSpPr>
          <a:xfrm>
            <a:off x="990600" y="2971800"/>
            <a:ext cx="7086600" cy="2748446"/>
            <a:chOff x="1524000" y="3352800"/>
            <a:chExt cx="7086600" cy="2748446"/>
          </a:xfrm>
        </p:grpSpPr>
        <p:sp>
          <p:nvSpPr>
            <p:cNvPr id="14" name="Rectangle 13"/>
            <p:cNvSpPr/>
            <p:nvPr/>
          </p:nvSpPr>
          <p:spPr>
            <a:xfrm>
              <a:off x="1524000" y="3352800"/>
              <a:ext cx="7086600" cy="13716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981200" y="3581400"/>
              <a:ext cx="11430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Proc</a:t>
              </a:r>
              <a:r>
                <a:rPr lang="en-US" dirty="0"/>
                <a:t> 1</a:t>
              </a:r>
            </a:p>
          </p:txBody>
        </p:sp>
        <p:sp>
          <p:nvSpPr>
            <p:cNvPr id="8" name="Rectangle 7"/>
            <p:cNvSpPr/>
            <p:nvPr/>
          </p:nvSpPr>
          <p:spPr>
            <a:xfrm>
              <a:off x="3733800" y="3558209"/>
              <a:ext cx="11430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Proc</a:t>
              </a:r>
              <a:r>
                <a:rPr lang="en-US" dirty="0"/>
                <a:t> 2 </a:t>
              </a:r>
            </a:p>
          </p:txBody>
        </p:sp>
        <p:sp>
          <p:nvSpPr>
            <p:cNvPr id="9" name="Rectangle 8"/>
            <p:cNvSpPr/>
            <p:nvPr/>
          </p:nvSpPr>
          <p:spPr>
            <a:xfrm>
              <a:off x="6934200" y="3581400"/>
              <a:ext cx="11430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Proc</a:t>
              </a:r>
              <a:r>
                <a:rPr lang="en-US" dirty="0"/>
                <a:t> n</a:t>
              </a:r>
            </a:p>
          </p:txBody>
        </p:sp>
        <p:sp>
          <p:nvSpPr>
            <p:cNvPr id="10" name="Oval 9"/>
            <p:cNvSpPr/>
            <p:nvPr/>
          </p:nvSpPr>
          <p:spPr>
            <a:xfrm>
              <a:off x="5181600" y="4114800"/>
              <a:ext cx="1524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486400" y="4102859"/>
              <a:ext cx="1524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5860062" y="4092920"/>
              <a:ext cx="1524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6341165" y="4131020"/>
              <a:ext cx="1524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524000" y="4729646"/>
              <a:ext cx="7086600" cy="13716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3200400" y="5105400"/>
              <a:ext cx="3810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Kernel</a:t>
              </a:r>
            </a:p>
          </p:txBody>
        </p:sp>
        <p:sp>
          <p:nvSpPr>
            <p:cNvPr id="17" name="Rectangle 16"/>
            <p:cNvSpPr/>
            <p:nvPr/>
          </p:nvSpPr>
          <p:spPr>
            <a:xfrm>
              <a:off x="3657600" y="5380038"/>
              <a:ext cx="304800" cy="22859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p:nvSpPr>
          <p:spPr>
            <a:xfrm>
              <a:off x="4152900" y="5301146"/>
              <a:ext cx="304800" cy="22859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p:cNvSpPr/>
            <p:nvPr/>
          </p:nvSpPr>
          <p:spPr>
            <a:xfrm>
              <a:off x="6248400" y="5317597"/>
              <a:ext cx="304800" cy="22859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p:cNvSpPr/>
            <p:nvPr/>
          </p:nvSpPr>
          <p:spPr>
            <a:xfrm>
              <a:off x="5707662" y="5350220"/>
              <a:ext cx="304800" cy="22859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p:cNvSpPr/>
            <p:nvPr/>
          </p:nvSpPr>
          <p:spPr>
            <a:xfrm>
              <a:off x="5402862" y="5608637"/>
              <a:ext cx="304800" cy="22859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4530231" y="5586605"/>
              <a:ext cx="304800" cy="22859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p:nvSpPr>
          <p:spPr>
            <a:xfrm>
              <a:off x="2057400" y="4889476"/>
              <a:ext cx="304800" cy="228599"/>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p:cNvSpPr/>
            <p:nvPr/>
          </p:nvSpPr>
          <p:spPr>
            <a:xfrm>
              <a:off x="2209800" y="5041876"/>
              <a:ext cx="304800" cy="228599"/>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p:cNvSpPr/>
            <p:nvPr/>
          </p:nvSpPr>
          <p:spPr>
            <a:xfrm>
              <a:off x="2362200" y="5194276"/>
              <a:ext cx="304800" cy="228599"/>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p:cNvSpPr/>
            <p:nvPr/>
          </p:nvSpPr>
          <p:spPr>
            <a:xfrm>
              <a:off x="2514600" y="5346676"/>
              <a:ext cx="304800" cy="228599"/>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p:cNvSpPr/>
            <p:nvPr/>
          </p:nvSpPr>
          <p:spPr>
            <a:xfrm>
              <a:off x="2667000" y="5499076"/>
              <a:ext cx="304800" cy="228599"/>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p:cNvSpPr/>
            <p:nvPr/>
          </p:nvSpPr>
          <p:spPr>
            <a:xfrm>
              <a:off x="2819400" y="5651476"/>
              <a:ext cx="304800" cy="228599"/>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p:cNvSpPr/>
            <p:nvPr/>
          </p:nvSpPr>
          <p:spPr>
            <a:xfrm>
              <a:off x="6934200" y="4811743"/>
              <a:ext cx="304800" cy="228599"/>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p:cNvSpPr/>
            <p:nvPr/>
          </p:nvSpPr>
          <p:spPr>
            <a:xfrm>
              <a:off x="7086600" y="4964143"/>
              <a:ext cx="304800" cy="228599"/>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p:cNvSpPr/>
            <p:nvPr/>
          </p:nvSpPr>
          <p:spPr>
            <a:xfrm>
              <a:off x="7239000" y="5116543"/>
              <a:ext cx="304800" cy="228599"/>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7391400" y="5268943"/>
              <a:ext cx="304800" cy="228599"/>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p:cNvSpPr/>
            <p:nvPr/>
          </p:nvSpPr>
          <p:spPr>
            <a:xfrm>
              <a:off x="7543800" y="5421343"/>
              <a:ext cx="304800" cy="228599"/>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p:cNvSpPr/>
            <p:nvPr/>
          </p:nvSpPr>
          <p:spPr>
            <a:xfrm>
              <a:off x="7696200" y="5573743"/>
              <a:ext cx="304800" cy="228599"/>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p:cNvSpPr/>
            <p:nvPr/>
          </p:nvSpPr>
          <p:spPr>
            <a:xfrm>
              <a:off x="7848600" y="5726143"/>
              <a:ext cx="304800" cy="228599"/>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832979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a:xfrm>
            <a:off x="609600" y="157267"/>
            <a:ext cx="8305800" cy="990600"/>
          </a:xfrm>
        </p:spPr>
        <p:txBody>
          <a:bodyPr>
            <a:normAutofit fontScale="90000"/>
          </a:bodyPr>
          <a:lstStyle/>
          <a:p>
            <a:r>
              <a:rPr lang="en-US" dirty="0"/>
              <a:t>Another Downside of RR – Mixed Workload</a:t>
            </a:r>
          </a:p>
        </p:txBody>
      </p:sp>
      <p:pic>
        <p:nvPicPr>
          <p:cNvPr id="62467" name="Content Placeholder 3" descr="mixture.pdf"/>
          <p:cNvPicPr>
            <a:picLocks noGrp="1" noChangeAspect="1"/>
          </p:cNvPicPr>
          <p:nvPr>
            <p:ph idx="1"/>
          </p:nvPr>
        </p:nvPicPr>
        <p:blipFill>
          <a:blip r:embed="rId3">
            <a:extLst>
              <a:ext uri="{28A0092B-C50C-407E-A947-70E740481C1C}">
                <a14:useLocalDpi xmlns:a14="http://schemas.microsoft.com/office/drawing/2010/main" val="0"/>
              </a:ext>
            </a:extLst>
          </a:blip>
          <a:srcRect l="-2727" r="-2727"/>
          <a:stretch>
            <a:fillRect/>
          </a:stretch>
        </p:blipFill>
        <p:spPr>
          <a:xfrm>
            <a:off x="1335024" y="1383877"/>
            <a:ext cx="5370576" cy="3111923"/>
          </a:xfrm>
        </p:spPr>
      </p:pic>
      <p:sp>
        <p:nvSpPr>
          <p:cNvPr id="5" name="TextBox 4"/>
          <p:cNvSpPr txBox="1"/>
          <p:nvPr/>
        </p:nvSpPr>
        <p:spPr>
          <a:xfrm>
            <a:off x="642257" y="4366127"/>
            <a:ext cx="8305800" cy="2215991"/>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mj-lt"/>
                <a:cs typeface="Calibri Light" panose="020F0302020204030204" pitchFamily="34" charset="0"/>
              </a:rPr>
              <a:t>I/O task (e.g., keystroke) must wait for its turn for the CPU</a:t>
            </a:r>
          </a:p>
          <a:p>
            <a:pPr marL="742950" lvl="1" indent="-285750">
              <a:buFont typeface="Arial" panose="020B0604020202020204" pitchFamily="34" charset="0"/>
              <a:buChar char="•"/>
            </a:pPr>
            <a:r>
              <a:rPr lang="en-US" sz="2000" dirty="0">
                <a:latin typeface="+mj-lt"/>
                <a:cs typeface="Calibri Light" panose="020F0302020204030204" pitchFamily="34" charset="0"/>
              </a:rPr>
              <a:t>Gets a tiny fraction of the performance it could get</a:t>
            </a:r>
          </a:p>
          <a:p>
            <a:pPr marL="285750" indent="-285750">
              <a:buFont typeface="Arial" panose="020B0604020202020204" pitchFamily="34" charset="0"/>
              <a:buChar char="•"/>
            </a:pPr>
            <a:r>
              <a:rPr lang="en-US" sz="2000" dirty="0">
                <a:latin typeface="+mj-lt"/>
                <a:cs typeface="Calibri Light" panose="020F0302020204030204" pitchFamily="34" charset="0"/>
              </a:rPr>
              <a:t>We could shorten the RR quantum - would help, but it would increase overhead</a:t>
            </a:r>
          </a:p>
          <a:p>
            <a:pPr marL="285750" indent="-285750">
              <a:buFont typeface="Arial" panose="020B0604020202020204" pitchFamily="34" charset="0"/>
              <a:buChar char="•"/>
            </a:pPr>
            <a:r>
              <a:rPr lang="en-US" sz="2000" dirty="0">
                <a:latin typeface="+mj-lt"/>
                <a:cs typeface="Calibri Light" panose="020F0302020204030204" pitchFamily="34" charset="0"/>
              </a:rPr>
              <a:t>What would this do under </a:t>
            </a:r>
            <a:r>
              <a:rPr lang="en-US" sz="2000" b="1" dirty="0">
                <a:latin typeface="+mj-lt"/>
                <a:cs typeface="Calibri Light" panose="020F0302020204030204" pitchFamily="34" charset="0"/>
              </a:rPr>
              <a:t>SRTF</a:t>
            </a:r>
            <a:r>
              <a:rPr lang="en-US" sz="2000" dirty="0">
                <a:latin typeface="+mj-lt"/>
                <a:cs typeface="Calibri Light" panose="020F0302020204030204" pitchFamily="34" charset="0"/>
              </a:rPr>
              <a:t>?</a:t>
            </a:r>
          </a:p>
          <a:p>
            <a:pPr marL="742950" lvl="1" indent="-285750">
              <a:buFont typeface="Arial" panose="020B0604020202020204" pitchFamily="34" charset="0"/>
              <a:buChar char="•"/>
            </a:pPr>
            <a:r>
              <a:rPr lang="en-US" sz="2000" dirty="0">
                <a:latin typeface="+mj-lt"/>
                <a:cs typeface="Calibri Light" panose="020F0302020204030204" pitchFamily="34" charset="0"/>
              </a:rPr>
              <a:t>Every time the task is ready, it is scheduled immediately!</a:t>
            </a:r>
          </a:p>
          <a:p>
            <a:endParaRPr lang="en-US" dirty="0">
              <a:latin typeface="+mj-lt"/>
              <a:cs typeface="Calibri Light" panose="020F0302020204030204" pitchFamily="34" charset="0"/>
            </a:endParaRPr>
          </a:p>
        </p:txBody>
      </p:sp>
      <p:sp>
        <p:nvSpPr>
          <p:cNvPr id="2" name="Rectangle 1"/>
          <p:cNvSpPr/>
          <p:nvPr/>
        </p:nvSpPr>
        <p:spPr>
          <a:xfrm>
            <a:off x="1325731" y="1902456"/>
            <a:ext cx="6361176" cy="37296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3464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514" name="Title 1"/>
          <p:cNvSpPr>
            <a:spLocks noGrp="1"/>
          </p:cNvSpPr>
          <p:nvPr>
            <p:ph type="title"/>
          </p:nvPr>
        </p:nvSpPr>
        <p:spPr>
          <a:xfrm>
            <a:off x="1028700" y="685800"/>
            <a:ext cx="7200900" cy="1066800"/>
          </a:xfrm>
        </p:spPr>
        <p:txBody>
          <a:bodyPr/>
          <a:lstStyle/>
          <a:p>
            <a:r>
              <a:rPr lang="en-US" dirty="0"/>
              <a:t>Max-Min Fairness</a:t>
            </a:r>
          </a:p>
        </p:txBody>
      </p:sp>
      <p:sp>
        <p:nvSpPr>
          <p:cNvPr id="64515" name="Content Placeholder 2"/>
          <p:cNvSpPr>
            <a:spLocks noGrp="1"/>
          </p:cNvSpPr>
          <p:nvPr>
            <p:ph idx="1"/>
          </p:nvPr>
        </p:nvSpPr>
        <p:spPr>
          <a:xfrm>
            <a:off x="1028700" y="1524000"/>
            <a:ext cx="7200900" cy="5029200"/>
          </a:xfrm>
        </p:spPr>
        <p:txBody>
          <a:bodyPr>
            <a:normAutofit/>
          </a:bodyPr>
          <a:lstStyle/>
          <a:p>
            <a:r>
              <a:rPr lang="en-US" dirty="0"/>
              <a:t>RR is fair when the tasks are CPU bound</a:t>
            </a:r>
          </a:p>
          <a:p>
            <a:pPr lvl="1"/>
            <a:r>
              <a:rPr lang="en-US" dirty="0"/>
              <a:t>Each job is getting the same CPU share</a:t>
            </a:r>
          </a:p>
          <a:p>
            <a:r>
              <a:rPr lang="en-US" dirty="0"/>
              <a:t>However, RR cannot stay fair when a process does not use the full time-quantum</a:t>
            </a:r>
          </a:p>
          <a:p>
            <a:pPr lvl="1"/>
            <a:r>
              <a:rPr lang="en-US" dirty="0"/>
              <a:t>In the previous example: if the I/O bound task take 1ms in CPU and the quantum is 50ms, then the I/O bound job is getting 1% CPU attention while the CPU bound jobs are getting ~50%</a:t>
            </a:r>
          </a:p>
          <a:p>
            <a:r>
              <a:rPr lang="en-US" dirty="0"/>
              <a:t>One approach to solve this: maximize the minimum allocation given to a task</a:t>
            </a:r>
          </a:p>
          <a:p>
            <a:pPr lvl="1"/>
            <a:r>
              <a:rPr lang="en-US" dirty="0"/>
              <a:t>This is called </a:t>
            </a:r>
            <a:r>
              <a:rPr lang="en-US" b="1" dirty="0"/>
              <a:t>Max-min fairness</a:t>
            </a:r>
          </a:p>
          <a:p>
            <a:pPr lvl="1"/>
            <a:r>
              <a:rPr lang="en-US" dirty="0"/>
              <a:t>Anytime a job gets higher attention (i.e., a CPU job), find the smallest job and try to give that a little more attention</a:t>
            </a:r>
          </a:p>
        </p:txBody>
      </p:sp>
    </p:spTree>
    <p:extLst>
      <p:ext uri="{BB962C8B-B14F-4D97-AF65-F5344CB8AC3E}">
        <p14:creationId xmlns:p14="http://schemas.microsoft.com/office/powerpoint/2010/main" val="20019276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914400" y="535460"/>
            <a:ext cx="9144000" cy="533400"/>
          </a:xfrm>
        </p:spPr>
        <p:txBody>
          <a:bodyPr>
            <a:normAutofit fontScale="90000"/>
          </a:bodyPr>
          <a:lstStyle/>
          <a:p>
            <a:r>
              <a:rPr lang="en-US" altLang="ko-KR" dirty="0">
                <a:latin typeface="Helvetica" panose="020B0604020202020204" pitchFamily="34" charset="0"/>
                <a:ea typeface="Gulim" panose="020B0600000101010101" pitchFamily="34" charset="-127"/>
              </a:rPr>
              <a:t>Example - Benefits of SRTF</a:t>
            </a:r>
          </a:p>
        </p:txBody>
      </p:sp>
      <p:sp>
        <p:nvSpPr>
          <p:cNvPr id="595971" name="Rectangle 3"/>
          <p:cNvSpPr>
            <a:spLocks noGrp="1" noChangeArrowheads="1"/>
          </p:cNvSpPr>
          <p:nvPr>
            <p:ph idx="1"/>
          </p:nvPr>
        </p:nvSpPr>
        <p:spPr>
          <a:xfrm>
            <a:off x="304800" y="3124200"/>
            <a:ext cx="8610600" cy="3505200"/>
          </a:xfrm>
        </p:spPr>
        <p:txBody>
          <a:bodyPr>
            <a:normAutofit/>
          </a:bodyPr>
          <a:lstStyle/>
          <a:p>
            <a:r>
              <a:rPr lang="en-US" altLang="ko-KR" dirty="0">
                <a:latin typeface="+mj-lt"/>
                <a:ea typeface="Gulim" panose="020B0600000101010101" pitchFamily="34" charset="-127"/>
                <a:cs typeface="Calibri" panose="020F0502020204030204" pitchFamily="34" charset="0"/>
              </a:rPr>
              <a:t>Three jobs:	</a:t>
            </a:r>
          </a:p>
          <a:p>
            <a:pPr lvl="1"/>
            <a:r>
              <a:rPr lang="en-US" altLang="ko-KR" dirty="0">
                <a:latin typeface="+mj-lt"/>
                <a:ea typeface="Gulim" panose="020B0600000101010101" pitchFamily="34" charset="-127"/>
                <a:cs typeface="Calibri" panose="020F0502020204030204" pitchFamily="34" charset="0"/>
              </a:rPr>
              <a:t>A,B: CPU bound, each run for </a:t>
            </a:r>
            <a:r>
              <a:rPr lang="en-US" altLang="ko-KR" b="1" dirty="0">
                <a:latin typeface="+mj-lt"/>
                <a:ea typeface="Gulim" panose="020B0600000101010101" pitchFamily="34" charset="-127"/>
                <a:cs typeface="Calibri" panose="020F0502020204030204" pitchFamily="34" charset="0"/>
              </a:rPr>
              <a:t>100ms</a:t>
            </a:r>
            <a:br>
              <a:rPr lang="en-US" altLang="ko-KR" dirty="0">
                <a:latin typeface="+mj-lt"/>
                <a:ea typeface="Gulim" panose="020B0600000101010101" pitchFamily="34" charset="-127"/>
                <a:cs typeface="Calibri" panose="020F0502020204030204" pitchFamily="34" charset="0"/>
              </a:rPr>
            </a:br>
            <a:r>
              <a:rPr lang="en-US" altLang="ko-KR" dirty="0">
                <a:latin typeface="+mj-lt"/>
                <a:ea typeface="Gulim" panose="020B0600000101010101" pitchFamily="34" charset="-127"/>
                <a:cs typeface="Calibri" panose="020F0502020204030204" pitchFamily="34" charset="0"/>
              </a:rPr>
              <a:t>C: I/O bound, loop </a:t>
            </a:r>
            <a:r>
              <a:rPr lang="en-US" altLang="ko-KR" b="1" dirty="0">
                <a:latin typeface="+mj-lt"/>
                <a:ea typeface="Gulim" panose="020B0600000101010101" pitchFamily="34" charset="-127"/>
                <a:cs typeface="Calibri" panose="020F0502020204030204" pitchFamily="34" charset="0"/>
              </a:rPr>
              <a:t>1ms </a:t>
            </a:r>
            <a:r>
              <a:rPr lang="en-US" altLang="ko-KR" dirty="0">
                <a:latin typeface="+mj-lt"/>
                <a:ea typeface="Gulim" panose="020B0600000101010101" pitchFamily="34" charset="-127"/>
                <a:cs typeface="Calibri" panose="020F0502020204030204" pitchFamily="34" charset="0"/>
              </a:rPr>
              <a:t>CPU, 9ms disk I/O</a:t>
            </a:r>
          </a:p>
          <a:p>
            <a:pPr lvl="1"/>
            <a:r>
              <a:rPr lang="en-US" altLang="ko-KR" dirty="0">
                <a:latin typeface="+mj-lt"/>
                <a:ea typeface="Gulim" panose="020B0600000101010101" pitchFamily="34" charset="-127"/>
                <a:cs typeface="Calibri" panose="020F0502020204030204" pitchFamily="34" charset="0"/>
              </a:rPr>
              <a:t>If only one at a time, C uses 90% of the disk, A or B use 100% of the CPU</a:t>
            </a:r>
          </a:p>
          <a:p>
            <a:r>
              <a:rPr lang="en-US" altLang="ko-KR" dirty="0">
                <a:latin typeface="+mj-lt"/>
                <a:ea typeface="Gulim" panose="020B0600000101010101" pitchFamily="34" charset="-127"/>
                <a:cs typeface="Calibri" panose="020F0502020204030204" pitchFamily="34" charset="0"/>
              </a:rPr>
              <a:t>With FIFO:</a:t>
            </a:r>
          </a:p>
          <a:p>
            <a:pPr lvl="1"/>
            <a:r>
              <a:rPr lang="en-US" altLang="ko-KR" dirty="0">
                <a:latin typeface="+mj-lt"/>
                <a:ea typeface="Gulim" panose="020B0600000101010101" pitchFamily="34" charset="-127"/>
                <a:cs typeface="Calibri" panose="020F0502020204030204" pitchFamily="34" charset="0"/>
              </a:rPr>
              <a:t>Once A or B get in, keep CPU for 100ms</a:t>
            </a:r>
          </a:p>
          <a:p>
            <a:r>
              <a:rPr lang="en-US" altLang="ko-KR" dirty="0">
                <a:latin typeface="+mj-lt"/>
                <a:ea typeface="Gulim" panose="020B0600000101010101" pitchFamily="34" charset="-127"/>
                <a:cs typeface="Calibri" panose="020F0502020204030204" pitchFamily="34" charset="0"/>
              </a:rPr>
              <a:t>What about RR or SRTF?</a:t>
            </a:r>
          </a:p>
          <a:p>
            <a:pPr lvl="1"/>
            <a:r>
              <a:rPr lang="en-US" altLang="ko-KR" dirty="0">
                <a:latin typeface="+mj-lt"/>
                <a:ea typeface="Gulim" panose="020B0600000101010101" pitchFamily="34" charset="-127"/>
                <a:cs typeface="Calibri" panose="020F0502020204030204" pitchFamily="34" charset="0"/>
              </a:rPr>
              <a:t>Easier to see with a timeline</a:t>
            </a:r>
          </a:p>
        </p:txBody>
      </p:sp>
      <p:grpSp>
        <p:nvGrpSpPr>
          <p:cNvPr id="2" name="Group 34"/>
          <p:cNvGrpSpPr>
            <a:grpSpLocks/>
          </p:cNvGrpSpPr>
          <p:nvPr/>
        </p:nvGrpSpPr>
        <p:grpSpPr bwMode="auto">
          <a:xfrm>
            <a:off x="5410200" y="1643062"/>
            <a:ext cx="2136775" cy="1785938"/>
            <a:chOff x="574" y="576"/>
            <a:chExt cx="1346" cy="1125"/>
          </a:xfrm>
        </p:grpSpPr>
        <p:sp>
          <p:nvSpPr>
            <p:cNvPr id="68618" name="Line 6"/>
            <p:cNvSpPr>
              <a:spLocks noChangeShapeType="1"/>
            </p:cNvSpPr>
            <p:nvPr/>
          </p:nvSpPr>
          <p:spPr bwMode="auto">
            <a:xfrm>
              <a:off x="574" y="1036"/>
              <a:ext cx="134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grpSp>
          <p:nvGrpSpPr>
            <p:cNvPr id="68619" name="Group 33"/>
            <p:cNvGrpSpPr>
              <a:grpSpLocks/>
            </p:cNvGrpSpPr>
            <p:nvPr/>
          </p:nvGrpSpPr>
          <p:grpSpPr bwMode="auto">
            <a:xfrm>
              <a:off x="574" y="576"/>
              <a:ext cx="1301" cy="1125"/>
              <a:chOff x="574" y="576"/>
              <a:chExt cx="1301" cy="1125"/>
            </a:xfrm>
          </p:grpSpPr>
          <p:sp>
            <p:nvSpPr>
              <p:cNvPr id="68620" name="Text Box 18"/>
              <p:cNvSpPr txBox="1">
                <a:spLocks noChangeArrowheads="1"/>
              </p:cNvSpPr>
              <p:nvPr/>
            </p:nvSpPr>
            <p:spPr bwMode="auto">
              <a:xfrm>
                <a:off x="1088" y="576"/>
                <a:ext cx="221"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r">
                  <a:spcBef>
                    <a:spcPct val="0"/>
                  </a:spcBef>
                  <a:buFontTx/>
                  <a:buNone/>
                </a:pPr>
                <a:r>
                  <a:rPr lang="en-US" sz="1800" b="1">
                    <a:latin typeface="Arial" panose="020B0604020202020204" pitchFamily="34" charset="0"/>
                    <a:cs typeface="Arial" panose="020B0604020202020204" pitchFamily="34" charset="0"/>
                  </a:rPr>
                  <a:t>C</a:t>
                </a:r>
              </a:p>
            </p:txBody>
          </p:sp>
          <p:grpSp>
            <p:nvGrpSpPr>
              <p:cNvPr id="68621" name="Group 20"/>
              <p:cNvGrpSpPr>
                <a:grpSpLocks/>
              </p:cNvGrpSpPr>
              <p:nvPr/>
            </p:nvGrpSpPr>
            <p:grpSpPr bwMode="auto">
              <a:xfrm>
                <a:off x="574" y="844"/>
                <a:ext cx="435" cy="857"/>
                <a:chOff x="574" y="844"/>
                <a:chExt cx="435" cy="857"/>
              </a:xfrm>
            </p:grpSpPr>
            <p:sp>
              <p:nvSpPr>
                <p:cNvPr id="68634" name="Line 7"/>
                <p:cNvSpPr>
                  <a:spLocks noChangeShapeType="1"/>
                </p:cNvSpPr>
                <p:nvPr/>
              </p:nvSpPr>
              <p:spPr bwMode="auto">
                <a:xfrm>
                  <a:off x="574" y="844"/>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sp>
              <p:nvSpPr>
                <p:cNvPr id="68635" name="Line 8"/>
                <p:cNvSpPr>
                  <a:spLocks noChangeShapeType="1"/>
                </p:cNvSpPr>
                <p:nvPr/>
              </p:nvSpPr>
              <p:spPr bwMode="auto">
                <a:xfrm>
                  <a:off x="622" y="844"/>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grpSp>
              <p:nvGrpSpPr>
                <p:cNvPr id="68636" name="Group 12"/>
                <p:cNvGrpSpPr>
                  <a:grpSpLocks/>
                </p:cNvGrpSpPr>
                <p:nvPr/>
              </p:nvGrpSpPr>
              <p:grpSpPr bwMode="auto">
                <a:xfrm>
                  <a:off x="611" y="1276"/>
                  <a:ext cx="398" cy="425"/>
                  <a:chOff x="642" y="1296"/>
                  <a:chExt cx="318" cy="425"/>
                </a:xfrm>
              </p:grpSpPr>
              <p:sp>
                <p:nvSpPr>
                  <p:cNvPr id="68637" name="Line 13"/>
                  <p:cNvSpPr>
                    <a:spLocks noChangeShapeType="1"/>
                  </p:cNvSpPr>
                  <p:nvPr/>
                </p:nvSpPr>
                <p:spPr bwMode="auto">
                  <a:xfrm>
                    <a:off x="656" y="1296"/>
                    <a:ext cx="304" cy="0"/>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vert="eaVert" wrap="none" anchor="ctr"/>
                  <a:lstStyle/>
                  <a:p>
                    <a:endParaRPr lang="en-US"/>
                  </a:p>
                </p:txBody>
              </p:sp>
              <p:sp>
                <p:nvSpPr>
                  <p:cNvPr id="68638" name="Text Box 14"/>
                  <p:cNvSpPr txBox="1">
                    <a:spLocks noChangeArrowheads="1"/>
                  </p:cNvSpPr>
                  <p:nvPr/>
                </p:nvSpPr>
                <p:spPr bwMode="auto">
                  <a:xfrm>
                    <a:off x="642" y="1343"/>
                    <a:ext cx="280"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r">
                      <a:spcBef>
                        <a:spcPct val="0"/>
                      </a:spcBef>
                      <a:buFontTx/>
                      <a:buNone/>
                    </a:pPr>
                    <a:r>
                      <a:rPr lang="en-US" sz="1800" b="1">
                        <a:latin typeface="Arial" panose="020B0604020202020204" pitchFamily="34" charset="0"/>
                        <a:cs typeface="Arial" panose="020B0604020202020204" pitchFamily="34" charset="0"/>
                      </a:rPr>
                      <a:t>C</a:t>
                    </a:r>
                    <a:r>
                      <a:rPr lang="en-US" altLang="en-US" sz="1800" b="1">
                        <a:latin typeface="Arial" panose="020B0604020202020204" pitchFamily="34" charset="0"/>
                        <a:cs typeface="Arial" panose="020B0604020202020204" pitchFamily="34" charset="0"/>
                      </a:rPr>
                      <a:t>’</a:t>
                    </a:r>
                    <a:r>
                      <a:rPr lang="en-US" sz="1800" b="1">
                        <a:latin typeface="Arial" panose="020B0604020202020204" pitchFamily="34" charset="0"/>
                        <a:cs typeface="Arial" panose="020B0604020202020204" pitchFamily="34" charset="0"/>
                      </a:rPr>
                      <a:t>s </a:t>
                    </a:r>
                  </a:p>
                  <a:p>
                    <a:pPr algn="r">
                      <a:spcBef>
                        <a:spcPct val="0"/>
                      </a:spcBef>
                      <a:buFontTx/>
                      <a:buNone/>
                    </a:pPr>
                    <a:r>
                      <a:rPr lang="en-US" sz="1800" b="1">
                        <a:latin typeface="Arial" panose="020B0604020202020204" pitchFamily="34" charset="0"/>
                        <a:cs typeface="Arial" panose="020B0604020202020204" pitchFamily="34" charset="0"/>
                      </a:rPr>
                      <a:t>I/O</a:t>
                    </a:r>
                  </a:p>
                </p:txBody>
              </p:sp>
            </p:grpSp>
          </p:grpSp>
          <p:grpSp>
            <p:nvGrpSpPr>
              <p:cNvPr id="68622" name="Group 21"/>
              <p:cNvGrpSpPr>
                <a:grpSpLocks/>
              </p:cNvGrpSpPr>
              <p:nvPr/>
            </p:nvGrpSpPr>
            <p:grpSpPr bwMode="auto">
              <a:xfrm>
                <a:off x="1008" y="844"/>
                <a:ext cx="435" cy="857"/>
                <a:chOff x="574" y="844"/>
                <a:chExt cx="435" cy="857"/>
              </a:xfrm>
            </p:grpSpPr>
            <p:sp>
              <p:nvSpPr>
                <p:cNvPr id="68629" name="Line 22"/>
                <p:cNvSpPr>
                  <a:spLocks noChangeShapeType="1"/>
                </p:cNvSpPr>
                <p:nvPr/>
              </p:nvSpPr>
              <p:spPr bwMode="auto">
                <a:xfrm>
                  <a:off x="574" y="844"/>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sp>
              <p:nvSpPr>
                <p:cNvPr id="68630" name="Line 23"/>
                <p:cNvSpPr>
                  <a:spLocks noChangeShapeType="1"/>
                </p:cNvSpPr>
                <p:nvPr/>
              </p:nvSpPr>
              <p:spPr bwMode="auto">
                <a:xfrm>
                  <a:off x="622" y="844"/>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grpSp>
              <p:nvGrpSpPr>
                <p:cNvPr id="68631" name="Group 24"/>
                <p:cNvGrpSpPr>
                  <a:grpSpLocks/>
                </p:cNvGrpSpPr>
                <p:nvPr/>
              </p:nvGrpSpPr>
              <p:grpSpPr bwMode="auto">
                <a:xfrm>
                  <a:off x="611" y="1276"/>
                  <a:ext cx="398" cy="425"/>
                  <a:chOff x="642" y="1296"/>
                  <a:chExt cx="318" cy="425"/>
                </a:xfrm>
              </p:grpSpPr>
              <p:sp>
                <p:nvSpPr>
                  <p:cNvPr id="68632" name="Line 25"/>
                  <p:cNvSpPr>
                    <a:spLocks noChangeShapeType="1"/>
                  </p:cNvSpPr>
                  <p:nvPr/>
                </p:nvSpPr>
                <p:spPr bwMode="auto">
                  <a:xfrm>
                    <a:off x="656" y="1296"/>
                    <a:ext cx="304" cy="0"/>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vert="eaVert" wrap="none" anchor="ctr"/>
                  <a:lstStyle/>
                  <a:p>
                    <a:endParaRPr lang="en-US"/>
                  </a:p>
                </p:txBody>
              </p:sp>
              <p:sp>
                <p:nvSpPr>
                  <p:cNvPr id="68633" name="Text Box 26"/>
                  <p:cNvSpPr txBox="1">
                    <a:spLocks noChangeArrowheads="1"/>
                  </p:cNvSpPr>
                  <p:nvPr/>
                </p:nvSpPr>
                <p:spPr bwMode="auto">
                  <a:xfrm>
                    <a:off x="642" y="1343"/>
                    <a:ext cx="280"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r">
                      <a:spcBef>
                        <a:spcPct val="0"/>
                      </a:spcBef>
                      <a:buFontTx/>
                      <a:buNone/>
                    </a:pPr>
                    <a:r>
                      <a:rPr lang="en-US" sz="1800" b="1">
                        <a:latin typeface="Arial" panose="020B0604020202020204" pitchFamily="34" charset="0"/>
                        <a:cs typeface="Arial" panose="020B0604020202020204" pitchFamily="34" charset="0"/>
                      </a:rPr>
                      <a:t>C</a:t>
                    </a:r>
                    <a:r>
                      <a:rPr lang="en-US" altLang="en-US" sz="1800" b="1">
                        <a:latin typeface="Arial" panose="020B0604020202020204" pitchFamily="34" charset="0"/>
                        <a:cs typeface="Arial" panose="020B0604020202020204" pitchFamily="34" charset="0"/>
                      </a:rPr>
                      <a:t>’</a:t>
                    </a:r>
                    <a:r>
                      <a:rPr lang="en-US" sz="1800" b="1">
                        <a:latin typeface="Arial" panose="020B0604020202020204" pitchFamily="34" charset="0"/>
                        <a:cs typeface="Arial" panose="020B0604020202020204" pitchFamily="34" charset="0"/>
                      </a:rPr>
                      <a:t>s </a:t>
                    </a:r>
                  </a:p>
                  <a:p>
                    <a:pPr algn="r">
                      <a:spcBef>
                        <a:spcPct val="0"/>
                      </a:spcBef>
                      <a:buFontTx/>
                      <a:buNone/>
                    </a:pPr>
                    <a:r>
                      <a:rPr lang="en-US" sz="1800" b="1">
                        <a:latin typeface="Arial" panose="020B0604020202020204" pitchFamily="34" charset="0"/>
                        <a:cs typeface="Arial" panose="020B0604020202020204" pitchFamily="34" charset="0"/>
                      </a:rPr>
                      <a:t>I/O</a:t>
                    </a:r>
                  </a:p>
                </p:txBody>
              </p:sp>
            </p:grpSp>
          </p:grpSp>
          <p:grpSp>
            <p:nvGrpSpPr>
              <p:cNvPr id="68623" name="Group 27"/>
              <p:cNvGrpSpPr>
                <a:grpSpLocks/>
              </p:cNvGrpSpPr>
              <p:nvPr/>
            </p:nvGrpSpPr>
            <p:grpSpPr bwMode="auto">
              <a:xfrm>
                <a:off x="1440" y="844"/>
                <a:ext cx="435" cy="857"/>
                <a:chOff x="574" y="844"/>
                <a:chExt cx="435" cy="857"/>
              </a:xfrm>
            </p:grpSpPr>
            <p:sp>
              <p:nvSpPr>
                <p:cNvPr id="68624" name="Line 28"/>
                <p:cNvSpPr>
                  <a:spLocks noChangeShapeType="1"/>
                </p:cNvSpPr>
                <p:nvPr/>
              </p:nvSpPr>
              <p:spPr bwMode="auto">
                <a:xfrm>
                  <a:off x="574" y="844"/>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sp>
              <p:nvSpPr>
                <p:cNvPr id="68625" name="Line 29"/>
                <p:cNvSpPr>
                  <a:spLocks noChangeShapeType="1"/>
                </p:cNvSpPr>
                <p:nvPr/>
              </p:nvSpPr>
              <p:spPr bwMode="auto">
                <a:xfrm>
                  <a:off x="622" y="844"/>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grpSp>
              <p:nvGrpSpPr>
                <p:cNvPr id="68626" name="Group 30"/>
                <p:cNvGrpSpPr>
                  <a:grpSpLocks/>
                </p:cNvGrpSpPr>
                <p:nvPr/>
              </p:nvGrpSpPr>
              <p:grpSpPr bwMode="auto">
                <a:xfrm>
                  <a:off x="611" y="1276"/>
                  <a:ext cx="398" cy="425"/>
                  <a:chOff x="642" y="1296"/>
                  <a:chExt cx="318" cy="425"/>
                </a:xfrm>
              </p:grpSpPr>
              <p:sp>
                <p:nvSpPr>
                  <p:cNvPr id="68627" name="Line 31"/>
                  <p:cNvSpPr>
                    <a:spLocks noChangeShapeType="1"/>
                  </p:cNvSpPr>
                  <p:nvPr/>
                </p:nvSpPr>
                <p:spPr bwMode="auto">
                  <a:xfrm>
                    <a:off x="656" y="1296"/>
                    <a:ext cx="304" cy="0"/>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vert="eaVert" wrap="none" anchor="ctr"/>
                  <a:lstStyle/>
                  <a:p>
                    <a:endParaRPr lang="en-US"/>
                  </a:p>
                </p:txBody>
              </p:sp>
              <p:sp>
                <p:nvSpPr>
                  <p:cNvPr id="68628" name="Text Box 32"/>
                  <p:cNvSpPr txBox="1">
                    <a:spLocks noChangeArrowheads="1"/>
                  </p:cNvSpPr>
                  <p:nvPr/>
                </p:nvSpPr>
                <p:spPr bwMode="auto">
                  <a:xfrm>
                    <a:off x="642" y="1343"/>
                    <a:ext cx="280"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r">
                      <a:spcBef>
                        <a:spcPct val="0"/>
                      </a:spcBef>
                      <a:buFontTx/>
                      <a:buNone/>
                    </a:pPr>
                    <a:r>
                      <a:rPr lang="en-US" sz="1800" b="1">
                        <a:latin typeface="Arial" panose="020B0604020202020204" pitchFamily="34" charset="0"/>
                        <a:cs typeface="Arial" panose="020B0604020202020204" pitchFamily="34" charset="0"/>
                      </a:rPr>
                      <a:t>C</a:t>
                    </a:r>
                    <a:r>
                      <a:rPr lang="en-US" altLang="en-US" sz="1800" b="1">
                        <a:latin typeface="Arial" panose="020B0604020202020204" pitchFamily="34" charset="0"/>
                        <a:cs typeface="Arial" panose="020B0604020202020204" pitchFamily="34" charset="0"/>
                      </a:rPr>
                      <a:t>’</a:t>
                    </a:r>
                    <a:r>
                      <a:rPr lang="en-US" sz="1800" b="1">
                        <a:latin typeface="Arial" panose="020B0604020202020204" pitchFamily="34" charset="0"/>
                        <a:cs typeface="Arial" panose="020B0604020202020204" pitchFamily="34" charset="0"/>
                      </a:rPr>
                      <a:t>s </a:t>
                    </a:r>
                  </a:p>
                  <a:p>
                    <a:pPr algn="r">
                      <a:spcBef>
                        <a:spcPct val="0"/>
                      </a:spcBef>
                      <a:buFontTx/>
                      <a:buNone/>
                    </a:pPr>
                    <a:r>
                      <a:rPr lang="en-US" sz="1800" b="1">
                        <a:latin typeface="Arial" panose="020B0604020202020204" pitchFamily="34" charset="0"/>
                        <a:cs typeface="Arial" panose="020B0604020202020204" pitchFamily="34" charset="0"/>
                      </a:rPr>
                      <a:t>I/O</a:t>
                    </a:r>
                  </a:p>
                </p:txBody>
              </p:sp>
            </p:grpSp>
          </p:grpSp>
        </p:grpSp>
      </p:grpSp>
      <p:grpSp>
        <p:nvGrpSpPr>
          <p:cNvPr id="10" name="Group 51"/>
          <p:cNvGrpSpPr>
            <a:grpSpLocks/>
          </p:cNvGrpSpPr>
          <p:nvPr/>
        </p:nvGrpSpPr>
        <p:grpSpPr bwMode="auto">
          <a:xfrm>
            <a:off x="1139825" y="1685925"/>
            <a:ext cx="3127375" cy="992187"/>
            <a:chOff x="574" y="603"/>
            <a:chExt cx="1970" cy="625"/>
          </a:xfrm>
        </p:grpSpPr>
        <p:sp>
          <p:nvSpPr>
            <p:cNvPr id="68614" name="Line 37"/>
            <p:cNvSpPr>
              <a:spLocks noChangeShapeType="1"/>
            </p:cNvSpPr>
            <p:nvPr/>
          </p:nvSpPr>
          <p:spPr bwMode="auto">
            <a:xfrm>
              <a:off x="574" y="1036"/>
              <a:ext cx="197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sp>
          <p:nvSpPr>
            <p:cNvPr id="68615" name="Line 38"/>
            <p:cNvSpPr>
              <a:spLocks noChangeShapeType="1"/>
            </p:cNvSpPr>
            <p:nvPr/>
          </p:nvSpPr>
          <p:spPr bwMode="auto">
            <a:xfrm>
              <a:off x="574" y="844"/>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sp>
          <p:nvSpPr>
            <p:cNvPr id="68616" name="Line 40"/>
            <p:cNvSpPr>
              <a:spLocks noChangeShapeType="1"/>
            </p:cNvSpPr>
            <p:nvPr/>
          </p:nvSpPr>
          <p:spPr bwMode="auto">
            <a:xfrm>
              <a:off x="2542" y="844"/>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sp>
          <p:nvSpPr>
            <p:cNvPr id="68617" name="Text Box 47"/>
            <p:cNvSpPr txBox="1">
              <a:spLocks noChangeArrowheads="1"/>
            </p:cNvSpPr>
            <p:nvPr/>
          </p:nvSpPr>
          <p:spPr bwMode="auto">
            <a:xfrm>
              <a:off x="1251" y="603"/>
              <a:ext cx="547"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sz="1800" b="1">
                  <a:latin typeface="Arial" panose="020B0604020202020204" pitchFamily="34" charset="0"/>
                  <a:cs typeface="Arial" panose="020B0604020202020204" pitchFamily="34" charset="0"/>
                </a:rPr>
                <a:t>A or B</a:t>
              </a:r>
            </a:p>
          </p:txBody>
        </p:sp>
      </p:grpSp>
    </p:spTree>
    <p:extLst>
      <p:ext uri="{BB962C8B-B14F-4D97-AF65-F5344CB8AC3E}">
        <p14:creationId xmlns:p14="http://schemas.microsoft.com/office/powerpoint/2010/main" val="1388084873"/>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95971">
                                            <p:txEl>
                                              <p:pRg st="0" end="0"/>
                                            </p:txEl>
                                          </p:spTgt>
                                        </p:tgtEl>
                                        <p:attrNameLst>
                                          <p:attrName>style.visibility</p:attrName>
                                        </p:attrNameLst>
                                      </p:cBhvr>
                                      <p:to>
                                        <p:strVal val="visible"/>
                                      </p:to>
                                    </p:set>
                                    <p:anim calcmode="lin" valueType="num">
                                      <p:cBhvr additive="base">
                                        <p:cTn id="7" dur="500" fill="hold"/>
                                        <p:tgtEl>
                                          <p:spTgt spid="59597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95971">
                                            <p:txEl>
                                              <p:pRg st="0" end="0"/>
                                            </p:txEl>
                                          </p:spTgt>
                                        </p:tgtEl>
                                        <p:attrNameLst>
                                          <p:attrName>ppt_y</p:attrName>
                                        </p:attrNameLst>
                                      </p:cBhvr>
                                      <p:tavLst>
                                        <p:tav tm="0">
                                          <p:val>
                                            <p:strVal val="#ppt_y"/>
                                          </p:val>
                                        </p:tav>
                                        <p:tav tm="100000">
                                          <p:val>
                                            <p:strVal val="#ppt_y"/>
                                          </p:val>
                                        </p:tav>
                                      </p:tavLst>
                                    </p:anim>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2" presetClass="entr" presetSubtype="2" fill="hold" grpId="0" nodeType="withEffect">
                                  <p:stCondLst>
                                    <p:cond delay="0"/>
                                  </p:stCondLst>
                                  <p:childTnLst>
                                    <p:set>
                                      <p:cBhvr>
                                        <p:cTn id="14" dur="1" fill="hold">
                                          <p:stCondLst>
                                            <p:cond delay="0"/>
                                          </p:stCondLst>
                                        </p:cTn>
                                        <p:tgtEl>
                                          <p:spTgt spid="595971">
                                            <p:txEl>
                                              <p:pRg st="1" end="1"/>
                                            </p:txEl>
                                          </p:spTgt>
                                        </p:tgtEl>
                                        <p:attrNameLst>
                                          <p:attrName>style.visibility</p:attrName>
                                        </p:attrNameLst>
                                      </p:cBhvr>
                                      <p:to>
                                        <p:strVal val="visible"/>
                                      </p:to>
                                    </p:set>
                                    <p:anim calcmode="lin" valueType="num">
                                      <p:cBhvr additive="base">
                                        <p:cTn id="15" dur="500" fill="hold"/>
                                        <p:tgtEl>
                                          <p:spTgt spid="595971">
                                            <p:txEl>
                                              <p:pRg st="1" end="1"/>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59597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595971">
                                            <p:txEl>
                                              <p:pRg st="2" end="2"/>
                                            </p:txEl>
                                          </p:spTgt>
                                        </p:tgtEl>
                                        <p:attrNameLst>
                                          <p:attrName>style.visibility</p:attrName>
                                        </p:attrNameLst>
                                      </p:cBhvr>
                                      <p:to>
                                        <p:strVal val="visible"/>
                                      </p:to>
                                    </p:set>
                                    <p:anim calcmode="lin" valueType="num">
                                      <p:cBhvr additive="base">
                                        <p:cTn id="21" dur="500" fill="hold"/>
                                        <p:tgtEl>
                                          <p:spTgt spid="595971">
                                            <p:txEl>
                                              <p:pRg st="2" end="2"/>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59597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595971">
                                            <p:txEl>
                                              <p:pRg st="3" end="3"/>
                                            </p:txEl>
                                          </p:spTgt>
                                        </p:tgtEl>
                                        <p:attrNameLst>
                                          <p:attrName>style.visibility</p:attrName>
                                        </p:attrNameLst>
                                      </p:cBhvr>
                                      <p:to>
                                        <p:strVal val="visible"/>
                                      </p:to>
                                    </p:set>
                                    <p:anim calcmode="lin" valueType="num">
                                      <p:cBhvr additive="base">
                                        <p:cTn id="27" dur="500" fill="hold"/>
                                        <p:tgtEl>
                                          <p:spTgt spid="595971">
                                            <p:txEl>
                                              <p:pRg st="3" end="3"/>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595971">
                                            <p:txEl>
                                              <p:pRg st="3" end="3"/>
                                            </p:txEl>
                                          </p:spTgt>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595971">
                                            <p:txEl>
                                              <p:pRg st="4" end="4"/>
                                            </p:txEl>
                                          </p:spTgt>
                                        </p:tgtEl>
                                        <p:attrNameLst>
                                          <p:attrName>style.visibility</p:attrName>
                                        </p:attrNameLst>
                                      </p:cBhvr>
                                      <p:to>
                                        <p:strVal val="visible"/>
                                      </p:to>
                                    </p:set>
                                    <p:anim calcmode="lin" valueType="num">
                                      <p:cBhvr additive="base">
                                        <p:cTn id="31" dur="500" fill="hold"/>
                                        <p:tgtEl>
                                          <p:spTgt spid="595971">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59597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595971">
                                            <p:txEl>
                                              <p:pRg st="5" end="5"/>
                                            </p:txEl>
                                          </p:spTgt>
                                        </p:tgtEl>
                                        <p:attrNameLst>
                                          <p:attrName>style.visibility</p:attrName>
                                        </p:attrNameLst>
                                      </p:cBhvr>
                                      <p:to>
                                        <p:strVal val="visible"/>
                                      </p:to>
                                    </p:set>
                                    <p:anim calcmode="lin" valueType="num">
                                      <p:cBhvr additive="base">
                                        <p:cTn id="37" dur="500" fill="hold"/>
                                        <p:tgtEl>
                                          <p:spTgt spid="595971">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595971">
                                            <p:txEl>
                                              <p:pRg st="5" end="5"/>
                                            </p:txEl>
                                          </p:spTgt>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595971">
                                            <p:txEl>
                                              <p:pRg st="6" end="6"/>
                                            </p:txEl>
                                          </p:spTgt>
                                        </p:tgtEl>
                                        <p:attrNameLst>
                                          <p:attrName>style.visibility</p:attrName>
                                        </p:attrNameLst>
                                      </p:cBhvr>
                                      <p:to>
                                        <p:strVal val="visible"/>
                                      </p:to>
                                    </p:set>
                                    <p:anim calcmode="lin" valueType="num">
                                      <p:cBhvr additive="base">
                                        <p:cTn id="41" dur="500" fill="hold"/>
                                        <p:tgtEl>
                                          <p:spTgt spid="595971">
                                            <p:txEl>
                                              <p:pRg st="6" end="6"/>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595971">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5971"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altLang="ko-KR" dirty="0">
                <a:latin typeface="Helvetica" panose="020B0604020202020204" pitchFamily="34" charset="0"/>
                <a:ea typeface="Gulim" panose="020B0600000101010101" pitchFamily="34" charset="-127"/>
              </a:rPr>
              <a:t>RR vs. SRTF</a:t>
            </a:r>
          </a:p>
        </p:txBody>
      </p:sp>
      <p:grpSp>
        <p:nvGrpSpPr>
          <p:cNvPr id="2" name="Group 87"/>
          <p:cNvGrpSpPr>
            <a:grpSpLocks/>
          </p:cNvGrpSpPr>
          <p:nvPr/>
        </p:nvGrpSpPr>
        <p:grpSpPr bwMode="auto">
          <a:xfrm>
            <a:off x="735013" y="3286125"/>
            <a:ext cx="7567612" cy="1635125"/>
            <a:chOff x="463" y="1755"/>
            <a:chExt cx="4767" cy="1030"/>
          </a:xfrm>
        </p:grpSpPr>
        <p:sp>
          <p:nvSpPr>
            <p:cNvPr id="70704" name="Line 22"/>
            <p:cNvSpPr>
              <a:spLocks noChangeShapeType="1"/>
            </p:cNvSpPr>
            <p:nvPr/>
          </p:nvSpPr>
          <p:spPr bwMode="auto">
            <a:xfrm>
              <a:off x="574" y="2092"/>
              <a:ext cx="465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grpSp>
          <p:nvGrpSpPr>
            <p:cNvPr id="70705" name="Group 28"/>
            <p:cNvGrpSpPr>
              <a:grpSpLocks/>
            </p:cNvGrpSpPr>
            <p:nvPr/>
          </p:nvGrpSpPr>
          <p:grpSpPr bwMode="auto">
            <a:xfrm>
              <a:off x="574" y="1900"/>
              <a:ext cx="48" cy="384"/>
              <a:chOff x="672" y="1776"/>
              <a:chExt cx="48" cy="384"/>
            </a:xfrm>
          </p:grpSpPr>
          <p:sp>
            <p:nvSpPr>
              <p:cNvPr id="70724" name="Line 23"/>
              <p:cNvSpPr>
                <a:spLocks noChangeShapeType="1"/>
              </p:cNvSpPr>
              <p:nvPr/>
            </p:nvSpPr>
            <p:spPr bwMode="auto">
              <a:xfrm>
                <a:off x="672" y="1776"/>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sp>
            <p:nvSpPr>
              <p:cNvPr id="70725" name="Line 24"/>
              <p:cNvSpPr>
                <a:spLocks noChangeShapeType="1"/>
              </p:cNvSpPr>
              <p:nvPr/>
            </p:nvSpPr>
            <p:spPr bwMode="auto">
              <a:xfrm>
                <a:off x="720" y="1776"/>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grpSp>
        <p:grpSp>
          <p:nvGrpSpPr>
            <p:cNvPr id="70706" name="Group 29"/>
            <p:cNvGrpSpPr>
              <a:grpSpLocks/>
            </p:cNvGrpSpPr>
            <p:nvPr/>
          </p:nvGrpSpPr>
          <p:grpSpPr bwMode="auto">
            <a:xfrm>
              <a:off x="670" y="1900"/>
              <a:ext cx="48" cy="384"/>
              <a:chOff x="672" y="1776"/>
              <a:chExt cx="48" cy="384"/>
            </a:xfrm>
          </p:grpSpPr>
          <p:sp>
            <p:nvSpPr>
              <p:cNvPr id="70722" name="Line 30"/>
              <p:cNvSpPr>
                <a:spLocks noChangeShapeType="1"/>
              </p:cNvSpPr>
              <p:nvPr/>
            </p:nvSpPr>
            <p:spPr bwMode="auto">
              <a:xfrm>
                <a:off x="672" y="1776"/>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sp>
            <p:nvSpPr>
              <p:cNvPr id="70723" name="Line 31"/>
              <p:cNvSpPr>
                <a:spLocks noChangeShapeType="1"/>
              </p:cNvSpPr>
              <p:nvPr/>
            </p:nvSpPr>
            <p:spPr bwMode="auto">
              <a:xfrm>
                <a:off x="720" y="1776"/>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grpSp>
        <p:grpSp>
          <p:nvGrpSpPr>
            <p:cNvPr id="70707" name="Group 32"/>
            <p:cNvGrpSpPr>
              <a:grpSpLocks/>
            </p:cNvGrpSpPr>
            <p:nvPr/>
          </p:nvGrpSpPr>
          <p:grpSpPr bwMode="auto">
            <a:xfrm>
              <a:off x="766" y="1900"/>
              <a:ext cx="48" cy="384"/>
              <a:chOff x="672" y="1776"/>
              <a:chExt cx="48" cy="384"/>
            </a:xfrm>
          </p:grpSpPr>
          <p:sp>
            <p:nvSpPr>
              <p:cNvPr id="70720" name="Line 33"/>
              <p:cNvSpPr>
                <a:spLocks noChangeShapeType="1"/>
              </p:cNvSpPr>
              <p:nvPr/>
            </p:nvSpPr>
            <p:spPr bwMode="auto">
              <a:xfrm>
                <a:off x="672" y="1776"/>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sp>
            <p:nvSpPr>
              <p:cNvPr id="70721" name="Line 34"/>
              <p:cNvSpPr>
                <a:spLocks noChangeShapeType="1"/>
              </p:cNvSpPr>
              <p:nvPr/>
            </p:nvSpPr>
            <p:spPr bwMode="auto">
              <a:xfrm>
                <a:off x="720" y="1776"/>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grpSp>
        <p:grpSp>
          <p:nvGrpSpPr>
            <p:cNvPr id="70708" name="Group 35"/>
            <p:cNvGrpSpPr>
              <a:grpSpLocks/>
            </p:cNvGrpSpPr>
            <p:nvPr/>
          </p:nvGrpSpPr>
          <p:grpSpPr bwMode="auto">
            <a:xfrm>
              <a:off x="1054" y="1900"/>
              <a:ext cx="48" cy="384"/>
              <a:chOff x="672" y="1776"/>
              <a:chExt cx="48" cy="384"/>
            </a:xfrm>
          </p:grpSpPr>
          <p:sp>
            <p:nvSpPr>
              <p:cNvPr id="70718" name="Line 36"/>
              <p:cNvSpPr>
                <a:spLocks noChangeShapeType="1"/>
              </p:cNvSpPr>
              <p:nvPr/>
            </p:nvSpPr>
            <p:spPr bwMode="auto">
              <a:xfrm>
                <a:off x="672" y="1776"/>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sp>
            <p:nvSpPr>
              <p:cNvPr id="70719" name="Line 37"/>
              <p:cNvSpPr>
                <a:spLocks noChangeShapeType="1"/>
              </p:cNvSpPr>
              <p:nvPr/>
            </p:nvSpPr>
            <p:spPr bwMode="auto">
              <a:xfrm>
                <a:off x="720" y="1776"/>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grpSp>
        <p:grpSp>
          <p:nvGrpSpPr>
            <p:cNvPr id="70709" name="Group 41"/>
            <p:cNvGrpSpPr>
              <a:grpSpLocks/>
            </p:cNvGrpSpPr>
            <p:nvPr/>
          </p:nvGrpSpPr>
          <p:grpSpPr bwMode="auto">
            <a:xfrm>
              <a:off x="581" y="2360"/>
              <a:ext cx="426" cy="425"/>
              <a:chOff x="619" y="1296"/>
              <a:chExt cx="341" cy="425"/>
            </a:xfrm>
          </p:grpSpPr>
          <p:sp>
            <p:nvSpPr>
              <p:cNvPr id="70716" name="Line 42"/>
              <p:cNvSpPr>
                <a:spLocks noChangeShapeType="1"/>
              </p:cNvSpPr>
              <p:nvPr/>
            </p:nvSpPr>
            <p:spPr bwMode="auto">
              <a:xfrm>
                <a:off x="656" y="1296"/>
                <a:ext cx="304" cy="0"/>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vert="eaVert" wrap="none" anchor="ctr"/>
              <a:lstStyle/>
              <a:p>
                <a:endParaRPr lang="en-US"/>
              </a:p>
            </p:txBody>
          </p:sp>
          <p:sp>
            <p:nvSpPr>
              <p:cNvPr id="70717" name="Text Box 43"/>
              <p:cNvSpPr txBox="1">
                <a:spLocks noChangeArrowheads="1"/>
              </p:cNvSpPr>
              <p:nvPr/>
            </p:nvSpPr>
            <p:spPr bwMode="auto">
              <a:xfrm>
                <a:off x="619" y="1343"/>
                <a:ext cx="281"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sz="1800" b="1">
                    <a:latin typeface="Helvetica" panose="020B0604020202020204" pitchFamily="34" charset="0"/>
                  </a:rPr>
                  <a:t>C</a:t>
                </a:r>
                <a:r>
                  <a:rPr lang="en-US" altLang="en-US" sz="1800" b="1">
                    <a:latin typeface="Helvetica" panose="020B0604020202020204" pitchFamily="34" charset="0"/>
                  </a:rPr>
                  <a:t>’</a:t>
                </a:r>
                <a:r>
                  <a:rPr lang="en-US" sz="1800" b="1">
                    <a:latin typeface="Helvetica" panose="020B0604020202020204" pitchFamily="34" charset="0"/>
                  </a:rPr>
                  <a:t>s </a:t>
                </a:r>
              </a:p>
              <a:p>
                <a:pPr algn="ctr">
                  <a:spcBef>
                    <a:spcPct val="0"/>
                  </a:spcBef>
                  <a:buFontTx/>
                  <a:buNone/>
                </a:pPr>
                <a:r>
                  <a:rPr lang="en-US" sz="1800" b="1">
                    <a:latin typeface="Helvetica" panose="020B0604020202020204" pitchFamily="34" charset="0"/>
                  </a:rPr>
                  <a:t>I/O</a:t>
                </a:r>
              </a:p>
            </p:txBody>
          </p:sp>
        </p:grpSp>
        <p:sp>
          <p:nvSpPr>
            <p:cNvPr id="70710" name="Text Box 44"/>
            <p:cNvSpPr txBox="1">
              <a:spLocks noChangeArrowheads="1"/>
            </p:cNvSpPr>
            <p:nvPr/>
          </p:nvSpPr>
          <p:spPr bwMode="auto">
            <a:xfrm>
              <a:off x="463" y="1755"/>
              <a:ext cx="56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sz="1200" b="1">
                  <a:latin typeface="Helvetica" panose="020B0604020202020204" pitchFamily="34" charset="0"/>
                </a:rPr>
                <a:t>CABAB…</a:t>
              </a:r>
            </a:p>
          </p:txBody>
        </p:sp>
        <p:sp>
          <p:nvSpPr>
            <p:cNvPr id="70711" name="Text Box 45"/>
            <p:cNvSpPr txBox="1">
              <a:spLocks noChangeArrowheads="1"/>
            </p:cNvSpPr>
            <p:nvPr/>
          </p:nvSpPr>
          <p:spPr bwMode="auto">
            <a:xfrm>
              <a:off x="1001" y="1755"/>
              <a:ext cx="18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sz="1200" b="1">
                  <a:latin typeface="Helvetica" panose="020B0604020202020204" pitchFamily="34" charset="0"/>
                </a:rPr>
                <a:t>C</a:t>
              </a:r>
            </a:p>
          </p:txBody>
        </p:sp>
        <p:grpSp>
          <p:nvGrpSpPr>
            <p:cNvPr id="70712" name="Group 75"/>
            <p:cNvGrpSpPr>
              <a:grpSpLocks/>
            </p:cNvGrpSpPr>
            <p:nvPr/>
          </p:nvGrpSpPr>
          <p:grpSpPr bwMode="auto">
            <a:xfrm>
              <a:off x="1061" y="2360"/>
              <a:ext cx="426" cy="425"/>
              <a:chOff x="619" y="1296"/>
              <a:chExt cx="341" cy="425"/>
            </a:xfrm>
          </p:grpSpPr>
          <p:sp>
            <p:nvSpPr>
              <p:cNvPr id="70714" name="Line 76"/>
              <p:cNvSpPr>
                <a:spLocks noChangeShapeType="1"/>
              </p:cNvSpPr>
              <p:nvPr/>
            </p:nvSpPr>
            <p:spPr bwMode="auto">
              <a:xfrm>
                <a:off x="656" y="1296"/>
                <a:ext cx="304" cy="0"/>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vert="eaVert" wrap="none" anchor="ctr"/>
              <a:lstStyle/>
              <a:p>
                <a:endParaRPr lang="en-US"/>
              </a:p>
            </p:txBody>
          </p:sp>
          <p:sp>
            <p:nvSpPr>
              <p:cNvPr id="70715" name="Text Box 77"/>
              <p:cNvSpPr txBox="1">
                <a:spLocks noChangeArrowheads="1"/>
              </p:cNvSpPr>
              <p:nvPr/>
            </p:nvSpPr>
            <p:spPr bwMode="auto">
              <a:xfrm>
                <a:off x="619" y="1343"/>
                <a:ext cx="281"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sz="1800" b="1">
                    <a:latin typeface="Helvetica" panose="020B0604020202020204" pitchFamily="34" charset="0"/>
                  </a:rPr>
                  <a:t>C</a:t>
                </a:r>
                <a:r>
                  <a:rPr lang="en-US" altLang="en-US" sz="1800" b="1">
                    <a:latin typeface="Helvetica" panose="020B0604020202020204" pitchFamily="34" charset="0"/>
                  </a:rPr>
                  <a:t>’</a:t>
                </a:r>
                <a:r>
                  <a:rPr lang="en-US" sz="1800" b="1">
                    <a:latin typeface="Helvetica" panose="020B0604020202020204" pitchFamily="34" charset="0"/>
                  </a:rPr>
                  <a:t>s </a:t>
                </a:r>
              </a:p>
              <a:p>
                <a:pPr algn="ctr">
                  <a:spcBef>
                    <a:spcPct val="0"/>
                  </a:spcBef>
                  <a:buFontTx/>
                  <a:buNone/>
                </a:pPr>
                <a:r>
                  <a:rPr lang="en-US" sz="1800" b="1">
                    <a:latin typeface="Helvetica" panose="020B0604020202020204" pitchFamily="34" charset="0"/>
                  </a:rPr>
                  <a:t>I/O</a:t>
                </a:r>
              </a:p>
            </p:txBody>
          </p:sp>
        </p:grpSp>
        <p:sp>
          <p:nvSpPr>
            <p:cNvPr id="70713" name="Text Box 78"/>
            <p:cNvSpPr txBox="1">
              <a:spLocks noChangeArrowheads="1"/>
            </p:cNvSpPr>
            <p:nvPr/>
          </p:nvSpPr>
          <p:spPr bwMode="auto">
            <a:xfrm>
              <a:off x="2046" y="2187"/>
              <a:ext cx="177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sz="2400" b="1">
                  <a:latin typeface="Helvetica" panose="020B0604020202020204" pitchFamily="34" charset="0"/>
                </a:rPr>
                <a:t>RR 1ms time slice</a:t>
              </a:r>
            </a:p>
          </p:txBody>
        </p:sp>
      </p:grpSp>
      <p:grpSp>
        <p:nvGrpSpPr>
          <p:cNvPr id="9" name="Group 89"/>
          <p:cNvGrpSpPr>
            <a:grpSpLocks/>
          </p:cNvGrpSpPr>
          <p:nvPr/>
        </p:nvGrpSpPr>
        <p:grpSpPr bwMode="auto">
          <a:xfrm>
            <a:off x="908050" y="1457325"/>
            <a:ext cx="7394575" cy="1743075"/>
            <a:chOff x="572" y="603"/>
            <a:chExt cx="4658" cy="1098"/>
          </a:xfrm>
        </p:grpSpPr>
        <p:grpSp>
          <p:nvGrpSpPr>
            <p:cNvPr id="70686" name="Group 72"/>
            <p:cNvGrpSpPr>
              <a:grpSpLocks/>
            </p:cNvGrpSpPr>
            <p:nvPr/>
          </p:nvGrpSpPr>
          <p:grpSpPr bwMode="auto">
            <a:xfrm>
              <a:off x="4420" y="1276"/>
              <a:ext cx="426" cy="425"/>
              <a:chOff x="619" y="1296"/>
              <a:chExt cx="341" cy="425"/>
            </a:xfrm>
          </p:grpSpPr>
          <p:sp>
            <p:nvSpPr>
              <p:cNvPr id="70702" name="Line 73"/>
              <p:cNvSpPr>
                <a:spLocks noChangeShapeType="1"/>
              </p:cNvSpPr>
              <p:nvPr/>
            </p:nvSpPr>
            <p:spPr bwMode="auto">
              <a:xfrm>
                <a:off x="656" y="1296"/>
                <a:ext cx="304" cy="0"/>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vert="eaVert" wrap="none" anchor="ctr"/>
              <a:lstStyle/>
              <a:p>
                <a:endParaRPr lang="en-US"/>
              </a:p>
            </p:txBody>
          </p:sp>
          <p:sp>
            <p:nvSpPr>
              <p:cNvPr id="70703" name="Text Box 74"/>
              <p:cNvSpPr txBox="1">
                <a:spLocks noChangeArrowheads="1"/>
              </p:cNvSpPr>
              <p:nvPr/>
            </p:nvSpPr>
            <p:spPr bwMode="auto">
              <a:xfrm>
                <a:off x="619" y="1343"/>
                <a:ext cx="281"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sz="1800" b="1">
                    <a:latin typeface="Helvetica" panose="020B0604020202020204" pitchFamily="34" charset="0"/>
                  </a:rPr>
                  <a:t>C</a:t>
                </a:r>
                <a:r>
                  <a:rPr lang="en-US" altLang="en-US" sz="1800" b="1">
                    <a:latin typeface="Helvetica" panose="020B0604020202020204" pitchFamily="34" charset="0"/>
                  </a:rPr>
                  <a:t>’</a:t>
                </a:r>
                <a:r>
                  <a:rPr lang="en-US" sz="1800" b="1">
                    <a:latin typeface="Helvetica" panose="020B0604020202020204" pitchFamily="34" charset="0"/>
                  </a:rPr>
                  <a:t>s </a:t>
                </a:r>
              </a:p>
              <a:p>
                <a:pPr algn="ctr">
                  <a:spcBef>
                    <a:spcPct val="0"/>
                  </a:spcBef>
                  <a:buFontTx/>
                  <a:buNone/>
                </a:pPr>
                <a:r>
                  <a:rPr lang="en-US" sz="1800" b="1">
                    <a:latin typeface="Helvetica" panose="020B0604020202020204" pitchFamily="34" charset="0"/>
                  </a:rPr>
                  <a:t>I/O</a:t>
                </a:r>
              </a:p>
            </p:txBody>
          </p:sp>
        </p:grpSp>
        <p:grpSp>
          <p:nvGrpSpPr>
            <p:cNvPr id="70687" name="Group 20"/>
            <p:cNvGrpSpPr>
              <a:grpSpLocks/>
            </p:cNvGrpSpPr>
            <p:nvPr/>
          </p:nvGrpSpPr>
          <p:grpSpPr bwMode="auto">
            <a:xfrm>
              <a:off x="574" y="844"/>
              <a:ext cx="4656" cy="384"/>
              <a:chOff x="672" y="672"/>
              <a:chExt cx="4656" cy="384"/>
            </a:xfrm>
          </p:grpSpPr>
          <p:sp>
            <p:nvSpPr>
              <p:cNvPr id="70696" name="Line 4"/>
              <p:cNvSpPr>
                <a:spLocks noChangeShapeType="1"/>
              </p:cNvSpPr>
              <p:nvPr/>
            </p:nvSpPr>
            <p:spPr bwMode="auto">
              <a:xfrm>
                <a:off x="672" y="864"/>
                <a:ext cx="465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sp>
            <p:nvSpPr>
              <p:cNvPr id="70697" name="Line 5"/>
              <p:cNvSpPr>
                <a:spLocks noChangeShapeType="1"/>
              </p:cNvSpPr>
              <p:nvPr/>
            </p:nvSpPr>
            <p:spPr bwMode="auto">
              <a:xfrm>
                <a:off x="672" y="672"/>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sp>
            <p:nvSpPr>
              <p:cNvPr id="70698" name="Line 6"/>
              <p:cNvSpPr>
                <a:spLocks noChangeShapeType="1"/>
              </p:cNvSpPr>
              <p:nvPr/>
            </p:nvSpPr>
            <p:spPr bwMode="auto">
              <a:xfrm>
                <a:off x="720" y="672"/>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sp>
            <p:nvSpPr>
              <p:cNvPr id="70699" name="Line 7"/>
              <p:cNvSpPr>
                <a:spLocks noChangeShapeType="1"/>
              </p:cNvSpPr>
              <p:nvPr/>
            </p:nvSpPr>
            <p:spPr bwMode="auto">
              <a:xfrm>
                <a:off x="2640" y="672"/>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sp>
            <p:nvSpPr>
              <p:cNvPr id="70700" name="Line 9"/>
              <p:cNvSpPr>
                <a:spLocks noChangeShapeType="1"/>
              </p:cNvSpPr>
              <p:nvPr/>
            </p:nvSpPr>
            <p:spPr bwMode="auto">
              <a:xfrm>
                <a:off x="4512" y="672"/>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sp>
            <p:nvSpPr>
              <p:cNvPr id="70701" name="Line 11"/>
              <p:cNvSpPr>
                <a:spLocks noChangeShapeType="1"/>
              </p:cNvSpPr>
              <p:nvPr/>
            </p:nvSpPr>
            <p:spPr bwMode="auto">
              <a:xfrm>
                <a:off x="4560" y="672"/>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grpSp>
        <p:grpSp>
          <p:nvGrpSpPr>
            <p:cNvPr id="70688" name="Group 14"/>
            <p:cNvGrpSpPr>
              <a:grpSpLocks/>
            </p:cNvGrpSpPr>
            <p:nvPr/>
          </p:nvGrpSpPr>
          <p:grpSpPr bwMode="auto">
            <a:xfrm>
              <a:off x="572" y="1276"/>
              <a:ext cx="435" cy="425"/>
              <a:chOff x="612" y="1296"/>
              <a:chExt cx="348" cy="425"/>
            </a:xfrm>
          </p:grpSpPr>
          <p:sp>
            <p:nvSpPr>
              <p:cNvPr id="70694" name="Line 12"/>
              <p:cNvSpPr>
                <a:spLocks noChangeShapeType="1"/>
              </p:cNvSpPr>
              <p:nvPr/>
            </p:nvSpPr>
            <p:spPr bwMode="auto">
              <a:xfrm>
                <a:off x="656" y="1296"/>
                <a:ext cx="304" cy="0"/>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vert="eaVert" wrap="none" anchor="ctr"/>
              <a:lstStyle/>
              <a:p>
                <a:endParaRPr lang="en-US"/>
              </a:p>
            </p:txBody>
          </p:sp>
          <p:sp>
            <p:nvSpPr>
              <p:cNvPr id="70695" name="Text Box 13"/>
              <p:cNvSpPr txBox="1">
                <a:spLocks noChangeArrowheads="1"/>
              </p:cNvSpPr>
              <p:nvPr/>
            </p:nvSpPr>
            <p:spPr bwMode="auto">
              <a:xfrm>
                <a:off x="612" y="1343"/>
                <a:ext cx="280"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sz="1800" b="1">
                    <a:latin typeface="Helvetica" panose="020B0604020202020204" pitchFamily="34" charset="0"/>
                  </a:rPr>
                  <a:t>C</a:t>
                </a:r>
                <a:r>
                  <a:rPr lang="en-US" altLang="en-US" sz="1800" b="1">
                    <a:latin typeface="Helvetica" panose="020B0604020202020204" pitchFamily="34" charset="0"/>
                  </a:rPr>
                  <a:t>’</a:t>
                </a:r>
                <a:r>
                  <a:rPr lang="en-US" sz="1800" b="1">
                    <a:latin typeface="Helvetica" panose="020B0604020202020204" pitchFamily="34" charset="0"/>
                  </a:rPr>
                  <a:t>s </a:t>
                </a:r>
              </a:p>
              <a:p>
                <a:pPr algn="ctr">
                  <a:spcBef>
                    <a:spcPct val="0"/>
                  </a:spcBef>
                  <a:buFontTx/>
                  <a:buNone/>
                </a:pPr>
                <a:r>
                  <a:rPr lang="en-US" sz="1800" b="1">
                    <a:latin typeface="Helvetica" panose="020B0604020202020204" pitchFamily="34" charset="0"/>
                  </a:rPr>
                  <a:t>I/O</a:t>
                </a:r>
              </a:p>
            </p:txBody>
          </p:sp>
        </p:grpSp>
        <p:sp>
          <p:nvSpPr>
            <p:cNvPr id="70689" name="Text Box 15"/>
            <p:cNvSpPr txBox="1">
              <a:spLocks noChangeArrowheads="1"/>
            </p:cNvSpPr>
            <p:nvPr/>
          </p:nvSpPr>
          <p:spPr bwMode="auto">
            <a:xfrm>
              <a:off x="4366" y="603"/>
              <a:ext cx="221"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sz="1800" b="1">
                  <a:latin typeface="Helvetica" panose="020B0604020202020204" pitchFamily="34" charset="0"/>
                </a:rPr>
                <a:t>C</a:t>
              </a:r>
            </a:p>
          </p:txBody>
        </p:sp>
        <p:sp>
          <p:nvSpPr>
            <p:cNvPr id="70690" name="Text Box 16"/>
            <p:cNvSpPr txBox="1">
              <a:spLocks noChangeArrowheads="1"/>
            </p:cNvSpPr>
            <p:nvPr/>
          </p:nvSpPr>
          <p:spPr bwMode="auto">
            <a:xfrm>
              <a:off x="1430" y="603"/>
              <a:ext cx="221"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sz="1800" b="1">
                  <a:latin typeface="Helvetica" panose="020B0604020202020204" pitchFamily="34" charset="0"/>
                </a:rPr>
                <a:t>A</a:t>
              </a:r>
            </a:p>
          </p:txBody>
        </p:sp>
        <p:sp>
          <p:nvSpPr>
            <p:cNvPr id="70691" name="Text Box 17"/>
            <p:cNvSpPr txBox="1">
              <a:spLocks noChangeArrowheads="1"/>
            </p:cNvSpPr>
            <p:nvPr/>
          </p:nvSpPr>
          <p:spPr bwMode="auto">
            <a:xfrm>
              <a:off x="3413" y="603"/>
              <a:ext cx="221"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sz="1800" b="1">
                  <a:latin typeface="Helvetica" panose="020B0604020202020204" pitchFamily="34" charset="0"/>
                </a:rPr>
                <a:t>B</a:t>
              </a:r>
            </a:p>
          </p:txBody>
        </p:sp>
        <p:sp>
          <p:nvSpPr>
            <p:cNvPr id="70693" name="Text Box 79"/>
            <p:cNvSpPr txBox="1">
              <a:spLocks noChangeArrowheads="1"/>
            </p:cNvSpPr>
            <p:nvPr/>
          </p:nvSpPr>
          <p:spPr bwMode="auto">
            <a:xfrm>
              <a:off x="1882" y="1230"/>
              <a:ext cx="199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sz="2400" b="1">
                  <a:latin typeface="Helvetica" panose="020B0604020202020204" pitchFamily="34" charset="0"/>
                </a:rPr>
                <a:t>RR 100ms time slice</a:t>
              </a:r>
            </a:p>
          </p:txBody>
        </p:sp>
      </p:grpSp>
      <p:grpSp>
        <p:nvGrpSpPr>
          <p:cNvPr id="13" name="Group 88"/>
          <p:cNvGrpSpPr>
            <a:grpSpLocks/>
          </p:cNvGrpSpPr>
          <p:nvPr/>
        </p:nvGrpSpPr>
        <p:grpSpPr bwMode="auto">
          <a:xfrm>
            <a:off x="822325" y="5114925"/>
            <a:ext cx="7480300" cy="1743075"/>
            <a:chOff x="518" y="2907"/>
            <a:chExt cx="4712" cy="1098"/>
          </a:xfrm>
        </p:grpSpPr>
        <p:sp>
          <p:nvSpPr>
            <p:cNvPr id="70665" name="Line 47"/>
            <p:cNvSpPr>
              <a:spLocks noChangeShapeType="1"/>
            </p:cNvSpPr>
            <p:nvPr/>
          </p:nvSpPr>
          <p:spPr bwMode="auto">
            <a:xfrm>
              <a:off x="574" y="3340"/>
              <a:ext cx="465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grpSp>
          <p:nvGrpSpPr>
            <p:cNvPr id="70666" name="Group 60"/>
            <p:cNvGrpSpPr>
              <a:grpSpLocks/>
            </p:cNvGrpSpPr>
            <p:nvPr/>
          </p:nvGrpSpPr>
          <p:grpSpPr bwMode="auto">
            <a:xfrm>
              <a:off x="574" y="3148"/>
              <a:ext cx="48" cy="384"/>
              <a:chOff x="672" y="3072"/>
              <a:chExt cx="48" cy="384"/>
            </a:xfrm>
          </p:grpSpPr>
          <p:sp>
            <p:nvSpPr>
              <p:cNvPr id="70684" name="Line 48"/>
              <p:cNvSpPr>
                <a:spLocks noChangeShapeType="1"/>
              </p:cNvSpPr>
              <p:nvPr/>
            </p:nvSpPr>
            <p:spPr bwMode="auto">
              <a:xfrm>
                <a:off x="672" y="3072"/>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sp>
            <p:nvSpPr>
              <p:cNvPr id="70685" name="Line 49"/>
              <p:cNvSpPr>
                <a:spLocks noChangeShapeType="1"/>
              </p:cNvSpPr>
              <p:nvPr/>
            </p:nvSpPr>
            <p:spPr bwMode="auto">
              <a:xfrm>
                <a:off x="720" y="3072"/>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grpSp>
        <p:grpSp>
          <p:nvGrpSpPr>
            <p:cNvPr id="70667" name="Group 53"/>
            <p:cNvGrpSpPr>
              <a:grpSpLocks/>
            </p:cNvGrpSpPr>
            <p:nvPr/>
          </p:nvGrpSpPr>
          <p:grpSpPr bwMode="auto">
            <a:xfrm>
              <a:off x="581" y="3580"/>
              <a:ext cx="426" cy="425"/>
              <a:chOff x="619" y="1296"/>
              <a:chExt cx="341" cy="425"/>
            </a:xfrm>
          </p:grpSpPr>
          <p:sp>
            <p:nvSpPr>
              <p:cNvPr id="70682" name="Line 54"/>
              <p:cNvSpPr>
                <a:spLocks noChangeShapeType="1"/>
              </p:cNvSpPr>
              <p:nvPr/>
            </p:nvSpPr>
            <p:spPr bwMode="auto">
              <a:xfrm>
                <a:off x="656" y="1296"/>
                <a:ext cx="304" cy="0"/>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vert="eaVert" wrap="none" anchor="ctr"/>
              <a:lstStyle/>
              <a:p>
                <a:endParaRPr lang="en-US"/>
              </a:p>
            </p:txBody>
          </p:sp>
          <p:sp>
            <p:nvSpPr>
              <p:cNvPr id="70683" name="Text Box 55"/>
              <p:cNvSpPr txBox="1">
                <a:spLocks noChangeArrowheads="1"/>
              </p:cNvSpPr>
              <p:nvPr/>
            </p:nvSpPr>
            <p:spPr bwMode="auto">
              <a:xfrm>
                <a:off x="619" y="1343"/>
                <a:ext cx="281"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sz="1800" b="1">
                    <a:latin typeface="Helvetica" panose="020B0604020202020204" pitchFamily="34" charset="0"/>
                  </a:rPr>
                  <a:t>C</a:t>
                </a:r>
                <a:r>
                  <a:rPr lang="en-US" altLang="en-US" sz="1800" b="1">
                    <a:latin typeface="Helvetica" panose="020B0604020202020204" pitchFamily="34" charset="0"/>
                  </a:rPr>
                  <a:t>’</a:t>
                </a:r>
                <a:r>
                  <a:rPr lang="en-US" sz="1800" b="1">
                    <a:latin typeface="Helvetica" panose="020B0604020202020204" pitchFamily="34" charset="0"/>
                  </a:rPr>
                  <a:t>s </a:t>
                </a:r>
              </a:p>
              <a:p>
                <a:pPr algn="ctr">
                  <a:spcBef>
                    <a:spcPct val="0"/>
                  </a:spcBef>
                  <a:buFontTx/>
                  <a:buNone/>
                </a:pPr>
                <a:r>
                  <a:rPr lang="en-US" sz="1800" b="1">
                    <a:latin typeface="Helvetica" panose="020B0604020202020204" pitchFamily="34" charset="0"/>
                  </a:rPr>
                  <a:t>I/O</a:t>
                </a:r>
              </a:p>
            </p:txBody>
          </p:sp>
        </p:grpSp>
        <p:sp>
          <p:nvSpPr>
            <p:cNvPr id="70668" name="Text Box 57"/>
            <p:cNvSpPr txBox="1">
              <a:spLocks noChangeArrowheads="1"/>
            </p:cNvSpPr>
            <p:nvPr/>
          </p:nvSpPr>
          <p:spPr bwMode="auto">
            <a:xfrm>
              <a:off x="770" y="2907"/>
              <a:ext cx="221"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sz="1800" b="1">
                  <a:latin typeface="Helvetica" panose="020B0604020202020204" pitchFamily="34" charset="0"/>
                </a:rPr>
                <a:t>A</a:t>
              </a:r>
            </a:p>
          </p:txBody>
        </p:sp>
        <p:sp>
          <p:nvSpPr>
            <p:cNvPr id="70669" name="Text Box 59"/>
            <p:cNvSpPr txBox="1">
              <a:spLocks noChangeArrowheads="1"/>
            </p:cNvSpPr>
            <p:nvPr/>
          </p:nvSpPr>
          <p:spPr bwMode="auto">
            <a:xfrm>
              <a:off x="518" y="2907"/>
              <a:ext cx="221"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sz="1800" b="1">
                  <a:latin typeface="Helvetica" panose="020B0604020202020204" pitchFamily="34" charset="0"/>
                </a:rPr>
                <a:t>C</a:t>
              </a:r>
            </a:p>
          </p:txBody>
        </p:sp>
        <p:grpSp>
          <p:nvGrpSpPr>
            <p:cNvPr id="70670" name="Group 61"/>
            <p:cNvGrpSpPr>
              <a:grpSpLocks/>
            </p:cNvGrpSpPr>
            <p:nvPr/>
          </p:nvGrpSpPr>
          <p:grpSpPr bwMode="auto">
            <a:xfrm>
              <a:off x="1006" y="3148"/>
              <a:ext cx="48" cy="384"/>
              <a:chOff x="672" y="3072"/>
              <a:chExt cx="48" cy="384"/>
            </a:xfrm>
          </p:grpSpPr>
          <p:sp>
            <p:nvSpPr>
              <p:cNvPr id="70680" name="Line 62"/>
              <p:cNvSpPr>
                <a:spLocks noChangeShapeType="1"/>
              </p:cNvSpPr>
              <p:nvPr/>
            </p:nvSpPr>
            <p:spPr bwMode="auto">
              <a:xfrm>
                <a:off x="672" y="3072"/>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sp>
            <p:nvSpPr>
              <p:cNvPr id="70681" name="Line 63"/>
              <p:cNvSpPr>
                <a:spLocks noChangeShapeType="1"/>
              </p:cNvSpPr>
              <p:nvPr/>
            </p:nvSpPr>
            <p:spPr bwMode="auto">
              <a:xfrm>
                <a:off x="720" y="3072"/>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grpSp>
        <p:grpSp>
          <p:nvGrpSpPr>
            <p:cNvPr id="70671" name="Group 64"/>
            <p:cNvGrpSpPr>
              <a:grpSpLocks/>
            </p:cNvGrpSpPr>
            <p:nvPr/>
          </p:nvGrpSpPr>
          <p:grpSpPr bwMode="auto">
            <a:xfrm>
              <a:off x="1013" y="3580"/>
              <a:ext cx="426" cy="425"/>
              <a:chOff x="619" y="1296"/>
              <a:chExt cx="341" cy="425"/>
            </a:xfrm>
          </p:grpSpPr>
          <p:sp>
            <p:nvSpPr>
              <p:cNvPr id="70678" name="Line 65"/>
              <p:cNvSpPr>
                <a:spLocks noChangeShapeType="1"/>
              </p:cNvSpPr>
              <p:nvPr/>
            </p:nvSpPr>
            <p:spPr bwMode="auto">
              <a:xfrm>
                <a:off x="656" y="1296"/>
                <a:ext cx="304" cy="0"/>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vert="eaVert" wrap="none" anchor="ctr"/>
              <a:lstStyle/>
              <a:p>
                <a:endParaRPr lang="en-US"/>
              </a:p>
            </p:txBody>
          </p:sp>
          <p:sp>
            <p:nvSpPr>
              <p:cNvPr id="70679" name="Text Box 66"/>
              <p:cNvSpPr txBox="1">
                <a:spLocks noChangeArrowheads="1"/>
              </p:cNvSpPr>
              <p:nvPr/>
            </p:nvSpPr>
            <p:spPr bwMode="auto">
              <a:xfrm>
                <a:off x="619" y="1343"/>
                <a:ext cx="281"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sz="1800" b="1">
                    <a:latin typeface="Helvetica" panose="020B0604020202020204" pitchFamily="34" charset="0"/>
                  </a:rPr>
                  <a:t>C</a:t>
                </a:r>
                <a:r>
                  <a:rPr lang="en-US" altLang="en-US" sz="1800" b="1">
                    <a:latin typeface="Helvetica" panose="020B0604020202020204" pitchFamily="34" charset="0"/>
                  </a:rPr>
                  <a:t>’</a:t>
                </a:r>
                <a:r>
                  <a:rPr lang="en-US" sz="1800" b="1">
                    <a:latin typeface="Helvetica" panose="020B0604020202020204" pitchFamily="34" charset="0"/>
                  </a:rPr>
                  <a:t>s </a:t>
                </a:r>
              </a:p>
              <a:p>
                <a:pPr algn="ctr">
                  <a:spcBef>
                    <a:spcPct val="0"/>
                  </a:spcBef>
                  <a:buFontTx/>
                  <a:buNone/>
                </a:pPr>
                <a:r>
                  <a:rPr lang="en-US" sz="1800" b="1">
                    <a:latin typeface="Helvetica" panose="020B0604020202020204" pitchFamily="34" charset="0"/>
                  </a:rPr>
                  <a:t>I/O</a:t>
                </a:r>
              </a:p>
            </p:txBody>
          </p:sp>
        </p:grpSp>
        <p:grpSp>
          <p:nvGrpSpPr>
            <p:cNvPr id="70672" name="Group 67"/>
            <p:cNvGrpSpPr>
              <a:grpSpLocks/>
            </p:cNvGrpSpPr>
            <p:nvPr/>
          </p:nvGrpSpPr>
          <p:grpSpPr bwMode="auto">
            <a:xfrm>
              <a:off x="1438" y="3148"/>
              <a:ext cx="48" cy="384"/>
              <a:chOff x="672" y="3072"/>
              <a:chExt cx="48" cy="384"/>
            </a:xfrm>
          </p:grpSpPr>
          <p:sp>
            <p:nvSpPr>
              <p:cNvPr id="70676" name="Line 68"/>
              <p:cNvSpPr>
                <a:spLocks noChangeShapeType="1"/>
              </p:cNvSpPr>
              <p:nvPr/>
            </p:nvSpPr>
            <p:spPr bwMode="auto">
              <a:xfrm>
                <a:off x="672" y="3072"/>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sp>
            <p:nvSpPr>
              <p:cNvPr id="70677" name="Line 69"/>
              <p:cNvSpPr>
                <a:spLocks noChangeShapeType="1"/>
              </p:cNvSpPr>
              <p:nvPr/>
            </p:nvSpPr>
            <p:spPr bwMode="auto">
              <a:xfrm>
                <a:off x="720" y="3072"/>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grpSp>
        <p:sp>
          <p:nvSpPr>
            <p:cNvPr id="70673" name="Text Box 70"/>
            <p:cNvSpPr txBox="1">
              <a:spLocks noChangeArrowheads="1"/>
            </p:cNvSpPr>
            <p:nvPr/>
          </p:nvSpPr>
          <p:spPr bwMode="auto">
            <a:xfrm>
              <a:off x="1586" y="2907"/>
              <a:ext cx="221"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sz="1800" b="1">
                  <a:latin typeface="Helvetica" panose="020B0604020202020204" pitchFamily="34" charset="0"/>
                </a:rPr>
                <a:t>A</a:t>
              </a:r>
            </a:p>
          </p:txBody>
        </p:sp>
        <p:sp>
          <p:nvSpPr>
            <p:cNvPr id="70674" name="Text Box 71"/>
            <p:cNvSpPr txBox="1">
              <a:spLocks noChangeArrowheads="1"/>
            </p:cNvSpPr>
            <p:nvPr/>
          </p:nvSpPr>
          <p:spPr bwMode="auto">
            <a:xfrm>
              <a:off x="1154" y="2907"/>
              <a:ext cx="221"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sz="1800" b="1">
                  <a:latin typeface="Helvetica" panose="020B0604020202020204" pitchFamily="34" charset="0"/>
                </a:rPr>
                <a:t>A</a:t>
              </a:r>
            </a:p>
          </p:txBody>
        </p:sp>
        <p:sp>
          <p:nvSpPr>
            <p:cNvPr id="70675" name="Text Box 81"/>
            <p:cNvSpPr txBox="1">
              <a:spLocks noChangeArrowheads="1"/>
            </p:cNvSpPr>
            <p:nvPr/>
          </p:nvSpPr>
          <p:spPr bwMode="auto">
            <a:xfrm>
              <a:off x="2567" y="3435"/>
              <a:ext cx="62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sz="2400" b="1" dirty="0">
                  <a:latin typeface="Helvetica" panose="020B0604020202020204" pitchFamily="34" charset="0"/>
                </a:rPr>
                <a:t>SRTF</a:t>
              </a:r>
            </a:p>
          </p:txBody>
        </p:sp>
      </p:grpSp>
      <p:sp>
        <p:nvSpPr>
          <p:cNvPr id="597075" name="AutoShape 83"/>
          <p:cNvSpPr>
            <a:spLocks noChangeArrowheads="1"/>
          </p:cNvSpPr>
          <p:nvPr/>
        </p:nvSpPr>
        <p:spPr bwMode="auto">
          <a:xfrm>
            <a:off x="4732248" y="2844536"/>
            <a:ext cx="2036837" cy="905667"/>
          </a:xfrm>
          <a:prstGeom prst="wedgeRoundRectCallout">
            <a:avLst>
              <a:gd name="adj1" fmla="val -79786"/>
              <a:gd name="adj2" fmla="val 51550"/>
              <a:gd name="adj3" fmla="val 16667"/>
            </a:avLst>
          </a:prstGeom>
          <a:solidFill>
            <a:srgbClr val="D9D9D9"/>
          </a:solidFill>
          <a:ln w="38100">
            <a:solidFill>
              <a:schemeClr val="tx1"/>
            </a:solidFill>
            <a:miter lim="800000"/>
            <a:headEnd/>
            <a:tailEnd/>
          </a:ln>
        </p:spPr>
        <p:txBody>
          <a:bodyPr lIns="90478" tIns="44445" rIns="90478" bIns="44445"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sz="1600" b="1" dirty="0">
                <a:latin typeface="Helvetica" panose="020B0604020202020204" pitchFamily="34" charset="0"/>
              </a:rPr>
              <a:t>Disk Utilization:</a:t>
            </a:r>
          </a:p>
          <a:p>
            <a:pPr algn="ctr">
              <a:spcBef>
                <a:spcPct val="0"/>
              </a:spcBef>
              <a:buFontTx/>
              <a:buNone/>
            </a:pPr>
            <a:r>
              <a:rPr lang="en-US" sz="1600" b="1" dirty="0">
                <a:latin typeface="Helvetica" panose="020B0604020202020204" pitchFamily="34" charset="0"/>
              </a:rPr>
              <a:t>~90% but lots of context switches</a:t>
            </a:r>
          </a:p>
        </p:txBody>
      </p:sp>
      <p:sp>
        <p:nvSpPr>
          <p:cNvPr id="597076" name="AutoShape 84"/>
          <p:cNvSpPr>
            <a:spLocks noChangeArrowheads="1"/>
          </p:cNvSpPr>
          <p:nvPr/>
        </p:nvSpPr>
        <p:spPr bwMode="auto">
          <a:xfrm>
            <a:off x="6629400" y="4691062"/>
            <a:ext cx="2286000" cy="914400"/>
          </a:xfrm>
          <a:prstGeom prst="wedgeRoundRectCallout">
            <a:avLst>
              <a:gd name="adj1" fmla="val -72569"/>
              <a:gd name="adj2" fmla="val 59028"/>
              <a:gd name="adj3" fmla="val 16667"/>
            </a:avLst>
          </a:prstGeom>
          <a:solidFill>
            <a:srgbClr val="D9D9D9"/>
          </a:solidFill>
          <a:ln w="38100">
            <a:solidFill>
              <a:schemeClr val="tx1"/>
            </a:solidFill>
            <a:miter lim="800000"/>
            <a:headEnd/>
            <a:tailEnd/>
          </a:ln>
        </p:spPr>
        <p:txBody>
          <a:bodyPr lIns="90478" tIns="44445" rIns="90478" bIns="44445"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sz="1800" b="1" dirty="0">
                <a:latin typeface="Helvetica" panose="020B0604020202020204" pitchFamily="34" charset="0"/>
              </a:rPr>
              <a:t>Disk Utilization:</a:t>
            </a:r>
          </a:p>
          <a:p>
            <a:pPr algn="ctr">
              <a:spcBef>
                <a:spcPct val="0"/>
              </a:spcBef>
              <a:buFontTx/>
              <a:buNone/>
            </a:pPr>
            <a:r>
              <a:rPr lang="en-US" sz="1800" b="1" dirty="0">
                <a:latin typeface="Helvetica" panose="020B0604020202020204" pitchFamily="34" charset="0"/>
              </a:rPr>
              <a:t>90% w/o so many context switches</a:t>
            </a:r>
          </a:p>
        </p:txBody>
      </p:sp>
      <p:sp>
        <p:nvSpPr>
          <p:cNvPr id="597077" name="AutoShape 85"/>
          <p:cNvSpPr>
            <a:spLocks noChangeArrowheads="1"/>
          </p:cNvSpPr>
          <p:nvPr/>
        </p:nvSpPr>
        <p:spPr bwMode="auto">
          <a:xfrm>
            <a:off x="6593852" y="587377"/>
            <a:ext cx="2286000" cy="914400"/>
          </a:xfrm>
          <a:prstGeom prst="wedgeRoundRectCallout">
            <a:avLst>
              <a:gd name="adj1" fmla="val -91445"/>
              <a:gd name="adj2" fmla="val 85994"/>
              <a:gd name="adj3" fmla="val 16667"/>
            </a:avLst>
          </a:prstGeom>
          <a:solidFill>
            <a:schemeClr val="bg1">
              <a:lumMod val="85000"/>
            </a:schemeClr>
          </a:solidFill>
          <a:ln w="38100">
            <a:solidFill>
              <a:schemeClr val="tx1"/>
            </a:solidFill>
            <a:miter lim="800000"/>
            <a:headEnd/>
            <a:tailEnd/>
          </a:ln>
        </p:spPr>
        <p:txBody>
          <a:bodyPr lIns="90478" tIns="44445" rIns="90478" bIns="44445" anchor="ctr"/>
          <a:lstStyle/>
          <a:p>
            <a:pPr algn="ctr">
              <a:defRPr/>
            </a:pPr>
            <a:r>
              <a:rPr lang="en-US" b="1" dirty="0">
                <a:latin typeface="Helvetica" charset="0"/>
                <a:ea typeface="ＭＳ Ｐゴシック" charset="0"/>
                <a:cs typeface="Helvetica" charset="0"/>
              </a:rPr>
              <a:t>Disk Utilization:</a:t>
            </a:r>
          </a:p>
          <a:p>
            <a:pPr algn="ctr">
              <a:defRPr/>
            </a:pPr>
            <a:r>
              <a:rPr lang="en-US" b="1" dirty="0">
                <a:latin typeface="Helvetica" charset="0"/>
                <a:ea typeface="ＭＳ Ｐゴシック" charset="0"/>
                <a:cs typeface="Helvetica" charset="0"/>
              </a:rPr>
              <a:t>9/201 ~ 4.5%</a:t>
            </a:r>
          </a:p>
        </p:txBody>
      </p:sp>
    </p:spTree>
    <p:extLst>
      <p:ext uri="{BB962C8B-B14F-4D97-AF65-F5344CB8AC3E}">
        <p14:creationId xmlns:p14="http://schemas.microsoft.com/office/powerpoint/2010/main" val="3501846201"/>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707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9707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970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7075" grpId="0" animBg="1"/>
      <p:bldP spid="597076" grpId="0" animBg="1"/>
      <p:bldP spid="597077"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822960" y="286605"/>
            <a:ext cx="7543800" cy="888656"/>
          </a:xfrm>
        </p:spPr>
        <p:txBody>
          <a:bodyPr>
            <a:normAutofit fontScale="90000"/>
          </a:bodyPr>
          <a:lstStyle/>
          <a:p>
            <a:r>
              <a:rPr lang="en-US" altLang="ko-KR" sz="4400" dirty="0">
                <a:ea typeface="Gulim" panose="020B0600000101010101" pitchFamily="34" charset="-127"/>
              </a:rPr>
              <a:t>Multi-Level Feedback Scheduling</a:t>
            </a:r>
          </a:p>
        </p:txBody>
      </p:sp>
      <p:sp>
        <p:nvSpPr>
          <p:cNvPr id="72707" name="Rectangle 3"/>
          <p:cNvSpPr>
            <a:spLocks noGrp="1" noChangeArrowheads="1"/>
          </p:cNvSpPr>
          <p:nvPr>
            <p:ph idx="1"/>
          </p:nvPr>
        </p:nvSpPr>
        <p:spPr>
          <a:xfrm>
            <a:off x="822959" y="3298146"/>
            <a:ext cx="7798525" cy="3352800"/>
          </a:xfrm>
        </p:spPr>
        <p:txBody>
          <a:bodyPr>
            <a:normAutofit lnSpcReduction="10000"/>
          </a:bodyPr>
          <a:lstStyle/>
          <a:p>
            <a:pPr>
              <a:lnSpc>
                <a:spcPct val="80000"/>
              </a:lnSpc>
            </a:pPr>
            <a:r>
              <a:rPr lang="en-US" altLang="ko-KR" dirty="0">
                <a:latin typeface="+mj-lt"/>
                <a:ea typeface="Gulim" panose="020B0600000101010101" pitchFamily="34" charset="-127"/>
                <a:cs typeface="Calibri" panose="020F0502020204030204" pitchFamily="34" charset="0"/>
              </a:rPr>
              <a:t>Another method for exploiting past behavior</a:t>
            </a:r>
          </a:p>
          <a:p>
            <a:pPr lvl="1">
              <a:lnSpc>
                <a:spcPct val="80000"/>
              </a:lnSpc>
            </a:pPr>
            <a:r>
              <a:rPr lang="en-US" altLang="ko-KR" dirty="0">
                <a:latin typeface="+mj-lt"/>
                <a:ea typeface="Gulim" panose="020B0600000101010101" pitchFamily="34" charset="-127"/>
                <a:cs typeface="Calibri" panose="020F0502020204030204" pitchFamily="34" charset="0"/>
              </a:rPr>
              <a:t>First used in Cambridge Time Sharing System (CTSS)</a:t>
            </a:r>
          </a:p>
          <a:p>
            <a:pPr lvl="1">
              <a:lnSpc>
                <a:spcPct val="80000"/>
              </a:lnSpc>
            </a:pPr>
            <a:r>
              <a:rPr lang="en-US" altLang="ko-KR" dirty="0">
                <a:latin typeface="+mj-lt"/>
                <a:ea typeface="Gulim" panose="020B0600000101010101" pitchFamily="34" charset="-127"/>
                <a:cs typeface="Calibri" panose="020F0502020204030204" pitchFamily="34" charset="0"/>
              </a:rPr>
              <a:t>Multiple queues, each with different priority</a:t>
            </a:r>
          </a:p>
          <a:p>
            <a:pPr lvl="2">
              <a:lnSpc>
                <a:spcPct val="80000"/>
              </a:lnSpc>
            </a:pPr>
            <a:r>
              <a:rPr lang="en-US" altLang="ko-KR" dirty="0">
                <a:latin typeface="+mj-lt"/>
                <a:ea typeface="Gulim" panose="020B0600000101010101" pitchFamily="34" charset="-127"/>
                <a:cs typeface="Calibri" panose="020F0502020204030204" pitchFamily="34" charset="0"/>
              </a:rPr>
              <a:t>Higher priority queues often considered “foreground” tasks</a:t>
            </a:r>
          </a:p>
          <a:p>
            <a:pPr lvl="1">
              <a:lnSpc>
                <a:spcPct val="80000"/>
              </a:lnSpc>
            </a:pPr>
            <a:r>
              <a:rPr lang="en-US" altLang="ko-KR" dirty="0">
                <a:latin typeface="+mj-lt"/>
                <a:ea typeface="Gulim" panose="020B0600000101010101" pitchFamily="34" charset="-127"/>
                <a:cs typeface="Calibri" panose="020F0502020204030204" pitchFamily="34" charset="0"/>
              </a:rPr>
              <a:t>Each queue has its own scheduling algorithm</a:t>
            </a:r>
          </a:p>
          <a:p>
            <a:pPr lvl="2">
              <a:lnSpc>
                <a:spcPct val="80000"/>
              </a:lnSpc>
            </a:pPr>
            <a:r>
              <a:rPr lang="en-US" altLang="ko-KR" dirty="0">
                <a:latin typeface="+mj-lt"/>
                <a:ea typeface="Gulim" panose="020B0600000101010101" pitchFamily="34" charset="-127"/>
                <a:cs typeface="Calibri" panose="020F0502020204030204" pitchFamily="34" charset="0"/>
              </a:rPr>
              <a:t>e.g., foreground – RR, background – FCFS</a:t>
            </a:r>
          </a:p>
          <a:p>
            <a:pPr lvl="2">
              <a:lnSpc>
                <a:spcPct val="80000"/>
              </a:lnSpc>
            </a:pPr>
            <a:r>
              <a:rPr lang="en-US" altLang="ko-KR" dirty="0">
                <a:latin typeface="+mj-lt"/>
                <a:ea typeface="Gulim" panose="020B0600000101010101" pitchFamily="34" charset="-127"/>
                <a:cs typeface="Calibri" panose="020F0502020204030204" pitchFamily="34" charset="0"/>
              </a:rPr>
              <a:t>Sometimes multiple RR priorities with quantum increasing exponentially (highest:1ms, next:2ms, next: 4ms, etc.)</a:t>
            </a:r>
          </a:p>
          <a:p>
            <a:pPr>
              <a:lnSpc>
                <a:spcPct val="80000"/>
              </a:lnSpc>
            </a:pPr>
            <a:r>
              <a:rPr lang="en-US" altLang="ko-KR" dirty="0">
                <a:latin typeface="+mj-lt"/>
                <a:ea typeface="Gulim" panose="020B0600000101010101" pitchFamily="34" charset="-127"/>
                <a:cs typeface="Calibri" panose="020F0502020204030204" pitchFamily="34" charset="0"/>
              </a:rPr>
              <a:t>Adjust each job’s priority as follows (details vary)</a:t>
            </a:r>
          </a:p>
          <a:p>
            <a:pPr lvl="1">
              <a:lnSpc>
                <a:spcPct val="80000"/>
              </a:lnSpc>
            </a:pPr>
            <a:r>
              <a:rPr lang="en-US" altLang="ko-KR" dirty="0">
                <a:latin typeface="+mj-lt"/>
                <a:ea typeface="Gulim" panose="020B0600000101010101" pitchFamily="34" charset="-127"/>
                <a:cs typeface="Calibri" panose="020F0502020204030204" pitchFamily="34" charset="0"/>
              </a:rPr>
              <a:t>Job starts in highest priority queue</a:t>
            </a:r>
          </a:p>
          <a:p>
            <a:pPr lvl="1">
              <a:lnSpc>
                <a:spcPct val="80000"/>
              </a:lnSpc>
            </a:pPr>
            <a:r>
              <a:rPr lang="en-US" altLang="ko-KR" dirty="0">
                <a:latin typeface="+mj-lt"/>
                <a:ea typeface="Gulim" panose="020B0600000101010101" pitchFamily="34" charset="-127"/>
                <a:cs typeface="Calibri" panose="020F0502020204030204" pitchFamily="34" charset="0"/>
              </a:rPr>
              <a:t>If timeout expires, drop one level</a:t>
            </a:r>
          </a:p>
        </p:txBody>
      </p:sp>
      <p:grpSp>
        <p:nvGrpSpPr>
          <p:cNvPr id="72708" name="Group 5"/>
          <p:cNvGrpSpPr>
            <a:grpSpLocks/>
          </p:cNvGrpSpPr>
          <p:nvPr/>
        </p:nvGrpSpPr>
        <p:grpSpPr bwMode="auto">
          <a:xfrm>
            <a:off x="2590800" y="1295400"/>
            <a:ext cx="3657600" cy="1828800"/>
            <a:chOff x="1872" y="1392"/>
            <a:chExt cx="2016" cy="1233"/>
          </a:xfrm>
        </p:grpSpPr>
        <p:pic>
          <p:nvPicPr>
            <p:cNvPr id="72713"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l="610" t="10027" r="1016" b="9756"/>
            <a:stretch>
              <a:fillRect/>
            </a:stretch>
          </p:blipFill>
          <p:spPr bwMode="auto">
            <a:xfrm>
              <a:off x="1872" y="1392"/>
              <a:ext cx="2016" cy="1233"/>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72714" name="Freeform 7"/>
            <p:cNvSpPr>
              <a:spLocks/>
            </p:cNvSpPr>
            <p:nvPr/>
          </p:nvSpPr>
          <p:spPr bwMode="auto">
            <a:xfrm>
              <a:off x="2166" y="1536"/>
              <a:ext cx="1440" cy="492"/>
            </a:xfrm>
            <a:custGeom>
              <a:avLst/>
              <a:gdLst>
                <a:gd name="T0" fmla="*/ 1200 w 1440"/>
                <a:gd name="T1" fmla="*/ 0 h 492"/>
                <a:gd name="T2" fmla="*/ 1440 w 1440"/>
                <a:gd name="T3" fmla="*/ 0 h 492"/>
                <a:gd name="T4" fmla="*/ 1440 w 1440"/>
                <a:gd name="T5" fmla="*/ 197 h 492"/>
                <a:gd name="T6" fmla="*/ 0 w 1440"/>
                <a:gd name="T7" fmla="*/ 197 h 492"/>
                <a:gd name="T8" fmla="*/ 0 w 1440"/>
                <a:gd name="T9" fmla="*/ 492 h 492"/>
                <a:gd name="T10" fmla="*/ 201 w 1440"/>
                <a:gd name="T11" fmla="*/ 492 h 49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40" h="492">
                  <a:moveTo>
                    <a:pt x="1200" y="0"/>
                  </a:moveTo>
                  <a:lnTo>
                    <a:pt x="1440" y="0"/>
                  </a:lnTo>
                  <a:lnTo>
                    <a:pt x="1440" y="197"/>
                  </a:lnTo>
                  <a:lnTo>
                    <a:pt x="0" y="197"/>
                  </a:lnTo>
                  <a:lnTo>
                    <a:pt x="0" y="492"/>
                  </a:lnTo>
                  <a:lnTo>
                    <a:pt x="201" y="492"/>
                  </a:lnTo>
                </a:path>
              </a:pathLst>
            </a:custGeom>
            <a:noFill/>
            <a:ln w="38100" cap="flat" cmpd="sng">
              <a:solidFill>
                <a:schemeClr val="hlink"/>
              </a:solidFill>
              <a:prstDash val="solid"/>
              <a:round/>
              <a:headEnd type="none" w="med" len="med"/>
              <a:tailEnd type="triangle" w="med" len="me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72715" name="Freeform 8"/>
            <p:cNvSpPr>
              <a:spLocks/>
            </p:cNvSpPr>
            <p:nvPr/>
          </p:nvSpPr>
          <p:spPr bwMode="auto">
            <a:xfrm>
              <a:off x="2157" y="2031"/>
              <a:ext cx="1443" cy="513"/>
            </a:xfrm>
            <a:custGeom>
              <a:avLst/>
              <a:gdLst>
                <a:gd name="T0" fmla="*/ 1203 w 1443"/>
                <a:gd name="T1" fmla="*/ 0 h 513"/>
                <a:gd name="T2" fmla="*/ 1443 w 1443"/>
                <a:gd name="T3" fmla="*/ 0 h 513"/>
                <a:gd name="T4" fmla="*/ 1440 w 1443"/>
                <a:gd name="T5" fmla="*/ 225 h 513"/>
                <a:gd name="T6" fmla="*/ 0 w 1443"/>
                <a:gd name="T7" fmla="*/ 222 h 513"/>
                <a:gd name="T8" fmla="*/ 3 w 1443"/>
                <a:gd name="T9" fmla="*/ 513 h 513"/>
                <a:gd name="T10" fmla="*/ 210 w 1443"/>
                <a:gd name="T11" fmla="*/ 513 h 51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43" h="513">
                  <a:moveTo>
                    <a:pt x="1203" y="0"/>
                  </a:moveTo>
                  <a:lnTo>
                    <a:pt x="1443" y="0"/>
                  </a:lnTo>
                  <a:lnTo>
                    <a:pt x="1440" y="225"/>
                  </a:lnTo>
                  <a:lnTo>
                    <a:pt x="0" y="222"/>
                  </a:lnTo>
                  <a:lnTo>
                    <a:pt x="3" y="513"/>
                  </a:lnTo>
                  <a:lnTo>
                    <a:pt x="210" y="513"/>
                  </a:lnTo>
                </a:path>
              </a:pathLst>
            </a:custGeom>
            <a:noFill/>
            <a:ln w="38100" cap="flat" cmpd="sng">
              <a:solidFill>
                <a:schemeClr val="hlink"/>
              </a:solidFill>
              <a:prstDash val="solid"/>
              <a:round/>
              <a:headEnd type="none" w="med" len="med"/>
              <a:tailEnd type="triangle" w="med" len="me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grpSp>
      <p:grpSp>
        <p:nvGrpSpPr>
          <p:cNvPr id="627725" name="Group 13"/>
          <p:cNvGrpSpPr>
            <a:grpSpLocks/>
          </p:cNvGrpSpPr>
          <p:nvPr/>
        </p:nvGrpSpPr>
        <p:grpSpPr bwMode="auto">
          <a:xfrm>
            <a:off x="5715000" y="1600200"/>
            <a:ext cx="2989263" cy="1208088"/>
            <a:chOff x="3600" y="624"/>
            <a:chExt cx="1883" cy="761"/>
          </a:xfrm>
        </p:grpSpPr>
        <p:sp>
          <p:nvSpPr>
            <p:cNvPr id="72710" name="Text Box 10"/>
            <p:cNvSpPr txBox="1">
              <a:spLocks noChangeArrowheads="1"/>
            </p:cNvSpPr>
            <p:nvPr/>
          </p:nvSpPr>
          <p:spPr bwMode="auto">
            <a:xfrm>
              <a:off x="4210" y="624"/>
              <a:ext cx="1273" cy="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78" tIns="44445" rIns="90478" bIns="44445">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lnSpc>
                  <a:spcPct val="80000"/>
                </a:lnSpc>
                <a:buFontTx/>
                <a:buNone/>
              </a:pPr>
              <a:r>
                <a:rPr lang="en-US" altLang="ko-KR" b="1">
                  <a:latin typeface="Helvetica" panose="020B0604020202020204" pitchFamily="34" charset="0"/>
                  <a:ea typeface="Gulim" panose="020B0600000101010101" pitchFamily="34" charset="-127"/>
                  <a:cs typeface="Helvetica" panose="020B0604020202020204" pitchFamily="34" charset="0"/>
                </a:rPr>
                <a:t>Long-Running </a:t>
              </a:r>
            </a:p>
            <a:p>
              <a:pPr algn="ctr">
                <a:lnSpc>
                  <a:spcPct val="80000"/>
                </a:lnSpc>
                <a:buFontTx/>
                <a:buNone/>
              </a:pPr>
              <a:r>
                <a:rPr lang="en-US" altLang="ko-KR" b="1">
                  <a:latin typeface="Helvetica" panose="020B0604020202020204" pitchFamily="34" charset="0"/>
                  <a:ea typeface="Gulim" panose="020B0600000101010101" pitchFamily="34" charset="-127"/>
                  <a:cs typeface="Helvetica" panose="020B0604020202020204" pitchFamily="34" charset="0"/>
                </a:rPr>
                <a:t>Compute tasks </a:t>
              </a:r>
            </a:p>
            <a:p>
              <a:pPr algn="ctr">
                <a:lnSpc>
                  <a:spcPct val="80000"/>
                </a:lnSpc>
                <a:buFontTx/>
                <a:buNone/>
              </a:pPr>
              <a:r>
                <a:rPr lang="en-US" altLang="ko-KR" b="1">
                  <a:latin typeface="Helvetica" panose="020B0604020202020204" pitchFamily="34" charset="0"/>
                  <a:ea typeface="Gulim" panose="020B0600000101010101" pitchFamily="34" charset="-127"/>
                  <a:cs typeface="Helvetica" panose="020B0604020202020204" pitchFamily="34" charset="0"/>
                </a:rPr>
                <a:t>demoted to </a:t>
              </a:r>
              <a:br>
                <a:rPr lang="en-US" altLang="ko-KR" b="1">
                  <a:latin typeface="Helvetica" panose="020B0604020202020204" pitchFamily="34" charset="0"/>
                  <a:ea typeface="Gulim" panose="020B0600000101010101" pitchFamily="34" charset="-127"/>
                  <a:cs typeface="Helvetica" panose="020B0604020202020204" pitchFamily="34" charset="0"/>
                </a:rPr>
              </a:br>
              <a:r>
                <a:rPr lang="en-US" altLang="ko-KR" b="1">
                  <a:latin typeface="Helvetica" panose="020B0604020202020204" pitchFamily="34" charset="0"/>
                  <a:ea typeface="Gulim" panose="020B0600000101010101" pitchFamily="34" charset="-127"/>
                  <a:cs typeface="Helvetica" panose="020B0604020202020204" pitchFamily="34" charset="0"/>
                </a:rPr>
                <a:t>low priority</a:t>
              </a:r>
            </a:p>
          </p:txBody>
        </p:sp>
        <p:sp>
          <p:nvSpPr>
            <p:cNvPr id="72711" name="Line 11"/>
            <p:cNvSpPr>
              <a:spLocks noChangeShapeType="1"/>
            </p:cNvSpPr>
            <p:nvPr/>
          </p:nvSpPr>
          <p:spPr bwMode="auto">
            <a:xfrm flipH="1" flipV="1">
              <a:off x="3600" y="720"/>
              <a:ext cx="511" cy="96"/>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478" tIns="44445" rIns="90478" bIns="44445" anchor="ctr"/>
            <a:lstStyle/>
            <a:p>
              <a:endParaRPr lang="en-US"/>
            </a:p>
          </p:txBody>
        </p:sp>
        <p:sp>
          <p:nvSpPr>
            <p:cNvPr id="72712" name="Line 12"/>
            <p:cNvSpPr>
              <a:spLocks noChangeShapeType="1"/>
            </p:cNvSpPr>
            <p:nvPr/>
          </p:nvSpPr>
          <p:spPr bwMode="auto">
            <a:xfrm flipH="1">
              <a:off x="3600" y="960"/>
              <a:ext cx="511" cy="24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478" tIns="44445" rIns="90478" bIns="44445" anchor="ctr"/>
            <a:lstStyle/>
            <a:p>
              <a:endParaRPr lang="en-US"/>
            </a:p>
          </p:txBody>
        </p:sp>
      </p:grpSp>
    </p:spTree>
    <p:extLst>
      <p:ext uri="{BB962C8B-B14F-4D97-AF65-F5344CB8AC3E}">
        <p14:creationId xmlns:p14="http://schemas.microsoft.com/office/powerpoint/2010/main" val="210186753"/>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nodeType="clickEffect">
                                  <p:stCondLst>
                                    <p:cond delay="0"/>
                                  </p:stCondLst>
                                  <p:childTnLst>
                                    <p:set>
                                      <p:cBhvr>
                                        <p:cTn id="6" dur="1" fill="hold">
                                          <p:stCondLst>
                                            <p:cond delay="0"/>
                                          </p:stCondLst>
                                        </p:cTn>
                                        <p:tgtEl>
                                          <p:spTgt spid="627725"/>
                                        </p:tgtEl>
                                        <p:attrNameLst>
                                          <p:attrName>style.visibility</p:attrName>
                                        </p:attrNameLst>
                                      </p:cBhvr>
                                      <p:to>
                                        <p:strVal val="visible"/>
                                      </p:to>
                                    </p:set>
                                    <p:anim calcmode="lin" valueType="num">
                                      <p:cBhvr>
                                        <p:cTn id="7" dur="500" fill="hold"/>
                                        <p:tgtEl>
                                          <p:spTgt spid="627725"/>
                                        </p:tgtEl>
                                        <p:attrNameLst>
                                          <p:attrName>ppt_x</p:attrName>
                                        </p:attrNameLst>
                                      </p:cBhvr>
                                      <p:tavLst>
                                        <p:tav tm="0">
                                          <p:val>
                                            <p:strVal val="#ppt_x-#ppt_w/2"/>
                                          </p:val>
                                        </p:tav>
                                        <p:tav tm="100000">
                                          <p:val>
                                            <p:strVal val="#ppt_x"/>
                                          </p:val>
                                        </p:tav>
                                      </p:tavLst>
                                    </p:anim>
                                    <p:anim calcmode="lin" valueType="num">
                                      <p:cBhvr>
                                        <p:cTn id="8" dur="500" fill="hold"/>
                                        <p:tgtEl>
                                          <p:spTgt spid="627725"/>
                                        </p:tgtEl>
                                        <p:attrNameLst>
                                          <p:attrName>ppt_y</p:attrName>
                                        </p:attrNameLst>
                                      </p:cBhvr>
                                      <p:tavLst>
                                        <p:tav tm="0">
                                          <p:val>
                                            <p:strVal val="#ppt_y"/>
                                          </p:val>
                                        </p:tav>
                                        <p:tav tm="100000">
                                          <p:val>
                                            <p:strVal val="#ppt_y"/>
                                          </p:val>
                                        </p:tav>
                                      </p:tavLst>
                                    </p:anim>
                                    <p:anim calcmode="lin" valueType="num">
                                      <p:cBhvr>
                                        <p:cTn id="9" dur="500" fill="hold"/>
                                        <p:tgtEl>
                                          <p:spTgt spid="627725"/>
                                        </p:tgtEl>
                                        <p:attrNameLst>
                                          <p:attrName>ppt_w</p:attrName>
                                        </p:attrNameLst>
                                      </p:cBhvr>
                                      <p:tavLst>
                                        <p:tav tm="0">
                                          <p:val>
                                            <p:fltVal val="0"/>
                                          </p:val>
                                        </p:tav>
                                        <p:tav tm="100000">
                                          <p:val>
                                            <p:strVal val="#ppt_w"/>
                                          </p:val>
                                        </p:tav>
                                      </p:tavLst>
                                    </p:anim>
                                    <p:anim calcmode="lin" valueType="num">
                                      <p:cBhvr>
                                        <p:cTn id="10" dur="500" fill="hold"/>
                                        <p:tgtEl>
                                          <p:spTgt spid="62772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altLang="ko-KR" dirty="0">
                <a:ea typeface="Gulim" panose="020B0600000101010101" pitchFamily="34" charset="-127"/>
              </a:rPr>
              <a:t>Countermeasure</a:t>
            </a:r>
          </a:p>
        </p:txBody>
      </p:sp>
      <p:sp>
        <p:nvSpPr>
          <p:cNvPr id="76803" name="Rectangle 3"/>
          <p:cNvSpPr>
            <a:spLocks noGrp="1" noChangeArrowheads="1"/>
          </p:cNvSpPr>
          <p:nvPr>
            <p:ph idx="1"/>
          </p:nvPr>
        </p:nvSpPr>
        <p:spPr>
          <a:xfrm>
            <a:off x="804980" y="1814461"/>
            <a:ext cx="7543800" cy="4357739"/>
          </a:xfrm>
        </p:spPr>
        <p:txBody>
          <a:bodyPr>
            <a:normAutofit lnSpcReduction="10000"/>
          </a:bodyPr>
          <a:lstStyle/>
          <a:p>
            <a:pPr>
              <a:lnSpc>
                <a:spcPct val="80000"/>
              </a:lnSpc>
            </a:pPr>
            <a:r>
              <a:rPr lang="en-US" altLang="ko-KR" sz="2400" dirty="0">
                <a:latin typeface="+mj-lt"/>
                <a:ea typeface="Gulim" panose="020B0600000101010101" pitchFamily="34" charset="-127"/>
                <a:cs typeface="Calibri" panose="020F0502020204030204" pitchFamily="34" charset="0"/>
              </a:rPr>
              <a:t>Countermeasure: User action that can foil intent of the OS designer</a:t>
            </a:r>
          </a:p>
          <a:p>
            <a:pPr lvl="1">
              <a:lnSpc>
                <a:spcPct val="80000"/>
              </a:lnSpc>
            </a:pPr>
            <a:r>
              <a:rPr lang="en-US" altLang="ko-KR" sz="2400" dirty="0">
                <a:latin typeface="+mj-lt"/>
                <a:ea typeface="Gulim" panose="020B0600000101010101" pitchFamily="34" charset="-127"/>
                <a:cs typeface="Calibri" panose="020F0502020204030204" pitchFamily="34" charset="0"/>
              </a:rPr>
              <a:t>Put in a bunch of meaningless I/O to keep job’s priority high</a:t>
            </a:r>
          </a:p>
          <a:p>
            <a:pPr lvl="1">
              <a:lnSpc>
                <a:spcPct val="80000"/>
              </a:lnSpc>
            </a:pPr>
            <a:r>
              <a:rPr lang="en-US" altLang="ko-KR" sz="2400" dirty="0">
                <a:latin typeface="+mj-lt"/>
                <a:ea typeface="Gulim" panose="020B0600000101010101" pitchFamily="34" charset="-127"/>
                <a:cs typeface="Calibri" panose="020F0502020204030204" pitchFamily="34" charset="0"/>
              </a:rPr>
              <a:t>Of course, if everyone did this, wouldn’t work!</a:t>
            </a:r>
          </a:p>
          <a:p>
            <a:pPr marL="0" indent="0">
              <a:lnSpc>
                <a:spcPct val="80000"/>
              </a:lnSpc>
              <a:buNone/>
            </a:pPr>
            <a:endParaRPr lang="en-US" altLang="ko-KR" sz="2800" dirty="0">
              <a:latin typeface="+mj-lt"/>
              <a:ea typeface="Gulim" panose="020B0600000101010101" pitchFamily="34" charset="-127"/>
              <a:cs typeface="Calibri" panose="020F0502020204030204" pitchFamily="34" charset="0"/>
            </a:endParaRPr>
          </a:p>
          <a:p>
            <a:pPr>
              <a:lnSpc>
                <a:spcPct val="80000"/>
              </a:lnSpc>
            </a:pPr>
            <a:r>
              <a:rPr lang="en-US" altLang="ko-KR" sz="2400" dirty="0">
                <a:latin typeface="+mj-lt"/>
                <a:ea typeface="Gulim" panose="020B0600000101010101" pitchFamily="34" charset="-127"/>
                <a:cs typeface="Calibri" panose="020F0502020204030204" pitchFamily="34" charset="0"/>
              </a:rPr>
              <a:t>Example: MIT Othello game project (simpler version of Go game)</a:t>
            </a:r>
          </a:p>
          <a:p>
            <a:pPr lvl="1">
              <a:lnSpc>
                <a:spcPct val="80000"/>
              </a:lnSpc>
            </a:pPr>
            <a:r>
              <a:rPr lang="en-US" altLang="ko-KR" sz="2400" dirty="0">
                <a:latin typeface="+mj-lt"/>
                <a:ea typeface="Gulim" panose="020B0600000101010101" pitchFamily="34" charset="-127"/>
                <a:cs typeface="Calibri" panose="020F0502020204030204" pitchFamily="34" charset="0"/>
              </a:rPr>
              <a:t>Computer playing against competitor’s computer, so key was to do computing at higher priority than the competitors. </a:t>
            </a:r>
          </a:p>
          <a:p>
            <a:pPr lvl="2">
              <a:lnSpc>
                <a:spcPct val="80000"/>
              </a:lnSpc>
            </a:pPr>
            <a:r>
              <a:rPr lang="en-US" altLang="ko-KR" sz="2000" dirty="0">
                <a:latin typeface="+mj-lt"/>
                <a:ea typeface="Gulim" panose="020B0600000101010101" pitchFamily="34" charset="-127"/>
                <a:cs typeface="Calibri" panose="020F0502020204030204" pitchFamily="34" charset="0"/>
              </a:rPr>
              <a:t>Cheater (or Winner!!!) put in carefully crafted </a:t>
            </a:r>
            <a:r>
              <a:rPr lang="en-US" altLang="ko-KR" sz="2000" dirty="0" err="1">
                <a:latin typeface="+mj-lt"/>
                <a:ea typeface="Gulim" panose="020B0600000101010101" pitchFamily="34" charset="-127"/>
                <a:cs typeface="Calibri" panose="020F0502020204030204" pitchFamily="34" charset="0"/>
              </a:rPr>
              <a:t>cout</a:t>
            </a:r>
            <a:r>
              <a:rPr lang="en-US" altLang="ko-KR" sz="2000" dirty="0">
                <a:latin typeface="+mj-lt"/>
                <a:ea typeface="Gulim" panose="020B0600000101010101" pitchFamily="34" charset="-127"/>
                <a:cs typeface="Calibri" panose="020F0502020204030204" pitchFamily="34" charset="0"/>
              </a:rPr>
              <a:t> statements, stayed high up in priority</a:t>
            </a:r>
          </a:p>
        </p:txBody>
      </p:sp>
    </p:spTree>
    <p:extLst>
      <p:ext uri="{BB962C8B-B14F-4D97-AF65-F5344CB8AC3E}">
        <p14:creationId xmlns:p14="http://schemas.microsoft.com/office/powerpoint/2010/main" val="2738222208"/>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altLang="ko-KR" dirty="0">
                <a:ea typeface="Gulim" panose="020B0600000101010101" pitchFamily="34" charset="-127"/>
              </a:rPr>
              <a:t>MLFQ Scheduling Details</a:t>
            </a:r>
          </a:p>
        </p:txBody>
      </p:sp>
      <p:sp>
        <p:nvSpPr>
          <p:cNvPr id="74755" name="Rectangle 3"/>
          <p:cNvSpPr>
            <a:spLocks noGrp="1" noChangeArrowheads="1"/>
          </p:cNvSpPr>
          <p:nvPr>
            <p:ph idx="1"/>
          </p:nvPr>
        </p:nvSpPr>
        <p:spPr>
          <a:xfrm>
            <a:off x="865563" y="1904999"/>
            <a:ext cx="7501197" cy="4572001"/>
          </a:xfrm>
        </p:spPr>
        <p:txBody>
          <a:bodyPr>
            <a:normAutofit fontScale="92500"/>
          </a:bodyPr>
          <a:lstStyle/>
          <a:p>
            <a:pPr>
              <a:lnSpc>
                <a:spcPct val="80000"/>
              </a:lnSpc>
            </a:pPr>
            <a:r>
              <a:rPr lang="en-US" altLang="ko-KR" sz="2800" dirty="0">
                <a:latin typeface="+mj-lt"/>
                <a:ea typeface="Gulim" panose="020B0600000101010101" pitchFamily="34" charset="-127"/>
                <a:cs typeface="Calibri" panose="020F0502020204030204" pitchFamily="34" charset="0"/>
              </a:rPr>
              <a:t>Result approximates SRTF:</a:t>
            </a:r>
          </a:p>
          <a:p>
            <a:pPr lvl="1">
              <a:lnSpc>
                <a:spcPct val="80000"/>
              </a:lnSpc>
            </a:pPr>
            <a:r>
              <a:rPr lang="en-US" altLang="ko-KR" sz="2400" dirty="0">
                <a:latin typeface="+mj-lt"/>
                <a:ea typeface="Gulim" panose="020B0600000101010101" pitchFamily="34" charset="-127"/>
                <a:cs typeface="Calibri" panose="020F0502020204030204" pitchFamily="34" charset="0"/>
              </a:rPr>
              <a:t>CPU bound jobs drop like a rock</a:t>
            </a:r>
          </a:p>
          <a:p>
            <a:pPr lvl="1">
              <a:lnSpc>
                <a:spcPct val="80000"/>
              </a:lnSpc>
            </a:pPr>
            <a:r>
              <a:rPr lang="en-US" altLang="ko-KR" sz="2400" dirty="0">
                <a:latin typeface="+mj-lt"/>
                <a:ea typeface="Gulim" panose="020B0600000101010101" pitchFamily="34" charset="-127"/>
                <a:cs typeface="Calibri" panose="020F0502020204030204" pitchFamily="34" charset="0"/>
              </a:rPr>
              <a:t>Short-running I/O bound jobs stay near top</a:t>
            </a:r>
          </a:p>
          <a:p>
            <a:pPr>
              <a:lnSpc>
                <a:spcPct val="80000"/>
              </a:lnSpc>
            </a:pPr>
            <a:r>
              <a:rPr lang="en-US" altLang="ko-KR" sz="2800" dirty="0">
                <a:latin typeface="+mj-lt"/>
                <a:ea typeface="Gulim" panose="020B0600000101010101" pitchFamily="34" charset="-127"/>
                <a:cs typeface="Calibri" panose="020F0502020204030204" pitchFamily="34" charset="0"/>
              </a:rPr>
              <a:t>Scheduling must be done between the queues</a:t>
            </a:r>
          </a:p>
          <a:p>
            <a:pPr lvl="1">
              <a:lnSpc>
                <a:spcPct val="80000"/>
              </a:lnSpc>
            </a:pPr>
            <a:r>
              <a:rPr lang="en-US" altLang="ko-KR" sz="2400" u="sng" dirty="0">
                <a:latin typeface="+mj-lt"/>
                <a:ea typeface="Gulim" panose="020B0600000101010101" pitchFamily="34" charset="-127"/>
                <a:cs typeface="Calibri" panose="020F0502020204030204" pitchFamily="34" charset="0"/>
              </a:rPr>
              <a:t>Fixed priority scheduling</a:t>
            </a:r>
            <a:r>
              <a:rPr lang="en-US" altLang="ko-KR" sz="2400" dirty="0">
                <a:latin typeface="+mj-lt"/>
                <a:ea typeface="Gulim" panose="020B0600000101010101" pitchFamily="34" charset="-127"/>
                <a:cs typeface="Calibri" panose="020F0502020204030204" pitchFamily="34" charset="0"/>
              </a:rPr>
              <a:t>: </a:t>
            </a:r>
          </a:p>
          <a:p>
            <a:pPr lvl="2">
              <a:lnSpc>
                <a:spcPct val="80000"/>
              </a:lnSpc>
            </a:pPr>
            <a:r>
              <a:rPr lang="en-US" altLang="ko-KR" dirty="0">
                <a:latin typeface="+mj-lt"/>
                <a:ea typeface="Gulim" panose="020B0600000101010101" pitchFamily="34" charset="-127"/>
                <a:cs typeface="Calibri" panose="020F0502020204030204" pitchFamily="34" charset="0"/>
              </a:rPr>
              <a:t>Serve all from highest priority, then next priority, etc.</a:t>
            </a:r>
          </a:p>
          <a:p>
            <a:pPr lvl="2">
              <a:lnSpc>
                <a:spcPct val="80000"/>
              </a:lnSpc>
            </a:pPr>
            <a:r>
              <a:rPr lang="en-US" altLang="ko-KR" dirty="0">
                <a:latin typeface="+mj-lt"/>
                <a:ea typeface="Gulim" panose="020B0600000101010101" pitchFamily="34" charset="-127"/>
                <a:cs typeface="Calibri" panose="020F0502020204030204" pitchFamily="34" charset="0"/>
              </a:rPr>
              <a:t>But this tends to be unfair</a:t>
            </a:r>
          </a:p>
          <a:p>
            <a:pPr lvl="2">
              <a:lnSpc>
                <a:spcPct val="80000"/>
              </a:lnSpc>
            </a:pPr>
            <a:r>
              <a:rPr lang="en-US" altLang="ko-KR" dirty="0">
                <a:latin typeface="+mj-lt"/>
                <a:ea typeface="Gulim" panose="020B0600000101010101" pitchFamily="34" charset="-127"/>
                <a:cs typeface="Calibri" panose="020F0502020204030204" pitchFamily="34" charset="0"/>
              </a:rPr>
              <a:t>Example: </a:t>
            </a:r>
            <a:r>
              <a:rPr lang="en-US" altLang="ko-KR" dirty="0">
                <a:ea typeface="Gulim" panose="020B0600000101010101" pitchFamily="34" charset="-127"/>
                <a:cs typeface="Calibri Light" panose="020F0302020204030204" pitchFamily="34" charset="0"/>
              </a:rPr>
              <a:t>In Multics, people found a 10-year old job while shutting down</a:t>
            </a:r>
            <a:endParaRPr lang="en-US" altLang="ko-KR" dirty="0">
              <a:latin typeface="+mj-lt"/>
              <a:ea typeface="Gulim" panose="020B0600000101010101" pitchFamily="34" charset="-127"/>
              <a:cs typeface="Calibri" panose="020F0502020204030204" pitchFamily="34" charset="0"/>
            </a:endParaRPr>
          </a:p>
          <a:p>
            <a:pPr lvl="1">
              <a:lnSpc>
                <a:spcPct val="80000"/>
              </a:lnSpc>
            </a:pPr>
            <a:r>
              <a:rPr lang="en-US" altLang="ko-KR" sz="2400" u="sng" dirty="0">
                <a:latin typeface="+mj-lt"/>
                <a:ea typeface="Gulim" panose="020B0600000101010101" pitchFamily="34" charset="-127"/>
                <a:cs typeface="Calibri" panose="020F0502020204030204" pitchFamily="34" charset="0"/>
              </a:rPr>
              <a:t>Time slice:</a:t>
            </a:r>
          </a:p>
          <a:p>
            <a:pPr lvl="2">
              <a:lnSpc>
                <a:spcPct val="80000"/>
              </a:lnSpc>
            </a:pPr>
            <a:r>
              <a:rPr lang="en-US" altLang="ko-KR" dirty="0">
                <a:latin typeface="+mj-lt"/>
                <a:ea typeface="Gulim" panose="020B0600000101010101" pitchFamily="34" charset="-127"/>
                <a:cs typeface="Calibri" panose="020F0502020204030204" pitchFamily="34" charset="0"/>
              </a:rPr>
              <a:t>Each queue gets a certain amount of CPU time </a:t>
            </a:r>
          </a:p>
          <a:p>
            <a:pPr lvl="2">
              <a:lnSpc>
                <a:spcPct val="80000"/>
              </a:lnSpc>
            </a:pPr>
            <a:r>
              <a:rPr lang="en-US" altLang="ko-KR" dirty="0">
                <a:latin typeface="+mj-lt"/>
                <a:ea typeface="Gulim" panose="020B0600000101010101" pitchFamily="34" charset="-127"/>
                <a:cs typeface="Calibri" panose="020F0502020204030204" pitchFamily="34" charset="0"/>
              </a:rPr>
              <a:t>e.g., 70% to highest, 20% next, 10% lowest</a:t>
            </a:r>
          </a:p>
          <a:p>
            <a:pPr lvl="2">
              <a:lnSpc>
                <a:spcPct val="80000"/>
              </a:lnSpc>
            </a:pPr>
            <a:r>
              <a:rPr lang="en-US" altLang="ko-KR" dirty="0">
                <a:latin typeface="+mj-lt"/>
                <a:ea typeface="Gulim" panose="020B0600000101010101" pitchFamily="34" charset="-127"/>
                <a:cs typeface="Calibri" panose="020F0502020204030204" pitchFamily="34" charset="0"/>
              </a:rPr>
              <a:t>More fair compared to fixed priority, so this one used in practice</a:t>
            </a:r>
          </a:p>
        </p:txBody>
      </p:sp>
      <p:pic>
        <p:nvPicPr>
          <p:cNvPr id="4" name="Graphic 3" descr="Checkmark">
            <a:extLst>
              <a:ext uri="{FF2B5EF4-FFF2-40B4-BE49-F238E27FC236}">
                <a16:creationId xmlns:a16="http://schemas.microsoft.com/office/drawing/2014/main" id="{E548A50D-44B2-4205-91EA-6968FAB2D3E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21237" y="5132156"/>
            <a:ext cx="914400" cy="914400"/>
          </a:xfrm>
          <a:prstGeom prst="rect">
            <a:avLst/>
          </a:prstGeom>
        </p:spPr>
      </p:pic>
      <p:pic>
        <p:nvPicPr>
          <p:cNvPr id="6" name="Graphic 5" descr="Close">
            <a:extLst>
              <a:ext uri="{FF2B5EF4-FFF2-40B4-BE49-F238E27FC236}">
                <a16:creationId xmlns:a16="http://schemas.microsoft.com/office/drawing/2014/main" id="{CDA62D60-BD2C-4BDB-8DC1-6D9E445F63B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696200" y="3813854"/>
            <a:ext cx="914400" cy="914400"/>
          </a:xfrm>
          <a:prstGeom prst="rect">
            <a:avLst/>
          </a:prstGeom>
        </p:spPr>
      </p:pic>
    </p:spTree>
    <p:extLst>
      <p:ext uri="{BB962C8B-B14F-4D97-AF65-F5344CB8AC3E}">
        <p14:creationId xmlns:p14="http://schemas.microsoft.com/office/powerpoint/2010/main" val="535439501"/>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p:nvPr>
        </p:nvSpPr>
        <p:spPr/>
        <p:txBody>
          <a:bodyPr/>
          <a:lstStyle/>
          <a:p>
            <a:r>
              <a:rPr lang="en-US"/>
              <a:t>Summary</a:t>
            </a:r>
          </a:p>
        </p:txBody>
      </p:sp>
      <p:sp>
        <p:nvSpPr>
          <p:cNvPr id="84995" name="Content Placeholder 2"/>
          <p:cNvSpPr>
            <a:spLocks noGrp="1"/>
          </p:cNvSpPr>
          <p:nvPr>
            <p:ph idx="1"/>
          </p:nvPr>
        </p:nvSpPr>
        <p:spPr>
          <a:xfrm>
            <a:off x="777240" y="1676400"/>
            <a:ext cx="8103108" cy="4648200"/>
          </a:xfrm>
        </p:spPr>
        <p:txBody>
          <a:bodyPr>
            <a:normAutofit lnSpcReduction="10000"/>
          </a:bodyPr>
          <a:lstStyle/>
          <a:p>
            <a:r>
              <a:rPr lang="en-US" sz="2400" dirty="0"/>
              <a:t>FCFS is simple and minimizes overhead. </a:t>
            </a:r>
          </a:p>
          <a:p>
            <a:r>
              <a:rPr lang="en-US" sz="2400" dirty="0"/>
              <a:t>If tasks are variable in size, then FCFS can have very poor ART</a:t>
            </a:r>
          </a:p>
          <a:p>
            <a:r>
              <a:rPr lang="en-US" sz="2400" dirty="0"/>
              <a:t>If tasks are equal in size, FCFS is optimal in terms of ART</a:t>
            </a:r>
          </a:p>
          <a:p>
            <a:pPr lvl="1"/>
            <a:r>
              <a:rPr lang="en-US" sz="2200" dirty="0"/>
              <a:t>SRTF becomes equivalent to FCFS</a:t>
            </a:r>
          </a:p>
          <a:p>
            <a:pPr lvl="1"/>
            <a:r>
              <a:rPr lang="en-US" sz="2200" dirty="0"/>
              <a:t>RR would do increase ART significantly </a:t>
            </a:r>
          </a:p>
          <a:p>
            <a:r>
              <a:rPr lang="en-US" sz="2400" dirty="0"/>
              <a:t>SRTF is optimal in terms of ART </a:t>
            </a:r>
          </a:p>
          <a:p>
            <a:pPr lvl="1"/>
            <a:r>
              <a:rPr lang="en-US" sz="2200" dirty="0"/>
              <a:t>The only way to implement is for Kalman filter-like approximations for the individual CPU bursts</a:t>
            </a:r>
          </a:p>
          <a:p>
            <a:pPr lvl="1"/>
            <a:r>
              <a:rPr lang="en-US" sz="2200" dirty="0"/>
              <a:t>But NOT fair</a:t>
            </a:r>
          </a:p>
          <a:p>
            <a:pPr lvl="1"/>
            <a:r>
              <a:rPr lang="en-US" sz="2200" dirty="0"/>
              <a:t>We also do not have preemption – longer jobs can have very long waiting times, making them unresponsive</a:t>
            </a:r>
          </a:p>
          <a:p>
            <a:pPr lvl="1"/>
            <a:endParaRPr lang="en-US" sz="2200" dirty="0"/>
          </a:p>
          <a:p>
            <a:endParaRPr lang="en-US" sz="2400" dirty="0"/>
          </a:p>
        </p:txBody>
      </p:sp>
    </p:spTree>
    <p:extLst>
      <p:ext uri="{BB962C8B-B14F-4D97-AF65-F5344CB8AC3E}">
        <p14:creationId xmlns:p14="http://schemas.microsoft.com/office/powerpoint/2010/main" val="40068150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4995">
                                            <p:txEl>
                                              <p:pRg st="0" end="0"/>
                                            </p:txEl>
                                          </p:spTgt>
                                        </p:tgtEl>
                                        <p:attrNameLst>
                                          <p:attrName>style.visibility</p:attrName>
                                        </p:attrNameLst>
                                      </p:cBhvr>
                                      <p:to>
                                        <p:strVal val="visible"/>
                                      </p:to>
                                    </p:set>
                                    <p:anim calcmode="lin" valueType="num">
                                      <p:cBhvr additive="base">
                                        <p:cTn id="7" dur="500" fill="hold"/>
                                        <p:tgtEl>
                                          <p:spTgt spid="849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49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84995">
                                            <p:txEl>
                                              <p:pRg st="1" end="1"/>
                                            </p:txEl>
                                          </p:spTgt>
                                        </p:tgtEl>
                                        <p:attrNameLst>
                                          <p:attrName>style.visibility</p:attrName>
                                        </p:attrNameLst>
                                      </p:cBhvr>
                                      <p:to>
                                        <p:strVal val="visible"/>
                                      </p:to>
                                    </p:set>
                                    <p:anim calcmode="lin" valueType="num">
                                      <p:cBhvr additive="base">
                                        <p:cTn id="13" dur="500" fill="hold"/>
                                        <p:tgtEl>
                                          <p:spTgt spid="8499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49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84995">
                                            <p:txEl>
                                              <p:pRg st="2" end="2"/>
                                            </p:txEl>
                                          </p:spTgt>
                                        </p:tgtEl>
                                        <p:attrNameLst>
                                          <p:attrName>style.visibility</p:attrName>
                                        </p:attrNameLst>
                                      </p:cBhvr>
                                      <p:to>
                                        <p:strVal val="visible"/>
                                      </p:to>
                                    </p:set>
                                    <p:anim calcmode="lin" valueType="num">
                                      <p:cBhvr additive="base">
                                        <p:cTn id="19" dur="500" fill="hold"/>
                                        <p:tgtEl>
                                          <p:spTgt spid="8499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49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4995">
                                            <p:txEl>
                                              <p:pRg st="3" end="3"/>
                                            </p:txEl>
                                          </p:spTgt>
                                        </p:tgtEl>
                                        <p:attrNameLst>
                                          <p:attrName>style.visibility</p:attrName>
                                        </p:attrNameLst>
                                      </p:cBhvr>
                                      <p:to>
                                        <p:strVal val="visible"/>
                                      </p:to>
                                    </p:set>
                                    <p:anim calcmode="lin" valueType="num">
                                      <p:cBhvr additive="base">
                                        <p:cTn id="25" dur="500" fill="hold"/>
                                        <p:tgtEl>
                                          <p:spTgt spid="8499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499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4995">
                                            <p:txEl>
                                              <p:pRg st="4" end="4"/>
                                            </p:txEl>
                                          </p:spTgt>
                                        </p:tgtEl>
                                        <p:attrNameLst>
                                          <p:attrName>style.visibility</p:attrName>
                                        </p:attrNameLst>
                                      </p:cBhvr>
                                      <p:to>
                                        <p:strVal val="visible"/>
                                      </p:to>
                                    </p:set>
                                    <p:anim calcmode="lin" valueType="num">
                                      <p:cBhvr additive="base">
                                        <p:cTn id="31" dur="500" fill="hold"/>
                                        <p:tgtEl>
                                          <p:spTgt spid="8499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499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84995">
                                            <p:txEl>
                                              <p:pRg st="5" end="5"/>
                                            </p:txEl>
                                          </p:spTgt>
                                        </p:tgtEl>
                                        <p:attrNameLst>
                                          <p:attrName>style.visibility</p:attrName>
                                        </p:attrNameLst>
                                      </p:cBhvr>
                                      <p:to>
                                        <p:strVal val="visible"/>
                                      </p:to>
                                    </p:set>
                                    <p:anim calcmode="lin" valueType="num">
                                      <p:cBhvr additive="base">
                                        <p:cTn id="37" dur="500" fill="hold"/>
                                        <p:tgtEl>
                                          <p:spTgt spid="8499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499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84995">
                                            <p:txEl>
                                              <p:pRg st="6" end="6"/>
                                            </p:txEl>
                                          </p:spTgt>
                                        </p:tgtEl>
                                        <p:attrNameLst>
                                          <p:attrName>style.visibility</p:attrName>
                                        </p:attrNameLst>
                                      </p:cBhvr>
                                      <p:to>
                                        <p:strVal val="visible"/>
                                      </p:to>
                                    </p:set>
                                    <p:anim calcmode="lin" valueType="num">
                                      <p:cBhvr additive="base">
                                        <p:cTn id="43" dur="500" fill="hold"/>
                                        <p:tgtEl>
                                          <p:spTgt spid="8499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499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84995">
                                            <p:txEl>
                                              <p:pRg st="7" end="7"/>
                                            </p:txEl>
                                          </p:spTgt>
                                        </p:tgtEl>
                                        <p:attrNameLst>
                                          <p:attrName>style.visibility</p:attrName>
                                        </p:attrNameLst>
                                      </p:cBhvr>
                                      <p:to>
                                        <p:strVal val="visible"/>
                                      </p:to>
                                    </p:set>
                                    <p:anim calcmode="lin" valueType="num">
                                      <p:cBhvr additive="base">
                                        <p:cTn id="49" dur="500" fill="hold"/>
                                        <p:tgtEl>
                                          <p:spTgt spid="84995">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8499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84995">
                                            <p:txEl>
                                              <p:pRg st="8" end="8"/>
                                            </p:txEl>
                                          </p:spTgt>
                                        </p:tgtEl>
                                        <p:attrNameLst>
                                          <p:attrName>style.visibility</p:attrName>
                                        </p:attrNameLst>
                                      </p:cBhvr>
                                      <p:to>
                                        <p:strVal val="visible"/>
                                      </p:to>
                                    </p:set>
                                    <p:anim calcmode="lin" valueType="num">
                                      <p:cBhvr additive="base">
                                        <p:cTn id="55" dur="500" fill="hold"/>
                                        <p:tgtEl>
                                          <p:spTgt spid="84995">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8499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p:cNvSpPr>
            <a:spLocks noGrp="1"/>
          </p:cNvSpPr>
          <p:nvPr>
            <p:ph type="title"/>
          </p:nvPr>
        </p:nvSpPr>
        <p:spPr/>
        <p:txBody>
          <a:bodyPr/>
          <a:lstStyle/>
          <a:p>
            <a:r>
              <a:rPr lang="en-US"/>
              <a:t>Summary (contd.)</a:t>
            </a:r>
          </a:p>
        </p:txBody>
      </p:sp>
      <p:sp>
        <p:nvSpPr>
          <p:cNvPr id="86019" name="Content Placeholder 2"/>
          <p:cNvSpPr>
            <a:spLocks noGrp="1"/>
          </p:cNvSpPr>
          <p:nvPr>
            <p:ph idx="1"/>
          </p:nvPr>
        </p:nvSpPr>
        <p:spPr>
          <a:xfrm>
            <a:off x="822960" y="1737361"/>
            <a:ext cx="7909958" cy="4358640"/>
          </a:xfrm>
        </p:spPr>
        <p:txBody>
          <a:bodyPr>
            <a:normAutofit fontScale="85000" lnSpcReduction="20000"/>
          </a:bodyPr>
          <a:lstStyle/>
          <a:p>
            <a:r>
              <a:rPr lang="en-US" sz="2400" dirty="0"/>
              <a:t>If tasks are equal in size, RR will have poor ART</a:t>
            </a:r>
          </a:p>
          <a:p>
            <a:r>
              <a:rPr lang="en-US" sz="2400" dirty="0"/>
              <a:t>RR works poorly on a mix of CPU and I/O bound tasks</a:t>
            </a:r>
          </a:p>
          <a:p>
            <a:pPr lvl="1"/>
            <a:r>
              <a:rPr lang="en-US" sz="2100" dirty="0"/>
              <a:t>SJF is hugely beneficial in this case </a:t>
            </a:r>
          </a:p>
          <a:p>
            <a:r>
              <a:rPr lang="en-US" sz="2400" dirty="0"/>
              <a:t>RR avoids starvation and is fair</a:t>
            </a:r>
          </a:p>
          <a:p>
            <a:r>
              <a:rPr lang="en-US" sz="2400" dirty="0"/>
              <a:t>To avoid the downsides of RR and SRTF, we want something in the middle</a:t>
            </a:r>
          </a:p>
          <a:p>
            <a:pPr lvl="1"/>
            <a:r>
              <a:rPr lang="en-US" sz="2200" dirty="0"/>
              <a:t>That would combine the good sides of both</a:t>
            </a:r>
          </a:p>
          <a:p>
            <a:r>
              <a:rPr lang="en-US" sz="2400" dirty="0"/>
              <a:t>MFQ scheduler is the most practical – answer to our prayer</a:t>
            </a:r>
          </a:p>
          <a:p>
            <a:pPr lvl="1"/>
            <a:r>
              <a:rPr lang="en-US" sz="2100" dirty="0"/>
              <a:t>Approximates SJF while running just RR for each queue, no need to run any adaptive algorithm got the CPU bursts</a:t>
            </a:r>
          </a:p>
          <a:p>
            <a:pPr lvl="1"/>
            <a:r>
              <a:rPr lang="en-US" sz="2100" dirty="0"/>
              <a:t>Achieves a balance between responsiveness, low overhead, and fairness</a:t>
            </a:r>
          </a:p>
          <a:p>
            <a:pPr lvl="1"/>
            <a:r>
              <a:rPr lang="en-US" sz="2100" dirty="0"/>
              <a:t>Good for mixed workloads (user typing and long CPU computations running simultaneously)</a:t>
            </a:r>
          </a:p>
          <a:p>
            <a:pPr>
              <a:buFontTx/>
              <a:buNone/>
            </a:pPr>
            <a:endParaRPr lang="en-US" sz="2400" dirty="0"/>
          </a:p>
        </p:txBody>
      </p:sp>
    </p:spTree>
    <p:extLst>
      <p:ext uri="{BB962C8B-B14F-4D97-AF65-F5344CB8AC3E}">
        <p14:creationId xmlns:p14="http://schemas.microsoft.com/office/powerpoint/2010/main" val="3265345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anim calcmode="lin" valueType="num">
                                      <p:cBhvr additive="base">
                                        <p:cTn id="7" dur="500" fill="hold"/>
                                        <p:tgtEl>
                                          <p:spTgt spid="860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60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86019">
                                            <p:txEl>
                                              <p:pRg st="1" end="1"/>
                                            </p:txEl>
                                          </p:spTgt>
                                        </p:tgtEl>
                                        <p:attrNameLst>
                                          <p:attrName>style.visibility</p:attrName>
                                        </p:attrNameLst>
                                      </p:cBhvr>
                                      <p:to>
                                        <p:strVal val="visible"/>
                                      </p:to>
                                    </p:set>
                                    <p:anim calcmode="lin" valueType="num">
                                      <p:cBhvr additive="base">
                                        <p:cTn id="13" dur="500" fill="hold"/>
                                        <p:tgtEl>
                                          <p:spTgt spid="8601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60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6019">
                                            <p:txEl>
                                              <p:pRg st="2" end="2"/>
                                            </p:txEl>
                                          </p:spTgt>
                                        </p:tgtEl>
                                        <p:attrNameLst>
                                          <p:attrName>style.visibility</p:attrName>
                                        </p:attrNameLst>
                                      </p:cBhvr>
                                      <p:to>
                                        <p:strVal val="visible"/>
                                      </p:to>
                                    </p:set>
                                    <p:anim calcmode="lin" valueType="num">
                                      <p:cBhvr additive="base">
                                        <p:cTn id="19" dur="500" fill="hold"/>
                                        <p:tgtEl>
                                          <p:spTgt spid="8601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601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6019">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6019">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6019">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6019">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86019">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86019">
                                            <p:txEl>
                                              <p:pRg st="8" end="8"/>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8601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Process Scheduling – More Specifically</a:t>
            </a:r>
          </a:p>
        </p:txBody>
      </p:sp>
      <p:grpSp>
        <p:nvGrpSpPr>
          <p:cNvPr id="7" name="Group 6"/>
          <p:cNvGrpSpPr/>
          <p:nvPr/>
        </p:nvGrpSpPr>
        <p:grpSpPr>
          <a:xfrm>
            <a:off x="359489" y="3268661"/>
            <a:ext cx="8431212" cy="1920875"/>
            <a:chOff x="442913" y="4784725"/>
            <a:chExt cx="8431212" cy="1920875"/>
          </a:xfrm>
          <a:solidFill>
            <a:schemeClr val="accent5">
              <a:lumMod val="60000"/>
              <a:lumOff val="40000"/>
            </a:schemeClr>
          </a:solidFill>
        </p:grpSpPr>
        <p:sp>
          <p:nvSpPr>
            <p:cNvPr id="8" name="Oval 4"/>
            <p:cNvSpPr>
              <a:spLocks noChangeArrowheads="1"/>
            </p:cNvSpPr>
            <p:nvPr/>
          </p:nvSpPr>
          <p:spPr bwMode="auto">
            <a:xfrm>
              <a:off x="1758950" y="5041900"/>
              <a:ext cx="1358900" cy="596900"/>
            </a:xfrm>
            <a:prstGeom prst="ellipse">
              <a:avLst/>
            </a:prstGeom>
            <a:grpFill/>
            <a:ln w="12700">
              <a:solidFill>
                <a:schemeClr val="accent2"/>
              </a:solidFill>
              <a:round/>
              <a:headEnd/>
              <a:tailEnd/>
            </a:ln>
          </p:spPr>
          <p:txBody>
            <a:bodyPr wrap="none" lIns="90488" tIns="44450" rIns="90488" bIns="44450"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b="1">
                  <a:solidFill>
                    <a:srgbClr val="0066FF"/>
                  </a:solidFill>
                </a:rPr>
                <a:t>ready</a:t>
              </a:r>
            </a:p>
          </p:txBody>
        </p:sp>
        <p:sp>
          <p:nvSpPr>
            <p:cNvPr id="9" name="Oval 5"/>
            <p:cNvSpPr>
              <a:spLocks noChangeArrowheads="1"/>
            </p:cNvSpPr>
            <p:nvPr/>
          </p:nvSpPr>
          <p:spPr bwMode="auto">
            <a:xfrm>
              <a:off x="5416550" y="5041900"/>
              <a:ext cx="1358900" cy="596900"/>
            </a:xfrm>
            <a:prstGeom prst="ellipse">
              <a:avLst/>
            </a:prstGeom>
            <a:grpFill/>
            <a:ln w="12700">
              <a:solidFill>
                <a:schemeClr val="accent2"/>
              </a:solidFill>
              <a:round/>
              <a:headEnd/>
              <a:tailEnd/>
            </a:ln>
          </p:spPr>
          <p:txBody>
            <a:bodyPr wrap="none" lIns="90488" tIns="44450" rIns="90488" bIns="44450"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b="1">
                  <a:solidFill>
                    <a:srgbClr val="0066FF"/>
                  </a:solidFill>
                </a:rPr>
                <a:t>running</a:t>
              </a:r>
            </a:p>
          </p:txBody>
        </p:sp>
        <p:sp>
          <p:nvSpPr>
            <p:cNvPr id="10" name="Oval 6"/>
            <p:cNvSpPr>
              <a:spLocks noChangeArrowheads="1"/>
            </p:cNvSpPr>
            <p:nvPr/>
          </p:nvSpPr>
          <p:spPr bwMode="auto">
            <a:xfrm>
              <a:off x="3587750" y="6108700"/>
              <a:ext cx="1358900" cy="596900"/>
            </a:xfrm>
            <a:prstGeom prst="ellipse">
              <a:avLst/>
            </a:prstGeom>
            <a:grpFill/>
            <a:ln w="12700">
              <a:solidFill>
                <a:schemeClr val="accent2"/>
              </a:solidFill>
              <a:round/>
              <a:headEnd/>
              <a:tailEnd/>
            </a:ln>
          </p:spPr>
          <p:txBody>
            <a:bodyPr wrap="none" lIns="90488" tIns="44450" rIns="90488" bIns="44450"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b="1">
                  <a:solidFill>
                    <a:srgbClr val="0066FF"/>
                  </a:solidFill>
                </a:rPr>
                <a:t>blocked</a:t>
              </a:r>
            </a:p>
          </p:txBody>
        </p:sp>
        <p:sp>
          <p:nvSpPr>
            <p:cNvPr id="11" name="Line 7"/>
            <p:cNvSpPr>
              <a:spLocks noChangeShapeType="1"/>
            </p:cNvSpPr>
            <p:nvPr/>
          </p:nvSpPr>
          <p:spPr bwMode="auto">
            <a:xfrm>
              <a:off x="1225550" y="5340350"/>
              <a:ext cx="520700" cy="0"/>
            </a:xfrm>
            <a:prstGeom prst="line">
              <a:avLst/>
            </a:prstGeom>
            <a:grpFill/>
            <a:ln w="12700">
              <a:solidFill>
                <a:schemeClr val="tx1"/>
              </a:solidFill>
              <a:round/>
              <a:headEnd/>
              <a:tailEnd type="triangle" w="med" len="med"/>
            </a:ln>
          </p:spPr>
          <p:txBody>
            <a:bodyPr wrap="none" anchor="ctr"/>
            <a:lstStyle/>
            <a:p>
              <a:endParaRPr lang="en-US"/>
            </a:p>
          </p:txBody>
        </p:sp>
        <p:sp>
          <p:nvSpPr>
            <p:cNvPr id="12" name="Line 8"/>
            <p:cNvSpPr>
              <a:spLocks noChangeShapeType="1"/>
            </p:cNvSpPr>
            <p:nvPr/>
          </p:nvSpPr>
          <p:spPr bwMode="auto">
            <a:xfrm>
              <a:off x="6788150" y="5340350"/>
              <a:ext cx="520700" cy="0"/>
            </a:xfrm>
            <a:prstGeom prst="line">
              <a:avLst/>
            </a:prstGeom>
            <a:grpFill/>
            <a:ln w="12700">
              <a:solidFill>
                <a:schemeClr val="tx1"/>
              </a:solidFill>
              <a:round/>
              <a:headEnd/>
              <a:tailEnd type="triangle" w="med" len="med"/>
            </a:ln>
          </p:spPr>
          <p:txBody>
            <a:bodyPr wrap="none" anchor="ctr"/>
            <a:lstStyle/>
            <a:p>
              <a:endParaRPr lang="en-US"/>
            </a:p>
          </p:txBody>
        </p:sp>
        <p:sp>
          <p:nvSpPr>
            <p:cNvPr id="13" name="Rectangle 9"/>
            <p:cNvSpPr>
              <a:spLocks noChangeArrowheads="1"/>
            </p:cNvSpPr>
            <p:nvPr/>
          </p:nvSpPr>
          <p:spPr bwMode="auto">
            <a:xfrm>
              <a:off x="7358063" y="5165725"/>
              <a:ext cx="1516062" cy="644525"/>
            </a:xfrm>
            <a:prstGeom prst="rect">
              <a:avLst/>
            </a:prstGeom>
            <a:grp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t>Exit</a:t>
              </a:r>
            </a:p>
            <a:p>
              <a:r>
                <a:rPr lang="en-US" sz="1800"/>
                <a:t>(</a:t>
              </a:r>
              <a:r>
                <a:rPr lang="en-US" sz="1800" b="1">
                  <a:solidFill>
                    <a:srgbClr val="0066FF"/>
                  </a:solidFill>
                </a:rPr>
                <a:t>terminated</a:t>
              </a:r>
              <a:r>
                <a:rPr lang="en-US" sz="1800"/>
                <a:t>)</a:t>
              </a:r>
            </a:p>
          </p:txBody>
        </p:sp>
        <p:sp>
          <p:nvSpPr>
            <p:cNvPr id="14" name="Rectangle 10"/>
            <p:cNvSpPr>
              <a:spLocks noChangeArrowheads="1"/>
            </p:cNvSpPr>
            <p:nvPr/>
          </p:nvSpPr>
          <p:spPr bwMode="auto">
            <a:xfrm>
              <a:off x="442913" y="5165725"/>
              <a:ext cx="874712" cy="644525"/>
            </a:xfrm>
            <a:prstGeom prst="rect">
              <a:avLst/>
            </a:prstGeom>
            <a:grp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t>Create</a:t>
              </a:r>
            </a:p>
            <a:p>
              <a:r>
                <a:rPr lang="en-US" sz="1800"/>
                <a:t>(</a:t>
              </a:r>
              <a:r>
                <a:rPr lang="en-US" sz="1800" b="1">
                  <a:solidFill>
                    <a:srgbClr val="0066FF"/>
                  </a:solidFill>
                </a:rPr>
                <a:t>new</a:t>
              </a:r>
              <a:r>
                <a:rPr lang="en-US" sz="1800"/>
                <a:t>)</a:t>
              </a:r>
            </a:p>
          </p:txBody>
        </p:sp>
        <p:sp>
          <p:nvSpPr>
            <p:cNvPr id="15" name="Line 11"/>
            <p:cNvSpPr>
              <a:spLocks noChangeShapeType="1"/>
            </p:cNvSpPr>
            <p:nvPr/>
          </p:nvSpPr>
          <p:spPr bwMode="auto">
            <a:xfrm>
              <a:off x="3054350" y="5111750"/>
              <a:ext cx="2425700" cy="0"/>
            </a:xfrm>
            <a:prstGeom prst="line">
              <a:avLst/>
            </a:prstGeom>
            <a:grpFill/>
            <a:ln w="12700">
              <a:solidFill>
                <a:schemeClr val="tx1"/>
              </a:solidFill>
              <a:round/>
              <a:headEnd type="triangle" w="med" len="med"/>
              <a:tailEnd/>
            </a:ln>
          </p:spPr>
          <p:txBody>
            <a:bodyPr wrap="none" anchor="ctr"/>
            <a:lstStyle/>
            <a:p>
              <a:endParaRPr lang="en-US"/>
            </a:p>
          </p:txBody>
        </p:sp>
        <p:sp>
          <p:nvSpPr>
            <p:cNvPr id="16" name="Line 12"/>
            <p:cNvSpPr>
              <a:spLocks noChangeShapeType="1"/>
            </p:cNvSpPr>
            <p:nvPr/>
          </p:nvSpPr>
          <p:spPr bwMode="auto">
            <a:xfrm>
              <a:off x="3054350" y="5568950"/>
              <a:ext cx="2425700" cy="0"/>
            </a:xfrm>
            <a:prstGeom prst="line">
              <a:avLst/>
            </a:prstGeom>
            <a:grpFill/>
            <a:ln w="12700">
              <a:solidFill>
                <a:schemeClr val="tx1"/>
              </a:solidFill>
              <a:round/>
              <a:headEnd/>
              <a:tailEnd type="triangle" w="med" len="med"/>
            </a:ln>
          </p:spPr>
          <p:txBody>
            <a:bodyPr wrap="none" anchor="ctr"/>
            <a:lstStyle/>
            <a:p>
              <a:endParaRPr lang="en-US"/>
            </a:p>
          </p:txBody>
        </p:sp>
        <p:sp>
          <p:nvSpPr>
            <p:cNvPr id="17" name="Rectangle 13"/>
            <p:cNvSpPr>
              <a:spLocks noChangeArrowheads="1"/>
            </p:cNvSpPr>
            <p:nvPr/>
          </p:nvSpPr>
          <p:spPr bwMode="auto">
            <a:xfrm>
              <a:off x="3795713" y="4784725"/>
              <a:ext cx="1036637" cy="363538"/>
            </a:xfrm>
            <a:prstGeom prst="rect">
              <a:avLst/>
            </a:prstGeom>
            <a:grp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t>preempt</a:t>
              </a:r>
            </a:p>
          </p:txBody>
        </p:sp>
        <p:sp>
          <p:nvSpPr>
            <p:cNvPr id="18" name="Rectangle 14"/>
            <p:cNvSpPr>
              <a:spLocks noChangeArrowheads="1"/>
            </p:cNvSpPr>
            <p:nvPr/>
          </p:nvSpPr>
          <p:spPr bwMode="auto">
            <a:xfrm>
              <a:off x="3795713" y="5546725"/>
              <a:ext cx="1038225" cy="363538"/>
            </a:xfrm>
            <a:prstGeom prst="rect">
              <a:avLst/>
            </a:prstGeom>
            <a:grp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t>dispatch</a:t>
              </a:r>
            </a:p>
          </p:txBody>
        </p:sp>
        <p:sp>
          <p:nvSpPr>
            <p:cNvPr id="19" name="Line 15"/>
            <p:cNvSpPr>
              <a:spLocks noChangeShapeType="1"/>
            </p:cNvSpPr>
            <p:nvPr/>
          </p:nvSpPr>
          <p:spPr bwMode="auto">
            <a:xfrm flipH="1">
              <a:off x="4870450" y="5651500"/>
              <a:ext cx="850900" cy="596900"/>
            </a:xfrm>
            <a:prstGeom prst="line">
              <a:avLst/>
            </a:prstGeom>
            <a:grpFill/>
            <a:ln w="12700">
              <a:solidFill>
                <a:schemeClr val="tx1"/>
              </a:solidFill>
              <a:round/>
              <a:headEnd/>
              <a:tailEnd type="triangle" w="med" len="med"/>
            </a:ln>
          </p:spPr>
          <p:txBody>
            <a:bodyPr wrap="none" anchor="ctr"/>
            <a:lstStyle/>
            <a:p>
              <a:endParaRPr lang="en-US"/>
            </a:p>
          </p:txBody>
        </p:sp>
        <p:sp>
          <p:nvSpPr>
            <p:cNvPr id="20" name="Rectangle 16"/>
            <p:cNvSpPr>
              <a:spLocks noChangeArrowheads="1"/>
            </p:cNvSpPr>
            <p:nvPr/>
          </p:nvSpPr>
          <p:spPr bwMode="auto">
            <a:xfrm>
              <a:off x="5029200" y="6029325"/>
              <a:ext cx="1862138" cy="366713"/>
            </a:xfrm>
            <a:prstGeom prst="rect">
              <a:avLst/>
            </a:prstGeom>
            <a:grp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t>I/O or event wait</a:t>
              </a:r>
            </a:p>
          </p:txBody>
        </p:sp>
        <p:sp>
          <p:nvSpPr>
            <p:cNvPr id="21" name="Line 17"/>
            <p:cNvSpPr>
              <a:spLocks noChangeShapeType="1"/>
            </p:cNvSpPr>
            <p:nvPr/>
          </p:nvSpPr>
          <p:spPr bwMode="auto">
            <a:xfrm flipH="1" flipV="1">
              <a:off x="2813050" y="5638800"/>
              <a:ext cx="850900" cy="622300"/>
            </a:xfrm>
            <a:prstGeom prst="line">
              <a:avLst/>
            </a:prstGeom>
            <a:grpFill/>
            <a:ln w="12700">
              <a:solidFill>
                <a:schemeClr val="tx1"/>
              </a:solidFill>
              <a:round/>
              <a:headEnd/>
              <a:tailEnd type="triangle" w="med" len="med"/>
            </a:ln>
          </p:spPr>
          <p:txBody>
            <a:bodyPr wrap="none" anchor="ctr"/>
            <a:lstStyle/>
            <a:p>
              <a:endParaRPr lang="en-US"/>
            </a:p>
          </p:txBody>
        </p:sp>
        <p:sp>
          <p:nvSpPr>
            <p:cNvPr id="22" name="Rectangle 18"/>
            <p:cNvSpPr>
              <a:spLocks noChangeArrowheads="1"/>
            </p:cNvSpPr>
            <p:nvPr/>
          </p:nvSpPr>
          <p:spPr bwMode="auto">
            <a:xfrm>
              <a:off x="1905000" y="5873750"/>
              <a:ext cx="1773238" cy="644525"/>
            </a:xfrm>
            <a:prstGeom prst="rect">
              <a:avLst/>
            </a:prstGeom>
            <a:grp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t>I/O or </a:t>
              </a:r>
            </a:p>
            <a:p>
              <a:r>
                <a:rPr lang="en-US" sz="1800"/>
                <a:t>Event complete</a:t>
              </a:r>
            </a:p>
          </p:txBody>
        </p:sp>
      </p:grpSp>
      <p:sp>
        <p:nvSpPr>
          <p:cNvPr id="4" name="Rectangle 3"/>
          <p:cNvSpPr/>
          <p:nvPr/>
        </p:nvSpPr>
        <p:spPr>
          <a:xfrm>
            <a:off x="914400" y="2667000"/>
            <a:ext cx="533400" cy="6016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
            </a:r>
            <a:r>
              <a:rPr lang="en-US" baseline="-25000" dirty="0"/>
              <a:t>1</a:t>
            </a:r>
          </a:p>
        </p:txBody>
      </p:sp>
      <p:sp>
        <p:nvSpPr>
          <p:cNvPr id="24" name="Rectangle 23"/>
          <p:cNvSpPr/>
          <p:nvPr/>
        </p:nvSpPr>
        <p:spPr>
          <a:xfrm>
            <a:off x="1554876" y="2666999"/>
            <a:ext cx="533400" cy="6016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
            </a:r>
            <a:r>
              <a:rPr lang="en-US" baseline="-25000" dirty="0"/>
              <a:t>2</a:t>
            </a:r>
          </a:p>
        </p:txBody>
      </p:sp>
      <p:sp>
        <p:nvSpPr>
          <p:cNvPr id="26" name="Rectangle 25"/>
          <p:cNvSpPr/>
          <p:nvPr/>
        </p:nvSpPr>
        <p:spPr>
          <a:xfrm>
            <a:off x="2590800" y="2667000"/>
            <a:ext cx="533400" cy="6016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a:t>
            </a:r>
            <a:r>
              <a:rPr lang="en-US" baseline="-25000" dirty="0" err="1"/>
              <a:t>n</a:t>
            </a:r>
            <a:endParaRPr lang="en-US" baseline="-25000" dirty="0"/>
          </a:p>
        </p:txBody>
      </p:sp>
      <p:sp>
        <p:nvSpPr>
          <p:cNvPr id="5" name="TextBox 4"/>
          <p:cNvSpPr txBox="1"/>
          <p:nvPr/>
        </p:nvSpPr>
        <p:spPr>
          <a:xfrm>
            <a:off x="2143236" y="2683393"/>
            <a:ext cx="413896" cy="461665"/>
          </a:xfrm>
          <a:prstGeom prst="rect">
            <a:avLst/>
          </a:prstGeom>
          <a:noFill/>
        </p:spPr>
        <p:txBody>
          <a:bodyPr wrap="none" rtlCol="0">
            <a:spAutoFit/>
          </a:bodyPr>
          <a:lstStyle/>
          <a:p>
            <a:r>
              <a:rPr lang="en-US" sz="2400" b="1" dirty="0"/>
              <a:t>…</a:t>
            </a:r>
          </a:p>
        </p:txBody>
      </p:sp>
      <p:grpSp>
        <p:nvGrpSpPr>
          <p:cNvPr id="34" name="Group 33"/>
          <p:cNvGrpSpPr/>
          <p:nvPr/>
        </p:nvGrpSpPr>
        <p:grpSpPr>
          <a:xfrm>
            <a:off x="533400" y="2093117"/>
            <a:ext cx="7620000" cy="1488283"/>
            <a:chOff x="533400" y="2093117"/>
            <a:chExt cx="7620000" cy="1488283"/>
          </a:xfrm>
        </p:grpSpPr>
        <p:sp>
          <p:nvSpPr>
            <p:cNvPr id="28" name="Oval 27"/>
            <p:cNvSpPr/>
            <p:nvPr/>
          </p:nvSpPr>
          <p:spPr>
            <a:xfrm>
              <a:off x="533400" y="2438400"/>
              <a:ext cx="2909014" cy="1143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Elbow Connector 29"/>
            <p:cNvCxnSpPr>
              <a:stCxn id="28" idx="6"/>
              <a:endCxn id="31" idx="1"/>
            </p:cNvCxnSpPr>
            <p:nvPr/>
          </p:nvCxnSpPr>
          <p:spPr>
            <a:xfrm flipV="1">
              <a:off x="3442414" y="2508616"/>
              <a:ext cx="2116137" cy="501284"/>
            </a:xfrm>
            <a:prstGeom prst="bentConnector3">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558551" y="2093117"/>
              <a:ext cx="2594849" cy="830997"/>
            </a:xfrm>
            <a:prstGeom prst="rect">
              <a:avLst/>
            </a:prstGeom>
            <a:noFill/>
          </p:spPr>
          <p:txBody>
            <a:bodyPr wrap="square" rtlCol="0">
              <a:spAutoFit/>
            </a:bodyPr>
            <a:lstStyle/>
            <a:p>
              <a:r>
                <a:rPr lang="en-US" sz="2400" dirty="0">
                  <a:solidFill>
                    <a:srgbClr val="FF0000"/>
                  </a:solidFill>
                </a:rPr>
                <a:t>Which one to dispatch???</a:t>
              </a:r>
            </a:p>
          </p:txBody>
        </p:sp>
      </p:grpSp>
    </p:spTree>
    <p:extLst>
      <p:ext uri="{BB962C8B-B14F-4D97-AF65-F5344CB8AC3E}">
        <p14:creationId xmlns:p14="http://schemas.microsoft.com/office/powerpoint/2010/main" val="1519069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908187" y="79921"/>
            <a:ext cx="7200900" cy="808092"/>
          </a:xfrm>
        </p:spPr>
        <p:txBody>
          <a:bodyPr lIns="90488" tIns="44450" rIns="90488" bIns="44450"/>
          <a:lstStyle/>
          <a:p>
            <a:r>
              <a:rPr lang="en-US" altLang="en-US" dirty="0"/>
              <a:t>Overall Idea</a:t>
            </a:r>
          </a:p>
        </p:txBody>
      </p:sp>
      <p:sp>
        <p:nvSpPr>
          <p:cNvPr id="36867" name="Rectangle 3"/>
          <p:cNvSpPr>
            <a:spLocks noGrp="1" noChangeArrowheads="1"/>
          </p:cNvSpPr>
          <p:nvPr>
            <p:ph idx="1"/>
          </p:nvPr>
        </p:nvSpPr>
        <p:spPr>
          <a:xfrm>
            <a:off x="890587" y="685800"/>
            <a:ext cx="7941531" cy="6019800"/>
          </a:xfrm>
        </p:spPr>
        <p:txBody>
          <a:bodyPr lIns="90488" tIns="44450" rIns="90488" bIns="44450">
            <a:normAutofit/>
          </a:bodyPr>
          <a:lstStyle/>
          <a:p>
            <a:pPr marL="0" indent="0">
              <a:buNone/>
            </a:pPr>
            <a:r>
              <a:rPr lang="en-US" altLang="en-US" dirty="0">
                <a:cs typeface="Calibri Light" panose="020F0302020204030204" pitchFamily="34" charset="0"/>
              </a:rPr>
              <a:t>If there were no other processes, a process’s life would look like the following:</a:t>
            </a:r>
          </a:p>
          <a:p>
            <a:pPr marL="0" indent="0">
              <a:buNone/>
            </a:pPr>
            <a:endParaRPr lang="en-US" altLang="en-US" dirty="0">
              <a:cs typeface="Calibri Light" panose="020F0302020204030204" pitchFamily="34" charset="0"/>
            </a:endParaRPr>
          </a:p>
          <a:p>
            <a:pPr marL="0" indent="0">
              <a:buNone/>
            </a:pPr>
            <a:br>
              <a:rPr lang="en-US" altLang="en-US" dirty="0">
                <a:cs typeface="Calibri Light" panose="020F0302020204030204" pitchFamily="34" charset="0"/>
              </a:rPr>
            </a:br>
            <a:br>
              <a:rPr lang="en-US" altLang="en-US" dirty="0">
                <a:cs typeface="Calibri Light" panose="020F0302020204030204" pitchFamily="34" charset="0"/>
              </a:rPr>
            </a:br>
            <a:r>
              <a:rPr lang="en-US" altLang="en-US" dirty="0">
                <a:cs typeface="Calibri Light" panose="020F0302020204030204" pitchFamily="34" charset="0"/>
              </a:rPr>
              <a:t>However, since there are other processes, each process is slowed down by waits in Ready and Blocked queues:</a:t>
            </a:r>
          </a:p>
          <a:p>
            <a:pPr lvl="1"/>
            <a:r>
              <a:rPr lang="en-US" altLang="en-US" sz="1800" dirty="0">
                <a:cs typeface="Calibri Light" panose="020F0302020204030204" pitchFamily="34" charset="0"/>
              </a:rPr>
              <a:t>Think of CPU and I/O devices as servers in the bank, where people must wait in line to get service</a:t>
            </a:r>
            <a:r>
              <a:rPr lang="en-US" altLang="en-US" dirty="0">
                <a:cs typeface="Calibri Light" panose="020F0302020204030204" pitchFamily="34" charset="0"/>
              </a:rPr>
              <a:t>	</a:t>
            </a:r>
          </a:p>
          <a:p>
            <a:pPr lvl="1"/>
            <a:endParaRPr lang="en-US" altLang="en-US" dirty="0">
              <a:cs typeface="Calibri Light" panose="020F0302020204030204" pitchFamily="34" charset="0"/>
            </a:endParaRPr>
          </a:p>
          <a:p>
            <a:pPr lvl="1"/>
            <a:endParaRPr lang="en-US" altLang="en-US" dirty="0">
              <a:cs typeface="Calibri Light" panose="020F0302020204030204" pitchFamily="34" charset="0"/>
            </a:endParaRPr>
          </a:p>
          <a:p>
            <a:pPr lvl="1"/>
            <a:endParaRPr lang="en-US" altLang="en-US" dirty="0">
              <a:cs typeface="Calibri Light" panose="020F0302020204030204" pitchFamily="34" charset="0"/>
            </a:endParaRPr>
          </a:p>
          <a:p>
            <a:pPr lvl="1"/>
            <a:endParaRPr lang="en-US" altLang="en-US" dirty="0">
              <a:cs typeface="Calibri Light" panose="020F0302020204030204" pitchFamily="34" charset="0"/>
            </a:endParaRPr>
          </a:p>
          <a:p>
            <a:pPr marL="0" indent="0">
              <a:buNone/>
            </a:pPr>
            <a:r>
              <a:rPr lang="en-US" altLang="en-US" dirty="0">
                <a:cs typeface="Calibri Light" panose="020F0302020204030204" pitchFamily="34" charset="0"/>
              </a:rPr>
              <a:t>Now, the scheduler’s goal is to minimize these Wait times in some aggregate sense, especially in the Ready queue</a:t>
            </a:r>
          </a:p>
          <a:p>
            <a:pPr lvl="1"/>
            <a:r>
              <a:rPr lang="en-US" altLang="en-US" sz="1800" dirty="0">
                <a:cs typeface="Calibri Light" panose="020F0302020204030204" pitchFamily="34" charset="0"/>
              </a:rPr>
              <a:t>Our focus is </a:t>
            </a:r>
            <a:r>
              <a:rPr lang="en-US" altLang="en-US" sz="1800" dirty="0">
                <a:solidFill>
                  <a:srgbClr val="FF0000"/>
                </a:solidFill>
                <a:cs typeface="Calibri Light" panose="020F0302020204030204" pitchFamily="34" charset="0"/>
              </a:rPr>
              <a:t>CPU scheduler </a:t>
            </a:r>
          </a:p>
          <a:p>
            <a:pPr lvl="1"/>
            <a:r>
              <a:rPr lang="en-US" altLang="en-US" sz="1800" dirty="0">
                <a:solidFill>
                  <a:schemeClr val="tx1"/>
                </a:solidFill>
                <a:cs typeface="Calibri Light" panose="020F0302020204030204" pitchFamily="34" charset="0"/>
              </a:rPr>
              <a:t>There are other schedulers (e.g., I/O schedulers) are not our focus</a:t>
            </a:r>
          </a:p>
          <a:p>
            <a:pPr lvl="1"/>
            <a:endParaRPr lang="en-US" altLang="en-US" dirty="0">
              <a:cs typeface="Calibri Light" panose="020F0302020204030204" pitchFamily="34" charset="0"/>
            </a:endParaRPr>
          </a:p>
          <a:p>
            <a:pPr lvl="1"/>
            <a:endParaRPr lang="en-US" altLang="en-US" dirty="0">
              <a:cs typeface="Calibri Light" panose="020F0302020204030204" pitchFamily="34" charset="0"/>
            </a:endParaRPr>
          </a:p>
          <a:p>
            <a:pPr marL="0" indent="0">
              <a:buNone/>
            </a:pPr>
            <a:endParaRPr lang="en-US" altLang="en-US" dirty="0">
              <a:cs typeface="Calibri Light" panose="020F0302020204030204" pitchFamily="34" charset="0"/>
            </a:endParaRPr>
          </a:p>
        </p:txBody>
      </p:sp>
      <p:grpSp>
        <p:nvGrpSpPr>
          <p:cNvPr id="9" name="Group 8">
            <a:extLst>
              <a:ext uri="{FF2B5EF4-FFF2-40B4-BE49-F238E27FC236}">
                <a16:creationId xmlns:a16="http://schemas.microsoft.com/office/drawing/2014/main" id="{EA6234ED-FF37-48B9-B88E-459E1EF11319}"/>
              </a:ext>
            </a:extLst>
          </p:cNvPr>
          <p:cNvGrpSpPr/>
          <p:nvPr/>
        </p:nvGrpSpPr>
        <p:grpSpPr>
          <a:xfrm>
            <a:off x="1289274" y="1406230"/>
            <a:ext cx="5861773" cy="1038204"/>
            <a:chOff x="767628" y="2085997"/>
            <a:chExt cx="5861773" cy="1038204"/>
          </a:xfrm>
        </p:grpSpPr>
        <p:sp>
          <p:nvSpPr>
            <p:cNvPr id="4" name="Rectangle 3">
              <a:extLst>
                <a:ext uri="{FF2B5EF4-FFF2-40B4-BE49-F238E27FC236}">
                  <a16:creationId xmlns:a16="http://schemas.microsoft.com/office/drawing/2014/main" id="{C0373B4A-ED60-424B-BBC3-A41C458D14F1}"/>
                </a:ext>
              </a:extLst>
            </p:cNvPr>
            <p:cNvSpPr/>
            <p:nvPr/>
          </p:nvSpPr>
          <p:spPr>
            <a:xfrm>
              <a:off x="795909" y="2085997"/>
              <a:ext cx="5833492" cy="1038204"/>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870" name="Rectangle 6"/>
            <p:cNvSpPr>
              <a:spLocks noChangeArrowheads="1"/>
            </p:cNvSpPr>
            <p:nvPr/>
          </p:nvSpPr>
          <p:spPr bwMode="auto">
            <a:xfrm>
              <a:off x="2005219" y="2412445"/>
              <a:ext cx="1054100" cy="563011"/>
            </a:xfrm>
            <a:prstGeom prst="rect">
              <a:avLst/>
            </a:prstGeom>
            <a:solidFill>
              <a:schemeClr val="accent5">
                <a:lumMod val="60000"/>
                <a:lumOff val="40000"/>
              </a:schemeClr>
            </a:solidFill>
            <a:ln w="12700">
              <a:solidFill>
                <a:schemeClr val="tx1"/>
              </a:solidFill>
              <a:miter lim="800000"/>
              <a:headEnd/>
              <a:tailEnd/>
            </a:ln>
          </p:spPr>
          <p:txBody>
            <a:bodyPr wrap="none" lIns="90488" tIns="44450" rIns="90488" bIns="44450"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altLang="en-US" sz="1200" dirty="0">
                  <a:latin typeface="Comic Sans MS" panose="030F0702030302020204" pitchFamily="66" charset="0"/>
                </a:rPr>
                <a:t>I/O </a:t>
              </a:r>
              <a:br>
                <a:rPr lang="en-US" altLang="en-US" sz="1200" dirty="0">
                  <a:latin typeface="Comic Sans MS" panose="030F0702030302020204" pitchFamily="66" charset="0"/>
                </a:rPr>
              </a:br>
              <a:r>
                <a:rPr lang="en-US" altLang="en-US" sz="1200" dirty="0">
                  <a:latin typeface="Comic Sans MS" panose="030F0702030302020204" pitchFamily="66" charset="0"/>
                </a:rPr>
                <a:t>Operation</a:t>
              </a:r>
            </a:p>
          </p:txBody>
        </p:sp>
        <p:sp>
          <p:nvSpPr>
            <p:cNvPr id="36880" name="Line 16"/>
            <p:cNvSpPr>
              <a:spLocks noChangeShapeType="1"/>
            </p:cNvSpPr>
            <p:nvPr/>
          </p:nvSpPr>
          <p:spPr bwMode="auto">
            <a:xfrm flipH="1">
              <a:off x="5993454" y="2377354"/>
              <a:ext cx="1" cy="683694"/>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881" name="Rectangle 17"/>
            <p:cNvSpPr>
              <a:spLocks noChangeArrowheads="1"/>
            </p:cNvSpPr>
            <p:nvPr/>
          </p:nvSpPr>
          <p:spPr bwMode="auto">
            <a:xfrm>
              <a:off x="767628" y="2085997"/>
              <a:ext cx="679674"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altLang="en-US" sz="1600" dirty="0">
                  <a:solidFill>
                    <a:srgbClr val="FF0000"/>
                  </a:solidFill>
                  <a:latin typeface="Comic Sans MS" panose="030F0702030302020204" pitchFamily="66" charset="0"/>
                </a:rPr>
                <a:t>start</a:t>
              </a:r>
            </a:p>
          </p:txBody>
        </p:sp>
        <p:sp>
          <p:nvSpPr>
            <p:cNvPr id="36882" name="Rectangle 18"/>
            <p:cNvSpPr>
              <a:spLocks noChangeArrowheads="1"/>
            </p:cNvSpPr>
            <p:nvPr/>
          </p:nvSpPr>
          <p:spPr bwMode="auto">
            <a:xfrm>
              <a:off x="5429198" y="2103663"/>
              <a:ext cx="1128515"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altLang="en-US" sz="1600" dirty="0">
                  <a:solidFill>
                    <a:srgbClr val="FF0000"/>
                  </a:solidFill>
                  <a:latin typeface="Comic Sans MS" panose="030F0702030302020204" pitchFamily="66" charset="0"/>
                </a:rPr>
                <a:t>terminate</a:t>
              </a:r>
            </a:p>
          </p:txBody>
        </p:sp>
        <p:sp>
          <p:nvSpPr>
            <p:cNvPr id="39" name="Rectangle 4">
              <a:extLst>
                <a:ext uri="{FF2B5EF4-FFF2-40B4-BE49-F238E27FC236}">
                  <a16:creationId xmlns:a16="http://schemas.microsoft.com/office/drawing/2014/main" id="{4EB50B6B-278B-438C-A759-B327BE9F3DAB}"/>
                </a:ext>
              </a:extLst>
            </p:cNvPr>
            <p:cNvSpPr>
              <a:spLocks noChangeArrowheads="1"/>
            </p:cNvSpPr>
            <p:nvPr/>
          </p:nvSpPr>
          <p:spPr bwMode="auto">
            <a:xfrm>
              <a:off x="971531" y="2504272"/>
              <a:ext cx="977900" cy="346237"/>
            </a:xfrm>
            <a:prstGeom prst="rect">
              <a:avLst/>
            </a:prstGeom>
            <a:solidFill>
              <a:schemeClr val="folHlink"/>
            </a:solidFill>
            <a:ln w="12700">
              <a:solidFill>
                <a:schemeClr val="tx2"/>
              </a:solidFill>
              <a:miter lim="800000"/>
              <a:headEnd/>
              <a:tailEnd/>
            </a:ln>
          </p:spPr>
          <p:txBody>
            <a:bodyPr wrap="none"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altLang="en-US" sz="1400" dirty="0">
                  <a:latin typeface="Comic Sans MS" panose="030F0702030302020204" pitchFamily="66" charset="0"/>
                </a:rPr>
                <a:t>CPU burst</a:t>
              </a:r>
            </a:p>
          </p:txBody>
        </p:sp>
        <p:sp>
          <p:nvSpPr>
            <p:cNvPr id="41" name="Rectangle 4">
              <a:extLst>
                <a:ext uri="{FF2B5EF4-FFF2-40B4-BE49-F238E27FC236}">
                  <a16:creationId xmlns:a16="http://schemas.microsoft.com/office/drawing/2014/main" id="{166E9722-81A4-4902-A638-045AA3A7F4B3}"/>
                </a:ext>
              </a:extLst>
            </p:cNvPr>
            <p:cNvSpPr>
              <a:spLocks noChangeArrowheads="1"/>
            </p:cNvSpPr>
            <p:nvPr/>
          </p:nvSpPr>
          <p:spPr bwMode="auto">
            <a:xfrm>
              <a:off x="3106150" y="2504272"/>
              <a:ext cx="1458340" cy="346237"/>
            </a:xfrm>
            <a:prstGeom prst="rect">
              <a:avLst/>
            </a:prstGeom>
            <a:solidFill>
              <a:schemeClr val="folHlink"/>
            </a:solidFill>
            <a:ln w="12700">
              <a:solidFill>
                <a:schemeClr val="tx2"/>
              </a:solidFill>
              <a:miter lim="800000"/>
              <a:headEnd/>
              <a:tailEnd/>
            </a:ln>
          </p:spPr>
          <p:txBody>
            <a:bodyPr wrap="none"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altLang="en-US" sz="1400" dirty="0">
                  <a:latin typeface="Comic Sans MS" panose="030F0702030302020204" pitchFamily="66" charset="0"/>
                </a:rPr>
                <a:t>CPU burst</a:t>
              </a:r>
            </a:p>
          </p:txBody>
        </p:sp>
        <p:sp>
          <p:nvSpPr>
            <p:cNvPr id="42" name="Rectangle 6">
              <a:extLst>
                <a:ext uri="{FF2B5EF4-FFF2-40B4-BE49-F238E27FC236}">
                  <a16:creationId xmlns:a16="http://schemas.microsoft.com/office/drawing/2014/main" id="{3A076E71-CDF7-4566-85C9-9627225FE86B}"/>
                </a:ext>
              </a:extLst>
            </p:cNvPr>
            <p:cNvSpPr>
              <a:spLocks noChangeArrowheads="1"/>
            </p:cNvSpPr>
            <p:nvPr/>
          </p:nvSpPr>
          <p:spPr bwMode="auto">
            <a:xfrm>
              <a:off x="4611321" y="2381979"/>
              <a:ext cx="747633" cy="563011"/>
            </a:xfrm>
            <a:prstGeom prst="rect">
              <a:avLst/>
            </a:prstGeom>
            <a:solidFill>
              <a:schemeClr val="accent5">
                <a:lumMod val="60000"/>
                <a:lumOff val="40000"/>
              </a:schemeClr>
            </a:solidFill>
            <a:ln w="12700">
              <a:solidFill>
                <a:schemeClr val="tx1"/>
              </a:solidFill>
              <a:miter lim="800000"/>
              <a:headEnd/>
              <a:tailEnd/>
            </a:ln>
          </p:spPr>
          <p:txBody>
            <a:bodyPr wrap="none" lIns="90488" tIns="44450" rIns="90488" bIns="44450"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altLang="en-US" sz="1200" dirty="0">
                  <a:latin typeface="Comic Sans MS" panose="030F0702030302020204" pitchFamily="66" charset="0"/>
                </a:rPr>
                <a:t>I/O </a:t>
              </a:r>
              <a:br>
                <a:rPr lang="en-US" altLang="en-US" sz="1200" dirty="0">
                  <a:latin typeface="Comic Sans MS" panose="030F0702030302020204" pitchFamily="66" charset="0"/>
                </a:rPr>
              </a:br>
              <a:r>
                <a:rPr lang="en-US" altLang="en-US" sz="1200" dirty="0">
                  <a:latin typeface="Comic Sans MS" panose="030F0702030302020204" pitchFamily="66" charset="0"/>
                </a:rPr>
                <a:t>Operation</a:t>
              </a:r>
            </a:p>
          </p:txBody>
        </p:sp>
        <p:sp>
          <p:nvSpPr>
            <p:cNvPr id="7" name="TextBox 6">
              <a:extLst>
                <a:ext uri="{FF2B5EF4-FFF2-40B4-BE49-F238E27FC236}">
                  <a16:creationId xmlns:a16="http://schemas.microsoft.com/office/drawing/2014/main" id="{8BD77936-9A48-4488-956F-3A9DCD4037EB}"/>
                </a:ext>
              </a:extLst>
            </p:cNvPr>
            <p:cNvSpPr txBox="1"/>
            <p:nvPr/>
          </p:nvSpPr>
          <p:spPr>
            <a:xfrm>
              <a:off x="5477620" y="2086867"/>
              <a:ext cx="543917" cy="284904"/>
            </a:xfrm>
            <a:prstGeom prst="rect">
              <a:avLst/>
            </a:prstGeom>
            <a:noFill/>
          </p:spPr>
          <p:txBody>
            <a:bodyPr wrap="square" lIns="0" tIns="0" rIns="0" bIns="0" rtlCol="0">
              <a:spAutoFit/>
            </a:bodyPr>
            <a:lstStyle/>
            <a:p>
              <a:r>
                <a:rPr lang="en-US" sz="4800" dirty="0"/>
                <a:t>…</a:t>
              </a:r>
            </a:p>
          </p:txBody>
        </p:sp>
        <p:sp>
          <p:nvSpPr>
            <p:cNvPr id="46" name="Line 16">
              <a:extLst>
                <a:ext uri="{FF2B5EF4-FFF2-40B4-BE49-F238E27FC236}">
                  <a16:creationId xmlns:a16="http://schemas.microsoft.com/office/drawing/2014/main" id="{1A087EF1-FB3C-452E-9106-AF25BFCBA981}"/>
                </a:ext>
              </a:extLst>
            </p:cNvPr>
            <p:cNvSpPr>
              <a:spLocks noChangeShapeType="1"/>
            </p:cNvSpPr>
            <p:nvPr/>
          </p:nvSpPr>
          <p:spPr bwMode="auto">
            <a:xfrm>
              <a:off x="971531" y="2340822"/>
              <a:ext cx="0" cy="720227"/>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0" name="Group 9">
            <a:extLst>
              <a:ext uri="{FF2B5EF4-FFF2-40B4-BE49-F238E27FC236}">
                <a16:creationId xmlns:a16="http://schemas.microsoft.com/office/drawing/2014/main" id="{7C15D077-73F6-40DE-BFAC-F25B5902DA93}"/>
              </a:ext>
            </a:extLst>
          </p:cNvPr>
          <p:cNvGrpSpPr/>
          <p:nvPr/>
        </p:nvGrpSpPr>
        <p:grpSpPr>
          <a:xfrm>
            <a:off x="687268" y="3652025"/>
            <a:ext cx="8144850" cy="1503763"/>
            <a:chOff x="830551" y="4676048"/>
            <a:chExt cx="8144850" cy="1503763"/>
          </a:xfrm>
        </p:grpSpPr>
        <p:sp>
          <p:nvSpPr>
            <p:cNvPr id="49" name="Rectangle 48">
              <a:extLst>
                <a:ext uri="{FF2B5EF4-FFF2-40B4-BE49-F238E27FC236}">
                  <a16:creationId xmlns:a16="http://schemas.microsoft.com/office/drawing/2014/main" id="{C4FFD640-7896-4128-A2DB-E1F14FE37136}"/>
                </a:ext>
              </a:extLst>
            </p:cNvPr>
            <p:cNvSpPr/>
            <p:nvPr/>
          </p:nvSpPr>
          <p:spPr>
            <a:xfrm>
              <a:off x="914400" y="4724400"/>
              <a:ext cx="8061001" cy="145541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6">
              <a:extLst>
                <a:ext uri="{FF2B5EF4-FFF2-40B4-BE49-F238E27FC236}">
                  <a16:creationId xmlns:a16="http://schemas.microsoft.com/office/drawing/2014/main" id="{50738C82-D3DA-480F-9FD5-916D206A12A7}"/>
                </a:ext>
              </a:extLst>
            </p:cNvPr>
            <p:cNvSpPr>
              <a:spLocks noChangeArrowheads="1"/>
            </p:cNvSpPr>
            <p:nvPr/>
          </p:nvSpPr>
          <p:spPr bwMode="auto">
            <a:xfrm>
              <a:off x="4114800" y="5156799"/>
              <a:ext cx="1054100" cy="542096"/>
            </a:xfrm>
            <a:prstGeom prst="rect">
              <a:avLst/>
            </a:prstGeom>
            <a:solidFill>
              <a:schemeClr val="accent5">
                <a:lumMod val="60000"/>
                <a:lumOff val="40000"/>
              </a:schemeClr>
            </a:solidFill>
            <a:ln w="12700">
              <a:solidFill>
                <a:schemeClr val="tx1"/>
              </a:solidFill>
              <a:miter lim="800000"/>
              <a:headEnd/>
              <a:tailEnd/>
            </a:ln>
          </p:spPr>
          <p:txBody>
            <a:bodyPr wrap="none" lIns="90488" tIns="44450" rIns="90488" bIns="44450"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altLang="en-US" sz="1200" dirty="0">
                  <a:latin typeface="Comic Sans MS" panose="030F0702030302020204" pitchFamily="66" charset="0"/>
                </a:rPr>
                <a:t>I/O </a:t>
              </a:r>
              <a:br>
                <a:rPr lang="en-US" altLang="en-US" sz="1200" dirty="0">
                  <a:latin typeface="Comic Sans MS" panose="030F0702030302020204" pitchFamily="66" charset="0"/>
                </a:rPr>
              </a:br>
              <a:r>
                <a:rPr lang="en-US" altLang="en-US" sz="1200" dirty="0">
                  <a:latin typeface="Comic Sans MS" panose="030F0702030302020204" pitchFamily="66" charset="0"/>
                </a:rPr>
                <a:t>Operation</a:t>
              </a:r>
            </a:p>
          </p:txBody>
        </p:sp>
        <p:sp>
          <p:nvSpPr>
            <p:cNvPr id="51" name="Line 16">
              <a:extLst>
                <a:ext uri="{FF2B5EF4-FFF2-40B4-BE49-F238E27FC236}">
                  <a16:creationId xmlns:a16="http://schemas.microsoft.com/office/drawing/2014/main" id="{A73132E8-EB56-43B7-AB27-EF3991ADA8DA}"/>
                </a:ext>
              </a:extLst>
            </p:cNvPr>
            <p:cNvSpPr>
              <a:spLocks noChangeShapeType="1"/>
            </p:cNvSpPr>
            <p:nvPr/>
          </p:nvSpPr>
          <p:spPr bwMode="auto">
            <a:xfrm>
              <a:off x="8585689" y="5008463"/>
              <a:ext cx="12995" cy="844719"/>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 name="Rectangle 17">
              <a:extLst>
                <a:ext uri="{FF2B5EF4-FFF2-40B4-BE49-F238E27FC236}">
                  <a16:creationId xmlns:a16="http://schemas.microsoft.com/office/drawing/2014/main" id="{4F9E3A17-0B5D-4DF5-AC56-AA89130E22AD}"/>
                </a:ext>
              </a:extLst>
            </p:cNvPr>
            <p:cNvSpPr>
              <a:spLocks noChangeArrowheads="1"/>
            </p:cNvSpPr>
            <p:nvPr/>
          </p:nvSpPr>
          <p:spPr bwMode="auto">
            <a:xfrm>
              <a:off x="830551" y="4676048"/>
              <a:ext cx="679674"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altLang="en-US" sz="1600" dirty="0">
                  <a:solidFill>
                    <a:srgbClr val="FF0000"/>
                  </a:solidFill>
                  <a:latin typeface="Comic Sans MS" panose="030F0702030302020204" pitchFamily="66" charset="0"/>
                </a:rPr>
                <a:t>start</a:t>
              </a:r>
            </a:p>
          </p:txBody>
        </p:sp>
        <p:sp>
          <p:nvSpPr>
            <p:cNvPr id="53" name="Rectangle 18">
              <a:extLst>
                <a:ext uri="{FF2B5EF4-FFF2-40B4-BE49-F238E27FC236}">
                  <a16:creationId xmlns:a16="http://schemas.microsoft.com/office/drawing/2014/main" id="{C9FEB14F-C1BB-430B-B3DA-0005CAB6BB93}"/>
                </a:ext>
              </a:extLst>
            </p:cNvPr>
            <p:cNvSpPr>
              <a:spLocks noChangeArrowheads="1"/>
            </p:cNvSpPr>
            <p:nvPr/>
          </p:nvSpPr>
          <p:spPr bwMode="auto">
            <a:xfrm>
              <a:off x="7846886" y="4716909"/>
              <a:ext cx="1128515"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altLang="en-US" sz="1600" dirty="0">
                  <a:solidFill>
                    <a:srgbClr val="FF0000"/>
                  </a:solidFill>
                  <a:latin typeface="Comic Sans MS" panose="030F0702030302020204" pitchFamily="66" charset="0"/>
                </a:rPr>
                <a:t>terminate</a:t>
              </a:r>
            </a:p>
          </p:txBody>
        </p:sp>
        <p:sp>
          <p:nvSpPr>
            <p:cNvPr id="54" name="Rectangle 4">
              <a:extLst>
                <a:ext uri="{FF2B5EF4-FFF2-40B4-BE49-F238E27FC236}">
                  <a16:creationId xmlns:a16="http://schemas.microsoft.com/office/drawing/2014/main" id="{26D5D2BA-4BE9-4D82-AFFB-B4F6E1F750A5}"/>
                </a:ext>
              </a:extLst>
            </p:cNvPr>
            <p:cNvSpPr>
              <a:spLocks noChangeArrowheads="1"/>
            </p:cNvSpPr>
            <p:nvPr/>
          </p:nvSpPr>
          <p:spPr bwMode="auto">
            <a:xfrm>
              <a:off x="2057400" y="5269474"/>
              <a:ext cx="977900" cy="333375"/>
            </a:xfrm>
            <a:prstGeom prst="rect">
              <a:avLst/>
            </a:prstGeom>
            <a:solidFill>
              <a:schemeClr val="folHlink"/>
            </a:solidFill>
            <a:ln w="12700">
              <a:solidFill>
                <a:schemeClr val="tx2"/>
              </a:solidFill>
              <a:miter lim="800000"/>
              <a:headEnd/>
              <a:tailEnd/>
            </a:ln>
          </p:spPr>
          <p:txBody>
            <a:bodyPr wrap="none"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altLang="en-US" sz="1400" dirty="0">
                  <a:latin typeface="Comic Sans MS" panose="030F0702030302020204" pitchFamily="66" charset="0"/>
                </a:rPr>
                <a:t>CPU burst</a:t>
              </a:r>
            </a:p>
          </p:txBody>
        </p:sp>
        <p:sp>
          <p:nvSpPr>
            <p:cNvPr id="55" name="Rectangle 4">
              <a:extLst>
                <a:ext uri="{FF2B5EF4-FFF2-40B4-BE49-F238E27FC236}">
                  <a16:creationId xmlns:a16="http://schemas.microsoft.com/office/drawing/2014/main" id="{4658D679-DDAB-443F-8EDA-ECBBA38DB6EF}"/>
                </a:ext>
              </a:extLst>
            </p:cNvPr>
            <p:cNvSpPr>
              <a:spLocks noChangeArrowheads="1"/>
            </p:cNvSpPr>
            <p:nvPr/>
          </p:nvSpPr>
          <p:spPr bwMode="auto">
            <a:xfrm>
              <a:off x="6240751" y="5261544"/>
              <a:ext cx="1458340" cy="333375"/>
            </a:xfrm>
            <a:prstGeom prst="rect">
              <a:avLst/>
            </a:prstGeom>
            <a:solidFill>
              <a:schemeClr val="folHlink"/>
            </a:solidFill>
            <a:ln w="12700">
              <a:solidFill>
                <a:schemeClr val="tx2"/>
              </a:solidFill>
              <a:miter lim="800000"/>
              <a:headEnd/>
              <a:tailEnd/>
            </a:ln>
          </p:spPr>
          <p:txBody>
            <a:bodyPr wrap="none"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altLang="en-US" sz="1400" dirty="0">
                  <a:latin typeface="Comic Sans MS" panose="030F0702030302020204" pitchFamily="66" charset="0"/>
                </a:rPr>
                <a:t>CPU burst</a:t>
              </a:r>
            </a:p>
          </p:txBody>
        </p:sp>
        <p:sp>
          <p:nvSpPr>
            <p:cNvPr id="57" name="TextBox 56">
              <a:extLst>
                <a:ext uri="{FF2B5EF4-FFF2-40B4-BE49-F238E27FC236}">
                  <a16:creationId xmlns:a16="http://schemas.microsoft.com/office/drawing/2014/main" id="{57982FAB-681E-4A1E-BFBC-59CD083A382B}"/>
                </a:ext>
              </a:extLst>
            </p:cNvPr>
            <p:cNvSpPr txBox="1"/>
            <p:nvPr/>
          </p:nvSpPr>
          <p:spPr>
            <a:xfrm>
              <a:off x="8041774" y="4859645"/>
              <a:ext cx="543917" cy="274320"/>
            </a:xfrm>
            <a:prstGeom prst="rect">
              <a:avLst/>
            </a:prstGeom>
            <a:noFill/>
          </p:spPr>
          <p:txBody>
            <a:bodyPr wrap="square" lIns="0" tIns="0" rIns="0" bIns="0" rtlCol="0">
              <a:spAutoFit/>
            </a:bodyPr>
            <a:lstStyle/>
            <a:p>
              <a:r>
                <a:rPr lang="en-US" sz="4800" dirty="0"/>
                <a:t>…</a:t>
              </a:r>
            </a:p>
          </p:txBody>
        </p:sp>
        <p:sp>
          <p:nvSpPr>
            <p:cNvPr id="58" name="Line 16">
              <a:extLst>
                <a:ext uri="{FF2B5EF4-FFF2-40B4-BE49-F238E27FC236}">
                  <a16:creationId xmlns:a16="http://schemas.microsoft.com/office/drawing/2014/main" id="{BA6B9C09-3648-431E-B66C-5B45AA0642AF}"/>
                </a:ext>
              </a:extLst>
            </p:cNvPr>
            <p:cNvSpPr>
              <a:spLocks noChangeShapeType="1"/>
            </p:cNvSpPr>
            <p:nvPr/>
          </p:nvSpPr>
          <p:spPr bwMode="auto">
            <a:xfrm flipH="1">
              <a:off x="1053736" y="4914076"/>
              <a:ext cx="7318" cy="999044"/>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 name="Oval 2">
              <a:extLst>
                <a:ext uri="{FF2B5EF4-FFF2-40B4-BE49-F238E27FC236}">
                  <a16:creationId xmlns:a16="http://schemas.microsoft.com/office/drawing/2014/main" id="{EBBF14B4-45B5-4DDC-A683-F65FF0F1CBFF}"/>
                </a:ext>
              </a:extLst>
            </p:cNvPr>
            <p:cNvSpPr/>
            <p:nvPr/>
          </p:nvSpPr>
          <p:spPr>
            <a:xfrm>
              <a:off x="1079499" y="4864536"/>
              <a:ext cx="977901" cy="1227800"/>
            </a:xfrm>
            <a:prstGeom prst="ellipse">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omic Sans MS" panose="030F0702030302020204" pitchFamily="66" charset="0"/>
                </a:rPr>
                <a:t>Wait in Ready queue</a:t>
              </a:r>
            </a:p>
          </p:txBody>
        </p:sp>
        <p:sp>
          <p:nvSpPr>
            <p:cNvPr id="60" name="Oval 59">
              <a:extLst>
                <a:ext uri="{FF2B5EF4-FFF2-40B4-BE49-F238E27FC236}">
                  <a16:creationId xmlns:a16="http://schemas.microsoft.com/office/drawing/2014/main" id="{7A1EFBA1-CA02-4E9C-BFBC-82A447F3C0CA}"/>
                </a:ext>
              </a:extLst>
            </p:cNvPr>
            <p:cNvSpPr/>
            <p:nvPr/>
          </p:nvSpPr>
          <p:spPr>
            <a:xfrm>
              <a:off x="3048000" y="4864696"/>
              <a:ext cx="1092947" cy="1227800"/>
            </a:xfrm>
            <a:prstGeom prst="ellipse">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omic Sans MS" panose="030F0702030302020204" pitchFamily="66" charset="0"/>
                </a:rPr>
                <a:t>Wait in Device queue</a:t>
              </a:r>
            </a:p>
          </p:txBody>
        </p:sp>
        <p:sp>
          <p:nvSpPr>
            <p:cNvPr id="61" name="Oval 60">
              <a:extLst>
                <a:ext uri="{FF2B5EF4-FFF2-40B4-BE49-F238E27FC236}">
                  <a16:creationId xmlns:a16="http://schemas.microsoft.com/office/drawing/2014/main" id="{EEB87C70-1F16-4F45-9346-D3E767262C14}"/>
                </a:ext>
              </a:extLst>
            </p:cNvPr>
            <p:cNvSpPr/>
            <p:nvPr/>
          </p:nvSpPr>
          <p:spPr>
            <a:xfrm>
              <a:off x="5179709" y="4854588"/>
              <a:ext cx="1080641" cy="1227800"/>
            </a:xfrm>
            <a:prstGeom prst="ellipse">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omic Sans MS" panose="030F0702030302020204" pitchFamily="66" charset="0"/>
                </a:rPr>
                <a:t>Wait in Ready queue</a:t>
              </a:r>
            </a:p>
          </p:txBody>
        </p:sp>
      </p:grpSp>
    </p:spTree>
    <p:extLst>
      <p:ext uri="{BB962C8B-B14F-4D97-AF65-F5344CB8AC3E}">
        <p14:creationId xmlns:p14="http://schemas.microsoft.com/office/powerpoint/2010/main" val="166204141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550" y="190500"/>
            <a:ext cx="7200900" cy="1485900"/>
          </a:xfrm>
        </p:spPr>
        <p:txBody>
          <a:bodyPr/>
          <a:lstStyle/>
          <a:p>
            <a:r>
              <a:rPr lang="en-US" dirty="0"/>
              <a:t>Some Thoughts – Why the Reality has Hope</a:t>
            </a:r>
          </a:p>
        </p:txBody>
      </p:sp>
      <p:sp>
        <p:nvSpPr>
          <p:cNvPr id="4" name="Content Placeholder 3"/>
          <p:cNvSpPr>
            <a:spLocks noGrp="1"/>
          </p:cNvSpPr>
          <p:nvPr>
            <p:ph idx="1"/>
          </p:nvPr>
        </p:nvSpPr>
        <p:spPr>
          <a:xfrm>
            <a:off x="1028700" y="1676400"/>
            <a:ext cx="7734300" cy="4648200"/>
          </a:xfrm>
        </p:spPr>
        <p:txBody>
          <a:bodyPr>
            <a:noAutofit/>
          </a:bodyPr>
          <a:lstStyle/>
          <a:p>
            <a:r>
              <a:rPr lang="en-US" dirty="0"/>
              <a:t>Based on which queue a process spends most of its time, we can classify processes to 2 types:</a:t>
            </a:r>
          </a:p>
          <a:p>
            <a:r>
              <a:rPr lang="en-US" b="1" dirty="0"/>
              <a:t>I/O-bound Processes</a:t>
            </a:r>
          </a:p>
          <a:p>
            <a:pPr lvl="1"/>
            <a:r>
              <a:rPr lang="en-US" dirty="0"/>
              <a:t>Spend most time in blocked state as the I/O device performs I/O </a:t>
            </a:r>
          </a:p>
          <a:p>
            <a:pPr lvl="1"/>
            <a:r>
              <a:rPr lang="en-US" dirty="0"/>
              <a:t>Example: A web-server reading requests from network (I/O), reading files from disk (I/O), writing response back to network (I/O), and some request parsing (CPU)</a:t>
            </a:r>
          </a:p>
          <a:p>
            <a:r>
              <a:rPr lang="en-US" b="1" dirty="0"/>
              <a:t>CPU-bound Processes</a:t>
            </a:r>
          </a:p>
          <a:p>
            <a:pPr lvl="1"/>
            <a:r>
              <a:rPr lang="en-US" dirty="0"/>
              <a:t>Spend most time in ready queue or as running</a:t>
            </a:r>
          </a:p>
          <a:p>
            <a:pPr lvl="1"/>
            <a:r>
              <a:rPr lang="en-US" dirty="0"/>
              <a:t>Example: A program computing large prime numbers – a lot of computations involving CPU, but no/less I/O</a:t>
            </a:r>
          </a:p>
        </p:txBody>
      </p:sp>
    </p:spTree>
    <p:extLst>
      <p:ext uri="{BB962C8B-B14F-4D97-AF65-F5344CB8AC3E}">
        <p14:creationId xmlns:p14="http://schemas.microsoft.com/office/powerpoint/2010/main" val="3076795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685800" y="685800"/>
            <a:ext cx="7200900" cy="838200"/>
          </a:xfrm>
        </p:spPr>
        <p:txBody>
          <a:bodyPr/>
          <a:lstStyle/>
          <a:p>
            <a:r>
              <a:rPr lang="en-US" dirty="0"/>
              <a:t>Scheduling Metrics</a:t>
            </a:r>
          </a:p>
        </p:txBody>
      </p:sp>
      <p:sp>
        <p:nvSpPr>
          <p:cNvPr id="27651" name="Content Placeholder 2"/>
          <p:cNvSpPr>
            <a:spLocks noGrp="1"/>
          </p:cNvSpPr>
          <p:nvPr>
            <p:ph idx="1"/>
          </p:nvPr>
        </p:nvSpPr>
        <p:spPr>
          <a:xfrm>
            <a:off x="612648" y="1676400"/>
            <a:ext cx="8455152" cy="4724400"/>
          </a:xfrm>
        </p:spPr>
        <p:txBody>
          <a:bodyPr>
            <a:normAutofit fontScale="92500" lnSpcReduction="20000"/>
          </a:bodyPr>
          <a:lstStyle/>
          <a:p>
            <a:r>
              <a:rPr lang="en-US" sz="2400" dirty="0"/>
              <a:t>Task/Job</a:t>
            </a:r>
          </a:p>
          <a:p>
            <a:pPr lvl="1"/>
            <a:r>
              <a:rPr lang="en-US" sz="2400" dirty="0"/>
              <a:t>User request: e.g., mouse click, web request, shell command, …</a:t>
            </a:r>
          </a:p>
          <a:p>
            <a:r>
              <a:rPr lang="en-US" sz="2400" dirty="0"/>
              <a:t>Latency/Response Time</a:t>
            </a:r>
          </a:p>
          <a:p>
            <a:pPr lvl="1"/>
            <a:r>
              <a:rPr lang="en-US" sz="2400" dirty="0"/>
              <a:t>How long does a task take to complete?</a:t>
            </a:r>
          </a:p>
          <a:p>
            <a:r>
              <a:rPr lang="en-US" sz="2400" dirty="0"/>
              <a:t>Throughput</a:t>
            </a:r>
          </a:p>
          <a:p>
            <a:pPr lvl="1"/>
            <a:r>
              <a:rPr lang="en-US" sz="2400" dirty="0"/>
              <a:t>How many tasks can be done per unit of time?</a:t>
            </a:r>
          </a:p>
          <a:p>
            <a:r>
              <a:rPr lang="en-US" sz="2400" dirty="0"/>
              <a:t>Overhead</a:t>
            </a:r>
          </a:p>
          <a:p>
            <a:pPr lvl="1"/>
            <a:r>
              <a:rPr lang="en-US" sz="2400" dirty="0"/>
              <a:t>How much extra work is done by the scheduler?</a:t>
            </a:r>
          </a:p>
          <a:p>
            <a:r>
              <a:rPr lang="en-US" sz="2400" dirty="0"/>
              <a:t>Fairness</a:t>
            </a:r>
          </a:p>
          <a:p>
            <a:pPr lvl="1"/>
            <a:r>
              <a:rPr lang="en-US" sz="2400" dirty="0"/>
              <a:t>How equal is the performance received by different users?</a:t>
            </a:r>
          </a:p>
          <a:p>
            <a:r>
              <a:rPr lang="en-US" sz="2400" dirty="0"/>
              <a:t>Predictability</a:t>
            </a:r>
          </a:p>
          <a:p>
            <a:pPr lvl="1"/>
            <a:r>
              <a:rPr lang="en-US" sz="2400" dirty="0"/>
              <a:t>How consistent is the performance over time?</a:t>
            </a:r>
          </a:p>
        </p:txBody>
      </p:sp>
    </p:spTree>
    <p:extLst>
      <p:ext uri="{BB962C8B-B14F-4D97-AF65-F5344CB8AC3E}">
        <p14:creationId xmlns:p14="http://schemas.microsoft.com/office/powerpoint/2010/main" val="658150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anim calcmode="lin" valueType="num">
                                      <p:cBhvr additive="base">
                                        <p:cTn id="7" dur="500" fill="hold"/>
                                        <p:tgtEl>
                                          <p:spTgt spid="276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65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7651">
                                            <p:txEl>
                                              <p:pRg st="1" end="1"/>
                                            </p:txEl>
                                          </p:spTgt>
                                        </p:tgtEl>
                                        <p:attrNameLst>
                                          <p:attrName>style.visibility</p:attrName>
                                        </p:attrNameLst>
                                      </p:cBhvr>
                                      <p:to>
                                        <p:strVal val="visible"/>
                                      </p:to>
                                    </p:set>
                                    <p:anim calcmode="lin" valueType="num">
                                      <p:cBhvr additive="base">
                                        <p:cTn id="11" dur="500" fill="hold"/>
                                        <p:tgtEl>
                                          <p:spTgt spid="2765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765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7651">
                                            <p:txEl>
                                              <p:pRg st="2" end="2"/>
                                            </p:txEl>
                                          </p:spTgt>
                                        </p:tgtEl>
                                        <p:attrNameLst>
                                          <p:attrName>style.visibility</p:attrName>
                                        </p:attrNameLst>
                                      </p:cBhvr>
                                      <p:to>
                                        <p:strVal val="visible"/>
                                      </p:to>
                                    </p:set>
                                    <p:anim calcmode="lin" valueType="num">
                                      <p:cBhvr additive="base">
                                        <p:cTn id="17" dur="500" fill="hold"/>
                                        <p:tgtEl>
                                          <p:spTgt spid="2765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7651">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7651">
                                            <p:txEl>
                                              <p:pRg st="3" end="3"/>
                                            </p:txEl>
                                          </p:spTgt>
                                        </p:tgtEl>
                                        <p:attrNameLst>
                                          <p:attrName>style.visibility</p:attrName>
                                        </p:attrNameLst>
                                      </p:cBhvr>
                                      <p:to>
                                        <p:strVal val="visible"/>
                                      </p:to>
                                    </p:set>
                                    <p:anim calcmode="lin" valueType="num">
                                      <p:cBhvr additive="base">
                                        <p:cTn id="21" dur="500" fill="hold"/>
                                        <p:tgtEl>
                                          <p:spTgt spid="27651">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765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7651">
                                            <p:txEl>
                                              <p:pRg st="4" end="4"/>
                                            </p:txEl>
                                          </p:spTgt>
                                        </p:tgtEl>
                                        <p:attrNameLst>
                                          <p:attrName>style.visibility</p:attrName>
                                        </p:attrNameLst>
                                      </p:cBhvr>
                                      <p:to>
                                        <p:strVal val="visible"/>
                                      </p:to>
                                    </p:set>
                                    <p:anim calcmode="lin" valueType="num">
                                      <p:cBhvr additive="base">
                                        <p:cTn id="27" dur="500" fill="hold"/>
                                        <p:tgtEl>
                                          <p:spTgt spid="27651">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7651">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7651">
                                            <p:txEl>
                                              <p:pRg st="5" end="5"/>
                                            </p:txEl>
                                          </p:spTgt>
                                        </p:tgtEl>
                                        <p:attrNameLst>
                                          <p:attrName>style.visibility</p:attrName>
                                        </p:attrNameLst>
                                      </p:cBhvr>
                                      <p:to>
                                        <p:strVal val="visible"/>
                                      </p:to>
                                    </p:set>
                                    <p:anim calcmode="lin" valueType="num">
                                      <p:cBhvr additive="base">
                                        <p:cTn id="31" dur="500" fill="hold"/>
                                        <p:tgtEl>
                                          <p:spTgt spid="27651">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765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7651">
                                            <p:txEl>
                                              <p:pRg st="6" end="6"/>
                                            </p:txEl>
                                          </p:spTgt>
                                        </p:tgtEl>
                                        <p:attrNameLst>
                                          <p:attrName>style.visibility</p:attrName>
                                        </p:attrNameLst>
                                      </p:cBhvr>
                                      <p:to>
                                        <p:strVal val="visible"/>
                                      </p:to>
                                    </p:set>
                                    <p:anim calcmode="lin" valueType="num">
                                      <p:cBhvr additive="base">
                                        <p:cTn id="37" dur="500" fill="hold"/>
                                        <p:tgtEl>
                                          <p:spTgt spid="27651">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7651">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27651">
                                            <p:txEl>
                                              <p:pRg st="7" end="7"/>
                                            </p:txEl>
                                          </p:spTgt>
                                        </p:tgtEl>
                                        <p:attrNameLst>
                                          <p:attrName>style.visibility</p:attrName>
                                        </p:attrNameLst>
                                      </p:cBhvr>
                                      <p:to>
                                        <p:strVal val="visible"/>
                                      </p:to>
                                    </p:set>
                                    <p:anim calcmode="lin" valueType="num">
                                      <p:cBhvr additive="base">
                                        <p:cTn id="41" dur="500" fill="hold"/>
                                        <p:tgtEl>
                                          <p:spTgt spid="27651">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765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27651">
                                            <p:txEl>
                                              <p:pRg st="8" end="8"/>
                                            </p:txEl>
                                          </p:spTgt>
                                        </p:tgtEl>
                                        <p:attrNameLst>
                                          <p:attrName>style.visibility</p:attrName>
                                        </p:attrNameLst>
                                      </p:cBhvr>
                                      <p:to>
                                        <p:strVal val="visible"/>
                                      </p:to>
                                    </p:set>
                                    <p:anim calcmode="lin" valueType="num">
                                      <p:cBhvr additive="base">
                                        <p:cTn id="47" dur="500" fill="hold"/>
                                        <p:tgtEl>
                                          <p:spTgt spid="27651">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7651">
                                            <p:txEl>
                                              <p:pRg st="8" end="8"/>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27651">
                                            <p:txEl>
                                              <p:pRg st="9" end="9"/>
                                            </p:txEl>
                                          </p:spTgt>
                                        </p:tgtEl>
                                        <p:attrNameLst>
                                          <p:attrName>style.visibility</p:attrName>
                                        </p:attrNameLst>
                                      </p:cBhvr>
                                      <p:to>
                                        <p:strVal val="visible"/>
                                      </p:to>
                                    </p:set>
                                    <p:anim calcmode="lin" valueType="num">
                                      <p:cBhvr additive="base">
                                        <p:cTn id="51" dur="500" fill="hold"/>
                                        <p:tgtEl>
                                          <p:spTgt spid="27651">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27651">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27651">
                                            <p:txEl>
                                              <p:pRg st="10" end="10"/>
                                            </p:txEl>
                                          </p:spTgt>
                                        </p:tgtEl>
                                        <p:attrNameLst>
                                          <p:attrName>style.visibility</p:attrName>
                                        </p:attrNameLst>
                                      </p:cBhvr>
                                      <p:to>
                                        <p:strVal val="visible"/>
                                      </p:to>
                                    </p:set>
                                    <p:anim calcmode="lin" valueType="num">
                                      <p:cBhvr additive="base">
                                        <p:cTn id="57" dur="500" fill="hold"/>
                                        <p:tgtEl>
                                          <p:spTgt spid="27651">
                                            <p:txEl>
                                              <p:pRg st="10" end="1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27651">
                                            <p:txEl>
                                              <p:pRg st="10" end="10"/>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27651">
                                            <p:txEl>
                                              <p:pRg st="11" end="11"/>
                                            </p:txEl>
                                          </p:spTgt>
                                        </p:tgtEl>
                                        <p:attrNameLst>
                                          <p:attrName>style.visibility</p:attrName>
                                        </p:attrNameLst>
                                      </p:cBhvr>
                                      <p:to>
                                        <p:strVal val="visible"/>
                                      </p:to>
                                    </p:set>
                                    <p:anim calcmode="lin" valueType="num">
                                      <p:cBhvr additive="base">
                                        <p:cTn id="61" dur="500" fill="hold"/>
                                        <p:tgtEl>
                                          <p:spTgt spid="27651">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27651">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685800" y="32657"/>
            <a:ext cx="7200900" cy="785605"/>
          </a:xfrm>
        </p:spPr>
        <p:txBody>
          <a:bodyPr>
            <a:normAutofit/>
          </a:bodyPr>
          <a:lstStyle/>
          <a:p>
            <a:r>
              <a:rPr lang="en-US" altLang="ko-KR" dirty="0">
                <a:ea typeface="Gulim" panose="020B0600000101010101" pitchFamily="34" charset="-127"/>
                <a:cs typeface="Calibri Light" panose="020F0302020204030204" pitchFamily="34" charset="0"/>
              </a:rPr>
              <a:t>How to Measure?</a:t>
            </a:r>
          </a:p>
        </p:txBody>
      </p:sp>
      <mc:AlternateContent xmlns:mc="http://schemas.openxmlformats.org/markup-compatibility/2006" xmlns:a14="http://schemas.microsoft.com/office/drawing/2010/main">
        <mc:Choice Requires="a14">
          <p:sp>
            <p:nvSpPr>
              <p:cNvPr id="63491" name="Rectangle 3"/>
              <p:cNvSpPr>
                <a:spLocks noGrp="1" noChangeArrowheads="1"/>
              </p:cNvSpPr>
              <p:nvPr>
                <p:ph idx="1"/>
              </p:nvPr>
            </p:nvSpPr>
            <p:spPr>
              <a:xfrm>
                <a:off x="685800" y="990600"/>
                <a:ext cx="7633982" cy="5703197"/>
              </a:xfrm>
            </p:spPr>
            <p:txBody>
              <a:bodyPr>
                <a:normAutofit fontScale="92500" lnSpcReduction="20000"/>
              </a:bodyPr>
              <a:lstStyle/>
              <a:p>
                <a:pPr>
                  <a:lnSpc>
                    <a:spcPct val="80000"/>
                  </a:lnSpc>
                </a:pPr>
                <a:r>
                  <a:rPr lang="en-US" altLang="ko-KR" b="1" dirty="0">
                    <a:ea typeface="Gulim" panose="020B0600000101010101" pitchFamily="34" charset="-127"/>
                    <a:cs typeface="Calibri Light" panose="020F0302020204030204" pitchFamily="34" charset="0"/>
                  </a:rPr>
                  <a:t>Waiting Time</a:t>
                </a:r>
                <a:r>
                  <a:rPr lang="en-US" altLang="ko-KR" dirty="0">
                    <a:ea typeface="Gulim" panose="020B0600000101010101" pitchFamily="34" charset="-127"/>
                    <a:cs typeface="Calibri Light" panose="020F0302020204030204" pitchFamily="34" charset="0"/>
                  </a:rPr>
                  <a:t>: Time spent in Ready queue</a:t>
                </a:r>
              </a:p>
              <a:p>
                <a:pPr lvl="1">
                  <a:lnSpc>
                    <a:spcPct val="80000"/>
                  </a:lnSpc>
                </a:pPr>
                <a:r>
                  <a:rPr lang="en-US" altLang="ko-KR" dirty="0">
                    <a:ea typeface="Gulim" panose="020B0600000101010101" pitchFamily="34" charset="-127"/>
                    <a:cs typeface="Calibri Light" panose="020F0302020204030204" pitchFamily="34" charset="0"/>
                  </a:rPr>
                  <a:t>In other words, time between job’s arrival in the Ready (or Blocked) queue and start of service</a:t>
                </a:r>
              </a:p>
              <a:p>
                <a:pPr>
                  <a:lnSpc>
                    <a:spcPct val="80000"/>
                  </a:lnSpc>
                </a:pPr>
                <a:r>
                  <a:rPr lang="en-US" altLang="ko-KR" b="1" dirty="0">
                    <a:ea typeface="Gulim" panose="020B0600000101010101" pitchFamily="34" charset="-127"/>
                    <a:cs typeface="Calibri Light" panose="020F0302020204030204" pitchFamily="34" charset="0"/>
                  </a:rPr>
                  <a:t>Service (Execution) Time</a:t>
                </a:r>
                <a:r>
                  <a:rPr lang="en-US" altLang="ko-KR" dirty="0">
                    <a:ea typeface="Gulim" panose="020B0600000101010101" pitchFamily="34" charset="-127"/>
                    <a:cs typeface="Calibri Light" panose="020F0302020204030204" pitchFamily="34" charset="0"/>
                  </a:rPr>
                  <a:t>: Time spent in CPU (or I/O device)</a:t>
                </a:r>
              </a:p>
              <a:p>
                <a:pPr>
                  <a:lnSpc>
                    <a:spcPct val="80000"/>
                  </a:lnSpc>
                </a:pPr>
                <a:r>
                  <a:rPr lang="en-US" altLang="ko-KR" b="1" dirty="0">
                    <a:ea typeface="Gulim" panose="020B0600000101010101" pitchFamily="34" charset="-127"/>
                    <a:cs typeface="Calibri Light" panose="020F0302020204030204" pitchFamily="34" charset="0"/>
                  </a:rPr>
                  <a:t>Response (Completion) Time</a:t>
                </a:r>
                <a:r>
                  <a:rPr lang="en-US" altLang="ko-KR" dirty="0">
                    <a:ea typeface="Gulim" panose="020B0600000101010101" pitchFamily="34" charset="-127"/>
                    <a:cs typeface="Calibri Light" panose="020F0302020204030204" pitchFamily="34" charset="0"/>
                  </a:rPr>
                  <a:t>: </a:t>
                </a:r>
              </a:p>
              <a:p>
                <a:pPr marL="530352" lvl="1" indent="0">
                  <a:lnSpc>
                    <a:spcPct val="80000"/>
                  </a:lnSpc>
                  <a:buNone/>
                </a:pPr>
                <a:r>
                  <a:rPr lang="en-US" altLang="ko-KR" dirty="0">
                    <a:solidFill>
                      <a:srgbClr val="FF0000"/>
                    </a:solidFill>
                    <a:ea typeface="Gulim" panose="020B0600000101010101" pitchFamily="34" charset="-127"/>
                    <a:cs typeface="Calibri Light" panose="020F0302020204030204" pitchFamily="34" charset="0"/>
                  </a:rPr>
                  <a:t>	</a:t>
                </a:r>
                <a14:m>
                  <m:oMath xmlns:m="http://schemas.openxmlformats.org/officeDocument/2006/math">
                    <m:r>
                      <a:rPr lang="en-US" altLang="ko-KR" i="1" dirty="0" smtClean="0">
                        <a:solidFill>
                          <a:srgbClr val="FF0000"/>
                        </a:solidFill>
                        <a:latin typeface="Cambria Math" panose="02040503050406030204" pitchFamily="18" charset="0"/>
                        <a:ea typeface="Gulim" panose="020B0600000101010101" pitchFamily="34" charset="-127"/>
                        <a:cs typeface="Calibri Light" panose="020F0302020204030204" pitchFamily="34" charset="0"/>
                      </a:rPr>
                      <m:t>𝑅𝑒𝑠𝑝𝑜𝑛𝑠𝑒</m:t>
                    </m:r>
                    <m:r>
                      <a:rPr lang="en-US" altLang="ko-KR" i="1" dirty="0" smtClean="0">
                        <a:solidFill>
                          <a:srgbClr val="FF0000"/>
                        </a:solidFill>
                        <a:latin typeface="Cambria Math" panose="02040503050406030204" pitchFamily="18" charset="0"/>
                        <a:ea typeface="Gulim" panose="020B0600000101010101" pitchFamily="34" charset="-127"/>
                        <a:cs typeface="Calibri Light" panose="020F0302020204030204" pitchFamily="34" charset="0"/>
                      </a:rPr>
                      <m:t> </m:t>
                    </m:r>
                    <m:r>
                      <a:rPr lang="en-US" altLang="ko-KR" i="1" dirty="0">
                        <a:solidFill>
                          <a:srgbClr val="FF0000"/>
                        </a:solidFill>
                        <a:latin typeface="Cambria Math" panose="02040503050406030204" pitchFamily="18" charset="0"/>
                        <a:ea typeface="Gulim" panose="020B0600000101010101" pitchFamily="34" charset="-127"/>
                        <a:cs typeface="Calibri Light" panose="020F0302020204030204" pitchFamily="34" charset="0"/>
                      </a:rPr>
                      <m:t>𝑇𝑖𝑚𝑒</m:t>
                    </m:r>
                    <m:r>
                      <a:rPr lang="en-US" altLang="ko-KR" i="1" dirty="0">
                        <a:solidFill>
                          <a:srgbClr val="FF0000"/>
                        </a:solidFill>
                        <a:latin typeface="Cambria Math" panose="02040503050406030204" pitchFamily="18" charset="0"/>
                        <a:ea typeface="Gulim" panose="020B0600000101010101" pitchFamily="34" charset="-127"/>
                        <a:cs typeface="Calibri Light" panose="020F0302020204030204" pitchFamily="34" charset="0"/>
                      </a:rPr>
                      <m:t> = </m:t>
                    </m:r>
                    <m:r>
                      <a:rPr lang="en-US" altLang="ko-KR" i="1" dirty="0">
                        <a:solidFill>
                          <a:srgbClr val="FF0000"/>
                        </a:solidFill>
                        <a:latin typeface="Cambria Math" panose="02040503050406030204" pitchFamily="18" charset="0"/>
                        <a:ea typeface="Gulim" panose="020B0600000101010101" pitchFamily="34" charset="-127"/>
                        <a:cs typeface="Calibri Light" panose="020F0302020204030204" pitchFamily="34" charset="0"/>
                      </a:rPr>
                      <m:t>𝐹𝑖𝑛𝑖𝑠h</m:t>
                    </m:r>
                    <m:r>
                      <a:rPr lang="en-US" altLang="ko-KR" i="1" dirty="0">
                        <a:solidFill>
                          <a:srgbClr val="FF0000"/>
                        </a:solidFill>
                        <a:latin typeface="Cambria Math" panose="02040503050406030204" pitchFamily="18" charset="0"/>
                        <a:ea typeface="Gulim" panose="020B0600000101010101" pitchFamily="34" charset="-127"/>
                        <a:cs typeface="Calibri Light" panose="020F0302020204030204" pitchFamily="34" charset="0"/>
                      </a:rPr>
                      <m:t> </m:t>
                    </m:r>
                    <m:r>
                      <a:rPr lang="en-US" altLang="ko-KR" i="1" dirty="0">
                        <a:solidFill>
                          <a:srgbClr val="FF0000"/>
                        </a:solidFill>
                        <a:latin typeface="Cambria Math" panose="02040503050406030204" pitchFamily="18" charset="0"/>
                        <a:ea typeface="Gulim" panose="020B0600000101010101" pitchFamily="34" charset="-127"/>
                        <a:cs typeface="Calibri Light" panose="020F0302020204030204" pitchFamily="34" charset="0"/>
                      </a:rPr>
                      <m:t>𝑇𝑖𝑚𝑒</m:t>
                    </m:r>
                    <m:r>
                      <a:rPr lang="en-US" altLang="ko-KR" i="1" dirty="0">
                        <a:solidFill>
                          <a:srgbClr val="FF0000"/>
                        </a:solidFill>
                        <a:latin typeface="Cambria Math" panose="02040503050406030204" pitchFamily="18" charset="0"/>
                        <a:ea typeface="Gulim" panose="020B0600000101010101" pitchFamily="34" charset="-127"/>
                        <a:cs typeface="Calibri Light" panose="020F0302020204030204" pitchFamily="34" charset="0"/>
                      </a:rPr>
                      <m:t> − </m:t>
                    </m:r>
                    <m:r>
                      <a:rPr lang="en-US" altLang="ko-KR" i="1" dirty="0">
                        <a:solidFill>
                          <a:srgbClr val="FF0000"/>
                        </a:solidFill>
                        <a:latin typeface="Cambria Math" panose="02040503050406030204" pitchFamily="18" charset="0"/>
                        <a:ea typeface="Gulim" panose="020B0600000101010101" pitchFamily="34" charset="-127"/>
                        <a:cs typeface="Calibri Light" panose="020F0302020204030204" pitchFamily="34" charset="0"/>
                      </a:rPr>
                      <m:t>𝐴𝑟𝑟𝑖𝑣𝑎𝑙</m:t>
                    </m:r>
                    <m:r>
                      <a:rPr lang="en-US" altLang="ko-KR" i="1" dirty="0">
                        <a:solidFill>
                          <a:srgbClr val="FF0000"/>
                        </a:solidFill>
                        <a:latin typeface="Cambria Math" panose="02040503050406030204" pitchFamily="18" charset="0"/>
                        <a:ea typeface="Gulim" panose="020B0600000101010101" pitchFamily="34" charset="-127"/>
                        <a:cs typeface="Calibri Light" panose="020F0302020204030204" pitchFamily="34" charset="0"/>
                      </a:rPr>
                      <m:t> </m:t>
                    </m:r>
                    <m:r>
                      <a:rPr lang="en-US" altLang="ko-KR" i="1" dirty="0">
                        <a:solidFill>
                          <a:srgbClr val="FF0000"/>
                        </a:solidFill>
                        <a:latin typeface="Cambria Math" panose="02040503050406030204" pitchFamily="18" charset="0"/>
                        <a:ea typeface="Gulim" panose="020B0600000101010101" pitchFamily="34" charset="-127"/>
                        <a:cs typeface="Calibri Light" panose="020F0302020204030204" pitchFamily="34" charset="0"/>
                      </a:rPr>
                      <m:t>𝑇𝑖𝑚𝑒</m:t>
                    </m:r>
                  </m:oMath>
                </a14:m>
                <a:endParaRPr lang="en-US" altLang="ko-KR" dirty="0">
                  <a:ea typeface="Gulim" panose="020B0600000101010101" pitchFamily="34" charset="-127"/>
                  <a:cs typeface="Calibri Light" panose="020F0302020204030204" pitchFamily="34" charset="0"/>
                </a:endParaRPr>
              </a:p>
              <a:p>
                <a:pPr lvl="1">
                  <a:lnSpc>
                    <a:spcPct val="80000"/>
                  </a:lnSpc>
                </a:pPr>
                <a:r>
                  <a:rPr lang="en-US" altLang="ko-KR" dirty="0">
                    <a:ea typeface="Gulim" panose="020B0600000101010101" pitchFamily="34" charset="-127"/>
                    <a:cs typeface="Calibri Light" panose="020F0302020204030204" pitchFamily="34" charset="0"/>
                  </a:rPr>
                  <a:t>Response time is what the user experiences:</a:t>
                </a:r>
              </a:p>
              <a:p>
                <a:pPr lvl="2">
                  <a:lnSpc>
                    <a:spcPct val="80000"/>
                  </a:lnSpc>
                </a:pPr>
                <a:r>
                  <a:rPr lang="en-US" altLang="ko-KR" dirty="0">
                    <a:ea typeface="Gulim" panose="020B0600000101010101" pitchFamily="34" charset="-127"/>
                    <a:cs typeface="Calibri Light" panose="020F0302020204030204" pitchFamily="34" charset="0"/>
                  </a:rPr>
                  <a:t>Time to echo a keystroke in editor</a:t>
                </a:r>
              </a:p>
              <a:p>
                <a:pPr lvl="2">
                  <a:lnSpc>
                    <a:spcPct val="80000"/>
                  </a:lnSpc>
                </a:pPr>
                <a:r>
                  <a:rPr lang="en-US" altLang="ko-KR" dirty="0">
                    <a:ea typeface="Gulim" panose="020B0600000101010101" pitchFamily="34" charset="-127"/>
                    <a:cs typeface="Calibri Light" panose="020F0302020204030204" pitchFamily="34" charset="0"/>
                  </a:rPr>
                  <a:t>Time to compile a program</a:t>
                </a:r>
              </a:p>
              <a:p>
                <a:pPr lvl="1">
                  <a:lnSpc>
                    <a:spcPct val="80000"/>
                  </a:lnSpc>
                </a:pPr>
                <a:r>
                  <a:rPr lang="en-US" altLang="ko-KR" dirty="0">
                    <a:ea typeface="Gulim" panose="020B0600000101010101" pitchFamily="34" charset="-127"/>
                    <a:cs typeface="Calibri Light" panose="020F0302020204030204" pitchFamily="34" charset="0"/>
                  </a:rPr>
                  <a:t>Another view of Resp Time is the time it waits in line plus the time it is processed:</a:t>
                </a:r>
              </a:p>
              <a:p>
                <a:pPr>
                  <a:lnSpc>
                    <a:spcPct val="80000"/>
                  </a:lnSpc>
                  <a:buFontTx/>
                  <a:buNone/>
                </a:pPr>
                <a:r>
                  <a:rPr lang="en-US" altLang="ko-KR" dirty="0">
                    <a:ea typeface="Gulim" panose="020B0600000101010101" pitchFamily="34" charset="-127"/>
                    <a:cs typeface="Calibri Light" panose="020F0302020204030204" pitchFamily="34" charset="0"/>
                  </a:rPr>
                  <a:t>		</a:t>
                </a:r>
                <a14:m>
                  <m:oMath xmlns:m="http://schemas.openxmlformats.org/officeDocument/2006/math">
                    <m:r>
                      <a:rPr lang="en-US" altLang="ko-KR" i="1" dirty="0" smtClean="0">
                        <a:solidFill>
                          <a:srgbClr val="FF0000"/>
                        </a:solidFill>
                        <a:latin typeface="Cambria Math" panose="02040503050406030204" pitchFamily="18" charset="0"/>
                        <a:ea typeface="Gulim" panose="020B0600000101010101" pitchFamily="34" charset="-127"/>
                        <a:cs typeface="Calibri Light" panose="020F0302020204030204" pitchFamily="34" charset="0"/>
                      </a:rPr>
                      <m:t>𝑅𝑒𝑠𝑝𝑜𝑛𝑠𝑒</m:t>
                    </m:r>
                    <m:r>
                      <a:rPr lang="en-US" altLang="ko-KR" i="1" dirty="0" smtClean="0">
                        <a:solidFill>
                          <a:srgbClr val="FF0000"/>
                        </a:solidFill>
                        <a:latin typeface="Cambria Math" panose="02040503050406030204" pitchFamily="18" charset="0"/>
                        <a:ea typeface="Gulim" panose="020B0600000101010101" pitchFamily="34" charset="-127"/>
                        <a:cs typeface="Calibri Light" panose="020F0302020204030204" pitchFamily="34" charset="0"/>
                      </a:rPr>
                      <m:t> </m:t>
                    </m:r>
                    <m:r>
                      <a:rPr lang="en-US" altLang="ko-KR" i="1" dirty="0">
                        <a:solidFill>
                          <a:srgbClr val="FF0000"/>
                        </a:solidFill>
                        <a:latin typeface="Cambria Math" panose="02040503050406030204" pitchFamily="18" charset="0"/>
                        <a:ea typeface="Gulim" panose="020B0600000101010101" pitchFamily="34" charset="-127"/>
                        <a:cs typeface="Calibri Light" panose="020F0302020204030204" pitchFamily="34" charset="0"/>
                      </a:rPr>
                      <m:t>𝑇𝑖𝑚𝑒</m:t>
                    </m:r>
                    <m:r>
                      <a:rPr lang="en-US" altLang="ko-KR" i="1" dirty="0">
                        <a:solidFill>
                          <a:srgbClr val="FF0000"/>
                        </a:solidFill>
                        <a:latin typeface="Cambria Math" panose="02040503050406030204" pitchFamily="18" charset="0"/>
                        <a:ea typeface="Gulim" panose="020B0600000101010101" pitchFamily="34" charset="-127"/>
                        <a:cs typeface="Calibri Light" panose="020F0302020204030204" pitchFamily="34" charset="0"/>
                      </a:rPr>
                      <m:t> = </m:t>
                    </m:r>
                    <m:r>
                      <a:rPr lang="en-US" altLang="ko-KR" i="1" dirty="0">
                        <a:solidFill>
                          <a:srgbClr val="FF0000"/>
                        </a:solidFill>
                        <a:latin typeface="Cambria Math" panose="02040503050406030204" pitchFamily="18" charset="0"/>
                        <a:ea typeface="Gulim" panose="020B0600000101010101" pitchFamily="34" charset="-127"/>
                        <a:cs typeface="Calibri Light" panose="020F0302020204030204" pitchFamily="34" charset="0"/>
                      </a:rPr>
                      <m:t>𝑊𝑎𝑖𝑡𝑖𝑛𝑔</m:t>
                    </m:r>
                    <m:r>
                      <a:rPr lang="en-US" altLang="ko-KR" i="1" dirty="0">
                        <a:solidFill>
                          <a:srgbClr val="FF0000"/>
                        </a:solidFill>
                        <a:latin typeface="Cambria Math" panose="02040503050406030204" pitchFamily="18" charset="0"/>
                        <a:ea typeface="Gulim" panose="020B0600000101010101" pitchFamily="34" charset="-127"/>
                        <a:cs typeface="Calibri Light" panose="020F0302020204030204" pitchFamily="34" charset="0"/>
                      </a:rPr>
                      <m:t> </m:t>
                    </m:r>
                    <m:r>
                      <a:rPr lang="en-US" altLang="ko-KR" i="1" dirty="0">
                        <a:solidFill>
                          <a:srgbClr val="FF0000"/>
                        </a:solidFill>
                        <a:latin typeface="Cambria Math" panose="02040503050406030204" pitchFamily="18" charset="0"/>
                        <a:ea typeface="Gulim" panose="020B0600000101010101" pitchFamily="34" charset="-127"/>
                        <a:cs typeface="Calibri Light" panose="020F0302020204030204" pitchFamily="34" charset="0"/>
                      </a:rPr>
                      <m:t>𝑇𝑖𝑚𝑒</m:t>
                    </m:r>
                    <m:r>
                      <a:rPr lang="en-US" altLang="ko-KR" i="1" dirty="0">
                        <a:solidFill>
                          <a:srgbClr val="FF0000"/>
                        </a:solidFill>
                        <a:latin typeface="Cambria Math" panose="02040503050406030204" pitchFamily="18" charset="0"/>
                        <a:ea typeface="Gulim" panose="020B0600000101010101" pitchFamily="34" charset="-127"/>
                        <a:cs typeface="Calibri Light" panose="020F0302020204030204" pitchFamily="34" charset="0"/>
                      </a:rPr>
                      <m:t> + </m:t>
                    </m:r>
                    <m:r>
                      <a:rPr lang="en-US" altLang="ko-KR" i="1" dirty="0">
                        <a:solidFill>
                          <a:srgbClr val="FF0000"/>
                        </a:solidFill>
                        <a:latin typeface="Cambria Math" panose="02040503050406030204" pitchFamily="18" charset="0"/>
                        <a:ea typeface="Gulim" panose="020B0600000101010101" pitchFamily="34" charset="-127"/>
                        <a:cs typeface="Calibri Light" panose="020F0302020204030204" pitchFamily="34" charset="0"/>
                      </a:rPr>
                      <m:t>𝑆𝑒𝑟𝑣𝑖𝑐𝑒</m:t>
                    </m:r>
                    <m:r>
                      <a:rPr lang="en-US" altLang="ko-KR" i="1" dirty="0">
                        <a:solidFill>
                          <a:srgbClr val="FF0000"/>
                        </a:solidFill>
                        <a:latin typeface="Cambria Math" panose="02040503050406030204" pitchFamily="18" charset="0"/>
                        <a:ea typeface="Gulim" panose="020B0600000101010101" pitchFamily="34" charset="-127"/>
                        <a:cs typeface="Calibri Light" panose="020F0302020204030204" pitchFamily="34" charset="0"/>
                      </a:rPr>
                      <m:t> </m:t>
                    </m:r>
                    <m:r>
                      <a:rPr lang="en-US" altLang="ko-KR" i="1" dirty="0" smtClean="0">
                        <a:solidFill>
                          <a:srgbClr val="FF0000"/>
                        </a:solidFill>
                        <a:latin typeface="Cambria Math" panose="02040503050406030204" pitchFamily="18" charset="0"/>
                        <a:ea typeface="Gulim" panose="020B0600000101010101" pitchFamily="34" charset="-127"/>
                        <a:cs typeface="Calibri Light" panose="020F0302020204030204" pitchFamily="34" charset="0"/>
                      </a:rPr>
                      <m:t>𝑇𝑖𝑚𝑒</m:t>
                    </m:r>
                  </m:oMath>
                </a14:m>
                <a:endParaRPr lang="en-US" altLang="ko-KR" dirty="0">
                  <a:solidFill>
                    <a:srgbClr val="FF0000"/>
                  </a:solidFill>
                  <a:ea typeface="Gulim" panose="020B0600000101010101" pitchFamily="34" charset="-127"/>
                  <a:cs typeface="Calibri Light" panose="020F0302020204030204" pitchFamily="34" charset="0"/>
                </a:endParaRPr>
              </a:p>
              <a:p>
                <a:pPr>
                  <a:lnSpc>
                    <a:spcPct val="80000"/>
                  </a:lnSpc>
                </a:pPr>
                <a:r>
                  <a:rPr lang="en-US" altLang="ko-KR" dirty="0">
                    <a:solidFill>
                      <a:schemeClr val="tx1"/>
                    </a:solidFill>
                    <a:ea typeface="Gulim" panose="020B0600000101010101" pitchFamily="34" charset="-127"/>
                    <a:cs typeface="Calibri Light" panose="020F0302020204030204" pitchFamily="34" charset="0"/>
                  </a:rPr>
                  <a:t>Because of timer, a process can be kicked out of CPU many times and each time it wait in the Ready queue behind other processes</a:t>
                </a:r>
              </a:p>
              <a:p>
                <a:pPr marL="0" indent="0">
                  <a:lnSpc>
                    <a:spcPct val="80000"/>
                  </a:lnSpc>
                  <a:buNone/>
                </a:pPr>
                <a:r>
                  <a:rPr lang="en-US" altLang="ko-KR" dirty="0">
                    <a:solidFill>
                      <a:srgbClr val="FF0000"/>
                    </a:solidFill>
                    <a:ea typeface="Gulim" panose="020B0600000101010101" pitchFamily="34" charset="-127"/>
                    <a:cs typeface="Calibri Light" panose="020F0302020204030204" pitchFamily="34" charset="0"/>
                  </a:rPr>
                  <a:t>	</a:t>
                </a:r>
                <a14:m>
                  <m:oMath xmlns:m="http://schemas.openxmlformats.org/officeDocument/2006/math">
                    <m:r>
                      <a:rPr lang="en-US" altLang="ko-KR" i="1" dirty="0" smtClean="0">
                        <a:solidFill>
                          <a:srgbClr val="FF0000"/>
                        </a:solidFill>
                        <a:latin typeface="Cambria Math" panose="02040503050406030204" pitchFamily="18" charset="0"/>
                        <a:ea typeface="Gulim" panose="020B0600000101010101" pitchFamily="34" charset="-127"/>
                        <a:cs typeface="Calibri Light" panose="020F0302020204030204" pitchFamily="34" charset="0"/>
                      </a:rPr>
                      <m:t>𝑅𝑒𝑠𝑝𝑜𝑛𝑠𝑒</m:t>
                    </m:r>
                    <m:r>
                      <a:rPr lang="en-US" altLang="ko-KR" i="1" dirty="0" smtClean="0">
                        <a:solidFill>
                          <a:srgbClr val="FF0000"/>
                        </a:solidFill>
                        <a:latin typeface="Cambria Math" panose="02040503050406030204" pitchFamily="18" charset="0"/>
                        <a:ea typeface="Gulim" panose="020B0600000101010101" pitchFamily="34" charset="-127"/>
                        <a:cs typeface="Calibri Light" panose="020F0302020204030204" pitchFamily="34" charset="0"/>
                      </a:rPr>
                      <m:t> </m:t>
                    </m:r>
                    <m:r>
                      <a:rPr lang="en-US" altLang="ko-KR" i="1" dirty="0">
                        <a:solidFill>
                          <a:srgbClr val="FF0000"/>
                        </a:solidFill>
                        <a:latin typeface="Cambria Math" panose="02040503050406030204" pitchFamily="18" charset="0"/>
                        <a:ea typeface="Gulim" panose="020B0600000101010101" pitchFamily="34" charset="-127"/>
                        <a:cs typeface="Calibri Light" panose="020F0302020204030204" pitchFamily="34" charset="0"/>
                      </a:rPr>
                      <m:t>𝑇𝑖𝑚𝑒</m:t>
                    </m:r>
                    <m:r>
                      <a:rPr lang="en-US" altLang="ko-KR" i="1" dirty="0">
                        <a:solidFill>
                          <a:srgbClr val="FF0000"/>
                        </a:solidFill>
                        <a:latin typeface="Cambria Math" panose="02040503050406030204" pitchFamily="18" charset="0"/>
                        <a:ea typeface="Gulim" panose="020B0600000101010101" pitchFamily="34" charset="-127"/>
                        <a:cs typeface="Calibri Light" panose="020F0302020204030204" pitchFamily="34" charset="0"/>
                      </a:rPr>
                      <m:t> =</m:t>
                    </m:r>
                    <m:nary>
                      <m:naryPr>
                        <m:chr m:val="∑"/>
                        <m:subHide m:val="on"/>
                        <m:supHide m:val="on"/>
                        <m:ctrlPr>
                          <a:rPr lang="en-US" altLang="ko-KR" i="1" dirty="0" smtClean="0">
                            <a:solidFill>
                              <a:srgbClr val="FF0000"/>
                            </a:solidFill>
                            <a:latin typeface="Cambria Math" panose="02040503050406030204" pitchFamily="18" charset="0"/>
                            <a:ea typeface="Gulim" panose="020B0600000101010101" pitchFamily="34" charset="-127"/>
                            <a:cs typeface="Calibri Light" panose="020F0302020204030204" pitchFamily="34" charset="0"/>
                          </a:rPr>
                        </m:ctrlPr>
                      </m:naryPr>
                      <m:sub/>
                      <m:sup/>
                      <m:e>
                        <m:r>
                          <a:rPr lang="en-US" altLang="ko-KR" i="1" dirty="0">
                            <a:solidFill>
                              <a:srgbClr val="FF0000"/>
                            </a:solidFill>
                            <a:latin typeface="Cambria Math" panose="02040503050406030204" pitchFamily="18" charset="0"/>
                            <a:ea typeface="Gulim" panose="020B0600000101010101" pitchFamily="34" charset="-127"/>
                            <a:cs typeface="Calibri Light" panose="020F0302020204030204" pitchFamily="34" charset="0"/>
                          </a:rPr>
                          <m:t>𝑊𝑎𝑖𝑡𝑖𝑛𝑔</m:t>
                        </m:r>
                        <m:r>
                          <a:rPr lang="en-US" altLang="ko-KR" i="1" dirty="0">
                            <a:solidFill>
                              <a:srgbClr val="FF0000"/>
                            </a:solidFill>
                            <a:latin typeface="Cambria Math" panose="02040503050406030204" pitchFamily="18" charset="0"/>
                            <a:ea typeface="Gulim" panose="020B0600000101010101" pitchFamily="34" charset="-127"/>
                            <a:cs typeface="Calibri Light" panose="020F0302020204030204" pitchFamily="34" charset="0"/>
                          </a:rPr>
                          <m:t> </m:t>
                        </m:r>
                        <m:r>
                          <a:rPr lang="en-US" altLang="ko-KR" i="1" dirty="0">
                            <a:solidFill>
                              <a:srgbClr val="FF0000"/>
                            </a:solidFill>
                            <a:latin typeface="Cambria Math" panose="02040503050406030204" pitchFamily="18" charset="0"/>
                            <a:ea typeface="Gulim" panose="020B0600000101010101" pitchFamily="34" charset="-127"/>
                            <a:cs typeface="Calibri Light" panose="020F0302020204030204" pitchFamily="34" charset="0"/>
                          </a:rPr>
                          <m:t>𝑇𝑖𝑚𝑒</m:t>
                        </m:r>
                      </m:e>
                    </m:nary>
                    <m:r>
                      <a:rPr lang="en-US" altLang="ko-KR" i="1" dirty="0">
                        <a:solidFill>
                          <a:srgbClr val="FF0000"/>
                        </a:solidFill>
                        <a:latin typeface="Cambria Math" panose="02040503050406030204" pitchFamily="18" charset="0"/>
                        <a:ea typeface="Gulim" panose="020B0600000101010101" pitchFamily="34" charset="-127"/>
                        <a:cs typeface="Calibri Light" panose="020F0302020204030204" pitchFamily="34" charset="0"/>
                      </a:rPr>
                      <m:t> +</m:t>
                    </m:r>
                    <m:nary>
                      <m:naryPr>
                        <m:chr m:val="∑"/>
                        <m:subHide m:val="on"/>
                        <m:supHide m:val="on"/>
                        <m:ctrlPr>
                          <a:rPr lang="en-US" altLang="ko-KR" i="1" dirty="0">
                            <a:solidFill>
                              <a:srgbClr val="FF0000"/>
                            </a:solidFill>
                            <a:latin typeface="Cambria Math" panose="02040503050406030204" pitchFamily="18" charset="0"/>
                            <a:ea typeface="Gulim" panose="020B0600000101010101" pitchFamily="34" charset="-127"/>
                            <a:cs typeface="Calibri Light" panose="020F0302020204030204" pitchFamily="34" charset="0"/>
                          </a:rPr>
                        </m:ctrlPr>
                      </m:naryPr>
                      <m:sub/>
                      <m:sup/>
                      <m:e>
                        <m:r>
                          <a:rPr lang="en-US" altLang="ko-KR" b="0" i="1" dirty="0" smtClean="0">
                            <a:solidFill>
                              <a:srgbClr val="FF0000"/>
                            </a:solidFill>
                            <a:latin typeface="Cambria Math" panose="02040503050406030204" pitchFamily="18" charset="0"/>
                            <a:ea typeface="Gulim" panose="020B0600000101010101" pitchFamily="34" charset="-127"/>
                            <a:cs typeface="Calibri Light" panose="020F0302020204030204" pitchFamily="34" charset="0"/>
                          </a:rPr>
                          <m:t>𝑆𝑒𝑟𝑣𝑖𝑐𝑒</m:t>
                        </m:r>
                        <m:r>
                          <a:rPr lang="en-US" altLang="ko-KR" i="1" dirty="0">
                            <a:solidFill>
                              <a:srgbClr val="FF0000"/>
                            </a:solidFill>
                            <a:latin typeface="Cambria Math" panose="02040503050406030204" pitchFamily="18" charset="0"/>
                            <a:ea typeface="Gulim" panose="020B0600000101010101" pitchFamily="34" charset="-127"/>
                            <a:cs typeface="Calibri Light" panose="020F0302020204030204" pitchFamily="34" charset="0"/>
                          </a:rPr>
                          <m:t> </m:t>
                        </m:r>
                        <m:r>
                          <a:rPr lang="en-US" altLang="ko-KR" i="1" dirty="0">
                            <a:solidFill>
                              <a:srgbClr val="FF0000"/>
                            </a:solidFill>
                            <a:latin typeface="Cambria Math" panose="02040503050406030204" pitchFamily="18" charset="0"/>
                            <a:ea typeface="Gulim" panose="020B0600000101010101" pitchFamily="34" charset="-127"/>
                            <a:cs typeface="Calibri Light" panose="020F0302020204030204" pitchFamily="34" charset="0"/>
                          </a:rPr>
                          <m:t>𝑇𝑖𝑚𝑒</m:t>
                        </m:r>
                      </m:e>
                    </m:nary>
                  </m:oMath>
                </a14:m>
                <a:endParaRPr lang="en-US" altLang="ko-KR" b="1" dirty="0">
                  <a:solidFill>
                    <a:schemeClr val="tx1"/>
                  </a:solidFill>
                  <a:ea typeface="Gulim" panose="020B0600000101010101" pitchFamily="34" charset="-127"/>
                  <a:cs typeface="Calibri Light" panose="020F0302020204030204" pitchFamily="34" charset="0"/>
                </a:endParaRPr>
              </a:p>
              <a:p>
                <a:pPr>
                  <a:lnSpc>
                    <a:spcPct val="80000"/>
                  </a:lnSpc>
                </a:pPr>
                <a:r>
                  <a:rPr lang="en-US" altLang="ko-KR" b="1" dirty="0">
                    <a:solidFill>
                      <a:schemeClr val="tx1"/>
                    </a:solidFill>
                    <a:ea typeface="Gulim" panose="020B0600000101010101" pitchFamily="34" charset="-127"/>
                    <a:cs typeface="Calibri Light" panose="020F0302020204030204" pitchFamily="34" charset="0"/>
                  </a:rPr>
                  <a:t>Throughput: </a:t>
                </a:r>
                <a:r>
                  <a:rPr lang="en-US" altLang="ko-KR" dirty="0">
                    <a:solidFill>
                      <a:schemeClr val="tx1"/>
                    </a:solidFill>
                    <a:ea typeface="Gulim" panose="020B0600000101010101" pitchFamily="34" charset="-127"/>
                    <a:cs typeface="Calibri Light" panose="020F0302020204030204" pitchFamily="34" charset="0"/>
                  </a:rPr>
                  <a:t>number of jobs completed per unit of time</a:t>
                </a:r>
              </a:p>
              <a:p>
                <a:pPr lvl="1">
                  <a:lnSpc>
                    <a:spcPct val="80000"/>
                  </a:lnSpc>
                </a:pPr>
                <a:r>
                  <a:rPr lang="en-US" altLang="ko-KR" dirty="0">
                    <a:solidFill>
                      <a:schemeClr val="tx1"/>
                    </a:solidFill>
                    <a:ea typeface="Gulim" panose="020B0600000101010101" pitchFamily="34" charset="-127"/>
                    <a:cs typeface="Calibri Light" panose="020F0302020204030204" pitchFamily="34" charset="0"/>
                  </a:rPr>
                  <a:t>The more the device utilization, the higher the throughput </a:t>
                </a:r>
              </a:p>
              <a:p>
                <a:pPr lvl="1">
                  <a:lnSpc>
                    <a:spcPct val="80000"/>
                  </a:lnSpc>
                </a:pPr>
                <a:r>
                  <a:rPr lang="en-US" altLang="ko-KR" dirty="0">
                    <a:ea typeface="Gulim" panose="020B0600000101010101" pitchFamily="34" charset="-127"/>
                    <a:cs typeface="Calibri Light" panose="020F0302020204030204" pitchFamily="34" charset="0"/>
                  </a:rPr>
                  <a:t>Throughput related to response time, but not same thing:</a:t>
                </a:r>
              </a:p>
              <a:p>
                <a:pPr lvl="2">
                  <a:lnSpc>
                    <a:spcPct val="80000"/>
                  </a:lnSpc>
                </a:pPr>
                <a:r>
                  <a:rPr lang="en-US" altLang="ko-KR" dirty="0">
                    <a:ea typeface="Gulim" panose="020B0600000101010101" pitchFamily="34" charset="-127"/>
                    <a:cs typeface="Calibri Light" panose="020F0302020204030204" pitchFamily="34" charset="0"/>
                  </a:rPr>
                  <a:t>Minimizing response time and maximizing throughput can be contradictory (examples coming up)</a:t>
                </a:r>
              </a:p>
              <a:p>
                <a:pPr>
                  <a:lnSpc>
                    <a:spcPct val="80000"/>
                  </a:lnSpc>
                </a:pPr>
                <a:endParaRPr lang="en-US" altLang="ko-KR" dirty="0">
                  <a:ea typeface="Gulim" panose="020B0600000101010101" pitchFamily="34" charset="-127"/>
                </a:endParaRPr>
              </a:p>
            </p:txBody>
          </p:sp>
        </mc:Choice>
        <mc:Fallback xmlns="">
          <p:sp>
            <p:nvSpPr>
              <p:cNvPr id="63491" name="Rectangle 3"/>
              <p:cNvSpPr>
                <a:spLocks noGrp="1" noRot="1" noChangeAspect="1" noMove="1" noResize="1" noEditPoints="1" noAdjustHandles="1" noChangeArrowheads="1" noChangeShapeType="1" noTextEdit="1"/>
              </p:cNvSpPr>
              <p:nvPr>
                <p:ph idx="1"/>
              </p:nvPr>
            </p:nvSpPr>
            <p:spPr>
              <a:xfrm>
                <a:off x="685800" y="990600"/>
                <a:ext cx="7633982" cy="5703197"/>
              </a:xfrm>
              <a:blipFill>
                <a:blip r:embed="rId3"/>
                <a:stretch>
                  <a:fillRect l="-719" t="-2460"/>
                </a:stretch>
              </a:blipFill>
            </p:spPr>
            <p:txBody>
              <a:bodyPr/>
              <a:lstStyle/>
              <a:p>
                <a:r>
                  <a:rPr lang="en-US">
                    <a:noFill/>
                  </a:rPr>
                  <a:t> </a:t>
                </a:r>
              </a:p>
            </p:txBody>
          </p:sp>
        </mc:Fallback>
      </mc:AlternateContent>
    </p:spTree>
    <p:extLst>
      <p:ext uri="{BB962C8B-B14F-4D97-AF65-F5344CB8AC3E}">
        <p14:creationId xmlns:p14="http://schemas.microsoft.com/office/powerpoint/2010/main" val="1450075481"/>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349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3491">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3491">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349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349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349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3491">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3491">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3491">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3491">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3491">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3491">
                                            <p:txEl>
                                              <p:pRg st="12" end="12"/>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3491">
                                            <p:txEl>
                                              <p:pRg st="13" end="13"/>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3491">
                                            <p:txEl>
                                              <p:pRg st="14" end="14"/>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3491">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822960" y="286605"/>
            <a:ext cx="7543800" cy="856396"/>
          </a:xfrm>
        </p:spPr>
        <p:txBody>
          <a:bodyPr>
            <a:normAutofit/>
          </a:bodyPr>
          <a:lstStyle/>
          <a:p>
            <a:r>
              <a:rPr lang="en-US" altLang="ko-KR" dirty="0">
                <a:ea typeface="Gulim" panose="020B0600000101010101" pitchFamily="34" charset="-127"/>
                <a:cs typeface="Calibri Light" panose="020F0302020204030204" pitchFamily="34" charset="0"/>
              </a:rPr>
              <a:t>Scheduling Metrics and Goals</a:t>
            </a:r>
          </a:p>
        </p:txBody>
      </p:sp>
      <p:sp>
        <p:nvSpPr>
          <p:cNvPr id="63491" name="Rectangle 3"/>
          <p:cNvSpPr>
            <a:spLocks noGrp="1" noChangeArrowheads="1"/>
          </p:cNvSpPr>
          <p:nvPr>
            <p:ph idx="1"/>
          </p:nvPr>
        </p:nvSpPr>
        <p:spPr>
          <a:xfrm>
            <a:off x="822960" y="1156064"/>
            <a:ext cx="7863840" cy="5105400"/>
          </a:xfrm>
        </p:spPr>
        <p:txBody>
          <a:bodyPr>
            <a:noAutofit/>
          </a:bodyPr>
          <a:lstStyle/>
          <a:p>
            <a:r>
              <a:rPr lang="en-US" sz="1800" u="sng" dirty="0"/>
              <a:t>Scheduling metrics</a:t>
            </a:r>
            <a:r>
              <a:rPr lang="en-US" sz="1800" dirty="0"/>
              <a:t> are important for both individual processes and the system as a whole </a:t>
            </a:r>
          </a:p>
          <a:p>
            <a:pPr lvl="1"/>
            <a:r>
              <a:rPr lang="en-US" sz="1800" b="1" dirty="0"/>
              <a:t>Customer-Centric</a:t>
            </a:r>
            <a:r>
              <a:rPr lang="en-US" sz="1800" dirty="0"/>
              <a:t>: Response Time </a:t>
            </a:r>
          </a:p>
          <a:p>
            <a:pPr lvl="1"/>
            <a:r>
              <a:rPr lang="en-US" sz="1800" b="1" dirty="0"/>
              <a:t>System-Centric</a:t>
            </a:r>
            <a:r>
              <a:rPr lang="en-US" sz="1800" dirty="0"/>
              <a:t>: Throughput , Average Response Time, Fairness</a:t>
            </a:r>
          </a:p>
          <a:p>
            <a:pPr>
              <a:defRPr/>
            </a:pPr>
            <a:r>
              <a:rPr lang="en-US" altLang="ko-KR" sz="1800" u="sng" dirty="0">
                <a:ea typeface="굴림" charset="-127"/>
                <a:cs typeface="Calibri Light" panose="020F0302020204030204" pitchFamily="34" charset="0"/>
              </a:rPr>
              <a:t>Scheduling Goals</a:t>
            </a:r>
          </a:p>
          <a:p>
            <a:pPr marL="457200" indent="-457200">
              <a:buFont typeface="+mj-lt"/>
              <a:buAutoNum type="arabicPeriod"/>
              <a:defRPr/>
            </a:pPr>
            <a:r>
              <a:rPr lang="en-US" altLang="ko-KR" sz="1800" b="1" dirty="0">
                <a:solidFill>
                  <a:srgbClr val="00B050"/>
                </a:solidFill>
                <a:ea typeface="굴림" charset="-127"/>
                <a:cs typeface="Calibri Light" panose="020F0302020204030204" pitchFamily="34" charset="0"/>
              </a:rPr>
              <a:t>Minimize</a:t>
            </a:r>
            <a:r>
              <a:rPr lang="en-US" altLang="ko-KR" sz="1800" dirty="0">
                <a:ea typeface="굴림" charset="-127"/>
                <a:cs typeface="Calibri Light" panose="020F0302020204030204" pitchFamily="34" charset="0"/>
              </a:rPr>
              <a:t> </a:t>
            </a:r>
            <a:r>
              <a:rPr lang="en-US" altLang="ko-KR" sz="1800" b="1" dirty="0">
                <a:solidFill>
                  <a:schemeClr val="tx1"/>
                </a:solidFill>
                <a:ea typeface="굴림" charset="-127"/>
                <a:cs typeface="Calibri Light" panose="020F0302020204030204" pitchFamily="34" charset="0"/>
              </a:rPr>
              <a:t>Average Response Time (ART)</a:t>
            </a:r>
          </a:p>
          <a:p>
            <a:pPr lvl="1">
              <a:defRPr/>
            </a:pPr>
            <a:r>
              <a:rPr lang="en-US" altLang="ko-KR" sz="1800" dirty="0">
                <a:ea typeface="굴림" charset="-127"/>
                <a:cs typeface="Calibri Light" panose="020F0302020204030204" pitchFamily="34" charset="0"/>
              </a:rPr>
              <a:t>Measure from the response time of several jobs</a:t>
            </a:r>
          </a:p>
          <a:p>
            <a:pPr lvl="1">
              <a:defRPr/>
            </a:pPr>
            <a:r>
              <a:rPr lang="en-US" altLang="ko-KR" sz="1800" dirty="0">
                <a:ea typeface="굴림" charset="-127"/>
                <a:cs typeface="Calibri Light" panose="020F0302020204030204" pitchFamily="34" charset="0"/>
              </a:rPr>
              <a:t>Also applies to 1 job as – i.e., we want to minimize the response time for processing a mouse click, a file copy, to compile a program etc.</a:t>
            </a:r>
          </a:p>
          <a:p>
            <a:pPr marL="457200" indent="-457200">
              <a:buFont typeface="+mj-lt"/>
              <a:buAutoNum type="arabicPeriod"/>
              <a:defRPr/>
            </a:pPr>
            <a:r>
              <a:rPr lang="en-US" altLang="ko-KR" sz="1800" b="1" dirty="0">
                <a:solidFill>
                  <a:srgbClr val="FF0000"/>
                </a:solidFill>
                <a:ea typeface="굴림" charset="-127"/>
                <a:cs typeface="Calibri Light" panose="020F0302020204030204" pitchFamily="34" charset="0"/>
              </a:rPr>
              <a:t>Maximize</a:t>
            </a:r>
            <a:r>
              <a:rPr lang="en-US" altLang="ko-KR" sz="1800" dirty="0">
                <a:ea typeface="굴림" charset="-127"/>
                <a:cs typeface="Calibri Light" panose="020F0302020204030204" pitchFamily="34" charset="0"/>
              </a:rPr>
              <a:t> </a:t>
            </a:r>
            <a:r>
              <a:rPr lang="en-US" altLang="ko-KR" sz="1800" b="1" dirty="0">
                <a:ea typeface="굴림" charset="-127"/>
                <a:cs typeface="Calibri Light" panose="020F0302020204030204" pitchFamily="34" charset="0"/>
              </a:rPr>
              <a:t>Throughput</a:t>
            </a:r>
          </a:p>
          <a:p>
            <a:pPr lvl="1">
              <a:defRPr/>
            </a:pPr>
            <a:r>
              <a:rPr lang="en-US" altLang="ko-KR" sz="1800" dirty="0">
                <a:ea typeface="굴림" charset="-127"/>
                <a:cs typeface="Calibri Light" panose="020F0302020204030204" pitchFamily="34" charset="0"/>
              </a:rPr>
              <a:t>By keeping CPU and I/O devices as utilized as possible</a:t>
            </a:r>
          </a:p>
          <a:p>
            <a:pPr marL="457200" indent="-457200">
              <a:buFont typeface="+mj-lt"/>
              <a:buAutoNum type="arabicPeriod"/>
              <a:defRPr/>
            </a:pPr>
            <a:r>
              <a:rPr lang="en-US" altLang="ko-KR" sz="1800" dirty="0">
                <a:solidFill>
                  <a:schemeClr val="accent2">
                    <a:lumMod val="50000"/>
                  </a:schemeClr>
                </a:solidFill>
                <a:ea typeface="굴림" charset="-127"/>
                <a:cs typeface="Calibri Light" panose="020F0302020204030204" pitchFamily="34" charset="0"/>
              </a:rPr>
              <a:t>Ensure</a:t>
            </a:r>
            <a:r>
              <a:rPr lang="en-US" altLang="ko-KR" sz="1800" dirty="0">
                <a:ea typeface="굴림" charset="-127"/>
                <a:cs typeface="Calibri Light" panose="020F0302020204030204" pitchFamily="34" charset="0"/>
              </a:rPr>
              <a:t> </a:t>
            </a:r>
            <a:r>
              <a:rPr lang="en-US" altLang="ko-KR" sz="1800" b="1" dirty="0">
                <a:ea typeface="굴림" charset="-127"/>
                <a:cs typeface="Calibri Light" panose="020F0302020204030204" pitchFamily="34" charset="0"/>
              </a:rPr>
              <a:t>Fairness</a:t>
            </a:r>
          </a:p>
          <a:p>
            <a:pPr lvl="1">
              <a:defRPr/>
            </a:pPr>
            <a:r>
              <a:rPr lang="en-US" altLang="ko-KR" sz="1800" dirty="0">
                <a:ea typeface="굴림" charset="-127"/>
                <a:cs typeface="Calibri Light" panose="020F0302020204030204" pitchFamily="34" charset="0"/>
              </a:rPr>
              <a:t>Share CPU in some equitable way</a:t>
            </a:r>
          </a:p>
          <a:p>
            <a:pPr lvl="1">
              <a:defRPr/>
            </a:pPr>
            <a:r>
              <a:rPr lang="en-US" altLang="ko-KR" sz="1800" dirty="0">
                <a:ea typeface="굴림" charset="-127"/>
                <a:cs typeface="Calibri Light" panose="020F0302020204030204" pitchFamily="34" charset="0"/>
              </a:rPr>
              <a:t>This policy can contradict with others (we will see examples)</a:t>
            </a:r>
          </a:p>
        </p:txBody>
      </p:sp>
    </p:spTree>
    <p:extLst>
      <p:ext uri="{BB962C8B-B14F-4D97-AF65-F5344CB8AC3E}">
        <p14:creationId xmlns:p14="http://schemas.microsoft.com/office/powerpoint/2010/main" val="47088988"/>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491">
                                            <p:txEl>
                                              <p:pRg st="7" end="7"/>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3491">
                                            <p:txEl>
                                              <p:pRg st="8" end="8"/>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3491">
                                            <p:txEl>
                                              <p:pRg st="9" end="9"/>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3491">
                                            <p:txEl>
                                              <p:pRg st="10" end="1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349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7200900" cy="1143000"/>
          </a:xfrm>
        </p:spPr>
        <p:txBody>
          <a:bodyPr>
            <a:normAutofit/>
          </a:bodyPr>
          <a:lstStyle/>
          <a:p>
            <a:r>
              <a:rPr lang="en-US" dirty="0"/>
              <a:t>Scheduling: Decision Points</a:t>
            </a:r>
          </a:p>
        </p:txBody>
      </p:sp>
      <p:sp>
        <p:nvSpPr>
          <p:cNvPr id="3" name="Content Placeholder 2"/>
          <p:cNvSpPr>
            <a:spLocks noGrp="1"/>
          </p:cNvSpPr>
          <p:nvPr>
            <p:ph idx="1"/>
          </p:nvPr>
        </p:nvSpPr>
        <p:spPr>
          <a:xfrm>
            <a:off x="1028700" y="1981200"/>
            <a:ext cx="7200900" cy="4648200"/>
          </a:xfrm>
        </p:spPr>
        <p:txBody>
          <a:bodyPr>
            <a:normAutofit fontScale="92500" lnSpcReduction="10000"/>
          </a:bodyPr>
          <a:lstStyle/>
          <a:p>
            <a:r>
              <a:rPr lang="en-US" dirty="0"/>
              <a:t>There can be 3 points in time when the scheduler runs:</a:t>
            </a:r>
          </a:p>
          <a:p>
            <a:pPr lvl="1"/>
            <a:r>
              <a:rPr lang="en-US" dirty="0"/>
              <a:t>The current process voluntarily gives up (by requesting I/o) CPU</a:t>
            </a:r>
          </a:p>
          <a:p>
            <a:pPr lvl="1"/>
            <a:r>
              <a:rPr lang="en-US" dirty="0"/>
              <a:t>Timer expired - the current process is kicked out</a:t>
            </a:r>
          </a:p>
          <a:p>
            <a:pPr lvl="1"/>
            <a:r>
              <a:rPr lang="en-US" b="1" dirty="0">
                <a:solidFill>
                  <a:srgbClr val="FF0000"/>
                </a:solidFill>
              </a:rPr>
              <a:t>Arrival of a new process (new!!)</a:t>
            </a:r>
          </a:p>
          <a:p>
            <a:r>
              <a:rPr lang="en-US" dirty="0"/>
              <a:t>A scheduler can be preemptive or not (related to the above):</a:t>
            </a:r>
          </a:p>
          <a:p>
            <a:pPr lvl="1"/>
            <a:r>
              <a:rPr lang="en-US" b="1" dirty="0">
                <a:solidFill>
                  <a:srgbClr val="FF0000"/>
                </a:solidFill>
              </a:rPr>
              <a:t>Preemptive</a:t>
            </a:r>
            <a:r>
              <a:rPr lang="en-US" b="1" dirty="0"/>
              <a:t>:</a:t>
            </a:r>
            <a:r>
              <a:rPr lang="en-US" dirty="0"/>
              <a:t> scheduler runs as soon as new arrival</a:t>
            </a:r>
          </a:p>
          <a:p>
            <a:pPr lvl="1"/>
            <a:r>
              <a:rPr lang="en-US" b="1" dirty="0">
                <a:solidFill>
                  <a:srgbClr val="FF0000"/>
                </a:solidFill>
              </a:rPr>
              <a:t>Non-preemptive</a:t>
            </a:r>
            <a:r>
              <a:rPr lang="en-US" b="1" dirty="0"/>
              <a:t>:</a:t>
            </a:r>
            <a:r>
              <a:rPr lang="en-US" dirty="0"/>
              <a:t> scheduler waits until timer expires, or the current process yields CPU</a:t>
            </a:r>
          </a:p>
          <a:p>
            <a:r>
              <a:rPr lang="en-US" dirty="0"/>
              <a:t>Some scheduling algorithms can run in both preemptive and non-preemptive mode</a:t>
            </a:r>
          </a:p>
          <a:p>
            <a:pPr lvl="1"/>
            <a:r>
              <a:rPr lang="en-US" dirty="0"/>
              <a:t>SRTF can be run in both preemptive or non-preemptive manner. FIFO would be the same with or w/o preemption</a:t>
            </a:r>
          </a:p>
          <a:p>
            <a:pPr lvl="1"/>
            <a:r>
              <a:rPr lang="en-US" dirty="0"/>
              <a:t>Round Robin is non-preemptive by definition</a:t>
            </a:r>
          </a:p>
          <a:p>
            <a:pPr lvl="1"/>
            <a:endParaRPr lang="en-US" dirty="0"/>
          </a:p>
        </p:txBody>
      </p:sp>
      <p:sp>
        <p:nvSpPr>
          <p:cNvPr id="4" name="Arrow: Curved Up 3">
            <a:extLst>
              <a:ext uri="{FF2B5EF4-FFF2-40B4-BE49-F238E27FC236}">
                <a16:creationId xmlns:a16="http://schemas.microsoft.com/office/drawing/2014/main" id="{B58D5A6E-A741-42ED-A4A4-C337B554CEDF}"/>
              </a:ext>
            </a:extLst>
          </p:cNvPr>
          <p:cNvSpPr/>
          <p:nvPr/>
        </p:nvSpPr>
        <p:spPr>
          <a:xfrm rot="16200000">
            <a:off x="7615909" y="2671091"/>
            <a:ext cx="1074983" cy="198120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Arrow: Left 4">
            <a:extLst>
              <a:ext uri="{FF2B5EF4-FFF2-40B4-BE49-F238E27FC236}">
                <a16:creationId xmlns:a16="http://schemas.microsoft.com/office/drawing/2014/main" id="{E181104D-8C64-42E4-81D4-501C3E36ED5B}"/>
              </a:ext>
            </a:extLst>
          </p:cNvPr>
          <p:cNvSpPr/>
          <p:nvPr/>
        </p:nvSpPr>
        <p:spPr>
          <a:xfrm>
            <a:off x="5334000" y="3137263"/>
            <a:ext cx="1846217" cy="4572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2340566"/>
      </p:ext>
    </p:extLst>
  </p:cSld>
  <p:clrMapOvr>
    <a:masterClrMapping/>
  </p:clrMapOvr>
</p:sld>
</file>

<file path=ppt/theme/theme1.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Intel dark blue background">
  <a:themeElements>
    <a:clrScheme name="intel">
      <a:dk1>
        <a:srgbClr val="000000"/>
      </a:dk1>
      <a:lt1>
        <a:srgbClr val="FFFFFF"/>
      </a:lt1>
      <a:dk2>
        <a:srgbClr val="0860A8"/>
      </a:dk2>
      <a:lt2>
        <a:srgbClr val="FFFFFF"/>
      </a:lt2>
      <a:accent1>
        <a:srgbClr val="339933"/>
      </a:accent1>
      <a:accent2>
        <a:srgbClr val="FF6600"/>
      </a:accent2>
      <a:accent3>
        <a:srgbClr val="FFC000"/>
      </a:accent3>
      <a:accent4>
        <a:srgbClr val="CC0066"/>
      </a:accent4>
      <a:accent5>
        <a:srgbClr val="66CCFF"/>
      </a:accent5>
      <a:accent6>
        <a:srgbClr val="808080"/>
      </a:accent6>
      <a:hlink>
        <a:srgbClr val="FFC000"/>
      </a:hlink>
      <a:folHlink>
        <a:srgbClr val="000000"/>
      </a:folHlink>
    </a:clrScheme>
    <a:fontScheme name="2_Architecture">
      <a:majorFont>
        <a:latin typeface="Neo Sans Intel Medium"/>
        <a:ea typeface=""/>
        <a:cs typeface="Arial"/>
      </a:majorFont>
      <a:minorFont>
        <a:latin typeface="Neo Sans Inte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372" tIns="45688" rIns="91372" bIns="45688" numCol="1" anchor="t" anchorCtr="1" compatLnSpc="1">
        <a:prstTxWarp prst="textNoShape">
          <a:avLst/>
        </a:prstTxWarp>
        <a:spAutoFit/>
      </a:bodyPr>
      <a:lstStyle>
        <a:defPPr marL="0" marR="0" indent="0" algn="ctr" defTabSz="914400" rtl="0" eaLnBrk="1" fontAlgn="base" latinLnBrk="0" hangingPunct="1">
          <a:lnSpc>
            <a:spcPct val="95000"/>
          </a:lnSpc>
          <a:spcBef>
            <a:spcPct val="30000"/>
          </a:spcBef>
          <a:spcAft>
            <a:spcPct val="0"/>
          </a:spcAft>
          <a:buClr>
            <a:schemeClr val="tx1"/>
          </a:buClr>
          <a:buSzTx/>
          <a:buFont typeface="Wingdings" pitchFamily="2" charset="2"/>
          <a:buNone/>
          <a:tabLst/>
          <a:defRPr kumimoji="0" lang="en-US" sz="2000" b="0" i="0" u="none" strike="noStrike" cap="none" normalizeH="0" baseline="0" smtClean="0">
            <a:ln>
              <a:noFill/>
            </a:ln>
            <a:solidFill>
              <a:srgbClr val="FFFFFF"/>
            </a:solidFill>
            <a:effectLst>
              <a:outerShdw blurRad="38100" dist="38100" dir="2700000" algn="tl">
                <a:srgbClr val="000000">
                  <a:alpha val="43137"/>
                </a:srgbClr>
              </a:outerShdw>
            </a:effectLst>
            <a:latin typeface="Arial Narrow" pitchFamily="34" charset="0"/>
            <a:cs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372" tIns="45688" rIns="91372" bIns="45688" numCol="1" anchor="t" anchorCtr="1" compatLnSpc="1">
        <a:prstTxWarp prst="textNoShape">
          <a:avLst/>
        </a:prstTxWarp>
        <a:spAutoFit/>
      </a:bodyPr>
      <a:lstStyle>
        <a:defPPr marL="0" marR="0" indent="0" algn="ctr" defTabSz="914400" rtl="0" eaLnBrk="1" fontAlgn="base" latinLnBrk="0" hangingPunct="1">
          <a:lnSpc>
            <a:spcPct val="95000"/>
          </a:lnSpc>
          <a:spcBef>
            <a:spcPct val="30000"/>
          </a:spcBef>
          <a:spcAft>
            <a:spcPct val="0"/>
          </a:spcAft>
          <a:buClr>
            <a:schemeClr val="tx1"/>
          </a:buClr>
          <a:buSzTx/>
          <a:buFont typeface="Wingdings" pitchFamily="2" charset="2"/>
          <a:buNone/>
          <a:tabLst/>
          <a:defRPr kumimoji="0" lang="en-US" sz="2000" b="0" i="0" u="none" strike="noStrike" cap="none" normalizeH="0" baseline="0" smtClean="0">
            <a:ln>
              <a:noFill/>
            </a:ln>
            <a:solidFill>
              <a:srgbClr val="FFFFFF"/>
            </a:solidFill>
            <a:effectLst>
              <a:outerShdw blurRad="38100" dist="38100" dir="2700000" algn="tl">
                <a:srgbClr val="000000">
                  <a:alpha val="43137"/>
                </a:srgbClr>
              </a:outerShdw>
            </a:effectLst>
            <a:latin typeface="Arial Narrow" pitchFamily="34" charset="0"/>
            <a:cs typeface="Arial" charset="0"/>
          </a:defRPr>
        </a:defPPr>
      </a:lstStyle>
    </a:lnDef>
  </a:objectDefaults>
  <a:extraClrSchemeLst>
    <a:extraClrScheme>
      <a:clrScheme name="2_Architectur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Architectur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2_Architectur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Architectur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Architectur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Architectur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2_Architectur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Architecture 8">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5BB3B9"/>
        </a:hlink>
        <a:folHlink>
          <a:srgbClr val="CC00FF"/>
        </a:folHlink>
      </a:clrScheme>
      <a:clrMap bg1="dk2" tx1="lt1" bg2="dk1" tx2="lt2" accent1="accent1" accent2="accent2" accent3="accent3" accent4="accent4" accent5="accent5" accent6="accent6" hlink="hlink" folHlink="folHlink"/>
    </a:extraClrScheme>
    <a:extraClrScheme>
      <a:clrScheme name="2_Architecture 9">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FFCC00"/>
        </a:hlink>
        <a:folHlink>
          <a:srgbClr val="CC00FF"/>
        </a:folHlink>
      </a:clrScheme>
      <a:clrMap bg1="dk2" tx1="lt1" bg2="dk1" tx2="lt2" accent1="accent1" accent2="accent2" accent3="accent3" accent4="accent4" accent5="accent5" accent6="accent6" hlink="hlink" folHlink="folHlink"/>
    </a:extraClrScheme>
    <a:extraClrScheme>
      <a:clrScheme name="2_Architecture 10">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CC00FF"/>
        </a:folHlink>
      </a:clrScheme>
      <a:clrMap bg1="dk2" tx1="lt1" bg2="dk1" tx2="lt2" accent1="accent1" accent2="accent2" accent3="accent3" accent4="accent4" accent5="accent5" accent6="accent6" hlink="hlink" folHlink="folHlink"/>
    </a:extraClrScheme>
    <a:extraClrScheme>
      <a:clrScheme name="2_Architecture 11">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CC0099"/>
        </a:folHlink>
      </a:clrScheme>
      <a:clrMap bg1="dk2" tx1="lt1" bg2="dk1" tx2="lt2" accent1="accent1" accent2="accent2" accent3="accent3" accent4="accent4" accent5="accent5" accent6="accent6" hlink="hlink" folHlink="folHlink"/>
    </a:extraClrScheme>
    <a:extraClrScheme>
      <a:clrScheme name="2_Architecture 12">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AA014C"/>
        </a:folHlink>
      </a:clrScheme>
      <a:clrMap bg1="dk2" tx1="lt1" bg2="dk1" tx2="lt2" accent1="accent1" accent2="accent2" accent3="accent3" accent4="accent4" accent5="accent5" accent6="accent6" hlink="hlink" folHlink="folHlink"/>
    </a:extraClrScheme>
    <a:extraClrScheme>
      <a:clrScheme name="2_Architecture 13">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C5C0"/>
        </a:hlink>
        <a:folHlink>
          <a:srgbClr val="AA014C"/>
        </a:folHlink>
      </a:clrScheme>
      <a:clrMap bg1="dk2" tx1="lt1" bg2="dk1" tx2="lt2" accent1="accent1" accent2="accent2" accent3="accent3" accent4="accent4" accent5="accent5" accent6="accent6" hlink="hlink" folHlink="folHlink"/>
    </a:extraClrScheme>
    <a:extraClrScheme>
      <a:clrScheme name="2_Architecture 14">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00C5C0"/>
        </a:hlink>
        <a:folHlink>
          <a:srgbClr val="AA014C"/>
        </a:folHlink>
      </a:clrScheme>
      <a:clrMap bg1="dk2" tx1="lt1" bg2="dk1" tx2="lt2" accent1="accent1" accent2="accent2" accent3="accent3" accent4="accent4" accent5="accent5" accent6="accent6" hlink="hlink" folHlink="folHlink"/>
    </a:extraClrScheme>
    <a:extraClrScheme>
      <a:clrScheme name="2_Architecture 15">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10C8E1"/>
        </a:hlink>
        <a:folHlink>
          <a:srgbClr val="AA014C"/>
        </a:folHlink>
      </a:clrScheme>
      <a:clrMap bg1="dk2" tx1="lt1" bg2="dk1" tx2="lt2" accent1="accent1" accent2="accent2" accent3="accent3" accent4="accent4" accent5="accent5" accent6="accent6" hlink="hlink" folHlink="folHlink"/>
    </a:extraClrScheme>
    <a:extraClrScheme>
      <a:clrScheme name="2_Architecture 16">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10C8E1"/>
        </a:hlink>
        <a:folHlink>
          <a:srgbClr val="F3016E"/>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7B6A5FA-AEDC-493D-A38F-607DB1F3875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Academic presentation for college course (paper and pencil design)</Template>
  <TotalTime>0</TotalTime>
  <Words>3814</Words>
  <Application>Microsoft Office PowerPoint</Application>
  <PresentationFormat>On-screen Show (4:3)</PresentationFormat>
  <Paragraphs>551</Paragraphs>
  <Slides>28</Slides>
  <Notes>20</Notes>
  <HiddenSlides>1</HiddenSlides>
  <MMClips>0</MMClips>
  <ScaleCrop>false</ScaleCrop>
  <HeadingPairs>
    <vt:vector size="8" baseType="variant">
      <vt:variant>
        <vt:lpstr>Fonts Used</vt:lpstr>
      </vt:variant>
      <vt:variant>
        <vt:i4>20</vt:i4>
      </vt:variant>
      <vt:variant>
        <vt:lpstr>Theme</vt:lpstr>
      </vt:variant>
      <vt:variant>
        <vt:i4>4</vt:i4>
      </vt:variant>
      <vt:variant>
        <vt:lpstr>Embedded OLE Servers</vt:lpstr>
      </vt:variant>
      <vt:variant>
        <vt:i4>1</vt:i4>
      </vt:variant>
      <vt:variant>
        <vt:lpstr>Slide Titles</vt:lpstr>
      </vt:variant>
      <vt:variant>
        <vt:i4>28</vt:i4>
      </vt:variant>
    </vt:vector>
  </HeadingPairs>
  <TitlesOfParts>
    <vt:vector size="53" baseType="lpstr">
      <vt:lpstr>돋움</vt:lpstr>
      <vt:lpstr>굴림</vt:lpstr>
      <vt:lpstr>굴림</vt:lpstr>
      <vt:lpstr>ＭＳ Ｐゴシック</vt:lpstr>
      <vt:lpstr>ＭＳ Ｐゴシック</vt:lpstr>
      <vt:lpstr>Arial</vt:lpstr>
      <vt:lpstr>Arial Narrow</vt:lpstr>
      <vt:lpstr>Calibri</vt:lpstr>
      <vt:lpstr>Calibri Light</vt:lpstr>
      <vt:lpstr>Cambria Math</vt:lpstr>
      <vt:lpstr>Chalkboard</vt:lpstr>
      <vt:lpstr>Comic Sans MS</vt:lpstr>
      <vt:lpstr>Franklin Gothic Book</vt:lpstr>
      <vt:lpstr>Helvetica</vt:lpstr>
      <vt:lpstr>Impact</vt:lpstr>
      <vt:lpstr>Neo Sans Intel</vt:lpstr>
      <vt:lpstr>Neo Sans Intel Medium</vt:lpstr>
      <vt:lpstr>Symbol</vt:lpstr>
      <vt:lpstr>Times New Roman</vt:lpstr>
      <vt:lpstr>Wingdings</vt:lpstr>
      <vt:lpstr>1_Custom Design</vt:lpstr>
      <vt:lpstr>Custom Design</vt:lpstr>
      <vt:lpstr>Intel dark blue background</vt:lpstr>
      <vt:lpstr>Crop</vt:lpstr>
      <vt:lpstr>Worksheet</vt:lpstr>
      <vt:lpstr>Unix Process Scheduling</vt:lpstr>
      <vt:lpstr>Process Scheduling</vt:lpstr>
      <vt:lpstr>Process Scheduling – More Specifically</vt:lpstr>
      <vt:lpstr>Overall Idea</vt:lpstr>
      <vt:lpstr>Some Thoughts – Why the Reality has Hope</vt:lpstr>
      <vt:lpstr>Scheduling Metrics</vt:lpstr>
      <vt:lpstr>How to Measure?</vt:lpstr>
      <vt:lpstr>Scheduling Metrics and Goals</vt:lpstr>
      <vt:lpstr>Scheduling: Decision Points</vt:lpstr>
      <vt:lpstr>P1: First In First Out (FIFO) or FCFS (First Come First Served)</vt:lpstr>
      <vt:lpstr>P2: Shortest Remaining Time First (SRTF)</vt:lpstr>
      <vt:lpstr>Some Thoughts</vt:lpstr>
      <vt:lpstr>Practical Implementation of SRTF</vt:lpstr>
      <vt:lpstr>P3: Round Robin</vt:lpstr>
      <vt:lpstr>Round Robin – Varying Time Slice</vt:lpstr>
      <vt:lpstr>Round Robin vs. FIFO</vt:lpstr>
      <vt:lpstr>Round Robin vs. FIFO</vt:lpstr>
      <vt:lpstr>Assuming 0.5 sec overhead per context switch (i.e., time between 2 user processes) in a 1-CPU-1-core system, schedule the following workload and compute Average Response Time (ART) under: a. Shortest Remaining Time First (SRTF) (preemptive) b. Round-Robin (RR) with time quantum=2sec</vt:lpstr>
      <vt:lpstr>Assuming 0.5 sec overhead per context switch (i.e., time between 2 user processes) in a 1-CPU-1-core system, schedule the following workload and compute Average Response Time (ART) under: a. Shortest Remaining Time First (SRTF) (preemptive) b. Round-Robin (RR) with time quantum=2sec</vt:lpstr>
      <vt:lpstr>Another Downside of RR – Mixed Workload</vt:lpstr>
      <vt:lpstr>Max-Min Fairness</vt:lpstr>
      <vt:lpstr>Example - Benefits of SRTF</vt:lpstr>
      <vt:lpstr>RR vs. SRTF</vt:lpstr>
      <vt:lpstr>Multi-Level Feedback Scheduling</vt:lpstr>
      <vt:lpstr>Countermeasure</vt:lpstr>
      <vt:lpstr>MLFQ Scheduling Details</vt:lpstr>
      <vt:lpstr>Summary</vt:lpstr>
      <vt:lpstr>Summary (contd.)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2015-01-20T03:39:06Z</dcterms:created>
  <dcterms:modified xsi:type="dcterms:W3CDTF">2020-10-02T19:54:32Z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TC101671251033</vt:lpwstr>
  </property>
</Properties>
</file>