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24" r:id="rId3"/>
  </p:sldMasterIdLst>
  <p:notesMasterIdLst>
    <p:notesMasterId r:id="rId22"/>
  </p:notesMasterIdLst>
  <p:sldIdLst>
    <p:sldId id="256" r:id="rId4"/>
    <p:sldId id="301" r:id="rId5"/>
    <p:sldId id="328" r:id="rId6"/>
    <p:sldId id="305" r:id="rId7"/>
    <p:sldId id="329" r:id="rId8"/>
    <p:sldId id="304" r:id="rId9"/>
    <p:sldId id="306" r:id="rId10"/>
    <p:sldId id="300" r:id="rId11"/>
    <p:sldId id="318" r:id="rId12"/>
    <p:sldId id="319" r:id="rId13"/>
    <p:sldId id="320" r:id="rId14"/>
    <p:sldId id="332" r:id="rId15"/>
    <p:sldId id="333" r:id="rId16"/>
    <p:sldId id="334" r:id="rId17"/>
    <p:sldId id="335" r:id="rId18"/>
    <p:sldId id="336" r:id="rId19"/>
    <p:sldId id="435" r:id="rId20"/>
    <p:sldId id="436" r:id="rId2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629" autoAdjust="0"/>
  </p:normalViewPr>
  <p:slideViewPr>
    <p:cSldViewPr>
      <p:cViewPr varScale="1">
        <p:scale>
          <a:sx n="110" d="100"/>
          <a:sy n="110" d="100"/>
        </p:scale>
        <p:origin x="10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omic Sans MS" panose="030F0702030302020204" pitchFamily="66" charset="0"/>
              </a:rPr>
              <a:t>Multiprogramming: Older idea than multi-tasking, run jobs concurrently (load several into memory), but not necessarily </a:t>
            </a:r>
            <a:r>
              <a:rPr lang="en-US" altLang="en-US">
                <a:latin typeface="Comic Sans MS" panose="030F0702030302020204" pitchFamily="66" charset="0"/>
              </a:rPr>
              <a:t>“</a:t>
            </a:r>
            <a:r>
              <a:rPr lang="en-US">
                <a:latin typeface="Comic Sans MS" panose="030F0702030302020204" pitchFamily="66" charset="0"/>
              </a:rPr>
              <a:t>interactively</a:t>
            </a:r>
            <a:r>
              <a:rPr lang="en-US" altLang="en-US">
                <a:latin typeface="Comic Sans MS" panose="030F0702030302020204" pitchFamily="66" charset="0"/>
              </a:rPr>
              <a:t>”</a:t>
            </a:r>
            <a:r>
              <a:rPr lang="en-US">
                <a:latin typeface="Comic Sans MS" panose="030F0702030302020204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2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omic Sans MS" panose="030F0702030302020204" pitchFamily="66" charset="0"/>
              </a:rPr>
              <a:t>X could be (13, 5, 3)</a:t>
            </a:r>
          </a:p>
          <a:p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3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omic Sans MS" panose="030F0702030302020204" pitchFamily="66" charset="0"/>
              </a:rPr>
              <a:t>X could be (13, 5, 3)</a:t>
            </a:r>
          </a:p>
          <a:p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88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omic Sans MS" panose="030F0702030302020204" pitchFamily="66" charset="0"/>
              </a:rPr>
              <a:t>X could be (13, 5, 3)</a:t>
            </a:r>
          </a:p>
          <a:p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4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EFF6C4-2B36-424E-9798-314A66AD1D2E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8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01F7606-D318-4FDC-96DD-60DBE409AB29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27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7D48D67-1C38-4EB7-81FF-486FA3BCD5CF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26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640EAB-A89F-42EC-81B6-C74320D5A656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834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DE129DA8-4F07-4186-88BC-7DFA89A027A8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3594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2955E8D-33C0-4632-A572-B580C75ED973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4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0723240-EAD6-4714-8CA1-FA89D2422B1A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5818CAAB-325D-4036-BD1C-6F9EC6F9E6BD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CSCE-313 Fall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C30713-AE9C-4B99-AEAA-23FD45F3977B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423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1109-21EF-49E1-9BC7-D7160B737592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D6BB7E73-8E63-41E9-A548-16C252A0C63E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8610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C9FADC8-1EE9-404A-A4BE-9589DE6150FD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sldNum="0"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9FDA5F90-5354-46C2-AA70-8EA26580A906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457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02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25038" y="1861776"/>
            <a:ext cx="8090362" cy="2667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Concurrency and Threads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981200" y="4419600"/>
            <a:ext cx="5123755" cy="108623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Tanzir Ahmed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CSCE </a:t>
            </a:r>
            <a:r>
              <a:rPr lang="en-US">
                <a:solidFill>
                  <a:schemeClr val="bg1"/>
                </a:solidFill>
              </a:rPr>
              <a:t>313 Fall </a:t>
            </a:r>
            <a:r>
              <a:rPr lang="en-US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908" y="381000"/>
            <a:ext cx="6119689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Reading Reference: </a:t>
            </a:r>
          </a:p>
          <a:p>
            <a:r>
              <a:rPr lang="en-US" sz="2400" dirty="0"/>
              <a:t>	Textbook1: Chapter 4 (Section 4.1-4.4)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600200" y="4876800"/>
            <a:ext cx="5029200" cy="6096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+mn-ea"/>
              <a:cs typeface="Helvetica"/>
            </a:endParaRPr>
          </a:p>
        </p:txBody>
      </p:sp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1600200" y="5486400"/>
            <a:ext cx="5029200" cy="685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0813"/>
            <a:ext cx="7543800" cy="1485900"/>
          </a:xfrm>
        </p:spPr>
        <p:txBody>
          <a:bodyPr/>
          <a:lstStyle/>
          <a:p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Problem is at the lowest level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06666"/>
            <a:ext cx="8077200" cy="48021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</a:p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   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y*2;</a:t>
            </a:r>
          </a:p>
          <a:p>
            <a:pPr lvl="1"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What are the possible values of x?   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	y = 2;	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	y = y*2;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endParaRPr lang="en-US" altLang="ko-KR" dirty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200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</a:t>
            </a:r>
            <a:br>
              <a:rPr lang="en-US" altLang="ko-KR" sz="2200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</a:br>
            <a:r>
              <a:rPr lang="en-US" altLang="ko-KR" sz="2200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x = y+1;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 err="1">
                <a:latin typeface="Helvetica"/>
                <a:ea typeface="+mn-ea"/>
                <a:cs typeface="Helvetica"/>
              </a:rPr>
              <a:t>x</a:t>
            </a:r>
            <a:r>
              <a:rPr lang="en-US" dirty="0">
                <a:latin typeface="Helvetica"/>
                <a:ea typeface="+mn-ea"/>
                <a:cs typeface="Helvetica"/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38734731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ChangeArrowheads="1"/>
          </p:cNvSpPr>
          <p:nvPr/>
        </p:nvSpPr>
        <p:spPr bwMode="auto">
          <a:xfrm>
            <a:off x="1752600" y="5638800"/>
            <a:ext cx="5029200" cy="304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5943600"/>
            <a:ext cx="5029200" cy="3048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+mn-e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52600" y="5029200"/>
            <a:ext cx="5029200" cy="3048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+mn-ea"/>
              <a:cs typeface="Helvetica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752600" y="5334000"/>
            <a:ext cx="5029200" cy="304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381000"/>
            <a:ext cx="7658100" cy="838200"/>
          </a:xfrm>
        </p:spPr>
        <p:txBody>
          <a:bodyPr/>
          <a:lstStyle/>
          <a:p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Problem is at the lowest level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37361"/>
            <a:ext cx="8229600" cy="46634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</a:p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   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y*2;</a:t>
            </a:r>
          </a:p>
          <a:p>
            <a:pPr lvl="1"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What are the possible values of x?   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  <a:b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</a:b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</a:t>
            </a:r>
            <a:b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</a:b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</a:t>
            </a:r>
            <a:r>
              <a:rPr lang="en-US" altLang="ko-KR" dirty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	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endParaRPr lang="en-US" altLang="ko-KR" dirty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200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y+1;</a:t>
            </a: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                                        	</a:t>
            </a:r>
            <a:r>
              <a:rPr lang="en-US" altLang="ko-KR" sz="1900" dirty="0">
                <a:solidFill>
                  <a:srgbClr val="0000FF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y= y*2;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6429103"/>
            <a:ext cx="990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 err="1">
                <a:latin typeface="Helvetica"/>
                <a:ea typeface="+mn-ea"/>
                <a:cs typeface="Helvetica"/>
              </a:rPr>
              <a:t>x</a:t>
            </a:r>
            <a:r>
              <a:rPr lang="en-US" dirty="0">
                <a:latin typeface="Helvetica"/>
                <a:ea typeface="+mn-ea"/>
                <a:cs typeface="Helvetica"/>
              </a:rPr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38335745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822959" y="263527"/>
            <a:ext cx="7543800" cy="879473"/>
          </a:xfrm>
        </p:spPr>
        <p:txBody>
          <a:bodyPr>
            <a:normAutofit/>
          </a:bodyPr>
          <a:lstStyle/>
          <a:p>
            <a:r>
              <a:rPr lang="en-US" dirty="0"/>
              <a:t>Race Condition is the name!!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077200" cy="4495800"/>
          </a:xfrm>
        </p:spPr>
        <p:txBody>
          <a:bodyPr/>
          <a:lstStyle/>
          <a:p>
            <a:r>
              <a:rPr lang="en-US" sz="2400" b="1" dirty="0"/>
              <a:t>Race condition:</a:t>
            </a:r>
            <a:r>
              <a:rPr lang="en-US" sz="2400" dirty="0"/>
              <a:t> Output of a concurrent program depends on the </a:t>
            </a:r>
            <a:r>
              <a:rPr lang="en-US" sz="2400" dirty="0">
                <a:solidFill>
                  <a:srgbClr val="FF0000"/>
                </a:solidFill>
              </a:rPr>
              <a:t>order of operations </a:t>
            </a:r>
            <a:r>
              <a:rPr lang="en-US" sz="2400" dirty="0"/>
              <a:t>between threads</a:t>
            </a:r>
          </a:p>
          <a:p>
            <a:r>
              <a:rPr lang="en-US" sz="2400" dirty="0"/>
              <a:t>Cannot make any assumptions about relative speed of threads (i.e. interleaving is a given)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Non-determinism</a:t>
            </a:r>
            <a:r>
              <a:rPr lang="en-US" sz="2400" dirty="0"/>
              <a:t> is omnipresent:</a:t>
            </a:r>
          </a:p>
          <a:p>
            <a:pPr lvl="1"/>
            <a:r>
              <a:rPr lang="en-US" sz="2400" dirty="0"/>
              <a:t>Scheduler’s decision depends on many factors </a:t>
            </a:r>
          </a:p>
          <a:p>
            <a:pPr lvl="1"/>
            <a:r>
              <a:rPr lang="en-US" sz="2400" dirty="0"/>
              <a:t>Processor architecture (e.g., variable clock rate, out-of-order execution)</a:t>
            </a:r>
          </a:p>
          <a:p>
            <a:pPr marL="530352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613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822959" y="263527"/>
            <a:ext cx="7543800" cy="879473"/>
          </a:xfrm>
        </p:spPr>
        <p:txBody>
          <a:bodyPr>
            <a:normAutofit fontScale="90000"/>
          </a:bodyPr>
          <a:lstStyle/>
          <a:p>
            <a:r>
              <a:rPr lang="en-US" dirty="0"/>
              <a:t>Race Condition for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951683"/>
            <a:ext cx="8382000" cy="1219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Simple threaded code (assume x=0)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Thread1				Thread2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x=x+1;				 x=x+1;</a:t>
            </a:r>
          </a:p>
        </p:txBody>
      </p:sp>
      <p:sp>
        <p:nvSpPr>
          <p:cNvPr id="39944" name="TextBox 8"/>
          <p:cNvSpPr txBox="1">
            <a:spLocks noChangeArrowheads="1"/>
          </p:cNvSpPr>
          <p:nvPr/>
        </p:nvSpPr>
        <p:spPr bwMode="auto">
          <a:xfrm>
            <a:off x="4934743" y="3168650"/>
            <a:ext cx="3924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Values of x can be 1 or 2 depending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on the order of execution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37FBA8-5B0F-49E8-83A6-2AFA3A544595}"/>
              </a:ext>
            </a:extLst>
          </p:cNvPr>
          <p:cNvGrpSpPr/>
          <p:nvPr/>
        </p:nvGrpSpPr>
        <p:grpSpPr>
          <a:xfrm>
            <a:off x="457200" y="3962400"/>
            <a:ext cx="3962400" cy="2348718"/>
            <a:chOff x="304800" y="4191000"/>
            <a:chExt cx="3962400" cy="2590800"/>
          </a:xfrm>
        </p:grpSpPr>
        <p:sp>
          <p:nvSpPr>
            <p:cNvPr id="10" name="TextBox 9"/>
            <p:cNvSpPr txBox="1"/>
            <p:nvPr/>
          </p:nvSpPr>
          <p:spPr>
            <a:xfrm>
              <a:off x="533400" y="4387850"/>
              <a:ext cx="1846018" cy="92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i="1" dirty="0"/>
                <a:t>load r1, x</a:t>
              </a:r>
            </a:p>
            <a:p>
              <a:pPr lvl="1">
                <a:defRPr/>
              </a:pPr>
              <a:r>
                <a:rPr lang="en-US" i="1" dirty="0"/>
                <a:t>add r1, r1, 1</a:t>
              </a:r>
            </a:p>
            <a:p>
              <a:pPr lvl="1">
                <a:defRPr/>
              </a:pPr>
              <a:r>
                <a:rPr lang="en-US" i="1" dirty="0"/>
                <a:t>store x, r1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62200" y="5287963"/>
              <a:ext cx="1866217" cy="1018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i="1" dirty="0"/>
                <a:t>load r2, x</a:t>
              </a:r>
            </a:p>
            <a:p>
              <a:pPr lvl="1">
                <a:defRPr/>
              </a:pPr>
              <a:r>
                <a:rPr lang="en-US" i="1" dirty="0"/>
                <a:t>add r2, r2, 1</a:t>
              </a:r>
            </a:p>
            <a:p>
              <a:pPr lvl="1">
                <a:defRPr/>
              </a:pPr>
              <a:r>
                <a:rPr lang="en-US" i="1" dirty="0"/>
                <a:t>store x, r2</a:t>
              </a:r>
            </a:p>
          </p:txBody>
        </p:sp>
        <p:sp>
          <p:nvSpPr>
            <p:cNvPr id="39950" name="TextBox 14"/>
            <p:cNvSpPr txBox="1">
              <a:spLocks noChangeArrowheads="1"/>
            </p:cNvSpPr>
            <p:nvPr/>
          </p:nvSpPr>
          <p:spPr bwMode="auto">
            <a:xfrm>
              <a:off x="1684338" y="6249988"/>
              <a:ext cx="601447" cy="40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dirty="0"/>
                <a:t>X=2</a:t>
              </a:r>
            </a:p>
          </p:txBody>
        </p:sp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304800" y="4191000"/>
              <a:ext cx="3962400" cy="2590800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AD6039-0AAB-4942-81E9-7D390D77A48E}"/>
              </a:ext>
            </a:extLst>
          </p:cNvPr>
          <p:cNvGrpSpPr/>
          <p:nvPr/>
        </p:nvGrpSpPr>
        <p:grpSpPr>
          <a:xfrm>
            <a:off x="4775200" y="3962400"/>
            <a:ext cx="3962400" cy="2590800"/>
            <a:chOff x="4775200" y="3937000"/>
            <a:chExt cx="3962400" cy="2590800"/>
          </a:xfrm>
        </p:grpSpPr>
        <p:sp>
          <p:nvSpPr>
            <p:cNvPr id="12" name="TextBox 11"/>
            <p:cNvSpPr txBox="1"/>
            <p:nvPr/>
          </p:nvSpPr>
          <p:spPr>
            <a:xfrm>
              <a:off x="4867275" y="4338638"/>
              <a:ext cx="1846018" cy="17543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i="1" dirty="0"/>
                <a:t>load r1, x</a:t>
              </a:r>
            </a:p>
            <a:p>
              <a:pPr lvl="1">
                <a:defRPr/>
              </a:pPr>
              <a:endParaRPr lang="en-US" i="1" dirty="0"/>
            </a:p>
            <a:p>
              <a:pPr lvl="1">
                <a:defRPr/>
              </a:pPr>
              <a:endParaRPr lang="en-US" i="1" dirty="0"/>
            </a:p>
            <a:p>
              <a:pPr lvl="1">
                <a:defRPr/>
              </a:pPr>
              <a:endParaRPr lang="en-US" i="1" dirty="0"/>
            </a:p>
            <a:p>
              <a:pPr lvl="1">
                <a:defRPr/>
              </a:pPr>
              <a:r>
                <a:rPr lang="en-US" i="1" dirty="0"/>
                <a:t>add r1, r1, 1</a:t>
              </a:r>
            </a:p>
            <a:p>
              <a:pPr lvl="1">
                <a:defRPr/>
              </a:pPr>
              <a:r>
                <a:rPr lang="en-US" i="1" dirty="0"/>
                <a:t>store x, r1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5600" y="4486870"/>
              <a:ext cx="1866217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i="1" dirty="0"/>
                <a:t>load r2, x</a:t>
              </a:r>
            </a:p>
            <a:p>
              <a:pPr lvl="1">
                <a:defRPr/>
              </a:pPr>
              <a:r>
                <a:rPr lang="en-US" i="1" dirty="0"/>
                <a:t>add r2, r2, 1</a:t>
              </a:r>
            </a:p>
            <a:p>
              <a:pPr lvl="1">
                <a:defRPr/>
              </a:pPr>
              <a:r>
                <a:rPr lang="en-US" i="1" dirty="0"/>
                <a:t>store x, r2</a:t>
              </a:r>
            </a:p>
          </p:txBody>
        </p:sp>
        <p:sp>
          <p:nvSpPr>
            <p:cNvPr id="39949" name="TextBox 13"/>
            <p:cNvSpPr txBox="1">
              <a:spLocks noChangeArrowheads="1"/>
            </p:cNvSpPr>
            <p:nvPr/>
          </p:nvSpPr>
          <p:spPr bwMode="auto">
            <a:xfrm>
              <a:off x="6756400" y="6019800"/>
              <a:ext cx="6016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X=1</a:t>
              </a:r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>
              <a:off x="4775200" y="3937000"/>
              <a:ext cx="3962400" cy="2590800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0174" y="1888981"/>
            <a:ext cx="7477026" cy="1798302"/>
            <a:chOff x="600174" y="1888981"/>
            <a:chExt cx="7477026" cy="1798302"/>
          </a:xfrm>
        </p:grpSpPr>
        <p:sp>
          <p:nvSpPr>
            <p:cNvPr id="39943" name="TextBox 6"/>
            <p:cNvSpPr txBox="1">
              <a:spLocks noChangeArrowheads="1"/>
            </p:cNvSpPr>
            <p:nvPr/>
          </p:nvSpPr>
          <p:spPr bwMode="auto">
            <a:xfrm>
              <a:off x="600174" y="2209955"/>
              <a:ext cx="4452838" cy="14773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dirty="0"/>
                <a:t>Compiler Generated (because it can only use things from the Instruction Set):</a:t>
              </a:r>
            </a:p>
            <a:p>
              <a:pPr lvl="1">
                <a:spcBef>
                  <a:spcPct val="0"/>
                </a:spcBef>
                <a:buFontTx/>
                <a:buNone/>
              </a:pPr>
              <a:r>
                <a:rPr lang="en-US" sz="1800" i="1" dirty="0"/>
                <a:t>load r, x</a:t>
              </a:r>
            </a:p>
            <a:p>
              <a:pPr lvl="1">
                <a:spcBef>
                  <a:spcPct val="0"/>
                </a:spcBef>
                <a:buFontTx/>
                <a:buNone/>
              </a:pPr>
              <a:r>
                <a:rPr lang="en-US" sz="1800" i="1" dirty="0"/>
                <a:t>add r, r, 1</a:t>
              </a:r>
            </a:p>
            <a:p>
              <a:pPr lvl="1">
                <a:spcBef>
                  <a:spcPct val="0"/>
                </a:spcBef>
                <a:buFontTx/>
                <a:buNone/>
              </a:pPr>
              <a:r>
                <a:rPr lang="en-US" sz="1800" i="1" dirty="0"/>
                <a:t>store x, r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DB8BBA-A3DA-4857-BB41-F53AFE96E720}"/>
                </a:ext>
              </a:extLst>
            </p:cNvPr>
            <p:cNvGrpSpPr/>
            <p:nvPr/>
          </p:nvGrpSpPr>
          <p:grpSpPr>
            <a:xfrm>
              <a:off x="1985169" y="1888981"/>
              <a:ext cx="6092031" cy="1739535"/>
              <a:chOff x="1985169" y="1888981"/>
              <a:chExt cx="6092031" cy="173953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25847B2-9C76-409F-B21E-91987588FCDF}"/>
                  </a:ext>
                </a:extLst>
              </p:cNvPr>
              <p:cNvSpPr/>
              <p:nvPr/>
            </p:nvSpPr>
            <p:spPr>
              <a:xfrm>
                <a:off x="6172200" y="1888981"/>
                <a:ext cx="1905000" cy="9128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Pre-emption</a:t>
                </a:r>
              </a:p>
            </p:txBody>
          </p:sp>
          <p:cxnSp>
            <p:nvCxnSpPr>
              <p:cNvPr id="6" name="Connector: Elbow 5">
                <a:extLst>
                  <a:ext uri="{FF2B5EF4-FFF2-40B4-BE49-F238E27FC236}">
                    <a16:creationId xmlns:a16="http://schemas.microsoft.com/office/drawing/2014/main" id="{61C930E2-3253-48F5-A038-C47D83AE5C23}"/>
                  </a:ext>
                </a:extLst>
              </p:cNvPr>
              <p:cNvCxnSpPr>
                <a:stCxn id="4" idx="4"/>
              </p:cNvCxnSpPr>
              <p:nvPr/>
            </p:nvCxnSpPr>
            <p:spPr>
              <a:xfrm rot="5400000">
                <a:off x="4459941" y="399253"/>
                <a:ext cx="262219" cy="50673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01534A19-AD8C-4875-9A71-D3D272992A30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rot="5400000">
                <a:off x="3949751" y="851966"/>
                <a:ext cx="685280" cy="431758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8FC4407B-8FA6-4F03-A664-677432450299}"/>
                  </a:ext>
                </a:extLst>
              </p:cNvPr>
              <p:cNvCxnSpPr>
                <a:cxnSpLocks/>
                <a:stCxn id="4" idx="5"/>
              </p:cNvCxnSpPr>
              <p:nvPr/>
            </p:nvCxnSpPr>
            <p:spPr>
              <a:xfrm rot="5400000">
                <a:off x="4411494" y="241791"/>
                <a:ext cx="960400" cy="581305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37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ADAB-E541-4E76-B160-EE50A50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for Out-of-Order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3A68-34D5-4593-BA2A-57A8EA01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architectures support (I should say “require”) this feature</a:t>
            </a:r>
          </a:p>
          <a:p>
            <a:pPr lvl="1"/>
            <a:r>
              <a:rPr lang="en-US" dirty="0"/>
              <a:t>Pipelined processors cannot achieve peek performance without it</a:t>
            </a:r>
          </a:p>
          <a:p>
            <a:r>
              <a:rPr lang="en-US" dirty="0"/>
              <a:t>The idea is simple: compilers may reorder “unrelated” instructions like the following: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1937DF-68B9-4743-A565-9CB5BAC9B6E3}"/>
              </a:ext>
            </a:extLst>
          </p:cNvPr>
          <p:cNvSpPr/>
          <p:nvPr/>
        </p:nvSpPr>
        <p:spPr>
          <a:xfrm>
            <a:off x="762000" y="4272677"/>
            <a:ext cx="35052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//global variables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done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 = 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Thread1 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takes a long time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data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longfunction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done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5BBA61-712A-42A1-8E19-39C9CA25CADF}"/>
              </a:ext>
            </a:extLst>
          </p:cNvPr>
          <p:cNvSpPr/>
          <p:nvPr/>
        </p:nvSpPr>
        <p:spPr>
          <a:xfrm>
            <a:off x="5562600" y="4248028"/>
            <a:ext cx="35052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//global variables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done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 = 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Thread1 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done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takes a long time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data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longfunction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9684618-9664-4087-A339-D7E24C69D8B3}"/>
              </a:ext>
            </a:extLst>
          </p:cNvPr>
          <p:cNvSpPr/>
          <p:nvPr/>
        </p:nvSpPr>
        <p:spPr>
          <a:xfrm>
            <a:off x="4191000" y="5334000"/>
            <a:ext cx="1447799" cy="762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reorder</a:t>
            </a:r>
          </a:p>
        </p:txBody>
      </p:sp>
    </p:spTree>
    <p:extLst>
      <p:ext uri="{BB962C8B-B14F-4D97-AF65-F5344CB8AC3E}">
        <p14:creationId xmlns:p14="http://schemas.microsoft.com/office/powerpoint/2010/main" val="37588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213C-275E-4E7E-9AFF-F10AE3E9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Out-of-Order Execution causing 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0E56-BD43-4B56-BA42-55DB7BBE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arises when there is an inter-thread dependency</a:t>
            </a:r>
          </a:p>
          <a:p>
            <a:r>
              <a:rPr lang="en-US" dirty="0"/>
              <a:t>Because of thread 2’s wait, the 2 lines in Thread1() are no longer independent</a:t>
            </a:r>
          </a:p>
          <a:p>
            <a:r>
              <a:rPr lang="en-US" dirty="0"/>
              <a:t>However, the compiler has no way to tell that!!!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438B86-8EF0-4EA5-8DBF-9A6BB10FC8DD}"/>
              </a:ext>
            </a:extLst>
          </p:cNvPr>
          <p:cNvSpPr/>
          <p:nvPr/>
        </p:nvSpPr>
        <p:spPr>
          <a:xfrm>
            <a:off x="1028701" y="4076700"/>
            <a:ext cx="34290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thread 1's function, // REORDERD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Thread1 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done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data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longfunction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9EE97-F364-4832-9C2D-8F19EAA733E4}"/>
              </a:ext>
            </a:extLst>
          </p:cNvPr>
          <p:cNvSpPr/>
          <p:nvPr/>
        </p:nvSpPr>
        <p:spPr>
          <a:xfrm>
            <a:off x="4686301" y="4076700"/>
            <a:ext cx="41529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thread 2's 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Thread2 (){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(!done);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wait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compute (data);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8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9EAD-71AB-4886-A56F-E6E83C25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47650"/>
            <a:ext cx="7200900" cy="895350"/>
          </a:xfrm>
        </p:spPr>
        <p:txBody>
          <a:bodyPr/>
          <a:lstStyle/>
          <a:p>
            <a:r>
              <a:rPr lang="en-US" dirty="0"/>
              <a:t>Thread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1FAC-51E4-4774-B5D5-9C6C5B6D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017865"/>
            <a:ext cx="7581900" cy="5257800"/>
          </a:xfrm>
        </p:spPr>
        <p:txBody>
          <a:bodyPr/>
          <a:lstStyle/>
          <a:p>
            <a:r>
              <a:rPr lang="en-US" dirty="0"/>
              <a:t>We will discuss thread API from C++11 which is cross-platform</a:t>
            </a:r>
          </a:p>
          <a:p>
            <a:pPr lvl="1"/>
            <a:r>
              <a:rPr lang="en-US" dirty="0"/>
              <a:t>But for many other things, we will still use Linux for our PAs</a:t>
            </a:r>
          </a:p>
          <a:p>
            <a:r>
              <a:rPr lang="en-US" dirty="0"/>
              <a:t>Here is an example: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E2D07-D1E0-4470-81A0-A02C20ABF44D}"/>
              </a:ext>
            </a:extLst>
          </p:cNvPr>
          <p:cNvSpPr/>
          <p:nvPr/>
        </p:nvSpPr>
        <p:spPr>
          <a:xfrm>
            <a:off x="-2796" y="2969835"/>
            <a:ext cx="3477936" cy="3354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unistd.h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  sleep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"foo done"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  sleep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"bar done"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CD45D-3B05-45CA-B9F0-2A48B4AB24C1}"/>
              </a:ext>
            </a:extLst>
          </p:cNvPr>
          <p:cNvSpPr/>
          <p:nvPr/>
        </p:nvSpPr>
        <p:spPr>
          <a:xfrm>
            <a:off x="3475140" y="2969835"/>
            <a:ext cx="5649286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foothrd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(foo);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//calls foo() in a thread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barthrd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(bar,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//calls bar(x) in a thread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"main, foo and bar would now execute concurrently..."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synchronize threads: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foothrd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pauses until foo finishes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barthrd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pauses until bar finishes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"foo and bar completed.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93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186"/>
            <a:ext cx="7200900" cy="931397"/>
          </a:xfrm>
        </p:spPr>
        <p:txBody>
          <a:bodyPr/>
          <a:lstStyle/>
          <a:p>
            <a:r>
              <a:rPr lang="en-US" dirty="0"/>
              <a:t>Thread Execution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9964" y="3048000"/>
            <a:ext cx="5824236" cy="1485900"/>
            <a:chOff x="1000728" y="5334000"/>
            <a:chExt cx="5824236" cy="14859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438400" y="5638800"/>
              <a:ext cx="3091164" cy="762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1000728" y="5334000"/>
              <a:ext cx="1437672" cy="1485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Call (</a:t>
              </a:r>
              <a:r>
                <a:rPr lang="en-US" b="1" dirty="0">
                  <a:solidFill>
                    <a:srgbClr val="FF0000"/>
                  </a:solidFill>
                </a:rPr>
                <a:t>waits</a:t>
              </a:r>
              <a:r>
                <a:rPr lang="en-US" dirty="0"/>
                <a:t> for the function)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29564" y="5457735"/>
              <a:ext cx="1295400" cy="12003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Function(){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}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481564" y="6470335"/>
              <a:ext cx="3048000" cy="808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070658" y="5214045"/>
            <a:ext cx="5315108" cy="1485900"/>
            <a:chOff x="1000728" y="5334000"/>
            <a:chExt cx="5088375" cy="1485900"/>
          </a:xfrm>
        </p:grpSpPr>
        <p:sp>
          <p:nvSpPr>
            <p:cNvPr id="12" name="Rounded Rectangle 11"/>
            <p:cNvSpPr/>
            <p:nvPr/>
          </p:nvSpPr>
          <p:spPr>
            <a:xfrm>
              <a:off x="1000728" y="5334000"/>
              <a:ext cx="1896685" cy="1485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 (</a:t>
              </a:r>
              <a:r>
                <a:rPr lang="en-US" dirty="0" err="1"/>
                <a:t>ThrdFunc</a:t>
              </a:r>
              <a:r>
                <a:rPr lang="en-US" dirty="0"/>
                <a:t>)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1303" y="5473082"/>
              <a:ext cx="1447800" cy="120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ThrdFunc</a:t>
              </a:r>
              <a:r>
                <a:rPr lang="en-US" dirty="0"/>
                <a:t>(){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}</a:t>
              </a:r>
            </a:p>
          </p:txBody>
        </p:sp>
      </p:grp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7886700" cy="4811014"/>
          </a:xfrm>
        </p:spPr>
        <p:txBody>
          <a:bodyPr/>
          <a:lstStyle/>
          <a:p>
            <a:r>
              <a:rPr lang="en-US" dirty="0"/>
              <a:t>Creating a thread is very similar to calling a function directly, with a slight difference shown below:</a:t>
            </a:r>
          </a:p>
          <a:p>
            <a:pPr lvl="1"/>
            <a:r>
              <a:rPr lang="en-US" dirty="0"/>
              <a:t>A regular function call is blocking, i.e., caller waits for </a:t>
            </a:r>
            <a:r>
              <a:rPr lang="en-US" dirty="0" err="1"/>
              <a:t>callee</a:t>
            </a:r>
            <a:endParaRPr lang="en-US" dirty="0"/>
          </a:p>
          <a:p>
            <a:pPr lvl="1"/>
            <a:r>
              <a:rPr lang="en-US" dirty="0"/>
              <a:t>thread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</a:p>
          <a:p>
            <a:r>
              <a:rPr lang="en-US" dirty="0">
                <a:solidFill>
                  <a:schemeClr val="tx1"/>
                </a:solidFill>
              </a:rPr>
              <a:t>So, this is like fork(), creates the thread, calls the function inside, but does not 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848600" y="357404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43800" y="5070397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868856" y="561039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00" y="3165397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9" name="Freeform 28"/>
          <p:cNvSpPr/>
          <p:nvPr/>
        </p:nvSpPr>
        <p:spPr>
          <a:xfrm>
            <a:off x="6385766" y="3479084"/>
            <a:ext cx="243634" cy="676913"/>
          </a:xfrm>
          <a:custGeom>
            <a:avLst/>
            <a:gdLst>
              <a:gd name="connsiteX0" fmla="*/ 75527 w 364894"/>
              <a:gd name="connsiteY0" fmla="*/ 0 h 1435261"/>
              <a:gd name="connsiteX1" fmla="*/ 110251 w 364894"/>
              <a:gd name="connsiteY1" fmla="*/ 34724 h 1435261"/>
              <a:gd name="connsiteX2" fmla="*/ 127613 w 364894"/>
              <a:gd name="connsiteY2" fmla="*/ 40511 h 1435261"/>
              <a:gd name="connsiteX3" fmla="*/ 144975 w 364894"/>
              <a:gd name="connsiteY3" fmla="*/ 69448 h 1435261"/>
              <a:gd name="connsiteX4" fmla="*/ 150762 w 364894"/>
              <a:gd name="connsiteY4" fmla="*/ 86810 h 1435261"/>
              <a:gd name="connsiteX5" fmla="*/ 173911 w 364894"/>
              <a:gd name="connsiteY5" fmla="*/ 98385 h 1435261"/>
              <a:gd name="connsiteX6" fmla="*/ 214423 w 364894"/>
              <a:gd name="connsiteY6" fmla="*/ 138896 h 1435261"/>
              <a:gd name="connsiteX7" fmla="*/ 225997 w 364894"/>
              <a:gd name="connsiteY7" fmla="*/ 162045 h 1435261"/>
              <a:gd name="connsiteX8" fmla="*/ 254934 w 364894"/>
              <a:gd name="connsiteY8" fmla="*/ 202557 h 1435261"/>
              <a:gd name="connsiteX9" fmla="*/ 237572 w 364894"/>
              <a:gd name="connsiteY9" fmla="*/ 248855 h 1435261"/>
              <a:gd name="connsiteX10" fmla="*/ 208635 w 364894"/>
              <a:gd name="connsiteY10" fmla="*/ 254643 h 1435261"/>
              <a:gd name="connsiteX11" fmla="*/ 191273 w 364894"/>
              <a:gd name="connsiteY11" fmla="*/ 266218 h 1435261"/>
              <a:gd name="connsiteX12" fmla="*/ 173911 w 364894"/>
              <a:gd name="connsiteY12" fmla="*/ 272005 h 1435261"/>
              <a:gd name="connsiteX13" fmla="*/ 150762 w 364894"/>
              <a:gd name="connsiteY13" fmla="*/ 283580 h 1435261"/>
              <a:gd name="connsiteX14" fmla="*/ 81314 w 364894"/>
              <a:gd name="connsiteY14" fmla="*/ 300942 h 1435261"/>
              <a:gd name="connsiteX15" fmla="*/ 17653 w 364894"/>
              <a:gd name="connsiteY15" fmla="*/ 318304 h 1435261"/>
              <a:gd name="connsiteX16" fmla="*/ 6078 w 364894"/>
              <a:gd name="connsiteY16" fmla="*/ 335666 h 1435261"/>
              <a:gd name="connsiteX17" fmla="*/ 291 w 364894"/>
              <a:gd name="connsiteY17" fmla="*/ 399326 h 1435261"/>
              <a:gd name="connsiteX18" fmla="*/ 11866 w 364894"/>
              <a:gd name="connsiteY18" fmla="*/ 439838 h 1435261"/>
              <a:gd name="connsiteX19" fmla="*/ 52377 w 364894"/>
              <a:gd name="connsiteY19" fmla="*/ 451412 h 1435261"/>
              <a:gd name="connsiteX20" fmla="*/ 185486 w 364894"/>
              <a:gd name="connsiteY20" fmla="*/ 457200 h 1435261"/>
              <a:gd name="connsiteX21" fmla="*/ 231785 w 364894"/>
              <a:gd name="connsiteY21" fmla="*/ 480349 h 1435261"/>
              <a:gd name="connsiteX22" fmla="*/ 254934 w 364894"/>
              <a:gd name="connsiteY22" fmla="*/ 486136 h 1435261"/>
              <a:gd name="connsiteX23" fmla="*/ 289658 w 364894"/>
              <a:gd name="connsiteY23" fmla="*/ 509286 h 1435261"/>
              <a:gd name="connsiteX24" fmla="*/ 272296 w 364894"/>
              <a:gd name="connsiteY24" fmla="*/ 601883 h 1435261"/>
              <a:gd name="connsiteX25" fmla="*/ 231785 w 364894"/>
              <a:gd name="connsiteY25" fmla="*/ 653969 h 1435261"/>
              <a:gd name="connsiteX26" fmla="*/ 202848 w 364894"/>
              <a:gd name="connsiteY26" fmla="*/ 671331 h 1435261"/>
              <a:gd name="connsiteX27" fmla="*/ 156549 w 364894"/>
              <a:gd name="connsiteY27" fmla="*/ 700268 h 1435261"/>
              <a:gd name="connsiteX28" fmla="*/ 144975 w 364894"/>
              <a:gd name="connsiteY28" fmla="*/ 717630 h 1435261"/>
              <a:gd name="connsiteX29" fmla="*/ 121825 w 364894"/>
              <a:gd name="connsiteY29" fmla="*/ 723418 h 1435261"/>
              <a:gd name="connsiteX30" fmla="*/ 104463 w 364894"/>
              <a:gd name="connsiteY30" fmla="*/ 734992 h 1435261"/>
              <a:gd name="connsiteX31" fmla="*/ 87101 w 364894"/>
              <a:gd name="connsiteY31" fmla="*/ 740780 h 1435261"/>
              <a:gd name="connsiteX32" fmla="*/ 35015 w 364894"/>
              <a:gd name="connsiteY32" fmla="*/ 775504 h 1435261"/>
              <a:gd name="connsiteX33" fmla="*/ 29228 w 364894"/>
              <a:gd name="connsiteY33" fmla="*/ 798653 h 1435261"/>
              <a:gd name="connsiteX34" fmla="*/ 23440 w 364894"/>
              <a:gd name="connsiteY34" fmla="*/ 897038 h 1435261"/>
              <a:gd name="connsiteX35" fmla="*/ 162337 w 364894"/>
              <a:gd name="connsiteY35" fmla="*/ 908612 h 1435261"/>
              <a:gd name="connsiteX36" fmla="*/ 220210 w 364894"/>
              <a:gd name="connsiteY36" fmla="*/ 914400 h 1435261"/>
              <a:gd name="connsiteX37" fmla="*/ 254934 w 364894"/>
              <a:gd name="connsiteY37" fmla="*/ 960699 h 1435261"/>
              <a:gd name="connsiteX38" fmla="*/ 272296 w 364894"/>
              <a:gd name="connsiteY38" fmla="*/ 1001210 h 1435261"/>
              <a:gd name="connsiteX39" fmla="*/ 266509 w 364894"/>
              <a:gd name="connsiteY39" fmla="*/ 1070658 h 1435261"/>
              <a:gd name="connsiteX40" fmla="*/ 254934 w 364894"/>
              <a:gd name="connsiteY40" fmla="*/ 1088020 h 1435261"/>
              <a:gd name="connsiteX41" fmla="*/ 231785 w 364894"/>
              <a:gd name="connsiteY41" fmla="*/ 1116957 h 1435261"/>
              <a:gd name="connsiteX42" fmla="*/ 185486 w 364894"/>
              <a:gd name="connsiteY42" fmla="*/ 1140106 h 1435261"/>
              <a:gd name="connsiteX43" fmla="*/ 133400 w 364894"/>
              <a:gd name="connsiteY43" fmla="*/ 1145893 h 1435261"/>
              <a:gd name="connsiteX44" fmla="*/ 69739 w 364894"/>
              <a:gd name="connsiteY44" fmla="*/ 1157468 h 1435261"/>
              <a:gd name="connsiteX45" fmla="*/ 40802 w 364894"/>
              <a:gd name="connsiteY45" fmla="*/ 1174830 h 1435261"/>
              <a:gd name="connsiteX46" fmla="*/ 46590 w 364894"/>
              <a:gd name="connsiteY46" fmla="*/ 1313726 h 1435261"/>
              <a:gd name="connsiteX47" fmla="*/ 63952 w 364894"/>
              <a:gd name="connsiteY47" fmla="*/ 1348450 h 1435261"/>
              <a:gd name="connsiteX48" fmla="*/ 87101 w 364894"/>
              <a:gd name="connsiteY48" fmla="*/ 1354238 h 1435261"/>
              <a:gd name="connsiteX49" fmla="*/ 150762 w 364894"/>
              <a:gd name="connsiteY49" fmla="*/ 1371600 h 1435261"/>
              <a:gd name="connsiteX50" fmla="*/ 254934 w 364894"/>
              <a:gd name="connsiteY50" fmla="*/ 1394749 h 1435261"/>
              <a:gd name="connsiteX51" fmla="*/ 341744 w 364894"/>
              <a:gd name="connsiteY51" fmla="*/ 1412111 h 1435261"/>
              <a:gd name="connsiteX52" fmla="*/ 364894 w 364894"/>
              <a:gd name="connsiteY52" fmla="*/ 1435261 h 143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64894" h="1435261">
                <a:moveTo>
                  <a:pt x="75527" y="0"/>
                </a:moveTo>
                <a:cubicBezTo>
                  <a:pt x="87102" y="11575"/>
                  <a:pt x="97330" y="24674"/>
                  <a:pt x="110251" y="34724"/>
                </a:cubicBezTo>
                <a:cubicBezTo>
                  <a:pt x="115066" y="38469"/>
                  <a:pt x="123299" y="36197"/>
                  <a:pt x="127613" y="40511"/>
                </a:cubicBezTo>
                <a:cubicBezTo>
                  <a:pt x="135567" y="48465"/>
                  <a:pt x="139945" y="59387"/>
                  <a:pt x="144975" y="69448"/>
                </a:cubicBezTo>
                <a:cubicBezTo>
                  <a:pt x="147703" y="74904"/>
                  <a:pt x="146448" y="82496"/>
                  <a:pt x="150762" y="86810"/>
                </a:cubicBezTo>
                <a:cubicBezTo>
                  <a:pt x="156862" y="92910"/>
                  <a:pt x="166195" y="94527"/>
                  <a:pt x="173911" y="98385"/>
                </a:cubicBezTo>
                <a:cubicBezTo>
                  <a:pt x="185924" y="146432"/>
                  <a:pt x="167563" y="97894"/>
                  <a:pt x="214423" y="138896"/>
                </a:cubicBezTo>
                <a:cubicBezTo>
                  <a:pt x="220915" y="144577"/>
                  <a:pt x="220983" y="155025"/>
                  <a:pt x="225997" y="162045"/>
                </a:cubicBezTo>
                <a:cubicBezTo>
                  <a:pt x="265103" y="216794"/>
                  <a:pt x="223209" y="139107"/>
                  <a:pt x="254934" y="202557"/>
                </a:cubicBezTo>
                <a:cubicBezTo>
                  <a:pt x="249147" y="217990"/>
                  <a:pt x="248522" y="236536"/>
                  <a:pt x="237572" y="248855"/>
                </a:cubicBezTo>
                <a:cubicBezTo>
                  <a:pt x="231037" y="256207"/>
                  <a:pt x="217845" y="251189"/>
                  <a:pt x="208635" y="254643"/>
                </a:cubicBezTo>
                <a:cubicBezTo>
                  <a:pt x="202122" y="257085"/>
                  <a:pt x="197494" y="263107"/>
                  <a:pt x="191273" y="266218"/>
                </a:cubicBezTo>
                <a:cubicBezTo>
                  <a:pt x="185817" y="268946"/>
                  <a:pt x="179518" y="269602"/>
                  <a:pt x="173911" y="272005"/>
                </a:cubicBezTo>
                <a:cubicBezTo>
                  <a:pt x="165981" y="275403"/>
                  <a:pt x="158692" y="280182"/>
                  <a:pt x="150762" y="283580"/>
                </a:cubicBezTo>
                <a:cubicBezTo>
                  <a:pt x="131694" y="291752"/>
                  <a:pt x="95137" y="297486"/>
                  <a:pt x="81314" y="300942"/>
                </a:cubicBezTo>
                <a:cubicBezTo>
                  <a:pt x="59975" y="306277"/>
                  <a:pt x="38873" y="312517"/>
                  <a:pt x="17653" y="318304"/>
                </a:cubicBezTo>
                <a:cubicBezTo>
                  <a:pt x="13795" y="324091"/>
                  <a:pt x="7535" y="328865"/>
                  <a:pt x="6078" y="335666"/>
                </a:cubicBezTo>
                <a:cubicBezTo>
                  <a:pt x="1613" y="356501"/>
                  <a:pt x="-891" y="378051"/>
                  <a:pt x="291" y="399326"/>
                </a:cubicBezTo>
                <a:cubicBezTo>
                  <a:pt x="1070" y="413349"/>
                  <a:pt x="1935" y="429907"/>
                  <a:pt x="11866" y="439838"/>
                </a:cubicBezTo>
                <a:cubicBezTo>
                  <a:pt x="21797" y="449769"/>
                  <a:pt x="38403" y="450015"/>
                  <a:pt x="52377" y="451412"/>
                </a:cubicBezTo>
                <a:cubicBezTo>
                  <a:pt x="96568" y="455831"/>
                  <a:pt x="141116" y="455271"/>
                  <a:pt x="185486" y="457200"/>
                </a:cubicBezTo>
                <a:cubicBezTo>
                  <a:pt x="200919" y="464916"/>
                  <a:pt x="215858" y="473713"/>
                  <a:pt x="231785" y="480349"/>
                </a:cubicBezTo>
                <a:cubicBezTo>
                  <a:pt x="239127" y="483408"/>
                  <a:pt x="247820" y="482579"/>
                  <a:pt x="254934" y="486136"/>
                </a:cubicBezTo>
                <a:cubicBezTo>
                  <a:pt x="267376" y="492357"/>
                  <a:pt x="289658" y="509286"/>
                  <a:pt x="289658" y="509286"/>
                </a:cubicBezTo>
                <a:cubicBezTo>
                  <a:pt x="283871" y="540152"/>
                  <a:pt x="281818" y="571958"/>
                  <a:pt x="272296" y="601883"/>
                </a:cubicBezTo>
                <a:cubicBezTo>
                  <a:pt x="268447" y="613980"/>
                  <a:pt x="244957" y="644090"/>
                  <a:pt x="231785" y="653969"/>
                </a:cubicBezTo>
                <a:cubicBezTo>
                  <a:pt x="222786" y="660718"/>
                  <a:pt x="212387" y="665369"/>
                  <a:pt x="202848" y="671331"/>
                </a:cubicBezTo>
                <a:cubicBezTo>
                  <a:pt x="131591" y="715867"/>
                  <a:pt x="263475" y="636113"/>
                  <a:pt x="156549" y="700268"/>
                </a:cubicBezTo>
                <a:cubicBezTo>
                  <a:pt x="152691" y="706055"/>
                  <a:pt x="150762" y="713772"/>
                  <a:pt x="144975" y="717630"/>
                </a:cubicBezTo>
                <a:cubicBezTo>
                  <a:pt x="138357" y="722042"/>
                  <a:pt x="129136" y="720285"/>
                  <a:pt x="121825" y="723418"/>
                </a:cubicBezTo>
                <a:cubicBezTo>
                  <a:pt x="115432" y="726158"/>
                  <a:pt x="110684" y="731881"/>
                  <a:pt x="104463" y="734992"/>
                </a:cubicBezTo>
                <a:cubicBezTo>
                  <a:pt x="99007" y="737720"/>
                  <a:pt x="92370" y="737706"/>
                  <a:pt x="87101" y="740780"/>
                </a:cubicBezTo>
                <a:cubicBezTo>
                  <a:pt x="69077" y="751294"/>
                  <a:pt x="35015" y="775504"/>
                  <a:pt x="35015" y="775504"/>
                </a:cubicBezTo>
                <a:cubicBezTo>
                  <a:pt x="33086" y="783220"/>
                  <a:pt x="31514" y="791035"/>
                  <a:pt x="29228" y="798653"/>
                </a:cubicBezTo>
                <a:cubicBezTo>
                  <a:pt x="23232" y="818639"/>
                  <a:pt x="-4963" y="882268"/>
                  <a:pt x="23440" y="897038"/>
                </a:cubicBezTo>
                <a:cubicBezTo>
                  <a:pt x="64660" y="918472"/>
                  <a:pt x="116057" y="904529"/>
                  <a:pt x="162337" y="908612"/>
                </a:cubicBezTo>
                <a:cubicBezTo>
                  <a:pt x="181649" y="910316"/>
                  <a:pt x="200919" y="912471"/>
                  <a:pt x="220210" y="914400"/>
                </a:cubicBezTo>
                <a:cubicBezTo>
                  <a:pt x="238201" y="932391"/>
                  <a:pt x="243428" y="934811"/>
                  <a:pt x="254934" y="960699"/>
                </a:cubicBezTo>
                <a:cubicBezTo>
                  <a:pt x="279847" y="1016753"/>
                  <a:pt x="241059" y="954356"/>
                  <a:pt x="272296" y="1001210"/>
                </a:cubicBezTo>
                <a:cubicBezTo>
                  <a:pt x="270367" y="1024359"/>
                  <a:pt x="271065" y="1047880"/>
                  <a:pt x="266509" y="1070658"/>
                </a:cubicBezTo>
                <a:cubicBezTo>
                  <a:pt x="265145" y="1077478"/>
                  <a:pt x="259107" y="1082456"/>
                  <a:pt x="254934" y="1088020"/>
                </a:cubicBezTo>
                <a:cubicBezTo>
                  <a:pt x="247523" y="1097902"/>
                  <a:pt x="240519" y="1108223"/>
                  <a:pt x="231785" y="1116957"/>
                </a:cubicBezTo>
                <a:cubicBezTo>
                  <a:pt x="222414" y="1126328"/>
                  <a:pt x="196034" y="1137846"/>
                  <a:pt x="185486" y="1140106"/>
                </a:cubicBezTo>
                <a:cubicBezTo>
                  <a:pt x="168405" y="1143766"/>
                  <a:pt x="150676" y="1143302"/>
                  <a:pt x="133400" y="1145893"/>
                </a:cubicBezTo>
                <a:cubicBezTo>
                  <a:pt x="112070" y="1149092"/>
                  <a:pt x="90959" y="1153610"/>
                  <a:pt x="69739" y="1157468"/>
                </a:cubicBezTo>
                <a:cubicBezTo>
                  <a:pt x="60093" y="1163255"/>
                  <a:pt x="42450" y="1163703"/>
                  <a:pt x="40802" y="1174830"/>
                </a:cubicBezTo>
                <a:cubicBezTo>
                  <a:pt x="34011" y="1220669"/>
                  <a:pt x="43167" y="1267514"/>
                  <a:pt x="46590" y="1313726"/>
                </a:cubicBezTo>
                <a:cubicBezTo>
                  <a:pt x="47190" y="1321830"/>
                  <a:pt x="57415" y="1344092"/>
                  <a:pt x="63952" y="1348450"/>
                </a:cubicBezTo>
                <a:cubicBezTo>
                  <a:pt x="70570" y="1352862"/>
                  <a:pt x="79385" y="1352309"/>
                  <a:pt x="87101" y="1354238"/>
                </a:cubicBezTo>
                <a:cubicBezTo>
                  <a:pt x="119386" y="1375760"/>
                  <a:pt x="93129" y="1361995"/>
                  <a:pt x="150762" y="1371600"/>
                </a:cubicBezTo>
                <a:cubicBezTo>
                  <a:pt x="272096" y="1391822"/>
                  <a:pt x="150847" y="1373932"/>
                  <a:pt x="254934" y="1394749"/>
                </a:cubicBezTo>
                <a:cubicBezTo>
                  <a:pt x="375483" y="1418859"/>
                  <a:pt x="207241" y="1378484"/>
                  <a:pt x="341744" y="1412111"/>
                </a:cubicBezTo>
                <a:lnTo>
                  <a:pt x="364894" y="143526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95600" y="5580605"/>
            <a:ext cx="1905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5679997"/>
            <a:ext cx="1905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86581" y="5659507"/>
            <a:ext cx="17670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Returns immediately</a:t>
            </a:r>
          </a:p>
        </p:txBody>
      </p:sp>
      <p:sp>
        <p:nvSpPr>
          <p:cNvPr id="39" name="Freeform 38"/>
          <p:cNvSpPr/>
          <p:nvPr/>
        </p:nvSpPr>
        <p:spPr>
          <a:xfrm>
            <a:off x="5473378" y="5695965"/>
            <a:ext cx="243634" cy="676913"/>
          </a:xfrm>
          <a:custGeom>
            <a:avLst/>
            <a:gdLst>
              <a:gd name="connsiteX0" fmla="*/ 75527 w 364894"/>
              <a:gd name="connsiteY0" fmla="*/ 0 h 1435261"/>
              <a:gd name="connsiteX1" fmla="*/ 110251 w 364894"/>
              <a:gd name="connsiteY1" fmla="*/ 34724 h 1435261"/>
              <a:gd name="connsiteX2" fmla="*/ 127613 w 364894"/>
              <a:gd name="connsiteY2" fmla="*/ 40511 h 1435261"/>
              <a:gd name="connsiteX3" fmla="*/ 144975 w 364894"/>
              <a:gd name="connsiteY3" fmla="*/ 69448 h 1435261"/>
              <a:gd name="connsiteX4" fmla="*/ 150762 w 364894"/>
              <a:gd name="connsiteY4" fmla="*/ 86810 h 1435261"/>
              <a:gd name="connsiteX5" fmla="*/ 173911 w 364894"/>
              <a:gd name="connsiteY5" fmla="*/ 98385 h 1435261"/>
              <a:gd name="connsiteX6" fmla="*/ 214423 w 364894"/>
              <a:gd name="connsiteY6" fmla="*/ 138896 h 1435261"/>
              <a:gd name="connsiteX7" fmla="*/ 225997 w 364894"/>
              <a:gd name="connsiteY7" fmla="*/ 162045 h 1435261"/>
              <a:gd name="connsiteX8" fmla="*/ 254934 w 364894"/>
              <a:gd name="connsiteY8" fmla="*/ 202557 h 1435261"/>
              <a:gd name="connsiteX9" fmla="*/ 237572 w 364894"/>
              <a:gd name="connsiteY9" fmla="*/ 248855 h 1435261"/>
              <a:gd name="connsiteX10" fmla="*/ 208635 w 364894"/>
              <a:gd name="connsiteY10" fmla="*/ 254643 h 1435261"/>
              <a:gd name="connsiteX11" fmla="*/ 191273 w 364894"/>
              <a:gd name="connsiteY11" fmla="*/ 266218 h 1435261"/>
              <a:gd name="connsiteX12" fmla="*/ 173911 w 364894"/>
              <a:gd name="connsiteY12" fmla="*/ 272005 h 1435261"/>
              <a:gd name="connsiteX13" fmla="*/ 150762 w 364894"/>
              <a:gd name="connsiteY13" fmla="*/ 283580 h 1435261"/>
              <a:gd name="connsiteX14" fmla="*/ 81314 w 364894"/>
              <a:gd name="connsiteY14" fmla="*/ 300942 h 1435261"/>
              <a:gd name="connsiteX15" fmla="*/ 17653 w 364894"/>
              <a:gd name="connsiteY15" fmla="*/ 318304 h 1435261"/>
              <a:gd name="connsiteX16" fmla="*/ 6078 w 364894"/>
              <a:gd name="connsiteY16" fmla="*/ 335666 h 1435261"/>
              <a:gd name="connsiteX17" fmla="*/ 291 w 364894"/>
              <a:gd name="connsiteY17" fmla="*/ 399326 h 1435261"/>
              <a:gd name="connsiteX18" fmla="*/ 11866 w 364894"/>
              <a:gd name="connsiteY18" fmla="*/ 439838 h 1435261"/>
              <a:gd name="connsiteX19" fmla="*/ 52377 w 364894"/>
              <a:gd name="connsiteY19" fmla="*/ 451412 h 1435261"/>
              <a:gd name="connsiteX20" fmla="*/ 185486 w 364894"/>
              <a:gd name="connsiteY20" fmla="*/ 457200 h 1435261"/>
              <a:gd name="connsiteX21" fmla="*/ 231785 w 364894"/>
              <a:gd name="connsiteY21" fmla="*/ 480349 h 1435261"/>
              <a:gd name="connsiteX22" fmla="*/ 254934 w 364894"/>
              <a:gd name="connsiteY22" fmla="*/ 486136 h 1435261"/>
              <a:gd name="connsiteX23" fmla="*/ 289658 w 364894"/>
              <a:gd name="connsiteY23" fmla="*/ 509286 h 1435261"/>
              <a:gd name="connsiteX24" fmla="*/ 272296 w 364894"/>
              <a:gd name="connsiteY24" fmla="*/ 601883 h 1435261"/>
              <a:gd name="connsiteX25" fmla="*/ 231785 w 364894"/>
              <a:gd name="connsiteY25" fmla="*/ 653969 h 1435261"/>
              <a:gd name="connsiteX26" fmla="*/ 202848 w 364894"/>
              <a:gd name="connsiteY26" fmla="*/ 671331 h 1435261"/>
              <a:gd name="connsiteX27" fmla="*/ 156549 w 364894"/>
              <a:gd name="connsiteY27" fmla="*/ 700268 h 1435261"/>
              <a:gd name="connsiteX28" fmla="*/ 144975 w 364894"/>
              <a:gd name="connsiteY28" fmla="*/ 717630 h 1435261"/>
              <a:gd name="connsiteX29" fmla="*/ 121825 w 364894"/>
              <a:gd name="connsiteY29" fmla="*/ 723418 h 1435261"/>
              <a:gd name="connsiteX30" fmla="*/ 104463 w 364894"/>
              <a:gd name="connsiteY30" fmla="*/ 734992 h 1435261"/>
              <a:gd name="connsiteX31" fmla="*/ 87101 w 364894"/>
              <a:gd name="connsiteY31" fmla="*/ 740780 h 1435261"/>
              <a:gd name="connsiteX32" fmla="*/ 35015 w 364894"/>
              <a:gd name="connsiteY32" fmla="*/ 775504 h 1435261"/>
              <a:gd name="connsiteX33" fmla="*/ 29228 w 364894"/>
              <a:gd name="connsiteY33" fmla="*/ 798653 h 1435261"/>
              <a:gd name="connsiteX34" fmla="*/ 23440 w 364894"/>
              <a:gd name="connsiteY34" fmla="*/ 897038 h 1435261"/>
              <a:gd name="connsiteX35" fmla="*/ 162337 w 364894"/>
              <a:gd name="connsiteY35" fmla="*/ 908612 h 1435261"/>
              <a:gd name="connsiteX36" fmla="*/ 220210 w 364894"/>
              <a:gd name="connsiteY36" fmla="*/ 914400 h 1435261"/>
              <a:gd name="connsiteX37" fmla="*/ 254934 w 364894"/>
              <a:gd name="connsiteY37" fmla="*/ 960699 h 1435261"/>
              <a:gd name="connsiteX38" fmla="*/ 272296 w 364894"/>
              <a:gd name="connsiteY38" fmla="*/ 1001210 h 1435261"/>
              <a:gd name="connsiteX39" fmla="*/ 266509 w 364894"/>
              <a:gd name="connsiteY39" fmla="*/ 1070658 h 1435261"/>
              <a:gd name="connsiteX40" fmla="*/ 254934 w 364894"/>
              <a:gd name="connsiteY40" fmla="*/ 1088020 h 1435261"/>
              <a:gd name="connsiteX41" fmla="*/ 231785 w 364894"/>
              <a:gd name="connsiteY41" fmla="*/ 1116957 h 1435261"/>
              <a:gd name="connsiteX42" fmla="*/ 185486 w 364894"/>
              <a:gd name="connsiteY42" fmla="*/ 1140106 h 1435261"/>
              <a:gd name="connsiteX43" fmla="*/ 133400 w 364894"/>
              <a:gd name="connsiteY43" fmla="*/ 1145893 h 1435261"/>
              <a:gd name="connsiteX44" fmla="*/ 69739 w 364894"/>
              <a:gd name="connsiteY44" fmla="*/ 1157468 h 1435261"/>
              <a:gd name="connsiteX45" fmla="*/ 40802 w 364894"/>
              <a:gd name="connsiteY45" fmla="*/ 1174830 h 1435261"/>
              <a:gd name="connsiteX46" fmla="*/ 46590 w 364894"/>
              <a:gd name="connsiteY46" fmla="*/ 1313726 h 1435261"/>
              <a:gd name="connsiteX47" fmla="*/ 63952 w 364894"/>
              <a:gd name="connsiteY47" fmla="*/ 1348450 h 1435261"/>
              <a:gd name="connsiteX48" fmla="*/ 87101 w 364894"/>
              <a:gd name="connsiteY48" fmla="*/ 1354238 h 1435261"/>
              <a:gd name="connsiteX49" fmla="*/ 150762 w 364894"/>
              <a:gd name="connsiteY49" fmla="*/ 1371600 h 1435261"/>
              <a:gd name="connsiteX50" fmla="*/ 254934 w 364894"/>
              <a:gd name="connsiteY50" fmla="*/ 1394749 h 1435261"/>
              <a:gd name="connsiteX51" fmla="*/ 341744 w 364894"/>
              <a:gd name="connsiteY51" fmla="*/ 1412111 h 1435261"/>
              <a:gd name="connsiteX52" fmla="*/ 364894 w 364894"/>
              <a:gd name="connsiteY52" fmla="*/ 1435261 h 143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64894" h="1435261">
                <a:moveTo>
                  <a:pt x="75527" y="0"/>
                </a:moveTo>
                <a:cubicBezTo>
                  <a:pt x="87102" y="11575"/>
                  <a:pt x="97330" y="24674"/>
                  <a:pt x="110251" y="34724"/>
                </a:cubicBezTo>
                <a:cubicBezTo>
                  <a:pt x="115066" y="38469"/>
                  <a:pt x="123299" y="36197"/>
                  <a:pt x="127613" y="40511"/>
                </a:cubicBezTo>
                <a:cubicBezTo>
                  <a:pt x="135567" y="48465"/>
                  <a:pt x="139945" y="59387"/>
                  <a:pt x="144975" y="69448"/>
                </a:cubicBezTo>
                <a:cubicBezTo>
                  <a:pt x="147703" y="74904"/>
                  <a:pt x="146448" y="82496"/>
                  <a:pt x="150762" y="86810"/>
                </a:cubicBezTo>
                <a:cubicBezTo>
                  <a:pt x="156862" y="92910"/>
                  <a:pt x="166195" y="94527"/>
                  <a:pt x="173911" y="98385"/>
                </a:cubicBezTo>
                <a:cubicBezTo>
                  <a:pt x="185924" y="146432"/>
                  <a:pt x="167563" y="97894"/>
                  <a:pt x="214423" y="138896"/>
                </a:cubicBezTo>
                <a:cubicBezTo>
                  <a:pt x="220915" y="144577"/>
                  <a:pt x="220983" y="155025"/>
                  <a:pt x="225997" y="162045"/>
                </a:cubicBezTo>
                <a:cubicBezTo>
                  <a:pt x="265103" y="216794"/>
                  <a:pt x="223209" y="139107"/>
                  <a:pt x="254934" y="202557"/>
                </a:cubicBezTo>
                <a:cubicBezTo>
                  <a:pt x="249147" y="217990"/>
                  <a:pt x="248522" y="236536"/>
                  <a:pt x="237572" y="248855"/>
                </a:cubicBezTo>
                <a:cubicBezTo>
                  <a:pt x="231037" y="256207"/>
                  <a:pt x="217845" y="251189"/>
                  <a:pt x="208635" y="254643"/>
                </a:cubicBezTo>
                <a:cubicBezTo>
                  <a:pt x="202122" y="257085"/>
                  <a:pt x="197494" y="263107"/>
                  <a:pt x="191273" y="266218"/>
                </a:cubicBezTo>
                <a:cubicBezTo>
                  <a:pt x="185817" y="268946"/>
                  <a:pt x="179518" y="269602"/>
                  <a:pt x="173911" y="272005"/>
                </a:cubicBezTo>
                <a:cubicBezTo>
                  <a:pt x="165981" y="275403"/>
                  <a:pt x="158692" y="280182"/>
                  <a:pt x="150762" y="283580"/>
                </a:cubicBezTo>
                <a:cubicBezTo>
                  <a:pt x="131694" y="291752"/>
                  <a:pt x="95137" y="297486"/>
                  <a:pt x="81314" y="300942"/>
                </a:cubicBezTo>
                <a:cubicBezTo>
                  <a:pt x="59975" y="306277"/>
                  <a:pt x="38873" y="312517"/>
                  <a:pt x="17653" y="318304"/>
                </a:cubicBezTo>
                <a:cubicBezTo>
                  <a:pt x="13795" y="324091"/>
                  <a:pt x="7535" y="328865"/>
                  <a:pt x="6078" y="335666"/>
                </a:cubicBezTo>
                <a:cubicBezTo>
                  <a:pt x="1613" y="356501"/>
                  <a:pt x="-891" y="378051"/>
                  <a:pt x="291" y="399326"/>
                </a:cubicBezTo>
                <a:cubicBezTo>
                  <a:pt x="1070" y="413349"/>
                  <a:pt x="1935" y="429907"/>
                  <a:pt x="11866" y="439838"/>
                </a:cubicBezTo>
                <a:cubicBezTo>
                  <a:pt x="21797" y="449769"/>
                  <a:pt x="38403" y="450015"/>
                  <a:pt x="52377" y="451412"/>
                </a:cubicBezTo>
                <a:cubicBezTo>
                  <a:pt x="96568" y="455831"/>
                  <a:pt x="141116" y="455271"/>
                  <a:pt x="185486" y="457200"/>
                </a:cubicBezTo>
                <a:cubicBezTo>
                  <a:pt x="200919" y="464916"/>
                  <a:pt x="215858" y="473713"/>
                  <a:pt x="231785" y="480349"/>
                </a:cubicBezTo>
                <a:cubicBezTo>
                  <a:pt x="239127" y="483408"/>
                  <a:pt x="247820" y="482579"/>
                  <a:pt x="254934" y="486136"/>
                </a:cubicBezTo>
                <a:cubicBezTo>
                  <a:pt x="267376" y="492357"/>
                  <a:pt x="289658" y="509286"/>
                  <a:pt x="289658" y="509286"/>
                </a:cubicBezTo>
                <a:cubicBezTo>
                  <a:pt x="283871" y="540152"/>
                  <a:pt x="281818" y="571958"/>
                  <a:pt x="272296" y="601883"/>
                </a:cubicBezTo>
                <a:cubicBezTo>
                  <a:pt x="268447" y="613980"/>
                  <a:pt x="244957" y="644090"/>
                  <a:pt x="231785" y="653969"/>
                </a:cubicBezTo>
                <a:cubicBezTo>
                  <a:pt x="222786" y="660718"/>
                  <a:pt x="212387" y="665369"/>
                  <a:pt x="202848" y="671331"/>
                </a:cubicBezTo>
                <a:cubicBezTo>
                  <a:pt x="131591" y="715867"/>
                  <a:pt x="263475" y="636113"/>
                  <a:pt x="156549" y="700268"/>
                </a:cubicBezTo>
                <a:cubicBezTo>
                  <a:pt x="152691" y="706055"/>
                  <a:pt x="150762" y="713772"/>
                  <a:pt x="144975" y="717630"/>
                </a:cubicBezTo>
                <a:cubicBezTo>
                  <a:pt x="138357" y="722042"/>
                  <a:pt x="129136" y="720285"/>
                  <a:pt x="121825" y="723418"/>
                </a:cubicBezTo>
                <a:cubicBezTo>
                  <a:pt x="115432" y="726158"/>
                  <a:pt x="110684" y="731881"/>
                  <a:pt x="104463" y="734992"/>
                </a:cubicBezTo>
                <a:cubicBezTo>
                  <a:pt x="99007" y="737720"/>
                  <a:pt x="92370" y="737706"/>
                  <a:pt x="87101" y="740780"/>
                </a:cubicBezTo>
                <a:cubicBezTo>
                  <a:pt x="69077" y="751294"/>
                  <a:pt x="35015" y="775504"/>
                  <a:pt x="35015" y="775504"/>
                </a:cubicBezTo>
                <a:cubicBezTo>
                  <a:pt x="33086" y="783220"/>
                  <a:pt x="31514" y="791035"/>
                  <a:pt x="29228" y="798653"/>
                </a:cubicBezTo>
                <a:cubicBezTo>
                  <a:pt x="23232" y="818639"/>
                  <a:pt x="-4963" y="882268"/>
                  <a:pt x="23440" y="897038"/>
                </a:cubicBezTo>
                <a:cubicBezTo>
                  <a:pt x="64660" y="918472"/>
                  <a:pt x="116057" y="904529"/>
                  <a:pt x="162337" y="908612"/>
                </a:cubicBezTo>
                <a:cubicBezTo>
                  <a:pt x="181649" y="910316"/>
                  <a:pt x="200919" y="912471"/>
                  <a:pt x="220210" y="914400"/>
                </a:cubicBezTo>
                <a:cubicBezTo>
                  <a:pt x="238201" y="932391"/>
                  <a:pt x="243428" y="934811"/>
                  <a:pt x="254934" y="960699"/>
                </a:cubicBezTo>
                <a:cubicBezTo>
                  <a:pt x="279847" y="1016753"/>
                  <a:pt x="241059" y="954356"/>
                  <a:pt x="272296" y="1001210"/>
                </a:cubicBezTo>
                <a:cubicBezTo>
                  <a:pt x="270367" y="1024359"/>
                  <a:pt x="271065" y="1047880"/>
                  <a:pt x="266509" y="1070658"/>
                </a:cubicBezTo>
                <a:cubicBezTo>
                  <a:pt x="265145" y="1077478"/>
                  <a:pt x="259107" y="1082456"/>
                  <a:pt x="254934" y="1088020"/>
                </a:cubicBezTo>
                <a:cubicBezTo>
                  <a:pt x="247523" y="1097902"/>
                  <a:pt x="240519" y="1108223"/>
                  <a:pt x="231785" y="1116957"/>
                </a:cubicBezTo>
                <a:cubicBezTo>
                  <a:pt x="222414" y="1126328"/>
                  <a:pt x="196034" y="1137846"/>
                  <a:pt x="185486" y="1140106"/>
                </a:cubicBezTo>
                <a:cubicBezTo>
                  <a:pt x="168405" y="1143766"/>
                  <a:pt x="150676" y="1143302"/>
                  <a:pt x="133400" y="1145893"/>
                </a:cubicBezTo>
                <a:cubicBezTo>
                  <a:pt x="112070" y="1149092"/>
                  <a:pt x="90959" y="1153610"/>
                  <a:pt x="69739" y="1157468"/>
                </a:cubicBezTo>
                <a:cubicBezTo>
                  <a:pt x="60093" y="1163255"/>
                  <a:pt x="42450" y="1163703"/>
                  <a:pt x="40802" y="1174830"/>
                </a:cubicBezTo>
                <a:cubicBezTo>
                  <a:pt x="34011" y="1220669"/>
                  <a:pt x="43167" y="1267514"/>
                  <a:pt x="46590" y="1313726"/>
                </a:cubicBezTo>
                <a:cubicBezTo>
                  <a:pt x="47190" y="1321830"/>
                  <a:pt x="57415" y="1344092"/>
                  <a:pt x="63952" y="1348450"/>
                </a:cubicBezTo>
                <a:cubicBezTo>
                  <a:pt x="70570" y="1352862"/>
                  <a:pt x="79385" y="1352309"/>
                  <a:pt x="87101" y="1354238"/>
                </a:cubicBezTo>
                <a:cubicBezTo>
                  <a:pt x="119386" y="1375760"/>
                  <a:pt x="93129" y="1361995"/>
                  <a:pt x="150762" y="1371600"/>
                </a:cubicBezTo>
                <a:cubicBezTo>
                  <a:pt x="272096" y="1391822"/>
                  <a:pt x="150847" y="1373932"/>
                  <a:pt x="254934" y="1394749"/>
                </a:cubicBezTo>
                <a:cubicBezTo>
                  <a:pt x="375483" y="1418859"/>
                  <a:pt x="207241" y="1378484"/>
                  <a:pt x="341744" y="1412111"/>
                </a:cubicBezTo>
                <a:lnTo>
                  <a:pt x="364894" y="143526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92DA-B51D-46B0-B39E-C4F2E357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85750"/>
            <a:ext cx="7200900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Race Condition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720E-DC84-422B-AEC3-A40141DC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79185"/>
            <a:ext cx="7200900" cy="4495800"/>
          </a:xfrm>
        </p:spPr>
        <p:txBody>
          <a:bodyPr/>
          <a:lstStyle/>
          <a:p>
            <a:r>
              <a:rPr lang="en-US" dirty="0"/>
              <a:t>Start 2 (or more) threads that increment a shared variable times</a:t>
            </a:r>
          </a:p>
          <a:p>
            <a:pPr lvl="1"/>
            <a:r>
              <a:rPr lang="en-US" dirty="0"/>
              <a:t>Use pointer to data so that threads share</a:t>
            </a:r>
          </a:p>
          <a:p>
            <a:r>
              <a:rPr lang="en-US" dirty="0"/>
              <a:t>Use a large number for x to ensure adequate overlap</a:t>
            </a:r>
          </a:p>
          <a:p>
            <a:r>
              <a:rPr lang="en-US" dirty="0"/>
              <a:t>Notice that the output is different every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32F6D-BF1A-4F03-AC77-6566E91EE431}"/>
              </a:ext>
            </a:extLst>
          </p:cNvPr>
          <p:cNvSpPr/>
          <p:nvPr/>
        </p:nvSpPr>
        <p:spPr>
          <a:xfrm>
            <a:off x="838200" y="3093339"/>
            <a:ext cx="4953000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Droid Sans Mono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* p, </a:t>
            </a:r>
            <a:r>
              <a:rPr lang="en-US" sz="140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x) {</a:t>
            </a:r>
          </a:p>
          <a:p>
            <a:r>
              <a:rPr lang="en-US" sz="1400" dirty="0">
                <a:solidFill>
                  <a:srgbClr val="008000"/>
                </a:solidFill>
                <a:latin typeface="Droid Sans Mono"/>
              </a:rPr>
              <a:t>       // increment *p x times </a:t>
            </a:r>
            <a:endParaRPr lang="en-US" sz="1400" dirty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>
                <a:solidFill>
                  <a:srgbClr val="0000FF"/>
                </a:solidFill>
                <a:latin typeface="Droid Sans Mono"/>
              </a:rPr>
              <a:t>       for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Droid Sans Mon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&lt;x; 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             *p = *p + </a:t>
            </a:r>
            <a:r>
              <a:rPr lang="en-US" sz="1400" dirty="0">
                <a:solidFill>
                  <a:srgbClr val="09885A"/>
                </a:solidFill>
                <a:latin typeface="Droid Sans Mon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ac, </a:t>
            </a:r>
            <a:r>
              <a:rPr lang="en-US" sz="1400" dirty="0">
                <a:solidFill>
                  <a:srgbClr val="0000FF"/>
                </a:solidFill>
                <a:latin typeface="Droid Sans Mono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** av) {</a:t>
            </a: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       </a:t>
            </a:r>
            <a:r>
              <a:rPr lang="en-US" sz="140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data = </a:t>
            </a:r>
            <a:r>
              <a:rPr lang="en-US" sz="1400" dirty="0">
                <a:solidFill>
                  <a:srgbClr val="09885A"/>
                </a:solidFill>
                <a:latin typeface="Droid Sans Mon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Droid Sans Mono"/>
              </a:rPr>
              <a:t>       int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times = 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atoi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(av [</a:t>
            </a:r>
            <a:r>
              <a:rPr lang="en-US" sz="1400" dirty="0">
                <a:solidFill>
                  <a:srgbClr val="09885A"/>
                </a:solidFill>
                <a:latin typeface="Droid Sans Mon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]);</a:t>
            </a:r>
          </a:p>
          <a:p>
            <a:r>
              <a:rPr lang="en-US" sz="1400" dirty="0">
                <a:solidFill>
                  <a:srgbClr val="008000"/>
                </a:solidFill>
                <a:latin typeface="Droid Sans Mono"/>
              </a:rPr>
              <a:t>       // start 2 thread to increment the same variable </a:t>
            </a:r>
            <a:endParaRPr lang="en-US" sz="1400" dirty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       thread t1 (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, &amp;data, times); </a:t>
            </a: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       thread t2 (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, &amp;data, times); </a:t>
            </a:r>
          </a:p>
          <a:p>
            <a:br>
              <a:rPr lang="en-US" sz="1400" dirty="0">
                <a:solidFill>
                  <a:srgbClr val="000000"/>
                </a:solidFill>
                <a:latin typeface="Droid Sans Mono"/>
              </a:rPr>
            </a:br>
            <a:r>
              <a:rPr lang="en-US" sz="1400" dirty="0">
                <a:solidFill>
                  <a:srgbClr val="000000"/>
                </a:solidFill>
                <a:latin typeface="Droid Sans Mono"/>
              </a:rPr>
              <a:t>       t1.join(); </a:t>
            </a:r>
            <a:r>
              <a:rPr lang="en-US" sz="1400" dirty="0">
                <a:solidFill>
                  <a:srgbClr val="008000"/>
                </a:solidFill>
                <a:latin typeface="Droid Sans Mono"/>
              </a:rPr>
              <a:t>// pauses until first finishes</a:t>
            </a:r>
            <a:endParaRPr lang="en-US" sz="1400" dirty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       t2.join(); </a:t>
            </a:r>
            <a:r>
              <a:rPr lang="en-US" sz="1400" dirty="0">
                <a:solidFill>
                  <a:srgbClr val="008000"/>
                </a:solidFill>
                <a:latin typeface="Droid Sans Mono"/>
              </a:rPr>
              <a:t>// pauses until second finishes</a:t>
            </a:r>
            <a:endParaRPr lang="en-US" sz="1400" dirty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Droid Sans Mono"/>
              </a:rPr>
              <a:t>"data = "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&lt;&lt; data &lt;&lt; 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Droid Sans Mono"/>
              </a:rPr>
              <a:t>       return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400" dirty="0">
                <a:solidFill>
                  <a:srgbClr val="09885A"/>
                </a:solidFill>
                <a:latin typeface="Droid Sans Mon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Droid Sans Mon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B717F-7D00-4B86-98AF-58EE1EDDC5D5}"/>
              </a:ext>
            </a:extLst>
          </p:cNvPr>
          <p:cNvSpPr/>
          <p:nvPr/>
        </p:nvSpPr>
        <p:spPr>
          <a:xfrm>
            <a:off x="5334000" y="5234970"/>
            <a:ext cx="381000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osboxes@osboxes</a:t>
            </a:r>
            <a:r>
              <a:rPr lang="en-US" sz="1600" dirty="0">
                <a:solidFill>
                  <a:schemeClr val="bg1"/>
                </a:solidFill>
              </a:rPr>
              <a:t>:~/$ ./</a:t>
            </a:r>
            <a:r>
              <a:rPr lang="en-US" sz="1600" dirty="0" err="1">
                <a:solidFill>
                  <a:schemeClr val="bg1"/>
                </a:solidFill>
              </a:rPr>
              <a:t>a.out</a:t>
            </a:r>
            <a:r>
              <a:rPr lang="en-US" sz="1600" dirty="0">
                <a:solidFill>
                  <a:schemeClr val="bg1"/>
                </a:solidFill>
              </a:rPr>
              <a:t> 10000000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data = 15003189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osboxes@osboxes</a:t>
            </a:r>
            <a:r>
              <a:rPr lang="en-US" sz="1600" dirty="0">
                <a:solidFill>
                  <a:schemeClr val="bg1"/>
                </a:solidFill>
              </a:rPr>
              <a:t>:~/$ ./</a:t>
            </a:r>
            <a:r>
              <a:rPr lang="en-US" sz="1600" dirty="0" err="1">
                <a:solidFill>
                  <a:schemeClr val="bg1"/>
                </a:solidFill>
              </a:rPr>
              <a:t>a.out</a:t>
            </a:r>
            <a:r>
              <a:rPr lang="en-US" sz="1600" dirty="0">
                <a:solidFill>
                  <a:schemeClr val="bg1"/>
                </a:solidFill>
              </a:rPr>
              <a:t> 10000000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data = 13380972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osboxes@osboxes</a:t>
            </a:r>
            <a:r>
              <a:rPr lang="en-US" sz="1600" dirty="0">
                <a:solidFill>
                  <a:schemeClr val="bg1"/>
                </a:solidFill>
              </a:rPr>
              <a:t>:~/$ ./</a:t>
            </a:r>
            <a:r>
              <a:rPr lang="en-US" sz="1600" dirty="0" err="1">
                <a:solidFill>
                  <a:schemeClr val="bg1"/>
                </a:solidFill>
              </a:rPr>
              <a:t>a.out</a:t>
            </a:r>
            <a:r>
              <a:rPr lang="en-US" sz="1600" dirty="0">
                <a:solidFill>
                  <a:schemeClr val="bg1"/>
                </a:solidFill>
              </a:rPr>
              <a:t> 10000000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data = 12565682</a:t>
            </a:r>
          </a:p>
        </p:txBody>
      </p:sp>
    </p:spTree>
    <p:extLst>
      <p:ext uri="{BB962C8B-B14F-4D97-AF65-F5344CB8AC3E}">
        <p14:creationId xmlns:p14="http://schemas.microsoft.com/office/powerpoint/2010/main" val="379399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anose="020B0604020202020204" pitchFamily="34" charset="0"/>
              </a:rPr>
              <a:t>Why Processes &amp; Threads?</a:t>
            </a:r>
          </a:p>
        </p:txBody>
      </p:sp>
      <p:grpSp>
        <p:nvGrpSpPr>
          <p:cNvPr id="27650" name="Group 15"/>
          <p:cNvGrpSpPr>
            <a:grpSpLocks/>
          </p:cNvGrpSpPr>
          <p:nvPr/>
        </p:nvGrpSpPr>
        <p:grpSpPr bwMode="auto">
          <a:xfrm>
            <a:off x="685800" y="1903221"/>
            <a:ext cx="8229600" cy="1118276"/>
            <a:chOff x="304800" y="786434"/>
            <a:chExt cx="8610600" cy="1597537"/>
          </a:xfrm>
        </p:grpSpPr>
        <p:sp>
          <p:nvSpPr>
            <p:cNvPr id="27666" name="Rounded Rectangle 3"/>
            <p:cNvSpPr>
              <a:spLocks noChangeArrowheads="1"/>
            </p:cNvSpPr>
            <p:nvPr/>
          </p:nvSpPr>
          <p:spPr bwMode="auto">
            <a:xfrm>
              <a:off x="304800" y="1317171"/>
              <a:ext cx="8610600" cy="1066800"/>
            </a:xfrm>
            <a:prstGeom prst="roundRect">
              <a:avLst>
                <a:gd name="adj" fmla="val 16667"/>
              </a:avLst>
            </a:prstGeom>
            <a:solidFill>
              <a:srgbClr val="FFB9B0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marL="2857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buFontTx/>
                <a:buChar char="•"/>
              </a:pPr>
              <a:r>
                <a:rPr lang="en-US" sz="2000" b="1">
                  <a:latin typeface="Helvetica" panose="020B0604020202020204" pitchFamily="34" charset="0"/>
                </a:rPr>
                <a:t>Multiprogramming:</a:t>
              </a:r>
              <a:r>
                <a:rPr lang="en-US" sz="2000">
                  <a:latin typeface="Helvetica" panose="020B0604020202020204" pitchFamily="34" charset="0"/>
                </a:rPr>
                <a:t> Run multiple applications concurrently</a:t>
              </a:r>
            </a:p>
            <a:p>
              <a:pPr>
                <a:buFontTx/>
                <a:buChar char="•"/>
              </a:pPr>
              <a:r>
                <a:rPr lang="en-US" sz="2000" b="1">
                  <a:latin typeface="Helvetica" panose="020B0604020202020204" pitchFamily="34" charset="0"/>
                </a:rPr>
                <a:t>Protection: </a:t>
              </a:r>
              <a:r>
                <a:rPr lang="en-US" sz="2000">
                  <a:latin typeface="Helvetica" panose="020B0604020202020204" pitchFamily="34" charset="0"/>
                </a:rPr>
                <a:t>Don</a:t>
              </a:r>
              <a:r>
                <a:rPr lang="en-US" altLang="en-US" sz="2000">
                  <a:latin typeface="Helvetica" panose="020B0604020202020204" pitchFamily="34" charset="0"/>
                </a:rPr>
                <a:t>’</a:t>
              </a:r>
              <a:r>
                <a:rPr lang="en-US" sz="2000">
                  <a:latin typeface="Helvetica" panose="020B0604020202020204" pitchFamily="34" charset="0"/>
                </a:rPr>
                <a:t>t want a bad application to crash system!</a:t>
              </a:r>
            </a:p>
          </p:txBody>
        </p:sp>
        <p:sp>
          <p:nvSpPr>
            <p:cNvPr id="27667" name="TextBox 8"/>
            <p:cNvSpPr txBox="1">
              <a:spLocks noChangeArrowheads="1"/>
            </p:cNvSpPr>
            <p:nvPr/>
          </p:nvSpPr>
          <p:spPr bwMode="auto">
            <a:xfrm>
              <a:off x="305390" y="786434"/>
              <a:ext cx="9813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 dirty="0">
                  <a:latin typeface="Helvetica" panose="020B0604020202020204" pitchFamily="34" charset="0"/>
                </a:rPr>
                <a:t>Goals: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85800" y="3021498"/>
            <a:ext cx="8229600" cy="1097849"/>
            <a:chOff x="304800" y="2057400"/>
            <a:chExt cx="8610600" cy="1568355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04800" y="2590800"/>
              <a:ext cx="8610600" cy="103495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marL="342900" indent="-342900">
                <a:buFont typeface="Arial"/>
                <a:buChar char="•"/>
                <a:defRPr/>
              </a:pPr>
              <a:r>
                <a:rPr lang="en-US" sz="2000" dirty="0">
                  <a:latin typeface="Helvetica"/>
                  <a:ea typeface="ＭＳ Ｐゴシック" charset="0"/>
                  <a:cs typeface="Helvetica"/>
                </a:rPr>
                <a:t>Unit of execution and al, give process illusion it owns machine (i.e., CPU, Memory, and IO device multiplexing)</a:t>
              </a:r>
            </a:p>
          </p:txBody>
        </p:sp>
        <p:sp>
          <p:nvSpPr>
            <p:cNvPr id="27664" name="TextBox 9"/>
            <p:cNvSpPr txBox="1">
              <a:spLocks noChangeArrowheads="1"/>
            </p:cNvSpPr>
            <p:nvPr/>
          </p:nvSpPr>
          <p:spPr bwMode="auto">
            <a:xfrm>
              <a:off x="304800" y="2133600"/>
              <a:ext cx="1295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>
                  <a:latin typeface="Helvetica" panose="020B0604020202020204" pitchFamily="34" charset="0"/>
                </a:rPr>
                <a:t>Solution:</a:t>
              </a:r>
            </a:p>
          </p:txBody>
        </p:sp>
        <p:sp>
          <p:nvSpPr>
            <p:cNvPr id="13" name="Down Arrow 12"/>
            <p:cNvSpPr/>
            <p:nvPr/>
          </p:nvSpPr>
          <p:spPr bwMode="auto">
            <a:xfrm>
              <a:off x="4191000" y="2057400"/>
              <a:ext cx="304800" cy="5334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682428" y="4197628"/>
            <a:ext cx="8156772" cy="910113"/>
            <a:chOff x="304800" y="3729335"/>
            <a:chExt cx="8534400" cy="1299865"/>
          </a:xfrm>
        </p:grpSpPr>
        <p:sp>
          <p:nvSpPr>
            <p:cNvPr id="27660" name="Rounded Rectangle 6"/>
            <p:cNvSpPr>
              <a:spLocks noChangeArrowheads="1"/>
            </p:cNvSpPr>
            <p:nvPr/>
          </p:nvSpPr>
          <p:spPr bwMode="auto">
            <a:xfrm>
              <a:off x="304800" y="4191000"/>
              <a:ext cx="8534400" cy="838200"/>
            </a:xfrm>
            <a:prstGeom prst="roundRect">
              <a:avLst>
                <a:gd name="adj" fmla="val 16667"/>
              </a:avLst>
            </a:prstGeom>
            <a:solidFill>
              <a:srgbClr val="FFB9B0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buFontTx/>
                <a:buChar char="•"/>
              </a:pPr>
              <a:r>
                <a:rPr lang="en-US" sz="2000" dirty="0">
                  <a:latin typeface="Helvetica" panose="020B0604020202020204" pitchFamily="34" charset="0"/>
                </a:rPr>
                <a:t>Process creation &amp; switching expensive</a:t>
              </a:r>
            </a:p>
            <a:p>
              <a:pPr>
                <a:buFontTx/>
                <a:buChar char="•"/>
              </a:pPr>
              <a:r>
                <a:rPr lang="en-US" sz="2000" dirty="0">
                  <a:latin typeface="Helvetica" panose="020B0604020202020204" pitchFamily="34" charset="0"/>
                </a:rPr>
                <a:t>Need concurrency within same app (e.g., web server)  </a:t>
              </a:r>
            </a:p>
          </p:txBody>
        </p:sp>
        <p:sp>
          <p:nvSpPr>
            <p:cNvPr id="27661" name="TextBox 10"/>
            <p:cNvSpPr txBox="1">
              <a:spLocks noChangeArrowheads="1"/>
            </p:cNvSpPr>
            <p:nvPr/>
          </p:nvSpPr>
          <p:spPr bwMode="auto">
            <a:xfrm>
              <a:off x="304800" y="3729335"/>
              <a:ext cx="1495922" cy="40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>
                  <a:latin typeface="Helvetica" panose="020B0604020202020204" pitchFamily="34" charset="0"/>
                </a:rPr>
                <a:t>Challenge:</a:t>
              </a:r>
            </a:p>
          </p:txBody>
        </p:sp>
        <p:sp>
          <p:nvSpPr>
            <p:cNvPr id="27662" name="Down Arrow 13"/>
            <p:cNvSpPr>
              <a:spLocks noChangeArrowheads="1"/>
            </p:cNvSpPr>
            <p:nvPr/>
          </p:nvSpPr>
          <p:spPr bwMode="auto">
            <a:xfrm>
              <a:off x="4191000" y="3733800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600">
                <a:latin typeface="Helvetica" panose="020B0604020202020204" pitchFamily="34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82428" y="5129255"/>
            <a:ext cx="8156772" cy="966745"/>
            <a:chOff x="304800" y="5029200"/>
            <a:chExt cx="8534400" cy="138106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04800" y="5572066"/>
              <a:ext cx="8534400" cy="83819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2000" dirty="0">
                  <a:latin typeface="Helvetica"/>
                  <a:ea typeface="ＭＳ Ｐゴシック" charset="0"/>
                  <a:cs typeface="Helvetica"/>
                </a:rPr>
                <a:t>Thread: Decouple allocation and execution</a:t>
              </a:r>
            </a:p>
            <a:p>
              <a:pPr marL="342900" indent="-342900">
                <a:buFont typeface="Arial"/>
                <a:buChar char="•"/>
                <a:defRPr/>
              </a:pPr>
              <a:r>
                <a:rPr lang="en-US" sz="2000" dirty="0">
                  <a:latin typeface="Helvetica"/>
                  <a:ea typeface="ＭＳ Ｐゴシック" charset="0"/>
                  <a:cs typeface="Helvetica"/>
                </a:rPr>
                <a:t>Run multiple threads within same process</a:t>
              </a:r>
            </a:p>
          </p:txBody>
        </p:sp>
        <p:sp>
          <p:nvSpPr>
            <p:cNvPr id="27658" name="TextBox 11"/>
            <p:cNvSpPr txBox="1">
              <a:spLocks noChangeArrowheads="1"/>
            </p:cNvSpPr>
            <p:nvPr/>
          </p:nvSpPr>
          <p:spPr bwMode="auto">
            <a:xfrm>
              <a:off x="304800" y="5105400"/>
              <a:ext cx="1295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>
                  <a:latin typeface="Helvetica" panose="020B0604020202020204" pitchFamily="34" charset="0"/>
                </a:rPr>
                <a:t>Solution:</a:t>
              </a:r>
            </a:p>
          </p:txBody>
        </p:sp>
        <p:sp>
          <p:nvSpPr>
            <p:cNvPr id="27659" name="Down Arrow 14"/>
            <p:cNvSpPr>
              <a:spLocks noChangeArrowheads="1"/>
            </p:cNvSpPr>
            <p:nvPr/>
          </p:nvSpPr>
          <p:spPr bwMode="auto">
            <a:xfrm>
              <a:off x="4191000" y="5029200"/>
              <a:ext cx="304800" cy="533400"/>
            </a:xfrm>
            <a:prstGeom prst="downArrow">
              <a:avLst>
                <a:gd name="adj1" fmla="val 50000"/>
                <a:gd name="adj2" fmla="val 49997"/>
              </a:avLst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600">
                <a:latin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2203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Threads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Process Context Switch has huge overhead. Requires switching:</a:t>
            </a:r>
          </a:p>
          <a:p>
            <a:pPr lvl="1"/>
            <a:r>
              <a:rPr lang="en-US" dirty="0"/>
              <a:t>CPU state (PC, PSW, all registers </a:t>
            </a:r>
            <a:r>
              <a:rPr lang="en-US" dirty="0" err="1"/>
              <a:t>etc</a:t>
            </a:r>
            <a:r>
              <a:rPr lang="en-US" dirty="0"/>
              <a:t>) - fast</a:t>
            </a:r>
          </a:p>
          <a:p>
            <a:pPr lvl="1"/>
            <a:r>
              <a:rPr lang="en-US" dirty="0"/>
              <a:t>Memory Address Space - </a:t>
            </a:r>
            <a:r>
              <a:rPr lang="en-US" dirty="0">
                <a:solidFill>
                  <a:srgbClr val="FF0000"/>
                </a:solidFill>
              </a:rPr>
              <a:t>SLOW</a:t>
            </a:r>
          </a:p>
          <a:p>
            <a:r>
              <a:rPr lang="en-US" dirty="0">
                <a:solidFill>
                  <a:srgbClr val="FF0000"/>
                </a:solidFill>
              </a:rPr>
              <a:t>Assumption: memory access without cache is slow</a:t>
            </a:r>
          </a:p>
          <a:p>
            <a:r>
              <a:rPr lang="en-US" dirty="0"/>
              <a:t>A Memory Address Space comes with:</a:t>
            </a:r>
          </a:p>
          <a:p>
            <a:pPr lvl="1"/>
            <a:r>
              <a:rPr lang="en-US" u="sng" dirty="0"/>
              <a:t>Virtual Memory System data</a:t>
            </a:r>
          </a:p>
          <a:p>
            <a:pPr lvl="2"/>
            <a:r>
              <a:rPr lang="en-US" dirty="0"/>
              <a:t>Page tables (mapping) and Translation Look-aside Buffer (TLB) (i.e., working as cache for mapping)</a:t>
            </a:r>
          </a:p>
          <a:p>
            <a:pPr lvl="1"/>
            <a:r>
              <a:rPr lang="en-US" u="sng"/>
              <a:t>Actual Memory Content</a:t>
            </a:r>
            <a:r>
              <a:rPr lang="en-US"/>
              <a:t> </a:t>
            </a:r>
            <a:endParaRPr lang="en-US" dirty="0"/>
          </a:p>
          <a:p>
            <a:pPr lvl="2"/>
            <a:r>
              <a:rPr lang="en-US" dirty="0"/>
              <a:t>Dirty (modified) pages that are updated only in cache, not in memory</a:t>
            </a:r>
          </a:p>
          <a:p>
            <a:pPr lvl="2"/>
            <a:r>
              <a:rPr lang="en-US" dirty="0"/>
              <a:t>Need to be updated in the memory before switch</a:t>
            </a:r>
          </a:p>
          <a:p>
            <a:r>
              <a:rPr lang="en-US" dirty="0"/>
              <a:t>All of these become obsolete after a switch</a:t>
            </a:r>
          </a:p>
          <a:p>
            <a:pPr lvl="1"/>
            <a:r>
              <a:rPr lang="en-US" dirty="0"/>
              <a:t>All caches (L1, L2, ..), TLB become </a:t>
            </a:r>
            <a:r>
              <a:rPr lang="en-US" b="1" dirty="0">
                <a:solidFill>
                  <a:srgbClr val="FF0000"/>
                </a:solidFill>
              </a:rPr>
              <a:t>COLD</a:t>
            </a:r>
          </a:p>
          <a:p>
            <a:pPr lvl="1"/>
            <a:r>
              <a:rPr lang="en-US" dirty="0"/>
              <a:t>Require time to </a:t>
            </a:r>
            <a:r>
              <a:rPr lang="en-US" b="1" dirty="0">
                <a:solidFill>
                  <a:srgbClr val="FF0000"/>
                </a:solidFill>
              </a:rPr>
              <a:t>WARM UP</a:t>
            </a:r>
            <a:r>
              <a:rPr lang="en-US" dirty="0"/>
              <a:t> as the new process runs</a:t>
            </a:r>
          </a:p>
        </p:txBody>
      </p:sp>
    </p:spTree>
    <p:extLst>
      <p:ext uri="{BB962C8B-B14F-4D97-AF65-F5344CB8AC3E}">
        <p14:creationId xmlns:p14="http://schemas.microsoft.com/office/powerpoint/2010/main" val="155282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</a:rPr>
              <a:t>Processes Context Switch</a:t>
            </a:r>
          </a:p>
        </p:txBody>
      </p: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5486400" y="1981200"/>
            <a:ext cx="3657600" cy="3886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>
                <a:ea typeface="ＭＳ Ｐゴシック" charset="-128"/>
                <a:cs typeface="ＭＳ Ｐゴシック" pitchFamily="-107" charset="-128"/>
              </a:rPr>
              <a:t>Process</a:t>
            </a:r>
            <a:r>
              <a:rPr lang="en-US" dirty="0">
                <a:ea typeface="ＭＳ Ｐゴシック" charset="-128"/>
                <a:cs typeface="ＭＳ Ｐゴシック" pitchFamily="-107" charset="-128"/>
              </a:rPr>
              <a:t> Switch overhead: </a:t>
            </a:r>
            <a:r>
              <a:rPr lang="en-US" dirty="0">
                <a:solidFill>
                  <a:srgbClr val="FF0000"/>
                </a:solidFill>
                <a:ea typeface="ＭＳ Ｐゴシック" charset="-128"/>
                <a:cs typeface="ＭＳ Ｐゴシック" pitchFamily="-107" charset="-128"/>
              </a:rPr>
              <a:t>high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CPU state: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low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Memory/IO state: </a:t>
            </a:r>
            <a:r>
              <a:rPr lang="en-US" dirty="0">
                <a:solidFill>
                  <a:srgbClr val="FF0000"/>
                </a:solidFill>
                <a:ea typeface="ＭＳ Ｐゴシック" charset="-128"/>
              </a:rPr>
              <a:t>high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pitchFamily="-107" charset="-128"/>
              </a:rPr>
              <a:t>Process creation: </a:t>
            </a:r>
            <a:r>
              <a:rPr lang="en-US" dirty="0">
                <a:solidFill>
                  <a:srgbClr val="FF0000"/>
                </a:solidFill>
                <a:ea typeface="ＭＳ Ｐゴシック" charset="-128"/>
                <a:cs typeface="ＭＳ Ｐゴシック" pitchFamily="-107" charset="-128"/>
              </a:rPr>
              <a:t>high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pitchFamily="-107" charset="-128"/>
              </a:rPr>
              <a:t>Protection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CPU: </a:t>
            </a:r>
            <a:r>
              <a:rPr lang="en-US" b="1" dirty="0"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Memory/IO: </a:t>
            </a:r>
            <a:r>
              <a:rPr lang="en-US" b="1" dirty="0">
                <a:ea typeface="ＭＳ Ｐゴシック" charset="-128"/>
              </a:rPr>
              <a:t>yes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pitchFamily="-107" charset="-128"/>
              </a:rPr>
              <a:t>Sharing overhead: </a:t>
            </a:r>
            <a:r>
              <a:rPr lang="en-US" dirty="0">
                <a:solidFill>
                  <a:srgbClr val="FF0000"/>
                </a:solidFill>
                <a:ea typeface="ＭＳ Ｐゴシック" charset="-128"/>
                <a:cs typeface="ＭＳ Ｐゴシック" pitchFamily="-107" charset="-128"/>
              </a:rPr>
              <a:t>high</a:t>
            </a:r>
            <a:r>
              <a:rPr lang="en-US" dirty="0">
                <a:ea typeface="ＭＳ Ｐゴシック" charset="-128"/>
                <a:cs typeface="ＭＳ Ｐゴシック" pitchFamily="-107" charset="-128"/>
              </a:rPr>
              <a:t> (involves at least a context switch)</a:t>
            </a:r>
          </a:p>
        </p:txBody>
      </p:sp>
      <p:sp>
        <p:nvSpPr>
          <p:cNvPr id="30722" name="TextBox 40"/>
          <p:cNvSpPr txBox="1">
            <a:spLocks noChangeArrowheads="1"/>
          </p:cNvSpPr>
          <p:nvPr/>
        </p:nvSpPr>
        <p:spPr bwMode="auto">
          <a:xfrm>
            <a:off x="3352800" y="27432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800" b="1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30723" name="TextBox 41"/>
          <p:cNvSpPr txBox="1">
            <a:spLocks noChangeArrowheads="1"/>
          </p:cNvSpPr>
          <p:nvPr/>
        </p:nvSpPr>
        <p:spPr bwMode="auto">
          <a:xfrm>
            <a:off x="427037" y="16764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 dirty="0">
                <a:latin typeface="Helvetica" panose="020B0604020202020204" pitchFamily="34" charset="0"/>
              </a:rPr>
              <a:t>Process 1</a:t>
            </a:r>
          </a:p>
        </p:txBody>
      </p:sp>
      <p:sp>
        <p:nvSpPr>
          <p:cNvPr id="30724" name="TextBox 42"/>
          <p:cNvSpPr txBox="1">
            <a:spLocks noChangeArrowheads="1"/>
          </p:cNvSpPr>
          <p:nvPr/>
        </p:nvSpPr>
        <p:spPr bwMode="auto">
          <a:xfrm>
            <a:off x="1905000" y="16764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Process 2</a:t>
            </a:r>
          </a:p>
        </p:txBody>
      </p:sp>
      <p:sp>
        <p:nvSpPr>
          <p:cNvPr id="30725" name="TextBox 43"/>
          <p:cNvSpPr txBox="1">
            <a:spLocks noChangeArrowheads="1"/>
          </p:cNvSpPr>
          <p:nvPr/>
        </p:nvSpPr>
        <p:spPr bwMode="auto">
          <a:xfrm>
            <a:off x="4008438" y="1676400"/>
            <a:ext cx="1366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Process N</a:t>
            </a:r>
          </a:p>
        </p:txBody>
      </p:sp>
      <p:sp>
        <p:nvSpPr>
          <p:cNvPr id="30726" name="Rectangle 44"/>
          <p:cNvSpPr>
            <a:spLocks noChangeArrowheads="1"/>
          </p:cNvSpPr>
          <p:nvPr/>
        </p:nvSpPr>
        <p:spPr bwMode="auto">
          <a:xfrm>
            <a:off x="2209800" y="45720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667000" y="45720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30728" name="TextBox 47"/>
          <p:cNvSpPr txBox="1">
            <a:spLocks noChangeArrowheads="1"/>
          </p:cNvSpPr>
          <p:nvPr/>
        </p:nvSpPr>
        <p:spPr bwMode="auto">
          <a:xfrm>
            <a:off x="4419600" y="46482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819400" y="57912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30730" name="Straight Arrow Connector 50"/>
          <p:cNvCxnSpPr>
            <a:cxnSpLocks noChangeShapeType="1"/>
            <a:stCxn id="30726" idx="2"/>
            <a:endCxn id="49" idx="0"/>
          </p:cNvCxnSpPr>
          <p:nvPr/>
        </p:nvCxnSpPr>
        <p:spPr bwMode="auto">
          <a:xfrm>
            <a:off x="3314700" y="51816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Arrow Connector 51"/>
          <p:cNvCxnSpPr>
            <a:cxnSpLocks noChangeShapeType="1"/>
            <a:stCxn id="30756" idx="2"/>
            <a:endCxn id="47" idx="0"/>
          </p:cNvCxnSpPr>
          <p:nvPr/>
        </p:nvCxnSpPr>
        <p:spPr bwMode="auto">
          <a:xfrm flipH="1">
            <a:off x="3314700" y="4038600"/>
            <a:ext cx="14097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Straight Arrow Connector 54"/>
          <p:cNvCxnSpPr>
            <a:cxnSpLocks noChangeShapeType="1"/>
            <a:stCxn id="30749" idx="2"/>
            <a:endCxn id="47" idx="0"/>
          </p:cNvCxnSpPr>
          <p:nvPr/>
        </p:nvCxnSpPr>
        <p:spPr bwMode="auto">
          <a:xfrm>
            <a:off x="2590800" y="4038600"/>
            <a:ext cx="7239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Arrow Connector 57"/>
          <p:cNvCxnSpPr>
            <a:cxnSpLocks noChangeShapeType="1"/>
            <a:stCxn id="30742" idx="2"/>
            <a:endCxn id="47" idx="0"/>
          </p:cNvCxnSpPr>
          <p:nvPr/>
        </p:nvCxnSpPr>
        <p:spPr bwMode="auto">
          <a:xfrm>
            <a:off x="990600" y="4038600"/>
            <a:ext cx="23241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Rectangular Callout 61"/>
          <p:cNvSpPr>
            <a:spLocks noChangeArrowheads="1"/>
          </p:cNvSpPr>
          <p:nvPr/>
        </p:nvSpPr>
        <p:spPr bwMode="auto">
          <a:xfrm>
            <a:off x="3657600" y="53340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1 process at a time</a:t>
            </a:r>
          </a:p>
        </p:txBody>
      </p:sp>
      <p:grpSp>
        <p:nvGrpSpPr>
          <p:cNvPr id="30735" name="Group 66"/>
          <p:cNvGrpSpPr>
            <a:grpSpLocks/>
          </p:cNvGrpSpPr>
          <p:nvPr/>
        </p:nvGrpSpPr>
        <p:grpSpPr bwMode="auto">
          <a:xfrm>
            <a:off x="4038600" y="2057400"/>
            <a:ext cx="1371600" cy="1981200"/>
            <a:chOff x="4343400" y="1447800"/>
            <a:chExt cx="1371600" cy="1981200"/>
          </a:xfrm>
        </p:grpSpPr>
        <p:sp>
          <p:nvSpPr>
            <p:cNvPr id="30756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0757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CPU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8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IO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9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30760" name="Group 64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30761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0762" name="Freeform 63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30736" name="Group 67"/>
          <p:cNvGrpSpPr>
            <a:grpSpLocks/>
          </p:cNvGrpSpPr>
          <p:nvPr/>
        </p:nvGrpSpPr>
        <p:grpSpPr bwMode="auto">
          <a:xfrm>
            <a:off x="1905000" y="2057400"/>
            <a:ext cx="1371600" cy="1981200"/>
            <a:chOff x="4343400" y="1447800"/>
            <a:chExt cx="1371600" cy="1981200"/>
          </a:xfrm>
        </p:grpSpPr>
        <p:sp>
          <p:nvSpPr>
            <p:cNvPr id="30749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0750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CPU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1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IO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2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30753" name="Group 72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30754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0755" name="Freeform 74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30737" name="Group 75"/>
          <p:cNvGrpSpPr>
            <a:grpSpLocks/>
          </p:cNvGrpSpPr>
          <p:nvPr/>
        </p:nvGrpSpPr>
        <p:grpSpPr bwMode="auto">
          <a:xfrm>
            <a:off x="304800" y="2057400"/>
            <a:ext cx="1371600" cy="1981200"/>
            <a:chOff x="4343400" y="1447800"/>
            <a:chExt cx="1371600" cy="1981200"/>
          </a:xfrm>
        </p:grpSpPr>
        <p:sp>
          <p:nvSpPr>
            <p:cNvPr id="30742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0743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CPU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44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IO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45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30746" name="Group 80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30747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0748" name="Freeform 8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71009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Context Switch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8700" y="1524000"/>
            <a:ext cx="7200900" cy="4876800"/>
          </a:xfrm>
        </p:spPr>
        <p:txBody>
          <a:bodyPr>
            <a:normAutofit/>
          </a:bodyPr>
          <a:lstStyle/>
          <a:p>
            <a:r>
              <a:rPr lang="en-US" dirty="0"/>
              <a:t>Still requires: </a:t>
            </a:r>
          </a:p>
          <a:p>
            <a:pPr lvl="1"/>
            <a:r>
              <a:rPr lang="en-US" dirty="0"/>
              <a:t>The kernel scheduler to run, that overhead stays</a:t>
            </a:r>
          </a:p>
          <a:p>
            <a:pPr lvl="1"/>
            <a:r>
              <a:rPr lang="en-US" dirty="0"/>
              <a:t>Save the current CPU context, and load the next one</a:t>
            </a:r>
          </a:p>
          <a:p>
            <a:r>
              <a:rPr lang="en-US" dirty="0"/>
              <a:t>But, the old address space stays. Thus, no </a:t>
            </a:r>
            <a:r>
              <a:rPr lang="en-US" b="1" dirty="0"/>
              <a:t>WARM UP</a:t>
            </a:r>
            <a:r>
              <a:rPr lang="en-US" dirty="0"/>
              <a:t> required for:</a:t>
            </a:r>
          </a:p>
          <a:p>
            <a:pPr lvl="1"/>
            <a:r>
              <a:rPr lang="en-US" dirty="0"/>
              <a:t>Caches (L1, L2, L3, …)</a:t>
            </a:r>
          </a:p>
          <a:p>
            <a:pPr lvl="1"/>
            <a:r>
              <a:rPr lang="en-US" dirty="0"/>
              <a:t>TLB (cache for memory mapping)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Result: Thread Context Switch is much Faster than Process Context Switch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01201" y="3200400"/>
            <a:ext cx="7890399" cy="1219200"/>
            <a:chOff x="152400" y="4038600"/>
            <a:chExt cx="7890399" cy="1219200"/>
          </a:xfrm>
        </p:grpSpPr>
        <p:sp>
          <p:nvSpPr>
            <p:cNvPr id="6" name="Oval 5"/>
            <p:cNvSpPr/>
            <p:nvPr/>
          </p:nvSpPr>
          <p:spPr>
            <a:xfrm>
              <a:off x="152400" y="4038600"/>
              <a:ext cx="5878283" cy="1219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3351" y="4419600"/>
              <a:ext cx="1679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Saves time</a:t>
              </a:r>
            </a:p>
          </p:txBody>
        </p:sp>
        <p:cxnSp>
          <p:nvCxnSpPr>
            <p:cNvPr id="9" name="Straight Connector 8"/>
            <p:cNvCxnSpPr>
              <a:stCxn id="6" idx="6"/>
              <a:endCxn id="7" idx="1"/>
            </p:cNvCxnSpPr>
            <p:nvPr/>
          </p:nvCxnSpPr>
          <p:spPr>
            <a:xfrm flipV="1">
              <a:off x="6030683" y="4604266"/>
              <a:ext cx="332668" cy="439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04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Helvetica" panose="020B0604020202020204" pitchFamily="34" charset="0"/>
              </a:rPr>
              <a:t>Putting it together: Process</a:t>
            </a:r>
          </a:p>
        </p:txBody>
      </p:sp>
      <p:sp>
        <p:nvSpPr>
          <p:cNvPr id="29698" name="Rounded Rectangle 3"/>
          <p:cNvSpPr>
            <a:spLocks noChangeArrowheads="1"/>
          </p:cNvSpPr>
          <p:nvPr/>
        </p:nvSpPr>
        <p:spPr bwMode="auto">
          <a:xfrm>
            <a:off x="914400" y="2103120"/>
            <a:ext cx="3636818" cy="4343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2940626" y="2484120"/>
            <a:ext cx="1381991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Memory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2940626" y="3627120"/>
            <a:ext cx="1381991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I/O State</a:t>
            </a:r>
          </a:p>
          <a:p>
            <a:r>
              <a:rPr lang="en-US" sz="1800">
                <a:latin typeface="Helvetica" panose="020B0604020202020204" pitchFamily="34" charset="0"/>
              </a:rPr>
              <a:t>(e.g., file, socket contexts)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2940626" y="5151120"/>
            <a:ext cx="1381991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CPU state (PC, SP, registers..)</a:t>
            </a:r>
          </a:p>
        </p:txBody>
      </p:sp>
      <p:sp>
        <p:nvSpPr>
          <p:cNvPr id="29703" name="Rounded Rectangle 11"/>
          <p:cNvSpPr>
            <a:spLocks noChangeArrowheads="1"/>
          </p:cNvSpPr>
          <p:nvPr/>
        </p:nvSpPr>
        <p:spPr bwMode="auto">
          <a:xfrm>
            <a:off x="1122218" y="2179320"/>
            <a:ext cx="1600200" cy="41910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latin typeface="Helvetica" panose="020B0604020202020204" pitchFamily="34" charset="0"/>
              </a:rPr>
              <a:t>A(int </a:t>
            </a:r>
            <a:r>
              <a:rPr lang="en-US" sz="1600" b="1" dirty="0" err="1">
                <a:latin typeface="Helvetica" panose="020B0604020202020204" pitchFamily="34" charset="0"/>
              </a:rPr>
              <a:t>tmp</a:t>
            </a:r>
            <a:r>
              <a:rPr lang="en-US" sz="1600" b="1" dirty="0">
                <a:latin typeface="Helvetica" panose="020B0604020202020204" pitchFamily="34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latin typeface="Helvetica" panose="020B0604020202020204" pitchFamily="34" charset="0"/>
              </a:rPr>
              <a:t>  if (</a:t>
            </a:r>
            <a:r>
              <a:rPr lang="en-US" sz="1600" b="1" dirty="0" err="1">
                <a:latin typeface="Helvetica" panose="020B0604020202020204" pitchFamily="34" charset="0"/>
              </a:rPr>
              <a:t>tmp</a:t>
            </a:r>
            <a:r>
              <a:rPr lang="en-US" sz="1600" b="1" dirty="0">
                <a:latin typeface="Helvetica" panose="020B0604020202020204" pitchFamily="34" charset="0"/>
              </a:rPr>
              <a:t>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latin typeface="Helvetica" panose="020B0604020202020204" pitchFamily="34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latin typeface="Helvetica" panose="020B0604020202020204" pitchFamily="34" charset="0"/>
              </a:rPr>
              <a:t>  </a:t>
            </a:r>
            <a:r>
              <a:rPr lang="en-US" sz="1600" b="1" dirty="0" err="1">
                <a:latin typeface="Helvetica" panose="020B0604020202020204" pitchFamily="34" charset="0"/>
              </a:rPr>
              <a:t>printf</a:t>
            </a:r>
            <a:r>
              <a:rPr lang="en-US" sz="1600" b="1" dirty="0">
                <a:latin typeface="Helvetica" panose="020B0604020202020204" pitchFamily="34" charset="0"/>
              </a:rPr>
              <a:t>(</a:t>
            </a:r>
            <a:r>
              <a:rPr lang="en-US" sz="1600" b="1" dirty="0" err="1">
                <a:latin typeface="Helvetica" panose="020B0604020202020204" pitchFamily="34" charset="0"/>
              </a:rPr>
              <a:t>tmp</a:t>
            </a:r>
            <a:r>
              <a:rPr lang="en-US" sz="1600" b="1" dirty="0">
                <a:latin typeface="Helvetica" panose="020B0604020202020204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latin typeface="Helvetica" panose="020B0604020202020204" pitchFamily="34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latin typeface="Helvetica" panose="020B0604020202020204" pitchFamily="34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latin typeface="Helvetica" panose="020B0604020202020204" pitchFamily="34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latin typeface="Helvetica" panose="020B0604020202020204" pitchFamily="34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latin typeface="Helvetica" panose="020B0604020202020204" pitchFamily="34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1589766" y="1557316"/>
            <a:ext cx="233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latin typeface="Helvetica" panose="020B0604020202020204" pitchFamily="34" charset="0"/>
              </a:rPr>
              <a:t>(Unix) Process</a:t>
            </a:r>
          </a:p>
        </p:txBody>
      </p:sp>
      <p:sp>
        <p:nvSpPr>
          <p:cNvPr id="20" name="Rounded Rectangle 76"/>
          <p:cNvSpPr>
            <a:spLocks noChangeArrowheads="1"/>
          </p:cNvSpPr>
          <p:nvPr/>
        </p:nvSpPr>
        <p:spPr bwMode="auto">
          <a:xfrm>
            <a:off x="5562600" y="2484120"/>
            <a:ext cx="2590800" cy="2565944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21" name="Rectangle 78"/>
          <p:cNvSpPr>
            <a:spLocks noChangeArrowheads="1"/>
          </p:cNvSpPr>
          <p:nvPr/>
        </p:nvSpPr>
        <p:spPr bwMode="auto">
          <a:xfrm>
            <a:off x="7086600" y="3669129"/>
            <a:ext cx="752168" cy="46653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IO</a:t>
            </a:r>
          </a:p>
          <a:p>
            <a:r>
              <a:rPr lang="en-US" sz="1600">
                <a:latin typeface="Helvetica" panose="020B0604020202020204" pitchFamily="34" charset="0"/>
              </a:rPr>
              <a:t>state</a:t>
            </a:r>
          </a:p>
        </p:txBody>
      </p:sp>
      <p:sp>
        <p:nvSpPr>
          <p:cNvPr id="22" name="Rectangle 79"/>
          <p:cNvSpPr>
            <a:spLocks noChangeArrowheads="1"/>
          </p:cNvSpPr>
          <p:nvPr/>
        </p:nvSpPr>
        <p:spPr bwMode="auto">
          <a:xfrm>
            <a:off x="7086600" y="3135729"/>
            <a:ext cx="752168" cy="46653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Mem.</a:t>
            </a:r>
          </a:p>
        </p:txBody>
      </p:sp>
      <p:grpSp>
        <p:nvGrpSpPr>
          <p:cNvPr id="23" name="Group 80"/>
          <p:cNvGrpSpPr>
            <a:grpSpLocks/>
          </p:cNvGrpSpPr>
          <p:nvPr/>
        </p:nvGrpSpPr>
        <p:grpSpPr bwMode="auto">
          <a:xfrm>
            <a:off x="5714999" y="3031523"/>
            <a:ext cx="501445" cy="1866141"/>
            <a:chOff x="7010400" y="1143000"/>
            <a:chExt cx="457200" cy="1828800"/>
          </a:xfrm>
        </p:grpSpPr>
        <p:sp>
          <p:nvSpPr>
            <p:cNvPr id="24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25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6" name="Group 45"/>
          <p:cNvGrpSpPr>
            <a:grpSpLocks/>
          </p:cNvGrpSpPr>
          <p:nvPr/>
        </p:nvGrpSpPr>
        <p:grpSpPr bwMode="auto">
          <a:xfrm>
            <a:off x="6476999" y="3031523"/>
            <a:ext cx="501445" cy="1866141"/>
            <a:chOff x="7010400" y="1143000"/>
            <a:chExt cx="457200" cy="1828800"/>
          </a:xfrm>
        </p:grpSpPr>
        <p:sp>
          <p:nvSpPr>
            <p:cNvPr id="27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28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6096000" y="3746496"/>
            <a:ext cx="484034" cy="40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30" name="TextBox 58"/>
          <p:cNvSpPr txBox="1">
            <a:spLocks noChangeArrowheads="1"/>
          </p:cNvSpPr>
          <p:nvPr/>
        </p:nvSpPr>
        <p:spPr bwMode="auto">
          <a:xfrm>
            <a:off x="5867399" y="2539025"/>
            <a:ext cx="1046419" cy="37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threads</a:t>
            </a:r>
          </a:p>
        </p:txBody>
      </p:sp>
      <p:cxnSp>
        <p:nvCxnSpPr>
          <p:cNvPr id="31" name="Straight Arrow Connector 6"/>
          <p:cNvCxnSpPr>
            <a:cxnSpLocks noChangeShapeType="1"/>
            <a:stCxn id="30" idx="2"/>
            <a:endCxn id="24" idx="0"/>
          </p:cNvCxnSpPr>
          <p:nvPr/>
        </p:nvCxnSpPr>
        <p:spPr bwMode="auto">
          <a:xfrm flipH="1">
            <a:off x="5965722" y="2916464"/>
            <a:ext cx="424887" cy="1150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59"/>
          <p:cNvCxnSpPr>
            <a:cxnSpLocks noChangeShapeType="1"/>
            <a:stCxn id="30" idx="2"/>
            <a:endCxn id="27" idx="0"/>
          </p:cNvCxnSpPr>
          <p:nvPr/>
        </p:nvCxnSpPr>
        <p:spPr bwMode="auto">
          <a:xfrm>
            <a:off x="6390609" y="2916464"/>
            <a:ext cx="337113" cy="1150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77"/>
          <p:cNvSpPr>
            <a:spLocks noChangeArrowheads="1"/>
          </p:cNvSpPr>
          <p:nvPr/>
        </p:nvSpPr>
        <p:spPr bwMode="auto">
          <a:xfrm>
            <a:off x="5714999" y="4432685"/>
            <a:ext cx="501445" cy="388779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4" name="Rectangle 77"/>
          <p:cNvSpPr>
            <a:spLocks noChangeArrowheads="1"/>
          </p:cNvSpPr>
          <p:nvPr/>
        </p:nvSpPr>
        <p:spPr bwMode="auto">
          <a:xfrm>
            <a:off x="6476999" y="4432685"/>
            <a:ext cx="501445" cy="388779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6172200" y="2146911"/>
            <a:ext cx="1060348" cy="37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9368414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9" grpId="0"/>
      <p:bldP spid="30" grpId="0"/>
      <p:bldP spid="33" grpId="0" animBg="1"/>
      <p:bldP spid="3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</a:rPr>
              <a:t>  Threads Context Switch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4724401" y="1819703"/>
            <a:ext cx="4038600" cy="4267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>
                <a:ea typeface="ＭＳ Ｐゴシック" charset="-128"/>
                <a:cs typeface="ＭＳ Ｐゴシック" pitchFamily="-107" charset="-128"/>
              </a:rPr>
              <a:t>Thread</a:t>
            </a:r>
            <a:r>
              <a:rPr lang="en-US" sz="2400" dirty="0">
                <a:ea typeface="ＭＳ Ｐゴシック" charset="-128"/>
                <a:cs typeface="ＭＳ Ｐゴシック" pitchFamily="-107" charset="-128"/>
              </a:rPr>
              <a:t> Switch overhead: </a:t>
            </a:r>
            <a:r>
              <a:rPr lang="en-US" sz="2400" b="1" dirty="0">
                <a:ea typeface="ＭＳ Ｐゴシック" charset="-128"/>
                <a:cs typeface="ＭＳ Ｐゴシック" pitchFamily="-107" charset="-128"/>
              </a:rPr>
              <a:t>low</a:t>
            </a:r>
            <a:r>
              <a:rPr lang="en-US" sz="2400" dirty="0">
                <a:ea typeface="ＭＳ Ｐゴシック" charset="-128"/>
                <a:cs typeface="ＭＳ Ｐゴシック" pitchFamily="-107" charset="-128"/>
              </a:rPr>
              <a:t> 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  <a:cs typeface="ＭＳ Ｐゴシック" pitchFamily="-107" charset="-128"/>
              </a:rPr>
              <a:t>Only CPU state switched</a:t>
            </a:r>
            <a:endParaRPr lang="en-US" sz="2000" dirty="0">
              <a:solidFill>
                <a:srgbClr val="FF0000"/>
              </a:solidFill>
              <a:ea typeface="ＭＳ Ｐゴシック" charset="-128"/>
              <a:cs typeface="ＭＳ Ｐゴシック" pitchFamily="-107" charset="-128"/>
            </a:endParaRPr>
          </a:p>
          <a:p>
            <a:pPr>
              <a:defRPr/>
            </a:pPr>
            <a:r>
              <a:rPr lang="en-US" sz="2400" dirty="0">
                <a:ea typeface="ＭＳ Ｐゴシック" charset="-128"/>
                <a:cs typeface="ＭＳ Ｐゴシック" pitchFamily="-107" charset="-128"/>
              </a:rPr>
              <a:t>Thread creation: </a:t>
            </a:r>
            <a:r>
              <a:rPr lang="en-US" sz="2400" b="1" dirty="0">
                <a:ea typeface="ＭＳ Ｐゴシック" charset="-128"/>
                <a:cs typeface="ＭＳ Ｐゴシック" pitchFamily="-107" charset="-128"/>
              </a:rPr>
              <a:t>low</a:t>
            </a:r>
            <a:r>
              <a:rPr lang="en-US" sz="2400" dirty="0">
                <a:ea typeface="ＭＳ Ｐゴシック" charset="-128"/>
                <a:cs typeface="ＭＳ Ｐゴシック" pitchFamily="-107" charset="-128"/>
              </a:rPr>
              <a:t> </a:t>
            </a:r>
            <a:endParaRPr lang="en-US" sz="2400" b="1" dirty="0">
              <a:ea typeface="ＭＳ Ｐゴシック" charset="-128"/>
              <a:cs typeface="ＭＳ Ｐゴシック" pitchFamily="-107" charset="-128"/>
            </a:endParaRPr>
          </a:p>
          <a:p>
            <a:pPr>
              <a:defRPr/>
            </a:pPr>
            <a:r>
              <a:rPr lang="en-US" sz="2400" dirty="0">
                <a:ea typeface="ＭＳ Ｐゴシック" charset="-128"/>
                <a:cs typeface="ＭＳ Ｐゴシック" pitchFamily="-107" charset="-128"/>
              </a:rPr>
              <a:t>Protection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</a:rPr>
              <a:t>CPU: </a:t>
            </a:r>
            <a:r>
              <a:rPr lang="en-US" sz="2000" b="1" dirty="0"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</a:rPr>
              <a:t>Memory/IO: 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No</a:t>
            </a:r>
          </a:p>
          <a:p>
            <a:pPr>
              <a:defRPr/>
            </a:pPr>
            <a:r>
              <a:rPr lang="en-US" sz="2400" dirty="0">
                <a:ea typeface="ＭＳ Ｐゴシック" charset="-128"/>
                <a:cs typeface="ＭＳ Ｐゴシック" pitchFamily="-107" charset="-128"/>
              </a:rPr>
              <a:t>Sharing overhead: </a:t>
            </a:r>
            <a:r>
              <a:rPr lang="en-US" sz="2400" b="1" dirty="0">
                <a:ea typeface="ＭＳ Ｐゴシック" charset="-128"/>
                <a:cs typeface="ＭＳ Ｐゴシック" pitchFamily="-107" charset="-128"/>
              </a:rPr>
              <a:t>low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  <a:cs typeface="ＭＳ Ｐゴシック" pitchFamily="-107" charset="-128"/>
              </a:rPr>
              <a:t>No context switches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  <a:cs typeface="ＭＳ Ｐゴシック" pitchFamily="-107" charset="-128"/>
              </a:rPr>
              <a:t>Only low-overhead thread-switches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9775" y="4572000"/>
            <a:ext cx="2765425" cy="609600"/>
            <a:chOff x="762000" y="4648200"/>
            <a:chExt cx="2765425" cy="609600"/>
          </a:xfrm>
        </p:grpSpPr>
        <p:sp>
          <p:nvSpPr>
            <p:cNvPr id="31747" name="Rectangle 44"/>
            <p:cNvSpPr>
              <a:spLocks noChangeArrowheads="1"/>
            </p:cNvSpPr>
            <p:nvPr/>
          </p:nvSpPr>
          <p:spPr bwMode="auto">
            <a:xfrm>
              <a:off x="762000" y="4648200"/>
              <a:ext cx="2209800" cy="609600"/>
            </a:xfrm>
            <a:prstGeom prst="rect">
              <a:avLst/>
            </a:prstGeom>
            <a:solidFill>
              <a:srgbClr val="FF817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>
                <a:latin typeface="Helvetica" panose="020B0604020202020204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1219200" y="4648200"/>
              <a:ext cx="1295400" cy="609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dirty="0">
                  <a:latin typeface="Helvetica"/>
                  <a:ea typeface="ＭＳ Ｐゴシック" charset="0"/>
                  <a:cs typeface="Helvetica"/>
                </a:rPr>
                <a:t>CPU </a:t>
              </a:r>
              <a:r>
                <a:rPr lang="en-US" dirty="0" err="1">
                  <a:latin typeface="Helvetica"/>
                  <a:ea typeface="ＭＳ Ｐゴシック" charset="0"/>
                  <a:cs typeface="Helvetica"/>
                </a:rPr>
                <a:t>sched</a:t>
              </a:r>
              <a:r>
                <a:rPr lang="en-US" dirty="0">
                  <a:latin typeface="Helvetica"/>
                  <a:ea typeface="ＭＳ Ｐゴシック" charset="0"/>
                  <a:cs typeface="Helvetica"/>
                </a:rPr>
                <a:t>.</a:t>
              </a:r>
            </a:p>
          </p:txBody>
        </p:sp>
        <p:sp>
          <p:nvSpPr>
            <p:cNvPr id="31749" name="TextBox 47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5556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>
                  <a:latin typeface="Helvetica" panose="020B0604020202020204" pitchFamily="34" charset="0"/>
                </a:rPr>
                <a:t>OS</a:t>
              </a: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1143001" y="5562600"/>
            <a:ext cx="1415846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31751" name="Straight Arrow Connector 50"/>
          <p:cNvCxnSpPr>
            <a:cxnSpLocks noChangeShapeType="1"/>
            <a:stCxn id="31747" idx="2"/>
            <a:endCxn id="49" idx="0"/>
          </p:cNvCxnSpPr>
          <p:nvPr/>
        </p:nvCxnSpPr>
        <p:spPr bwMode="auto">
          <a:xfrm>
            <a:off x="1844675" y="5181600"/>
            <a:ext cx="6249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Rectangular Callout 61"/>
          <p:cNvSpPr>
            <a:spLocks noChangeArrowheads="1"/>
          </p:cNvSpPr>
          <p:nvPr/>
        </p:nvSpPr>
        <p:spPr bwMode="auto">
          <a:xfrm>
            <a:off x="2819366" y="5257800"/>
            <a:ext cx="1219200" cy="685800"/>
          </a:xfrm>
          <a:prstGeom prst="wedgeRectCallout">
            <a:avLst>
              <a:gd name="adj1" fmla="val -132174"/>
              <a:gd name="adj2" fmla="val -4339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1 thread at a time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317809"/>
            <a:ext cx="3657601" cy="2760415"/>
            <a:chOff x="1752600" y="1295400"/>
            <a:chExt cx="2362200" cy="2514600"/>
          </a:xfrm>
        </p:grpSpPr>
        <p:sp>
          <p:nvSpPr>
            <p:cNvPr id="31763" name="Rounded Rectangle 65"/>
            <p:cNvSpPr>
              <a:spLocks noChangeArrowheads="1"/>
            </p:cNvSpPr>
            <p:nvPr/>
          </p:nvSpPr>
          <p:spPr bwMode="auto">
            <a:xfrm>
              <a:off x="1752600" y="1295400"/>
              <a:ext cx="2362200" cy="25146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1764" name="Rectangle 84"/>
            <p:cNvSpPr>
              <a:spLocks noChangeArrowheads="1"/>
            </p:cNvSpPr>
            <p:nvPr/>
          </p:nvSpPr>
          <p:spPr bwMode="auto">
            <a:xfrm>
              <a:off x="3276600" y="2438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IO</a:t>
              </a:r>
            </a:p>
            <a:p>
              <a:r>
                <a:rPr lang="en-US" sz="16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1765" name="Rectangle 85"/>
            <p:cNvSpPr>
              <a:spLocks noChangeArrowheads="1"/>
            </p:cNvSpPr>
            <p:nvPr/>
          </p:nvSpPr>
          <p:spPr bwMode="auto">
            <a:xfrm>
              <a:off x="3276600" y="19050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31766" name="Group 87"/>
            <p:cNvGrpSpPr>
              <a:grpSpLocks/>
            </p:cNvGrpSpPr>
            <p:nvPr/>
          </p:nvGrpSpPr>
          <p:grpSpPr bwMode="auto">
            <a:xfrm>
              <a:off x="1905000" y="1828800"/>
              <a:ext cx="457200" cy="1828800"/>
              <a:chOff x="7010400" y="1143000"/>
              <a:chExt cx="457200" cy="1828800"/>
            </a:xfrm>
          </p:grpSpPr>
          <p:sp>
            <p:nvSpPr>
              <p:cNvPr id="31787" name="Rounded Rectangle 88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1788" name="Freeform 89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1767" name="Group 90"/>
            <p:cNvGrpSpPr>
              <a:grpSpLocks/>
            </p:cNvGrpSpPr>
            <p:nvPr/>
          </p:nvGrpSpPr>
          <p:grpSpPr bwMode="auto">
            <a:xfrm>
              <a:off x="2667000" y="1828800"/>
              <a:ext cx="457200" cy="1828800"/>
              <a:chOff x="7010400" y="1143000"/>
              <a:chExt cx="457200" cy="1828800"/>
            </a:xfrm>
          </p:grpSpPr>
          <p:sp>
            <p:nvSpPr>
              <p:cNvPr id="31785" name="Rounded Rectangle 9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1786" name="Freeform 9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31768" name="TextBox 93"/>
            <p:cNvSpPr txBox="1">
              <a:spLocks noChangeArrowheads="1"/>
            </p:cNvSpPr>
            <p:nvPr/>
          </p:nvSpPr>
          <p:spPr bwMode="auto">
            <a:xfrm>
              <a:off x="2393950" y="2514600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dirty="0">
                  <a:latin typeface="Helvetica" panose="020B0604020202020204" pitchFamily="34" charset="0"/>
                </a:rPr>
                <a:t>…</a:t>
              </a:r>
            </a:p>
          </p:txBody>
        </p:sp>
        <p:sp>
          <p:nvSpPr>
            <p:cNvPr id="31769" name="TextBox 94"/>
            <p:cNvSpPr txBox="1">
              <a:spLocks noChangeArrowheads="1"/>
            </p:cNvSpPr>
            <p:nvPr/>
          </p:nvSpPr>
          <p:spPr bwMode="auto">
            <a:xfrm>
              <a:off x="2057400" y="1306513"/>
              <a:ext cx="954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>
                  <a:latin typeface="Helvetica" panose="020B0604020202020204" pitchFamily="34" charset="0"/>
                </a:rPr>
                <a:t>threads</a:t>
              </a:r>
            </a:p>
          </p:txBody>
        </p:sp>
        <p:cxnSp>
          <p:nvCxnSpPr>
            <p:cNvPr id="31770" name="Straight Arrow Connector 95"/>
            <p:cNvCxnSpPr>
              <a:cxnSpLocks noChangeShapeType="1"/>
              <a:stCxn id="31769" idx="2"/>
              <a:endCxn id="31787" idx="0"/>
            </p:cNvCxnSpPr>
            <p:nvPr/>
          </p:nvCxnSpPr>
          <p:spPr bwMode="auto">
            <a:xfrm flipH="1">
              <a:off x="2133600" y="1676400"/>
              <a:ext cx="401638" cy="152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Straight Arrow Connector 96"/>
            <p:cNvCxnSpPr>
              <a:cxnSpLocks noChangeShapeType="1"/>
              <a:stCxn id="31769" idx="2"/>
              <a:endCxn id="31785" idx="0"/>
            </p:cNvCxnSpPr>
            <p:nvPr/>
          </p:nvCxnSpPr>
          <p:spPr bwMode="auto">
            <a:xfrm>
              <a:off x="2535238" y="1676400"/>
              <a:ext cx="360362" cy="152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0" name="Rectangle 77"/>
            <p:cNvSpPr>
              <a:spLocks noChangeArrowheads="1"/>
            </p:cNvSpPr>
            <p:nvPr/>
          </p:nvSpPr>
          <p:spPr bwMode="auto">
            <a:xfrm>
              <a:off x="2667000" y="3200400"/>
              <a:ext cx="457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100" b="1">
                  <a:latin typeface="Arial Narrow" panose="020B0606020202030204" pitchFamily="34" charset="0"/>
                </a:rPr>
                <a:t>CPU</a:t>
              </a:r>
            </a:p>
            <a:p>
              <a:r>
                <a:rPr lang="en-US" sz="1100" b="1">
                  <a:latin typeface="Arial Narrow" panose="020B0606020202030204" pitchFamily="34" charset="0"/>
                </a:rPr>
                <a:t>state</a:t>
              </a:r>
            </a:p>
          </p:txBody>
        </p:sp>
        <p:sp>
          <p:nvSpPr>
            <p:cNvPr id="31781" name="Rectangle 77"/>
            <p:cNvSpPr>
              <a:spLocks noChangeArrowheads="1"/>
            </p:cNvSpPr>
            <p:nvPr/>
          </p:nvSpPr>
          <p:spPr bwMode="auto">
            <a:xfrm>
              <a:off x="1905000" y="3200400"/>
              <a:ext cx="457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100" b="1">
                  <a:latin typeface="Arial Narrow" panose="020B0606020202030204" pitchFamily="34" charset="0"/>
                </a:rPr>
                <a:t>CPU</a:t>
              </a:r>
            </a:p>
            <a:p>
              <a:r>
                <a:rPr lang="en-US" sz="1100" b="1">
                  <a:latin typeface="Arial Narrow" panose="020B0606020202030204" pitchFamily="34" charset="0"/>
                </a:rPr>
                <a:t>state</a:t>
              </a:r>
            </a:p>
          </p:txBody>
        </p:sp>
      </p:grpSp>
      <p:cxnSp>
        <p:nvCxnSpPr>
          <p:cNvPr id="31773" name="Straight Arrow Connector 98"/>
          <p:cNvCxnSpPr>
            <a:cxnSpLocks noChangeShapeType="1"/>
            <a:stCxn id="31787" idx="2"/>
            <a:endCxn id="47" idx="0"/>
          </p:cNvCxnSpPr>
          <p:nvPr/>
        </p:nvCxnSpPr>
        <p:spPr bwMode="auto">
          <a:xfrm>
            <a:off x="1199536" y="3910927"/>
            <a:ext cx="645139" cy="66107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6" name="Straight Arrow Connector 51"/>
          <p:cNvCxnSpPr>
            <a:cxnSpLocks noChangeShapeType="1"/>
            <a:stCxn id="31785" idx="2"/>
            <a:endCxn id="47" idx="0"/>
          </p:cNvCxnSpPr>
          <p:nvPr/>
        </p:nvCxnSpPr>
        <p:spPr bwMode="auto">
          <a:xfrm flipH="1">
            <a:off x="1844675" y="3910927"/>
            <a:ext cx="534733" cy="66107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510481" y="918851"/>
            <a:ext cx="13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Process</a:t>
            </a:r>
          </a:p>
        </p:txBody>
      </p:sp>
    </p:spTree>
    <p:extLst>
      <p:ext uri="{BB962C8B-B14F-4D97-AF65-F5344CB8AC3E}">
        <p14:creationId xmlns:p14="http://schemas.microsoft.com/office/powerpoint/2010/main" val="204802782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Threads in Use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87680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Operating systems </a:t>
            </a:r>
            <a:r>
              <a:rPr lang="en-US" sz="2400" b="1" dirty="0"/>
              <a:t>need to be able to handle multiple things at once (MTAO)</a:t>
            </a:r>
          </a:p>
          <a:p>
            <a:pPr lvl="1"/>
            <a:r>
              <a:rPr lang="en-US" sz="2400" dirty="0"/>
              <a:t>processes, interrupts, background system maintenance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Servers</a:t>
            </a:r>
            <a:r>
              <a:rPr lang="en-US" sz="2400" b="1" dirty="0"/>
              <a:t> need to handle MTAO</a:t>
            </a:r>
          </a:p>
          <a:p>
            <a:pPr lvl="1"/>
            <a:r>
              <a:rPr lang="en-US" sz="2400" dirty="0"/>
              <a:t>Multiple connections handled simultaneously in a Web Server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Parallel programs </a:t>
            </a:r>
            <a:r>
              <a:rPr lang="en-US" sz="2400" b="1" dirty="0"/>
              <a:t>need to handle MTAO</a:t>
            </a:r>
          </a:p>
          <a:p>
            <a:pPr lvl="1"/>
            <a:r>
              <a:rPr lang="en-US" sz="2400" dirty="0"/>
              <a:t>To achieve better performance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Programs with user interfaces </a:t>
            </a:r>
            <a:r>
              <a:rPr lang="en-US" sz="2400" b="1" dirty="0"/>
              <a:t>often need to handle MTAO</a:t>
            </a:r>
          </a:p>
          <a:p>
            <a:pPr lvl="1"/>
            <a:r>
              <a:rPr lang="en-US" sz="2400" dirty="0"/>
              <a:t>To achieve user responsiveness while doing computation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Network and disk bound programs </a:t>
            </a:r>
            <a:r>
              <a:rPr lang="en-US" sz="2400" b="1" dirty="0"/>
              <a:t>need to handle MTAO</a:t>
            </a:r>
          </a:p>
          <a:p>
            <a:pPr lvl="1"/>
            <a:r>
              <a:rPr lang="en-US" sz="2400" dirty="0"/>
              <a:t>To hide network/disk latency</a:t>
            </a:r>
          </a:p>
        </p:txBody>
      </p:sp>
    </p:spTree>
    <p:extLst>
      <p:ext uri="{BB962C8B-B14F-4D97-AF65-F5344CB8AC3E}">
        <p14:creationId xmlns:p14="http://schemas.microsoft.com/office/powerpoint/2010/main" val="8618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>
                <a:latin typeface="Helvetica" panose="020B0604020202020204" pitchFamily="34" charset="0"/>
                <a:ea typeface="Gulim" panose="020B0600000101010101" pitchFamily="34" charset="-127"/>
              </a:rPr>
              <a:t>There’s </a:t>
            </a: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a Problem!!!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304212" cy="46634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</a:p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   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y*2;</a:t>
            </a:r>
          </a:p>
          <a:p>
            <a:pPr lvl="1"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What are the possible values of x?   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endParaRPr lang="en-US" altLang="ko-KR" dirty="0">
              <a:solidFill>
                <a:srgbClr val="233AE1"/>
              </a:solidFill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</a:t>
            </a:r>
            <a:endParaRPr lang="en-US" altLang="ko-KR" dirty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                                                             	</a:t>
            </a:r>
            <a:r>
              <a:rPr lang="en-US" altLang="ko-KR" sz="2200" dirty="0">
                <a:solidFill>
                  <a:srgbClr val="0B52FC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200" dirty="0">
                <a:solidFill>
                  <a:srgbClr val="0B52FC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                                       	 y = y*2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6477000"/>
            <a:ext cx="990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 err="1">
                <a:latin typeface="Helvetica"/>
                <a:ea typeface="+mn-ea"/>
                <a:cs typeface="Helvetica"/>
              </a:rPr>
              <a:t>x</a:t>
            </a:r>
            <a:r>
              <a:rPr lang="en-US" dirty="0">
                <a:latin typeface="Helvetica"/>
                <a:ea typeface="+mn-ea"/>
                <a:cs typeface="Helvetica"/>
              </a:rPr>
              <a:t>=13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5029200"/>
            <a:ext cx="5029200" cy="685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81200" y="5693229"/>
            <a:ext cx="5029200" cy="6858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sz="3600" dirty="0"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337559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1964</Words>
  <Application>Microsoft Office PowerPoint</Application>
  <PresentationFormat>On-screen Show (4:3)</PresentationFormat>
  <Paragraphs>336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Chalkboard</vt:lpstr>
      <vt:lpstr>Comic Sans MS</vt:lpstr>
      <vt:lpstr>Consolas</vt:lpstr>
      <vt:lpstr>Droid Sans Mono</vt:lpstr>
      <vt:lpstr>Franklin Gothic Book</vt:lpstr>
      <vt:lpstr>Helvetica</vt:lpstr>
      <vt:lpstr>Impact</vt:lpstr>
      <vt:lpstr>Neo Sans Intel</vt:lpstr>
      <vt:lpstr>Neo Sans Intel Medium</vt:lpstr>
      <vt:lpstr>Wingdings</vt:lpstr>
      <vt:lpstr>Intel dark blue background</vt:lpstr>
      <vt:lpstr>Crop</vt:lpstr>
      <vt:lpstr>Concurrency and Threads</vt:lpstr>
      <vt:lpstr>Why Processes &amp; Threads?</vt:lpstr>
      <vt:lpstr>Motivation for Threads</vt:lpstr>
      <vt:lpstr>Processes Context Switch</vt:lpstr>
      <vt:lpstr>Thread Context Switch</vt:lpstr>
      <vt:lpstr>Putting it together: Process</vt:lpstr>
      <vt:lpstr>  Threads Context Switch</vt:lpstr>
      <vt:lpstr> Threads in Use</vt:lpstr>
      <vt:lpstr>There’s a Problem!!!</vt:lpstr>
      <vt:lpstr>Problem is at the lowest level</vt:lpstr>
      <vt:lpstr>Problem is at the lowest level</vt:lpstr>
      <vt:lpstr>Race Condition is the name!!</vt:lpstr>
      <vt:lpstr>Race Condition for Instruction Set</vt:lpstr>
      <vt:lpstr>Race Condition for Out-of-Order Execution</vt:lpstr>
      <vt:lpstr>Out-of-Order Execution causing Race Condition</vt:lpstr>
      <vt:lpstr>Thread API</vt:lpstr>
      <vt:lpstr>Thread Execution</vt:lpstr>
      <vt:lpstr>Race Condition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2015-01-20T03:39:06Z</dcterms:created>
  <dcterms:modified xsi:type="dcterms:W3CDTF">2020-10-05T07:23:44Z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