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24" r:id="rId3"/>
  </p:sldMasterIdLst>
  <p:notesMasterIdLst>
    <p:notesMasterId r:id="rId35"/>
  </p:notesMasterIdLst>
  <p:sldIdLst>
    <p:sldId id="256" r:id="rId4"/>
    <p:sldId id="281" r:id="rId5"/>
    <p:sldId id="320" r:id="rId6"/>
    <p:sldId id="321" r:id="rId7"/>
    <p:sldId id="327" r:id="rId8"/>
    <p:sldId id="328" r:id="rId9"/>
    <p:sldId id="344" r:id="rId10"/>
    <p:sldId id="322" r:id="rId11"/>
    <p:sldId id="323" r:id="rId12"/>
    <p:sldId id="324" r:id="rId13"/>
    <p:sldId id="340" r:id="rId14"/>
    <p:sldId id="341" r:id="rId15"/>
    <p:sldId id="342" r:id="rId16"/>
    <p:sldId id="329" r:id="rId17"/>
    <p:sldId id="331" r:id="rId18"/>
    <p:sldId id="332" r:id="rId19"/>
    <p:sldId id="333" r:id="rId20"/>
    <p:sldId id="336" r:id="rId21"/>
    <p:sldId id="337" r:id="rId22"/>
    <p:sldId id="338" r:id="rId23"/>
    <p:sldId id="293" r:id="rId24"/>
    <p:sldId id="294" r:id="rId25"/>
    <p:sldId id="297" r:id="rId26"/>
    <p:sldId id="298" r:id="rId27"/>
    <p:sldId id="334" r:id="rId28"/>
    <p:sldId id="302" r:id="rId29"/>
    <p:sldId id="303" r:id="rId30"/>
    <p:sldId id="304" r:id="rId31"/>
    <p:sldId id="305" r:id="rId32"/>
    <p:sldId id="309" r:id="rId33"/>
    <p:sldId id="339" r:id="rId3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084" autoAdjust="0"/>
  </p:normalViewPr>
  <p:slideViewPr>
    <p:cSldViewPr>
      <p:cViewPr varScale="1">
        <p:scale>
          <a:sx n="91" d="100"/>
          <a:sy n="91" d="100"/>
        </p:scale>
        <p:origin x="507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3T15:47:5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 3224 0 0,'-1'0'240'0'0,"-1"-2"33"0"0,1 2-60 0 0,1 0 0 0 0,0-1 0 0 0,0 1-1 0 0,0 0 1 0 0,0 0 0 0 0,0 0 0 0 0,0 0-1 0 0,0 0 1 0 0,0 0 0 0 0,0 0 0 0 0,-1 0 0 0 0,1 0-1 0 0,0 0 1 0 0,0 0 0 0 0,0 0 0 0 0,0 0 0 0 0,0 0-1 0 0,0 0 1 0 0,0 0 0 0 0,0 0 0 0 0,-1 0-1 0 0,1 0 1 0 0,0 0 0 0 0,0 0 0 0 0,0 0 0 0 0,0 0-1 0 0,0 0 1 0 0,0 0 0 0 0,0 0 0 0 0,-1 0 0 0 0,1 0-1 0 0,0 0 1 0 0,0 0 0 0 0,0 0 0 0 0,0 0-1 0 0,0 0 1 0 0,0 0 0 0 0,0 0 0 0 0,0 0 0 0 0,0 1-1 0 0,-1-1 1 0 0,1 0-213 0 0,0 6 3760 0 0,4 17-4444 0 0,0-5 910 0 0,-3 11-93 0 0,1 0 0 0 0,2 3-133 0 0,0 2 79 0 0,-3-16-1 0 0,2-1 0 0 0,3 15-78 0 0,5 27 184 0 0,-1 1-38 0 0,-8-50-136 0 0,0-1 0 0 0,-1 1-1 0 0,0 0 1 0 0,-1-1 0 0 0,0 1-1 0 0,-1 4-9 0 0,-10 59 7 0 0,3-25-8 0 0,-21 243 1 0 0,22-220 68 0 0,-4-1 0 0 0,-3-1-1 0 0,-5 8-67 0 0,-9 12 863 0 0,21-62-502 0 0,3-16-229 0 0,1 1 0 0 0,1 0 0 0 0,-1 1 0 0 0,2-1 0 0 0,0 5-132 0 0,-3 50 17 0 0,0 14-17 0 0,-3 48 2 0 0,0 1-25 0 0,1-11-582 0 0,0 2 405 0 0,6-82 153 0 0,0 26-504 0 0,4 13 551 0 0,1 53-829 0 0,1-32 806 0 0,-6 40 23 0 0,0-73 538 0 0,-1-53-568 0 0,0 0 1 0 0,-1 0-1 0 0,-3 12 30 0 0,-1 4-1040 0 0,4-22 508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3T15:48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76 6912 0 0,'0'0'314'0'0,"0"0"-6"0"0,1-2-198 0 0,11-23 6407 0 0,12-18-6517 0 0,-24 42 445 0 0,0 1-11 0 0,0 0-16 0 0,0 0-54 0 0,0 0-20 0 0,0 0-7 0 0,0 0-14 0 0,0 0-55 0 0,3-5 1173 0 0,5 71-1067 0 0,-6-44-266 0 0,-3 21-108 0 0,0-8 62 0 0,0-13 107 0 0,-3 20-169 0 0,-1 6 125 0 0,3 82-4 0 0,2-90-77 0 0,-3 228 73 0 0,2-160-117 0 0,2 94 0 0 0,0-117-4 0 0,-1-31 136 0 0,3 0-132 0 0,-2-17 200 0 0,-1 10-200 0 0,-1-11 259 0 0,1-34-124 0 0,0-1 0 0 0,0 0 0 0 0,0 1 1 0 0,0-1-1 0 0,0 0 0 0 0,-1 0 0 0 0,1 1 0 0 0,-1-1 0 0 0,1 0 0 0 0,-1 0 0 0 0,1 0 1 0 0,-1 1-1 0 0,1-1 0 0 0,-1 0 0 0 0,0 0 0 0 0,0 0 0 0 0,0 0-135 0 0,1 0 52 0 0,-1-1-1 0 0,1 0 1 0 0,0 0-1 0 0,-1 0 1 0 0,1 1-1 0 0,0-1 1 0 0,-1 0-1 0 0,1 0 0 0 0,0 0 1 0 0,-1 0-1 0 0,1 0 1 0 0,0 0-1 0 0,-1 0 1 0 0,1 0-1 0 0,0 1 1 0 0,-1-1-1 0 0,1 0 1 0 0,0-1-1 0 0,-1 1 1 0 0,1 0-1 0 0,0 0 1 0 0,-1 0-1 0 0,1 0 1 0 0,0 0-52 0 0,-1 0-37 0 0,0-1 0 0 0,0 1 0 0 0,1-1 1 0 0,-1 1-1 0 0,1-1 0 0 0,-1 1 0 0 0,0-1 1 0 0,1 0-1 0 0,-1 1 0 0 0,1-1 0 0 0,-1 0 1 0 0,1 1-1 0 0,0-1 0 0 0,-1 0 0 0 0,1 0 37 0 0,-11-15-1910 0 0,7 7-5747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2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7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19550" y="9720263"/>
            <a:ext cx="3078163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4" rIns="97128" bIns="48564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9DA8350-80D9-4914-B046-CA54E70CF0C9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76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19550" y="9720263"/>
            <a:ext cx="3078163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4" rIns="97128" bIns="48564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2C4AA7D-C76F-47D9-ADF5-B54DB1E0B766}" type="slidenum">
              <a:rPr lang="en-US"/>
              <a:pPr/>
              <a:t>20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2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Create an entry called </a:t>
            </a:r>
            <a:r>
              <a:rPr lang="ja-JP" altLang="en-US" dirty="0">
                <a:latin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</a:rPr>
              <a:t>name2</a:t>
            </a:r>
            <a:r>
              <a:rPr lang="ja-JP" altLang="en-US" dirty="0">
                <a:latin typeface="Times New Roman" panose="02020603050405020304" pitchFamily="18" charset="0"/>
              </a:rPr>
              <a:t>”</a:t>
            </a:r>
            <a:r>
              <a:rPr lang="en-US" altLang="ja-JP" dirty="0">
                <a:latin typeface="Times New Roman" panose="02020603050405020304" pitchFamily="18" charset="0"/>
              </a:rPr>
              <a:t> in </a:t>
            </a:r>
            <a:r>
              <a:rPr lang="ja-JP" altLang="en-US" dirty="0">
                <a:latin typeface="Times New Roman" panose="02020603050405020304" pitchFamily="18" charset="0"/>
              </a:rPr>
              <a:t>“</a:t>
            </a:r>
            <a:r>
              <a:rPr lang="en-US" altLang="ja-JP" dirty="0" err="1">
                <a:latin typeface="Times New Roman" panose="02020603050405020304" pitchFamily="18" charset="0"/>
              </a:rPr>
              <a:t>dirB</a:t>
            </a:r>
            <a:r>
              <a:rPr lang="ja-JP" altLang="en-US" dirty="0">
                <a:latin typeface="Times New Roman" panose="02020603050405020304" pitchFamily="18" charset="0"/>
              </a:rPr>
              <a:t>”</a:t>
            </a:r>
            <a:r>
              <a:rPr lang="en-US" altLang="ja-JP" dirty="0">
                <a:latin typeface="Times New Roman" panose="02020603050405020304" pitchFamily="18" charset="0"/>
              </a:rPr>
              <a:t> containing a pointer to the same </a:t>
            </a:r>
            <a:r>
              <a:rPr lang="en-US" altLang="ja-JP" dirty="0" err="1">
                <a:latin typeface="Times New Roman" panose="02020603050405020304" pitchFamily="18" charset="0"/>
              </a:rPr>
              <a:t>inode</a:t>
            </a:r>
            <a:r>
              <a:rPr lang="en-US" altLang="ja-JP" dirty="0">
                <a:latin typeface="Times New Roman" panose="02020603050405020304" pitchFamily="18" charset="0"/>
              </a:rPr>
              <a:t> as </a:t>
            </a:r>
            <a:r>
              <a:rPr lang="ja-JP" altLang="en-US" dirty="0">
                <a:latin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</a:rPr>
              <a:t>/</a:t>
            </a:r>
            <a:r>
              <a:rPr lang="en-US" altLang="ja-JP" dirty="0" err="1">
                <a:latin typeface="Times New Roman" panose="02020603050405020304" pitchFamily="18" charset="0"/>
              </a:rPr>
              <a:t>dirA</a:t>
            </a:r>
            <a:r>
              <a:rPr lang="en-US" altLang="ja-JP" dirty="0">
                <a:latin typeface="Times New Roman" panose="02020603050405020304" pitchFamily="18" charset="0"/>
              </a:rPr>
              <a:t>/name1</a:t>
            </a:r>
            <a:r>
              <a:rPr lang="ja-JP" altLang="en-US" dirty="0">
                <a:latin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8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7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ja-JP" altLang="en-US">
                <a:latin typeface="Times New Roman" panose="02020603050405020304" pitchFamily="18" charset="0"/>
              </a:rPr>
              <a:t>“</a:t>
            </a:r>
            <a:r>
              <a:rPr lang="en-US" altLang="ja-JP">
                <a:latin typeface="Times New Roman" panose="02020603050405020304" pitchFamily="18" charset="0"/>
              </a:rPr>
              <a:t>symbolic link</a:t>
            </a:r>
            <a:r>
              <a:rPr lang="ja-JP" altLang="en-US">
                <a:latin typeface="Times New Roman" panose="02020603050405020304" pitchFamily="18" charset="0"/>
              </a:rPr>
              <a:t>”</a:t>
            </a:r>
            <a:r>
              <a:rPr lang="en-US" altLang="ja-JP">
                <a:latin typeface="Times New Roman" panose="02020603050405020304" pitchFamily="18" charset="0"/>
              </a:rPr>
              <a:t> is basically a file containing the name of another file.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1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19550" y="9720263"/>
            <a:ext cx="3078163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4" rIns="97128" bIns="48564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2C1DA6D-851C-49EF-BA2D-F7B6FBF196EF}" type="slidenum">
              <a:rPr lang="en-US"/>
              <a:pPr/>
              <a:t>30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A2B4E5-F91E-49DF-B2AF-35091027556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93CB5A8-AEB4-4460-A55F-CE268B9BA7F8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1478D4-9F20-4DFB-A526-2B09EF04F98E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8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D30F75-4E9C-48C5-82A1-AC859C1403F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17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448D5424-346C-4B13-AD65-4002EDE6AD30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664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02E1A83-4970-45BF-A8E9-A08F23C8F59B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4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EBA6E37-9214-4029-A489-BC289B533B37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CDDA2682-028E-4D37-A52B-534C5DDE98C0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62778C-6E21-4832-B885-5FF56127D9FE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554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885E-02BE-437B-BDD9-90EE556C2A4A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3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D55B0CD1-389E-4BFA-AB8F-BDFDFD350381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1237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9E5CCCC-0446-466C-8689-8D21D2EA8D7F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3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2DF3DBF-1A0B-4BB6-86BC-55F598FAF82E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06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02" r:id="rId12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7/inode.7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937230" y="609600"/>
            <a:ext cx="6781800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File Systems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937230" y="4572000"/>
            <a:ext cx="7543800" cy="1143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Tanzir Ahmed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CSCE 313 Fall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“Tree”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90204"/>
            <a:ext cx="7581900" cy="3581400"/>
          </a:xfrm>
        </p:spPr>
        <p:txBody>
          <a:bodyPr/>
          <a:lstStyle/>
          <a:p>
            <a:r>
              <a:rPr lang="en-US" b="1" dirty="0"/>
              <a:t>hard link: </a:t>
            </a:r>
            <a:r>
              <a:rPr lang="en-US" dirty="0"/>
              <a:t>The mapping between the name and the underlying file</a:t>
            </a:r>
          </a:p>
          <a:p>
            <a:pPr lvl="1"/>
            <a:r>
              <a:rPr lang="en-US" dirty="0"/>
              <a:t>There can be multiple hard links to the same file (e.g., short cuts)</a:t>
            </a:r>
          </a:p>
          <a:p>
            <a:pPr lvl="1"/>
            <a:r>
              <a:rPr lang="en-US" dirty="0"/>
              <a:t>Means that the directory tree is </a:t>
            </a:r>
            <a:r>
              <a:rPr lang="en-US" dirty="0">
                <a:solidFill>
                  <a:srgbClr val="FF0000"/>
                </a:solidFill>
              </a:rPr>
              <a:t>not always a tree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3048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2892" y="3492744"/>
            <a:ext cx="7766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3937488"/>
            <a:ext cx="77665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tanzir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5392" y="4318488"/>
            <a:ext cx="98180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4072" y="4719027"/>
            <a:ext cx="122652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csce313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5097096"/>
            <a:ext cx="990600" cy="24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4073" y="5562600"/>
            <a:ext cx="115032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csce315</a:t>
            </a:r>
          </a:p>
        </p:txBody>
      </p:sp>
      <p:cxnSp>
        <p:nvCxnSpPr>
          <p:cNvPr id="15" name="Elbow Connector 14"/>
          <p:cNvCxnSpPr>
            <a:endCxn id="6" idx="1"/>
          </p:cNvCxnSpPr>
          <p:nvPr/>
        </p:nvCxnSpPr>
        <p:spPr>
          <a:xfrm rot="16200000" flipH="1">
            <a:off x="2125174" y="3437426"/>
            <a:ext cx="292344" cy="1230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7" idx="1"/>
          </p:cNvCxnSpPr>
          <p:nvPr/>
        </p:nvCxnSpPr>
        <p:spPr>
          <a:xfrm rot="16200000" flipH="1">
            <a:off x="2662237" y="3856525"/>
            <a:ext cx="292344" cy="174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3050565" y="4295042"/>
            <a:ext cx="292344" cy="174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3340711" y="4675310"/>
            <a:ext cx="292344" cy="174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1" idx="1"/>
          </p:cNvCxnSpPr>
          <p:nvPr/>
        </p:nvCxnSpPr>
        <p:spPr>
          <a:xfrm rot="16200000" flipH="1">
            <a:off x="2937546" y="5078473"/>
            <a:ext cx="1098672" cy="1743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3767566" y="5041352"/>
            <a:ext cx="211625" cy="170715"/>
          </a:xfrm>
          <a:prstGeom prst="bentConnector3">
            <a:avLst>
              <a:gd name="adj1" fmla="val 95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  <a:endCxn id="31" idx="1"/>
          </p:cNvCxnSpPr>
          <p:nvPr/>
        </p:nvCxnSpPr>
        <p:spPr>
          <a:xfrm>
            <a:off x="3071083" y="4258569"/>
            <a:ext cx="1384278" cy="3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55361" y="4049102"/>
            <a:ext cx="1237518" cy="482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urgent</a:t>
            </a:r>
          </a:p>
        </p:txBody>
      </p:sp>
      <p:cxnSp>
        <p:nvCxnSpPr>
          <p:cNvPr id="38" name="Elbow Connector 37"/>
          <p:cNvCxnSpPr/>
          <p:nvPr/>
        </p:nvCxnSpPr>
        <p:spPr>
          <a:xfrm>
            <a:off x="4557346" y="5321604"/>
            <a:ext cx="700454" cy="190012"/>
          </a:xfrm>
          <a:prstGeom prst="bentConnector3">
            <a:avLst>
              <a:gd name="adj1" fmla="val -1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35831" y="5352442"/>
            <a:ext cx="1125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L15.pptx</a:t>
            </a:r>
          </a:p>
        </p:txBody>
      </p:sp>
      <p:cxnSp>
        <p:nvCxnSpPr>
          <p:cNvPr id="24" name="Elbow Connector 23"/>
          <p:cNvCxnSpPr>
            <a:cxnSpLocks/>
            <a:stCxn id="31" idx="2"/>
            <a:endCxn id="44" idx="0"/>
          </p:cNvCxnSpPr>
          <p:nvPr/>
        </p:nvCxnSpPr>
        <p:spPr>
          <a:xfrm rot="16200000" flipH="1">
            <a:off x="5025683" y="4579651"/>
            <a:ext cx="821228" cy="7243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7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UNIX Directory API: Current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990600" y="3531493"/>
            <a:ext cx="799465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Example:</a:t>
            </a:r>
            <a:endParaRPr lang="en-US" sz="16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void main(void)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</a:rPr>
              <a:t>mycwd</a:t>
            </a:r>
            <a:r>
              <a:rPr lang="en-US" sz="1600" dirty="0">
                <a:latin typeface="Courier New" panose="02070309020205020404" pitchFamily="49" charset="0"/>
              </a:rPr>
              <a:t>[PATH_MAX];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if (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getcwd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mycwd</a:t>
            </a:r>
            <a:r>
              <a:rPr lang="en-US" sz="1600" b="1" dirty="0">
                <a:latin typeface="Courier New" panose="02070309020205020404" pitchFamily="49" charset="0"/>
              </a:rPr>
              <a:t>, PATH_MAX)</a:t>
            </a:r>
            <a:r>
              <a:rPr lang="en-US" sz="1600" dirty="0">
                <a:latin typeface="Courier New" panose="02070309020205020404" pitchFamily="49" charset="0"/>
              </a:rPr>
              <a:t> == NULL)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</a:rPr>
              <a:t>perror</a:t>
            </a:r>
            <a:r>
              <a:rPr lang="en-US" sz="1600" dirty="0">
                <a:latin typeface="Courier New" panose="02070309020205020404" pitchFamily="49" charset="0"/>
              </a:rPr>
              <a:t> (</a:t>
            </a:r>
            <a:r>
              <a:rPr lang="ja-JP" altLang="en-US" sz="1600" dirty="0">
                <a:latin typeface="Courier New" panose="02070309020205020404" pitchFamily="49" charset="0"/>
              </a:rPr>
              <a:t>“</a:t>
            </a:r>
            <a:r>
              <a:rPr lang="en-US" altLang="ja-JP" sz="1600" dirty="0">
                <a:latin typeface="Courier New" panose="02070309020205020404" pitchFamily="49" charset="0"/>
              </a:rPr>
              <a:t>Failed to get current working directory</a:t>
            </a:r>
            <a:r>
              <a:rPr lang="ja-JP" altLang="en-US" sz="1600" dirty="0">
                <a:latin typeface="Courier New" panose="02070309020205020404" pitchFamily="49" charset="0"/>
              </a:rPr>
              <a:t>”</a:t>
            </a:r>
            <a:r>
              <a:rPr lang="en-US" altLang="ja-JP" sz="1600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return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ja-JP" altLang="en-US" sz="1600" dirty="0">
                <a:latin typeface="Courier New" panose="02070309020205020404" pitchFamily="49" charset="0"/>
              </a:rPr>
              <a:t>“</a:t>
            </a:r>
            <a:r>
              <a:rPr lang="en-US" altLang="ja-JP" sz="1600" dirty="0">
                <a:latin typeface="Courier New" panose="02070309020205020404" pitchFamily="49" charset="0"/>
              </a:rPr>
              <a:t>Current working directory: %s\n</a:t>
            </a:r>
            <a:r>
              <a:rPr lang="ja-JP" altLang="en-US" sz="1600" dirty="0">
                <a:latin typeface="Courier New" panose="02070309020205020404" pitchFamily="49" charset="0"/>
              </a:rPr>
              <a:t>”</a:t>
            </a:r>
            <a:r>
              <a:rPr lang="en-US" altLang="ja-JP" sz="1600" dirty="0">
                <a:latin typeface="Courier New" panose="02070309020205020404" pitchFamily="49" charset="0"/>
              </a:rPr>
              <a:t>, </a:t>
            </a:r>
            <a:r>
              <a:rPr lang="en-US" altLang="ja-JP" sz="1600" dirty="0" err="1">
                <a:latin typeface="Courier New" panose="02070309020205020404" pitchFamily="49" charset="0"/>
              </a:rPr>
              <a:t>mycwd</a:t>
            </a:r>
            <a:r>
              <a:rPr lang="en-US" altLang="ja-JP" sz="1600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3505200" y="2286000"/>
            <a:ext cx="4953000" cy="1571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</a:rPr>
              <a:t>unistd.h</a:t>
            </a:r>
            <a:r>
              <a:rPr lang="en-US" sz="1600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char *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getcwd</a:t>
            </a:r>
            <a:r>
              <a:rPr lang="en-US" sz="1600" dirty="0">
                <a:latin typeface="Courier New" panose="02070309020205020404" pitchFamily="49" charset="0"/>
              </a:rPr>
              <a:t>(char * </a:t>
            </a:r>
            <a:r>
              <a:rPr lang="en-US" sz="1600" dirty="0" err="1">
                <a:latin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</a:rPr>
              <a:t>size_t</a:t>
            </a:r>
            <a:r>
              <a:rPr lang="en-US" sz="1600" dirty="0">
                <a:latin typeface="Courier New" panose="02070309020205020404" pitchFamily="49" charset="0"/>
              </a:rPr>
              <a:t> size);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/* get current working directory */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4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UNIX Directory API – Open, Read, Close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32F0E-AE3C-4974-9DB7-26C835FE6FD9}"/>
              </a:ext>
            </a:extLst>
          </p:cNvPr>
          <p:cNvSpPr/>
          <p:nvPr/>
        </p:nvSpPr>
        <p:spPr>
          <a:xfrm>
            <a:off x="1066800" y="2743200"/>
            <a:ext cx="6553200" cy="2862322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dirent.h</a:t>
            </a:r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direntp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DIR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opendir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direntp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readdir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printf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(%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s\n”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direntp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d_name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closedir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028700" y="1524000"/>
            <a:ext cx="7810500" cy="5181600"/>
          </a:xfrm>
        </p:spPr>
        <p:txBody>
          <a:bodyPr>
            <a:normAutofit/>
          </a:bodyPr>
          <a:lstStyle/>
          <a:p>
            <a:r>
              <a:rPr lang="en-US" dirty="0"/>
              <a:t>Read is </a:t>
            </a:r>
            <a:r>
              <a:rPr lang="en-US" dirty="0">
                <a:solidFill>
                  <a:srgbClr val="FF0000"/>
                </a:solidFill>
              </a:rPr>
              <a:t>stateful</a:t>
            </a:r>
            <a:r>
              <a:rPr lang="en-US" dirty="0"/>
              <a:t> with a </a:t>
            </a:r>
            <a:r>
              <a:rPr lang="en-US" dirty="0">
                <a:solidFill>
                  <a:srgbClr val="FF0000"/>
                </a:solidFill>
              </a:rPr>
              <a:t>cursor</a:t>
            </a:r>
          </a:p>
          <a:p>
            <a:pPr lvl="1"/>
            <a:r>
              <a:rPr lang="en-US" dirty="0"/>
              <a:t>Reading the same directory again gives back the next file in the directory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In the next quiz, you will be asked to implement “ls –l” </a:t>
            </a:r>
          </a:p>
          <a:p>
            <a:pPr lvl="1"/>
            <a:r>
              <a:rPr lang="en-US" dirty="0"/>
              <a:t>That will require many more fields from the </a:t>
            </a:r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47812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143000"/>
          </a:xfrm>
        </p:spPr>
        <p:txBody>
          <a:bodyPr>
            <a:normAutofit/>
          </a:bodyPr>
          <a:lstStyle/>
          <a:p>
            <a:r>
              <a:rPr lang="en-US" dirty="0"/>
              <a:t>UNIX Directory API – Traversal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28700" y="3505200"/>
            <a:ext cx="6743700" cy="2800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</a:rPr>
              <a:t>dirent.h</a:t>
            </a:r>
            <a:r>
              <a:rPr lang="en-US" sz="1600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DIR*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opendir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</a:rPr>
              <a:t> char * </a:t>
            </a:r>
            <a:r>
              <a:rPr lang="en-US" sz="1600" b="1" dirty="0" err="1">
                <a:latin typeface="Courier New" panose="02070309020205020404" pitchFamily="49" charset="0"/>
              </a:rPr>
              <a:t>dirname</a:t>
            </a:r>
            <a:r>
              <a:rPr lang="en-US" sz="1600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/* returns pointer to directory object         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 err="1">
                <a:latin typeface="Courier New" panose="02070309020205020404" pitchFamily="49" charset="0"/>
              </a:rPr>
              <a:t>struct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dirent</a:t>
            </a:r>
            <a:r>
              <a:rPr lang="en-US" sz="1600" b="1" dirty="0">
                <a:latin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readdir</a:t>
            </a:r>
            <a:r>
              <a:rPr lang="en-US" sz="1600" b="1" dirty="0">
                <a:latin typeface="Courier New" panose="02070309020205020404" pitchFamily="49" charset="0"/>
              </a:rPr>
              <a:t>(DIR * </a:t>
            </a:r>
            <a:r>
              <a:rPr lang="en-US" sz="1600" b="1" dirty="0" err="1">
                <a:latin typeface="Courier New" panose="02070309020205020404" pitchFamily="49" charset="0"/>
              </a:rPr>
              <a:t>dirp</a:t>
            </a:r>
            <a:r>
              <a:rPr lang="en-US" sz="1600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/* read successive entries in directory </a:t>
            </a:r>
            <a:r>
              <a:rPr lang="ja-JP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‘</a:t>
            </a:r>
            <a:r>
              <a:rPr lang="en-US" altLang="ja-JP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dirp</a:t>
            </a:r>
            <a:r>
              <a:rPr lang="ja-JP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’</a:t>
            </a:r>
            <a:r>
              <a:rPr lang="en-US" altLang="ja-JP" sz="1600" dirty="0">
                <a:solidFill>
                  <a:srgbClr val="00B050"/>
                </a:solidFill>
                <a:latin typeface="Courier New" panose="02070309020205020404" pitchFamily="49" charset="0"/>
              </a:rPr>
              <a:t> 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closedir</a:t>
            </a:r>
            <a:r>
              <a:rPr lang="en-US" sz="1600" b="1" dirty="0">
                <a:latin typeface="Courier New" panose="02070309020205020404" pitchFamily="49" charset="0"/>
              </a:rPr>
              <a:t>(DIR *</a:t>
            </a:r>
            <a:r>
              <a:rPr lang="en-US" sz="1600" b="1" dirty="0" err="1">
                <a:latin typeface="Courier New" panose="02070309020205020404" pitchFamily="49" charset="0"/>
              </a:rPr>
              <a:t>dirp</a:t>
            </a:r>
            <a:r>
              <a:rPr lang="en-US" sz="1600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/* close directory stream                      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void  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rewinddir</a:t>
            </a:r>
            <a:r>
              <a:rPr lang="en-US" sz="1600" b="1" dirty="0">
                <a:latin typeface="Courier New" panose="02070309020205020404" pitchFamily="49" charset="0"/>
              </a:rPr>
              <a:t>(DIR * </a:t>
            </a:r>
            <a:r>
              <a:rPr lang="en-US" sz="1600" b="1" dirty="0" err="1">
                <a:latin typeface="Courier New" panose="02070309020205020404" pitchFamily="49" charset="0"/>
              </a:rPr>
              <a:t>dirp</a:t>
            </a:r>
            <a:r>
              <a:rPr lang="en-US" sz="1600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/* reposition pointer to beginning of directory */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028700" y="1905000"/>
            <a:ext cx="7200900" cy="1524000"/>
          </a:xfrm>
        </p:spPr>
        <p:txBody>
          <a:bodyPr/>
          <a:lstStyle/>
          <a:p>
            <a:r>
              <a:rPr lang="en-US" b="1" dirty="0"/>
              <a:t>Read is </a:t>
            </a:r>
            <a:r>
              <a:rPr lang="en-US" b="1" dirty="0" err="1"/>
              <a:t>stateful</a:t>
            </a:r>
            <a:r>
              <a:rPr lang="en-US" b="1" dirty="0"/>
              <a:t> with a cursor</a:t>
            </a:r>
          </a:p>
          <a:p>
            <a:pPr lvl="1"/>
            <a:r>
              <a:rPr lang="en-US" b="1" dirty="0"/>
              <a:t>Reading the same directory again gives back the next file in the directory</a:t>
            </a:r>
          </a:p>
          <a:p>
            <a:pPr lvl="1"/>
            <a:r>
              <a:rPr lang="en-US" b="1" dirty="0"/>
              <a:t>You can even do “seek” to the beginning using </a:t>
            </a:r>
            <a:r>
              <a:rPr lang="en-US" b="1" dirty="0" err="1"/>
              <a:t>rewindir</a:t>
            </a:r>
            <a:r>
              <a:rPr lang="en-US" b="1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Organization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76400"/>
            <a:ext cx="7200900" cy="3581400"/>
          </a:xfrm>
        </p:spPr>
        <p:txBody>
          <a:bodyPr/>
          <a:lstStyle/>
          <a:p>
            <a:r>
              <a:rPr lang="en-US" dirty="0"/>
              <a:t>First, each sector/block is numbered from 0, 1, ….</a:t>
            </a:r>
          </a:p>
          <a:p>
            <a:pPr lvl="1"/>
            <a:r>
              <a:rPr lang="en-US" dirty="0"/>
              <a:t>The larger the disk, the more the sectors</a:t>
            </a:r>
          </a:p>
          <a:p>
            <a:r>
              <a:rPr lang="en-US" dirty="0"/>
              <a:t>Then, the file system contains the following components: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25061"/>
              </p:ext>
            </p:extLst>
          </p:nvPr>
        </p:nvGraphicFramePr>
        <p:xfrm>
          <a:off x="842493" y="3251145"/>
          <a:ext cx="7543800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830838380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341968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1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metadata</a:t>
                      </a:r>
                      <a:r>
                        <a:rPr lang="en-US" baseline="0" dirty="0"/>
                        <a:t> about the file system. Size is OS dependent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0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Inode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array of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 structs,</a:t>
                      </a:r>
                      <a:r>
                        <a:rPr lang="en-US" baseline="0" dirty="0"/>
                        <a:t> where each struct contains info of a file (e.g., size, owner id, last modification). Each inode has an identification number, which </a:t>
                      </a:r>
                      <a:r>
                        <a:rPr lang="en-US" baseline="0"/>
                        <a:t>is also </a:t>
                      </a:r>
                      <a:r>
                        <a:rPr lang="en-US" baseline="0" dirty="0"/>
                        <a:t>the index into the inode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file content. Each file can be &gt;= 1 block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3297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49A3235-79A7-45E8-B76E-D83ABDAB224F}"/>
              </a:ext>
            </a:extLst>
          </p:cNvPr>
          <p:cNvGrpSpPr/>
          <p:nvPr/>
        </p:nvGrpSpPr>
        <p:grpSpPr>
          <a:xfrm>
            <a:off x="1600200" y="5638800"/>
            <a:ext cx="6172200" cy="533400"/>
            <a:chOff x="1600200" y="5638800"/>
            <a:chExt cx="6172200" cy="533400"/>
          </a:xfrm>
        </p:grpSpPr>
        <p:sp>
          <p:nvSpPr>
            <p:cNvPr id="8" name="Rectangle 7"/>
            <p:cNvSpPr/>
            <p:nvPr/>
          </p:nvSpPr>
          <p:spPr>
            <a:xfrm>
              <a:off x="1600200" y="56388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Super block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5638800"/>
              <a:ext cx="1295400" cy="533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Inode table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4834" y="5638800"/>
              <a:ext cx="3957566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81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4428-68E2-4F86-998E-5E256F23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6071"/>
          </a:xfrm>
        </p:spPr>
        <p:txBody>
          <a:bodyPr/>
          <a:lstStyle/>
          <a:p>
            <a:r>
              <a:rPr lang="en-US" dirty="0"/>
              <a:t>Creating a New 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290BE-F63D-43F9-8194-CF58B019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33497-BCED-4360-9B6B-B650E7DF10DD}"/>
              </a:ext>
            </a:extLst>
          </p:cNvPr>
          <p:cNvSpPr/>
          <p:nvPr/>
        </p:nvSpPr>
        <p:spPr>
          <a:xfrm>
            <a:off x="1253144" y="3177979"/>
            <a:ext cx="42325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BB4DC-C472-4B67-A99C-304A9953FBB4}"/>
              </a:ext>
            </a:extLst>
          </p:cNvPr>
          <p:cNvSpPr/>
          <p:nvPr/>
        </p:nvSpPr>
        <p:spPr>
          <a:xfrm>
            <a:off x="1676400" y="3177979"/>
            <a:ext cx="24384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37029B-9513-47B7-ADE8-D23468ECF38E}"/>
              </a:ext>
            </a:extLst>
          </p:cNvPr>
          <p:cNvSpPr/>
          <p:nvPr/>
        </p:nvSpPr>
        <p:spPr>
          <a:xfrm>
            <a:off x="4114800" y="3177979"/>
            <a:ext cx="44958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Area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9E0A43-80B7-4AD5-B135-B1F39E336E0D}"/>
              </a:ext>
            </a:extLst>
          </p:cNvPr>
          <p:cNvCxnSpPr/>
          <p:nvPr/>
        </p:nvCxnSpPr>
        <p:spPr>
          <a:xfrm flipV="1">
            <a:off x="1666613" y="2951127"/>
            <a:ext cx="0" cy="990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C9734-D144-453C-9567-F9164730B519}"/>
              </a:ext>
            </a:extLst>
          </p:cNvPr>
          <p:cNvCxnSpPr/>
          <p:nvPr/>
        </p:nvCxnSpPr>
        <p:spPr>
          <a:xfrm flipV="1">
            <a:off x="4114800" y="2949379"/>
            <a:ext cx="0" cy="990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D75B267-C48D-430A-85EA-01FCBEC6360B}"/>
              </a:ext>
            </a:extLst>
          </p:cNvPr>
          <p:cNvSpPr/>
          <p:nvPr/>
        </p:nvSpPr>
        <p:spPr>
          <a:xfrm>
            <a:off x="2319024" y="3177979"/>
            <a:ext cx="44961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47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644279-B59A-4F60-B50C-D707AD2A9CAF}"/>
              </a:ext>
            </a:extLst>
          </p:cNvPr>
          <p:cNvGrpSpPr/>
          <p:nvPr/>
        </p:nvGrpSpPr>
        <p:grpSpPr>
          <a:xfrm>
            <a:off x="104593" y="3711378"/>
            <a:ext cx="2439241" cy="2232222"/>
            <a:chOff x="104593" y="2660453"/>
            <a:chExt cx="2439241" cy="2232222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4EEE961-9427-46CA-8CB7-249BB14D163A}"/>
                </a:ext>
              </a:extLst>
            </p:cNvPr>
            <p:cNvCxnSpPr>
              <a:cxnSpLocks/>
              <a:stCxn id="15" idx="2"/>
              <a:endCxn id="25" idx="0"/>
            </p:cNvCxnSpPr>
            <p:nvPr/>
          </p:nvCxnSpPr>
          <p:spPr>
            <a:xfrm rot="5400000">
              <a:off x="1545856" y="2370697"/>
              <a:ext cx="708221" cy="12877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8F9E41-4534-44D0-80BF-AE80F89A810B}"/>
                </a:ext>
              </a:extLst>
            </p:cNvPr>
            <p:cNvSpPr/>
            <p:nvPr/>
          </p:nvSpPr>
          <p:spPr>
            <a:xfrm>
              <a:off x="759598" y="3368675"/>
              <a:ext cx="993002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DAAC20-00C8-427E-8E10-1BDF15856A79}"/>
                </a:ext>
              </a:extLst>
            </p:cNvPr>
            <p:cNvSpPr txBox="1"/>
            <p:nvPr/>
          </p:nvSpPr>
          <p:spPr>
            <a:xfrm>
              <a:off x="104593" y="2965254"/>
              <a:ext cx="1571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 1) make </a:t>
              </a:r>
              <a:r>
                <a:rPr lang="en-US" dirty="0" err="1">
                  <a:solidFill>
                    <a:schemeClr val="accent1"/>
                  </a:solidFill>
                </a:rPr>
                <a:t>inode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7CF5A2-BD23-4002-9809-B941961DAA1E}"/>
                </a:ext>
              </a:extLst>
            </p:cNvPr>
            <p:cNvSpPr/>
            <p:nvPr/>
          </p:nvSpPr>
          <p:spPr>
            <a:xfrm>
              <a:off x="761999" y="3368675"/>
              <a:ext cx="1196819" cy="6254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Metadata (perms, mod date etc.)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2EFFF0-CF2D-4657-87F1-95B5A73B3BC1}"/>
                </a:ext>
              </a:extLst>
            </p:cNvPr>
            <p:cNvSpPr/>
            <p:nvPr/>
          </p:nvSpPr>
          <p:spPr>
            <a:xfrm>
              <a:off x="759596" y="3991849"/>
              <a:ext cx="1199221" cy="9008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List of data blocks: 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2, 20, 100,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7E2F8-16F8-435E-B066-010D2AB32715}"/>
              </a:ext>
            </a:extLst>
          </p:cNvPr>
          <p:cNvSpPr/>
          <p:nvPr/>
        </p:nvSpPr>
        <p:spPr>
          <a:xfrm>
            <a:off x="5257800" y="3177979"/>
            <a:ext cx="631183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3E2B05-A6D3-483D-8FD3-2F67120936D1}"/>
              </a:ext>
            </a:extLst>
          </p:cNvPr>
          <p:cNvSpPr/>
          <p:nvPr/>
        </p:nvSpPr>
        <p:spPr>
          <a:xfrm>
            <a:off x="6991011" y="3177979"/>
            <a:ext cx="628989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097EAB-2281-4723-B459-EF4722077CFA}"/>
              </a:ext>
            </a:extLst>
          </p:cNvPr>
          <p:cNvSpPr/>
          <p:nvPr/>
        </p:nvSpPr>
        <p:spPr>
          <a:xfrm>
            <a:off x="4377693" y="3177979"/>
            <a:ext cx="434333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410369-32C7-4351-84A5-011D92EEDF96}"/>
              </a:ext>
            </a:extLst>
          </p:cNvPr>
          <p:cNvSpPr txBox="1"/>
          <p:nvPr/>
        </p:nvSpPr>
        <p:spPr>
          <a:xfrm>
            <a:off x="4270011" y="3839450"/>
            <a:ext cx="299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Free data blocks: 2, 20, 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701A92-BDC1-41EE-B799-41FA5DFB921B}"/>
              </a:ext>
            </a:extLst>
          </p:cNvPr>
          <p:cNvSpPr txBox="1"/>
          <p:nvPr/>
        </p:nvSpPr>
        <p:spPr>
          <a:xfrm>
            <a:off x="793852" y="1761625"/>
            <a:ext cx="7906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create a file called “</a:t>
            </a:r>
            <a:r>
              <a:rPr lang="en-US" b="1" dirty="0" err="1"/>
              <a:t>newfile</a:t>
            </a:r>
            <a:r>
              <a:rPr lang="en-US" dirty="0"/>
              <a:t>” that is 12KB in size, and a disk block is 4KB.</a:t>
            </a:r>
          </a:p>
          <a:p>
            <a:endParaRPr lang="en-US" dirty="0"/>
          </a:p>
          <a:p>
            <a:r>
              <a:rPr lang="en-US" dirty="0"/>
              <a:t>First, we need a free </a:t>
            </a:r>
            <a:r>
              <a:rPr lang="en-US" dirty="0" err="1"/>
              <a:t>inode</a:t>
            </a:r>
            <a:r>
              <a:rPr lang="en-US" dirty="0"/>
              <a:t> to put the file metadata, then find 3 free disk blocks to put the actual data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B9DCC44-95E7-4CD4-810F-A295C566DE8F}"/>
              </a:ext>
            </a:extLst>
          </p:cNvPr>
          <p:cNvGrpSpPr/>
          <p:nvPr/>
        </p:nvGrpSpPr>
        <p:grpSpPr>
          <a:xfrm>
            <a:off x="2624432" y="3711379"/>
            <a:ext cx="4681074" cy="1250551"/>
            <a:chOff x="2624432" y="3711379"/>
            <a:chExt cx="4681074" cy="12505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194B1D-52EE-48E9-A080-32E66EF491E2}"/>
                </a:ext>
              </a:extLst>
            </p:cNvPr>
            <p:cNvSpPr txBox="1"/>
            <p:nvPr/>
          </p:nvSpPr>
          <p:spPr>
            <a:xfrm>
              <a:off x="2624432" y="4038600"/>
              <a:ext cx="18542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2) Copy data into the blocks 2, 20, 100 in that order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CB2ACC54-4C0B-4F1E-BF91-492BA5C6DDEA}"/>
                </a:ext>
              </a:extLst>
            </p:cNvPr>
            <p:cNvCxnSpPr>
              <a:cxnSpLocks/>
              <a:stCxn id="45" idx="3"/>
              <a:endCxn id="35" idx="2"/>
            </p:cNvCxnSpPr>
            <p:nvPr/>
          </p:nvCxnSpPr>
          <p:spPr>
            <a:xfrm flipV="1">
              <a:off x="4478633" y="3711379"/>
              <a:ext cx="116227" cy="7888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C325BA6-A640-42C9-8C1F-2C143E46CAED}"/>
                </a:ext>
              </a:extLst>
            </p:cNvPr>
            <p:cNvCxnSpPr>
              <a:cxnSpLocks/>
              <a:stCxn id="45" idx="3"/>
              <a:endCxn id="33" idx="2"/>
            </p:cNvCxnSpPr>
            <p:nvPr/>
          </p:nvCxnSpPr>
          <p:spPr>
            <a:xfrm flipV="1">
              <a:off x="4478633" y="3711379"/>
              <a:ext cx="1094759" cy="7888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6C654871-32DC-4F76-8C64-4A16A084BB7A}"/>
                </a:ext>
              </a:extLst>
            </p:cNvPr>
            <p:cNvCxnSpPr>
              <a:cxnSpLocks/>
              <a:stCxn id="45" idx="3"/>
              <a:endCxn id="34" idx="2"/>
            </p:cNvCxnSpPr>
            <p:nvPr/>
          </p:nvCxnSpPr>
          <p:spPr>
            <a:xfrm flipV="1">
              <a:off x="4478633" y="3711379"/>
              <a:ext cx="2826873" cy="7888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CD64967C-F910-42ED-95F9-48E5C1412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88179"/>
              </p:ext>
            </p:extLst>
          </p:nvPr>
        </p:nvGraphicFramePr>
        <p:xfrm>
          <a:off x="5969288" y="4800600"/>
          <a:ext cx="2912111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13">
                  <a:extLst>
                    <a:ext uri="{9D8B030D-6E8A-4147-A177-3AD203B41FA5}">
                      <a16:colId xmlns:a16="http://schemas.microsoft.com/office/drawing/2014/main" val="912121470"/>
                    </a:ext>
                  </a:extLst>
                </a:gridCol>
                <a:gridCol w="1952398">
                  <a:extLst>
                    <a:ext uri="{9D8B030D-6E8A-4147-A177-3AD203B41FA5}">
                      <a16:colId xmlns:a16="http://schemas.microsoft.com/office/drawing/2014/main" val="702702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Inode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5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Foo.zip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1526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898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0229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FDB70AA7-32CD-4D84-A26E-06886743E264}"/>
              </a:ext>
            </a:extLst>
          </p:cNvPr>
          <p:cNvSpPr txBox="1"/>
          <p:nvPr/>
        </p:nvSpPr>
        <p:spPr>
          <a:xfrm>
            <a:off x="4377694" y="5298003"/>
            <a:ext cx="158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3) Make a directory entry</a:t>
            </a:r>
          </a:p>
        </p:txBody>
      </p:sp>
    </p:spTree>
    <p:extLst>
      <p:ext uri="{BB962C8B-B14F-4D97-AF65-F5344CB8AC3E}">
        <p14:creationId xmlns:p14="http://schemas.microsoft.com/office/powerpoint/2010/main" val="19625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4382-16DF-4D2A-A8E6-EE3443D9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Creating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0C29-3ABF-48E0-864A-5698F1F9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1) Store Properties</a:t>
            </a:r>
            <a:r>
              <a:rPr lang="en-US" dirty="0"/>
              <a:t>: Kernel looks for a free </a:t>
            </a:r>
            <a:r>
              <a:rPr lang="en-US" dirty="0" err="1"/>
              <a:t>inode</a:t>
            </a:r>
            <a:r>
              <a:rPr lang="en-US" dirty="0"/>
              <a:t> and stores the metadata (e.g., permissions, size, creation date) in that</a:t>
            </a:r>
          </a:p>
          <a:p>
            <a:r>
              <a:rPr lang="en-US" u="sng" dirty="0"/>
              <a:t>2) Store Data and Record Allocations</a:t>
            </a:r>
            <a:r>
              <a:rPr lang="en-US" dirty="0"/>
              <a:t>: Kernel then looks for free disk blocks (and enough of those) and copies content there. Kernel updates the inode with which blocks contain data for that file</a:t>
            </a:r>
          </a:p>
          <a:p>
            <a:r>
              <a:rPr lang="en-US" u="sng" dirty="0"/>
              <a:t>3) Add file name to directory</a:t>
            </a:r>
            <a:r>
              <a:rPr lang="en-US" dirty="0"/>
              <a:t>: Kernel stored the (inode#, filename) pair in the directory entry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5EC2A-482F-438A-8ED3-CDD4918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7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B695-41ED-45D4-A26B-6E1F55C7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1016-CA84-4A6A-A737-A46398C4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Search the directory for the file name and extract its </a:t>
            </a:r>
            <a:r>
              <a:rPr lang="en-US" dirty="0" err="1"/>
              <a:t>inode</a:t>
            </a:r>
            <a:endParaRPr lang="en-US" dirty="0"/>
          </a:p>
          <a:p>
            <a:r>
              <a:rPr lang="en-US" dirty="0"/>
              <a:t>2) Locate and read the </a:t>
            </a:r>
            <a:r>
              <a:rPr lang="en-US" dirty="0" err="1"/>
              <a:t>inode</a:t>
            </a:r>
            <a:r>
              <a:rPr lang="en-US" dirty="0"/>
              <a:t>, find the data block number from there</a:t>
            </a:r>
          </a:p>
          <a:p>
            <a:r>
              <a:rPr lang="en-US" dirty="0"/>
              <a:t>3) Read each data block in sequence and output that</a:t>
            </a:r>
          </a:p>
          <a:p>
            <a:endParaRPr lang="en-US" dirty="0"/>
          </a:p>
          <a:p>
            <a:r>
              <a:rPr lang="en-US" dirty="0"/>
              <a:t>This is how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“$cat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/>
              <a:t> command will work</a:t>
            </a:r>
          </a:p>
          <a:p>
            <a:pPr lvl="1"/>
            <a:r>
              <a:rPr lang="en-US" dirty="0"/>
              <a:t>Output will go to standard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572AA-BC87-45F2-91C1-BBEF5549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9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32596"/>
          </a:xfrm>
        </p:spPr>
        <p:txBody>
          <a:bodyPr/>
          <a:lstStyle/>
          <a:p>
            <a:r>
              <a:rPr lang="en-US" dirty="0"/>
              <a:t>What goes inside a </a:t>
            </a:r>
            <a:r>
              <a:rPr lang="en-US" dirty="0" err="1"/>
              <a:t>inode</a:t>
            </a:r>
            <a:r>
              <a:rPr lang="en-US"/>
              <a:t>??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D93096-5B34-4342-9326-69289CEAE4C2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1"/>
            <a:ext cx="6529388" cy="4757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79739" y="6459786"/>
            <a:ext cx="30367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Ref: UCLA, cs111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8DB50-8BB0-40F7-815A-78442F959950}"/>
              </a:ext>
            </a:extLst>
          </p:cNvPr>
          <p:cNvSpPr txBox="1"/>
          <p:nvPr/>
        </p:nvSpPr>
        <p:spPr>
          <a:xfrm>
            <a:off x="1143000" y="5715000"/>
            <a:ext cx="553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 the following for more details: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http://man7.org/linux/man-pages/man7/inode.7.html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5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Inode’s</a:t>
            </a:r>
            <a:r>
              <a:rPr lang="en-US" dirty="0"/>
              <a:t> Features: Protection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File owner/creator should be able to control:</a:t>
            </a:r>
          </a:p>
          <a:p>
            <a:pPr lvl="1"/>
            <a:r>
              <a:rPr lang="en-US"/>
              <a:t>what can be done</a:t>
            </a:r>
          </a:p>
          <a:p>
            <a:pPr lvl="1"/>
            <a:r>
              <a:rPr lang="en-US"/>
              <a:t>by whom</a:t>
            </a:r>
            <a:br>
              <a:rPr lang="en-US"/>
            </a:br>
            <a:endParaRPr lang="en-US"/>
          </a:p>
          <a:p>
            <a:r>
              <a:rPr lang="en-US"/>
              <a:t>Types of access</a:t>
            </a:r>
          </a:p>
          <a:p>
            <a:pPr lvl="1"/>
            <a:r>
              <a:rPr lang="en-US" b="1"/>
              <a:t>Read</a:t>
            </a:r>
          </a:p>
          <a:p>
            <a:pPr lvl="1"/>
            <a:r>
              <a:rPr lang="en-US" b="1"/>
              <a:t>Write</a:t>
            </a:r>
          </a:p>
          <a:p>
            <a:pPr lvl="1"/>
            <a:r>
              <a:rPr lang="en-US" b="1"/>
              <a:t>Execute</a:t>
            </a:r>
          </a:p>
          <a:p>
            <a:pPr lvl="1"/>
            <a:r>
              <a:rPr lang="en-US" b="1"/>
              <a:t>Append</a:t>
            </a:r>
          </a:p>
          <a:p>
            <a:pPr lvl="1"/>
            <a:r>
              <a:rPr lang="en-US" b="1"/>
              <a:t>Delete</a:t>
            </a:r>
          </a:p>
          <a:p>
            <a:pPr lvl="1"/>
            <a:r>
              <a:rPr lang="en-US" b="1"/>
              <a:t>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1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9144000" cy="9144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4000" dirty="0"/>
              <a:t>The UNIX File System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86609" y="2133600"/>
            <a:ext cx="7290591" cy="3733800"/>
          </a:xfrm>
          <a:noFill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2800" dirty="0"/>
              <a:t>File Systems and Directories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UNIX </a:t>
            </a:r>
            <a:r>
              <a:rPr lang="en-US" sz="2800" dirty="0" err="1"/>
              <a:t>inodes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/>
              <a:t>File </a:t>
            </a:r>
            <a:r>
              <a:rPr lang="en-US" sz="2800" dirty="0"/>
              <a:t>protection/access control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901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Lists and Groups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834175"/>
            <a:ext cx="7342188" cy="32734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/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/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/>
              <a:t>		a) </a:t>
            </a:r>
            <a:r>
              <a:rPr lang="en-US" sz="2000" b="1" dirty="0"/>
              <a:t>owner access</a:t>
            </a:r>
            <a:r>
              <a:rPr lang="en-US" sz="2000" dirty="0"/>
              <a:t> 	7	</a:t>
            </a:r>
            <a:r>
              <a:rPr lang="en-US" sz="2000" dirty="0">
                <a:sym typeface="Symbol" panose="05050102010706020507" pitchFamily="18" charset="2"/>
              </a:rPr>
              <a:t>	1 1 1</a:t>
            </a:r>
            <a:br>
              <a:rPr lang="en-US" sz="2000" dirty="0">
                <a:sym typeface="Symbol" panose="05050102010706020507" pitchFamily="18" charset="2"/>
              </a:rPr>
            </a:br>
            <a:r>
              <a:rPr lang="en-US" sz="20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>
                <a:sym typeface="Symbol" panose="05050102010706020507" pitchFamily="18" charset="2"/>
              </a:rPr>
              <a:t>		b) </a:t>
            </a:r>
            <a:r>
              <a:rPr lang="en-US" sz="2000" b="1" dirty="0">
                <a:sym typeface="Symbol" panose="05050102010706020507" pitchFamily="18" charset="2"/>
              </a:rPr>
              <a:t>group access</a:t>
            </a:r>
            <a:r>
              <a:rPr lang="en-US" sz="20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>
                <a:sym typeface="Symbol" panose="05050102010706020507" pitchFamily="18" charset="2"/>
              </a:rPr>
              <a:t>		c) </a:t>
            </a:r>
            <a:r>
              <a:rPr lang="en-US" sz="2000" b="1" dirty="0">
                <a:sym typeface="Symbol" panose="05050102010706020507" pitchFamily="18" charset="2"/>
              </a:rPr>
              <a:t>public access</a:t>
            </a:r>
            <a:r>
              <a:rPr lang="en-US" sz="20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>
                <a:sym typeface="Symbol" panose="05050102010706020507" pitchFamily="18" charset="2"/>
              </a:rPr>
              <a:t>For a particular file (say </a:t>
            </a:r>
            <a:r>
              <a:rPr lang="en-US" sz="2000" i="1" dirty="0">
                <a:sym typeface="Symbol" panose="05050102010706020507" pitchFamily="18" charset="2"/>
              </a:rPr>
              <a:t>game</a:t>
            </a:r>
            <a:r>
              <a:rPr lang="en-US" sz="2000" dirty="0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343495" y="5029200"/>
            <a:ext cx="7425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1600">
                <a:latin typeface="Helvetica" panose="020B0604020202020204" pitchFamily="34" charset="0"/>
              </a:rPr>
              <a:t>owner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003264" y="5029200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1600">
                <a:latin typeface="Helvetica" panose="020B0604020202020204" pitchFamily="34" charset="0"/>
              </a:rPr>
              <a:t>group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745374" y="5029200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1600">
                <a:latin typeface="Helvetica" panose="020B0604020202020204" pitchFamily="34" charset="0"/>
              </a:rPr>
              <a:t>public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394810" y="554355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1600">
                <a:latin typeface="Helvetica" panose="020B0604020202020204" pitchFamily="34" charset="0"/>
              </a:rPr>
              <a:t>chmod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063679" y="5543550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1600">
                <a:latin typeface="Helvetica" panose="020B0604020202020204" pitchFamily="34" charset="0"/>
              </a:rPr>
              <a:t>761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524018" y="5543550"/>
            <a:ext cx="6976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1600">
                <a:latin typeface="Helvetica" panose="020B0604020202020204" pitchFamily="34" charset="0"/>
              </a:rPr>
              <a:t>game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3736975" y="524213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4343400" y="528499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>
            <a:off x="4494213" y="525642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798513" y="5851875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833563" algn="l"/>
                <a:tab pos="4459288" algn="l"/>
                <a:tab pos="5195888" algn="l"/>
                <a:tab pos="58880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33563" algn="l"/>
                <a:tab pos="4459288" algn="l"/>
                <a:tab pos="5195888" algn="l"/>
                <a:tab pos="58880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33563" algn="l"/>
                <a:tab pos="4459288" algn="l"/>
                <a:tab pos="5195888" algn="l"/>
                <a:tab pos="5888038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33563" algn="l"/>
                <a:tab pos="4459288" algn="l"/>
                <a:tab pos="5195888" algn="l"/>
                <a:tab pos="58880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3563" algn="l"/>
                <a:tab pos="4459288" algn="l"/>
                <a:tab pos="5195888" algn="l"/>
                <a:tab pos="5888038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folHlink"/>
              </a:buClr>
              <a:buFont typeface="Monotype Sorts" charset="2"/>
              <a:buNone/>
            </a:pPr>
            <a:r>
              <a:rPr kumimoji="1" 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file: </a:t>
            </a:r>
            <a:r>
              <a:rPr kumimoji="1"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G game</a:t>
            </a:r>
          </a:p>
        </p:txBody>
      </p:sp>
    </p:spTree>
    <p:extLst>
      <p:ext uri="{BB962C8B-B14F-4D97-AF65-F5344CB8AC3E}">
        <p14:creationId xmlns:p14="http://schemas.microsoft.com/office/powerpoint/2010/main" val="24953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Files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382000" cy="4572000"/>
          </a:xfrm>
        </p:spPr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Most files are small</a:t>
            </a:r>
          </a:p>
          <a:p>
            <a:pPr lvl="1"/>
            <a:r>
              <a:rPr lang="en-US" dirty="0"/>
              <a:t>Most of the space is occupied by the rare big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4582" name="Picture 6" descr="Screen Shot 2014-10-21 at 1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93" y="3276600"/>
            <a:ext cx="5126253" cy="317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 descr="Screen Shot 2014-10-21 at 1.49.3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24" y="0"/>
            <a:ext cx="3370263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20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help deciding the </a:t>
            </a:r>
            <a:r>
              <a:rPr lang="en-US" dirty="0" err="1"/>
              <a:t>inode</a:t>
            </a:r>
            <a:r>
              <a:rPr lang="en-US" dirty="0"/>
              <a:t> structure?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606" name="Content Placeholder 3" descr="FF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31" r="-12131"/>
          <a:stretch>
            <a:fillRect/>
          </a:stretch>
        </p:blipFill>
        <p:spPr bwMode="auto">
          <a:xfrm>
            <a:off x="712788" y="2144712"/>
            <a:ext cx="8291512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317500" y="3133725"/>
            <a:ext cx="1335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file_number</a:t>
            </a:r>
          </a:p>
        </p:txBody>
      </p:sp>
      <p:cxnSp>
        <p:nvCxnSpPr>
          <p:cNvPr id="10" name="Elbow Connector 9"/>
          <p:cNvCxnSpPr>
            <a:stCxn id="25607" idx="2"/>
          </p:cNvCxnSpPr>
          <p:nvPr/>
        </p:nvCxnSpPr>
        <p:spPr>
          <a:xfrm rot="16200000" flipH="1">
            <a:off x="865188" y="3621087"/>
            <a:ext cx="941387" cy="703263"/>
          </a:xfrm>
          <a:prstGeom prst="bentConnector3">
            <a:avLst>
              <a:gd name="adj1" fmla="val 1006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69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FFS: Data Storage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16446" y="1737361"/>
            <a:ext cx="8229600" cy="765175"/>
          </a:xfrm>
        </p:spPr>
        <p:txBody>
          <a:bodyPr/>
          <a:lstStyle/>
          <a:p>
            <a:r>
              <a:rPr lang="en-US" dirty="0"/>
              <a:t>Small files: 12 pointers direct to data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8678" name="Content Placeholder 3" descr="FF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31" r="-12131"/>
          <a:stretch>
            <a:fillRect/>
          </a:stretch>
        </p:blipFill>
        <p:spPr bwMode="auto">
          <a:xfrm>
            <a:off x="705644" y="2068512"/>
            <a:ext cx="8291512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09988" y="3657600"/>
            <a:ext cx="912812" cy="176688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6350" y="4752975"/>
            <a:ext cx="2660650" cy="1200150"/>
          </a:xfrm>
          <a:prstGeom prst="rect">
            <a:avLst/>
          </a:prstGeom>
          <a:solidFill>
            <a:srgbClr val="DBEEF4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Direct pointers</a:t>
            </a:r>
          </a:p>
          <a:p>
            <a:endParaRPr lang="en-US"/>
          </a:p>
          <a:p>
            <a:r>
              <a:rPr lang="en-US"/>
              <a:t>With 4kB blocks, sufficient</a:t>
            </a:r>
          </a:p>
          <a:p>
            <a:r>
              <a:rPr lang="en-US"/>
              <a:t>For files up to 48KB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54313" y="3092450"/>
            <a:ext cx="955675" cy="565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3962400"/>
            <a:ext cx="4292600" cy="26606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476875" y="4772025"/>
            <a:ext cx="2066925" cy="1766888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D729F0-D196-422B-A268-BB219C38A5CB}"/>
                  </a:ext>
                </a:extLst>
              </p14:cNvPr>
              <p14:cNvContentPartPr/>
              <p14:nvPr/>
            </p14:nvContentPartPr>
            <p14:xfrm>
              <a:off x="7465805" y="5053284"/>
              <a:ext cx="66960" cy="967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D729F0-D196-422B-A268-BB219C38A5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7165" y="5044644"/>
                <a:ext cx="8460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3C0140-93BA-496B-B24C-BA908E067F9D}"/>
                  </a:ext>
                </a:extLst>
              </p14:cNvPr>
              <p14:cNvContentPartPr/>
              <p14:nvPr/>
            </p14:nvContentPartPr>
            <p14:xfrm>
              <a:off x="8038925" y="5655564"/>
              <a:ext cx="19080" cy="49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3C0140-93BA-496B-B24C-BA908E067F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9925" y="5646564"/>
                <a:ext cx="36720" cy="5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8446"/>
          </a:xfrm>
        </p:spPr>
        <p:txBody>
          <a:bodyPr/>
          <a:lstStyle/>
          <a:p>
            <a:r>
              <a:rPr lang="en-US" dirty="0"/>
              <a:t>FFS: Data Storage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77862" y="1185068"/>
            <a:ext cx="5494338" cy="527844"/>
          </a:xfrm>
        </p:spPr>
        <p:txBody>
          <a:bodyPr/>
          <a:lstStyle/>
          <a:p>
            <a:r>
              <a:rPr lang="en-US" dirty="0"/>
              <a:t>Large files: 1,2,3 level indirect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9702" name="Content Placeholder 3" descr="FF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31" r="-12131"/>
          <a:stretch>
            <a:fillRect/>
          </a:stretch>
        </p:blipFill>
        <p:spPr bwMode="auto">
          <a:xfrm>
            <a:off x="712788" y="1739900"/>
            <a:ext cx="8291512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09988" y="5070475"/>
            <a:ext cx="912812" cy="52546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0" y="2160587"/>
            <a:ext cx="3421062" cy="2030413"/>
          </a:xfrm>
          <a:prstGeom prst="rect">
            <a:avLst/>
          </a:prstGeom>
          <a:solidFill>
            <a:srgbClr val="DBEEF4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Indirect pointers</a:t>
            </a:r>
          </a:p>
          <a:p>
            <a:r>
              <a:rPr lang="en-US"/>
              <a:t>  - point to a disk block </a:t>
            </a:r>
          </a:p>
          <a:p>
            <a:r>
              <a:rPr lang="en-US"/>
              <a:t>     containing only pointers</a:t>
            </a:r>
          </a:p>
          <a:p>
            <a:r>
              <a:rPr lang="en-US"/>
              <a:t>  - eg. 4 kB blocks =&gt; 1024 pointers</a:t>
            </a:r>
          </a:p>
          <a:p>
            <a:r>
              <a:rPr lang="en-US"/>
              <a:t>     =&gt; 4 MB @ level 2</a:t>
            </a:r>
          </a:p>
          <a:p>
            <a:r>
              <a:rPr lang="en-US"/>
              <a:t>     =&gt; 4 GB @ level 3</a:t>
            </a:r>
          </a:p>
          <a:p>
            <a:r>
              <a:rPr lang="en-US"/>
              <a:t>     =&gt; 4 TB @ level 4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363913" y="3608388"/>
            <a:ext cx="346075" cy="1462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06" name="TextBox 14"/>
          <p:cNvSpPr txBox="1">
            <a:spLocks noChangeArrowheads="1"/>
          </p:cNvSpPr>
          <p:nvPr/>
        </p:nvSpPr>
        <p:spPr bwMode="auto">
          <a:xfrm>
            <a:off x="8288338" y="3240088"/>
            <a:ext cx="72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48 KB</a:t>
            </a:r>
          </a:p>
        </p:txBody>
      </p:sp>
      <p:sp>
        <p:nvSpPr>
          <p:cNvPr id="29707" name="TextBox 15"/>
          <p:cNvSpPr txBox="1">
            <a:spLocks noChangeArrowheads="1"/>
          </p:cNvSpPr>
          <p:nvPr/>
        </p:nvSpPr>
        <p:spPr bwMode="auto">
          <a:xfrm>
            <a:off x="8212138" y="3760788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+4 MB</a:t>
            </a:r>
          </a:p>
        </p:txBody>
      </p:sp>
      <p:sp>
        <p:nvSpPr>
          <p:cNvPr id="29708" name="TextBox 16"/>
          <p:cNvSpPr txBox="1">
            <a:spLocks noChangeArrowheads="1"/>
          </p:cNvSpPr>
          <p:nvPr/>
        </p:nvSpPr>
        <p:spPr bwMode="auto">
          <a:xfrm>
            <a:off x="8262938" y="455771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+4 GB</a:t>
            </a:r>
          </a:p>
        </p:txBody>
      </p:sp>
      <p:sp>
        <p:nvSpPr>
          <p:cNvPr id="29709" name="TextBox 17"/>
          <p:cNvSpPr txBox="1">
            <a:spLocks noChangeArrowheads="1"/>
          </p:cNvSpPr>
          <p:nvPr/>
        </p:nvSpPr>
        <p:spPr bwMode="auto">
          <a:xfrm>
            <a:off x="8301038" y="5930900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+4 TB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5050" y="4662488"/>
            <a:ext cx="1285875" cy="161131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9710" name="Picture 18" descr="Screen Shot 2014-10-21 at 1.50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4246563"/>
            <a:ext cx="3228975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85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1BC9-695F-416C-BBD9-C375F41C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Files and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B723-E3EE-4C5E-8970-4B59B9B1C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191000"/>
          </a:xfrm>
        </p:spPr>
        <p:txBody>
          <a:bodyPr/>
          <a:lstStyle/>
          <a:p>
            <a:r>
              <a:rPr lang="en-US" dirty="0"/>
              <a:t>How to handle device files (e.g., terminal input, output, printer)?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10EE2-7559-4744-B53F-BA7D37B6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71EDFA-BC67-44C0-8526-62B7C5625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51544"/>
              </p:ext>
            </p:extLst>
          </p:nvPr>
        </p:nvGraphicFramePr>
        <p:xfrm>
          <a:off x="5715000" y="2514600"/>
          <a:ext cx="2195424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13">
                  <a:extLst>
                    <a:ext uri="{9D8B030D-6E8A-4147-A177-3AD203B41FA5}">
                      <a16:colId xmlns:a16="http://schemas.microsoft.com/office/drawing/2014/main" val="912121470"/>
                    </a:ext>
                  </a:extLst>
                </a:gridCol>
                <a:gridCol w="1235711">
                  <a:extLst>
                    <a:ext uri="{9D8B030D-6E8A-4147-A177-3AD203B41FA5}">
                      <a16:colId xmlns:a16="http://schemas.microsoft.com/office/drawing/2014/main" val="194486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Inode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5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Foo.zip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1526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8985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0229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847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42399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5AD520EB-C550-4239-B994-C225C453915C}"/>
              </a:ext>
            </a:extLst>
          </p:cNvPr>
          <p:cNvGrpSpPr/>
          <p:nvPr/>
        </p:nvGrpSpPr>
        <p:grpSpPr>
          <a:xfrm>
            <a:off x="1363980" y="2667000"/>
            <a:ext cx="7551420" cy="2033877"/>
            <a:chOff x="1363980" y="2667000"/>
            <a:chExt cx="7551420" cy="2033877"/>
          </a:xfrm>
        </p:grpSpPr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878DD183-951B-49DE-A703-905D2476C743}"/>
                </a:ext>
              </a:extLst>
            </p:cNvPr>
            <p:cNvSpPr/>
            <p:nvPr/>
          </p:nvSpPr>
          <p:spPr>
            <a:xfrm>
              <a:off x="1363980" y="2667000"/>
              <a:ext cx="1905000" cy="14478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C0AEAF-9441-41F2-B05F-AD7537CADF13}"/>
                </a:ext>
              </a:extLst>
            </p:cNvPr>
            <p:cNvSpPr/>
            <p:nvPr/>
          </p:nvSpPr>
          <p:spPr>
            <a:xfrm>
              <a:off x="2590800" y="3023960"/>
              <a:ext cx="677796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D43A1E-04DC-4806-8BC8-97361D80D3A8}"/>
                </a:ext>
              </a:extLst>
            </p:cNvPr>
            <p:cNvSpPr/>
            <p:nvPr/>
          </p:nvSpPr>
          <p:spPr>
            <a:xfrm>
              <a:off x="2590800" y="3328760"/>
              <a:ext cx="677796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DFBB1-0336-4044-9F70-3D9E2845B0C9}"/>
                </a:ext>
              </a:extLst>
            </p:cNvPr>
            <p:cNvSpPr/>
            <p:nvPr/>
          </p:nvSpPr>
          <p:spPr>
            <a:xfrm>
              <a:off x="2590800" y="3640525"/>
              <a:ext cx="677796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1C99C9-DA47-4788-AFE1-CAF6B738269A}"/>
                </a:ext>
              </a:extLst>
            </p:cNvPr>
            <p:cNvSpPr/>
            <p:nvPr/>
          </p:nvSpPr>
          <p:spPr>
            <a:xfrm>
              <a:off x="1363980" y="3355340"/>
              <a:ext cx="68656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06ADCA-70FA-4D45-9AB9-30FBD73DEC16}"/>
                </a:ext>
              </a:extLst>
            </p:cNvPr>
            <p:cNvSpPr/>
            <p:nvPr/>
          </p:nvSpPr>
          <p:spPr>
            <a:xfrm>
              <a:off x="1363980" y="3660140"/>
              <a:ext cx="68656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F9E9302E-84B3-4C18-9633-75C536529934}"/>
                </a:ext>
              </a:extLst>
            </p:cNvPr>
            <p:cNvCxnSpPr>
              <a:cxnSpLocks/>
              <a:stCxn id="34" idx="2"/>
              <a:endCxn id="12" idx="1"/>
            </p:cNvCxnSpPr>
            <p:nvPr/>
          </p:nvCxnSpPr>
          <p:spPr>
            <a:xfrm rot="10800000">
              <a:off x="1363980" y="3507741"/>
              <a:ext cx="4122420" cy="861999"/>
            </a:xfrm>
            <a:prstGeom prst="bentConnector3">
              <a:avLst>
                <a:gd name="adj1" fmla="val 10554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A069D5-4255-4527-90B4-58BBE2FA2443}"/>
                </a:ext>
              </a:extLst>
            </p:cNvPr>
            <p:cNvSpPr/>
            <p:nvPr/>
          </p:nvSpPr>
          <p:spPr>
            <a:xfrm>
              <a:off x="1370343" y="3052263"/>
              <a:ext cx="680206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95CB163-D579-4FB1-8D08-CFF7EAE9D249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rot="10800000" flipV="1">
              <a:off x="3268596" y="3052262"/>
              <a:ext cx="2446404" cy="1240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B28AE25-4869-42F9-936F-CF883D3C8865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rot="10800000">
              <a:off x="3268596" y="3481160"/>
              <a:ext cx="2446404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A72E872-2FAA-400B-83ED-19538FACC13E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10800000">
              <a:off x="3268596" y="3792925"/>
              <a:ext cx="2446404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373F70-142A-4FD1-B9D9-9FDC074C99F7}"/>
                </a:ext>
              </a:extLst>
            </p:cNvPr>
            <p:cNvSpPr/>
            <p:nvPr/>
          </p:nvSpPr>
          <p:spPr>
            <a:xfrm>
              <a:off x="5486400" y="4038600"/>
              <a:ext cx="3429000" cy="6622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89D0CF-DF75-4765-9CCA-0FEE84BC34C8}"/>
              </a:ext>
            </a:extLst>
          </p:cNvPr>
          <p:cNvSpPr txBox="1"/>
          <p:nvPr/>
        </p:nvSpPr>
        <p:spPr>
          <a:xfrm>
            <a:off x="777240" y="4865531"/>
            <a:ext cx="7042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Inode’s</a:t>
            </a:r>
            <a:r>
              <a:rPr lang="en-US" dirty="0"/>
              <a:t> for device files and regular files are different: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both point to disk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device files’ </a:t>
            </a:r>
            <a:r>
              <a:rPr lang="en-US" dirty="0" err="1"/>
              <a:t>inodes</a:t>
            </a:r>
            <a:r>
              <a:rPr lang="en-US" dirty="0"/>
              <a:t> point to </a:t>
            </a:r>
            <a:r>
              <a:rPr lang="en-US" dirty="0">
                <a:solidFill>
                  <a:srgbClr val="FF0000"/>
                </a:solidFill>
              </a:rPr>
              <a:t>device driver code </a:t>
            </a:r>
            <a:r>
              <a:rPr lang="en-US" dirty="0"/>
              <a:t>instead of regular data blocks</a:t>
            </a:r>
          </a:p>
        </p:txBody>
      </p:sp>
    </p:spTree>
    <p:extLst>
      <p:ext uri="{BB962C8B-B14F-4D97-AF65-F5344CB8AC3E}">
        <p14:creationId xmlns:p14="http://schemas.microsoft.com/office/powerpoint/2010/main" val="258128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028700" y="1905000"/>
            <a:ext cx="7200900" cy="3962400"/>
          </a:xfrm>
        </p:spPr>
        <p:txBody>
          <a:bodyPr/>
          <a:lstStyle/>
          <a:p>
            <a:r>
              <a:rPr lang="en-US" dirty="0"/>
              <a:t>Hard link</a:t>
            </a:r>
          </a:p>
          <a:p>
            <a:pPr lvl="1"/>
            <a:r>
              <a:rPr lang="en-US" dirty="0"/>
              <a:t>Directory entry contains the </a:t>
            </a:r>
            <a:r>
              <a:rPr lang="en-US" b="1" dirty="0">
                <a:solidFill>
                  <a:srgbClr val="FF0000"/>
                </a:solidFill>
              </a:rPr>
              <a:t>inode number</a:t>
            </a:r>
          </a:p>
          <a:p>
            <a:pPr lvl="1"/>
            <a:r>
              <a:rPr lang="en-US" dirty="0"/>
              <a:t>Creates another name (path) for the file</a:t>
            </a:r>
          </a:p>
          <a:p>
            <a:pPr lvl="1"/>
            <a:r>
              <a:rPr lang="en-US" dirty="0"/>
              <a:t>Each is “first class”</a:t>
            </a:r>
          </a:p>
          <a:p>
            <a:r>
              <a:rPr lang="en-US" dirty="0"/>
              <a:t>Soft link or Symbolic Link</a:t>
            </a:r>
          </a:p>
          <a:p>
            <a:pPr lvl="1"/>
            <a:r>
              <a:rPr lang="en-US" dirty="0"/>
              <a:t>Directory entry contains the </a:t>
            </a:r>
            <a:r>
              <a:rPr lang="en-US" b="1" dirty="0">
                <a:solidFill>
                  <a:srgbClr val="FF0000"/>
                </a:solidFill>
              </a:rPr>
              <a:t>name of the file</a:t>
            </a:r>
          </a:p>
          <a:p>
            <a:pPr lvl="1"/>
            <a:r>
              <a:rPr lang="en-US" dirty="0"/>
              <a:t>Map one name to another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44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Links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563562" y="3657600"/>
            <a:ext cx="5684838" cy="279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shell command</a:t>
            </a:r>
            <a:endParaRPr 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ln /dirA/name1 /dirB/name2</a:t>
            </a: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is typically implemented using the link system call: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#include&lt;unistd.h&gt;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if (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link(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/dirA/name1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/dirB/name2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r>
              <a:rPr lang="en-US" altLang="ja-JP" sz="1600">
                <a:latin typeface="Courier New" panose="02070309020205020404" pitchFamily="49" charset="0"/>
              </a:rPr>
              <a:t> == 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perror(</a:t>
            </a:r>
            <a:r>
              <a:rPr lang="ja-JP" altLang="en-US" sz="1600">
                <a:latin typeface="Courier New" panose="02070309020205020404" pitchFamily="49" charset="0"/>
              </a:rPr>
              <a:t>“</a:t>
            </a:r>
            <a:r>
              <a:rPr lang="en-US" altLang="ja-JP" sz="1600">
                <a:latin typeface="Courier New" panose="02070309020205020404" pitchFamily="49" charset="0"/>
              </a:rPr>
              <a:t>failed to make new link in /dirB</a:t>
            </a:r>
            <a:r>
              <a:rPr lang="ja-JP" altLang="en-US" sz="1600">
                <a:latin typeface="Courier New" panose="02070309020205020404" pitchFamily="49" charset="0"/>
              </a:rPr>
              <a:t>”</a:t>
            </a:r>
            <a:r>
              <a:rPr lang="en-US" altLang="ja-JP" sz="160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</a:endParaRPr>
          </a:p>
        </p:txBody>
      </p:sp>
      <p:grpSp>
        <p:nvGrpSpPr>
          <p:cNvPr id="31748" name="Group 49"/>
          <p:cNvGrpSpPr>
            <a:grpSpLocks/>
          </p:cNvGrpSpPr>
          <p:nvPr/>
        </p:nvGrpSpPr>
        <p:grpSpPr bwMode="auto">
          <a:xfrm>
            <a:off x="4038600" y="685800"/>
            <a:ext cx="5105400" cy="3200400"/>
            <a:chOff x="2448" y="624"/>
            <a:chExt cx="3216" cy="2016"/>
          </a:xfrm>
        </p:grpSpPr>
        <p:sp>
          <p:nvSpPr>
            <p:cNvPr id="31763" name="Rectangle 48"/>
            <p:cNvSpPr>
              <a:spLocks noChangeArrowheads="1"/>
            </p:cNvSpPr>
            <p:nvPr/>
          </p:nvSpPr>
          <p:spPr bwMode="auto">
            <a:xfrm>
              <a:off x="2448" y="624"/>
              <a:ext cx="3216" cy="2016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31764" name="Group 47"/>
            <p:cNvGrpSpPr>
              <a:grpSpLocks/>
            </p:cNvGrpSpPr>
            <p:nvPr/>
          </p:nvGrpSpPr>
          <p:grpSpPr bwMode="auto">
            <a:xfrm>
              <a:off x="2688" y="682"/>
              <a:ext cx="2208" cy="1835"/>
              <a:chOff x="2688" y="682"/>
              <a:chExt cx="2208" cy="1835"/>
            </a:xfrm>
          </p:grpSpPr>
          <p:sp>
            <p:nvSpPr>
              <p:cNvPr id="31765" name="Rectangle 7"/>
              <p:cNvSpPr>
                <a:spLocks noChangeArrowheads="1"/>
              </p:cNvSpPr>
              <p:nvPr/>
            </p:nvSpPr>
            <p:spPr bwMode="auto">
              <a:xfrm>
                <a:off x="3370" y="1028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name1</a:t>
                </a:r>
              </a:p>
            </p:txBody>
          </p:sp>
          <p:sp>
            <p:nvSpPr>
              <p:cNvPr id="31766" name="Rectangle 8"/>
              <p:cNvSpPr>
                <a:spLocks noChangeArrowheads="1"/>
              </p:cNvSpPr>
              <p:nvPr/>
            </p:nvSpPr>
            <p:spPr bwMode="auto">
              <a:xfrm>
                <a:off x="2746" y="1028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12345</a:t>
                </a:r>
              </a:p>
            </p:txBody>
          </p:sp>
          <p:sp>
            <p:nvSpPr>
              <p:cNvPr id="31767" name="Rectangle 9"/>
              <p:cNvSpPr>
                <a:spLocks noChangeArrowheads="1"/>
              </p:cNvSpPr>
              <p:nvPr/>
            </p:nvSpPr>
            <p:spPr bwMode="auto">
              <a:xfrm>
                <a:off x="3370" y="856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name</a:t>
                </a:r>
              </a:p>
            </p:txBody>
          </p:sp>
          <p:sp>
            <p:nvSpPr>
              <p:cNvPr id="31768" name="Rectangle 10"/>
              <p:cNvSpPr>
                <a:spLocks noChangeArrowheads="1"/>
              </p:cNvSpPr>
              <p:nvPr/>
            </p:nvSpPr>
            <p:spPr bwMode="auto">
              <a:xfrm>
                <a:off x="2746" y="856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 dirty="0" err="1"/>
                  <a:t>inode</a:t>
                </a:r>
                <a:endParaRPr lang="en-US" sz="1200" dirty="0"/>
              </a:p>
            </p:txBody>
          </p:sp>
          <p:sp>
            <p:nvSpPr>
              <p:cNvPr id="31769" name="Line 11"/>
              <p:cNvSpPr>
                <a:spLocks noChangeShapeType="1"/>
              </p:cNvSpPr>
              <p:nvPr/>
            </p:nvSpPr>
            <p:spPr bwMode="auto">
              <a:xfrm>
                <a:off x="2746" y="102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0" name="Line 12"/>
              <p:cNvSpPr>
                <a:spLocks noChangeShapeType="1"/>
              </p:cNvSpPr>
              <p:nvPr/>
            </p:nvSpPr>
            <p:spPr bwMode="auto">
              <a:xfrm>
                <a:off x="2746" y="120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1" name="Line 13"/>
              <p:cNvSpPr>
                <a:spLocks noChangeShapeType="1"/>
              </p:cNvSpPr>
              <p:nvPr/>
            </p:nvSpPr>
            <p:spPr bwMode="auto">
              <a:xfrm>
                <a:off x="2746" y="102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14"/>
              <p:cNvSpPr>
                <a:spLocks noChangeShapeType="1"/>
              </p:cNvSpPr>
              <p:nvPr/>
            </p:nvSpPr>
            <p:spPr bwMode="auto">
              <a:xfrm>
                <a:off x="3994" y="102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15"/>
              <p:cNvSpPr>
                <a:spLocks noChangeShapeType="1"/>
              </p:cNvSpPr>
              <p:nvPr/>
            </p:nvSpPr>
            <p:spPr bwMode="auto">
              <a:xfrm>
                <a:off x="3370" y="102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Rectangle 16"/>
              <p:cNvSpPr>
                <a:spLocks noChangeArrowheads="1"/>
              </p:cNvSpPr>
              <p:nvPr/>
            </p:nvSpPr>
            <p:spPr bwMode="auto">
              <a:xfrm>
                <a:off x="2976" y="2345"/>
                <a:ext cx="52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…</a:t>
                </a:r>
              </a:p>
            </p:txBody>
          </p:sp>
          <p:sp>
            <p:nvSpPr>
              <p:cNvPr id="31775" name="Rectangle 17"/>
              <p:cNvSpPr>
                <a:spLocks noChangeArrowheads="1"/>
              </p:cNvSpPr>
              <p:nvPr/>
            </p:nvSpPr>
            <p:spPr bwMode="auto">
              <a:xfrm>
                <a:off x="2976" y="2164"/>
                <a:ext cx="52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23567</a:t>
                </a:r>
              </a:p>
            </p:txBody>
          </p:sp>
          <p:sp>
            <p:nvSpPr>
              <p:cNvPr id="31776" name="Rectangle 18"/>
              <p:cNvSpPr>
                <a:spLocks noChangeArrowheads="1"/>
              </p:cNvSpPr>
              <p:nvPr/>
            </p:nvSpPr>
            <p:spPr bwMode="auto">
              <a:xfrm>
                <a:off x="2976" y="1992"/>
                <a:ext cx="52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…</a:t>
                </a:r>
              </a:p>
            </p:txBody>
          </p:sp>
          <p:sp>
            <p:nvSpPr>
              <p:cNvPr id="31777" name="Rectangle 19"/>
              <p:cNvSpPr>
                <a:spLocks noChangeArrowheads="1"/>
              </p:cNvSpPr>
              <p:nvPr/>
            </p:nvSpPr>
            <p:spPr bwMode="auto">
              <a:xfrm>
                <a:off x="2976" y="1820"/>
                <a:ext cx="52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1</a:t>
                </a:r>
              </a:p>
            </p:txBody>
          </p:sp>
          <p:sp>
            <p:nvSpPr>
              <p:cNvPr id="31778" name="Rectangle 20"/>
              <p:cNvSpPr>
                <a:spLocks noChangeArrowheads="1"/>
              </p:cNvSpPr>
              <p:nvPr/>
            </p:nvSpPr>
            <p:spPr bwMode="auto">
              <a:xfrm>
                <a:off x="2976" y="1648"/>
                <a:ext cx="52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/>
                  <a:t>…</a:t>
                </a:r>
              </a:p>
            </p:txBody>
          </p:sp>
          <p:sp>
            <p:nvSpPr>
              <p:cNvPr id="31779" name="Rectangle 21"/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52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 dirty="0" err="1"/>
                  <a:t>inode</a:t>
                </a:r>
                <a:r>
                  <a:rPr lang="en-US" sz="1200" dirty="0"/>
                  <a:t> 12345</a:t>
                </a:r>
              </a:p>
            </p:txBody>
          </p:sp>
          <p:sp>
            <p:nvSpPr>
              <p:cNvPr id="31780" name="Line 22"/>
              <p:cNvSpPr>
                <a:spLocks noChangeShapeType="1"/>
              </p:cNvSpPr>
              <p:nvPr/>
            </p:nvSpPr>
            <p:spPr bwMode="auto">
              <a:xfrm>
                <a:off x="2976" y="1648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Line 23"/>
              <p:cNvSpPr>
                <a:spLocks noChangeShapeType="1"/>
              </p:cNvSpPr>
              <p:nvPr/>
            </p:nvSpPr>
            <p:spPr bwMode="auto">
              <a:xfrm>
                <a:off x="2976" y="1820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2" name="Line 24"/>
              <p:cNvSpPr>
                <a:spLocks noChangeShapeType="1"/>
              </p:cNvSpPr>
              <p:nvPr/>
            </p:nvSpPr>
            <p:spPr bwMode="auto">
              <a:xfrm>
                <a:off x="2976" y="199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Line 25"/>
              <p:cNvSpPr>
                <a:spLocks noChangeShapeType="1"/>
              </p:cNvSpPr>
              <p:nvPr/>
            </p:nvSpPr>
            <p:spPr bwMode="auto">
              <a:xfrm>
                <a:off x="2976" y="2164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4" name="Line 26"/>
              <p:cNvSpPr>
                <a:spLocks noChangeShapeType="1"/>
              </p:cNvSpPr>
              <p:nvPr/>
            </p:nvSpPr>
            <p:spPr bwMode="auto">
              <a:xfrm>
                <a:off x="2976" y="2345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5" name="Line 27"/>
              <p:cNvSpPr>
                <a:spLocks noChangeShapeType="1"/>
              </p:cNvSpPr>
              <p:nvPr/>
            </p:nvSpPr>
            <p:spPr bwMode="auto">
              <a:xfrm>
                <a:off x="2976" y="2517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6" name="Line 28"/>
              <p:cNvSpPr>
                <a:spLocks noChangeShapeType="1"/>
              </p:cNvSpPr>
              <p:nvPr/>
            </p:nvSpPr>
            <p:spPr bwMode="auto">
              <a:xfrm>
                <a:off x="3504" y="1648"/>
                <a:ext cx="0" cy="86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7" name="Line 29"/>
              <p:cNvSpPr>
                <a:spLocks noChangeShapeType="1"/>
              </p:cNvSpPr>
              <p:nvPr/>
            </p:nvSpPr>
            <p:spPr bwMode="auto">
              <a:xfrm>
                <a:off x="2976" y="1648"/>
                <a:ext cx="0" cy="86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8" name="Text Box 30"/>
              <p:cNvSpPr txBox="1">
                <a:spLocks noChangeArrowheads="1"/>
              </p:cNvSpPr>
              <p:nvPr/>
            </p:nvSpPr>
            <p:spPr bwMode="auto">
              <a:xfrm>
                <a:off x="3878" y="1512"/>
                <a:ext cx="67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200"/>
                  <a:t>block 23567</a:t>
                </a:r>
                <a:endParaRPr lang="en-US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9" name="Text Box 31"/>
              <p:cNvSpPr txBox="1">
                <a:spLocks noChangeArrowheads="1"/>
              </p:cNvSpPr>
              <p:nvPr/>
            </p:nvSpPr>
            <p:spPr bwMode="auto">
              <a:xfrm>
                <a:off x="3888" y="1680"/>
                <a:ext cx="1008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ja-JP" altLang="en-US" sz="1200"/>
                  <a:t>“</a:t>
                </a:r>
                <a:r>
                  <a:rPr lang="en-US" altLang="ja-JP" sz="1200"/>
                  <a:t>some</a:t>
                </a:r>
                <a:r>
                  <a:rPr lang="en-US" altLang="ja-JP" sz="1200">
                    <a:latin typeface="Times New Roman" panose="02020603050405020304" pitchFamily="18" charset="0"/>
                  </a:rPr>
                  <a:t> </a:t>
                </a:r>
                <a:r>
                  <a:rPr lang="en-US" altLang="ja-JP" sz="1200"/>
                  <a:t>text in the file…</a:t>
                </a:r>
                <a:r>
                  <a:rPr lang="ja-JP" altLang="en-US" sz="1200"/>
                  <a:t>”</a:t>
                </a:r>
                <a:endParaRPr lang="en-US" sz="12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1790" name="AutoShape 32"/>
              <p:cNvCxnSpPr>
                <a:cxnSpLocks noChangeShapeType="1"/>
                <a:stCxn id="31775" idx="3"/>
                <a:endCxn id="31789" idx="1"/>
              </p:cNvCxnSpPr>
              <p:nvPr/>
            </p:nvCxnSpPr>
            <p:spPr bwMode="auto">
              <a:xfrm flipV="1">
                <a:off x="3504" y="1828"/>
                <a:ext cx="384" cy="427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1" name="AutoShape 33"/>
              <p:cNvCxnSpPr>
                <a:cxnSpLocks noChangeShapeType="1"/>
                <a:stCxn id="31766" idx="1"/>
                <a:endCxn id="31787" idx="0"/>
              </p:cNvCxnSpPr>
              <p:nvPr/>
            </p:nvCxnSpPr>
            <p:spPr bwMode="auto">
              <a:xfrm rot="10800000" flipH="1" flipV="1">
                <a:off x="2746" y="1114"/>
                <a:ext cx="230" cy="534"/>
              </a:xfrm>
              <a:prstGeom prst="curvedConnector4">
                <a:avLst>
                  <a:gd name="adj1" fmla="val -62606"/>
                  <a:gd name="adj2" fmla="val 5805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92" name="Text Box 34"/>
              <p:cNvSpPr txBox="1">
                <a:spLocks noChangeArrowheads="1"/>
              </p:cNvSpPr>
              <p:nvPr/>
            </p:nvSpPr>
            <p:spPr bwMode="auto">
              <a:xfrm>
                <a:off x="2688" y="682"/>
                <a:ext cx="14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/>
                  <a:t>directory entry in </a:t>
                </a:r>
                <a:r>
                  <a:rPr lang="en-US" sz="1400">
                    <a:latin typeface="Courier New" panose="02070309020205020404" pitchFamily="49" charset="0"/>
                  </a:rPr>
                  <a:t>/dirA</a:t>
                </a:r>
                <a:endParaRPr lang="en-US" sz="1400"/>
              </a:p>
            </p:txBody>
          </p:sp>
        </p:grp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000625" y="1066800"/>
            <a:ext cx="3960813" cy="2132013"/>
            <a:chOff x="3150" y="672"/>
            <a:chExt cx="2495" cy="1343"/>
          </a:xfrm>
        </p:grpSpPr>
        <p:grpSp>
          <p:nvGrpSpPr>
            <p:cNvPr id="31750" name="Group 46"/>
            <p:cNvGrpSpPr>
              <a:grpSpLocks/>
            </p:cNvGrpSpPr>
            <p:nvPr/>
          </p:nvGrpSpPr>
          <p:grpSpPr bwMode="auto">
            <a:xfrm>
              <a:off x="3600" y="672"/>
              <a:ext cx="2045" cy="784"/>
              <a:chOff x="3600" y="672"/>
              <a:chExt cx="2045" cy="784"/>
            </a:xfrm>
          </p:grpSpPr>
          <p:sp>
            <p:nvSpPr>
              <p:cNvPr id="31752" name="Rectangle 35"/>
              <p:cNvSpPr>
                <a:spLocks noChangeArrowheads="1"/>
              </p:cNvSpPr>
              <p:nvPr/>
            </p:nvSpPr>
            <p:spPr bwMode="auto">
              <a:xfrm>
                <a:off x="4906" y="1018"/>
                <a:ext cx="624" cy="172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>
                    <a:solidFill>
                      <a:schemeClr val="accent2"/>
                    </a:solidFill>
                  </a:rPr>
                  <a:t>name2</a:t>
                </a:r>
              </a:p>
            </p:txBody>
          </p:sp>
          <p:sp>
            <p:nvSpPr>
              <p:cNvPr id="31753" name="Rectangle 36"/>
              <p:cNvSpPr>
                <a:spLocks noChangeArrowheads="1"/>
              </p:cNvSpPr>
              <p:nvPr/>
            </p:nvSpPr>
            <p:spPr bwMode="auto">
              <a:xfrm>
                <a:off x="4282" y="1018"/>
                <a:ext cx="624" cy="172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>
                    <a:solidFill>
                      <a:schemeClr val="accent2"/>
                    </a:solidFill>
                  </a:rPr>
                  <a:t>12345</a:t>
                </a:r>
              </a:p>
            </p:txBody>
          </p:sp>
          <p:sp>
            <p:nvSpPr>
              <p:cNvPr id="31754" name="Rectangle 37"/>
              <p:cNvSpPr>
                <a:spLocks noChangeArrowheads="1"/>
              </p:cNvSpPr>
              <p:nvPr/>
            </p:nvSpPr>
            <p:spPr bwMode="auto">
              <a:xfrm>
                <a:off x="4906" y="846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>
                    <a:solidFill>
                      <a:schemeClr val="accent2"/>
                    </a:solidFill>
                  </a:rPr>
                  <a:t>name</a:t>
                </a:r>
              </a:p>
            </p:txBody>
          </p:sp>
          <p:sp>
            <p:nvSpPr>
              <p:cNvPr id="31755" name="Rectangle 38"/>
              <p:cNvSpPr>
                <a:spLocks noChangeArrowheads="1"/>
              </p:cNvSpPr>
              <p:nvPr/>
            </p:nvSpPr>
            <p:spPr bwMode="auto">
              <a:xfrm>
                <a:off x="4282" y="846"/>
                <a:ext cx="624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sz="1200" dirty="0" err="1">
                    <a:solidFill>
                      <a:schemeClr val="accent2"/>
                    </a:solidFill>
                  </a:rPr>
                  <a:t>inode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756" name="Line 39"/>
              <p:cNvSpPr>
                <a:spLocks noChangeShapeType="1"/>
              </p:cNvSpPr>
              <p:nvPr/>
            </p:nvSpPr>
            <p:spPr bwMode="auto">
              <a:xfrm>
                <a:off x="4282" y="101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7" name="Line 40"/>
              <p:cNvSpPr>
                <a:spLocks noChangeShapeType="1"/>
              </p:cNvSpPr>
              <p:nvPr/>
            </p:nvSpPr>
            <p:spPr bwMode="auto">
              <a:xfrm>
                <a:off x="4282" y="119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8" name="Line 41"/>
              <p:cNvSpPr>
                <a:spLocks noChangeShapeType="1"/>
              </p:cNvSpPr>
              <p:nvPr/>
            </p:nvSpPr>
            <p:spPr bwMode="auto">
              <a:xfrm>
                <a:off x="4282" y="101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9" name="Line 42"/>
              <p:cNvSpPr>
                <a:spLocks noChangeShapeType="1"/>
              </p:cNvSpPr>
              <p:nvPr/>
            </p:nvSpPr>
            <p:spPr bwMode="auto">
              <a:xfrm>
                <a:off x="5530" y="101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0" name="Line 43"/>
              <p:cNvSpPr>
                <a:spLocks noChangeShapeType="1"/>
              </p:cNvSpPr>
              <p:nvPr/>
            </p:nvSpPr>
            <p:spPr bwMode="auto">
              <a:xfrm>
                <a:off x="4906" y="1018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Text Box 44"/>
              <p:cNvSpPr txBox="1">
                <a:spLocks noChangeArrowheads="1"/>
              </p:cNvSpPr>
              <p:nvPr/>
            </p:nvSpPr>
            <p:spPr bwMode="auto">
              <a:xfrm>
                <a:off x="4224" y="672"/>
                <a:ext cx="142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>
                    <a:solidFill>
                      <a:schemeClr val="accent2"/>
                    </a:solidFill>
                  </a:rPr>
                  <a:t>directory entry in </a:t>
                </a:r>
                <a:r>
                  <a:rPr lang="en-US" sz="140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/dirB</a:t>
                </a:r>
                <a:endParaRPr 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1762" name="AutoShape 45"/>
              <p:cNvCxnSpPr>
                <a:cxnSpLocks noChangeShapeType="1"/>
                <a:stCxn id="31758" idx="1"/>
                <a:endCxn id="31786" idx="0"/>
              </p:cNvCxnSpPr>
              <p:nvPr/>
            </p:nvCxnSpPr>
            <p:spPr bwMode="auto">
              <a:xfrm rot="16200000" flipH="1" flipV="1">
                <a:off x="3808" y="982"/>
                <a:ext cx="266" cy="682"/>
              </a:xfrm>
              <a:prstGeom prst="curvedConnector5">
                <a:avLst>
                  <a:gd name="adj1" fmla="val -54135"/>
                  <a:gd name="adj2" fmla="val 50000"/>
                  <a:gd name="adj3" fmla="val 154135"/>
                </a:avLst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1" name="Text Box 50"/>
            <p:cNvSpPr txBox="1">
              <a:spLocks noChangeArrowheads="1"/>
            </p:cNvSpPr>
            <p:nvPr/>
          </p:nvSpPr>
          <p:spPr bwMode="auto">
            <a:xfrm>
              <a:off x="3150" y="1803"/>
              <a:ext cx="194" cy="21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600" b="1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6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44659"/>
            <a:ext cx="7543800" cy="1450757"/>
          </a:xfrm>
        </p:spPr>
        <p:txBody>
          <a:bodyPr/>
          <a:lstStyle/>
          <a:p>
            <a:r>
              <a:rPr lang="en-US"/>
              <a:t>Hard Links: </a:t>
            </a:r>
            <a:r>
              <a:rPr lang="en-US">
                <a:latin typeface="Courier New" panose="02070309020205020404" pitchFamily="49" charset="0"/>
              </a:rPr>
              <a:t>unlink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08037" y="3733800"/>
            <a:ext cx="5440363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#include&lt;unistd.h&gt;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if (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unlink(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/dirA/name1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r>
              <a:rPr lang="en-US" altLang="ja-JP" sz="1600">
                <a:latin typeface="Courier New" panose="02070309020205020404" pitchFamily="49" charset="0"/>
              </a:rPr>
              <a:t> == 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perror(</a:t>
            </a:r>
            <a:r>
              <a:rPr lang="ja-JP" altLang="en-US" sz="1600">
                <a:latin typeface="Courier New" panose="02070309020205020404" pitchFamily="49" charset="0"/>
              </a:rPr>
              <a:t>“</a:t>
            </a:r>
            <a:r>
              <a:rPr lang="en-US" altLang="ja-JP" sz="1600">
                <a:latin typeface="Courier New" panose="02070309020205020404" pitchFamily="49" charset="0"/>
              </a:rPr>
              <a:t>failed to delete link in /dirA</a:t>
            </a:r>
            <a:r>
              <a:rPr lang="ja-JP" altLang="en-US" sz="1600">
                <a:latin typeface="Courier New" panose="02070309020205020404" pitchFamily="49" charset="0"/>
              </a:rPr>
              <a:t>”</a:t>
            </a:r>
            <a:r>
              <a:rPr lang="en-US" altLang="ja-JP" sz="160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3962400" y="1143000"/>
            <a:ext cx="5105400" cy="3200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33797" name="Rectangle 16"/>
          <p:cNvSpPr>
            <a:spLocks noChangeArrowheads="1"/>
          </p:cNvSpPr>
          <p:nvPr/>
        </p:nvSpPr>
        <p:spPr bwMode="auto">
          <a:xfrm>
            <a:off x="4800600" y="3875088"/>
            <a:ext cx="8382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3798" name="Rectangle 17"/>
          <p:cNvSpPr>
            <a:spLocks noChangeArrowheads="1"/>
          </p:cNvSpPr>
          <p:nvPr/>
        </p:nvSpPr>
        <p:spPr bwMode="auto">
          <a:xfrm>
            <a:off x="4800600" y="3587750"/>
            <a:ext cx="8382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23567</a:t>
            </a:r>
          </a:p>
        </p:txBody>
      </p:sp>
      <p:sp>
        <p:nvSpPr>
          <p:cNvPr id="33799" name="Rectangle 18"/>
          <p:cNvSpPr>
            <a:spLocks noChangeArrowheads="1"/>
          </p:cNvSpPr>
          <p:nvPr/>
        </p:nvSpPr>
        <p:spPr bwMode="auto">
          <a:xfrm>
            <a:off x="4800600" y="3314700"/>
            <a:ext cx="8382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3800" name="Rectangle 19"/>
          <p:cNvSpPr>
            <a:spLocks noChangeArrowheads="1"/>
          </p:cNvSpPr>
          <p:nvPr/>
        </p:nvSpPr>
        <p:spPr bwMode="auto">
          <a:xfrm>
            <a:off x="4800600" y="3041650"/>
            <a:ext cx="8382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2</a:t>
            </a:r>
          </a:p>
        </p:txBody>
      </p:sp>
      <p:sp>
        <p:nvSpPr>
          <p:cNvPr id="33801" name="Rectangle 20"/>
          <p:cNvSpPr>
            <a:spLocks noChangeArrowheads="1"/>
          </p:cNvSpPr>
          <p:nvPr/>
        </p:nvSpPr>
        <p:spPr bwMode="auto">
          <a:xfrm>
            <a:off x="4800600" y="2768600"/>
            <a:ext cx="8382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3802" name="Rectangle 21"/>
          <p:cNvSpPr>
            <a:spLocks noChangeArrowheads="1"/>
          </p:cNvSpPr>
          <p:nvPr/>
        </p:nvSpPr>
        <p:spPr bwMode="auto">
          <a:xfrm>
            <a:off x="4800600" y="2286000"/>
            <a:ext cx="838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 dirty="0" err="1"/>
              <a:t>inode</a:t>
            </a:r>
            <a:r>
              <a:rPr lang="en-US" sz="1200" dirty="0"/>
              <a:t> 12345</a:t>
            </a:r>
          </a:p>
        </p:txBody>
      </p:sp>
      <p:sp>
        <p:nvSpPr>
          <p:cNvPr id="33803" name="Line 22"/>
          <p:cNvSpPr>
            <a:spLocks noChangeShapeType="1"/>
          </p:cNvSpPr>
          <p:nvPr/>
        </p:nvSpPr>
        <p:spPr bwMode="auto">
          <a:xfrm>
            <a:off x="4800600" y="2768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23"/>
          <p:cNvSpPr>
            <a:spLocks noChangeShapeType="1"/>
          </p:cNvSpPr>
          <p:nvPr/>
        </p:nvSpPr>
        <p:spPr bwMode="auto">
          <a:xfrm>
            <a:off x="4800600" y="30416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24"/>
          <p:cNvSpPr>
            <a:spLocks noChangeShapeType="1"/>
          </p:cNvSpPr>
          <p:nvPr/>
        </p:nvSpPr>
        <p:spPr bwMode="auto">
          <a:xfrm>
            <a:off x="4800600" y="33147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25"/>
          <p:cNvSpPr>
            <a:spLocks noChangeShapeType="1"/>
          </p:cNvSpPr>
          <p:nvPr/>
        </p:nvSpPr>
        <p:spPr bwMode="auto">
          <a:xfrm>
            <a:off x="4800600" y="35877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26"/>
          <p:cNvSpPr>
            <a:spLocks noChangeShapeType="1"/>
          </p:cNvSpPr>
          <p:nvPr/>
        </p:nvSpPr>
        <p:spPr bwMode="auto">
          <a:xfrm>
            <a:off x="4800600" y="38750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27"/>
          <p:cNvSpPr>
            <a:spLocks noChangeShapeType="1"/>
          </p:cNvSpPr>
          <p:nvPr/>
        </p:nvSpPr>
        <p:spPr bwMode="auto">
          <a:xfrm>
            <a:off x="4800600" y="4148138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28"/>
          <p:cNvSpPr>
            <a:spLocks noChangeShapeType="1"/>
          </p:cNvSpPr>
          <p:nvPr/>
        </p:nvSpPr>
        <p:spPr bwMode="auto">
          <a:xfrm>
            <a:off x="5638800" y="2768600"/>
            <a:ext cx="0" cy="1379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29"/>
          <p:cNvSpPr>
            <a:spLocks noChangeShapeType="1"/>
          </p:cNvSpPr>
          <p:nvPr/>
        </p:nvSpPr>
        <p:spPr bwMode="auto">
          <a:xfrm>
            <a:off x="4800600" y="2768600"/>
            <a:ext cx="0" cy="1379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Text Box 30"/>
          <p:cNvSpPr txBox="1">
            <a:spLocks noChangeArrowheads="1"/>
          </p:cNvSpPr>
          <p:nvPr/>
        </p:nvSpPr>
        <p:spPr bwMode="auto">
          <a:xfrm>
            <a:off x="6232525" y="2552700"/>
            <a:ext cx="10683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/>
              <a:t>block 23567</a:t>
            </a:r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3812" name="Text Box 31"/>
          <p:cNvSpPr txBox="1">
            <a:spLocks noChangeArrowheads="1"/>
          </p:cNvSpPr>
          <p:nvPr/>
        </p:nvSpPr>
        <p:spPr bwMode="auto">
          <a:xfrm>
            <a:off x="6248400" y="2819400"/>
            <a:ext cx="16002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200"/>
              <a:t>“</a:t>
            </a:r>
            <a:r>
              <a:rPr lang="en-US" altLang="ja-JP" sz="1200"/>
              <a:t>some</a:t>
            </a:r>
            <a:r>
              <a:rPr lang="en-US" altLang="ja-JP" sz="1200">
                <a:latin typeface="Times New Roman" panose="02020603050405020304" pitchFamily="18" charset="0"/>
              </a:rPr>
              <a:t> </a:t>
            </a:r>
            <a:r>
              <a:rPr lang="en-US" altLang="ja-JP" sz="1200"/>
              <a:t>text in the file…</a:t>
            </a:r>
            <a:r>
              <a:rPr lang="ja-JP" altLang="en-US" sz="1200"/>
              <a:t>”</a:t>
            </a:r>
            <a:endParaRPr lang="en-US" sz="1200">
              <a:latin typeface="Times New Roman" panose="02020603050405020304" pitchFamily="18" charset="0"/>
            </a:endParaRPr>
          </a:p>
        </p:txBody>
      </p:sp>
      <p:cxnSp>
        <p:nvCxnSpPr>
          <p:cNvPr id="33813" name="AutoShape 32"/>
          <p:cNvCxnSpPr>
            <a:cxnSpLocks noChangeShapeType="1"/>
            <a:stCxn id="33798" idx="3"/>
            <a:endCxn id="33812" idx="1"/>
          </p:cNvCxnSpPr>
          <p:nvPr/>
        </p:nvCxnSpPr>
        <p:spPr bwMode="auto">
          <a:xfrm flipV="1">
            <a:off x="5638800" y="3054350"/>
            <a:ext cx="609600" cy="6778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343400" y="1235075"/>
            <a:ext cx="2255838" cy="1533525"/>
            <a:chOff x="2688" y="682"/>
            <a:chExt cx="1421" cy="966"/>
          </a:xfrm>
        </p:grpSpPr>
        <p:sp>
          <p:nvSpPr>
            <p:cNvPr id="33833" name="Rectangle 7"/>
            <p:cNvSpPr>
              <a:spLocks noChangeArrowheads="1"/>
            </p:cNvSpPr>
            <p:nvPr/>
          </p:nvSpPr>
          <p:spPr bwMode="auto">
            <a:xfrm>
              <a:off x="3370" y="1028"/>
              <a:ext cx="62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sz="1200"/>
                <a:t>name1</a:t>
              </a:r>
            </a:p>
          </p:txBody>
        </p:sp>
        <p:sp>
          <p:nvSpPr>
            <p:cNvPr id="33834" name="Rectangle 8"/>
            <p:cNvSpPr>
              <a:spLocks noChangeArrowheads="1"/>
            </p:cNvSpPr>
            <p:nvPr/>
          </p:nvSpPr>
          <p:spPr bwMode="auto">
            <a:xfrm>
              <a:off x="2746" y="1028"/>
              <a:ext cx="62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sz="1200"/>
                <a:t>12345</a:t>
              </a:r>
            </a:p>
          </p:txBody>
        </p:sp>
        <p:sp>
          <p:nvSpPr>
            <p:cNvPr id="33835" name="Rectangle 9"/>
            <p:cNvSpPr>
              <a:spLocks noChangeArrowheads="1"/>
            </p:cNvSpPr>
            <p:nvPr/>
          </p:nvSpPr>
          <p:spPr bwMode="auto">
            <a:xfrm>
              <a:off x="3370" y="856"/>
              <a:ext cx="62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sz="1200"/>
                <a:t>name</a:t>
              </a:r>
            </a:p>
          </p:txBody>
        </p:sp>
        <p:sp>
          <p:nvSpPr>
            <p:cNvPr id="33836" name="Rectangle 10"/>
            <p:cNvSpPr>
              <a:spLocks noChangeArrowheads="1"/>
            </p:cNvSpPr>
            <p:nvPr/>
          </p:nvSpPr>
          <p:spPr bwMode="auto">
            <a:xfrm>
              <a:off x="2746" y="856"/>
              <a:ext cx="62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sz="1200" dirty="0" err="1"/>
                <a:t>inode</a:t>
              </a:r>
              <a:endParaRPr lang="en-US" sz="1200" dirty="0"/>
            </a:p>
          </p:txBody>
        </p:sp>
        <p:sp>
          <p:nvSpPr>
            <p:cNvPr id="33837" name="Line 11"/>
            <p:cNvSpPr>
              <a:spLocks noChangeShapeType="1"/>
            </p:cNvSpPr>
            <p:nvPr/>
          </p:nvSpPr>
          <p:spPr bwMode="auto">
            <a:xfrm>
              <a:off x="2746" y="102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12"/>
            <p:cNvSpPr>
              <a:spLocks noChangeShapeType="1"/>
            </p:cNvSpPr>
            <p:nvPr/>
          </p:nvSpPr>
          <p:spPr bwMode="auto">
            <a:xfrm>
              <a:off x="2746" y="120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13"/>
            <p:cNvSpPr>
              <a:spLocks noChangeShapeType="1"/>
            </p:cNvSpPr>
            <p:nvPr/>
          </p:nvSpPr>
          <p:spPr bwMode="auto">
            <a:xfrm>
              <a:off x="2746" y="1028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14"/>
            <p:cNvSpPr>
              <a:spLocks noChangeShapeType="1"/>
            </p:cNvSpPr>
            <p:nvPr/>
          </p:nvSpPr>
          <p:spPr bwMode="auto">
            <a:xfrm>
              <a:off x="3994" y="1028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15"/>
            <p:cNvSpPr>
              <a:spLocks noChangeShapeType="1"/>
            </p:cNvSpPr>
            <p:nvPr/>
          </p:nvSpPr>
          <p:spPr bwMode="auto">
            <a:xfrm>
              <a:off x="3370" y="1028"/>
              <a:ext cx="0" cy="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3842" name="AutoShape 33"/>
            <p:cNvCxnSpPr>
              <a:cxnSpLocks noChangeShapeType="1"/>
              <a:stCxn id="33834" idx="1"/>
              <a:endCxn id="33810" idx="0"/>
            </p:cNvCxnSpPr>
            <p:nvPr/>
          </p:nvCxnSpPr>
          <p:spPr bwMode="auto">
            <a:xfrm rot="10800000" flipH="1" flipV="1">
              <a:off x="2746" y="1114"/>
              <a:ext cx="278" cy="534"/>
            </a:xfrm>
            <a:prstGeom prst="curvedConnector4">
              <a:avLst>
                <a:gd name="adj1" fmla="val -51799"/>
                <a:gd name="adj2" fmla="val 2897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3" name="Text Box 34"/>
            <p:cNvSpPr txBox="1">
              <a:spLocks noChangeArrowheads="1"/>
            </p:cNvSpPr>
            <p:nvPr/>
          </p:nvSpPr>
          <p:spPr bwMode="auto">
            <a:xfrm>
              <a:off x="2688" y="682"/>
              <a:ext cx="14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400"/>
                <a:t>directory entry in </a:t>
              </a:r>
              <a:r>
                <a:rPr lang="en-US" sz="1400">
                  <a:latin typeface="Courier New" panose="02070309020205020404" pitchFamily="49" charset="0"/>
                </a:rPr>
                <a:t>/dirA</a:t>
              </a:r>
              <a:endParaRPr lang="en-US" sz="1400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715000" y="1219200"/>
            <a:ext cx="3322638" cy="1549400"/>
            <a:chOff x="3552" y="672"/>
            <a:chExt cx="2093" cy="976"/>
          </a:xfrm>
        </p:grpSpPr>
        <p:sp>
          <p:nvSpPr>
            <p:cNvPr id="33822" name="Rectangle 37"/>
            <p:cNvSpPr>
              <a:spLocks noChangeArrowheads="1"/>
            </p:cNvSpPr>
            <p:nvPr/>
          </p:nvSpPr>
          <p:spPr bwMode="auto">
            <a:xfrm>
              <a:off x="4906" y="1018"/>
              <a:ext cx="624" cy="17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sz="1200">
                  <a:solidFill>
                    <a:schemeClr val="accent2"/>
                  </a:solidFill>
                </a:rPr>
                <a:t>name2</a:t>
              </a:r>
            </a:p>
          </p:txBody>
        </p:sp>
        <p:sp>
          <p:nvSpPr>
            <p:cNvPr id="33823" name="Rectangle 38"/>
            <p:cNvSpPr>
              <a:spLocks noChangeArrowheads="1"/>
            </p:cNvSpPr>
            <p:nvPr/>
          </p:nvSpPr>
          <p:spPr bwMode="auto">
            <a:xfrm>
              <a:off x="4282" y="1018"/>
              <a:ext cx="624" cy="17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sz="1200">
                  <a:solidFill>
                    <a:schemeClr val="accent2"/>
                  </a:solidFill>
                </a:rPr>
                <a:t>12345</a:t>
              </a:r>
            </a:p>
          </p:txBody>
        </p:sp>
        <p:sp>
          <p:nvSpPr>
            <p:cNvPr id="33824" name="Rectangle 39"/>
            <p:cNvSpPr>
              <a:spLocks noChangeArrowheads="1"/>
            </p:cNvSpPr>
            <p:nvPr/>
          </p:nvSpPr>
          <p:spPr bwMode="auto">
            <a:xfrm>
              <a:off x="4906" y="846"/>
              <a:ext cx="62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sz="1200">
                  <a:solidFill>
                    <a:schemeClr val="accent2"/>
                  </a:solidFill>
                </a:rPr>
                <a:t>name</a:t>
              </a:r>
            </a:p>
          </p:txBody>
        </p:sp>
        <p:sp>
          <p:nvSpPr>
            <p:cNvPr id="33825" name="Rectangle 40"/>
            <p:cNvSpPr>
              <a:spLocks noChangeArrowheads="1"/>
            </p:cNvSpPr>
            <p:nvPr/>
          </p:nvSpPr>
          <p:spPr bwMode="auto">
            <a:xfrm>
              <a:off x="4282" y="846"/>
              <a:ext cx="62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sz="1200" dirty="0" err="1">
                  <a:solidFill>
                    <a:schemeClr val="accent2"/>
                  </a:solidFill>
                </a:rPr>
                <a:t>inode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3826" name="Line 41"/>
            <p:cNvSpPr>
              <a:spLocks noChangeShapeType="1"/>
            </p:cNvSpPr>
            <p:nvPr/>
          </p:nvSpPr>
          <p:spPr bwMode="auto">
            <a:xfrm>
              <a:off x="4282" y="1018"/>
              <a:ext cx="124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42"/>
            <p:cNvSpPr>
              <a:spLocks noChangeShapeType="1"/>
            </p:cNvSpPr>
            <p:nvPr/>
          </p:nvSpPr>
          <p:spPr bwMode="auto">
            <a:xfrm>
              <a:off x="4282" y="1190"/>
              <a:ext cx="124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43"/>
            <p:cNvSpPr>
              <a:spLocks noChangeShapeType="1"/>
            </p:cNvSpPr>
            <p:nvPr/>
          </p:nvSpPr>
          <p:spPr bwMode="auto">
            <a:xfrm>
              <a:off x="4282" y="1018"/>
              <a:ext cx="0" cy="1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44"/>
            <p:cNvSpPr>
              <a:spLocks noChangeShapeType="1"/>
            </p:cNvSpPr>
            <p:nvPr/>
          </p:nvSpPr>
          <p:spPr bwMode="auto">
            <a:xfrm>
              <a:off x="5530" y="1018"/>
              <a:ext cx="0" cy="1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45"/>
            <p:cNvSpPr>
              <a:spLocks noChangeShapeType="1"/>
            </p:cNvSpPr>
            <p:nvPr/>
          </p:nvSpPr>
          <p:spPr bwMode="auto">
            <a:xfrm>
              <a:off x="4906" y="1018"/>
              <a:ext cx="0" cy="1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Text Box 46"/>
            <p:cNvSpPr txBox="1">
              <a:spLocks noChangeArrowheads="1"/>
            </p:cNvSpPr>
            <p:nvPr/>
          </p:nvSpPr>
          <p:spPr bwMode="auto">
            <a:xfrm>
              <a:off x="4224" y="672"/>
              <a:ext cx="14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400">
                  <a:solidFill>
                    <a:schemeClr val="accent2"/>
                  </a:solidFill>
                </a:rPr>
                <a:t>directory entry in </a:t>
              </a:r>
              <a:r>
                <a:rPr lang="en-US" sz="1400">
                  <a:solidFill>
                    <a:schemeClr val="accent2"/>
                  </a:solidFill>
                  <a:latin typeface="Courier New" panose="02070309020205020404" pitchFamily="49" charset="0"/>
                </a:rPr>
                <a:t>/dirB</a:t>
              </a:r>
              <a:endParaRPr 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33832" name="AutoShape 47"/>
            <p:cNvCxnSpPr>
              <a:cxnSpLocks noChangeShapeType="1"/>
              <a:stCxn id="33828" idx="1"/>
              <a:endCxn id="33809" idx="0"/>
            </p:cNvCxnSpPr>
            <p:nvPr/>
          </p:nvCxnSpPr>
          <p:spPr bwMode="auto">
            <a:xfrm rot="16200000" flipH="1" flipV="1">
              <a:off x="3688" y="1054"/>
              <a:ext cx="458" cy="730"/>
            </a:xfrm>
            <a:prstGeom prst="curvedConnector5">
              <a:avLst>
                <a:gd name="adj1" fmla="val -31441"/>
                <a:gd name="adj2" fmla="val 50000"/>
                <a:gd name="adj3" fmla="val 131441"/>
              </a:avLst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824" name="Text Box 48"/>
          <p:cNvSpPr txBox="1">
            <a:spLocks noChangeArrowheads="1"/>
          </p:cNvSpPr>
          <p:nvPr/>
        </p:nvSpPr>
        <p:spPr bwMode="auto">
          <a:xfrm>
            <a:off x="5076825" y="3008313"/>
            <a:ext cx="307975" cy="3365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826" name="Rectangle 50"/>
          <p:cNvSpPr>
            <a:spLocks noChangeArrowheads="1"/>
          </p:cNvSpPr>
          <p:nvPr/>
        </p:nvSpPr>
        <p:spPr bwMode="auto">
          <a:xfrm>
            <a:off x="820737" y="5562600"/>
            <a:ext cx="5427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if (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unlink(</a:t>
            </a:r>
            <a:r>
              <a:rPr lang="ja-JP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/</a:t>
            </a:r>
            <a:r>
              <a:rPr lang="en-US" altLang="ja-JP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dirB</a:t>
            </a:r>
            <a:r>
              <a:rPr lang="en-US" altLang="ja-JP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/name2</a:t>
            </a:r>
            <a:r>
              <a:rPr lang="ja-JP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r>
              <a:rPr lang="en-US" altLang="ja-JP" sz="1600" dirty="0">
                <a:latin typeface="Courier New" panose="02070309020205020404" pitchFamily="49" charset="0"/>
              </a:rPr>
              <a:t> == 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</a:rPr>
              <a:t>perror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ja-JP" altLang="en-US" sz="1600" dirty="0">
                <a:latin typeface="Courier New" panose="02070309020205020404" pitchFamily="49" charset="0"/>
              </a:rPr>
              <a:t>“</a:t>
            </a:r>
            <a:r>
              <a:rPr lang="en-US" altLang="ja-JP" sz="1600" dirty="0">
                <a:latin typeface="Courier New" panose="02070309020205020404" pitchFamily="49" charset="0"/>
              </a:rPr>
              <a:t>failed to delete link in /</a:t>
            </a:r>
            <a:r>
              <a:rPr lang="en-US" altLang="ja-JP" sz="1600" dirty="0" err="1">
                <a:latin typeface="Courier New" panose="02070309020205020404" pitchFamily="49" charset="0"/>
              </a:rPr>
              <a:t>dirB</a:t>
            </a:r>
            <a:r>
              <a:rPr lang="ja-JP" altLang="en-US" sz="1600" dirty="0">
                <a:latin typeface="Courier New" panose="02070309020205020404" pitchFamily="49" charset="0"/>
              </a:rPr>
              <a:t>”</a:t>
            </a:r>
            <a:r>
              <a:rPr lang="en-US" altLang="ja-JP" sz="1600" dirty="0">
                <a:latin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</a:endParaRPr>
          </a:p>
        </p:txBody>
      </p:sp>
      <p:sp>
        <p:nvSpPr>
          <p:cNvPr id="75831" name="Text Box 55"/>
          <p:cNvSpPr txBox="1">
            <a:spLocks noChangeArrowheads="1"/>
          </p:cNvSpPr>
          <p:nvPr/>
        </p:nvSpPr>
        <p:spPr bwMode="auto">
          <a:xfrm>
            <a:off x="5105400" y="3000375"/>
            <a:ext cx="307975" cy="3365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462463" y="1625600"/>
            <a:ext cx="3657600" cy="1447800"/>
            <a:chOff x="2736" y="1488"/>
            <a:chExt cx="2304" cy="912"/>
          </a:xfrm>
        </p:grpSpPr>
        <p:sp>
          <p:nvSpPr>
            <p:cNvPr id="33820" name="Line 52"/>
            <p:cNvSpPr>
              <a:spLocks noChangeShapeType="1"/>
            </p:cNvSpPr>
            <p:nvPr/>
          </p:nvSpPr>
          <p:spPr bwMode="auto">
            <a:xfrm flipV="1">
              <a:off x="2784" y="1488"/>
              <a:ext cx="2256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53"/>
            <p:cNvSpPr>
              <a:spLocks noChangeShapeType="1"/>
            </p:cNvSpPr>
            <p:nvPr/>
          </p:nvSpPr>
          <p:spPr bwMode="auto">
            <a:xfrm>
              <a:off x="2736" y="1584"/>
              <a:ext cx="2208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6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24" grpId="0" animBg="1"/>
      <p:bldP spid="75826" grpId="0"/>
      <p:bldP spid="758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659547"/>
          </a:xfrm>
        </p:spPr>
        <p:txBody>
          <a:bodyPr>
            <a:normAutofit fontScale="90000"/>
          </a:bodyPr>
          <a:lstStyle/>
          <a:p>
            <a:r>
              <a:rPr lang="en-US" dirty="0"/>
              <a:t>Symbolic (Soft)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3911600"/>
            <a:ext cx="6537325" cy="279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shell command</a:t>
            </a:r>
            <a:endParaRPr 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ln -s /dirA/name1 /dirB/name2</a:t>
            </a: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is typically implemented using the link system call: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#include&lt;unistd.h&gt;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if (</a:t>
            </a:r>
            <a:r>
              <a:rPr 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symlink(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/dirA/name1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/dirB/name2</a:t>
            </a:r>
            <a:r>
              <a:rPr lang="ja-JP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”</a:t>
            </a:r>
            <a:r>
              <a:rPr lang="en-US" altLang="ja-JP" sz="1600" b="1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r>
              <a:rPr lang="en-US" altLang="ja-JP" sz="1600">
                <a:latin typeface="Courier New" panose="02070309020205020404" pitchFamily="49" charset="0"/>
              </a:rPr>
              <a:t> == 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</a:rPr>
              <a:t>  perror(</a:t>
            </a:r>
            <a:r>
              <a:rPr lang="ja-JP" altLang="en-US" sz="1600">
                <a:latin typeface="Courier New" panose="02070309020205020404" pitchFamily="49" charset="0"/>
              </a:rPr>
              <a:t>“</a:t>
            </a:r>
            <a:r>
              <a:rPr lang="en-US" altLang="ja-JP" sz="1600">
                <a:latin typeface="Courier New" panose="02070309020205020404" pitchFamily="49" charset="0"/>
              </a:rPr>
              <a:t>failed to create symbolic link in /dirB</a:t>
            </a:r>
            <a:r>
              <a:rPr lang="ja-JP" altLang="en-US" sz="1600">
                <a:latin typeface="Courier New" panose="02070309020205020404" pitchFamily="49" charset="0"/>
              </a:rPr>
              <a:t>”</a:t>
            </a:r>
            <a:r>
              <a:rPr lang="en-US" altLang="ja-JP" sz="160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3886200" y="990600"/>
            <a:ext cx="5105400" cy="3200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Times New Roman" panose="02020603050405020304" pitchFamily="18" charset="0"/>
            </a:endParaRPr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5121275" y="1631950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name1</a:t>
            </a:r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4130675" y="1631950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12345</a:t>
            </a:r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5121275" y="1358900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name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4130675" y="1358900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 dirty="0" err="1"/>
              <a:t>inode</a:t>
            </a:r>
            <a:endParaRPr lang="en-US" sz="1200" dirty="0"/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>
            <a:off x="4130675" y="163195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2"/>
          <p:cNvSpPr>
            <a:spLocks noChangeShapeType="1"/>
          </p:cNvSpPr>
          <p:nvPr/>
        </p:nvSpPr>
        <p:spPr bwMode="auto">
          <a:xfrm>
            <a:off x="4130675" y="1905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3"/>
          <p:cNvSpPr>
            <a:spLocks noChangeShapeType="1"/>
          </p:cNvSpPr>
          <p:nvPr/>
        </p:nvSpPr>
        <p:spPr bwMode="auto">
          <a:xfrm>
            <a:off x="4130675" y="1631950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>
            <a:off x="6111875" y="1631950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5"/>
          <p:cNvSpPr>
            <a:spLocks noChangeShapeType="1"/>
          </p:cNvSpPr>
          <p:nvPr/>
        </p:nvSpPr>
        <p:spPr bwMode="auto">
          <a:xfrm>
            <a:off x="5121275" y="1631950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Rectangle 16"/>
          <p:cNvSpPr>
            <a:spLocks noChangeArrowheads="1"/>
          </p:cNvSpPr>
          <p:nvPr/>
        </p:nvSpPr>
        <p:spPr bwMode="auto">
          <a:xfrm>
            <a:off x="4267200" y="3722688"/>
            <a:ext cx="8382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55" name="Rectangle 17"/>
          <p:cNvSpPr>
            <a:spLocks noChangeArrowheads="1"/>
          </p:cNvSpPr>
          <p:nvPr/>
        </p:nvSpPr>
        <p:spPr bwMode="auto">
          <a:xfrm>
            <a:off x="4267200" y="3435350"/>
            <a:ext cx="838200" cy="2873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23567</a:t>
            </a:r>
          </a:p>
        </p:txBody>
      </p:sp>
      <p:sp>
        <p:nvSpPr>
          <p:cNvPr id="35856" name="Rectangle 18"/>
          <p:cNvSpPr>
            <a:spLocks noChangeArrowheads="1"/>
          </p:cNvSpPr>
          <p:nvPr/>
        </p:nvSpPr>
        <p:spPr bwMode="auto">
          <a:xfrm>
            <a:off x="4267200" y="3162300"/>
            <a:ext cx="8382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57" name="Rectangle 19"/>
          <p:cNvSpPr>
            <a:spLocks noChangeArrowheads="1"/>
          </p:cNvSpPr>
          <p:nvPr/>
        </p:nvSpPr>
        <p:spPr bwMode="auto">
          <a:xfrm>
            <a:off x="4267200" y="2889250"/>
            <a:ext cx="8382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1</a:t>
            </a:r>
          </a:p>
        </p:txBody>
      </p:sp>
      <p:sp>
        <p:nvSpPr>
          <p:cNvPr id="35858" name="Rectangle 20"/>
          <p:cNvSpPr>
            <a:spLocks noChangeArrowheads="1"/>
          </p:cNvSpPr>
          <p:nvPr/>
        </p:nvSpPr>
        <p:spPr bwMode="auto">
          <a:xfrm>
            <a:off x="4267200" y="2616200"/>
            <a:ext cx="8382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59" name="Rectangle 21"/>
          <p:cNvSpPr>
            <a:spLocks noChangeArrowheads="1"/>
          </p:cNvSpPr>
          <p:nvPr/>
        </p:nvSpPr>
        <p:spPr bwMode="auto">
          <a:xfrm>
            <a:off x="4267200" y="2133600"/>
            <a:ext cx="838200" cy="482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 dirty="0" err="1"/>
              <a:t>inode</a:t>
            </a:r>
            <a:r>
              <a:rPr lang="en-US" sz="1200" dirty="0"/>
              <a:t> 12345</a:t>
            </a:r>
          </a:p>
        </p:txBody>
      </p:sp>
      <p:sp>
        <p:nvSpPr>
          <p:cNvPr id="35860" name="Line 22"/>
          <p:cNvSpPr>
            <a:spLocks noChangeShapeType="1"/>
          </p:cNvSpPr>
          <p:nvPr/>
        </p:nvSpPr>
        <p:spPr bwMode="auto">
          <a:xfrm>
            <a:off x="4267200" y="261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3"/>
          <p:cNvSpPr>
            <a:spLocks noChangeShapeType="1"/>
          </p:cNvSpPr>
          <p:nvPr/>
        </p:nvSpPr>
        <p:spPr bwMode="auto">
          <a:xfrm>
            <a:off x="4267200" y="28892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4"/>
          <p:cNvSpPr>
            <a:spLocks noChangeShapeType="1"/>
          </p:cNvSpPr>
          <p:nvPr/>
        </p:nvSpPr>
        <p:spPr bwMode="auto">
          <a:xfrm>
            <a:off x="4267200" y="31623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5"/>
          <p:cNvSpPr>
            <a:spLocks noChangeShapeType="1"/>
          </p:cNvSpPr>
          <p:nvPr/>
        </p:nvSpPr>
        <p:spPr bwMode="auto">
          <a:xfrm>
            <a:off x="4267200" y="34353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6"/>
          <p:cNvSpPr>
            <a:spLocks noChangeShapeType="1"/>
          </p:cNvSpPr>
          <p:nvPr/>
        </p:nvSpPr>
        <p:spPr bwMode="auto">
          <a:xfrm>
            <a:off x="4267200" y="37226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7"/>
          <p:cNvSpPr>
            <a:spLocks noChangeShapeType="1"/>
          </p:cNvSpPr>
          <p:nvPr/>
        </p:nvSpPr>
        <p:spPr bwMode="auto">
          <a:xfrm>
            <a:off x="4267200" y="3995738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28"/>
          <p:cNvSpPr>
            <a:spLocks noChangeShapeType="1"/>
          </p:cNvSpPr>
          <p:nvPr/>
        </p:nvSpPr>
        <p:spPr bwMode="auto">
          <a:xfrm>
            <a:off x="5105400" y="2616200"/>
            <a:ext cx="0" cy="1379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29"/>
          <p:cNvSpPr>
            <a:spLocks noChangeShapeType="1"/>
          </p:cNvSpPr>
          <p:nvPr/>
        </p:nvSpPr>
        <p:spPr bwMode="auto">
          <a:xfrm>
            <a:off x="4267200" y="2616200"/>
            <a:ext cx="0" cy="1379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Text Box 30"/>
          <p:cNvSpPr txBox="1">
            <a:spLocks noChangeArrowheads="1"/>
          </p:cNvSpPr>
          <p:nvPr/>
        </p:nvSpPr>
        <p:spPr bwMode="auto">
          <a:xfrm>
            <a:off x="5408613" y="2400300"/>
            <a:ext cx="1079142" cy="27699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/>
              <a:t>block 23567</a:t>
            </a:r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5869" name="Text Box 31"/>
          <p:cNvSpPr txBox="1">
            <a:spLocks noChangeArrowheads="1"/>
          </p:cNvSpPr>
          <p:nvPr/>
        </p:nvSpPr>
        <p:spPr bwMode="auto">
          <a:xfrm>
            <a:off x="5486400" y="2667000"/>
            <a:ext cx="914400" cy="652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200" dirty="0"/>
              <a:t>“</a:t>
            </a:r>
            <a:r>
              <a:rPr lang="en-US" altLang="ja-JP" sz="1200" dirty="0"/>
              <a:t>some</a:t>
            </a:r>
            <a:r>
              <a:rPr lang="en-US" altLang="ja-JP" sz="1200" dirty="0">
                <a:latin typeface="Times New Roman" panose="02020603050405020304" pitchFamily="18" charset="0"/>
              </a:rPr>
              <a:t> </a:t>
            </a:r>
            <a:r>
              <a:rPr lang="en-US" altLang="ja-JP" sz="1200" dirty="0"/>
              <a:t>text in the file…</a:t>
            </a:r>
            <a:r>
              <a:rPr lang="ja-JP" altLang="en-US" sz="1200" dirty="0"/>
              <a:t>”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  <p:cxnSp>
        <p:nvCxnSpPr>
          <p:cNvPr id="35870" name="AutoShape 32"/>
          <p:cNvCxnSpPr>
            <a:cxnSpLocks noChangeShapeType="1"/>
            <a:stCxn id="35855" idx="3"/>
            <a:endCxn id="35869" idx="1"/>
          </p:cNvCxnSpPr>
          <p:nvPr/>
        </p:nvCxnSpPr>
        <p:spPr bwMode="auto">
          <a:xfrm flipV="1">
            <a:off x="5105400" y="2994025"/>
            <a:ext cx="381000" cy="5857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AutoShape 33"/>
          <p:cNvCxnSpPr>
            <a:cxnSpLocks noChangeShapeType="1"/>
            <a:stCxn id="35846" idx="1"/>
            <a:endCxn id="35867" idx="0"/>
          </p:cNvCxnSpPr>
          <p:nvPr/>
        </p:nvCxnSpPr>
        <p:spPr bwMode="auto">
          <a:xfrm rot="10800000" flipH="1" flipV="1">
            <a:off x="4130675" y="1768475"/>
            <a:ext cx="136525" cy="847725"/>
          </a:xfrm>
          <a:prstGeom prst="curvedConnector4">
            <a:avLst>
              <a:gd name="adj1" fmla="val -167440"/>
              <a:gd name="adj2" fmla="val 58051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2" name="Text Box 34"/>
          <p:cNvSpPr txBox="1">
            <a:spLocks noChangeArrowheads="1"/>
          </p:cNvSpPr>
          <p:nvPr/>
        </p:nvSpPr>
        <p:spPr bwMode="auto">
          <a:xfrm>
            <a:off x="4038600" y="1082675"/>
            <a:ext cx="22558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directory entry in </a:t>
            </a:r>
            <a:r>
              <a:rPr lang="en-US" sz="1400">
                <a:latin typeface="Courier New" panose="02070309020205020404" pitchFamily="49" charset="0"/>
              </a:rPr>
              <a:t>/dirA</a:t>
            </a:r>
            <a:endParaRPr lang="en-US" sz="1400"/>
          </a:p>
        </p:txBody>
      </p:sp>
      <p:sp>
        <p:nvSpPr>
          <p:cNvPr id="35873" name="Rectangle 37"/>
          <p:cNvSpPr>
            <a:spLocks noChangeArrowheads="1"/>
          </p:cNvSpPr>
          <p:nvPr/>
        </p:nvSpPr>
        <p:spPr bwMode="auto">
          <a:xfrm>
            <a:off x="7788275" y="1616075"/>
            <a:ext cx="9906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name2</a:t>
            </a:r>
          </a:p>
        </p:txBody>
      </p:sp>
      <p:sp>
        <p:nvSpPr>
          <p:cNvPr id="35874" name="Rectangle 38"/>
          <p:cNvSpPr>
            <a:spLocks noChangeArrowheads="1"/>
          </p:cNvSpPr>
          <p:nvPr/>
        </p:nvSpPr>
        <p:spPr bwMode="auto">
          <a:xfrm>
            <a:off x="6797675" y="1616075"/>
            <a:ext cx="9906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13579</a:t>
            </a:r>
          </a:p>
        </p:txBody>
      </p:sp>
      <p:sp>
        <p:nvSpPr>
          <p:cNvPr id="35875" name="Rectangle 39"/>
          <p:cNvSpPr>
            <a:spLocks noChangeArrowheads="1"/>
          </p:cNvSpPr>
          <p:nvPr/>
        </p:nvSpPr>
        <p:spPr bwMode="auto">
          <a:xfrm>
            <a:off x="7788275" y="1343025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name</a:t>
            </a:r>
          </a:p>
        </p:txBody>
      </p:sp>
      <p:sp>
        <p:nvSpPr>
          <p:cNvPr id="35876" name="Rectangle 40"/>
          <p:cNvSpPr>
            <a:spLocks noChangeArrowheads="1"/>
          </p:cNvSpPr>
          <p:nvPr/>
        </p:nvSpPr>
        <p:spPr bwMode="auto">
          <a:xfrm>
            <a:off x="6797675" y="1343025"/>
            <a:ext cx="990600" cy="27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 dirty="0" err="1"/>
              <a:t>inode</a:t>
            </a:r>
            <a:endParaRPr lang="en-US" sz="1200" dirty="0"/>
          </a:p>
        </p:txBody>
      </p:sp>
      <p:sp>
        <p:nvSpPr>
          <p:cNvPr id="35877" name="Line 41"/>
          <p:cNvSpPr>
            <a:spLocks noChangeShapeType="1"/>
          </p:cNvSpPr>
          <p:nvPr/>
        </p:nvSpPr>
        <p:spPr bwMode="auto">
          <a:xfrm>
            <a:off x="6797675" y="1616075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42"/>
          <p:cNvSpPr>
            <a:spLocks noChangeShapeType="1"/>
          </p:cNvSpPr>
          <p:nvPr/>
        </p:nvSpPr>
        <p:spPr bwMode="auto">
          <a:xfrm>
            <a:off x="6797675" y="1889125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43"/>
          <p:cNvSpPr>
            <a:spLocks noChangeShapeType="1"/>
          </p:cNvSpPr>
          <p:nvPr/>
        </p:nvSpPr>
        <p:spPr bwMode="auto">
          <a:xfrm>
            <a:off x="6797675" y="1616075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Line 44"/>
          <p:cNvSpPr>
            <a:spLocks noChangeShapeType="1"/>
          </p:cNvSpPr>
          <p:nvPr/>
        </p:nvSpPr>
        <p:spPr bwMode="auto">
          <a:xfrm>
            <a:off x="8778875" y="1616075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45"/>
          <p:cNvSpPr>
            <a:spLocks noChangeShapeType="1"/>
          </p:cNvSpPr>
          <p:nvPr/>
        </p:nvSpPr>
        <p:spPr bwMode="auto">
          <a:xfrm>
            <a:off x="7788275" y="1616075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Text Box 46"/>
          <p:cNvSpPr txBox="1">
            <a:spLocks noChangeArrowheads="1"/>
          </p:cNvSpPr>
          <p:nvPr/>
        </p:nvSpPr>
        <p:spPr bwMode="auto">
          <a:xfrm>
            <a:off x="6705600" y="1066800"/>
            <a:ext cx="2255838" cy="304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directory entry in </a:t>
            </a:r>
            <a:r>
              <a:rPr lang="en-US" sz="1400">
                <a:latin typeface="Courier New" panose="02070309020205020404" pitchFamily="49" charset="0"/>
              </a:rPr>
              <a:t>/dirB</a:t>
            </a:r>
            <a:endParaRPr lang="en-US" sz="1400"/>
          </a:p>
        </p:txBody>
      </p:sp>
      <p:cxnSp>
        <p:nvCxnSpPr>
          <p:cNvPr id="35883" name="AutoShape 47"/>
          <p:cNvCxnSpPr>
            <a:cxnSpLocks noChangeShapeType="1"/>
            <a:stCxn id="35879" idx="1"/>
            <a:endCxn id="35897" idx="0"/>
          </p:cNvCxnSpPr>
          <p:nvPr/>
        </p:nvCxnSpPr>
        <p:spPr bwMode="auto">
          <a:xfrm rot="5400000">
            <a:off x="6311900" y="2130425"/>
            <a:ext cx="727075" cy="24447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4" name="Rectangle 49"/>
          <p:cNvSpPr>
            <a:spLocks noChangeArrowheads="1"/>
          </p:cNvSpPr>
          <p:nvPr/>
        </p:nvSpPr>
        <p:spPr bwMode="auto">
          <a:xfrm>
            <a:off x="6553200" y="3722688"/>
            <a:ext cx="8382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85" name="Rectangle 50"/>
          <p:cNvSpPr>
            <a:spLocks noChangeArrowheads="1"/>
          </p:cNvSpPr>
          <p:nvPr/>
        </p:nvSpPr>
        <p:spPr bwMode="auto">
          <a:xfrm>
            <a:off x="6553200" y="3435350"/>
            <a:ext cx="838200" cy="287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3546</a:t>
            </a:r>
          </a:p>
        </p:txBody>
      </p:sp>
      <p:sp>
        <p:nvSpPr>
          <p:cNvPr id="35886" name="Rectangle 51"/>
          <p:cNvSpPr>
            <a:spLocks noChangeArrowheads="1"/>
          </p:cNvSpPr>
          <p:nvPr/>
        </p:nvSpPr>
        <p:spPr bwMode="auto">
          <a:xfrm>
            <a:off x="6553200" y="3162300"/>
            <a:ext cx="8382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87" name="Rectangle 52"/>
          <p:cNvSpPr>
            <a:spLocks noChangeArrowheads="1"/>
          </p:cNvSpPr>
          <p:nvPr/>
        </p:nvSpPr>
        <p:spPr bwMode="auto">
          <a:xfrm>
            <a:off x="6553200" y="2889250"/>
            <a:ext cx="8382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1</a:t>
            </a:r>
          </a:p>
        </p:txBody>
      </p:sp>
      <p:sp>
        <p:nvSpPr>
          <p:cNvPr id="35888" name="Rectangle 53"/>
          <p:cNvSpPr>
            <a:spLocks noChangeArrowheads="1"/>
          </p:cNvSpPr>
          <p:nvPr/>
        </p:nvSpPr>
        <p:spPr bwMode="auto">
          <a:xfrm>
            <a:off x="6553200" y="2616200"/>
            <a:ext cx="838200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/>
              <a:t>…</a:t>
            </a:r>
          </a:p>
        </p:txBody>
      </p:sp>
      <p:sp>
        <p:nvSpPr>
          <p:cNvPr id="35889" name="Rectangle 54"/>
          <p:cNvSpPr>
            <a:spLocks noChangeArrowheads="1"/>
          </p:cNvSpPr>
          <p:nvPr/>
        </p:nvSpPr>
        <p:spPr bwMode="auto">
          <a:xfrm>
            <a:off x="6553200" y="2133600"/>
            <a:ext cx="838200" cy="482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sz="1200" dirty="0" err="1"/>
              <a:t>inode</a:t>
            </a:r>
            <a:r>
              <a:rPr lang="en-US" sz="1200" dirty="0"/>
              <a:t> 13579</a:t>
            </a:r>
          </a:p>
        </p:txBody>
      </p:sp>
      <p:sp>
        <p:nvSpPr>
          <p:cNvPr id="35890" name="Line 55"/>
          <p:cNvSpPr>
            <a:spLocks noChangeShapeType="1"/>
          </p:cNvSpPr>
          <p:nvPr/>
        </p:nvSpPr>
        <p:spPr bwMode="auto">
          <a:xfrm>
            <a:off x="6553200" y="2616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6"/>
          <p:cNvSpPr>
            <a:spLocks noChangeShapeType="1"/>
          </p:cNvSpPr>
          <p:nvPr/>
        </p:nvSpPr>
        <p:spPr bwMode="auto">
          <a:xfrm>
            <a:off x="6553200" y="28892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Line 57"/>
          <p:cNvSpPr>
            <a:spLocks noChangeShapeType="1"/>
          </p:cNvSpPr>
          <p:nvPr/>
        </p:nvSpPr>
        <p:spPr bwMode="auto">
          <a:xfrm>
            <a:off x="6553200" y="31623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Line 58"/>
          <p:cNvSpPr>
            <a:spLocks noChangeShapeType="1"/>
          </p:cNvSpPr>
          <p:nvPr/>
        </p:nvSpPr>
        <p:spPr bwMode="auto">
          <a:xfrm>
            <a:off x="6553200" y="34353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Line 59"/>
          <p:cNvSpPr>
            <a:spLocks noChangeShapeType="1"/>
          </p:cNvSpPr>
          <p:nvPr/>
        </p:nvSpPr>
        <p:spPr bwMode="auto">
          <a:xfrm>
            <a:off x="6553200" y="37226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5" name="Line 60"/>
          <p:cNvSpPr>
            <a:spLocks noChangeShapeType="1"/>
          </p:cNvSpPr>
          <p:nvPr/>
        </p:nvSpPr>
        <p:spPr bwMode="auto">
          <a:xfrm>
            <a:off x="6553200" y="3995738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61"/>
          <p:cNvSpPr>
            <a:spLocks noChangeShapeType="1"/>
          </p:cNvSpPr>
          <p:nvPr/>
        </p:nvSpPr>
        <p:spPr bwMode="auto">
          <a:xfrm>
            <a:off x="7391400" y="2616200"/>
            <a:ext cx="0" cy="1379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Line 62"/>
          <p:cNvSpPr>
            <a:spLocks noChangeShapeType="1"/>
          </p:cNvSpPr>
          <p:nvPr/>
        </p:nvSpPr>
        <p:spPr bwMode="auto">
          <a:xfrm>
            <a:off x="6553200" y="2616200"/>
            <a:ext cx="0" cy="1379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Text Box 63"/>
          <p:cNvSpPr txBox="1">
            <a:spLocks noChangeArrowheads="1"/>
          </p:cNvSpPr>
          <p:nvPr/>
        </p:nvSpPr>
        <p:spPr bwMode="auto">
          <a:xfrm>
            <a:off x="7694613" y="2400300"/>
            <a:ext cx="984565" cy="27699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200"/>
              <a:t>block 3546</a:t>
            </a:r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5899" name="Text Box 64"/>
          <p:cNvSpPr txBox="1">
            <a:spLocks noChangeArrowheads="1"/>
          </p:cNvSpPr>
          <p:nvPr/>
        </p:nvSpPr>
        <p:spPr bwMode="auto">
          <a:xfrm>
            <a:off x="7772400" y="2667000"/>
            <a:ext cx="91440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200"/>
              <a:t>“</a:t>
            </a:r>
            <a:r>
              <a:rPr lang="en-US" altLang="ja-JP" sz="1200"/>
              <a:t>/dirA/name1</a:t>
            </a:r>
            <a:r>
              <a:rPr lang="ja-JP" altLang="en-US" sz="1200"/>
              <a:t>”</a:t>
            </a:r>
            <a:endParaRPr lang="en-US" sz="1200">
              <a:latin typeface="Times New Roman" panose="02020603050405020304" pitchFamily="18" charset="0"/>
            </a:endParaRPr>
          </a:p>
        </p:txBody>
      </p:sp>
      <p:cxnSp>
        <p:nvCxnSpPr>
          <p:cNvPr id="35900" name="AutoShape 65"/>
          <p:cNvCxnSpPr>
            <a:cxnSpLocks noChangeShapeType="1"/>
            <a:stCxn id="35885" idx="3"/>
            <a:endCxn id="35899" idx="1"/>
          </p:cNvCxnSpPr>
          <p:nvPr/>
        </p:nvCxnSpPr>
        <p:spPr bwMode="auto">
          <a:xfrm flipV="1">
            <a:off x="7391400" y="2901950"/>
            <a:ext cx="381000" cy="6778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01" name="AutoShape 67"/>
          <p:cNvCxnSpPr>
            <a:cxnSpLocks noChangeShapeType="1"/>
            <a:stCxn id="35899" idx="3"/>
            <a:endCxn id="35852" idx="1"/>
          </p:cNvCxnSpPr>
          <p:nvPr/>
        </p:nvCxnSpPr>
        <p:spPr bwMode="auto">
          <a:xfrm flipH="1" flipV="1">
            <a:off x="6111875" y="1905000"/>
            <a:ext cx="2574925" cy="996950"/>
          </a:xfrm>
          <a:prstGeom prst="curvedConnector4">
            <a:avLst>
              <a:gd name="adj1" fmla="val -4935"/>
              <a:gd name="adj2" fmla="val 86463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02" name="AutoShape 85"/>
          <p:cNvSpPr>
            <a:spLocks noChangeArrowheads="1"/>
          </p:cNvSpPr>
          <p:nvPr/>
        </p:nvSpPr>
        <p:spPr bwMode="auto">
          <a:xfrm>
            <a:off x="1752600" y="1828800"/>
            <a:ext cx="1600200" cy="762000"/>
          </a:xfrm>
          <a:prstGeom prst="wedgeEllipseCallout">
            <a:avLst>
              <a:gd name="adj1" fmla="val 115528"/>
              <a:gd name="adj2" fmla="val 10796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400"/>
              <a:t>Only count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400"/>
              <a:t>hard links!</a:t>
            </a:r>
            <a:endParaRPr 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2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File Systems?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600200"/>
            <a:ext cx="72009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main subject is non-volatile storage, e.g.,</a:t>
            </a:r>
          </a:p>
          <a:p>
            <a:pPr lvl="1"/>
            <a:r>
              <a:rPr lang="en-US" dirty="0"/>
              <a:t>Magnetic disk</a:t>
            </a:r>
          </a:p>
          <a:p>
            <a:pPr lvl="1"/>
            <a:r>
              <a:rPr lang="en-US" dirty="0"/>
              <a:t>Tape drives</a:t>
            </a:r>
          </a:p>
          <a:p>
            <a:pPr lvl="1"/>
            <a:r>
              <a:rPr lang="en-US" dirty="0"/>
              <a:t>Flash disks</a:t>
            </a:r>
          </a:p>
          <a:p>
            <a:pPr lvl="1"/>
            <a:r>
              <a:rPr lang="en-US" dirty="0"/>
              <a:t>SSDs</a:t>
            </a:r>
          </a:p>
          <a:p>
            <a:r>
              <a:rPr lang="en-US" dirty="0"/>
              <a:t>These retain data between shutdown and reboots</a:t>
            </a:r>
          </a:p>
          <a:p>
            <a:pPr lvl="1"/>
            <a:r>
              <a:rPr lang="en-US" dirty="0"/>
              <a:t>Important for keeping the OS, programs, and user data</a:t>
            </a:r>
          </a:p>
          <a:p>
            <a:r>
              <a:rPr lang="en-US" dirty="0"/>
              <a:t>But these devices have unique characteristics and limitations not found in main memory</a:t>
            </a:r>
          </a:p>
          <a:p>
            <a:pPr lvl="1"/>
            <a:r>
              <a:rPr lang="en-US" dirty="0"/>
              <a:t>First, they </a:t>
            </a:r>
            <a:r>
              <a:rPr lang="en-US" dirty="0">
                <a:solidFill>
                  <a:srgbClr val="FF0000"/>
                </a:solidFill>
              </a:rPr>
              <a:t>do not allow random accesses </a:t>
            </a:r>
            <a:r>
              <a:rPr lang="en-US" dirty="0"/>
              <a:t>to individual bytes – only allow block level access (512 bytes or multiple)</a:t>
            </a:r>
          </a:p>
          <a:p>
            <a:pPr lvl="1"/>
            <a:r>
              <a:rPr lang="en-US" dirty="0"/>
              <a:t>Second, </a:t>
            </a:r>
            <a:r>
              <a:rPr lang="en-US" dirty="0">
                <a:solidFill>
                  <a:srgbClr val="FF0000"/>
                </a:solidFill>
              </a:rPr>
              <a:t>accesses are much slower </a:t>
            </a:r>
            <a:r>
              <a:rPr lang="en-US" dirty="0"/>
              <a:t>(10ms compared to 0.1ms of memory)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4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r>
              <a:rPr lang="en-US" dirty="0"/>
              <a:t>Links: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58449-3303-42CD-BFF5-3B6F98FF7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295400"/>
            <a:ext cx="7839075" cy="4762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82CF14-5462-4D3F-8884-67070E1F91F3}"/>
              </a:ext>
            </a:extLst>
          </p:cNvPr>
          <p:cNvSpPr/>
          <p:nvPr/>
        </p:nvSpPr>
        <p:spPr>
          <a:xfrm>
            <a:off x="5562600" y="41910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EF5871-282A-440E-AAD9-80802E3D8C50}"/>
              </a:ext>
            </a:extLst>
          </p:cNvPr>
          <p:cNvSpPr/>
          <p:nvPr/>
        </p:nvSpPr>
        <p:spPr>
          <a:xfrm>
            <a:off x="5638799" y="5829300"/>
            <a:ext cx="2852737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7A25CD-3E71-4AE6-9370-9C35885A4246}"/>
              </a:ext>
            </a:extLst>
          </p:cNvPr>
          <p:cNvSpPr/>
          <p:nvPr/>
        </p:nvSpPr>
        <p:spPr>
          <a:xfrm>
            <a:off x="533399" y="5829300"/>
            <a:ext cx="28956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AF73-E13A-4C2D-8F93-3300F3C4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53568"/>
          </a:xfrm>
        </p:spPr>
        <p:txBody>
          <a:bodyPr/>
          <a:lstStyle/>
          <a:p>
            <a:r>
              <a:rPr lang="en-US" dirty="0"/>
              <a:t>Files: Big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2AA69-BB95-4EEA-90D2-C8A088B7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105AC-7115-4358-A230-0360611D1C82}"/>
              </a:ext>
            </a:extLst>
          </p:cNvPr>
          <p:cNvSpPr/>
          <p:nvPr/>
        </p:nvSpPr>
        <p:spPr>
          <a:xfrm>
            <a:off x="609600" y="3901439"/>
            <a:ext cx="1143000" cy="59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</a:t>
            </a:r>
            <a:br>
              <a:rPr lang="en-US" sz="1600" dirty="0"/>
            </a:br>
            <a:r>
              <a:rPr lang="en-US" sz="1600" dirty="0"/>
              <a:t>PID: 1520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2A7C0-ED99-425E-A1C3-095E1BFA9CB4}"/>
              </a:ext>
            </a:extLst>
          </p:cNvPr>
          <p:cNvSpPr/>
          <p:nvPr/>
        </p:nvSpPr>
        <p:spPr>
          <a:xfrm>
            <a:off x="615193" y="2793803"/>
            <a:ext cx="1143000" cy="59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</a:t>
            </a:r>
            <a:r>
              <a:rPr lang="en-US" dirty="0"/>
              <a:t> PID: 1412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1F8326-1605-455C-B4CB-3CE9158020CE}"/>
              </a:ext>
            </a:extLst>
          </p:cNvPr>
          <p:cNvSpPr/>
          <p:nvPr/>
        </p:nvSpPr>
        <p:spPr>
          <a:xfrm>
            <a:off x="381000" y="1752600"/>
            <a:ext cx="1714500" cy="547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25D658-B774-464C-9603-0D27043F7016}"/>
              </a:ext>
            </a:extLst>
          </p:cNvPr>
          <p:cNvCxnSpPr/>
          <p:nvPr/>
        </p:nvCxnSpPr>
        <p:spPr>
          <a:xfrm>
            <a:off x="2209800" y="1737361"/>
            <a:ext cx="0" cy="44348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D07EFA-9656-46DF-A6E1-B0BDF7B5ADA9}"/>
              </a:ext>
            </a:extLst>
          </p:cNvPr>
          <p:cNvCxnSpPr/>
          <p:nvPr/>
        </p:nvCxnSpPr>
        <p:spPr>
          <a:xfrm>
            <a:off x="6324600" y="1737361"/>
            <a:ext cx="0" cy="44348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5A869E0-4FBF-43EB-9A10-3200CECFF619}"/>
              </a:ext>
            </a:extLst>
          </p:cNvPr>
          <p:cNvSpPr/>
          <p:nvPr/>
        </p:nvSpPr>
        <p:spPr>
          <a:xfrm>
            <a:off x="3048000" y="1752600"/>
            <a:ext cx="2143545" cy="547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Space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6E64B1-442F-49B2-98B8-56A2D1040421}"/>
              </a:ext>
            </a:extLst>
          </p:cNvPr>
          <p:cNvSpPr/>
          <p:nvPr/>
        </p:nvSpPr>
        <p:spPr>
          <a:xfrm>
            <a:off x="6429814" y="1744910"/>
            <a:ext cx="1714500" cy="547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Drive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42B408-A5BE-4168-8F3F-5DCD50AAB494}"/>
              </a:ext>
            </a:extLst>
          </p:cNvPr>
          <p:cNvSpPr/>
          <p:nvPr/>
        </p:nvSpPr>
        <p:spPr>
          <a:xfrm>
            <a:off x="6429814" y="2753482"/>
            <a:ext cx="2514557" cy="669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A3C12-4C36-414A-9A74-D7A175B89D0A}"/>
              </a:ext>
            </a:extLst>
          </p:cNvPr>
          <p:cNvSpPr/>
          <p:nvPr/>
        </p:nvSpPr>
        <p:spPr>
          <a:xfrm>
            <a:off x="6796307" y="2753481"/>
            <a:ext cx="290294" cy="669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inode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97957-FE28-428F-98F7-E6AD1FA2BB75}"/>
              </a:ext>
            </a:extLst>
          </p:cNvPr>
          <p:cNvSpPr/>
          <p:nvPr/>
        </p:nvSpPr>
        <p:spPr>
          <a:xfrm>
            <a:off x="7617971" y="2753481"/>
            <a:ext cx="290294" cy="669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F6257-DA74-4EB9-87A8-356F5AE41572}"/>
              </a:ext>
            </a:extLst>
          </p:cNvPr>
          <p:cNvSpPr/>
          <p:nvPr/>
        </p:nvSpPr>
        <p:spPr>
          <a:xfrm>
            <a:off x="7906776" y="2753480"/>
            <a:ext cx="290294" cy="669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CB479F-9E46-41B7-BED2-99ABD2FD44DE}"/>
              </a:ext>
            </a:extLst>
          </p:cNvPr>
          <p:cNvSpPr/>
          <p:nvPr/>
        </p:nvSpPr>
        <p:spPr>
          <a:xfrm>
            <a:off x="8197070" y="2753479"/>
            <a:ext cx="290294" cy="669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F99ECBE-4EE1-4969-8CF2-A05B8C87D01C}"/>
              </a:ext>
            </a:extLst>
          </p:cNvPr>
          <p:cNvCxnSpPr>
            <a:stCxn id="16" idx="2"/>
            <a:endCxn id="17" idx="2"/>
          </p:cNvCxnSpPr>
          <p:nvPr/>
        </p:nvCxnSpPr>
        <p:spPr>
          <a:xfrm rot="16200000" flipH="1">
            <a:off x="7352286" y="3012574"/>
            <a:ext cx="12700" cy="8216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01BF45D-36AC-469B-A810-52EDE8E84C7F}"/>
              </a:ext>
            </a:extLst>
          </p:cNvPr>
          <p:cNvCxnSpPr>
            <a:cxnSpLocks/>
            <a:stCxn id="16" idx="2"/>
            <a:endCxn id="18" idx="2"/>
          </p:cNvCxnSpPr>
          <p:nvPr/>
        </p:nvCxnSpPr>
        <p:spPr>
          <a:xfrm rot="5400000" flipH="1" flipV="1">
            <a:off x="7496687" y="2868171"/>
            <a:ext cx="1" cy="111046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6CDAAB7-7E7D-46FA-8E87-B7E67B378BC4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 rot="5400000" flipH="1" flipV="1">
            <a:off x="7641834" y="2723023"/>
            <a:ext cx="2" cy="1400763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E71DF9-8CF9-48D3-B820-1CC64CD49E5C}"/>
              </a:ext>
            </a:extLst>
          </p:cNvPr>
          <p:cNvSpPr txBox="1"/>
          <p:nvPr/>
        </p:nvSpPr>
        <p:spPr>
          <a:xfrm>
            <a:off x="2437672" y="2393526"/>
            <a:ext cx="68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Desc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8F0150-9583-4EBF-B8F2-C9F140238EAD}"/>
              </a:ext>
            </a:extLst>
          </p:cNvPr>
          <p:cNvSpPr txBox="1"/>
          <p:nvPr/>
        </p:nvSpPr>
        <p:spPr>
          <a:xfrm>
            <a:off x="3464375" y="2383040"/>
            <a:ext cx="1412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File Table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E1A656-221E-49C3-B08B-920D28E0C19E}"/>
              </a:ext>
            </a:extLst>
          </p:cNvPr>
          <p:cNvSpPr txBox="1"/>
          <p:nvPr/>
        </p:nvSpPr>
        <p:spPr>
          <a:xfrm>
            <a:off x="5066354" y="2393526"/>
            <a:ext cx="1072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V-node 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281754-2B23-4861-ACD6-0EAC59945A41}"/>
              </a:ext>
            </a:extLst>
          </p:cNvPr>
          <p:cNvCxnSpPr>
            <a:cxnSpLocks/>
          </p:cNvCxnSpPr>
          <p:nvPr/>
        </p:nvCxnSpPr>
        <p:spPr>
          <a:xfrm>
            <a:off x="3125766" y="2393526"/>
            <a:ext cx="4895" cy="385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7BE749-0090-4C07-9F1D-2FBFDFB48D67}"/>
              </a:ext>
            </a:extLst>
          </p:cNvPr>
          <p:cNvCxnSpPr>
            <a:cxnSpLocks/>
          </p:cNvCxnSpPr>
          <p:nvPr/>
        </p:nvCxnSpPr>
        <p:spPr>
          <a:xfrm>
            <a:off x="4876800" y="2383040"/>
            <a:ext cx="0" cy="378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474047-ADFE-4742-B5A6-76F2A2AC5CA9}"/>
              </a:ext>
            </a:extLst>
          </p:cNvPr>
          <p:cNvCxnSpPr>
            <a:cxnSpLocks/>
          </p:cNvCxnSpPr>
          <p:nvPr/>
        </p:nvCxnSpPr>
        <p:spPr>
          <a:xfrm>
            <a:off x="2437672" y="2393526"/>
            <a:ext cx="0" cy="385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FD92AB-10BF-453A-9D3E-2BD8C8DE2659}"/>
              </a:ext>
            </a:extLst>
          </p:cNvPr>
          <p:cNvGrpSpPr/>
          <p:nvPr/>
        </p:nvGrpSpPr>
        <p:grpSpPr>
          <a:xfrm>
            <a:off x="2437300" y="3282620"/>
            <a:ext cx="693361" cy="1191310"/>
            <a:chOff x="2437300" y="3282620"/>
            <a:chExt cx="693361" cy="119131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5F2651-83FF-40C2-BF8C-EE252F456E1D}"/>
                </a:ext>
              </a:extLst>
            </p:cNvPr>
            <p:cNvSpPr/>
            <p:nvPr/>
          </p:nvSpPr>
          <p:spPr>
            <a:xfrm>
              <a:off x="2437300" y="3282620"/>
              <a:ext cx="693361" cy="119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1520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615F058-19FB-40B1-AB69-3C9EB65D3A56}"/>
                </a:ext>
              </a:extLst>
            </p:cNvPr>
            <p:cNvSpPr/>
            <p:nvPr/>
          </p:nvSpPr>
          <p:spPr>
            <a:xfrm>
              <a:off x="2567436" y="3584690"/>
              <a:ext cx="368777" cy="181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642A48-C09C-4D50-82ED-CE896B95C3BE}"/>
                </a:ext>
              </a:extLst>
            </p:cNvPr>
            <p:cNvSpPr/>
            <p:nvPr/>
          </p:nvSpPr>
          <p:spPr>
            <a:xfrm>
              <a:off x="2567436" y="3761289"/>
              <a:ext cx="368777" cy="1768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43ACD7-48F0-489C-8FE1-6865D664F804}"/>
                </a:ext>
              </a:extLst>
            </p:cNvPr>
            <p:cNvSpPr/>
            <p:nvPr/>
          </p:nvSpPr>
          <p:spPr>
            <a:xfrm>
              <a:off x="2569976" y="3937888"/>
              <a:ext cx="368777" cy="1768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54CA4E-50EE-43F0-AED2-C26030F55732}"/>
                </a:ext>
              </a:extLst>
            </p:cNvPr>
            <p:cNvSpPr/>
            <p:nvPr/>
          </p:nvSpPr>
          <p:spPr>
            <a:xfrm>
              <a:off x="2570169" y="4109384"/>
              <a:ext cx="368777" cy="1768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6E74EC-7D5B-49D2-B8FD-B1712D2E6774}"/>
              </a:ext>
            </a:extLst>
          </p:cNvPr>
          <p:cNvGrpSpPr/>
          <p:nvPr/>
        </p:nvGrpSpPr>
        <p:grpSpPr>
          <a:xfrm>
            <a:off x="2452674" y="4773660"/>
            <a:ext cx="693361" cy="1191310"/>
            <a:chOff x="2437300" y="3282620"/>
            <a:chExt cx="693361" cy="11913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FCA1327-C065-488F-882C-2F915B5D9A4B}"/>
                </a:ext>
              </a:extLst>
            </p:cNvPr>
            <p:cNvSpPr/>
            <p:nvPr/>
          </p:nvSpPr>
          <p:spPr>
            <a:xfrm>
              <a:off x="2437300" y="3282620"/>
              <a:ext cx="693361" cy="119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1412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17F7427-6247-4565-B328-A3A289AFB018}"/>
                </a:ext>
              </a:extLst>
            </p:cNvPr>
            <p:cNvSpPr/>
            <p:nvPr/>
          </p:nvSpPr>
          <p:spPr>
            <a:xfrm>
              <a:off x="2567436" y="3584690"/>
              <a:ext cx="368777" cy="181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5E303B-B2C7-4043-854A-AA34F348E402}"/>
                </a:ext>
              </a:extLst>
            </p:cNvPr>
            <p:cNvSpPr/>
            <p:nvPr/>
          </p:nvSpPr>
          <p:spPr>
            <a:xfrm>
              <a:off x="2567436" y="3761289"/>
              <a:ext cx="368777" cy="1768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B84E3E9-D672-45EE-9C7D-17C26B5CF349}"/>
                </a:ext>
              </a:extLst>
            </p:cNvPr>
            <p:cNvSpPr/>
            <p:nvPr/>
          </p:nvSpPr>
          <p:spPr>
            <a:xfrm>
              <a:off x="2569976" y="3937888"/>
              <a:ext cx="368777" cy="1768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26B35BE-3B97-4870-BEAC-C6A0A826FC07}"/>
              </a:ext>
            </a:extLst>
          </p:cNvPr>
          <p:cNvGrpSpPr/>
          <p:nvPr/>
        </p:nvGrpSpPr>
        <p:grpSpPr>
          <a:xfrm>
            <a:off x="3471322" y="3112019"/>
            <a:ext cx="1405478" cy="1191310"/>
            <a:chOff x="2327562" y="3264986"/>
            <a:chExt cx="802104" cy="119131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7FBF36-55AA-4078-8213-F8180332FF43}"/>
                </a:ext>
              </a:extLst>
            </p:cNvPr>
            <p:cNvSpPr/>
            <p:nvPr/>
          </p:nvSpPr>
          <p:spPr>
            <a:xfrm>
              <a:off x="2327562" y="3264986"/>
              <a:ext cx="802104" cy="119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Mode</a:t>
              </a:r>
              <a:br>
                <a:rPr lang="en-US" sz="1600" dirty="0"/>
              </a:br>
              <a:r>
                <a:rPr lang="en-US" sz="1600" dirty="0"/>
                <a:t>Offset</a:t>
              </a:r>
              <a:br>
                <a:rPr lang="en-US" sz="1600" dirty="0"/>
              </a:br>
              <a:r>
                <a:rPr lang="en-US" sz="1600" dirty="0" err="1"/>
                <a:t>vNod</a:t>
              </a:r>
              <a:r>
                <a:rPr lang="en-US" sz="1600" dirty="0"/>
                <a:t> </a:t>
              </a:r>
              <a:r>
                <a:rPr lang="en-US" sz="1600" dirty="0" err="1"/>
                <a:t>ptr</a:t>
              </a:r>
              <a:br>
                <a:rPr lang="en-US" sz="1600" dirty="0"/>
              </a:br>
              <a:r>
                <a:rPr lang="en-US" sz="1600" dirty="0" err="1"/>
                <a:t>Refcount</a:t>
              </a:r>
              <a:endParaRPr lang="en-US" sz="16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261CE5-83E7-4925-BA1F-ED44D037D3E0}"/>
                </a:ext>
              </a:extLst>
            </p:cNvPr>
            <p:cNvSpPr/>
            <p:nvPr/>
          </p:nvSpPr>
          <p:spPr>
            <a:xfrm>
              <a:off x="2812568" y="3388055"/>
              <a:ext cx="296844" cy="1939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52DC21-7C4F-44AF-80BD-E4B3CDC01AF4}"/>
                </a:ext>
              </a:extLst>
            </p:cNvPr>
            <p:cNvSpPr/>
            <p:nvPr/>
          </p:nvSpPr>
          <p:spPr>
            <a:xfrm>
              <a:off x="2812568" y="3664614"/>
              <a:ext cx="307100" cy="1676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5D83B03-5CF2-44A9-A9CA-DADE0689E8BD}"/>
                </a:ext>
              </a:extLst>
            </p:cNvPr>
            <p:cNvSpPr/>
            <p:nvPr/>
          </p:nvSpPr>
          <p:spPr>
            <a:xfrm>
              <a:off x="2892895" y="3931686"/>
              <a:ext cx="232590" cy="1836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799BDA-79C2-404A-B2F6-9F32AAC55069}"/>
                </a:ext>
              </a:extLst>
            </p:cNvPr>
            <p:cNvSpPr/>
            <p:nvPr/>
          </p:nvSpPr>
          <p:spPr>
            <a:xfrm>
              <a:off x="2906846" y="4200724"/>
              <a:ext cx="222820" cy="238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368C43-87D4-4876-B275-3935A5A39B23}"/>
              </a:ext>
            </a:extLst>
          </p:cNvPr>
          <p:cNvGrpSpPr/>
          <p:nvPr/>
        </p:nvGrpSpPr>
        <p:grpSpPr>
          <a:xfrm>
            <a:off x="3464375" y="4538466"/>
            <a:ext cx="1405478" cy="1191310"/>
            <a:chOff x="2327562" y="3264986"/>
            <a:chExt cx="802104" cy="11913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2A78B84-2DBB-4641-9475-B98BFB2FFCA9}"/>
                </a:ext>
              </a:extLst>
            </p:cNvPr>
            <p:cNvSpPr/>
            <p:nvPr/>
          </p:nvSpPr>
          <p:spPr>
            <a:xfrm>
              <a:off x="2327562" y="3264986"/>
              <a:ext cx="802104" cy="119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Mode</a:t>
              </a:r>
              <a:br>
                <a:rPr lang="en-US" dirty="0"/>
              </a:br>
              <a:r>
                <a:rPr lang="en-US" dirty="0"/>
                <a:t>Offset</a:t>
              </a:r>
              <a:br>
                <a:rPr lang="en-US" dirty="0"/>
              </a:br>
              <a:r>
                <a:rPr lang="en-US" dirty="0" err="1"/>
                <a:t>vNod</a:t>
              </a:r>
              <a:r>
                <a:rPr lang="en-US" dirty="0"/>
                <a:t> </a:t>
              </a:r>
              <a:r>
                <a:rPr lang="en-US" dirty="0" err="1"/>
                <a:t>ptr</a:t>
              </a:r>
              <a:br>
                <a:rPr lang="en-US" dirty="0"/>
              </a:br>
              <a:r>
                <a:rPr lang="en-US" dirty="0" err="1"/>
                <a:t>Refcount</a:t>
              </a:r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C0F9DF7-03A9-48E2-AE5D-70B83CF0F201}"/>
                </a:ext>
              </a:extLst>
            </p:cNvPr>
            <p:cNvSpPr/>
            <p:nvPr/>
          </p:nvSpPr>
          <p:spPr>
            <a:xfrm>
              <a:off x="2735694" y="3388055"/>
              <a:ext cx="337994" cy="1771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BA582F9-4E27-42D0-BC82-F550D71816EC}"/>
                </a:ext>
              </a:extLst>
            </p:cNvPr>
            <p:cNvSpPr/>
            <p:nvPr/>
          </p:nvSpPr>
          <p:spPr>
            <a:xfrm>
              <a:off x="2779181" y="3622485"/>
              <a:ext cx="307100" cy="238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4C6669-B728-455D-BBC7-ECF17BCF8FCA}"/>
                </a:ext>
              </a:extLst>
            </p:cNvPr>
            <p:cNvSpPr/>
            <p:nvPr/>
          </p:nvSpPr>
          <p:spPr>
            <a:xfrm>
              <a:off x="2866156" y="3931686"/>
              <a:ext cx="232590" cy="1836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2AD51C5-053F-4437-81B2-B8FB6EEE8F1F}"/>
                </a:ext>
              </a:extLst>
            </p:cNvPr>
            <p:cNvSpPr/>
            <p:nvPr/>
          </p:nvSpPr>
          <p:spPr>
            <a:xfrm>
              <a:off x="2866156" y="4200724"/>
              <a:ext cx="222820" cy="238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DF1DAE-DCE3-475A-BF28-AF6869C2C173}"/>
              </a:ext>
            </a:extLst>
          </p:cNvPr>
          <p:cNvCxnSpPr>
            <a:cxnSpLocks/>
          </p:cNvCxnSpPr>
          <p:nvPr/>
        </p:nvCxnSpPr>
        <p:spPr>
          <a:xfrm>
            <a:off x="3464375" y="2408749"/>
            <a:ext cx="0" cy="378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BCC83E0-218E-4D39-B8E5-468A5DBD23AB}"/>
              </a:ext>
            </a:extLst>
          </p:cNvPr>
          <p:cNvSpPr/>
          <p:nvPr/>
        </p:nvSpPr>
        <p:spPr>
          <a:xfrm>
            <a:off x="2580969" y="5600424"/>
            <a:ext cx="368777" cy="176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6D2EB16-C10E-49B7-A07A-7F83AA0FFF06}"/>
              </a:ext>
            </a:extLst>
          </p:cNvPr>
          <p:cNvCxnSpPr>
            <a:stCxn id="40" idx="3"/>
            <a:endCxn id="52" idx="1"/>
          </p:cNvCxnSpPr>
          <p:nvPr/>
        </p:nvCxnSpPr>
        <p:spPr>
          <a:xfrm flipV="1">
            <a:off x="2938946" y="3707674"/>
            <a:ext cx="532376" cy="490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3606E0A-7D68-46AB-914F-8002219EFDF0}"/>
              </a:ext>
            </a:extLst>
          </p:cNvPr>
          <p:cNvCxnSpPr>
            <a:cxnSpLocks/>
            <a:stCxn id="65" idx="3"/>
            <a:endCxn id="58" idx="1"/>
          </p:cNvCxnSpPr>
          <p:nvPr/>
        </p:nvCxnSpPr>
        <p:spPr>
          <a:xfrm flipV="1">
            <a:off x="2949746" y="5134121"/>
            <a:ext cx="514629" cy="55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C4CA683-00AD-4F27-9BC4-D3F07AEB39D5}"/>
              </a:ext>
            </a:extLst>
          </p:cNvPr>
          <p:cNvGrpSpPr/>
          <p:nvPr/>
        </p:nvGrpSpPr>
        <p:grpSpPr>
          <a:xfrm>
            <a:off x="5018007" y="3112018"/>
            <a:ext cx="1228780" cy="1426447"/>
            <a:chOff x="2327562" y="3264985"/>
            <a:chExt cx="802104" cy="14264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C5BC26-94B5-4B0D-87E8-93D31EDCE267}"/>
                </a:ext>
              </a:extLst>
            </p:cNvPr>
            <p:cNvSpPr/>
            <p:nvPr/>
          </p:nvSpPr>
          <p:spPr>
            <a:xfrm>
              <a:off x="2327562" y="3264985"/>
              <a:ext cx="802104" cy="14264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Type</a:t>
              </a:r>
              <a:br>
                <a:rPr lang="en-US" dirty="0"/>
              </a:br>
              <a:r>
                <a:rPr lang="en-US" dirty="0"/>
                <a:t>Access</a:t>
              </a:r>
              <a:br>
                <a:rPr lang="en-US" dirty="0"/>
              </a:br>
              <a:r>
                <a:rPr lang="en-US" dirty="0"/>
                <a:t>Size</a:t>
              </a:r>
              <a:br>
                <a:rPr lang="en-US" dirty="0"/>
              </a:br>
              <a:r>
                <a:rPr lang="en-US" dirty="0" err="1"/>
                <a:t>Refcnt</a:t>
              </a:r>
              <a:endParaRPr lang="en-US" dirty="0"/>
            </a:p>
            <a:p>
              <a:r>
                <a:rPr lang="en-US" dirty="0"/>
                <a:t>Inode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03DD481-9042-4B11-A106-E982811B4760}"/>
                </a:ext>
              </a:extLst>
            </p:cNvPr>
            <p:cNvSpPr/>
            <p:nvPr/>
          </p:nvSpPr>
          <p:spPr>
            <a:xfrm>
              <a:off x="2812568" y="3388055"/>
              <a:ext cx="296844" cy="1939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reg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F1B179E-0590-490F-AF9B-47F6D1429081}"/>
                </a:ext>
              </a:extLst>
            </p:cNvPr>
            <p:cNvSpPr/>
            <p:nvPr/>
          </p:nvSpPr>
          <p:spPr>
            <a:xfrm>
              <a:off x="2812568" y="3664614"/>
              <a:ext cx="307100" cy="2043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B9FC0B-172D-4C9F-A505-BD35F8D3E084}"/>
                </a:ext>
              </a:extLst>
            </p:cNvPr>
            <p:cNvSpPr/>
            <p:nvPr/>
          </p:nvSpPr>
          <p:spPr>
            <a:xfrm>
              <a:off x="2818386" y="3931686"/>
              <a:ext cx="307100" cy="196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55872D-A82B-49E7-866E-EF3DFF684A03}"/>
                </a:ext>
              </a:extLst>
            </p:cNvPr>
            <p:cNvSpPr/>
            <p:nvPr/>
          </p:nvSpPr>
          <p:spPr>
            <a:xfrm>
              <a:off x="2812568" y="4200725"/>
              <a:ext cx="317098" cy="1928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2CEB2FC-3CB2-4323-BF1E-648426B6D9CA}"/>
              </a:ext>
            </a:extLst>
          </p:cNvPr>
          <p:cNvSpPr/>
          <p:nvPr/>
        </p:nvSpPr>
        <p:spPr>
          <a:xfrm>
            <a:off x="5761010" y="4312789"/>
            <a:ext cx="485777" cy="192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B1482AE-0523-4724-A684-93F5CB09523D}"/>
              </a:ext>
            </a:extLst>
          </p:cNvPr>
          <p:cNvCxnSpPr>
            <a:cxnSpLocks/>
            <a:stCxn id="55" idx="2"/>
            <a:endCxn id="72" idx="1"/>
          </p:cNvCxnSpPr>
          <p:nvPr/>
        </p:nvCxnSpPr>
        <p:spPr>
          <a:xfrm flipV="1">
            <a:off x="4665698" y="3825242"/>
            <a:ext cx="352309" cy="13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451D9D-CC55-407B-AB0A-A310F3655407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4611897" y="3962400"/>
            <a:ext cx="406110" cy="124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C510178-6F5D-4FB1-ABBD-7163F0233C7E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14889" y="3423406"/>
            <a:ext cx="926565" cy="100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8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File Systems?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physical characteristics drive the following keys features of file systems:</a:t>
            </a:r>
          </a:p>
          <a:p>
            <a:pPr lvl="1"/>
            <a:r>
              <a:rPr lang="en-US" b="1" dirty="0"/>
              <a:t>Named data: </a:t>
            </a:r>
            <a:r>
              <a:rPr lang="en-US" dirty="0"/>
              <a:t>Human-readable names (e.g. file names) given to data</a:t>
            </a:r>
            <a:endParaRPr lang="en-US" b="1" dirty="0"/>
          </a:p>
          <a:p>
            <a:pPr lvl="1"/>
            <a:r>
              <a:rPr lang="en-US" b="1" dirty="0"/>
              <a:t>Performance:</a:t>
            </a:r>
            <a:r>
              <a:rPr lang="en-US" dirty="0"/>
              <a:t> By grouping, ordering, scheduling disk operations so that high latency is hidden/amortized</a:t>
            </a:r>
          </a:p>
          <a:p>
            <a:pPr lvl="1"/>
            <a:r>
              <a:rPr lang="en-US" b="1" dirty="0"/>
              <a:t>Reliability:</a:t>
            </a:r>
            <a:r>
              <a:rPr lang="en-US" dirty="0"/>
              <a:t> Unexpected power-cycles do not corrupt the data</a:t>
            </a:r>
          </a:p>
          <a:p>
            <a:pPr lvl="1"/>
            <a:r>
              <a:rPr lang="en-US" b="1" dirty="0"/>
              <a:t>Controlled sharing: </a:t>
            </a:r>
            <a:r>
              <a:rPr lang="en-US" dirty="0"/>
              <a:t>Determine who can read/write/execute certain files sequentially/simultaneously w/o corrupting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1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08796"/>
          </a:xfrm>
        </p:spPr>
        <p:txBody>
          <a:bodyPr/>
          <a:lstStyle/>
          <a:p>
            <a:r>
              <a:rPr lang="en-US" dirty="0"/>
              <a:t>Now, Why Are Disks Slow?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648" y="1219199"/>
            <a:ext cx="4243259" cy="53521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a typical magnetic disk</a:t>
            </a:r>
          </a:p>
          <a:p>
            <a:pPr lvl="1"/>
            <a:r>
              <a:rPr lang="en-US" dirty="0"/>
              <a:t>Platters are rotating at a constant speed</a:t>
            </a:r>
          </a:p>
          <a:p>
            <a:pPr lvl="1"/>
            <a:r>
              <a:rPr lang="en-US" dirty="0"/>
              <a:t>Each surface has data in the form of several tracks</a:t>
            </a:r>
          </a:p>
          <a:p>
            <a:pPr lvl="1"/>
            <a:r>
              <a:rPr lang="en-US" dirty="0"/>
              <a:t>Each track is separated in sectors/blocks</a:t>
            </a:r>
          </a:p>
          <a:p>
            <a:r>
              <a:rPr lang="en-US" dirty="0"/>
              <a:t>To read from disk</a:t>
            </a:r>
          </a:p>
          <a:p>
            <a:pPr lvl="1"/>
            <a:r>
              <a:rPr lang="en-US" dirty="0"/>
              <a:t>Arm moves the disk head to place that on the right track. This is called “seek”</a:t>
            </a:r>
          </a:p>
          <a:p>
            <a:pPr lvl="2"/>
            <a:r>
              <a:rPr lang="en-US" dirty="0"/>
              <a:t>Extremely slow (&gt; 10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Then, the head waits for the correct sector to come below</a:t>
            </a:r>
          </a:p>
          <a:p>
            <a:pPr lvl="2"/>
            <a:r>
              <a:rPr lang="en-US" dirty="0"/>
              <a:t>Relatively faster because of constant motion (&lt;10 </a:t>
            </a:r>
            <a:r>
              <a:rPr lang="en-US" dirty="0" err="1"/>
              <a:t>ms</a:t>
            </a:r>
            <a:r>
              <a:rPr lang="en-US" dirty="0"/>
              <a:t>), determined by disk RPM</a:t>
            </a:r>
          </a:p>
          <a:p>
            <a:pPr lvl="1"/>
            <a:r>
              <a:rPr lang="en-US" dirty="0"/>
              <a:t>Read the sector and send to the CPU</a:t>
            </a:r>
          </a:p>
          <a:p>
            <a:pPr lvl="2"/>
            <a:r>
              <a:rPr lang="en-US" dirty="0"/>
              <a:t>Much faster (at SATA rate: ~500MB/s)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07" y="1634359"/>
            <a:ext cx="4264445" cy="47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49580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disk access time = </a:t>
            </a:r>
            <a:r>
              <a:rPr lang="en-US" sz="2600" b="1" dirty="0">
                <a:solidFill>
                  <a:srgbClr val="FF0000"/>
                </a:solidFill>
              </a:rPr>
              <a:t>seek time </a:t>
            </a:r>
            <a:r>
              <a:rPr lang="en-US" sz="2600" dirty="0"/>
              <a:t>+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rotation time </a:t>
            </a:r>
            <a:r>
              <a:rPr lang="en-US" sz="2600" dirty="0"/>
              <a:t>+ </a:t>
            </a:r>
            <a:r>
              <a:rPr lang="en-US" sz="2600" dirty="0">
                <a:solidFill>
                  <a:schemeClr val="accent4"/>
                </a:solidFill>
              </a:rPr>
              <a:t>transfer time</a:t>
            </a:r>
          </a:p>
          <a:p>
            <a:r>
              <a:rPr lang="en-US" sz="2600" dirty="0"/>
              <a:t>The mechanical movement of the disk arm makes the seek time often the bottleneck</a:t>
            </a:r>
          </a:p>
          <a:p>
            <a:r>
              <a:rPr lang="en-US" sz="2600" dirty="0"/>
              <a:t>Sequentially read =&gt; less disk seeking</a:t>
            </a:r>
          </a:p>
          <a:p>
            <a:pPr lvl="1"/>
            <a:r>
              <a:rPr lang="en-US" sz="2300" dirty="0"/>
              <a:t>It takes less time to move between adjacent tracks</a:t>
            </a:r>
          </a:p>
          <a:p>
            <a:r>
              <a:rPr lang="en-US" sz="2600" dirty="0"/>
              <a:t>If data is read randomly, the disk arm must seek randomly, leading to very slow operation</a:t>
            </a:r>
          </a:p>
          <a:p>
            <a:pPr lvl="1"/>
            <a:r>
              <a:rPr lang="en-US" sz="2400" dirty="0"/>
              <a:t>Even then, it applies algorithms similar to the ones in elevators to service requests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8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7FE9-5E67-4D3E-95C3-96C1153F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SSDs?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9512-9662-4809-9DEA-7B8CE1F76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Are they “true random access” – meaning do they take same time as sequential even when accessed randomly?</a:t>
            </a:r>
          </a:p>
          <a:p>
            <a:pPr lvl="1"/>
            <a:r>
              <a:rPr lang="en-US" dirty="0"/>
              <a:t>The answer is NO</a:t>
            </a:r>
          </a:p>
          <a:p>
            <a:pPr lvl="1"/>
            <a:r>
              <a:rPr lang="en-US" dirty="0"/>
              <a:t>Because accesses are still at sector or page level</a:t>
            </a:r>
          </a:p>
          <a:p>
            <a:pPr lvl="1"/>
            <a:r>
              <a:rPr lang="en-US" dirty="0"/>
              <a:t>Accessing just 1 byte experiences the full sector latency</a:t>
            </a:r>
          </a:p>
          <a:p>
            <a:pPr lvl="1"/>
            <a:r>
              <a:rPr lang="en-US" dirty="0"/>
              <a:t>Anticipatory prefetching an adjacent page is a common practice, which hides latency for sequential, but not for random</a:t>
            </a:r>
          </a:p>
          <a:p>
            <a:pPr lvl="1"/>
            <a:r>
              <a:rPr lang="en-US" dirty="0"/>
              <a:t>Overall, random access is faster than magnetic, but not as fast as sequential</a:t>
            </a:r>
          </a:p>
          <a:p>
            <a:r>
              <a:rPr lang="en-US" dirty="0"/>
              <a:t>From that same logic, even the main memory, which is called Random Access Memory (RAM) not truly random access</a:t>
            </a:r>
          </a:p>
          <a:p>
            <a:pPr lvl="1"/>
            <a:r>
              <a:rPr lang="en-US" dirty="0"/>
              <a:t>You will always have some leverage accessing sequentially</a:t>
            </a:r>
          </a:p>
          <a:p>
            <a:pPr lvl="1"/>
            <a:r>
              <a:rPr lang="en-US" dirty="0"/>
              <a:t>However, the RAM is much better in random access than any type of disk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5027D-CDF4-40D4-92DE-586947F1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9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Abstraction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47800"/>
            <a:ext cx="7886700" cy="4716640"/>
          </a:xfrm>
        </p:spPr>
        <p:txBody>
          <a:bodyPr/>
          <a:lstStyle/>
          <a:p>
            <a:r>
              <a:rPr lang="en-US" dirty="0"/>
              <a:t>Definition: “</a:t>
            </a:r>
            <a:r>
              <a:rPr lang="en-US" i="1" dirty="0"/>
              <a:t>File system is an OS abstraction that provides persistent and named data</a:t>
            </a:r>
            <a:r>
              <a:rPr lang="en-US" dirty="0"/>
              <a:t>”</a:t>
            </a:r>
          </a:p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Files</a:t>
            </a:r>
            <a:r>
              <a:rPr lang="en-US" dirty="0"/>
              <a:t>: contain </a:t>
            </a:r>
            <a:r>
              <a:rPr lang="en-US" b="1" dirty="0"/>
              <a:t>metadata</a:t>
            </a:r>
            <a:r>
              <a:rPr lang="en-US" dirty="0"/>
              <a:t> and actual </a:t>
            </a:r>
            <a:r>
              <a:rPr lang="en-US" b="1" dirty="0"/>
              <a:t>data</a:t>
            </a:r>
          </a:p>
          <a:p>
            <a:pPr lvl="1"/>
            <a:r>
              <a:rPr lang="en-US" b="1" dirty="0"/>
              <a:t>Directories</a:t>
            </a:r>
            <a:r>
              <a:rPr lang="en-US" dirty="0"/>
              <a:t>: Special files that contain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pointers</a:t>
            </a:r>
            <a:r>
              <a:rPr lang="en-US" dirty="0"/>
              <a:t> to actual files</a:t>
            </a:r>
          </a:p>
          <a:p>
            <a:r>
              <a:rPr lang="en-US" dirty="0"/>
              <a:t>Because of directories and</a:t>
            </a:r>
            <a:br>
              <a:rPr lang="en-US" dirty="0"/>
            </a:br>
            <a:r>
              <a:rPr lang="en-US" dirty="0"/>
              <a:t>sub-directories, the File</a:t>
            </a:r>
            <a:br>
              <a:rPr lang="en-US" dirty="0"/>
            </a:br>
            <a:r>
              <a:rPr lang="en-US" dirty="0"/>
              <a:t>System looks like a </a:t>
            </a:r>
            <a:r>
              <a:rPr lang="en-US" b="1" dirty="0"/>
              <a:t>tree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 descr="http://www.tldp.org/LDP/intro-linux/html/images/FS-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581400"/>
            <a:ext cx="2975225" cy="315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7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Systems Terms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005586"/>
          </a:xfrm>
        </p:spPr>
        <p:txBody>
          <a:bodyPr>
            <a:normAutofit/>
          </a:bodyPr>
          <a:lstStyle/>
          <a:p>
            <a:r>
              <a:rPr lang="en-US" sz="2400" b="1" dirty="0"/>
              <a:t>path</a:t>
            </a:r>
            <a:r>
              <a:rPr lang="en-US" sz="2400" dirty="0"/>
              <a:t>: a string identifying a file (e.g.,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/home/tanzir/Work/hw1.cpp</a:t>
            </a:r>
            <a:r>
              <a:rPr lang="en-US" sz="2400" dirty="0"/>
              <a:t>)</a:t>
            </a:r>
          </a:p>
          <a:p>
            <a:r>
              <a:rPr lang="en-US" sz="2400" b="1" dirty="0"/>
              <a:t>root directory:</a:t>
            </a:r>
            <a:r>
              <a:rPr lang="en-US" sz="2400" dirty="0"/>
              <a:t> think of the directory as a tree whose root is the </a:t>
            </a:r>
            <a:r>
              <a:rPr lang="en-US" sz="2400" i="1" dirty="0"/>
              <a:t>root directory</a:t>
            </a:r>
          </a:p>
          <a:p>
            <a:pPr lvl="1"/>
            <a:r>
              <a:rPr lang="en-US" sz="2400" dirty="0"/>
              <a:t>Often denoted by the “/”</a:t>
            </a:r>
          </a:p>
          <a:p>
            <a:r>
              <a:rPr lang="en-US" sz="2400" b="1" dirty="0"/>
              <a:t>absolute path</a:t>
            </a:r>
            <a:r>
              <a:rPr lang="en-US" sz="2400" dirty="0"/>
              <a:t>: a path starting with “/”</a:t>
            </a:r>
            <a:endParaRPr lang="en-US" sz="2400" b="1" dirty="0"/>
          </a:p>
          <a:p>
            <a:r>
              <a:rPr lang="en-US" sz="2400" b="1" dirty="0"/>
              <a:t>relative path</a:t>
            </a:r>
            <a:r>
              <a:rPr lang="en-US" sz="2400" dirty="0"/>
              <a:t>: a path relative to the </a:t>
            </a:r>
            <a:r>
              <a:rPr lang="en-US" sz="2400" b="1" dirty="0"/>
              <a:t>current working directory</a:t>
            </a:r>
            <a:r>
              <a:rPr lang="en-US" sz="2400" dirty="0"/>
              <a:t>. Does not start with a “/”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22114"/>
      </p:ext>
    </p:extLst>
  </p:cSld>
  <p:clrMapOvr>
    <a:masterClrMapping/>
  </p:clrMapOvr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2369</Words>
  <Application>Microsoft Office PowerPoint</Application>
  <PresentationFormat>On-screen Show (4:3)</PresentationFormat>
  <Paragraphs>444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50" baseType="lpstr">
      <vt:lpstr>ＭＳ Ｐゴシック</vt:lpstr>
      <vt:lpstr>ＭＳ Ｐゴシック</vt:lpstr>
      <vt:lpstr>Arial</vt:lpstr>
      <vt:lpstr>Arial Narrow</vt:lpstr>
      <vt:lpstr>Calibri</vt:lpstr>
      <vt:lpstr>Calibri Light</vt:lpstr>
      <vt:lpstr>Comic Sans MS</vt:lpstr>
      <vt:lpstr>Courier New</vt:lpstr>
      <vt:lpstr>Franklin Gothic Book</vt:lpstr>
      <vt:lpstr>Helvetica</vt:lpstr>
      <vt:lpstr>Impact</vt:lpstr>
      <vt:lpstr>Monotype Sorts</vt:lpstr>
      <vt:lpstr>Neo Sans Intel</vt:lpstr>
      <vt:lpstr>Neo Sans Intel Medium</vt:lpstr>
      <vt:lpstr>Symbol</vt:lpstr>
      <vt:lpstr>Times New Roman</vt:lpstr>
      <vt:lpstr>Wingdings</vt:lpstr>
      <vt:lpstr>Intel dark blue background</vt:lpstr>
      <vt:lpstr>Crop</vt:lpstr>
      <vt:lpstr>File Systems</vt:lpstr>
      <vt:lpstr>The UNIX File System</vt:lpstr>
      <vt:lpstr>Why Study File Systems?</vt:lpstr>
      <vt:lpstr>Why Study File Systems?</vt:lpstr>
      <vt:lpstr>Now, Why Are Disks Slow?</vt:lpstr>
      <vt:lpstr>Disk Access Time</vt:lpstr>
      <vt:lpstr>How About SSDs?</vt:lpstr>
      <vt:lpstr>File System Abstraction</vt:lpstr>
      <vt:lpstr>File Systems Terms</vt:lpstr>
      <vt:lpstr>File System “Tree”</vt:lpstr>
      <vt:lpstr>UNIX Directory API: Current Directory</vt:lpstr>
      <vt:lpstr>UNIX Directory API – Open, Read, Close</vt:lpstr>
      <vt:lpstr>UNIX Directory API – Traversal</vt:lpstr>
      <vt:lpstr>File System Organization</vt:lpstr>
      <vt:lpstr>Creating a New File</vt:lpstr>
      <vt:lpstr>Steps in Creating a File</vt:lpstr>
      <vt:lpstr>Reading a File</vt:lpstr>
      <vt:lpstr>What goes inside a inode??</vt:lpstr>
      <vt:lpstr>Inode’s Features: Protection</vt:lpstr>
      <vt:lpstr>Access Lists and Groups</vt:lpstr>
      <vt:lpstr>Characteristics of Files</vt:lpstr>
      <vt:lpstr>Does this help deciding the inode structure?</vt:lpstr>
      <vt:lpstr>FFS: Data Storage</vt:lpstr>
      <vt:lpstr>FFS: Data Storage</vt:lpstr>
      <vt:lpstr>Device Files and inodes</vt:lpstr>
      <vt:lpstr>Links</vt:lpstr>
      <vt:lpstr>Hard Links</vt:lpstr>
      <vt:lpstr>Hard Links: unlink</vt:lpstr>
      <vt:lpstr>Symbolic (Soft) Links</vt:lpstr>
      <vt:lpstr>Links: Example</vt:lpstr>
      <vt:lpstr>Files: Big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2020-10-28T21:27:15Z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