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414" r:id="rId2"/>
    <p:sldId id="256" r:id="rId3"/>
    <p:sldId id="407" r:id="rId4"/>
    <p:sldId id="372" r:id="rId5"/>
    <p:sldId id="369" r:id="rId6"/>
    <p:sldId id="417" r:id="rId7"/>
    <p:sldId id="418" r:id="rId8"/>
    <p:sldId id="409" r:id="rId9"/>
    <p:sldId id="410" r:id="rId10"/>
    <p:sldId id="366" r:id="rId11"/>
    <p:sldId id="367" r:id="rId12"/>
    <p:sldId id="368" r:id="rId13"/>
    <p:sldId id="385" r:id="rId14"/>
    <p:sldId id="386" r:id="rId15"/>
    <p:sldId id="374" r:id="rId16"/>
    <p:sldId id="375" r:id="rId17"/>
    <p:sldId id="376" r:id="rId18"/>
    <p:sldId id="377" r:id="rId19"/>
    <p:sldId id="378" r:id="rId20"/>
    <p:sldId id="394" r:id="rId21"/>
    <p:sldId id="395" r:id="rId22"/>
    <p:sldId id="416" r:id="rId23"/>
    <p:sldId id="415" r:id="rId24"/>
    <p:sldId id="379" r:id="rId25"/>
    <p:sldId id="380" r:id="rId26"/>
    <p:sldId id="381" r:id="rId27"/>
    <p:sldId id="382" r:id="rId28"/>
    <p:sldId id="396" r:id="rId29"/>
    <p:sldId id="384" r:id="rId30"/>
    <p:sldId id="393" r:id="rId31"/>
    <p:sldId id="398" r:id="rId32"/>
    <p:sldId id="399" r:id="rId33"/>
    <p:sldId id="400" r:id="rId34"/>
    <p:sldId id="387" r:id="rId35"/>
    <p:sldId id="397" r:id="rId36"/>
    <p:sldId id="388" r:id="rId37"/>
    <p:sldId id="401" r:id="rId38"/>
    <p:sldId id="402" r:id="rId39"/>
    <p:sldId id="403" r:id="rId40"/>
    <p:sldId id="404" r:id="rId41"/>
    <p:sldId id="390" r:id="rId42"/>
    <p:sldId id="391" r:id="rId43"/>
    <p:sldId id="392" r:id="rId44"/>
  </p:sldIdLst>
  <p:sldSz cx="9144000" cy="6858000" type="screen4x3"/>
  <p:notesSz cx="6653213" cy="9664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0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ker Ahmed" initials="SA" lastIdx="1" clrIdx="0">
    <p:extLst>
      <p:ext uri="{19B8F6BF-5375-455C-9EA6-DF929625EA0E}">
        <p15:presenceInfo xmlns:p15="http://schemas.microsoft.com/office/powerpoint/2012/main" userId="1d1641ac8961ba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572" autoAdjust="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2655" y="-1155"/>
      </p:cViewPr>
      <p:guideLst>
        <p:guide orient="horz" pos="3043"/>
        <p:guide pos="20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23:03:35.555" idx="1">
    <p:pos x="5378" y="335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3324670-3E43-4E60-B866-595A3DB6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73025"/>
            <a:ext cx="19208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b="0"/>
              <a:t>CSCE Intro to Computer Systems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1C117F0-39A3-488A-85DA-7DDE04C1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76200"/>
            <a:ext cx="6048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b="0"/>
              <a:t>Security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ADD0DEF-0233-4C69-B776-6F77D789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9336088"/>
            <a:ext cx="3286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F1DCFD-4391-4467-8F57-532976F0FFDC}" type="slidenum">
              <a:rPr lang="en-US" altLang="en-US" sz="1000" b="0"/>
              <a:pPr/>
              <a:t>‹#›</a:t>
            </a:fld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4F6F74-63D3-4AFC-B0ED-A83104C8B6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592638"/>
            <a:ext cx="4878387" cy="434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B7A087-7815-489B-8862-55EFA5C33A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1838"/>
            <a:ext cx="4813300" cy="3609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MS PGothic" panose="020B0600070205080204" pitchFamily="34" charset="-128"/>
        <a:cs typeface="ＭＳ Ｐゴシック" pitchFamily="7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485B5AA-C46F-49D5-9FAB-D4336B7C6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826FB03F-0C01-4BBD-86C0-1D6E28294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3D91C34-A49C-4E41-9B84-694EB75B17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276896C-2135-4B40-87FC-9C6072E94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6F027F1-29D4-4C3C-B83C-22E99FEA8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E31E5E5-89F8-45BB-A41C-49D685A66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0A11B857-6B52-4293-BCFE-A3803E089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E329AC5-A132-4421-85D5-1D7B051CD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CCC1ABF-D108-4675-83C5-1C2956571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E67BA7F9-26F2-47C0-ADAE-6AB49E334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99DA1D8-306E-4B17-B2DF-9D575EC41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85F7A57D-DC63-4ACD-A2D2-AAB51F2F7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29D8EAA-8AAA-49C4-B01B-D2982DB4877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B941477-D8A7-478A-A1C3-7D967773F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F9F6ECF-8150-4BB1-BE51-41BDB4DAC3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693F87E0-81EF-45F5-A7B6-7044AEB0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4F83977-1B45-4F58-A2B8-0FDBCE71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5EF6EAE-9A94-4A71-A1A7-28CD017C5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3AC90E9-F64A-462A-91A2-5BB94F2BD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CFCF26A4-70B9-4437-A21C-E980C017D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9828596-9C0E-482C-B815-2D8A3A70F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6EEA95F5-D0B9-4083-BB95-76E3C5372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dirty="0"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</a:rPr>
              <a:t>primitive root</a:t>
            </a:r>
            <a:r>
              <a:rPr lang="ja-JP" altLang="en-US" dirty="0"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</a:rPr>
              <a:t> for practical reasons. We want </a:t>
            </a:r>
            <a:r>
              <a:rPr lang="en-US" altLang="ja-JP" dirty="0" err="1">
                <a:latin typeface="Times New Roman" panose="02020603050405020304" pitchFamily="18" charset="0"/>
              </a:rPr>
              <a:t>g^x</a:t>
            </a:r>
            <a:r>
              <a:rPr lang="en-US" altLang="ja-JP" dirty="0">
                <a:latin typeface="Times New Roman" panose="02020603050405020304" pitchFamily="18" charset="0"/>
              </a:rPr>
              <a:t> to spawn a large set of numbers, in order to make computation of discrete logarithm difficult.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Definition of </a:t>
            </a:r>
            <a:r>
              <a:rPr lang="ja-JP" altLang="en-US" dirty="0"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</a:rPr>
              <a:t>primitive logarithm</a:t>
            </a:r>
            <a:r>
              <a:rPr lang="ja-JP" altLang="en-US" dirty="0"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</a:rPr>
              <a:t>: integer g is primitive root if for every X relatively prime to m there is an integer x that satisfies equation in slide.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For most integers, there is NO primitive root modulo n.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Man-in-the-Middle attack: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-- Lucifer can intercept messages from Alice to Bob and Bob to Alice.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-- Lucifer can separately do a </a:t>
            </a:r>
            <a:r>
              <a:rPr lang="en-US" altLang="en-US" dirty="0" err="1">
                <a:latin typeface="Times New Roman" panose="02020603050405020304" pitchFamily="18" charset="0"/>
              </a:rPr>
              <a:t>Diffie</a:t>
            </a:r>
            <a:r>
              <a:rPr lang="en-US" altLang="en-US" dirty="0">
                <a:latin typeface="Times New Roman" panose="02020603050405020304" pitchFamily="18" charset="0"/>
              </a:rPr>
              <a:t>-Hellman key exchange with Bob and with Alice.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-- Lucifer now can listen in to conversation between Alice and Bob, and maintain illusion for Alice and Bob that they are connected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13550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041AEC8-0C52-459D-B7E9-18BF81288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F8CD94DA-7401-4F7E-926F-350FC2CC9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C16E785-D0D4-4627-ADF0-0F38EE7CD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A8B38C71-B589-4A5B-9DF3-DDB7638F2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4F060744-7922-49A8-9918-451C6AA85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7D452FC-0ABF-4339-9148-A8B25CC24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5EDC15F2-F807-48E9-960E-629B5DB10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D8AFDE02-49A0-4AEE-9215-107D36F54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Pick random number ke, relative prime to (p-1)(q-1)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Compute kd, such that ke*kd mod (p-1)(q-1) = 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673C0E1-BE34-4388-BE1F-CF0DC7662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73E1B7B-FBC4-4C05-A506-0A631DBA8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959724DF-66E3-4834-9735-9CAF0A002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D7A36994-40BE-4734-B084-F021CB1F6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981BE950-7280-4407-9569-B94E5AF49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A46BE934-7861-4967-8039-EAF31B9CC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1B3F52B1-590A-4DCB-8850-807A816698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71AAC0A-43DE-4D40-878F-2EB6F58D4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71C2CD19-6C49-450B-9878-5102125A7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70E96DEC-171B-4F59-965F-200CC9A6A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899EDA37-A43B-4D5F-B7DE-9219BAA7D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EA47EE75-DA5F-47FD-88D9-C11E3AECB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BD43565-B923-4294-B197-9D190B3A1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9F01F630-7468-4789-8652-DBD54E3FF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4A94621-A502-4372-90A1-FF594FA60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9F94ACA-C314-449D-B33D-593885762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0814A8FB-91B4-4D6A-86BC-9B99429B8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01F1F775-6F71-433A-A3A0-857CACE29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9BA0421-0770-4651-AEC8-EE66694EE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EE6ABEBA-21A1-4C05-9640-0A4CC3447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48A3FA41-C86E-4481-8077-02EFDC613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25488"/>
            <a:ext cx="4832350" cy="3624262"/>
          </a:xfrm>
          <a:solidFill>
            <a:srgbClr val="FFFFFF"/>
          </a:solidFill>
          <a:ln/>
        </p:spPr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FD317A6E-07BF-49C1-AEFC-AE6A6B99E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91050"/>
            <a:ext cx="4878387" cy="4348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598292F-4FD0-4913-9E22-EECF64BA4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DEF2065B-E5E8-4AE4-8FD4-CFAF907D0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A7E14334-E6E5-4DC9-9925-96DD1BC22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51608E40-49CA-4C44-BDA1-241E161EA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3147EC2-2B47-46D8-9A16-539122624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6149C1F5-D476-4EE0-ACC9-BC4556DD1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773DA963-A318-4365-A056-153A4FE3A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B48AD621-CA5F-4CC9-8BCA-073774804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B4D4F7-6999-454A-A298-1E0633AD5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25E37365-1819-4A75-A171-F300CA8FB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CB21C81E-CD4A-4E42-AD96-0E474A2FD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6441F8F-53BF-4F6A-8D02-E30829C5F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3FFC863F-E75C-449D-8AB3-D8F4AD3DE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4C29018F-438A-4A03-81BC-C85A64D99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7BFBFCF-5398-40EA-991E-BD016F6337E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6D0DD55-0B46-4A89-9885-9D6D8AF2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589463"/>
            <a:ext cx="4878387" cy="43862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E11F940-89BB-4783-96B5-B7F192E18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B05A8B1-95F4-47BF-B203-91FABC027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7F7FB9E-C0F8-433C-9418-C98832A76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2019F52-AB90-4C9A-B0D0-44D795D18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11DC0FB-4A60-494B-89B1-F7E32A1E0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BC97963-E858-4C0F-A075-FB10C567E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7444197-76C6-4F92-84FA-79FEC3C71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9D4869FD-3ACB-4CD1-8C10-E8BBD66F5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C0F0981-7C75-4AC7-AB5F-C9E6255E5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A098BC9-3C11-4A1F-A210-953172FAB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31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4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4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0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65A8-4390-4BE2-A5F0-65DC9CDCB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76831-7719-45B7-BDF5-658478ED8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313 Fall 2020</a:t>
            </a:r>
          </a:p>
          <a:p>
            <a:r>
              <a:rPr lang="en-US" dirty="0"/>
              <a:t>Tanzir Ahmed</a:t>
            </a:r>
          </a:p>
        </p:txBody>
      </p:sp>
    </p:spTree>
    <p:extLst>
      <p:ext uri="{BB962C8B-B14F-4D97-AF65-F5344CB8AC3E}">
        <p14:creationId xmlns:p14="http://schemas.microsoft.com/office/powerpoint/2010/main" val="28967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AD7A7AFA-F0E6-4CE3-9278-077FD347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00900" cy="838200"/>
          </a:xfrm>
        </p:spPr>
        <p:txBody>
          <a:bodyPr/>
          <a:lstStyle/>
          <a:p>
            <a:r>
              <a:rPr lang="en-US" altLang="en-US"/>
              <a:t>Security Threats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82654C7-AC0C-44E0-980B-6393FD9FB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924800" cy="54864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Information Disclosure: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unauthorized dissemination of information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result of theft or illegal action of who has access to information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Information Destruction: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loss of internal data structures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loss of stored information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information may be destroyed without being disclosed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Unauthorized Use of Service: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bypass system accounting policies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unauthorized use of some proprietary services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Denial of Service: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prevent an authorized user from utilizing the system</a:t>
            </a:r>
            <a:r>
              <a:rPr lang="ja-JP" altLang="en-US" sz="2000" dirty="0">
                <a:solidFill>
                  <a:schemeClr val="tx1"/>
                </a:solidFill>
              </a:rPr>
              <a:t>’</a:t>
            </a:r>
            <a:r>
              <a:rPr lang="en-US" altLang="ja-JP" sz="2000" dirty="0">
                <a:solidFill>
                  <a:schemeClr val="tx1"/>
                </a:solidFill>
              </a:rPr>
              <a:t>s services in a timely manner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EEEDD07-C44C-4C92-A0E2-5AAA5BCA6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7788"/>
            <a:ext cx="7200900" cy="788986"/>
          </a:xfrm>
        </p:spPr>
        <p:txBody>
          <a:bodyPr/>
          <a:lstStyle/>
          <a:p>
            <a:r>
              <a:rPr lang="en-US" altLang="en-US" dirty="0"/>
              <a:t>Security Goals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9137927-5FE7-4269-98F8-06B68627E9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3044825"/>
            <a:ext cx="7277100" cy="34321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b="1" u="sng" dirty="0">
                <a:solidFill>
                  <a:schemeClr val="tx1"/>
                </a:solidFill>
              </a:rPr>
              <a:t>Authentication: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Assurance that communicating entity’s identity is the same as he claims it to be</a:t>
            </a:r>
          </a:p>
          <a:p>
            <a:pPr>
              <a:lnSpc>
                <a:spcPct val="120000"/>
              </a:lnSpc>
            </a:pPr>
            <a:r>
              <a:rPr lang="en-US" altLang="en-US" b="1" u="sng" dirty="0">
                <a:solidFill>
                  <a:schemeClr val="tx1"/>
                </a:solidFill>
              </a:rPr>
              <a:t>Authorization/Access Control:</a:t>
            </a:r>
            <a:r>
              <a:rPr lang="en-US" altLang="en-US" dirty="0">
                <a:solidFill>
                  <a:schemeClr val="tx1"/>
                </a:solidFill>
              </a:rPr>
              <a:t> Determining who has access to what set of resources</a:t>
            </a:r>
          </a:p>
          <a:p>
            <a:pPr>
              <a:lnSpc>
                <a:spcPct val="120000"/>
              </a:lnSpc>
            </a:pPr>
            <a:r>
              <a:rPr lang="en-US" altLang="en-US" b="1" u="sng" dirty="0">
                <a:solidFill>
                  <a:schemeClr val="tx1"/>
                </a:solidFill>
              </a:rPr>
              <a:t>Confidentiality</a:t>
            </a:r>
            <a:r>
              <a:rPr lang="en-US" altLang="en-US" dirty="0">
                <a:solidFill>
                  <a:schemeClr val="tx1"/>
                </a:solidFill>
              </a:rPr>
              <a:t> Keeping the content of a request secret</a:t>
            </a:r>
          </a:p>
          <a:p>
            <a:pPr>
              <a:lnSpc>
                <a:spcPct val="120000"/>
              </a:lnSpc>
            </a:pPr>
            <a:r>
              <a:rPr lang="en-US" altLang="en-US" b="1" u="sng" dirty="0">
                <a:solidFill>
                  <a:schemeClr val="tx1"/>
                </a:solidFill>
              </a:rPr>
              <a:t>Accountability</a:t>
            </a:r>
            <a:r>
              <a:rPr lang="en-US" altLang="en-US" dirty="0">
                <a:solidFill>
                  <a:schemeClr val="tx1"/>
                </a:solidFill>
              </a:rPr>
              <a:t> Non-repudiation and preventing content modification</a:t>
            </a:r>
          </a:p>
          <a:p>
            <a:pPr>
              <a:lnSpc>
                <a:spcPct val="120000"/>
              </a:lnSpc>
            </a:pPr>
            <a:r>
              <a:rPr lang="en-US" altLang="en-US" b="1" u="sng" dirty="0">
                <a:solidFill>
                  <a:schemeClr val="tx1"/>
                </a:solidFill>
              </a:rPr>
              <a:t>Availability: </a:t>
            </a:r>
            <a:r>
              <a:rPr lang="en-US" altLang="en-US" dirty="0">
                <a:solidFill>
                  <a:schemeClr val="tx1"/>
                </a:solidFill>
              </a:rPr>
              <a:t>Immunity to DoS attacks</a:t>
            </a:r>
            <a:endParaRPr lang="en-US" altLang="en-US" u="sng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AA738-AC77-42DB-9967-60E71D1605B0}"/>
              </a:ext>
            </a:extLst>
          </p:cNvPr>
          <p:cNvGrpSpPr/>
          <p:nvPr/>
        </p:nvGrpSpPr>
        <p:grpSpPr>
          <a:xfrm>
            <a:off x="1371600" y="1047750"/>
            <a:ext cx="6238529" cy="1870075"/>
            <a:chOff x="1447800" y="1143000"/>
            <a:chExt cx="6238529" cy="1870075"/>
          </a:xfrm>
        </p:grpSpPr>
        <p:cxnSp>
          <p:nvCxnSpPr>
            <p:cNvPr id="30723" name="AutoShape 9">
              <a:extLst>
                <a:ext uri="{FF2B5EF4-FFF2-40B4-BE49-F238E27FC236}">
                  <a16:creationId xmlns:a16="http://schemas.microsoft.com/office/drawing/2014/main" id="{E64178C4-8E2A-4BA5-8269-00F6F78D5F8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93938" y="1627188"/>
              <a:ext cx="1655762" cy="1587"/>
            </a:xfrm>
            <a:prstGeom prst="bentConnector3">
              <a:avLst>
                <a:gd name="adj1" fmla="val 4995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0724" name="Picture 12" descr="j0431637">
              <a:extLst>
                <a:ext uri="{FF2B5EF4-FFF2-40B4-BE49-F238E27FC236}">
                  <a16:creationId xmlns:a16="http://schemas.microsoft.com/office/drawing/2014/main" id="{F2182928-A339-4786-B124-92DB346B8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288" y="1171575"/>
              <a:ext cx="925512" cy="92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725" name="AutoShape 14">
              <a:extLst>
                <a:ext uri="{FF2B5EF4-FFF2-40B4-BE49-F238E27FC236}">
                  <a16:creationId xmlns:a16="http://schemas.microsoft.com/office/drawing/2014/main" id="{5875FCA6-43C1-47C0-B5B9-71645B78E76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048250" y="1628775"/>
              <a:ext cx="1062038" cy="476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0726" name="Picture 18" descr="bs00651_">
              <a:extLst>
                <a:ext uri="{FF2B5EF4-FFF2-40B4-BE49-F238E27FC236}">
                  <a16:creationId xmlns:a16="http://schemas.microsoft.com/office/drawing/2014/main" id="{88132CC4-C5EC-412B-AFE8-845AC43F0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700" y="1143000"/>
              <a:ext cx="1098550" cy="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20">
              <a:extLst>
                <a:ext uri="{FF2B5EF4-FFF2-40B4-BE49-F238E27FC236}">
                  <a16:creationId xmlns:a16="http://schemas.microsoft.com/office/drawing/2014/main" id="{0AEE6573-A8E7-4211-A7D7-1A13B6BA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 dirty="0">
                  <a:latin typeface="Comic Sans MS" panose="030F0702030302020204" pitchFamily="66" charset="0"/>
                </a:rPr>
                <a:t>“</a:t>
              </a:r>
              <a:r>
                <a:rPr lang="en-US" altLang="ja-JP" dirty="0">
                  <a:latin typeface="Comic Sans MS" panose="030F0702030302020204" pitchFamily="66" charset="0"/>
                </a:rPr>
                <a:t>Alice</a:t>
              </a:r>
              <a:r>
                <a:rPr lang="ja-JP" altLang="en-US" dirty="0">
                  <a:latin typeface="Comic Sans MS" panose="030F0702030302020204" pitchFamily="66" charset="0"/>
                </a:rPr>
                <a:t>”</a:t>
              </a:r>
              <a:endParaRPr lang="en-US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0728" name="Text Box 21">
              <a:extLst>
                <a:ext uri="{FF2B5EF4-FFF2-40B4-BE49-F238E27FC236}">
                  <a16:creationId xmlns:a16="http://schemas.microsoft.com/office/drawing/2014/main" id="{08692DFA-46FF-4171-A8AE-D1AD50BD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76400"/>
              <a:ext cx="75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pic>
          <p:nvPicPr>
            <p:cNvPr id="30729" name="Picture 22" descr="j0282606[1]">
              <a:extLst>
                <a:ext uri="{FF2B5EF4-FFF2-40B4-BE49-F238E27FC236}">
                  <a16:creationId xmlns:a16="http://schemas.microsoft.com/office/drawing/2014/main" id="{EEBC7BF2-EDCD-4E61-99CC-67773EE19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187450"/>
              <a:ext cx="8461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24" descr="j0087278[1]">
              <a:extLst>
                <a:ext uri="{FF2B5EF4-FFF2-40B4-BE49-F238E27FC236}">
                  <a16:creationId xmlns:a16="http://schemas.microsoft.com/office/drawing/2014/main" id="{87CDE6C4-3546-4230-A3CB-432961C5B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905000"/>
              <a:ext cx="569913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Oval 26">
              <a:extLst>
                <a:ext uri="{FF2B5EF4-FFF2-40B4-BE49-F238E27FC236}">
                  <a16:creationId xmlns:a16="http://schemas.microsoft.com/office/drawing/2014/main" id="{CC0E68BD-18F2-4F24-9EC9-881C6CF1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8432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0732" name="AutoShape 27">
              <a:extLst>
                <a:ext uri="{FF2B5EF4-FFF2-40B4-BE49-F238E27FC236}">
                  <a16:creationId xmlns:a16="http://schemas.microsoft.com/office/drawing/2014/main" id="{C6C7EFB6-CF92-429A-80D1-E5E1EB6EEF13}"/>
                </a:ext>
              </a:extLst>
            </p:cNvPr>
            <p:cNvCxnSpPr>
              <a:cxnSpLocks noChangeShapeType="1"/>
              <a:stCxn id="30731" idx="4"/>
            </p:cNvCxnSpPr>
            <p:nvPr/>
          </p:nvCxnSpPr>
          <p:spPr bwMode="auto">
            <a:xfrm rot="16200000" flipH="1">
              <a:off x="2811462" y="1935163"/>
              <a:ext cx="739775" cy="1905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Text Box 28">
              <a:extLst>
                <a:ext uri="{FF2B5EF4-FFF2-40B4-BE49-F238E27FC236}">
                  <a16:creationId xmlns:a16="http://schemas.microsoft.com/office/drawing/2014/main" id="{FDD401DE-0F2D-483C-BD28-87D4F5A64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590800"/>
              <a:ext cx="7000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solidFill>
                    <a:srgbClr val="FF0000"/>
                  </a:solidFill>
                  <a:latin typeface="Comic Sans MS" panose="030F0702030302020204" pitchFamily="66" charset="0"/>
                </a:rPr>
                <a:t>Eve</a:t>
              </a:r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0734" name="Picture 29">
              <a:extLst>
                <a:ext uri="{FF2B5EF4-FFF2-40B4-BE49-F238E27FC236}">
                  <a16:creationId xmlns:a16="http://schemas.microsoft.com/office/drawing/2014/main" id="{11799A0C-FCE0-4D50-AB13-B45E8BAAB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86000"/>
              <a:ext cx="919163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735" name="AutoShape 31">
              <a:extLst>
                <a:ext uri="{FF2B5EF4-FFF2-40B4-BE49-F238E27FC236}">
                  <a16:creationId xmlns:a16="http://schemas.microsoft.com/office/drawing/2014/main" id="{C4268A59-BBB5-4E80-A235-5B5DD2A6BB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572000" y="2039938"/>
              <a:ext cx="536575" cy="6826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 Box 32">
              <a:extLst>
                <a:ext uri="{FF2B5EF4-FFF2-40B4-BE49-F238E27FC236}">
                  <a16:creationId xmlns:a16="http://schemas.microsoft.com/office/drawing/2014/main" id="{50BE1D0F-79B1-411E-8F05-2D6F94686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054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solidFill>
                    <a:srgbClr val="FF0000"/>
                  </a:solidFill>
                  <a:latin typeface="Comic Sans MS" panose="030F0702030302020204" pitchFamily="66" charset="0"/>
                </a:rPr>
                <a:t>Lucifer</a:t>
              </a:r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B06BB69-FA6F-493E-AFC1-24B938F47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304800"/>
            <a:ext cx="7200900" cy="914400"/>
          </a:xfrm>
        </p:spPr>
        <p:txBody>
          <a:bodyPr/>
          <a:lstStyle/>
          <a:p>
            <a:r>
              <a:rPr lang="en-US" altLang="en-US" dirty="0"/>
              <a:t>Security: Systems Overview</a:t>
            </a:r>
          </a:p>
        </p:txBody>
      </p:sp>
      <p:graphicFrame>
        <p:nvGraphicFramePr>
          <p:cNvPr id="159828" name="Group 84">
            <a:extLst>
              <a:ext uri="{FF2B5EF4-FFF2-40B4-BE49-F238E27FC236}">
                <a16:creationId xmlns:a16="http://schemas.microsoft.com/office/drawing/2014/main" id="{BB177C99-19E5-4B26-8D5F-F2028E36F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3979"/>
              </p:ext>
            </p:extLst>
          </p:nvPr>
        </p:nvGraphicFramePr>
        <p:xfrm>
          <a:off x="1143000" y="1219200"/>
          <a:ext cx="7543800" cy="33528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58171951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23914346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0657481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58010545"/>
                    </a:ext>
                  </a:extLst>
                </a:gridCol>
              </a:tblGrid>
              <a:tr h="98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Functionality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Authentication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Authorization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Confidentiality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9026"/>
                  </a:ext>
                </a:extLst>
              </a:tr>
              <a:tr h="1323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Primitives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sign()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verify()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Access control lists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Capabilities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magic cookies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encrypt()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decrypt()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312677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Cryptography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cyphers and hashes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869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FAD3859-6C7F-4453-8E9C-8CAEF19AD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512" y="73025"/>
            <a:ext cx="7200900" cy="841375"/>
          </a:xfrm>
        </p:spPr>
        <p:txBody>
          <a:bodyPr/>
          <a:lstStyle/>
          <a:p>
            <a:r>
              <a:rPr lang="en-US" altLang="en-US" dirty="0"/>
              <a:t>Cryptography</a:t>
            </a:r>
          </a:p>
        </p:txBody>
      </p:sp>
      <p:graphicFrame>
        <p:nvGraphicFramePr>
          <p:cNvPr id="198680" name="Group 24">
            <a:extLst>
              <a:ext uri="{FF2B5EF4-FFF2-40B4-BE49-F238E27FC236}">
                <a16:creationId xmlns:a16="http://schemas.microsoft.com/office/drawing/2014/main" id="{6D86E6B7-42F9-4C44-9BB6-9B00374F0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283"/>
              </p:ext>
            </p:extLst>
          </p:nvPr>
        </p:nvGraphicFramePr>
        <p:xfrm>
          <a:off x="990600" y="1066800"/>
          <a:ext cx="7543800" cy="3406775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325752081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5672462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35771316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98442300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Functionality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Authentication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Authorization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Confidentiality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28698"/>
                  </a:ext>
                </a:extLst>
              </a:tr>
              <a:tr h="1323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Primitives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sign()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verify()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Access control lists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Capabilities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magic cookies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encrypt()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decrypt()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12505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Cryptography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cyphers and hashes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40907"/>
                  </a:ext>
                </a:extLst>
              </a:tr>
            </a:tbl>
          </a:graphicData>
        </a:graphic>
      </p:graphicFrame>
      <p:sp>
        <p:nvSpPr>
          <p:cNvPr id="34838" name="Text Box 25">
            <a:extLst>
              <a:ext uri="{FF2B5EF4-FFF2-40B4-BE49-F238E27FC236}">
                <a16:creationId xmlns:a16="http://schemas.microsoft.com/office/drawing/2014/main" id="{3C00E39F-32D1-4399-9444-3F17541D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4724400"/>
            <a:ext cx="5199437" cy="159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sz="1800" b="0" dirty="0">
                <a:latin typeface="+mn-lt"/>
              </a:rPr>
              <a:t>Cryptography: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altLang="en-US" sz="1800" b="0" dirty="0">
                <a:latin typeface="+mn-lt"/>
              </a:rPr>
              <a:t> Closed-Design vs. Open-Design Cryptography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altLang="en-US" sz="1800" b="0" dirty="0">
                <a:latin typeface="+mn-lt"/>
              </a:rPr>
              <a:t> Symmetric Encryption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altLang="en-US" sz="1800" b="0" dirty="0">
                <a:latin typeface="+mn-lt"/>
              </a:rPr>
              <a:t> Asymmetric (</a:t>
            </a:r>
            <a:r>
              <a:rPr lang="ja-JP" altLang="en-US" sz="1800" b="0" dirty="0">
                <a:latin typeface="+mn-lt"/>
              </a:rPr>
              <a:t>“</a:t>
            </a:r>
            <a:r>
              <a:rPr lang="en-US" altLang="ja-JP" sz="1800" b="0" dirty="0">
                <a:latin typeface="+mn-lt"/>
              </a:rPr>
              <a:t>Public-Key</a:t>
            </a:r>
            <a:r>
              <a:rPr lang="ja-JP" altLang="en-US" sz="1800" b="0" dirty="0">
                <a:latin typeface="+mn-lt"/>
              </a:rPr>
              <a:t>”</a:t>
            </a:r>
            <a:r>
              <a:rPr lang="en-US" altLang="ja-JP" sz="1800" b="0" dirty="0">
                <a:latin typeface="+mn-lt"/>
              </a:rPr>
              <a:t>) Encryption</a:t>
            </a:r>
            <a:endParaRPr lang="en-US" altLang="en-US" sz="1800" b="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F24448BA-F941-44DC-9923-94D18EF6B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685800"/>
            <a:ext cx="7200900" cy="846138"/>
          </a:xfrm>
        </p:spPr>
        <p:txBody>
          <a:bodyPr/>
          <a:lstStyle/>
          <a:p>
            <a:r>
              <a:rPr lang="en-US" altLang="en-US" dirty="0"/>
              <a:t>Closed-Design Cryptography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879317-8944-4994-B371-E3A58A88F4F5}"/>
              </a:ext>
            </a:extLst>
          </p:cNvPr>
          <p:cNvGrpSpPr/>
          <p:nvPr/>
        </p:nvGrpSpPr>
        <p:grpSpPr>
          <a:xfrm>
            <a:off x="685800" y="4114800"/>
            <a:ext cx="8095734" cy="1464250"/>
            <a:chOff x="685800" y="2819400"/>
            <a:chExt cx="8095734" cy="1464250"/>
          </a:xfrm>
        </p:grpSpPr>
        <p:pic>
          <p:nvPicPr>
            <p:cNvPr id="36866" name="Picture 5" descr="j0431637">
              <a:extLst>
                <a:ext uri="{FF2B5EF4-FFF2-40B4-BE49-F238E27FC236}">
                  <a16:creationId xmlns:a16="http://schemas.microsoft.com/office/drawing/2014/main" id="{0D7DED3E-0051-4A8E-A118-F69341752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8" y="2847975"/>
              <a:ext cx="925512" cy="92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7" name="Picture 7" descr="bs00651_">
              <a:extLst>
                <a:ext uri="{FF2B5EF4-FFF2-40B4-BE49-F238E27FC236}">
                  <a16:creationId xmlns:a16="http://schemas.microsoft.com/office/drawing/2014/main" id="{FF56A8C1-6316-4C7B-BFBA-41B46B00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700" y="2819400"/>
              <a:ext cx="1098550" cy="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68" name="Text Box 8">
              <a:extLst>
                <a:ext uri="{FF2B5EF4-FFF2-40B4-BE49-F238E27FC236}">
                  <a16:creationId xmlns:a16="http://schemas.microsoft.com/office/drawing/2014/main" id="{60D2A789-E076-4CD7-844D-2D60676BE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3667125"/>
              <a:ext cx="801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chemeClr val="accent2"/>
                  </a:solidFill>
                  <a:latin typeface="+mn-lt"/>
                </a:rPr>
                <a:t>“</a:t>
              </a:r>
              <a:r>
                <a:rPr lang="en-US" altLang="ja-JP">
                  <a:solidFill>
                    <a:schemeClr val="accent2"/>
                  </a:solidFill>
                  <a:latin typeface="+mn-lt"/>
                </a:rPr>
                <a:t>Alice</a:t>
              </a:r>
              <a:r>
                <a:rPr lang="ja-JP" altLang="en-US">
                  <a:solidFill>
                    <a:schemeClr val="accent2"/>
                  </a:solidFill>
                  <a:latin typeface="+mn-lt"/>
                </a:rPr>
                <a:t>”</a:t>
              </a:r>
              <a:endParaRPr lang="en-US" alt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869" name="Text Box 9">
              <a:extLst>
                <a:ext uri="{FF2B5EF4-FFF2-40B4-BE49-F238E27FC236}">
                  <a16:creationId xmlns:a16="http://schemas.microsoft.com/office/drawing/2014/main" id="{9F75AEFC-9E74-4BA3-AA56-C64014D2A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7038" y="3698875"/>
              <a:ext cx="734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chemeClr val="accent2"/>
                  </a:solidFill>
                  <a:latin typeface="+mn-lt"/>
                </a:rPr>
                <a:t>“</a:t>
              </a:r>
              <a:r>
                <a:rPr lang="en-US" altLang="ja-JP">
                  <a:solidFill>
                    <a:schemeClr val="accent2"/>
                  </a:solidFill>
                  <a:latin typeface="+mn-lt"/>
                </a:rPr>
                <a:t>Bob</a:t>
              </a:r>
              <a:r>
                <a:rPr lang="ja-JP" altLang="en-US">
                  <a:solidFill>
                    <a:schemeClr val="accent2"/>
                  </a:solidFill>
                  <a:latin typeface="+mn-lt"/>
                </a:rPr>
                <a:t>”</a:t>
              </a:r>
              <a:endParaRPr lang="en-US" altLang="en-US">
                <a:solidFill>
                  <a:schemeClr val="accent2"/>
                </a:solidFill>
                <a:latin typeface="+mn-lt"/>
              </a:endParaRPr>
            </a:p>
          </p:txBody>
        </p:sp>
        <p:pic>
          <p:nvPicPr>
            <p:cNvPr id="36870" name="Picture 10" descr="j0282606[1]">
              <a:extLst>
                <a:ext uri="{FF2B5EF4-FFF2-40B4-BE49-F238E27FC236}">
                  <a16:creationId xmlns:a16="http://schemas.microsoft.com/office/drawing/2014/main" id="{CFEC1E48-AC24-4062-BD3B-C9822406C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863850"/>
              <a:ext cx="8461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Picture 18" descr="j0290936">
              <a:extLst>
                <a:ext uri="{FF2B5EF4-FFF2-40B4-BE49-F238E27FC236}">
                  <a16:creationId xmlns:a16="http://schemas.microsoft.com/office/drawing/2014/main" id="{37E98AEB-0FD1-4FC0-8FAE-9462D0450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905125"/>
              <a:ext cx="915988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2" name="Picture 19" descr="j0290936">
              <a:extLst>
                <a:ext uri="{FF2B5EF4-FFF2-40B4-BE49-F238E27FC236}">
                  <a16:creationId xmlns:a16="http://schemas.microsoft.com/office/drawing/2014/main" id="{1D3EC928-0F20-4B54-8229-B1CEB8F8E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917825"/>
              <a:ext cx="915988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73" name="AutoShape 20">
              <a:extLst>
                <a:ext uri="{FF2B5EF4-FFF2-40B4-BE49-F238E27FC236}">
                  <a16:creationId xmlns:a16="http://schemas.microsoft.com/office/drawing/2014/main" id="{2286C570-8B9C-4F5C-8DF2-8514F4CB56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1938" y="3298825"/>
              <a:ext cx="906462" cy="4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AutoShape 21">
              <a:extLst>
                <a:ext uri="{FF2B5EF4-FFF2-40B4-BE49-F238E27FC236}">
                  <a16:creationId xmlns:a16="http://schemas.microsoft.com/office/drawing/2014/main" id="{C4EB7739-66D7-401B-841E-EAA4D0CAE1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54388" y="3298825"/>
              <a:ext cx="595312" cy="63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AutoShape 22">
              <a:extLst>
                <a:ext uri="{FF2B5EF4-FFF2-40B4-BE49-F238E27FC236}">
                  <a16:creationId xmlns:a16="http://schemas.microsoft.com/office/drawing/2014/main" id="{6868233A-A2B2-44C8-85F9-966FA2C3FC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8250" y="3305175"/>
              <a:ext cx="742950" cy="63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AutoShape 23">
              <a:extLst>
                <a:ext uri="{FF2B5EF4-FFF2-40B4-BE49-F238E27FC236}">
                  <a16:creationId xmlns:a16="http://schemas.microsoft.com/office/drawing/2014/main" id="{AE9E95B1-5CDC-4358-AB35-EDB4EC51F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188" y="3311525"/>
              <a:ext cx="9017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7" name="Text Box 24">
              <a:extLst>
                <a:ext uri="{FF2B5EF4-FFF2-40B4-BE49-F238E27FC236}">
                  <a16:creationId xmlns:a16="http://schemas.microsoft.com/office/drawing/2014/main" id="{F3CC1B5D-7E68-4493-9A77-A9E3D56B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974" y="3611563"/>
              <a:ext cx="12764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latin typeface="+mn-lt"/>
                </a:rPr>
                <a:t>“</a:t>
              </a:r>
              <a:r>
                <a:rPr lang="en-US" altLang="ja-JP">
                  <a:latin typeface="+mn-lt"/>
                </a:rPr>
                <a:t>crypto box</a:t>
              </a:r>
              <a:r>
                <a:rPr lang="ja-JP" altLang="en-US">
                  <a:latin typeface="+mn-lt"/>
                </a:rPr>
                <a:t>”</a:t>
              </a:r>
              <a:endParaRPr lang="en-US" altLang="ja-JP">
                <a:latin typeface="+mn-lt"/>
              </a:endParaRPr>
            </a:p>
            <a:p>
              <a:pPr algn="ctr"/>
              <a:r>
                <a:rPr lang="en-US" altLang="en-US">
                  <a:latin typeface="+mn-lt"/>
                </a:rPr>
                <a:t>(closed)</a:t>
              </a:r>
            </a:p>
          </p:txBody>
        </p:sp>
        <p:sp>
          <p:nvSpPr>
            <p:cNvPr id="36878" name="Text Box 25">
              <a:extLst>
                <a:ext uri="{FF2B5EF4-FFF2-40B4-BE49-F238E27FC236}">
                  <a16:creationId xmlns:a16="http://schemas.microsoft.com/office/drawing/2014/main" id="{629F7F56-3B1C-49E0-9FA2-BD2CA5EFD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928" y="3698875"/>
              <a:ext cx="15457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latin typeface="+mn-lt"/>
                </a:rPr>
                <a:t>“</a:t>
              </a:r>
              <a:r>
                <a:rPr lang="en-US" altLang="ja-JP">
                  <a:latin typeface="+mn-lt"/>
                </a:rPr>
                <a:t>de-crypto box</a:t>
              </a:r>
              <a:r>
                <a:rPr lang="ja-JP" altLang="en-US">
                  <a:latin typeface="+mn-lt"/>
                </a:rPr>
                <a:t>”</a:t>
              </a:r>
              <a:endParaRPr lang="en-US" altLang="ja-JP">
                <a:latin typeface="+mn-lt"/>
              </a:endParaRPr>
            </a:p>
            <a:p>
              <a:pPr algn="ctr"/>
              <a:r>
                <a:rPr lang="en-US" altLang="en-US">
                  <a:latin typeface="+mn-lt"/>
                </a:rPr>
                <a:t>(closed)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2F41A6CA-0949-4182-B014-7CFACC094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521112"/>
            <a:ext cx="7277100" cy="34321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 set of transformations (e.g., hash functions),  their order, and any keys used are all kept secret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This sometimes could give a false sense of confidence, because often these can be either leaked or broken by brute-force</a:t>
            </a:r>
          </a:p>
          <a:p>
            <a:pPr>
              <a:lnSpc>
                <a:spcPct val="12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AD2E8FA-F445-4FB9-9101-EB65D6BE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52400"/>
            <a:ext cx="7200900" cy="838200"/>
          </a:xfrm>
        </p:spPr>
        <p:txBody>
          <a:bodyPr/>
          <a:lstStyle/>
          <a:p>
            <a:r>
              <a:rPr lang="en-US" altLang="en-US" sz="2800" dirty="0"/>
              <a:t>Open-Design Cryptography</a:t>
            </a:r>
          </a:p>
        </p:txBody>
      </p:sp>
      <p:pic>
        <p:nvPicPr>
          <p:cNvPr id="38914" name="Picture 3">
            <a:extLst>
              <a:ext uri="{FF2B5EF4-FFF2-40B4-BE49-F238E27FC236}">
                <a16:creationId xmlns:a16="http://schemas.microsoft.com/office/drawing/2014/main" id="{D3A2ACE4-D3D4-4D5F-96FF-9833C158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926" r="13123" b="607"/>
          <a:stretch>
            <a:fillRect/>
          </a:stretch>
        </p:blipFill>
        <p:spPr bwMode="auto">
          <a:xfrm>
            <a:off x="2246313" y="1004217"/>
            <a:ext cx="5513387" cy="5521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D08ED904-E034-485A-8C92-92CBA0277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839" y="76200"/>
            <a:ext cx="7200900" cy="838200"/>
          </a:xfrm>
        </p:spPr>
        <p:txBody>
          <a:bodyPr/>
          <a:lstStyle/>
          <a:p>
            <a:r>
              <a:rPr lang="en-US" altLang="en-US" dirty="0"/>
              <a:t>Encryption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2629DFD-33C4-46E7-8AE5-08773B91F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17625"/>
            <a:ext cx="8229600" cy="5387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Encryption algorithm consists of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Set of 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keys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Set of </a:t>
            </a:r>
            <a:r>
              <a:rPr lang="en-US" altLang="en-US" sz="1600" b="1" i="1" dirty="0">
                <a:solidFill>
                  <a:srgbClr val="0070C0"/>
                </a:solidFill>
              </a:rPr>
              <a:t>M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Messages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Set of </a:t>
            </a:r>
            <a:r>
              <a:rPr lang="en-US" altLang="en-US" sz="1600" b="1" i="1" dirty="0">
                <a:solidFill>
                  <a:srgbClr val="0070C0"/>
                </a:solidFill>
              </a:rPr>
              <a:t>C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ciphertexts</a:t>
            </a:r>
            <a:r>
              <a:rPr lang="en-US" altLang="en-US" sz="1600" dirty="0"/>
              <a:t> (encrypted messages)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 function </a:t>
            </a:r>
            <a:r>
              <a:rPr lang="en-US" altLang="en-US" sz="1600" b="1" i="1" dirty="0">
                <a:solidFill>
                  <a:srgbClr val="0070C0"/>
                </a:solidFill>
              </a:rPr>
              <a:t>E </a:t>
            </a:r>
            <a:r>
              <a:rPr lang="en-US" altLang="en-US" sz="1600" b="1" dirty="0">
                <a:solidFill>
                  <a:srgbClr val="0070C0"/>
                </a:solidFill>
              </a:rPr>
              <a:t>: </a:t>
            </a:r>
            <a:r>
              <a:rPr lang="en-US" altLang="en-US" sz="1600" b="1" i="1" dirty="0">
                <a:solidFill>
                  <a:srgbClr val="0070C0"/>
                </a:solidFill>
              </a:rPr>
              <a:t>K </a:t>
            </a:r>
            <a:r>
              <a:rPr lang="en-US" altLang="en-US" sz="1600" b="1" dirty="0">
                <a:solidFill>
                  <a:srgbClr val="0070C0"/>
                </a:solidFill>
              </a:rPr>
              <a:t>→ (</a:t>
            </a:r>
            <a:r>
              <a:rPr lang="en-US" altLang="en-US" sz="1600" b="1" i="1" dirty="0">
                <a:solidFill>
                  <a:srgbClr val="0070C0"/>
                </a:solidFill>
              </a:rPr>
              <a:t>M</a:t>
            </a:r>
            <a:r>
              <a:rPr lang="en-US" altLang="en-US" sz="1600" b="1" dirty="0">
                <a:solidFill>
                  <a:srgbClr val="0070C0"/>
                </a:solidFill>
              </a:rPr>
              <a:t>→</a:t>
            </a:r>
            <a:r>
              <a:rPr lang="en-US" altLang="en-US" sz="1600" b="1" i="1" dirty="0">
                <a:solidFill>
                  <a:srgbClr val="0070C0"/>
                </a:solidFill>
              </a:rPr>
              <a:t>C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>
                <a:solidFill>
                  <a:srgbClr val="0070C0"/>
                </a:solidFill>
              </a:rPr>
              <a:t>. </a:t>
            </a:r>
            <a:r>
              <a:rPr lang="en-US" altLang="en-US" sz="1600" dirty="0"/>
              <a:t>That is, for each </a:t>
            </a:r>
            <a:r>
              <a:rPr lang="en-US" altLang="en-US" sz="1600" b="1" i="1" dirty="0">
                <a:solidFill>
                  <a:srgbClr val="0070C0"/>
                </a:solidFill>
              </a:rPr>
              <a:t>k </a:t>
            </a:r>
            <a:r>
              <a:rPr lang="en-US" altLang="en-US" sz="1600" b="1" dirty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dirty="0">
                <a:solidFill>
                  <a:srgbClr val="0070C0"/>
                </a:solidFill>
              </a:rPr>
              <a:t>, </a:t>
            </a:r>
            <a:r>
              <a:rPr lang="en-US" altLang="en-US" sz="1600" b="1" i="1" dirty="0">
                <a:solidFill>
                  <a:srgbClr val="0070C0"/>
                </a:solidFill>
              </a:rPr>
              <a:t>E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/>
              <a:t>is a function for generating ciphertexts from messages. </a:t>
            </a:r>
          </a:p>
          <a:p>
            <a:pPr marL="1085850" lvl="2">
              <a:lnSpc>
                <a:spcPct val="90000"/>
              </a:lnSpc>
            </a:pPr>
            <a:r>
              <a:rPr lang="en-US" altLang="en-US" sz="1600" b="1" i="1" dirty="0">
                <a:solidFill>
                  <a:srgbClr val="0070C0"/>
                </a:solidFill>
              </a:rPr>
              <a:t>E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/>
              <a:t> for any 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i="1" dirty="0"/>
              <a:t> </a:t>
            </a:r>
            <a:r>
              <a:rPr lang="en-US" altLang="en-US" sz="1600" dirty="0"/>
              <a:t>should be efficiently computable functions.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 function </a:t>
            </a:r>
            <a:r>
              <a:rPr lang="en-US" altLang="en-US" sz="1600" b="1" i="1" dirty="0">
                <a:solidFill>
                  <a:srgbClr val="0070C0"/>
                </a:solidFill>
              </a:rPr>
              <a:t>D </a:t>
            </a:r>
            <a:r>
              <a:rPr lang="en-US" altLang="en-US" sz="1600" b="1" dirty="0">
                <a:solidFill>
                  <a:srgbClr val="0070C0"/>
                </a:solidFill>
              </a:rPr>
              <a:t>: </a:t>
            </a:r>
            <a:r>
              <a:rPr lang="en-US" altLang="en-US" sz="1600" b="1" i="1" dirty="0">
                <a:solidFill>
                  <a:srgbClr val="0070C0"/>
                </a:solidFill>
              </a:rPr>
              <a:t>K </a:t>
            </a:r>
            <a:r>
              <a:rPr lang="en-US" altLang="en-US" sz="1600" b="1" dirty="0">
                <a:solidFill>
                  <a:srgbClr val="0070C0"/>
                </a:solidFill>
              </a:rPr>
              <a:t>→ (</a:t>
            </a:r>
            <a:r>
              <a:rPr lang="en-US" altLang="en-US" sz="1600" b="1" i="1" dirty="0">
                <a:solidFill>
                  <a:srgbClr val="0070C0"/>
                </a:solidFill>
              </a:rPr>
              <a:t>C </a:t>
            </a:r>
            <a:r>
              <a:rPr lang="en-US" altLang="en-US" sz="1600" b="1" dirty="0">
                <a:solidFill>
                  <a:srgbClr val="0070C0"/>
                </a:solidFill>
              </a:rPr>
              <a:t>→ </a:t>
            </a:r>
            <a:r>
              <a:rPr lang="en-US" altLang="en-US" sz="1600" b="1" i="1" dirty="0">
                <a:solidFill>
                  <a:srgbClr val="0070C0"/>
                </a:solidFill>
              </a:rPr>
              <a:t>M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>
                <a:solidFill>
                  <a:srgbClr val="0070C0"/>
                </a:solidFill>
              </a:rPr>
              <a:t>. </a:t>
            </a:r>
            <a:r>
              <a:rPr lang="en-US" altLang="en-US" sz="1600" dirty="0"/>
              <a:t>That is, for each </a:t>
            </a:r>
            <a:r>
              <a:rPr lang="en-US" altLang="en-US" sz="1600" b="1" i="1" dirty="0">
                <a:solidFill>
                  <a:srgbClr val="0070C0"/>
                </a:solidFill>
              </a:rPr>
              <a:t>k </a:t>
            </a:r>
            <a:r>
              <a:rPr lang="en-US" altLang="en-US" sz="1600" b="1" i="1" dirty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dirty="0">
                <a:solidFill>
                  <a:srgbClr val="0070C0"/>
                </a:solidFill>
              </a:rPr>
              <a:t>, </a:t>
            </a: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/>
              <a:t>is a function for generating messages from ciphertexts. </a:t>
            </a:r>
          </a:p>
          <a:p>
            <a:pPr marL="1085850" lvl="2">
              <a:lnSpc>
                <a:spcPct val="90000"/>
              </a:lnSpc>
            </a:pP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/>
              <a:t>for any 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i="1" dirty="0"/>
              <a:t> </a:t>
            </a:r>
            <a:r>
              <a:rPr lang="en-US" altLang="en-US" sz="1600" dirty="0"/>
              <a:t>should be efficiently computable functions.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An encryption algorithm must provide this essential property: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1600" dirty="0"/>
              <a:t>Given a ciphertext </a:t>
            </a:r>
            <a:r>
              <a:rPr lang="en-US" altLang="en-US" sz="1600" b="1" i="1" dirty="0">
                <a:solidFill>
                  <a:srgbClr val="0070C0"/>
                </a:solidFill>
              </a:rPr>
              <a:t>c </a:t>
            </a:r>
            <a:r>
              <a:rPr lang="en-US" altLang="en-US" sz="1600" b="1" i="1" dirty="0">
                <a:solidFill>
                  <a:srgbClr val="0070C0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1600" b="1" i="1" dirty="0">
                <a:solidFill>
                  <a:srgbClr val="0070C0"/>
                </a:solidFill>
              </a:rPr>
              <a:t>C</a:t>
            </a:r>
            <a:r>
              <a:rPr lang="en-US" altLang="en-US" sz="1600" dirty="0"/>
              <a:t>, a computer can compute </a:t>
            </a:r>
            <a:r>
              <a:rPr lang="en-US" altLang="en-US" sz="1600" b="1" i="1" dirty="0">
                <a:solidFill>
                  <a:srgbClr val="0070C0"/>
                </a:solidFill>
              </a:rPr>
              <a:t>m</a:t>
            </a:r>
            <a:r>
              <a:rPr lang="en-US" altLang="en-US" sz="1600" i="1" dirty="0"/>
              <a:t> </a:t>
            </a:r>
            <a:br>
              <a:rPr lang="en-US" altLang="en-US" sz="1600" i="1" dirty="0"/>
            </a:br>
            <a:r>
              <a:rPr lang="en-US" altLang="en-US" sz="1600" dirty="0"/>
              <a:t>such that </a:t>
            </a:r>
            <a:r>
              <a:rPr lang="en-US" altLang="en-US" sz="1600" b="1" i="1" dirty="0">
                <a:solidFill>
                  <a:srgbClr val="0070C0"/>
                </a:solidFill>
              </a:rPr>
              <a:t>E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)(</a:t>
            </a:r>
            <a:r>
              <a:rPr lang="en-US" altLang="en-US" sz="1600" b="1" i="1" dirty="0">
                <a:solidFill>
                  <a:srgbClr val="0070C0"/>
                </a:solidFill>
              </a:rPr>
              <a:t>m</a:t>
            </a:r>
            <a:r>
              <a:rPr lang="en-US" altLang="en-US" sz="1600" b="1" dirty="0">
                <a:solidFill>
                  <a:srgbClr val="0070C0"/>
                </a:solidFill>
              </a:rPr>
              <a:t>) = </a:t>
            </a:r>
            <a:r>
              <a:rPr lang="en-US" altLang="en-US" sz="1600" b="1" i="1" dirty="0">
                <a:solidFill>
                  <a:srgbClr val="0070C0"/>
                </a:solidFill>
              </a:rPr>
              <a:t>c</a:t>
            </a:r>
            <a:r>
              <a:rPr lang="en-US" altLang="en-US" sz="1600" i="1" dirty="0">
                <a:solidFill>
                  <a:srgbClr val="0070C0"/>
                </a:solidFill>
              </a:rPr>
              <a:t> </a:t>
            </a:r>
            <a:r>
              <a:rPr lang="en-US" altLang="en-US" sz="1600" dirty="0"/>
              <a:t>only if it possesses </a:t>
            </a: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/>
              <a:t>. 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Thus, a computer holding </a:t>
            </a: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 </a:t>
            </a:r>
            <a:r>
              <a:rPr lang="en-US" altLang="en-US" sz="1600" dirty="0"/>
              <a:t>can decrypt ciphertexts to the plaintexts used to produce them, but a computer not holding </a:t>
            </a: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/>
              <a:t> cannot decrypt ciphertexts.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Since ciphertexts are generally exposed (for example, sent on the network), it is important that it be infeasible to derive </a:t>
            </a:r>
            <a:r>
              <a:rPr lang="en-US" altLang="en-US" sz="1600" b="1" i="1" dirty="0">
                <a:solidFill>
                  <a:srgbClr val="0070C0"/>
                </a:solidFill>
              </a:rPr>
              <a:t>D</a:t>
            </a:r>
            <a:r>
              <a:rPr lang="en-US" altLang="en-US" sz="1600" b="1" dirty="0">
                <a:solidFill>
                  <a:srgbClr val="0070C0"/>
                </a:solidFill>
              </a:rPr>
              <a:t>(</a:t>
            </a:r>
            <a:r>
              <a:rPr lang="en-US" altLang="en-US" sz="1600" b="1" i="1" dirty="0">
                <a:solidFill>
                  <a:srgbClr val="0070C0"/>
                </a:solidFill>
              </a:rPr>
              <a:t>k</a:t>
            </a:r>
            <a:r>
              <a:rPr lang="en-US" altLang="en-US" sz="1600" b="1" dirty="0">
                <a:solidFill>
                  <a:srgbClr val="0070C0"/>
                </a:solidFill>
              </a:rPr>
              <a:t>)</a:t>
            </a:r>
            <a:r>
              <a:rPr lang="en-US" altLang="en-US" sz="1600" dirty="0"/>
              <a:t> from the ciphertexts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02801BA-0D3F-468C-BF91-ACBF99E2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876" r="13127" b="626"/>
          <a:stretch>
            <a:fillRect/>
          </a:stretch>
        </p:blipFill>
        <p:spPr bwMode="auto">
          <a:xfrm>
            <a:off x="6710363" y="0"/>
            <a:ext cx="2433637" cy="2305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Rectangle 5">
            <a:extLst>
              <a:ext uri="{FF2B5EF4-FFF2-40B4-BE49-F238E27FC236}">
                <a16:creationId xmlns:a16="http://schemas.microsoft.com/office/drawing/2014/main" id="{A0F99BB4-400F-40A6-A9EE-3459753A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6482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CBC2093-31EC-4FD3-B32C-A45FABE80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Encryption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EC16667-0E3A-4616-9542-690E92F05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Same key used to encrypt and decrypt</a:t>
            </a:r>
          </a:p>
          <a:p>
            <a:pPr lvl="1"/>
            <a:r>
              <a:rPr lang="en-US" altLang="en-US" b="1" i="1" dirty="0">
                <a:solidFill>
                  <a:schemeClr val="accent2"/>
                </a:solidFill>
              </a:rPr>
              <a:t>E</a:t>
            </a:r>
            <a:r>
              <a:rPr lang="en-US" altLang="en-US" b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>
                <a:solidFill>
                  <a:schemeClr val="accent2"/>
                </a:solidFill>
              </a:rPr>
              <a:t>k</a:t>
            </a:r>
            <a:r>
              <a:rPr lang="en-US" altLang="en-US" b="1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 can be derived from </a:t>
            </a:r>
            <a:r>
              <a:rPr lang="en-US" altLang="en-US" b="1" i="1" dirty="0">
                <a:solidFill>
                  <a:schemeClr val="accent2"/>
                </a:solidFill>
              </a:rPr>
              <a:t>D</a:t>
            </a:r>
            <a:r>
              <a:rPr lang="en-US" altLang="en-US" b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>
                <a:solidFill>
                  <a:schemeClr val="accent2"/>
                </a:solidFill>
              </a:rPr>
              <a:t>k</a:t>
            </a:r>
            <a:r>
              <a:rPr lang="en-US" altLang="en-US" b="1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, and vice versa</a:t>
            </a:r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Data Encryption Standard (</a:t>
            </a:r>
            <a:r>
              <a:rPr lang="en-US" altLang="en-US" b="1" dirty="0">
                <a:solidFill>
                  <a:srgbClr val="FF0000"/>
                </a:solidFill>
              </a:rPr>
              <a:t>DES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Triple-DES</a:t>
            </a:r>
          </a:p>
          <a:p>
            <a:pPr lvl="1"/>
            <a:r>
              <a:rPr lang="en-US" altLang="en-US" dirty="0"/>
              <a:t>Advanced Encryption Standard (</a:t>
            </a:r>
            <a:r>
              <a:rPr lang="en-US" altLang="en-US" b="1" dirty="0">
                <a:solidFill>
                  <a:srgbClr val="FF0000"/>
                </a:solidFill>
              </a:rPr>
              <a:t>AES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>
            <a:extLst>
              <a:ext uri="{FF2B5EF4-FFF2-40B4-BE49-F238E27FC236}">
                <a16:creationId xmlns:a16="http://schemas.microsoft.com/office/drawing/2014/main" id="{ED431F70-D43C-4145-8C06-47F95EDA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609600" cy="1143000"/>
          </a:xfrm>
          <a:prstGeom prst="upDown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BC1B4E1-6F7C-4F16-A7AA-ED3A3C21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Encryption: Caesar Cipher 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66CF0BCA-0376-4D1E-B2F8-F80C8520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2800"/>
            <a:ext cx="36576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>
            <a:extLst>
              <a:ext uri="{FF2B5EF4-FFF2-40B4-BE49-F238E27FC236}">
                <a16:creationId xmlns:a16="http://schemas.microsoft.com/office/drawing/2014/main" id="{5400E6E3-A4B2-4115-BE41-C81FCAB1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908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MERRY CHRISTMAS</a:t>
            </a:r>
          </a:p>
        </p:txBody>
      </p:sp>
      <p:sp>
        <p:nvSpPr>
          <p:cNvPr id="45061" name="WordArt 6">
            <a:extLst>
              <a:ext uri="{FF2B5EF4-FFF2-40B4-BE49-F238E27FC236}">
                <a16:creationId xmlns:a16="http://schemas.microsoft.com/office/drawing/2014/main" id="{E8C4CF91-9B5C-4B16-92BA-2B07F2F79B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284913" y="3495675"/>
            <a:ext cx="192087" cy="542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5062" name="Text Box 7">
            <a:extLst>
              <a:ext uri="{FF2B5EF4-FFF2-40B4-BE49-F238E27FC236}">
                <a16:creationId xmlns:a16="http://schemas.microsoft.com/office/drawing/2014/main" id="{408C4E13-2ED7-4DF8-8D11-5099448C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52950"/>
            <a:ext cx="423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PHUUB FKULVWPDV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62CB9F1-5B84-46E8-BBA8-67EF3DF8B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r>
              <a:rPr lang="en-US" altLang="en-US" sz="2800" dirty="0"/>
              <a:t>Symmetric Encryption: Jefferson</a:t>
            </a:r>
            <a:r>
              <a:rPr lang="ja-JP" altLang="en-US" sz="2800" dirty="0"/>
              <a:t>’</a:t>
            </a:r>
            <a:r>
              <a:rPr lang="en-US" altLang="ja-JP" sz="2800" dirty="0"/>
              <a:t>s Wheel Cipher</a:t>
            </a:r>
            <a:endParaRPr lang="en-US" altLang="en-US" sz="2800" dirty="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A81E2D-D52E-4CF7-AFAA-7691EF0DD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38800" y="1143000"/>
            <a:ext cx="3124200" cy="5334000"/>
          </a:xfrm>
        </p:spPr>
        <p:txBody>
          <a:bodyPr/>
          <a:lstStyle/>
          <a:p>
            <a:pPr marL="190500" indent="-190500"/>
            <a:r>
              <a:rPr lang="en-US" altLang="en-US" sz="1800"/>
              <a:t>Sender: </a:t>
            </a:r>
          </a:p>
          <a:p>
            <a:pPr marL="571500" lvl="1" indent="-190500"/>
            <a:r>
              <a:rPr lang="en-US" altLang="en-US" sz="1800"/>
              <a:t>assemble wheels in some (secret) order.</a:t>
            </a:r>
          </a:p>
          <a:p>
            <a:pPr marL="571500" lvl="1" indent="-190500"/>
            <a:r>
              <a:rPr lang="en-US" altLang="en-US" sz="1800"/>
              <a:t>Align message on one line.</a:t>
            </a:r>
          </a:p>
          <a:p>
            <a:pPr marL="571500" lvl="1" indent="-190500"/>
            <a:r>
              <a:rPr lang="en-US" altLang="en-US" sz="1800"/>
              <a:t>Choose any of the other lines as ciphertext.</a:t>
            </a:r>
          </a:p>
          <a:p>
            <a:pPr marL="190500" indent="-190500"/>
            <a:r>
              <a:rPr lang="en-US" altLang="en-US" sz="1800"/>
              <a:t>Receive:</a:t>
            </a:r>
          </a:p>
          <a:p>
            <a:pPr marL="571500" lvl="1" indent="-190500"/>
            <a:r>
              <a:rPr lang="en-US" altLang="en-US" sz="1800"/>
              <a:t>Assemble wheels in same secret order.</a:t>
            </a:r>
          </a:p>
          <a:p>
            <a:pPr marL="571500" lvl="1" indent="-190500"/>
            <a:r>
              <a:rPr lang="en-US" altLang="en-US" sz="1800"/>
              <a:t>Align cipertext on one line.</a:t>
            </a:r>
          </a:p>
          <a:p>
            <a:pPr marL="571500" lvl="1" indent="-190500"/>
            <a:r>
              <a:rPr lang="en-US" altLang="en-US" sz="1800"/>
              <a:t>Look for meaningful message on other lines.</a:t>
            </a:r>
          </a:p>
          <a:p>
            <a:pPr marL="190500" indent="-190500"/>
            <a:endParaRPr lang="en-US" altLang="en-US" sz="1800"/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7FBC8CA4-E860-4CA8-ADA1-327FF0D6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5105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5">
            <a:extLst>
              <a:ext uri="{FF2B5EF4-FFF2-40B4-BE49-F238E27FC236}">
                <a16:creationId xmlns:a16="http://schemas.microsoft.com/office/drawing/2014/main" id="{A5B23050-DFD9-4AB8-BA5E-BC42177B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4762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000" b="0">
                <a:latin typeface="Chalkboard" pitchFamily="1" charset="0"/>
              </a:rPr>
              <a:t>Monticello Web Site: www.monticello.org/reports/interests/wheel_cipher.html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BB3EAD12-7551-4896-BFC2-7EAF42267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14400"/>
          </a:xfrm>
          <a:noFill/>
        </p:spPr>
        <p:txBody>
          <a:bodyPr lIns="90488" tIns="44450" rIns="90488" bIns="44450"/>
          <a:lstStyle/>
          <a:p>
            <a:r>
              <a:rPr lang="en-US" altLang="en-US" sz="3600" dirty="0"/>
              <a:t>Outline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5B221E5-D56E-45AE-A03F-B8BF1739F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7194550" cy="54102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Overview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Security Goals 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The Attack Space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Security Mechanisms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Introduction to Cryptography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Authentication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Authorization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Confidentiality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Case Studies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F4ED8EA-0828-423D-BBE7-ACD38CF2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Encryption: 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A8A91E-0352-41E4-AEB4-681E7C08AD38}"/>
              </a:ext>
            </a:extLst>
          </p:cNvPr>
          <p:cNvGrpSpPr/>
          <p:nvPr/>
        </p:nvGrpSpPr>
        <p:grpSpPr>
          <a:xfrm>
            <a:off x="381000" y="1981200"/>
            <a:ext cx="8505479" cy="2590800"/>
            <a:chOff x="381000" y="1981200"/>
            <a:chExt cx="8505479" cy="2590800"/>
          </a:xfrm>
        </p:grpSpPr>
        <p:sp>
          <p:nvSpPr>
            <p:cNvPr id="49153" name="Rectangle 82">
              <a:extLst>
                <a:ext uri="{FF2B5EF4-FFF2-40B4-BE49-F238E27FC236}">
                  <a16:creationId xmlns:a16="http://schemas.microsoft.com/office/drawing/2014/main" id="{30A95D93-FC2B-43BE-BA07-AE11AA1B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981200"/>
              <a:ext cx="8458200" cy="2590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9155" name="Picture 4" descr="j0431637">
              <a:extLst>
                <a:ext uri="{FF2B5EF4-FFF2-40B4-BE49-F238E27FC236}">
                  <a16:creationId xmlns:a16="http://schemas.microsoft.com/office/drawing/2014/main" id="{923C9263-5866-40EF-B177-CC4462370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751138"/>
              <a:ext cx="925513" cy="92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6" name="Picture 5" descr="bs00651_">
              <a:extLst>
                <a:ext uri="{FF2B5EF4-FFF2-40B4-BE49-F238E27FC236}">
                  <a16:creationId xmlns:a16="http://schemas.microsoft.com/office/drawing/2014/main" id="{83901F11-518B-4DCF-8FB3-B189C9E96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7300" y="2730500"/>
              <a:ext cx="1098550" cy="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7" name="Text Box 6">
              <a:extLst>
                <a:ext uri="{FF2B5EF4-FFF2-40B4-BE49-F238E27FC236}">
                  <a16:creationId xmlns:a16="http://schemas.microsoft.com/office/drawing/2014/main" id="{E4D4AC0C-F26D-4296-927D-AAE63883B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578225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Alice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49158" name="Text Box 7">
              <a:extLst>
                <a:ext uri="{FF2B5EF4-FFF2-40B4-BE49-F238E27FC236}">
                  <a16:creationId xmlns:a16="http://schemas.microsoft.com/office/drawing/2014/main" id="{8D3866F1-1B0F-4640-A70C-860A681AD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4350" y="3602038"/>
              <a:ext cx="75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pic>
          <p:nvPicPr>
            <p:cNvPr id="49159" name="Picture 8" descr="j0282606[1]">
              <a:extLst>
                <a:ext uri="{FF2B5EF4-FFF2-40B4-BE49-F238E27FC236}">
                  <a16:creationId xmlns:a16="http://schemas.microsoft.com/office/drawing/2014/main" id="{3B5F6EE0-23B9-4796-94BD-9C1B8C45C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774950"/>
              <a:ext cx="8461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160" name="AutoShape 11">
              <a:extLst>
                <a:ext uri="{FF2B5EF4-FFF2-40B4-BE49-F238E27FC236}">
                  <a16:creationId xmlns:a16="http://schemas.microsoft.com/office/drawing/2014/main" id="{05526966-ACB6-41F6-9A78-C47D72CE53A2}"/>
                </a:ext>
              </a:extLst>
            </p:cNvPr>
            <p:cNvCxnSpPr>
              <a:cxnSpLocks noChangeShapeType="1"/>
              <a:endCxn id="49164" idx="1"/>
            </p:cNvCxnSpPr>
            <p:nvPr/>
          </p:nvCxnSpPr>
          <p:spPr bwMode="auto">
            <a:xfrm>
              <a:off x="1379538" y="3214688"/>
              <a:ext cx="601662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1" name="AutoShape 12">
              <a:extLst>
                <a:ext uri="{FF2B5EF4-FFF2-40B4-BE49-F238E27FC236}">
                  <a16:creationId xmlns:a16="http://schemas.microsoft.com/office/drawing/2014/main" id="{FE859B7C-721D-4C50-B599-90CBF50895F5}"/>
                </a:ext>
              </a:extLst>
            </p:cNvPr>
            <p:cNvCxnSpPr>
              <a:cxnSpLocks noChangeShapeType="1"/>
              <a:stCxn id="49164" idx="3"/>
            </p:cNvCxnSpPr>
            <p:nvPr/>
          </p:nvCxnSpPr>
          <p:spPr bwMode="auto">
            <a:xfrm>
              <a:off x="2895600" y="3216275"/>
              <a:ext cx="9017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2" name="AutoShape 13">
              <a:extLst>
                <a:ext uri="{FF2B5EF4-FFF2-40B4-BE49-F238E27FC236}">
                  <a16:creationId xmlns:a16="http://schemas.microsoft.com/office/drawing/2014/main" id="{3E955D8D-46F6-4DFD-A59A-19ED13002B62}"/>
                </a:ext>
              </a:extLst>
            </p:cNvPr>
            <p:cNvCxnSpPr>
              <a:cxnSpLocks noChangeShapeType="1"/>
              <a:endCxn id="49170" idx="1"/>
            </p:cNvCxnSpPr>
            <p:nvPr/>
          </p:nvCxnSpPr>
          <p:spPr bwMode="auto">
            <a:xfrm>
              <a:off x="4895850" y="3216275"/>
              <a:ext cx="7429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3" name="AutoShape 14">
              <a:extLst>
                <a:ext uri="{FF2B5EF4-FFF2-40B4-BE49-F238E27FC236}">
                  <a16:creationId xmlns:a16="http://schemas.microsoft.com/office/drawing/2014/main" id="{A1004F00-FC47-4CBB-98C6-37ED97D08AF1}"/>
                </a:ext>
              </a:extLst>
            </p:cNvPr>
            <p:cNvCxnSpPr>
              <a:cxnSpLocks noChangeShapeType="1"/>
              <a:stCxn id="49170" idx="3"/>
            </p:cNvCxnSpPr>
            <p:nvPr/>
          </p:nvCxnSpPr>
          <p:spPr bwMode="auto">
            <a:xfrm flipV="1">
              <a:off x="6553200" y="3214688"/>
              <a:ext cx="1143000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4" name="Rectangle 18">
              <a:extLst>
                <a:ext uri="{FF2B5EF4-FFF2-40B4-BE49-F238E27FC236}">
                  <a16:creationId xmlns:a16="http://schemas.microsoft.com/office/drawing/2014/main" id="{F8BCCD6A-AC25-43A7-BDD2-6D6E6D7BE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987675"/>
              <a:ext cx="9144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Comic Sans MS" panose="030F0702030302020204" pitchFamily="66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49165" name="Text Box 22">
              <a:extLst>
                <a:ext uri="{FF2B5EF4-FFF2-40B4-BE49-F238E27FC236}">
                  <a16:creationId xmlns:a16="http://schemas.microsoft.com/office/drawing/2014/main" id="{40C178E9-99EB-46C5-9F84-E8E6CB1B4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175" y="4075113"/>
              <a:ext cx="307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Comic Sans MS" panose="030F0702030302020204" pitchFamily="66" charset="0"/>
                </a:rPr>
                <a:t>k</a:t>
              </a:r>
            </a:p>
          </p:txBody>
        </p:sp>
        <p:cxnSp>
          <p:nvCxnSpPr>
            <p:cNvPr id="49166" name="AutoShape 23">
              <a:extLst>
                <a:ext uri="{FF2B5EF4-FFF2-40B4-BE49-F238E27FC236}">
                  <a16:creationId xmlns:a16="http://schemas.microsoft.com/office/drawing/2014/main" id="{3B58FC4E-D389-451A-B334-C49D37DC8195}"/>
                </a:ext>
              </a:extLst>
            </p:cNvPr>
            <p:cNvCxnSpPr>
              <a:cxnSpLocks noChangeShapeType="1"/>
              <a:stCxn id="49165" idx="0"/>
              <a:endCxn id="49164" idx="2"/>
            </p:cNvCxnSpPr>
            <p:nvPr/>
          </p:nvCxnSpPr>
          <p:spPr bwMode="auto">
            <a:xfrm flipH="1" flipV="1">
              <a:off x="2438400" y="3444875"/>
              <a:ext cx="4763" cy="6302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7" name="Text Box 24">
              <a:extLst>
                <a:ext uri="{FF2B5EF4-FFF2-40B4-BE49-F238E27FC236}">
                  <a16:creationId xmlns:a16="http://schemas.microsoft.com/office/drawing/2014/main" id="{A0178497-0BF4-42F7-8D25-AE6A138F2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2419350"/>
              <a:ext cx="361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Comic Sans MS" panose="030F0702030302020204" pitchFamily="66" charset="0"/>
                </a:rPr>
                <a:t>m</a:t>
              </a:r>
            </a:p>
          </p:txBody>
        </p:sp>
        <p:sp>
          <p:nvSpPr>
            <p:cNvPr id="49168" name="Text Box 25">
              <a:extLst>
                <a:ext uri="{FF2B5EF4-FFF2-40B4-BE49-F238E27FC236}">
                  <a16:creationId xmlns:a16="http://schemas.microsoft.com/office/drawing/2014/main" id="{585032B6-B82F-4CD1-8DE6-764D8B96C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419350"/>
              <a:ext cx="8588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Comic Sans MS" panose="030F0702030302020204" pitchFamily="66" charset="0"/>
                </a:rPr>
                <a:t>m </a:t>
              </a:r>
              <a:r>
                <a:rPr lang="en-US" altLang="en-US" sz="1800">
                  <a:latin typeface="Comic Sans MS" panose="030F0702030302020204" pitchFamily="66" charset="0"/>
                  <a:sym typeface="Symbol" panose="05050102010706020507" pitchFamily="18" charset="2"/>
                </a:rPr>
                <a:t> </a:t>
              </a:r>
              <a:r>
                <a:rPr lang="en-US" altLang="en-US" sz="1800"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49169" name="Text Box 26">
              <a:extLst>
                <a:ext uri="{FF2B5EF4-FFF2-40B4-BE49-F238E27FC236}">
                  <a16:creationId xmlns:a16="http://schemas.microsoft.com/office/drawing/2014/main" id="{ABBFCBA6-E476-4D42-AE8B-FF6319090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2419350"/>
              <a:ext cx="8588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Comic Sans MS" panose="030F0702030302020204" pitchFamily="66" charset="0"/>
                </a:rPr>
                <a:t>m </a:t>
              </a:r>
              <a:r>
                <a:rPr lang="en-US" altLang="en-US" sz="1800">
                  <a:latin typeface="Comic Sans MS" panose="030F0702030302020204" pitchFamily="66" charset="0"/>
                  <a:sym typeface="Symbol" panose="05050102010706020507" pitchFamily="18" charset="2"/>
                </a:rPr>
                <a:t> </a:t>
              </a:r>
              <a:r>
                <a:rPr lang="en-US" altLang="en-US" sz="1800"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49170" name="Rectangle 27">
              <a:extLst>
                <a:ext uri="{FF2B5EF4-FFF2-40B4-BE49-F238E27FC236}">
                  <a16:creationId xmlns:a16="http://schemas.microsoft.com/office/drawing/2014/main" id="{54D6FCF1-594D-4316-9BC0-1F51C3F8A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987675"/>
              <a:ext cx="9144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Comic Sans MS" panose="030F0702030302020204" pitchFamily="66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49171" name="Text Box 31">
              <a:extLst>
                <a:ext uri="{FF2B5EF4-FFF2-40B4-BE49-F238E27FC236}">
                  <a16:creationId xmlns:a16="http://schemas.microsoft.com/office/drawing/2014/main" id="{202B9B41-BF6A-4EA2-BEBF-EED6F72E5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775" y="4075113"/>
              <a:ext cx="307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Comic Sans MS" panose="030F0702030302020204" pitchFamily="66" charset="0"/>
                </a:rPr>
                <a:t>k</a:t>
              </a:r>
            </a:p>
          </p:txBody>
        </p:sp>
        <p:cxnSp>
          <p:nvCxnSpPr>
            <p:cNvPr id="49172" name="AutoShape 32">
              <a:extLst>
                <a:ext uri="{FF2B5EF4-FFF2-40B4-BE49-F238E27FC236}">
                  <a16:creationId xmlns:a16="http://schemas.microsoft.com/office/drawing/2014/main" id="{2240CCCB-9046-4081-B35E-C3DEC6F1F3A4}"/>
                </a:ext>
              </a:extLst>
            </p:cNvPr>
            <p:cNvCxnSpPr>
              <a:cxnSpLocks noChangeShapeType="1"/>
              <a:stCxn id="49171" idx="0"/>
              <a:endCxn id="49170" idx="2"/>
            </p:cNvCxnSpPr>
            <p:nvPr/>
          </p:nvCxnSpPr>
          <p:spPr bwMode="auto">
            <a:xfrm flipH="1" flipV="1">
              <a:off x="6096000" y="3444875"/>
              <a:ext cx="4763" cy="6302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3" name="Text Box 33">
              <a:extLst>
                <a:ext uri="{FF2B5EF4-FFF2-40B4-BE49-F238E27FC236}">
                  <a16:creationId xmlns:a16="http://schemas.microsoft.com/office/drawing/2014/main" id="{A2E82D49-348C-4397-86E9-1D275DA25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419350"/>
              <a:ext cx="18870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Comic Sans MS" panose="030F0702030302020204" pitchFamily="66" charset="0"/>
                </a:rPr>
                <a:t>m </a:t>
              </a:r>
              <a:r>
                <a:rPr lang="en-US" altLang="en-US" sz="1800" dirty="0">
                  <a:latin typeface="Comic Sans MS" panose="030F0702030302020204" pitchFamily="66" charset="0"/>
                  <a:sym typeface="Symbol" panose="05050102010706020507" pitchFamily="18" charset="2"/>
                </a:rPr>
                <a:t> 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k </a:t>
              </a:r>
              <a:r>
                <a:rPr lang="en-US" altLang="en-US" sz="1800" dirty="0">
                  <a:latin typeface="Comic Sans MS" panose="030F0702030302020204" pitchFamily="66" charset="0"/>
                  <a:sym typeface="Symbol" panose="05050102010706020507" pitchFamily="18" charset="2"/>
                </a:rPr>
                <a:t> 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k = m</a:t>
              </a:r>
            </a:p>
          </p:txBody>
        </p:sp>
      </p:grpSp>
      <p:graphicFrame>
        <p:nvGraphicFramePr>
          <p:cNvPr id="216145" name="Group 81">
            <a:extLst>
              <a:ext uri="{FF2B5EF4-FFF2-40B4-BE49-F238E27FC236}">
                <a16:creationId xmlns:a16="http://schemas.microsoft.com/office/drawing/2014/main" id="{D252E025-2C43-474E-A916-7F1D4742E408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4724400"/>
          <a:ext cx="2514600" cy="12938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4917186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937373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4413329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752088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87166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6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81619DB-E42B-4DE0-8CFE-F3CA71B4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485900"/>
          </a:xfrm>
        </p:spPr>
        <p:txBody>
          <a:bodyPr/>
          <a:lstStyle/>
          <a:p>
            <a:r>
              <a:rPr lang="en-US" altLang="en-US" dirty="0"/>
              <a:t>Symmetric Encryption: DES </a:t>
            </a:r>
            <a:r>
              <a:rPr lang="en-US" altLang="en-US" sz="1600" dirty="0"/>
              <a:t>(Data Encryption Standard)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F1A5B-C25E-45C6-A783-F841FB92D30F}"/>
              </a:ext>
            </a:extLst>
          </p:cNvPr>
          <p:cNvGrpSpPr/>
          <p:nvPr/>
        </p:nvGrpSpPr>
        <p:grpSpPr>
          <a:xfrm>
            <a:off x="4755609" y="3350186"/>
            <a:ext cx="4210305" cy="3507814"/>
            <a:chOff x="4188833" y="3045387"/>
            <a:chExt cx="4210305" cy="3507814"/>
          </a:xfrm>
        </p:grpSpPr>
        <p:pic>
          <p:nvPicPr>
            <p:cNvPr id="51203" name="Picture 6" descr="DES-main-network">
              <a:extLst>
                <a:ext uri="{FF2B5EF4-FFF2-40B4-BE49-F238E27FC236}">
                  <a16:creationId xmlns:a16="http://schemas.microsoft.com/office/drawing/2014/main" id="{FC93CDB5-B4E4-401F-87AE-0A8B2A982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662" y="3045387"/>
              <a:ext cx="1651476" cy="350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4" name="Text Box 7">
              <a:extLst>
                <a:ext uri="{FF2B5EF4-FFF2-40B4-BE49-F238E27FC236}">
                  <a16:creationId xmlns:a16="http://schemas.microsoft.com/office/drawing/2014/main" id="{B5C7C9AE-DC03-4F5B-BD7F-F59615C09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493" y="3278974"/>
              <a:ext cx="718079" cy="16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 b="0" dirty="0">
                  <a:latin typeface="Comic Sans MS" panose="030F0702030302020204" pitchFamily="66" charset="0"/>
                </a:rPr>
                <a:t>Permutation</a:t>
              </a:r>
            </a:p>
          </p:txBody>
        </p:sp>
        <p:sp>
          <p:nvSpPr>
            <p:cNvPr id="51205" name="Text Box 8">
              <a:extLst>
                <a:ext uri="{FF2B5EF4-FFF2-40B4-BE49-F238E27FC236}">
                  <a16:creationId xmlns:a16="http://schemas.microsoft.com/office/drawing/2014/main" id="{56021D3C-89C5-4F3F-9D20-57D169922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875" y="6041084"/>
              <a:ext cx="718079" cy="16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 b="0" dirty="0">
                  <a:latin typeface="Comic Sans MS" panose="030F0702030302020204" pitchFamily="66" charset="0"/>
                </a:rPr>
                <a:t>Permutation</a:t>
              </a:r>
            </a:p>
          </p:txBody>
        </p:sp>
        <p:grpSp>
          <p:nvGrpSpPr>
            <p:cNvPr id="2" name="Group 17">
              <a:extLst>
                <a:ext uri="{FF2B5EF4-FFF2-40B4-BE49-F238E27FC236}">
                  <a16:creationId xmlns:a16="http://schemas.microsoft.com/office/drawing/2014/main" id="{FA0E039C-FC1C-4093-A4D5-2DDAE2D2E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833" y="4168232"/>
              <a:ext cx="3131373" cy="1961714"/>
              <a:chOff x="1701" y="1699"/>
              <a:chExt cx="2356" cy="1797"/>
            </a:xfrm>
          </p:grpSpPr>
          <p:pic>
            <p:nvPicPr>
              <p:cNvPr id="51208" name="Picture 10" descr="DES-f-function">
                <a:extLst>
                  <a:ext uri="{FF2B5EF4-FFF2-40B4-BE49-F238E27FC236}">
                    <a16:creationId xmlns:a16="http://schemas.microsoft.com/office/drawing/2014/main" id="{ECDD5A6C-E853-472E-980B-F573F54E5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1699"/>
                <a:ext cx="1727" cy="17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09" name="Line 12">
                <a:extLst>
                  <a:ext uri="{FF2B5EF4-FFF2-40B4-BE49-F238E27FC236}">
                    <a16:creationId xmlns:a16="http://schemas.microsoft.com/office/drawing/2014/main" id="{D7809281-F4F4-4D19-B643-72C5A0402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3" y="1699"/>
                <a:ext cx="534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0" name="Line 13">
                <a:extLst>
                  <a:ext uri="{FF2B5EF4-FFF2-40B4-BE49-F238E27FC236}">
                    <a16:creationId xmlns:a16="http://schemas.microsoft.com/office/drawing/2014/main" id="{3A77FC34-3176-4458-9227-3036C01B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2" y="1929"/>
                <a:ext cx="575" cy="1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1" name="Text Box 15">
                <a:extLst>
                  <a:ext uri="{FF2B5EF4-FFF2-40B4-BE49-F238E27FC236}">
                    <a16:creationId xmlns:a16="http://schemas.microsoft.com/office/drawing/2014/main" id="{D12EA3DF-5D30-42D1-8EEB-774C8C63A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2395"/>
                <a:ext cx="58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 b="0" dirty="0">
                    <a:latin typeface="Comic Sans MS" panose="030F0702030302020204" pitchFamily="66" charset="0"/>
                  </a:rPr>
                  <a:t>Substitution</a:t>
                </a:r>
              </a:p>
            </p:txBody>
          </p:sp>
          <p:sp>
            <p:nvSpPr>
              <p:cNvPr id="51212" name="Text Box 16">
                <a:extLst>
                  <a:ext uri="{FF2B5EF4-FFF2-40B4-BE49-F238E27FC236}">
                    <a16:creationId xmlns:a16="http://schemas.microsoft.com/office/drawing/2014/main" id="{BC874432-2085-44C6-AC62-6C250A87C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3106"/>
                <a:ext cx="56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 b="0" dirty="0">
                    <a:latin typeface="Comic Sans MS" panose="030F0702030302020204" pitchFamily="66" charset="0"/>
                  </a:rPr>
                  <a:t>Permutation</a:t>
                </a:r>
              </a:p>
            </p:txBody>
          </p:sp>
        </p:grp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C18AF4-7E1E-4B1C-B013-F5C6B396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60" y="1149544"/>
            <a:ext cx="7908840" cy="5136507"/>
          </a:xfrm>
        </p:spPr>
        <p:txBody>
          <a:bodyPr>
            <a:normAutofit/>
          </a:bodyPr>
          <a:lstStyle/>
          <a:p>
            <a:r>
              <a:rPr lang="en-US" sz="1800" dirty="0"/>
              <a:t>DES is a </a:t>
            </a:r>
            <a:r>
              <a:rPr lang="en-US" sz="1800" b="1" dirty="0"/>
              <a:t>block cipher</a:t>
            </a:r>
            <a:r>
              <a:rPr lang="en-US" sz="1800" dirty="0"/>
              <a:t> that transforms a fixed length (64-bit in this case) plain text to something else through a series of transformations</a:t>
            </a:r>
          </a:p>
          <a:p>
            <a:r>
              <a:rPr lang="en-US" sz="1800" dirty="0"/>
              <a:t>There are 16 rounds of Feistel function (F) applied to the data. In fact, Feistel applies only on the least significant (LS) 32 bits. The result is then XOR-ed with MS 32-bits and forms the LS 32 bits for the next round. The original LS 32 bits become XOR operand for the next round</a:t>
            </a:r>
          </a:p>
          <a:p>
            <a:r>
              <a:rPr lang="en-US" sz="1800" dirty="0"/>
              <a:t>Now, each F block uses a 48-bit subkey obtained using a </a:t>
            </a:r>
            <a:r>
              <a:rPr lang="en-US" sz="1800" u="sng" dirty="0"/>
              <a:t>key schedule </a:t>
            </a:r>
            <a:r>
              <a:rPr lang="en-US" sz="1800" dirty="0"/>
              <a:t>for each round. The key-schedule is also kept secret</a:t>
            </a:r>
          </a:p>
          <a:p>
            <a:r>
              <a:rPr lang="en-US" sz="1800" dirty="0"/>
              <a:t>S-boxes (i.e., substitution boxes) replace the incoming 6 bits</a:t>
            </a:r>
            <a:br>
              <a:rPr lang="en-US" sz="1800" dirty="0"/>
            </a:br>
            <a:r>
              <a:rPr lang="en-US" sz="1800" dirty="0"/>
              <a:t>to 4 bits using a non-linear function, which is the core strength</a:t>
            </a:r>
            <a:br>
              <a:rPr lang="en-US" sz="1800" dirty="0"/>
            </a:br>
            <a:r>
              <a:rPr lang="en-US" sz="1800" dirty="0"/>
              <a:t>of DES’s security</a:t>
            </a:r>
          </a:p>
          <a:p>
            <a:pPr lvl="1"/>
            <a:r>
              <a:rPr lang="en-US" sz="1800" dirty="0"/>
              <a:t>W/o this, DES is trivial to break</a:t>
            </a:r>
          </a:p>
          <a:p>
            <a:r>
              <a:rPr lang="en-US" sz="1800" dirty="0"/>
              <a:t>Permutation works in way so that </a:t>
            </a:r>
            <a:br>
              <a:rPr lang="en-US" sz="1800" dirty="0"/>
            </a:br>
            <a:r>
              <a:rPr lang="en-US" sz="1800" dirty="0"/>
              <a:t>each output of S-box goes to a </a:t>
            </a:r>
            <a:br>
              <a:rPr lang="en-US" sz="1800" dirty="0"/>
            </a:br>
            <a:r>
              <a:rPr lang="en-US" sz="1800" dirty="0"/>
              <a:t>different S-box in next round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2DA7F2BA-292B-41C5-92FF-B746BFD96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54190"/>
            <a:ext cx="7745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b="0" dirty="0">
                <a:latin typeface="Comic Sans MS" panose="030F0702030302020204" pitchFamily="66" charset="0"/>
              </a:rPr>
              <a:t>Expansion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7C64D-2845-46A9-A100-7890C349BBF9}"/>
              </a:ext>
            </a:extLst>
          </p:cNvPr>
          <p:cNvSpPr txBox="1"/>
          <p:nvPr/>
        </p:nvSpPr>
        <p:spPr>
          <a:xfrm>
            <a:off x="685800" y="64496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Reference: https://en.wikipedia.org/wiki/Data_Encryption_Standard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Key in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sender and the receiver need to share the secret key before even sending the first message.</a:t>
            </a:r>
          </a:p>
          <a:p>
            <a:r>
              <a:rPr lang="en-US" dirty="0"/>
              <a:t>But how to share the key securely?</a:t>
            </a:r>
          </a:p>
          <a:p>
            <a:pPr lvl="1"/>
            <a:r>
              <a:rPr lang="en-US" dirty="0"/>
              <a:t>Can you email it? That is clearly not safe</a:t>
            </a:r>
          </a:p>
          <a:p>
            <a:pPr lvl="1"/>
            <a:r>
              <a:rPr lang="en-US" dirty="0"/>
              <a:t>Can you hire a person to carry the key with him?</a:t>
            </a:r>
          </a:p>
          <a:p>
            <a:pPr lvl="1"/>
            <a:r>
              <a:rPr lang="en-US" dirty="0"/>
              <a:t>In any way, cannot assume that key to be shared confidentially through public channels</a:t>
            </a:r>
          </a:p>
          <a:p>
            <a:pPr lvl="1"/>
            <a:r>
              <a:rPr lang="en-US" dirty="0"/>
              <a:t>The person or the medium can be compromised</a:t>
            </a:r>
          </a:p>
          <a:p>
            <a:r>
              <a:rPr lang="en-US" dirty="0"/>
              <a:t>Can we exchange the key w/o compromising it?</a:t>
            </a:r>
          </a:p>
          <a:p>
            <a:pPr lvl="1"/>
            <a:r>
              <a:rPr lang="en-US" dirty="0"/>
              <a:t>Yes. </a:t>
            </a:r>
            <a:r>
              <a:rPr lang="en-US" dirty="0" err="1"/>
              <a:t>Diffie</a:t>
            </a:r>
            <a:r>
              <a:rPr lang="en-US" dirty="0"/>
              <a:t>-Hellman algorithm</a:t>
            </a:r>
          </a:p>
        </p:txBody>
      </p:sp>
    </p:spTree>
    <p:extLst>
      <p:ext uri="{BB962C8B-B14F-4D97-AF65-F5344CB8AC3E}">
        <p14:creationId xmlns:p14="http://schemas.microsoft.com/office/powerpoint/2010/main" val="78531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BCA92D9A-EC69-42D8-9372-0857EA8DC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4653" y="193128"/>
            <a:ext cx="7200900" cy="873672"/>
          </a:xfrm>
        </p:spPr>
        <p:txBody>
          <a:bodyPr/>
          <a:lstStyle/>
          <a:p>
            <a:r>
              <a:rPr lang="en-US" altLang="en-US" dirty="0"/>
              <a:t>Key Exchange: Diffie-Hellman</a:t>
            </a:r>
          </a:p>
        </p:txBody>
      </p:sp>
      <p:graphicFrame>
        <p:nvGraphicFramePr>
          <p:cNvPr id="262248" name="Group 104">
            <a:extLst>
              <a:ext uri="{FF2B5EF4-FFF2-40B4-BE49-F238E27FC236}">
                <a16:creationId xmlns:a16="http://schemas.microsoft.com/office/drawing/2014/main" id="{5D3DC946-5072-4B65-8913-889D8D58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2167"/>
              </p:ext>
            </p:extLst>
          </p:nvPr>
        </p:nvGraphicFramePr>
        <p:xfrm>
          <a:off x="609600" y="914401"/>
          <a:ext cx="6553200" cy="5976077"/>
        </p:xfrm>
        <a:graphic>
          <a:graphicData uri="http://schemas.openxmlformats.org/drawingml/2006/table">
            <a:tbl>
              <a:tblPr/>
              <a:tblGrid>
                <a:gridCol w="494824">
                  <a:extLst>
                    <a:ext uri="{9D8B030D-6E8A-4147-A177-3AD203B41FA5}">
                      <a16:colId xmlns:a16="http://schemas.microsoft.com/office/drawing/2014/main" val="2311232051"/>
                    </a:ext>
                  </a:extLst>
                </a:gridCol>
                <a:gridCol w="6058376">
                  <a:extLst>
                    <a:ext uri="{9D8B030D-6E8A-4147-A177-3AD203B41FA5}">
                      <a16:colId xmlns:a16="http://schemas.microsoft.com/office/drawing/2014/main" val="3139421453"/>
                    </a:ext>
                  </a:extLst>
                </a:gridCol>
              </a:tblGrid>
              <a:tr h="1127296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n-lt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Alice and Bob agree on two numbers: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 large prime called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 “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primitive root” modulo 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+mn-lt"/>
                          <a:ea typeface="MS PGothic" panose="020B0600070205080204" pitchFamily="34" charset="-128"/>
                        </a:rPr>
                        <a:t>p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, call it 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Note: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and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are public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493328"/>
                  </a:ext>
                </a:extLst>
              </a:tr>
              <a:tr h="73988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n-lt"/>
                        </a:rPr>
                        <a:t>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Alice and Bob </a:t>
                      </a: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privately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pick random integer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and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, respectively.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099022"/>
                  </a:ext>
                </a:extLst>
              </a:tr>
              <a:tr h="738147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n-lt"/>
                        </a:rPr>
                        <a:t>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Alice and Bob exchange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and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 =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, respectively.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312260"/>
                  </a:ext>
                </a:extLst>
              </a:tr>
              <a:tr h="738147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n-lt"/>
                        </a:rPr>
                        <a:t>4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Alice and Bob privately compute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=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and 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  <a:r>
                        <a:rPr kumimoji="0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, respectively.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82299"/>
                  </a:ext>
                </a:extLst>
              </a:tr>
              <a:tr h="8671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Now,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+mn-lt"/>
                          <a:ea typeface="MS PGothic" panose="020B0600070205080204" pitchFamily="34" charset="-128"/>
                        </a:rPr>
                        <a:t>k = k</a:t>
                      </a:r>
                      <a:r>
                        <a:rPr kumimoji="0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+mn-lt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+mn-lt"/>
                          <a:ea typeface="MS PGothic" panose="020B0600070205080204" pitchFamily="34" charset="-128"/>
                        </a:rPr>
                        <a:t> mod p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, since:</a:t>
                      </a:r>
                      <a:b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         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  <a:r>
                        <a:rPr kumimoji="0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p= (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r>
                        <a:rPr kumimoji="0" lang="en-US" altLang="ja-JP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 = 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xy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 = (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r>
                        <a:rPr kumimoji="0" lang="en-US" altLang="ja-JP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p= </a:t>
                      </a:r>
                      <a:r>
                        <a:rPr kumimoji="0" lang="en-US" altLang="ja-JP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r>
                        <a:rPr kumimoji="0" lang="en-US" altLang="ja-JP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 = k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DDDDDD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0564"/>
                  </a:ext>
                </a:extLst>
              </a:tr>
              <a:tr h="165677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Scheme can be broken if Eve succeeds to solve the equation where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MS PGothic" panose="020B0600070205080204" pitchFamily="34" charset="-128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and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 are known: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DDDDDD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 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This is very difficult for large p and impossible beyond certain size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2543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1219200"/>
            <a:ext cx="18897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6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9F56A159-B755-4F81-A615-DEBD5F4FF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90500"/>
            <a:ext cx="7200900" cy="1485900"/>
          </a:xfrm>
        </p:spPr>
        <p:txBody>
          <a:bodyPr/>
          <a:lstStyle/>
          <a:p>
            <a:r>
              <a:rPr lang="en-US" altLang="en-US" sz="2800" dirty="0"/>
              <a:t>Asymmetric Encryption</a:t>
            </a:r>
            <a:br>
              <a:rPr lang="en-US" altLang="en-US" sz="2800" dirty="0"/>
            </a:br>
            <a:endParaRPr lang="en-US" altLang="en-US" sz="2800" dirty="0"/>
          </a:p>
        </p:txBody>
      </p:sp>
      <p:pic>
        <p:nvPicPr>
          <p:cNvPr id="53250" name="Picture 3">
            <a:extLst>
              <a:ext uri="{FF2B5EF4-FFF2-40B4-BE49-F238E27FC236}">
                <a16:creationId xmlns:a16="http://schemas.microsoft.com/office/drawing/2014/main" id="{E658F4BA-5187-4060-90D9-D3B50109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926" r="13123" b="607"/>
          <a:stretch>
            <a:fillRect/>
          </a:stretch>
        </p:blipFill>
        <p:spPr bwMode="auto">
          <a:xfrm>
            <a:off x="2246313" y="998538"/>
            <a:ext cx="5513387" cy="5521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2" name="Rectangle 4">
            <a:extLst>
              <a:ext uri="{FF2B5EF4-FFF2-40B4-BE49-F238E27FC236}">
                <a16:creationId xmlns:a16="http://schemas.microsoft.com/office/drawing/2014/main" id="{BD627043-3C50-4153-BFC2-F5A705B5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495550"/>
            <a:ext cx="1047750" cy="2381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6373" name="Oval 5">
            <a:extLst>
              <a:ext uri="{FF2B5EF4-FFF2-40B4-BE49-F238E27FC236}">
                <a16:creationId xmlns:a16="http://schemas.microsoft.com/office/drawing/2014/main" id="{454E89B4-ABAE-4200-82F9-9D4E44FE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400300"/>
            <a:ext cx="876300" cy="952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6374" name="Oval 6">
            <a:extLst>
              <a:ext uri="{FF2B5EF4-FFF2-40B4-BE49-F238E27FC236}">
                <a16:creationId xmlns:a16="http://schemas.microsoft.com/office/drawing/2014/main" id="{1FA56730-BC32-4A92-A020-3DA6F7C9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229100"/>
            <a:ext cx="876300" cy="9525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9C412B87-188D-4259-A68C-EC20181C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257550"/>
            <a:ext cx="1714500" cy="6413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Keys must be different</a:t>
            </a:r>
          </a:p>
        </p:txBody>
      </p:sp>
      <p:cxnSp>
        <p:nvCxnSpPr>
          <p:cNvPr id="186376" name="AutoShape 8">
            <a:extLst>
              <a:ext uri="{FF2B5EF4-FFF2-40B4-BE49-F238E27FC236}">
                <a16:creationId xmlns:a16="http://schemas.microsoft.com/office/drawing/2014/main" id="{01F5189E-7580-44EE-AED6-4708EA92C328}"/>
              </a:ext>
            </a:extLst>
          </p:cNvPr>
          <p:cNvCxnSpPr>
            <a:cxnSpLocks noChangeShapeType="1"/>
            <a:stCxn id="186373" idx="3"/>
            <a:endCxn id="186372" idx="3"/>
          </p:cNvCxnSpPr>
          <p:nvPr/>
        </p:nvCxnSpPr>
        <p:spPr bwMode="auto">
          <a:xfrm flipH="1">
            <a:off x="3295650" y="3232150"/>
            <a:ext cx="1195388" cy="4540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77" name="AutoShape 9">
            <a:extLst>
              <a:ext uri="{FF2B5EF4-FFF2-40B4-BE49-F238E27FC236}">
                <a16:creationId xmlns:a16="http://schemas.microsoft.com/office/drawing/2014/main" id="{54B2345B-1BB6-4978-BD93-B8FCC17491A8}"/>
              </a:ext>
            </a:extLst>
          </p:cNvPr>
          <p:cNvCxnSpPr>
            <a:cxnSpLocks noChangeShapeType="1"/>
            <a:stCxn id="186374" idx="1"/>
            <a:endCxn id="186372" idx="3"/>
          </p:cNvCxnSpPr>
          <p:nvPr/>
        </p:nvCxnSpPr>
        <p:spPr bwMode="auto">
          <a:xfrm flipH="1" flipV="1">
            <a:off x="3295650" y="3686175"/>
            <a:ext cx="1233488" cy="663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3" grpId="0" animBg="1"/>
      <p:bldP spid="186374" grpId="0" animBg="1"/>
      <p:bldP spid="1863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65D0222-4DDC-4D0C-A9A4-552EF3414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Asymmetric Encryption (cont.)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2F740265-89CE-422D-9131-369C0AA57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0470" y="1752600"/>
            <a:ext cx="7636329" cy="35814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Public-key encryption based on each user having two keys: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public key</a:t>
            </a:r>
            <a:r>
              <a:rPr lang="en-US" altLang="en-US" dirty="0">
                <a:solidFill>
                  <a:schemeClr val="tx1"/>
                </a:solidFill>
              </a:rPr>
              <a:t> – published key used to encrypt data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private key</a:t>
            </a:r>
            <a:r>
              <a:rPr lang="en-US" altLang="en-US" dirty="0">
                <a:solidFill>
                  <a:schemeClr val="tx1"/>
                </a:solidFill>
              </a:rPr>
              <a:t> – key known only to individual user used to decrypt data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Must be an encryption scheme that can be made public without leaking the decryption scheme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Most common is </a:t>
            </a:r>
            <a:r>
              <a:rPr lang="en-US" altLang="en-US" b="1" dirty="0">
                <a:solidFill>
                  <a:schemeClr val="tx1"/>
                </a:solidFill>
              </a:rPr>
              <a:t>RSA block cipher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Efficient algorithms exist for testing whether a number is prime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 efficient algorithm is known for finding the prime factors of a number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2CE8F509-90FB-441B-A6B8-82CD01288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(cont)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9CCAF19-9ED4-4AD8-A5EB-8D10D9451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428751"/>
            <a:ext cx="7353300" cy="405765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If it is computationally infeasible to derive </a:t>
            </a:r>
            <a:r>
              <a:rPr lang="en-US" altLang="en-US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D(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, N) </a:t>
            </a:r>
            <a:r>
              <a:rPr lang="en-US" altLang="en-US" dirty="0">
                <a:solidFill>
                  <a:schemeClr val="tx1"/>
                </a:solidFill>
              </a:rPr>
              <a:t>from </a:t>
            </a:r>
            <a:r>
              <a:rPr lang="en-US" altLang="en-US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, N).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baseline="-25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baseline="-25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N) </a:t>
            </a:r>
            <a:r>
              <a:rPr lang="en-US" altLang="en-US" dirty="0">
                <a:solidFill>
                  <a:schemeClr val="tx1"/>
                </a:solidFill>
              </a:rPr>
              <a:t>need not be kept secret and can be widely disseminated</a:t>
            </a:r>
          </a:p>
          <a:p>
            <a:pPr lvl="1"/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, N) </a:t>
            </a:r>
            <a:r>
              <a:rPr lang="en-US" altLang="en-US" dirty="0">
                <a:solidFill>
                  <a:schemeClr val="tx1"/>
                </a:solidFill>
              </a:rPr>
              <a:t>is the </a:t>
            </a:r>
            <a:r>
              <a:rPr lang="en-US" altLang="en-US" b="1" dirty="0">
                <a:solidFill>
                  <a:schemeClr val="tx1"/>
                </a:solidFill>
              </a:rPr>
              <a:t>public key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D(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, N) </a:t>
            </a:r>
            <a:r>
              <a:rPr lang="en-US" altLang="en-US" dirty="0">
                <a:solidFill>
                  <a:schemeClr val="tx1"/>
                </a:solidFill>
              </a:rPr>
              <a:t>is the </a:t>
            </a:r>
            <a:r>
              <a:rPr lang="en-US" altLang="en-US" b="1" dirty="0">
                <a:solidFill>
                  <a:schemeClr val="tx1"/>
                </a:solidFill>
              </a:rPr>
              <a:t>private key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is the product of two large, randomly chosen prime numbers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(for example,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are 512 bits each)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Encryption algorithm is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, N)(m) = 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i="0" baseline="30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12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mod N</a:t>
            </a:r>
            <a:r>
              <a:rPr lang="en-US" altLang="en-US" dirty="0">
                <a:solidFill>
                  <a:schemeClr val="tx1"/>
                </a:solidFill>
              </a:rPr>
              <a:t>, where 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satisfies 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i="0" baseline="-2500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mod (p−1)(q −1) = 1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decryption algorithm is then 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D(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-25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, N)(c) = </a:t>
            </a:r>
            <a:r>
              <a:rPr lang="en-US" altLang="en-US" i="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i="0" baseline="30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i="0" baseline="12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i="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mod 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13F2DF9-6691-4D99-8D6C-74F42AFE6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200900" cy="1485900"/>
          </a:xfrm>
        </p:spPr>
        <p:txBody>
          <a:bodyPr/>
          <a:lstStyle/>
          <a:p>
            <a:r>
              <a:rPr lang="en-US" altLang="en-US" dirty="0"/>
              <a:t>RSA: Example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BB7AE4D-3030-4473-9A43-E104FE0B7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2800" y="1066800"/>
            <a:ext cx="5638800" cy="5334000"/>
          </a:xfrm>
        </p:spPr>
        <p:txBody>
          <a:bodyPr>
            <a:normAutofit lnSpcReduction="10000"/>
          </a:bodyPr>
          <a:lstStyle/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Make </a:t>
            </a:r>
            <a:r>
              <a:rPr lang="en-US" altLang="en-US" sz="1800" i="1" dirty="0"/>
              <a:t>p </a:t>
            </a:r>
            <a:r>
              <a:rPr lang="en-US" altLang="en-US" sz="1800" dirty="0"/>
              <a:t>= 7 and </a:t>
            </a:r>
            <a:r>
              <a:rPr lang="en-US" altLang="en-US" sz="1800" i="1" dirty="0"/>
              <a:t>q </a:t>
            </a:r>
            <a:r>
              <a:rPr lang="en-US" altLang="en-US" sz="1800" dirty="0"/>
              <a:t>= 13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We then calculate 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N </a:t>
            </a:r>
            <a:r>
              <a:rPr lang="en-US" altLang="en-US" sz="1800" dirty="0"/>
              <a:t>= 7</a:t>
            </a:r>
            <a:r>
              <a:rPr lang="en-US" altLang="en-US" sz="1800" dirty="0">
                <a:latin typeface="MS Gothic" panose="020B0609070205080204" pitchFamily="49" charset="-128"/>
              </a:rPr>
              <a:t>∗</a:t>
            </a:r>
            <a:r>
              <a:rPr lang="en-US" altLang="en-US" sz="1800" dirty="0"/>
              <a:t>13 = 91 and (</a:t>
            </a:r>
            <a:r>
              <a:rPr lang="en-US" altLang="en-US" sz="1800" i="1" dirty="0"/>
              <a:t>p</a:t>
            </a:r>
            <a:r>
              <a:rPr lang="en-US" altLang="en-US" sz="1800" dirty="0"/>
              <a:t>−1)(</a:t>
            </a:r>
            <a:r>
              <a:rPr lang="en-US" altLang="en-US" sz="1800" i="1" dirty="0"/>
              <a:t>q</a:t>
            </a:r>
            <a:r>
              <a:rPr lang="en-US" altLang="en-US" sz="1800" dirty="0"/>
              <a:t>−1) = 72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We next select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e</a:t>
            </a:r>
            <a:r>
              <a:rPr lang="en-US" altLang="en-US" sz="1800" i="1" dirty="0"/>
              <a:t> </a:t>
            </a:r>
            <a:r>
              <a:rPr lang="en-US" altLang="en-US" sz="1800" dirty="0"/>
              <a:t>relatively prime to 72 and</a:t>
            </a:r>
            <a:r>
              <a:rPr lang="en-US" altLang="en-US" sz="1800" i="1" dirty="0"/>
              <a:t>&lt; </a:t>
            </a:r>
            <a:r>
              <a:rPr lang="en-US" altLang="en-US" sz="1800" dirty="0"/>
              <a:t>72, yielding 5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Finally, we calculate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d</a:t>
            </a:r>
            <a:r>
              <a:rPr lang="en-US" altLang="en-US" sz="1800" i="1" dirty="0"/>
              <a:t> </a:t>
            </a:r>
            <a:r>
              <a:rPr lang="en-US" altLang="en-US" sz="1800" dirty="0"/>
              <a:t>such that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e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d</a:t>
            </a:r>
            <a:r>
              <a:rPr lang="en-US" altLang="en-US" sz="1800" i="1" dirty="0"/>
              <a:t> </a:t>
            </a:r>
            <a:r>
              <a:rPr lang="en-US" altLang="en-US" sz="1800" dirty="0"/>
              <a:t>mod 72 = 1, yielding 29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We how have our keys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Public key</a:t>
            </a:r>
            <a:r>
              <a:rPr lang="en-US" altLang="en-US" sz="1800" dirty="0"/>
              <a:t>,   (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e</a:t>
            </a:r>
            <a:r>
              <a:rPr lang="en-US" altLang="en-US" sz="1800" i="1" dirty="0"/>
              <a:t>, N) </a:t>
            </a:r>
            <a:r>
              <a:rPr lang="en-US" altLang="en-US" sz="1800" dirty="0"/>
              <a:t>= (5</a:t>
            </a:r>
            <a:r>
              <a:rPr lang="en-US" altLang="en-US" sz="1800" i="1" dirty="0"/>
              <a:t>, </a:t>
            </a:r>
            <a:r>
              <a:rPr lang="en-US" altLang="en-US" sz="1800" dirty="0"/>
              <a:t>91)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Private key</a:t>
            </a:r>
            <a:r>
              <a:rPr lang="en-US" altLang="en-US" sz="1800" dirty="0"/>
              <a:t>, (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d</a:t>
            </a:r>
            <a:r>
              <a:rPr lang="en-US" altLang="en-US" sz="1800" i="1" dirty="0"/>
              <a:t>, N) </a:t>
            </a:r>
            <a:r>
              <a:rPr lang="en-US" altLang="en-US" sz="1800" dirty="0"/>
              <a:t>= (29</a:t>
            </a:r>
            <a:r>
              <a:rPr lang="en-US" altLang="en-US" sz="1800" i="1" dirty="0"/>
              <a:t>, </a:t>
            </a:r>
            <a:r>
              <a:rPr lang="en-US" altLang="en-US" sz="1800" dirty="0"/>
              <a:t>91)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Encrypting the </a:t>
            </a:r>
            <a:r>
              <a:rPr lang="en-US" altLang="en-US" sz="1800" dirty="0">
                <a:solidFill>
                  <a:schemeClr val="tx1"/>
                </a:solidFill>
              </a:rPr>
              <a:t>message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69</a:t>
            </a:r>
            <a:r>
              <a:rPr lang="en-US" altLang="en-US" sz="1800" dirty="0"/>
              <a:t> with the public key results in the </a:t>
            </a:r>
            <a:r>
              <a:rPr lang="en-US" altLang="en-US" sz="1800" dirty="0">
                <a:solidFill>
                  <a:schemeClr val="tx1"/>
                </a:solidFill>
              </a:rPr>
              <a:t>ciphertext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62</a:t>
            </a:r>
            <a:endParaRPr lang="en-US" altLang="en-US" sz="1800" dirty="0"/>
          </a:p>
          <a:p>
            <a:pPr marL="857250" lvl="1">
              <a:lnSpc>
                <a:spcPct val="90000"/>
              </a:lnSpc>
            </a:pPr>
            <a:r>
              <a:rPr lang="en-US" altLang="en-US" sz="1800" dirty="0"/>
              <a:t>69</a:t>
            </a:r>
            <a:r>
              <a:rPr lang="en-US" altLang="en-US" sz="1800" baseline="30000" dirty="0"/>
              <a:t>5</a:t>
            </a:r>
            <a:r>
              <a:rPr lang="en-US" altLang="en-US" sz="1800" dirty="0"/>
              <a:t> mod 91 = 62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Ciphertext can be decoded with the private key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800" dirty="0"/>
              <a:t>62</a:t>
            </a:r>
            <a:r>
              <a:rPr lang="en-US" altLang="en-US" sz="1800" baseline="30000" dirty="0"/>
              <a:t>29</a:t>
            </a:r>
            <a:r>
              <a:rPr lang="en-US" altLang="en-US" sz="1800" dirty="0"/>
              <a:t> mod 91 = 69</a:t>
            </a:r>
          </a:p>
          <a:p>
            <a:pPr marL="195263" indent="-195263">
              <a:lnSpc>
                <a:spcPct val="90000"/>
              </a:lnSpc>
            </a:pPr>
            <a:r>
              <a:rPr lang="en-US" altLang="en-US" sz="1800" dirty="0"/>
              <a:t>Public key can be distributed in clear text to anyone who wants to communicate with holder of public key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0898D950-17D5-4FFA-8214-256F00B5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3" t="545" r="30794" b="832"/>
          <a:stretch>
            <a:fillRect/>
          </a:stretch>
        </p:blipFill>
        <p:spPr bwMode="auto">
          <a:xfrm>
            <a:off x="228600" y="990600"/>
            <a:ext cx="3017838" cy="5346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5">
            <a:extLst>
              <a:ext uri="{FF2B5EF4-FFF2-40B4-BE49-F238E27FC236}">
                <a16:creationId xmlns:a16="http://schemas.microsoft.com/office/drawing/2014/main" id="{270B977E-143A-47A4-9446-1E900C3D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5400"/>
            <a:ext cx="7848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D43A7D4-A302-47D9-9C4B-ACAA9D441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in Practice…</a:t>
            </a:r>
          </a:p>
        </p:txBody>
      </p:sp>
      <p:pic>
        <p:nvPicPr>
          <p:cNvPr id="61443" name="Picture 4" descr="j0431637">
            <a:extLst>
              <a:ext uri="{FF2B5EF4-FFF2-40B4-BE49-F238E27FC236}">
                <a16:creationId xmlns:a16="http://schemas.microsoft.com/office/drawing/2014/main" id="{A22CF246-F9C2-49D9-A028-6B6C7470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47800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6">
            <a:extLst>
              <a:ext uri="{FF2B5EF4-FFF2-40B4-BE49-F238E27FC236}">
                <a16:creationId xmlns:a16="http://schemas.microsoft.com/office/drawing/2014/main" id="{44CBCC3B-6ABC-4220-ADFB-2AC6F38A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74888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Alice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45" name="Text Box 7">
            <a:extLst>
              <a:ext uri="{FF2B5EF4-FFF2-40B4-BE49-F238E27FC236}">
                <a16:creationId xmlns:a16="http://schemas.microsoft.com/office/drawing/2014/main" id="{4A4DBBB4-6C39-4C13-AEBD-9679288F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2298700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Bob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1446" name="Picture 8" descr="j0282606[1]">
            <a:extLst>
              <a:ext uri="{FF2B5EF4-FFF2-40B4-BE49-F238E27FC236}">
                <a16:creationId xmlns:a16="http://schemas.microsoft.com/office/drawing/2014/main" id="{94051BAE-2099-49C1-89B5-3FD21FF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71613"/>
            <a:ext cx="84613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47" name="AutoShape 12">
            <a:extLst>
              <a:ext uri="{FF2B5EF4-FFF2-40B4-BE49-F238E27FC236}">
                <a16:creationId xmlns:a16="http://schemas.microsoft.com/office/drawing/2014/main" id="{AB759783-4C20-43B1-AB31-D2B049B903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1538" y="1911350"/>
            <a:ext cx="51736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1">
            <a:extLst>
              <a:ext uri="{FF2B5EF4-FFF2-40B4-BE49-F238E27FC236}">
                <a16:creationId xmlns:a16="http://schemas.microsoft.com/office/drawing/2014/main" id="{D072C4B2-F0D0-4C78-AF5E-BCF1BD3A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70325"/>
            <a:ext cx="7269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mic Sans MS" panose="030F0702030302020204" pitchFamily="66" charset="0"/>
              </a:rPr>
              <a:t>{{m}</a:t>
            </a:r>
            <a:r>
              <a:rPr lang="en-US" altLang="en-US" sz="2000" baseline="30000" dirty="0" err="1">
                <a:latin typeface="Comic Sans MS" panose="030F0702030302020204" pitchFamily="66" charset="0"/>
              </a:rPr>
              <a:t>kBpub</a:t>
            </a:r>
            <a:r>
              <a:rPr lang="en-US" altLang="en-US" sz="2000" dirty="0">
                <a:latin typeface="Comic Sans MS" panose="030F0702030302020204" pitchFamily="66" charset="0"/>
              </a:rPr>
              <a:t>}</a:t>
            </a:r>
            <a:r>
              <a:rPr lang="en-US" altLang="en-US" sz="2000" baseline="30000" dirty="0" err="1">
                <a:latin typeface="Comic Sans MS" panose="030F0702030302020204" pitchFamily="66" charset="0"/>
              </a:rPr>
              <a:t>kBpriv</a:t>
            </a:r>
            <a:r>
              <a:rPr lang="en-US" altLang="en-US" sz="2000" dirty="0">
                <a:latin typeface="Comic Sans MS" panose="030F0702030302020204" pitchFamily="66" charset="0"/>
              </a:rPr>
              <a:t>:	B decrypts message with B</a:t>
            </a:r>
            <a:r>
              <a:rPr lang="ja-JP" altLang="en-US" sz="2000" dirty="0">
                <a:latin typeface="Comic Sans MS" panose="030F0702030302020204" pitchFamily="66" charset="0"/>
              </a:rPr>
              <a:t>’</a:t>
            </a:r>
            <a:r>
              <a:rPr lang="en-US" altLang="ja-JP" sz="2000" dirty="0">
                <a:latin typeface="Comic Sans MS" panose="030F0702030302020204" pitchFamily="66" charset="0"/>
              </a:rPr>
              <a:t>s private key.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7E503119-5CA9-423D-8393-1175787B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3276600"/>
            <a:ext cx="6651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{m}</a:t>
            </a:r>
            <a:r>
              <a:rPr lang="en-US" altLang="en-US" sz="2000" baseline="30000">
                <a:latin typeface="Comic Sans MS" panose="030F0702030302020204" pitchFamily="66" charset="0"/>
              </a:rPr>
              <a:t>kBpub</a:t>
            </a:r>
            <a:r>
              <a:rPr lang="en-US" altLang="en-US" sz="2000">
                <a:latin typeface="Comic Sans MS" panose="030F0702030302020204" pitchFamily="66" charset="0"/>
              </a:rPr>
              <a:t>:	A encrypts message with B</a:t>
            </a:r>
            <a:r>
              <a:rPr lang="ja-JP" altLang="en-US" sz="2000">
                <a:latin typeface="Comic Sans MS" panose="030F0702030302020204" pitchFamily="66" charset="0"/>
              </a:rPr>
              <a:t>’</a:t>
            </a:r>
            <a:r>
              <a:rPr lang="en-US" altLang="ja-JP" sz="2000">
                <a:latin typeface="Comic Sans MS" panose="030F0702030302020204" pitchFamily="66" charset="0"/>
              </a:rPr>
              <a:t>s public key.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E4D01434-F278-4D44-AA0C-FFF85D55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219200"/>
            <a:ext cx="157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kApub, kApriv</a:t>
            </a:r>
          </a:p>
        </p:txBody>
      </p:sp>
      <p:sp>
        <p:nvSpPr>
          <p:cNvPr id="61451" name="Text Box 13">
            <a:extLst>
              <a:ext uri="{FF2B5EF4-FFF2-40B4-BE49-F238E27FC236}">
                <a16:creationId xmlns:a16="http://schemas.microsoft.com/office/drawing/2014/main" id="{1AC16357-D1CE-492E-BC2A-DF4C10811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1230313"/>
            <a:ext cx="1533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kBpub, kBpriv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036F1FD3-9037-4311-ADFD-4198A4CBC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vs. Asymmetric Encryption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316989A-82EE-4F4F-9E0F-033C54E18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Symmetric cryptography based on simple transformations</a:t>
            </a:r>
          </a:p>
          <a:p>
            <a:pPr lvl="1"/>
            <a:r>
              <a:rPr lang="en-US" altLang="en-US" sz="2800" dirty="0"/>
              <a:t>More practical to break in certain circumstances</a:t>
            </a:r>
          </a:p>
          <a:p>
            <a:r>
              <a:rPr lang="en-US" altLang="en-US" sz="2800" dirty="0"/>
              <a:t>Asymmetric based on time consuming mathematical functions</a:t>
            </a:r>
          </a:p>
          <a:p>
            <a:pPr lvl="1"/>
            <a:r>
              <a:rPr lang="en-US" altLang="en-US" sz="2800" dirty="0"/>
              <a:t>Asymmetric much more </a:t>
            </a:r>
            <a:r>
              <a:rPr lang="en-US" altLang="en-US" sz="2800" dirty="0">
                <a:solidFill>
                  <a:srgbClr val="00B0F0"/>
                </a:solidFill>
              </a:rPr>
              <a:t>compute intensive</a:t>
            </a:r>
          </a:p>
          <a:p>
            <a:pPr lvl="1"/>
            <a:r>
              <a:rPr lang="en-US" altLang="en-US" sz="2800" dirty="0"/>
              <a:t>Typically not used for bulk data encryption </a:t>
            </a:r>
          </a:p>
          <a:p>
            <a:pPr lvl="1"/>
            <a:r>
              <a:rPr lang="en-US" altLang="en-US" sz="2800" dirty="0"/>
              <a:t>Used, instead, for </a:t>
            </a:r>
            <a:r>
              <a:rPr lang="en-US" altLang="en-US" sz="2800" dirty="0">
                <a:solidFill>
                  <a:schemeClr val="tx1"/>
                </a:solidFill>
              </a:rPr>
              <a:t>short plaintexts</a:t>
            </a:r>
            <a:r>
              <a:rPr lang="en-US" altLang="en-US" sz="2800" dirty="0"/>
              <a:t>, for example symmetric keys.</a:t>
            </a:r>
          </a:p>
          <a:p>
            <a:pPr lvl="1"/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E6A73A6A-19C7-497D-B63D-495C9F1C8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907" y="152400"/>
            <a:ext cx="7200900" cy="1485900"/>
          </a:xfrm>
        </p:spPr>
        <p:txBody>
          <a:bodyPr/>
          <a:lstStyle/>
          <a:p>
            <a:r>
              <a:rPr lang="en-US" altLang="en-US" dirty="0"/>
              <a:t>Security Today…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C393D-4B2D-41E3-8698-ABD79C6E3A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057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F6674-BABC-43E0-B092-AE713C6E8F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2057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84230-A3A6-43E2-85CA-953A3B8CE3D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82" y="1066800"/>
            <a:ext cx="1916418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F8231-A772-4D02-AD68-9192B45D650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845" y="1071154"/>
            <a:ext cx="165163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6A3A8-FCD7-4085-B9A0-B525C7ABA66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5379"/>
            <a:ext cx="2057400" cy="190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67B17B-6B67-4758-B90B-4FCB66219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771" y="3048001"/>
            <a:ext cx="2064827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3BC210-D614-42B2-85B0-1B8F22CDC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709" y="5037909"/>
            <a:ext cx="3360432" cy="1650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A1E5C-ED4E-4147-970B-5BA7ACACFA0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82" y="3081746"/>
            <a:ext cx="1916418" cy="187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B997D-8722-4611-9173-4D5DCCD05F2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11" y="5139146"/>
            <a:ext cx="1778689" cy="158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E82B0-0CE3-4A71-BE4C-8F2595F74C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9210" y="5037909"/>
            <a:ext cx="2690356" cy="12866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DC9BB2-BD43-40C0-8290-B5E8B76B2827}"/>
              </a:ext>
            </a:extLst>
          </p:cNvPr>
          <p:cNvSpPr/>
          <p:nvPr/>
        </p:nvSpPr>
        <p:spPr>
          <a:xfrm>
            <a:off x="4534989" y="164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Source: https://portswigger.net/daily-swig/cyber-attacks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4E7E5CF8-DF39-42E8-BFED-90B4C9CE0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</a:t>
            </a:r>
          </a:p>
        </p:txBody>
      </p:sp>
      <p:graphicFrame>
        <p:nvGraphicFramePr>
          <p:cNvPr id="214043" name="Group 27">
            <a:extLst>
              <a:ext uri="{FF2B5EF4-FFF2-40B4-BE49-F238E27FC236}">
                <a16:creationId xmlns:a16="http://schemas.microsoft.com/office/drawing/2014/main" id="{80A01E92-C98C-4C63-BEC0-140CE318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42166"/>
              </p:ext>
            </p:extLst>
          </p:nvPr>
        </p:nvGraphicFramePr>
        <p:xfrm>
          <a:off x="838200" y="1698625"/>
          <a:ext cx="7543800" cy="3406775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846105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09066134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50729254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89278858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Functionality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Authentication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Authorization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Confidentiality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32918"/>
                  </a:ext>
                </a:extLst>
              </a:tr>
              <a:tr h="1323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Primitives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sign()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verify()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Access control lists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Capabilities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magic cookies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encrypt()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decrypt()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18941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Cryptography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rPr>
                        <a:t>cyphers and hashes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20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B21C22AD-52B0-4E1A-8429-6A10EE59D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3A513F96-6ED9-4D42-B640-3105CE729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724400"/>
            <a:ext cx="7924800" cy="17526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/>
              <a:t>Authentication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Message Integrity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Accountability / Non-Repudiation</a:t>
            </a:r>
          </a:p>
        </p:txBody>
      </p:sp>
      <p:pic>
        <p:nvPicPr>
          <p:cNvPr id="69635" name="Picture 4" descr="j0431637">
            <a:extLst>
              <a:ext uri="{FF2B5EF4-FFF2-40B4-BE49-F238E27FC236}">
                <a16:creationId xmlns:a16="http://schemas.microsoft.com/office/drawing/2014/main" id="{9C7E3DB3-6354-476D-92E2-641B147A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38400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5" descr="bs00651_">
            <a:extLst>
              <a:ext uri="{FF2B5EF4-FFF2-40B4-BE49-F238E27FC236}">
                <a16:creationId xmlns:a16="http://schemas.microsoft.com/office/drawing/2014/main" id="{5B7D3BAA-3885-41D5-95B3-9C8BB065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441575"/>
            <a:ext cx="10985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6">
            <a:extLst>
              <a:ext uri="{FF2B5EF4-FFF2-40B4-BE49-F238E27FC236}">
                <a16:creationId xmlns:a16="http://schemas.microsoft.com/office/drawing/2014/main" id="{4869F48A-42AA-4C41-8D45-DEC101CD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89300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Alice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9638" name="Text Box 7">
            <a:extLst>
              <a:ext uri="{FF2B5EF4-FFF2-40B4-BE49-F238E27FC236}">
                <a16:creationId xmlns:a16="http://schemas.microsoft.com/office/drawing/2014/main" id="{845FC2CB-D261-49D6-92CB-527DD9FA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038" y="3321050"/>
            <a:ext cx="715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Bob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9639" name="Picture 8" descr="j0282606[1]">
            <a:extLst>
              <a:ext uri="{FF2B5EF4-FFF2-40B4-BE49-F238E27FC236}">
                <a16:creationId xmlns:a16="http://schemas.microsoft.com/office/drawing/2014/main" id="{0272C7A1-21D3-4B27-B4B3-E80ED68E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86025"/>
            <a:ext cx="84613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40" name="AutoShape 11">
            <a:extLst>
              <a:ext uri="{FF2B5EF4-FFF2-40B4-BE49-F238E27FC236}">
                <a16:creationId xmlns:a16="http://schemas.microsoft.com/office/drawing/2014/main" id="{AE752E05-3DE3-4026-BC9C-E884F4974B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1938" y="2925763"/>
            <a:ext cx="24177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1" name="AutoShape 13">
            <a:extLst>
              <a:ext uri="{FF2B5EF4-FFF2-40B4-BE49-F238E27FC236}">
                <a16:creationId xmlns:a16="http://schemas.microsoft.com/office/drawing/2014/main" id="{5B148AB8-DE5D-43C2-A6BC-A179C562BC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48250" y="2901950"/>
            <a:ext cx="2571750" cy="25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AutoShape 17">
            <a:extLst>
              <a:ext uri="{FF2B5EF4-FFF2-40B4-BE49-F238E27FC236}">
                <a16:creationId xmlns:a16="http://schemas.microsoft.com/office/drawing/2014/main" id="{E71310FB-D1BB-4189-AF09-DAE430AE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90600"/>
            <a:ext cx="3200400" cy="381000"/>
          </a:xfrm>
          <a:prstGeom prst="wedgeRoundRectCallout">
            <a:avLst>
              <a:gd name="adj1" fmla="val 22171"/>
              <a:gd name="adj2" fmla="val 2991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1.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Who</a:t>
            </a:r>
            <a:r>
              <a:rPr lang="en-US" altLang="en-US">
                <a:latin typeface="Comic Sans MS" panose="030F0702030302020204" pitchFamily="66" charset="0"/>
              </a:rPr>
              <a:t> is making the request?</a:t>
            </a:r>
            <a:endParaRPr lang="en-US" altLang="en-US"/>
          </a:p>
        </p:txBody>
      </p:sp>
      <p:sp>
        <p:nvSpPr>
          <p:cNvPr id="69643" name="AutoShape 18">
            <a:extLst>
              <a:ext uri="{FF2B5EF4-FFF2-40B4-BE49-F238E27FC236}">
                <a16:creationId xmlns:a16="http://schemas.microsoft.com/office/drawing/2014/main" id="{31BA8CA8-D9D1-4905-AE9C-1ADA8585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3581400" cy="533400"/>
          </a:xfrm>
          <a:prstGeom prst="wedgeRoundRectCallout">
            <a:avLst>
              <a:gd name="adj1" fmla="val 57935"/>
              <a:gd name="adj2" fmla="val 12053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2. Is the received message </a:t>
            </a:r>
            <a:b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the same as the sent message?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9644" name="AutoShape 19">
            <a:extLst>
              <a:ext uri="{FF2B5EF4-FFF2-40B4-BE49-F238E27FC236}">
                <a16:creationId xmlns:a16="http://schemas.microsoft.com/office/drawing/2014/main" id="{100FC0C5-DEAB-47C4-BA07-F1C32B66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81400"/>
            <a:ext cx="3581400" cy="381000"/>
          </a:xfrm>
          <a:prstGeom prst="wedgeRoundRectCallout">
            <a:avLst>
              <a:gd name="adj1" fmla="val 49204"/>
              <a:gd name="adj2" fmla="val -1691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3. How do I build an audit trail?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1D50458-AAE1-4CA4-8400-5E4DD635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76200"/>
            <a:ext cx="7200900" cy="1033463"/>
          </a:xfrm>
        </p:spPr>
        <p:txBody>
          <a:bodyPr/>
          <a:lstStyle/>
          <a:p>
            <a:r>
              <a:rPr lang="en-US" altLang="en-US"/>
              <a:t>Message Integrity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9992059-FB41-41C6-9293-86094A92C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962400"/>
            <a:ext cx="8153400" cy="16764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Message Integrity </a:t>
            </a:r>
            <a:r>
              <a:rPr lang="en-US" altLang="en-US" dirty="0">
                <a:solidFill>
                  <a:schemeClr val="tx1"/>
                </a:solidFill>
              </a:rPr>
              <a:t>can be guaranteed through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Error-Detection Code</a:t>
            </a:r>
            <a:r>
              <a:rPr lang="en-US" altLang="en-US" dirty="0">
                <a:solidFill>
                  <a:schemeClr val="tx1"/>
                </a:solidFill>
              </a:rPr>
              <a:t>. (e.g. cryptographic hash)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Message Integrity 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altLang="en-US" b="1" dirty="0">
                <a:solidFill>
                  <a:schemeClr val="tx1"/>
                </a:solidFill>
              </a:rPr>
              <a:t>  Authenticity 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 </a:t>
            </a:r>
            <a:r>
              <a:rPr lang="en-US" altLang="en-US" b="1" dirty="0">
                <a:solidFill>
                  <a:schemeClr val="tx1"/>
                </a:solidFill>
              </a:rPr>
              <a:t> Confidentiality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1387475"/>
            <a:ext cx="8001000" cy="2270125"/>
            <a:chOff x="685800" y="1143000"/>
            <a:chExt cx="8001000" cy="2270125"/>
          </a:xfrm>
        </p:grpSpPr>
        <p:sp>
          <p:nvSpPr>
            <p:cNvPr id="71681" name="Text Box 20">
              <a:extLst>
                <a:ext uri="{FF2B5EF4-FFF2-40B4-BE49-F238E27FC236}">
                  <a16:creationId xmlns:a16="http://schemas.microsoft.com/office/drawing/2014/main" id="{B487457F-EC2A-4506-8EDD-ECECBEFDC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1387475" cy="1279525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n-US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 modify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n-US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 (replay)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n-US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 reorder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n-US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 append</a:t>
              </a:r>
              <a:endParaRPr lang="en-US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71684" name="AutoShape 4">
              <a:extLst>
                <a:ext uri="{FF2B5EF4-FFF2-40B4-BE49-F238E27FC236}">
                  <a16:creationId xmlns:a16="http://schemas.microsoft.com/office/drawing/2014/main" id="{5D6C5C70-B89B-4F82-9B72-E08771BB50A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531938" y="1627188"/>
              <a:ext cx="2417762" cy="1587"/>
            </a:xfrm>
            <a:prstGeom prst="bentConnector3">
              <a:avLst>
                <a:gd name="adj1" fmla="val 4996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685" name="Picture 5" descr="j0431637">
              <a:extLst>
                <a:ext uri="{FF2B5EF4-FFF2-40B4-BE49-F238E27FC236}">
                  <a16:creationId xmlns:a16="http://schemas.microsoft.com/office/drawing/2014/main" id="{AE60F3A2-98A1-44AE-9552-721C678ED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925" y="1163638"/>
              <a:ext cx="925513" cy="92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686" name="AutoShape 6">
              <a:extLst>
                <a:ext uri="{FF2B5EF4-FFF2-40B4-BE49-F238E27FC236}">
                  <a16:creationId xmlns:a16="http://schemas.microsoft.com/office/drawing/2014/main" id="{A6265C47-A44B-4992-A687-D1AA7B81976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5048250" y="1627188"/>
              <a:ext cx="2098675" cy="158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687" name="Picture 7" descr="bs00651_">
              <a:extLst>
                <a:ext uri="{FF2B5EF4-FFF2-40B4-BE49-F238E27FC236}">
                  <a16:creationId xmlns:a16="http://schemas.microsoft.com/office/drawing/2014/main" id="{276A6F88-33D3-49CE-9260-43362FDCE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700" y="1143000"/>
              <a:ext cx="1098550" cy="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8" name="Text Box 8">
              <a:extLst>
                <a:ext uri="{FF2B5EF4-FFF2-40B4-BE49-F238E27FC236}">
                  <a16:creationId xmlns:a16="http://schemas.microsoft.com/office/drawing/2014/main" id="{12CD8D95-C1DB-4293-BC8E-694F22A9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133600"/>
              <a:ext cx="8397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solidFill>
                    <a:schemeClr val="accent2"/>
                  </a:solidFill>
                  <a:latin typeface="Comic Sans MS" panose="030F0702030302020204" pitchFamily="66" charset="0"/>
                </a:rPr>
                <a:t>Alice</a:t>
              </a:r>
              <a:r>
                <a:rPr lang="ja-JP" alt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89" name="Text Box 9">
              <a:extLst>
                <a:ext uri="{FF2B5EF4-FFF2-40B4-BE49-F238E27FC236}">
                  <a16:creationId xmlns:a16="http://schemas.microsoft.com/office/drawing/2014/main" id="{5E8A2D34-4E87-4653-AC75-25A1742B4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838" y="1676400"/>
              <a:ext cx="7159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solidFill>
                    <a:schemeClr val="accent2"/>
                  </a:solidFill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1690" name="Picture 10" descr="j0282606[1]">
              <a:extLst>
                <a:ext uri="{FF2B5EF4-FFF2-40B4-BE49-F238E27FC236}">
                  <a16:creationId xmlns:a16="http://schemas.microsoft.com/office/drawing/2014/main" id="{B5ED587F-298D-4518-8960-318EBB867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187450"/>
              <a:ext cx="8461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1" name="Picture 15">
              <a:extLst>
                <a:ext uri="{FF2B5EF4-FFF2-40B4-BE49-F238E27FC236}">
                  <a16:creationId xmlns:a16="http://schemas.microsoft.com/office/drawing/2014/main" id="{08378510-5088-48A8-9381-6619CF60A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86000"/>
              <a:ext cx="919163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692" name="AutoShape 16">
              <a:extLst>
                <a:ext uri="{FF2B5EF4-FFF2-40B4-BE49-F238E27FC236}">
                  <a16:creationId xmlns:a16="http://schemas.microsoft.com/office/drawing/2014/main" id="{CEAC80E6-2926-4C94-ADA9-44B137B579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572000" y="2039938"/>
              <a:ext cx="536575" cy="6826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93" name="Text Box 17">
              <a:extLst>
                <a:ext uri="{FF2B5EF4-FFF2-40B4-BE49-F238E27FC236}">
                  <a16:creationId xmlns:a16="http://schemas.microsoft.com/office/drawing/2014/main" id="{96835B9A-8383-413C-A88A-0BD39B78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1200"/>
              <a:ext cx="1054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solidFill>
                    <a:srgbClr val="FF0000"/>
                  </a:solidFill>
                  <a:latin typeface="Comic Sans MS" panose="030F0702030302020204" pitchFamily="66" charset="0"/>
                </a:rPr>
                <a:t>Lucifer</a:t>
              </a:r>
              <a:r>
                <a:rPr lang="ja-JP" alt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94" name="Text Box 19">
              <a:extLst>
                <a:ext uri="{FF2B5EF4-FFF2-40B4-BE49-F238E27FC236}">
                  <a16:creationId xmlns:a16="http://schemas.microsoft.com/office/drawing/2014/main" id="{94FB79D6-C2F3-4832-9D32-20B7B680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2430463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“</a:t>
              </a:r>
              <a:r>
                <a:rPr lang="en-US" altLang="ja-JP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Transfer $100 from </a:t>
              </a:r>
              <a:br>
                <a:rPr lang="en-US" altLang="ja-JP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</a:br>
              <a:r>
                <a:rPr lang="en-US" altLang="ja-JP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  account X to account Y</a:t>
              </a:r>
              <a:r>
                <a:rPr lang="ja-JP" altLang="en-US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”</a:t>
              </a:r>
              <a:endParaRPr lang="en-US" altLang="en-US" sz="14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7">
            <a:extLst>
              <a:ext uri="{FF2B5EF4-FFF2-40B4-BE49-F238E27FC236}">
                <a16:creationId xmlns:a16="http://schemas.microsoft.com/office/drawing/2014/main" id="{84AF36E8-BD27-4E42-89CC-5709A9D7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5344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3730" name="AutoShape 53">
            <a:extLst>
              <a:ext uri="{FF2B5EF4-FFF2-40B4-BE49-F238E27FC236}">
                <a16:creationId xmlns:a16="http://schemas.microsoft.com/office/drawing/2014/main" id="{092866F0-FB79-42BD-A872-1B2908EB3160}"/>
              </a:ext>
            </a:extLst>
          </p:cNvPr>
          <p:cNvSpPr>
            <a:spLocks noChangeArrowheads="1"/>
          </p:cNvSpPr>
          <p:nvPr/>
        </p:nvSpPr>
        <p:spPr bwMode="auto">
          <a:xfrm rot="1977533">
            <a:off x="6469063" y="2393950"/>
            <a:ext cx="457200" cy="152400"/>
          </a:xfrm>
          <a:prstGeom prst="notched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1396AEA-A1A1-426D-A9C1-FBD336B3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Authentication: Model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63D69CD-FE2E-430C-8EF3-84A537079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3505200"/>
            <a:ext cx="83820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Symmetric Encryption (k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 = 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): 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A(m) is </a:t>
            </a:r>
            <a:r>
              <a:rPr lang="ja-JP" altLang="en-US" sz="2000" b="1" dirty="0">
                <a:solidFill>
                  <a:schemeClr val="tx1"/>
                </a:solidFill>
              </a:rPr>
              <a:t>“</a:t>
            </a:r>
            <a:r>
              <a:rPr lang="en-US" altLang="ja-JP" sz="2000" b="1" dirty="0">
                <a:solidFill>
                  <a:schemeClr val="tx1"/>
                </a:solidFill>
              </a:rPr>
              <a:t>message authenticator</a:t>
            </a:r>
            <a:r>
              <a:rPr lang="ja-JP" altLang="en-US" sz="2000" b="1" dirty="0">
                <a:solidFill>
                  <a:schemeClr val="tx1"/>
                </a:solidFill>
              </a:rPr>
              <a:t>”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en-US" sz="2000" dirty="0"/>
              <a:t>Asymmetric Encryption (k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!= k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): </a:t>
            </a:r>
          </a:p>
          <a:p>
            <a:pPr lvl="1"/>
            <a:r>
              <a:rPr lang="en-US" altLang="en-US" dirty="0"/>
              <a:t>First, it is infeasible to encrypt bulk messages with RSA. Therefore: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A(m)</a:t>
            </a:r>
            <a:r>
              <a:rPr lang="en-US" altLang="en-US" sz="2000" dirty="0">
                <a:solidFill>
                  <a:srgbClr val="FF0000"/>
                </a:solidFill>
              </a:rPr>
              <a:t> is</a:t>
            </a:r>
            <a:r>
              <a:rPr lang="en-US" altLang="en-US" sz="2000" dirty="0"/>
              <a:t> </a:t>
            </a:r>
            <a:r>
              <a:rPr lang="ja-JP" altLang="en-US" sz="2000" b="1" dirty="0">
                <a:solidFill>
                  <a:srgbClr val="FF0000"/>
                </a:solidFill>
              </a:rPr>
              <a:t>“</a:t>
            </a:r>
            <a:r>
              <a:rPr lang="en-US" altLang="ja-JP" sz="2000" b="1" dirty="0">
                <a:solidFill>
                  <a:srgbClr val="FF0000"/>
                </a:solidFill>
              </a:rPr>
              <a:t>signature</a:t>
            </a:r>
            <a:r>
              <a:rPr lang="ja-JP" altLang="en-US" sz="2000" b="1" dirty="0">
                <a:solidFill>
                  <a:srgbClr val="FF0000"/>
                </a:solidFill>
              </a:rPr>
              <a:t>”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lvl="2"/>
            <a:r>
              <a:rPr lang="en-US" altLang="en-US" dirty="0"/>
              <a:t>Example:     </a:t>
            </a:r>
            <a:r>
              <a:rPr lang="en-US" altLang="en-US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A(m) = {Hash(m)}</a:t>
            </a:r>
            <a:r>
              <a:rPr lang="en-US" altLang="en-US" baseline="30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kApriv</a:t>
            </a:r>
            <a:endParaRPr lang="en-US" altLang="en-US" baseline="30000" dirty="0">
              <a:solidFill>
                <a:schemeClr val="tx1"/>
              </a:solidFill>
              <a:highlight>
                <a:srgbClr val="DDDDDD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en-US" sz="2000" b="1" dirty="0">
                <a:solidFill>
                  <a:srgbClr val="FF0000"/>
                </a:solidFill>
              </a:rPr>
              <a:t>Cryptographically secure hash</a:t>
            </a:r>
            <a:r>
              <a:rPr lang="en-US" altLang="en-US" sz="2000" dirty="0"/>
              <a:t>: </a:t>
            </a:r>
          </a:p>
          <a:p>
            <a:pPr lvl="2"/>
            <a:r>
              <a:rPr lang="en-US" altLang="en-US" sz="2000" dirty="0" err="1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(Hash(m) = Hash(m</a:t>
            </a:r>
            <a:r>
              <a:rPr lang="ja-JP" altLang="en-US" sz="200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</a:rPr>
              <a:t>’</a:t>
            </a:r>
            <a:r>
              <a:rPr lang="en-US" altLang="ja-JP" sz="2000" dirty="0">
                <a:solidFill>
                  <a:schemeClr val="tx1"/>
                </a:solidFill>
                <a:highlight>
                  <a:srgbClr val="DDDDDD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en-US" altLang="ja-JP" sz="2000" dirty="0">
                <a:solidFill>
                  <a:schemeClr val="tx1"/>
                </a:solidFill>
                <a:highlight>
                  <a:srgbClr val="DDDDDD"/>
                </a:highlight>
              </a:rPr>
              <a:t> </a:t>
            </a:r>
            <a:r>
              <a:rPr lang="en-US" altLang="ja-JP" sz="2000" dirty="0"/>
              <a:t>is very low (</a:t>
            </a:r>
            <a:r>
              <a:rPr lang="ja-JP" altLang="en-US" sz="2000" dirty="0"/>
              <a:t>“</a:t>
            </a:r>
            <a:r>
              <a:rPr lang="en-US" altLang="ja-JP" sz="2000" dirty="0"/>
              <a:t>low collision prob.</a:t>
            </a:r>
            <a:r>
              <a:rPr lang="ja-JP" altLang="en-US" sz="2000" dirty="0"/>
              <a:t>”</a:t>
            </a:r>
            <a:r>
              <a:rPr lang="en-US" altLang="ja-JP" sz="2000" dirty="0"/>
              <a:t>)</a:t>
            </a:r>
          </a:p>
          <a:p>
            <a:pPr lvl="2"/>
            <a:r>
              <a:rPr lang="en-US" altLang="en-US" sz="2000" dirty="0"/>
              <a:t>SHA1, SHA256, etc.</a:t>
            </a:r>
          </a:p>
        </p:txBody>
      </p:sp>
      <p:pic>
        <p:nvPicPr>
          <p:cNvPr id="73733" name="Picture 30" descr="j0431637">
            <a:extLst>
              <a:ext uri="{FF2B5EF4-FFF2-40B4-BE49-F238E27FC236}">
                <a16:creationId xmlns:a16="http://schemas.microsoft.com/office/drawing/2014/main" id="{48253597-58C4-4532-B098-99025243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03388"/>
            <a:ext cx="92551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32">
            <a:extLst>
              <a:ext uri="{FF2B5EF4-FFF2-40B4-BE49-F238E27FC236}">
                <a16:creationId xmlns:a16="http://schemas.microsoft.com/office/drawing/2014/main" id="{254DBD8D-9D60-49ED-8ABC-2790AC9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30475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Alice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3735" name="Text Box 33">
            <a:extLst>
              <a:ext uri="{FF2B5EF4-FFF2-40B4-BE49-F238E27FC236}">
                <a16:creationId xmlns:a16="http://schemas.microsoft.com/office/drawing/2014/main" id="{F66BAB64-099C-4D01-AA6B-30236435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2554288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Bob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3736" name="Picture 34" descr="j0282606[1]">
            <a:extLst>
              <a:ext uri="{FF2B5EF4-FFF2-40B4-BE49-F238E27FC236}">
                <a16:creationId xmlns:a16="http://schemas.microsoft.com/office/drawing/2014/main" id="{98D8228D-6587-4405-966E-3DCACA12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7200"/>
            <a:ext cx="84613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737" name="AutoShape 35">
            <a:extLst>
              <a:ext uri="{FF2B5EF4-FFF2-40B4-BE49-F238E27FC236}">
                <a16:creationId xmlns:a16="http://schemas.microsoft.com/office/drawing/2014/main" id="{13970529-3BC8-4CC9-8156-1F40895ACBBB}"/>
              </a:ext>
            </a:extLst>
          </p:cNvPr>
          <p:cNvCxnSpPr>
            <a:cxnSpLocks noChangeShapeType="1"/>
            <a:endCxn id="73740" idx="1"/>
          </p:cNvCxnSpPr>
          <p:nvPr/>
        </p:nvCxnSpPr>
        <p:spPr bwMode="auto">
          <a:xfrm>
            <a:off x="1379538" y="2166938"/>
            <a:ext cx="6016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36">
            <a:extLst>
              <a:ext uri="{FF2B5EF4-FFF2-40B4-BE49-F238E27FC236}">
                <a16:creationId xmlns:a16="http://schemas.microsoft.com/office/drawing/2014/main" id="{E1D26272-C500-49D6-8DE6-4153B25F5F73}"/>
              </a:ext>
            </a:extLst>
          </p:cNvPr>
          <p:cNvCxnSpPr>
            <a:cxnSpLocks noChangeShapeType="1"/>
            <a:stCxn id="73740" idx="3"/>
            <a:endCxn id="73744" idx="1"/>
          </p:cNvCxnSpPr>
          <p:nvPr/>
        </p:nvCxnSpPr>
        <p:spPr bwMode="auto">
          <a:xfrm>
            <a:off x="2895600" y="2168525"/>
            <a:ext cx="274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38">
            <a:extLst>
              <a:ext uri="{FF2B5EF4-FFF2-40B4-BE49-F238E27FC236}">
                <a16:creationId xmlns:a16="http://schemas.microsoft.com/office/drawing/2014/main" id="{97BBFB7C-4AEC-4328-89C4-FC28A8757DF9}"/>
              </a:ext>
            </a:extLst>
          </p:cNvPr>
          <p:cNvCxnSpPr>
            <a:cxnSpLocks noChangeShapeType="1"/>
            <a:stCxn id="73744" idx="3"/>
          </p:cNvCxnSpPr>
          <p:nvPr/>
        </p:nvCxnSpPr>
        <p:spPr bwMode="auto">
          <a:xfrm flipV="1">
            <a:off x="6553200" y="2166938"/>
            <a:ext cx="11430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0" name="Rectangle 39">
            <a:extLst>
              <a:ext uri="{FF2B5EF4-FFF2-40B4-BE49-F238E27FC236}">
                <a16:creationId xmlns:a16="http://schemas.microsoft.com/office/drawing/2014/main" id="{8DB02807-685A-4281-8167-D441EB95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39925"/>
            <a:ext cx="914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Sign</a:t>
            </a:r>
          </a:p>
        </p:txBody>
      </p:sp>
      <p:sp>
        <p:nvSpPr>
          <p:cNvPr id="73741" name="Text Box 40">
            <a:extLst>
              <a:ext uri="{FF2B5EF4-FFF2-40B4-BE49-F238E27FC236}">
                <a16:creationId xmlns:a16="http://schemas.microsoft.com/office/drawing/2014/main" id="{780D7AB6-F18D-4678-81CF-D88CFA8B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302736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1800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endParaRPr lang="en-US" altLang="en-US" sz="18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3742" name="AutoShape 41">
            <a:extLst>
              <a:ext uri="{FF2B5EF4-FFF2-40B4-BE49-F238E27FC236}">
                <a16:creationId xmlns:a16="http://schemas.microsoft.com/office/drawing/2014/main" id="{11AD3073-BBFF-4A4C-B2AA-18EA82BB2C8F}"/>
              </a:ext>
            </a:extLst>
          </p:cNvPr>
          <p:cNvCxnSpPr>
            <a:cxnSpLocks noChangeShapeType="1"/>
            <a:stCxn id="73741" idx="0"/>
            <a:endCxn id="73740" idx="2"/>
          </p:cNvCxnSpPr>
          <p:nvPr/>
        </p:nvCxnSpPr>
        <p:spPr bwMode="auto">
          <a:xfrm flipH="1" flipV="1">
            <a:off x="2438400" y="2397125"/>
            <a:ext cx="3175" cy="630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3" name="Text Box 42">
            <a:extLst>
              <a:ext uri="{FF2B5EF4-FFF2-40B4-BE49-F238E27FC236}">
                <a16:creationId xmlns:a16="http://schemas.microsoft.com/office/drawing/2014/main" id="{09BD0934-54F9-4E71-A693-4785202D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7668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chemeClr val="accent2"/>
                </a:solidFill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73744" name="Rectangle 45">
            <a:extLst>
              <a:ext uri="{FF2B5EF4-FFF2-40B4-BE49-F238E27FC236}">
                <a16:creationId xmlns:a16="http://schemas.microsoft.com/office/drawing/2014/main" id="{5C741C3A-7256-4F3F-9F0C-B1455D69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39925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Verify</a:t>
            </a:r>
          </a:p>
        </p:txBody>
      </p:sp>
      <p:sp>
        <p:nvSpPr>
          <p:cNvPr id="73745" name="Text Box 46">
            <a:extLst>
              <a:ext uri="{FF2B5EF4-FFF2-40B4-BE49-F238E27FC236}">
                <a16:creationId xmlns:a16="http://schemas.microsoft.com/office/drawing/2014/main" id="{1CD474BD-76BB-4D7B-A708-6CDA1D79C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302736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1800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endParaRPr lang="en-US" altLang="en-US" sz="18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3746" name="AutoShape 47">
            <a:extLst>
              <a:ext uri="{FF2B5EF4-FFF2-40B4-BE49-F238E27FC236}">
                <a16:creationId xmlns:a16="http://schemas.microsoft.com/office/drawing/2014/main" id="{F4D62FD3-C050-4CC6-B23C-6BB7B94A671B}"/>
              </a:ext>
            </a:extLst>
          </p:cNvPr>
          <p:cNvCxnSpPr>
            <a:cxnSpLocks noChangeShapeType="1"/>
            <a:stCxn id="73745" idx="0"/>
            <a:endCxn id="73744" idx="2"/>
          </p:cNvCxnSpPr>
          <p:nvPr/>
        </p:nvCxnSpPr>
        <p:spPr bwMode="auto">
          <a:xfrm flipH="1" flipV="1">
            <a:off x="6096000" y="2397125"/>
            <a:ext cx="3175" cy="630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7" name="Text Box 49">
            <a:extLst>
              <a:ext uri="{FF2B5EF4-FFF2-40B4-BE49-F238E27FC236}">
                <a16:creationId xmlns:a16="http://schemas.microsoft.com/office/drawing/2014/main" id="{4F1AA8A7-93B8-4113-A58B-8653565C1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1478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m</a:t>
            </a:r>
            <a:endParaRPr lang="en-US" altLang="en-US"/>
          </a:p>
        </p:txBody>
      </p:sp>
      <p:sp>
        <p:nvSpPr>
          <p:cNvPr id="73748" name="Text Box 51">
            <a:extLst>
              <a:ext uri="{FF2B5EF4-FFF2-40B4-BE49-F238E27FC236}">
                <a16:creationId xmlns:a16="http://schemas.microsoft.com/office/drawing/2014/main" id="{733BA587-A06D-41CE-80A3-3ABA2B6A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605088"/>
            <a:ext cx="1128713" cy="3794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YES/NO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3749" name="AutoShape 54">
            <a:extLst>
              <a:ext uri="{FF2B5EF4-FFF2-40B4-BE49-F238E27FC236}">
                <a16:creationId xmlns:a16="http://schemas.microsoft.com/office/drawing/2014/main" id="{49628C8A-1E37-464B-9C97-E3FD175779F0}"/>
              </a:ext>
            </a:extLst>
          </p:cNvPr>
          <p:cNvCxnSpPr>
            <a:cxnSpLocks noChangeShapeType="1"/>
            <a:stCxn id="73740" idx="0"/>
            <a:endCxn id="73744" idx="0"/>
          </p:cNvCxnSpPr>
          <p:nvPr/>
        </p:nvCxnSpPr>
        <p:spPr bwMode="auto">
          <a:xfrm rot="5400000" flipV="1">
            <a:off x="4266406" y="111919"/>
            <a:ext cx="1588" cy="3657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0" name="Text Box 55">
            <a:extLst>
              <a:ext uri="{FF2B5EF4-FFF2-40B4-BE49-F238E27FC236}">
                <a16:creationId xmlns:a16="http://schemas.microsoft.com/office/drawing/2014/main" id="{5B12030B-2F53-4EDC-A516-E8C8782C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A(m)</a:t>
            </a:r>
            <a:endParaRPr lang="en-US" altLang="en-US"/>
          </a:p>
        </p:txBody>
      </p:sp>
      <p:sp>
        <p:nvSpPr>
          <p:cNvPr id="73751" name="Text Box 56">
            <a:extLst>
              <a:ext uri="{FF2B5EF4-FFF2-40B4-BE49-F238E27FC236}">
                <a16:creationId xmlns:a16="http://schemas.microsoft.com/office/drawing/2014/main" id="{53D93ECB-963A-40BF-A251-45F84F07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7526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m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22991DF5-8860-491D-AAB4-A01136938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28600"/>
            <a:ext cx="7200900" cy="1485900"/>
          </a:xfrm>
        </p:spPr>
        <p:txBody>
          <a:bodyPr/>
          <a:lstStyle/>
          <a:p>
            <a:r>
              <a:rPr lang="en-US" altLang="en-US" dirty="0"/>
              <a:t>Authentication: </a:t>
            </a:r>
            <a:r>
              <a:rPr lang="en-US" altLang="en-US" b="1" dirty="0">
                <a:latin typeface="Courier New" panose="02070309020205020404" pitchFamily="49" charset="0"/>
              </a:rPr>
              <a:t>Sign()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Verify()</a:t>
            </a:r>
            <a:endParaRPr lang="en-US" altLang="en-US" dirty="0"/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84AF7EFA-A1E2-460C-B1AD-B59B3D7A8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1925"/>
            <a:ext cx="8229600" cy="5426075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Algorithm components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set </a:t>
            </a:r>
            <a:r>
              <a:rPr lang="en-US" altLang="en-US" sz="2000" i="1" dirty="0">
                <a:solidFill>
                  <a:schemeClr val="tx1"/>
                </a:solidFill>
              </a:rPr>
              <a:t>K </a:t>
            </a:r>
            <a:r>
              <a:rPr lang="en-US" altLang="en-US" sz="2000" dirty="0">
                <a:solidFill>
                  <a:schemeClr val="tx1"/>
                </a:solidFill>
              </a:rPr>
              <a:t>of </a:t>
            </a:r>
            <a:r>
              <a:rPr lang="en-US" altLang="en-US" sz="2000" b="1" dirty="0">
                <a:solidFill>
                  <a:schemeClr val="tx1"/>
                </a:solidFill>
              </a:rPr>
              <a:t>keys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set </a:t>
            </a:r>
            <a:r>
              <a:rPr lang="en-US" altLang="en-US" sz="2000" i="1" dirty="0">
                <a:solidFill>
                  <a:schemeClr val="tx1"/>
                </a:solidFill>
              </a:rPr>
              <a:t>M </a:t>
            </a:r>
            <a:r>
              <a:rPr lang="en-US" altLang="en-US" sz="2000" dirty="0">
                <a:solidFill>
                  <a:schemeClr val="tx1"/>
                </a:solidFill>
              </a:rPr>
              <a:t>of </a:t>
            </a:r>
            <a:r>
              <a:rPr lang="en-US" altLang="en-US" sz="2000" b="1" dirty="0">
                <a:solidFill>
                  <a:schemeClr val="tx1"/>
                </a:solidFill>
              </a:rPr>
              <a:t>messages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set </a:t>
            </a:r>
            <a:r>
              <a:rPr lang="en-US" altLang="en-US" sz="2000" i="1" dirty="0">
                <a:solidFill>
                  <a:schemeClr val="tx1"/>
                </a:solidFill>
              </a:rPr>
              <a:t>A </a:t>
            </a:r>
            <a:r>
              <a:rPr lang="en-US" altLang="en-US" sz="2000" dirty="0">
                <a:solidFill>
                  <a:schemeClr val="tx1"/>
                </a:solidFill>
              </a:rPr>
              <a:t>of </a:t>
            </a:r>
            <a:r>
              <a:rPr lang="en-US" altLang="en-US" sz="2000" b="1" dirty="0">
                <a:solidFill>
                  <a:schemeClr val="tx1"/>
                </a:solidFill>
              </a:rPr>
              <a:t>authenticators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function </a:t>
            </a:r>
            <a:r>
              <a:rPr lang="en-US" altLang="en-US" sz="2000" b="1" i="1" dirty="0">
                <a:solidFill>
                  <a:schemeClr val="tx1"/>
                </a:solidFill>
              </a:rPr>
              <a:t>S </a:t>
            </a:r>
            <a:r>
              <a:rPr lang="en-US" altLang="en-US" sz="2000" b="1" dirty="0">
                <a:solidFill>
                  <a:schemeClr val="tx1"/>
                </a:solidFill>
              </a:rPr>
              <a:t>: </a:t>
            </a:r>
            <a:r>
              <a:rPr lang="en-US" altLang="en-US" sz="2000" b="1" i="1" dirty="0">
                <a:solidFill>
                  <a:schemeClr val="tx1"/>
                </a:solidFill>
              </a:rPr>
              <a:t>K </a:t>
            </a:r>
            <a:r>
              <a:rPr lang="en-US" altLang="en-US" sz="2000" b="1" dirty="0">
                <a:solidFill>
                  <a:schemeClr val="tx1"/>
                </a:solidFill>
              </a:rPr>
              <a:t>→ (</a:t>
            </a:r>
            <a:r>
              <a:rPr lang="en-US" altLang="en-US" sz="2000" b="1" i="1" dirty="0">
                <a:solidFill>
                  <a:schemeClr val="tx1"/>
                </a:solidFill>
              </a:rPr>
              <a:t>M</a:t>
            </a:r>
            <a:r>
              <a:rPr lang="en-US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en-US" sz="2000" b="1" i="1" dirty="0">
                <a:solidFill>
                  <a:schemeClr val="tx1"/>
                </a:solidFill>
              </a:rPr>
              <a:t>A</a:t>
            </a:r>
            <a:r>
              <a:rPr lang="en-US" altLang="en-US" sz="2000" b="1" dirty="0">
                <a:solidFill>
                  <a:schemeClr val="tx1"/>
                </a:solidFill>
              </a:rPr>
              <a:t>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1085850" lvl="2"/>
            <a:r>
              <a:rPr lang="en-US" altLang="en-US" sz="2000" dirty="0">
                <a:solidFill>
                  <a:schemeClr val="tx1"/>
                </a:solidFill>
              </a:rPr>
              <a:t>That is, for each </a:t>
            </a:r>
            <a:r>
              <a:rPr lang="en-US" altLang="en-US" sz="2000" i="1" dirty="0">
                <a:solidFill>
                  <a:schemeClr val="tx1"/>
                </a:solidFill>
              </a:rPr>
              <a:t>k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i="1" dirty="0">
                <a:solidFill>
                  <a:schemeClr val="tx1"/>
                </a:solidFill>
              </a:rPr>
              <a:t>S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) is a function for generating authenticators from messages</a:t>
            </a:r>
          </a:p>
          <a:p>
            <a:pPr marL="1085850" lvl="2"/>
            <a:r>
              <a:rPr lang="en-US" altLang="en-US" sz="2000" dirty="0">
                <a:solidFill>
                  <a:schemeClr val="tx1"/>
                </a:solidFill>
              </a:rPr>
              <a:t>Both </a:t>
            </a:r>
            <a:r>
              <a:rPr lang="en-US" altLang="en-US" sz="2000" i="1" dirty="0">
                <a:solidFill>
                  <a:schemeClr val="tx1"/>
                </a:solidFill>
              </a:rPr>
              <a:t>S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i="1" dirty="0">
                <a:solidFill>
                  <a:schemeClr val="tx1"/>
                </a:solidFill>
              </a:rPr>
              <a:t>S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) for any </a:t>
            </a:r>
            <a:r>
              <a:rPr lang="en-US" altLang="en-US" sz="2000" i="1" dirty="0">
                <a:solidFill>
                  <a:schemeClr val="tx1"/>
                </a:solidFill>
              </a:rPr>
              <a:t>k </a:t>
            </a:r>
            <a:r>
              <a:rPr lang="en-US" altLang="en-US" sz="2000" dirty="0">
                <a:solidFill>
                  <a:schemeClr val="tx1"/>
                </a:solidFill>
              </a:rPr>
              <a:t>should be efficiently computable functions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function </a:t>
            </a:r>
            <a:r>
              <a:rPr lang="en-US" altLang="en-US" sz="2000" b="1" i="1" dirty="0">
                <a:solidFill>
                  <a:schemeClr val="tx1"/>
                </a:solidFill>
              </a:rPr>
              <a:t>V </a:t>
            </a:r>
            <a:r>
              <a:rPr lang="en-US" altLang="en-US" sz="2000" b="1" dirty="0">
                <a:solidFill>
                  <a:schemeClr val="tx1"/>
                </a:solidFill>
              </a:rPr>
              <a:t>: </a:t>
            </a:r>
            <a:r>
              <a:rPr lang="en-US" altLang="en-US" sz="2000" b="1" i="1" dirty="0">
                <a:solidFill>
                  <a:schemeClr val="tx1"/>
                </a:solidFill>
              </a:rPr>
              <a:t>K </a:t>
            </a:r>
            <a:r>
              <a:rPr lang="en-US" altLang="en-US" sz="2000" b="1" dirty="0">
                <a:solidFill>
                  <a:schemeClr val="tx1"/>
                </a:solidFill>
              </a:rPr>
              <a:t>→ (</a:t>
            </a:r>
            <a:r>
              <a:rPr lang="en-US" altLang="en-US" sz="2000" b="1" i="1" dirty="0">
                <a:solidFill>
                  <a:schemeClr val="tx1"/>
                </a:solidFill>
              </a:rPr>
              <a:t>M </a:t>
            </a:r>
            <a:r>
              <a:rPr lang="en-US" altLang="en-US" sz="2000" b="1" dirty="0">
                <a:solidFill>
                  <a:schemeClr val="tx1"/>
                </a:solidFill>
                <a:latin typeface="Lucida Grande" pitchFamily="1" charset="0"/>
              </a:rPr>
              <a:t>×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i="1" dirty="0">
                <a:solidFill>
                  <a:schemeClr val="tx1"/>
                </a:solidFill>
              </a:rPr>
              <a:t>A</a:t>
            </a:r>
            <a:r>
              <a:rPr lang="en-US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en-US" sz="2000" b="1" i="1" dirty="0">
                <a:solidFill>
                  <a:schemeClr val="tx1"/>
                </a:solidFill>
              </a:rPr>
              <a:t>{</a:t>
            </a:r>
            <a:r>
              <a:rPr lang="en-US" altLang="en-US" sz="2000" b="1" dirty="0">
                <a:solidFill>
                  <a:schemeClr val="tx1"/>
                </a:solidFill>
              </a:rPr>
              <a:t>true, false</a:t>
            </a:r>
            <a:r>
              <a:rPr lang="en-US" altLang="en-US" sz="2000" b="1" i="1" dirty="0">
                <a:solidFill>
                  <a:schemeClr val="tx1"/>
                </a:solidFill>
              </a:rPr>
              <a:t>}</a:t>
            </a:r>
            <a:r>
              <a:rPr lang="en-US" altLang="en-US" sz="2000" b="1" dirty="0">
                <a:solidFill>
                  <a:schemeClr val="tx1"/>
                </a:solidFill>
              </a:rPr>
              <a:t>)</a:t>
            </a:r>
            <a:r>
              <a:rPr lang="en-US" altLang="en-US" sz="2000" dirty="0">
                <a:solidFill>
                  <a:schemeClr val="tx1"/>
                </a:solidFill>
              </a:rPr>
              <a:t>. That is, for each </a:t>
            </a:r>
            <a:r>
              <a:rPr lang="en-US" altLang="en-US" sz="2000" i="1" dirty="0">
                <a:solidFill>
                  <a:schemeClr val="tx1"/>
                </a:solidFill>
              </a:rPr>
              <a:t>k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i="1" dirty="0">
                <a:solidFill>
                  <a:schemeClr val="tx1"/>
                </a:solidFill>
              </a:rPr>
              <a:t>V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) is a function for verifying authenticators on messages</a:t>
            </a:r>
          </a:p>
          <a:p>
            <a:pPr marL="1085850" lvl="2"/>
            <a:r>
              <a:rPr lang="en-US" altLang="en-US" sz="2000" dirty="0">
                <a:solidFill>
                  <a:schemeClr val="tx1"/>
                </a:solidFill>
              </a:rPr>
              <a:t>Both </a:t>
            </a:r>
            <a:r>
              <a:rPr lang="en-US" altLang="en-US" sz="2000" i="1" dirty="0">
                <a:solidFill>
                  <a:schemeClr val="tx1"/>
                </a:solidFill>
              </a:rPr>
              <a:t>S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i="1" dirty="0">
                <a:solidFill>
                  <a:schemeClr val="tx1"/>
                </a:solidFill>
              </a:rPr>
              <a:t>V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) for any </a:t>
            </a:r>
            <a:r>
              <a:rPr lang="en-US" altLang="en-US" sz="2000" i="1" dirty="0">
                <a:solidFill>
                  <a:schemeClr val="tx1"/>
                </a:solidFill>
              </a:rPr>
              <a:t>k </a:t>
            </a:r>
            <a:r>
              <a:rPr lang="en-US" altLang="en-US" sz="2000" dirty="0">
                <a:solidFill>
                  <a:schemeClr val="tx1"/>
                </a:solidFill>
              </a:rPr>
              <a:t>should be efficiently computable functions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4">
            <a:extLst>
              <a:ext uri="{FF2B5EF4-FFF2-40B4-BE49-F238E27FC236}">
                <a16:creationId xmlns:a16="http://schemas.microsoft.com/office/drawing/2014/main" id="{F10D67B5-DD49-4903-BCBE-55551AA8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990600"/>
            <a:ext cx="7772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36A0F1F-8A7F-4975-9870-09AFD54EA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217488"/>
            <a:ext cx="7200900" cy="587374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RSA in Practice…</a:t>
            </a:r>
          </a:p>
        </p:txBody>
      </p:sp>
      <p:pic>
        <p:nvPicPr>
          <p:cNvPr id="77827" name="Picture 3" descr="j0431637">
            <a:extLst>
              <a:ext uri="{FF2B5EF4-FFF2-40B4-BE49-F238E27FC236}">
                <a16:creationId xmlns:a16="http://schemas.microsoft.com/office/drawing/2014/main" id="{5DF20DAE-2FB2-4977-8323-A0FABC2C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47800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 Box 4">
            <a:extLst>
              <a:ext uri="{FF2B5EF4-FFF2-40B4-BE49-F238E27FC236}">
                <a16:creationId xmlns:a16="http://schemas.microsoft.com/office/drawing/2014/main" id="{498056BB-C585-4595-A1F5-DD927086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74888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Alice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8695FEBC-9743-49A8-8391-16D07E906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2298700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Bob</a:t>
            </a:r>
            <a:r>
              <a:rPr lang="ja-JP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7830" name="Picture 6" descr="j0282606[1]">
            <a:extLst>
              <a:ext uri="{FF2B5EF4-FFF2-40B4-BE49-F238E27FC236}">
                <a16:creationId xmlns:a16="http://schemas.microsoft.com/office/drawing/2014/main" id="{0C9A94CB-E311-46CB-B8AE-0161049D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71613"/>
            <a:ext cx="84613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831" name="AutoShape 7">
            <a:extLst>
              <a:ext uri="{FF2B5EF4-FFF2-40B4-BE49-F238E27FC236}">
                <a16:creationId xmlns:a16="http://schemas.microsoft.com/office/drawing/2014/main" id="{A45EE9D0-C097-44F0-BBEA-464DB98E51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1538" y="1911350"/>
            <a:ext cx="51736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144" name="Text Box 8">
            <a:extLst>
              <a:ext uri="{FF2B5EF4-FFF2-40B4-BE49-F238E27FC236}">
                <a16:creationId xmlns:a16="http://schemas.microsoft.com/office/drawing/2014/main" id="{A4BAB669-A0B2-44C7-BF3D-9FE6B924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112" y="4708525"/>
            <a:ext cx="6633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mic Sans MS" panose="030F0702030302020204" pitchFamily="66" charset="0"/>
              </a:rPr>
              <a:t>{m}</a:t>
            </a:r>
            <a:r>
              <a:rPr lang="en-US" altLang="en-US" sz="2000" baseline="30000" dirty="0" err="1">
                <a:latin typeface="Comic Sans MS" panose="030F0702030302020204" pitchFamily="66" charset="0"/>
              </a:rPr>
              <a:t>kApriv</a:t>
            </a:r>
            <a:r>
              <a:rPr lang="en-US" altLang="en-US" sz="2000" dirty="0">
                <a:latin typeface="Comic Sans MS" panose="030F0702030302020204" pitchFamily="66" charset="0"/>
              </a:rPr>
              <a:t>:	A signs a message with A</a:t>
            </a:r>
            <a:r>
              <a:rPr lang="ja-JP" altLang="en-US" sz="2000" dirty="0">
                <a:latin typeface="Comic Sans MS" panose="030F0702030302020204" pitchFamily="66" charset="0"/>
              </a:rPr>
              <a:t>’</a:t>
            </a:r>
            <a:r>
              <a:rPr lang="en-US" altLang="ja-JP" sz="2000" dirty="0">
                <a:latin typeface="Comic Sans MS" panose="030F0702030302020204" pitchFamily="66" charset="0"/>
              </a:rPr>
              <a:t>s private key.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19145" name="Text Box 9">
            <a:extLst>
              <a:ext uri="{FF2B5EF4-FFF2-40B4-BE49-F238E27FC236}">
                <a16:creationId xmlns:a16="http://schemas.microsoft.com/office/drawing/2014/main" id="{A38223B6-677C-4E6A-9FE4-90ECDDEC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67579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7F7F7F"/>
                </a:solidFill>
                <a:latin typeface="Comic Sans MS" panose="030F0702030302020204" pitchFamily="66" charset="0"/>
              </a:rPr>
              <a:t>{m}</a:t>
            </a:r>
            <a:r>
              <a:rPr lang="en-US" altLang="en-US" sz="2000" baseline="30000" dirty="0" err="1">
                <a:solidFill>
                  <a:srgbClr val="7F7F7F"/>
                </a:solidFill>
                <a:latin typeface="Comic Sans MS" panose="030F0702030302020204" pitchFamily="66" charset="0"/>
              </a:rPr>
              <a:t>kBpub</a:t>
            </a:r>
            <a:r>
              <a:rPr lang="en-US" altLang="en-US" sz="2000" dirty="0">
                <a:solidFill>
                  <a:srgbClr val="7F7F7F"/>
                </a:solidFill>
                <a:latin typeface="Comic Sans MS" panose="030F0702030302020204" pitchFamily="66" charset="0"/>
              </a:rPr>
              <a:t>:	A encrypts message with B’s public key.</a:t>
            </a:r>
          </a:p>
        </p:txBody>
      </p:sp>
      <p:sp>
        <p:nvSpPr>
          <p:cNvPr id="219146" name="Text Box 10">
            <a:extLst>
              <a:ext uri="{FF2B5EF4-FFF2-40B4-BE49-F238E27FC236}">
                <a16:creationId xmlns:a16="http://schemas.microsoft.com/office/drawing/2014/main" id="{F82F2679-5797-46D9-BE3F-BCC665B00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112" y="5257800"/>
            <a:ext cx="7242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mic Sans MS" panose="030F0702030302020204" pitchFamily="66" charset="0"/>
              </a:rPr>
              <a:t>{{m}</a:t>
            </a:r>
            <a:r>
              <a:rPr lang="en-US" altLang="en-US" sz="2000" baseline="30000" dirty="0" err="1">
                <a:latin typeface="Comic Sans MS" panose="030F0702030302020204" pitchFamily="66" charset="0"/>
              </a:rPr>
              <a:t>kApriv</a:t>
            </a:r>
            <a:r>
              <a:rPr lang="en-US" altLang="en-US" sz="2000" dirty="0">
                <a:latin typeface="Comic Sans MS" panose="030F0702030302020204" pitchFamily="66" charset="0"/>
              </a:rPr>
              <a:t>}</a:t>
            </a:r>
            <a:r>
              <a:rPr lang="en-US" altLang="en-US" sz="2000" baseline="30000" dirty="0" err="1">
                <a:latin typeface="Comic Sans MS" panose="030F0702030302020204" pitchFamily="66" charset="0"/>
              </a:rPr>
              <a:t>kApub</a:t>
            </a:r>
            <a:r>
              <a:rPr lang="en-US" altLang="en-US" sz="2000" dirty="0">
                <a:latin typeface="Comic Sans MS" panose="030F0702030302020204" pitchFamily="66" charset="0"/>
              </a:rPr>
              <a:t>:	B verifies a message with A</a:t>
            </a:r>
            <a:r>
              <a:rPr lang="ja-JP" altLang="en-US" sz="2000" dirty="0">
                <a:latin typeface="Comic Sans MS" panose="030F0702030302020204" pitchFamily="66" charset="0"/>
              </a:rPr>
              <a:t>’</a:t>
            </a:r>
            <a:r>
              <a:rPr lang="en-US" altLang="ja-JP" sz="2000" dirty="0">
                <a:latin typeface="Comic Sans MS" panose="030F0702030302020204" pitchFamily="66" charset="0"/>
              </a:rPr>
              <a:t>s public key.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19F98137-182C-4F6E-964E-E4F2290D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3657600"/>
            <a:ext cx="731043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7F7F7F"/>
                </a:solidFill>
                <a:latin typeface="Comic Sans MS" panose="030F0702030302020204" pitchFamily="66" charset="0"/>
              </a:rPr>
              <a:t>{{m}</a:t>
            </a:r>
            <a:r>
              <a:rPr lang="en-US" altLang="en-US" sz="2000" baseline="30000" dirty="0" err="1">
                <a:solidFill>
                  <a:srgbClr val="7F7F7F"/>
                </a:solidFill>
                <a:latin typeface="Comic Sans MS" panose="030F0702030302020204" pitchFamily="66" charset="0"/>
              </a:rPr>
              <a:t>kBpub</a:t>
            </a:r>
            <a:r>
              <a:rPr lang="en-US" altLang="en-US" sz="2000" dirty="0">
                <a:solidFill>
                  <a:srgbClr val="7F7F7F"/>
                </a:solidFill>
                <a:latin typeface="Comic Sans MS" panose="030F0702030302020204" pitchFamily="66" charset="0"/>
              </a:rPr>
              <a:t>}</a:t>
            </a:r>
            <a:r>
              <a:rPr lang="en-US" altLang="en-US" sz="2000" baseline="30000" dirty="0" err="1">
                <a:solidFill>
                  <a:srgbClr val="7F7F7F"/>
                </a:solidFill>
                <a:latin typeface="Comic Sans MS" panose="030F0702030302020204" pitchFamily="66" charset="0"/>
              </a:rPr>
              <a:t>kBpriv</a:t>
            </a:r>
            <a:r>
              <a:rPr lang="en-US" altLang="en-US" sz="2000" dirty="0">
                <a:solidFill>
                  <a:srgbClr val="7F7F7F"/>
                </a:solidFill>
                <a:latin typeface="Comic Sans MS" panose="030F0702030302020204" pitchFamily="66" charset="0"/>
              </a:rPr>
              <a:t>:	B decrypts message with B’s private key.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23134ABF-9422-4E85-81B0-2882CE30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055688"/>
            <a:ext cx="157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kApub, kApriv</a:t>
            </a: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EF8DCAB7-3BFE-4254-8930-12CB83F9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1066800"/>
            <a:ext cx="1533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kBpub, kBpriv</a:t>
            </a:r>
          </a:p>
        </p:txBody>
      </p:sp>
      <p:sp>
        <p:nvSpPr>
          <p:cNvPr id="3" name="Flowchart: Sequential Access Storage 2"/>
          <p:cNvSpPr/>
          <p:nvPr/>
        </p:nvSpPr>
        <p:spPr>
          <a:xfrm>
            <a:off x="156088" y="3170330"/>
            <a:ext cx="1520312" cy="1096870"/>
          </a:xfrm>
          <a:prstGeom prst="flowChartMagneticTap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B can decipher</a:t>
            </a:r>
          </a:p>
        </p:txBody>
      </p:sp>
      <p:sp>
        <p:nvSpPr>
          <p:cNvPr id="17" name="Flowchart: Sequential Access Storage 16"/>
          <p:cNvSpPr/>
          <p:nvPr/>
        </p:nvSpPr>
        <p:spPr>
          <a:xfrm>
            <a:off x="152400" y="4618130"/>
            <a:ext cx="1520312" cy="1096870"/>
          </a:xfrm>
          <a:prstGeom prst="flowChartMagneticTap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Everyone can verify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4" grpId="0"/>
      <p:bldP spid="219145" grpId="0"/>
      <p:bldP spid="219146" grpId="0"/>
      <p:bldP spid="219147" grpId="0"/>
      <p:bldP spid="3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67A8278B-72AC-49E3-9863-36C1C0D5E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(Cont.)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A178C919-4903-4F61-8EA7-1F6D1BD11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For a message </a:t>
            </a:r>
            <a:r>
              <a:rPr lang="en-US" altLang="en-US" i="1">
                <a:solidFill>
                  <a:schemeClr val="tx1"/>
                </a:solidFill>
              </a:rPr>
              <a:t>m</a:t>
            </a:r>
            <a:r>
              <a:rPr lang="en-US" altLang="en-US">
                <a:solidFill>
                  <a:schemeClr val="tx1"/>
                </a:solidFill>
              </a:rPr>
              <a:t>, a computer can generate an authenticator </a:t>
            </a:r>
            <a:r>
              <a:rPr lang="en-US" altLang="en-US" i="1">
                <a:solidFill>
                  <a:schemeClr val="tx1"/>
                </a:solidFill>
              </a:rPr>
              <a:t>a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i="1">
                <a:solidFill>
                  <a:schemeClr val="tx1"/>
                </a:solidFill>
              </a:rPr>
              <a:t>A </a:t>
            </a:r>
            <a:r>
              <a:rPr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i="1">
                <a:solidFill>
                  <a:schemeClr val="tx1"/>
                </a:solidFill>
              </a:rPr>
              <a:t>V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)(</a:t>
            </a:r>
            <a:r>
              <a:rPr lang="en-US" altLang="en-US" i="1">
                <a:solidFill>
                  <a:schemeClr val="tx1"/>
                </a:solidFill>
              </a:rPr>
              <a:t>m, a</a:t>
            </a:r>
            <a:r>
              <a:rPr lang="en-US" altLang="en-US">
                <a:solidFill>
                  <a:schemeClr val="tx1"/>
                </a:solidFill>
              </a:rPr>
              <a:t>) =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>
                <a:solidFill>
                  <a:schemeClr val="tx1"/>
                </a:solidFill>
              </a:rPr>
              <a:t> only if it possesses </a:t>
            </a: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).</a:t>
            </a:r>
          </a:p>
          <a:p>
            <a:r>
              <a:rPr lang="en-US" altLang="en-US">
                <a:solidFill>
                  <a:schemeClr val="tx1"/>
                </a:solidFill>
              </a:rPr>
              <a:t>Thus, computer holding </a:t>
            </a: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 can generate authenticators on messages so that any other computer possessing </a:t>
            </a:r>
            <a:r>
              <a:rPr lang="en-US" altLang="en-US" i="1">
                <a:solidFill>
                  <a:schemeClr val="tx1"/>
                </a:solidFill>
              </a:rPr>
              <a:t>V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 can verify them</a:t>
            </a:r>
          </a:p>
          <a:p>
            <a:r>
              <a:rPr lang="en-US" altLang="en-US">
                <a:solidFill>
                  <a:schemeClr val="tx1"/>
                </a:solidFill>
              </a:rPr>
              <a:t>Computer not holding </a:t>
            </a: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 cannot generate authenticators on messages that can be verified using </a:t>
            </a:r>
            <a:r>
              <a:rPr lang="en-US" altLang="en-US" i="1">
                <a:solidFill>
                  <a:schemeClr val="tx1"/>
                </a:solidFill>
              </a:rPr>
              <a:t>V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).</a:t>
            </a:r>
          </a:p>
          <a:p>
            <a:r>
              <a:rPr lang="en-US" altLang="en-US">
                <a:solidFill>
                  <a:schemeClr val="tx1"/>
                </a:solidFill>
              </a:rPr>
              <a:t>Since authenticators are generally exposed (for example, they are sent on the network with the messages themselves), it must not be feasible to derive </a:t>
            </a: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 from the authenticators.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3AE1B205-F309-496B-AF93-603855751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Distribution Problem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ACF17AE-F056-4CD9-B76B-C1915C120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469" y="1995488"/>
            <a:ext cx="8382000" cy="1371600"/>
          </a:xfrm>
          <a:solidFill>
            <a:srgbClr val="DDDDDD"/>
          </a:solidFill>
          <a:ln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Q: How does Bob learn </a:t>
            </a:r>
            <a:r>
              <a:rPr lang="en-US" altLang="en-US" b="1">
                <a:solidFill>
                  <a:schemeClr val="tx1"/>
                </a:solidFill>
              </a:rPr>
              <a:t>Alice</a:t>
            </a:r>
            <a:r>
              <a:rPr lang="ja-JP" altLang="en-US" b="1">
                <a:solidFill>
                  <a:schemeClr val="tx1"/>
                </a:solidFill>
              </a:rPr>
              <a:t>’</a:t>
            </a:r>
            <a:r>
              <a:rPr lang="en-US" altLang="ja-JP" b="1">
                <a:solidFill>
                  <a:schemeClr val="tx1"/>
                </a:solidFill>
              </a:rPr>
              <a:t>s public key</a:t>
            </a:r>
            <a:r>
              <a:rPr lang="en-US" altLang="ja-JP">
                <a:solidFill>
                  <a:schemeClr val="tx1"/>
                </a:solidFill>
              </a:rPr>
              <a:t>?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4400" y="3810000"/>
            <a:ext cx="7210079" cy="1905000"/>
            <a:chOff x="914400" y="3810000"/>
            <a:chExt cx="7210079" cy="1905000"/>
          </a:xfrm>
        </p:grpSpPr>
        <p:pic>
          <p:nvPicPr>
            <p:cNvPr id="81923" name="Picture 4" descr="j0431637">
              <a:extLst>
                <a:ext uri="{FF2B5EF4-FFF2-40B4-BE49-F238E27FC236}">
                  <a16:creationId xmlns:a16="http://schemas.microsoft.com/office/drawing/2014/main" id="{C94ED2E8-E29B-45F9-A183-BD1E5F427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846513"/>
              <a:ext cx="925513" cy="92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4" name="Text Box 5">
              <a:extLst>
                <a:ext uri="{FF2B5EF4-FFF2-40B4-BE49-F238E27FC236}">
                  <a16:creationId xmlns:a16="http://schemas.microsoft.com/office/drawing/2014/main" id="{8FE90A60-943E-40ED-A9C6-BC56CDD47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668838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Alice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81925" name="Text Box 6">
              <a:extLst>
                <a:ext uri="{FF2B5EF4-FFF2-40B4-BE49-F238E27FC236}">
                  <a16:creationId xmlns:a16="http://schemas.microsoft.com/office/drawing/2014/main" id="{5B88C2A4-0EA3-4E11-A2FA-F4D65A126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4692650"/>
              <a:ext cx="75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pic>
          <p:nvPicPr>
            <p:cNvPr id="81926" name="Picture 7" descr="j0282606[1]">
              <a:extLst>
                <a:ext uri="{FF2B5EF4-FFF2-40B4-BE49-F238E27FC236}">
                  <a16:creationId xmlns:a16="http://schemas.microsoft.com/office/drawing/2014/main" id="{6ED6DE7A-FAC9-4CFF-A997-A04927A5D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65563"/>
              <a:ext cx="846138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4">
              <a:extLst>
                <a:ext uri="{FF2B5EF4-FFF2-40B4-BE49-F238E27FC236}">
                  <a16:creationId xmlns:a16="http://schemas.microsoft.com/office/drawing/2014/main" id="{ED4CEF44-FC25-4B06-BA48-B0FAAA857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810000"/>
              <a:ext cx="5173663" cy="969963"/>
              <a:chOff x="1109" y="2413"/>
              <a:chExt cx="3259" cy="611"/>
            </a:xfrm>
          </p:grpSpPr>
          <p:cxnSp>
            <p:nvCxnSpPr>
              <p:cNvPr id="81934" name="AutoShape 8">
                <a:extLst>
                  <a:ext uri="{FF2B5EF4-FFF2-40B4-BE49-F238E27FC236}">
                    <a16:creationId xmlns:a16="http://schemas.microsoft.com/office/drawing/2014/main" id="{216EDF08-1716-4ABB-9F09-0E3A346ECF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09" y="2712"/>
                <a:ext cx="859" cy="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35" name="Text Box 11">
                <a:extLst>
                  <a:ext uri="{FF2B5EF4-FFF2-40B4-BE49-F238E27FC236}">
                    <a16:creationId xmlns:a16="http://schemas.microsoft.com/office/drawing/2014/main" id="{55D2C692-AC91-4402-A53C-8212EFD46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428"/>
                <a:ext cx="166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ja-JP" altLang="en-US">
                    <a:latin typeface="Comic Sans MS" panose="030F0702030302020204" pitchFamily="66" charset="0"/>
                  </a:rPr>
                  <a:t>“</a:t>
                </a:r>
                <a:r>
                  <a:rPr lang="en-US" altLang="ja-JP">
                    <a:latin typeface="Comic Sans MS" panose="030F0702030302020204" pitchFamily="66" charset="0"/>
                  </a:rPr>
                  <a:t>Alice</a:t>
                </a:r>
                <a:r>
                  <a:rPr lang="ja-JP" altLang="en-US">
                    <a:latin typeface="Comic Sans MS" panose="030F0702030302020204" pitchFamily="66" charset="0"/>
                  </a:rPr>
                  <a:t>’</a:t>
                </a:r>
                <a:r>
                  <a:rPr lang="en-US" altLang="ja-JP">
                    <a:latin typeface="Comic Sans MS" panose="030F0702030302020204" pitchFamily="66" charset="0"/>
                  </a:rPr>
                  <a:t>s public key is X</a:t>
                </a:r>
                <a:r>
                  <a:rPr lang="ja-JP" altLang="en-US">
                    <a:latin typeface="Comic Sans MS" panose="030F0702030302020204" pitchFamily="66" charset="0"/>
                  </a:rPr>
                  <a:t>”</a:t>
                </a:r>
                <a:endParaRPr lang="en-US" altLang="en-US"/>
              </a:p>
            </p:txBody>
          </p:sp>
          <p:pic>
            <p:nvPicPr>
              <p:cNvPr id="81936" name="Picture 12" descr="bs00651_">
                <a:extLst>
                  <a:ext uri="{FF2B5EF4-FFF2-40B4-BE49-F238E27FC236}">
                    <a16:creationId xmlns:a16="http://schemas.microsoft.com/office/drawing/2014/main" id="{A15587A2-88C5-455F-BD34-E85C977B44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" y="2413"/>
                <a:ext cx="692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1937" name="AutoShape 13">
                <a:extLst>
                  <a:ext uri="{FF2B5EF4-FFF2-40B4-BE49-F238E27FC236}">
                    <a16:creationId xmlns:a16="http://schemas.microsoft.com/office/drawing/2014/main" id="{177F3C4F-EA91-4688-9993-0A8D1F5528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60" y="2719"/>
                <a:ext cx="1708" cy="1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" name="Group 20">
              <a:extLst>
                <a:ext uri="{FF2B5EF4-FFF2-40B4-BE49-F238E27FC236}">
                  <a16:creationId xmlns:a16="http://schemas.microsoft.com/office/drawing/2014/main" id="{76BAAEF2-32B5-488D-9513-6BE826A58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319" y="4410080"/>
              <a:ext cx="5173662" cy="452438"/>
              <a:chOff x="1109" y="2712"/>
              <a:chExt cx="3259" cy="285"/>
            </a:xfrm>
          </p:grpSpPr>
          <p:sp>
            <p:nvSpPr>
              <p:cNvPr id="81932" name="Text Box 17">
                <a:extLst>
                  <a:ext uri="{FF2B5EF4-FFF2-40B4-BE49-F238E27FC236}">
                    <a16:creationId xmlns:a16="http://schemas.microsoft.com/office/drawing/2014/main" id="{9F5CD205-BCDA-42AC-84F1-D3FFBC5B3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166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ja-JP" altLang="en-US">
                    <a:latin typeface="Comic Sans MS" panose="030F0702030302020204" pitchFamily="66" charset="0"/>
                  </a:rPr>
                  <a:t>“</a:t>
                </a:r>
                <a:r>
                  <a:rPr lang="en-US" altLang="ja-JP">
                    <a:latin typeface="Comic Sans MS" panose="030F0702030302020204" pitchFamily="66" charset="0"/>
                  </a:rPr>
                  <a:t>Alice</a:t>
                </a:r>
                <a:r>
                  <a:rPr lang="ja-JP" altLang="en-US">
                    <a:latin typeface="Comic Sans MS" panose="030F0702030302020204" pitchFamily="66" charset="0"/>
                  </a:rPr>
                  <a:t>’</a:t>
                </a:r>
                <a:r>
                  <a:rPr lang="en-US" altLang="ja-JP">
                    <a:latin typeface="Comic Sans MS" panose="030F0702030302020204" pitchFamily="66" charset="0"/>
                  </a:rPr>
                  <a:t>s public key is X</a:t>
                </a:r>
                <a:r>
                  <a:rPr lang="ja-JP" altLang="en-US">
                    <a:latin typeface="Comic Sans MS" panose="030F0702030302020204" pitchFamily="66" charset="0"/>
                  </a:rPr>
                  <a:t>”</a:t>
                </a:r>
                <a:endParaRPr lang="en-US" altLang="en-US"/>
              </a:p>
            </p:txBody>
          </p:sp>
          <p:cxnSp>
            <p:nvCxnSpPr>
              <p:cNvPr id="81933" name="AutoShape 19">
                <a:extLst>
                  <a:ext uri="{FF2B5EF4-FFF2-40B4-BE49-F238E27FC236}">
                    <a16:creationId xmlns:a16="http://schemas.microsoft.com/office/drawing/2014/main" id="{985A606F-630E-47F3-A661-DB5CB53954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09" y="2712"/>
                <a:ext cx="3259" cy="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" name="Group 23">
              <a:extLst>
                <a:ext uri="{FF2B5EF4-FFF2-40B4-BE49-F238E27FC236}">
                  <a16:creationId xmlns:a16="http://schemas.microsoft.com/office/drawing/2014/main" id="{F8DC60AA-7056-4F64-B436-B8B59FA00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4814888"/>
              <a:ext cx="1601788" cy="900112"/>
              <a:chOff x="2256" y="3033"/>
              <a:chExt cx="1009" cy="567"/>
            </a:xfrm>
          </p:grpSpPr>
          <p:pic>
            <p:nvPicPr>
              <p:cNvPr id="81930" name="Picture 21">
                <a:extLst>
                  <a:ext uri="{FF2B5EF4-FFF2-40B4-BE49-F238E27FC236}">
                    <a16:creationId xmlns:a16="http://schemas.microsoft.com/office/drawing/2014/main" id="{1B4E2211-CE53-4B37-806B-7FF6072B5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3142"/>
                <a:ext cx="579" cy="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1931" name="AutoShape 22">
                <a:extLst>
                  <a:ext uri="{FF2B5EF4-FFF2-40B4-BE49-F238E27FC236}">
                    <a16:creationId xmlns:a16="http://schemas.microsoft.com/office/drawing/2014/main" id="{7C88FC54-0C6B-47BC-9087-464E24AA83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2302" y="2987"/>
                <a:ext cx="338" cy="43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0D55704C-9E96-44C6-8514-09C5B29E8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14300"/>
            <a:ext cx="7200900" cy="846138"/>
          </a:xfrm>
        </p:spPr>
        <p:txBody>
          <a:bodyPr/>
          <a:lstStyle/>
          <a:p>
            <a:r>
              <a:rPr lang="en-US" altLang="en-US" dirty="0"/>
              <a:t>Key Distribution: Certificates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55688" y="1371600"/>
            <a:ext cx="7210079" cy="4650204"/>
            <a:chOff x="1055688" y="1371600"/>
            <a:chExt cx="7210079" cy="4650204"/>
          </a:xfrm>
        </p:grpSpPr>
        <p:pic>
          <p:nvPicPr>
            <p:cNvPr id="83970" name="Picture 4" descr="j0431637">
              <a:extLst>
                <a:ext uri="{FF2B5EF4-FFF2-40B4-BE49-F238E27FC236}">
                  <a16:creationId xmlns:a16="http://schemas.microsoft.com/office/drawing/2014/main" id="{6466F05F-C035-44BB-B679-E84B7F2C8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488" y="4832350"/>
              <a:ext cx="925512" cy="92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1" name="Text Box 5">
              <a:extLst>
                <a:ext uri="{FF2B5EF4-FFF2-40B4-BE49-F238E27FC236}">
                  <a16:creationId xmlns:a16="http://schemas.microsoft.com/office/drawing/2014/main" id="{7BA2EDAF-380C-4820-A2F5-3F333801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688" y="5659438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Alice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83972" name="Text Box 6">
              <a:extLst>
                <a:ext uri="{FF2B5EF4-FFF2-40B4-BE49-F238E27FC236}">
                  <a16:creationId xmlns:a16="http://schemas.microsoft.com/office/drawing/2014/main" id="{946F9459-E12E-4E1A-BDF3-FA20BD755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5683250"/>
              <a:ext cx="75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pic>
          <p:nvPicPr>
            <p:cNvPr id="83973" name="Picture 7" descr="j0282606[1]">
              <a:extLst>
                <a:ext uri="{FF2B5EF4-FFF2-40B4-BE49-F238E27FC236}">
                  <a16:creationId xmlns:a16="http://schemas.microsoft.com/office/drawing/2014/main" id="{69DCC189-AD99-4EB4-9159-A59F64C79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688" y="4856163"/>
              <a:ext cx="846137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3974" name="AutoShape 8">
              <a:extLst>
                <a:ext uri="{FF2B5EF4-FFF2-40B4-BE49-F238E27FC236}">
                  <a16:creationId xmlns:a16="http://schemas.microsoft.com/office/drawing/2014/main" id="{E4A14457-3C65-4339-A527-764E13C04B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1825" y="5295900"/>
              <a:ext cx="517366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75" name="Text Box 11">
              <a:extLst>
                <a:ext uri="{FF2B5EF4-FFF2-40B4-BE49-F238E27FC236}">
                  <a16:creationId xmlns:a16="http://schemas.microsoft.com/office/drawing/2014/main" id="{9D83A57B-2668-46C8-8923-6EFCEF924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738" y="5399088"/>
              <a:ext cx="25106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1. {m, Sign(m, kApriv)}</a:t>
              </a:r>
              <a:endParaRPr lang="en-US" altLang="en-US"/>
            </a:p>
          </p:txBody>
        </p:sp>
        <p:grpSp>
          <p:nvGrpSpPr>
            <p:cNvPr id="3" name="Group 46">
              <a:extLst>
                <a:ext uri="{FF2B5EF4-FFF2-40B4-BE49-F238E27FC236}">
                  <a16:creationId xmlns:a16="http://schemas.microsoft.com/office/drawing/2014/main" id="{FCCDBAB4-75B8-44A6-B1A1-F514C4D29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1371600"/>
              <a:ext cx="3570288" cy="3924300"/>
              <a:chOff x="2208" y="864"/>
              <a:chExt cx="2249" cy="2472"/>
            </a:xfrm>
          </p:grpSpPr>
          <p:pic>
            <p:nvPicPr>
              <p:cNvPr id="83982" name="Picture 12">
                <a:extLst>
                  <a:ext uri="{FF2B5EF4-FFF2-40B4-BE49-F238E27FC236}">
                    <a16:creationId xmlns:a16="http://schemas.microsoft.com/office/drawing/2014/main" id="{0B72C005-5F94-41C8-A4F3-4BE1C640B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" y="1141"/>
                <a:ext cx="665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983" name="Text Box 13">
                <a:extLst>
                  <a:ext uri="{FF2B5EF4-FFF2-40B4-BE49-F238E27FC236}">
                    <a16:creationId xmlns:a16="http://schemas.microsoft.com/office/drawing/2014/main" id="{5B86E46F-9374-4DBB-B091-1BA989C0F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7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ja-JP" altLang="en-US">
                    <a:latin typeface="Comic Sans MS" panose="030F0702030302020204" pitchFamily="66" charset="0"/>
                  </a:rPr>
                  <a:t>“</a:t>
                </a:r>
                <a:r>
                  <a:rPr lang="en-US" altLang="ja-JP">
                    <a:latin typeface="Comic Sans MS" panose="030F0702030302020204" pitchFamily="66" charset="0"/>
                  </a:rPr>
                  <a:t>Charles</a:t>
                </a:r>
                <a:r>
                  <a:rPr lang="ja-JP" altLang="en-US">
                    <a:latin typeface="Comic Sans MS" panose="030F0702030302020204" pitchFamily="66" charset="0"/>
                  </a:rPr>
                  <a:t>”</a:t>
                </a:r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984" name="Text Box 14">
                <a:extLst>
                  <a:ext uri="{FF2B5EF4-FFF2-40B4-BE49-F238E27FC236}">
                    <a16:creationId xmlns:a16="http://schemas.microsoft.com/office/drawing/2014/main" id="{469665B5-E015-4EB1-B0CC-A2CCDCECF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864"/>
                <a:ext cx="145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omic Sans MS" panose="030F0702030302020204" pitchFamily="66" charset="0"/>
                  </a:rPr>
                  <a:t>Certificate Authority</a:t>
                </a:r>
              </a:p>
            </p:txBody>
          </p:sp>
          <p:cxnSp>
            <p:nvCxnSpPr>
              <p:cNvPr id="83985" name="AutoShape 40">
                <a:extLst>
                  <a:ext uri="{FF2B5EF4-FFF2-40B4-BE49-F238E27FC236}">
                    <a16:creationId xmlns:a16="http://schemas.microsoft.com/office/drawing/2014/main" id="{1C3642C0-A057-4840-8A47-32FDF3635D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884" y="1776"/>
                <a:ext cx="1573" cy="156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585" name="Text Box 41">
              <a:extLst>
                <a:ext uri="{FF2B5EF4-FFF2-40B4-BE49-F238E27FC236}">
                  <a16:creationId xmlns:a16="http://schemas.microsoft.com/office/drawing/2014/main" id="{09DC71BF-C1EE-4D07-98F0-F6C4D1775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225" y="3930650"/>
              <a:ext cx="13372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2. {Alice?!!}</a:t>
              </a:r>
              <a:endParaRPr lang="en-US" altLang="en-US"/>
            </a:p>
          </p:txBody>
        </p:sp>
        <p:grpSp>
          <p:nvGrpSpPr>
            <p:cNvPr id="4" name="Group 45">
              <a:extLst>
                <a:ext uri="{FF2B5EF4-FFF2-40B4-BE49-F238E27FC236}">
                  <a16:creationId xmlns:a16="http://schemas.microsoft.com/office/drawing/2014/main" id="{99A9C9FA-2477-4522-AF09-4824A91A5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1" y="2316163"/>
              <a:ext cx="2660651" cy="2516187"/>
              <a:chOff x="3216" y="1459"/>
              <a:chExt cx="1676" cy="1585"/>
            </a:xfrm>
          </p:grpSpPr>
          <p:cxnSp>
            <p:nvCxnSpPr>
              <p:cNvPr id="83980" name="AutoShape 42">
                <a:extLst>
                  <a:ext uri="{FF2B5EF4-FFF2-40B4-BE49-F238E27FC236}">
                    <a16:creationId xmlns:a16="http://schemas.microsoft.com/office/drawing/2014/main" id="{5DD226F0-6D36-4AC8-8F77-2BA2C0569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16" y="1459"/>
                <a:ext cx="1533" cy="158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81" name="Text Box 43">
                <a:extLst>
                  <a:ext uri="{FF2B5EF4-FFF2-40B4-BE49-F238E27FC236}">
                    <a16:creationId xmlns:a16="http://schemas.microsoft.com/office/drawing/2014/main" id="{02B87762-B5F2-44AB-8385-561E7F0BE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02"/>
                <a:ext cx="13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omic Sans MS" panose="030F0702030302020204" pitchFamily="66" charset="0"/>
                  </a:rPr>
                  <a:t>3. {m=</a:t>
                </a:r>
                <a:r>
                  <a:rPr lang="ja-JP" altLang="en-US">
                    <a:latin typeface="Comic Sans MS" panose="030F0702030302020204" pitchFamily="66" charset="0"/>
                  </a:rPr>
                  <a:t>“</a:t>
                </a:r>
                <a:r>
                  <a:rPr lang="en-US" altLang="ja-JP">
                    <a:latin typeface="Comic Sans MS" panose="030F0702030302020204" pitchFamily="66" charset="0"/>
                  </a:rPr>
                  <a:t>kApub=X</a:t>
                </a:r>
                <a:r>
                  <a:rPr lang="ja-JP" altLang="en-US">
                    <a:latin typeface="Comic Sans MS" panose="030F0702030302020204" pitchFamily="66" charset="0"/>
                  </a:rPr>
                  <a:t>”</a:t>
                </a:r>
                <a:r>
                  <a:rPr lang="en-US" altLang="ja-JP">
                    <a:latin typeface="Comic Sans MS" panose="030F0702030302020204" pitchFamily="66" charset="0"/>
                  </a:rPr>
                  <a:t>, </a:t>
                </a:r>
                <a:br>
                  <a:rPr lang="en-US" altLang="ja-JP">
                    <a:latin typeface="Comic Sans MS" panose="030F0702030302020204" pitchFamily="66" charset="0"/>
                  </a:rPr>
                </a:br>
                <a:r>
                  <a:rPr lang="en-US" altLang="ja-JP">
                    <a:latin typeface="Comic Sans MS" panose="030F0702030302020204" pitchFamily="66" charset="0"/>
                  </a:rPr>
                  <a:t>    Sign(m, kCpriv)}</a:t>
                </a:r>
                <a:endParaRPr lang="en-US" alt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F605928-C1CD-441C-B670-CF4781431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55" y="860008"/>
            <a:ext cx="2763574" cy="353418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636A9CBC-5D12-4E75-8FD4-7FF7125B8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868" y="-12700"/>
            <a:ext cx="8339931" cy="1485900"/>
          </a:xfrm>
        </p:spPr>
        <p:txBody>
          <a:bodyPr/>
          <a:lstStyle/>
          <a:p>
            <a:r>
              <a:rPr lang="en-US" altLang="en-US"/>
              <a:t>Establishing a Secure Channel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75B3C1F5-1F17-4D01-B54F-4505FCA02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086600" cy="1143000"/>
          </a:xfrm>
          <a:solidFill>
            <a:srgbClr val="DDDDDD"/>
          </a:solidFill>
          <a:ln>
            <a:solidFill>
              <a:schemeClr val="bg2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sz="2000" dirty="0"/>
              <a:t>Authenticate user using public key encryption.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dirty="0"/>
              <a:t>Use shared-key encryption for communication.</a:t>
            </a:r>
          </a:p>
          <a:p>
            <a:pPr marL="457200" indent="-457200" algn="ctr">
              <a:buFontTx/>
              <a:buNone/>
            </a:pPr>
            <a:r>
              <a:rPr lang="en-US" altLang="en-US" sz="2000" dirty="0"/>
              <a:t>Q: How to Exchange Shared Key?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" y="2286000"/>
            <a:ext cx="8372129" cy="4070350"/>
            <a:chOff x="457200" y="2286000"/>
            <a:chExt cx="8372129" cy="4070350"/>
          </a:xfrm>
        </p:grpSpPr>
        <p:pic>
          <p:nvPicPr>
            <p:cNvPr id="86019" name="Picture 4" descr="j0431637">
              <a:extLst>
                <a:ext uri="{FF2B5EF4-FFF2-40B4-BE49-F238E27FC236}">
                  <a16:creationId xmlns:a16="http://schemas.microsoft.com/office/drawing/2014/main" id="{C3B3271E-F9F1-47F9-97B7-78FBFBB9F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888" y="4572000"/>
              <a:ext cx="925512" cy="92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0" name="Text Box 5">
              <a:extLst>
                <a:ext uri="{FF2B5EF4-FFF2-40B4-BE49-F238E27FC236}">
                  <a16:creationId xmlns:a16="http://schemas.microsoft.com/office/drawing/2014/main" id="{692A31F2-65E4-474F-8135-8525271BE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343400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Alice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86021" name="Text Box 6">
              <a:extLst>
                <a:ext uri="{FF2B5EF4-FFF2-40B4-BE49-F238E27FC236}">
                  <a16:creationId xmlns:a16="http://schemas.microsoft.com/office/drawing/2014/main" id="{C071938E-4864-4E94-AD58-4544EE4A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4267200"/>
              <a:ext cx="75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Bob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pic>
          <p:nvPicPr>
            <p:cNvPr id="86022" name="Picture 7" descr="j0282606[1]">
              <a:extLst>
                <a:ext uri="{FF2B5EF4-FFF2-40B4-BE49-F238E27FC236}">
                  <a16:creationId xmlns:a16="http://schemas.microsoft.com/office/drawing/2014/main" id="{22E2C53E-6A8B-405A-81D6-33753A5FB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088" y="4595813"/>
              <a:ext cx="846137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23" name="Picture 11">
              <a:extLst>
                <a:ext uri="{FF2B5EF4-FFF2-40B4-BE49-F238E27FC236}">
                  <a16:creationId xmlns:a16="http://schemas.microsoft.com/office/drawing/2014/main" id="{0C4C0BF1-88C4-4416-BA52-2B5B63CC5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438400"/>
              <a:ext cx="1055688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12">
              <a:extLst>
                <a:ext uri="{FF2B5EF4-FFF2-40B4-BE49-F238E27FC236}">
                  <a16:creationId xmlns:a16="http://schemas.microsoft.com/office/drawing/2014/main" id="{4D2536C6-2E29-4345-AFEF-E44A686FB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11224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ja-JP" altLang="en-US">
                  <a:latin typeface="Comic Sans MS" panose="030F0702030302020204" pitchFamily="66" charset="0"/>
                </a:rPr>
                <a:t>“</a:t>
              </a:r>
              <a:r>
                <a:rPr lang="en-US" altLang="ja-JP">
                  <a:latin typeface="Comic Sans MS" panose="030F0702030302020204" pitchFamily="66" charset="0"/>
                </a:rPr>
                <a:t>Charles</a:t>
              </a:r>
              <a:r>
                <a:rPr lang="ja-JP" altLang="en-US">
                  <a:latin typeface="Comic Sans MS" panose="030F0702030302020204" pitchFamily="66" charset="0"/>
                </a:rPr>
                <a:t>”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" name="Group 23">
              <a:extLst>
                <a:ext uri="{FF2B5EF4-FFF2-40B4-BE49-F238E27FC236}">
                  <a16:creationId xmlns:a16="http://schemas.microsoft.com/office/drawing/2014/main" id="{91DD2177-C118-4D5C-9D4C-2877E7029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1950" y="2943225"/>
              <a:ext cx="3168650" cy="1652588"/>
              <a:chOff x="1028" y="1854"/>
              <a:chExt cx="1996" cy="1041"/>
            </a:xfrm>
          </p:grpSpPr>
          <p:sp>
            <p:nvSpPr>
              <p:cNvPr id="86036" name="Text Box 9">
                <a:extLst>
                  <a:ext uri="{FF2B5EF4-FFF2-40B4-BE49-F238E27FC236}">
                    <a16:creationId xmlns:a16="http://schemas.microsoft.com/office/drawing/2014/main" id="{CEAB5611-D01C-447B-8C05-790E9E4D5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112"/>
                <a:ext cx="63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omic Sans MS" panose="030F0702030302020204" pitchFamily="66" charset="0"/>
                  </a:rPr>
                  <a:t>1. {A,B}</a:t>
                </a:r>
                <a:endParaRPr lang="en-US" altLang="en-US"/>
              </a:p>
            </p:txBody>
          </p:sp>
          <p:cxnSp>
            <p:nvCxnSpPr>
              <p:cNvPr id="86037" name="AutoShape 14">
                <a:extLst>
                  <a:ext uri="{FF2B5EF4-FFF2-40B4-BE49-F238E27FC236}">
                    <a16:creationId xmlns:a16="http://schemas.microsoft.com/office/drawing/2014/main" id="{51D01CE3-098C-40CB-9C48-81E52212E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28" y="1854"/>
                <a:ext cx="1996" cy="104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" name="Group 25">
              <a:extLst>
                <a:ext uri="{FF2B5EF4-FFF2-40B4-BE49-F238E27FC236}">
                  <a16:creationId xmlns:a16="http://schemas.microsoft.com/office/drawing/2014/main" id="{47D3CAF9-BA7F-4838-890A-90BF392BD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225" y="5035550"/>
              <a:ext cx="5173663" cy="939800"/>
              <a:chOff x="1294" y="3172"/>
              <a:chExt cx="3259" cy="592"/>
            </a:xfrm>
          </p:grpSpPr>
          <p:cxnSp>
            <p:nvCxnSpPr>
              <p:cNvPr id="86034" name="AutoShape 8">
                <a:extLst>
                  <a:ext uri="{FF2B5EF4-FFF2-40B4-BE49-F238E27FC236}">
                    <a16:creationId xmlns:a16="http://schemas.microsoft.com/office/drawing/2014/main" id="{CE58F38A-9139-47B3-A5F6-37BD89ABB2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94" y="3172"/>
                <a:ext cx="3259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035" name="Text Box 18">
                <a:extLst>
                  <a:ext uri="{FF2B5EF4-FFF2-40B4-BE49-F238E27FC236}">
                    <a16:creationId xmlns:a16="http://schemas.microsoft.com/office/drawing/2014/main" id="{1A9E6641-3D17-4078-A03E-2D9CA9294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244"/>
                <a:ext cx="2477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omic Sans MS" panose="030F0702030302020204" pitchFamily="66" charset="0"/>
                  </a:rPr>
                  <a:t>3. {A, kApub, TS}</a:t>
                </a:r>
                <a:r>
                  <a:rPr lang="en-US" altLang="en-US" baseline="30000">
                    <a:latin typeface="Comic Sans MS" panose="030F0702030302020204" pitchFamily="66" charset="0"/>
                  </a:rPr>
                  <a:t>kCpriv</a:t>
                </a:r>
                <a:r>
                  <a:rPr lang="en-US" altLang="en-US">
                    <a:latin typeface="Comic Sans MS" panose="030F0702030302020204" pitchFamily="66" charset="0"/>
                  </a:rPr>
                  <a:t> (certificate)</a:t>
                </a:r>
                <a:br>
                  <a:rPr lang="en-US" altLang="en-US">
                    <a:latin typeface="Comic Sans MS" panose="030F0702030302020204" pitchFamily="66" charset="0"/>
                  </a:rPr>
                </a:br>
                <a:r>
                  <a:rPr lang="en-US" altLang="en-US">
                    <a:latin typeface="Comic Sans MS" panose="030F0702030302020204" pitchFamily="66" charset="0"/>
                  </a:rPr>
                  <a:t>   {{kAB, TS}</a:t>
                </a:r>
                <a:r>
                  <a:rPr lang="en-US" altLang="en-US" baseline="30000">
                    <a:latin typeface="Comic Sans MS" panose="030F0702030302020204" pitchFamily="66" charset="0"/>
                  </a:rPr>
                  <a:t>kApriv</a:t>
                </a:r>
                <a:r>
                  <a:rPr lang="en-US" altLang="en-US">
                    <a:latin typeface="Comic Sans MS" panose="030F0702030302020204" pitchFamily="66" charset="0"/>
                  </a:rPr>
                  <a:t>}</a:t>
                </a:r>
                <a:r>
                  <a:rPr lang="en-US" altLang="en-US" baseline="30000">
                    <a:latin typeface="Comic Sans MS" panose="030F0702030302020204" pitchFamily="66" charset="0"/>
                  </a:rPr>
                  <a:t>kBpub</a:t>
                </a:r>
                <a:r>
                  <a:rPr lang="en-US" altLang="en-US">
                    <a:latin typeface="Comic Sans MS" panose="030F0702030302020204" pitchFamily="66" charset="0"/>
                  </a:rPr>
                  <a:t> (proposed key)</a:t>
                </a:r>
              </a:p>
              <a:p>
                <a:endParaRPr lang="en-US" altLang="en-US"/>
              </a:p>
            </p:txBody>
          </p:sp>
        </p:grpSp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549DEEB0-F896-44E8-A8ED-08D9B0976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225" y="3446463"/>
              <a:ext cx="5227638" cy="1589087"/>
              <a:chOff x="1294" y="2171"/>
              <a:chExt cx="3293" cy="1001"/>
            </a:xfrm>
          </p:grpSpPr>
          <p:sp>
            <p:nvSpPr>
              <p:cNvPr id="86032" name="Text Box 15">
                <a:extLst>
                  <a:ext uri="{FF2B5EF4-FFF2-40B4-BE49-F238E27FC236}">
                    <a16:creationId xmlns:a16="http://schemas.microsoft.com/office/drawing/2014/main" id="{FE753E54-06AB-4FE2-9016-E99EB4245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256"/>
                <a:ext cx="1525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Comic Sans MS" panose="030F0702030302020204" pitchFamily="66" charset="0"/>
                  </a:rPr>
                  <a:t>2. {A, </a:t>
                </a:r>
                <a:r>
                  <a:rPr lang="en-US" altLang="en-US" dirty="0" err="1">
                    <a:latin typeface="Comic Sans MS" panose="030F0702030302020204" pitchFamily="66" charset="0"/>
                  </a:rPr>
                  <a:t>kApub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, TS}</a:t>
                </a:r>
                <a:r>
                  <a:rPr lang="en-US" altLang="en-US" baseline="30000" dirty="0" err="1">
                    <a:latin typeface="Comic Sans MS" panose="030F0702030302020204" pitchFamily="66" charset="0"/>
                  </a:rPr>
                  <a:t>kCpriv</a:t>
                </a:r>
                <a:br>
                  <a:rPr lang="en-US" altLang="en-US" dirty="0">
                    <a:latin typeface="Comic Sans MS" panose="030F0702030302020204" pitchFamily="66" charset="0"/>
                  </a:rPr>
                </a:br>
                <a:r>
                  <a:rPr lang="en-US" altLang="en-US" dirty="0">
                    <a:latin typeface="Comic Sans MS" panose="030F0702030302020204" pitchFamily="66" charset="0"/>
                  </a:rPr>
                  <a:t>   {B, </a:t>
                </a:r>
                <a:r>
                  <a:rPr lang="en-US" altLang="en-US" dirty="0" err="1">
                    <a:latin typeface="Comic Sans MS" panose="030F0702030302020204" pitchFamily="66" charset="0"/>
                  </a:rPr>
                  <a:t>kBpub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, TS}</a:t>
                </a:r>
                <a:r>
                  <a:rPr lang="en-US" altLang="en-US" baseline="30000" dirty="0" err="1">
                    <a:latin typeface="Comic Sans MS" panose="030F0702030302020204" pitchFamily="66" charset="0"/>
                  </a:rPr>
                  <a:t>kCpriv</a:t>
                </a:r>
                <a:endParaRPr lang="en-US" altLang="en-US" dirty="0">
                  <a:latin typeface="Comic Sans MS" panose="030F0702030302020204" pitchFamily="66" charset="0"/>
                </a:endParaRPr>
              </a:p>
              <a:p>
                <a:r>
                  <a:rPr lang="en-US" altLang="en-US" dirty="0"/>
                  <a:t>     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(certificates)</a:t>
                </a:r>
              </a:p>
            </p:txBody>
          </p:sp>
          <p:cxnSp>
            <p:nvCxnSpPr>
              <p:cNvPr id="86033" name="AutoShape 19">
                <a:extLst>
                  <a:ext uri="{FF2B5EF4-FFF2-40B4-BE49-F238E27FC236}">
                    <a16:creationId xmlns:a16="http://schemas.microsoft.com/office/drawing/2014/main" id="{40969F07-62B2-40C6-8C7F-6361451394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294" y="2171"/>
                <a:ext cx="2063" cy="10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6028" name="Text Box 20">
              <a:extLst>
                <a:ext uri="{FF2B5EF4-FFF2-40B4-BE49-F238E27FC236}">
                  <a16:creationId xmlns:a16="http://schemas.microsoft.com/office/drawing/2014/main" id="{DFD6EE87-57B4-4ADC-A456-9C7AEC127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00" y="2362200"/>
              <a:ext cx="322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u="sng" dirty="0">
                  <a:latin typeface="Comic Sans MS" panose="030F0702030302020204" pitchFamily="66" charset="0"/>
                </a:rPr>
                <a:t>Denning-Sacco Protocol (1982)</a:t>
              </a:r>
              <a:endParaRPr lang="en-US" altLang="en-US" u="sng" dirty="0"/>
            </a:p>
          </p:txBody>
        </p:sp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BE8FCFAD-5401-4928-B15C-CD911A697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1950" y="5473700"/>
              <a:ext cx="6059488" cy="882650"/>
              <a:chOff x="1028" y="3448"/>
              <a:chExt cx="3817" cy="556"/>
            </a:xfrm>
          </p:grpSpPr>
          <p:cxnSp>
            <p:nvCxnSpPr>
              <p:cNvPr id="86030" name="AutoShape 21">
                <a:extLst>
                  <a:ext uri="{FF2B5EF4-FFF2-40B4-BE49-F238E27FC236}">
                    <a16:creationId xmlns:a16="http://schemas.microsoft.com/office/drawing/2014/main" id="{0DF08EE5-501A-427D-8A65-6AA8EB83BB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2929" y="1547"/>
                <a:ext cx="15" cy="3817"/>
              </a:xfrm>
              <a:prstGeom prst="bentConnector3">
                <a:avLst>
                  <a:gd name="adj1" fmla="val -228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031" name="Text Box 22">
                <a:extLst>
                  <a:ext uri="{FF2B5EF4-FFF2-40B4-BE49-F238E27FC236}">
                    <a16:creationId xmlns:a16="http://schemas.microsoft.com/office/drawing/2014/main" id="{E29216FF-812B-46F3-80A8-CEE059BAF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11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omic Sans MS" panose="030F0702030302020204" pitchFamily="66" charset="0"/>
                  </a:rPr>
                  <a:t>4. {data, TS}</a:t>
                </a:r>
                <a:r>
                  <a:rPr lang="en-US" altLang="en-US" baseline="30000">
                    <a:latin typeface="Comic Sans MS" panose="030F0702030302020204" pitchFamily="66" charset="0"/>
                  </a:rPr>
                  <a:t>kAB</a:t>
                </a:r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2AE1FB9-121A-4F3C-8A6C-2FF37ADE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52400"/>
            <a:ext cx="6819900" cy="1485900"/>
          </a:xfrm>
          <a:noFill/>
        </p:spPr>
        <p:txBody>
          <a:bodyPr lIns="90488" tIns="44450" rIns="90488" bIns="44450"/>
          <a:lstStyle/>
          <a:p>
            <a:r>
              <a:rPr lang="en-US" altLang="en-US" dirty="0"/>
              <a:t>Typical Attacks: </a:t>
            </a:r>
            <a:br>
              <a:rPr lang="en-US" altLang="en-US" dirty="0"/>
            </a:br>
            <a:r>
              <a:rPr lang="en-US" altLang="en-US" dirty="0"/>
              <a:t>Penetration Attempts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3A3EEBF-3284-474F-92F3-9CC3B69EB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371600"/>
            <a:ext cx="7200900" cy="51816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sz="2000" dirty="0"/>
              <a:t>Two basic forms:</a:t>
            </a:r>
          </a:p>
          <a:p>
            <a:pPr lvl="1"/>
            <a:r>
              <a:rPr lang="en-US" altLang="en-US" sz="2000" dirty="0"/>
              <a:t>completely bypass authentication mechanism</a:t>
            </a:r>
          </a:p>
          <a:p>
            <a:pPr lvl="1"/>
            <a:r>
              <a:rPr lang="en-US" altLang="en-US" sz="2000" dirty="0"/>
              <a:t>obtain information or alter the system so as to enter system as authorized user</a:t>
            </a:r>
          </a:p>
          <a:p>
            <a:r>
              <a:rPr lang="en-US" altLang="en-US" sz="2000" dirty="0"/>
              <a:t>Attempts: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Wire tapping</a:t>
            </a:r>
            <a:r>
              <a:rPr lang="en-US" altLang="en-US" sz="2000" dirty="0">
                <a:solidFill>
                  <a:schemeClr val="tx1"/>
                </a:solidFill>
              </a:rPr>
              <a:t> (active </a:t>
            </a:r>
            <a:r>
              <a:rPr lang="en-US" altLang="en-US" sz="2000" i="1" dirty="0">
                <a:solidFill>
                  <a:schemeClr val="tx1"/>
                </a:solidFill>
              </a:rPr>
              <a:t>vs.</a:t>
            </a:r>
            <a:r>
              <a:rPr lang="en-US" altLang="en-US" sz="2000" dirty="0">
                <a:solidFill>
                  <a:schemeClr val="tx1"/>
                </a:solidFill>
              </a:rPr>
              <a:t> passive)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Trial and error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Browsing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</a:rPr>
              <a:t>Search storage (in particular, previously allocated, but now available) for unauthorized information.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Trap doors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</a:rPr>
              <a:t>Unspecified and undocumented features of the system that may be exploited to perform unauthorized actions.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Trojan horse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A7BA13C-62DB-421F-A2D9-94BD8AC50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chemeClr val="tx1"/>
                </a:solidFill>
              </a:rPr>
              <a:t>A Closer Look …           </a:t>
            </a:r>
            <a:r>
              <a:rPr lang="en-US" altLang="en-US" sz="2000">
                <a:solidFill>
                  <a:schemeClr val="tx1"/>
                </a:solidFill>
              </a:rPr>
              <a:t>[Abadi 1994]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88066" name="Picture 4" descr="j0431637">
            <a:extLst>
              <a:ext uri="{FF2B5EF4-FFF2-40B4-BE49-F238E27FC236}">
                <a16:creationId xmlns:a16="http://schemas.microsoft.com/office/drawing/2014/main" id="{61AE9BFA-87E7-419D-98EC-CB12572E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038600"/>
            <a:ext cx="9255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Text Box 5">
            <a:extLst>
              <a:ext uri="{FF2B5EF4-FFF2-40B4-BE49-F238E27FC236}">
                <a16:creationId xmlns:a16="http://schemas.microsoft.com/office/drawing/2014/main" id="{A8EF0AD9-44AC-462E-801B-385C743E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878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latin typeface="Comic Sans MS" panose="030F0702030302020204" pitchFamily="66" charset="0"/>
              </a:rPr>
              <a:t>“</a:t>
            </a:r>
            <a:r>
              <a:rPr lang="en-US" altLang="ja-JP">
                <a:latin typeface="Comic Sans MS" panose="030F0702030302020204" pitchFamily="66" charset="0"/>
              </a:rPr>
              <a:t>Alice</a:t>
            </a:r>
            <a:r>
              <a:rPr lang="ja-JP" altLang="en-US">
                <a:latin typeface="Comic Sans MS" panose="030F0702030302020204" pitchFamily="66" charset="0"/>
              </a:rPr>
              <a:t>”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88068" name="Text Box 6">
            <a:extLst>
              <a:ext uri="{FF2B5EF4-FFF2-40B4-BE49-F238E27FC236}">
                <a16:creationId xmlns:a16="http://schemas.microsoft.com/office/drawing/2014/main" id="{6263580D-5FAA-48BC-A7BA-123611AF6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733800"/>
            <a:ext cx="752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latin typeface="Comic Sans MS" panose="030F0702030302020204" pitchFamily="66" charset="0"/>
              </a:rPr>
              <a:t>“</a:t>
            </a:r>
            <a:r>
              <a:rPr lang="en-US" altLang="ja-JP">
                <a:latin typeface="Comic Sans MS" panose="030F0702030302020204" pitchFamily="66" charset="0"/>
              </a:rPr>
              <a:t>Bob</a:t>
            </a:r>
            <a:r>
              <a:rPr lang="ja-JP" altLang="en-US">
                <a:latin typeface="Comic Sans MS" panose="030F0702030302020204" pitchFamily="66" charset="0"/>
              </a:rPr>
              <a:t>”</a:t>
            </a:r>
            <a:endParaRPr lang="en-US" altLang="en-US">
              <a:latin typeface="Comic Sans MS" panose="030F0702030302020204" pitchFamily="66" charset="0"/>
            </a:endParaRPr>
          </a:p>
        </p:txBody>
      </p:sp>
      <p:pic>
        <p:nvPicPr>
          <p:cNvPr id="88069" name="Picture 7" descr="j0282606[1]">
            <a:extLst>
              <a:ext uri="{FF2B5EF4-FFF2-40B4-BE49-F238E27FC236}">
                <a16:creationId xmlns:a16="http://schemas.microsoft.com/office/drawing/2014/main" id="{D91249DC-7A1A-4B9B-B459-6CD04489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4062413"/>
            <a:ext cx="84613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8">
            <a:extLst>
              <a:ext uri="{FF2B5EF4-FFF2-40B4-BE49-F238E27FC236}">
                <a16:creationId xmlns:a16="http://schemas.microsoft.com/office/drawing/2014/main" id="{3852076E-F7D8-417D-8921-9B0490DD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10556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Text Box 9">
            <a:extLst>
              <a:ext uri="{FF2B5EF4-FFF2-40B4-BE49-F238E27FC236}">
                <a16:creationId xmlns:a16="http://schemas.microsoft.com/office/drawing/2014/main" id="{8A28C84B-7BFB-4AE0-A751-DFEB89140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371600"/>
            <a:ext cx="11224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>
                <a:latin typeface="Comic Sans MS" panose="030F0702030302020204" pitchFamily="66" charset="0"/>
              </a:rPr>
              <a:t>“</a:t>
            </a:r>
            <a:r>
              <a:rPr lang="en-US" altLang="ja-JP">
                <a:latin typeface="Comic Sans MS" panose="030F0702030302020204" pitchFamily="66" charset="0"/>
              </a:rPr>
              <a:t>Charles</a:t>
            </a:r>
            <a:r>
              <a:rPr lang="ja-JP" altLang="en-US">
                <a:latin typeface="Comic Sans MS" panose="030F0702030302020204" pitchFamily="66" charset="0"/>
              </a:rPr>
              <a:t>”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88072" name="Text Box 11">
            <a:extLst>
              <a:ext uri="{FF2B5EF4-FFF2-40B4-BE49-F238E27FC236}">
                <a16:creationId xmlns:a16="http://schemas.microsoft.com/office/drawing/2014/main" id="{9693C17B-2235-4BAD-B121-8DDFA308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010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1. {A,B}</a:t>
            </a:r>
            <a:endParaRPr lang="en-US" altLang="en-US"/>
          </a:p>
        </p:txBody>
      </p:sp>
      <p:cxnSp>
        <p:nvCxnSpPr>
          <p:cNvPr id="88073" name="AutoShape 14">
            <a:extLst>
              <a:ext uri="{FF2B5EF4-FFF2-40B4-BE49-F238E27FC236}">
                <a16:creationId xmlns:a16="http://schemas.microsoft.com/office/drawing/2014/main" id="{ED27B582-447D-469D-B247-FF3D74DAE9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4225" y="4502150"/>
            <a:ext cx="51736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74" name="Text Box 15">
            <a:extLst>
              <a:ext uri="{FF2B5EF4-FFF2-40B4-BE49-F238E27FC236}">
                <a16:creationId xmlns:a16="http://schemas.microsoft.com/office/drawing/2014/main" id="{E27428C8-7F53-4D8B-9164-6DA9CF4C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16450"/>
            <a:ext cx="39322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3. {A, kApub, TS}</a:t>
            </a:r>
            <a:r>
              <a:rPr lang="en-US" altLang="en-US" baseline="30000">
                <a:latin typeface="Comic Sans MS" panose="030F0702030302020204" pitchFamily="66" charset="0"/>
              </a:rPr>
              <a:t>kCpriv</a:t>
            </a:r>
            <a:r>
              <a:rPr lang="en-US" altLang="en-US">
                <a:latin typeface="Comic Sans MS" panose="030F0702030302020204" pitchFamily="66" charset="0"/>
              </a:rPr>
              <a:t> (certificate)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   {{kAB, TS}</a:t>
            </a:r>
            <a:r>
              <a:rPr lang="en-US" altLang="en-US" baseline="30000">
                <a:latin typeface="Comic Sans MS" panose="030F0702030302020204" pitchFamily="66" charset="0"/>
              </a:rPr>
              <a:t>kApriv</a:t>
            </a:r>
            <a:r>
              <a:rPr lang="en-US" altLang="en-US">
                <a:latin typeface="Comic Sans MS" panose="030F0702030302020204" pitchFamily="66" charset="0"/>
              </a:rPr>
              <a:t>}</a:t>
            </a:r>
            <a:r>
              <a:rPr lang="en-US" altLang="en-US" baseline="30000">
                <a:latin typeface="Comic Sans MS" panose="030F0702030302020204" pitchFamily="66" charset="0"/>
              </a:rPr>
              <a:t>kBpub</a:t>
            </a:r>
            <a:r>
              <a:rPr lang="en-US" altLang="en-US">
                <a:latin typeface="Comic Sans MS" panose="030F0702030302020204" pitchFamily="66" charset="0"/>
              </a:rPr>
              <a:t> (proposed key)</a:t>
            </a:r>
          </a:p>
          <a:p>
            <a:endParaRPr lang="en-US" altLang="en-US"/>
          </a:p>
        </p:txBody>
      </p:sp>
      <p:cxnSp>
        <p:nvCxnSpPr>
          <p:cNvPr id="88075" name="AutoShape 18">
            <a:extLst>
              <a:ext uri="{FF2B5EF4-FFF2-40B4-BE49-F238E27FC236}">
                <a16:creationId xmlns:a16="http://schemas.microsoft.com/office/drawing/2014/main" id="{7542DCA3-E3AB-41C5-83CE-A88AEF6974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31950" y="2409825"/>
            <a:ext cx="2330450" cy="1652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AutoShape 25">
            <a:extLst>
              <a:ext uri="{FF2B5EF4-FFF2-40B4-BE49-F238E27FC236}">
                <a16:creationId xmlns:a16="http://schemas.microsoft.com/office/drawing/2014/main" id="{9295CB09-94C3-4AC1-AC72-FE4DAB74CA1B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1970881" y="2070894"/>
            <a:ext cx="1652588" cy="23304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77" name="Text Box 17">
            <a:extLst>
              <a:ext uri="{FF2B5EF4-FFF2-40B4-BE49-F238E27FC236}">
                <a16:creationId xmlns:a16="http://schemas.microsoft.com/office/drawing/2014/main" id="{923FFD63-609B-48CF-A2FD-EAEB0EEE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420938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2. {A, kApub, TS}</a:t>
            </a:r>
            <a:r>
              <a:rPr lang="en-US" altLang="en-US" baseline="30000">
                <a:latin typeface="Comic Sans MS" panose="030F0702030302020204" pitchFamily="66" charset="0"/>
              </a:rPr>
              <a:t>kCpriv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   {B, kBpub, TS}</a:t>
            </a:r>
            <a:r>
              <a:rPr lang="en-US" altLang="en-US" baseline="30000">
                <a:latin typeface="Comic Sans MS" panose="030F0702030302020204" pitchFamily="66" charset="0"/>
              </a:rPr>
              <a:t>kCpriv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/>
              <a:t>     </a:t>
            </a:r>
            <a:r>
              <a:rPr lang="en-US" altLang="en-US">
                <a:latin typeface="Comic Sans MS" panose="030F0702030302020204" pitchFamily="66" charset="0"/>
              </a:rPr>
              <a:t>(certificates)</a:t>
            </a:r>
          </a:p>
        </p:txBody>
      </p:sp>
      <p:sp>
        <p:nvSpPr>
          <p:cNvPr id="256029" name="Text Box 29">
            <a:extLst>
              <a:ext uri="{FF2B5EF4-FFF2-40B4-BE49-F238E27FC236}">
                <a16:creationId xmlns:a16="http://schemas.microsoft.com/office/drawing/2014/main" id="{35751842-89E9-4318-A9CE-DBA35B4E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2074863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Assume B has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ja-JP" altLang="en-US">
                <a:latin typeface="Comic Sans MS" panose="030F0702030302020204" pitchFamily="66" charset="0"/>
              </a:rPr>
              <a:t>’</a:t>
            </a:r>
            <a:r>
              <a:rPr lang="en-US" altLang="ja-JP">
                <a:latin typeface="Comic Sans MS" panose="030F0702030302020204" pitchFamily="66" charset="0"/>
              </a:rPr>
              <a:t>s certificate: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{C, kCpub, TS}</a:t>
            </a:r>
            <a:r>
              <a:rPr lang="en-US" altLang="en-US" baseline="30000">
                <a:latin typeface="Comic Sans MS" panose="030F0702030302020204" pitchFamily="66" charset="0"/>
              </a:rPr>
              <a:t>kCpriv</a:t>
            </a:r>
            <a:endParaRPr lang="en-US" altLang="en-US">
              <a:latin typeface="Comic Sans MS" panose="030F0702030302020204" pitchFamily="66" charset="0"/>
            </a:endParaRP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FA553596-409C-4F2A-AD16-50BE7323FAE3}"/>
              </a:ext>
            </a:extLst>
          </p:cNvPr>
          <p:cNvGrpSpPr>
            <a:grpSpLocks/>
          </p:cNvGrpSpPr>
          <p:nvPr/>
        </p:nvGrpSpPr>
        <p:grpSpPr bwMode="auto">
          <a:xfrm>
            <a:off x="5018090" y="1752600"/>
            <a:ext cx="3941763" cy="2286000"/>
            <a:chOff x="3161" y="1104"/>
            <a:chExt cx="2483" cy="1440"/>
          </a:xfrm>
        </p:grpSpPr>
        <p:cxnSp>
          <p:nvCxnSpPr>
            <p:cNvPr id="88084" name="AutoShape 28">
              <a:extLst>
                <a:ext uri="{FF2B5EF4-FFF2-40B4-BE49-F238E27FC236}">
                  <a16:creationId xmlns:a16="http://schemas.microsoft.com/office/drawing/2014/main" id="{7068D4FC-85C7-4BB7-81D9-608EDDF39B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3490" y="1189"/>
              <a:ext cx="1026" cy="1684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5" name="Text Box 31">
              <a:extLst>
                <a:ext uri="{FF2B5EF4-FFF2-40B4-BE49-F238E27FC236}">
                  <a16:creationId xmlns:a16="http://schemas.microsoft.com/office/drawing/2014/main" id="{12D9922F-7892-45DB-93C3-5C95CBDA6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04"/>
              <a:ext cx="24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4. {A, kApub, TS}</a:t>
              </a:r>
              <a:r>
                <a:rPr lang="en-US" altLang="en-US" baseline="30000">
                  <a:latin typeface="Comic Sans MS" panose="030F0702030302020204" pitchFamily="66" charset="0"/>
                </a:rPr>
                <a:t>kCpriv</a:t>
              </a:r>
              <a:r>
                <a:rPr lang="en-US" altLang="en-US">
                  <a:latin typeface="Comic Sans MS" panose="030F0702030302020204" pitchFamily="66" charset="0"/>
                </a:rPr>
                <a:t> (certificate)</a:t>
              </a:r>
              <a:br>
                <a:rPr lang="en-US" altLang="en-US">
                  <a:latin typeface="Comic Sans MS" panose="030F0702030302020204" pitchFamily="66" charset="0"/>
                </a:rPr>
              </a:br>
              <a:r>
                <a:rPr lang="en-US" altLang="en-US">
                  <a:latin typeface="Comic Sans MS" panose="030F0702030302020204" pitchFamily="66" charset="0"/>
                </a:rPr>
                <a:t>   {{kAB, TS}</a:t>
              </a:r>
              <a:r>
                <a:rPr lang="en-US" altLang="en-US" baseline="30000">
                  <a:latin typeface="Comic Sans MS" panose="030F0702030302020204" pitchFamily="66" charset="0"/>
                </a:rPr>
                <a:t>kApriv</a:t>
              </a:r>
              <a:r>
                <a:rPr lang="en-US" altLang="en-US">
                  <a:latin typeface="Comic Sans MS" panose="030F0702030302020204" pitchFamily="66" charset="0"/>
                </a:rPr>
                <a:t>}</a:t>
              </a:r>
              <a:r>
                <a:rPr lang="en-US" altLang="en-US" baseline="30000">
                  <a:latin typeface="Comic Sans MS" panose="030F0702030302020204" pitchFamily="66" charset="0"/>
                </a:rPr>
                <a:t>kCpub</a:t>
              </a:r>
              <a:r>
                <a:rPr lang="en-US" altLang="en-US">
                  <a:latin typeface="Comic Sans MS" panose="030F0702030302020204" pitchFamily="66" charset="0"/>
                </a:rPr>
                <a:t> (proposed key)</a:t>
              </a:r>
              <a:endParaRPr lang="en-US" altLang="en-US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0DDE3776-0364-4D67-ABBB-730940813437}"/>
              </a:ext>
            </a:extLst>
          </p:cNvPr>
          <p:cNvGrpSpPr>
            <a:grpSpLocks/>
          </p:cNvGrpSpPr>
          <p:nvPr/>
        </p:nvGrpSpPr>
        <p:grpSpPr bwMode="auto">
          <a:xfrm>
            <a:off x="5018088" y="2409825"/>
            <a:ext cx="2673350" cy="1628775"/>
            <a:chOff x="3161" y="1518"/>
            <a:chExt cx="1684" cy="1026"/>
          </a:xfrm>
        </p:grpSpPr>
        <p:cxnSp>
          <p:nvCxnSpPr>
            <p:cNvPr id="88082" name="AutoShape 32">
              <a:extLst>
                <a:ext uri="{FF2B5EF4-FFF2-40B4-BE49-F238E27FC236}">
                  <a16:creationId xmlns:a16="http://schemas.microsoft.com/office/drawing/2014/main" id="{1E6833A8-7F08-41B0-9A3D-4FD1A4FB60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61" y="1518"/>
              <a:ext cx="1684" cy="10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3" name="Text Box 33">
              <a:extLst>
                <a:ext uri="{FF2B5EF4-FFF2-40B4-BE49-F238E27FC236}">
                  <a16:creationId xmlns:a16="http://schemas.microsoft.com/office/drawing/2014/main" id="{D48B85CD-8ACC-4821-B5DC-7A5E21E76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776"/>
              <a:ext cx="8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5. {data}</a:t>
              </a:r>
              <a:r>
                <a:rPr lang="en-US" altLang="en-US" baseline="30000">
                  <a:latin typeface="Comic Sans MS" panose="030F0702030302020204" pitchFamily="66" charset="0"/>
                </a:rPr>
                <a:t>kAB</a:t>
              </a:r>
              <a:endParaRPr lang="en-US" altLang="en-US"/>
            </a:p>
          </p:txBody>
        </p:sp>
      </p:grpSp>
      <p:sp>
        <p:nvSpPr>
          <p:cNvPr id="256036" name="Text Box 36">
            <a:extLst>
              <a:ext uri="{FF2B5EF4-FFF2-40B4-BE49-F238E27FC236}">
                <a16:creationId xmlns:a16="http://schemas.microsoft.com/office/drawing/2014/main" id="{56802688-B483-4B5C-B0E5-9FB4CE30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53110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Problem: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Message 3 does not specify who it is intended to.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This opens door for impersonation attacks.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  <p:bldP spid="2560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663AB2F6-15F1-4E69-A825-DA8BAF0A2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SSL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E8982E62-49ED-4A96-96BA-8C270FA49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Applications: HTTP, IMAP, FTP, etc…</a:t>
            </a:r>
          </a:p>
          <a:p>
            <a:endParaRPr lang="en-US" altLang="en-US"/>
          </a:p>
          <a:p>
            <a:r>
              <a:rPr lang="en-US" altLang="en-US"/>
              <a:t>Client and server negotiate symmetric key that they will use for the length of the data session.</a:t>
            </a:r>
          </a:p>
          <a:p>
            <a:endParaRPr lang="en-US" altLang="en-US"/>
          </a:p>
          <a:p>
            <a:r>
              <a:rPr lang="en-US" altLang="en-US"/>
              <a:t>Two phases in SSL:</a:t>
            </a:r>
          </a:p>
          <a:p>
            <a:pPr lvl="1"/>
            <a:r>
              <a:rPr lang="en-US" altLang="en-US"/>
              <a:t>Phase 1: Connection Establishment</a:t>
            </a:r>
          </a:p>
          <a:p>
            <a:pPr lvl="1"/>
            <a:r>
              <a:rPr lang="en-US" altLang="en-US"/>
              <a:t>Phase 2: Data Transfer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A2D3846B-3CDA-41EC-9F3D-F51A7921E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990600"/>
          </a:xfrm>
        </p:spPr>
        <p:txBody>
          <a:bodyPr/>
          <a:lstStyle/>
          <a:p>
            <a:r>
              <a:rPr lang="en-US" altLang="en-US" dirty="0"/>
              <a:t>SSL: Connection Establishment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EE69231A-6E3A-4771-A810-1DEF8217B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229600" cy="5638800"/>
          </a:xfrm>
        </p:spPr>
        <p:txBody>
          <a:bodyPr>
            <a:noAutofit/>
          </a:bodyPr>
          <a:lstStyle/>
          <a:p>
            <a:r>
              <a:rPr lang="en-US" altLang="en-US" sz="1800" b="1" dirty="0">
                <a:solidFill>
                  <a:schemeClr val="accent2"/>
                </a:solidFill>
              </a:rPr>
              <a:t>Step 1</a:t>
            </a:r>
            <a:r>
              <a:rPr lang="en-US" altLang="en-US" sz="1800" dirty="0"/>
              <a:t>: Client sends </a:t>
            </a:r>
            <a:r>
              <a:rPr lang="en-US" altLang="en-US" sz="1800" b="1" dirty="0">
                <a:solidFill>
                  <a:schemeClr val="accent2"/>
                </a:solidFill>
              </a:rPr>
              <a:t>request</a:t>
            </a:r>
            <a:r>
              <a:rPr lang="en-US" altLang="en-US" sz="1800" dirty="0"/>
              <a:t> to server, containing</a:t>
            </a:r>
          </a:p>
          <a:p>
            <a:pPr lvl="1"/>
            <a:r>
              <a:rPr lang="en-US" altLang="en-US" sz="1800" dirty="0"/>
              <a:t>SSL version; connection preferences; nonce (i.e. some random number)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Step 2</a:t>
            </a:r>
            <a:r>
              <a:rPr lang="en-US" altLang="en-US" sz="1800" dirty="0"/>
              <a:t>: Server chooses among preferences, and sends </a:t>
            </a:r>
            <a:r>
              <a:rPr lang="en-US" altLang="en-US" sz="1800" b="1" dirty="0">
                <a:solidFill>
                  <a:schemeClr val="accent2"/>
                </a:solidFill>
              </a:rPr>
              <a:t>reply</a:t>
            </a:r>
            <a:r>
              <a:rPr lang="en-US" altLang="en-US" sz="1800" dirty="0"/>
              <a:t>, containing</a:t>
            </a:r>
          </a:p>
          <a:p>
            <a:pPr lvl="1"/>
            <a:r>
              <a:rPr lang="en-US" altLang="en-US" sz="1800" dirty="0"/>
              <a:t>Chosen preferences; nonce; public-key certificate </a:t>
            </a:r>
          </a:p>
          <a:p>
            <a:pPr lvl="1"/>
            <a:r>
              <a:rPr lang="en-US" altLang="en-US" sz="1800" dirty="0"/>
              <a:t>Public-key certificate is a public key that has been digitally signed by a trusted authority.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Step 3</a:t>
            </a:r>
            <a:r>
              <a:rPr lang="en-US" altLang="en-US" sz="1800" dirty="0"/>
              <a:t>: Client can use certification authority</a:t>
            </a:r>
            <a:r>
              <a:rPr lang="ja-JP" altLang="en-US" sz="1800" dirty="0"/>
              <a:t>’</a:t>
            </a:r>
            <a:r>
              <a:rPr lang="en-US" altLang="ja-JP" sz="1800" dirty="0"/>
              <a:t>s public key to check authenticity of server</a:t>
            </a:r>
            <a:r>
              <a:rPr lang="ja-JP" altLang="en-US" sz="1800" dirty="0"/>
              <a:t>’</a:t>
            </a:r>
            <a:r>
              <a:rPr lang="en-US" altLang="ja-JP" sz="1800" dirty="0"/>
              <a:t>s public key.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Step 4</a:t>
            </a:r>
            <a:r>
              <a:rPr lang="en-US" altLang="en-US" sz="1800" dirty="0"/>
              <a:t>: Server can request public key of client and verify it similarly (optional)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Step 5</a:t>
            </a:r>
            <a:r>
              <a:rPr lang="en-US" altLang="en-US" sz="1800" dirty="0"/>
              <a:t>: Client chooses random number (</a:t>
            </a:r>
            <a:r>
              <a:rPr lang="en-US" altLang="en-US" sz="1800" b="1" dirty="0">
                <a:solidFill>
                  <a:schemeClr val="accent2"/>
                </a:solidFill>
              </a:rPr>
              <a:t>premaster secret</a:t>
            </a:r>
            <a:r>
              <a:rPr lang="en-US" altLang="en-US" sz="1800" dirty="0"/>
              <a:t>), encrypts it with server</a:t>
            </a:r>
            <a:r>
              <a:rPr lang="ja-JP" altLang="en-US" sz="1800" dirty="0"/>
              <a:t>’</a:t>
            </a:r>
            <a:r>
              <a:rPr lang="en-US" altLang="ja-JP" sz="1800" dirty="0"/>
              <a:t>s public key, and sends it to server.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Step 6</a:t>
            </a:r>
            <a:r>
              <a:rPr lang="en-US" altLang="en-US" sz="1800" dirty="0"/>
              <a:t>: Both parties compute </a:t>
            </a:r>
            <a:r>
              <a:rPr lang="en-US" altLang="en-US" sz="1800" b="1" dirty="0">
                <a:solidFill>
                  <a:schemeClr val="accent2"/>
                </a:solidFill>
              </a:rPr>
              <a:t>session key</a:t>
            </a:r>
            <a:r>
              <a:rPr lang="en-US" altLang="en-US" sz="1800" dirty="0"/>
              <a:t> (used during data transfer) based on premaster secret and the two </a:t>
            </a:r>
            <a:r>
              <a:rPr lang="en-US" altLang="en-US" sz="1800" dirty="0" err="1"/>
              <a:t>nonces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/>
              <a:t>Note: At no point is the session key transferred between client and server.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3EE57AAE-7064-4029-9A50-14C82160B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SSL: Data Transfer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F717EA8E-ABF6-4960-B2B0-E75D211EE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Messages are fragmented into 16kB portions.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Each portion is optionally compressed.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Message Authentication Code</a:t>
            </a:r>
            <a:r>
              <a:rPr lang="en-US" altLang="en-US"/>
              <a:t> (MAC) is appended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MAC is a hash derived from plaintext, two nonces, and pre-master secret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Plaintext and MAC are encrypted using the symmetric key constructed during connection establishment.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4222945F-6B15-4DB0-BEE3-9019678BA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13" y="152400"/>
            <a:ext cx="8305780" cy="990596"/>
          </a:xfrm>
        </p:spPr>
        <p:txBody>
          <a:bodyPr/>
          <a:lstStyle/>
          <a:p>
            <a:r>
              <a:rPr lang="en-US" altLang="en-US" dirty="0"/>
              <a:t>Wire-Tapping: Passive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256243-8B38-42E0-8053-B43A0880F61F}"/>
              </a:ext>
            </a:extLst>
          </p:cNvPr>
          <p:cNvGrpSpPr/>
          <p:nvPr/>
        </p:nvGrpSpPr>
        <p:grpSpPr>
          <a:xfrm>
            <a:off x="1447800" y="4343400"/>
            <a:ext cx="5257800" cy="2362200"/>
            <a:chOff x="609600" y="1371600"/>
            <a:chExt cx="8305800" cy="4495800"/>
          </a:xfrm>
        </p:grpSpPr>
        <p:sp>
          <p:nvSpPr>
            <p:cNvPr id="18433" name="Line 2">
              <a:extLst>
                <a:ext uri="{FF2B5EF4-FFF2-40B4-BE49-F238E27FC236}">
                  <a16:creationId xmlns:a16="http://schemas.microsoft.com/office/drawing/2014/main" id="{304D9B18-A5D7-479A-A63D-CFA541C03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9600" y="25146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435" name="Picture 4" descr="j0282606[1]">
              <a:extLst>
                <a:ext uri="{FF2B5EF4-FFF2-40B4-BE49-F238E27FC236}">
                  <a16:creationId xmlns:a16="http://schemas.microsoft.com/office/drawing/2014/main" id="{6F3C56F6-98AC-4375-99AD-BAA789EDC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560513"/>
              <a:ext cx="1749425" cy="18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5" descr="BS00651_[1]">
              <a:extLst>
                <a:ext uri="{FF2B5EF4-FFF2-40B4-BE49-F238E27FC236}">
                  <a16:creationId xmlns:a16="http://schemas.microsoft.com/office/drawing/2014/main" id="{E646978B-734E-4FCE-A140-DDE4B3819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0" y="1371600"/>
              <a:ext cx="2787650" cy="246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Line 6">
              <a:extLst>
                <a:ext uri="{FF2B5EF4-FFF2-40B4-BE49-F238E27FC236}">
                  <a16:creationId xmlns:a16="http://schemas.microsoft.com/office/drawing/2014/main" id="{9E0003AE-4CC8-4BF7-ACFD-CC0A16F49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5146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438" name="Picture 7" descr="j0087278[1]">
              <a:extLst>
                <a:ext uri="{FF2B5EF4-FFF2-40B4-BE49-F238E27FC236}">
                  <a16:creationId xmlns:a16="http://schemas.microsoft.com/office/drawing/2014/main" id="{342BE803-4109-4CDC-B21A-269462770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4114800"/>
              <a:ext cx="1008062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Line 8">
              <a:extLst>
                <a:ext uri="{FF2B5EF4-FFF2-40B4-BE49-F238E27FC236}">
                  <a16:creationId xmlns:a16="http://schemas.microsoft.com/office/drawing/2014/main" id="{AC14D307-8B00-4E33-B71C-69A91AAA6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000" y="2514600"/>
              <a:ext cx="0" cy="144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9">
              <a:extLst>
                <a:ext uri="{FF2B5EF4-FFF2-40B4-BE49-F238E27FC236}">
                  <a16:creationId xmlns:a16="http://schemas.microsoft.com/office/drawing/2014/main" id="{20923608-CF13-495B-A942-C629F753E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9600" y="2514600"/>
              <a:ext cx="0" cy="144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A80FB252-BAE5-4D09-9730-E3BCA2E30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4774" y="914400"/>
            <a:ext cx="7200900" cy="51816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Eavesdroppin</a:t>
            </a:r>
            <a:r>
              <a:rPr lang="en-US" altLang="en-US" dirty="0">
                <a:solidFill>
                  <a:schemeClr val="tx1"/>
                </a:solidFill>
              </a:rPr>
              <a:t>g or monitoring communication between legitimate users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This is damaging because it may lead to: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Release of information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Traffic analysis to determine location, identity or communication pattern for further attacks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Difficult to detect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However, easily prevented through encryption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EE9-3587-4AA5-BE83-4E2FE17C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838200"/>
          </a:xfrm>
        </p:spPr>
        <p:txBody>
          <a:bodyPr/>
          <a:lstStyle/>
          <a:p>
            <a:r>
              <a:rPr lang="en-US" dirty="0"/>
              <a:t>Active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4675-3740-418A-BA51-810E085E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known as Man-In-The-Middle attacks</a:t>
            </a:r>
          </a:p>
          <a:p>
            <a:r>
              <a:rPr lang="en-US" dirty="0"/>
              <a:t>Involves some modification of the communication</a:t>
            </a:r>
          </a:p>
          <a:p>
            <a:r>
              <a:rPr lang="en-US" dirty="0"/>
              <a:t>Can be divided into 4 categories:</a:t>
            </a:r>
          </a:p>
          <a:p>
            <a:pPr lvl="1"/>
            <a:r>
              <a:rPr lang="en-US" dirty="0"/>
              <a:t>Masquerading </a:t>
            </a:r>
          </a:p>
          <a:p>
            <a:pPr lvl="1"/>
            <a:r>
              <a:rPr lang="en-US" dirty="0"/>
              <a:t>Replaying </a:t>
            </a:r>
          </a:p>
          <a:p>
            <a:pPr lvl="1"/>
            <a:r>
              <a:rPr lang="en-US" dirty="0"/>
              <a:t>Altering message</a:t>
            </a:r>
          </a:p>
          <a:p>
            <a:pPr lvl="1"/>
            <a:r>
              <a:rPr lang="en-US" dirty="0"/>
              <a:t>Denial of service</a:t>
            </a:r>
          </a:p>
          <a:p>
            <a:r>
              <a:rPr lang="en-US" dirty="0"/>
              <a:t>Active attacks pose opposite </a:t>
            </a:r>
            <a:br>
              <a:rPr lang="en-US" dirty="0"/>
            </a:br>
            <a:r>
              <a:rPr lang="en-US" dirty="0"/>
              <a:t>challenges compared to </a:t>
            </a:r>
            <a:br>
              <a:rPr lang="en-US" dirty="0"/>
            </a:br>
            <a:r>
              <a:rPr lang="en-US" dirty="0"/>
              <a:t>passive ones:</a:t>
            </a:r>
          </a:p>
          <a:p>
            <a:pPr lvl="1"/>
            <a:r>
              <a:rPr lang="en-US" dirty="0"/>
              <a:t>Easy to detect, harder to prevent</a:t>
            </a:r>
          </a:p>
          <a:p>
            <a:pPr lvl="1"/>
            <a:r>
              <a:rPr lang="en-US" dirty="0"/>
              <a:t>The goal is more towards damage control and recovering quickly from such attacks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DF8FB1-6E1D-483F-9B6E-6D695423779D}"/>
              </a:ext>
            </a:extLst>
          </p:cNvPr>
          <p:cNvGrpSpPr/>
          <p:nvPr/>
        </p:nvGrpSpPr>
        <p:grpSpPr>
          <a:xfrm>
            <a:off x="4343400" y="2590800"/>
            <a:ext cx="4914900" cy="2286000"/>
            <a:chOff x="609600" y="1371600"/>
            <a:chExt cx="8305800" cy="4495800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76E416D0-38D1-45DD-9E04-0712BA31C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2514600"/>
              <a:ext cx="1828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 descr="j0282606[1]">
              <a:extLst>
                <a:ext uri="{FF2B5EF4-FFF2-40B4-BE49-F238E27FC236}">
                  <a16:creationId xmlns:a16="http://schemas.microsoft.com/office/drawing/2014/main" id="{EA9B9613-7272-4261-8B21-C9E9CCADA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560513"/>
              <a:ext cx="1749425" cy="18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BS00651_[1]">
              <a:extLst>
                <a:ext uri="{FF2B5EF4-FFF2-40B4-BE49-F238E27FC236}">
                  <a16:creationId xmlns:a16="http://schemas.microsoft.com/office/drawing/2014/main" id="{447C5BF7-0462-4850-BC75-5C5BE082C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0" y="1371600"/>
              <a:ext cx="2787650" cy="246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C1F6212-9B0E-4B97-A827-1DA041E99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5146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" name="Picture 7" descr="j0087278[1]">
              <a:extLst>
                <a:ext uri="{FF2B5EF4-FFF2-40B4-BE49-F238E27FC236}">
                  <a16:creationId xmlns:a16="http://schemas.microsoft.com/office/drawing/2014/main" id="{F3370BBD-20FD-4F70-BCEA-A69E66729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4114800"/>
              <a:ext cx="1008062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A75E8EE-BAE2-4CE8-91C5-833719675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000" y="2514600"/>
              <a:ext cx="0" cy="144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9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EE9-3587-4AA5-BE83-4E2FE17C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838200"/>
          </a:xfrm>
        </p:spPr>
        <p:txBody>
          <a:bodyPr/>
          <a:lstStyle/>
          <a:p>
            <a:r>
              <a:rPr lang="en-US" dirty="0"/>
              <a:t>Active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4675-3740-418A-BA51-810E085E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7400"/>
            <a:ext cx="7200900" cy="4572000"/>
          </a:xfrm>
        </p:spPr>
        <p:txBody>
          <a:bodyPr/>
          <a:lstStyle/>
          <a:p>
            <a:r>
              <a:rPr lang="en-US" b="1" dirty="0"/>
              <a:t>Masquerading</a:t>
            </a:r>
            <a:r>
              <a:rPr lang="en-US" dirty="0"/>
              <a:t> – impersonating to be someone else by replaying captured messages</a:t>
            </a:r>
          </a:p>
          <a:p>
            <a:r>
              <a:rPr lang="en-US" b="1" dirty="0"/>
              <a:t>Replaying</a:t>
            </a:r>
            <a:r>
              <a:rPr lang="en-US" dirty="0"/>
              <a:t> – for instance, transferring 10$, 1000 times instead of just once</a:t>
            </a:r>
          </a:p>
          <a:p>
            <a:r>
              <a:rPr lang="en-US" b="1" dirty="0"/>
              <a:t>Altering message</a:t>
            </a:r>
            <a:r>
              <a:rPr lang="en-US" dirty="0"/>
              <a:t> – changing a 10$ transfer request to a 10M$ request</a:t>
            </a:r>
          </a:p>
          <a:p>
            <a:r>
              <a:rPr lang="en-US" b="1" dirty="0"/>
              <a:t>Denial of service</a:t>
            </a:r>
          </a:p>
          <a:p>
            <a:pPr lvl="1"/>
            <a:r>
              <a:rPr lang="en-US" dirty="0"/>
              <a:t>Kill all communication directed to the audit service</a:t>
            </a:r>
          </a:p>
          <a:p>
            <a:pPr lvl="1"/>
            <a:r>
              <a:rPr lang="en-US" dirty="0"/>
              <a:t>Pretend to be legitimate customers from many different locations and thus, disrupt or slowdown services provided to actual users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DF8FB1-6E1D-483F-9B6E-6D695423779D}"/>
              </a:ext>
            </a:extLst>
          </p:cNvPr>
          <p:cNvGrpSpPr/>
          <p:nvPr/>
        </p:nvGrpSpPr>
        <p:grpSpPr>
          <a:xfrm>
            <a:off x="4800600" y="457199"/>
            <a:ext cx="3733801" cy="1371601"/>
            <a:chOff x="609600" y="1371600"/>
            <a:chExt cx="8305800" cy="4495800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76E416D0-38D1-45DD-9E04-0712BA31C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2514600"/>
              <a:ext cx="1828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 descr="j0282606[1]">
              <a:extLst>
                <a:ext uri="{FF2B5EF4-FFF2-40B4-BE49-F238E27FC236}">
                  <a16:creationId xmlns:a16="http://schemas.microsoft.com/office/drawing/2014/main" id="{EA9B9613-7272-4261-8B21-C9E9CCADA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560513"/>
              <a:ext cx="1749425" cy="18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BS00651_[1]">
              <a:extLst>
                <a:ext uri="{FF2B5EF4-FFF2-40B4-BE49-F238E27FC236}">
                  <a16:creationId xmlns:a16="http://schemas.microsoft.com/office/drawing/2014/main" id="{447C5BF7-0462-4850-BC75-5C5BE082C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0" y="1371600"/>
              <a:ext cx="2787650" cy="246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C1F6212-9B0E-4B97-A827-1DA041E99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5146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" name="Picture 7" descr="j0087278[1]">
              <a:extLst>
                <a:ext uri="{FF2B5EF4-FFF2-40B4-BE49-F238E27FC236}">
                  <a16:creationId xmlns:a16="http://schemas.microsoft.com/office/drawing/2014/main" id="{F3370BBD-20FD-4F70-BCEA-A69E66729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4114800"/>
              <a:ext cx="1008062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A75E8EE-BAE2-4CE8-91C5-833719675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000" y="2514600"/>
              <a:ext cx="0" cy="144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28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0036BAA-0CE3-4572-BCE5-D9A24C802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381000"/>
            <a:ext cx="7200900" cy="1485900"/>
          </a:xfrm>
          <a:noFill/>
        </p:spPr>
        <p:txBody>
          <a:bodyPr lIns="90488" tIns="44450" rIns="90488" bIns="44450"/>
          <a:lstStyle/>
          <a:p>
            <a:r>
              <a:rPr lang="en-US" altLang="en-US" dirty="0"/>
              <a:t>Active Attack: Example I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5CAFD97-4685-4401-8EE6-FCA38C36C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7153"/>
            <a:ext cx="7772397" cy="1371600"/>
          </a:xfrm>
          <a:noFill/>
        </p:spPr>
        <p:txBody>
          <a:bodyPr lIns="90488" tIns="44450" rIns="90488" bIns="44450"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Active wire tapping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819150" lvl="1"/>
            <a:r>
              <a:rPr lang="en-US" altLang="en-US" sz="2000" dirty="0">
                <a:solidFill>
                  <a:schemeClr val="tx1"/>
                </a:solidFill>
              </a:rPr>
              <a:t>Modify data being transmitted</a:t>
            </a:r>
          </a:p>
          <a:p>
            <a:pPr marL="819150" lvl="1"/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4579" name="Line 4">
            <a:extLst>
              <a:ext uri="{FF2B5EF4-FFF2-40B4-BE49-F238E27FC236}">
                <a16:creationId xmlns:a16="http://schemas.microsoft.com/office/drawing/2014/main" id="{BECFBE23-73CE-4A1A-9A04-5719FA364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AE2AF18C-02EF-4DF6-927D-98F6989A4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CF059A95-992D-4786-BC4A-B39AA414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980DE5B5-E3F0-4C66-BA61-94C4F05D0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B4C63FF7-554D-4212-B92B-0CA492A04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5127D219-F8D9-4CED-BC4F-6E819A7F8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46883389-2024-4124-9A63-2D850649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62213"/>
            <a:ext cx="5947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B050"/>
                </a:solidFill>
                <a:latin typeface="Chalkboard" pitchFamily="1" charset="0"/>
              </a:rPr>
              <a:t>user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BECF6947-071E-4E98-A367-AFA3B584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462213"/>
            <a:ext cx="10175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Chalkboard" pitchFamily="1" charset="0"/>
              </a:rPr>
              <a:t>intruder</a:t>
            </a: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E056A2ED-72BF-48E0-886F-D8BECA79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62213"/>
            <a:ext cx="7773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B050"/>
                </a:solidFill>
                <a:latin typeface="Chalkboard" pitchFamily="1" charset="0"/>
              </a:rPr>
              <a:t>server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F8F41692-44AA-49F1-A3F1-7F26B235049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578350"/>
            <a:ext cx="2743200" cy="301625"/>
            <a:chOff x="960" y="3312"/>
            <a:chExt cx="1728" cy="190"/>
          </a:xfrm>
        </p:grpSpPr>
        <p:sp>
          <p:nvSpPr>
            <p:cNvPr id="24613" name="Line 26">
              <a:extLst>
                <a:ext uri="{FF2B5EF4-FFF2-40B4-BE49-F238E27FC236}">
                  <a16:creationId xmlns:a16="http://schemas.microsoft.com/office/drawing/2014/main" id="{D55795A9-49BF-4F91-BD53-0AF64F78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312"/>
              <a:ext cx="172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27">
              <a:extLst>
                <a:ext uri="{FF2B5EF4-FFF2-40B4-BE49-F238E27FC236}">
                  <a16:creationId xmlns:a16="http://schemas.microsoft.com/office/drawing/2014/main" id="{8058B358-8936-43CC-9692-5E5EF25B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312"/>
              <a:ext cx="33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i="1">
                  <a:solidFill>
                    <a:srgbClr val="FF0000"/>
                  </a:solidFill>
                  <a:latin typeface="Chalkboard" pitchFamily="1" charset="0"/>
                </a:rPr>
                <a:t>fine!</a:t>
              </a:r>
            </a:p>
          </p:txBody>
        </p:sp>
      </p:grpSp>
      <p:sp>
        <p:nvSpPr>
          <p:cNvPr id="170019" name="Text Box 35">
            <a:extLst>
              <a:ext uri="{FF2B5EF4-FFF2-40B4-BE49-F238E27FC236}">
                <a16:creationId xmlns:a16="http://schemas.microsoft.com/office/drawing/2014/main" id="{4D7BE5AF-88D3-4429-9BE9-28EC183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39687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  <a:latin typeface="Sand" pitchFamily="84" charset="0"/>
              </a:rPr>
              <a:t>X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A35F85C0-3DDB-4044-A0F2-8F0FA7DD4D6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54350"/>
            <a:ext cx="6300788" cy="838200"/>
            <a:chOff x="864" y="2352"/>
            <a:chExt cx="3969" cy="528"/>
          </a:xfrm>
        </p:grpSpPr>
        <p:sp>
          <p:nvSpPr>
            <p:cNvPr id="24603" name="Oval 15">
              <a:extLst>
                <a:ext uri="{FF2B5EF4-FFF2-40B4-BE49-F238E27FC236}">
                  <a16:creationId xmlns:a16="http://schemas.microsoft.com/office/drawing/2014/main" id="{52785AEB-A44D-412C-B1AF-3EF6AF538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35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4" name="Oval 36">
              <a:extLst>
                <a:ext uri="{FF2B5EF4-FFF2-40B4-BE49-F238E27FC236}">
                  <a16:creationId xmlns:a16="http://schemas.microsoft.com/office/drawing/2014/main" id="{15ACC19C-7803-4E2F-83B3-C9C2848C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40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5" name="Oval 38">
              <a:extLst>
                <a:ext uri="{FF2B5EF4-FFF2-40B4-BE49-F238E27FC236}">
                  <a16:creationId xmlns:a16="http://schemas.microsoft.com/office/drawing/2014/main" id="{BB8265E8-F91B-4354-B7EE-B904E7569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04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6" name="Oval 39">
              <a:extLst>
                <a:ext uri="{FF2B5EF4-FFF2-40B4-BE49-F238E27FC236}">
                  <a16:creationId xmlns:a16="http://schemas.microsoft.com/office/drawing/2014/main" id="{2B26BDB0-5829-4E38-A94A-188AD0C82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245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7" name="Oval 40">
              <a:extLst>
                <a:ext uri="{FF2B5EF4-FFF2-40B4-BE49-F238E27FC236}">
                  <a16:creationId xmlns:a16="http://schemas.microsoft.com/office/drawing/2014/main" id="{276E1564-208E-42EB-A048-55E573EF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2640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4608" name="AutoShape 41">
              <a:extLst>
                <a:ext uri="{FF2B5EF4-FFF2-40B4-BE49-F238E27FC236}">
                  <a16:creationId xmlns:a16="http://schemas.microsoft.com/office/drawing/2014/main" id="{F0656FE7-ADB2-4B97-8744-3CA79BABA4A2}"/>
                </a:ext>
              </a:extLst>
            </p:cNvPr>
            <p:cNvCxnSpPr>
              <a:cxnSpLocks noChangeShapeType="1"/>
              <a:stCxn id="24603" idx="6"/>
              <a:endCxn id="24605" idx="2"/>
            </p:cNvCxnSpPr>
            <p:nvPr/>
          </p:nvCxnSpPr>
          <p:spPr bwMode="auto">
            <a:xfrm>
              <a:off x="1008" y="2422"/>
              <a:ext cx="1721" cy="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AutoShape 42">
              <a:extLst>
                <a:ext uri="{FF2B5EF4-FFF2-40B4-BE49-F238E27FC236}">
                  <a16:creationId xmlns:a16="http://schemas.microsoft.com/office/drawing/2014/main" id="{E7EA9A07-5B0B-408B-9369-6C38F04C53FB}"/>
                </a:ext>
              </a:extLst>
            </p:cNvPr>
            <p:cNvCxnSpPr>
              <a:cxnSpLocks noChangeShapeType="1"/>
              <a:stCxn id="24605" idx="6"/>
              <a:endCxn id="24606" idx="2"/>
            </p:cNvCxnSpPr>
            <p:nvPr/>
          </p:nvCxnSpPr>
          <p:spPr bwMode="auto">
            <a:xfrm>
              <a:off x="2869" y="2474"/>
              <a:ext cx="1824" cy="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Oval 43">
              <a:extLst>
                <a:ext uri="{FF2B5EF4-FFF2-40B4-BE49-F238E27FC236}">
                  <a16:creationId xmlns:a16="http://schemas.microsoft.com/office/drawing/2014/main" id="{8FBCC6AE-2503-4B1C-8E30-B0877271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69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4611" name="AutoShape 44">
              <a:extLst>
                <a:ext uri="{FF2B5EF4-FFF2-40B4-BE49-F238E27FC236}">
                  <a16:creationId xmlns:a16="http://schemas.microsoft.com/office/drawing/2014/main" id="{454BE416-35B2-4D28-8C7F-862A6CFF3F52}"/>
                </a:ext>
              </a:extLst>
            </p:cNvPr>
            <p:cNvCxnSpPr>
              <a:cxnSpLocks noChangeShapeType="1"/>
              <a:stCxn id="24607" idx="2"/>
              <a:endCxn id="24610" idx="6"/>
            </p:cNvCxnSpPr>
            <p:nvPr/>
          </p:nvCxnSpPr>
          <p:spPr bwMode="auto">
            <a:xfrm flipH="1">
              <a:off x="2869" y="2710"/>
              <a:ext cx="1824" cy="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AutoShape 45">
              <a:extLst>
                <a:ext uri="{FF2B5EF4-FFF2-40B4-BE49-F238E27FC236}">
                  <a16:creationId xmlns:a16="http://schemas.microsoft.com/office/drawing/2014/main" id="{6BD29894-F2FC-40BF-9F5E-0824BC95050E}"/>
                </a:ext>
              </a:extLst>
            </p:cNvPr>
            <p:cNvCxnSpPr>
              <a:cxnSpLocks noChangeShapeType="1"/>
              <a:stCxn id="24610" idx="2"/>
              <a:endCxn id="24604" idx="6"/>
            </p:cNvCxnSpPr>
            <p:nvPr/>
          </p:nvCxnSpPr>
          <p:spPr bwMode="auto">
            <a:xfrm flipH="1">
              <a:off x="1004" y="2762"/>
              <a:ext cx="1725" cy="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F6B797DC-3B30-44B7-9FCE-A26F07113661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4044950"/>
            <a:ext cx="2849563" cy="454025"/>
            <a:chOff x="872" y="2976"/>
            <a:chExt cx="1795" cy="286"/>
          </a:xfrm>
        </p:grpSpPr>
        <p:sp>
          <p:nvSpPr>
            <p:cNvPr id="24600" name="Rectangle 25">
              <a:extLst>
                <a:ext uri="{FF2B5EF4-FFF2-40B4-BE49-F238E27FC236}">
                  <a16:creationId xmlns:a16="http://schemas.microsoft.com/office/drawing/2014/main" id="{62B7F4F8-B31A-4E32-AFB6-78F7CDBE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44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b="0" i="1">
                  <a:latin typeface="Chalkboard" pitchFamily="1" charset="0"/>
                </a:rPr>
                <a:t>logoff!</a:t>
              </a:r>
            </a:p>
          </p:txBody>
        </p:sp>
        <p:sp>
          <p:nvSpPr>
            <p:cNvPr id="24601" name="Oval 46">
              <a:extLst>
                <a:ext uri="{FF2B5EF4-FFF2-40B4-BE49-F238E27FC236}">
                  <a16:creationId xmlns:a16="http://schemas.microsoft.com/office/drawing/2014/main" id="{E21DA0D3-6030-4201-8486-C0CF13A4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976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4602" name="AutoShape 48">
              <a:extLst>
                <a:ext uri="{FF2B5EF4-FFF2-40B4-BE49-F238E27FC236}">
                  <a16:creationId xmlns:a16="http://schemas.microsoft.com/office/drawing/2014/main" id="{DB25EE28-CC7E-4C9B-98AF-3BF2454D30E1}"/>
                </a:ext>
              </a:extLst>
            </p:cNvPr>
            <p:cNvCxnSpPr>
              <a:cxnSpLocks noChangeShapeType="1"/>
              <a:stCxn id="24601" idx="6"/>
              <a:endCxn id="170019" idx="1"/>
            </p:cNvCxnSpPr>
            <p:nvPr/>
          </p:nvCxnSpPr>
          <p:spPr bwMode="auto">
            <a:xfrm>
              <a:off x="1012" y="3046"/>
              <a:ext cx="1655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371A694E-485B-4E03-90C3-9D1DA2523571}"/>
              </a:ext>
            </a:extLst>
          </p:cNvPr>
          <p:cNvGrpSpPr>
            <a:grpSpLocks/>
          </p:cNvGrpSpPr>
          <p:nvPr/>
        </p:nvGrpSpPr>
        <p:grpSpPr bwMode="auto">
          <a:xfrm>
            <a:off x="4333875" y="4044950"/>
            <a:ext cx="3338513" cy="1593850"/>
            <a:chOff x="2730" y="2976"/>
            <a:chExt cx="2103" cy="1004"/>
          </a:xfrm>
        </p:grpSpPr>
        <p:sp>
          <p:nvSpPr>
            <p:cNvPr id="24593" name="Rectangle 34">
              <a:extLst>
                <a:ext uri="{FF2B5EF4-FFF2-40B4-BE49-F238E27FC236}">
                  <a16:creationId xmlns:a16="http://schemas.microsoft.com/office/drawing/2014/main" id="{82DBF822-54DB-466C-ADFE-B93DBD03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976"/>
              <a:ext cx="102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FF0000"/>
                  </a:solidFill>
                  <a:latin typeface="Chalkboard" pitchFamily="1" charset="0"/>
                </a:rPr>
                <a:t>Intruder</a:t>
              </a:r>
            </a:p>
            <a:p>
              <a:r>
                <a:rPr lang="en-US" altLang="en-US" b="0">
                  <a:solidFill>
                    <a:srgbClr val="FF0000"/>
                  </a:solidFill>
                  <a:latin typeface="Chalkboard" pitchFamily="1" charset="0"/>
                </a:rPr>
                <a:t>takes over </a:t>
              </a:r>
            </a:p>
            <a:p>
              <a:r>
                <a:rPr lang="en-US" altLang="en-US" b="0">
                  <a:solidFill>
                    <a:srgbClr val="FF0000"/>
                  </a:solidFill>
                  <a:latin typeface="Chalkboard" pitchFamily="1" charset="0"/>
                </a:rPr>
                <a:t>identity of user</a:t>
              </a:r>
            </a:p>
            <a:p>
              <a:r>
                <a:rPr lang="en-US" altLang="en-US" b="0">
                  <a:solidFill>
                    <a:srgbClr val="FF0000"/>
                  </a:solidFill>
                  <a:latin typeface="Chalkboard" pitchFamily="1" charset="0"/>
                </a:rPr>
                <a:t>(masquerading)</a:t>
              </a:r>
            </a:p>
          </p:txBody>
        </p:sp>
        <p:sp>
          <p:nvSpPr>
            <p:cNvPr id="24594" name="Oval 49">
              <a:extLst>
                <a:ext uri="{FF2B5EF4-FFF2-40B4-BE49-F238E27FC236}">
                  <a16:creationId xmlns:a16="http://schemas.microsoft.com/office/drawing/2014/main" id="{908C8C30-86BD-4877-8ADF-231031781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3552"/>
              <a:ext cx="140" cy="1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5" name="Oval 50">
              <a:extLst>
                <a:ext uri="{FF2B5EF4-FFF2-40B4-BE49-F238E27FC236}">
                  <a16:creationId xmlns:a16="http://schemas.microsoft.com/office/drawing/2014/main" id="{92F59524-0BF8-4F97-8B79-C8D2F2DC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600"/>
              <a:ext cx="140" cy="1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6" name="Oval 51">
              <a:extLst>
                <a:ext uri="{FF2B5EF4-FFF2-40B4-BE49-F238E27FC236}">
                  <a16:creationId xmlns:a16="http://schemas.microsoft.com/office/drawing/2014/main" id="{EC886F41-C85C-45A0-86F4-7632C145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788"/>
              <a:ext cx="140" cy="1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4597" name="AutoShape 52">
              <a:extLst>
                <a:ext uri="{FF2B5EF4-FFF2-40B4-BE49-F238E27FC236}">
                  <a16:creationId xmlns:a16="http://schemas.microsoft.com/office/drawing/2014/main" id="{C852F711-AEE9-488A-B576-0A02352A32AE}"/>
                </a:ext>
              </a:extLst>
            </p:cNvPr>
            <p:cNvCxnSpPr>
              <a:cxnSpLocks noChangeShapeType="1"/>
              <a:stCxn id="24594" idx="6"/>
              <a:endCxn id="24595" idx="2"/>
            </p:cNvCxnSpPr>
            <p:nvPr/>
          </p:nvCxnSpPr>
          <p:spPr bwMode="auto">
            <a:xfrm>
              <a:off x="2879" y="3622"/>
              <a:ext cx="1805" cy="4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8" name="Oval 53">
              <a:extLst>
                <a:ext uri="{FF2B5EF4-FFF2-40B4-BE49-F238E27FC236}">
                  <a16:creationId xmlns:a16="http://schemas.microsoft.com/office/drawing/2014/main" id="{C84898C6-CFBA-4D2D-85BA-52B2C36A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3840"/>
              <a:ext cx="140" cy="1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4599" name="AutoShape 54">
              <a:extLst>
                <a:ext uri="{FF2B5EF4-FFF2-40B4-BE49-F238E27FC236}">
                  <a16:creationId xmlns:a16="http://schemas.microsoft.com/office/drawing/2014/main" id="{8FF0F50E-865F-4404-B54A-169C88E236ED}"/>
                </a:ext>
              </a:extLst>
            </p:cNvPr>
            <p:cNvCxnSpPr>
              <a:cxnSpLocks noChangeShapeType="1"/>
              <a:stCxn id="24596" idx="2"/>
              <a:endCxn id="24598" idx="6"/>
            </p:cNvCxnSpPr>
            <p:nvPr/>
          </p:nvCxnSpPr>
          <p:spPr bwMode="auto">
            <a:xfrm flipH="1">
              <a:off x="2879" y="3858"/>
              <a:ext cx="1805" cy="5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B25C7E00-91FC-4981-9AB4-8866B0356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2" y="153554"/>
            <a:ext cx="7519987" cy="871972"/>
          </a:xfrm>
          <a:noFill/>
        </p:spPr>
        <p:txBody>
          <a:bodyPr lIns="90488" tIns="44450" rIns="90488" bIns="44450"/>
          <a:lstStyle/>
          <a:p>
            <a:r>
              <a:rPr lang="en-US" altLang="en-US" dirty="0"/>
              <a:t>Active Attack: Example II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2F769D2-DAE6-488A-A339-2F62C9CB9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8525" y="1114425"/>
            <a:ext cx="8382000" cy="1371600"/>
          </a:xfrm>
          <a:noFill/>
        </p:spPr>
        <p:txBody>
          <a:bodyPr lIns="90488" tIns="44450" rIns="90488" bIns="44450"/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Active wire tapping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819150" lvl="1"/>
            <a:r>
              <a:rPr lang="en-US" altLang="en-US" sz="2000" dirty="0">
                <a:solidFill>
                  <a:schemeClr val="tx1"/>
                </a:solidFill>
              </a:rPr>
              <a:t>Modify data being transmitted</a:t>
            </a:r>
          </a:p>
          <a:p>
            <a:pPr marL="819150" lvl="1"/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6627" name="Line 4">
            <a:extLst>
              <a:ext uri="{FF2B5EF4-FFF2-40B4-BE49-F238E27FC236}">
                <a16:creationId xmlns:a16="http://schemas.microsoft.com/office/drawing/2014/main" id="{5765EE88-699B-4003-B054-DDA464F80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69BD1C2B-E2E4-4261-9B92-F1B18B782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3126DC82-5EEF-4B99-BBD8-7875EC05F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2DA7943C-8D7F-4C76-A4E6-CE9D9FF8E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7A5AF902-9AE8-43A6-967F-41EE3BC7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5DD5EF67-10E7-43D1-8CEF-3F26B05CF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9DC8E78E-8B72-48E5-B2A6-4C5884C4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62213"/>
            <a:ext cx="5947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B050"/>
                </a:solidFill>
                <a:latin typeface="Chalkboard" pitchFamily="1" charset="0"/>
              </a:rPr>
              <a:t>user</a:t>
            </a:r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DEB801BF-5849-41EC-8920-94081691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462213"/>
            <a:ext cx="10175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Chalkboard" pitchFamily="1" charset="0"/>
              </a:rPr>
              <a:t>intruder</a:t>
            </a:r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C9EC0B27-3813-4DE4-9E4D-3B22FAA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2403475"/>
            <a:ext cx="1119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FF0000"/>
                </a:solidFill>
                <a:latin typeface="Chalkboard" pitchFamily="1" charset="0"/>
              </a:rPr>
              <a:t>malicious</a:t>
            </a:r>
            <a:br>
              <a:rPr lang="en-US" altLang="en-US" sz="1800">
                <a:solidFill>
                  <a:srgbClr val="FF0000"/>
                </a:solidFill>
                <a:latin typeface="Chalkboard" pitchFamily="1" charset="0"/>
              </a:rPr>
            </a:br>
            <a:r>
              <a:rPr lang="en-US" altLang="en-US" sz="1800">
                <a:solidFill>
                  <a:srgbClr val="FF0000"/>
                </a:solidFill>
                <a:latin typeface="Chalkboard" pitchFamily="1" charset="0"/>
              </a:rPr>
              <a:t>server</a:t>
            </a:r>
          </a:p>
        </p:txBody>
      </p:sp>
      <p:sp>
        <p:nvSpPr>
          <p:cNvPr id="170019" name="Text Box 35">
            <a:extLst>
              <a:ext uri="{FF2B5EF4-FFF2-40B4-BE49-F238E27FC236}">
                <a16:creationId xmlns:a16="http://schemas.microsoft.com/office/drawing/2014/main" id="{5596CDF8-3801-4D11-ADB2-700A679C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39687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  <a:latin typeface="Sand" pitchFamily="84" charset="0"/>
              </a:rPr>
              <a:t>X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4ACC51D4-F53A-4AE4-BB42-F13053974D0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54350"/>
            <a:ext cx="6300788" cy="838200"/>
            <a:chOff x="864" y="2352"/>
            <a:chExt cx="3969" cy="528"/>
          </a:xfrm>
        </p:grpSpPr>
        <p:sp>
          <p:nvSpPr>
            <p:cNvPr id="26657" name="Oval 15">
              <a:extLst>
                <a:ext uri="{FF2B5EF4-FFF2-40B4-BE49-F238E27FC236}">
                  <a16:creationId xmlns:a16="http://schemas.microsoft.com/office/drawing/2014/main" id="{450BCAA4-32BD-4559-864E-A8592F47F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35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8" name="Oval 36">
              <a:extLst>
                <a:ext uri="{FF2B5EF4-FFF2-40B4-BE49-F238E27FC236}">
                  <a16:creationId xmlns:a16="http://schemas.microsoft.com/office/drawing/2014/main" id="{1139A386-5A65-4135-9865-B0FEF1525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40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Oval 38">
              <a:extLst>
                <a:ext uri="{FF2B5EF4-FFF2-40B4-BE49-F238E27FC236}">
                  <a16:creationId xmlns:a16="http://schemas.microsoft.com/office/drawing/2014/main" id="{6B15FB14-966A-4874-9735-7F558A39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04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0" name="Oval 39">
              <a:extLst>
                <a:ext uri="{FF2B5EF4-FFF2-40B4-BE49-F238E27FC236}">
                  <a16:creationId xmlns:a16="http://schemas.microsoft.com/office/drawing/2014/main" id="{301480D7-9AA3-4104-9582-401DC425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245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Oval 40">
              <a:extLst>
                <a:ext uri="{FF2B5EF4-FFF2-40B4-BE49-F238E27FC236}">
                  <a16:creationId xmlns:a16="http://schemas.microsoft.com/office/drawing/2014/main" id="{5AF73F4B-E502-4EA1-823D-60CB3371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2640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62" name="AutoShape 41">
              <a:extLst>
                <a:ext uri="{FF2B5EF4-FFF2-40B4-BE49-F238E27FC236}">
                  <a16:creationId xmlns:a16="http://schemas.microsoft.com/office/drawing/2014/main" id="{BF780AA7-1297-4046-83D0-C88491BD180B}"/>
                </a:ext>
              </a:extLst>
            </p:cNvPr>
            <p:cNvCxnSpPr>
              <a:cxnSpLocks noChangeShapeType="1"/>
              <a:stCxn id="26657" idx="6"/>
              <a:endCxn id="26659" idx="2"/>
            </p:cNvCxnSpPr>
            <p:nvPr/>
          </p:nvCxnSpPr>
          <p:spPr bwMode="auto">
            <a:xfrm>
              <a:off x="1008" y="2422"/>
              <a:ext cx="1721" cy="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AutoShape 42">
              <a:extLst>
                <a:ext uri="{FF2B5EF4-FFF2-40B4-BE49-F238E27FC236}">
                  <a16:creationId xmlns:a16="http://schemas.microsoft.com/office/drawing/2014/main" id="{A4EC9BC9-85BF-460A-883B-1CAF4F435B33}"/>
                </a:ext>
              </a:extLst>
            </p:cNvPr>
            <p:cNvCxnSpPr>
              <a:cxnSpLocks noChangeShapeType="1"/>
              <a:stCxn id="26659" idx="6"/>
              <a:endCxn id="26660" idx="2"/>
            </p:cNvCxnSpPr>
            <p:nvPr/>
          </p:nvCxnSpPr>
          <p:spPr bwMode="auto">
            <a:xfrm>
              <a:off x="2869" y="2474"/>
              <a:ext cx="1824" cy="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4" name="Oval 43">
              <a:extLst>
                <a:ext uri="{FF2B5EF4-FFF2-40B4-BE49-F238E27FC236}">
                  <a16:creationId xmlns:a16="http://schemas.microsoft.com/office/drawing/2014/main" id="{35FDFB87-5784-4D99-B44D-C9334634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692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65" name="AutoShape 44">
              <a:extLst>
                <a:ext uri="{FF2B5EF4-FFF2-40B4-BE49-F238E27FC236}">
                  <a16:creationId xmlns:a16="http://schemas.microsoft.com/office/drawing/2014/main" id="{BDD2B8B7-4704-4215-A67D-ED1380013C07}"/>
                </a:ext>
              </a:extLst>
            </p:cNvPr>
            <p:cNvCxnSpPr>
              <a:cxnSpLocks noChangeShapeType="1"/>
              <a:stCxn id="26661" idx="2"/>
              <a:endCxn id="26664" idx="6"/>
            </p:cNvCxnSpPr>
            <p:nvPr/>
          </p:nvCxnSpPr>
          <p:spPr bwMode="auto">
            <a:xfrm flipH="1">
              <a:off x="2869" y="2710"/>
              <a:ext cx="1824" cy="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45">
              <a:extLst>
                <a:ext uri="{FF2B5EF4-FFF2-40B4-BE49-F238E27FC236}">
                  <a16:creationId xmlns:a16="http://schemas.microsoft.com/office/drawing/2014/main" id="{BE515417-4EEA-4D70-9BF2-1C51275ECC89}"/>
                </a:ext>
              </a:extLst>
            </p:cNvPr>
            <p:cNvCxnSpPr>
              <a:cxnSpLocks noChangeShapeType="1"/>
              <a:stCxn id="26664" idx="2"/>
              <a:endCxn id="26658" idx="6"/>
            </p:cNvCxnSpPr>
            <p:nvPr/>
          </p:nvCxnSpPr>
          <p:spPr bwMode="auto">
            <a:xfrm flipH="1">
              <a:off x="1004" y="2762"/>
              <a:ext cx="1725" cy="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CF872387-F479-4569-820F-360F5D0D8EEE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4044950"/>
            <a:ext cx="2849563" cy="454025"/>
            <a:chOff x="872" y="2976"/>
            <a:chExt cx="1795" cy="286"/>
          </a:xfrm>
        </p:grpSpPr>
        <p:sp>
          <p:nvSpPr>
            <p:cNvPr id="26654" name="Rectangle 25">
              <a:extLst>
                <a:ext uri="{FF2B5EF4-FFF2-40B4-BE49-F238E27FC236}">
                  <a16:creationId xmlns:a16="http://schemas.microsoft.com/office/drawing/2014/main" id="{95355FCA-FEE3-48C4-AE26-0504109E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44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b="0" i="1">
                  <a:latin typeface="Chalkboard" pitchFamily="1" charset="0"/>
                </a:rPr>
                <a:t>logoff!</a:t>
              </a:r>
            </a:p>
          </p:txBody>
        </p:sp>
        <p:sp>
          <p:nvSpPr>
            <p:cNvPr id="26655" name="Oval 46">
              <a:extLst>
                <a:ext uri="{FF2B5EF4-FFF2-40B4-BE49-F238E27FC236}">
                  <a16:creationId xmlns:a16="http://schemas.microsoft.com/office/drawing/2014/main" id="{2E6D987C-208E-4129-85F0-1F32A756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976"/>
              <a:ext cx="140" cy="1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56" name="AutoShape 48">
              <a:extLst>
                <a:ext uri="{FF2B5EF4-FFF2-40B4-BE49-F238E27FC236}">
                  <a16:creationId xmlns:a16="http://schemas.microsoft.com/office/drawing/2014/main" id="{567BB439-B31D-478F-B40B-5EFAC743EFF4}"/>
                </a:ext>
              </a:extLst>
            </p:cNvPr>
            <p:cNvCxnSpPr>
              <a:cxnSpLocks noChangeShapeType="1"/>
              <a:stCxn id="26655" idx="6"/>
              <a:endCxn id="170019" idx="1"/>
            </p:cNvCxnSpPr>
            <p:nvPr/>
          </p:nvCxnSpPr>
          <p:spPr bwMode="auto">
            <a:xfrm>
              <a:off x="1012" y="3046"/>
              <a:ext cx="1655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9" name="Rectangle 34">
            <a:extLst>
              <a:ext uri="{FF2B5EF4-FFF2-40B4-BE49-F238E27FC236}">
                <a16:creationId xmlns:a16="http://schemas.microsoft.com/office/drawing/2014/main" id="{ADA221FE-DA95-44C6-A8AF-071523D6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715000"/>
            <a:ext cx="19018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0">
                <a:solidFill>
                  <a:srgbClr val="FF0000"/>
                </a:solidFill>
                <a:latin typeface="Chalkboard" pitchFamily="1" charset="0"/>
              </a:rPr>
              <a:t>Intruder redirects</a:t>
            </a:r>
            <a:br>
              <a:rPr lang="en-US" altLang="en-US" b="0">
                <a:solidFill>
                  <a:srgbClr val="FF0000"/>
                </a:solidFill>
                <a:latin typeface="Chalkboard" pitchFamily="1" charset="0"/>
              </a:rPr>
            </a:br>
            <a:r>
              <a:rPr lang="en-US" altLang="en-US" b="0">
                <a:solidFill>
                  <a:srgbClr val="FF0000"/>
                </a:solidFill>
                <a:latin typeface="Chalkboard" pitchFamily="1" charset="0"/>
              </a:rPr>
              <a:t> traffic to</a:t>
            </a:r>
            <a:br>
              <a:rPr lang="en-US" altLang="en-US" b="0">
                <a:solidFill>
                  <a:srgbClr val="FF0000"/>
                </a:solidFill>
                <a:latin typeface="Chalkboard" pitchFamily="1" charset="0"/>
              </a:rPr>
            </a:br>
            <a:r>
              <a:rPr lang="en-US" altLang="en-US" b="0">
                <a:solidFill>
                  <a:srgbClr val="FF0000"/>
                </a:solidFill>
                <a:latin typeface="Chalkboard" pitchFamily="1" charset="0"/>
              </a:rPr>
              <a:t> malicious server</a:t>
            </a:r>
          </a:p>
        </p:txBody>
      </p:sp>
      <p:sp>
        <p:nvSpPr>
          <p:cNvPr id="26640" name="Oval 49">
            <a:extLst>
              <a:ext uri="{FF2B5EF4-FFF2-40B4-BE49-F238E27FC236}">
                <a16:creationId xmlns:a16="http://schemas.microsoft.com/office/drawing/2014/main" id="{A952D737-DDA2-4149-9A00-9B95FD1C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4959350"/>
            <a:ext cx="222250" cy="222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1" name="Oval 50">
            <a:extLst>
              <a:ext uri="{FF2B5EF4-FFF2-40B4-BE49-F238E27FC236}">
                <a16:creationId xmlns:a16="http://schemas.microsoft.com/office/drawing/2014/main" id="{982A714E-2C01-4377-8116-26C23FC5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35550"/>
            <a:ext cx="222250" cy="222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2" name="Oval 51">
            <a:extLst>
              <a:ext uri="{FF2B5EF4-FFF2-40B4-BE49-F238E27FC236}">
                <a16:creationId xmlns:a16="http://schemas.microsoft.com/office/drawing/2014/main" id="{55DD3C36-1DDE-46F3-B487-550F76AC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222250" cy="222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6643" name="AutoShape 52">
            <a:extLst>
              <a:ext uri="{FF2B5EF4-FFF2-40B4-BE49-F238E27FC236}">
                <a16:creationId xmlns:a16="http://schemas.microsoft.com/office/drawing/2014/main" id="{5B6CB7BE-C204-4E04-8A38-119AEF828DFA}"/>
              </a:ext>
            </a:extLst>
          </p:cNvPr>
          <p:cNvCxnSpPr>
            <a:cxnSpLocks noChangeShapeType="1"/>
            <a:stCxn id="26640" idx="6"/>
            <a:endCxn id="26641" idx="2"/>
          </p:cNvCxnSpPr>
          <p:nvPr/>
        </p:nvCxnSpPr>
        <p:spPr bwMode="auto">
          <a:xfrm>
            <a:off x="4556125" y="5070475"/>
            <a:ext cx="1387475" cy="76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53">
            <a:extLst>
              <a:ext uri="{FF2B5EF4-FFF2-40B4-BE49-F238E27FC236}">
                <a16:creationId xmlns:a16="http://schemas.microsoft.com/office/drawing/2014/main" id="{2F4541FC-737C-4891-BC1A-53F99604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5410200"/>
            <a:ext cx="222250" cy="222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6645" name="AutoShape 54">
            <a:extLst>
              <a:ext uri="{FF2B5EF4-FFF2-40B4-BE49-F238E27FC236}">
                <a16:creationId xmlns:a16="http://schemas.microsoft.com/office/drawing/2014/main" id="{ED6D5E8B-C6A8-4833-895D-C846C5D548CA}"/>
              </a:ext>
            </a:extLst>
          </p:cNvPr>
          <p:cNvCxnSpPr>
            <a:cxnSpLocks noChangeShapeType="1"/>
            <a:stCxn id="26642" idx="2"/>
            <a:endCxn id="26644" idx="6"/>
          </p:cNvCxnSpPr>
          <p:nvPr/>
        </p:nvCxnSpPr>
        <p:spPr bwMode="auto">
          <a:xfrm rot="10800000" flipV="1">
            <a:off x="4556125" y="5445125"/>
            <a:ext cx="1387475" cy="76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25">
            <a:extLst>
              <a:ext uri="{FF2B5EF4-FFF2-40B4-BE49-F238E27FC236}">
                <a16:creationId xmlns:a16="http://schemas.microsoft.com/office/drawing/2014/main" id="{F2F65E80-4B06-49D5-8B04-8BC7CA1A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3327400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0" i="1">
                <a:latin typeface="Chalkboard" pitchFamily="1" charset="0"/>
              </a:rPr>
              <a:t>Authenticate Server</a:t>
            </a:r>
          </a:p>
        </p:txBody>
      </p:sp>
      <p:sp>
        <p:nvSpPr>
          <p:cNvPr id="26647" name="Line 8">
            <a:extLst>
              <a:ext uri="{FF2B5EF4-FFF2-40B4-BE49-F238E27FC236}">
                <a16:creationId xmlns:a16="http://schemas.microsoft.com/office/drawing/2014/main" id="{1879A124-5BDB-483C-A6DA-D916F47AF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9">
            <a:extLst>
              <a:ext uri="{FF2B5EF4-FFF2-40B4-BE49-F238E27FC236}">
                <a16:creationId xmlns:a16="http://schemas.microsoft.com/office/drawing/2014/main" id="{D85B1667-6BC4-4ADB-8282-6A889B2D4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321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12">
            <a:extLst>
              <a:ext uri="{FF2B5EF4-FFF2-40B4-BE49-F238E27FC236}">
                <a16:creationId xmlns:a16="http://schemas.microsoft.com/office/drawing/2014/main" id="{57064BDE-24A6-40E0-A17F-92DB7C8B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62213"/>
            <a:ext cx="7773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B050"/>
                </a:solidFill>
                <a:latin typeface="Chalkboard" pitchFamily="1" charset="0"/>
              </a:rPr>
              <a:t>server</a:t>
            </a:r>
          </a:p>
        </p:txBody>
      </p:sp>
      <p:sp>
        <p:nvSpPr>
          <p:cNvPr id="26650" name="Oval 46">
            <a:extLst>
              <a:ext uri="{FF2B5EF4-FFF2-40B4-BE49-F238E27FC236}">
                <a16:creationId xmlns:a16="http://schemas.microsoft.com/office/drawing/2014/main" id="{01E54700-DF2B-48D0-805C-746A958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3775"/>
            <a:ext cx="222250" cy="222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6651" name="AutoShape 48">
            <a:extLst>
              <a:ext uri="{FF2B5EF4-FFF2-40B4-BE49-F238E27FC236}">
                <a16:creationId xmlns:a16="http://schemas.microsoft.com/office/drawing/2014/main" id="{821D1D15-A8C6-474E-8F36-0C06606183DA}"/>
              </a:ext>
            </a:extLst>
          </p:cNvPr>
          <p:cNvCxnSpPr>
            <a:cxnSpLocks noChangeShapeType="1"/>
            <a:stCxn id="26650" idx="6"/>
            <a:endCxn id="26640" idx="2"/>
          </p:cNvCxnSpPr>
          <p:nvPr/>
        </p:nvCxnSpPr>
        <p:spPr bwMode="auto">
          <a:xfrm>
            <a:off x="1593850" y="4914900"/>
            <a:ext cx="2740025" cy="155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" name="Oval 46">
            <a:extLst>
              <a:ext uri="{FF2B5EF4-FFF2-40B4-BE49-F238E27FC236}">
                <a16:creationId xmlns:a16="http://schemas.microsoft.com/office/drawing/2014/main" id="{D4D6F8EB-9137-4235-A67A-098953B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222250" cy="222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6653" name="AutoShape 48">
            <a:extLst>
              <a:ext uri="{FF2B5EF4-FFF2-40B4-BE49-F238E27FC236}">
                <a16:creationId xmlns:a16="http://schemas.microsoft.com/office/drawing/2014/main" id="{A068DBF8-06C1-4156-95A7-AC3650E7D58C}"/>
              </a:ext>
            </a:extLst>
          </p:cNvPr>
          <p:cNvCxnSpPr>
            <a:cxnSpLocks noChangeShapeType="1"/>
            <a:stCxn id="26644" idx="2"/>
            <a:endCxn id="26652" idx="6"/>
          </p:cNvCxnSpPr>
          <p:nvPr/>
        </p:nvCxnSpPr>
        <p:spPr bwMode="auto">
          <a:xfrm rot="10800000" flipV="1">
            <a:off x="1593850" y="5521325"/>
            <a:ext cx="2740025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9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46325009</TotalTime>
  <Pages>29</Pages>
  <Words>3298</Words>
  <Application>Microsoft Office PowerPoint</Application>
  <PresentationFormat>On-screen Show (4:3)</PresentationFormat>
  <Paragraphs>445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MS Gothic</vt:lpstr>
      <vt:lpstr>Arial</vt:lpstr>
      <vt:lpstr>Arial Black</vt:lpstr>
      <vt:lpstr>Cambria</vt:lpstr>
      <vt:lpstr>Chalkboard</vt:lpstr>
      <vt:lpstr>Comic Sans MS</vt:lpstr>
      <vt:lpstr>Courier New</vt:lpstr>
      <vt:lpstr>Franklin Gothic Book</vt:lpstr>
      <vt:lpstr>Lucida Grande</vt:lpstr>
      <vt:lpstr>Sand</vt:lpstr>
      <vt:lpstr>Times New Roman</vt:lpstr>
      <vt:lpstr>Verdana</vt:lpstr>
      <vt:lpstr>Crop</vt:lpstr>
      <vt:lpstr>Security</vt:lpstr>
      <vt:lpstr>Outline</vt:lpstr>
      <vt:lpstr>Security Today…</vt:lpstr>
      <vt:lpstr>Typical Attacks:  Penetration Attempts</vt:lpstr>
      <vt:lpstr>Wire-Tapping: Passive</vt:lpstr>
      <vt:lpstr>Active Attacks</vt:lpstr>
      <vt:lpstr>Active Attacks</vt:lpstr>
      <vt:lpstr>Active Attack: Example I</vt:lpstr>
      <vt:lpstr>Active Attack: Example II</vt:lpstr>
      <vt:lpstr>Security Threats</vt:lpstr>
      <vt:lpstr>Security Goals</vt:lpstr>
      <vt:lpstr>Security: Systems Overview</vt:lpstr>
      <vt:lpstr>Cryptography</vt:lpstr>
      <vt:lpstr>Closed-Design Cryptography</vt:lpstr>
      <vt:lpstr>Open-Design Cryptography</vt:lpstr>
      <vt:lpstr>Encryption</vt:lpstr>
      <vt:lpstr>Symmetric Encryption</vt:lpstr>
      <vt:lpstr>Symmetric Encryption: Caesar Cipher </vt:lpstr>
      <vt:lpstr>Symmetric Encryption: Jefferson’s Wheel Cipher</vt:lpstr>
      <vt:lpstr>Symmetric Encryption: XOR</vt:lpstr>
      <vt:lpstr>Symmetric Encryption: DES (Data Encryption Standard)</vt:lpstr>
      <vt:lpstr>Exchanging Key in Symmetric Encryption</vt:lpstr>
      <vt:lpstr>Key Exchange: Diffie-Hellman</vt:lpstr>
      <vt:lpstr>Asymmetric Encryption </vt:lpstr>
      <vt:lpstr>Asymmetric Encryption (cont.)</vt:lpstr>
      <vt:lpstr>RSA (cont)</vt:lpstr>
      <vt:lpstr>RSA: Example</vt:lpstr>
      <vt:lpstr>RSA in Practice…</vt:lpstr>
      <vt:lpstr>Symmetric vs. Asymmetric Encryption</vt:lpstr>
      <vt:lpstr>Authentication</vt:lpstr>
      <vt:lpstr>Authentication</vt:lpstr>
      <vt:lpstr>Message Integrity</vt:lpstr>
      <vt:lpstr>Authentication: Model</vt:lpstr>
      <vt:lpstr>Authentication: Sign() and Verify()</vt:lpstr>
      <vt:lpstr>RSA in Practice…</vt:lpstr>
      <vt:lpstr>Authentication (Cont.)</vt:lpstr>
      <vt:lpstr>Key Distribution Problem</vt:lpstr>
      <vt:lpstr>Key Distribution: Certificates</vt:lpstr>
      <vt:lpstr>Establishing a Secure Channel</vt:lpstr>
      <vt:lpstr>A Closer Look …           [Abadi 1994]</vt:lpstr>
      <vt:lpstr>SSL</vt:lpstr>
      <vt:lpstr>SSL: Connection Establishment</vt:lpstr>
      <vt:lpstr>SSL: Data Transfer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CPSC-313 (Intro to Computer Systems)</dc:title>
  <dc:subject>Security</dc:subject>
  <dc:creator>Riccardo Bettati</dc:creator>
  <cp:keywords/>
  <dc:description/>
  <cp:lastModifiedBy>Sarker Ahmed</cp:lastModifiedBy>
  <cp:revision>378</cp:revision>
  <cp:lastPrinted>2009-12-14T23:07:31Z</cp:lastPrinted>
  <dcterms:created xsi:type="dcterms:W3CDTF">2012-08-01T19:07:49Z</dcterms:created>
  <dcterms:modified xsi:type="dcterms:W3CDTF">2020-11-18T18:33:37Z</dcterms:modified>
  <cp:category/>
</cp:coreProperties>
</file>