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8"/>
  </p:notesMasterIdLst>
  <p:handoutMasterIdLst>
    <p:handoutMasterId r:id="rId29"/>
  </p:handoutMasterIdLst>
  <p:sldIdLst>
    <p:sldId id="456" r:id="rId2"/>
    <p:sldId id="328" r:id="rId3"/>
    <p:sldId id="344" r:id="rId4"/>
    <p:sldId id="364" r:id="rId5"/>
    <p:sldId id="345" r:id="rId6"/>
    <p:sldId id="346" r:id="rId7"/>
    <p:sldId id="347" r:id="rId8"/>
    <p:sldId id="349" r:id="rId9"/>
    <p:sldId id="368" r:id="rId10"/>
    <p:sldId id="348" r:id="rId11"/>
    <p:sldId id="350" r:id="rId12"/>
    <p:sldId id="377" r:id="rId13"/>
    <p:sldId id="378" r:id="rId14"/>
    <p:sldId id="351" r:id="rId15"/>
    <p:sldId id="352" r:id="rId16"/>
    <p:sldId id="370" r:id="rId17"/>
    <p:sldId id="380" r:id="rId18"/>
    <p:sldId id="381" r:id="rId19"/>
    <p:sldId id="382" r:id="rId20"/>
    <p:sldId id="355" r:id="rId21"/>
    <p:sldId id="357" r:id="rId22"/>
    <p:sldId id="359" r:id="rId23"/>
    <p:sldId id="360" r:id="rId24"/>
    <p:sldId id="361" r:id="rId25"/>
    <p:sldId id="383" r:id="rId26"/>
    <p:sldId id="362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983"/>
    <a:srgbClr val="FFE45B"/>
    <a:srgbClr val="E04B49"/>
    <a:srgbClr val="FEF9E2"/>
    <a:srgbClr val="FDF0AE"/>
    <a:srgbClr val="344F8C"/>
    <a:srgbClr val="105D91"/>
    <a:srgbClr val="192B53"/>
    <a:srgbClr val="99ADD9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6429" autoAdjust="0"/>
  </p:normalViewPr>
  <p:slideViewPr>
    <p:cSldViewPr>
      <p:cViewPr varScale="1">
        <p:scale>
          <a:sx n="58" d="100"/>
          <a:sy n="58" d="100"/>
        </p:scale>
        <p:origin x="714" y="60"/>
      </p:cViewPr>
      <p:guideLst>
        <p:guide pos="2880"/>
        <p:guide orient="horz" pos="162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2023-02-21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8621"/>
            <a:ext cx="9144000" cy="690471"/>
          </a:xfrm>
          <a:prstGeom prst="rect">
            <a:avLst/>
          </a:prstGeom>
          <a:solidFill>
            <a:srgbClr val="F6F983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6" y="6549347"/>
            <a:ext cx="733425" cy="33591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549347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128634"/>
            <a:ext cx="7785100" cy="474663"/>
          </a:xfrm>
        </p:spPr>
        <p:txBody>
          <a:bodyPr>
            <a:noAutofit/>
          </a:bodyPr>
          <a:lstStyle>
            <a:lvl1pPr algn="l">
              <a:defRPr sz="22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8963994" cy="5669959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FFE45B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400"/>
            </a:lvl3pPr>
            <a:lvl4pPr marL="898525" indent="-177800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200"/>
            </a:lvl4pPr>
            <a:lvl5pPr marL="1077913" indent="-179388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A7E6E8-70C4-D58F-59D1-3C9F74FBE7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2238469" y="1761976"/>
            <a:ext cx="4163006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6"/>
            <a:ext cx="8756650" cy="280047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169818" y="2828933"/>
            <a:ext cx="2824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i="0" dirty="0">
                <a:solidFill>
                  <a:schemeClr val="accent4"/>
                </a:solidFill>
                <a:latin typeface="+mn-lt"/>
              </a:rPr>
              <a:t>Thank You</a:t>
            </a:r>
            <a:endParaRPr lang="ko-KR" altLang="en-US" sz="4000" b="1" i="0" dirty="0">
              <a:solidFill>
                <a:schemeClr val="accent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6" y="6643689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549347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282353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  <p:pic>
        <p:nvPicPr>
          <p:cNvPr id="4" name="그림 3" descr="Untitled-17.png">
            <a:extLst>
              <a:ext uri="{FF2B5EF4-FFF2-40B4-BE49-F238E27FC236}">
                <a16:creationId xmlns:a16="http://schemas.microsoft.com/office/drawing/2014/main" id="{B4C0BCE6-E149-D39C-AB2F-72DBA137F6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35869" y="486402"/>
            <a:ext cx="2344250" cy="2853144"/>
          </a:xfrm>
          <a:prstGeom prst="rect">
            <a:avLst/>
          </a:prstGeom>
        </p:spPr>
      </p:pic>
      <p:pic>
        <p:nvPicPr>
          <p:cNvPr id="5" name="_x143775976" descr="EMB00027350124a">
            <a:extLst>
              <a:ext uri="{FF2B5EF4-FFF2-40B4-BE49-F238E27FC236}">
                <a16:creationId xmlns:a16="http://schemas.microsoft.com/office/drawing/2014/main" id="{F60A446F-AF86-C016-408F-F7249CA850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102" y="23813"/>
            <a:ext cx="2457017" cy="41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B462B1-DB96-4F5A-76D6-44F74C879E9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23813"/>
            <a:ext cx="2520900" cy="101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8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2023-02-21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2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CHAPTER 01 </a:t>
            </a:r>
            <a:br>
              <a:rPr lang="en-US" altLang="ko-KR" dirty="0"/>
            </a:br>
            <a:r>
              <a:rPr lang="ko-KR" altLang="en-US" dirty="0"/>
              <a:t>파이썬</a:t>
            </a:r>
            <a:r>
              <a:rPr lang="en-US" altLang="ko-KR" dirty="0"/>
              <a:t> </a:t>
            </a:r>
            <a:r>
              <a:rPr lang="ko-KR" altLang="en-US" dirty="0"/>
              <a:t>데이터 분석 입문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F3924AFA-C441-3EBA-2A29-E9C1F5D31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937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 err="1"/>
              <a:t>파이썬</a:t>
            </a:r>
            <a:r>
              <a:rPr lang="ko-KR" altLang="en-US" dirty="0"/>
              <a:t> 소개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4770B5-3511-0823-DD7B-59E9790B5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97" y="1336825"/>
            <a:ext cx="6481409" cy="4252415"/>
          </a:xfrm>
          <a:prstGeom prst="rect">
            <a:avLst/>
          </a:prstGeom>
        </p:spPr>
      </p:pic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C39637DF-F75C-A24C-D0B4-1805305960A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8963994" cy="5669959"/>
          </a:xfrm>
        </p:spPr>
        <p:txBody>
          <a:bodyPr/>
          <a:lstStyle/>
          <a:p>
            <a:r>
              <a:rPr lang="ko-KR" altLang="en-US" dirty="0"/>
              <a:t>파이썬 실행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0007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데이터 분석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E0DC9-5A4F-B232-A055-A5F59A86B4E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분석 개요</a:t>
            </a:r>
            <a:endParaRPr lang="en-US" altLang="ko-KR" dirty="0"/>
          </a:p>
          <a:p>
            <a:pPr lvl="1"/>
            <a:r>
              <a:rPr lang="ko-KR" altLang="en-US" dirty="0"/>
              <a:t>데이터 분석</a:t>
            </a:r>
            <a:r>
              <a:rPr lang="en-US" altLang="ko-KR" dirty="0"/>
              <a:t>(Data Analysis): </a:t>
            </a:r>
            <a:r>
              <a:rPr lang="ko-KR" altLang="en-US" dirty="0"/>
              <a:t>다양한 데이터에서 유용한 정보를 추출하기 위한 과정</a:t>
            </a:r>
            <a:endParaRPr lang="en-US" altLang="ko-KR" dirty="0"/>
          </a:p>
          <a:p>
            <a:pPr lvl="1"/>
            <a:r>
              <a:rPr lang="ko-KR" altLang="en-US" dirty="0"/>
              <a:t>데이터의 변환</a:t>
            </a:r>
            <a:r>
              <a:rPr lang="en-US" altLang="ko-KR" dirty="0"/>
              <a:t>, </a:t>
            </a:r>
            <a:r>
              <a:rPr lang="ko-KR" altLang="en-US" dirty="0"/>
              <a:t>정리</a:t>
            </a:r>
            <a:r>
              <a:rPr lang="en-US" altLang="ko-KR" dirty="0"/>
              <a:t>, </a:t>
            </a:r>
            <a:r>
              <a:rPr lang="ko-KR" altLang="en-US" dirty="0"/>
              <a:t>추출</a:t>
            </a:r>
            <a:r>
              <a:rPr lang="en-US" altLang="ko-KR" dirty="0"/>
              <a:t>, </a:t>
            </a:r>
            <a:r>
              <a:rPr lang="ko-KR" altLang="en-US" dirty="0"/>
              <a:t>모델링 등</a:t>
            </a:r>
            <a:endParaRPr lang="en-US" altLang="ko-KR" dirty="0"/>
          </a:p>
          <a:p>
            <a:pPr lvl="1"/>
            <a:r>
              <a:rPr lang="ko-KR" altLang="en-US" dirty="0"/>
              <a:t>정형</a:t>
            </a:r>
            <a:r>
              <a:rPr lang="en-US" altLang="ko-KR" dirty="0"/>
              <a:t>, </a:t>
            </a:r>
            <a:r>
              <a:rPr lang="ko-KR" altLang="en-US" dirty="0"/>
              <a:t>비정형</a:t>
            </a:r>
            <a:r>
              <a:rPr lang="en-US" altLang="ko-KR" dirty="0"/>
              <a:t>, </a:t>
            </a:r>
            <a:r>
              <a:rPr lang="ko-KR" altLang="en-US" dirty="0"/>
              <a:t>실시간</a:t>
            </a:r>
            <a:r>
              <a:rPr lang="en-US" altLang="ko-KR" dirty="0"/>
              <a:t>, </a:t>
            </a:r>
            <a:r>
              <a:rPr lang="ko-KR" altLang="en-US" dirty="0"/>
              <a:t>누적 데이터 등 다양한 데이터를 분석하는 것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8B2795-2E5B-148C-62B5-790DFD360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16" y="3116100"/>
            <a:ext cx="6870023" cy="260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14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95957-808E-D592-6B23-D74E39AD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데이터 분석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B8E0AF-3FE2-83B4-E763-EA36E054185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분석 언어 및 라이브러리</a:t>
            </a:r>
            <a:endParaRPr lang="en-US" altLang="ko-KR" dirty="0"/>
          </a:p>
          <a:p>
            <a:pPr lvl="1"/>
            <a:r>
              <a:rPr lang="ko-KR" altLang="en-US" dirty="0"/>
              <a:t>주요 언어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R, </a:t>
            </a:r>
            <a:r>
              <a:rPr lang="ko-KR" altLang="en-US" dirty="0"/>
              <a:t>루비</a:t>
            </a:r>
            <a:r>
              <a:rPr lang="en-US" altLang="ko-KR" dirty="0"/>
              <a:t>, </a:t>
            </a:r>
            <a:r>
              <a:rPr lang="ko-KR" altLang="en-US" b="1" dirty="0"/>
              <a:t>파이썬</a:t>
            </a:r>
            <a:r>
              <a:rPr lang="ko-KR" altLang="en-US" dirty="0"/>
              <a:t> 등</a:t>
            </a:r>
            <a:endParaRPr lang="en-US" altLang="ko-KR" dirty="0"/>
          </a:p>
          <a:p>
            <a:pPr lvl="1"/>
            <a:r>
              <a:rPr lang="ko-KR" altLang="en-US" dirty="0"/>
              <a:t>주요 파이썬 라이브러리</a:t>
            </a:r>
            <a:r>
              <a:rPr lang="en-US" altLang="ko-KR" dirty="0"/>
              <a:t>: CSV, </a:t>
            </a:r>
            <a:r>
              <a:rPr lang="en-US" altLang="ko-KR" dirty="0" err="1"/>
              <a:t>xlrd</a:t>
            </a:r>
            <a:r>
              <a:rPr lang="en-US" altLang="ko-KR" dirty="0"/>
              <a:t>, </a:t>
            </a:r>
            <a:r>
              <a:rPr lang="en-US" altLang="ko-KR" dirty="0" err="1"/>
              <a:t>xlwt</a:t>
            </a:r>
            <a:r>
              <a:rPr lang="en-US" altLang="ko-KR" dirty="0"/>
              <a:t>, </a:t>
            </a:r>
            <a:r>
              <a:rPr lang="en-US" altLang="ko-KR" dirty="0" err="1"/>
              <a:t>XlsxWriter</a:t>
            </a:r>
            <a:r>
              <a:rPr lang="en-US" altLang="ko-KR" dirty="0"/>
              <a:t>, SQLite, </a:t>
            </a:r>
            <a:r>
              <a:rPr lang="en-US" altLang="ko-KR" dirty="0" err="1"/>
              <a:t>PyMySQL</a:t>
            </a:r>
            <a:r>
              <a:rPr lang="en-US" altLang="ko-KR" dirty="0"/>
              <a:t>, </a:t>
            </a:r>
            <a:r>
              <a:rPr lang="en-US" altLang="ko-KR" dirty="0" err="1"/>
              <a:t>BeautifulSoup</a:t>
            </a:r>
            <a:r>
              <a:rPr lang="en-US" altLang="ko-KR" dirty="0"/>
              <a:t>,</a:t>
            </a:r>
          </a:p>
          <a:p>
            <a:pPr marL="357188" lvl="1" indent="0">
              <a:buNone/>
            </a:pPr>
            <a:r>
              <a:rPr lang="en-US" altLang="ko-KR" dirty="0"/>
              <a:t>                                   NumPy, Pandas, Matplotlib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파이썬은</a:t>
            </a:r>
            <a:r>
              <a:rPr lang="ko-KR" altLang="en-US" dirty="0"/>
              <a:t> 대화형 기능을 제공함으로써 데이터 분석을 단계별로 사용할 수도 있음</a:t>
            </a:r>
            <a:endParaRPr lang="en-US" altLang="ko-KR" dirty="0"/>
          </a:p>
          <a:p>
            <a:pPr lvl="1"/>
            <a:r>
              <a:rPr lang="ko-KR" altLang="en-US" dirty="0"/>
              <a:t>완전한 프로그래밍 코드로 작성할 수도 있음</a:t>
            </a:r>
            <a:endParaRPr lang="en-US" altLang="ko-KR" dirty="0"/>
          </a:p>
          <a:p>
            <a:pPr lvl="1"/>
            <a:r>
              <a:rPr lang="ko-KR" altLang="en-US" dirty="0"/>
              <a:t>범용적이며 훌륭한 과학 계산 기능을 제공함</a:t>
            </a:r>
            <a:endParaRPr lang="en-US" altLang="ko-KR" dirty="0"/>
          </a:p>
          <a:p>
            <a:pPr lvl="1"/>
            <a:r>
              <a:rPr lang="ko-KR" altLang="en-US" dirty="0"/>
              <a:t>다양한 오픈 소스 라이브러리를 사용할 수 있어서 편리함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502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32EDB-EB6F-674F-6E15-23A7FF20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데이터 분석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68DFE-97A6-5A8D-8C47-0571301521F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분석 언어 및 라이브러리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DF5E19-ACC3-4CD0-1348-D2D98D467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637" y="1552154"/>
            <a:ext cx="5486725" cy="439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18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프로그래밍 환경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윈도 버전 및 시스템 종류 파악</a:t>
            </a:r>
          </a:p>
          <a:p>
            <a:pPr lvl="1"/>
            <a:r>
              <a:rPr lang="en-US" altLang="ko-KR" dirty="0"/>
              <a:t>[Win] + [R]</a:t>
            </a:r>
            <a:r>
              <a:rPr lang="ko-KR" altLang="en-US" dirty="0"/>
              <a:t>을 누른 후</a:t>
            </a:r>
            <a:r>
              <a:rPr lang="en-US" altLang="ko-KR" dirty="0"/>
              <a:t>, msinfo32 </a:t>
            </a:r>
            <a:r>
              <a:rPr lang="ko-KR" altLang="en-US" dirty="0"/>
              <a:t>명령을 입력하고 </a:t>
            </a:r>
            <a:r>
              <a:rPr lang="en-US" altLang="ko-KR" dirty="0"/>
              <a:t>&lt;</a:t>
            </a:r>
            <a:r>
              <a:rPr lang="ko-KR" altLang="en-US" dirty="0"/>
              <a:t>확인</a:t>
            </a:r>
            <a:r>
              <a:rPr lang="en-US" altLang="ko-KR" dirty="0"/>
              <a:t>&gt; </a:t>
            </a:r>
            <a:r>
              <a:rPr lang="ko-KR" altLang="en-US" dirty="0"/>
              <a:t>버튼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시스템 정보</a:t>
            </a:r>
            <a:r>
              <a:rPr lang="en-US" altLang="ko-KR" dirty="0"/>
              <a:t>]</a:t>
            </a:r>
            <a:r>
              <a:rPr lang="ko-KR" altLang="en-US" dirty="0"/>
              <a:t>에서 확인</a:t>
            </a:r>
            <a:endParaRPr lang="en-US" altLang="ko-KR" dirty="0"/>
          </a:p>
          <a:p>
            <a:pPr lvl="2"/>
            <a:r>
              <a:rPr lang="en-US" altLang="ko-KR" dirty="0"/>
              <a:t>x64 : 64bit</a:t>
            </a:r>
          </a:p>
          <a:p>
            <a:pPr lvl="2"/>
            <a:r>
              <a:rPr lang="en-US" altLang="ko-KR" dirty="0"/>
              <a:t>x86 : 32bit</a:t>
            </a: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레이아웃 및 보기 옵션</a:t>
            </a:r>
            <a:r>
              <a:rPr lang="en-US" altLang="ko-KR" dirty="0"/>
              <a:t>]</a:t>
            </a:r>
            <a:r>
              <a:rPr lang="ko-KR" altLang="en-US" dirty="0"/>
              <a:t> → </a:t>
            </a:r>
            <a:r>
              <a:rPr lang="en-US" altLang="ko-KR" dirty="0"/>
              <a:t>[</a:t>
            </a:r>
            <a:r>
              <a:rPr lang="ko-KR" altLang="en-US" dirty="0"/>
              <a:t>표시</a:t>
            </a:r>
            <a:r>
              <a:rPr lang="en-US" altLang="ko-KR" dirty="0"/>
              <a:t>] </a:t>
            </a:r>
            <a:r>
              <a:rPr lang="ko-KR" altLang="en-US" dirty="0"/>
              <a:t>→ </a:t>
            </a:r>
            <a:r>
              <a:rPr lang="en-US" altLang="ko-KR" dirty="0"/>
              <a:t>[</a:t>
            </a:r>
            <a:r>
              <a:rPr lang="ko-KR" altLang="en-US" dirty="0"/>
              <a:t>파일 확장명</a:t>
            </a:r>
            <a:r>
              <a:rPr lang="en-US" altLang="ko-KR" dirty="0"/>
              <a:t>] </a:t>
            </a:r>
            <a:r>
              <a:rPr lang="ko-KR" altLang="en-US" dirty="0"/>
              <a:t>체크</a:t>
            </a:r>
            <a:endParaRPr lang="en-US" altLang="ko-KR" dirty="0"/>
          </a:p>
          <a:p>
            <a:pPr lvl="1"/>
            <a:r>
              <a:rPr lang="ko-KR" altLang="en-US" dirty="0"/>
              <a:t>윈도우 </a:t>
            </a:r>
            <a:r>
              <a:rPr lang="en-US" altLang="ko-KR" dirty="0"/>
              <a:t>10</a:t>
            </a:r>
            <a:r>
              <a:rPr lang="ko-KR" altLang="en-US" dirty="0"/>
              <a:t>은 파일 탐색기 실행→</a:t>
            </a:r>
            <a:r>
              <a:rPr lang="en-US" altLang="ko-KR" dirty="0"/>
              <a:t>[</a:t>
            </a:r>
            <a:r>
              <a:rPr lang="ko-KR" altLang="en-US" dirty="0"/>
              <a:t>보기</a:t>
            </a:r>
            <a:r>
              <a:rPr lang="en-US" altLang="ko-KR" dirty="0"/>
              <a:t>] </a:t>
            </a:r>
            <a:r>
              <a:rPr lang="ko-KR" altLang="en-US" dirty="0"/>
              <a:t>메뉴 선택 → </a:t>
            </a:r>
            <a:r>
              <a:rPr lang="en-US" altLang="ko-KR" dirty="0"/>
              <a:t>'</a:t>
            </a:r>
            <a:r>
              <a:rPr lang="ko-KR" altLang="en-US" dirty="0"/>
              <a:t>파일 확장명</a:t>
            </a:r>
            <a:r>
              <a:rPr lang="en-US" altLang="ko-KR" dirty="0"/>
              <a:t>' </a:t>
            </a:r>
            <a:r>
              <a:rPr lang="ko-KR" altLang="en-US" dirty="0"/>
              <a:t>체크</a:t>
            </a:r>
          </a:p>
          <a:p>
            <a:pPr lvl="1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945" y="3789040"/>
            <a:ext cx="5660109" cy="1961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649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프로그래밍 환경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파이썬 설치</a:t>
            </a:r>
            <a:endParaRPr lang="en-US" altLang="ko-KR" dirty="0"/>
          </a:p>
          <a:p>
            <a:pPr lvl="1"/>
            <a:r>
              <a:rPr lang="en-US" altLang="ko-KR" dirty="0"/>
              <a:t>http://www.python.org/</a:t>
            </a:r>
            <a:r>
              <a:rPr lang="ko-KR" altLang="en-US" dirty="0"/>
              <a:t>에 접속</a:t>
            </a:r>
            <a:endParaRPr lang="en-US" altLang="ko-KR" dirty="0"/>
          </a:p>
          <a:p>
            <a:pPr lvl="1"/>
            <a:r>
              <a:rPr lang="en-US" altLang="ko-KR" dirty="0"/>
              <a:t>[Downloads]-[Download Python 3.x.x] </a:t>
            </a:r>
            <a:r>
              <a:rPr lang="ko-KR" altLang="en-US" dirty="0"/>
              <a:t>클릭 </a:t>
            </a:r>
            <a:endParaRPr lang="en-US" altLang="ko-KR" dirty="0"/>
          </a:p>
          <a:p>
            <a:pPr lvl="1"/>
            <a:r>
              <a:rPr lang="ko-KR" altLang="en-US" dirty="0"/>
              <a:t>설치 파일인 </a:t>
            </a:r>
            <a:r>
              <a:rPr lang="en-US" altLang="ko-KR" dirty="0"/>
              <a:t>python-3.x.x.exe</a:t>
            </a:r>
            <a:r>
              <a:rPr lang="ko-KR" altLang="en-US" dirty="0"/>
              <a:t>를 원하는 위치에 저장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377B65-081F-5985-E676-4ECC89D58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9" y="2348882"/>
            <a:ext cx="7557025" cy="319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14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프로그래밍 환경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설치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51" y="1493786"/>
            <a:ext cx="6273615" cy="391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3614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프로그래밍 환경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파이썬 설치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8FC4C0-CDEC-67B4-6F8C-CE6C905D5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154" y="1568794"/>
            <a:ext cx="5657692" cy="352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94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프로그래밍 환경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파이썬 설치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B14D78-221E-F843-A836-C6B4E31A8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690" y="1313765"/>
            <a:ext cx="4478561" cy="465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96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프로그래밍 환경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파이썬 설치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5771D4-6BD4-6A93-53E4-95C908E35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825" y="1176807"/>
            <a:ext cx="4284350" cy="485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7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01 </a:t>
            </a:r>
            <a:r>
              <a:rPr lang="ko-KR" altLang="en-US" dirty="0"/>
              <a:t>프로그래밍 언어 소개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프로그래밍 </a:t>
            </a:r>
            <a:r>
              <a:rPr lang="ko-KR" altLang="en-US" dirty="0" err="1"/>
              <a:t>언어란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프로그래밍 언어 </a:t>
            </a:r>
            <a:r>
              <a:rPr lang="en-US" altLang="ko-KR" dirty="0"/>
              <a:t>: </a:t>
            </a:r>
            <a:r>
              <a:rPr lang="ko-KR" altLang="en-US" dirty="0"/>
              <a:t>컴퓨터에서 작동하는 소프트웨어를 만드는 도구</a:t>
            </a:r>
          </a:p>
          <a:p>
            <a:pPr lvl="1"/>
            <a:r>
              <a:rPr lang="ko-KR" altLang="en-US" dirty="0"/>
              <a:t>프로그래머 </a:t>
            </a:r>
            <a:r>
              <a:rPr lang="en-US" altLang="ko-KR" dirty="0"/>
              <a:t>: </a:t>
            </a:r>
            <a:r>
              <a:rPr lang="ko-KR" altLang="en-US" dirty="0"/>
              <a:t>프로그래밍 언어를 사용해 소프트웨어나 어플리케이션을 만드는 사람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721925-60DC-218E-68D8-1C089C4F1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90" y="2798930"/>
            <a:ext cx="6870023" cy="255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09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프로그래밍 환경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실행</a:t>
            </a:r>
            <a:endParaRPr lang="en-US" altLang="ko-KR" dirty="0"/>
          </a:p>
          <a:p>
            <a:pPr lvl="1"/>
            <a:r>
              <a:rPr lang="ko-KR" altLang="en-US" dirty="0"/>
              <a:t>윈도의 </a:t>
            </a:r>
            <a:r>
              <a:rPr lang="en-US" altLang="ko-KR" dirty="0"/>
              <a:t>&lt;</a:t>
            </a:r>
            <a:r>
              <a:rPr lang="ko-KR" altLang="en-US" dirty="0"/>
              <a:t>시작</a:t>
            </a:r>
            <a:r>
              <a:rPr lang="en-US" altLang="ko-KR" dirty="0"/>
              <a:t>&gt; </a:t>
            </a:r>
            <a:r>
              <a:rPr lang="ko-KR" altLang="en-US" dirty="0"/>
              <a:t>버튼 </a:t>
            </a:r>
            <a:br>
              <a:rPr lang="en-US" altLang="ko-KR" dirty="0"/>
            </a:br>
            <a:r>
              <a:rPr lang="ko-KR" altLang="en-US" dirty="0"/>
              <a:t>→ </a:t>
            </a:r>
            <a:r>
              <a:rPr lang="en-US" altLang="ko-KR" dirty="0"/>
              <a:t>[</a:t>
            </a:r>
            <a:r>
              <a:rPr lang="ko-KR" altLang="en-US" dirty="0"/>
              <a:t>모든 프로그램</a:t>
            </a:r>
            <a:r>
              <a:rPr lang="en-US" altLang="ko-KR" dirty="0"/>
              <a:t>]-[Python 3.x]-[IDLE (Python 3.x 64-bit)] </a:t>
            </a:r>
            <a:r>
              <a:rPr lang="ko-KR" altLang="en-US" dirty="0"/>
              <a:t>메뉴 선택</a:t>
            </a:r>
            <a:br>
              <a:rPr lang="en-US" altLang="ko-KR" dirty="0"/>
            </a:br>
            <a:r>
              <a:rPr lang="ko-KR" altLang="en-US" dirty="0"/>
              <a:t>→ IDLE이 시작되며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en-US" altLang="ko-KR" dirty="0"/>
              <a:t>(Python Shell)</a:t>
            </a:r>
            <a:r>
              <a:rPr lang="ko-KR" altLang="en-US" dirty="0"/>
              <a:t>이 대화형 모드로 나타남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9C7BEF-08B8-30C2-20DA-F242D9A20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46" y="2787161"/>
            <a:ext cx="6769835" cy="28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29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프로그래밍 환경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코드 입력과 실행 예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1</a:t>
            </a:r>
          </a:p>
          <a:p>
            <a:pPr lvl="2"/>
            <a:r>
              <a:rPr lang="en-US" altLang="ko-KR" dirty="0"/>
              <a:t>&gt;&gt;&gt; </a:t>
            </a:r>
            <a:r>
              <a:rPr lang="ko-KR" altLang="en-US" dirty="0"/>
              <a:t>다음에 </a:t>
            </a:r>
            <a:r>
              <a:rPr lang="en-US" altLang="ko-KR" dirty="0">
                <a:solidFill>
                  <a:srgbClr val="0070C0"/>
                </a:solidFill>
              </a:rPr>
              <a:t>print("Hello, world!")</a:t>
            </a:r>
            <a:r>
              <a:rPr lang="ko-KR" altLang="en-US" dirty="0"/>
              <a:t>를 입력하고 </a:t>
            </a:r>
            <a:r>
              <a:rPr lang="en-US" altLang="ko-KR" dirty="0"/>
              <a:t>[Enter]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DB1ABC-42F3-7065-788D-2985395E1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6" y="2468894"/>
            <a:ext cx="6870023" cy="289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65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프로그래밍 환경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코드 입력과 실행 예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2</a:t>
            </a:r>
          </a:p>
          <a:p>
            <a:pPr lvl="2"/>
            <a:r>
              <a:rPr lang="en-US" altLang="ko-KR" dirty="0"/>
              <a:t>&gt;&gt;&gt; </a:t>
            </a:r>
            <a:r>
              <a:rPr lang="ko-KR" altLang="en-US" dirty="0"/>
              <a:t>다음에 다음 계산식을 입력하고 </a:t>
            </a:r>
            <a:r>
              <a:rPr lang="en-US" altLang="ko-KR" dirty="0"/>
              <a:t>[Enter]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3B7DC1-387A-EB1B-E0D6-70937E000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90" y="2588907"/>
            <a:ext cx="6870023" cy="264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92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프로그래밍 환경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코드 입력과 실행 예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3</a:t>
            </a:r>
          </a:p>
          <a:p>
            <a:pPr lvl="2"/>
            <a:r>
              <a:rPr lang="en-US" altLang="ko-KR" dirty="0"/>
              <a:t>&gt;&gt;&gt; </a:t>
            </a:r>
            <a:r>
              <a:rPr lang="ko-KR" altLang="en-US" dirty="0"/>
              <a:t>다음에 다음 계산식을 입력하고 </a:t>
            </a:r>
            <a:r>
              <a:rPr lang="en-US" altLang="ko-KR" dirty="0"/>
              <a:t>[Enter]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059B98-F51E-6B3C-334C-231AC256C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90" y="2528901"/>
            <a:ext cx="6870023" cy="297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85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프로그래밍 환경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IDLE</a:t>
            </a:r>
            <a:r>
              <a:rPr lang="ko-KR" altLang="en-US" dirty="0"/>
              <a:t> 종료</a:t>
            </a:r>
            <a:endParaRPr lang="en-US" altLang="ko-KR" dirty="0"/>
          </a:p>
          <a:p>
            <a:pPr lvl="1"/>
            <a:r>
              <a:rPr lang="en-US" altLang="ko-KR" b="0" dirty="0"/>
              <a:t>[File]-[Exit] </a:t>
            </a:r>
            <a:r>
              <a:rPr lang="ko-KR" altLang="en-US" b="0" dirty="0"/>
              <a:t>메뉴 선택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029BDA-311E-EC0E-A09B-6F062F209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64" y="1868829"/>
            <a:ext cx="6245475" cy="372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64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45AB6-1C11-3295-F534-1C8E229F4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프로그래밍 환경 구축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B7026B-B247-A9FC-34CC-5F7FAFB79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90" y="1484354"/>
            <a:ext cx="6870023" cy="392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66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01 </a:t>
            </a:r>
            <a:r>
              <a:rPr lang="ko-KR" altLang="en-US" dirty="0"/>
              <a:t>프로그래밍 언어 소개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다양한 프로그래밍 언어</a:t>
            </a:r>
            <a:endParaRPr lang="en-US" altLang="ko-KR" dirty="0"/>
          </a:p>
          <a:p>
            <a:pPr lvl="1"/>
            <a:r>
              <a:rPr lang="ko-KR" altLang="en-US" dirty="0"/>
              <a:t>수백 가지가 넘음</a:t>
            </a:r>
            <a:endParaRPr lang="en-US" altLang="ko-KR" dirty="0"/>
          </a:p>
          <a:p>
            <a:pPr lvl="1"/>
            <a:r>
              <a:rPr lang="ko-KR" altLang="en-US" dirty="0"/>
              <a:t>많이 사용되는 프로그래밍 언어는 </a:t>
            </a:r>
            <a:r>
              <a:rPr lang="en-US" altLang="ko-KR" dirty="0"/>
              <a:t>C/C++, </a:t>
            </a:r>
            <a:r>
              <a:rPr lang="ko-KR" altLang="en-US" dirty="0"/>
              <a:t>자바</a:t>
            </a:r>
            <a:r>
              <a:rPr lang="en-US" altLang="ko-KR" dirty="0"/>
              <a:t>(Java), HTML, PHP, </a:t>
            </a:r>
            <a:r>
              <a:rPr lang="ko-KR" altLang="en-US" dirty="0" err="1"/>
              <a:t>파이썬</a:t>
            </a:r>
            <a:r>
              <a:rPr lang="ko-KR" altLang="en-US" dirty="0"/>
              <a:t> 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B87F6B-513A-5630-F496-052715212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291" y="2500817"/>
            <a:ext cx="5559418" cy="295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01 </a:t>
            </a:r>
            <a:r>
              <a:rPr lang="ko-KR" altLang="en-US" dirty="0"/>
              <a:t>프로그래밍 언어 소개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다양한 프로그래밍 언어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27F66F-5EC2-E335-4252-F6FB0B3C4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627" y="1477563"/>
            <a:ext cx="4935648" cy="447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7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 err="1"/>
              <a:t>파이썬</a:t>
            </a:r>
            <a:r>
              <a:rPr lang="ko-KR" altLang="en-US" dirty="0"/>
              <a:t> 소개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역사</a:t>
            </a:r>
            <a:endParaRPr lang="en-US" altLang="ko-KR" dirty="0"/>
          </a:p>
          <a:p>
            <a:pPr lvl="1"/>
            <a:r>
              <a:rPr lang="ko-KR" altLang="en-US" b="0" dirty="0"/>
              <a:t>배우기도 쉽고 결과도 바로 확인할 수 있어 초보자에게 적합한 프로그래밍 언어</a:t>
            </a:r>
            <a:endParaRPr lang="en-US" altLang="ko-KR" dirty="0"/>
          </a:p>
          <a:p>
            <a:pPr lvl="1"/>
            <a:r>
              <a:rPr lang="ko-KR" altLang="en-US" dirty="0"/>
              <a:t>귀도 반 </a:t>
            </a:r>
            <a:r>
              <a:rPr lang="ko-KR" altLang="en-US" dirty="0" err="1"/>
              <a:t>로섬</a:t>
            </a:r>
            <a:r>
              <a:rPr lang="en-US" altLang="ko-KR" dirty="0"/>
              <a:t>(1956</a:t>
            </a:r>
            <a:r>
              <a:rPr lang="ko-KR" altLang="en-US" dirty="0"/>
              <a:t>년</a:t>
            </a:r>
            <a:r>
              <a:rPr lang="en-US" altLang="ko-KR" dirty="0"/>
              <a:t>~)</a:t>
            </a:r>
            <a:r>
              <a:rPr lang="ko-KR" altLang="en-US" dirty="0"/>
              <a:t>이라는 프로그래머가 </a:t>
            </a:r>
            <a:r>
              <a:rPr lang="en-US" altLang="ko-KR" dirty="0"/>
              <a:t>C </a:t>
            </a:r>
            <a:r>
              <a:rPr lang="ko-KR" altLang="en-US" dirty="0"/>
              <a:t>언어로 제작해 </a:t>
            </a:r>
            <a:r>
              <a:rPr lang="en-US" altLang="ko-KR" dirty="0"/>
              <a:t>1991</a:t>
            </a:r>
            <a:r>
              <a:rPr lang="ko-KR" altLang="en-US" dirty="0"/>
              <a:t>년에 공식으로 발표</a:t>
            </a:r>
          </a:p>
          <a:p>
            <a:pPr lvl="1"/>
            <a:r>
              <a:rPr lang="ko-KR" altLang="en-US" dirty="0"/>
              <a:t>사전적인 의미는 비단뱀으로 로고도 비단뱀 두 마리가 서로 얽혀 있는 형태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5CEE2E-B0F1-A388-8D22-F7D67F6F9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714" y="2912128"/>
            <a:ext cx="3964575" cy="272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5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 err="1"/>
              <a:t>파이썬</a:t>
            </a:r>
            <a:r>
              <a:rPr lang="ko-KR" altLang="en-US" dirty="0"/>
              <a:t> 소개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파이썬 특징</a:t>
            </a:r>
            <a:endParaRPr lang="en-US" altLang="ko-KR" dirty="0"/>
          </a:p>
          <a:p>
            <a:pPr lvl="1"/>
            <a:r>
              <a:rPr lang="ko-KR" altLang="en-US" dirty="0"/>
              <a:t>강력한 기능을 무료로 사용할 수 있음</a:t>
            </a:r>
            <a:endParaRPr lang="en-US" altLang="ko-KR" dirty="0"/>
          </a:p>
          <a:p>
            <a:pPr lvl="1"/>
            <a:r>
              <a:rPr lang="ko-KR" altLang="en-US" dirty="0"/>
              <a:t>읽기 쉽고 사용하기 쉬움</a:t>
            </a:r>
            <a:endParaRPr lang="en-US" altLang="ko-KR" dirty="0"/>
          </a:p>
          <a:p>
            <a:pPr lvl="1"/>
            <a:r>
              <a:rPr lang="ko-KR" altLang="en-US" dirty="0"/>
              <a:t>사물인터넷과 잘 연동됨</a:t>
            </a:r>
            <a:endParaRPr lang="en-US" altLang="ko-KR" dirty="0"/>
          </a:p>
          <a:p>
            <a:pPr lvl="1"/>
            <a:r>
              <a:rPr lang="ko-KR" altLang="en-US" dirty="0"/>
              <a:t>다양하고 강력한 외부 라이브러리들이 풍부함</a:t>
            </a:r>
            <a:endParaRPr lang="en-US" altLang="ko-KR" dirty="0"/>
          </a:p>
          <a:p>
            <a:pPr lvl="1"/>
            <a:r>
              <a:rPr lang="ko-KR" altLang="en-US" dirty="0"/>
              <a:t>강력한 웹 프레임워크를 사용할 수 있음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822C81-85B3-1862-F3CC-F3E1C9E64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90" y="4039392"/>
            <a:ext cx="6870023" cy="217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 err="1"/>
              <a:t>파이썬</a:t>
            </a:r>
            <a:r>
              <a:rPr lang="ko-KR" altLang="en-US" dirty="0"/>
              <a:t> 소개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EF918986-2DC1-DAA5-5192-FB84338F05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8963994" cy="5669959"/>
          </a:xfrm>
        </p:spPr>
        <p:txBody>
          <a:bodyPr/>
          <a:lstStyle/>
          <a:p>
            <a:r>
              <a:rPr lang="ko-KR" altLang="en-US" dirty="0"/>
              <a:t>파이썬 특징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96F7ABC-2BE8-A070-A7E9-FF23769F2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358" y="1688808"/>
            <a:ext cx="6870023" cy="345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594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 err="1"/>
              <a:t>파이썬</a:t>
            </a:r>
            <a:r>
              <a:rPr lang="ko-KR" altLang="en-US" dirty="0"/>
              <a:t> 소개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파이썬 단점</a:t>
            </a:r>
          </a:p>
          <a:p>
            <a:pPr lvl="1"/>
            <a:r>
              <a:rPr lang="ko-KR" altLang="en-US" dirty="0" err="1"/>
              <a:t>파이썬은</a:t>
            </a:r>
            <a:r>
              <a:rPr lang="ko-KR" altLang="en-US" dirty="0"/>
              <a:t> 스크립트 언어이기 때문에 컴파일러 언어보다 느림</a:t>
            </a:r>
            <a:br>
              <a:rPr lang="en-US" altLang="ko-KR" dirty="0"/>
            </a:br>
            <a:r>
              <a:rPr lang="en-US" altLang="ko-KR" dirty="0"/>
              <a:t>→</a:t>
            </a:r>
            <a:r>
              <a:rPr lang="ko-KR" altLang="en-US" dirty="0"/>
              <a:t> 이를 보완하기 위해 많은 파이썬 패키지를 최적화하고 있음</a:t>
            </a:r>
          </a:p>
          <a:p>
            <a:pPr lvl="1"/>
            <a:r>
              <a:rPr lang="ko-KR" altLang="en-US" dirty="0" err="1"/>
              <a:t>모바일</a:t>
            </a:r>
            <a:r>
              <a:rPr lang="ko-KR" altLang="en-US" dirty="0"/>
              <a:t> 컴퓨팅 분야에 지원이 약하고 하드웨어 제어 등과 관련된 부분 사용이 어려움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3539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 err="1"/>
              <a:t>파이썬</a:t>
            </a:r>
            <a:r>
              <a:rPr lang="ko-KR" altLang="en-US" dirty="0"/>
              <a:t> 소개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파이썬 실행 화면</a:t>
            </a:r>
            <a:endParaRPr lang="en-US" altLang="ko-KR" dirty="0"/>
          </a:p>
          <a:p>
            <a:pPr lvl="1"/>
            <a:r>
              <a:rPr lang="en-US" altLang="ko-KR" dirty="0"/>
              <a:t>print(“Hello, world!”)</a:t>
            </a:r>
            <a:r>
              <a:rPr lang="ko-KR" altLang="en-US" dirty="0"/>
              <a:t>를 입력한 후 </a:t>
            </a:r>
            <a:r>
              <a:rPr lang="en-US" altLang="ko-KR" dirty="0"/>
              <a:t>[Enter]</a:t>
            </a:r>
            <a:r>
              <a:rPr lang="ko-KR" altLang="en-US" dirty="0"/>
              <a:t>를 눌러 </a:t>
            </a:r>
            <a:r>
              <a:rPr lang="en-US" altLang="ko-KR" dirty="0"/>
              <a:t>Hello, world!</a:t>
            </a:r>
            <a:r>
              <a:rPr lang="ko-KR" altLang="en-US" dirty="0"/>
              <a:t>를 출력한 화면</a:t>
            </a:r>
          </a:p>
          <a:p>
            <a:pPr lvl="1"/>
            <a:r>
              <a:rPr lang="en-US" altLang="ko-KR" dirty="0"/>
              <a:t>print</a:t>
            </a:r>
            <a:r>
              <a:rPr lang="ko-KR" altLang="en-US" dirty="0"/>
              <a:t>는 무언가를 프린트하라는 의미이므로 </a:t>
            </a:r>
            <a:r>
              <a:rPr lang="en-US" altLang="ko-KR" dirty="0"/>
              <a:t>print( )</a:t>
            </a:r>
            <a:r>
              <a:rPr lang="ko-KR" altLang="en-US" dirty="0"/>
              <a:t>에서 괄호 안에 있는 것을 화면에 출력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B008CC-679D-0DD8-8DC9-32F0EC00D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90" y="2687883"/>
            <a:ext cx="6870023" cy="281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086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1682</TotalTime>
  <Words>639</Words>
  <Application>Microsoft Office PowerPoint</Application>
  <PresentationFormat>화면 슬라이드 쇼(4:3)</PresentationFormat>
  <Paragraphs>92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HY헤드라인M</vt:lpstr>
      <vt:lpstr>맑은 고딕</vt:lpstr>
      <vt:lpstr>Arial</vt:lpstr>
      <vt:lpstr>Verdana</vt:lpstr>
      <vt:lpstr>Wingdings</vt:lpstr>
      <vt:lpstr>1_Office 테마</vt:lpstr>
      <vt:lpstr>CHAPTER 01  파이썬 데이터 분석 입문</vt:lpstr>
      <vt:lpstr>Section 01 프로그래밍 언어 소개</vt:lpstr>
      <vt:lpstr>Section 01 프로그래밍 언어 소개</vt:lpstr>
      <vt:lpstr>Section 01 프로그래밍 언어 소개</vt:lpstr>
      <vt:lpstr>Section 02 파이썬 소개</vt:lpstr>
      <vt:lpstr>Section 02 파이썬 소개</vt:lpstr>
      <vt:lpstr>Section 02 파이썬 소개</vt:lpstr>
      <vt:lpstr>Section 02 파이썬 소개</vt:lpstr>
      <vt:lpstr>Section 02 파이썬 소개</vt:lpstr>
      <vt:lpstr>Section 02 파이썬 소개</vt:lpstr>
      <vt:lpstr>Section 03 데이터 분석 소개</vt:lpstr>
      <vt:lpstr>Section 03 데이터 분석 소개</vt:lpstr>
      <vt:lpstr>Section 03 데이터 분석 소개</vt:lpstr>
      <vt:lpstr>Section 04 프로그래밍 환경 구축</vt:lpstr>
      <vt:lpstr>Section 04 프로그래밍 환경 구축</vt:lpstr>
      <vt:lpstr>Section 04 프로그래밍 환경 구축</vt:lpstr>
      <vt:lpstr>Section 04 프로그래밍 환경 구축</vt:lpstr>
      <vt:lpstr>Section 04 프로그래밍 환경 구축</vt:lpstr>
      <vt:lpstr>Section 04 프로그래밍 환경 구축</vt:lpstr>
      <vt:lpstr>Section 04 프로그래밍 환경 구축</vt:lpstr>
      <vt:lpstr>Section 04 프로그래밍 환경 구축</vt:lpstr>
      <vt:lpstr>Section 04 프로그래밍 환경 구축</vt:lpstr>
      <vt:lpstr>Section 04 프로그래밍 환경 구축</vt:lpstr>
      <vt:lpstr>Section 04 프로그래밍 환경 구축</vt:lpstr>
      <vt:lpstr>Section 04 프로그래밍 환경 구축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시영</cp:lastModifiedBy>
  <cp:revision>272</cp:revision>
  <dcterms:created xsi:type="dcterms:W3CDTF">2012-07-23T02:34:37Z</dcterms:created>
  <dcterms:modified xsi:type="dcterms:W3CDTF">2023-02-21T07:29:29Z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