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0"/>
  </p:notesMasterIdLst>
  <p:handoutMasterIdLst>
    <p:handoutMasterId r:id="rId41"/>
  </p:handoutMasterIdLst>
  <p:sldIdLst>
    <p:sldId id="329" r:id="rId2"/>
    <p:sldId id="367" r:id="rId3"/>
    <p:sldId id="328" r:id="rId4"/>
    <p:sldId id="344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8" r:id="rId16"/>
    <p:sldId id="389" r:id="rId17"/>
    <p:sldId id="387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10" r:id="rId36"/>
    <p:sldId id="408" r:id="rId37"/>
    <p:sldId id="409" r:id="rId38"/>
    <p:sldId id="36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983"/>
    <a:srgbClr val="99ADD9"/>
    <a:srgbClr val="FFE45B"/>
    <a:srgbClr val="E04B49"/>
    <a:srgbClr val="FEF9E2"/>
    <a:srgbClr val="FDF0AE"/>
    <a:srgbClr val="344F8C"/>
    <a:srgbClr val="105D91"/>
    <a:srgbClr val="192B53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02" d="100"/>
          <a:sy n="102" d="100"/>
        </p:scale>
        <p:origin x="1872" y="114"/>
      </p:cViewPr>
      <p:guideLst>
        <p:guide pos="2880"/>
        <p:guide orient="horz" pos="162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9081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6" y="893878"/>
            <a:ext cx="2817357" cy="50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1928834"/>
            <a:ext cx="4410490" cy="141966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789042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269095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3"/>
            <a:ext cx="9143998" cy="139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</a:t>
            </a:r>
            <a:r>
              <a:rPr lang="ko-KR" altLang="en-US" sz="1400" spc="-100" dirty="0" smtClean="0">
                <a:solidFill>
                  <a:prstClr val="black"/>
                </a:solidFill>
                <a:latin typeface="+mn-lt"/>
              </a:rPr>
              <a:t>것으로</a:t>
            </a:r>
            <a:r>
              <a:rPr lang="en-US" altLang="ko-KR" sz="1400" spc="-100" dirty="0" smtClean="0">
                <a:solidFill>
                  <a:prstClr val="black"/>
                </a:solidFill>
                <a:latin typeface="+mn-lt"/>
              </a:rPr>
              <a:t>,</a:t>
            </a:r>
            <a:r>
              <a:rPr lang="en-US" altLang="ko-KR" sz="1400" spc="-100" baseline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ko-KR" altLang="en-US" sz="1400" spc="-100" baseline="0" smtClean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 smtClean="0">
                <a:solidFill>
                  <a:prstClr val="black"/>
                </a:solidFill>
                <a:latin typeface="+mn-lt"/>
              </a:rPr>
              <a:t>. </a:t>
            </a:r>
            <a:endParaRPr lang="ko-KR" altLang="en-US" sz="1400" spc="-100" dirty="0">
              <a:solidFill>
                <a:prstClr val="black"/>
              </a:solidFill>
              <a:latin typeface="+mn-lt"/>
            </a:endParaRPr>
          </a:p>
          <a:p>
            <a:pPr marL="171450" indent="-171450" algn="ctr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39595"/>
            <a:ext cx="733425" cy="3199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53" y="3293985"/>
            <a:ext cx="3504698" cy="31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000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4543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2022-06-29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6" r:id="rId2"/>
    <p:sldLayoutId id="2147483701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47E249-A1FA-86D4-7A5F-70674A682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01 </a:t>
            </a:r>
            <a:r>
              <a:rPr lang="ko-KR" altLang="en-US" dirty="0"/>
              <a:t>파이썬 </a:t>
            </a:r>
            <a:r>
              <a:rPr lang="ko-KR" altLang="en-US" dirty="0" err="1"/>
              <a:t>리부트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DC28BD-3B2E-DE22-0F6D-B218A5969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CHAPTER 02 </a:t>
            </a:r>
            <a:endParaRPr lang="en-US" altLang="ko-KR" dirty="0" smtClean="0"/>
          </a:p>
          <a:p>
            <a:r>
              <a:rPr lang="ko-KR" altLang="en-US" dirty="0" smtClean="0"/>
              <a:t>미리 만드는</a:t>
            </a:r>
            <a:r>
              <a:rPr lang="en-US" altLang="ko-KR" dirty="0" smtClean="0"/>
              <a:t> </a:t>
            </a:r>
            <a:r>
              <a:rPr lang="ko-KR" altLang="en-US" dirty="0"/>
              <a:t>쓸 만한 프로그램</a:t>
            </a:r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A9A50-F0A0-D48E-E66B-3527FD8C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E3E44-00D7-2003-4714-B962108335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IDLE </a:t>
            </a:r>
            <a:r>
              <a:rPr lang="ko-KR" altLang="en-US" dirty="0"/>
              <a:t>종료</a:t>
            </a:r>
            <a:endParaRPr lang="en-US" altLang="ko-KR" dirty="0"/>
          </a:p>
          <a:p>
            <a:pPr lvl="1"/>
            <a:r>
              <a:rPr lang="en-US" altLang="ko-KR" dirty="0"/>
              <a:t>exit() </a:t>
            </a:r>
            <a:r>
              <a:rPr lang="ko-KR" altLang="en-US" dirty="0"/>
              <a:t>코드를 입력한 후 </a:t>
            </a:r>
            <a:r>
              <a:rPr lang="en-US" altLang="ko-KR" dirty="0"/>
              <a:t>Kill? </a:t>
            </a:r>
            <a:r>
              <a:rPr lang="ko-KR" altLang="en-US" dirty="0"/>
              <a:t>메시지창에서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 </a:t>
            </a:r>
            <a:r>
              <a:rPr lang="ko-KR" altLang="en-US" dirty="0"/>
              <a:t>버튼 클릭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[File]-[Exit] </a:t>
            </a:r>
            <a:r>
              <a:rPr lang="ko-KR" altLang="en-US" dirty="0"/>
              <a:t>메뉴 선택</a:t>
            </a:r>
            <a:r>
              <a:rPr lang="en-US" altLang="ko-KR" dirty="0"/>
              <a:t>)</a:t>
            </a:r>
          </a:p>
          <a:p>
            <a:pPr marL="357188" lvl="1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5A1E89-5D8B-50CD-097A-52612473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4" y="1998208"/>
            <a:ext cx="5399733" cy="33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1353-EBE0-671C-ED9B-8FC448AE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CF5-42D1-3B4D-A359-28B42D973C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저장의 필요성</a:t>
            </a:r>
            <a:endParaRPr lang="en-US" altLang="ko-KR" dirty="0"/>
          </a:p>
          <a:p>
            <a:pPr lvl="1"/>
            <a:r>
              <a:rPr lang="ko-KR" altLang="en-US" dirty="0"/>
              <a:t>변수는 메모리에 저장되는데</a:t>
            </a:r>
            <a:r>
              <a:rPr lang="en-US" altLang="ko-KR" dirty="0"/>
              <a:t>, </a:t>
            </a:r>
            <a:r>
              <a:rPr lang="ko-KR" altLang="en-US" dirty="0"/>
              <a:t>메모리에 저장된 것은 </a:t>
            </a:r>
            <a:r>
              <a:rPr lang="en-US" altLang="ko-KR" dirty="0"/>
              <a:t>IDLE</a:t>
            </a:r>
            <a:r>
              <a:rPr lang="ko-KR" altLang="en-US" dirty="0"/>
              <a:t>을 종료하면 모두 사라짐</a:t>
            </a:r>
            <a:endParaRPr lang="en-US" altLang="ko-KR" dirty="0"/>
          </a:p>
          <a:p>
            <a:pPr lvl="1"/>
            <a:r>
              <a:rPr lang="ko-KR" altLang="en-US" dirty="0"/>
              <a:t>따라서 이 책은 </a:t>
            </a:r>
            <a:r>
              <a:rPr lang="en-US" altLang="ko-KR" dirty="0"/>
              <a:t>C </a:t>
            </a:r>
            <a:r>
              <a:rPr lang="ko-KR" altLang="en-US" dirty="0"/>
              <a:t>드라이브 </a:t>
            </a:r>
            <a:r>
              <a:rPr lang="en-US" altLang="ko-KR" dirty="0"/>
              <a:t>(C:\) </a:t>
            </a:r>
            <a:r>
              <a:rPr lang="ko-KR" altLang="en-US" dirty="0"/>
              <a:t>바로 아래에 </a:t>
            </a:r>
            <a:r>
              <a:rPr lang="en-US" altLang="ko-KR" dirty="0" err="1"/>
              <a:t>CookAnalysis</a:t>
            </a:r>
            <a:r>
              <a:rPr lang="ko-KR" altLang="en-US" dirty="0"/>
              <a:t>라는 폴더를 만들어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E4F1E-BBC1-36F4-B973-0A8D2177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9744"/>
            <a:ext cx="5918238" cy="2330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4B703F-713E-0F6D-7D2C-DB29946F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965" y="2588900"/>
            <a:ext cx="4175478" cy="34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B9A36-8F96-9A94-60C0-4DE4B355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BFC1A-7ACC-FA94-7B03-48E19A4289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저장 방법</a:t>
            </a:r>
            <a:endParaRPr lang="en-US" altLang="ko-KR" dirty="0"/>
          </a:p>
          <a:p>
            <a:pPr lvl="1"/>
            <a:r>
              <a:rPr lang="ko-KR" altLang="en-US" dirty="0"/>
              <a:t>코드가 수십 줄인 경우는 스크립트 모드 사용</a:t>
            </a:r>
            <a:r>
              <a:rPr lang="en-US" altLang="ko-KR" dirty="0"/>
              <a:t>(IDLE</a:t>
            </a:r>
            <a:r>
              <a:rPr lang="ko-KR" altLang="en-US" dirty="0"/>
              <a:t>에서 </a:t>
            </a:r>
            <a:r>
              <a:rPr lang="en-US" altLang="ko-KR" dirty="0"/>
              <a:t>[File]-[New File] </a:t>
            </a:r>
            <a:r>
              <a:rPr lang="ko-KR" altLang="en-US" dirty="0"/>
              <a:t>메뉴 선택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메모장 같은 창인 스크립트 모드에서 코드를 여러 줄 입력 가능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실행은 되지 않음</a:t>
            </a:r>
            <a:r>
              <a:rPr lang="en-US" altLang="ko-KR" dirty="0"/>
              <a:t>)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82002D-39DB-0BEB-18CA-397F268D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11340"/>
              </p:ext>
            </p:extLst>
          </p:nvPr>
        </p:nvGraphicFramePr>
        <p:xfrm>
          <a:off x="1417651" y="2468894"/>
          <a:ext cx="6255695" cy="263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5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7033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00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Code02-01.py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303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100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50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+ b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"+", b, "=", result)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- b 6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"-", b, "=", result)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* b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"*", b, "=", result)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/ b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"/", b, "=", result) 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E2BB3-7EFD-CE10-E55C-45B78F3B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3CE4B-D021-F307-454E-546C7EDDEE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저장 방법</a:t>
            </a:r>
            <a:endParaRPr lang="en-US" altLang="ko-KR" dirty="0"/>
          </a:p>
          <a:p>
            <a:pPr lvl="1"/>
            <a:r>
              <a:rPr lang="ko-KR" altLang="en-US" dirty="0"/>
              <a:t>스크립트 모드에서 </a:t>
            </a:r>
            <a:r>
              <a:rPr lang="en-US" altLang="ko-KR" dirty="0"/>
              <a:t>[File]-[Save] </a:t>
            </a:r>
            <a:r>
              <a:rPr lang="ko-KR" altLang="en-US" dirty="0"/>
              <a:t>메뉴를 선택해 </a:t>
            </a:r>
            <a:r>
              <a:rPr lang="en-US" altLang="ko-KR" dirty="0"/>
              <a:t>C:\CookPython\ </a:t>
            </a:r>
            <a:r>
              <a:rPr lang="ko-KR" altLang="en-US" dirty="0"/>
              <a:t>폴더에 </a:t>
            </a:r>
            <a:r>
              <a:rPr lang="en-US" altLang="ko-KR" dirty="0"/>
              <a:t>Code02-01</a:t>
            </a:r>
            <a:r>
              <a:rPr lang="ko-KR" altLang="en-US" dirty="0"/>
              <a:t>로 저장하면 확장명 *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가 자동으로 붙음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3C6F9A-999A-2B3B-87BA-F6E04286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66" y="2288874"/>
            <a:ext cx="4815471" cy="36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614A-3639-864F-BAF1-868AEF3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3CE9D-634B-0BA5-D2B9-E8CC6CDCDA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실행과 결과 확인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r>
              <a:rPr lang="en-US" altLang="ko-KR" dirty="0"/>
              <a:t>: </a:t>
            </a:r>
            <a:r>
              <a:rPr lang="ko-KR" altLang="en-US" dirty="0"/>
              <a:t>스크립트 모드에서 </a:t>
            </a:r>
            <a:r>
              <a:rPr lang="en-US" altLang="ko-KR" dirty="0"/>
              <a:t>[Run]-[Run Module] 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[F5])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D795B7-DC4D-AB79-F7BD-5E29671C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72" y="1928835"/>
            <a:ext cx="5254450" cy="411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실행과 결과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FDA71F-3EC1-9208-C9E9-F9800718A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75" y="1431427"/>
            <a:ext cx="6085650" cy="43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실행과 결과 확인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8DDD76-1C4B-6A71-93CA-A6377C9A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1" y="1853826"/>
            <a:ext cx="6114537" cy="41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실행과 결과 확인</a:t>
            </a:r>
            <a:endParaRPr lang="en-US" altLang="ko-KR" dirty="0"/>
          </a:p>
          <a:p>
            <a:pPr lvl="1"/>
            <a:r>
              <a:rPr lang="ko-KR" altLang="en-US" dirty="0"/>
              <a:t>결과 확인</a:t>
            </a:r>
            <a:r>
              <a:rPr lang="en-US" altLang="ko-KR" dirty="0"/>
              <a:t>: IDLE</a:t>
            </a:r>
            <a:r>
              <a:rPr lang="ko-KR" altLang="en-US" dirty="0"/>
              <a:t>에서 </a:t>
            </a:r>
            <a:r>
              <a:rPr lang="en-US" altLang="ko-KR" dirty="0"/>
              <a:t>[File]-[Open] </a:t>
            </a:r>
            <a:r>
              <a:rPr lang="ko-KR" altLang="en-US" dirty="0"/>
              <a:t>메뉴를 선택한 후 </a:t>
            </a:r>
            <a:r>
              <a:rPr lang="en-US" altLang="ko-KR" dirty="0"/>
              <a:t>Code02-01.py </a:t>
            </a:r>
            <a:r>
              <a:rPr lang="ko-KR" altLang="en-US" dirty="0"/>
              <a:t>열기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ED2E7D-0100-1B9F-4749-580C299B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0" y="1848329"/>
            <a:ext cx="4586521" cy="38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실행과 결과 확인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값을 </a:t>
            </a:r>
            <a:r>
              <a:rPr lang="en-US" altLang="ko-KR" dirty="0"/>
              <a:t>300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으로 수정 후 </a:t>
            </a:r>
            <a:r>
              <a:rPr lang="en-US" altLang="ko-KR" dirty="0"/>
              <a:t>[File]-[Save] </a:t>
            </a:r>
            <a:r>
              <a:rPr lang="ko-KR" altLang="en-US" dirty="0"/>
              <a:t>메뉴를 선택하거나 </a:t>
            </a:r>
            <a:r>
              <a:rPr lang="en-US" altLang="ko-KR" dirty="0" err="1"/>
              <a:t>Ctrl+S</a:t>
            </a:r>
            <a:r>
              <a:rPr lang="ko-KR" altLang="en-US" dirty="0"/>
              <a:t>를 눌러 저장</a:t>
            </a:r>
            <a:endParaRPr lang="en-US" altLang="ko-KR" dirty="0"/>
          </a:p>
          <a:p>
            <a:pPr lvl="1"/>
            <a:r>
              <a:rPr lang="en-US" altLang="ko-KR" dirty="0"/>
              <a:t>[Run]-[Run Module] </a:t>
            </a:r>
            <a:r>
              <a:rPr lang="ko-KR" altLang="en-US" dirty="0"/>
              <a:t>메뉴를 선택하거나 </a:t>
            </a:r>
            <a:r>
              <a:rPr lang="en-US" altLang="ko-KR" dirty="0"/>
              <a:t>F5</a:t>
            </a:r>
            <a:r>
              <a:rPr lang="ko-KR" altLang="en-US" dirty="0"/>
              <a:t>를 눌러 다시 실행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860EF-2D76-7AE3-152B-38E71C04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62" y="2435640"/>
            <a:ext cx="7037479" cy="29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긴 프로그램을 코딩하는 순서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F237E5-C528-967A-528A-AEF01B18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6" y="1583796"/>
            <a:ext cx="5737231" cy="42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A0EC4F-B739-7963-0780-205D9B1252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변수를 이해한다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print() </a:t>
            </a:r>
            <a:r>
              <a:rPr lang="ko-KR" altLang="en-US" b="0" dirty="0"/>
              <a:t>함수의 사용법을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긴 프로그램을 작성하고 저장하는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키보드로 숫자를 입력해 </a:t>
            </a:r>
            <a:r>
              <a:rPr lang="ko-KR" altLang="en-US" b="0" dirty="0" smtClean="0"/>
              <a:t>계산하는</a:t>
            </a:r>
            <a:r>
              <a:rPr lang="en-US" altLang="ko-KR" b="0" dirty="0" smtClean="0"/>
              <a:t> </a:t>
            </a:r>
            <a:r>
              <a:rPr lang="ko-KR" altLang="en-US" b="0" dirty="0"/>
              <a:t>계산기 프로그램을 만든다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터틀</a:t>
            </a:r>
            <a:r>
              <a:rPr lang="ko-KR" altLang="en-US" b="0" dirty="0"/>
              <a:t> 그래픽을 이용해 간단한 </a:t>
            </a:r>
            <a:r>
              <a:rPr lang="ko-KR" altLang="en-US" b="0" dirty="0" smtClean="0"/>
              <a:t>그림을</a:t>
            </a:r>
            <a:r>
              <a:rPr lang="en-US" altLang="ko-KR" b="0" dirty="0" smtClean="0"/>
              <a:t> </a:t>
            </a:r>
            <a:r>
              <a:rPr lang="ko-KR" altLang="en-US" b="0" dirty="0"/>
              <a:t>그리는 프로그램을 </a:t>
            </a:r>
            <a:r>
              <a:rPr lang="ko-KR" altLang="en-US" b="0" dirty="0" smtClean="0"/>
              <a:t>만든다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919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계산기 프로그램 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 생성</a:t>
            </a:r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50</a:t>
            </a:r>
            <a:r>
              <a:rPr lang="ko-KR" altLang="en-US" dirty="0"/>
              <a:t>을 고정적으로 계산하는 것이 아니라 직접 입력한 두 숫자의 사칙 연산을 수행하도록 프로그램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대화형 모드에서 </a:t>
            </a:r>
            <a:r>
              <a:rPr lang="en-US" altLang="ko-KR" dirty="0"/>
              <a:t>[File]-[New File] </a:t>
            </a:r>
            <a:r>
              <a:rPr lang="ko-KR" altLang="en-US" dirty="0" smtClean="0"/>
              <a:t>메뉴를 </a:t>
            </a:r>
            <a:r>
              <a:rPr lang="ko-KR" altLang="en-US" dirty="0"/>
              <a:t>선택해 새 파일을 </a:t>
            </a:r>
            <a:r>
              <a:rPr lang="ko-KR" altLang="en-US" dirty="0" smtClean="0"/>
              <a:t>엶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모드에서</a:t>
            </a: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en-US" altLang="ko-KR" dirty="0"/>
              <a:t>File]-[Save] </a:t>
            </a:r>
            <a:r>
              <a:rPr lang="ko-KR" altLang="en-US" dirty="0"/>
              <a:t>메뉴를 </a:t>
            </a:r>
            <a:r>
              <a:rPr lang="ko-KR" altLang="en-US" dirty="0" smtClean="0"/>
              <a:t>선택해</a:t>
            </a:r>
            <a:r>
              <a:rPr lang="en-US" altLang="ko-KR" dirty="0"/>
              <a:t> </a:t>
            </a:r>
            <a:r>
              <a:rPr lang="en-US" altLang="ko-KR" dirty="0" smtClean="0"/>
              <a:t>C</a:t>
            </a:r>
            <a:r>
              <a:rPr lang="en-US" altLang="ko-KR" dirty="0"/>
              <a:t>:\CookPython\Code02-02.py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3C9730-8B73-A5ED-DFED-824841FD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61" y="1834177"/>
            <a:ext cx="7557025" cy="8850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82788D-9DF9-01E0-1AC9-6DB54A7E3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50" y="3834045"/>
            <a:ext cx="2932699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계산기 프로그램 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함수와 값 입력</a:t>
            </a:r>
            <a:endParaRPr lang="en-US" altLang="ko-KR" dirty="0"/>
          </a:p>
          <a:p>
            <a:pPr lvl="1"/>
            <a:r>
              <a:rPr lang="en-US" altLang="ko-KR" dirty="0"/>
              <a:t>Code02-01.py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 dirty="0"/>
              <a:t>행을 </a:t>
            </a:r>
            <a:r>
              <a:rPr lang="en-US" altLang="ko-KR" dirty="0"/>
              <a:t>input( ) </a:t>
            </a:r>
            <a:r>
              <a:rPr lang="ko-KR" altLang="en-US" dirty="0"/>
              <a:t>함수를 사용하도록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F5]</a:t>
            </a:r>
            <a:r>
              <a:rPr lang="ko-KR" altLang="en-US" dirty="0"/>
              <a:t>를 눌러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</a:t>
            </a:r>
            <a:r>
              <a:rPr lang="ko-KR" altLang="en-US" dirty="0"/>
              <a:t>하나를 입력하고 </a:t>
            </a:r>
            <a:r>
              <a:rPr lang="en-US" altLang="ko-KR" dirty="0"/>
              <a:t>[Enter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/>
            <a:r>
              <a:rPr lang="ko-KR" altLang="en-US" dirty="0" smtClean="0"/>
              <a:t>다시 </a:t>
            </a:r>
            <a:r>
              <a:rPr lang="ko-KR" altLang="en-US" dirty="0"/>
              <a:t>숫자 하나를 입력하고 </a:t>
            </a:r>
            <a:r>
              <a:rPr lang="en-US" altLang="ko-KR" dirty="0"/>
              <a:t>[Enter]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1DBDCD-C8CC-32BC-4C24-3B9A3A676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70644"/>
              </p:ext>
            </p:extLst>
          </p:nvPr>
        </p:nvGraphicFramePr>
        <p:xfrm>
          <a:off x="1417651" y="2862792"/>
          <a:ext cx="6255695" cy="3041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5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7033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5461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Code02-02.py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675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input()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input()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+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"+",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–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"-",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*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"*",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/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"/", b, "=", result)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1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계산기 프로그램 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함수와 값 입력</a:t>
            </a:r>
            <a:endParaRPr lang="en-US" altLang="ko-KR" dirty="0"/>
          </a:p>
          <a:p>
            <a:pPr lvl="1"/>
            <a:r>
              <a:rPr lang="ko-KR" altLang="en-US" dirty="0"/>
              <a:t>오류 발생</a:t>
            </a:r>
            <a:r>
              <a:rPr lang="en-US" altLang="ko-KR" dirty="0"/>
              <a:t>: input( ) </a:t>
            </a:r>
            <a:r>
              <a:rPr lang="ko-KR" altLang="en-US" dirty="0"/>
              <a:t>함수가 값을 모두 문자열로 취급하기 때문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F7191B-F60A-A2B5-246A-8FBA95A5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1" y="2348880"/>
            <a:ext cx="6841397" cy="23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계산기 프로그램 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int( ) </a:t>
            </a:r>
            <a:r>
              <a:rPr lang="ko-KR" altLang="en-US" dirty="0"/>
              <a:t>함수와 정수 변환</a:t>
            </a:r>
            <a:endParaRPr lang="en-US" altLang="ko-KR" dirty="0"/>
          </a:p>
          <a:p>
            <a:pPr lvl="1"/>
            <a:r>
              <a:rPr lang="en-US" altLang="ko-KR" dirty="0"/>
              <a:t>int() </a:t>
            </a:r>
            <a:r>
              <a:rPr lang="ko-KR" altLang="en-US" dirty="0"/>
              <a:t>함수를 사용해 정수로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Code02-02.py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 dirty="0"/>
              <a:t>행을 다음과 같이 수정 후 다시 </a:t>
            </a:r>
            <a:r>
              <a:rPr lang="en-US" altLang="ko-KR" dirty="0"/>
              <a:t>[F5]</a:t>
            </a:r>
            <a:r>
              <a:rPr lang="ko-KR" altLang="en-US" dirty="0"/>
              <a:t>를 눌러 실행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1DBDCD-C8CC-32BC-4C24-3B9A3A676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57836"/>
              </p:ext>
            </p:extLst>
          </p:nvPr>
        </p:nvGraphicFramePr>
        <p:xfrm>
          <a:off x="701571" y="3195245"/>
          <a:ext cx="6255695" cy="1223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5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7033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Code02-03.py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8581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input()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input()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91D95EE-A3E0-0C74-F297-ECD62EE0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673805"/>
            <a:ext cx="2435606" cy="703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AC7141-A97C-155F-C878-453DA16D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830" y="3924055"/>
            <a:ext cx="5458877" cy="18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계산기 프로그램 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계산기 최종 코드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1DBDCD-C8CC-32BC-4C24-3B9A3A676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90839"/>
              </p:ext>
            </p:extLst>
          </p:nvPr>
        </p:nvGraphicFramePr>
        <p:xfrm>
          <a:off x="431540" y="1508787"/>
          <a:ext cx="8010890" cy="3045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9004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Code02-04.py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655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trike="noStrike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int(input("</a:t>
                      </a:r>
                      <a:r>
                        <a:rPr lang="ko-KR" altLang="en-US" sz="1600" strike="noStrike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첫 번째 숫자를 입력하세요 </a:t>
                      </a:r>
                      <a:r>
                        <a:rPr lang="en-US" altLang="ko-KR" sz="1600" strike="noStrike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600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int(input("</a:t>
                      </a:r>
                      <a:r>
                        <a:rPr lang="ko-KR" altLang="en-US" sz="1600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번째 숫자를 입력하세요 </a:t>
                      </a:r>
                      <a:r>
                        <a:rPr lang="en-US" altLang="ko-KR" sz="1600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+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"+",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–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"-",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*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"*",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/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"/", b, "=", result)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AB24EE0-A5AE-4975-0905-E77DAF44C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1"/>
          <a:stretch/>
        </p:blipFill>
        <p:spPr>
          <a:xfrm>
            <a:off x="4121950" y="3739258"/>
            <a:ext cx="4842030" cy="20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구성 설정</a:t>
            </a:r>
            <a:endParaRPr lang="en-US" altLang="ko-KR" dirty="0"/>
          </a:p>
          <a:p>
            <a:pPr lvl="1"/>
            <a:r>
              <a:rPr lang="ko-KR" altLang="en-US" dirty="0"/>
              <a:t>긴 프로그램은 다음과 같이 세 부분으로 나누어 작성</a:t>
            </a:r>
            <a:endParaRPr lang="en-US" altLang="ko-KR" dirty="0"/>
          </a:p>
          <a:p>
            <a:pPr lvl="1"/>
            <a:r>
              <a:rPr lang="ko-KR" altLang="en-US" dirty="0"/>
              <a:t>해시</a:t>
            </a:r>
            <a:r>
              <a:rPr lang="en-US" altLang="ko-KR" dirty="0"/>
              <a:t>(#)</a:t>
            </a:r>
            <a:r>
              <a:rPr lang="ko-KR" altLang="en-US" dirty="0"/>
              <a:t>는 주석</a:t>
            </a:r>
            <a:r>
              <a:rPr lang="en-US" altLang="ko-KR" dirty="0"/>
              <a:t>(Remark)</a:t>
            </a:r>
            <a:r>
              <a:rPr lang="ko-KR" altLang="en-US" dirty="0"/>
              <a:t>으로 프로그램의 설명에 해당</a:t>
            </a:r>
            <a:endParaRPr lang="en-US" altLang="ko-KR" dirty="0"/>
          </a:p>
          <a:p>
            <a:pPr lvl="1"/>
            <a:r>
              <a:rPr lang="ko-KR" altLang="en-US" dirty="0"/>
              <a:t>여러 줄 주석은 작은따옴표 </a:t>
            </a:r>
            <a:r>
              <a:rPr lang="en-US" altLang="ko-KR" dirty="0"/>
              <a:t>3</a:t>
            </a:r>
            <a:r>
              <a:rPr lang="ko-KR" altLang="en-US" dirty="0"/>
              <a:t>개 사용</a:t>
            </a:r>
            <a:endParaRPr lang="en-US" altLang="ko-KR" dirty="0"/>
          </a:p>
          <a:p>
            <a:pPr lvl="1"/>
            <a:r>
              <a:rPr lang="ko-KR" altLang="en-US" dirty="0"/>
              <a:t>뒤에 백슬래시</a:t>
            </a:r>
            <a:r>
              <a:rPr lang="en-US" altLang="ko-KR" dirty="0"/>
              <a:t>(\)</a:t>
            </a:r>
            <a:r>
              <a:rPr lang="ko-KR" altLang="en-US" dirty="0"/>
              <a:t>를 붙이면 줄을 바꾸어 써도 한 줄로 인식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2701879"/>
            <a:ext cx="1839602" cy="177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99" y="2798930"/>
            <a:ext cx="1455212" cy="165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773" y="2858936"/>
            <a:ext cx="2160422" cy="157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8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구성 설정</a:t>
            </a:r>
            <a:endParaRPr lang="en-US" altLang="ko-KR" dirty="0"/>
          </a:p>
          <a:p>
            <a:pPr lvl="1"/>
            <a:r>
              <a:rPr lang="ko-KR" altLang="en-US" dirty="0"/>
              <a:t>함수 선언 부분</a:t>
            </a:r>
            <a:endParaRPr lang="en-US" altLang="ko-KR" dirty="0"/>
          </a:p>
          <a:p>
            <a:pPr lvl="2"/>
            <a:r>
              <a:rPr lang="ko-KR" altLang="en-US" dirty="0"/>
              <a:t>프로그램에서 사용될 함수들을 정의함</a:t>
            </a:r>
            <a:endParaRPr lang="en-US" altLang="ko-KR" dirty="0"/>
          </a:p>
          <a:p>
            <a:pPr lvl="2"/>
            <a:r>
              <a:rPr lang="ko-KR" altLang="en-US" dirty="0"/>
              <a:t>함수를 만드는 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변수 선언 부분</a:t>
            </a:r>
            <a:endParaRPr lang="en-US" altLang="ko-KR" dirty="0"/>
          </a:p>
          <a:p>
            <a:pPr lvl="2"/>
            <a:r>
              <a:rPr lang="ko-KR" altLang="en-US" dirty="0"/>
              <a:t>프로그램 전체에 사용될 전역 변수를 미리 선언</a:t>
            </a:r>
            <a:endParaRPr lang="en-US" altLang="ko-KR" dirty="0"/>
          </a:p>
          <a:p>
            <a:pPr lvl="1"/>
            <a:r>
              <a:rPr lang="ko-KR" altLang="en-US" dirty="0"/>
              <a:t>메인 코드 부분</a:t>
            </a:r>
            <a:endParaRPr lang="en-US" altLang="ko-KR" dirty="0"/>
          </a:p>
          <a:p>
            <a:pPr lvl="2"/>
            <a:r>
              <a:rPr lang="ko-KR" altLang="en-US" dirty="0"/>
              <a:t>프로그램이 실제로 처리되는 부분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5" y="2168860"/>
            <a:ext cx="2763685" cy="10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9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구성 설정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C17FE3-914B-B953-55FF-B85DB693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1673804"/>
            <a:ext cx="6870023" cy="3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구성 설정</a:t>
            </a:r>
            <a:endParaRPr lang="en-US" altLang="ko-KR" dirty="0"/>
          </a:p>
          <a:p>
            <a:pPr lvl="1"/>
            <a:r>
              <a:rPr lang="ko-KR" altLang="en-US" dirty="0"/>
              <a:t>윈도창에 거북이가 나와 정사각형을 그리는 간단한 프로그램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A466CB-5AEC-D06A-2212-21B86FEED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19391"/>
              </p:ext>
            </p:extLst>
          </p:nvPr>
        </p:nvGraphicFramePr>
        <p:xfrm>
          <a:off x="827361" y="2108854"/>
          <a:ext cx="3240360" cy="3795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4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2790311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42370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Code02-05.py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371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turtle</a:t>
                      </a:r>
                    </a:p>
                    <a:p>
                      <a:pPr latinLnBrk="1"/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turtle.shape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('turtle’)</a:t>
                      </a:r>
                    </a:p>
                    <a:p>
                      <a:pPr latinLnBrk="1"/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(200)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turtle.right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 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(200)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turtle.right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(200)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turtle.right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(200)</a:t>
                      </a:r>
                    </a:p>
                    <a:p>
                      <a:pPr latinLnBrk="1"/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A657C4D-C74D-DA00-F34E-87116F48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101559"/>
            <a:ext cx="3699634" cy="384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D5E7-05C9-0045-CE61-D3CD5E24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E6E5-B200-4245-BA45-7697A7C44C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구성 설정</a:t>
            </a:r>
            <a:endParaRPr lang="en-US" altLang="ko-KR" dirty="0"/>
          </a:p>
          <a:p>
            <a:pPr lvl="1"/>
            <a:r>
              <a:rPr lang="en-US" altLang="ko-KR" dirty="0"/>
              <a:t>Code02-05.py</a:t>
            </a:r>
            <a:r>
              <a:rPr lang="ko-KR" altLang="en-US" dirty="0"/>
              <a:t>를 기본 구성 형태로 수정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F7BCAD-5278-7B60-7F1F-D61911F1F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5268"/>
              </p:ext>
            </p:extLst>
          </p:nvPr>
        </p:nvGraphicFramePr>
        <p:xfrm>
          <a:off x="2276745" y="1853825"/>
          <a:ext cx="4590510" cy="440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06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4005445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Code02-06.py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009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turtle</a:t>
                      </a:r>
                    </a:p>
                    <a:p>
                      <a:pPr latinLnBrk="1"/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선언 부분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 선언 부분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None</a:t>
                      </a:r>
                    </a:p>
                    <a:p>
                      <a:pPr latinLnBrk="1"/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메인 코드 부분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turtle.Turtle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myT.shape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('turtle’)</a:t>
                      </a:r>
                    </a:p>
                    <a:p>
                      <a:pPr latinLnBrk="1"/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4) :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myT.forward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(200)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myT.right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(90)</a:t>
                      </a:r>
                    </a:p>
                    <a:p>
                      <a:pPr latinLnBrk="1"/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turtle.done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간이 계산기</a:t>
            </a:r>
            <a:endParaRPr lang="en-US" altLang="ko-KR" dirty="0"/>
          </a:p>
          <a:p>
            <a:pPr lvl="1"/>
            <a:r>
              <a:rPr lang="ko-KR" altLang="en-US" dirty="0"/>
              <a:t>숫자 </a:t>
            </a:r>
            <a:r>
              <a:rPr lang="en-US" altLang="ko-KR" dirty="0"/>
              <a:t>2</a:t>
            </a:r>
            <a:r>
              <a:rPr lang="ko-KR" altLang="en-US" dirty="0"/>
              <a:t>개를 입력해 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등을 연산하는 간이 계산기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5348B6-0DF8-44EA-246B-8043AEFF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2408886"/>
            <a:ext cx="6810375" cy="24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D5E7-05C9-0045-CE61-D3CD5E24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E6E5-B200-4245-BA45-7697A7C44C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구현할 기능 계획</a:t>
            </a:r>
            <a:endParaRPr lang="en-US" altLang="ko-KR" dirty="0"/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1 : </a:t>
            </a:r>
            <a:r>
              <a:rPr lang="ko-KR" altLang="en-US" dirty="0"/>
              <a:t>마우스 왼쪽 버튼을 누르면 거북이가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          </a:t>
            </a:r>
            <a:r>
              <a:rPr lang="ko-KR" altLang="en-US" dirty="0"/>
              <a:t>클릭한 지점까지 임의의 색상으로 선을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          </a:t>
            </a:r>
            <a:r>
              <a:rPr lang="ko-KR" altLang="en-US" dirty="0"/>
              <a:t>그리면서 따라오도록 함</a:t>
            </a:r>
            <a:endParaRPr lang="en-US" altLang="ko-KR" dirty="0"/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2 : </a:t>
            </a:r>
            <a:r>
              <a:rPr lang="ko-KR" altLang="en-US" dirty="0"/>
              <a:t>마우스 오른쪽 버튼을 누르면 거북이가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          </a:t>
            </a:r>
            <a:r>
              <a:rPr lang="ko-KR" altLang="en-US" dirty="0"/>
              <a:t>클릭 한 지점까지 선을 그리지 않고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          </a:t>
            </a:r>
            <a:r>
              <a:rPr lang="ko-KR" altLang="en-US" dirty="0"/>
              <a:t>이동만 하도록 함</a:t>
            </a:r>
            <a:endParaRPr lang="en-US" altLang="ko-KR" dirty="0"/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3 : </a:t>
            </a:r>
            <a:r>
              <a:rPr lang="ko-KR" altLang="en-US" dirty="0"/>
              <a:t>마우스 가운데 버튼을 누르면 거북이가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          </a:t>
            </a:r>
            <a:r>
              <a:rPr lang="ko-KR" altLang="en-US" dirty="0"/>
              <a:t>임의로 크기를 확대 또는 축소함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8F7C34-EBC8-6AFD-D979-02DA546A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1" y="1258455"/>
            <a:ext cx="3151909" cy="31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D5E7-05C9-0045-CE61-D3CD5E24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E6E5-B200-4245-BA45-7697A7C44C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 준비</a:t>
            </a:r>
            <a:endParaRPr lang="en-US" altLang="ko-KR" dirty="0"/>
          </a:p>
          <a:p>
            <a:pPr lvl="1"/>
            <a:r>
              <a:rPr lang="ko-KR" altLang="en-US" dirty="0"/>
              <a:t>선 두께</a:t>
            </a:r>
            <a:r>
              <a:rPr lang="en-US" altLang="ko-KR" dirty="0"/>
              <a:t>: </a:t>
            </a:r>
            <a:r>
              <a:rPr lang="en-US" altLang="ko-KR" dirty="0" err="1"/>
              <a:t>pSize</a:t>
            </a:r>
            <a:endParaRPr lang="en-US" altLang="ko-KR" dirty="0"/>
          </a:p>
          <a:p>
            <a:pPr lvl="1"/>
            <a:r>
              <a:rPr lang="ko-KR" altLang="en-US" dirty="0"/>
              <a:t>거북이의 크기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tSize</a:t>
            </a:r>
            <a:endParaRPr lang="en-US" altLang="ko-KR" dirty="0"/>
          </a:p>
          <a:p>
            <a:pPr lvl="1"/>
            <a:r>
              <a:rPr lang="ko-KR" altLang="en-US" dirty="0"/>
              <a:t>색상 표현</a:t>
            </a:r>
            <a:r>
              <a:rPr lang="en-US" altLang="ko-KR" dirty="0"/>
              <a:t>: r(</a:t>
            </a:r>
            <a:r>
              <a:rPr lang="ko-KR" altLang="en-US" dirty="0"/>
              <a:t>빨강</a:t>
            </a:r>
            <a:r>
              <a:rPr lang="en-US" altLang="ko-KR" dirty="0"/>
              <a:t>), g(</a:t>
            </a:r>
            <a:r>
              <a:rPr lang="ko-KR" altLang="en-US" dirty="0"/>
              <a:t>초록</a:t>
            </a:r>
            <a:r>
              <a:rPr lang="en-US" altLang="ko-KR" dirty="0"/>
              <a:t>), b(</a:t>
            </a:r>
            <a:r>
              <a:rPr lang="ko-KR" altLang="en-US" dirty="0"/>
              <a:t>파랑</a:t>
            </a:r>
            <a:r>
              <a:rPr lang="en-US" altLang="ko-KR" dirty="0"/>
              <a:t>) </a:t>
            </a:r>
            <a:r>
              <a:rPr lang="ko-KR" altLang="en-US" dirty="0"/>
              <a:t>→ 세 줄로 나눠 써도 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A86A7-C55B-1BB2-1E0E-37255F27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326038"/>
            <a:ext cx="2238375" cy="1005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BD495A-B183-73AF-427A-A402CBF0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964" y="2281713"/>
            <a:ext cx="1333500" cy="14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D5E7-05C9-0045-CE61-D3CD5E24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E6E5-B200-4245-BA45-7697A7C44C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1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왼쪽 버튼을 누르면 거북이가 클릭한 지점까지 임의의 색상으로 선을 그리면서 따라오도록 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2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오른쪽 버튼을 누르면 거북이가 클릭한 지점까지 선을 그리지 않고 이동만 하도록 하는 함수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86A0CE-8F44-35A2-7935-6B6A65B6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86" y="1628800"/>
            <a:ext cx="2225601" cy="1373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CB2164-80C9-2902-3413-7CDD37958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3699030"/>
            <a:ext cx="2649682" cy="10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D5E7-05C9-0045-CE61-D3CD5E24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E6E5-B200-4245-BA45-7697A7C44C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3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가운데 버튼을 누르면 거북이가 임의로 크기를 확대 또는 축소하는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802BB7-B462-65C9-CA96-B63BF927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6" y="1583795"/>
            <a:ext cx="3134591" cy="20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D5E7-05C9-0045-CE61-D3CD5E24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E6E5-B200-4245-BA45-7697A7C44C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 완성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C7B964-970B-D5D7-EE9D-F7D4B92F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93701"/>
              </p:ext>
            </p:extLst>
          </p:nvPr>
        </p:nvGraphicFramePr>
        <p:xfrm>
          <a:off x="1826695" y="1385219"/>
          <a:ext cx="5445605" cy="4699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4995555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426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Code02-07.py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348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turtle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random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screenLeftClick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global r, g, b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turtle.pencolor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((r, g, b))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turtle.pendown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turtle.goto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x,y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screenRightClick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turtle.penup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turtle.goto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screenMidClick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global r, g, b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tSize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random.randrange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(1,10)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turtle.shapesize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tSize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D5E7-05C9-0045-CE61-D3CD5E24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E6E5-B200-4245-BA45-7697A7C44C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 완성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CF52D04-A09D-1A40-BF24-A0785DC77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20604"/>
              </p:ext>
            </p:extLst>
          </p:nvPr>
        </p:nvGraphicFramePr>
        <p:xfrm>
          <a:off x="1916705" y="1409986"/>
          <a:ext cx="5310590" cy="4809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61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4873975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423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random.random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g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random.random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b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random.random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pSize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 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r, g, b = 0.0, 0.0, 0.0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메인 코드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turtle.title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거북이로 그림 그리기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turtle.shape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('turtle’)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turtle.pensize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pSize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turtle.onscreenclick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screenLeftClick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1)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turtle.onscreenclick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screenMidClick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2)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turtle.onscreenclick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screenRightClick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3)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turtle.done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9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D5E7-05C9-0045-CE61-D3CD5E24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E6E5-B200-4245-BA45-7697A7C44C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 완성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2445F4-AE5C-98C3-4774-EAFE6865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1" y="2081360"/>
            <a:ext cx="2856005" cy="27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5DEAF-003E-99D4-B8D1-581301E5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B22F8-B7BF-D900-9D50-A6708C136B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 완성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95EA5-E94A-DE96-1DF1-DEB02381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" y="1943835"/>
            <a:ext cx="7098085" cy="20363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87A354-FCC6-E1FE-845C-0A2FB51C1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08" y="4305420"/>
            <a:ext cx="6483584" cy="9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 err="1"/>
              <a:t>터틀</a:t>
            </a:r>
            <a:r>
              <a:rPr lang="ko-KR" altLang="en-US" dirty="0"/>
              <a:t> 그래픽</a:t>
            </a:r>
            <a:endParaRPr lang="en-US" altLang="ko-KR" dirty="0"/>
          </a:p>
          <a:p>
            <a:pPr lvl="1"/>
            <a:r>
              <a:rPr lang="ko-KR" altLang="en-US" dirty="0"/>
              <a:t>마우스로 거북이 커서를 움직여 재미있는 그림을 그리는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270CA-6838-9ABB-DB99-8DDDCDC4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32" y="2048847"/>
            <a:ext cx="3164137" cy="33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0AE7-4BAC-3186-D932-F4E21A3A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571FC-4C1B-7911-529C-A3A02EF8A3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 준비</a:t>
            </a:r>
            <a:endParaRPr lang="en-US" altLang="ko-KR" dirty="0"/>
          </a:p>
          <a:p>
            <a:pPr lvl="1"/>
            <a:r>
              <a:rPr lang="en-US" altLang="ko-KR" dirty="0"/>
              <a:t>=(</a:t>
            </a:r>
            <a:r>
              <a:rPr lang="ko-KR" altLang="en-US" dirty="0"/>
              <a:t>부등호</a:t>
            </a:r>
            <a:r>
              <a:rPr lang="en-US" altLang="ko-KR" dirty="0"/>
              <a:t>)</a:t>
            </a:r>
            <a:r>
              <a:rPr lang="ko-KR" altLang="en-US" dirty="0"/>
              <a:t>는 ‘오른쪽의 것을 왼쪽으로 </a:t>
            </a:r>
            <a:r>
              <a:rPr lang="ko-KR" altLang="en-US" dirty="0" err="1"/>
              <a:t>넣어라’는</a:t>
            </a:r>
            <a:r>
              <a:rPr lang="ko-KR" altLang="en-US" dirty="0"/>
              <a:t> 의미의 대입 연산자</a:t>
            </a:r>
            <a:endParaRPr lang="en-US" altLang="ko-KR" dirty="0"/>
          </a:p>
          <a:p>
            <a:pPr lvl="1"/>
            <a:r>
              <a:rPr lang="ko-KR" altLang="en-US" dirty="0"/>
              <a:t>내부적으로는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그릇이 생겨 </a:t>
            </a:r>
            <a:r>
              <a:rPr lang="en-US" altLang="ko-KR" dirty="0"/>
              <a:t>a </a:t>
            </a:r>
            <a:r>
              <a:rPr lang="ko-KR" altLang="en-US" dirty="0"/>
              <a:t>그릇에는 </a:t>
            </a:r>
            <a:r>
              <a:rPr lang="en-US" altLang="ko-KR" dirty="0"/>
              <a:t>100</a:t>
            </a:r>
            <a:r>
              <a:rPr lang="ko-KR" altLang="en-US" dirty="0"/>
              <a:t>이</a:t>
            </a:r>
            <a:r>
              <a:rPr lang="en-US" altLang="ko-KR" dirty="0"/>
              <a:t>, b </a:t>
            </a:r>
            <a:r>
              <a:rPr lang="ko-KR" altLang="en-US" dirty="0"/>
              <a:t>그릇에는 </a:t>
            </a:r>
            <a:r>
              <a:rPr lang="en-US" altLang="ko-KR" dirty="0"/>
              <a:t>50</a:t>
            </a:r>
            <a:r>
              <a:rPr lang="ko-KR" altLang="en-US" dirty="0"/>
              <a:t>이 담긴 상태</a:t>
            </a:r>
            <a:endParaRPr lang="en-US" altLang="ko-KR" dirty="0"/>
          </a:p>
          <a:p>
            <a:pPr marL="357188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→ 프로그래밍 언어에서 그릇과 같은 역할을 하는 것이 바로 변수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889F0-D8D1-AFA8-C9B9-4EEFDF12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3068960"/>
            <a:ext cx="5762232" cy="251391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417206" y="3669027"/>
            <a:ext cx="2124074" cy="1650183"/>
            <a:chOff x="6417206" y="3669027"/>
            <a:chExt cx="2124074" cy="19138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CFE57DB-5BDD-EA91-832D-AE66E8DBE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7206" y="3766778"/>
              <a:ext cx="1609725" cy="18161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B4780F5-7BF2-4513-6489-1EC73A39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2580" y="3669027"/>
              <a:ext cx="1028700" cy="148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0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8D990-4E68-3E71-449A-714E04F7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D82AA-EED8-99A7-CB56-7A62E4B003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사칙 연산 기능 구현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endParaRPr lang="en-US" altLang="ko-KR" dirty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그릇의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b </a:t>
            </a:r>
            <a:r>
              <a:rPr lang="ko-KR" altLang="en-US" dirty="0"/>
              <a:t>그릇의 </a:t>
            </a:r>
            <a:r>
              <a:rPr lang="en-US" altLang="ko-KR" dirty="0"/>
              <a:t>50</a:t>
            </a:r>
            <a:r>
              <a:rPr lang="ko-KR" altLang="en-US" dirty="0"/>
              <a:t>을 합쳐 새로운 </a:t>
            </a:r>
            <a:r>
              <a:rPr lang="en-US" altLang="ko-KR" dirty="0"/>
              <a:t>result </a:t>
            </a:r>
            <a:r>
              <a:rPr lang="ko-KR" altLang="en-US" dirty="0"/>
              <a:t>그릇에 들어간 상태가 됨</a:t>
            </a:r>
            <a:endParaRPr lang="en-US" altLang="ko-KR" dirty="0"/>
          </a:p>
          <a:p>
            <a:pPr lvl="2"/>
            <a:r>
              <a:rPr lang="ko-KR" altLang="en-US" dirty="0"/>
              <a:t>변수는 </a:t>
            </a:r>
            <a:r>
              <a:rPr lang="en-US" altLang="ko-KR" dirty="0"/>
              <a:t>result</a:t>
            </a:r>
            <a:r>
              <a:rPr lang="ko-KR" altLang="en-US" dirty="0"/>
              <a:t>에 값이 들어가더라도 </a:t>
            </a:r>
            <a:r>
              <a:rPr lang="en-US" altLang="ko-KR" dirty="0"/>
              <a:t>a, b</a:t>
            </a:r>
            <a:r>
              <a:rPr lang="ko-KR" altLang="en-US" dirty="0"/>
              <a:t>의 </a:t>
            </a:r>
            <a:r>
              <a:rPr lang="ko-KR" altLang="en-US" dirty="0" err="1"/>
              <a:t>변수값이</a:t>
            </a:r>
            <a:r>
              <a:rPr lang="ko-KR" altLang="en-US" dirty="0"/>
              <a:t> 그대로 남음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058F9-7E3E-9F77-F641-73D01D5F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63" y="3144173"/>
            <a:ext cx="2493818" cy="28002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559E9D-1F89-0D3A-2440-078F895F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1" y="2828934"/>
            <a:ext cx="3520083" cy="30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481CC-3FF7-4697-61E6-30B03947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71C8B-FF0E-F9DC-D1D0-2086285452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3293364" cy="5669959"/>
          </a:xfrm>
        </p:spPr>
        <p:txBody>
          <a:bodyPr/>
          <a:lstStyle/>
          <a:p>
            <a:r>
              <a:rPr lang="ko-KR" altLang="en-US" dirty="0"/>
              <a:t>사칙 연산 기능 구현</a:t>
            </a:r>
            <a:endParaRPr lang="en-US" altLang="ko-KR" dirty="0"/>
          </a:p>
          <a:p>
            <a:pPr lvl="1"/>
            <a:r>
              <a:rPr lang="ko-KR" altLang="en-US" dirty="0"/>
              <a:t>더한 결과 출력</a:t>
            </a:r>
            <a:endParaRPr lang="en-US" altLang="ko-KR" dirty="0"/>
          </a:p>
          <a:p>
            <a:pPr lvl="2"/>
            <a:r>
              <a:rPr lang="en-US" altLang="ko-KR" dirty="0"/>
              <a:t>result </a:t>
            </a:r>
            <a:r>
              <a:rPr lang="ko-KR" altLang="en-US" dirty="0"/>
              <a:t>그릇의 내용만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CBA29-678D-61FD-A30D-711484C51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158"/>
          <a:stretch/>
        </p:blipFill>
        <p:spPr>
          <a:xfrm>
            <a:off x="566555" y="2348881"/>
            <a:ext cx="2652132" cy="260991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0E20F62-39BB-2FA9-51C2-16FBE56CF3D3}"/>
              </a:ext>
            </a:extLst>
          </p:cNvPr>
          <p:cNvSpPr txBox="1">
            <a:spLocks/>
          </p:cNvSpPr>
          <p:nvPr/>
        </p:nvSpPr>
        <p:spPr>
          <a:xfrm>
            <a:off x="2951821" y="1493785"/>
            <a:ext cx="5315125" cy="566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dirty="0"/>
              <a:t>result </a:t>
            </a:r>
            <a:r>
              <a:rPr lang="ko-KR" altLang="en-US" dirty="0"/>
              <a:t>그릇의 내용과</a:t>
            </a:r>
            <a:r>
              <a:rPr lang="en-US" altLang="ko-KR" dirty="0"/>
              <a:t> </a:t>
            </a:r>
            <a:r>
              <a:rPr lang="ko-KR" altLang="en-US" dirty="0"/>
              <a:t>계산식도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0C500C-B44E-A188-EB4B-2ABD4AF3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16" y="2238655"/>
            <a:ext cx="2345826" cy="27205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9FF39D-5A0C-5F34-994C-2B48646B5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155" y="2338063"/>
            <a:ext cx="2927810" cy="23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3E97-ADCD-1F9E-8D92-22166F0A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27176-6B05-B255-1A09-A50B5D90AE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사칙 연산 기능 구현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AD5BD5-7802-D5CA-7650-8936A446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9" y="2489089"/>
            <a:ext cx="7557025" cy="18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609C9-7A75-E616-0CAA-F980721B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01A5D-21E1-6B23-B39E-1E3EEDB3D3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사칙 연산 기능 구현</a:t>
            </a:r>
            <a:endParaRPr lang="en-US" altLang="ko-KR" dirty="0"/>
          </a:p>
          <a:p>
            <a:pPr lvl="1"/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기능 구현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A247D-34DC-0B68-3DF8-5614DBD1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843225"/>
            <a:ext cx="5961176" cy="36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1463</Words>
  <Application>Microsoft Office PowerPoint</Application>
  <PresentationFormat>화면 슬라이드 쇼(4:3)</PresentationFormat>
  <Paragraphs>362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D2Coding</vt:lpstr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계산기 프로그램 기반 구축</vt:lpstr>
      <vt:lpstr>Section 02 계산기 프로그램 기반 구축</vt:lpstr>
      <vt:lpstr>Section 02 계산기 프로그램 기반 구축</vt:lpstr>
      <vt:lpstr>Section 02 계산기 프로그램 기반 구축</vt:lpstr>
      <vt:lpstr>Section 02 계산기 프로그램 기반 구축</vt:lpstr>
      <vt:lpstr>Section 02 계산기 프로그램 기반 구축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04 계산기 프로그램 확장</vt:lpstr>
      <vt:lpstr>Section 04 계산기 프로그램 확장</vt:lpstr>
      <vt:lpstr>Section 04 계산기 프로그램 확장</vt:lpstr>
      <vt:lpstr>Section 04 계산기 프로그램 확장</vt:lpstr>
      <vt:lpstr>Section 04 계산기 프로그램 확장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286</cp:revision>
  <dcterms:created xsi:type="dcterms:W3CDTF">2012-07-23T02:34:37Z</dcterms:created>
  <dcterms:modified xsi:type="dcterms:W3CDTF">2022-06-29T00:46:37Z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