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83"/>
  </p:notesMasterIdLst>
  <p:sldIdLst>
    <p:sldId id="329" r:id="rId2"/>
    <p:sldId id="367" r:id="rId3"/>
    <p:sldId id="328" r:id="rId4"/>
    <p:sldId id="377" r:id="rId5"/>
    <p:sldId id="378" r:id="rId6"/>
    <p:sldId id="488" r:id="rId7"/>
    <p:sldId id="489" r:id="rId8"/>
    <p:sldId id="490" r:id="rId9"/>
    <p:sldId id="491" r:id="rId10"/>
    <p:sldId id="493" r:id="rId11"/>
    <p:sldId id="494" r:id="rId12"/>
    <p:sldId id="495" r:id="rId13"/>
    <p:sldId id="496" r:id="rId14"/>
    <p:sldId id="498" r:id="rId15"/>
    <p:sldId id="499" r:id="rId16"/>
    <p:sldId id="500" r:id="rId17"/>
    <p:sldId id="501" r:id="rId18"/>
    <p:sldId id="503" r:id="rId19"/>
    <p:sldId id="504" r:id="rId20"/>
    <p:sldId id="506" r:id="rId21"/>
    <p:sldId id="509" r:id="rId22"/>
    <p:sldId id="580" r:id="rId23"/>
    <p:sldId id="510" r:id="rId24"/>
    <p:sldId id="511" r:id="rId25"/>
    <p:sldId id="512" r:id="rId26"/>
    <p:sldId id="513" r:id="rId27"/>
    <p:sldId id="514" r:id="rId28"/>
    <p:sldId id="581" r:id="rId29"/>
    <p:sldId id="515" r:id="rId30"/>
    <p:sldId id="517" r:id="rId31"/>
    <p:sldId id="518" r:id="rId32"/>
    <p:sldId id="519" r:id="rId33"/>
    <p:sldId id="521" r:id="rId34"/>
    <p:sldId id="522" r:id="rId35"/>
    <p:sldId id="523" r:id="rId36"/>
    <p:sldId id="524" r:id="rId37"/>
    <p:sldId id="525" r:id="rId38"/>
    <p:sldId id="526" r:id="rId39"/>
    <p:sldId id="527" r:id="rId40"/>
    <p:sldId id="528" r:id="rId41"/>
    <p:sldId id="530" r:id="rId42"/>
    <p:sldId id="532" r:id="rId43"/>
    <p:sldId id="533" r:id="rId44"/>
    <p:sldId id="582" r:id="rId45"/>
    <p:sldId id="534" r:id="rId46"/>
    <p:sldId id="536" r:id="rId47"/>
    <p:sldId id="538" r:id="rId48"/>
    <p:sldId id="540" r:id="rId49"/>
    <p:sldId id="541" r:id="rId50"/>
    <p:sldId id="542" r:id="rId51"/>
    <p:sldId id="543" r:id="rId52"/>
    <p:sldId id="545" r:id="rId53"/>
    <p:sldId id="547" r:id="rId54"/>
    <p:sldId id="548" r:id="rId55"/>
    <p:sldId id="549" r:id="rId56"/>
    <p:sldId id="550" r:id="rId57"/>
    <p:sldId id="551" r:id="rId58"/>
    <p:sldId id="552" r:id="rId59"/>
    <p:sldId id="553" r:id="rId60"/>
    <p:sldId id="554" r:id="rId61"/>
    <p:sldId id="555" r:id="rId62"/>
    <p:sldId id="557" r:id="rId63"/>
    <p:sldId id="558" r:id="rId64"/>
    <p:sldId id="559" r:id="rId65"/>
    <p:sldId id="560" r:id="rId66"/>
    <p:sldId id="561" r:id="rId67"/>
    <p:sldId id="562" r:id="rId68"/>
    <p:sldId id="563" r:id="rId69"/>
    <p:sldId id="564" r:id="rId70"/>
    <p:sldId id="565" r:id="rId71"/>
    <p:sldId id="567" r:id="rId72"/>
    <p:sldId id="568" r:id="rId73"/>
    <p:sldId id="569" r:id="rId74"/>
    <p:sldId id="570" r:id="rId75"/>
    <p:sldId id="571" r:id="rId76"/>
    <p:sldId id="573" r:id="rId77"/>
    <p:sldId id="575" r:id="rId78"/>
    <p:sldId id="576" r:id="rId79"/>
    <p:sldId id="578" r:id="rId80"/>
    <p:sldId id="579" r:id="rId81"/>
    <p:sldId id="362" r:id="rId8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92" y="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7CE8B27-7A6A-4BAF-9C53-2EB598A9565C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8ACF835-E723-4D13-AA6D-94FBE750AD2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EA362A-439F-7401-3695-9BFC25802357}"/>
              </a:ext>
            </a:extLst>
          </p:cNvPr>
          <p:cNvSpPr/>
          <p:nvPr userDrawn="1"/>
        </p:nvSpPr>
        <p:spPr>
          <a:xfrm>
            <a:off x="0" y="0"/>
            <a:ext cx="400223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77C1C-530D-D8E4-1284-51B10F003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3" y="1448780"/>
            <a:ext cx="2817357" cy="3915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127427-DD2C-11E3-4DB4-C92F8D4325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6965" y="2258870"/>
            <a:ext cx="4410490" cy="1089632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BF68B12-AC96-3A95-0654-DCD3395CAA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7467" y="3654025"/>
            <a:ext cx="4274842" cy="480053"/>
          </a:xfrm>
        </p:spPr>
        <p:txBody>
          <a:bodyPr>
            <a:normAutofit/>
          </a:bodyPr>
          <a:lstStyle>
            <a:lvl1pPr marL="0" indent="0">
              <a:buNone/>
              <a:defRPr sz="2000" spc="-3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PART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파트명</a:t>
            </a:r>
            <a:endParaRPr lang="en-US" altLang="ko-KR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54321C05-52AF-BCDB-3928-7DDDBEBD88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467" y="4134078"/>
            <a:ext cx="4274842" cy="660916"/>
          </a:xfrm>
        </p:spPr>
        <p:txBody>
          <a:bodyPr>
            <a:noAutofit/>
          </a:bodyPr>
          <a:lstStyle>
            <a:lvl1pPr marL="0" indent="0">
              <a:buNone/>
              <a:defRPr sz="2400" spc="-30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CHAPTER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챕터명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8688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EA362A-439F-7401-3695-9BFC25802357}"/>
              </a:ext>
            </a:extLst>
          </p:cNvPr>
          <p:cNvSpPr/>
          <p:nvPr userDrawn="1"/>
        </p:nvSpPr>
        <p:spPr>
          <a:xfrm>
            <a:off x="0" y="0"/>
            <a:ext cx="400223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77C1C-530D-D8E4-1284-51B10F003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5" y="893878"/>
            <a:ext cx="2817357" cy="5070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127427-DD2C-11E3-4DB4-C92F8D4325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6966" y="1928834"/>
            <a:ext cx="4410490" cy="1419668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BF68B12-AC96-3A95-0654-DCD3395CAA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7468" y="3789043"/>
            <a:ext cx="4274842" cy="480053"/>
          </a:xfrm>
        </p:spPr>
        <p:txBody>
          <a:bodyPr>
            <a:normAutofit/>
          </a:bodyPr>
          <a:lstStyle>
            <a:lvl1pPr marL="0" indent="0">
              <a:buNone/>
              <a:defRPr sz="2667" spc="-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PART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파트명</a:t>
            </a:r>
            <a:endParaRPr lang="en-US" altLang="ko-KR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54321C05-52AF-BCDB-3928-7DDDBEBD88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468" y="4269095"/>
            <a:ext cx="4274842" cy="660916"/>
          </a:xfrm>
        </p:spPr>
        <p:txBody>
          <a:bodyPr>
            <a:noAutofit/>
          </a:bodyPr>
          <a:lstStyle>
            <a:lvl1pPr marL="0" indent="0">
              <a:buNone/>
              <a:defRPr sz="3200" spc="-40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CHAPTER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챕터명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7053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저작권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BC6CB981-A278-814B-ABD2-3DE2D9DE14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489316"/>
            <a:ext cx="9143999" cy="5027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2667" b="0" spc="-20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IT </a:t>
            </a:r>
            <a:r>
              <a:rPr lang="en-US" altLang="ko-KR" sz="2667" b="0" spc="-200" dirty="0" err="1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CookBook</a:t>
            </a:r>
            <a:r>
              <a:rPr lang="en-US" altLang="ko-KR" sz="2667" b="0" spc="-20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667" b="0" spc="-20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 데이터 분석 </a:t>
            </a:r>
            <a:r>
              <a:rPr lang="en-US" altLang="ko-KR" sz="2667" b="0" spc="-20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 Beginner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DB09CF2-2E30-D647-D245-06258A020757}"/>
              </a:ext>
            </a:extLst>
          </p:cNvPr>
          <p:cNvSpPr txBox="1"/>
          <p:nvPr userDrawn="1"/>
        </p:nvSpPr>
        <p:spPr>
          <a:xfrm>
            <a:off x="2" y="2648913"/>
            <a:ext cx="9143998" cy="1479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defRPr/>
            </a:pPr>
            <a:endParaRPr lang="en-US" altLang="ko-KR" sz="1333" dirty="0">
              <a:solidFill>
                <a:srgbClr val="222222"/>
              </a:solidFill>
              <a:latin typeface="+mn-lt"/>
            </a:endParaRPr>
          </a:p>
          <a:p>
            <a:pPr algn="ctr">
              <a:defRPr/>
            </a:pPr>
            <a:r>
              <a:rPr lang="en-US" altLang="ko-KR" sz="1867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[</a:t>
            </a:r>
            <a:r>
              <a:rPr lang="ko-KR" altLang="en-US" sz="1867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강의교안 이용 안내</a:t>
            </a:r>
            <a:r>
              <a:rPr lang="en-US" altLang="ko-KR" sz="1867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]</a:t>
            </a:r>
          </a:p>
          <a:p>
            <a:pPr algn="ctr">
              <a:defRPr/>
            </a:pPr>
            <a:endParaRPr lang="en-US" altLang="ko-KR" sz="1333" dirty="0">
              <a:solidFill>
                <a:prstClr val="black"/>
              </a:solidFill>
              <a:latin typeface="+mn-lt"/>
            </a:endParaRPr>
          </a:p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ko-KR" altLang="en-US" sz="1867" spc="-133" dirty="0">
                <a:solidFill>
                  <a:prstClr val="black"/>
                </a:solidFill>
                <a:latin typeface="+mn-lt"/>
              </a:rPr>
              <a:t>본 강의교안의 저작권은 </a:t>
            </a:r>
            <a:r>
              <a:rPr lang="ko-KR" altLang="en-US" sz="1867" b="1" spc="-133" dirty="0">
                <a:solidFill>
                  <a:prstClr val="black"/>
                </a:solidFill>
                <a:latin typeface="+mn-lt"/>
              </a:rPr>
              <a:t>우재남</a:t>
            </a:r>
            <a:r>
              <a:rPr lang="ko-KR" altLang="en-US" sz="1867" spc="-133" dirty="0">
                <a:solidFill>
                  <a:prstClr val="black"/>
                </a:solidFill>
                <a:latin typeface="+mn-lt"/>
              </a:rPr>
              <a:t>과 </a:t>
            </a:r>
            <a:r>
              <a:rPr lang="ko-KR" altLang="en-US" sz="1867" b="1" spc="-133" dirty="0" err="1">
                <a:solidFill>
                  <a:prstClr val="black"/>
                </a:solidFill>
                <a:latin typeface="+mn-lt"/>
              </a:rPr>
              <a:t>한빛아카데미㈜</a:t>
            </a:r>
            <a:r>
              <a:rPr lang="ko-KR" altLang="en-US" sz="1867" spc="-133" dirty="0" err="1">
                <a:solidFill>
                  <a:prstClr val="black"/>
                </a:solidFill>
                <a:latin typeface="+mn-lt"/>
              </a:rPr>
              <a:t>에</a:t>
            </a:r>
            <a:r>
              <a:rPr lang="ko-KR" altLang="en-US" sz="1867" spc="-133" dirty="0">
                <a:solidFill>
                  <a:prstClr val="black"/>
                </a:solidFill>
                <a:latin typeface="+mn-lt"/>
              </a:rPr>
              <a:t> 있습니다</a:t>
            </a:r>
            <a:r>
              <a:rPr lang="en-US" altLang="ko-KR" sz="1867" spc="-133" dirty="0">
                <a:solidFill>
                  <a:prstClr val="black"/>
                </a:solidFill>
                <a:latin typeface="+mn-lt"/>
              </a:rPr>
              <a:t>.</a:t>
            </a:r>
          </a:p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ko-KR" altLang="en-US" sz="1867" spc="-133" dirty="0">
                <a:solidFill>
                  <a:prstClr val="black"/>
                </a:solidFill>
                <a:latin typeface="+mn-lt"/>
              </a:rPr>
              <a:t>이 자료는 강의 보조자료로 제공되는 것으로</a:t>
            </a:r>
            <a:r>
              <a:rPr lang="en-US" altLang="ko-KR" sz="1867" spc="-133" dirty="0">
                <a:solidFill>
                  <a:prstClr val="black"/>
                </a:solidFill>
                <a:latin typeface="+mn-lt"/>
              </a:rPr>
              <a:t>, </a:t>
            </a:r>
            <a:r>
              <a:rPr lang="ko-KR" altLang="en-US" sz="1867" spc="-133" dirty="0" smtClean="0">
                <a:solidFill>
                  <a:prstClr val="black"/>
                </a:solidFill>
                <a:latin typeface="+mn-lt"/>
              </a:rPr>
              <a:t>무단 전재</a:t>
            </a:r>
            <a:r>
              <a:rPr lang="ko-KR" altLang="en-US" sz="1867" spc="-133" baseline="0" dirty="0" smtClean="0">
                <a:solidFill>
                  <a:prstClr val="black"/>
                </a:solidFill>
                <a:latin typeface="+mn-lt"/>
              </a:rPr>
              <a:t> 및 배포를 금합니다</a:t>
            </a:r>
            <a:r>
              <a:rPr lang="en-US" altLang="ko-KR" sz="1867" spc="-133" baseline="0" dirty="0" smtClean="0">
                <a:solidFill>
                  <a:prstClr val="black"/>
                </a:solidFill>
                <a:latin typeface="+mn-lt"/>
              </a:rPr>
              <a:t>.</a:t>
            </a:r>
            <a:endParaRPr lang="en-US" altLang="ko-KR" sz="1867" spc="-133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D0FB39F7-9A65-D73B-D193-4DAB1CC6248E}"/>
              </a:ext>
            </a:extLst>
          </p:cNvPr>
          <p:cNvSpPr/>
          <p:nvPr userDrawn="1"/>
        </p:nvSpPr>
        <p:spPr>
          <a:xfrm>
            <a:off x="323057" y="434276"/>
            <a:ext cx="8497887" cy="6055064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>
            <a:extLst>
              <a:ext uri="{FF2B5EF4-FFF2-40B4-BE49-F238E27FC236}">
                <a16:creationId xmlns:a16="http://schemas.microsoft.com/office/drawing/2014/main" id="{BA6DE87D-1B1B-44CB-E725-BF05BF4517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6400" y="5529234"/>
            <a:ext cx="1591200" cy="3300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1511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7002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l">
              <a:spcBef>
                <a:spcPct val="20000"/>
              </a:spcBef>
            </a:pPr>
            <a:r>
              <a:rPr lang="ko-KR" altLang="en-US" sz="3200" spc="-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학습 목표</a:t>
            </a:r>
            <a:endParaRPr lang="ko-KR" altLang="en-US" sz="3200" spc="-400" dirty="0">
              <a:solidFill>
                <a:srgbClr val="8B333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549347"/>
            <a:ext cx="733425" cy="31024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4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7"/>
            <a:ext cx="8963994" cy="5669959"/>
          </a:xfrm>
        </p:spPr>
        <p:txBody>
          <a:bodyPr>
            <a:normAutofit/>
          </a:bodyPr>
          <a:lstStyle>
            <a:lvl1pPr marL="474121" indent="-349242">
              <a:lnSpc>
                <a:spcPct val="120000"/>
              </a:lnSpc>
              <a:buClr>
                <a:srgbClr val="7030A0"/>
              </a:buClr>
              <a:buSzPct val="130000"/>
              <a:buFont typeface="Wingdings" panose="05000000000000000000" pitchFamily="2" charset="2"/>
              <a:buChar char="§"/>
              <a:defRPr sz="2667" b="1"/>
            </a:lvl1pPr>
            <a:lvl2pPr marL="713300" indent="-237061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2133"/>
            </a:lvl2pPr>
            <a:lvl3pPr marL="960943" indent="-247644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867"/>
            </a:lvl3pPr>
            <a:lvl4pPr marL="1198003" indent="-237061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600"/>
            </a:lvl4pPr>
            <a:lvl5pPr marL="1437181" indent="-239178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333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5D5EA4-C393-75DD-49EC-D02396089A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151" y="3352800"/>
            <a:ext cx="3444699" cy="308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1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8622"/>
            <a:ext cx="9144000" cy="690471"/>
          </a:xfrm>
          <a:prstGeom prst="rect">
            <a:avLst/>
          </a:prstGeom>
          <a:solidFill>
            <a:srgbClr val="F6F983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4267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549347"/>
            <a:ext cx="733425" cy="3359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4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1" y="128635"/>
            <a:ext cx="7785100" cy="474663"/>
          </a:xfrm>
        </p:spPr>
        <p:txBody>
          <a:bodyPr>
            <a:noAutofit/>
          </a:bodyPr>
          <a:lstStyle>
            <a:lvl1pPr algn="l">
              <a:defRPr sz="2933" b="1" spc="-133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7"/>
            <a:ext cx="8963994" cy="5669959"/>
          </a:xfrm>
        </p:spPr>
        <p:txBody>
          <a:bodyPr>
            <a:normAutofit/>
          </a:bodyPr>
          <a:lstStyle>
            <a:lvl1pPr marL="474121" indent="-349242">
              <a:lnSpc>
                <a:spcPct val="120000"/>
              </a:lnSpc>
              <a:buClr>
                <a:srgbClr val="FFE45B"/>
              </a:buClr>
              <a:buSzPct val="130000"/>
              <a:buFont typeface="Wingdings" panose="05000000000000000000" pitchFamily="2" charset="2"/>
              <a:buChar char="§"/>
              <a:defRPr sz="2667" b="1"/>
            </a:lvl1pPr>
            <a:lvl2pPr marL="713300" indent="-237061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2133"/>
            </a:lvl2pPr>
            <a:lvl3pPr marL="960943" indent="-247644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867"/>
            </a:lvl3pPr>
            <a:lvl4pPr marL="1198003" indent="-237061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600"/>
            </a:lvl4pPr>
            <a:lvl5pPr marL="1437181" indent="-239178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333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417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1" y="6525347"/>
            <a:ext cx="8756650" cy="280047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2400"/>
          </a:p>
        </p:txBody>
      </p:sp>
      <p:sp>
        <p:nvSpPr>
          <p:cNvPr id="4" name="TextBox 3"/>
          <p:cNvSpPr txBox="1"/>
          <p:nvPr userDrawn="1"/>
        </p:nvSpPr>
        <p:spPr>
          <a:xfrm>
            <a:off x="2324276" y="2515993"/>
            <a:ext cx="45160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333" b="1" i="0" dirty="0">
                <a:solidFill>
                  <a:schemeClr val="accent4"/>
                </a:solidFill>
                <a:latin typeface="+mn-lt"/>
              </a:rPr>
              <a:t>Thank You</a:t>
            </a:r>
            <a:endParaRPr lang="ko-KR" altLang="en-US" sz="5333" b="1" i="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99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643689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4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6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6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343829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2022-06-29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03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847E249-A1FA-86D4-7A5F-70674A6822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PART 01 </a:t>
            </a:r>
            <a:r>
              <a:rPr lang="ko-KR" altLang="en-US" dirty="0"/>
              <a:t>파이썬 </a:t>
            </a:r>
            <a:r>
              <a:rPr lang="ko-KR" altLang="en-US" dirty="0" err="1"/>
              <a:t>리부트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DDC28BD-3B2E-DE22-0F6D-B218A59692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77466" y="4134078"/>
            <a:ext cx="4633529" cy="660916"/>
          </a:xfrm>
        </p:spPr>
        <p:txBody>
          <a:bodyPr/>
          <a:lstStyle/>
          <a:p>
            <a:r>
              <a:rPr lang="en-US" altLang="ko-KR" dirty="0"/>
              <a:t>CHAPTER 04 </a:t>
            </a:r>
            <a:endParaRPr lang="en-US" altLang="ko-KR" dirty="0" smtClean="0"/>
          </a:p>
          <a:p>
            <a:r>
              <a:rPr lang="ko-KR" altLang="en-US" dirty="0" smtClean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4391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 활용</a:t>
            </a:r>
            <a:endParaRPr lang="en-US" altLang="ko-KR" dirty="0"/>
          </a:p>
          <a:p>
            <a:pPr lvl="1"/>
            <a:r>
              <a:rPr lang="ko-KR" altLang="en-US" dirty="0"/>
              <a:t>먼저 빈 리스트를 만들고 리스트명</a:t>
            </a:r>
            <a:r>
              <a:rPr lang="en-US" altLang="ko-KR" dirty="0"/>
              <a:t>.append(</a:t>
            </a:r>
            <a:r>
              <a:rPr lang="ko-KR" altLang="en-US" dirty="0"/>
              <a:t>값</a:t>
            </a:r>
            <a:r>
              <a:rPr lang="en-US" altLang="ko-KR" dirty="0"/>
              <a:t>) </a:t>
            </a:r>
            <a:r>
              <a:rPr lang="ko-KR" altLang="en-US" dirty="0"/>
              <a:t>함수로 리스트에 항목을 </a:t>
            </a:r>
            <a:r>
              <a:rPr lang="ko-KR" altLang="en-US" dirty="0" smtClean="0"/>
              <a:t>하나씩</a:t>
            </a:r>
            <a:r>
              <a:rPr lang="en-US" altLang="ko-KR" dirty="0"/>
              <a:t> </a:t>
            </a:r>
            <a:r>
              <a:rPr lang="ko-KR" altLang="en-US" dirty="0" smtClean="0"/>
              <a:t>추가할 </a:t>
            </a:r>
            <a:r>
              <a:rPr lang="ko-KR" altLang="en-US" dirty="0"/>
              <a:t>수 </a:t>
            </a:r>
            <a:r>
              <a:rPr lang="ko-KR" altLang="en-US" dirty="0" smtClean="0"/>
              <a:t>있음</a:t>
            </a:r>
            <a:endParaRPr lang="ko-KR" altLang="en-US" sz="1800" b="0" i="0" u="none" strike="noStrike" baseline="0" dirty="0">
              <a:solidFill>
                <a:srgbClr val="000000"/>
              </a:solidFill>
              <a:latin typeface="HHHOAY+YDVYMjO1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593" y="2743200"/>
            <a:ext cx="4665624" cy="279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9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 활용</a:t>
            </a:r>
            <a:endParaRPr lang="en-US" altLang="ko-KR" dirty="0"/>
          </a:p>
          <a:p>
            <a:pPr lvl="1"/>
            <a:r>
              <a:rPr lang="ko-KR" altLang="en-US" dirty="0"/>
              <a:t>항목이 </a:t>
            </a:r>
            <a:r>
              <a:rPr lang="en-US" altLang="ko-KR" dirty="0"/>
              <a:t>100</a:t>
            </a:r>
            <a:r>
              <a:rPr lang="ko-KR" altLang="en-US" dirty="0"/>
              <a:t>개와 같이 많은 리스트를 작성할 경우</a:t>
            </a:r>
            <a:r>
              <a:rPr lang="en-US" altLang="ko-KR" dirty="0"/>
              <a:t>, append() </a:t>
            </a:r>
            <a:r>
              <a:rPr lang="ko-KR" altLang="en-US" dirty="0"/>
              <a:t>함수와 함께 </a:t>
            </a:r>
            <a:r>
              <a:rPr lang="en-US" altLang="ko-KR" dirty="0"/>
              <a:t>for </a:t>
            </a:r>
            <a:r>
              <a:rPr lang="ko-KR" altLang="en-US" dirty="0"/>
              <a:t>문을 활용하면 간단히 해결할 수 </a:t>
            </a:r>
            <a:r>
              <a:rPr lang="ko-KR" altLang="en-US" dirty="0" smtClean="0"/>
              <a:t>있음</a:t>
            </a:r>
            <a:endParaRPr lang="ko-KR" altLang="en-US" sz="1800" b="0" i="0" u="none" strike="noStrike" baseline="0" dirty="0">
              <a:solidFill>
                <a:srgbClr val="000000"/>
              </a:solidFill>
              <a:latin typeface="HHHOAY+YDVYMjO1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530" y="2606040"/>
            <a:ext cx="3775749" cy="229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2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 활용</a:t>
            </a:r>
            <a:endParaRPr lang="en-US" altLang="ko-KR" sz="1800" b="0" dirty="0">
              <a:solidFill>
                <a:srgbClr val="000000"/>
              </a:solidFill>
              <a:latin typeface="HHHOAY+YDVYMjO12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HHHOAY+YDVYMjO12"/>
              </a:rPr>
              <a:t>for</a:t>
            </a:r>
            <a:r>
              <a:rPr lang="ko-KR" altLang="en-US" dirty="0">
                <a:solidFill>
                  <a:srgbClr val="000000"/>
                </a:solidFill>
                <a:latin typeface="HHHOAY+YDVYMjO12"/>
              </a:rPr>
              <a:t> 문을 이용해서 리스트의 첨자가 순서대로 변할 </a:t>
            </a:r>
            <a:r>
              <a:rPr lang="ko-KR" altLang="en-US" dirty="0" smtClean="0">
                <a:solidFill>
                  <a:srgbClr val="000000"/>
                </a:solidFill>
                <a:latin typeface="HHHOAY+YDVYMjO12"/>
              </a:rPr>
              <a:t>수 있도록 할 수 있음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252" y="2394066"/>
            <a:ext cx="5403497" cy="265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70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930"/>
              <a:t>Section 02 </a:t>
            </a:r>
            <a:r>
              <a:rPr lang="ko-KR" altLang="en-US" sz="293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리스트 활용</a:t>
            </a:r>
          </a:p>
          <a:p>
            <a:pPr lvl="1">
              <a:defRPr/>
            </a:pPr>
            <a:r>
              <a:rPr lang="en-US" altLang="ko-KR">
                <a:solidFill>
                  <a:srgbClr val="000000"/>
                </a:solidFill>
                <a:latin typeface="HHHOAY+YDVYMjO12"/>
              </a:rPr>
              <a:t>for</a:t>
            </a:r>
            <a:r>
              <a:rPr lang="ko-KR" altLang="en-US">
                <a:solidFill>
                  <a:srgbClr val="000000"/>
                </a:solidFill>
                <a:latin typeface="HHHOAY+YDVYMjO12"/>
              </a:rPr>
              <a:t> 문을 이용해서 리스트의 첨자가 순서대로 변할 수 있도록 할 수 있음</a:t>
            </a:r>
            <a:endParaRPr lang="en-US" altLang="ko-KR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60485" y="2222428"/>
          <a:ext cx="5850651" cy="302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1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080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Code04-03.py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5721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08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09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10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11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aa = []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for i in range(0, 4)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aa.append(0)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hap = 0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for i in range(0, 4)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aa[i] = int(input(str(i + 1) + "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번째 숫자 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: " ))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hap = aa[0] + aa[1] + aa[2] + aa[3]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print("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합계 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==&gt; %d" % hap)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501693" y="2736700"/>
            <a:ext cx="3305935" cy="671183"/>
            <a:chOff x="2634489" y="1402687"/>
            <a:chExt cx="3876330" cy="1079302"/>
          </a:xfrm>
        </p:grpSpPr>
        <p:sp>
          <p:nvSpPr>
            <p:cNvPr id="10" name="직사각형 9"/>
            <p:cNvSpPr/>
            <p:nvPr/>
          </p:nvSpPr>
          <p:spPr>
            <a:xfrm>
              <a:off x="4060039" y="1607065"/>
              <a:ext cx="2450780" cy="5770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200" b="1">
                  <a:solidFill>
                    <a:schemeClr val="tx1"/>
                  </a:solidFill>
                </a:rPr>
                <a:t>항목 </a:t>
              </a:r>
              <a:r>
                <a:rPr lang="en-US" altLang="ko-KR" sz="1200" b="1">
                  <a:solidFill>
                    <a:schemeClr val="tx1"/>
                  </a:solidFill>
                </a:rPr>
                <a:t>4</a:t>
              </a:r>
              <a:r>
                <a:rPr lang="ko-KR" altLang="en-US" sz="1200" b="1">
                  <a:solidFill>
                    <a:schemeClr val="tx1"/>
                  </a:solidFill>
                </a:rPr>
                <a:t>개인 리스트 생성</a:t>
              </a: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2715451" y="1895602"/>
              <a:ext cx="132022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자유형: 도형 11"/>
            <p:cNvSpPr/>
            <p:nvPr/>
          </p:nvSpPr>
          <p:spPr>
            <a:xfrm>
              <a:off x="2634489" y="1402687"/>
              <a:ext cx="80963" cy="1079302"/>
            </a:xfrm>
            <a:custGeom>
              <a:avLst/>
              <a:gdLst>
                <a:gd name="connsiteX0" fmla="*/ 0 w 80963"/>
                <a:gd name="connsiteY0" fmla="*/ 0 h 492919"/>
                <a:gd name="connsiteX1" fmla="*/ 78581 w 80963"/>
                <a:gd name="connsiteY1" fmla="*/ 61912 h 492919"/>
                <a:gd name="connsiteX2" fmla="*/ 80963 w 80963"/>
                <a:gd name="connsiteY2" fmla="*/ 428625 h 492919"/>
                <a:gd name="connsiteX3" fmla="*/ 7144 w 80963"/>
                <a:gd name="connsiteY3" fmla="*/ 492919 h 49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963" h="492919">
                  <a:moveTo>
                    <a:pt x="0" y="0"/>
                  </a:moveTo>
                  <a:lnTo>
                    <a:pt x="78581" y="61912"/>
                  </a:lnTo>
                  <a:lnTo>
                    <a:pt x="80963" y="428625"/>
                  </a:lnTo>
                  <a:lnTo>
                    <a:pt x="7144" y="492919"/>
                  </a:lnTo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280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579868" y="3612028"/>
            <a:ext cx="3456916" cy="306458"/>
            <a:chOff x="2940001" y="1517474"/>
            <a:chExt cx="4702432" cy="229055"/>
          </a:xfrm>
        </p:grpSpPr>
        <p:sp>
          <p:nvSpPr>
            <p:cNvPr id="14" name="직사각형 13"/>
            <p:cNvSpPr/>
            <p:nvPr/>
          </p:nvSpPr>
          <p:spPr>
            <a:xfrm>
              <a:off x="5754766" y="1517474"/>
              <a:ext cx="1887667" cy="2290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200" b="1">
                  <a:solidFill>
                    <a:schemeClr val="tx1"/>
                  </a:solidFill>
                </a:rPr>
                <a:t>4</a:t>
              </a:r>
              <a:r>
                <a:rPr lang="ko-KR" altLang="en-US" sz="1200" b="1">
                  <a:solidFill>
                    <a:schemeClr val="tx1"/>
                  </a:solidFill>
                </a:rPr>
                <a:t>번 반복</a:t>
              </a:r>
            </a:p>
          </p:txBody>
        </p:sp>
        <p:cxnSp>
          <p:nvCxnSpPr>
            <p:cNvPr id="15" name="직선 화살표 연결선 14"/>
            <p:cNvCxnSpPr>
              <a:endCxn id="14" idx="1"/>
            </p:cNvCxnSpPr>
            <p:nvPr/>
          </p:nvCxnSpPr>
          <p:spPr>
            <a:xfrm flipV="1">
              <a:off x="2940001" y="1632002"/>
              <a:ext cx="2814765" cy="11452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4836611" y="4477868"/>
            <a:ext cx="2357560" cy="323928"/>
            <a:chOff x="3861266" y="4303291"/>
            <a:chExt cx="2357560" cy="323928"/>
          </a:xfrm>
        </p:grpSpPr>
        <p:sp>
          <p:nvSpPr>
            <p:cNvPr id="17" name="직사각형 16"/>
            <p:cNvSpPr/>
            <p:nvPr/>
          </p:nvSpPr>
          <p:spPr>
            <a:xfrm>
              <a:off x="4831138" y="4303291"/>
              <a:ext cx="1387688" cy="3239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200" b="1">
                  <a:solidFill>
                    <a:schemeClr val="tx1"/>
                  </a:solidFill>
                </a:rPr>
                <a:t>변수 </a:t>
              </a:r>
              <a:r>
                <a:rPr lang="en-US" altLang="ko-KR" sz="1200" b="1">
                  <a:solidFill>
                    <a:schemeClr val="tx1"/>
                  </a:solidFill>
                </a:rPr>
                <a:t>4</a:t>
              </a:r>
              <a:r>
                <a:rPr lang="ko-KR" altLang="en-US" sz="1200" b="1">
                  <a:solidFill>
                    <a:schemeClr val="tx1"/>
                  </a:solidFill>
                </a:rPr>
                <a:t>개를 더함</a:t>
              </a: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3861266" y="4465255"/>
              <a:ext cx="96987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258264" y="2859578"/>
            <a:ext cx="1610162" cy="1756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10116" y="5611091"/>
            <a:ext cx="5722579" cy="79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 값 접근</a:t>
            </a:r>
            <a:endParaRPr lang="en-US" altLang="ko-KR" sz="1266" b="0" dirty="0">
              <a:solidFill>
                <a:srgbClr val="000000"/>
              </a:solidFill>
              <a:latin typeface="HHHOAY+YDVYMjO12"/>
            </a:endParaRPr>
          </a:p>
          <a:p>
            <a:pPr lvl="1"/>
            <a:r>
              <a:rPr lang="ko-KR" altLang="en-US" dirty="0"/>
              <a:t>음수 값 첨자를 이용한 리스트 접근</a:t>
            </a:r>
            <a:endParaRPr lang="en-US" altLang="ko-KR" dirty="0"/>
          </a:p>
          <a:p>
            <a:pPr lvl="1"/>
            <a:r>
              <a:rPr lang="ko-KR" altLang="en-US" dirty="0"/>
              <a:t>리스트에 접근할 때 콜론</a:t>
            </a:r>
            <a:r>
              <a:rPr lang="en-US" altLang="ko-KR" dirty="0"/>
              <a:t>(:)</a:t>
            </a:r>
            <a:r>
              <a:rPr lang="ko-KR" altLang="en-US" dirty="0"/>
              <a:t>을 사용해 범위를 지정할 수도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r>
              <a:rPr lang="ko-KR" altLang="en-US" dirty="0"/>
              <a:t>‘리스트명</a:t>
            </a:r>
            <a:r>
              <a:rPr lang="en-US" altLang="ko-KR" dirty="0"/>
              <a:t>[</a:t>
            </a:r>
            <a:r>
              <a:rPr lang="ko-KR" altLang="en-US" dirty="0" err="1"/>
              <a:t>시작값</a:t>
            </a:r>
            <a:r>
              <a:rPr lang="en-US" altLang="ko-KR" dirty="0"/>
              <a:t>:</a:t>
            </a:r>
            <a:r>
              <a:rPr lang="ko-KR" altLang="en-US" dirty="0" err="1"/>
              <a:t>끝값</a:t>
            </a:r>
            <a:r>
              <a:rPr lang="en-US" altLang="ko-KR" dirty="0"/>
              <a:t>+1]’</a:t>
            </a:r>
            <a:r>
              <a:rPr lang="ko-KR" altLang="en-US" dirty="0"/>
              <a:t>은 리스트의 시작 위치부터 끝 위치까지 모든 값을 의미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610" y="3208713"/>
            <a:ext cx="4019589" cy="169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 값 접근</a:t>
            </a:r>
            <a:endParaRPr lang="en-US" altLang="ko-KR" dirty="0"/>
          </a:p>
          <a:p>
            <a:pPr lvl="1"/>
            <a:r>
              <a:rPr lang="ko-KR" altLang="en-US" dirty="0"/>
              <a:t>콜론의 앞이나 뒤 숫자를 생략할 </a:t>
            </a:r>
            <a:r>
              <a:rPr lang="ko-KR" altLang="en-US" dirty="0" smtClean="0"/>
              <a:t>수</a:t>
            </a:r>
            <a:r>
              <a:rPr lang="en-US" altLang="ko-KR" dirty="0"/>
              <a:t>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r>
              <a:rPr lang="en-US" altLang="ko-KR" dirty="0" smtClean="0"/>
              <a:t>aa[2</a:t>
            </a:r>
            <a:r>
              <a:rPr lang="en-US" altLang="ko-KR" dirty="0"/>
              <a:t>:]</a:t>
            </a:r>
            <a:r>
              <a:rPr lang="ko-KR" altLang="en-US" dirty="0"/>
              <a:t>는 </a:t>
            </a:r>
            <a:r>
              <a:rPr lang="en-US" altLang="ko-KR" dirty="0"/>
              <a:t>aa[2]</a:t>
            </a:r>
            <a:r>
              <a:rPr lang="ko-KR" altLang="en-US" dirty="0"/>
              <a:t>부터 </a:t>
            </a:r>
            <a:r>
              <a:rPr lang="ko-KR" altLang="en-US" dirty="0" err="1"/>
              <a:t>끝까지를</a:t>
            </a:r>
            <a:r>
              <a:rPr lang="ko-KR" altLang="en-US" dirty="0"/>
              <a:t> 의미하며</a:t>
            </a:r>
            <a:r>
              <a:rPr lang="en-US" altLang="ko-KR" dirty="0"/>
              <a:t>, aa[:2]</a:t>
            </a:r>
            <a:r>
              <a:rPr lang="ko-KR" altLang="en-US" dirty="0"/>
              <a:t>는 처음부터 </a:t>
            </a:r>
            <a:r>
              <a:rPr lang="en-US" altLang="ko-KR" dirty="0"/>
              <a:t>aa[1]</a:t>
            </a:r>
            <a:r>
              <a:rPr lang="ko-KR" altLang="en-US" dirty="0"/>
              <a:t>까지를 </a:t>
            </a:r>
            <a:r>
              <a:rPr lang="ko-KR" altLang="en-US" dirty="0" smtClean="0"/>
              <a:t>의미</a:t>
            </a:r>
            <a:endParaRPr lang="en-US" altLang="ko-KR" dirty="0"/>
          </a:p>
          <a:p>
            <a:pPr lvl="1"/>
            <a:r>
              <a:rPr lang="en-US" altLang="ko-KR" dirty="0" smtClean="0"/>
              <a:t>aa[2</a:t>
            </a:r>
            <a:r>
              <a:rPr lang="en-US" altLang="ko-KR" dirty="0"/>
              <a:t>]</a:t>
            </a:r>
            <a:r>
              <a:rPr lang="ko-KR" altLang="en-US" dirty="0"/>
              <a:t>는 포함되지 않는 점에 </a:t>
            </a:r>
            <a:r>
              <a:rPr lang="ko-KR" altLang="en-US" dirty="0" smtClean="0"/>
              <a:t>주의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28" y="3263454"/>
            <a:ext cx="5776251" cy="85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16" y="4272741"/>
            <a:ext cx="5746976" cy="85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0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 값 접근</a:t>
            </a:r>
            <a:endParaRPr lang="en-US" altLang="ko-KR" dirty="0"/>
          </a:p>
          <a:p>
            <a:pPr lvl="1"/>
            <a:r>
              <a:rPr lang="ko-KR" altLang="en-US" dirty="0"/>
              <a:t>리스트끼리 덧셈 및 곱셈 연산도 가능</a:t>
            </a:r>
            <a:endParaRPr lang="en-US" altLang="ko-KR" dirty="0"/>
          </a:p>
          <a:p>
            <a:pPr lvl="1"/>
            <a:r>
              <a:rPr lang="ko-KR" altLang="en-US" dirty="0"/>
              <a:t>리스트끼리 더하니 요소들이 합쳐져 결과로 리스트 하나가 </a:t>
            </a:r>
            <a:r>
              <a:rPr lang="ko-KR" altLang="en-US" dirty="0" smtClean="0"/>
              <a:t>되었음</a:t>
            </a:r>
            <a:endParaRPr lang="en-US" altLang="ko-KR" dirty="0" smtClean="0"/>
          </a:p>
          <a:p>
            <a:pPr lvl="1"/>
            <a:r>
              <a:rPr lang="ko-KR" altLang="en-US" dirty="0"/>
              <a:t>라</a:t>
            </a:r>
            <a:r>
              <a:rPr lang="ko-KR" altLang="en-US" dirty="0" smtClean="0"/>
              <a:t>스트끼리 </a:t>
            </a:r>
            <a:r>
              <a:rPr lang="ko-KR" altLang="en-US" dirty="0"/>
              <a:t>곱하니 항목들이 횟수만큼 반복해서 </a:t>
            </a:r>
            <a:r>
              <a:rPr lang="ko-KR" altLang="en-US" dirty="0" smtClean="0"/>
              <a:t>출력되었음</a:t>
            </a: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34" y="2837462"/>
            <a:ext cx="6343142" cy="11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2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 값 변경</a:t>
            </a:r>
            <a:endParaRPr lang="en-US" altLang="ko-KR" dirty="0"/>
          </a:p>
          <a:p>
            <a:pPr lvl="1"/>
            <a:r>
              <a:rPr lang="ko-KR" altLang="en-US" dirty="0"/>
              <a:t>두 번째에 위치한 값을 변경하는 </a:t>
            </a:r>
            <a:r>
              <a:rPr lang="ko-KR" altLang="en-US" dirty="0" smtClean="0"/>
              <a:t>방법은 아래와 같음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연속된 범위의 값을 </a:t>
            </a:r>
            <a:r>
              <a:rPr lang="ko-KR" altLang="en-US" dirty="0" smtClean="0"/>
              <a:t>변경하는 방법은 아래와 같음</a:t>
            </a:r>
            <a:endParaRPr lang="en-US" altLang="ko-KR" dirty="0"/>
          </a:p>
          <a:p>
            <a:pPr lvl="1"/>
            <a:r>
              <a:rPr lang="en-US" altLang="ko-KR" dirty="0"/>
              <a:t>aa[1:2]</a:t>
            </a:r>
            <a:r>
              <a:rPr lang="ko-KR" altLang="en-US" dirty="0"/>
              <a:t>는 리스트 </a:t>
            </a:r>
            <a:r>
              <a:rPr lang="en-US" altLang="ko-KR" dirty="0"/>
              <a:t>aa</a:t>
            </a:r>
            <a:r>
              <a:rPr lang="ko-KR" altLang="en-US" dirty="0"/>
              <a:t>의 첫 번째부터 다음 첫 번째</a:t>
            </a:r>
            <a:r>
              <a:rPr lang="en-US" altLang="ko-KR" dirty="0"/>
              <a:t>(2-1=1)</a:t>
            </a:r>
            <a:r>
              <a:rPr lang="ko-KR" altLang="en-US" dirty="0"/>
              <a:t>를 의미</a:t>
            </a:r>
            <a:endParaRPr lang="en-US" altLang="ko-KR" dirty="0"/>
          </a:p>
          <a:p>
            <a:pPr lvl="1"/>
            <a:r>
              <a:rPr lang="ko-KR" altLang="en-US" dirty="0"/>
              <a:t>즉 두 번째인 </a:t>
            </a:r>
            <a:r>
              <a:rPr lang="en-US" altLang="ko-KR" dirty="0"/>
              <a:t>aa[1]</a:t>
            </a:r>
            <a:r>
              <a:rPr lang="ko-KR" altLang="en-US" dirty="0"/>
              <a:t>의 위치를 </a:t>
            </a:r>
            <a:r>
              <a:rPr lang="en-US" altLang="ko-KR" dirty="0"/>
              <a:t>[200, 201]</a:t>
            </a:r>
            <a:r>
              <a:rPr lang="ko-KR" altLang="en-US" dirty="0"/>
              <a:t>로 교체하라는 의미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46" y="1928552"/>
            <a:ext cx="6337775" cy="88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4" y="4613558"/>
            <a:ext cx="6310939" cy="9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34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 값 변경</a:t>
            </a:r>
            <a:endParaRPr lang="en-US" altLang="ko-KR" dirty="0"/>
          </a:p>
          <a:p>
            <a:pPr lvl="1"/>
            <a:r>
              <a:rPr lang="en-US" altLang="ko-KR" dirty="0"/>
              <a:t>aa[1:2] </a:t>
            </a:r>
            <a:r>
              <a:rPr lang="ko-KR" altLang="en-US" dirty="0"/>
              <a:t>대신 그냥 </a:t>
            </a:r>
            <a:r>
              <a:rPr lang="en-US" altLang="ko-KR" dirty="0"/>
              <a:t>aa[1]</a:t>
            </a:r>
            <a:r>
              <a:rPr lang="ko-KR" altLang="en-US" dirty="0"/>
              <a:t>을 사용하면 리스트 안에 또 다른 리스트가 추가되어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r>
              <a:rPr lang="ko-KR" altLang="en-US" dirty="0"/>
              <a:t>결과가 틀린 것은 아니지만</a:t>
            </a:r>
            <a:r>
              <a:rPr lang="en-US" altLang="ko-KR" dirty="0"/>
              <a:t>, </a:t>
            </a:r>
            <a:r>
              <a:rPr lang="ko-KR" altLang="en-US" dirty="0"/>
              <a:t>이렇게 사용하는 경우는 많지 않으니 주의할 필요가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리스트의 항목을 삭제하려면 </a:t>
            </a:r>
            <a:r>
              <a:rPr lang="en-US" altLang="ko-KR" dirty="0"/>
              <a:t>del() </a:t>
            </a:r>
            <a:r>
              <a:rPr lang="ko-KR" altLang="en-US" dirty="0"/>
              <a:t>함수를 사용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06" y="3100664"/>
            <a:ext cx="6294836" cy="89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06" y="4879570"/>
            <a:ext cx="6337775" cy="99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8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 값 변경</a:t>
            </a:r>
            <a:endParaRPr lang="en-US" altLang="ko-KR" dirty="0"/>
          </a:p>
          <a:p>
            <a:pPr lvl="1"/>
            <a:r>
              <a:rPr lang="ko-KR" altLang="en-US" dirty="0"/>
              <a:t>항목을 여러 개 삭제하려면 </a:t>
            </a:r>
            <a:r>
              <a:rPr lang="en-US" altLang="ko-KR" dirty="0"/>
              <a:t>aa[</a:t>
            </a:r>
            <a:r>
              <a:rPr lang="ko-KR" altLang="en-US" dirty="0" err="1"/>
              <a:t>시작값</a:t>
            </a:r>
            <a:r>
              <a:rPr lang="en-US" altLang="ko-KR" dirty="0"/>
              <a:t>:</a:t>
            </a:r>
            <a:r>
              <a:rPr lang="ko-KR" altLang="en-US" dirty="0" err="1"/>
              <a:t>끝값</a:t>
            </a:r>
            <a:r>
              <a:rPr lang="en-US" altLang="ko-KR" dirty="0"/>
              <a:t>+1]=[]</a:t>
            </a:r>
            <a:r>
              <a:rPr lang="ko-KR" altLang="en-US" dirty="0"/>
              <a:t>으로 설정</a:t>
            </a:r>
            <a:endParaRPr lang="en-US" altLang="ko-KR" dirty="0"/>
          </a:p>
          <a:p>
            <a:pPr lvl="1"/>
            <a:r>
              <a:rPr lang="ko-KR" altLang="en-US" dirty="0"/>
              <a:t>다음은 두 번째인 </a:t>
            </a:r>
            <a:r>
              <a:rPr lang="en-US" altLang="ko-KR" dirty="0"/>
              <a:t>aa[1]</a:t>
            </a:r>
            <a:r>
              <a:rPr lang="ko-KR" altLang="en-US" dirty="0"/>
              <a:t>에서 네 번째인 </a:t>
            </a:r>
            <a:r>
              <a:rPr lang="en-US" altLang="ko-KR" dirty="0"/>
              <a:t>aa[3]</a:t>
            </a:r>
            <a:r>
              <a:rPr lang="ko-KR" altLang="en-US" dirty="0"/>
              <a:t>까지 </a:t>
            </a:r>
            <a:r>
              <a:rPr lang="ko-KR" altLang="en-US" dirty="0" smtClean="0"/>
              <a:t>삭제함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 자체를 삭제하는 방법은 다음과 같이 </a:t>
            </a:r>
            <a:r>
              <a:rPr lang="ko-KR" altLang="en-US" dirty="0" smtClean="0"/>
              <a:t>다양함</a:t>
            </a:r>
            <a:endParaRPr lang="en-US" altLang="ko-KR" dirty="0"/>
          </a:p>
          <a:p>
            <a:pPr lvl="1"/>
            <a:r>
              <a:rPr lang="ko-KR" altLang="en-US" dirty="0"/>
              <a:t>➊은 리스트 내용을 모두 삭제해 빈 리스트로 만들고</a:t>
            </a:r>
            <a:r>
              <a:rPr lang="en-US" altLang="ko-KR" dirty="0"/>
              <a:t>, ➋</a:t>
            </a:r>
            <a:r>
              <a:rPr lang="ko-KR" altLang="en-US" dirty="0"/>
              <a:t>는 리스트에 </a:t>
            </a:r>
            <a:r>
              <a:rPr lang="en-US" altLang="ko-KR" dirty="0"/>
              <a:t>None</a:t>
            </a:r>
            <a:r>
              <a:rPr lang="ko-KR" altLang="en-US" dirty="0"/>
              <a:t>값을 넣어 </a:t>
            </a:r>
            <a:r>
              <a:rPr lang="en-US" altLang="ko-KR" dirty="0"/>
              <a:t>aa</a:t>
            </a:r>
            <a:r>
              <a:rPr lang="ko-KR" altLang="en-US" dirty="0"/>
              <a:t>를 빈 변수로 만들고</a:t>
            </a:r>
            <a:r>
              <a:rPr lang="en-US" altLang="ko-KR" dirty="0"/>
              <a:t>, ➌</a:t>
            </a:r>
            <a:r>
              <a:rPr lang="ko-KR" altLang="en-US" dirty="0"/>
              <a:t>은 </a:t>
            </a:r>
            <a:r>
              <a:rPr lang="en-US" altLang="ko-KR" dirty="0"/>
              <a:t>aa </a:t>
            </a:r>
            <a:r>
              <a:rPr lang="ko-KR" altLang="en-US" dirty="0"/>
              <a:t>변수를 </a:t>
            </a:r>
            <a:r>
              <a:rPr lang="ko-KR" altLang="en-US" dirty="0" smtClean="0"/>
              <a:t>삭제함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93" y="2360814"/>
            <a:ext cx="6300205" cy="99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93" y="4954385"/>
            <a:ext cx="6332408" cy="11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12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0A0EC4F-B739-7963-0780-205D9B1252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b="0" spc="-200" dirty="0"/>
              <a:t>리스트 개념을 학습하고 활용한다</a:t>
            </a:r>
            <a:r>
              <a:rPr lang="en-US" altLang="ko-KR" sz="2400" b="0" spc="-200" dirty="0"/>
              <a:t>.</a:t>
            </a:r>
          </a:p>
          <a:p>
            <a:r>
              <a:rPr lang="ko-KR" altLang="en-US" sz="2400" b="0" spc="-200" dirty="0" err="1"/>
              <a:t>튜플</a:t>
            </a:r>
            <a:r>
              <a:rPr lang="ko-KR" altLang="en-US" sz="2400" b="0" spc="-200" dirty="0"/>
              <a:t> 및 </a:t>
            </a:r>
            <a:r>
              <a:rPr lang="ko-KR" altLang="en-US" sz="2400" b="0" spc="-200" dirty="0" err="1"/>
              <a:t>딕셔너리를</a:t>
            </a:r>
            <a:r>
              <a:rPr lang="ko-KR" altLang="en-US" sz="2400" b="0" spc="-200" dirty="0"/>
              <a:t> 익힌다</a:t>
            </a:r>
            <a:r>
              <a:rPr lang="en-US" altLang="ko-KR" sz="2400" b="0" spc="-200" dirty="0"/>
              <a:t>.</a:t>
            </a:r>
          </a:p>
          <a:p>
            <a:r>
              <a:rPr lang="ko-KR" altLang="en-US" sz="2400" b="0" spc="-200" dirty="0"/>
              <a:t>문자열과 문자열을 조작하는 함수를 익힌다</a:t>
            </a:r>
            <a:r>
              <a:rPr lang="en-US" altLang="ko-KR" sz="2400" b="0" spc="-200" dirty="0"/>
              <a:t>.</a:t>
            </a:r>
          </a:p>
          <a:p>
            <a:r>
              <a:rPr lang="ko-KR" altLang="en-US" sz="2400" b="0" spc="-200" dirty="0"/>
              <a:t>함수의 개념을 익힌다</a:t>
            </a:r>
            <a:r>
              <a:rPr lang="en-US" altLang="ko-KR" sz="2400" b="0" spc="-200" dirty="0"/>
              <a:t>.</a:t>
            </a:r>
          </a:p>
          <a:p>
            <a:r>
              <a:rPr lang="ko-KR" altLang="en-US" sz="2400" b="0" spc="-200" dirty="0"/>
              <a:t>함수의 작성법과 사용법을 익힌다</a:t>
            </a:r>
            <a:r>
              <a:rPr lang="en-US" altLang="ko-KR" sz="2400" b="0" spc="-200" dirty="0"/>
              <a:t>.</a:t>
            </a:r>
            <a:endParaRPr lang="ko-KR" altLang="en-US" sz="2400" b="0" spc="-200" dirty="0"/>
          </a:p>
        </p:txBody>
      </p:sp>
    </p:spTree>
    <p:extLst>
      <p:ext uri="{BB962C8B-B14F-4D97-AF65-F5344CB8AC3E}">
        <p14:creationId xmlns:p14="http://schemas.microsoft.com/office/powerpoint/2010/main" val="11919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 조작 함수</a:t>
            </a:r>
            <a:endParaRPr lang="en-US" altLang="ko-KR" dirty="0"/>
          </a:p>
          <a:p>
            <a:pPr lvl="1"/>
            <a:r>
              <a:rPr lang="ko-KR" altLang="en-US" dirty="0"/>
              <a:t>다양한 함수로 리스트를 조작할 수 </a:t>
            </a:r>
            <a:r>
              <a:rPr lang="ko-KR" altLang="en-US" dirty="0" smtClean="0"/>
              <a:t>있음</a:t>
            </a:r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89" y="1922991"/>
            <a:ext cx="5271221" cy="436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19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 조작 함수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41B25B3-B144-6089-31CD-B63140CB1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76295"/>
              </p:ext>
            </p:extLst>
          </p:nvPr>
        </p:nvGraphicFramePr>
        <p:xfrm>
          <a:off x="1284959" y="1510067"/>
          <a:ext cx="6570567" cy="485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399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6118168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8608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/>
                        </a:rPr>
                        <a:t>Code04-04.py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57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19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= [30, 10, 20]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현재 리스트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%s" %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)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myList.append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(40)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print("append(40)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후의 리스트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%s" %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)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print("pop()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으로 추출한 값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%s" %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myList.pop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())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print("pop()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후의 리스트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%s" %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)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myList.sort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print("sort()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후의 리스트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%s" %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)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myList.reverse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print("reverse()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후의 리스트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%s" %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)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print("20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값의 위치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%d" %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myList.index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(20))</a:t>
                      </a:r>
                    </a:p>
                    <a:p>
                      <a:pPr latinLnBrk="1"/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myList.insert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(2, 222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)</a:t>
                      </a:r>
                    </a:p>
                    <a:p>
                      <a:endParaRPr lang="ko-KR" altLang="en-US" sz="1500" b="0" i="0" u="none" strike="noStrike" kern="120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r>
                        <a:rPr lang="en-US" altLang="ko-KR" sz="15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print("insert(2, 222) </a:t>
                      </a:r>
                      <a:r>
                        <a:rPr lang="ko-KR" altLang="en-US" sz="15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후의 리스트 </a:t>
                      </a:r>
                      <a:r>
                        <a:rPr lang="en-US" altLang="ko-KR" sz="15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%s" % </a:t>
                      </a:r>
                      <a:r>
                        <a:rPr lang="en-US" altLang="ko-KR" sz="15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myList</a:t>
                      </a:r>
                      <a:r>
                        <a:rPr lang="en-US" altLang="ko-KR" sz="15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8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 조작 함수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8DC7FC9-8432-3391-9A7D-57BAD3170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157693"/>
              </p:ext>
            </p:extLst>
          </p:nvPr>
        </p:nvGraphicFramePr>
        <p:xfrm>
          <a:off x="1004318" y="1582957"/>
          <a:ext cx="7135364" cy="2430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931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6683433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677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/>
                        </a:rPr>
                        <a:t>Code04-04.py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0623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21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22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23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25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26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27</a:t>
                      </a:r>
                      <a:endParaRPr lang="en-US" altLang="ko-KR" sz="15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myList.remove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(222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print("remove(222)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후의 리스트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%s" %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)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myList.extend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([77, 88, 77])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print("extend([77, 88, 77])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후의 리스트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%s" %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)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print("77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값의 개수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%d" %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myList.count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(77))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189" y="4164674"/>
            <a:ext cx="3341621" cy="248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5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 조작 함수</a:t>
            </a:r>
            <a:endParaRPr lang="en-US" altLang="ko-KR" dirty="0"/>
          </a:p>
          <a:p>
            <a:pPr lvl="1"/>
            <a:r>
              <a:rPr lang="ko-KR" altLang="en-US" dirty="0" smtClean="0"/>
              <a:t>기존 </a:t>
            </a:r>
            <a:r>
              <a:rPr lang="ko-KR" altLang="en-US" dirty="0"/>
              <a:t>리스트는 변경하지 않고 정렬된 새로운 리스트를 생성하고 싶다면 다음과 같이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055" y="2543694"/>
            <a:ext cx="3853889" cy="256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71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개념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 리스트는 </a:t>
            </a:r>
            <a:r>
              <a:rPr lang="en-US" altLang="ko-KR" dirty="0"/>
              <a:t>1</a:t>
            </a:r>
            <a:r>
              <a:rPr lang="ko-KR" altLang="en-US" dirty="0"/>
              <a:t>차원 리스트를 여러 개 연결한 것으로 첨자를 </a:t>
            </a:r>
            <a:r>
              <a:rPr lang="en-US" altLang="ko-KR" dirty="0"/>
              <a:t>2</a:t>
            </a:r>
            <a:r>
              <a:rPr lang="ko-KR" altLang="en-US" dirty="0"/>
              <a:t>개 사용</a:t>
            </a:r>
            <a:endParaRPr lang="en-US" altLang="ko-KR" dirty="0"/>
          </a:p>
          <a:p>
            <a:pPr lvl="1"/>
            <a:r>
              <a:rPr lang="ko-KR" altLang="en-US" dirty="0"/>
              <a:t>앞서 </a:t>
            </a:r>
            <a:r>
              <a:rPr lang="en-US" altLang="ko-KR" dirty="0"/>
              <a:t>1</a:t>
            </a:r>
            <a:r>
              <a:rPr lang="ko-KR" altLang="en-US" dirty="0"/>
              <a:t>차원 리스트는 박스를 나란히 세워 놓은 것이라고 </a:t>
            </a:r>
            <a:r>
              <a:rPr lang="ko-KR" altLang="en-US" dirty="0" smtClean="0"/>
              <a:t>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</a:t>
            </a:r>
            <a:r>
              <a:rPr lang="ko-KR" altLang="en-US" dirty="0"/>
              <a:t>다음과 같이 리스트를 생성하면 </a:t>
            </a:r>
            <a:r>
              <a:rPr lang="en-US" altLang="ko-KR" dirty="0"/>
              <a:t>aa[0], aa[1], aa[2]</a:t>
            </a:r>
            <a:r>
              <a:rPr lang="ko-KR" altLang="en-US" dirty="0"/>
              <a:t>라는 항목 </a:t>
            </a:r>
            <a:r>
              <a:rPr lang="en-US" altLang="ko-KR" dirty="0"/>
              <a:t>3</a:t>
            </a:r>
            <a:r>
              <a:rPr lang="ko-KR" altLang="en-US" dirty="0" smtClean="0"/>
              <a:t>개가 생성됨</a:t>
            </a:r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969" y="3707476"/>
            <a:ext cx="3676932" cy="151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2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개념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차원 리스트를 확장해 다음과 같이 </a:t>
            </a:r>
            <a:r>
              <a:rPr lang="en-US" altLang="ko-KR" dirty="0"/>
              <a:t>2</a:t>
            </a:r>
            <a:r>
              <a:rPr lang="ko-KR" altLang="en-US" dirty="0"/>
              <a:t>차원 리스트를 정의할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/>
              <a:t>행 </a:t>
            </a:r>
            <a:r>
              <a:rPr lang="en-US" altLang="ko-KR" dirty="0"/>
              <a:t>4</a:t>
            </a:r>
            <a:r>
              <a:rPr lang="ko-KR" altLang="en-US" dirty="0"/>
              <a:t>열 리스트가 생성되어 총 항목의 </a:t>
            </a:r>
            <a:r>
              <a:rPr lang="ko-KR" altLang="en-US" dirty="0" smtClean="0"/>
              <a:t>개수는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개</a:t>
            </a:r>
            <a:r>
              <a:rPr lang="en-US" altLang="ko-KR" dirty="0"/>
              <a:t>(3×4)</a:t>
            </a:r>
            <a:r>
              <a:rPr lang="ko-KR" altLang="en-US" dirty="0" smtClean="0"/>
              <a:t>가 됨</a:t>
            </a:r>
            <a:endParaRPr lang="en-US" altLang="ko-K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777" y="2984269"/>
            <a:ext cx="5634447" cy="190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개념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 리스트에서 각 항목에 접근하려면 </a:t>
            </a:r>
            <a:r>
              <a:rPr lang="en-US" altLang="ko-KR" dirty="0"/>
              <a:t>aa[0][0]</a:t>
            </a:r>
            <a:r>
              <a:rPr lang="ko-KR" altLang="en-US" dirty="0"/>
              <a:t>처럼 첨자를 </a:t>
            </a:r>
            <a:r>
              <a:rPr lang="en-US" altLang="ko-KR" dirty="0"/>
              <a:t>2</a:t>
            </a:r>
            <a:r>
              <a:rPr lang="ko-KR" altLang="en-US" dirty="0"/>
              <a:t>개 사용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차원 리스트와 같이 첨자가 가로는 </a:t>
            </a:r>
            <a:r>
              <a:rPr lang="en-US" altLang="ko-KR" dirty="0"/>
              <a:t>0~2, </a:t>
            </a:r>
            <a:r>
              <a:rPr lang="ko-KR" altLang="en-US" dirty="0"/>
              <a:t>세로는 </a:t>
            </a:r>
            <a:r>
              <a:rPr lang="en-US" altLang="ko-KR" dirty="0"/>
              <a:t>0~3</a:t>
            </a:r>
            <a:r>
              <a:rPr lang="ko-KR" altLang="en-US" dirty="0"/>
              <a:t>으로 변한다는 점에 주의</a:t>
            </a:r>
            <a:endParaRPr lang="en-US" altLang="ko-KR" dirty="0"/>
          </a:p>
          <a:p>
            <a:pPr lvl="1"/>
            <a:r>
              <a:rPr lang="ko-KR" altLang="en-US" dirty="0"/>
              <a:t>즉 </a:t>
            </a:r>
            <a:r>
              <a:rPr lang="en-US" altLang="ko-KR" dirty="0"/>
              <a:t>aa[3][4] </a:t>
            </a:r>
            <a:r>
              <a:rPr lang="ko-KR" altLang="en-US" dirty="0"/>
              <a:t>같은 항목은 존재하지 </a:t>
            </a:r>
            <a:r>
              <a:rPr lang="ko-KR" altLang="en-US" dirty="0" smtClean="0"/>
              <a:t>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941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930"/>
              <a:t>Section 02 </a:t>
            </a:r>
            <a:r>
              <a:rPr lang="ko-KR" altLang="en-US" sz="293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차원 리스트 개념</a:t>
            </a:r>
          </a:p>
          <a:p>
            <a:pPr lvl="1">
              <a:defRPr/>
            </a:pPr>
            <a:r>
              <a:rPr lang="ko-KR" altLang="en-US"/>
              <a:t>첨자가 </a:t>
            </a:r>
            <a:r>
              <a:rPr lang="en-US" altLang="ko-KR"/>
              <a:t>2</a:t>
            </a:r>
            <a:r>
              <a:rPr lang="ko-KR" altLang="en-US"/>
              <a:t>개이므로 중첩 </a:t>
            </a:r>
            <a:r>
              <a:rPr lang="en-US" altLang="ko-KR"/>
              <a:t>for </a:t>
            </a:r>
            <a:r>
              <a:rPr lang="ko-KR" altLang="en-US"/>
              <a:t>문을 사용해서 </a:t>
            </a:r>
            <a:r>
              <a:rPr lang="en-US" altLang="ko-KR"/>
              <a:t>3</a:t>
            </a:r>
            <a:r>
              <a:rPr lang="ko-KR" altLang="en-US"/>
              <a:t>행 </a:t>
            </a:r>
            <a:r>
              <a:rPr lang="en-US" altLang="ko-KR"/>
              <a:t>4</a:t>
            </a:r>
            <a:r>
              <a:rPr lang="ko-KR" altLang="en-US"/>
              <a:t>열 리스트를 생성</a:t>
            </a:r>
          </a:p>
          <a:p>
            <a:pPr lvl="1">
              <a:defRPr/>
            </a:pPr>
            <a:r>
              <a:rPr lang="ko-KR" altLang="en-US"/>
              <a:t>항목 </a:t>
            </a:r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en-US" altLang="ko-KR"/>
              <a:t>12</a:t>
            </a:r>
            <a:r>
              <a:rPr lang="ko-KR" altLang="en-US"/>
              <a:t>까지 입력하고 출력하는 코드</a:t>
            </a: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723506" y="2360818"/>
          <a:ext cx="5696642" cy="3692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7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30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Code04-05.py</a:t>
                      </a:r>
                      <a:endParaRPr lang="ko-KR" altLang="en-US" sz="15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5721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08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09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10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14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list1 = []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list2 = []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value = 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for i in range(0, 3)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for k in range(0, 4)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    list1.append(value)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    value += 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list2.append(list1)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list1 = []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for i in range(0, 3)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for k in range(0, 4)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    print("%3d" % list2[i][k], end = " ")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print("")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/>
          <a:srcRect t="4170" b="7460"/>
          <a:stretch>
            <a:fillRect/>
          </a:stretch>
        </p:blipFill>
        <p:spPr>
          <a:xfrm>
            <a:off x="6103619" y="3700818"/>
            <a:ext cx="1312526" cy="1390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</a:t>
            </a:r>
            <a:r>
              <a:rPr lang="ko-KR" altLang="en-US" dirty="0" smtClean="0"/>
              <a:t>개념</a:t>
            </a:r>
            <a:endParaRPr lang="en-US" altLang="ko-K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32" y="2369119"/>
            <a:ext cx="5683545" cy="2098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51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완성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 리스트를 활용하여 색상을 반전시키는 코드</a:t>
            </a:r>
            <a:endParaRPr lang="en-US" altLang="ko-KR" dirty="0"/>
          </a:p>
          <a:p>
            <a:pPr lvl="1"/>
            <a:r>
              <a:rPr lang="ko-KR" altLang="en-US" dirty="0" smtClean="0"/>
              <a:t>색상 반전 공식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49" y="1762298"/>
            <a:ext cx="2060471" cy="53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9CE2ABE-BF1A-962D-2851-FA4DEF583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791704"/>
              </p:ext>
            </p:extLst>
          </p:nvPr>
        </p:nvGraphicFramePr>
        <p:xfrm>
          <a:off x="2067461" y="2565200"/>
          <a:ext cx="4981724" cy="38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539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4497185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2700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Code04-06.py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8386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random</a:t>
                      </a:r>
                    </a:p>
                    <a:p>
                      <a:pPr latinLnBrk="1"/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전역 변수 선언 부분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imageList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[]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value = 0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 = COL = 5</a:t>
                      </a:r>
                    </a:p>
                    <a:p>
                      <a:pPr latinLnBrk="1"/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메인 코드 부분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__name__ == "__main__" :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for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range(0, ROW) :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tmpList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[] 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임시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배열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k in range(0, COL) :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value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random.randrange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(0, 256)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tmpList.append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(value)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imageList.append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tmpList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90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01</a:t>
            </a:r>
            <a:r>
              <a:rPr lang="ko-KR" altLang="en-US" dirty="0"/>
              <a:t> 이 장에서 만들 프로그램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2</a:t>
            </a:r>
            <a:r>
              <a:rPr lang="ko-KR" altLang="en-US" dirty="0"/>
              <a:t>차원 리스트 반전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 리스트를 무작위로 생성하고 값을 반전시키는 기능을 구현하는 프로그램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1CBB89-C0D5-5553-A498-8EFC562F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62" y="2568633"/>
            <a:ext cx="5800725" cy="280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완성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FA52A10-9BF6-ABD7-6D10-E1749EE91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620853"/>
              </p:ext>
            </p:extLst>
          </p:nvPr>
        </p:nvGraphicFramePr>
        <p:xfrm>
          <a:off x="1774906" y="1663817"/>
          <a:ext cx="5594187" cy="4008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358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178829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270030">
                <a:tc gridSpan="2"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8386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25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26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28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29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32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33</a:t>
                      </a:r>
                      <a:endParaRPr lang="en-US" altLang="ko-KR" sz="14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print('## </a:t>
                      </a:r>
                      <a:r>
                        <a:rPr lang="ko-KR" altLang="en-US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원본 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배열 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##')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for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range(0, ROW) :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for k in range(0, COL) :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print("%03d" %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imageList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][k], end = " ")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print("")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print("")</a:t>
                      </a:r>
                    </a:p>
                    <a:p>
                      <a:pPr latinLnBrk="1"/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for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range(0, ROW) :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for k in range(0, COL) :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imageList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][k] = 255 -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imageList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][k]</a:t>
                      </a:r>
                    </a:p>
                    <a:p>
                      <a:pPr latinLnBrk="1"/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print('## 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반전된 배열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##')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for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range(0, ROW) :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for k in range(0, COL) :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print("%03d" %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imageList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][k], end = " ")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print("")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print("")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1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02 </a:t>
            </a:r>
            <a:r>
              <a:rPr lang="ko-KR" altLang="en-US" sz="2930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완성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0" y="2286000"/>
            <a:ext cx="5015710" cy="261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23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03 </a:t>
            </a:r>
            <a:r>
              <a:rPr lang="ko-KR" altLang="en-US" sz="2930" dirty="0" err="1"/>
              <a:t>튜플과</a:t>
            </a:r>
            <a:r>
              <a:rPr lang="ko-KR" altLang="en-US" sz="2930" dirty="0"/>
              <a:t> </a:t>
            </a:r>
            <a:r>
              <a:rPr lang="ko-KR" altLang="en-US" sz="2930" dirty="0" err="1"/>
              <a:t>딕셔너리</a:t>
            </a:r>
            <a:endParaRPr lang="ko-KR" altLang="en-US" sz="293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 err="1"/>
              <a:t>튜플</a:t>
            </a:r>
            <a:endParaRPr lang="en-US" altLang="ko-KR" dirty="0"/>
          </a:p>
          <a:p>
            <a:pPr lvl="1"/>
            <a:r>
              <a:rPr lang="ko-KR" altLang="en-US" dirty="0" err="1"/>
              <a:t>튜플은</a:t>
            </a:r>
            <a:r>
              <a:rPr lang="ko-KR" altLang="en-US" dirty="0"/>
              <a:t> 소괄호</a:t>
            </a:r>
            <a:r>
              <a:rPr lang="en-US" altLang="ko-KR" dirty="0" smtClean="0"/>
              <a:t>(())</a:t>
            </a:r>
            <a:r>
              <a:rPr lang="ko-KR" altLang="en-US" dirty="0"/>
              <a:t>로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소괄호 생략도 가능</a:t>
            </a:r>
            <a:endParaRPr lang="en-US" altLang="ko-KR" dirty="0"/>
          </a:p>
          <a:p>
            <a:pPr lvl="1"/>
            <a:r>
              <a:rPr lang="ko-KR" altLang="en-US" dirty="0"/>
              <a:t>값을 수정할 수 없으며</a:t>
            </a:r>
            <a:r>
              <a:rPr lang="en-US" altLang="ko-KR" dirty="0"/>
              <a:t>, </a:t>
            </a:r>
            <a:r>
              <a:rPr lang="ko-KR" altLang="en-US" dirty="0"/>
              <a:t>읽기만 가능해 읽기 전용 자료를 저장할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튜플은</a:t>
            </a:r>
            <a:r>
              <a:rPr lang="ko-KR" altLang="en-US" dirty="0"/>
              <a:t> 읽기 전용이므로 다음 코드는 모두 </a:t>
            </a:r>
            <a:r>
              <a:rPr lang="ko-KR" altLang="en-US" dirty="0" smtClean="0"/>
              <a:t>오류 발생</a:t>
            </a:r>
            <a:endParaRPr lang="ko-KR" altLang="en-US" dirty="0"/>
          </a:p>
          <a:p>
            <a:pPr lvl="1"/>
            <a:endParaRPr lang="en-US" altLang="ko-K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05" y="2628259"/>
            <a:ext cx="5737217" cy="86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05" y="4480560"/>
            <a:ext cx="2825102" cy="87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04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03 </a:t>
            </a:r>
            <a:r>
              <a:rPr lang="ko-KR" altLang="en-US" sz="2930" dirty="0" err="1"/>
              <a:t>튜플과</a:t>
            </a:r>
            <a:r>
              <a:rPr lang="ko-KR" altLang="en-US" sz="2930" dirty="0"/>
              <a:t> </a:t>
            </a:r>
            <a:r>
              <a:rPr lang="ko-KR" altLang="en-US" sz="2930" dirty="0" err="1"/>
              <a:t>딕셔너리</a:t>
            </a:r>
            <a:endParaRPr lang="ko-KR" altLang="en-US" sz="293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 err="1"/>
              <a:t>튜플</a:t>
            </a:r>
            <a:endParaRPr lang="en-US" altLang="ko-KR" dirty="0"/>
          </a:p>
          <a:p>
            <a:pPr lvl="1"/>
            <a:r>
              <a:rPr lang="ko-KR" altLang="en-US" dirty="0" err="1"/>
              <a:t>튜플</a:t>
            </a:r>
            <a:r>
              <a:rPr lang="ko-KR" altLang="en-US" dirty="0"/>
              <a:t> 자체는 </a:t>
            </a:r>
            <a:r>
              <a:rPr lang="en-US" altLang="ko-KR" dirty="0"/>
              <a:t>del() </a:t>
            </a:r>
            <a:r>
              <a:rPr lang="ko-KR" altLang="en-US" dirty="0"/>
              <a:t>함수로 삭제할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튜플의</a:t>
            </a:r>
            <a:r>
              <a:rPr lang="ko-KR" altLang="en-US" dirty="0"/>
              <a:t> 항목에 접근할 때는 리스트처럼 ‘</a:t>
            </a:r>
            <a:r>
              <a:rPr lang="ko-KR" altLang="en-US" dirty="0" err="1"/>
              <a:t>튜플명</a:t>
            </a:r>
            <a:r>
              <a:rPr lang="en-US" altLang="ko-KR" dirty="0"/>
              <a:t>[</a:t>
            </a:r>
            <a:r>
              <a:rPr lang="ko-KR" altLang="en-US" dirty="0"/>
              <a:t>위치</a:t>
            </a:r>
            <a:r>
              <a:rPr lang="en-US" altLang="ko-KR" dirty="0"/>
              <a:t>]’</a:t>
            </a:r>
            <a:r>
              <a:rPr lang="ko-KR" altLang="en-US" dirty="0"/>
              <a:t>를 </a:t>
            </a:r>
            <a:r>
              <a:rPr lang="ko-KR" altLang="en-US" dirty="0" smtClean="0"/>
              <a:t>사용함</a:t>
            </a:r>
            <a:endParaRPr lang="en-US" altLang="ko-K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61" y="1817950"/>
            <a:ext cx="2817783" cy="76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61" y="3724101"/>
            <a:ext cx="5727459" cy="913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27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03 </a:t>
            </a:r>
            <a:r>
              <a:rPr lang="ko-KR" altLang="en-US" sz="2930" dirty="0" err="1"/>
              <a:t>튜플과</a:t>
            </a:r>
            <a:r>
              <a:rPr lang="ko-KR" altLang="en-US" sz="2930" dirty="0"/>
              <a:t> </a:t>
            </a:r>
            <a:r>
              <a:rPr lang="ko-KR" altLang="en-US" sz="2930" dirty="0" err="1"/>
              <a:t>딕셔너리</a:t>
            </a:r>
            <a:endParaRPr lang="ko-KR" altLang="en-US" sz="293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 err="1"/>
              <a:t>튜플</a:t>
            </a:r>
            <a:endParaRPr lang="en-US" altLang="ko-KR" dirty="0"/>
          </a:p>
          <a:p>
            <a:pPr lvl="1"/>
            <a:r>
              <a:rPr lang="ko-KR" altLang="en-US" dirty="0" err="1"/>
              <a:t>튜플</a:t>
            </a:r>
            <a:r>
              <a:rPr lang="ko-KR" altLang="en-US" dirty="0"/>
              <a:t> 범위에 접근하려면 리스트와 마찬가지로 ‘</a:t>
            </a:r>
            <a:r>
              <a:rPr lang="en-US" altLang="ko-KR" dirty="0"/>
              <a:t>(</a:t>
            </a:r>
            <a:r>
              <a:rPr lang="ko-KR" altLang="en-US" dirty="0" err="1"/>
              <a:t>시작값</a:t>
            </a:r>
            <a:r>
              <a:rPr lang="en-US" altLang="ko-KR" dirty="0"/>
              <a:t>:</a:t>
            </a:r>
            <a:r>
              <a:rPr lang="ko-KR" altLang="en-US" dirty="0" err="1"/>
              <a:t>끝값</a:t>
            </a:r>
            <a:r>
              <a:rPr lang="en-US" altLang="ko-KR" dirty="0"/>
              <a:t>+1)’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76239" lvl="1" indent="0">
              <a:buNone/>
            </a:pPr>
            <a:endParaRPr lang="en-US" altLang="ko-KR" dirty="0"/>
          </a:p>
          <a:p>
            <a:pPr lvl="1"/>
            <a:r>
              <a:rPr lang="ko-KR" altLang="en-US" dirty="0" err="1"/>
              <a:t>튜플의</a:t>
            </a:r>
            <a:r>
              <a:rPr lang="ko-KR" altLang="en-US" dirty="0"/>
              <a:t> 덧셈 및 곱셈 연산도 가능</a:t>
            </a:r>
            <a:endParaRPr lang="en-US" altLang="ko-K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85" y="2152997"/>
            <a:ext cx="5737217" cy="105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85" y="4148051"/>
            <a:ext cx="5732337" cy="89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01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03 </a:t>
            </a:r>
            <a:r>
              <a:rPr lang="ko-KR" altLang="en-US" sz="2930" dirty="0" err="1"/>
              <a:t>튜플과</a:t>
            </a:r>
            <a:r>
              <a:rPr lang="ko-KR" altLang="en-US" sz="2930" dirty="0"/>
              <a:t> </a:t>
            </a:r>
            <a:r>
              <a:rPr lang="ko-KR" altLang="en-US" sz="2930" dirty="0" err="1"/>
              <a:t>딕셔너리</a:t>
            </a:r>
            <a:endParaRPr lang="ko-KR" altLang="en-US" sz="293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782" y="2473691"/>
            <a:ext cx="6359244" cy="192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76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03 </a:t>
            </a:r>
            <a:r>
              <a:rPr lang="ko-KR" altLang="en-US" sz="2930" dirty="0" err="1"/>
              <a:t>튜플과</a:t>
            </a:r>
            <a:r>
              <a:rPr lang="ko-KR" altLang="en-US" sz="2930" dirty="0"/>
              <a:t> </a:t>
            </a:r>
            <a:r>
              <a:rPr lang="ko-KR" altLang="en-US" sz="2930" dirty="0" err="1"/>
              <a:t>딕셔너리</a:t>
            </a:r>
            <a:endParaRPr lang="ko-KR" altLang="en-US" sz="293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endParaRPr lang="en-US" altLang="ko-KR" dirty="0"/>
          </a:p>
          <a:p>
            <a:pPr lvl="1"/>
            <a:r>
              <a:rPr lang="ko-KR" altLang="en-US" dirty="0"/>
              <a:t>간단한 </a:t>
            </a:r>
            <a:r>
              <a:rPr lang="ko-KR" altLang="en-US" dirty="0" err="1"/>
              <a:t>딕셔너리를</a:t>
            </a:r>
            <a:r>
              <a:rPr lang="ko-KR" altLang="en-US" dirty="0"/>
              <a:t> 만드는 방법은 다음과 </a:t>
            </a:r>
            <a:r>
              <a:rPr lang="ko-KR" altLang="en-US" dirty="0" smtClean="0"/>
              <a:t>같음</a:t>
            </a:r>
            <a:endParaRPr lang="en-US" altLang="ko-KR" dirty="0"/>
          </a:p>
          <a:p>
            <a:pPr lvl="1"/>
            <a:r>
              <a:rPr lang="ko-KR" altLang="en-US" dirty="0" smtClean="0"/>
              <a:t>키를 </a:t>
            </a:r>
            <a:r>
              <a:rPr lang="en-US" altLang="ko-KR" dirty="0"/>
              <a:t>1, 2, 3</a:t>
            </a:r>
            <a:r>
              <a:rPr lang="ko-KR" altLang="en-US" dirty="0"/>
              <a:t>으로 하고</a:t>
            </a:r>
            <a:r>
              <a:rPr lang="en-US" altLang="ko-KR" dirty="0"/>
              <a:t>, </a:t>
            </a:r>
            <a:r>
              <a:rPr lang="ko-KR" altLang="en-US" dirty="0"/>
              <a:t>값을 ‘</a:t>
            </a:r>
            <a:r>
              <a:rPr lang="en-US" altLang="ko-KR" dirty="0"/>
              <a:t>a’, ‘b’, ‘c’</a:t>
            </a:r>
            <a:r>
              <a:rPr lang="ko-KR" altLang="en-US" dirty="0"/>
              <a:t>로 </a:t>
            </a:r>
            <a:r>
              <a:rPr lang="ko-KR" altLang="en-US" dirty="0" smtClean="0"/>
              <a:t>만듦</a:t>
            </a:r>
            <a:r>
              <a:rPr lang="en-US" altLang="ko-KR" dirty="0" smtClean="0"/>
              <a:t>  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다음과 </a:t>
            </a:r>
            <a:r>
              <a:rPr lang="ko-KR" altLang="en-US" dirty="0"/>
              <a:t>같이 키와 값을 반대로 생성해도 </a:t>
            </a:r>
            <a:r>
              <a:rPr lang="ko-KR" altLang="en-US" dirty="0" smtClean="0"/>
              <a:t>됨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17" y="2327564"/>
            <a:ext cx="6305571" cy="7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17" y="4189611"/>
            <a:ext cx="6321673" cy="75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7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03 </a:t>
            </a:r>
            <a:r>
              <a:rPr lang="ko-KR" altLang="en-US" sz="2930" dirty="0" err="1"/>
              <a:t>튜플과</a:t>
            </a:r>
            <a:r>
              <a:rPr lang="ko-KR" altLang="en-US" sz="2930" dirty="0"/>
              <a:t> </a:t>
            </a:r>
            <a:r>
              <a:rPr lang="ko-KR" altLang="en-US" sz="2930" dirty="0" err="1"/>
              <a:t>딕셔너리</a:t>
            </a:r>
            <a:endParaRPr lang="ko-KR" altLang="en-US" sz="293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endParaRPr lang="en-US" altLang="ko-KR" dirty="0"/>
          </a:p>
          <a:p>
            <a:pPr lvl="1"/>
            <a:r>
              <a:rPr lang="ko-KR" altLang="en-US" dirty="0" err="1"/>
              <a:t>딕셔너리는</a:t>
            </a:r>
            <a:r>
              <a:rPr lang="ko-KR" altLang="en-US" dirty="0"/>
              <a:t> 여러 정보를 하나의 변수로 표현할 때 유용</a:t>
            </a:r>
            <a:endParaRPr lang="en-US" altLang="ko-KR" dirty="0"/>
          </a:p>
          <a:p>
            <a:pPr lvl="1"/>
            <a:r>
              <a:rPr lang="ko-KR" altLang="en-US" dirty="0"/>
              <a:t>예를 들어 홍길동이라는 학생에게는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4-2]</a:t>
            </a:r>
            <a:r>
              <a:rPr lang="ko-KR" altLang="en-US" dirty="0"/>
              <a:t>와 같은 정보가 있다고 </a:t>
            </a:r>
            <a:r>
              <a:rPr lang="ko-KR" altLang="en-US" dirty="0" smtClean="0"/>
              <a:t>가정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436" y="2901135"/>
            <a:ext cx="2915480" cy="198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40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03 </a:t>
            </a:r>
            <a:r>
              <a:rPr lang="ko-KR" altLang="en-US" sz="2930" dirty="0" err="1"/>
              <a:t>튜플과</a:t>
            </a:r>
            <a:r>
              <a:rPr lang="ko-KR" altLang="en-US" sz="2930" dirty="0"/>
              <a:t> </a:t>
            </a:r>
            <a:r>
              <a:rPr lang="ko-KR" altLang="en-US" sz="2930" dirty="0" err="1"/>
              <a:t>딕셔너리</a:t>
            </a:r>
            <a:endParaRPr lang="ko-KR" altLang="en-US" sz="293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4-2]</a:t>
            </a:r>
            <a:r>
              <a:rPr lang="ko-KR" altLang="en-US" dirty="0"/>
              <a:t>를 </a:t>
            </a:r>
            <a:r>
              <a:rPr lang="ko-KR" altLang="en-US" dirty="0" err="1"/>
              <a:t>딕셔너리로</a:t>
            </a:r>
            <a:r>
              <a:rPr lang="ko-KR" altLang="en-US" dirty="0"/>
              <a:t> 표현한다면 </a:t>
            </a:r>
            <a:r>
              <a:rPr lang="en-US" altLang="ko-KR" dirty="0"/>
              <a:t>student1 </a:t>
            </a:r>
            <a:r>
              <a:rPr lang="ko-KR" altLang="en-US" dirty="0"/>
              <a:t>변수에 홍길동 학생의 모든 정보가 저장되어 </a:t>
            </a:r>
            <a:r>
              <a:rPr lang="ko-KR" altLang="en-US" dirty="0" smtClean="0"/>
              <a:t>있는 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딕셔너리에는</a:t>
            </a:r>
            <a:r>
              <a:rPr lang="ko-KR" altLang="en-US" dirty="0"/>
              <a:t> ‘</a:t>
            </a:r>
            <a:r>
              <a:rPr lang="ko-KR" altLang="en-US" dirty="0" err="1"/>
              <a:t>딕셔너리명</a:t>
            </a:r>
            <a:r>
              <a:rPr lang="en-US" altLang="ko-KR" dirty="0"/>
              <a:t>[</a:t>
            </a:r>
            <a:r>
              <a:rPr lang="ko-KR" altLang="en-US" dirty="0"/>
              <a:t>키</a:t>
            </a:r>
            <a:r>
              <a:rPr lang="en-US" altLang="ko-KR" dirty="0"/>
              <a:t>]=</a:t>
            </a:r>
            <a:r>
              <a:rPr lang="ko-KR" altLang="en-US" dirty="0"/>
              <a:t>값’ 형식으로 쌍을 추가할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앞서 </a:t>
            </a:r>
            <a:r>
              <a:rPr lang="ko-KR" altLang="en-US" dirty="0"/>
              <a:t>생성한 </a:t>
            </a:r>
            <a:r>
              <a:rPr lang="en-US" altLang="ko-KR" dirty="0"/>
              <a:t>student1</a:t>
            </a:r>
            <a:r>
              <a:rPr lang="ko-KR" altLang="en-US" dirty="0"/>
              <a:t>에 연락처를 추가하려면 다음 코드를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1" y="2219497"/>
            <a:ext cx="4198537" cy="131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1" y="5020887"/>
            <a:ext cx="5038910" cy="130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4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03 </a:t>
            </a:r>
            <a:r>
              <a:rPr lang="ko-KR" altLang="en-US" sz="2930" dirty="0" err="1"/>
              <a:t>튜플과</a:t>
            </a:r>
            <a:r>
              <a:rPr lang="ko-KR" altLang="en-US" sz="2930" dirty="0"/>
              <a:t> </a:t>
            </a:r>
            <a:r>
              <a:rPr lang="ko-KR" altLang="en-US" sz="2930" dirty="0" err="1"/>
              <a:t>딕셔너리</a:t>
            </a:r>
            <a:endParaRPr lang="ko-KR" altLang="en-US" sz="293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endParaRPr lang="en-US" altLang="ko-KR" dirty="0"/>
          </a:p>
          <a:p>
            <a:pPr lvl="1"/>
            <a:r>
              <a:rPr lang="ko-KR" altLang="en-US" dirty="0"/>
              <a:t>이미 존재하는 키를 사용하면 새로운 쌍이 추가되는 것이 아니라 기존 값이 </a:t>
            </a:r>
            <a:r>
              <a:rPr lang="ko-KR" altLang="en-US" dirty="0" smtClean="0"/>
              <a:t>변경됨</a:t>
            </a:r>
            <a:endParaRPr lang="en-US" altLang="ko-KR" dirty="0"/>
          </a:p>
          <a:p>
            <a:pPr lvl="1"/>
            <a:r>
              <a:rPr lang="ko-KR" altLang="en-US" dirty="0" err="1"/>
              <a:t>딕셔너리의</a:t>
            </a:r>
            <a:r>
              <a:rPr lang="ko-KR" altLang="en-US" dirty="0"/>
              <a:t> 특성상 키는 유일해야 하기 </a:t>
            </a:r>
            <a:r>
              <a:rPr lang="ko-KR" altLang="en-US" dirty="0" smtClean="0"/>
              <a:t>때문임</a:t>
            </a:r>
            <a:endParaRPr lang="en-US" altLang="ko-KR" dirty="0"/>
          </a:p>
          <a:p>
            <a:pPr lvl="1"/>
            <a:r>
              <a:rPr lang="ko-KR" altLang="en-US" dirty="0"/>
              <a:t>학과를 수정하는 </a:t>
            </a:r>
            <a:r>
              <a:rPr lang="ko-KR" altLang="en-US" dirty="0" smtClean="0"/>
              <a:t>코드는 다음과 같음</a:t>
            </a:r>
            <a:endParaRPr lang="en-US" altLang="ko-K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87" y="3158838"/>
            <a:ext cx="5513473" cy="147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9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01</a:t>
            </a:r>
            <a:r>
              <a:rPr lang="ko-KR" altLang="en-US" dirty="0"/>
              <a:t> 이 장에서 만들 프로그램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  <a:r>
              <a:rPr lang="ko-KR" altLang="en-US" dirty="0"/>
              <a:t> 로또 번호 추첨</a:t>
            </a:r>
            <a:endParaRPr lang="en-US" altLang="ko-KR" dirty="0"/>
          </a:p>
          <a:p>
            <a:pPr lvl="1"/>
            <a:r>
              <a:rPr lang="ko-KR" altLang="en-US" dirty="0"/>
              <a:t>로또 추첨처럼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45</a:t>
            </a:r>
            <a:r>
              <a:rPr lang="ko-KR" altLang="en-US" dirty="0"/>
              <a:t>까지의 숫자 중에서 </a:t>
            </a:r>
            <a:r>
              <a:rPr lang="en-US" altLang="ko-KR" dirty="0"/>
              <a:t>6</a:t>
            </a:r>
            <a:r>
              <a:rPr lang="ko-KR" altLang="en-US" dirty="0"/>
              <a:t>개를 뽑는 프로그램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25A77B-4EEC-9B59-F0A6-29A6FD1EE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210" y="2560319"/>
            <a:ext cx="5793581" cy="14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03 </a:t>
            </a:r>
            <a:r>
              <a:rPr lang="ko-KR" altLang="en-US" sz="2930" dirty="0" err="1"/>
              <a:t>튜플과</a:t>
            </a:r>
            <a:r>
              <a:rPr lang="ko-KR" altLang="en-US" sz="2930" dirty="0"/>
              <a:t> </a:t>
            </a:r>
            <a:r>
              <a:rPr lang="ko-KR" altLang="en-US" sz="2930" dirty="0" err="1"/>
              <a:t>딕셔너리</a:t>
            </a:r>
            <a:endParaRPr lang="ko-KR" altLang="en-US" sz="293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endParaRPr lang="en-US" altLang="ko-KR" dirty="0"/>
          </a:p>
          <a:p>
            <a:pPr lvl="1"/>
            <a:r>
              <a:rPr lang="ko-KR" altLang="en-US" dirty="0" err="1"/>
              <a:t>딕셔너리의</a:t>
            </a:r>
            <a:r>
              <a:rPr lang="ko-KR" altLang="en-US" dirty="0"/>
              <a:t> 쌍은 ‘</a:t>
            </a:r>
            <a:r>
              <a:rPr lang="en-US" altLang="ko-KR" dirty="0"/>
              <a:t>del(</a:t>
            </a:r>
            <a:r>
              <a:rPr lang="ko-KR" altLang="en-US" dirty="0" err="1"/>
              <a:t>딕셔너리명</a:t>
            </a:r>
            <a:r>
              <a:rPr lang="en-US" altLang="ko-KR" dirty="0"/>
              <a:t>[</a:t>
            </a:r>
            <a:r>
              <a:rPr lang="ko-KR" altLang="en-US" dirty="0"/>
              <a:t>키</a:t>
            </a:r>
            <a:r>
              <a:rPr lang="en-US" altLang="ko-KR" dirty="0"/>
              <a:t>])’ </a:t>
            </a:r>
            <a:r>
              <a:rPr lang="ko-KR" altLang="en-US" dirty="0"/>
              <a:t>형식으로 삭제할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r>
              <a:rPr lang="ko-KR" altLang="en-US" dirty="0"/>
              <a:t>다음 코드는 </a:t>
            </a:r>
            <a:r>
              <a:rPr lang="en-US" altLang="ko-KR" dirty="0" smtClean="0"/>
              <a:t>student1</a:t>
            </a:r>
            <a:r>
              <a:rPr lang="ko-KR" altLang="en-US" dirty="0"/>
              <a:t>의 학과를 </a:t>
            </a:r>
            <a:r>
              <a:rPr lang="ko-KR" altLang="en-US" dirty="0" smtClean="0"/>
              <a:t>삭제함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76239" lvl="1" indent="0">
              <a:buNone/>
            </a:pPr>
            <a:endParaRPr lang="en-US" altLang="ko-KR" sz="1200" dirty="0"/>
          </a:p>
          <a:p>
            <a:pPr lvl="1"/>
            <a:r>
              <a:rPr lang="ko-KR" altLang="en-US" dirty="0" err="1"/>
              <a:t>딕셔너리의</a:t>
            </a:r>
            <a:r>
              <a:rPr lang="ko-KR" altLang="en-US" dirty="0"/>
              <a:t> 키는 유일해야 하므로 다음 코드를 작성하면 동일한 키를 갖는 </a:t>
            </a:r>
            <a:r>
              <a:rPr lang="ko-KR" altLang="en-US" dirty="0" err="1"/>
              <a:t>딕셔너리를</a:t>
            </a:r>
            <a:r>
              <a:rPr lang="ko-KR" altLang="en-US" dirty="0"/>
              <a:t> 생성하는 것이 아니라 마지막에 있는 키가 </a:t>
            </a:r>
            <a:r>
              <a:rPr lang="ko-KR" altLang="en-US" dirty="0" smtClean="0"/>
              <a:t>적용됨</a:t>
            </a:r>
            <a:endParaRPr lang="en-US" altLang="ko-K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89" y="2261061"/>
            <a:ext cx="4094170" cy="150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89" y="5113358"/>
            <a:ext cx="4310768" cy="123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75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03 </a:t>
            </a:r>
            <a:r>
              <a:rPr lang="ko-KR" altLang="en-US" sz="2930" dirty="0" err="1"/>
              <a:t>튜플과</a:t>
            </a:r>
            <a:r>
              <a:rPr lang="ko-KR" altLang="en-US" sz="2930" dirty="0"/>
              <a:t> </a:t>
            </a:r>
            <a:r>
              <a:rPr lang="ko-KR" altLang="en-US" sz="2930" dirty="0" err="1"/>
              <a:t>딕셔너리</a:t>
            </a:r>
            <a:endParaRPr lang="ko-KR" altLang="en-US" sz="293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endParaRPr lang="en-US" altLang="ko-KR" dirty="0"/>
          </a:p>
          <a:p>
            <a:pPr lvl="1"/>
            <a:r>
              <a:rPr lang="ko-KR" altLang="en-US" dirty="0"/>
              <a:t>키로 값에 접근하는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딕셔너리명</a:t>
            </a:r>
            <a:r>
              <a:rPr lang="en-US" altLang="ko-KR" dirty="0"/>
              <a:t>.get(</a:t>
            </a:r>
            <a:r>
              <a:rPr lang="ko-KR" altLang="en-US" dirty="0"/>
              <a:t>키</a:t>
            </a:r>
            <a:r>
              <a:rPr lang="en-US" altLang="ko-KR" dirty="0"/>
              <a:t>) </a:t>
            </a:r>
            <a:r>
              <a:rPr lang="ko-KR" altLang="en-US" dirty="0"/>
              <a:t>함수를 사용해 키로 값에 접근할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76239" lvl="1" indent="0">
              <a:buNone/>
            </a:pPr>
            <a:endParaRPr lang="en-US" altLang="ko-KR" dirty="0"/>
          </a:p>
          <a:p>
            <a:pPr lvl="1"/>
            <a:r>
              <a:rPr lang="ko-KR" altLang="en-US" dirty="0" err="1"/>
              <a:t>딕셔너리와</a:t>
            </a:r>
            <a:r>
              <a:rPr lang="ko-KR" altLang="en-US" dirty="0"/>
              <a:t> 관련된 함수 중 </a:t>
            </a:r>
            <a:r>
              <a:rPr lang="ko-KR" altLang="en-US" dirty="0" err="1"/>
              <a:t>딕셔너리명</a:t>
            </a:r>
            <a:r>
              <a:rPr lang="en-US" altLang="ko-KR" dirty="0"/>
              <a:t>.keys()</a:t>
            </a:r>
            <a:r>
              <a:rPr lang="ko-KR" altLang="en-US" dirty="0"/>
              <a:t>는 </a:t>
            </a:r>
            <a:r>
              <a:rPr lang="ko-KR" altLang="en-US" dirty="0" err="1"/>
              <a:t>딕셔너리의</a:t>
            </a:r>
            <a:r>
              <a:rPr lang="ko-KR" altLang="en-US" dirty="0"/>
              <a:t> 모든 키를 반환</a:t>
            </a:r>
            <a:endParaRPr lang="en-US" altLang="ko-KR" dirty="0"/>
          </a:p>
          <a:p>
            <a:pPr marL="476239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98" y="1837113"/>
            <a:ext cx="5732337" cy="99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98" y="3715789"/>
            <a:ext cx="5712821" cy="54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24" y="5364064"/>
            <a:ext cx="5737217" cy="59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7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03 </a:t>
            </a:r>
            <a:r>
              <a:rPr lang="ko-KR" altLang="en-US" sz="2930" dirty="0" err="1"/>
              <a:t>튜플과</a:t>
            </a:r>
            <a:r>
              <a:rPr lang="ko-KR" altLang="en-US" sz="2930" dirty="0"/>
              <a:t> </a:t>
            </a:r>
            <a:r>
              <a:rPr lang="ko-KR" altLang="en-US" sz="2930" dirty="0" err="1"/>
              <a:t>딕셔너리</a:t>
            </a:r>
            <a:endParaRPr lang="ko-KR" altLang="en-US" sz="293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endParaRPr lang="en-US" altLang="ko-KR" dirty="0"/>
          </a:p>
          <a:p>
            <a:pPr lvl="1"/>
            <a:r>
              <a:rPr lang="ko-KR" altLang="en-US" dirty="0"/>
              <a:t>실행 결과의 </a:t>
            </a:r>
            <a:r>
              <a:rPr lang="en-US" altLang="ko-KR" dirty="0" err="1"/>
              <a:t>dict_keys</a:t>
            </a:r>
            <a:r>
              <a:rPr lang="ko-KR" altLang="en-US" dirty="0"/>
              <a:t>가 보기 싫으면 </a:t>
            </a:r>
            <a:r>
              <a:rPr lang="en-US" altLang="ko-KR" dirty="0"/>
              <a:t>list(</a:t>
            </a:r>
            <a:r>
              <a:rPr lang="ko-KR" altLang="en-US" dirty="0" err="1"/>
              <a:t>딕셔너리명</a:t>
            </a:r>
            <a:r>
              <a:rPr lang="en-US" altLang="ko-KR" dirty="0"/>
              <a:t>.keys()) </a:t>
            </a:r>
            <a:r>
              <a:rPr lang="ko-KR" altLang="en-US" dirty="0"/>
              <a:t>함수를 </a:t>
            </a:r>
            <a:r>
              <a:rPr lang="ko-KR" altLang="en-US" dirty="0" smtClean="0"/>
              <a:t>사용하면 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딕셔너리명</a:t>
            </a:r>
            <a:r>
              <a:rPr lang="en-US" altLang="ko-KR" dirty="0"/>
              <a:t>.items() </a:t>
            </a:r>
            <a:r>
              <a:rPr lang="ko-KR" altLang="en-US" dirty="0"/>
              <a:t>함수를 사용하면 키와 값의 쌍을 </a:t>
            </a:r>
            <a:r>
              <a:rPr lang="ko-KR" altLang="en-US" dirty="0" err="1"/>
              <a:t>튜플</a:t>
            </a:r>
            <a:r>
              <a:rPr lang="ko-KR" altLang="en-US" dirty="0"/>
              <a:t> 형태로도 구할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딕셔너리명</a:t>
            </a:r>
            <a:r>
              <a:rPr lang="en-US" altLang="ko-KR" dirty="0"/>
              <a:t>.values() </a:t>
            </a:r>
            <a:r>
              <a:rPr lang="ko-KR" altLang="en-US" dirty="0"/>
              <a:t>함수는 </a:t>
            </a:r>
            <a:r>
              <a:rPr lang="ko-KR" altLang="en-US" dirty="0" err="1"/>
              <a:t>딕셔너리의</a:t>
            </a:r>
            <a:r>
              <a:rPr lang="ko-KR" altLang="en-US" dirty="0"/>
              <a:t> 모든 값을 리스트로 만들어 </a:t>
            </a:r>
            <a:r>
              <a:rPr lang="ko-KR" altLang="en-US" dirty="0" smtClean="0"/>
              <a:t>반환함</a:t>
            </a:r>
            <a:endParaRPr lang="en-US" altLang="ko-KR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06" y="3086716"/>
            <a:ext cx="6294837" cy="684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06" y="5253644"/>
            <a:ext cx="6300205" cy="6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6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03 </a:t>
            </a:r>
            <a:r>
              <a:rPr lang="ko-KR" altLang="en-US" sz="2930" dirty="0" err="1"/>
              <a:t>튜플과</a:t>
            </a:r>
            <a:r>
              <a:rPr lang="ko-KR" altLang="en-US" sz="2930" dirty="0"/>
              <a:t> </a:t>
            </a:r>
            <a:r>
              <a:rPr lang="ko-KR" altLang="en-US" sz="2930" dirty="0" err="1"/>
              <a:t>딕셔너리</a:t>
            </a:r>
            <a:endParaRPr lang="ko-KR" altLang="en-US" sz="293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endParaRPr lang="en-US" altLang="ko-KR" dirty="0"/>
          </a:p>
          <a:p>
            <a:pPr lvl="1"/>
            <a:r>
              <a:rPr lang="ko-KR" altLang="en-US" dirty="0" err="1"/>
              <a:t>딕셔너리명</a:t>
            </a:r>
            <a:r>
              <a:rPr lang="en-US" altLang="ko-KR" dirty="0"/>
              <a:t>.items() </a:t>
            </a:r>
            <a:r>
              <a:rPr lang="ko-KR" altLang="en-US" dirty="0"/>
              <a:t>함수를 사용하면 </a:t>
            </a:r>
            <a:r>
              <a:rPr lang="ko-KR" altLang="en-US" dirty="0" err="1"/>
              <a:t>튜플</a:t>
            </a:r>
            <a:r>
              <a:rPr lang="ko-KR" altLang="en-US" dirty="0"/>
              <a:t> 형태로도 구할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76239" lvl="1" indent="0">
              <a:buNone/>
            </a:pPr>
            <a:endParaRPr lang="en-US" altLang="ko-KR" dirty="0"/>
          </a:p>
          <a:p>
            <a:pPr lvl="1"/>
            <a:r>
              <a:rPr lang="ko-KR" altLang="en-US" dirty="0" err="1"/>
              <a:t>딕셔너리</a:t>
            </a:r>
            <a:r>
              <a:rPr lang="ko-KR" altLang="en-US" dirty="0"/>
              <a:t> 안에 해당 키가 있는지 없는지는 </a:t>
            </a:r>
            <a:r>
              <a:rPr lang="en-US" altLang="ko-KR" dirty="0"/>
              <a:t>in</a:t>
            </a:r>
            <a:r>
              <a:rPr lang="ko-KR" altLang="en-US" dirty="0"/>
              <a:t>을 사용해 확인할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</a:t>
            </a:r>
            <a:r>
              <a:rPr lang="ko-KR" altLang="en-US" dirty="0"/>
              <a:t>코드는 </a:t>
            </a:r>
            <a:r>
              <a:rPr lang="ko-KR" altLang="en-US" dirty="0" err="1"/>
              <a:t>딕셔너리에</a:t>
            </a:r>
            <a:r>
              <a:rPr lang="ko-KR" altLang="en-US" dirty="0"/>
              <a:t> 키가 있다면 </a:t>
            </a:r>
            <a:r>
              <a:rPr lang="en-US" altLang="ko-KR" dirty="0"/>
              <a:t>True</a:t>
            </a:r>
            <a:r>
              <a:rPr lang="ko-KR" altLang="en-US" dirty="0"/>
              <a:t>를 반환하고</a:t>
            </a:r>
            <a:r>
              <a:rPr lang="en-US" altLang="ko-KR" dirty="0"/>
              <a:t>, </a:t>
            </a:r>
            <a:r>
              <a:rPr lang="ko-KR" altLang="en-US" dirty="0"/>
              <a:t>없다면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smtClean="0"/>
              <a:t>반환함</a:t>
            </a:r>
            <a:endParaRPr lang="en-US" altLang="ko-KR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70" y="1862051"/>
            <a:ext cx="6310939" cy="86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70" y="4898261"/>
            <a:ext cx="6316306" cy="91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64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03 </a:t>
            </a:r>
            <a:r>
              <a:rPr lang="ko-KR" altLang="en-US" sz="2930" dirty="0" err="1"/>
              <a:t>튜플과</a:t>
            </a:r>
            <a:r>
              <a:rPr lang="ko-KR" altLang="en-US" sz="2930" dirty="0"/>
              <a:t> </a:t>
            </a:r>
            <a:r>
              <a:rPr lang="ko-KR" altLang="en-US" sz="2930" dirty="0" err="1"/>
              <a:t>딕셔너리</a:t>
            </a:r>
            <a:endParaRPr lang="ko-KR" altLang="en-US" sz="293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endParaRPr lang="en-US" altLang="ko-KR" dirty="0"/>
          </a:p>
          <a:p>
            <a:pPr lvl="1"/>
            <a:r>
              <a:rPr lang="en-US" altLang="ko-KR" dirty="0" smtClean="0"/>
              <a:t>for</a:t>
            </a:r>
            <a:r>
              <a:rPr lang="ko-KR" altLang="en-US" dirty="0"/>
              <a:t> </a:t>
            </a:r>
            <a:r>
              <a:rPr lang="ko-KR" altLang="en-US" dirty="0" smtClean="0"/>
              <a:t>문을 활용해 </a:t>
            </a:r>
            <a:r>
              <a:rPr lang="ko-KR" altLang="en-US" dirty="0" err="1" smtClean="0"/>
              <a:t>딕셔너리의</a:t>
            </a:r>
            <a:r>
              <a:rPr lang="ko-KR" altLang="en-US" dirty="0" smtClean="0"/>
              <a:t> 모든 값을 출력하는 코드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4C454D4-8FB2-E7A8-9298-36D9AA514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933737"/>
              </p:ext>
            </p:extLst>
          </p:nvPr>
        </p:nvGraphicFramePr>
        <p:xfrm>
          <a:off x="1991206" y="2118360"/>
          <a:ext cx="5066302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174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4655128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15162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Code04-07.py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1486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singer = {}</a:t>
                      </a:r>
                    </a:p>
                    <a:p>
                      <a:endParaRPr lang="en-US" altLang="ko-KR" sz="1500" b="0" i="0" u="none" strike="noStrike" kern="120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r>
                        <a:rPr lang="en-US" altLang="ko-KR" sz="15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singer['</a:t>
                      </a:r>
                      <a:r>
                        <a:rPr lang="ko-KR" altLang="en-US" sz="15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이름</a:t>
                      </a:r>
                      <a:r>
                        <a:rPr lang="en-US" altLang="ko-KR" sz="15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'] = '</a:t>
                      </a:r>
                      <a:r>
                        <a:rPr lang="ko-KR" altLang="en-US" sz="15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트와이스</a:t>
                      </a:r>
                      <a:r>
                        <a:rPr lang="en-US" altLang="ko-KR" sz="15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</a:p>
                    <a:p>
                      <a:r>
                        <a:rPr lang="en-US" altLang="ko-KR" sz="15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singer['</a:t>
                      </a:r>
                      <a:r>
                        <a:rPr lang="ko-KR" altLang="en-US" sz="15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구성원 수</a:t>
                      </a:r>
                      <a:r>
                        <a:rPr lang="en-US" altLang="ko-KR" sz="15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'] = 9</a:t>
                      </a:r>
                    </a:p>
                    <a:p>
                      <a:r>
                        <a:rPr lang="en-US" altLang="ko-KR" sz="15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singer['</a:t>
                      </a:r>
                      <a:r>
                        <a:rPr lang="ko-KR" altLang="en-US" sz="15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데뷔</a:t>
                      </a:r>
                      <a:r>
                        <a:rPr lang="en-US" altLang="ko-KR" sz="15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'] = '</a:t>
                      </a:r>
                      <a:r>
                        <a:rPr lang="ko-KR" altLang="en-US" sz="15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서바이벌</a:t>
                      </a:r>
                      <a:r>
                        <a:rPr lang="ko-KR" altLang="en-US" sz="15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ko-KR" altLang="en-US" sz="15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식스틴</a:t>
                      </a:r>
                      <a:r>
                        <a:rPr lang="en-US" altLang="ko-KR" sz="15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 </a:t>
                      </a:r>
                      <a:endParaRPr lang="ko-KR" altLang="en-US" sz="1500" b="0" i="0" u="none" strike="noStrike" kern="120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r>
                        <a:rPr lang="en-US" altLang="ko-KR" sz="15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singer['</a:t>
                      </a:r>
                      <a:r>
                        <a:rPr lang="ko-KR" altLang="en-US" sz="15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대표곡</a:t>
                      </a:r>
                      <a:r>
                        <a:rPr lang="en-US" altLang="ko-KR" sz="15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'] = 'SIGNAL‘</a:t>
                      </a:r>
                    </a:p>
                    <a:p>
                      <a:endParaRPr lang="en-US" altLang="ko-KR" sz="1500" b="0" i="0" u="none" strike="noStrike" kern="120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r>
                        <a:rPr lang="en-US" altLang="ko-KR" sz="15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k in </a:t>
                      </a:r>
                      <a:r>
                        <a:rPr lang="en-US" altLang="ko-KR" sz="15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singer.keys</a:t>
                      </a:r>
                      <a:r>
                        <a:rPr lang="en-US" altLang="ko-KR" sz="15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 :</a:t>
                      </a:r>
                    </a:p>
                    <a:p>
                      <a:r>
                        <a:rPr lang="en-US" altLang="ko-KR" sz="15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print('%s --&gt; %s' % (k, singer[k])) 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908" y="2942704"/>
            <a:ext cx="1698621" cy="1381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46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04 </a:t>
            </a:r>
            <a:r>
              <a:rPr lang="ko-KR" altLang="en-US" sz="2930" dirty="0"/>
              <a:t>문자열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 smtClean="0"/>
              <a:t>문자열의 </a:t>
            </a:r>
            <a:r>
              <a:rPr lang="ko-KR" altLang="en-US" dirty="0"/>
              <a:t>개념</a:t>
            </a:r>
            <a:endParaRPr lang="en-US" altLang="ko-KR" dirty="0"/>
          </a:p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문자열을 큰따옴표</a:t>
            </a:r>
            <a:r>
              <a:rPr lang="en-US" altLang="ko-KR" dirty="0"/>
              <a:t>(“”)</a:t>
            </a:r>
            <a:r>
              <a:rPr lang="ko-KR" altLang="en-US" dirty="0"/>
              <a:t>나 작은따옴표</a:t>
            </a:r>
            <a:r>
              <a:rPr lang="en-US" altLang="ko-KR" dirty="0"/>
              <a:t>(‘’)</a:t>
            </a:r>
            <a:r>
              <a:rPr lang="ko-KR" altLang="en-US" dirty="0"/>
              <a:t>로 묶어 </a:t>
            </a:r>
            <a:r>
              <a:rPr lang="ko-KR" altLang="en-US" dirty="0" smtClean="0"/>
              <a:t>표현함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큰따옴표를 </a:t>
            </a:r>
            <a:r>
              <a:rPr lang="ko-KR" altLang="en-US" dirty="0"/>
              <a:t>사용하더라도 </a:t>
            </a:r>
            <a:r>
              <a:rPr lang="en-US" altLang="ko-KR" dirty="0"/>
              <a:t>print()</a:t>
            </a:r>
            <a:r>
              <a:rPr lang="ko-KR" altLang="en-US" dirty="0"/>
              <a:t>로 출력하면 작은따옴표로 </a:t>
            </a:r>
            <a:r>
              <a:rPr lang="ko-KR" altLang="en-US" dirty="0" smtClean="0"/>
              <a:t>표시함</a:t>
            </a:r>
            <a:endParaRPr lang="en-US" altLang="ko-KR" dirty="0"/>
          </a:p>
          <a:p>
            <a:pPr lvl="1"/>
            <a:r>
              <a:rPr lang="ko-KR" altLang="en-US" dirty="0"/>
              <a:t>문자열은 리스트와 비슷한 부분이 </a:t>
            </a:r>
            <a:r>
              <a:rPr lang="ko-KR" altLang="en-US" dirty="0" smtClean="0"/>
              <a:t>많은데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리스트는 </a:t>
            </a:r>
            <a:r>
              <a:rPr lang="ko-KR" altLang="en-US" dirty="0"/>
              <a:t>대괄호</a:t>
            </a:r>
            <a:r>
              <a:rPr lang="en-US" altLang="ko-KR" dirty="0"/>
              <a:t>([])</a:t>
            </a:r>
            <a:r>
              <a:rPr lang="ko-KR" altLang="en-US" dirty="0"/>
              <a:t>로 묶고 문자열은 작은따옴표</a:t>
            </a:r>
            <a:r>
              <a:rPr lang="en-US" altLang="ko-KR" dirty="0"/>
              <a:t>(‘’)</a:t>
            </a:r>
            <a:r>
              <a:rPr lang="ko-KR" altLang="en-US" dirty="0"/>
              <a:t>로 묶어 출력된다는 것만 </a:t>
            </a:r>
            <a:r>
              <a:rPr lang="ko-KR" altLang="en-US" dirty="0" smtClean="0"/>
              <a:t>다름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11" y="3668938"/>
            <a:ext cx="2007334" cy="2647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469" y="3667772"/>
            <a:ext cx="1517308" cy="267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1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04 </a:t>
            </a:r>
            <a:r>
              <a:rPr lang="ko-KR" altLang="en-US" sz="2930" dirty="0"/>
              <a:t>문자열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/>
              <a:t>문자열 개념</a:t>
            </a:r>
            <a:endParaRPr lang="en-US" altLang="ko-KR" dirty="0"/>
          </a:p>
          <a:p>
            <a:pPr lvl="1"/>
            <a:r>
              <a:rPr lang="ko-KR" altLang="en-US" dirty="0"/>
              <a:t>문자열도 리스트와 마찬가지로 덧셈</a:t>
            </a:r>
            <a:r>
              <a:rPr lang="en-US" altLang="ko-KR" dirty="0"/>
              <a:t>(+) </a:t>
            </a:r>
            <a:r>
              <a:rPr lang="ko-KR" altLang="en-US" dirty="0"/>
              <a:t>기호를 사용해 </a:t>
            </a:r>
            <a:r>
              <a:rPr lang="ko-KR" altLang="en-US" dirty="0" smtClean="0"/>
              <a:t>연결함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또 </a:t>
            </a:r>
            <a:r>
              <a:rPr lang="ko-KR" altLang="en-US" dirty="0"/>
              <a:t>곱셈</a:t>
            </a:r>
            <a:r>
              <a:rPr lang="en-US" altLang="ko-KR" dirty="0"/>
              <a:t>(*) </a:t>
            </a:r>
            <a:r>
              <a:rPr lang="ko-KR" altLang="en-US" dirty="0"/>
              <a:t>기호를 사용해 문자열을 반복할 수도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76239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문자열 길이를 파악할 때도 리스트처럼 </a:t>
            </a:r>
            <a:r>
              <a:rPr lang="en-US" altLang="ko-KR" dirty="0" err="1"/>
              <a:t>len</a:t>
            </a:r>
            <a:r>
              <a:rPr lang="en-US" altLang="ko-KR" dirty="0"/>
              <a:t>() </a:t>
            </a:r>
            <a:r>
              <a:rPr lang="ko-KR" altLang="en-US" dirty="0"/>
              <a:t>함수를 사용</a:t>
            </a:r>
            <a:endParaRPr lang="en-US" altLang="ko-KR" dirty="0"/>
          </a:p>
          <a:p>
            <a:pPr marL="476239" lvl="1" indent="0">
              <a:buNone/>
            </a:pPr>
            <a:endParaRPr lang="en-US" altLang="ko-KR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37" y="2294311"/>
            <a:ext cx="1996538" cy="1687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76" y="4588626"/>
            <a:ext cx="1249730" cy="131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74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04 </a:t>
            </a:r>
            <a:r>
              <a:rPr lang="ko-KR" altLang="en-US" sz="2930" dirty="0"/>
              <a:t>문자열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/>
              <a:t>문자열 개념</a:t>
            </a:r>
            <a:endParaRPr lang="en-US" altLang="ko-KR" dirty="0"/>
          </a:p>
          <a:p>
            <a:pPr lvl="1"/>
            <a:r>
              <a:rPr lang="ko-KR" altLang="en-US" dirty="0"/>
              <a:t>문자열도 </a:t>
            </a:r>
            <a:r>
              <a:rPr lang="en-US" altLang="ko-KR" dirty="0" err="1"/>
              <a:t>len</a:t>
            </a:r>
            <a:r>
              <a:rPr lang="en-US" altLang="ko-KR" dirty="0"/>
              <a:t>() </a:t>
            </a:r>
            <a:r>
              <a:rPr lang="ko-KR" altLang="en-US" dirty="0"/>
              <a:t>함수로 개수를 파악할 수 있기 때문에 리스트처럼 </a:t>
            </a:r>
            <a:r>
              <a:rPr lang="en-US" altLang="ko-KR" dirty="0"/>
              <a:t>for </a:t>
            </a:r>
            <a:r>
              <a:rPr lang="ko-KR" altLang="en-US" dirty="0"/>
              <a:t>문을 사용해 처리할 수 </a:t>
            </a:r>
            <a:r>
              <a:rPr lang="ko-KR" altLang="en-US" dirty="0" smtClean="0"/>
              <a:t>있음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4C454D4-8FB2-E7A8-9298-36D9AA514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70821"/>
              </p:ext>
            </p:extLst>
          </p:nvPr>
        </p:nvGraphicFramePr>
        <p:xfrm>
          <a:off x="2365862" y="2473754"/>
          <a:ext cx="4095202" cy="15828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382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3736820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15162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/>
                        </a:rPr>
                        <a:t>Code04-08.py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1262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05</a:t>
                      </a:r>
                      <a:endParaRPr lang="en-US" altLang="ko-KR" sz="15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ss = '</a:t>
                      </a:r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파이썬짱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!'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sslen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=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len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(ss)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for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i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in range(0,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sslen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) :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print(ss[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i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] + '$', end = '')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3891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31"/>
          <a:stretch/>
        </p:blipFill>
        <p:spPr bwMode="auto">
          <a:xfrm>
            <a:off x="5838551" y="3000898"/>
            <a:ext cx="1274095" cy="69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91" y="4339244"/>
            <a:ext cx="5737217" cy="107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94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04 </a:t>
            </a:r>
            <a:r>
              <a:rPr lang="ko-KR" altLang="en-US" sz="2930" dirty="0"/>
              <a:t>문자열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/>
              <a:t>문자열 함수</a:t>
            </a:r>
            <a:endParaRPr lang="en-US" altLang="ko-KR" dirty="0"/>
          </a:p>
          <a:p>
            <a:pPr lvl="1"/>
            <a:r>
              <a:rPr lang="ko-KR" altLang="en-US" dirty="0"/>
              <a:t>문자열 데이터형 자체에서 제공하는 다양한 문자열 함수로 문자열을 처리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marL="476239" lvl="1" indent="0">
              <a:buNone/>
            </a:pPr>
            <a:endParaRPr lang="en-US" altLang="ko-KR" dirty="0"/>
          </a:p>
          <a:p>
            <a:r>
              <a:rPr lang="ko-KR" altLang="en-US" dirty="0" smtClean="0"/>
              <a:t>대∙소문자 변환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834" y="3532902"/>
            <a:ext cx="4596333" cy="219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45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04 </a:t>
            </a:r>
            <a:r>
              <a:rPr lang="ko-KR" altLang="en-US" sz="2930" dirty="0"/>
              <a:t>문자열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/>
              <a:t>대∙소문자 </a:t>
            </a:r>
            <a:r>
              <a:rPr lang="ko-KR" altLang="en-US" dirty="0" smtClean="0"/>
              <a:t>변환</a:t>
            </a:r>
            <a:endParaRPr lang="en-US" altLang="ko-KR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239" y="2053244"/>
            <a:ext cx="4495522" cy="292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4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리스트의 개념과 필요성</a:t>
            </a:r>
            <a:endParaRPr lang="en-US" altLang="ko-KR" dirty="0"/>
          </a:p>
          <a:p>
            <a:pPr lvl="1"/>
            <a:r>
              <a:rPr lang="ko-KR" altLang="en-US" dirty="0"/>
              <a:t>리스트는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4-1]</a:t>
            </a:r>
            <a:r>
              <a:rPr lang="ko-KR" altLang="en-US" dirty="0"/>
              <a:t>과 같이 하나씩 사용하던 박스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를 한 줄로 붙여 놓은 것</a:t>
            </a:r>
            <a:endParaRPr lang="en-US" altLang="ko-KR" dirty="0"/>
          </a:p>
          <a:p>
            <a:pPr lvl="1"/>
            <a:r>
              <a:rPr lang="ko-KR" altLang="en-US" dirty="0"/>
              <a:t>리스트는 박스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를 한 줄로 붙인 후 전체에 이름</a:t>
            </a:r>
            <a:r>
              <a:rPr lang="en-US" altLang="ko-KR" dirty="0"/>
              <a:t>(aa)</a:t>
            </a:r>
            <a:r>
              <a:rPr lang="ko-KR" altLang="en-US" dirty="0"/>
              <a:t>을 지정</a:t>
            </a:r>
            <a:endParaRPr lang="en-US" altLang="ko-KR" dirty="0"/>
          </a:p>
          <a:p>
            <a:pPr lvl="1"/>
            <a:r>
              <a:rPr lang="ko-KR" altLang="en-US" dirty="0"/>
              <a:t>각각은 </a:t>
            </a:r>
            <a:r>
              <a:rPr lang="en-US" altLang="ko-KR" dirty="0"/>
              <a:t>aa[0], aa[1], aa[2], aa[3]</a:t>
            </a:r>
            <a:r>
              <a:rPr lang="ko-KR" altLang="en-US" dirty="0"/>
              <a:t>처럼 번호</a:t>
            </a:r>
            <a:r>
              <a:rPr lang="en-US" altLang="ko-KR" dirty="0"/>
              <a:t>(</a:t>
            </a:r>
            <a:r>
              <a:rPr lang="ko-KR" altLang="en-US" dirty="0"/>
              <a:t>첨자</a:t>
            </a:r>
            <a:r>
              <a:rPr lang="en-US" altLang="ko-KR" dirty="0"/>
              <a:t>)</a:t>
            </a:r>
            <a:r>
              <a:rPr lang="ko-KR" altLang="en-US" dirty="0"/>
              <a:t>를 붙여 사용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895476-C31C-D7A4-0E0B-51C11004E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457" y="3499657"/>
            <a:ext cx="4071086" cy="217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6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04 </a:t>
            </a:r>
            <a:r>
              <a:rPr lang="ko-KR" altLang="en-US" sz="2930" dirty="0"/>
              <a:t>문자열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/>
              <a:t>대∙소문자 변환</a:t>
            </a: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1730828" y="1778924"/>
            <a:ext cx="5633730" cy="3567874"/>
            <a:chOff x="1776293" y="169949"/>
            <a:chExt cx="8627022" cy="4953179"/>
          </a:xfrm>
        </p:grpSpPr>
        <p:grpSp>
          <p:nvGrpSpPr>
            <p:cNvPr id="2" name="그룹 1"/>
            <p:cNvGrpSpPr/>
            <p:nvPr/>
          </p:nvGrpSpPr>
          <p:grpSpPr>
            <a:xfrm>
              <a:off x="1776293" y="169949"/>
              <a:ext cx="8627022" cy="3959142"/>
              <a:chOff x="1782489" y="1202882"/>
              <a:chExt cx="8627022" cy="3959142"/>
            </a:xfrm>
          </p:grpSpPr>
          <p:pic>
            <p:nvPicPr>
              <p:cNvPr id="4198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2489" y="1202882"/>
                <a:ext cx="8627022" cy="1539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98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5620" y="2742548"/>
                <a:ext cx="8597695" cy="2419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1990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704" y="4129091"/>
              <a:ext cx="8568000" cy="99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5000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04 </a:t>
            </a:r>
            <a:r>
              <a:rPr lang="ko-KR" altLang="en-US" sz="2930" dirty="0"/>
              <a:t>문자열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smtClean="0"/>
              <a:t>찾기</a:t>
            </a:r>
            <a:endParaRPr lang="en-US" altLang="ko-KR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872" y="1487390"/>
            <a:ext cx="5323373" cy="2689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247" y="3153585"/>
            <a:ext cx="5260010" cy="3078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70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04 </a:t>
            </a:r>
            <a:r>
              <a:rPr lang="ko-KR" altLang="en-US" sz="2930" dirty="0"/>
              <a:t>문자열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 smtClean="0"/>
              <a:t>문자열 </a:t>
            </a:r>
            <a:r>
              <a:rPr lang="ko-KR" altLang="en-US" dirty="0"/>
              <a:t>공백 삭제</a:t>
            </a:r>
            <a:r>
              <a:rPr lang="en-US" altLang="ko-KR" dirty="0"/>
              <a:t>·</a:t>
            </a:r>
            <a:r>
              <a:rPr lang="ko-KR" altLang="en-US" dirty="0" smtClean="0"/>
              <a:t>변경</a:t>
            </a:r>
            <a:endParaRPr lang="en-US" altLang="ko-KR" dirty="0"/>
          </a:p>
          <a:p>
            <a:pPr lvl="1"/>
            <a:r>
              <a:rPr lang="ko-KR" altLang="en-US" dirty="0"/>
              <a:t>문자열의 앞뒤 공백이나 특정 문자를 삭제하려면 </a:t>
            </a:r>
            <a:r>
              <a:rPr lang="en-US" altLang="ko-KR" dirty="0"/>
              <a:t>strip(), </a:t>
            </a:r>
            <a:r>
              <a:rPr lang="en-US" altLang="ko-KR" dirty="0" err="1"/>
              <a:t>rstrip</a:t>
            </a:r>
            <a:r>
              <a:rPr lang="en-US" altLang="ko-KR" dirty="0"/>
              <a:t>(), </a:t>
            </a:r>
            <a:r>
              <a:rPr lang="en-US" altLang="ko-KR" dirty="0" err="1"/>
              <a:t>lstrip</a:t>
            </a:r>
            <a:r>
              <a:rPr lang="en-US" altLang="ko-KR" dirty="0"/>
              <a:t>() </a:t>
            </a:r>
            <a:r>
              <a:rPr lang="ko-KR" altLang="en-US" dirty="0"/>
              <a:t>함수를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 문자열 중간의 공백은 삭제되지 않음</a:t>
            </a:r>
            <a:endParaRPr lang="en-US" altLang="ko-KR" dirty="0" smtClean="0"/>
          </a:p>
          <a:p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2272829" y="2992582"/>
            <a:ext cx="4768049" cy="2846327"/>
            <a:chOff x="3357409" y="2684016"/>
            <a:chExt cx="5330914" cy="2919759"/>
          </a:xfrm>
        </p:grpSpPr>
        <p:pic>
          <p:nvPicPr>
            <p:cNvPr id="440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7409" y="2684016"/>
              <a:ext cx="1703194" cy="2919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3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218" y="2819984"/>
              <a:ext cx="3256105" cy="2647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2095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04 </a:t>
            </a:r>
            <a:r>
              <a:rPr lang="ko-KR" altLang="en-US" sz="2930" dirty="0"/>
              <a:t>문자열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/>
              <a:t>문자열 함수</a:t>
            </a:r>
            <a:endParaRPr lang="en-US" altLang="ko-KR" dirty="0"/>
          </a:p>
          <a:p>
            <a:pPr lvl="1"/>
            <a:r>
              <a:rPr lang="ko-KR" altLang="en-US" dirty="0"/>
              <a:t>문자열 변경은 </a:t>
            </a:r>
            <a:r>
              <a:rPr lang="en-US" altLang="ko-KR" dirty="0"/>
              <a:t>replace(‘</a:t>
            </a:r>
            <a:r>
              <a:rPr lang="ko-KR" altLang="en-US" dirty="0"/>
              <a:t>기존문자열’</a:t>
            </a:r>
            <a:r>
              <a:rPr lang="en-US" altLang="ko-KR" dirty="0"/>
              <a:t>, ‘</a:t>
            </a:r>
            <a:r>
              <a:rPr lang="ko-KR" altLang="en-US" dirty="0"/>
              <a:t>새문자열’</a:t>
            </a:r>
            <a:r>
              <a:rPr lang="en-US" altLang="ko-KR" dirty="0"/>
              <a:t>) </a:t>
            </a:r>
            <a:r>
              <a:rPr lang="ko-KR" altLang="en-US" dirty="0"/>
              <a:t>함수를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57" y="2177935"/>
            <a:ext cx="2538688" cy="160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1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04 </a:t>
            </a:r>
            <a:r>
              <a:rPr lang="ko-KR" altLang="en-US" sz="2930" dirty="0"/>
              <a:t>문자열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 smtClean="0"/>
              <a:t>문자열 </a:t>
            </a:r>
            <a:r>
              <a:rPr lang="ko-KR" altLang="en-US" dirty="0"/>
              <a:t>분리</a:t>
            </a:r>
            <a:r>
              <a:rPr lang="en-US" altLang="ko-KR" dirty="0"/>
              <a:t>·</a:t>
            </a:r>
            <a:r>
              <a:rPr lang="ko-KR" altLang="en-US" dirty="0" smtClean="0"/>
              <a:t>결합</a:t>
            </a:r>
            <a:endParaRPr lang="en-US" altLang="ko-KR" dirty="0"/>
          </a:p>
          <a:p>
            <a:pPr lvl="1"/>
            <a:r>
              <a:rPr lang="en-US" altLang="ko-KR" dirty="0"/>
              <a:t>split() </a:t>
            </a:r>
            <a:r>
              <a:rPr lang="ko-KR" altLang="en-US" dirty="0"/>
              <a:t>함수는 문자열을 공백이나 다른 문자로 분리해 </a:t>
            </a:r>
            <a:r>
              <a:rPr lang="ko-KR" altLang="en-US" dirty="0" smtClean="0"/>
              <a:t>리스트를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join</a:t>
            </a:r>
            <a:r>
              <a:rPr lang="en-US" altLang="ko-KR" dirty="0"/>
              <a:t>() </a:t>
            </a:r>
            <a:r>
              <a:rPr lang="ko-KR" altLang="en-US" dirty="0"/>
              <a:t>함수는 문자열을 </a:t>
            </a:r>
            <a:r>
              <a:rPr lang="ko-KR" altLang="en-US" dirty="0" smtClean="0"/>
              <a:t>합침</a:t>
            </a:r>
            <a:endParaRPr lang="en-US" altLang="ko-KR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389" y="2036617"/>
            <a:ext cx="3175721" cy="4358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04 </a:t>
            </a:r>
            <a:r>
              <a:rPr lang="ko-KR" altLang="en-US" sz="2930" dirty="0"/>
              <a:t>문자열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함수명에</a:t>
            </a:r>
            <a:r>
              <a:rPr lang="ko-KR" altLang="en-US" dirty="0" smtClean="0"/>
              <a:t> 대입</a:t>
            </a:r>
            <a:endParaRPr lang="en-US" altLang="ko-KR" dirty="0"/>
          </a:p>
          <a:p>
            <a:pPr lvl="1"/>
            <a:r>
              <a:rPr lang="en-US" altLang="ko-KR" dirty="0"/>
              <a:t>map(</a:t>
            </a:r>
            <a:r>
              <a:rPr lang="ko-KR" altLang="en-US" dirty="0" err="1"/>
              <a:t>함수명</a:t>
            </a:r>
            <a:r>
              <a:rPr lang="en-US" altLang="ko-KR" dirty="0"/>
              <a:t>, </a:t>
            </a:r>
            <a:r>
              <a:rPr lang="ko-KR" altLang="en-US" dirty="0"/>
              <a:t>리스트명</a:t>
            </a:r>
            <a:r>
              <a:rPr lang="en-US" altLang="ko-KR" dirty="0"/>
              <a:t>) </a:t>
            </a:r>
            <a:r>
              <a:rPr lang="ko-KR" altLang="en-US" dirty="0"/>
              <a:t>함수는 </a:t>
            </a:r>
            <a:r>
              <a:rPr lang="ko-KR" altLang="en-US" dirty="0" err="1"/>
              <a:t>리스트값</a:t>
            </a:r>
            <a:r>
              <a:rPr lang="ko-KR" altLang="en-US" dirty="0"/>
              <a:t> 하나하나를 </a:t>
            </a:r>
            <a:r>
              <a:rPr lang="ko-KR" altLang="en-US" dirty="0" err="1"/>
              <a:t>함수명에</a:t>
            </a:r>
            <a:r>
              <a:rPr lang="ko-KR" altLang="en-US" dirty="0"/>
              <a:t> </a:t>
            </a:r>
            <a:r>
              <a:rPr lang="ko-KR" altLang="en-US" dirty="0" smtClean="0"/>
              <a:t>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</a:t>
            </a:r>
            <a:r>
              <a:rPr lang="ko-KR" altLang="en-US" dirty="0"/>
              <a:t>다음 코드와 같은 방법으로 문자열로 구성된 리스트를 숫자로 변환할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endParaRPr lang="en-US" altLang="ko-KR" sz="2800" b="0" dirty="0"/>
          </a:p>
          <a:p>
            <a:pPr lvl="1"/>
            <a:endParaRPr lang="en-US" altLang="ko-KR" sz="2800" dirty="0" smtClean="0"/>
          </a:p>
          <a:p>
            <a:pPr lvl="1"/>
            <a:endParaRPr lang="en-US" altLang="ko-KR" sz="2800" dirty="0" smtClean="0"/>
          </a:p>
          <a:p>
            <a:pPr marL="476239" lvl="1" indent="0">
              <a:buNone/>
            </a:pPr>
            <a:endParaRPr lang="ko-KR" altLang="en-US" sz="2800" b="0" dirty="0"/>
          </a:p>
          <a:p>
            <a:pPr lvl="1"/>
            <a:r>
              <a:rPr lang="en-US" altLang="ko-KR" sz="2130" b="0" dirty="0" err="1"/>
              <a:t>int</a:t>
            </a:r>
            <a:r>
              <a:rPr lang="en-US" altLang="ko-KR" sz="2130" b="0" dirty="0"/>
              <a:t>() </a:t>
            </a:r>
            <a:r>
              <a:rPr lang="ko-KR" altLang="en-US" sz="2130" b="0" dirty="0"/>
              <a:t>함수의 이름을 </a:t>
            </a:r>
            <a:r>
              <a:rPr lang="en-US" altLang="ko-KR" sz="2130" b="0" dirty="0"/>
              <a:t>map() </a:t>
            </a:r>
            <a:r>
              <a:rPr lang="ko-KR" altLang="en-US" sz="2130" b="0" dirty="0"/>
              <a:t>함수의 매개변수로 </a:t>
            </a:r>
            <a:r>
              <a:rPr lang="ko-KR" altLang="en-US" sz="2130" b="0" dirty="0" smtClean="0"/>
              <a:t>사용함</a:t>
            </a:r>
            <a:endParaRPr lang="en-US" altLang="ko-KR" sz="2130" b="0" dirty="0" smtClean="0"/>
          </a:p>
          <a:p>
            <a:pPr lvl="1"/>
            <a:r>
              <a:rPr lang="ko-KR" altLang="en-US" sz="2130" b="0" dirty="0" smtClean="0"/>
              <a:t>즉 </a:t>
            </a:r>
            <a:r>
              <a:rPr lang="en-US" altLang="ko-KR" sz="2130" b="0" dirty="0" err="1"/>
              <a:t>int</a:t>
            </a:r>
            <a:r>
              <a:rPr lang="en-US" altLang="ko-KR" sz="2130" b="0" dirty="0"/>
              <a:t>(‘2019</a:t>
            </a:r>
            <a:r>
              <a:rPr lang="ko-KR" altLang="en-US" sz="2130" b="0" dirty="0"/>
              <a:t>’</a:t>
            </a:r>
            <a:r>
              <a:rPr lang="en-US" altLang="ko-KR" sz="2130" b="0" dirty="0"/>
              <a:t>), </a:t>
            </a:r>
            <a:r>
              <a:rPr lang="en-US" altLang="ko-KR" sz="2130" b="0" dirty="0" err="1"/>
              <a:t>int</a:t>
            </a:r>
            <a:r>
              <a:rPr lang="en-US" altLang="ko-KR" sz="2130" b="0" dirty="0"/>
              <a:t>(‘12</a:t>
            </a:r>
            <a:r>
              <a:rPr lang="ko-KR" altLang="en-US" sz="2130" b="0" dirty="0"/>
              <a:t>’</a:t>
            </a:r>
            <a:r>
              <a:rPr lang="en-US" altLang="ko-KR" sz="2130" b="0" dirty="0"/>
              <a:t>), </a:t>
            </a:r>
            <a:r>
              <a:rPr lang="en-US" altLang="ko-KR" sz="2130" b="0" dirty="0" err="1"/>
              <a:t>int</a:t>
            </a:r>
            <a:r>
              <a:rPr lang="en-US" altLang="ko-KR" sz="2130" b="0" dirty="0"/>
              <a:t>(‘31</a:t>
            </a:r>
            <a:r>
              <a:rPr lang="ko-KR" altLang="en-US" sz="2130" b="0" dirty="0"/>
              <a:t>’</a:t>
            </a:r>
            <a:r>
              <a:rPr lang="en-US" altLang="ko-KR" sz="2130" b="0" dirty="0"/>
              <a:t>)</a:t>
            </a:r>
            <a:r>
              <a:rPr lang="ko-KR" altLang="en-US" sz="2130" b="0" dirty="0"/>
              <a:t>의 연속적인 효과를 </a:t>
            </a:r>
            <a:r>
              <a:rPr lang="ko-KR" altLang="en-US" sz="2130" b="0" dirty="0" smtClean="0"/>
              <a:t>가져옴</a:t>
            </a:r>
            <a:endParaRPr lang="en-US" altLang="ko-KR" sz="2130" b="0" dirty="0" smtClean="0"/>
          </a:p>
          <a:p>
            <a:pPr lvl="1"/>
            <a:r>
              <a:rPr lang="ko-KR" altLang="en-US" sz="2130" b="0" dirty="0" smtClean="0"/>
              <a:t>그리고 </a:t>
            </a:r>
            <a:r>
              <a:rPr lang="ko-KR" altLang="en-US" sz="2130" b="0" dirty="0"/>
              <a:t>결과 값을 다시 </a:t>
            </a:r>
            <a:r>
              <a:rPr lang="en-US" altLang="ko-KR" sz="2130" b="0" dirty="0"/>
              <a:t>list() </a:t>
            </a:r>
            <a:r>
              <a:rPr lang="ko-KR" altLang="en-US" sz="2130" b="0" dirty="0"/>
              <a:t>함수를 사용해 리스트 형태로 </a:t>
            </a:r>
            <a:r>
              <a:rPr lang="ko-KR" altLang="en-US" sz="2130" b="0" dirty="0" smtClean="0"/>
              <a:t>변환함</a:t>
            </a:r>
            <a:endParaRPr lang="en-US" altLang="ko-KR" sz="2130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531" y="3067395"/>
            <a:ext cx="2324000" cy="1738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14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04 </a:t>
            </a:r>
            <a:r>
              <a:rPr lang="ko-KR" altLang="en-US" sz="2930" dirty="0"/>
              <a:t>문자열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smtClean="0"/>
              <a:t>구성 파악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문자열이 무엇으로 구성되어 있는지 함수로 파악해서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알려 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코드는 결과가 모두 </a:t>
            </a:r>
            <a:r>
              <a:rPr lang="en-US" altLang="ko-KR" dirty="0" smtClean="0"/>
              <a:t>True</a:t>
            </a:r>
            <a:endParaRPr lang="en-US" altLang="ko-KR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79" y="2702491"/>
            <a:ext cx="1470614" cy="167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377" y="2702491"/>
            <a:ext cx="5810406" cy="2518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18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04 </a:t>
            </a:r>
            <a:r>
              <a:rPr lang="ko-KR" altLang="en-US" sz="2930" dirty="0"/>
              <a:t>문자열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smtClean="0"/>
              <a:t>구성 파악</a:t>
            </a:r>
            <a:endParaRPr lang="en-US" altLang="ko-KR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17" y="2374535"/>
            <a:ext cx="7006976" cy="204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6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05 </a:t>
            </a:r>
            <a:r>
              <a:rPr lang="ko-KR" altLang="en-US" sz="2930" dirty="0"/>
              <a:t>함수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 smtClean="0"/>
              <a:t>함수의 </a:t>
            </a:r>
            <a:r>
              <a:rPr lang="ko-KR" altLang="en-US" dirty="0"/>
              <a:t>개념</a:t>
            </a:r>
            <a:endParaRPr lang="en-US" altLang="ko-KR" dirty="0"/>
          </a:p>
          <a:p>
            <a:pPr lvl="1"/>
            <a:r>
              <a:rPr lang="ko-KR" altLang="en-US" dirty="0"/>
              <a:t>함수</a:t>
            </a:r>
            <a:r>
              <a:rPr lang="en-US" altLang="ko-KR" dirty="0"/>
              <a:t>(Function)</a:t>
            </a:r>
            <a:r>
              <a:rPr lang="ko-KR" altLang="en-US" dirty="0"/>
              <a:t>는 ‘무엇’을 넣으면 ‘어떤 것’을 돌려주거나 ‘어떤 일’이 일어나게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ko-KR" altLang="en-US" dirty="0"/>
              <a:t>제공하는 함수는 다음 형식으로 사용함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76239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프린트 함수를 통한 예시</a:t>
            </a:r>
            <a:endParaRPr lang="en-US" altLang="ko-KR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06"/>
          <a:stretch/>
        </p:blipFill>
        <p:spPr bwMode="auto">
          <a:xfrm>
            <a:off x="874880" y="2668256"/>
            <a:ext cx="3016906" cy="56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0" y="4056611"/>
            <a:ext cx="3016906" cy="55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52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05 </a:t>
            </a:r>
            <a:r>
              <a:rPr lang="ko-KR" altLang="en-US" sz="2930" dirty="0"/>
              <a:t>함수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 smtClean="0"/>
              <a:t>함수의 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1"/>
            <a:r>
              <a:rPr lang="ko-KR" altLang="en-US" dirty="0"/>
              <a:t>반복적으로 코딩해야 할 내용을 함수로 만들어 두면 필요할 때 바로 사용할 수 있음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174" y="2460567"/>
            <a:ext cx="4612463" cy="257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9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리스트의 개념과 필요성</a:t>
            </a:r>
            <a:endParaRPr lang="en-US" altLang="ko-KR" dirty="0"/>
          </a:p>
          <a:p>
            <a:pPr lvl="1"/>
            <a:r>
              <a:rPr lang="ko-KR" altLang="en-US" dirty="0"/>
              <a:t>정수형 변수 </a:t>
            </a:r>
            <a:r>
              <a:rPr lang="en-US" altLang="ko-KR" dirty="0"/>
              <a:t>4</a:t>
            </a:r>
            <a:r>
              <a:rPr lang="ko-KR" altLang="en-US" dirty="0"/>
              <a:t>개를 선언한 후 이 변수에 값을 </a:t>
            </a:r>
            <a:r>
              <a:rPr lang="ko-KR" altLang="en-US" dirty="0" err="1"/>
              <a:t>입력받고</a:t>
            </a:r>
            <a:r>
              <a:rPr lang="ko-KR" altLang="en-US" dirty="0"/>
              <a:t> 합계를 출력하는 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3C5F562-C142-76F1-C4B8-81ABC6601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799883"/>
              </p:ext>
            </p:extLst>
          </p:nvPr>
        </p:nvGraphicFramePr>
        <p:xfrm>
          <a:off x="1573598" y="2552931"/>
          <a:ext cx="5429090" cy="319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460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4874630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8608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/>
                        </a:rPr>
                        <a:t>Code04-01.py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57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11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a, b, c, d = 0, 0, 0, 0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hap = 0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a = int(input("1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번째 숫자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"))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b = int(input("2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번째 숫자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"))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c = int(input("3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번째 숫자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"))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d = int(input("4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번째 숫자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"))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hap = a + b + c + d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합계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==&gt; %d" % hap)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3883E24-AE64-F6AF-EFE3-42DEC44E9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274"/>
          <a:stretch/>
        </p:blipFill>
        <p:spPr>
          <a:xfrm>
            <a:off x="5881436" y="4570003"/>
            <a:ext cx="2225204" cy="14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05 </a:t>
            </a:r>
            <a:r>
              <a:rPr lang="ko-KR" altLang="en-US" sz="2930" dirty="0"/>
              <a:t>함수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 smtClean="0"/>
              <a:t>함수의 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1"/>
            <a:r>
              <a:rPr lang="ko-KR" altLang="en-US" dirty="0"/>
              <a:t>두 정수를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ko-KR" altLang="en-US" dirty="0"/>
              <a:t>합계를 반환하는 </a:t>
            </a:r>
            <a:r>
              <a:rPr lang="en-US" altLang="ko-KR" dirty="0"/>
              <a:t>plus()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C5731E-D7FB-0ADB-572E-D305E03EE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910498"/>
              </p:ext>
            </p:extLst>
          </p:nvPr>
        </p:nvGraphicFramePr>
        <p:xfrm>
          <a:off x="1630280" y="2061283"/>
          <a:ext cx="5302535" cy="325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589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4862946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8608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/>
                        </a:rPr>
                        <a:t>Code04-09.py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57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12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함수 선언 부분 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def plus(v1, v2) :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result = 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result = v1 + v2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return result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변수 선언 부분 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hap = 0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메인 코드 부분 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hap = plus(100, 200)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print("100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과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200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의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plus()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함수 결과는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%d" % hap)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45" y="3362227"/>
            <a:ext cx="2915949" cy="76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05 </a:t>
            </a:r>
            <a:r>
              <a:rPr lang="ko-KR" altLang="en-US" sz="2930" dirty="0"/>
              <a:t>함수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 smtClean="0"/>
              <a:t>함수의 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4-6]</a:t>
            </a:r>
            <a:r>
              <a:rPr lang="ko-KR" altLang="en-US" dirty="0"/>
              <a:t>은 </a:t>
            </a:r>
            <a:r>
              <a:rPr lang="en-US" altLang="ko-KR" dirty="0"/>
              <a:t>plus() </a:t>
            </a:r>
            <a:r>
              <a:rPr lang="ko-KR" altLang="en-US" dirty="0"/>
              <a:t>함수를 정의하고 호출하는 과정을 보여줌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983" y="1986283"/>
            <a:ext cx="4394845" cy="393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00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05 </a:t>
            </a:r>
            <a:r>
              <a:rPr lang="ko-KR" altLang="en-US" sz="2930" dirty="0"/>
              <a:t>함수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 smtClean="0"/>
              <a:t>함수의 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4-6]</a:t>
            </a:r>
            <a:r>
              <a:rPr lang="ko-KR" altLang="en-US" dirty="0" smtClean="0"/>
              <a:t>보다 </a:t>
            </a:r>
            <a:r>
              <a:rPr lang="ko-KR" altLang="en-US" dirty="0"/>
              <a:t>더욱 간단하게 다음과 같이 설명할 수도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837" y="2358277"/>
            <a:ext cx="5251137" cy="3286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3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05 </a:t>
            </a:r>
            <a:r>
              <a:rPr lang="ko-KR" altLang="en-US" sz="2930" dirty="0"/>
              <a:t>함수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 smtClean="0"/>
              <a:t>함수의 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1"/>
            <a:r>
              <a:rPr lang="ko-KR" altLang="en-US" dirty="0"/>
              <a:t>사용자가 입력한 두 숫자로 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나눗셈을 하는 계산기 함수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5F9A23C-20F5-FEC9-7C0B-072C65B08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99739"/>
              </p:ext>
            </p:extLst>
          </p:nvPr>
        </p:nvGraphicFramePr>
        <p:xfrm>
          <a:off x="1843262" y="2372212"/>
          <a:ext cx="5471941" cy="3679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32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4904509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571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/>
                        </a:rPr>
                        <a:t>Code04-10.py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3308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14</a:t>
                      </a:r>
                      <a:endParaRPr lang="en-US" altLang="ko-KR" sz="15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함수 선언 부분 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def calc(v1, v2, op) :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result = 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if op == '+' :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    result = v1 + v2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elif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op == '-' :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    result = v1 - v2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elif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op == '*' :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    result = v1 * v2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elif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op == '/' :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    result = v1 / v2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return result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22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930"/>
              <a:t>Section 05 </a:t>
            </a:r>
            <a:r>
              <a:rPr lang="ko-KR" altLang="en-US" sz="2930"/>
              <a:t>함수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함수의 형식</a:t>
            </a:r>
          </a:p>
          <a:p>
            <a:pPr lvl="1">
              <a:defRPr/>
            </a:pPr>
            <a:r>
              <a:rPr lang="ko-KR" altLang="en-US"/>
              <a:t>사용자가 입력한 두 숫자로 덧셈</a:t>
            </a:r>
            <a:r>
              <a:rPr lang="en-US" altLang="ko-KR"/>
              <a:t>, </a:t>
            </a:r>
            <a:r>
              <a:rPr lang="ko-KR" altLang="en-US"/>
              <a:t>뺄셈</a:t>
            </a:r>
            <a:r>
              <a:rPr lang="en-US" altLang="ko-KR"/>
              <a:t>, </a:t>
            </a:r>
            <a:r>
              <a:rPr lang="ko-KR" altLang="en-US"/>
              <a:t>곱셈</a:t>
            </a:r>
            <a:r>
              <a:rPr lang="en-US" altLang="ko-KR"/>
              <a:t>, </a:t>
            </a:r>
            <a:r>
              <a:rPr lang="ko-KR" altLang="en-US"/>
              <a:t>나눗셈을 하는 계산기 함수</a:t>
            </a:r>
          </a:p>
          <a:p>
            <a:pPr lvl="1">
              <a:defRPr/>
            </a:pPr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93777" y="2425287"/>
          <a:ext cx="7556446" cy="325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080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Code04-10.py</a:t>
                      </a:r>
                      <a:endParaRPr lang="ko-KR" altLang="en-US" sz="15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5721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18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19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20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26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## 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변수 선언 부분 </a:t>
                      </a: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##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res = 0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var1, var2, oper = 0, 0, ""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## 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메인 코드 부분 </a:t>
                      </a: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##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oper = input("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계산을 입력하세요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(+, -, *, /) : ")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var1 = int(input("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첫 번째 수를 입력하세요 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: "))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var2 = int(input("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두 번째 수를 입력하세요 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: "))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res = calc(var1, var2, oper)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print("## 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계산기 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: %d %s %d = %d" % (var1, oper, var2, res))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5298" name="Picture 2"/>
          <p:cNvPicPr>
            <a:picLocks noChangeAspect="1" noChangeArrowheads="1"/>
          </p:cNvPicPr>
          <p:nvPr/>
        </p:nvPicPr>
        <p:blipFill rotWithShape="1">
          <a:blip r:embed="rId2"/>
          <a:srcRect t="5930" b="5890"/>
          <a:stretch>
            <a:fillRect/>
          </a:stretch>
        </p:blipFill>
        <p:spPr>
          <a:xfrm>
            <a:off x="6417816" y="3142210"/>
            <a:ext cx="2281062" cy="12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05 </a:t>
            </a:r>
            <a:r>
              <a:rPr lang="ko-KR" altLang="en-US" sz="2930" dirty="0"/>
              <a:t>함수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/>
              <a:t>함수 형식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83" y="1950430"/>
            <a:ext cx="6942033" cy="3289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32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05 </a:t>
            </a:r>
            <a:r>
              <a:rPr lang="ko-KR" altLang="en-US" sz="2930" dirty="0"/>
              <a:t>함수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/>
              <a:t>지역 변수와 전역 변수</a:t>
            </a:r>
            <a:endParaRPr lang="en-US" altLang="ko-KR" dirty="0"/>
          </a:p>
          <a:p>
            <a:pPr lvl="1"/>
            <a:r>
              <a:rPr lang="ko-KR" altLang="en-US" dirty="0"/>
              <a:t>지역 변수는 말 그대로 한정된 지역에서만 사용되는 변수</a:t>
            </a:r>
            <a:endParaRPr lang="en-US" altLang="ko-KR" dirty="0"/>
          </a:p>
          <a:p>
            <a:pPr lvl="1"/>
            <a:r>
              <a:rPr lang="ko-KR" altLang="en-US" dirty="0"/>
              <a:t>전역 변수는 프로그램 전체에서 사용되는 변수</a:t>
            </a:r>
            <a:endParaRPr lang="en-US" altLang="ko-KR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805" y="2643448"/>
            <a:ext cx="5792391" cy="3071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88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05 </a:t>
            </a:r>
            <a:r>
              <a:rPr lang="ko-KR" altLang="en-US" sz="2930" dirty="0"/>
              <a:t>함수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/>
              <a:t>지역 변수와 전역 변수</a:t>
            </a:r>
            <a:endParaRPr lang="en-US" altLang="ko-KR" dirty="0"/>
          </a:p>
          <a:p>
            <a:pPr lvl="1"/>
            <a:r>
              <a:rPr lang="ko-KR" altLang="en-US" dirty="0"/>
              <a:t>변수명이 같다면 지역 변수가 우선됨</a:t>
            </a:r>
            <a:endParaRPr lang="en-US" altLang="ko-KR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906" y="2227811"/>
            <a:ext cx="5622998" cy="2597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59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05 </a:t>
            </a:r>
            <a:r>
              <a:rPr lang="ko-KR" altLang="en-US" sz="2930" dirty="0"/>
              <a:t>함수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/>
              <a:t>지역 변수와 전역 변수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05186DD-1CBD-E278-FEC4-C4845378B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198858"/>
              </p:ext>
            </p:extLst>
          </p:nvPr>
        </p:nvGraphicFramePr>
        <p:xfrm>
          <a:off x="1646675" y="1645925"/>
          <a:ext cx="5850650" cy="36897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194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427456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6742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/>
                        </a:rPr>
                        <a:t>Code04-11.py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57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14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함수 선언 부분 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def func1() :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a = 10 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지역 변수</a:t>
                      </a:r>
                    </a:p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print("func1()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에서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a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값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%d" % a)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def func2() :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print("func2()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에서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a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값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%d" % a)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변수 선언 부분 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a = 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20     </a:t>
                      </a:r>
                      <a:r>
                        <a:rPr lang="en-US" altLang="ko-KR" sz="1500" dirty="0" smtClean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전역 변수</a:t>
                      </a:r>
                    </a:p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메인 코드 부분 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func1()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func2()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991" y="4087127"/>
            <a:ext cx="1914525" cy="118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2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05 </a:t>
            </a:r>
            <a:r>
              <a:rPr lang="ko-KR" altLang="en-US" sz="2930" dirty="0"/>
              <a:t>함수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/>
              <a:t>지역 변수와 전역 변수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행을 지우고 다시 실행하면</a:t>
            </a:r>
            <a:r>
              <a:rPr lang="en-US" altLang="ko-KR" dirty="0"/>
              <a:t>, </a:t>
            </a:r>
            <a:r>
              <a:rPr lang="ko-KR" altLang="en-US" dirty="0"/>
              <a:t>다음과 같은 오류가 발생할 것</a:t>
            </a:r>
            <a:endParaRPr lang="en-US" altLang="ko-KR" dirty="0"/>
          </a:p>
          <a:p>
            <a:pPr lvl="1"/>
            <a:r>
              <a:rPr lang="en-US" altLang="ko-KR" dirty="0"/>
              <a:t>func1() </a:t>
            </a:r>
            <a:r>
              <a:rPr lang="ko-KR" altLang="en-US" dirty="0"/>
              <a:t>함수의 </a:t>
            </a:r>
            <a:r>
              <a:rPr lang="en-US" altLang="ko-KR" dirty="0"/>
              <a:t>a</a:t>
            </a:r>
            <a:r>
              <a:rPr lang="ko-KR" altLang="en-US" dirty="0"/>
              <a:t>는 지역 변수가 있으므로 잘 출력되지만</a:t>
            </a:r>
            <a:r>
              <a:rPr lang="en-US" altLang="ko-KR" dirty="0"/>
              <a:t>, func2() </a:t>
            </a:r>
            <a:r>
              <a:rPr lang="ko-KR" altLang="en-US" dirty="0"/>
              <a:t>함수에는 </a:t>
            </a:r>
            <a:r>
              <a:rPr lang="en-US" altLang="ko-KR" dirty="0"/>
              <a:t>a</a:t>
            </a:r>
            <a:r>
              <a:rPr lang="ko-KR" altLang="en-US" dirty="0"/>
              <a:t>가 없으므로 오류가 발생함</a:t>
            </a:r>
            <a:endParaRPr lang="en-US" altLang="ko-KR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850" y="2861003"/>
            <a:ext cx="4049110" cy="218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85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리스트의 개념과 필요성</a:t>
            </a:r>
            <a:endParaRPr lang="en-US" altLang="ko-KR" dirty="0"/>
          </a:p>
          <a:p>
            <a:pPr lvl="1"/>
            <a:r>
              <a:rPr lang="ko-KR" altLang="en-US" dirty="0"/>
              <a:t>입력을 </a:t>
            </a:r>
            <a:r>
              <a:rPr lang="en-US" altLang="ko-KR" dirty="0"/>
              <a:t>100</a:t>
            </a:r>
            <a:r>
              <a:rPr lang="ko-KR" altLang="en-US" dirty="0"/>
              <a:t>개 이상과 같이 많이 </a:t>
            </a:r>
            <a:r>
              <a:rPr lang="ko-KR" altLang="en-US" dirty="0" smtClean="0"/>
              <a:t>받게 되면</a:t>
            </a:r>
            <a:r>
              <a:rPr lang="en-US" altLang="ko-KR" dirty="0" smtClean="0"/>
              <a:t> </a:t>
            </a:r>
            <a:r>
              <a:rPr lang="ko-KR" altLang="en-US" dirty="0"/>
              <a:t>변수를 선언하고 할당하는 것이 굉장히 </a:t>
            </a:r>
            <a:r>
              <a:rPr lang="ko-KR" altLang="en-US" dirty="0" smtClean="0"/>
              <a:t>힘듦</a:t>
            </a:r>
            <a:endParaRPr lang="en-US" altLang="ko-KR" dirty="0"/>
          </a:p>
          <a:p>
            <a:pPr lvl="1"/>
            <a:r>
              <a:rPr lang="ko-KR" altLang="en-US" dirty="0"/>
              <a:t>이때 필요한 것이 바로 리스트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리스트 선언 방법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대괄호 </a:t>
            </a:r>
            <a:r>
              <a:rPr lang="ko-KR" altLang="en-US" dirty="0"/>
              <a:t>안에 값을 </a:t>
            </a:r>
            <a:r>
              <a:rPr lang="ko-KR" altLang="en-US" dirty="0" smtClean="0"/>
              <a:t>선언함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76239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다음은 값 </a:t>
            </a:r>
            <a:r>
              <a:rPr lang="en-US" altLang="ko-KR" dirty="0"/>
              <a:t>4</a:t>
            </a:r>
            <a:r>
              <a:rPr lang="ko-KR" altLang="en-US" dirty="0"/>
              <a:t>개를 담은 정수형 리스트를 </a:t>
            </a:r>
            <a:r>
              <a:rPr lang="ko-KR" altLang="en-US" dirty="0" smtClean="0"/>
              <a:t>생성함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2F25F3-AF70-543D-CD1B-53EDFFE42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59" y="3604540"/>
            <a:ext cx="7081725" cy="4677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443C33-961E-02C8-51F3-3C73304FB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59" y="5020880"/>
            <a:ext cx="7081725" cy="47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9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05 </a:t>
            </a:r>
            <a:r>
              <a:rPr lang="ko-KR" altLang="en-US" sz="2930" dirty="0"/>
              <a:t>함수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en-US" altLang="ko-KR" dirty="0"/>
              <a:t>global </a:t>
            </a:r>
            <a:r>
              <a:rPr lang="ko-KR" altLang="en-US" dirty="0" err="1"/>
              <a:t>예약어</a:t>
            </a:r>
            <a:endParaRPr lang="en-US" altLang="ko-KR" dirty="0"/>
          </a:p>
          <a:p>
            <a:pPr lvl="1"/>
            <a:r>
              <a:rPr lang="ko-KR" altLang="en-US" dirty="0"/>
              <a:t>함수 안에서 사용되는 변수를 지역 변수 대신 전역 변수로 사용하고 싶을 수 있음</a:t>
            </a:r>
            <a:endParaRPr lang="en-US" altLang="ko-KR" dirty="0"/>
          </a:p>
          <a:p>
            <a:pPr lvl="1"/>
            <a:r>
              <a:rPr lang="ko-KR" altLang="en-US" dirty="0"/>
              <a:t>지역 변수가 아닌 전역 변수로 사용하려면 함수 안에서 </a:t>
            </a:r>
            <a:r>
              <a:rPr lang="en-US" altLang="ko-KR" dirty="0"/>
              <a:t>global</a:t>
            </a:r>
            <a:r>
              <a:rPr lang="ko-KR" altLang="en-US" dirty="0"/>
              <a:t>이라는 예약어로 전역 변수라는 것을 명시해야 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68081F2-0C40-7EF1-D810-DFD9D2EA7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829192"/>
              </p:ext>
            </p:extLst>
          </p:nvPr>
        </p:nvGraphicFramePr>
        <p:xfrm>
          <a:off x="1532620" y="3132975"/>
          <a:ext cx="6078759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797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689962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25030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/>
                        </a:rPr>
                        <a:t>Code04-12.py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57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15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함수 선언 부분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def func1() :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global a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이 함수 안에서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a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는 전역 변수</a:t>
                      </a: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a = 10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print("func1()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에서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a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값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%d" % a)</a:t>
                      </a:r>
                    </a:p>
                    <a:p>
                      <a:pPr latinLnBrk="1"/>
                      <a:endParaRPr lang="en-US" altLang="ko-KR" sz="14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def func2() :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print("func2()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에서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a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값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%d" % a)</a:t>
                      </a:r>
                    </a:p>
                    <a:p>
                      <a:pPr latinLnBrk="1"/>
                      <a:endParaRPr lang="en-US" altLang="ko-KR" sz="14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변수 선언 부분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a = 20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전역 변수</a:t>
                      </a:r>
                    </a:p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메인 코드 부분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func1()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func2()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838" y="4708017"/>
            <a:ext cx="2143125" cy="1082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4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05 </a:t>
            </a:r>
            <a:r>
              <a:rPr lang="ko-KR" altLang="en-US" sz="2930" dirty="0"/>
              <a:t>함수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sz="2400" dirty="0" smtClean="0"/>
              <a:t>함수 </a:t>
            </a:r>
            <a:r>
              <a:rPr lang="ko-KR" altLang="en-US" sz="2400" dirty="0" err="1" smtClean="0"/>
              <a:t>반환값</a:t>
            </a:r>
            <a:endParaRPr lang="ko-KR" altLang="en-US" sz="2400" b="0" dirty="0" smtClean="0"/>
          </a:p>
          <a:p>
            <a:pPr lvl="1"/>
            <a:r>
              <a:rPr lang="ko-KR" altLang="en-US" sz="2100" b="0" dirty="0" smtClean="0"/>
              <a:t>함수를 사용하다 보면 실행 후에 값을 돌려줄 때도 있고 돌려주지 않을 때도 있음 </a:t>
            </a:r>
            <a:endParaRPr lang="en-US" altLang="ko-KR" sz="2100" b="0" dirty="0" smtClean="0"/>
          </a:p>
          <a:p>
            <a:pPr lvl="1"/>
            <a:endParaRPr lang="en-US" altLang="ko-KR" sz="2100" dirty="0"/>
          </a:p>
          <a:p>
            <a:r>
              <a:rPr lang="ko-KR" altLang="en-US" sz="2400" dirty="0" err="1" smtClean="0"/>
              <a:t>반환값이</a:t>
            </a:r>
            <a:r>
              <a:rPr lang="ko-KR" altLang="en-US" sz="2400" dirty="0" smtClean="0"/>
              <a:t> 있는 함수</a:t>
            </a:r>
            <a:endParaRPr lang="ko-KR" altLang="en-US" sz="2400" dirty="0"/>
          </a:p>
          <a:p>
            <a:pPr lvl="1"/>
            <a:r>
              <a:rPr lang="ko-KR" altLang="en-US" sz="2100" dirty="0" smtClean="0"/>
              <a:t>함수에서 어떤 계산이나 작동을 한 후 반환할 값이 있으면 ‘</a:t>
            </a:r>
            <a:r>
              <a:rPr lang="en-US" altLang="ko-KR" sz="2100" dirty="0" smtClean="0"/>
              <a:t>return </a:t>
            </a:r>
            <a:r>
              <a:rPr lang="ko-KR" altLang="en-US" sz="2100" dirty="0" err="1" smtClean="0"/>
              <a:t>반환값</a:t>
            </a:r>
            <a:r>
              <a:rPr lang="ko-KR" altLang="en-US" sz="2100" dirty="0" smtClean="0"/>
              <a:t>’ 형식으로 표현</a:t>
            </a:r>
            <a:endParaRPr lang="en-US" altLang="ko-KR" sz="2100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71" y="3805170"/>
            <a:ext cx="3697110" cy="2801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49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05 </a:t>
            </a:r>
            <a:r>
              <a:rPr lang="ko-KR" altLang="en-US" sz="2930" dirty="0"/>
              <a:t>함수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 err="1" smtClean="0"/>
              <a:t>반환값이</a:t>
            </a:r>
            <a:r>
              <a:rPr lang="ko-KR" altLang="en-US" dirty="0" smtClean="0"/>
              <a:t> 없는 함수</a:t>
            </a:r>
            <a:endParaRPr lang="en-US" altLang="ko-KR" dirty="0"/>
          </a:p>
          <a:p>
            <a:pPr lvl="1"/>
            <a:r>
              <a:rPr lang="ko-KR" altLang="en-US" dirty="0"/>
              <a:t>함수의 실행 결과로 돌려줄 것이 없을 때는 </a:t>
            </a:r>
            <a:r>
              <a:rPr lang="en-US" altLang="ko-KR" dirty="0"/>
              <a:t>return </a:t>
            </a:r>
            <a:r>
              <a:rPr lang="ko-KR" altLang="en-US" dirty="0"/>
              <a:t>문을 생략하면 됨</a:t>
            </a:r>
            <a:endParaRPr lang="en-US" altLang="ko-KR" dirty="0"/>
          </a:p>
          <a:p>
            <a:pPr lvl="1"/>
            <a:r>
              <a:rPr lang="ko-KR" altLang="en-US" dirty="0"/>
              <a:t>또는 </a:t>
            </a:r>
            <a:r>
              <a:rPr lang="ko-KR" altLang="en-US" dirty="0" err="1"/>
              <a:t>반환값</a:t>
            </a:r>
            <a:r>
              <a:rPr lang="ko-KR" altLang="en-US" dirty="0"/>
              <a:t> 없이 </a:t>
            </a:r>
            <a:r>
              <a:rPr lang="en-US" altLang="ko-KR" dirty="0"/>
              <a:t>return</a:t>
            </a:r>
            <a:r>
              <a:rPr lang="ko-KR" altLang="en-US" dirty="0"/>
              <a:t>만 입력해도 됨</a:t>
            </a:r>
            <a:endParaRPr lang="en-US" altLang="ko-KR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331" y="2917767"/>
            <a:ext cx="4108148" cy="330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09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05 </a:t>
            </a:r>
            <a:r>
              <a:rPr lang="ko-KR" altLang="en-US" sz="2930" dirty="0"/>
              <a:t>함수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/>
              <a:t>함수 </a:t>
            </a:r>
            <a:r>
              <a:rPr lang="ko-KR" altLang="en-US" dirty="0" err="1"/>
              <a:t>반환값</a:t>
            </a: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567533D-509A-2C6E-7B45-29575A931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063944"/>
              </p:ext>
            </p:extLst>
          </p:nvPr>
        </p:nvGraphicFramePr>
        <p:xfrm>
          <a:off x="1637325" y="1582028"/>
          <a:ext cx="5850650" cy="393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084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430566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8608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/>
                        </a:rPr>
                        <a:t>Code04-13.py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57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15</a:t>
                      </a:r>
                      <a:endParaRPr lang="en-US" altLang="ko-KR" sz="15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함수 선언 부분 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def func1() :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result = 100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return result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def func2() :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print("</a:t>
                      </a:r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반환값이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없는 함수 실행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")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변수 선언 부분 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hap = 0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메인 코드 부분 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hap = func1()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print("func1()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에서 돌려준 값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==&gt; %d" % hap)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func2()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329" y="3785526"/>
            <a:ext cx="2617210" cy="97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57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05 </a:t>
            </a:r>
            <a:r>
              <a:rPr lang="ko-KR" altLang="en-US" sz="2930" dirty="0"/>
              <a:t>함수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 err="1" smtClean="0"/>
              <a:t>반환값이</a:t>
            </a:r>
            <a:r>
              <a:rPr lang="ko-KR" altLang="en-US" dirty="0" smtClean="0"/>
              <a:t> 여러 개인 함수</a:t>
            </a:r>
            <a:endParaRPr lang="en-US" altLang="ko-KR" dirty="0"/>
          </a:p>
          <a:p>
            <a:pPr lvl="1"/>
            <a:r>
              <a:rPr lang="ko-KR" altLang="en-US" dirty="0"/>
              <a:t>함수는 문법상 </a:t>
            </a:r>
            <a:r>
              <a:rPr lang="ko-KR" altLang="en-US" dirty="0" err="1"/>
              <a:t>반환값이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이상일 수 없음에도 코드를 작성하다 보면 종종 값을 </a:t>
            </a:r>
            <a:r>
              <a:rPr lang="en-US" altLang="ko-KR" dirty="0"/>
              <a:t>2</a:t>
            </a:r>
            <a:r>
              <a:rPr lang="ko-KR" altLang="en-US" dirty="0"/>
              <a:t>개 이상 반환해야 할 때가 있음</a:t>
            </a:r>
            <a:endParaRPr lang="en-US" altLang="ko-KR" dirty="0"/>
          </a:p>
          <a:p>
            <a:pPr lvl="1"/>
            <a:r>
              <a:rPr lang="ko-KR" altLang="en-US" dirty="0"/>
              <a:t>리스트에 반환할 값을 넣은 후 리스트를 반환하면 됨</a:t>
            </a:r>
            <a:endParaRPr lang="en-US" altLang="ko-KR" dirty="0"/>
          </a:p>
          <a:p>
            <a:pPr lvl="1"/>
            <a:r>
              <a:rPr lang="ko-KR" altLang="en-US" dirty="0"/>
              <a:t>리스트에 아무리 많은 데이터를 넣더라도 결국 리스트 </a:t>
            </a:r>
            <a:r>
              <a:rPr lang="en-US" altLang="ko-KR" dirty="0"/>
              <a:t>1</a:t>
            </a:r>
            <a:r>
              <a:rPr lang="ko-KR" altLang="en-US" dirty="0"/>
              <a:t>개를 반환하는 것이므로 문법상 문제가 없음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161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930"/>
              <a:t>Section 05 </a:t>
            </a:r>
            <a:r>
              <a:rPr lang="ko-KR" altLang="en-US" sz="2930"/>
              <a:t>함수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반환값이 여러 개인 함수</a:t>
            </a:r>
          </a:p>
          <a:p>
            <a:pPr lvl="0">
              <a:defRPr/>
            </a:pPr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49152" y="1575642"/>
          <a:ext cx="5850651" cy="462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0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080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Code04-14.py</a:t>
                      </a:r>
                      <a:endParaRPr lang="ko-KR" altLang="en-US" sz="15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5721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08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09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10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18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## 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함수 선언 부분 </a:t>
                      </a: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##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def multi(v1, v2)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retList = [] </a:t>
                      </a: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 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반환할 리스트</a:t>
                      </a:r>
                    </a:p>
                    <a:p>
                      <a:pPr lvl="0"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res1 = v1 + v2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res2 = v1 - v2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retList.append(res1)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retList.append(res2)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return retList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## 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변수 선언 부분 </a:t>
                      </a: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##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myList = []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hap, sub = 0, 0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## 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메인 코드 부분 </a:t>
                      </a: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##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myList = multi(100, 200)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hap = myList[0]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sub = myList[1]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print("multi()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에서 돌려준 값 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==&gt; %d, %d" % (hap, sub))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553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818336" y="4355868"/>
            <a:ext cx="2674478" cy="618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05 </a:t>
            </a:r>
            <a:r>
              <a:rPr lang="ko-KR" altLang="en-US" sz="2930" dirty="0"/>
              <a:t>함수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en-US" altLang="ko-KR" dirty="0" smtClean="0"/>
              <a:t>pass </a:t>
            </a:r>
            <a:r>
              <a:rPr lang="ko-KR" altLang="en-US" dirty="0" err="1" smtClean="0"/>
              <a:t>예약어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함수를 실행한 결과로 돌려줄 것이 없을 때는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문을 생략함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함수를 구현할 때 일단 이름만 만들어 놓고 그 내용은 </a:t>
            </a:r>
            <a:r>
              <a:rPr lang="en-US" altLang="ko-KR" dirty="0"/>
              <a:t>pass </a:t>
            </a:r>
            <a:r>
              <a:rPr lang="ko-KR" altLang="en-US" dirty="0" err="1"/>
              <a:t>예약어를</a:t>
            </a:r>
            <a:r>
              <a:rPr lang="ko-KR" altLang="en-US" dirty="0"/>
              <a:t> 사용해 비워 놓을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다음과 같이 </a:t>
            </a:r>
            <a:r>
              <a:rPr lang="en-US" altLang="ko-KR" dirty="0"/>
              <a:t>True </a:t>
            </a:r>
            <a:r>
              <a:rPr lang="ko-KR" altLang="en-US" dirty="0"/>
              <a:t>이후의 구문을 비워둘 경우 오류 발생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73" y="2660655"/>
            <a:ext cx="2695881" cy="768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73" y="4530436"/>
            <a:ext cx="1981389" cy="12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43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05 </a:t>
            </a:r>
            <a:r>
              <a:rPr lang="ko-KR" altLang="en-US" sz="2930" dirty="0"/>
              <a:t>함수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en-US" altLang="ko-KR" dirty="0" smtClean="0"/>
              <a:t>pass </a:t>
            </a:r>
            <a:r>
              <a:rPr lang="ko-KR" altLang="en-US" dirty="0" err="1" smtClean="0"/>
              <a:t>예약어</a:t>
            </a:r>
            <a:endParaRPr lang="en-US" altLang="ko-KR" dirty="0"/>
          </a:p>
          <a:p>
            <a:pPr lvl="1"/>
            <a:r>
              <a:rPr lang="ko-KR" altLang="en-US" dirty="0"/>
              <a:t>다음과 같이 </a:t>
            </a:r>
            <a:r>
              <a:rPr lang="en-US" altLang="ko-KR" dirty="0"/>
              <a:t>pass</a:t>
            </a:r>
            <a:r>
              <a:rPr lang="ko-KR" altLang="en-US" dirty="0"/>
              <a:t>를 넣어 간편하게 해결할 수 있음</a:t>
            </a:r>
            <a:endParaRPr lang="en-US" altLang="ko-KR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49" y="1878677"/>
            <a:ext cx="2418920" cy="13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61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05 </a:t>
            </a:r>
            <a:r>
              <a:rPr lang="ko-KR" altLang="en-US" sz="2930" dirty="0"/>
              <a:t>함수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ko-KR" altLang="en-US" dirty="0"/>
              <a:t>매개변수 </a:t>
            </a:r>
            <a:r>
              <a:rPr lang="ko-KR" altLang="en-US" dirty="0" smtClean="0"/>
              <a:t>개수를 지정해 전달하는 방법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53D73D9-E99A-6ECA-AE42-8F81A4945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46764"/>
              </p:ext>
            </p:extLst>
          </p:nvPr>
        </p:nvGraphicFramePr>
        <p:xfrm>
          <a:off x="1218386" y="1474797"/>
          <a:ext cx="6707227" cy="485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5809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6151418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8608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/>
                        </a:rPr>
                        <a:t>Code04-15.py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57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19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함수 선언 부분 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def para2_func( v1, v2 ) :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result = 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result = v1 + v2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return result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def para3_func( v1, v2, v3 ) :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result = 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result = v1 + v2 + v3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return result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변수 선언 부분 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hap = 0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메인 코드 부분 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hap = para2_func(10, 20)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매개변수가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2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개인 함수를 호출한 결과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==&gt; %d" % hap)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hap = para3_func(10, 20, 30)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매개변수가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3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개인 함수를 호출한 결과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==&gt; %d" % hap)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852" y="4077253"/>
            <a:ext cx="2851439" cy="91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4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05 </a:t>
            </a:r>
            <a:r>
              <a:rPr lang="ko-KR" altLang="en-US" sz="2930" dirty="0"/>
              <a:t>함수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r>
              <a:rPr lang="ko-KR" altLang="en-US" dirty="0"/>
              <a:t>완성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4246B27-01BE-CBB8-7BBE-12581F1CF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1401"/>
              </p:ext>
            </p:extLst>
          </p:nvPr>
        </p:nvGraphicFramePr>
        <p:xfrm>
          <a:off x="1434323" y="1620982"/>
          <a:ext cx="6275354" cy="4587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696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785658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2534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/>
                        </a:rPr>
                        <a:t>Code04-16.py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57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18</a:t>
                      </a:r>
                      <a:endParaRPr lang="en-US" altLang="ko-KR" sz="15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import random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함수 선언 부분 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def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getNumber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() :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return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random.randrange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(1, 46)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변수 선언 부분 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lotto = []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num = 0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메인 코드 부분 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print("**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로또 추첨을 시작합니다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. ** \n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");</a:t>
                      </a:r>
                    </a:p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while True :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num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= 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getNumber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()</a:t>
                      </a:r>
                    </a:p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if 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lotto.count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(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num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) == 0 :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    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lotto.append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(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num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24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리스트의 개념과 필요성</a:t>
            </a:r>
            <a:endParaRPr lang="en-US" altLang="ko-KR" dirty="0"/>
          </a:p>
          <a:p>
            <a:pPr lvl="1"/>
            <a:r>
              <a:rPr lang="ko-KR" altLang="en-US" dirty="0"/>
              <a:t>리스트는 첨자를 사용해 ➋</a:t>
            </a:r>
            <a:r>
              <a:rPr lang="ko-KR" altLang="en-US" dirty="0" err="1"/>
              <a:t>처럼</a:t>
            </a:r>
            <a:r>
              <a:rPr lang="ko-KR" altLang="en-US" dirty="0"/>
              <a:t> 각 변수를 </a:t>
            </a:r>
            <a:r>
              <a:rPr lang="en-US" altLang="ko-KR" dirty="0"/>
              <a:t>aa[0], aa[1], aa[2], aa[3]</a:t>
            </a:r>
            <a:r>
              <a:rPr lang="ko-KR" altLang="en-US" dirty="0"/>
              <a:t>으로 사용</a:t>
            </a:r>
            <a:endParaRPr lang="en-US" altLang="ko-KR" dirty="0"/>
          </a:p>
          <a:p>
            <a:pPr lvl="1"/>
            <a:r>
              <a:rPr lang="ko-KR" altLang="en-US" dirty="0"/>
              <a:t>리스트의 첨자는 </a:t>
            </a:r>
            <a:r>
              <a:rPr lang="en-US" altLang="ko-KR" dirty="0"/>
              <a:t>0</a:t>
            </a:r>
            <a:r>
              <a:rPr lang="ko-KR" altLang="en-US" dirty="0"/>
              <a:t>부터 시작한다는 점을 반드시 유의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271" y="3142212"/>
            <a:ext cx="4487457" cy="17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94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30" dirty="0"/>
              <a:t>Section 05 </a:t>
            </a:r>
            <a:r>
              <a:rPr lang="ko-KR" altLang="en-US" sz="2930" dirty="0"/>
              <a:t>함수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0" y="773707"/>
            <a:ext cx="8963994" cy="5669959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  <a:r>
              <a:rPr lang="ko-KR" altLang="en-US" dirty="0"/>
              <a:t>의 완성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4246B27-01BE-CBB8-7BBE-12581F1CF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16193"/>
              </p:ext>
            </p:extLst>
          </p:nvPr>
        </p:nvGraphicFramePr>
        <p:xfrm>
          <a:off x="1646675" y="1780998"/>
          <a:ext cx="5850651" cy="2234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726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439925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8608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/>
                        </a:rPr>
                        <a:t>Code04-16.py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18479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19</a:t>
                      </a:r>
                      <a:endParaRPr lang="en-US" altLang="ko-KR" sz="15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21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22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23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25</a:t>
                      </a:r>
                      <a:endParaRPr lang="en-US" altLang="ko-KR" sz="15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if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len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(lotto) &gt;= 6 :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    break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</a:t>
                      </a:r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추첨된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로또 번호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==&gt; ", end = '')</a:t>
                      </a:r>
                    </a:p>
                    <a:p>
                      <a:pPr latinLnBrk="1"/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lotto.sort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for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i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in range(0, 6) :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print("%d " % lotto[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i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], end = '')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0B3D18C-6423-2985-BB4E-D9B0BA301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90" y="4337674"/>
            <a:ext cx="6262221" cy="164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리스트의 개념과 필요성</a:t>
            </a:r>
            <a:endParaRPr lang="en-US" altLang="ko-KR" dirty="0"/>
          </a:p>
          <a:p>
            <a:pPr lvl="1"/>
            <a:r>
              <a:rPr lang="ko-KR" altLang="en-US" dirty="0"/>
              <a:t>리스트는 첨자를 사용해 ➋</a:t>
            </a:r>
            <a:r>
              <a:rPr lang="ko-KR" altLang="en-US" dirty="0" err="1"/>
              <a:t>처럼</a:t>
            </a:r>
            <a:r>
              <a:rPr lang="ko-KR" altLang="en-US" dirty="0"/>
              <a:t> 각 변수를 </a:t>
            </a:r>
            <a:r>
              <a:rPr lang="en-US" altLang="ko-KR" dirty="0"/>
              <a:t>aa[0], aa[1], aa[2], aa[3]</a:t>
            </a:r>
            <a:r>
              <a:rPr lang="ko-KR" altLang="en-US" dirty="0"/>
              <a:t>으로 사용</a:t>
            </a:r>
            <a:endParaRPr lang="en-US" altLang="ko-KR" dirty="0"/>
          </a:p>
          <a:p>
            <a:pPr lvl="1"/>
            <a:r>
              <a:rPr lang="ko-KR" altLang="en-US" dirty="0"/>
              <a:t>리스트의 첨자는 </a:t>
            </a:r>
            <a:r>
              <a:rPr lang="en-US" altLang="ko-KR" dirty="0"/>
              <a:t>0</a:t>
            </a:r>
            <a:r>
              <a:rPr lang="ko-KR" altLang="en-US" dirty="0"/>
              <a:t>부터 시작한다는 점을 반드시 유의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D55B9B8-A280-BAAD-035F-68EBFA6A1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977703"/>
              </p:ext>
            </p:extLst>
          </p:nvPr>
        </p:nvGraphicFramePr>
        <p:xfrm>
          <a:off x="1000315" y="2911037"/>
          <a:ext cx="5850650" cy="29618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754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466896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8608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/>
                        </a:rPr>
                        <a:t>Code04-02.py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575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11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aa = [0, 0, 0, 0]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hap = 0</a:t>
                      </a:r>
                    </a:p>
                    <a:p>
                      <a:pPr latinLnBrk="1"/>
                      <a:endParaRPr lang="en-US" altLang="ko-KR" sz="14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aa[0] = int(input("1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번째 숫자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"))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aa[1] = int(input("2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번째 숫자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"))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aa[2] = int(input("3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번째 숫자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"))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aa[3] = int(input("4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번째 숫자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"))</a:t>
                      </a:r>
                    </a:p>
                    <a:p>
                      <a:pPr latinLnBrk="1"/>
                      <a:endParaRPr lang="en-US" altLang="ko-KR" sz="14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hap = aa[0] + aa[1] + aa[2] + aa[3]</a:t>
                      </a:r>
                    </a:p>
                    <a:p>
                      <a:pPr latinLnBrk="1"/>
                      <a:endParaRPr lang="en-US" altLang="ko-KR" sz="14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합계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==&gt; %d" % hap)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0CCF5C9F-8D97-55FD-18FE-A0736EF3F698}"/>
              </a:ext>
            </a:extLst>
          </p:cNvPr>
          <p:cNvGrpSpPr/>
          <p:nvPr/>
        </p:nvGrpSpPr>
        <p:grpSpPr>
          <a:xfrm>
            <a:off x="3055283" y="3368786"/>
            <a:ext cx="3157787" cy="358866"/>
            <a:chOff x="3223397" y="1318529"/>
            <a:chExt cx="4087152" cy="57707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F61F9AF-5452-00AF-9695-DBCC812F4FC1}"/>
                </a:ext>
              </a:extLst>
            </p:cNvPr>
            <p:cNvSpPr/>
            <p:nvPr/>
          </p:nvSpPr>
          <p:spPr>
            <a:xfrm>
              <a:off x="5514453" y="1318529"/>
              <a:ext cx="1796096" cy="5770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항목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4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개인 리스트 생성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5DEC86A-74E7-46A2-4C4E-4BF00E6A5D87}"/>
                </a:ext>
              </a:extLst>
            </p:cNvPr>
            <p:cNvCxnSpPr>
              <a:cxnSpLocks/>
            </p:cNvCxnSpPr>
            <p:nvPr/>
          </p:nvCxnSpPr>
          <p:spPr>
            <a:xfrm>
              <a:off x="3304360" y="1649574"/>
              <a:ext cx="221009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C2ED5462-A9C0-0438-73BB-15A7C287B526}"/>
                </a:ext>
              </a:extLst>
            </p:cNvPr>
            <p:cNvSpPr/>
            <p:nvPr/>
          </p:nvSpPr>
          <p:spPr>
            <a:xfrm>
              <a:off x="3223397" y="1402688"/>
              <a:ext cx="80963" cy="492919"/>
            </a:xfrm>
            <a:custGeom>
              <a:avLst/>
              <a:gdLst>
                <a:gd name="connsiteX0" fmla="*/ 0 w 80963"/>
                <a:gd name="connsiteY0" fmla="*/ 0 h 492919"/>
                <a:gd name="connsiteX1" fmla="*/ 78581 w 80963"/>
                <a:gd name="connsiteY1" fmla="*/ 61912 h 492919"/>
                <a:gd name="connsiteX2" fmla="*/ 80963 w 80963"/>
                <a:gd name="connsiteY2" fmla="*/ 428625 h 492919"/>
                <a:gd name="connsiteX3" fmla="*/ 7144 w 80963"/>
                <a:gd name="connsiteY3" fmla="*/ 492919 h 49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963" h="492919">
                  <a:moveTo>
                    <a:pt x="0" y="0"/>
                  </a:moveTo>
                  <a:lnTo>
                    <a:pt x="78581" y="61912"/>
                  </a:lnTo>
                  <a:lnTo>
                    <a:pt x="80963" y="428625"/>
                  </a:lnTo>
                  <a:lnTo>
                    <a:pt x="7144" y="492919"/>
                  </a:lnTo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AA443B-B7EA-11AD-A4BC-6A4084291091}"/>
              </a:ext>
            </a:extLst>
          </p:cNvPr>
          <p:cNvGrpSpPr/>
          <p:nvPr/>
        </p:nvGrpSpPr>
        <p:grpSpPr>
          <a:xfrm>
            <a:off x="4607306" y="4067364"/>
            <a:ext cx="1774791" cy="881714"/>
            <a:chOff x="3223397" y="1402688"/>
            <a:chExt cx="2921234" cy="65901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B100D14-D158-4FE7-00CD-EDFA2E4CE1DC}"/>
                </a:ext>
              </a:extLst>
            </p:cNvPr>
            <p:cNvSpPr/>
            <p:nvPr/>
          </p:nvSpPr>
          <p:spPr>
            <a:xfrm>
              <a:off x="4256964" y="1608341"/>
              <a:ext cx="1887667" cy="2477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리스트 사용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0F85FF0D-D025-B63D-915F-42610657B272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3304360" y="1732197"/>
              <a:ext cx="952604" cy="302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5979E17B-3F8B-3E09-2E79-8C9B47D4763E}"/>
                </a:ext>
              </a:extLst>
            </p:cNvPr>
            <p:cNvSpPr/>
            <p:nvPr/>
          </p:nvSpPr>
          <p:spPr>
            <a:xfrm>
              <a:off x="3223397" y="1402688"/>
              <a:ext cx="80963" cy="659018"/>
            </a:xfrm>
            <a:custGeom>
              <a:avLst/>
              <a:gdLst>
                <a:gd name="connsiteX0" fmla="*/ 0 w 80963"/>
                <a:gd name="connsiteY0" fmla="*/ 0 h 492919"/>
                <a:gd name="connsiteX1" fmla="*/ 78581 w 80963"/>
                <a:gd name="connsiteY1" fmla="*/ 61912 h 492919"/>
                <a:gd name="connsiteX2" fmla="*/ 80963 w 80963"/>
                <a:gd name="connsiteY2" fmla="*/ 428625 h 492919"/>
                <a:gd name="connsiteX3" fmla="*/ 7144 w 80963"/>
                <a:gd name="connsiteY3" fmla="*/ 492919 h 49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963" h="492919">
                  <a:moveTo>
                    <a:pt x="0" y="0"/>
                  </a:moveTo>
                  <a:lnTo>
                    <a:pt x="78581" y="61912"/>
                  </a:lnTo>
                  <a:lnTo>
                    <a:pt x="80963" y="428625"/>
                  </a:lnTo>
                  <a:lnTo>
                    <a:pt x="7144" y="492919"/>
                  </a:lnTo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" t="4151"/>
          <a:stretch/>
        </p:blipFill>
        <p:spPr bwMode="auto">
          <a:xfrm>
            <a:off x="7010035" y="3574652"/>
            <a:ext cx="1629944" cy="178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3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3765</Words>
  <Application>Microsoft Office PowerPoint</Application>
  <PresentationFormat>화면 슬라이드 쇼(4:3)</PresentationFormat>
  <Paragraphs>908</Paragraphs>
  <Slides>81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81</vt:i4>
      </vt:variant>
    </vt:vector>
  </HeadingPairs>
  <TitlesOfParts>
    <vt:vector size="89" baseType="lpstr">
      <vt:lpstr>D2Coding</vt:lpstr>
      <vt:lpstr>HHHOAY+YDVYMjO12</vt:lpstr>
      <vt:lpstr>HY견고딕</vt:lpstr>
      <vt:lpstr>맑은 고딕</vt:lpstr>
      <vt:lpstr>Arial</vt:lpstr>
      <vt:lpstr>Verdana</vt:lpstr>
      <vt:lpstr>Wingdings</vt:lpstr>
      <vt:lpstr>1_Office 테마</vt:lpstr>
      <vt:lpstr>PowerPoint 프레젠테이션</vt:lpstr>
      <vt:lpstr>PowerPoint 프레젠테이션</vt:lpstr>
      <vt:lpstr>Section 01 이 장에서 만들 프로그램</vt:lpstr>
      <vt:lpstr>Section 01 이 장에서 만들 프로그램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02 리스트</vt:lpstr>
      <vt:lpstr>Section 03 튜플과 딕셔너리</vt:lpstr>
      <vt:lpstr>Section 03 튜플과 딕셔너리</vt:lpstr>
      <vt:lpstr>Section 03 튜플과 딕셔너리</vt:lpstr>
      <vt:lpstr>Section 03 튜플과 딕셔너리</vt:lpstr>
      <vt:lpstr>Section 03 튜플과 딕셔너리</vt:lpstr>
      <vt:lpstr>Section 03 튜플과 딕셔너리</vt:lpstr>
      <vt:lpstr>Section 03 튜플과 딕셔너리</vt:lpstr>
      <vt:lpstr>Section 03 튜플과 딕셔너리</vt:lpstr>
      <vt:lpstr>Section 03 튜플과 딕셔너리</vt:lpstr>
      <vt:lpstr>Section 03 튜플과 딕셔너리</vt:lpstr>
      <vt:lpstr>Section 03 튜플과 딕셔너리</vt:lpstr>
      <vt:lpstr>Section 03 튜플과 딕셔너리</vt:lpstr>
      <vt:lpstr>Section 03 튜플과 딕셔너리</vt:lpstr>
      <vt:lpstr>Section 04 문자열</vt:lpstr>
      <vt:lpstr>Section 04 문자열</vt:lpstr>
      <vt:lpstr>Section 04 문자열</vt:lpstr>
      <vt:lpstr>Section 04 문자열</vt:lpstr>
      <vt:lpstr>Section 04 문자열</vt:lpstr>
      <vt:lpstr>Section 04 문자열</vt:lpstr>
      <vt:lpstr>Section 04 문자열</vt:lpstr>
      <vt:lpstr>Section 04 문자열</vt:lpstr>
      <vt:lpstr>Section 04 문자열</vt:lpstr>
      <vt:lpstr>Section 04 문자열</vt:lpstr>
      <vt:lpstr>Section 04 문자열</vt:lpstr>
      <vt:lpstr>Section 04 문자열</vt:lpstr>
      <vt:lpstr>Section 04 문자열</vt:lpstr>
      <vt:lpstr>Section 05 함수</vt:lpstr>
      <vt:lpstr>Section 05 함수</vt:lpstr>
      <vt:lpstr>Section 05 함수</vt:lpstr>
      <vt:lpstr>Section 05 함수</vt:lpstr>
      <vt:lpstr>Section 05 함수</vt:lpstr>
      <vt:lpstr>Section 05 함수</vt:lpstr>
      <vt:lpstr>Section 05 함수</vt:lpstr>
      <vt:lpstr>Section 05 함수</vt:lpstr>
      <vt:lpstr>Section 05 함수</vt:lpstr>
      <vt:lpstr>Section 05 함수</vt:lpstr>
      <vt:lpstr>Section 05 함수</vt:lpstr>
      <vt:lpstr>Section 05 함수</vt:lpstr>
      <vt:lpstr>Section 05 함수</vt:lpstr>
      <vt:lpstr>Section 05 함수</vt:lpstr>
      <vt:lpstr>Section 05 함수</vt:lpstr>
      <vt:lpstr>Section 05 함수</vt:lpstr>
      <vt:lpstr>Section 05 함수</vt:lpstr>
      <vt:lpstr>Section 05 함수</vt:lpstr>
      <vt:lpstr>Section 05 함수</vt:lpstr>
      <vt:lpstr>Section 05 함수</vt:lpstr>
      <vt:lpstr>Section 05 함수</vt:lpstr>
      <vt:lpstr>Section 05 함수</vt:lpstr>
      <vt:lpstr>Section 05 함수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전승원</dc:creator>
  <cp:lastModifiedBy>Kim Sungmu</cp:lastModifiedBy>
  <cp:revision>124</cp:revision>
  <dcterms:created xsi:type="dcterms:W3CDTF">2022-06-03T12:04:52Z</dcterms:created>
  <dcterms:modified xsi:type="dcterms:W3CDTF">2022-06-29T00:49:10Z</dcterms:modified>
  <cp:version/>
</cp:coreProperties>
</file>