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39"/>
  </p:notesMasterIdLst>
  <p:handoutMasterIdLst>
    <p:handoutMasterId r:id="rId40"/>
  </p:handoutMasterIdLst>
  <p:sldIdLst>
    <p:sldId id="329" r:id="rId2"/>
    <p:sldId id="367" r:id="rId3"/>
    <p:sldId id="328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6" r:id="rId13"/>
    <p:sldId id="387" r:id="rId14"/>
    <p:sldId id="388" r:id="rId15"/>
    <p:sldId id="414" r:id="rId16"/>
    <p:sldId id="390" r:id="rId17"/>
    <p:sldId id="391" r:id="rId18"/>
    <p:sldId id="393" r:id="rId19"/>
    <p:sldId id="394" r:id="rId20"/>
    <p:sldId id="395" r:id="rId21"/>
    <p:sldId id="415" r:id="rId22"/>
    <p:sldId id="396" r:id="rId23"/>
    <p:sldId id="397" r:id="rId24"/>
    <p:sldId id="398" r:id="rId25"/>
    <p:sldId id="400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3" r:id="rId37"/>
    <p:sldId id="36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02" d="100"/>
          <a:sy n="102" d="100"/>
        </p:scale>
        <p:origin x="1872" y="114"/>
      </p:cViewPr>
      <p:guideLst>
        <p:guide orient="horz" pos="2159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3" y="1448780"/>
            <a:ext cx="2817357" cy="391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2258870"/>
            <a:ext cx="4410490" cy="108963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654025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134078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876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6" y="893878"/>
            <a:ext cx="2817357" cy="5070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1928834"/>
            <a:ext cx="4410490" cy="1419668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789042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269095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C6CB981-A278-814B-ABD2-3DE2D9DE14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489316"/>
            <a:ext cx="91439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en-US" altLang="ko-KR" sz="2000" b="0" spc="-150" dirty="0" err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CookBook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데이터 분석 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Beginner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DB09CF2-2E30-D647-D245-06258A020757}"/>
              </a:ext>
            </a:extLst>
          </p:cNvPr>
          <p:cNvSpPr txBox="1"/>
          <p:nvPr userDrawn="1"/>
        </p:nvSpPr>
        <p:spPr>
          <a:xfrm>
            <a:off x="1" y="2648914"/>
            <a:ext cx="9143998" cy="113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endParaRPr lang="en-US" altLang="ko-KR" sz="1000" dirty="0">
              <a:solidFill>
                <a:srgbClr val="222222"/>
              </a:solidFill>
              <a:latin typeface="+mn-lt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]</a:t>
            </a:r>
          </a:p>
          <a:p>
            <a:pPr algn="ctr">
              <a:defRPr/>
            </a:pPr>
            <a:endParaRPr lang="en-US" altLang="ko-KR" sz="1000" dirty="0">
              <a:solidFill>
                <a:prstClr val="black"/>
              </a:solidFill>
              <a:latin typeface="+mn-lt"/>
            </a:endParaRP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본 강의교안의 저작권은 </a:t>
            </a:r>
            <a:r>
              <a:rPr lang="ko-KR" altLang="en-US" sz="1400" b="1" spc="-100" dirty="0">
                <a:solidFill>
                  <a:prstClr val="black"/>
                </a:solidFill>
                <a:latin typeface="+mn-lt"/>
              </a:rPr>
              <a:t>우재남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과 </a:t>
            </a:r>
            <a:r>
              <a:rPr lang="ko-KR" altLang="en-US" sz="1400" b="1" spc="-100" dirty="0" err="1">
                <a:solidFill>
                  <a:prstClr val="black"/>
                </a:solidFill>
                <a:latin typeface="+mn-lt"/>
              </a:rPr>
              <a:t>한빛아카데미㈜</a:t>
            </a:r>
            <a:r>
              <a:rPr lang="ko-KR" altLang="en-US" sz="1400" spc="-100" dirty="0" err="1">
                <a:solidFill>
                  <a:prstClr val="black"/>
                </a:solidFill>
                <a:latin typeface="+mn-lt"/>
              </a:rPr>
              <a:t>에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 있습니다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.</a:t>
            </a: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이 자료는 강의 보조자료로 제공되는 것으로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  <a:latin typeface="+mn-lt"/>
              </a:rPr>
              <a:t>무단 전재 및 배포를 금합니다</a:t>
            </a:r>
            <a:r>
              <a:rPr lang="en-US" altLang="ko-KR" sz="1400" spc="-100" dirty="0" smtClean="0">
                <a:solidFill>
                  <a:prstClr val="black"/>
                </a:solidFill>
                <a:latin typeface="+mn-lt"/>
              </a:rPr>
              <a:t>.</a:t>
            </a:r>
            <a:endParaRPr lang="en-US" altLang="ko-KR" sz="1400" spc="-1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0FB39F7-9A65-D73B-D193-4DAB1CC6248E}"/>
              </a:ext>
            </a:extLst>
          </p:cNvPr>
          <p:cNvSpPr/>
          <p:nvPr userDrawn="1"/>
        </p:nvSpPr>
        <p:spPr>
          <a:xfrm>
            <a:off x="323057" y="434276"/>
            <a:ext cx="8497887" cy="6055064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>
            <a:extLst>
              <a:ext uri="{FF2B5EF4-FFF2-40B4-BE49-F238E27FC236}">
                <a16:creationId xmlns:a16="http://schemas.microsoft.com/office/drawing/2014/main" id="{BA6DE87D-1B1B-44CB-E725-BF05BF451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400" y="5529233"/>
            <a:ext cx="1591200" cy="330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505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70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l">
              <a:spcBef>
                <a:spcPct val="20000"/>
              </a:spcBef>
            </a:pP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목표</a:t>
            </a:r>
            <a:endParaRPr lang="ko-KR" altLang="en-US" sz="2400" spc="-300" dirty="0">
              <a:solidFill>
                <a:srgbClr val="8B33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1024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7030A0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D5EA4-C393-75DD-49EC-D02396089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53" y="3429001"/>
            <a:ext cx="3387898" cy="30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1"/>
            <a:ext cx="9144000" cy="690471"/>
          </a:xfrm>
          <a:prstGeom prst="rect">
            <a:avLst/>
          </a:prstGeom>
          <a:solidFill>
            <a:srgbClr val="F6F983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359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128634"/>
            <a:ext cx="7785100" cy="474663"/>
          </a:xfrm>
        </p:spPr>
        <p:txBody>
          <a:bodyPr>
            <a:noAutofit/>
          </a:bodyPr>
          <a:lstStyle>
            <a:lvl1pPr algn="l">
              <a:defRPr sz="22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6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169818" y="2828933"/>
            <a:ext cx="282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accent4"/>
                </a:solidFill>
                <a:latin typeface="+mn-lt"/>
              </a:rPr>
              <a:t>Thank You</a:t>
            </a:r>
            <a:endParaRPr lang="ko-KR" altLang="en-US" sz="4000" b="1" i="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643689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2022-06-29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6" r:id="rId2"/>
    <p:sldLayoutId id="2147483701" r:id="rId3"/>
    <p:sldLayoutId id="2147483697" r:id="rId4"/>
    <p:sldLayoutId id="2147483698" r:id="rId5"/>
    <p:sldLayoutId id="2147483699" r:id="rId6"/>
    <p:sldLayoutId id="214748370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47E249-A1FA-86D4-7A5F-70674A682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02 </a:t>
            </a:r>
            <a:r>
              <a:rPr lang="ko-KR" altLang="en-US" dirty="0"/>
              <a:t>데이터 분석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DC28BD-3B2E-DE22-0F6D-B218A5969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CHAPTER 06 </a:t>
            </a:r>
            <a:r>
              <a:rPr lang="en-US" altLang="ko-KR" dirty="0" smtClean="0"/>
              <a:t>  CSV </a:t>
            </a:r>
            <a:r>
              <a:rPr lang="ko-KR" altLang="en-US" dirty="0"/>
              <a:t>파일 처리</a:t>
            </a:r>
          </a:p>
        </p:txBody>
      </p:sp>
    </p:spTree>
    <p:extLst>
      <p:ext uri="{BB962C8B-B14F-4D97-AF65-F5344CB8AC3E}">
        <p14:creationId xmlns:p14="http://schemas.microsoft.com/office/powerpoint/2010/main" val="343913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r>
              <a:rPr lang="ko-KR" altLang="en-US" dirty="0"/>
              <a:t>저장된 파일을 메모장에서 읽을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파일 탐색기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C:\CookAnalysis\CSV\singer1.csv </a:t>
            </a:r>
            <a:r>
              <a:rPr lang="ko-KR" altLang="en-US" dirty="0"/>
              <a:t>파일을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마우스 </a:t>
            </a:r>
            <a:r>
              <a:rPr lang="ko-KR" altLang="en-US" dirty="0"/>
              <a:t>오른쪽 버튼을 클릭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연결 프로그램</a:t>
            </a:r>
            <a:r>
              <a:rPr lang="en-US" altLang="ko-KR" dirty="0"/>
              <a:t>]-[</a:t>
            </a:r>
            <a:r>
              <a:rPr lang="ko-KR" altLang="en-US" dirty="0"/>
              <a:t>메모장</a:t>
            </a:r>
            <a:r>
              <a:rPr lang="en-US" altLang="ko-KR" dirty="0"/>
              <a:t>]</a:t>
            </a:r>
            <a:r>
              <a:rPr lang="ko-KR" altLang="en-US" dirty="0"/>
              <a:t>을 </a:t>
            </a:r>
            <a:r>
              <a:rPr lang="ko-KR" altLang="en-US" dirty="0" smtClean="0"/>
              <a:t>선택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733350-9D26-432C-C50B-0782D0C5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80896"/>
            <a:ext cx="5166295" cy="3511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3568DD-0AF2-1163-B872-741FE22EE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10" y="2483895"/>
            <a:ext cx="3330369" cy="322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02</a:t>
            </a:r>
            <a:r>
              <a:rPr lang="ko-KR" altLang="en-US"/>
              <a:t> </a:t>
            </a:r>
            <a:r>
              <a:rPr lang="en-US" altLang="ko-KR"/>
              <a:t>CSV </a:t>
            </a:r>
            <a:r>
              <a:rPr lang="ko-KR" altLang="en-US"/>
              <a:t>파일 처리 방법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CSV </a:t>
            </a:r>
            <a:r>
              <a:rPr lang="ko-KR" altLang="en-US"/>
              <a:t>파일 처리</a:t>
            </a:r>
          </a:p>
          <a:p>
            <a:pPr lvl="1">
              <a:defRPr/>
            </a:pPr>
            <a:r>
              <a:rPr lang="en-US" altLang="ko-KR"/>
              <a:t>5</a:t>
            </a:r>
            <a:r>
              <a:rPr lang="ko-KR" altLang="en-US"/>
              <a:t>장에서 학습한 텍스트 파일을 처리하는 방식으로 </a:t>
            </a:r>
            <a:r>
              <a:rPr lang="en-US" altLang="ko-KR"/>
              <a:t>CSV </a:t>
            </a:r>
            <a:r>
              <a:rPr lang="ko-KR" altLang="en-US"/>
              <a:t>파일도 처리할 수 있음</a:t>
            </a:r>
            <a:endParaRPr lang="en-US" altLang="ko-KR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31641" y="2258871"/>
          <a:ext cx="6255695" cy="2568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72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Code06-01.py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812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inFp = open("C:/CookAnalysis/CSV/singer1.csv", "r")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inStr = inFp.readline()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print(inStr, end = "")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inStr = inFp.readline()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print(inStr, end = "")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inFp.close()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81990" y="3947979"/>
            <a:ext cx="3960440" cy="88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02</a:t>
            </a:r>
            <a:r>
              <a:rPr lang="ko-KR" altLang="en-US"/>
              <a:t> </a:t>
            </a:r>
            <a:r>
              <a:rPr lang="en-US" altLang="ko-KR"/>
              <a:t>CSV </a:t>
            </a:r>
            <a:r>
              <a:rPr lang="ko-KR" altLang="en-US"/>
              <a:t>파일 처리 방법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CSV </a:t>
            </a:r>
            <a:r>
              <a:rPr lang="ko-KR" altLang="en-US"/>
              <a:t>파일 처리</a:t>
            </a:r>
          </a:p>
          <a:p>
            <a:pPr lvl="1">
              <a:defRPr/>
            </a:pPr>
            <a:r>
              <a:rPr lang="en-US" altLang="ko-KR"/>
              <a:t>with </a:t>
            </a:r>
            <a:r>
              <a:rPr lang="ko-KR" altLang="en-US"/>
              <a:t>예약어를 사용하면 </a:t>
            </a:r>
            <a:r>
              <a:rPr lang="en-US" altLang="ko-KR"/>
              <a:t>Code06-01.py 9</a:t>
            </a:r>
            <a:r>
              <a:rPr lang="ko-KR" altLang="en-US"/>
              <a:t>행의 파일을 닫는 과정이 생략되므로 편리함</a:t>
            </a:r>
            <a:endParaRPr lang="en-US" altLang="ko-KR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44153" y="2376236"/>
          <a:ext cx="6255695" cy="208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Code06-02.py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9468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with open("C:/CookAnalysis/CSV/singer1.csv", "r") as inFp :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inStr = inFp.readline()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print(inStr, end = "")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inStr = inFp.readline()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print(inStr, end = "")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처리</a:t>
            </a:r>
            <a:endParaRPr lang="en-US" altLang="ko-KR" dirty="0"/>
          </a:p>
          <a:p>
            <a:pPr lvl="1"/>
            <a:r>
              <a:rPr lang="en-US" altLang="ko-KR" dirty="0"/>
              <a:t>CSV</a:t>
            </a:r>
            <a:r>
              <a:rPr lang="ko-KR" altLang="en-US" dirty="0"/>
              <a:t>는 한 줄을 모두 처리하는 것이 아니라 각 데이터를 처리해야 의미가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TWC, </a:t>
            </a:r>
            <a:r>
              <a:rPr lang="ko-KR" altLang="en-US" dirty="0" err="1"/>
              <a:t>트와이스</a:t>
            </a:r>
            <a:r>
              <a:rPr lang="en-US" altLang="ko-KR" dirty="0"/>
              <a:t>, 9 … </a:t>
            </a:r>
            <a:r>
              <a:rPr lang="ko-KR" altLang="en-US" dirty="0"/>
              <a:t>등을 리스트에 분리해서 저장해야 이후 계산이 </a:t>
            </a:r>
            <a:r>
              <a:rPr lang="ko-KR" altLang="en-US" dirty="0" smtClean="0"/>
              <a:t>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02</a:t>
            </a:r>
            <a:r>
              <a:rPr lang="ko-KR" altLang="en-US"/>
              <a:t> </a:t>
            </a:r>
            <a:r>
              <a:rPr lang="en-US" altLang="ko-KR"/>
              <a:t>CSV </a:t>
            </a:r>
            <a:r>
              <a:rPr lang="ko-KR" altLang="en-US"/>
              <a:t>파일 처리 방법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CSV </a:t>
            </a:r>
            <a:r>
              <a:rPr lang="ko-KR" altLang="en-US"/>
              <a:t>파일 처리</a:t>
            </a:r>
          </a:p>
          <a:p>
            <a:pPr lvl="1">
              <a:defRPr/>
            </a:pPr>
            <a:r>
              <a:rPr lang="en-US" altLang="ko-KR"/>
              <a:t>CSV </a:t>
            </a:r>
            <a:r>
              <a:rPr lang="ko-KR" altLang="en-US"/>
              <a:t>파일의 헤더를 별도로 먼저 읽어서 처리한 후 나머지 모든 행을 리스트로 저장하고 각 항목을 분리해서 출력하는 코드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86635" y="2258870"/>
          <a:ext cx="6570729" cy="3720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Code06-03.py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53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14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def printList(pList)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for data in pList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    print(data, end='\t')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print()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with open("C:/CookAnalysis/CSV/singer1.csv", "r") as inFp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header = inFp.readline()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header = header.strip() 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header_list = header.split(',')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printList(header_list)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for inStr in inFp: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    inStr = inStr.strip()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    row_list = inStr.split(',')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    printList(row_list)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처리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파일의 헤더를 별도로 먼저 읽어서 처리한 후 나머지 모든 행을 리스트로 저장하고 각 항목을 분리해서 출력하는 코드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846674" y="2483895"/>
            <a:ext cx="5450652" cy="2962337"/>
            <a:chOff x="2496723" y="1806664"/>
            <a:chExt cx="4145119" cy="222175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158" y="1806664"/>
              <a:ext cx="4139684" cy="1286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51" r="6260" b="1"/>
            <a:stretch/>
          </p:blipFill>
          <p:spPr bwMode="auto">
            <a:xfrm>
              <a:off x="2496723" y="3066805"/>
              <a:ext cx="4145119" cy="96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56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처리</a:t>
            </a:r>
            <a:endParaRPr lang="en-US" altLang="ko-KR" dirty="0"/>
          </a:p>
          <a:p>
            <a:pPr lvl="1"/>
            <a:r>
              <a:rPr lang="ko-KR" altLang="en-US" dirty="0" smtClean="0"/>
              <a:t>문자열에서 </a:t>
            </a:r>
            <a:r>
              <a:rPr lang="ko-KR" altLang="en-US" dirty="0"/>
              <a:t>일부 문자를 변경하는 코드 </a:t>
            </a:r>
            <a:r>
              <a:rPr lang="en-US" altLang="ko-KR" dirty="0"/>
              <a:t>(replace </a:t>
            </a:r>
            <a:r>
              <a:rPr lang="ko-KR" altLang="en-US" dirty="0"/>
              <a:t>함수를 사용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format()</a:t>
            </a:r>
            <a:r>
              <a:rPr lang="ko-KR" altLang="en-US" dirty="0"/>
              <a:t>을 이용하여 정수 데이터 형식을 소수점이 들어간 문자열 형식으로 변경할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/>
              <a:t>두 번째 행은 “</a:t>
            </a:r>
            <a:r>
              <a:rPr lang="en-US" altLang="ko-KR" dirty="0"/>
              <a:t>{</a:t>
            </a:r>
            <a:r>
              <a:rPr lang="ko-KR" altLang="en-US" dirty="0"/>
              <a:t>순번</a:t>
            </a:r>
            <a:r>
              <a:rPr lang="en-US" altLang="ko-KR" dirty="0"/>
              <a:t>:</a:t>
            </a:r>
            <a:r>
              <a:rPr lang="ko-KR" altLang="en-US" dirty="0"/>
              <a:t>형식</a:t>
            </a:r>
            <a:r>
              <a:rPr lang="en-US" altLang="ko-KR" dirty="0"/>
              <a:t>} {</a:t>
            </a:r>
            <a:r>
              <a:rPr lang="ko-KR" altLang="en-US" dirty="0"/>
              <a:t>순번</a:t>
            </a:r>
            <a:r>
              <a:rPr lang="en-US" altLang="ko-KR" dirty="0"/>
              <a:t>:</a:t>
            </a:r>
            <a:r>
              <a:rPr lang="ko-KR" altLang="en-US" dirty="0"/>
              <a:t>형식</a:t>
            </a:r>
            <a:r>
              <a:rPr lang="en-US" altLang="ko-KR" dirty="0"/>
              <a:t>}”.format(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…)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ko-KR" altLang="en-US" dirty="0"/>
              <a:t>형식은 정수인 경우엔 </a:t>
            </a:r>
            <a:r>
              <a:rPr lang="en-US" altLang="ko-KR" dirty="0"/>
              <a:t>d, </a:t>
            </a:r>
            <a:r>
              <a:rPr lang="ko-KR" altLang="en-US" dirty="0"/>
              <a:t>실수인 경우엔 </a:t>
            </a:r>
            <a:r>
              <a:rPr lang="en-US" altLang="ko-KR" dirty="0"/>
              <a:t>f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en-US" altLang="ko-KR" dirty="0"/>
              <a:t>0.0f</a:t>
            </a:r>
            <a:r>
              <a:rPr lang="ko-KR" altLang="en-US" dirty="0"/>
              <a:t>는 소수점 아래 자릿수가 </a:t>
            </a:r>
            <a:r>
              <a:rPr lang="en-US" altLang="ko-KR" dirty="0"/>
              <a:t>0</a:t>
            </a:r>
            <a:r>
              <a:rPr lang="ko-KR" altLang="en-US" dirty="0"/>
              <a:t>이라는 </a:t>
            </a:r>
            <a:r>
              <a:rPr lang="ko-KR" altLang="en-US" dirty="0" smtClean="0"/>
              <a:t>의미</a:t>
            </a:r>
            <a:endParaRPr lang="en-US" altLang="ko-KR" dirty="0"/>
          </a:p>
          <a:p>
            <a:pPr lvl="1"/>
            <a:r>
              <a:rPr lang="en-US" altLang="ko-KR" dirty="0" smtClean="0"/>
              <a:t>0.2f</a:t>
            </a:r>
            <a:r>
              <a:rPr lang="ko-KR" altLang="en-US" dirty="0"/>
              <a:t>는 소수점 아래 자릿수를 </a:t>
            </a:r>
            <a:r>
              <a:rPr lang="en-US" altLang="ko-KR" dirty="0"/>
              <a:t>2</a:t>
            </a:r>
            <a:r>
              <a:rPr lang="ko-KR" altLang="en-US" dirty="0"/>
              <a:t>자리까지 설정하라는 의미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718810"/>
            <a:ext cx="6300700" cy="71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4429375"/>
            <a:ext cx="6929568" cy="79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처리</a:t>
            </a:r>
            <a:endParaRPr lang="en-US" altLang="ko-KR" dirty="0"/>
          </a:p>
          <a:p>
            <a:pPr lvl="1"/>
            <a:r>
              <a:rPr lang="ko-KR" altLang="en-US" dirty="0"/>
              <a:t>리스트를 문자열로 변경하려면 ‘</a:t>
            </a:r>
            <a:r>
              <a:rPr lang="ko-KR" altLang="en-US" dirty="0" err="1"/>
              <a:t>구분자</a:t>
            </a:r>
            <a:r>
              <a:rPr lang="ko-KR" altLang="en-US" dirty="0"/>
              <a:t>’</a:t>
            </a:r>
            <a:r>
              <a:rPr lang="en-US" altLang="ko-KR" dirty="0"/>
              <a:t>.join()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ko-KR" altLang="en-US" dirty="0"/>
              <a:t>리스트의 내용을 해시</a:t>
            </a:r>
            <a:r>
              <a:rPr lang="en-US" altLang="ko-KR" dirty="0"/>
              <a:t>(#)</a:t>
            </a:r>
            <a:r>
              <a:rPr lang="ko-KR" altLang="en-US" dirty="0"/>
              <a:t>로 구분해서 </a:t>
            </a:r>
            <a:r>
              <a:rPr lang="ko-KR" altLang="en-US" dirty="0" smtClean="0"/>
              <a:t>묶어줌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숫자 리스트의 경우 </a:t>
            </a:r>
            <a:r>
              <a:rPr lang="en-US" altLang="ko-KR" dirty="0"/>
              <a:t>join</a:t>
            </a:r>
            <a:r>
              <a:rPr lang="ko-KR" altLang="en-US" dirty="0"/>
              <a:t>을 하기 전에 모두 문자열로 변경해야 함</a:t>
            </a:r>
            <a:endParaRPr lang="en-US" altLang="ko-KR" dirty="0"/>
          </a:p>
          <a:p>
            <a:pPr lvl="1"/>
            <a:r>
              <a:rPr lang="en-US" altLang="ko-KR" dirty="0"/>
              <a:t>map(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로 리스트에 함수가 한 번에 적용되는 방식을 사용하면 </a:t>
            </a:r>
            <a:r>
              <a:rPr lang="ko-KR" altLang="en-US" dirty="0" smtClean="0"/>
              <a:t>편리함</a:t>
            </a:r>
            <a:endParaRPr lang="en-US" altLang="ko-KR" dirty="0"/>
          </a:p>
          <a:p>
            <a:pPr lvl="1"/>
            <a:r>
              <a:rPr lang="en-US" altLang="ko-KR" dirty="0" smtClean="0"/>
              <a:t>map()</a:t>
            </a:r>
            <a:r>
              <a:rPr lang="ko-KR" altLang="en-US" dirty="0" smtClean="0"/>
              <a:t>은 </a:t>
            </a:r>
            <a:r>
              <a:rPr lang="en-US" altLang="ko-KR" dirty="0" err="1"/>
              <a:t>myList</a:t>
            </a:r>
            <a:r>
              <a:rPr lang="ko-KR" altLang="en-US" dirty="0"/>
              <a:t>의 각 항목마다 </a:t>
            </a:r>
            <a:r>
              <a:rPr lang="en-US" altLang="ko-KR" dirty="0" err="1"/>
              <a:t>str</a:t>
            </a:r>
            <a:r>
              <a:rPr lang="en-US" altLang="ko-KR" dirty="0"/>
              <a:t>() </a:t>
            </a:r>
            <a:r>
              <a:rPr lang="ko-KR" altLang="en-US" dirty="0"/>
              <a:t>함수를 한꺼번에 적용</a:t>
            </a:r>
            <a:endParaRPr lang="en-US" altLang="ko-KR" dirty="0"/>
          </a:p>
          <a:p>
            <a:pPr marL="357188" lvl="1" indent="0">
              <a:buNone/>
            </a:pP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884795"/>
            <a:ext cx="6930770" cy="82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7" y="4014065"/>
            <a:ext cx="6920034" cy="85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0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처리</a:t>
            </a:r>
            <a:endParaRPr lang="en-US" altLang="ko-KR" dirty="0"/>
          </a:p>
          <a:p>
            <a:pPr lvl="1"/>
            <a:r>
              <a:rPr lang="en-US" altLang="ko-KR" dirty="0"/>
              <a:t>join()</a:t>
            </a:r>
            <a:r>
              <a:rPr lang="ko-KR" altLang="en-US" dirty="0"/>
              <a:t>과 </a:t>
            </a:r>
            <a:r>
              <a:rPr lang="en-US" altLang="ko-KR" dirty="0"/>
              <a:t>map()</a:t>
            </a:r>
            <a:r>
              <a:rPr lang="ko-KR" altLang="en-US" dirty="0"/>
              <a:t>을 모두 사용하여 숫자 리스트를 문자열로 </a:t>
            </a:r>
            <a:r>
              <a:rPr lang="ko-KR" altLang="en-US" dirty="0" smtClean="0"/>
              <a:t>묶을 수 있음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673805"/>
            <a:ext cx="6885764" cy="81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115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처리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파일을 다른 파일로 복사하는 </a:t>
            </a:r>
            <a:r>
              <a:rPr lang="ko-KR" altLang="en-US" dirty="0" smtClean="0"/>
              <a:t>코드</a:t>
            </a:r>
            <a:endParaRPr lang="en-US" altLang="ko-KR" dirty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날짜의 형식을 “연</a:t>
            </a:r>
            <a:r>
              <a:rPr lang="en-US" altLang="ko-KR" dirty="0"/>
              <a:t>.</a:t>
            </a:r>
            <a:r>
              <a:rPr lang="ko-KR" altLang="en-US" dirty="0"/>
              <a:t>월</a:t>
            </a:r>
            <a:r>
              <a:rPr lang="en-US" altLang="ko-KR" dirty="0"/>
              <a:t>.</a:t>
            </a:r>
            <a:r>
              <a:rPr lang="ko-KR" altLang="en-US" dirty="0"/>
              <a:t>일”에서 “연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일”로 </a:t>
            </a:r>
            <a:r>
              <a:rPr lang="ko-KR" altLang="en-US" dirty="0" smtClean="0"/>
              <a:t>변경</a:t>
            </a:r>
            <a:endParaRPr lang="en-US" altLang="ko-KR" dirty="0"/>
          </a:p>
          <a:p>
            <a:pPr lvl="1"/>
            <a:r>
              <a:rPr lang="ko-KR" altLang="en-US" dirty="0" smtClean="0"/>
              <a:t>평균 </a:t>
            </a:r>
            <a:r>
              <a:rPr lang="ko-KR" altLang="en-US" dirty="0"/>
              <a:t>키도 소수점 아래 </a:t>
            </a:r>
            <a:r>
              <a:rPr lang="en-US" altLang="ko-KR" dirty="0"/>
              <a:t>2</a:t>
            </a:r>
            <a:r>
              <a:rPr lang="ko-KR" altLang="en-US" dirty="0"/>
              <a:t>자리까지 자릿수를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85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0A0EC4F-B739-7963-0780-205D9B1252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CSV </a:t>
            </a:r>
            <a:r>
              <a:rPr lang="ko-KR" altLang="en-US" b="0" dirty="0"/>
              <a:t>파일의 구조에 대해서 이해한다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CSV </a:t>
            </a:r>
            <a:r>
              <a:rPr lang="ko-KR" altLang="en-US" b="0" dirty="0"/>
              <a:t>텍스트 파일에 내용을 읽거나 쓰는 기능을 배운다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CSV </a:t>
            </a:r>
            <a:r>
              <a:rPr lang="ko-KR" altLang="en-US" b="0" dirty="0"/>
              <a:t>라이브러리를 이용해서 읽거나 쓰는 </a:t>
            </a:r>
            <a:r>
              <a:rPr lang="ko-KR" altLang="en-US" b="0" dirty="0" smtClean="0"/>
              <a:t>기능을 배운다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GUI </a:t>
            </a:r>
            <a:r>
              <a:rPr lang="ko-KR" altLang="en-US" b="0" dirty="0"/>
              <a:t>환경을 활용해서 </a:t>
            </a:r>
            <a:r>
              <a:rPr lang="en-US" altLang="ko-KR" b="0" dirty="0"/>
              <a:t>CSV </a:t>
            </a:r>
            <a:r>
              <a:rPr lang="ko-KR" altLang="en-US" b="0" dirty="0" smtClean="0"/>
              <a:t>파일을 엑셀처럼 </a:t>
            </a:r>
            <a:r>
              <a:rPr lang="ko-KR" altLang="en-US" b="0" dirty="0"/>
              <a:t>표현하는 방식을 알아본다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19194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처리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95D8F0-4020-FB9B-BCDA-DC5789C6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38360"/>
              </p:ext>
            </p:extLst>
          </p:nvPr>
        </p:nvGraphicFramePr>
        <p:xfrm>
          <a:off x="949098" y="1448780"/>
          <a:ext cx="7245804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6840759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Code06-04.py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7432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with open("C:/CookAnalysis/CSV/singer1.csv", "r") as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with open("C:/CookAnalysis/CSV/new_singer1.csv", "w") as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outFp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header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inFp.readline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header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header.strip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header.split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(',')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header_str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','.join(map(str,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outFp.write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header_str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'\n')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for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inStr.strip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inStr.split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(',')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[-1]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[-1].replace('.', '/')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height_str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"{0:.2f}".format(int(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[-2]))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[-2]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height_str</a:t>
                      </a: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row_str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','.join(map(str,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outFp.write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row_str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'\n')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print('Save. OK~')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1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처리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30" y="1750843"/>
            <a:ext cx="4574309" cy="335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8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95D8F0-4020-FB9B-BCDA-DC5789C6E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67742"/>
              </p:ext>
            </p:extLst>
          </p:nvPr>
        </p:nvGraphicFramePr>
        <p:xfrm>
          <a:off x="521550" y="1448780"/>
          <a:ext cx="8100900" cy="4505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774086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1485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Code06-05.py</a:t>
                      </a:r>
                      <a:endParaRPr lang="ko-KR" altLang="en-US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4185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  <a:endParaRPr lang="en-US" altLang="ko-KR" sz="13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with open("C:/CookAnalysis/CSV/singer1.csv", "r") as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with open("C:/CookAnalysis/CSV/new_singer2.csv", "w") as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outFp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header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inFp.readline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header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header.strip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header.split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(',')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idx1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header_list.index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idx2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header_list.index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idx3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header_list.index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ko-KR" altLang="en-US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평균 키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[idx1],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[idx2],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[idx3]]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header_str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','.join(map(str,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))[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outFp.write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header_str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'\n')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for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inStr.strip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inStr.split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(',')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if int(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[idx3]) &gt;= 165 :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[idx1],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[idx2],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[idx3]]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row_str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','.join(map(str,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outFp.write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3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row_str</a:t>
                      </a:r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'\n')</a:t>
                      </a:r>
                    </a:p>
                    <a:p>
                      <a:pPr latinLnBrk="1"/>
                      <a:endParaRPr lang="en-US" altLang="ko-KR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3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print('Save. OK~')</a:t>
                      </a:r>
                      <a:endParaRPr lang="ko-KR" altLang="en-US" sz="13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265" y="1088740"/>
            <a:ext cx="1671205" cy="205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0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58" y="1808820"/>
            <a:ext cx="6692258" cy="356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2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콤마가 포함된 데이터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F48BF2-932C-1AF4-C6AF-708089FB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2048847"/>
            <a:ext cx="4213766" cy="32632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BA5B77-F136-2298-832B-E562F5A08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85" y="2108854"/>
            <a:ext cx="3923685" cy="31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콤마가 포함된 데이터</a:t>
            </a:r>
            <a:endParaRPr lang="en-US" altLang="ko-KR" dirty="0"/>
          </a:p>
          <a:p>
            <a:pPr lvl="1"/>
            <a:r>
              <a:rPr lang="en-US" altLang="ko-KR" dirty="0"/>
              <a:t>singer2.csv </a:t>
            </a:r>
            <a:r>
              <a:rPr lang="ko-KR" altLang="en-US" dirty="0"/>
              <a:t>파일을 읽어서 이름</a:t>
            </a:r>
            <a:r>
              <a:rPr lang="en-US" altLang="ko-KR" dirty="0"/>
              <a:t>(</a:t>
            </a:r>
            <a:r>
              <a:rPr lang="ko-KR" altLang="en-US" dirty="0"/>
              <a:t>첫 번째 열</a:t>
            </a:r>
            <a:r>
              <a:rPr lang="en-US" altLang="ko-KR" dirty="0"/>
              <a:t>)</a:t>
            </a:r>
            <a:r>
              <a:rPr lang="ko-KR" altLang="en-US" dirty="0"/>
              <a:t>과 유튜브 조회수</a:t>
            </a:r>
            <a:r>
              <a:rPr lang="en-US" altLang="ko-KR" dirty="0"/>
              <a:t>(</a:t>
            </a:r>
            <a:r>
              <a:rPr lang="ko-KR" altLang="en-US" dirty="0"/>
              <a:t>여섯 번째 열</a:t>
            </a:r>
            <a:r>
              <a:rPr lang="en-US" altLang="ko-KR" dirty="0"/>
              <a:t>)</a:t>
            </a:r>
            <a:r>
              <a:rPr lang="ko-KR" altLang="en-US" dirty="0"/>
              <a:t>를 만 </a:t>
            </a:r>
            <a:r>
              <a:rPr lang="ko-KR" altLang="en-US" dirty="0" err="1"/>
              <a:t>단위까지만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0D46B3-D1FB-2704-4058-BFAF99519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632056"/>
              </p:ext>
            </p:extLst>
          </p:nvPr>
        </p:nvGraphicFramePr>
        <p:xfrm>
          <a:off x="1444152" y="1927605"/>
          <a:ext cx="6255695" cy="3015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85065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Code06-06.py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649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with open("C:/CookAnalysis/CSV/singer2.csv", "r") as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header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inFp.readline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header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header.strip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header.split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(',')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[6])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inStr.strip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inStr.split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(',')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youtube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[6])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youtube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youtube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/10000)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[1], str(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youtube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)+"</a:t>
                      </a:r>
                      <a:r>
                        <a:rPr lang="ko-KR" altLang="en-US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만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6EB87F29-94E3-1367-898C-16D808A40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01"/>
          <a:stretch/>
        </p:blipFill>
        <p:spPr>
          <a:xfrm>
            <a:off x="2546775" y="5032950"/>
            <a:ext cx="4275473" cy="150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91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콤마가 포함된 데이터</a:t>
            </a:r>
            <a:endParaRPr lang="en-US" altLang="ko-KR" dirty="0"/>
          </a:p>
          <a:p>
            <a:pPr lvl="1"/>
            <a:r>
              <a:rPr lang="ko-KR" altLang="en-US" dirty="0"/>
              <a:t>오류가 발생한 이유는 </a:t>
            </a:r>
            <a:r>
              <a:rPr lang="en-US" altLang="ko-KR" dirty="0"/>
              <a:t>8</a:t>
            </a:r>
            <a:r>
              <a:rPr lang="ko-KR" altLang="en-US" dirty="0"/>
              <a:t>행에서 콤마로 분류하여 </a:t>
            </a:r>
            <a:r>
              <a:rPr lang="en-US" altLang="ko-KR" dirty="0" err="1"/>
              <a:t>row_list</a:t>
            </a:r>
            <a:r>
              <a:rPr lang="en-US" altLang="ko-KR" dirty="0"/>
              <a:t>[6]</a:t>
            </a:r>
            <a:r>
              <a:rPr lang="ko-KR" altLang="en-US" dirty="0"/>
              <a:t>에는 큰따옴표가 앞에 붙은 “</a:t>
            </a:r>
            <a:r>
              <a:rPr lang="en-US" altLang="ko-KR" dirty="0"/>
              <a:t>3 </a:t>
            </a:r>
            <a:r>
              <a:rPr lang="ko-KR" altLang="en-US" dirty="0"/>
              <a:t>값만 들어 있고</a:t>
            </a:r>
            <a:r>
              <a:rPr lang="en-US" altLang="ko-KR" dirty="0"/>
              <a:t>, </a:t>
            </a:r>
            <a:r>
              <a:rPr lang="en-US" altLang="ko-KR" dirty="0" err="1"/>
              <a:t>row_list</a:t>
            </a:r>
            <a:r>
              <a:rPr lang="en-US" altLang="ko-KR" dirty="0"/>
              <a:t>[7]</a:t>
            </a:r>
            <a:r>
              <a:rPr lang="ko-KR" altLang="en-US" dirty="0"/>
              <a:t>에는 </a:t>
            </a:r>
            <a:r>
              <a:rPr lang="en-US" altLang="ko-KR" dirty="0"/>
              <a:t>334</a:t>
            </a:r>
            <a:r>
              <a:rPr lang="ko-KR" altLang="en-US" dirty="0"/>
              <a:t>가</a:t>
            </a:r>
            <a:r>
              <a:rPr lang="en-US" altLang="ko-KR" dirty="0"/>
              <a:t>, </a:t>
            </a:r>
            <a:r>
              <a:rPr lang="en-US" altLang="ko-KR" dirty="0" err="1"/>
              <a:t>row_list</a:t>
            </a:r>
            <a:r>
              <a:rPr lang="en-US" altLang="ko-KR" dirty="0"/>
              <a:t>[8]</a:t>
            </a:r>
            <a:r>
              <a:rPr lang="ko-KR" altLang="en-US" dirty="0"/>
              <a:t>에는 </a:t>
            </a:r>
            <a:r>
              <a:rPr lang="en-US" altLang="ko-KR" dirty="0"/>
              <a:t>500” </a:t>
            </a:r>
            <a:r>
              <a:rPr lang="ko-KR" altLang="en-US" dirty="0"/>
              <a:t>값이 저장되어 있기 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54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라이브러리는 오픈한 파일을 </a:t>
            </a:r>
            <a:r>
              <a:rPr lang="en-US" altLang="ko-KR" dirty="0"/>
              <a:t>CSV </a:t>
            </a:r>
            <a:r>
              <a:rPr lang="ko-KR" altLang="en-US" dirty="0"/>
              <a:t>전용 리더로 변환하면 됨</a:t>
            </a:r>
            <a:endParaRPr lang="en-US" altLang="ko-KR" dirty="0"/>
          </a:p>
          <a:p>
            <a:pPr lvl="1"/>
            <a:r>
              <a:rPr lang="ko-KR" altLang="en-US" dirty="0"/>
              <a:t>또한 </a:t>
            </a:r>
            <a:r>
              <a:rPr lang="en-US" altLang="ko-KR" dirty="0"/>
              <a:t>next() </a:t>
            </a:r>
            <a:r>
              <a:rPr lang="ko-KR" altLang="en-US" dirty="0"/>
              <a:t>함수를 사용하면 바로 리스트로 반환됨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5430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en-US" altLang="ko-KR" dirty="0"/>
              <a:t>Code06-06.py</a:t>
            </a:r>
            <a:r>
              <a:rPr lang="ko-KR" altLang="en-US" dirty="0"/>
              <a:t>의 오류를 해결한 </a:t>
            </a:r>
            <a:r>
              <a:rPr lang="en-US" altLang="ko-KR" dirty="0"/>
              <a:t>Code06-07.py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97D921-6901-21B6-579B-D618E8B74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03650"/>
              </p:ext>
            </p:extLst>
          </p:nvPr>
        </p:nvGraphicFramePr>
        <p:xfrm>
          <a:off x="881590" y="1853825"/>
          <a:ext cx="6255695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85065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Code06-07.py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560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csv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with open("C:/CookAnalysis/CSV/singer2.csv", "r") as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csvReader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csv.reader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next(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csvReader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[1],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[6])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csvReader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youtube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[6].replace(',',''))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youtube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youtube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/10000)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[1], str(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youtube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)+"</a:t>
                      </a:r>
                      <a:r>
                        <a:rPr lang="ko-KR" altLang="en-US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만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991F500-2C44-5AF8-D276-952E4D215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054"/>
          <a:stretch/>
        </p:blipFill>
        <p:spPr>
          <a:xfrm>
            <a:off x="6597224" y="3248980"/>
            <a:ext cx="1980220" cy="29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0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합치기</a:t>
            </a:r>
            <a:endParaRPr lang="en-US" altLang="ko-KR" dirty="0"/>
          </a:p>
          <a:p>
            <a:pPr lvl="1"/>
            <a:r>
              <a:rPr lang="ko-KR" altLang="en-US" dirty="0"/>
              <a:t>같은 형식의 데이터가 있는 여러 개의 파일을 하나로 계산해야 하는 경우도 있음</a:t>
            </a:r>
            <a:endParaRPr lang="en-US" altLang="ko-KR" dirty="0"/>
          </a:p>
          <a:p>
            <a:pPr lvl="1"/>
            <a:r>
              <a:rPr lang="ko-KR" altLang="en-US" dirty="0"/>
              <a:t>다음은 </a:t>
            </a:r>
            <a:r>
              <a:rPr lang="en-US" altLang="ko-KR" dirty="0"/>
              <a:t>singerA.csv</a:t>
            </a:r>
            <a:r>
              <a:rPr lang="ko-KR" altLang="en-US" dirty="0"/>
              <a:t>와 </a:t>
            </a:r>
            <a:r>
              <a:rPr lang="en-US" altLang="ko-KR" dirty="0"/>
              <a:t>singerB.csv </a:t>
            </a:r>
            <a:r>
              <a:rPr lang="ko-KR" altLang="en-US" dirty="0"/>
              <a:t>파일을 합쳐서 </a:t>
            </a:r>
            <a:r>
              <a:rPr lang="en-US" altLang="ko-KR" dirty="0"/>
              <a:t>singerSum.csv </a:t>
            </a:r>
            <a:r>
              <a:rPr lang="ko-KR" altLang="en-US" dirty="0"/>
              <a:t>파일로 만드는 코드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814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</a:t>
            </a:r>
            <a:r>
              <a:rPr lang="en-US" altLang="ko-KR" dirty="0"/>
              <a:t>1</a:t>
            </a:r>
            <a:r>
              <a:rPr lang="ko-KR" altLang="en-US" dirty="0"/>
              <a:t> 이 장에서 만들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CSV </a:t>
            </a:r>
            <a:r>
              <a:rPr lang="ko-KR" altLang="en-US" dirty="0"/>
              <a:t>파일 복사</a:t>
            </a:r>
            <a:endParaRPr lang="en-US" altLang="ko-KR" dirty="0"/>
          </a:p>
          <a:p>
            <a:pPr lvl="1"/>
            <a:r>
              <a:rPr lang="ko-KR" altLang="en-US" dirty="0" err="1"/>
              <a:t>파이썬의</a:t>
            </a:r>
            <a:r>
              <a:rPr lang="ko-KR" altLang="en-US" dirty="0"/>
              <a:t> 기본적인 파일 처리 방법을 사용해서 </a:t>
            </a:r>
            <a:r>
              <a:rPr lang="en-US" altLang="ko-KR" dirty="0"/>
              <a:t>CSV </a:t>
            </a:r>
            <a:r>
              <a:rPr lang="ko-KR" altLang="en-US" dirty="0"/>
              <a:t>파일을 다른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파일로 </a:t>
            </a:r>
            <a:r>
              <a:rPr lang="ko-KR" altLang="en-US" dirty="0"/>
              <a:t>복사하는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C835B7-80F4-1D3D-2035-AC70ABE6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61" y="2408887"/>
            <a:ext cx="5858878" cy="26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03</a:t>
            </a:r>
            <a:r>
              <a:rPr lang="ko-KR" altLang="en-US"/>
              <a:t> </a:t>
            </a:r>
            <a:r>
              <a:rPr lang="en-US" altLang="ko-KR"/>
              <a:t>CSV </a:t>
            </a:r>
            <a:r>
              <a:rPr lang="ko-KR" altLang="en-US"/>
              <a:t>파일 활용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CSV </a:t>
            </a:r>
            <a:r>
              <a:rPr lang="ko-KR" altLang="en-US"/>
              <a:t>파일 합치기</a:t>
            </a:r>
          </a:p>
          <a:p>
            <a:pPr lvl="1">
              <a:defRPr/>
            </a:pP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76545" y="1358770"/>
          <a:ext cx="8190910" cy="4314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5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788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Code06-08.py</a:t>
                      </a:r>
                      <a:endParaRPr lang="ko-KR" altLang="en-US" sz="14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68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18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import csv</a:t>
                      </a:r>
                    </a:p>
                    <a:p>
                      <a:pPr lvl="0" latinLnBrk="1">
                        <a:defRPr/>
                      </a:pPr>
                      <a:endParaRPr lang="en-US" altLang="ko-KR" sz="14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with open("C:/CookAnalysis/CSV/singerA.csv", "r") as inFpA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with open("C:/CookAnalysis/CSV/singerB.csv", "r") as inFpB: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with open("C:/CookAnalysis/CSV/singerSum.csv", "w", newline='') as outFp: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csvReaderA = csv.reader(inFpA)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csvReaderB = csv.reader(inFpB)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csvWriter = csv.writer(outFp)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header_list = next(csvReaderA)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header_list = next(csvReaderB)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csvWriter.writerow(header_list)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4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for row_list in csvReaderA: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    csvWriter.writerow(row_list)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for row_list in csvReaderB: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    csvWriter.writerow(row_list)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4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print('Save. OK~')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합치기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29" y="1628800"/>
            <a:ext cx="4057742" cy="302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757" y="4977669"/>
            <a:ext cx="5782486" cy="81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2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04</a:t>
            </a:r>
            <a:r>
              <a:rPr lang="ko-KR" altLang="en-US"/>
              <a:t> </a:t>
            </a:r>
            <a:r>
              <a:rPr lang="en-US" altLang="ko-KR"/>
              <a:t>CSV </a:t>
            </a:r>
            <a:r>
              <a:rPr lang="ko-KR" altLang="en-US"/>
              <a:t>응용 프로그램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CSV </a:t>
            </a:r>
            <a:r>
              <a:rPr lang="ko-KR" altLang="en-US"/>
              <a:t>파일의 </a:t>
            </a:r>
            <a:r>
              <a:rPr lang="en-US" altLang="ko-KR"/>
              <a:t>GUI </a:t>
            </a:r>
            <a:r>
              <a:rPr lang="ko-KR" altLang="en-US"/>
              <a:t>출력</a:t>
            </a:r>
          </a:p>
          <a:p>
            <a:pPr lvl="1">
              <a:defRPr/>
            </a:pPr>
            <a:r>
              <a:rPr lang="en-US" altLang="ko-KR"/>
              <a:t>4</a:t>
            </a:r>
            <a:r>
              <a:rPr lang="ko-KR" altLang="en-US"/>
              <a:t>행 </a:t>
            </a:r>
            <a:r>
              <a:rPr lang="en-US" altLang="ko-KR"/>
              <a:t>3</a:t>
            </a:r>
            <a:r>
              <a:rPr lang="ko-KR" altLang="en-US"/>
              <a:t>열 워크시트 형식을 출력하는 코드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66656" y="1843285"/>
          <a:ext cx="6255695" cy="451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Code06-09.py</a:t>
                      </a:r>
                      <a:endParaRPr lang="ko-KR" altLang="en-US" sz="14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76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19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from tkinter import *</a:t>
                      </a:r>
                    </a:p>
                    <a:p>
                      <a:pPr lvl="0" latinLnBrk="1">
                        <a:defRPr/>
                      </a:pPr>
                      <a:endParaRPr lang="en-US" altLang="ko-KR" sz="14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함수 선언 부분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def makeEmptySheet(r, w)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retList 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for i in range(0, r):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tmpList 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for k in range(0, w):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ent = Entry(window, text='', width=10)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ent.grid(row=i, column=k)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tmpList.append(ent)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retList.append(tmpList)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return retList</a:t>
                      </a:r>
                    </a:p>
                    <a:p>
                      <a:pPr lvl="0" latinLnBrk="1">
                        <a:defRPr/>
                      </a:pPr>
                      <a:endParaRPr lang="en-US" altLang="ko-KR" sz="14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전역 변수 부분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csvList = [ [ '</a:t>
                      </a:r>
                      <a:r>
                        <a:rPr lang="ko-KR" altLang="en-US" sz="1400">
                          <a:latin typeface="D2Coding"/>
                          <a:ea typeface="D2Coding"/>
                        </a:rPr>
                        <a:t>제목</a:t>
                      </a:r>
                      <a:r>
                        <a:rPr lang="en-US" altLang="ko-KR" sz="1400">
                          <a:latin typeface="D2Coding"/>
                          <a:ea typeface="D2Coding"/>
                        </a:rPr>
                        <a:t>1', '</a:t>
                      </a:r>
                      <a:r>
                        <a:rPr lang="ko-KR" altLang="en-US" sz="1400">
                          <a:latin typeface="D2Coding"/>
                          <a:ea typeface="D2Coding"/>
                        </a:rPr>
                        <a:t>제목</a:t>
                      </a:r>
                      <a:r>
                        <a:rPr lang="en-US" altLang="ko-KR" sz="1400">
                          <a:latin typeface="D2Coding"/>
                          <a:ea typeface="D2Coding"/>
                        </a:rPr>
                        <a:t>2' , '</a:t>
                      </a:r>
                      <a:r>
                        <a:rPr lang="ko-KR" altLang="en-US" sz="1400">
                          <a:latin typeface="D2Coding"/>
                          <a:ea typeface="D2Coding"/>
                        </a:rPr>
                        <a:t>제목</a:t>
                      </a:r>
                      <a:r>
                        <a:rPr lang="en-US" altLang="ko-KR" sz="1400">
                          <a:latin typeface="D2Coding"/>
                          <a:ea typeface="D2Coding"/>
                        </a:rPr>
                        <a:t>3'],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[ 111, 222, 333],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[ 444, 555, 666],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            [ 777, 888, 999]]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응용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파일의 </a:t>
            </a:r>
            <a:r>
              <a:rPr lang="en-US" altLang="ko-KR" dirty="0"/>
              <a:t>GUI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행 </a:t>
            </a:r>
            <a:r>
              <a:rPr lang="en-US" altLang="ko-KR" dirty="0"/>
              <a:t>3</a:t>
            </a:r>
            <a:r>
              <a:rPr lang="ko-KR" altLang="en-US" dirty="0"/>
              <a:t>열 워크시트 형식을 출력하는 코드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C161A1-71A0-27C3-A006-F6E750FE1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22319"/>
              </p:ext>
            </p:extLst>
          </p:nvPr>
        </p:nvGraphicFramePr>
        <p:xfrm>
          <a:off x="1444153" y="1928833"/>
          <a:ext cx="6255695" cy="321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543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873152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Code06-09.py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804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rowNum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colNum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4, 3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workSheet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[]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메인 코드 부분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 = Tk()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workSheet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makeEmptySheet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rowNum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colNum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range(0,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rowNum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k in range(0,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colNum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workSheet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][k].insert(0,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window.mainloop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4779150"/>
            <a:ext cx="265529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9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응용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r>
              <a:rPr lang="en-US" altLang="ko-KR" dirty="0"/>
              <a:t>singer1.csv</a:t>
            </a:r>
            <a:r>
              <a:rPr lang="ko-KR" altLang="en-US" dirty="0"/>
              <a:t>를 읽어서 </a:t>
            </a:r>
            <a:r>
              <a:rPr lang="en-US" altLang="ko-KR" dirty="0"/>
              <a:t>GUI </a:t>
            </a:r>
            <a:r>
              <a:rPr lang="ko-KR" altLang="en-US" dirty="0"/>
              <a:t>환경으로 출력</a:t>
            </a:r>
            <a:endParaRPr lang="en-US" altLang="ko-KR" dirty="0"/>
          </a:p>
          <a:p>
            <a:pPr lvl="1"/>
            <a:r>
              <a:rPr lang="ko-KR" altLang="en-US" dirty="0"/>
              <a:t>평균 키가 </a:t>
            </a:r>
            <a:r>
              <a:rPr lang="en-US" altLang="ko-KR" dirty="0"/>
              <a:t>167 </a:t>
            </a:r>
            <a:r>
              <a:rPr lang="ko-KR" altLang="en-US" dirty="0"/>
              <a:t>이상인 가수 그룹의 행 색상도 변경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6C789B9-E1CC-6F6A-7C90-AE27B2F19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64572"/>
              </p:ext>
            </p:extLst>
          </p:nvPr>
        </p:nvGraphicFramePr>
        <p:xfrm>
          <a:off x="1421651" y="2179995"/>
          <a:ext cx="6255695" cy="4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356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70339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Code06-10.py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749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tkinter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import *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csv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 선언 부분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def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makeEmptySheet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(r, w) 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~~~ Code06-09.py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5~13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행과 동일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~~~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전역 변수 부분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[]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rowNum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colNum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0, 0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workSheet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[]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메인 코드 부분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 = Tk()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with open("C:/CookAnalysis/CSV/singer1.csv", "r") as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: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csvReader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csv.reader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inFp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next(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csvReader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25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응용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C789B9-E1CC-6F6A-7C90-AE27B2F19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92579"/>
              </p:ext>
            </p:extLst>
          </p:nvPr>
        </p:nvGraphicFramePr>
        <p:xfrm>
          <a:off x="1193937" y="1786615"/>
          <a:ext cx="6255695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38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802957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Code06-10.py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96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29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32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33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34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35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36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37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38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39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40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41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42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43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csvList.append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header_list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for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csvReader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csvList.append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row_list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4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rowNum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len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colNum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len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[0])</a:t>
                      </a:r>
                    </a:p>
                    <a:p>
                      <a:pPr latinLnBrk="1"/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workSheet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makeEmptySheet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rowNum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colNum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4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idx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6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range(0,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rowNum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: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k in range(0,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colNum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: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if (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idx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].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isnumeric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) :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if (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idx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]) &gt;= 167) :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workSheet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ent.configure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bg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='yellow')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workSheet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][k].insert(0, 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csvList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][k])</a:t>
                      </a:r>
                    </a:p>
                    <a:p>
                      <a:pPr latinLnBrk="1"/>
                      <a:endParaRPr lang="en-US" altLang="ko-KR" sz="1400" dirty="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window.mainloop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5" y="1253758"/>
            <a:ext cx="4115959" cy="189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457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04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응용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84" y="2168860"/>
            <a:ext cx="6809031" cy="260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085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</a:t>
            </a:r>
            <a:r>
              <a:rPr lang="en-US" altLang="ko-KR" dirty="0"/>
              <a:t>1</a:t>
            </a:r>
            <a:r>
              <a:rPr lang="ko-KR" altLang="en-US" dirty="0"/>
              <a:t> 이 장에서 만들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CSV </a:t>
            </a:r>
            <a:r>
              <a:rPr lang="ko-KR" altLang="en-US" dirty="0"/>
              <a:t>파일 출력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파일을 읽어서 엑셀처럼 </a:t>
            </a:r>
            <a:r>
              <a:rPr lang="en-US" altLang="ko-KR" dirty="0"/>
              <a:t>GUI</a:t>
            </a:r>
            <a:r>
              <a:rPr lang="ko-KR" altLang="en-US" dirty="0"/>
              <a:t>로 출력하는 프로그램</a:t>
            </a:r>
            <a:endParaRPr lang="en-US" altLang="ko-KR" dirty="0"/>
          </a:p>
          <a:p>
            <a:pPr lvl="1"/>
            <a:r>
              <a:rPr lang="ko-KR" altLang="en-US" dirty="0"/>
              <a:t>기능 구현은 </a:t>
            </a:r>
            <a:r>
              <a:rPr lang="en-US" altLang="ko-KR" dirty="0"/>
              <a:t>csv </a:t>
            </a:r>
            <a:r>
              <a:rPr lang="ko-KR" altLang="en-US" dirty="0"/>
              <a:t>라이브러리를 활용하고</a:t>
            </a:r>
            <a:r>
              <a:rPr lang="en-US" altLang="ko-KR" dirty="0"/>
              <a:t>, GUI </a:t>
            </a:r>
            <a:r>
              <a:rPr lang="ko-KR" altLang="en-US" dirty="0"/>
              <a:t>화면은 </a:t>
            </a:r>
            <a:r>
              <a:rPr lang="en-US" altLang="ko-KR" dirty="0" err="1"/>
              <a:t>tkinter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40ACAB-F648-214F-67AC-8968944E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57" y="2609910"/>
            <a:ext cx="7088087" cy="21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7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개념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파일은 </a:t>
            </a:r>
            <a:r>
              <a:rPr lang="en-US" altLang="ko-KR" dirty="0"/>
              <a:t>Comma Separated Values</a:t>
            </a:r>
            <a:r>
              <a:rPr lang="ko-KR" altLang="en-US" dirty="0"/>
              <a:t>의 약자로 ‘쉼표로 구분된 값</a:t>
            </a:r>
            <a:r>
              <a:rPr lang="ko-KR" altLang="en-US" dirty="0" smtClean="0"/>
              <a:t>’</a:t>
            </a:r>
            <a:endParaRPr lang="en-US" altLang="ko-KR" dirty="0"/>
          </a:p>
          <a:p>
            <a:pPr lvl="1"/>
            <a:r>
              <a:rPr lang="ko-KR" altLang="en-US" dirty="0"/>
              <a:t>숫자나 문자열로 구성된 표를 단순한 텍스트 형식으로 저장한 것</a:t>
            </a:r>
            <a:endParaRPr lang="en-US" altLang="ko-KR" dirty="0"/>
          </a:p>
          <a:p>
            <a:pPr lvl="1"/>
            <a:r>
              <a:rPr lang="ko-KR" altLang="en-US" dirty="0"/>
              <a:t>텍스트 파일처럼 메모장에서 생성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쓰기가 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CD1BEB-4A71-D271-04CA-98BD6E6C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862" y="2610137"/>
            <a:ext cx="3442276" cy="30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0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개념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6-1]</a:t>
            </a:r>
            <a:r>
              <a:rPr lang="ko-KR" altLang="en-US" dirty="0"/>
              <a:t>의 </a:t>
            </a:r>
            <a:r>
              <a:rPr lang="en-US" altLang="ko-KR" dirty="0"/>
              <a:t>CSV </a:t>
            </a:r>
            <a:r>
              <a:rPr lang="ko-KR" altLang="en-US" dirty="0"/>
              <a:t>파일은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6-1]</a:t>
            </a:r>
            <a:r>
              <a:rPr lang="ko-KR" altLang="en-US" dirty="0"/>
              <a:t>과 같은 형태의 데이터를 입력한 것</a:t>
            </a:r>
            <a:endParaRPr lang="en-US" altLang="ko-KR" dirty="0"/>
          </a:p>
          <a:p>
            <a:pPr lvl="1"/>
            <a:r>
              <a:rPr lang="ko-KR" altLang="en-US" dirty="0"/>
              <a:t>첫 행은 각 열의 값의 이름을 표현한 헤더</a:t>
            </a:r>
            <a:r>
              <a:rPr lang="en-US" altLang="ko-KR" dirty="0"/>
              <a:t>(Header), </a:t>
            </a:r>
            <a:r>
              <a:rPr lang="ko-KR" altLang="en-US" dirty="0" smtClean="0"/>
              <a:t>두 </a:t>
            </a:r>
            <a:r>
              <a:rPr lang="ko-KR" altLang="en-US" dirty="0"/>
              <a:t>번째 행부터는 데이터 값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849197" y="2348880"/>
            <a:ext cx="5445605" cy="3276047"/>
            <a:chOff x="431540" y="2031690"/>
            <a:chExt cx="5756883" cy="301533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214F06-6F56-557E-B2F8-5A0BBB037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540" y="2031690"/>
              <a:ext cx="5756883" cy="163341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87F35D1-72C9-2641-9AC9-5DD9EA291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550" y="3559999"/>
              <a:ext cx="5514992" cy="1487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4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개념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파일을 메모장에서 직접 생성하거나 편집하는 것은 불편하고</a:t>
            </a:r>
            <a:r>
              <a:rPr lang="en-US" altLang="ko-KR" dirty="0"/>
              <a:t>, </a:t>
            </a:r>
            <a:r>
              <a:rPr lang="ko-KR" altLang="en-US" dirty="0"/>
              <a:t>쉼표로 구분되어 있기 때문에 </a:t>
            </a:r>
            <a:r>
              <a:rPr lang="ko-KR" altLang="en-US" dirty="0" err="1"/>
              <a:t>가독성이</a:t>
            </a:r>
            <a:r>
              <a:rPr lang="ko-KR" altLang="en-US" dirty="0"/>
              <a:t> </a:t>
            </a:r>
            <a:r>
              <a:rPr lang="ko-KR" altLang="en-US" dirty="0" smtClean="0"/>
              <a:t>떨어짐</a:t>
            </a:r>
            <a:endParaRPr lang="en-US" altLang="ko-KR" dirty="0"/>
          </a:p>
          <a:p>
            <a:pPr lvl="1"/>
            <a:r>
              <a:rPr lang="en-US" altLang="ko-KR" dirty="0"/>
              <a:t>CSV</a:t>
            </a:r>
            <a:r>
              <a:rPr lang="ko-KR" altLang="en-US" dirty="0"/>
              <a:t>를 직접 입력하여 생성할 때는 엑셀</a:t>
            </a:r>
            <a:r>
              <a:rPr lang="en-US" altLang="ko-KR" dirty="0"/>
              <a:t>(Excel)</a:t>
            </a:r>
            <a:r>
              <a:rPr lang="ko-KR" altLang="en-US" dirty="0"/>
              <a:t>을 사용하는 것이 편리함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715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r>
              <a:rPr lang="ko-KR" altLang="en-US" dirty="0"/>
              <a:t>엑셀을 실행해서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6-1]</a:t>
            </a:r>
            <a:r>
              <a:rPr lang="ko-KR" altLang="en-US" dirty="0"/>
              <a:t>을 다음과 같이 </a:t>
            </a:r>
            <a:r>
              <a:rPr lang="ko-KR" altLang="en-US" dirty="0" smtClean="0"/>
              <a:t>입력</a:t>
            </a:r>
            <a:endParaRPr lang="en-US" altLang="ko-KR" dirty="0"/>
          </a:p>
          <a:p>
            <a:pPr lvl="1"/>
            <a:r>
              <a:rPr lang="ko-KR" altLang="en-US" dirty="0"/>
              <a:t>국번 열의 경우 앞에 숫자 </a:t>
            </a:r>
            <a:r>
              <a:rPr lang="en-US" altLang="ko-KR" dirty="0"/>
              <a:t>0</a:t>
            </a:r>
            <a:r>
              <a:rPr lang="ko-KR" altLang="en-US" dirty="0"/>
              <a:t>이 들어가야 하므로 작은따옴표를 입력해야 한다는 점을 주의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엑셀에서는 기본적으로 </a:t>
            </a:r>
            <a:r>
              <a:rPr lang="en-US" altLang="ko-KR" dirty="0"/>
              <a:t>02</a:t>
            </a:r>
            <a:r>
              <a:rPr lang="ko-KR" altLang="en-US" dirty="0"/>
              <a:t>를 입력해도 </a:t>
            </a:r>
            <a:r>
              <a:rPr lang="en-US" altLang="ko-KR" dirty="0"/>
              <a:t>2</a:t>
            </a:r>
            <a:r>
              <a:rPr lang="ko-KR" altLang="en-US" dirty="0"/>
              <a:t>로 저장되기 </a:t>
            </a:r>
            <a:r>
              <a:rPr lang="ko-KR" altLang="en-US" dirty="0" smtClean="0"/>
              <a:t>때문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1905C5-72D9-908A-4908-A4DE0DFF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76" y="2573905"/>
            <a:ext cx="4795109" cy="34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r>
              <a:rPr lang="ko-KR" altLang="en-US" dirty="0"/>
              <a:t>입력을 완료하면 파일 형식을 </a:t>
            </a:r>
            <a:r>
              <a:rPr lang="en-US" altLang="ko-KR" dirty="0"/>
              <a:t>CSV</a:t>
            </a:r>
            <a:r>
              <a:rPr lang="ko-KR" altLang="en-US" dirty="0"/>
              <a:t>로 선택한 후 </a:t>
            </a:r>
            <a:r>
              <a:rPr lang="en-US" altLang="ko-KR" dirty="0"/>
              <a:t>C:\CookAnalysis\CSV\singer1.csv</a:t>
            </a:r>
            <a:r>
              <a:rPr lang="ko-KR" altLang="en-US" dirty="0"/>
              <a:t>로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(</a:t>
            </a:r>
            <a:r>
              <a:rPr lang="ko-KR" altLang="en-US" dirty="0"/>
              <a:t>폴더가 없다면 폴더를 먼저 생성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1E4DCD-526A-2F35-B8A9-09B3DC95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57" y="2258870"/>
            <a:ext cx="5517768" cy="35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88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2090</Words>
  <Application>Microsoft Office PowerPoint</Application>
  <PresentationFormat>화면 슬라이드 쇼(4:3)</PresentationFormat>
  <Paragraphs>485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D2Coding</vt:lpstr>
      <vt:lpstr>HY견고딕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02 CSV 파일 처리 방법</vt:lpstr>
      <vt:lpstr>Section 03 CSV 파일 활용</vt:lpstr>
      <vt:lpstr>Section 03 CSV 파일 활용</vt:lpstr>
      <vt:lpstr>Section 03 CSV 파일 활용</vt:lpstr>
      <vt:lpstr>Section 03 CSV 파일 활용</vt:lpstr>
      <vt:lpstr>Section 03 CSV 파일 활용</vt:lpstr>
      <vt:lpstr>Section 03 CSV 파일 활용</vt:lpstr>
      <vt:lpstr>Section 03 CSV 파일 활용</vt:lpstr>
      <vt:lpstr>Section 03 CSV 파일 활용</vt:lpstr>
      <vt:lpstr>Section 04 CSV 응용 프로그램</vt:lpstr>
      <vt:lpstr>Section 04 CSV 응용 프로그램</vt:lpstr>
      <vt:lpstr>Section 04 CSV 응용 프로그램</vt:lpstr>
      <vt:lpstr>Section 04 CSV 응용 프로그램</vt:lpstr>
      <vt:lpstr>Section 04 CSV 응용 프로그램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456</cp:revision>
  <dcterms:created xsi:type="dcterms:W3CDTF">2012-07-23T02:34:37Z</dcterms:created>
  <dcterms:modified xsi:type="dcterms:W3CDTF">2022-06-29T00:51:03Z</dcterms:modified>
  <cp:version/>
</cp:coreProperties>
</file>