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39"/>
  </p:notesMasterIdLst>
  <p:handoutMasterIdLst>
    <p:handoutMasterId r:id="rId40"/>
  </p:handoutMasterIdLst>
  <p:sldIdLst>
    <p:sldId id="329" r:id="rId2"/>
    <p:sldId id="367" r:id="rId3"/>
    <p:sldId id="328" r:id="rId4"/>
    <p:sldId id="377" r:id="rId5"/>
    <p:sldId id="378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3" r:id="rId19"/>
    <p:sldId id="394" r:id="rId20"/>
    <p:sldId id="395" r:id="rId21"/>
    <p:sldId id="396" r:id="rId22"/>
    <p:sldId id="398" r:id="rId23"/>
    <p:sldId id="399" r:id="rId24"/>
    <p:sldId id="400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10" r:id="rId33"/>
    <p:sldId id="411" r:id="rId34"/>
    <p:sldId id="412" r:id="rId35"/>
    <p:sldId id="413" r:id="rId36"/>
    <p:sldId id="409" r:id="rId37"/>
    <p:sldId id="36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02" d="100"/>
          <a:sy n="102" d="100"/>
        </p:scale>
        <p:origin x="1872" y="114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5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2472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6" y="893878"/>
            <a:ext cx="2817357" cy="50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1928834"/>
            <a:ext cx="4410490" cy="141966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789042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269095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4"/>
            <a:ext cx="9143998" cy="113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 dirty="0" smtClean="0">
                <a:solidFill>
                  <a:prstClr val="black"/>
                </a:solidFill>
                <a:latin typeface="+mn-lt"/>
              </a:rPr>
              <a:t>.</a:t>
            </a: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2933945"/>
            <a:ext cx="3955810" cy="35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2022-06-29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6" r:id="rId2"/>
    <p:sldLayoutId id="2147483701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47E249-A1FA-86D4-7A5F-70674A682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02 </a:t>
            </a:r>
            <a:r>
              <a:rPr lang="ko-KR" altLang="en-US" dirty="0"/>
              <a:t>데이터 분석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DC28BD-3B2E-DE22-0F6D-B218A5969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CHAPTER 08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데이터베이스 구축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설치와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EC6A3-6099-523A-41AC-2ABD5FDF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19" y="1743731"/>
            <a:ext cx="6401961" cy="387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데이터베이스 구축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설치와 실행</a:t>
            </a:r>
            <a:endParaRPr lang="en-US" altLang="ko-KR" dirty="0"/>
          </a:p>
          <a:p>
            <a:pPr lvl="1"/>
            <a:r>
              <a:rPr lang="en-US" altLang="ko-KR" dirty="0" smtClean="0"/>
              <a:t>SQLite </a:t>
            </a:r>
            <a:r>
              <a:rPr lang="ko-KR" altLang="en-US" dirty="0"/>
              <a:t>설치 페이지</a:t>
            </a:r>
            <a:r>
              <a:rPr lang="en-US" altLang="ko-KR" dirty="0"/>
              <a:t>(https://www.sqlite.org/download.html)</a:t>
            </a:r>
            <a:r>
              <a:rPr lang="ko-KR" altLang="en-US" dirty="0"/>
              <a:t>에 </a:t>
            </a:r>
            <a:r>
              <a:rPr lang="ko-KR" altLang="en-US" dirty="0" smtClean="0"/>
              <a:t>접속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/>
              <a:t>Precompiled Binaries for Windows’ </a:t>
            </a:r>
            <a:r>
              <a:rPr lang="ko-KR" altLang="en-US" dirty="0"/>
              <a:t>항목에서 </a:t>
            </a:r>
            <a:r>
              <a:rPr lang="en-US" altLang="ko-KR" dirty="0"/>
              <a:t>sqlite-tools-win32-x86-</a:t>
            </a:r>
            <a:r>
              <a:rPr lang="ko-KR" altLang="en-US" dirty="0"/>
              <a:t>버전</a:t>
            </a:r>
            <a:r>
              <a:rPr lang="en-US" altLang="ko-KR" dirty="0"/>
              <a:t>.zip </a:t>
            </a:r>
            <a:r>
              <a:rPr lang="ko-KR" altLang="en-US" dirty="0"/>
              <a:t>파일을 </a:t>
            </a:r>
            <a:r>
              <a:rPr lang="ko-KR" altLang="en-US" dirty="0" smtClean="0"/>
              <a:t>클릭하여 다운로드</a:t>
            </a:r>
            <a:endParaRPr lang="en-US" altLang="ko-KR" dirty="0"/>
          </a:p>
          <a:p>
            <a:pPr lvl="1"/>
            <a:r>
              <a:rPr lang="ko-KR" altLang="en-US" dirty="0" err="1" smtClean="0"/>
              <a:t>다운로드한</a:t>
            </a:r>
            <a:r>
              <a:rPr lang="ko-KR" altLang="en-US" dirty="0" smtClean="0"/>
              <a:t> </a:t>
            </a:r>
            <a:r>
              <a:rPr lang="ko-KR" altLang="en-US" dirty="0"/>
              <a:t>파일의 압축을 풀고</a:t>
            </a:r>
            <a:r>
              <a:rPr lang="en-US" altLang="ko-KR" dirty="0"/>
              <a:t>, </a:t>
            </a:r>
            <a:r>
              <a:rPr lang="ko-KR" altLang="en-US" dirty="0"/>
              <a:t>폴더명을 </a:t>
            </a:r>
            <a:r>
              <a:rPr lang="en-US" altLang="ko-KR" dirty="0" err="1"/>
              <a:t>sqlite</a:t>
            </a:r>
            <a:r>
              <a:rPr lang="ko-KR" altLang="en-US" dirty="0"/>
              <a:t>로 변경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905126-7822-AAEC-B25D-3E9B42F6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51" y="2798930"/>
            <a:ext cx="5378097" cy="35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데이터베이스 구축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설치와 실행</a:t>
            </a:r>
            <a:endParaRPr lang="en-US" altLang="ko-KR" dirty="0"/>
          </a:p>
          <a:p>
            <a:pPr lvl="1"/>
            <a:r>
              <a:rPr lang="ko-KR" altLang="en-US" dirty="0"/>
              <a:t>파일 탐색기에서 </a:t>
            </a:r>
            <a:r>
              <a:rPr lang="en-US" altLang="ko-KR" dirty="0"/>
              <a:t>sqlite3.exe </a:t>
            </a:r>
            <a:r>
              <a:rPr lang="ko-KR" altLang="en-US" dirty="0"/>
              <a:t>파일을 </a:t>
            </a:r>
            <a:r>
              <a:rPr lang="ko-KR" altLang="en-US" dirty="0" err="1"/>
              <a:t>더블클릭해</a:t>
            </a:r>
            <a:r>
              <a:rPr lang="ko-KR" altLang="en-US" dirty="0"/>
              <a:t> 실행하면 명령 프롬프트창이 열리면서 </a:t>
            </a:r>
            <a:r>
              <a:rPr lang="en-US" altLang="ko-KR" dirty="0" err="1"/>
              <a:t>sqlite</a:t>
            </a:r>
            <a:r>
              <a:rPr lang="en-US" altLang="ko-KR" dirty="0"/>
              <a:t>&gt;</a:t>
            </a:r>
            <a:r>
              <a:rPr lang="ko-KR" altLang="en-US" dirty="0"/>
              <a:t>로 표시됨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4C5D1-5330-C656-5823-8D223B337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92" y="2648632"/>
            <a:ext cx="7335815" cy="19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데이터베이스 구축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r>
              <a:rPr lang="en-US" altLang="ko-KR" dirty="0"/>
              <a:t>	</a:t>
            </a:r>
          </a:p>
          <a:p>
            <a:pPr lvl="1"/>
            <a:r>
              <a:rPr lang="en-US" altLang="ko-KR" dirty="0"/>
              <a:t>SQLite</a:t>
            </a:r>
            <a:r>
              <a:rPr lang="ko-KR" altLang="en-US" dirty="0"/>
              <a:t>에서 데이터베이스를 완성하는 것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ECD834-17BD-EF0F-4633-64DBA3C6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11" y="2168861"/>
            <a:ext cx="6675778" cy="26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데이터베이스 구축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smtClean="0"/>
              <a:t>데이터 베이스 생성</a:t>
            </a:r>
            <a:endParaRPr lang="en-US" altLang="ko-KR" dirty="0"/>
          </a:p>
          <a:p>
            <a:pPr lvl="2"/>
            <a:r>
              <a:rPr lang="ko-KR" altLang="en-US" dirty="0" smtClean="0"/>
              <a:t>데이터베이스를 </a:t>
            </a:r>
            <a:r>
              <a:rPr lang="ko-KR" altLang="en-US" dirty="0"/>
              <a:t>생성하거나 열려면 ‘</a:t>
            </a:r>
            <a:r>
              <a:rPr lang="en-US" altLang="ko-KR" dirty="0"/>
              <a:t>.open </a:t>
            </a:r>
            <a:r>
              <a:rPr lang="ko-KR" altLang="en-US" dirty="0"/>
              <a:t>데이터베이스이름’ 명령어를 실행</a:t>
            </a:r>
            <a:endParaRPr lang="en-US" altLang="ko-KR" dirty="0"/>
          </a:p>
          <a:p>
            <a:pPr lvl="2"/>
            <a:r>
              <a:rPr lang="ko-KR" altLang="en-US" dirty="0"/>
              <a:t>데이터베이스가 있다면 열어 주고</a:t>
            </a:r>
            <a:r>
              <a:rPr lang="en-US" altLang="ko-KR" dirty="0"/>
              <a:t>, </a:t>
            </a:r>
            <a:r>
              <a:rPr lang="ko-KR" altLang="en-US" dirty="0"/>
              <a:t>없다면 새로 생성하는 명령어</a:t>
            </a:r>
            <a:endParaRPr lang="en-US" altLang="ko-KR" dirty="0"/>
          </a:p>
          <a:p>
            <a:pPr lvl="2"/>
            <a:r>
              <a:rPr lang="ko-KR" altLang="en-US" dirty="0"/>
              <a:t>다음 명령어를 실행하면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8-3]</a:t>
            </a:r>
            <a:r>
              <a:rPr lang="ko-KR" altLang="en-US" dirty="0"/>
              <a:t>의 네이버 데이터베이스</a:t>
            </a:r>
            <a:r>
              <a:rPr lang="en-US" altLang="ko-KR" dirty="0"/>
              <a:t>(</a:t>
            </a:r>
            <a:r>
              <a:rPr lang="en-US" altLang="ko-KR" dirty="0" err="1"/>
              <a:t>naverDB</a:t>
            </a:r>
            <a:r>
              <a:rPr lang="en-US" altLang="ko-KR" dirty="0"/>
              <a:t>)</a:t>
            </a:r>
            <a:r>
              <a:rPr lang="ko-KR" altLang="en-US" dirty="0"/>
              <a:t>가 생성됨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4C7B35-ACFD-8700-B6AC-6F181CDB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36" y="2865386"/>
            <a:ext cx="6091127" cy="11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데이터베이스 구축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테이블을 </a:t>
            </a:r>
            <a:r>
              <a:rPr lang="ko-KR" altLang="en-US" dirty="0"/>
              <a:t>생성하는 </a:t>
            </a:r>
            <a:r>
              <a:rPr lang="en-US" altLang="ko-KR" dirty="0"/>
              <a:t>SQL </a:t>
            </a:r>
            <a:r>
              <a:rPr lang="ko-KR" altLang="en-US" dirty="0"/>
              <a:t>문의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앞서 계획한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8-3]</a:t>
            </a:r>
            <a:r>
              <a:rPr lang="ko-KR" altLang="en-US" dirty="0"/>
              <a:t>의 회원 테이블을 생성하고 확인하는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122B91-2D3A-A04B-A683-5422A339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895014"/>
            <a:ext cx="7290810" cy="543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085B18-AA08-DA55-2A92-0AD129009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2" y="2933945"/>
            <a:ext cx="6795754" cy="14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데이터베이스 구축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smtClean="0"/>
              <a:t>데이터 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행 </a:t>
            </a:r>
            <a:r>
              <a:rPr lang="ko-KR" altLang="en-US" dirty="0"/>
              <a:t>데이터를 입력하는 </a:t>
            </a:r>
            <a:r>
              <a:rPr lang="en-US" altLang="ko-KR" dirty="0"/>
              <a:t>SQL </a:t>
            </a:r>
            <a:r>
              <a:rPr lang="ko-KR" altLang="en-US" dirty="0"/>
              <a:t>문의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8-3]</a:t>
            </a:r>
            <a:r>
              <a:rPr lang="ko-KR" altLang="en-US" dirty="0"/>
              <a:t>의 회원 테이블에 행 </a:t>
            </a:r>
            <a:r>
              <a:rPr lang="en-US" altLang="ko-KR" dirty="0"/>
              <a:t>4</a:t>
            </a:r>
            <a:r>
              <a:rPr lang="ko-KR" altLang="en-US" dirty="0"/>
              <a:t>개를 입력하는 </a:t>
            </a:r>
            <a:r>
              <a:rPr lang="en-US" altLang="ko-KR" dirty="0"/>
              <a:t>SQL </a:t>
            </a:r>
            <a:r>
              <a:rPr lang="ko-KR" altLang="en-US" dirty="0" smtClean="0"/>
              <a:t>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285146-0191-5B45-58CD-9B04209B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1943835"/>
            <a:ext cx="6750750" cy="513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DD03C7-F4C1-1DA4-7FDB-39B53B7D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18" y="2922917"/>
            <a:ext cx="6668717" cy="13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데이터베이스 구축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smtClean="0"/>
              <a:t>데이터 조회 및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</a:t>
            </a:r>
            <a:r>
              <a:rPr lang="ko-KR" altLang="en-US" dirty="0"/>
              <a:t>조회 및 활용하는 </a:t>
            </a:r>
            <a:r>
              <a:rPr lang="en-US" altLang="ko-KR" dirty="0"/>
              <a:t>SQL </a:t>
            </a:r>
            <a:r>
              <a:rPr lang="ko-KR" altLang="en-US" dirty="0"/>
              <a:t>문은 </a:t>
            </a:r>
            <a:r>
              <a:rPr lang="en-US" altLang="ko-KR" dirty="0"/>
              <a:t>SELECT</a:t>
            </a:r>
            <a:r>
              <a:rPr lang="ko-KR" altLang="en-US" dirty="0"/>
              <a:t>로 일반적인 형식은 다음과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SELECT </a:t>
            </a:r>
            <a:r>
              <a:rPr lang="ko-KR" altLang="en-US" dirty="0"/>
              <a:t>문을 </a:t>
            </a:r>
            <a:r>
              <a:rPr lang="en-US" altLang="ko-KR" dirty="0"/>
              <a:t>WHERE </a:t>
            </a:r>
            <a:r>
              <a:rPr lang="ko-KR" altLang="en-US" dirty="0"/>
              <a:t>조건과 함께 사용할 수도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u="sng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60829D-AE66-60DE-431F-C762A9B5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26" y="2039539"/>
            <a:ext cx="6133544" cy="5132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654A0-77E0-ECC5-03B8-335DD1ED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46" y="2618910"/>
            <a:ext cx="6145619" cy="21954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EA9429-C109-6D61-8FA3-AD5AC3F8C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0" y="5499230"/>
            <a:ext cx="6255695" cy="5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데이터베이스 구축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데이터 조회 및 </a:t>
            </a:r>
            <a:r>
              <a:rPr lang="ko-KR" altLang="en-US" dirty="0" smtClean="0"/>
              <a:t>활용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1C3004-2D93-8B64-72AA-DF3DB396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8" y="2108854"/>
            <a:ext cx="6711281" cy="332829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562110" y="1988841"/>
            <a:ext cx="3397734" cy="720080"/>
            <a:chOff x="5022050" y="1491630"/>
            <a:chExt cx="3240360" cy="540060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5022050" y="1761660"/>
              <a:ext cx="5400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5607115" y="1491630"/>
              <a:ext cx="2655295" cy="54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1990</a:t>
              </a:r>
              <a:r>
                <a:rPr lang="ko-KR" altLang="en-US" sz="1200" dirty="0">
                  <a:solidFill>
                    <a:schemeClr val="tx1"/>
                  </a:solidFill>
                </a:rPr>
                <a:t>년 이전에 태어난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사람의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ko-KR" altLang="en-US" sz="1200" dirty="0" smtClean="0">
                  <a:solidFill>
                    <a:schemeClr val="tx1"/>
                  </a:solidFill>
                </a:rPr>
                <a:t>아이디와 </a:t>
              </a:r>
              <a:r>
                <a:rPr lang="ko-KR" altLang="en-US" sz="1200" dirty="0">
                  <a:solidFill>
                    <a:schemeClr val="tx1"/>
                  </a:solidFill>
                </a:rPr>
                <a:t>출생연도를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436985" y="3068961"/>
            <a:ext cx="4297833" cy="720080"/>
            <a:chOff x="5022050" y="1491630"/>
            <a:chExt cx="3960440" cy="540060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5022050" y="1761660"/>
              <a:ext cx="5400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607115" y="1491630"/>
              <a:ext cx="3375375" cy="54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아이디가 ‘</a:t>
              </a:r>
              <a:r>
                <a:rPr lang="en-US" altLang="ko-KR" sz="1200" dirty="0">
                  <a:solidFill>
                    <a:schemeClr val="tx1"/>
                  </a:solidFill>
                </a:rPr>
                <a:t>park</a:t>
              </a:r>
              <a:r>
                <a:rPr lang="ko-KR" altLang="en-US" sz="1200" dirty="0">
                  <a:solidFill>
                    <a:schemeClr val="tx1"/>
                  </a:solidFill>
                </a:rPr>
                <a:t>’인 사람의 모든 정보를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조회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ko-KR" altLang="en-US" sz="1200" dirty="0" smtClean="0">
                  <a:solidFill>
                    <a:schemeClr val="tx1"/>
                  </a:solidFill>
                </a:rPr>
                <a:t>*</a:t>
              </a:r>
              <a:r>
                <a:rPr lang="ko-KR" altLang="en-US" sz="1200" dirty="0">
                  <a:solidFill>
                    <a:schemeClr val="tx1"/>
                  </a:solidFill>
                </a:rPr>
                <a:t>는 모든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열을 의미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326407" y="3969061"/>
            <a:ext cx="3037694" cy="840094"/>
            <a:chOff x="5112060" y="1446625"/>
            <a:chExt cx="2700300" cy="585065"/>
          </a:xfrm>
        </p:grpSpPr>
        <p:cxnSp>
          <p:nvCxnSpPr>
            <p:cNvPr id="15" name="직선 화살표 연결선 14"/>
            <p:cNvCxnSpPr/>
            <p:nvPr/>
          </p:nvCxnSpPr>
          <p:spPr>
            <a:xfrm>
              <a:off x="5112060" y="1446625"/>
              <a:ext cx="450050" cy="3150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5607115" y="1491630"/>
              <a:ext cx="2205245" cy="54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조회한 결과를 정렬하기 위해 </a:t>
              </a:r>
              <a:r>
                <a:rPr lang="en-US" altLang="ko-KR" sz="1200" dirty="0">
                  <a:solidFill>
                    <a:schemeClr val="tx1"/>
                  </a:solidFill>
                </a:rPr>
                <a:t>ORDER BY </a:t>
              </a:r>
              <a:r>
                <a:rPr lang="ko-KR" altLang="en-US" sz="1200" dirty="0">
                  <a:solidFill>
                    <a:schemeClr val="tx1"/>
                  </a:solidFill>
                </a:rPr>
                <a:t>문을 사용 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663980" y="5120341"/>
            <a:ext cx="3219338" cy="480053"/>
            <a:chOff x="5022050" y="1671650"/>
            <a:chExt cx="3015335" cy="360040"/>
          </a:xfrm>
        </p:grpSpPr>
        <p:cxnSp>
          <p:nvCxnSpPr>
            <p:cNvPr id="19" name="직선 화살표 연결선 18"/>
            <p:cNvCxnSpPr>
              <a:endCxn id="20" idx="1"/>
            </p:cNvCxnSpPr>
            <p:nvPr/>
          </p:nvCxnSpPr>
          <p:spPr>
            <a:xfrm>
              <a:off x="5022050" y="1761660"/>
              <a:ext cx="585065" cy="900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5607115" y="1671650"/>
              <a:ext cx="243027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작업이 모두 끝나 </a:t>
              </a:r>
              <a:r>
                <a:rPr lang="en-US" altLang="ko-KR" sz="1200" dirty="0">
                  <a:solidFill>
                    <a:schemeClr val="tx1"/>
                  </a:solidFill>
                </a:rPr>
                <a:t>SQLite</a:t>
              </a:r>
              <a:r>
                <a:rPr lang="ko-KR" altLang="en-US" sz="1200" dirty="0">
                  <a:solidFill>
                    <a:schemeClr val="tx1"/>
                  </a:solidFill>
                </a:rPr>
                <a:t>를 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8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데이터베이스 구축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u="sng" dirty="0"/>
          </a:p>
        </p:txBody>
      </p:sp>
      <p:grpSp>
        <p:nvGrpSpPr>
          <p:cNvPr id="7" name="그룹 6"/>
          <p:cNvGrpSpPr/>
          <p:nvPr/>
        </p:nvGrpSpPr>
        <p:grpSpPr>
          <a:xfrm>
            <a:off x="1172855" y="1628801"/>
            <a:ext cx="6798290" cy="4500499"/>
            <a:chOff x="1828799" y="1131591"/>
            <a:chExt cx="5538151" cy="33753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5" b="3756"/>
            <a:stretch/>
          </p:blipFill>
          <p:spPr bwMode="auto">
            <a:xfrm>
              <a:off x="1828799" y="1131591"/>
              <a:ext cx="5538151" cy="163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" t="2705" r="871"/>
            <a:stretch/>
          </p:blipFill>
          <p:spPr bwMode="auto">
            <a:xfrm>
              <a:off x="1828800" y="2705955"/>
              <a:ext cx="5488505" cy="180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34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A0EC4F-B739-7963-0780-205D9B1252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데이터베이스의 개념을 익힌다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SQLite</a:t>
            </a:r>
            <a:r>
              <a:rPr lang="ko-KR" altLang="en-US" b="0" dirty="0"/>
              <a:t>의 사용법과 </a:t>
            </a:r>
            <a:r>
              <a:rPr lang="en-US" altLang="ko-KR" b="0" dirty="0"/>
              <a:t>SQL </a:t>
            </a:r>
            <a:r>
              <a:rPr lang="ko-KR" altLang="en-US" b="0" dirty="0"/>
              <a:t>문을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데이터베이스를 연동하는 프로그램을 만든다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9194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입력 순서</a:t>
            </a: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568793"/>
            <a:ext cx="4680520" cy="456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2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입력 순서</a:t>
            </a:r>
            <a:endParaRPr lang="en-US" altLang="ko-KR" dirty="0"/>
          </a:p>
          <a:p>
            <a:pPr lvl="1"/>
            <a:r>
              <a:rPr lang="ko-KR" altLang="en-US" dirty="0" smtClean="0"/>
              <a:t>데이터베이스 연결</a:t>
            </a:r>
            <a:endParaRPr lang="en-US" altLang="ko-KR" dirty="0"/>
          </a:p>
          <a:p>
            <a:pPr lvl="2"/>
            <a:r>
              <a:rPr lang="en-US" altLang="ko-KR" dirty="0"/>
              <a:t>SQLite</a:t>
            </a:r>
            <a:r>
              <a:rPr lang="ko-KR" altLang="en-US" dirty="0"/>
              <a:t>를 사용하려면 먼저 관련 모듈인 </a:t>
            </a:r>
            <a:r>
              <a:rPr lang="en-US" altLang="ko-KR" dirty="0"/>
              <a:t>sqlite3</a:t>
            </a:r>
            <a:r>
              <a:rPr lang="ko-KR" altLang="en-US" dirty="0"/>
              <a:t>를 임포트한 후 </a:t>
            </a:r>
            <a:r>
              <a:rPr lang="en-US" altLang="ko-KR" dirty="0"/>
              <a:t>sqlite3.connect(“DB</a:t>
            </a:r>
            <a:r>
              <a:rPr lang="ko-KR" altLang="en-US" dirty="0"/>
              <a:t>이름”</a:t>
            </a:r>
            <a:r>
              <a:rPr lang="en-US" altLang="ko-KR" dirty="0"/>
              <a:t>)</a:t>
            </a:r>
            <a:r>
              <a:rPr lang="ko-KR" altLang="en-US" dirty="0"/>
              <a:t>으로 데이터베이스와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57188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커서 생성</a:t>
            </a:r>
            <a:endParaRPr lang="en-US" altLang="ko-KR" dirty="0"/>
          </a:p>
          <a:p>
            <a:pPr lvl="2"/>
            <a:r>
              <a:rPr lang="ko-KR" altLang="en-US" dirty="0" smtClean="0"/>
              <a:t>커서</a:t>
            </a:r>
            <a:r>
              <a:rPr lang="en-US" altLang="ko-KR" dirty="0"/>
              <a:t>(Cursor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데이터베이스에 </a:t>
            </a:r>
            <a:r>
              <a:rPr lang="en-US" altLang="ko-KR" dirty="0"/>
              <a:t>SQL </a:t>
            </a:r>
            <a:r>
              <a:rPr lang="ko-KR" altLang="en-US" dirty="0"/>
              <a:t>문을 실행하거나 실행된 결과를 돌려받는 </a:t>
            </a:r>
            <a:r>
              <a:rPr lang="ko-KR" altLang="en-US" dirty="0" smtClean="0"/>
              <a:t>통로</a:t>
            </a:r>
            <a:endParaRPr lang="en-US" altLang="ko-KR" dirty="0"/>
          </a:p>
          <a:p>
            <a:pPr lvl="1"/>
            <a:endParaRPr lang="en-US" altLang="ko-KR" u="sng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B22E28-6C21-905C-F842-808C79E4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4" y="2180716"/>
            <a:ext cx="6435716" cy="712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6A2E00-F5BC-B8EB-161F-3A2852A49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7"/>
          <a:stretch/>
        </p:blipFill>
        <p:spPr>
          <a:xfrm>
            <a:off x="836586" y="3789040"/>
            <a:ext cx="6435714" cy="4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입력 </a:t>
            </a:r>
            <a:r>
              <a:rPr lang="ko-KR" altLang="en-US" dirty="0" smtClean="0"/>
              <a:t>순서</a:t>
            </a:r>
            <a:endParaRPr lang="en-US" altLang="ko-KR" dirty="0"/>
          </a:p>
          <a:p>
            <a:pPr lvl="1"/>
            <a:r>
              <a:rPr lang="ko-KR" altLang="en-US" dirty="0" smtClean="0"/>
              <a:t>테이블 만들기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테이블을 </a:t>
            </a:r>
            <a:r>
              <a:rPr lang="ko-KR" altLang="en-US" dirty="0"/>
              <a:t>만드는 </a:t>
            </a:r>
            <a:r>
              <a:rPr lang="en-US" altLang="ko-KR" dirty="0"/>
              <a:t>SQL </a:t>
            </a:r>
            <a:r>
              <a:rPr lang="ko-KR" altLang="en-US" dirty="0"/>
              <a:t>문을 커서이름</a:t>
            </a:r>
            <a:r>
              <a:rPr lang="en-US" altLang="ko-KR" dirty="0"/>
              <a:t>.execute() </a:t>
            </a:r>
            <a:r>
              <a:rPr lang="ko-KR" altLang="en-US" dirty="0"/>
              <a:t>함수의 매개변수로 넘겨주면 </a:t>
            </a:r>
            <a:r>
              <a:rPr lang="en-US" altLang="ko-KR" dirty="0"/>
              <a:t>SQL </a:t>
            </a:r>
            <a:r>
              <a:rPr lang="ko-KR" altLang="en-US" dirty="0"/>
              <a:t>문이 데이터베이스에 실행됨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1" y="2168860"/>
            <a:ext cx="6660739" cy="146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9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입력 </a:t>
            </a:r>
            <a:r>
              <a:rPr lang="ko-KR" altLang="en-US" dirty="0" smtClean="0"/>
              <a:t>순서</a:t>
            </a:r>
            <a:endParaRPr lang="en-US" altLang="ko-KR" dirty="0"/>
          </a:p>
          <a:p>
            <a:pPr lvl="1"/>
            <a:r>
              <a:rPr lang="ko-KR" altLang="en-US" dirty="0" smtClean="0"/>
              <a:t>데이터 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데이터는 </a:t>
            </a:r>
            <a:r>
              <a:rPr lang="ko-KR" altLang="en-US" dirty="0"/>
              <a:t>필요한 만큼 반복해서 입력함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926595" y="1898830"/>
            <a:ext cx="6345705" cy="1837284"/>
            <a:chOff x="836585" y="2311796"/>
            <a:chExt cx="5120618" cy="183728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7DD41C9-A430-82A4-9177-38D09C7B3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585" y="2311796"/>
              <a:ext cx="5120618" cy="117042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3715563-0C28-8B1B-A5B8-7BF34815A9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77"/>
            <a:stretch/>
          </p:blipFill>
          <p:spPr>
            <a:xfrm>
              <a:off x="836585" y="3481629"/>
              <a:ext cx="5120618" cy="667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9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입력 </a:t>
            </a:r>
            <a:r>
              <a:rPr lang="ko-KR" altLang="en-US" dirty="0" smtClean="0"/>
              <a:t>순서</a:t>
            </a:r>
            <a:endParaRPr lang="en-US" altLang="ko-KR" dirty="0"/>
          </a:p>
          <a:p>
            <a:pPr lvl="1"/>
            <a:r>
              <a:rPr lang="ko-KR" altLang="en-US" dirty="0" smtClean="0"/>
              <a:t>입력한 데이터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입력한 </a:t>
            </a:r>
            <a:r>
              <a:rPr lang="ko-KR" altLang="en-US" dirty="0"/>
              <a:t>데이터 </a:t>
            </a:r>
            <a:r>
              <a:rPr lang="en-US" altLang="ko-KR" dirty="0"/>
              <a:t>4</a:t>
            </a:r>
            <a:r>
              <a:rPr lang="ko-KR" altLang="en-US" dirty="0"/>
              <a:t>건은 아직 데이터베이스에 완전히 저장한 것이 아닌 임시로 저장된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이를 </a:t>
            </a:r>
            <a:r>
              <a:rPr lang="ko-KR" altLang="en-US" dirty="0"/>
              <a:t>확실하게 저장하는 것을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/>
              <a:t>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데이터 베이스 닫기</a:t>
            </a:r>
            <a:endParaRPr lang="en-US" altLang="ko-KR" dirty="0"/>
          </a:p>
          <a:p>
            <a:pPr lvl="2"/>
            <a:r>
              <a:rPr lang="ko-KR" altLang="en-US" dirty="0"/>
              <a:t>데이터베이스를 모두 사용했다면 </a:t>
            </a:r>
            <a:r>
              <a:rPr lang="en-US" altLang="ko-KR" dirty="0"/>
              <a:t>1</a:t>
            </a:r>
            <a:r>
              <a:rPr lang="ko-KR" altLang="en-US" dirty="0"/>
              <a:t>번에서 연결한 데이터베이스를 닫아야 함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279EDC-5A33-C0EA-8751-A3D4C28A6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4"/>
          <a:stretch/>
        </p:blipFill>
        <p:spPr>
          <a:xfrm>
            <a:off x="881590" y="2258870"/>
            <a:ext cx="6795755" cy="4823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83FA6B-20EC-DA14-94C5-0FC66E5F7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3774176"/>
            <a:ext cx="6795755" cy="51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입력 프로그램 구현</a:t>
            </a:r>
            <a:endParaRPr lang="en-US" altLang="ko-KR" dirty="0"/>
          </a:p>
          <a:p>
            <a:pPr lvl="1"/>
            <a:r>
              <a:rPr lang="ko-KR" altLang="en-US" dirty="0"/>
              <a:t>사용자가 반복해서 데이터를 입력하는 코드</a:t>
            </a:r>
            <a:endParaRPr lang="en-US" altLang="ko-KR" dirty="0"/>
          </a:p>
          <a:p>
            <a:pPr lvl="1"/>
            <a:r>
              <a:rPr lang="ko-KR" altLang="en-US" dirty="0"/>
              <a:t>앞서 생성한 </a:t>
            </a:r>
            <a:r>
              <a:rPr lang="en-US" altLang="ko-KR" dirty="0" err="1"/>
              <a:t>naverDB</a:t>
            </a:r>
            <a:r>
              <a:rPr lang="ko-KR" altLang="en-US" dirty="0"/>
              <a:t>의 </a:t>
            </a:r>
            <a:r>
              <a:rPr lang="en-US" altLang="ko-KR" dirty="0" err="1"/>
              <a:t>userTable</a:t>
            </a:r>
            <a:r>
              <a:rPr lang="ko-KR" altLang="en-US" dirty="0"/>
              <a:t>에 </a:t>
            </a:r>
            <a:r>
              <a:rPr lang="en-US" altLang="ko-KR" dirty="0"/>
              <a:t>Enter</a:t>
            </a:r>
            <a:r>
              <a:rPr lang="ko-KR" altLang="en-US" dirty="0"/>
              <a:t>를 입력하기 전까지 반복해서 한 </a:t>
            </a:r>
            <a:r>
              <a:rPr lang="ko-KR" altLang="en-US" dirty="0" err="1"/>
              <a:t>행씩</a:t>
            </a:r>
            <a:r>
              <a:rPr lang="ko-KR" altLang="en-US" dirty="0"/>
              <a:t> 데이터를 입력함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2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04 </a:t>
            </a:r>
            <a:r>
              <a:rPr lang="ko-KR" altLang="en-US" sz="220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입력 프로그램 구현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5015" y="1511893"/>
          <a:ext cx="8982490" cy="4666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59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Code08-01.py</a:t>
                      </a:r>
                      <a:endParaRPr lang="ko-KR" altLang="en-US" sz="125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153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22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import sqlite3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25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변수 선언 부분 </a:t>
                      </a:r>
                      <a:r>
                        <a:rPr lang="en-US" altLang="ko-KR" sz="125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endParaRPr lang="en-US" altLang="ko-KR" sz="125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con, cur = None, None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data1, data2, data3, data4 = "", "", "", ""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sql = ""</a:t>
                      </a:r>
                    </a:p>
                    <a:p>
                      <a:pPr lvl="0" latinLnBrk="1">
                        <a:defRPr/>
                      </a:pPr>
                      <a:endParaRPr lang="en-US" altLang="ko-KR" sz="125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25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메인 코드 부분 </a:t>
                      </a:r>
                      <a:r>
                        <a:rPr lang="en-US" altLang="ko-KR" sz="125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con = sqlite3.connect("C:/CookAnalysis/naverDB") </a:t>
                      </a:r>
                      <a:r>
                        <a:rPr lang="en-US" altLang="ko-KR" sz="125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 DB</a:t>
                      </a:r>
                      <a:r>
                        <a:rPr lang="ko-KR" altLang="en-US" sz="125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가 저장된 폴더까지 지정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cur = con.cursor()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25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while (True)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    data1 = input("</a:t>
                      </a:r>
                      <a:r>
                        <a:rPr lang="ko-KR" altLang="en-US" sz="1250">
                          <a:latin typeface="D2Coding"/>
                          <a:ea typeface="D2Coding"/>
                        </a:rPr>
                        <a:t>사용자</a:t>
                      </a:r>
                      <a:r>
                        <a:rPr lang="en-US" altLang="ko-KR" sz="1250">
                          <a:latin typeface="D2Coding"/>
                          <a:ea typeface="D2Coding"/>
                        </a:rPr>
                        <a:t>ID ==&gt; ")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    if data1 == ""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        break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    data2 = input("</a:t>
                      </a:r>
                      <a:r>
                        <a:rPr lang="ko-KR" altLang="en-US" sz="1250">
                          <a:latin typeface="D2Coding"/>
                          <a:ea typeface="D2Coding"/>
                        </a:rPr>
                        <a:t>사용자이름 </a:t>
                      </a:r>
                      <a:r>
                        <a:rPr lang="en-US" altLang="ko-KR" sz="1250">
                          <a:latin typeface="D2Coding"/>
                          <a:ea typeface="D2Coding"/>
                        </a:rPr>
                        <a:t>==&gt; ")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    data3 = input("</a:t>
                      </a:r>
                      <a:r>
                        <a:rPr lang="ko-KR" altLang="en-US" sz="1250">
                          <a:latin typeface="D2Coding"/>
                          <a:ea typeface="D2Coding"/>
                        </a:rPr>
                        <a:t>이메일 </a:t>
                      </a:r>
                      <a:r>
                        <a:rPr lang="en-US" altLang="ko-KR" sz="1250">
                          <a:latin typeface="D2Coding"/>
                          <a:ea typeface="D2Coding"/>
                        </a:rPr>
                        <a:t>==&gt; ")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    data4 = input("</a:t>
                      </a:r>
                      <a:r>
                        <a:rPr lang="ko-KR" altLang="en-US" sz="1250">
                          <a:latin typeface="D2Coding"/>
                          <a:ea typeface="D2Coding"/>
                        </a:rPr>
                        <a:t>출생연도 </a:t>
                      </a:r>
                      <a:r>
                        <a:rPr lang="en-US" altLang="ko-KR" sz="1250">
                          <a:latin typeface="D2Coding"/>
                          <a:ea typeface="D2Coding"/>
                        </a:rPr>
                        <a:t>==&gt; ")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    sql = "INSERT INTO userTable VALUES('" + data1 + "','" + data2 + "','" + data3 + "', " + data4 + ")"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    cur.execute(sql)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con.commit()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250">
                          <a:latin typeface="D2Coding"/>
                          <a:ea typeface="D2Coding"/>
                        </a:rPr>
                        <a:t>con.close()</a:t>
                      </a:r>
                      <a:endParaRPr lang="ko-KR" altLang="en-US" sz="125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5650"/>
          <a:stretch>
            <a:fillRect/>
          </a:stretch>
        </p:blipFill>
        <p:spPr>
          <a:xfrm>
            <a:off x="7178623" y="1863353"/>
            <a:ext cx="1938882" cy="1565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입력 프로그램 구현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38" y="2843935"/>
            <a:ext cx="6095125" cy="88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3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조회 순서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데이터를 조회하려면 </a:t>
            </a:r>
            <a:r>
              <a:rPr lang="ko-KR" altLang="en-US" dirty="0" smtClean="0"/>
              <a:t>아래 </a:t>
            </a:r>
            <a:r>
              <a:rPr lang="ko-KR" altLang="en-US" dirty="0"/>
              <a:t>단계를 거쳐야 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76B11-5552-9531-B3B2-B98498CC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42" y="2048847"/>
            <a:ext cx="4635515" cy="36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조회 프로그램 구현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5EB4C9-B2CB-C265-99C6-5B591B1DB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89897"/>
              </p:ext>
            </p:extLst>
          </p:nvPr>
        </p:nvGraphicFramePr>
        <p:xfrm>
          <a:off x="1140369" y="1485553"/>
          <a:ext cx="6863262" cy="504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1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489643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Code08-02.py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592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sqlite3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 선언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con, cur = None, None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data1, data2, data3, data4 = "", "", "", ""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 = None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메인 코드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 = sqlite3.connect("C:/CookPython/naverDB")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cur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con.cursor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cur.execute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("SELECT * FROM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userTable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 </a:t>
                      </a:r>
                      <a:r>
                        <a:rPr lang="ko-KR" altLang="en-US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사용자이름 이메일 출생연도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print("--------------------------------------------")</a:t>
                      </a:r>
                    </a:p>
                    <a:p>
                      <a:pPr latinLnBrk="1"/>
                      <a:endParaRPr lang="en-US" altLang="ko-KR" sz="15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 (True) :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row = </a:t>
                      </a:r>
                      <a:r>
                        <a:rPr lang="en-US" altLang="ko-KR" sz="15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cur.fetchone</a:t>
                      </a:r>
                      <a:r>
                        <a:rPr lang="en-US" altLang="ko-KR" sz="15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if row == None :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break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2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데이터베이스 운영</a:t>
            </a:r>
            <a:endParaRPr lang="en-US" altLang="ko-KR" dirty="0"/>
          </a:p>
          <a:p>
            <a:pPr lvl="1"/>
            <a:r>
              <a:rPr lang="en-US" altLang="ko-KR" dirty="0"/>
              <a:t>SQLite</a:t>
            </a:r>
            <a:r>
              <a:rPr lang="ko-KR" altLang="en-US" dirty="0"/>
              <a:t>에서 데이터베이스를 조회하는 프로그램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EEAEF8-F861-0AD2-A4A4-01BC6335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35" y="2306241"/>
            <a:ext cx="6324330" cy="22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04 </a:t>
            </a:r>
            <a:r>
              <a:rPr lang="ko-KR" altLang="en-US" sz="220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조회 프로그램 구현</a:t>
            </a:r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49988" y="1568793"/>
          <a:ext cx="666074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Code08-02.py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656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500"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500">
                          <a:latin typeface="D2Coding"/>
                          <a:ea typeface="D2Coding"/>
                        </a:rPr>
                        <a:t>data1 = row[0]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data2 = row[1]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data3 = row[2]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data4 = row[3]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print("%5s %15s %20s %d" % (data1, data2, data3, data4))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con.close()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820"/>
          <a:stretch>
            <a:fillRect/>
          </a:stretch>
        </p:blipFill>
        <p:spPr>
          <a:xfrm>
            <a:off x="1781690" y="3819473"/>
            <a:ext cx="5605168" cy="180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조회 프로그램 구현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90" y="2271003"/>
            <a:ext cx="6552420" cy="231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2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04 </a:t>
            </a:r>
            <a:r>
              <a:rPr lang="ko-KR" altLang="en-US" sz="220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프로그램 </a:t>
            </a:r>
            <a:r>
              <a:rPr lang="en-US" altLang="ko-KR"/>
              <a:t>2] </a:t>
            </a:r>
            <a:r>
              <a:rPr lang="ko-KR" altLang="en-US"/>
              <a:t>완성</a:t>
            </a:r>
          </a:p>
          <a:p>
            <a:pPr lvl="1">
              <a:defRPr/>
            </a:pPr>
            <a:r>
              <a:rPr lang="en-US" altLang="ko-KR"/>
              <a:t>GUI </a:t>
            </a:r>
            <a:r>
              <a:rPr lang="ko-KR" altLang="en-US"/>
              <a:t>화면에서 데이터를 입력하고 수정할 수 있도록 함</a:t>
            </a:r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14082" y="1988840"/>
          <a:ext cx="7515835" cy="3645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3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Code08-03.py</a:t>
                      </a:r>
                      <a:endParaRPr lang="ko-KR" altLang="en-US" sz="13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965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import sqlite3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from tkinter import *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from tkinter import messagebox</a:t>
                      </a:r>
                    </a:p>
                    <a:p>
                      <a:pPr lvl="0" latinLnBrk="1">
                        <a:defRPr/>
                      </a:pPr>
                      <a:endParaRPr lang="en-US" altLang="ko-KR" sz="13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3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함수 선언 부분 </a:t>
                      </a:r>
                      <a:r>
                        <a:rPr lang="en-US" altLang="ko-KR" sz="13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def insertData()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    con, cur = None, None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    data1, data2, data3, data4 = "", "", "", ""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    sql = ""</a:t>
                      </a:r>
                    </a:p>
                    <a:p>
                      <a:pPr lvl="0" latinLnBrk="1">
                        <a:defRPr/>
                      </a:pPr>
                      <a:endParaRPr lang="en-US" altLang="ko-KR" sz="13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con = sqlite3.connect("C:/CookAnalysis/naverDB") </a:t>
                      </a:r>
                      <a:r>
                        <a:rPr lang="en-US" altLang="ko-KR" sz="13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 DB</a:t>
                      </a:r>
                      <a:r>
                        <a:rPr lang="ko-KR" altLang="en-US" sz="13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가 저장된 폴더까지 지정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cur = con.cursor()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3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    data1 = edt1.get(); data2 = edt2.get(); data3 = edt3.get(); data4 = edt4.get()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    try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300">
                          <a:latin typeface="D2Coding"/>
                          <a:ea typeface="D2Coding"/>
                        </a:rPr>
                        <a:t>        sql = "INSERT INTO userTable VALUES('" + data1 + "','" + data2 + \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FB1FB2-42AF-B7E5-C9DA-60FADDF8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13494"/>
              </p:ext>
            </p:extLst>
          </p:nvPr>
        </p:nvGraphicFramePr>
        <p:xfrm>
          <a:off x="847836" y="1671131"/>
          <a:ext cx="7448327" cy="4008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7088287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28041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Code08-03.py</a:t>
                      </a:r>
                      <a:endParaRPr lang="ko-KR" altLang="en-US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685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32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33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34</a:t>
                      </a:r>
                      <a:endParaRPr lang="en-US" altLang="ko-KR" sz="13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"','" 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data3 + "'," + data4 + ")"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cur.execute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except 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messagebox.showerror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입력 오류가 발생함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else 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messagebox.showinfo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성공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입력 성공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con.commit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con.close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endParaRPr lang="en-US" altLang="ko-KR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selectData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strData1, strData2, strData3, strData4 = [], [], [], []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con = sqlite3.connect("C:/CookAnalysis/naverDB")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DB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저장된 폴더까지 지정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cur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con.cursor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cur.execute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("SELECT * FROM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userTable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strData1.append("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ID"); strData2.append("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사용자이름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strData3.append("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이메일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"); strData4.append("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출생연도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strData1.append("-----------"); strData2.append("-----------")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strData3.append("-----------"); strData4.append</a:t>
                      </a:r>
                      <a:r>
                        <a:rPr lang="en-US" altLang="ko-KR" sz="13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("-----------") </a:t>
                      </a:r>
                      <a:endParaRPr lang="en-US" altLang="ko-KR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7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FB1FB2-42AF-B7E5-C9DA-60FADDF8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77831"/>
              </p:ext>
            </p:extLst>
          </p:nvPr>
        </p:nvGraphicFramePr>
        <p:xfrm>
          <a:off x="589057" y="1437587"/>
          <a:ext cx="7965885" cy="4646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7515835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Code08-03.py</a:t>
                      </a:r>
                      <a:endParaRPr lang="ko-KR" altLang="en-US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301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35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36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37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38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39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41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42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43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44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46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47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48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49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51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52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53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54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</a:t>
                      </a:r>
                      <a:endParaRPr lang="en-US" altLang="ko-KR" sz="13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while 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(True) 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row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cur.fetchone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if row == None 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break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strData1.append(row[0]); strData2.append(row[1])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strData3.append(row[2]); strData4.append(row[3])</a:t>
                      </a:r>
                    </a:p>
                    <a:p>
                      <a:pPr latinLnBrk="1"/>
                      <a:endParaRPr lang="en-US" altLang="ko-KR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listData1.delete(0, listData1.size() - 1); listData2.delete(0, listData2.size() - 1)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listData3.delete(0, listData3.size() - 1); listData4.delete(0, listData4.size() - 1)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item1, item2, item3, item4 in zip(strData1, strData2, strData3, strData4) 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listData1.insert(END, item1); listData2.insert(END, item2)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listData3.insert(END, item3); listData4.insert(END, item4)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con.close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endParaRPr lang="en-US" altLang="ko-KR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메인 코드 부분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latinLnBrk="1"/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window.geometry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("600x300")</a:t>
                      </a:r>
                    </a:p>
                    <a:p>
                      <a:pPr latinLnBrk="1"/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window.title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("GUI 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입력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endParaRPr lang="en-US" altLang="ko-KR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Frame(window);</a:t>
                      </a:r>
                    </a:p>
                    <a:p>
                      <a:pPr latinLnBrk="1"/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edtFrame.pack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3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FB1FB2-42AF-B7E5-C9DA-60FADDF8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12747"/>
              </p:ext>
            </p:extLst>
          </p:nvPr>
        </p:nvGraphicFramePr>
        <p:xfrm>
          <a:off x="881590" y="1448780"/>
          <a:ext cx="7380819" cy="486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702077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Code08-03.py</a:t>
                      </a:r>
                      <a:endParaRPr lang="ko-KR" altLang="en-US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525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56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57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58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59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60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61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62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63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64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65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66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67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68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69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70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71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72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73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74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75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76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77</a:t>
                      </a:r>
                      <a:endParaRPr lang="en-US" altLang="ko-KR" sz="13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Frame(window)56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listFrame.pack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(side = BOTTOM, fill = BOTH, expand = 1)</a:t>
                      </a:r>
                    </a:p>
                    <a:p>
                      <a:pPr latinLnBrk="1"/>
                      <a:endParaRPr lang="en-US" altLang="ko-KR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edt1 = Entry(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width = 10); edt1.pack(side = LEFT,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pady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edt2 = Entry(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width = 10); edt2.pack(side = LEFT,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pady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edt3 = Entry(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width = 10); edt3.pack(side = LEFT,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pady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edt4 = Entry(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width = 10); edt4.pack(side = LEFT,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pady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10)</a:t>
                      </a:r>
                    </a:p>
                    <a:p>
                      <a:pPr latinLnBrk="1"/>
                      <a:endParaRPr lang="en-US" altLang="ko-KR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btnInsert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text = "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command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insertData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btnInsert.pack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(side = LEFT,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pady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10)</a:t>
                      </a:r>
                    </a:p>
                    <a:p>
                      <a:pPr latinLnBrk="1"/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btnSelect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Button(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edtFrame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text = "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조회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command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selectData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btnSelect.pack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(side = LEFT,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pady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10)</a:t>
                      </a:r>
                    </a:p>
                    <a:p>
                      <a:pPr latinLnBrk="1"/>
                      <a:endParaRPr lang="en-US" altLang="ko-KR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listData1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Listbox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'yellow');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listData1.pack(side = LEFT, fill = BOTH, expand = 1)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listData2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Listbox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'yellow')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listData2.pack(side = LEFT, fill = BOTH, expand = 1)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listData3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Listbox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'yellow')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listData3.pack(side = LEFT, fill = BOTH, expand = 1)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listData4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Listbox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listFrame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'yellow')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listData4.pack(side = LEFT, fill = BOTH, expand = 1)</a:t>
                      </a:r>
                    </a:p>
                    <a:p>
                      <a:pPr latinLnBrk="1"/>
                      <a:endParaRPr lang="en-US" altLang="ko-KR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window.mainloop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 </a:t>
            </a:r>
            <a:r>
              <a:rPr lang="ko-KR" altLang="en-US" sz="2200" dirty="0"/>
              <a:t>데이터 입력과 조회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 smtClean="0"/>
              <a:t>완성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5114EC-0E7F-60A8-2C1C-2735ABDE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16" y="2123855"/>
            <a:ext cx="5263568" cy="27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SQLite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데이터베이스를 입력하고 조회하는 프로그램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F89FB-5CF8-461F-E9B5-810AF1EC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92" y="2167058"/>
            <a:ext cx="5372509" cy="25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데이터베이스 기본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개념</a:t>
            </a:r>
            <a:endParaRPr lang="en-US" altLang="ko-KR" dirty="0"/>
          </a:p>
          <a:p>
            <a:pPr lvl="1"/>
            <a:r>
              <a:rPr lang="ko-KR" altLang="en-US" dirty="0"/>
              <a:t>대량의 데이터가 발생하는 현대 사회에서 파일 처리로는 한계가 있음</a:t>
            </a:r>
            <a:endParaRPr lang="en-US" altLang="ko-KR" dirty="0"/>
          </a:p>
          <a:p>
            <a:pPr lvl="1"/>
            <a:r>
              <a:rPr lang="ko-KR" altLang="en-US" dirty="0"/>
              <a:t>데이터베이스는 이를 보완하는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71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데이터베이스 기본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개념</a:t>
            </a:r>
            <a:endParaRPr lang="en-US" altLang="ko-KR" dirty="0"/>
          </a:p>
          <a:p>
            <a:pPr lvl="1"/>
            <a:r>
              <a:rPr lang="ko-KR" altLang="en-US" dirty="0"/>
              <a:t>데이터베이스를 익히려면 데이터베이스 소프트웨어를 설치해야 함</a:t>
            </a:r>
            <a:endParaRPr lang="en-US" altLang="ko-KR" dirty="0"/>
          </a:p>
          <a:p>
            <a:pPr lvl="1"/>
            <a:r>
              <a:rPr lang="ko-KR" altLang="en-US" dirty="0" smtClean="0"/>
              <a:t>이 소프트웨어를 </a:t>
            </a:r>
            <a:r>
              <a:rPr lang="en-US" altLang="ko-KR" dirty="0"/>
              <a:t>DBMS(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 </a:t>
            </a:r>
            <a:r>
              <a:rPr lang="ko-KR" altLang="en-US" dirty="0"/>
              <a:t>또는 </a:t>
            </a:r>
            <a:r>
              <a:rPr lang="en-US" altLang="ko-KR" dirty="0" err="1"/>
              <a:t>DataBase</a:t>
            </a:r>
            <a:r>
              <a:rPr lang="en-US" altLang="ko-KR" dirty="0"/>
              <a:t> Management Software)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는 데이터베이스를 관리해 주는 시스템 또는 소프트웨어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C2523-2A97-D68D-E491-6687F105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83" y="2978950"/>
            <a:ext cx="3915435" cy="2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데이터베이스 기본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종류</a:t>
            </a:r>
            <a:endParaRPr lang="en-US" altLang="ko-KR" dirty="0"/>
          </a:p>
          <a:p>
            <a:pPr lvl="1"/>
            <a:r>
              <a:rPr lang="ko-KR" altLang="en-US" dirty="0" err="1" smtClean="0"/>
              <a:t>계층형</a:t>
            </a:r>
            <a:r>
              <a:rPr lang="en-US" altLang="ko-KR" dirty="0"/>
              <a:t>(Hierarchical), </a:t>
            </a:r>
            <a:r>
              <a:rPr lang="ko-KR" altLang="en-US" dirty="0"/>
              <a:t>망형</a:t>
            </a:r>
            <a:r>
              <a:rPr lang="en-US" altLang="ko-KR" dirty="0"/>
              <a:t>(Network), </a:t>
            </a:r>
            <a:r>
              <a:rPr lang="ko-KR" altLang="en-US" dirty="0"/>
              <a:t>관계형</a:t>
            </a:r>
            <a:r>
              <a:rPr lang="en-US" altLang="ko-KR" dirty="0"/>
              <a:t>(Relational</a:t>
            </a:r>
            <a:r>
              <a:rPr lang="en-US" altLang="ko-KR" dirty="0" smtClean="0"/>
              <a:t>),</a:t>
            </a:r>
            <a:br>
              <a:rPr lang="en-US" altLang="ko-KR" dirty="0" smtClean="0"/>
            </a:br>
            <a:r>
              <a:rPr lang="ko-KR" altLang="en-US" dirty="0" smtClean="0"/>
              <a:t>객체지향형</a:t>
            </a:r>
            <a:r>
              <a:rPr lang="en-US" altLang="ko-KR" dirty="0"/>
              <a:t>(Object -Oriented), </a:t>
            </a:r>
            <a:r>
              <a:rPr lang="ko-KR" altLang="en-US" dirty="0"/>
              <a:t>객체관계형</a:t>
            </a:r>
            <a:r>
              <a:rPr lang="en-US" altLang="ko-KR" dirty="0"/>
              <a:t>(Object-Relational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</a:t>
            </a:r>
            <a:r>
              <a:rPr lang="ko-KR" altLang="en-US" dirty="0"/>
              <a:t>가장 많이 사용</a:t>
            </a:r>
            <a:endParaRPr lang="en-US" altLang="ko-KR" dirty="0"/>
          </a:p>
          <a:p>
            <a:pPr lvl="1"/>
            <a:r>
              <a:rPr lang="ko-KR" altLang="en-US" dirty="0"/>
              <a:t>오라클</a:t>
            </a:r>
            <a:r>
              <a:rPr lang="en-US" altLang="ko-KR" dirty="0"/>
              <a:t>, SQL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액세스</a:t>
            </a:r>
            <a:r>
              <a:rPr lang="en-US" altLang="ko-KR" dirty="0"/>
              <a:t>, MySQL, SQLite </a:t>
            </a:r>
            <a:r>
              <a:rPr lang="ko-KR" altLang="en-US" dirty="0"/>
              <a:t>등은 모두 관계형 </a:t>
            </a:r>
            <a:r>
              <a:rPr lang="en-US" altLang="ko-KR" dirty="0"/>
              <a:t>DBMS, </a:t>
            </a:r>
            <a:r>
              <a:rPr lang="ko-KR" altLang="en-US" dirty="0"/>
              <a:t>즉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에 </a:t>
            </a:r>
            <a:r>
              <a:rPr lang="ko-KR" altLang="en-US" dirty="0"/>
              <a:t>속함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D2A54D-1DDA-FC36-5527-2626C3F4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549" y="2933945"/>
            <a:ext cx="3622902" cy="27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데이터베이스 기본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관련 용어</a:t>
            </a:r>
            <a:endParaRPr lang="en-US" altLang="ko-KR" dirty="0"/>
          </a:p>
          <a:p>
            <a:pPr lvl="1"/>
            <a:r>
              <a:rPr lang="ko-KR" altLang="en-US" dirty="0"/>
              <a:t>데이터베이스를 구축하려면 데이터베이스 모델링이라는 작업이 </a:t>
            </a:r>
            <a:r>
              <a:rPr lang="ko-KR" altLang="en-US" dirty="0" smtClean="0"/>
              <a:t>필요함</a:t>
            </a:r>
            <a:endParaRPr lang="en-US" altLang="ko-KR" dirty="0"/>
          </a:p>
          <a:p>
            <a:pPr lvl="1"/>
            <a:r>
              <a:rPr lang="ko-KR" altLang="en-US" dirty="0"/>
              <a:t>데이터베이스 모델링은 현실에서 사용되는 데이터를 </a:t>
            </a:r>
            <a:r>
              <a:rPr lang="en-US" altLang="ko-KR" dirty="0"/>
              <a:t>DBMS </a:t>
            </a:r>
            <a:r>
              <a:rPr lang="ko-KR" altLang="en-US" dirty="0"/>
              <a:t>안에 어떻게 옮겨 놓을지 결정하는 과정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D10FD3-510A-CE79-E3EB-6ECB0F6F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85" y="2393885"/>
            <a:ext cx="5648030" cy="38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데이터베이스 기본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관련 용어</a:t>
            </a:r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단편적인 정보</a:t>
            </a:r>
            <a:endParaRPr lang="en-US" altLang="ko-KR" dirty="0"/>
          </a:p>
          <a:p>
            <a:pPr lvl="1"/>
            <a:r>
              <a:rPr lang="ko-KR" altLang="en-US" dirty="0" smtClean="0"/>
              <a:t>테이블</a:t>
            </a:r>
            <a:r>
              <a:rPr lang="en-US" altLang="ko-KR" dirty="0" smtClean="0"/>
              <a:t>: </a:t>
            </a:r>
            <a:r>
              <a:rPr lang="ko-KR" altLang="en-US" dirty="0"/>
              <a:t>데이터가 표 형태로 표현된 것</a:t>
            </a:r>
            <a:endParaRPr lang="en-US" altLang="ko-KR" dirty="0"/>
          </a:p>
          <a:p>
            <a:pPr lvl="1"/>
            <a:r>
              <a:rPr lang="ko-KR" altLang="en-US" dirty="0" smtClean="0"/>
              <a:t>데이터베이스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테이블이 </a:t>
            </a:r>
            <a:r>
              <a:rPr lang="ko-KR" altLang="en-US" dirty="0"/>
              <a:t>저장되는 저장소로</a:t>
            </a:r>
            <a:r>
              <a:rPr lang="en-US" altLang="ko-KR" dirty="0"/>
              <a:t>, </a:t>
            </a:r>
            <a:r>
              <a:rPr lang="ko-KR" altLang="en-US" dirty="0"/>
              <a:t>주로 원통 모양으로 표현</a:t>
            </a:r>
            <a:endParaRPr lang="en-US" altLang="ko-KR" dirty="0"/>
          </a:p>
          <a:p>
            <a:pPr lvl="1"/>
            <a:r>
              <a:rPr lang="en-US" altLang="ko-KR" dirty="0" smtClean="0"/>
              <a:t>DBMS: </a:t>
            </a:r>
            <a:r>
              <a:rPr lang="ko-KR" altLang="en-US" dirty="0"/>
              <a:t>데이터베이스를 관리하는 시스템 또는 소프트웨어를 의미</a:t>
            </a:r>
            <a:endParaRPr lang="en-US" altLang="ko-KR" dirty="0"/>
          </a:p>
          <a:p>
            <a:pPr lvl="1"/>
            <a:r>
              <a:rPr lang="ko-KR" altLang="en-US" dirty="0" smtClean="0"/>
              <a:t>열</a:t>
            </a:r>
            <a:r>
              <a:rPr lang="en-US" altLang="ko-KR" dirty="0" smtClean="0"/>
              <a:t>: </a:t>
            </a:r>
            <a:r>
              <a:rPr lang="ko-KR" altLang="en-US" dirty="0"/>
              <a:t>각 테이블은 </a:t>
            </a:r>
            <a:r>
              <a:rPr lang="en-US" altLang="ko-KR" dirty="0"/>
              <a:t>1</a:t>
            </a:r>
            <a:r>
              <a:rPr lang="ko-KR" altLang="en-US" dirty="0"/>
              <a:t>개 이상의 열로 구성</a:t>
            </a:r>
            <a:endParaRPr lang="en-US" altLang="ko-KR" dirty="0"/>
          </a:p>
          <a:p>
            <a:pPr lvl="1"/>
            <a:r>
              <a:rPr lang="ko-KR" altLang="en-US" dirty="0"/>
              <a:t>열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/>
              <a:t>각 열을 구분하는 </a:t>
            </a:r>
            <a:r>
              <a:rPr lang="ko-KR" altLang="en-US" dirty="0" smtClean="0"/>
              <a:t>이름으로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각 테이블 안에서 중복되지 않아야 함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 </a:t>
            </a:r>
            <a:r>
              <a:rPr lang="ko-KR" altLang="en-US" dirty="0"/>
              <a:t>열의 데이터 형식으로 테이블을 생성할 때 열 이름과 함께 지정</a:t>
            </a:r>
            <a:endParaRPr lang="en-US" altLang="ko-KR" dirty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: </a:t>
            </a:r>
            <a:r>
              <a:rPr lang="ko-KR" altLang="en-US" dirty="0"/>
              <a:t>실질적인 데이터</a:t>
            </a:r>
            <a:endParaRPr lang="en-US" altLang="ko-KR" dirty="0"/>
          </a:p>
          <a:p>
            <a:pPr lvl="1"/>
            <a:r>
              <a:rPr lang="en-US" altLang="ko-KR" dirty="0"/>
              <a:t>SQL(Structured Query Language</a:t>
            </a:r>
            <a:r>
              <a:rPr lang="en-US" altLang="ko-KR" dirty="0" smtClean="0"/>
              <a:t>): DBMS</a:t>
            </a:r>
            <a:r>
              <a:rPr lang="ko-KR" altLang="en-US" dirty="0"/>
              <a:t>가 알아듣는 </a:t>
            </a:r>
            <a:r>
              <a:rPr lang="ko-KR" altLang="en-US" dirty="0" smtClean="0"/>
              <a:t>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591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1634</Words>
  <Application>Microsoft Office PowerPoint</Application>
  <PresentationFormat>화면 슬라이드 쇼(4:3)</PresentationFormat>
  <Paragraphs>414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D2Coding</vt:lpstr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데이터베이스 기본</vt:lpstr>
      <vt:lpstr>Section 02 데이터베이스 기본</vt:lpstr>
      <vt:lpstr>Section 02 데이터베이스 기본</vt:lpstr>
      <vt:lpstr>Section 02 데이터베이스 기본</vt:lpstr>
      <vt:lpstr>Section 02 데이터베이스 기본</vt:lpstr>
      <vt:lpstr>Section 03 데이터베이스 구축</vt:lpstr>
      <vt:lpstr>Section 03 데이터베이스 구축</vt:lpstr>
      <vt:lpstr>Section 03 데이터베이스 구축</vt:lpstr>
      <vt:lpstr>Section 03 데이터베이스 구축</vt:lpstr>
      <vt:lpstr>Section 03 데이터베이스 구축</vt:lpstr>
      <vt:lpstr>Section 03 데이터베이스 구축</vt:lpstr>
      <vt:lpstr>Section 03 데이터베이스 구축</vt:lpstr>
      <vt:lpstr>Section 03 데이터베이스 구축</vt:lpstr>
      <vt:lpstr>Section 03 데이터베이스 구축</vt:lpstr>
      <vt:lpstr>Section 03 데이터베이스 구축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Section 04 데이터 입력과 조회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556</cp:revision>
  <dcterms:created xsi:type="dcterms:W3CDTF">2012-07-23T02:34:37Z</dcterms:created>
  <dcterms:modified xsi:type="dcterms:W3CDTF">2022-06-29T00:52:27Z</dcterms:modified>
  <cp:version/>
</cp:coreProperties>
</file>