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Lst>
  <p:notesMasterIdLst>
    <p:notesMasterId r:id="rId25"/>
  </p:notesMasterIdLst>
  <p:sldIdLst>
    <p:sldId id="256" r:id="rId5"/>
    <p:sldId id="257" r:id="rId6"/>
    <p:sldId id="270" r:id="rId7"/>
    <p:sldId id="266" r:id="rId8"/>
    <p:sldId id="259" r:id="rId9"/>
    <p:sldId id="288" r:id="rId10"/>
    <p:sldId id="295" r:id="rId11"/>
    <p:sldId id="292" r:id="rId12"/>
    <p:sldId id="293" r:id="rId13"/>
    <p:sldId id="268" r:id="rId14"/>
    <p:sldId id="267" r:id="rId15"/>
    <p:sldId id="269" r:id="rId16"/>
    <p:sldId id="294" r:id="rId17"/>
    <p:sldId id="271" r:id="rId18"/>
    <p:sldId id="289" r:id="rId19"/>
    <p:sldId id="290" r:id="rId20"/>
    <p:sldId id="291" r:id="rId21"/>
    <p:sldId id="273" r:id="rId22"/>
    <p:sldId id="297"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9C13A-6F88-F54A-BD77-B2CAE8C9403B}" v="738" dt="2023-04-17T05:22:45.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1"/>
    <p:restoredTop sz="94789"/>
  </p:normalViewPr>
  <p:slideViewPr>
    <p:cSldViewPr snapToGrid="0">
      <p:cViewPr varScale="1">
        <p:scale>
          <a:sx n="117" d="100"/>
          <a:sy n="117" d="100"/>
        </p:scale>
        <p:origin x="10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r Aini Binte Sidik" userId="S::e1115733@u.nus.edu::c5524126-981f-4e85-8853-a3e9f653c4c7" providerId="AD" clId="Web-{2E5B5892-A040-D3C5-C722-07B3C4943A41}"/>
    <pc:docChg chg="modSld">
      <pc:chgData name="Nur Aini Binte Sidik" userId="S::e1115733@u.nus.edu::c5524126-981f-4e85-8853-a3e9f653c4c7" providerId="AD" clId="Web-{2E5B5892-A040-D3C5-C722-07B3C4943A41}" dt="2023-04-14T03:13:55.581" v="56" actId="20577"/>
      <pc:docMkLst>
        <pc:docMk/>
      </pc:docMkLst>
      <pc:sldChg chg="modSp">
        <pc:chgData name="Nur Aini Binte Sidik" userId="S::e1115733@u.nus.edu::c5524126-981f-4e85-8853-a3e9f653c4c7" providerId="AD" clId="Web-{2E5B5892-A040-D3C5-C722-07B3C4943A41}" dt="2023-04-14T02:34:42.312" v="7" actId="20577"/>
        <pc:sldMkLst>
          <pc:docMk/>
          <pc:sldMk cId="109857222" sldId="256"/>
        </pc:sldMkLst>
        <pc:spChg chg="mod">
          <ac:chgData name="Nur Aini Binte Sidik" userId="S::e1115733@u.nus.edu::c5524126-981f-4e85-8853-a3e9f653c4c7" providerId="AD" clId="Web-{2E5B5892-A040-D3C5-C722-07B3C4943A41}" dt="2023-04-14T02:34:42.312" v="7" actId="20577"/>
          <ac:spMkLst>
            <pc:docMk/>
            <pc:sldMk cId="109857222" sldId="256"/>
            <ac:spMk id="2" creationId="{00000000-0000-0000-0000-000000000000}"/>
          </ac:spMkLst>
        </pc:spChg>
      </pc:sldChg>
      <pc:sldChg chg="modSp">
        <pc:chgData name="Nur Aini Binte Sidik" userId="S::e1115733@u.nus.edu::c5524126-981f-4e85-8853-a3e9f653c4c7" providerId="AD" clId="Web-{2E5B5892-A040-D3C5-C722-07B3C4943A41}" dt="2023-04-14T02:43:56.035" v="15" actId="14100"/>
        <pc:sldMkLst>
          <pc:docMk/>
          <pc:sldMk cId="1003285670" sldId="259"/>
        </pc:sldMkLst>
        <pc:picChg chg="mod">
          <ac:chgData name="Nur Aini Binte Sidik" userId="S::e1115733@u.nus.edu::c5524126-981f-4e85-8853-a3e9f653c4c7" providerId="AD" clId="Web-{2E5B5892-A040-D3C5-C722-07B3C4943A41}" dt="2023-04-14T02:43:56.035" v="15" actId="14100"/>
          <ac:picMkLst>
            <pc:docMk/>
            <pc:sldMk cId="1003285670" sldId="259"/>
            <ac:picMk id="3" creationId="{4CEEFAE8-B082-E3EF-5148-5742B844D9D2}"/>
          </ac:picMkLst>
        </pc:picChg>
      </pc:sldChg>
      <pc:sldChg chg="modSp">
        <pc:chgData name="Nur Aini Binte Sidik" userId="S::e1115733@u.nus.edu::c5524126-981f-4e85-8853-a3e9f653c4c7" providerId="AD" clId="Web-{2E5B5892-A040-D3C5-C722-07B3C4943A41}" dt="2023-04-14T02:43:16.940" v="14" actId="20577"/>
        <pc:sldMkLst>
          <pc:docMk/>
          <pc:sldMk cId="3948947047" sldId="266"/>
        </pc:sldMkLst>
        <pc:spChg chg="mod">
          <ac:chgData name="Nur Aini Binte Sidik" userId="S::e1115733@u.nus.edu::c5524126-981f-4e85-8853-a3e9f653c4c7" providerId="AD" clId="Web-{2E5B5892-A040-D3C5-C722-07B3C4943A41}" dt="2023-04-14T02:43:16.940" v="14" actId="20577"/>
          <ac:spMkLst>
            <pc:docMk/>
            <pc:sldMk cId="3948947047" sldId="266"/>
            <ac:spMk id="3" creationId="{7A53E363-C5AD-BE46-8449-7033FF0A34CA}"/>
          </ac:spMkLst>
        </pc:spChg>
      </pc:sldChg>
      <pc:sldChg chg="modSp">
        <pc:chgData name="Nur Aini Binte Sidik" userId="S::e1115733@u.nus.edu::c5524126-981f-4e85-8853-a3e9f653c4c7" providerId="AD" clId="Web-{2E5B5892-A040-D3C5-C722-07B3C4943A41}" dt="2023-04-14T03:00:02.193" v="46" actId="20577"/>
        <pc:sldMkLst>
          <pc:docMk/>
          <pc:sldMk cId="3095143312" sldId="268"/>
        </pc:sldMkLst>
        <pc:spChg chg="mod">
          <ac:chgData name="Nur Aini Binte Sidik" userId="S::e1115733@u.nus.edu::c5524126-981f-4e85-8853-a3e9f653c4c7" providerId="AD" clId="Web-{2E5B5892-A040-D3C5-C722-07B3C4943A41}" dt="2023-04-14T03:00:02.193" v="46" actId="20577"/>
          <ac:spMkLst>
            <pc:docMk/>
            <pc:sldMk cId="3095143312" sldId="268"/>
            <ac:spMk id="3" creationId="{B5DBEDA8-F572-1EE8-CAC2-080511DCF17C}"/>
          </ac:spMkLst>
        </pc:spChg>
      </pc:sldChg>
      <pc:sldChg chg="modSp">
        <pc:chgData name="Nur Aini Binte Sidik" userId="S::e1115733@u.nus.edu::c5524126-981f-4e85-8853-a3e9f653c4c7" providerId="AD" clId="Web-{2E5B5892-A040-D3C5-C722-07B3C4943A41}" dt="2023-04-14T03:06:38.629" v="51" actId="20577"/>
        <pc:sldMkLst>
          <pc:docMk/>
          <pc:sldMk cId="2388212880" sldId="269"/>
        </pc:sldMkLst>
        <pc:spChg chg="mod">
          <ac:chgData name="Nur Aini Binte Sidik" userId="S::e1115733@u.nus.edu::c5524126-981f-4e85-8853-a3e9f653c4c7" providerId="AD" clId="Web-{2E5B5892-A040-D3C5-C722-07B3C4943A41}" dt="2023-04-14T03:06:38.629" v="51" actId="20577"/>
          <ac:spMkLst>
            <pc:docMk/>
            <pc:sldMk cId="2388212880" sldId="269"/>
            <ac:spMk id="3" creationId="{F4484320-681F-B42B-A8D3-878D47DD659A}"/>
          </ac:spMkLst>
        </pc:spChg>
      </pc:sldChg>
      <pc:sldChg chg="modSp">
        <pc:chgData name="Nur Aini Binte Sidik" userId="S::e1115733@u.nus.edu::c5524126-981f-4e85-8853-a3e9f653c4c7" providerId="AD" clId="Web-{2E5B5892-A040-D3C5-C722-07B3C4943A41}" dt="2023-04-14T02:46:44.900" v="39" actId="20577"/>
        <pc:sldMkLst>
          <pc:docMk/>
          <pc:sldMk cId="2759421803" sldId="288"/>
        </pc:sldMkLst>
        <pc:spChg chg="mod">
          <ac:chgData name="Nur Aini Binte Sidik" userId="S::e1115733@u.nus.edu::c5524126-981f-4e85-8853-a3e9f653c4c7" providerId="AD" clId="Web-{2E5B5892-A040-D3C5-C722-07B3C4943A41}" dt="2023-04-14T02:46:44.900" v="39" actId="20577"/>
          <ac:spMkLst>
            <pc:docMk/>
            <pc:sldMk cId="2759421803" sldId="288"/>
            <ac:spMk id="3" creationId="{77FDCE3C-BCA9-A7D5-C1E1-AA0C7AD7F1B8}"/>
          </ac:spMkLst>
        </pc:spChg>
      </pc:sldChg>
      <pc:sldChg chg="modSp">
        <pc:chgData name="Nur Aini Binte Sidik" userId="S::e1115733@u.nus.edu::c5524126-981f-4e85-8853-a3e9f653c4c7" providerId="AD" clId="Web-{2E5B5892-A040-D3C5-C722-07B3C4943A41}" dt="2023-04-14T03:13:55.581" v="56" actId="20577"/>
        <pc:sldMkLst>
          <pc:docMk/>
          <pc:sldMk cId="4163490389" sldId="293"/>
        </pc:sldMkLst>
        <pc:spChg chg="mod">
          <ac:chgData name="Nur Aini Binte Sidik" userId="S::e1115733@u.nus.edu::c5524126-981f-4e85-8853-a3e9f653c4c7" providerId="AD" clId="Web-{2E5B5892-A040-D3C5-C722-07B3C4943A41}" dt="2023-04-14T03:13:55.581" v="56" actId="20577"/>
          <ac:spMkLst>
            <pc:docMk/>
            <pc:sldMk cId="4163490389" sldId="293"/>
            <ac:spMk id="3" creationId="{8AAE5862-87D6-2DA3-D5E8-B29160DD8479}"/>
          </ac:spMkLst>
        </pc:spChg>
      </pc:sldChg>
    </pc:docChg>
  </pc:docChgLst>
  <pc:docChgLst>
    <pc:chgData name="Nur Aini Binte Sidik" userId="S::e1115733@u.nus.edu::c5524126-981f-4e85-8853-a3e9f653c4c7" providerId="AD" clId="Web-{76469734-82F7-E522-B11A-67E4BC148B81}"/>
    <pc:docChg chg="modSld">
      <pc:chgData name="Nur Aini Binte Sidik" userId="S::e1115733@u.nus.edu::c5524126-981f-4e85-8853-a3e9f653c4c7" providerId="AD" clId="Web-{76469734-82F7-E522-B11A-67E4BC148B81}" dt="2023-04-14T03:27:48.525" v="32" actId="20577"/>
      <pc:docMkLst>
        <pc:docMk/>
      </pc:docMkLst>
      <pc:sldChg chg="modSp">
        <pc:chgData name="Nur Aini Binte Sidik" userId="S::e1115733@u.nus.edu::c5524126-981f-4e85-8853-a3e9f653c4c7" providerId="AD" clId="Web-{76469734-82F7-E522-B11A-67E4BC148B81}" dt="2023-04-14T03:27:48.525" v="32" actId="20577"/>
        <pc:sldMkLst>
          <pc:docMk/>
          <pc:sldMk cId="3948947047" sldId="266"/>
        </pc:sldMkLst>
        <pc:spChg chg="mod">
          <ac:chgData name="Nur Aini Binte Sidik" userId="S::e1115733@u.nus.edu::c5524126-981f-4e85-8853-a3e9f653c4c7" providerId="AD" clId="Web-{76469734-82F7-E522-B11A-67E4BC148B81}" dt="2023-04-14T03:27:48.525" v="32" actId="20577"/>
          <ac:spMkLst>
            <pc:docMk/>
            <pc:sldMk cId="3948947047" sldId="266"/>
            <ac:spMk id="3" creationId="{7A53E363-C5AD-BE46-8449-7033FF0A34CA}"/>
          </ac:spMkLst>
        </pc:spChg>
      </pc:sldChg>
      <pc:sldChg chg="modSp">
        <pc:chgData name="Nur Aini Binte Sidik" userId="S::e1115733@u.nus.edu::c5524126-981f-4e85-8853-a3e9f653c4c7" providerId="AD" clId="Web-{76469734-82F7-E522-B11A-67E4BC148B81}" dt="2023-04-14T03:27:22.087" v="29" actId="1076"/>
        <pc:sldMkLst>
          <pc:docMk/>
          <pc:sldMk cId="3595650906" sldId="270"/>
        </pc:sldMkLst>
        <pc:graphicFrameChg chg="mod modGraphic">
          <ac:chgData name="Nur Aini Binte Sidik" userId="S::e1115733@u.nus.edu::c5524126-981f-4e85-8853-a3e9f653c4c7" providerId="AD" clId="Web-{76469734-82F7-E522-B11A-67E4BC148B81}" dt="2023-04-14T03:27:22.087" v="29" actId="1076"/>
          <ac:graphicFrameMkLst>
            <pc:docMk/>
            <pc:sldMk cId="3595650906" sldId="270"/>
            <ac:graphicFrameMk id="4" creationId="{DE893151-E730-F8FD-4007-146211F36ECD}"/>
          </ac:graphicFrameMkLst>
        </pc:graphicFrameChg>
      </pc:sldChg>
    </pc:docChg>
  </pc:docChgLst>
  <pc:docChgLst>
    <pc:chgData name="Russ Li" userId="d2b6ff93-de5a-4587-a757-f41c73028b54" providerId="ADAL" clId="{CBC9C13A-6F88-F54A-BD77-B2CAE8C9403B}"/>
    <pc:docChg chg="undo custSel addSld delSld modSld sldOrd">
      <pc:chgData name="Russ Li" userId="d2b6ff93-de5a-4587-a757-f41c73028b54" providerId="ADAL" clId="{CBC9C13A-6F88-F54A-BD77-B2CAE8C9403B}" dt="2023-04-17T05:26:59.502" v="1601" actId="2696"/>
      <pc:docMkLst>
        <pc:docMk/>
      </pc:docMkLst>
      <pc:sldChg chg="modSp mod modNotesTx">
        <pc:chgData name="Russ Li" userId="d2b6ff93-de5a-4587-a757-f41c73028b54" providerId="ADAL" clId="{CBC9C13A-6F88-F54A-BD77-B2CAE8C9403B}" dt="2023-04-14T09:08:24.959" v="713" actId="20577"/>
        <pc:sldMkLst>
          <pc:docMk/>
          <pc:sldMk cId="1003285670" sldId="259"/>
        </pc:sldMkLst>
        <pc:spChg chg="mod">
          <ac:chgData name="Russ Li" userId="d2b6ff93-de5a-4587-a757-f41c73028b54" providerId="ADAL" clId="{CBC9C13A-6F88-F54A-BD77-B2CAE8C9403B}" dt="2023-04-14T08:48:39.698" v="61" actId="20577"/>
          <ac:spMkLst>
            <pc:docMk/>
            <pc:sldMk cId="1003285670" sldId="259"/>
            <ac:spMk id="2" creationId="{C46D065C-AB12-DDA3-251D-ABDD84432E71}"/>
          </ac:spMkLst>
        </pc:spChg>
        <pc:spChg chg="mod">
          <ac:chgData name="Russ Li" userId="d2b6ff93-de5a-4587-a757-f41c73028b54" providerId="ADAL" clId="{CBC9C13A-6F88-F54A-BD77-B2CAE8C9403B}" dt="2023-04-14T09:05:51.283" v="430" actId="20577"/>
          <ac:spMkLst>
            <pc:docMk/>
            <pc:sldMk cId="1003285670" sldId="259"/>
            <ac:spMk id="4" creationId="{6D15C0CE-8D38-3569-C77B-9B035AF430CB}"/>
          </ac:spMkLst>
        </pc:spChg>
      </pc:sldChg>
      <pc:sldChg chg="add del">
        <pc:chgData name="Russ Li" userId="d2b6ff93-de5a-4587-a757-f41c73028b54" providerId="ADAL" clId="{CBC9C13A-6F88-F54A-BD77-B2CAE8C9403B}" dt="2023-04-17T05:26:59.502" v="1601" actId="2696"/>
        <pc:sldMkLst>
          <pc:docMk/>
          <pc:sldMk cId="2777543342" sldId="260"/>
        </pc:sldMkLst>
      </pc:sldChg>
      <pc:sldChg chg="del mod modShow">
        <pc:chgData name="Russ Li" userId="d2b6ff93-de5a-4587-a757-f41c73028b54" providerId="ADAL" clId="{CBC9C13A-6F88-F54A-BD77-B2CAE8C9403B}" dt="2023-04-17T05:22:40.093" v="1415" actId="2696"/>
        <pc:sldMkLst>
          <pc:docMk/>
          <pc:sldMk cId="3438973823" sldId="260"/>
        </pc:sldMkLst>
      </pc:sldChg>
      <pc:sldChg chg="modSp mod">
        <pc:chgData name="Russ Li" userId="d2b6ff93-de5a-4587-a757-f41c73028b54" providerId="ADAL" clId="{CBC9C13A-6F88-F54A-BD77-B2CAE8C9403B}" dt="2023-04-17T05:24:21.880" v="1477" actId="27636"/>
        <pc:sldMkLst>
          <pc:docMk/>
          <pc:sldMk cId="1181131915" sldId="267"/>
        </pc:sldMkLst>
        <pc:spChg chg="mod">
          <ac:chgData name="Russ Li" userId="d2b6ff93-de5a-4587-a757-f41c73028b54" providerId="ADAL" clId="{CBC9C13A-6F88-F54A-BD77-B2CAE8C9403B}" dt="2023-04-17T05:24:21.880" v="1477" actId="27636"/>
          <ac:spMkLst>
            <pc:docMk/>
            <pc:sldMk cId="1181131915" sldId="267"/>
            <ac:spMk id="3" creationId="{D6A0A0D5-F3F9-9721-A6E2-D3532DF6537B}"/>
          </ac:spMkLst>
        </pc:spChg>
      </pc:sldChg>
      <pc:sldChg chg="modSp mod">
        <pc:chgData name="Russ Li" userId="d2b6ff93-de5a-4587-a757-f41c73028b54" providerId="ADAL" clId="{CBC9C13A-6F88-F54A-BD77-B2CAE8C9403B}" dt="2023-04-16T12:55:50.626" v="1320" actId="20577"/>
        <pc:sldMkLst>
          <pc:docMk/>
          <pc:sldMk cId="2388212880" sldId="269"/>
        </pc:sldMkLst>
        <pc:spChg chg="mod">
          <ac:chgData name="Russ Li" userId="d2b6ff93-de5a-4587-a757-f41c73028b54" providerId="ADAL" clId="{CBC9C13A-6F88-F54A-BD77-B2CAE8C9403B}" dt="2023-04-16T12:55:50.626" v="1320" actId="20577"/>
          <ac:spMkLst>
            <pc:docMk/>
            <pc:sldMk cId="2388212880" sldId="269"/>
            <ac:spMk id="3" creationId="{F4484320-681F-B42B-A8D3-878D47DD659A}"/>
          </ac:spMkLst>
        </pc:spChg>
      </pc:sldChg>
      <pc:sldChg chg="modSp mod">
        <pc:chgData name="Russ Li" userId="d2b6ff93-de5a-4587-a757-f41c73028b54" providerId="ADAL" clId="{CBC9C13A-6F88-F54A-BD77-B2CAE8C9403B}" dt="2023-04-17T05:26:32.527" v="1593" actId="20577"/>
        <pc:sldMkLst>
          <pc:docMk/>
          <pc:sldMk cId="3125821574" sldId="271"/>
        </pc:sldMkLst>
        <pc:spChg chg="mod">
          <ac:chgData name="Russ Li" userId="d2b6ff93-de5a-4587-a757-f41c73028b54" providerId="ADAL" clId="{CBC9C13A-6F88-F54A-BD77-B2CAE8C9403B}" dt="2023-04-17T05:26:32.527" v="1593" actId="20577"/>
          <ac:spMkLst>
            <pc:docMk/>
            <pc:sldMk cId="3125821574" sldId="271"/>
            <ac:spMk id="3" creationId="{8B7F1067-1937-8A23-A411-487B673B3574}"/>
          </ac:spMkLst>
        </pc:spChg>
      </pc:sldChg>
      <pc:sldChg chg="addSp delSp modSp mod">
        <pc:chgData name="Russ Li" userId="d2b6ff93-de5a-4587-a757-f41c73028b54" providerId="ADAL" clId="{CBC9C13A-6F88-F54A-BD77-B2CAE8C9403B}" dt="2023-04-16T13:06:51.512" v="1397" actId="27614"/>
        <pc:sldMkLst>
          <pc:docMk/>
          <pc:sldMk cId="1282085672" sldId="273"/>
        </pc:sldMkLst>
        <pc:spChg chg="mod">
          <ac:chgData name="Russ Li" userId="d2b6ff93-de5a-4587-a757-f41c73028b54" providerId="ADAL" clId="{CBC9C13A-6F88-F54A-BD77-B2CAE8C9403B}" dt="2023-04-16T13:00:52.258" v="1396" actId="26606"/>
          <ac:spMkLst>
            <pc:docMk/>
            <pc:sldMk cId="1282085672" sldId="273"/>
            <ac:spMk id="2" creationId="{C46D065C-AB12-DDA3-251D-ABDD84432E71}"/>
          </ac:spMkLst>
        </pc:spChg>
        <pc:spChg chg="add">
          <ac:chgData name="Russ Li" userId="d2b6ff93-de5a-4587-a757-f41c73028b54" providerId="ADAL" clId="{CBC9C13A-6F88-F54A-BD77-B2CAE8C9403B}" dt="2023-04-16T13:00:52.258" v="1396" actId="26606"/>
          <ac:spMkLst>
            <pc:docMk/>
            <pc:sldMk cId="1282085672" sldId="273"/>
            <ac:spMk id="8" creationId="{3A8EC506-B1DA-46A1-B44D-774E68468E13}"/>
          </ac:spMkLst>
        </pc:spChg>
        <pc:spChg chg="add">
          <ac:chgData name="Russ Li" userId="d2b6ff93-de5a-4587-a757-f41c73028b54" providerId="ADAL" clId="{CBC9C13A-6F88-F54A-BD77-B2CAE8C9403B}" dt="2023-04-16T13:00:52.258" v="1396" actId="26606"/>
          <ac:spMkLst>
            <pc:docMk/>
            <pc:sldMk cId="1282085672" sldId="273"/>
            <ac:spMk id="10" creationId="{BFF30785-305E-45D7-984F-5AA93D3CA561}"/>
          </ac:spMkLst>
        </pc:spChg>
        <pc:spChg chg="add">
          <ac:chgData name="Russ Li" userId="d2b6ff93-de5a-4587-a757-f41c73028b54" providerId="ADAL" clId="{CBC9C13A-6F88-F54A-BD77-B2CAE8C9403B}" dt="2023-04-16T13:00:52.258" v="1396" actId="26606"/>
          <ac:spMkLst>
            <pc:docMk/>
            <pc:sldMk cId="1282085672" sldId="273"/>
            <ac:spMk id="14" creationId="{CA73784B-AC76-4BAD-93AF-C72D0EDFD715}"/>
          </ac:spMkLst>
        </pc:spChg>
        <pc:picChg chg="add mod">
          <ac:chgData name="Russ Li" userId="d2b6ff93-de5a-4587-a757-f41c73028b54" providerId="ADAL" clId="{CBC9C13A-6F88-F54A-BD77-B2CAE8C9403B}" dt="2023-04-16T13:06:51.512" v="1397" actId="27614"/>
          <ac:picMkLst>
            <pc:docMk/>
            <pc:sldMk cId="1282085672" sldId="273"/>
            <ac:picMk id="3" creationId="{A2CF3767-0D63-6B91-2DDE-8D530155296E}"/>
          </ac:picMkLst>
        </pc:picChg>
        <pc:picChg chg="del">
          <ac:chgData name="Russ Li" userId="d2b6ff93-de5a-4587-a757-f41c73028b54" providerId="ADAL" clId="{CBC9C13A-6F88-F54A-BD77-B2CAE8C9403B}" dt="2023-04-16T13:00:47.951" v="1394" actId="21"/>
          <ac:picMkLst>
            <pc:docMk/>
            <pc:sldMk cId="1282085672" sldId="273"/>
            <ac:picMk id="6" creationId="{03234F5F-7E7C-DEFB-1344-E4CB42AFD06C}"/>
          </ac:picMkLst>
        </pc:picChg>
        <pc:cxnChg chg="add">
          <ac:chgData name="Russ Li" userId="d2b6ff93-de5a-4587-a757-f41c73028b54" providerId="ADAL" clId="{CBC9C13A-6F88-F54A-BD77-B2CAE8C9403B}" dt="2023-04-16T13:00:52.258" v="1396" actId="26606"/>
          <ac:cxnSpMkLst>
            <pc:docMk/>
            <pc:sldMk cId="1282085672" sldId="273"/>
            <ac:cxnSpMk id="12" creationId="{15E01FA5-D766-43CA-A83D-E7CF3F04E96F}"/>
          </ac:cxnSpMkLst>
        </pc:cxnChg>
        <pc:cxnChg chg="add">
          <ac:chgData name="Russ Li" userId="d2b6ff93-de5a-4587-a757-f41c73028b54" providerId="ADAL" clId="{CBC9C13A-6F88-F54A-BD77-B2CAE8C9403B}" dt="2023-04-16T13:00:52.258" v="1396" actId="26606"/>
          <ac:cxnSpMkLst>
            <pc:docMk/>
            <pc:sldMk cId="1282085672" sldId="273"/>
            <ac:cxnSpMk id="16" creationId="{811DCF04-0C7C-44FC-8246-FC8D736B1A71}"/>
          </ac:cxnSpMkLst>
        </pc:cxnChg>
      </pc:sldChg>
      <pc:sldChg chg="del">
        <pc:chgData name="Russ Li" userId="d2b6ff93-de5a-4587-a757-f41c73028b54" providerId="ADAL" clId="{CBC9C13A-6F88-F54A-BD77-B2CAE8C9403B}" dt="2023-04-17T05:26:42.256" v="1594" actId="2696"/>
        <pc:sldMkLst>
          <pc:docMk/>
          <pc:sldMk cId="3246453513" sldId="276"/>
        </pc:sldMkLst>
      </pc:sldChg>
      <pc:sldChg chg="del">
        <pc:chgData name="Russ Li" userId="d2b6ff93-de5a-4587-a757-f41c73028b54" providerId="ADAL" clId="{CBC9C13A-6F88-F54A-BD77-B2CAE8C9403B}" dt="2023-04-17T05:26:43.624" v="1595" actId="2696"/>
        <pc:sldMkLst>
          <pc:docMk/>
          <pc:sldMk cId="4259342644" sldId="277"/>
        </pc:sldMkLst>
      </pc:sldChg>
      <pc:sldChg chg="del">
        <pc:chgData name="Russ Li" userId="d2b6ff93-de5a-4587-a757-f41c73028b54" providerId="ADAL" clId="{CBC9C13A-6F88-F54A-BD77-B2CAE8C9403B}" dt="2023-04-17T05:26:46.351" v="1596" actId="2696"/>
        <pc:sldMkLst>
          <pc:docMk/>
          <pc:sldMk cId="3350978231" sldId="278"/>
        </pc:sldMkLst>
      </pc:sldChg>
      <pc:sldChg chg="addSp delSp modSp del mod">
        <pc:chgData name="Russ Li" userId="d2b6ff93-de5a-4587-a757-f41c73028b54" providerId="ADAL" clId="{CBC9C13A-6F88-F54A-BD77-B2CAE8C9403B}" dt="2023-04-16T12:53:47.240" v="1270" actId="2696"/>
        <pc:sldMkLst>
          <pc:docMk/>
          <pc:sldMk cId="4264144800" sldId="280"/>
        </pc:sldMkLst>
        <pc:spChg chg="add del">
          <ac:chgData name="Russ Li" userId="d2b6ff93-de5a-4587-a757-f41c73028b54" providerId="ADAL" clId="{CBC9C13A-6F88-F54A-BD77-B2CAE8C9403B}" dt="2023-04-14T15:49:25.411" v="724" actId="22"/>
          <ac:spMkLst>
            <pc:docMk/>
            <pc:sldMk cId="4264144800" sldId="280"/>
            <ac:spMk id="4" creationId="{B8FA3813-1473-18AE-8DBE-E173C3D79D0E}"/>
          </ac:spMkLst>
        </pc:spChg>
        <pc:graphicFrameChg chg="modGraphic">
          <ac:chgData name="Russ Li" userId="d2b6ff93-de5a-4587-a757-f41c73028b54" providerId="ADAL" clId="{CBC9C13A-6F88-F54A-BD77-B2CAE8C9403B}" dt="2023-04-14T15:49:16.457" v="722" actId="20577"/>
          <ac:graphicFrameMkLst>
            <pc:docMk/>
            <pc:sldMk cId="4264144800" sldId="280"/>
            <ac:graphicFrameMk id="10" creationId="{55C6758B-7E84-ED9A-C7FA-E273A0253A9E}"/>
          </ac:graphicFrameMkLst>
        </pc:graphicFrameChg>
      </pc:sldChg>
      <pc:sldChg chg="del">
        <pc:chgData name="Russ Li" userId="d2b6ff93-de5a-4587-a757-f41c73028b54" providerId="ADAL" clId="{CBC9C13A-6F88-F54A-BD77-B2CAE8C9403B}" dt="2023-04-17T05:26:47.028" v="1597" actId="2696"/>
        <pc:sldMkLst>
          <pc:docMk/>
          <pc:sldMk cId="3367963482" sldId="281"/>
        </pc:sldMkLst>
      </pc:sldChg>
      <pc:sldChg chg="del">
        <pc:chgData name="Russ Li" userId="d2b6ff93-de5a-4587-a757-f41c73028b54" providerId="ADAL" clId="{CBC9C13A-6F88-F54A-BD77-B2CAE8C9403B}" dt="2023-04-17T05:26:48.718" v="1599" actId="2696"/>
        <pc:sldMkLst>
          <pc:docMk/>
          <pc:sldMk cId="709347035" sldId="282"/>
        </pc:sldMkLst>
      </pc:sldChg>
      <pc:sldChg chg="del">
        <pc:chgData name="Russ Li" userId="d2b6ff93-de5a-4587-a757-f41c73028b54" providerId="ADAL" clId="{CBC9C13A-6F88-F54A-BD77-B2CAE8C9403B}" dt="2023-04-17T05:26:47.893" v="1598" actId="2696"/>
        <pc:sldMkLst>
          <pc:docMk/>
          <pc:sldMk cId="455781547" sldId="284"/>
        </pc:sldMkLst>
      </pc:sldChg>
      <pc:sldChg chg="del">
        <pc:chgData name="Russ Li" userId="d2b6ff93-de5a-4587-a757-f41c73028b54" providerId="ADAL" clId="{CBC9C13A-6F88-F54A-BD77-B2CAE8C9403B}" dt="2023-04-17T05:25:25.846" v="1484" actId="2696"/>
        <pc:sldMkLst>
          <pc:docMk/>
          <pc:sldMk cId="1524194148" sldId="285"/>
        </pc:sldMkLst>
      </pc:sldChg>
      <pc:sldChg chg="addSp delSp modSp mod">
        <pc:chgData name="Russ Li" userId="d2b6ff93-de5a-4587-a757-f41c73028b54" providerId="ADAL" clId="{CBC9C13A-6F88-F54A-BD77-B2CAE8C9403B}" dt="2023-04-16T13:00:06.901" v="1388" actId="26606"/>
        <pc:sldMkLst>
          <pc:docMk/>
          <pc:sldMk cId="2775644713" sldId="289"/>
        </pc:sldMkLst>
        <pc:spChg chg="mod">
          <ac:chgData name="Russ Li" userId="d2b6ff93-de5a-4587-a757-f41c73028b54" providerId="ADAL" clId="{CBC9C13A-6F88-F54A-BD77-B2CAE8C9403B}" dt="2023-04-16T13:00:06.901" v="1388" actId="26606"/>
          <ac:spMkLst>
            <pc:docMk/>
            <pc:sldMk cId="2775644713" sldId="289"/>
            <ac:spMk id="2" creationId="{59A3D843-A855-351A-3A85-B6AD4DF06464}"/>
          </ac:spMkLst>
        </pc:spChg>
        <pc:spChg chg="add del mod">
          <ac:chgData name="Russ Li" userId="d2b6ff93-de5a-4587-a757-f41c73028b54" providerId="ADAL" clId="{CBC9C13A-6F88-F54A-BD77-B2CAE8C9403B}" dt="2023-04-16T12:59:37.041" v="1379" actId="478"/>
          <ac:spMkLst>
            <pc:docMk/>
            <pc:sldMk cId="2775644713" sldId="289"/>
            <ac:spMk id="5" creationId="{0FB4F38C-90FB-4EDD-6E85-C72402D5D254}"/>
          </ac:spMkLst>
        </pc:spChg>
        <pc:spChg chg="add del">
          <ac:chgData name="Russ Li" userId="d2b6ff93-de5a-4587-a757-f41c73028b54" providerId="ADAL" clId="{CBC9C13A-6F88-F54A-BD77-B2CAE8C9403B}" dt="2023-04-16T12:59:55.418" v="1382" actId="478"/>
          <ac:spMkLst>
            <pc:docMk/>
            <pc:sldMk cId="2775644713" sldId="289"/>
            <ac:spMk id="10" creationId="{CA0701A6-5123-6322-41CE-1CB8A400EFA9}"/>
          </ac:spMkLst>
        </pc:spChg>
        <pc:spChg chg="add">
          <ac:chgData name="Russ Li" userId="d2b6ff93-de5a-4587-a757-f41c73028b54" providerId="ADAL" clId="{CBC9C13A-6F88-F54A-BD77-B2CAE8C9403B}" dt="2023-04-16T13:00:06.901" v="1388" actId="26606"/>
          <ac:spMkLst>
            <pc:docMk/>
            <pc:sldMk cId="2775644713" sldId="289"/>
            <ac:spMk id="11" creationId="{3A8EC506-B1DA-46A1-B44D-774E68468E13}"/>
          </ac:spMkLst>
        </pc:spChg>
        <pc:spChg chg="add">
          <ac:chgData name="Russ Li" userId="d2b6ff93-de5a-4587-a757-f41c73028b54" providerId="ADAL" clId="{CBC9C13A-6F88-F54A-BD77-B2CAE8C9403B}" dt="2023-04-16T13:00:06.901" v="1388" actId="26606"/>
          <ac:spMkLst>
            <pc:docMk/>
            <pc:sldMk cId="2775644713" sldId="289"/>
            <ac:spMk id="13" creationId="{BFF30785-305E-45D7-984F-5AA93D3CA561}"/>
          </ac:spMkLst>
        </pc:spChg>
        <pc:spChg chg="add">
          <ac:chgData name="Russ Li" userId="d2b6ff93-de5a-4587-a757-f41c73028b54" providerId="ADAL" clId="{CBC9C13A-6F88-F54A-BD77-B2CAE8C9403B}" dt="2023-04-16T13:00:06.901" v="1388" actId="26606"/>
          <ac:spMkLst>
            <pc:docMk/>
            <pc:sldMk cId="2775644713" sldId="289"/>
            <ac:spMk id="17" creationId="{CA73784B-AC76-4BAD-93AF-C72D0EDFD715}"/>
          </ac:spMkLst>
        </pc:spChg>
        <pc:picChg chg="del">
          <ac:chgData name="Russ Li" userId="d2b6ff93-de5a-4587-a757-f41c73028b54" providerId="ADAL" clId="{CBC9C13A-6F88-F54A-BD77-B2CAE8C9403B}" dt="2023-04-16T12:59:34.812" v="1378" actId="21"/>
          <ac:picMkLst>
            <pc:docMk/>
            <pc:sldMk cId="2775644713" sldId="289"/>
            <ac:picMk id="4" creationId="{4A65DCCA-B732-A094-D7A4-01B8B8872B1B}"/>
          </ac:picMkLst>
        </pc:picChg>
        <pc:picChg chg="add mod">
          <ac:chgData name="Russ Li" userId="d2b6ff93-de5a-4587-a757-f41c73028b54" providerId="ADAL" clId="{CBC9C13A-6F88-F54A-BD77-B2CAE8C9403B}" dt="2023-04-16T13:00:06.901" v="1388" actId="26606"/>
          <ac:picMkLst>
            <pc:docMk/>
            <pc:sldMk cId="2775644713" sldId="289"/>
            <ac:picMk id="6" creationId="{8C5559E7-3714-9D09-4583-A0AAD6B86B71}"/>
          </ac:picMkLst>
        </pc:picChg>
        <pc:cxnChg chg="add">
          <ac:chgData name="Russ Li" userId="d2b6ff93-de5a-4587-a757-f41c73028b54" providerId="ADAL" clId="{CBC9C13A-6F88-F54A-BD77-B2CAE8C9403B}" dt="2023-04-16T13:00:06.901" v="1388" actId="26606"/>
          <ac:cxnSpMkLst>
            <pc:docMk/>
            <pc:sldMk cId="2775644713" sldId="289"/>
            <ac:cxnSpMk id="15" creationId="{15E01FA5-D766-43CA-A83D-E7CF3F04E96F}"/>
          </ac:cxnSpMkLst>
        </pc:cxnChg>
        <pc:cxnChg chg="add">
          <ac:chgData name="Russ Li" userId="d2b6ff93-de5a-4587-a757-f41c73028b54" providerId="ADAL" clId="{CBC9C13A-6F88-F54A-BD77-B2CAE8C9403B}" dt="2023-04-16T13:00:06.901" v="1388" actId="26606"/>
          <ac:cxnSpMkLst>
            <pc:docMk/>
            <pc:sldMk cId="2775644713" sldId="289"/>
            <ac:cxnSpMk id="19" creationId="{811DCF04-0C7C-44FC-8246-FC8D736B1A71}"/>
          </ac:cxnSpMkLst>
        </pc:cxnChg>
      </pc:sldChg>
      <pc:sldChg chg="addSp delSp modSp mod">
        <pc:chgData name="Russ Li" userId="d2b6ff93-de5a-4587-a757-f41c73028b54" providerId="ADAL" clId="{CBC9C13A-6F88-F54A-BD77-B2CAE8C9403B}" dt="2023-04-16T13:00:01.319" v="1387" actId="26606"/>
        <pc:sldMkLst>
          <pc:docMk/>
          <pc:sldMk cId="726918835" sldId="290"/>
        </pc:sldMkLst>
        <pc:spChg chg="mod">
          <ac:chgData name="Russ Li" userId="d2b6ff93-de5a-4587-a757-f41c73028b54" providerId="ADAL" clId="{CBC9C13A-6F88-F54A-BD77-B2CAE8C9403B}" dt="2023-04-16T13:00:01.319" v="1387" actId="26606"/>
          <ac:spMkLst>
            <pc:docMk/>
            <pc:sldMk cId="726918835" sldId="290"/>
            <ac:spMk id="2" creationId="{59A3D843-A855-351A-3A85-B6AD4DF06464}"/>
          </ac:spMkLst>
        </pc:spChg>
        <pc:spChg chg="add del">
          <ac:chgData name="Russ Li" userId="d2b6ff93-de5a-4587-a757-f41c73028b54" providerId="ADAL" clId="{CBC9C13A-6F88-F54A-BD77-B2CAE8C9403B}" dt="2023-04-16T13:00:01.299" v="1386" actId="26606"/>
          <ac:spMkLst>
            <pc:docMk/>
            <pc:sldMk cId="726918835" sldId="290"/>
            <ac:spMk id="8" creationId="{3A8EC506-B1DA-46A1-B44D-774E68468E13}"/>
          </ac:spMkLst>
        </pc:spChg>
        <pc:spChg chg="add del">
          <ac:chgData name="Russ Li" userId="d2b6ff93-de5a-4587-a757-f41c73028b54" providerId="ADAL" clId="{CBC9C13A-6F88-F54A-BD77-B2CAE8C9403B}" dt="2023-04-16T13:00:01.299" v="1386" actId="26606"/>
          <ac:spMkLst>
            <pc:docMk/>
            <pc:sldMk cId="726918835" sldId="290"/>
            <ac:spMk id="10" creationId="{BFF30785-305E-45D7-984F-5AA93D3CA561}"/>
          </ac:spMkLst>
        </pc:spChg>
        <pc:spChg chg="add del">
          <ac:chgData name="Russ Li" userId="d2b6ff93-de5a-4587-a757-f41c73028b54" providerId="ADAL" clId="{CBC9C13A-6F88-F54A-BD77-B2CAE8C9403B}" dt="2023-04-16T13:00:01.299" v="1386" actId="26606"/>
          <ac:spMkLst>
            <pc:docMk/>
            <pc:sldMk cId="726918835" sldId="290"/>
            <ac:spMk id="14" creationId="{2A85F7B3-F4E6-4FBF-B74E-43CAB468F500}"/>
          </ac:spMkLst>
        </pc:spChg>
        <pc:spChg chg="add">
          <ac:chgData name="Russ Li" userId="d2b6ff93-de5a-4587-a757-f41c73028b54" providerId="ADAL" clId="{CBC9C13A-6F88-F54A-BD77-B2CAE8C9403B}" dt="2023-04-16T13:00:01.319" v="1387" actId="26606"/>
          <ac:spMkLst>
            <pc:docMk/>
            <pc:sldMk cId="726918835" sldId="290"/>
            <ac:spMk id="18" creationId="{3A8EC506-B1DA-46A1-B44D-774E68468E13}"/>
          </ac:spMkLst>
        </pc:spChg>
        <pc:spChg chg="add">
          <ac:chgData name="Russ Li" userId="d2b6ff93-de5a-4587-a757-f41c73028b54" providerId="ADAL" clId="{CBC9C13A-6F88-F54A-BD77-B2CAE8C9403B}" dt="2023-04-16T13:00:01.319" v="1387" actId="26606"/>
          <ac:spMkLst>
            <pc:docMk/>
            <pc:sldMk cId="726918835" sldId="290"/>
            <ac:spMk id="19" creationId="{BFF30785-305E-45D7-984F-5AA93D3CA561}"/>
          </ac:spMkLst>
        </pc:spChg>
        <pc:spChg chg="add">
          <ac:chgData name="Russ Li" userId="d2b6ff93-de5a-4587-a757-f41c73028b54" providerId="ADAL" clId="{CBC9C13A-6F88-F54A-BD77-B2CAE8C9403B}" dt="2023-04-16T13:00:01.319" v="1387" actId="26606"/>
          <ac:spMkLst>
            <pc:docMk/>
            <pc:sldMk cId="726918835" sldId="290"/>
            <ac:spMk id="21" creationId="{CA73784B-AC76-4BAD-93AF-C72D0EDFD715}"/>
          </ac:spMkLst>
        </pc:spChg>
        <pc:picChg chg="add mod">
          <ac:chgData name="Russ Li" userId="d2b6ff93-de5a-4587-a757-f41c73028b54" providerId="ADAL" clId="{CBC9C13A-6F88-F54A-BD77-B2CAE8C9403B}" dt="2023-04-16T13:00:01.319" v="1387" actId="26606"/>
          <ac:picMkLst>
            <pc:docMk/>
            <pc:sldMk cId="726918835" sldId="290"/>
            <ac:picMk id="3" creationId="{98FF8D80-97B1-9B1E-5D91-73B3CC3F7D52}"/>
          </ac:picMkLst>
        </pc:picChg>
        <pc:picChg chg="del">
          <ac:chgData name="Russ Li" userId="d2b6ff93-de5a-4587-a757-f41c73028b54" providerId="ADAL" clId="{CBC9C13A-6F88-F54A-BD77-B2CAE8C9403B}" dt="2023-04-16T12:59:58.029" v="1383" actId="21"/>
          <ac:picMkLst>
            <pc:docMk/>
            <pc:sldMk cId="726918835" sldId="290"/>
            <ac:picMk id="6" creationId="{7B59F374-D5C2-5CFF-BA9A-6C8842CA676C}"/>
          </ac:picMkLst>
        </pc:picChg>
        <pc:cxnChg chg="add del">
          <ac:chgData name="Russ Li" userId="d2b6ff93-de5a-4587-a757-f41c73028b54" providerId="ADAL" clId="{CBC9C13A-6F88-F54A-BD77-B2CAE8C9403B}" dt="2023-04-16T13:00:01.299" v="1386" actId="26606"/>
          <ac:cxnSpMkLst>
            <pc:docMk/>
            <pc:sldMk cId="726918835" sldId="290"/>
            <ac:cxnSpMk id="12" creationId="{15E01FA5-D766-43CA-A83D-E7CF3F04E96F}"/>
          </ac:cxnSpMkLst>
        </pc:cxnChg>
        <pc:cxnChg chg="add del">
          <ac:chgData name="Russ Li" userId="d2b6ff93-de5a-4587-a757-f41c73028b54" providerId="ADAL" clId="{CBC9C13A-6F88-F54A-BD77-B2CAE8C9403B}" dt="2023-04-16T13:00:01.299" v="1386" actId="26606"/>
          <ac:cxnSpMkLst>
            <pc:docMk/>
            <pc:sldMk cId="726918835" sldId="290"/>
            <ac:cxnSpMk id="16" creationId="{73741D5B-1709-4CDB-963A-CC3C749412B8}"/>
          </ac:cxnSpMkLst>
        </pc:cxnChg>
        <pc:cxnChg chg="add">
          <ac:chgData name="Russ Li" userId="d2b6ff93-de5a-4587-a757-f41c73028b54" providerId="ADAL" clId="{CBC9C13A-6F88-F54A-BD77-B2CAE8C9403B}" dt="2023-04-16T13:00:01.319" v="1387" actId="26606"/>
          <ac:cxnSpMkLst>
            <pc:docMk/>
            <pc:sldMk cId="726918835" sldId="290"/>
            <ac:cxnSpMk id="20" creationId="{15E01FA5-D766-43CA-A83D-E7CF3F04E96F}"/>
          </ac:cxnSpMkLst>
        </pc:cxnChg>
        <pc:cxnChg chg="add">
          <ac:chgData name="Russ Li" userId="d2b6ff93-de5a-4587-a757-f41c73028b54" providerId="ADAL" clId="{CBC9C13A-6F88-F54A-BD77-B2CAE8C9403B}" dt="2023-04-16T13:00:01.319" v="1387" actId="26606"/>
          <ac:cxnSpMkLst>
            <pc:docMk/>
            <pc:sldMk cId="726918835" sldId="290"/>
            <ac:cxnSpMk id="22" creationId="{811DCF04-0C7C-44FC-8246-FC8D736B1A71}"/>
          </ac:cxnSpMkLst>
        </pc:cxnChg>
      </pc:sldChg>
      <pc:sldChg chg="addSp modSp mod ord">
        <pc:chgData name="Russ Li" userId="d2b6ff93-de5a-4587-a757-f41c73028b54" providerId="ADAL" clId="{CBC9C13A-6F88-F54A-BD77-B2CAE8C9403B}" dt="2023-04-16T13:00:38.879" v="1393" actId="27614"/>
        <pc:sldMkLst>
          <pc:docMk/>
          <pc:sldMk cId="3921035146" sldId="291"/>
        </pc:sldMkLst>
        <pc:spChg chg="mod">
          <ac:chgData name="Russ Li" userId="d2b6ff93-de5a-4587-a757-f41c73028b54" providerId="ADAL" clId="{CBC9C13A-6F88-F54A-BD77-B2CAE8C9403B}" dt="2023-04-16T13:00:34.280" v="1391" actId="26606"/>
          <ac:spMkLst>
            <pc:docMk/>
            <pc:sldMk cId="3921035146" sldId="291"/>
            <ac:spMk id="2" creationId="{F6C6AC78-A1DF-BF5D-72DE-4D957C244C5D}"/>
          </ac:spMkLst>
        </pc:spChg>
        <pc:spChg chg="add">
          <ac:chgData name="Russ Li" userId="d2b6ff93-de5a-4587-a757-f41c73028b54" providerId="ADAL" clId="{CBC9C13A-6F88-F54A-BD77-B2CAE8C9403B}" dt="2023-04-16T13:00:34.280" v="1391" actId="26606"/>
          <ac:spMkLst>
            <pc:docMk/>
            <pc:sldMk cId="3921035146" sldId="291"/>
            <ac:spMk id="9" creationId="{3A8EC506-B1DA-46A1-B44D-774E68468E13}"/>
          </ac:spMkLst>
        </pc:spChg>
        <pc:spChg chg="add">
          <ac:chgData name="Russ Li" userId="d2b6ff93-de5a-4587-a757-f41c73028b54" providerId="ADAL" clId="{CBC9C13A-6F88-F54A-BD77-B2CAE8C9403B}" dt="2023-04-16T13:00:34.280" v="1391" actId="26606"/>
          <ac:spMkLst>
            <pc:docMk/>
            <pc:sldMk cId="3921035146" sldId="291"/>
            <ac:spMk id="11" creationId="{BFF30785-305E-45D7-984F-5AA93D3CA561}"/>
          </ac:spMkLst>
        </pc:spChg>
        <pc:spChg chg="add">
          <ac:chgData name="Russ Li" userId="d2b6ff93-de5a-4587-a757-f41c73028b54" providerId="ADAL" clId="{CBC9C13A-6F88-F54A-BD77-B2CAE8C9403B}" dt="2023-04-16T13:00:34.280" v="1391" actId="26606"/>
          <ac:spMkLst>
            <pc:docMk/>
            <pc:sldMk cId="3921035146" sldId="291"/>
            <ac:spMk id="15" creationId="{CA73784B-AC76-4BAD-93AF-C72D0EDFD715}"/>
          </ac:spMkLst>
        </pc:spChg>
        <pc:picChg chg="mod">
          <ac:chgData name="Russ Li" userId="d2b6ff93-de5a-4587-a757-f41c73028b54" providerId="ADAL" clId="{CBC9C13A-6F88-F54A-BD77-B2CAE8C9403B}" dt="2023-04-16T13:00:38.879" v="1393" actId="27614"/>
          <ac:picMkLst>
            <pc:docMk/>
            <pc:sldMk cId="3921035146" sldId="291"/>
            <ac:picMk id="4" creationId="{DB606511-AA74-A452-C21C-6F758095094A}"/>
          </ac:picMkLst>
        </pc:picChg>
        <pc:cxnChg chg="add">
          <ac:chgData name="Russ Li" userId="d2b6ff93-de5a-4587-a757-f41c73028b54" providerId="ADAL" clId="{CBC9C13A-6F88-F54A-BD77-B2CAE8C9403B}" dt="2023-04-16T13:00:34.280" v="1391" actId="26606"/>
          <ac:cxnSpMkLst>
            <pc:docMk/>
            <pc:sldMk cId="3921035146" sldId="291"/>
            <ac:cxnSpMk id="13" creationId="{15E01FA5-D766-43CA-A83D-E7CF3F04E96F}"/>
          </ac:cxnSpMkLst>
        </pc:cxnChg>
        <pc:cxnChg chg="add">
          <ac:chgData name="Russ Li" userId="d2b6ff93-de5a-4587-a757-f41c73028b54" providerId="ADAL" clId="{CBC9C13A-6F88-F54A-BD77-B2CAE8C9403B}" dt="2023-04-16T13:00:34.280" v="1391" actId="26606"/>
          <ac:cxnSpMkLst>
            <pc:docMk/>
            <pc:sldMk cId="3921035146" sldId="291"/>
            <ac:cxnSpMk id="17" creationId="{811DCF04-0C7C-44FC-8246-FC8D736B1A71}"/>
          </ac:cxnSpMkLst>
        </pc:cxnChg>
      </pc:sldChg>
      <pc:sldChg chg="addSp delSp modSp mod">
        <pc:chgData name="Russ Li" userId="d2b6ff93-de5a-4587-a757-f41c73028b54" providerId="ADAL" clId="{CBC9C13A-6F88-F54A-BD77-B2CAE8C9403B}" dt="2023-04-16T12:54:33.061" v="1277" actId="14100"/>
        <pc:sldMkLst>
          <pc:docMk/>
          <pc:sldMk cId="492502882" sldId="292"/>
        </pc:sldMkLst>
        <pc:graphicFrameChg chg="del">
          <ac:chgData name="Russ Li" userId="d2b6ff93-de5a-4587-a757-f41c73028b54" providerId="ADAL" clId="{CBC9C13A-6F88-F54A-BD77-B2CAE8C9403B}" dt="2023-04-16T12:54:07.392" v="1272" actId="478"/>
          <ac:graphicFrameMkLst>
            <pc:docMk/>
            <pc:sldMk cId="492502882" sldId="292"/>
            <ac:graphicFrameMk id="2" creationId="{D046C81B-48F7-0898-0166-48B602A19DD1}"/>
          </ac:graphicFrameMkLst>
        </pc:graphicFrameChg>
        <pc:graphicFrameChg chg="add mod">
          <ac:chgData name="Russ Li" userId="d2b6ff93-de5a-4587-a757-f41c73028b54" providerId="ADAL" clId="{CBC9C13A-6F88-F54A-BD77-B2CAE8C9403B}" dt="2023-04-16T12:54:07.722" v="1273"/>
          <ac:graphicFrameMkLst>
            <pc:docMk/>
            <pc:sldMk cId="492502882" sldId="292"/>
            <ac:graphicFrameMk id="3" creationId="{46888394-A77F-E11E-8490-A9E79EE59C94}"/>
          </ac:graphicFrameMkLst>
        </pc:graphicFrameChg>
        <pc:picChg chg="mod">
          <ac:chgData name="Russ Li" userId="d2b6ff93-de5a-4587-a757-f41c73028b54" providerId="ADAL" clId="{CBC9C13A-6F88-F54A-BD77-B2CAE8C9403B}" dt="2023-04-16T12:54:33.061" v="1277" actId="14100"/>
          <ac:picMkLst>
            <pc:docMk/>
            <pc:sldMk cId="492502882" sldId="292"/>
            <ac:picMk id="8" creationId="{026B9EA3-9CBE-3686-DEC1-9729377CFF5A}"/>
          </ac:picMkLst>
        </pc:picChg>
      </pc:sldChg>
      <pc:sldChg chg="addSp delSp modSp mod">
        <pc:chgData name="Russ Li" userId="d2b6ff93-de5a-4587-a757-f41c73028b54" providerId="ADAL" clId="{CBC9C13A-6F88-F54A-BD77-B2CAE8C9403B}" dt="2023-04-16T12:54:51.921" v="1280" actId="14100"/>
        <pc:sldMkLst>
          <pc:docMk/>
          <pc:sldMk cId="4163490389" sldId="293"/>
        </pc:sldMkLst>
        <pc:spChg chg="mod">
          <ac:chgData name="Russ Li" userId="d2b6ff93-de5a-4587-a757-f41c73028b54" providerId="ADAL" clId="{CBC9C13A-6F88-F54A-BD77-B2CAE8C9403B}" dt="2023-04-16T12:54:51.921" v="1280" actId="14100"/>
          <ac:spMkLst>
            <pc:docMk/>
            <pc:sldMk cId="4163490389" sldId="293"/>
            <ac:spMk id="3" creationId="{8AAE5862-87D6-2DA3-D5E8-B29160DD8479}"/>
          </ac:spMkLst>
        </pc:spChg>
        <pc:graphicFrameChg chg="add mod">
          <ac:chgData name="Russ Li" userId="d2b6ff93-de5a-4587-a757-f41c73028b54" providerId="ADAL" clId="{CBC9C13A-6F88-F54A-BD77-B2CAE8C9403B}" dt="2023-04-16T12:54:47.114" v="1279"/>
          <ac:graphicFrameMkLst>
            <pc:docMk/>
            <pc:sldMk cId="4163490389" sldId="293"/>
            <ac:graphicFrameMk id="2" creationId="{F55CC36D-3E65-AF24-9C64-73CC96366202}"/>
          </ac:graphicFrameMkLst>
        </pc:graphicFrameChg>
        <pc:graphicFrameChg chg="del">
          <ac:chgData name="Russ Li" userId="d2b6ff93-de5a-4587-a757-f41c73028b54" providerId="ADAL" clId="{CBC9C13A-6F88-F54A-BD77-B2CAE8C9403B}" dt="2023-04-16T12:54:46.267" v="1278" actId="478"/>
          <ac:graphicFrameMkLst>
            <pc:docMk/>
            <pc:sldMk cId="4163490389" sldId="293"/>
            <ac:graphicFrameMk id="5" creationId="{F5F49951-76F0-F2B5-55C2-8D5ED0BD2418}"/>
          </ac:graphicFrameMkLst>
        </pc:graphicFrameChg>
      </pc:sldChg>
      <pc:sldChg chg="addSp delSp modSp add mod">
        <pc:chgData name="Russ Li" userId="d2b6ff93-de5a-4587-a757-f41c73028b54" providerId="ADAL" clId="{CBC9C13A-6F88-F54A-BD77-B2CAE8C9403B}" dt="2023-04-16T13:17:30.755" v="1414" actId="20577"/>
        <pc:sldMkLst>
          <pc:docMk/>
          <pc:sldMk cId="3859763472" sldId="295"/>
        </pc:sldMkLst>
        <pc:spChg chg="add mod">
          <ac:chgData name="Russ Li" userId="d2b6ff93-de5a-4587-a757-f41c73028b54" providerId="ADAL" clId="{CBC9C13A-6F88-F54A-BD77-B2CAE8C9403B}" dt="2023-04-16T12:53:35.218" v="1267" actId="1076"/>
          <ac:spMkLst>
            <pc:docMk/>
            <pc:sldMk cId="3859763472" sldId="295"/>
            <ac:spMk id="2" creationId="{299249CE-D34E-BDD7-2C01-18AEE2F8D32D}"/>
          </ac:spMkLst>
        </pc:spChg>
        <pc:spChg chg="del">
          <ac:chgData name="Russ Li" userId="d2b6ff93-de5a-4587-a757-f41c73028b54" providerId="ADAL" clId="{CBC9C13A-6F88-F54A-BD77-B2CAE8C9403B}" dt="2023-04-14T15:52:10.351" v="795" actId="478"/>
          <ac:spMkLst>
            <pc:docMk/>
            <pc:sldMk cId="3859763472" sldId="295"/>
            <ac:spMk id="5" creationId="{5AC1C129-FF05-AF15-8211-CB8DEC99EBA7}"/>
          </ac:spMkLst>
        </pc:spChg>
        <pc:graphicFrameChg chg="add mod modGraphic">
          <ac:chgData name="Russ Li" userId="d2b6ff93-de5a-4587-a757-f41c73028b54" providerId="ADAL" clId="{CBC9C13A-6F88-F54A-BD77-B2CAE8C9403B}" dt="2023-04-16T13:17:30.755" v="1414" actId="20577"/>
          <ac:graphicFrameMkLst>
            <pc:docMk/>
            <pc:sldMk cId="3859763472" sldId="295"/>
            <ac:graphicFrameMk id="4" creationId="{A426EC82-D8B1-99FD-C61D-2A65F019EF5D}"/>
          </ac:graphicFrameMkLst>
        </pc:graphicFrameChg>
        <pc:graphicFrameChg chg="del">
          <ac:chgData name="Russ Li" userId="d2b6ff93-de5a-4587-a757-f41c73028b54" providerId="ADAL" clId="{CBC9C13A-6F88-F54A-BD77-B2CAE8C9403B}" dt="2023-04-14T15:52:09.437" v="794" actId="478"/>
          <ac:graphicFrameMkLst>
            <pc:docMk/>
            <pc:sldMk cId="3859763472" sldId="295"/>
            <ac:graphicFrameMk id="7" creationId="{39430C0E-21BC-D8AE-9CD4-45629D3FD2A6}"/>
          </ac:graphicFrameMkLst>
        </pc:graphicFrameChg>
        <pc:graphicFrameChg chg="mod modGraphic">
          <ac:chgData name="Russ Li" userId="d2b6ff93-de5a-4587-a757-f41c73028b54" providerId="ADAL" clId="{CBC9C13A-6F88-F54A-BD77-B2CAE8C9403B}" dt="2023-04-16T12:53:55.117" v="1271" actId="20577"/>
          <ac:graphicFrameMkLst>
            <pc:docMk/>
            <pc:sldMk cId="3859763472" sldId="295"/>
            <ac:graphicFrameMk id="10" creationId="{55C6758B-7E84-ED9A-C7FA-E273A0253A9E}"/>
          </ac:graphicFrameMkLst>
        </pc:graphicFrameChg>
      </pc:sldChg>
      <pc:sldChg chg="add del mod modShow">
        <pc:chgData name="Russ Li" userId="d2b6ff93-de5a-4587-a757-f41c73028b54" providerId="ADAL" clId="{CBC9C13A-6F88-F54A-BD77-B2CAE8C9403B}" dt="2023-04-17T05:26:58.009" v="1600" actId="2696"/>
        <pc:sldMkLst>
          <pc:docMk/>
          <pc:sldMk cId="2096359144" sldId="296"/>
        </pc:sldMkLst>
      </pc:sldChg>
      <pc:sldChg chg="addSp modSp add del mod">
        <pc:chgData name="Russ Li" userId="d2b6ff93-de5a-4587-a757-f41c73028b54" providerId="ADAL" clId="{CBC9C13A-6F88-F54A-BD77-B2CAE8C9403B}" dt="2023-04-16T12:47:47.332" v="1189" actId="2696"/>
        <pc:sldMkLst>
          <pc:docMk/>
          <pc:sldMk cId="2430380189" sldId="296"/>
        </pc:sldMkLst>
        <pc:spChg chg="add mod">
          <ac:chgData name="Russ Li" userId="d2b6ff93-de5a-4587-a757-f41c73028b54" providerId="ADAL" clId="{CBC9C13A-6F88-F54A-BD77-B2CAE8C9403B}" dt="2023-04-15T01:00:58.829" v="1188" actId="113"/>
          <ac:spMkLst>
            <pc:docMk/>
            <pc:sldMk cId="2430380189" sldId="296"/>
            <ac:spMk id="2" creationId="{906DF073-8517-3E1F-17F6-CDCF4F369A8B}"/>
          </ac:spMkLst>
        </pc:spChg>
        <pc:spChg chg="mod">
          <ac:chgData name="Russ Li" userId="d2b6ff93-de5a-4587-a757-f41c73028b54" providerId="ADAL" clId="{CBC9C13A-6F88-F54A-BD77-B2CAE8C9403B}" dt="2023-04-15T01:00:52.721" v="1186" actId="1076"/>
          <ac:spMkLst>
            <pc:docMk/>
            <pc:sldMk cId="2430380189" sldId="296"/>
            <ac:spMk id="8" creationId="{646FC2E3-A782-1B36-4057-D03F50C94D6A}"/>
          </ac:spMkLst>
        </pc:spChg>
      </pc:sldChg>
      <pc:sldChg chg="addSp delSp modSp add mod ord setBg">
        <pc:chgData name="Russ Li" userId="d2b6ff93-de5a-4587-a757-f41c73028b54" providerId="ADAL" clId="{CBC9C13A-6F88-F54A-BD77-B2CAE8C9403B}" dt="2023-04-17T05:25:45.490" v="1486" actId="20578"/>
        <pc:sldMkLst>
          <pc:docMk/>
          <pc:sldMk cId="3628607583" sldId="297"/>
        </pc:sldMkLst>
        <pc:spChg chg="mod">
          <ac:chgData name="Russ Li" userId="d2b6ff93-de5a-4587-a757-f41c73028b54" providerId="ADAL" clId="{CBC9C13A-6F88-F54A-BD77-B2CAE8C9403B}" dt="2023-04-17T05:25:16.986" v="1483" actId="20577"/>
          <ac:spMkLst>
            <pc:docMk/>
            <pc:sldMk cId="3628607583" sldId="297"/>
            <ac:spMk id="2" creationId="{59A3D843-A855-351A-3A85-B6AD4DF06464}"/>
          </ac:spMkLst>
        </pc:spChg>
        <pc:spChg chg="add del">
          <ac:chgData name="Russ Li" userId="d2b6ff93-de5a-4587-a757-f41c73028b54" providerId="ADAL" clId="{CBC9C13A-6F88-F54A-BD77-B2CAE8C9403B}" dt="2023-04-16T13:00:13.308" v="1389" actId="26606"/>
          <ac:spMkLst>
            <pc:docMk/>
            <pc:sldMk cId="3628607583" sldId="297"/>
            <ac:spMk id="8" creationId="{3A8EC506-B1DA-46A1-B44D-774E68468E13}"/>
          </ac:spMkLst>
        </pc:spChg>
        <pc:spChg chg="add del">
          <ac:chgData name="Russ Li" userId="d2b6ff93-de5a-4587-a757-f41c73028b54" providerId="ADAL" clId="{CBC9C13A-6F88-F54A-BD77-B2CAE8C9403B}" dt="2023-04-16T13:00:13.308" v="1389" actId="26606"/>
          <ac:spMkLst>
            <pc:docMk/>
            <pc:sldMk cId="3628607583" sldId="297"/>
            <ac:spMk id="10" creationId="{BFF30785-305E-45D7-984F-5AA93D3CA561}"/>
          </ac:spMkLst>
        </pc:spChg>
        <pc:spChg chg="add del">
          <ac:chgData name="Russ Li" userId="d2b6ff93-de5a-4587-a757-f41c73028b54" providerId="ADAL" clId="{CBC9C13A-6F88-F54A-BD77-B2CAE8C9403B}" dt="2023-04-16T13:00:13.308" v="1389" actId="26606"/>
          <ac:spMkLst>
            <pc:docMk/>
            <pc:sldMk cId="3628607583" sldId="297"/>
            <ac:spMk id="14" creationId="{CA73784B-AC76-4BAD-93AF-C72D0EDFD715}"/>
          </ac:spMkLst>
        </pc:spChg>
        <pc:spChg chg="add">
          <ac:chgData name="Russ Li" userId="d2b6ff93-de5a-4587-a757-f41c73028b54" providerId="ADAL" clId="{CBC9C13A-6F88-F54A-BD77-B2CAE8C9403B}" dt="2023-04-16T13:00:13.308" v="1389" actId="26606"/>
          <ac:spMkLst>
            <pc:docMk/>
            <pc:sldMk cId="3628607583" sldId="297"/>
            <ac:spMk id="21" creationId="{3A8EC506-B1DA-46A1-B44D-774E68468E13}"/>
          </ac:spMkLst>
        </pc:spChg>
        <pc:spChg chg="add">
          <ac:chgData name="Russ Li" userId="d2b6ff93-de5a-4587-a757-f41c73028b54" providerId="ADAL" clId="{CBC9C13A-6F88-F54A-BD77-B2CAE8C9403B}" dt="2023-04-16T13:00:13.308" v="1389" actId="26606"/>
          <ac:spMkLst>
            <pc:docMk/>
            <pc:sldMk cId="3628607583" sldId="297"/>
            <ac:spMk id="23" creationId="{BFF30785-305E-45D7-984F-5AA93D3CA561}"/>
          </ac:spMkLst>
        </pc:spChg>
        <pc:spChg chg="add">
          <ac:chgData name="Russ Li" userId="d2b6ff93-de5a-4587-a757-f41c73028b54" providerId="ADAL" clId="{CBC9C13A-6F88-F54A-BD77-B2CAE8C9403B}" dt="2023-04-16T13:00:13.308" v="1389" actId="26606"/>
          <ac:spMkLst>
            <pc:docMk/>
            <pc:sldMk cId="3628607583" sldId="297"/>
            <ac:spMk id="27" creationId="{CA73784B-AC76-4BAD-93AF-C72D0EDFD715}"/>
          </ac:spMkLst>
        </pc:spChg>
        <pc:picChg chg="add mod">
          <ac:chgData name="Russ Li" userId="d2b6ff93-de5a-4587-a757-f41c73028b54" providerId="ADAL" clId="{CBC9C13A-6F88-F54A-BD77-B2CAE8C9403B}" dt="2023-04-16T12:57:47.437" v="1325" actId="26606"/>
          <ac:picMkLst>
            <pc:docMk/>
            <pc:sldMk cId="3628607583" sldId="297"/>
            <ac:picMk id="3" creationId="{2855C8DB-3089-938B-D902-976A47F48A72}"/>
          </ac:picMkLst>
        </pc:picChg>
        <pc:picChg chg="del">
          <ac:chgData name="Russ Li" userId="d2b6ff93-de5a-4587-a757-f41c73028b54" providerId="ADAL" clId="{CBC9C13A-6F88-F54A-BD77-B2CAE8C9403B}" dt="2023-04-16T12:56:51.734" v="1322" actId="478"/>
          <ac:picMkLst>
            <pc:docMk/>
            <pc:sldMk cId="3628607583" sldId="297"/>
            <ac:picMk id="6" creationId="{7B59F374-D5C2-5CFF-BA9A-6C8842CA676C}"/>
          </ac:picMkLst>
        </pc:picChg>
        <pc:cxnChg chg="add del">
          <ac:chgData name="Russ Li" userId="d2b6ff93-de5a-4587-a757-f41c73028b54" providerId="ADAL" clId="{CBC9C13A-6F88-F54A-BD77-B2CAE8C9403B}" dt="2023-04-16T13:00:13.308" v="1389" actId="26606"/>
          <ac:cxnSpMkLst>
            <pc:docMk/>
            <pc:sldMk cId="3628607583" sldId="297"/>
            <ac:cxnSpMk id="12" creationId="{15E01FA5-D766-43CA-A83D-E7CF3F04E96F}"/>
          </ac:cxnSpMkLst>
        </pc:cxnChg>
        <pc:cxnChg chg="add del">
          <ac:chgData name="Russ Li" userId="d2b6ff93-de5a-4587-a757-f41c73028b54" providerId="ADAL" clId="{CBC9C13A-6F88-F54A-BD77-B2CAE8C9403B}" dt="2023-04-16T13:00:13.308" v="1389" actId="26606"/>
          <ac:cxnSpMkLst>
            <pc:docMk/>
            <pc:sldMk cId="3628607583" sldId="297"/>
            <ac:cxnSpMk id="16" creationId="{811DCF04-0C7C-44FC-8246-FC8D736B1A71}"/>
          </ac:cxnSpMkLst>
        </pc:cxnChg>
        <pc:cxnChg chg="add">
          <ac:chgData name="Russ Li" userId="d2b6ff93-de5a-4587-a757-f41c73028b54" providerId="ADAL" clId="{CBC9C13A-6F88-F54A-BD77-B2CAE8C9403B}" dt="2023-04-16T13:00:13.308" v="1389" actId="26606"/>
          <ac:cxnSpMkLst>
            <pc:docMk/>
            <pc:sldMk cId="3628607583" sldId="297"/>
            <ac:cxnSpMk id="25" creationId="{15E01FA5-D766-43CA-A83D-E7CF3F04E96F}"/>
          </ac:cxnSpMkLst>
        </pc:cxnChg>
        <pc:cxnChg chg="add">
          <ac:chgData name="Russ Li" userId="d2b6ff93-de5a-4587-a757-f41c73028b54" providerId="ADAL" clId="{CBC9C13A-6F88-F54A-BD77-B2CAE8C9403B}" dt="2023-04-16T13:00:13.308" v="1389" actId="26606"/>
          <ac:cxnSpMkLst>
            <pc:docMk/>
            <pc:sldMk cId="3628607583" sldId="297"/>
            <ac:cxnSpMk id="29" creationId="{811DCF04-0C7C-44FC-8246-FC8D736B1A7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1FB9C-02E0-4414-A27B-103D4061D86E}" type="datetimeFigureOut">
              <a:t>7/1/23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2B6FD-97A3-411F-AE72-520E831238A5}" type="slidenum">
              <a:t>‹#›</a:t>
            </a:fld>
            <a:endParaRPr lang="en-US"/>
          </a:p>
        </p:txBody>
      </p:sp>
    </p:spTree>
    <p:extLst>
      <p:ext uri="{BB962C8B-B14F-4D97-AF65-F5344CB8AC3E}">
        <p14:creationId xmlns:p14="http://schemas.microsoft.com/office/powerpoint/2010/main" val="157582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Inclusion</a:t>
            </a:r>
            <a:r>
              <a:rPr lang="en-US"/>
              <a:t>: Standard practice to include 18yrs or older – compare with other studies</a:t>
            </a:r>
          </a:p>
          <a:p>
            <a:r>
              <a:rPr lang="en-US"/>
              <a:t>Admitted to ICU &gt; 24h so we get a more representative group of patients</a:t>
            </a:r>
          </a:p>
          <a:p>
            <a:endParaRPr lang="en-US"/>
          </a:p>
          <a:p>
            <a:r>
              <a:rPr lang="en-US" b="1"/>
              <a:t>Exclusion</a:t>
            </a:r>
            <a:r>
              <a:rPr lang="en-US"/>
              <a:t>: remove other causes for administration of steroids, and maybe reduce selection bias (more severely ill patients), and also those that have key data missing. Also reduces the amount of data pre-processing, so we can get to the analysis sooner. </a:t>
            </a:r>
          </a:p>
        </p:txBody>
      </p:sp>
      <p:sp>
        <p:nvSpPr>
          <p:cNvPr id="4" name="Slide Number Placeholder 3"/>
          <p:cNvSpPr>
            <a:spLocks noGrp="1"/>
          </p:cNvSpPr>
          <p:nvPr>
            <p:ph type="sldNum" sz="quarter" idx="5"/>
          </p:nvPr>
        </p:nvSpPr>
        <p:spPr/>
        <p:txBody>
          <a:bodyPr/>
          <a:lstStyle/>
          <a:p>
            <a:fld id="{98B2B6FD-97A3-411F-AE72-520E831238A5}" type="slidenum">
              <a:rPr lang="en-SG" smtClean="0"/>
              <a:t>5</a:t>
            </a:fld>
            <a:endParaRPr lang="en-SG"/>
          </a:p>
        </p:txBody>
      </p:sp>
    </p:spTree>
    <p:extLst>
      <p:ext uri="{BB962C8B-B14F-4D97-AF65-F5344CB8AC3E}">
        <p14:creationId xmlns:p14="http://schemas.microsoft.com/office/powerpoint/2010/main" val="150573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7/1/23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90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9010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35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995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30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626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872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464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4396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2942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90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6CE7D5-CF57-46EF-B807-FDD0502418D4}" type="datetimeFigureOut">
              <a:rPr lang="en-US" smtClean="0"/>
              <a:t>7/1/23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38033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hajournals.org/doi/10.1161/JAHA.117.0081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Steroid use and mortality in sepsis patients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Analysis of the MIMIC-IV database</a:t>
            </a:r>
          </a:p>
          <a:p>
            <a:endParaRPr lang="en-US" dirty="0">
              <a:cs typeface="Calibri"/>
            </a:endParaRPr>
          </a:p>
          <a:p>
            <a:r>
              <a:rPr lang="en-US" dirty="0">
                <a:cs typeface="Calibri"/>
              </a:rPr>
              <a:t>2023-Apr</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13CB-19D4-4893-BD7F-001F42017020}"/>
              </a:ext>
            </a:extLst>
          </p:cNvPr>
          <p:cNvSpPr>
            <a:spLocks noGrp="1"/>
          </p:cNvSpPr>
          <p:nvPr>
            <p:ph type="title"/>
          </p:nvPr>
        </p:nvSpPr>
        <p:spPr/>
        <p:txBody>
          <a:bodyPr/>
          <a:lstStyle/>
          <a:p>
            <a:r>
              <a:rPr lang="en-US" b="1">
                <a:cs typeface="Calibri Light"/>
              </a:rPr>
              <a:t>Limitations of current study </a:t>
            </a:r>
            <a:r>
              <a:rPr lang="en-US">
                <a:cs typeface="Calibri Light"/>
              </a:rPr>
              <a:t>to be addressed in future work</a:t>
            </a:r>
            <a:endParaRPr lang="en-US"/>
          </a:p>
        </p:txBody>
      </p:sp>
      <p:sp>
        <p:nvSpPr>
          <p:cNvPr id="3" name="Content Placeholder 2">
            <a:extLst>
              <a:ext uri="{FF2B5EF4-FFF2-40B4-BE49-F238E27FC236}">
                <a16:creationId xmlns:a16="http://schemas.microsoft.com/office/drawing/2014/main" id="{B5DBEDA8-F572-1EE8-CAC2-080511DCF17C}"/>
              </a:ext>
            </a:extLst>
          </p:cNvPr>
          <p:cNvSpPr>
            <a:spLocks noGrp="1"/>
          </p:cNvSpPr>
          <p:nvPr>
            <p:ph idx="1"/>
          </p:nvPr>
        </p:nvSpPr>
        <p:spPr/>
        <p:txBody>
          <a:bodyPr vert="horz" lIns="91440" tIns="45720" rIns="91440" bIns="45720" rtlCol="0" anchor="t">
            <a:normAutofit/>
          </a:bodyPr>
          <a:lstStyle/>
          <a:p>
            <a:r>
              <a:rPr lang="en-US">
                <a:cs typeface="Calibri"/>
              </a:rPr>
              <a:t>As implied by difference in results after propensity matching, sepsis patients who are administered steroids are clinically worse compared to those who are not</a:t>
            </a:r>
          </a:p>
          <a:p>
            <a:pPr marL="264795" lvl="1"/>
            <a:r>
              <a:rPr lang="en-US">
                <a:cs typeface="Calibri"/>
              </a:rPr>
              <a:t>Possible that treatment group is still more clinically severe compared to non-treatment group despite propensity matching</a:t>
            </a:r>
          </a:p>
          <a:p>
            <a:endParaRPr lang="en-US">
              <a:cs typeface="Calibri"/>
            </a:endParaRPr>
          </a:p>
          <a:p>
            <a:r>
              <a:rPr lang="en-US">
                <a:cs typeface="Calibri"/>
              </a:rPr>
              <a:t>Unknown if steroids was administered to treat sepsis or due to other conditions</a:t>
            </a:r>
          </a:p>
          <a:p>
            <a:endParaRPr lang="en-US">
              <a:cs typeface="Calibri"/>
            </a:endParaRPr>
          </a:p>
          <a:p>
            <a:r>
              <a:rPr lang="en-US" b="1">
                <a:cs typeface="Calibri"/>
              </a:rPr>
              <a:t>Dose was not measured </a:t>
            </a:r>
            <a:r>
              <a:rPr lang="en-US">
                <a:cs typeface="Calibri"/>
              </a:rPr>
              <a:t>and could potentially be a hidden confounder as prior meta-analyses have found lower dose steroids to be more beneficial</a:t>
            </a:r>
          </a:p>
          <a:p>
            <a:endParaRPr lang="en-US">
              <a:cs typeface="Calibri"/>
            </a:endParaRPr>
          </a:p>
        </p:txBody>
      </p:sp>
    </p:spTree>
    <p:extLst>
      <p:ext uri="{BB962C8B-B14F-4D97-AF65-F5344CB8AC3E}">
        <p14:creationId xmlns:p14="http://schemas.microsoft.com/office/powerpoint/2010/main" val="309514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696E-EDD6-E360-589E-2E4801CEC537}"/>
              </a:ext>
            </a:extLst>
          </p:cNvPr>
          <p:cNvSpPr>
            <a:spLocks noGrp="1"/>
          </p:cNvSpPr>
          <p:nvPr>
            <p:ph type="title"/>
          </p:nvPr>
        </p:nvSpPr>
        <p:spPr/>
        <p:txBody>
          <a:bodyPr/>
          <a:lstStyle/>
          <a:p>
            <a:r>
              <a:rPr lang="en-US">
                <a:cs typeface="Calibri Light"/>
              </a:rPr>
              <a:t>Proposed future work</a:t>
            </a:r>
            <a:endParaRPr lang="en-US"/>
          </a:p>
        </p:txBody>
      </p:sp>
      <p:sp>
        <p:nvSpPr>
          <p:cNvPr id="3" name="Content Placeholder 2">
            <a:extLst>
              <a:ext uri="{FF2B5EF4-FFF2-40B4-BE49-F238E27FC236}">
                <a16:creationId xmlns:a16="http://schemas.microsoft.com/office/drawing/2014/main" id="{D6A0A0D5-F3F9-9721-A6E2-D3532DF6537B}"/>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Study results imply steroids were </a:t>
            </a:r>
            <a:r>
              <a:rPr lang="en-US" b="1" dirty="0">
                <a:cs typeface="Calibri"/>
              </a:rPr>
              <a:t>not beneficial</a:t>
            </a:r>
            <a:r>
              <a:rPr lang="en-US" dirty="0">
                <a:cs typeface="Calibri"/>
              </a:rPr>
              <a:t> sepsis patients; to identify and address biases</a:t>
            </a:r>
          </a:p>
          <a:p>
            <a:endParaRPr lang="en-US" dirty="0">
              <a:cs typeface="Calibri"/>
            </a:endParaRPr>
          </a:p>
          <a:p>
            <a:r>
              <a:rPr lang="en-US" dirty="0">
                <a:cs typeface="Calibri"/>
              </a:rPr>
              <a:t>Future studies may consider a stricter definition of sepsis that only includes patients severe enough to justify steroids administration for both the non-treatment and treatment groups</a:t>
            </a:r>
          </a:p>
          <a:p>
            <a:endParaRPr lang="en-US" dirty="0">
              <a:cs typeface="Calibri"/>
            </a:endParaRPr>
          </a:p>
          <a:p>
            <a:r>
              <a:rPr lang="en-US" dirty="0">
                <a:cs typeface="Calibri"/>
              </a:rPr>
              <a:t>Dose should be considered for sub-group analysis as well. Potentially the types of steroids and doses accepted as treatments can be reduced</a:t>
            </a:r>
          </a:p>
          <a:p>
            <a:endParaRPr lang="en-US" dirty="0">
              <a:cs typeface="Calibri"/>
            </a:endParaRPr>
          </a:p>
          <a:p>
            <a:r>
              <a:rPr lang="en-US" dirty="0">
                <a:cs typeface="Calibri"/>
              </a:rPr>
              <a:t>Ideally, the date of sepsis diagnosis should be available so that only steroids given after diagnosis are included as treatments</a:t>
            </a:r>
          </a:p>
        </p:txBody>
      </p:sp>
    </p:spTree>
    <p:extLst>
      <p:ext uri="{BB962C8B-B14F-4D97-AF65-F5344CB8AC3E}">
        <p14:creationId xmlns:p14="http://schemas.microsoft.com/office/powerpoint/2010/main" val="118113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5BA9-3749-D7DA-2905-1D2CE7B8A666}"/>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F4484320-681F-B42B-A8D3-878D47DD659A}"/>
              </a:ext>
            </a:extLst>
          </p:cNvPr>
          <p:cNvSpPr>
            <a:spLocks noGrp="1"/>
          </p:cNvSpPr>
          <p:nvPr>
            <p:ph idx="1"/>
          </p:nvPr>
        </p:nvSpPr>
        <p:spPr/>
        <p:txBody>
          <a:bodyPr vert="horz" lIns="91440" tIns="45720" rIns="91440" bIns="45720" rtlCol="0" anchor="t">
            <a:normAutofit/>
          </a:bodyPr>
          <a:lstStyle/>
          <a:p>
            <a:r>
              <a:rPr lang="en-US" dirty="0">
                <a:cs typeface="Calibri"/>
              </a:rPr>
              <a:t>This study found an increase in 28-day mortality in an inverse proportional weight model using propensity score and </a:t>
            </a:r>
            <a:r>
              <a:rPr lang="en-US" b="1" dirty="0">
                <a:cs typeface="Calibri"/>
              </a:rPr>
              <a:t>no significant difference when using a propensity matched model</a:t>
            </a:r>
          </a:p>
          <a:p>
            <a:endParaRPr lang="en-US" dirty="0">
              <a:cs typeface="Calibri"/>
            </a:endParaRPr>
          </a:p>
          <a:p>
            <a:r>
              <a:rPr lang="en-US" dirty="0">
                <a:cs typeface="Calibri"/>
              </a:rPr>
              <a:t>Comparison between propensity matched samples also did not reveal better outcomes for 28-day ICU-free days and 28-day ventilator-free days</a:t>
            </a:r>
          </a:p>
          <a:p>
            <a:pPr marL="0" indent="0">
              <a:buNone/>
            </a:pPr>
            <a:endParaRPr lang="en-US" dirty="0">
              <a:cs typeface="Calibri"/>
            </a:endParaRPr>
          </a:p>
          <a:p>
            <a:r>
              <a:rPr lang="en-US" dirty="0">
                <a:cs typeface="Calibri"/>
              </a:rPr>
              <a:t>However, biases in this study have to be addressed and future studies should be designed to control for the biases</a:t>
            </a:r>
          </a:p>
        </p:txBody>
      </p:sp>
    </p:spTree>
    <p:extLst>
      <p:ext uri="{BB962C8B-B14F-4D97-AF65-F5344CB8AC3E}">
        <p14:creationId xmlns:p14="http://schemas.microsoft.com/office/powerpoint/2010/main" val="238821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28A4-9FF5-6203-C892-5EECC1551746}"/>
              </a:ext>
            </a:extLst>
          </p:cNvPr>
          <p:cNvSpPr>
            <a:spLocks noGrp="1"/>
          </p:cNvSpPr>
          <p:nvPr>
            <p:ph type="title"/>
          </p:nvPr>
        </p:nvSpPr>
        <p:spPr/>
        <p:txBody>
          <a:bodyPr/>
          <a:lstStyle/>
          <a:p>
            <a:r>
              <a:rPr lang="en-SG"/>
              <a:t>References</a:t>
            </a:r>
          </a:p>
        </p:txBody>
      </p:sp>
      <p:sp>
        <p:nvSpPr>
          <p:cNvPr id="3" name="Content Placeholder 2">
            <a:extLst>
              <a:ext uri="{FF2B5EF4-FFF2-40B4-BE49-F238E27FC236}">
                <a16:creationId xmlns:a16="http://schemas.microsoft.com/office/drawing/2014/main" id="{9F921688-E6BC-3480-5658-86A09CAF4192}"/>
              </a:ext>
            </a:extLst>
          </p:cNvPr>
          <p:cNvSpPr>
            <a:spLocks noGrp="1"/>
          </p:cNvSpPr>
          <p:nvPr>
            <p:ph idx="1"/>
          </p:nvPr>
        </p:nvSpPr>
        <p:spPr/>
        <p:txBody>
          <a:bodyPr/>
          <a:lstStyle/>
          <a:p>
            <a:r>
              <a:rPr lang="en-SG"/>
              <a:t>Liang H, Song H, </a:t>
            </a:r>
            <a:r>
              <a:rPr lang="en-SG" err="1"/>
              <a:t>Zhai</a:t>
            </a:r>
            <a:r>
              <a:rPr lang="en-SG"/>
              <a:t> R, Song G, Li H, Ding X, Kan Q and Sun T (2021) Corticosteroids for Treating Sepsis in Adult Patients: A Systematic Review and Meta-Analysis. Front. Immunol. 12:709155. </a:t>
            </a:r>
            <a:r>
              <a:rPr lang="en-SG" err="1"/>
              <a:t>doi</a:t>
            </a:r>
            <a:r>
              <a:rPr lang="en-SG"/>
              <a:t>: 10.3389/fimmu.2021.709155 </a:t>
            </a:r>
          </a:p>
          <a:p>
            <a:r>
              <a:rPr lang="en-SG"/>
              <a:t>Fang, F., Zhang, Y., Tang, J., Lunsford, L. D., Li, T., Tang, R., He, J., Xu, P., </a:t>
            </a:r>
            <a:r>
              <a:rPr lang="en-SG" err="1"/>
              <a:t>Faramand</a:t>
            </a:r>
            <a:r>
              <a:rPr lang="en-SG"/>
              <a:t>, A., Xu, J., &amp;amp; You, C. (2019). Association of corticosteroid treatment with outcomes in adult patients with sepsis. JAMA Internal Medicine, 179(2), 213. https://doi.org/10.1001/jamainternmed.2018.5849 </a:t>
            </a:r>
          </a:p>
          <a:p>
            <a:r>
              <a:rPr lang="en-SG" err="1"/>
              <a:t>Rochwerg</a:t>
            </a:r>
            <a:r>
              <a:rPr lang="en-SG"/>
              <a:t>, B., </a:t>
            </a:r>
            <a:r>
              <a:rPr lang="en-SG" err="1"/>
              <a:t>Oczkowski</a:t>
            </a:r>
            <a:r>
              <a:rPr lang="en-SG"/>
              <a:t>, S. J., </a:t>
            </a:r>
            <a:r>
              <a:rPr lang="en-SG" err="1"/>
              <a:t>Siemieniuk</a:t>
            </a:r>
            <a:r>
              <a:rPr lang="en-SG"/>
              <a:t>, R. A., </a:t>
            </a:r>
            <a:r>
              <a:rPr lang="en-SG" err="1"/>
              <a:t>Agoritsas</a:t>
            </a:r>
            <a:r>
              <a:rPr lang="en-SG"/>
              <a:t>, T., </a:t>
            </a:r>
            <a:r>
              <a:rPr lang="en-SG" err="1"/>
              <a:t>Belley</a:t>
            </a:r>
            <a:r>
              <a:rPr lang="en-SG"/>
              <a:t>-Cote, E., </a:t>
            </a:r>
            <a:r>
              <a:rPr lang="en-SG" err="1"/>
              <a:t>D’Aragon</a:t>
            </a:r>
            <a:r>
              <a:rPr lang="en-SG"/>
              <a:t>, F., ... &amp; </a:t>
            </a:r>
            <a:r>
              <a:rPr lang="en-SG" err="1"/>
              <a:t>Guyatt</a:t>
            </a:r>
            <a:r>
              <a:rPr lang="en-SG"/>
              <a:t>, G. (2018). Corticosteroids in sepsis: an updated systematic review and meta-analysis. Critical care medicine, 46(9), 1411-1420. </a:t>
            </a:r>
          </a:p>
        </p:txBody>
      </p:sp>
    </p:spTree>
    <p:extLst>
      <p:ext uri="{BB962C8B-B14F-4D97-AF65-F5344CB8AC3E}">
        <p14:creationId xmlns:p14="http://schemas.microsoft.com/office/powerpoint/2010/main" val="345806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D16D-42BB-18EE-1091-4D9473E64645}"/>
              </a:ext>
            </a:extLst>
          </p:cNvPr>
          <p:cNvSpPr>
            <a:spLocks noGrp="1"/>
          </p:cNvSpPr>
          <p:nvPr>
            <p:ph type="title"/>
          </p:nvPr>
        </p:nvSpPr>
        <p:spPr/>
        <p:txBody>
          <a:bodyPr/>
          <a:lstStyle/>
          <a:p>
            <a:r>
              <a:rPr lang="en-US"/>
              <a:t>Supplementary</a:t>
            </a:r>
          </a:p>
        </p:txBody>
      </p:sp>
      <p:sp>
        <p:nvSpPr>
          <p:cNvPr id="3" name="Content Placeholder 2">
            <a:extLst>
              <a:ext uri="{FF2B5EF4-FFF2-40B4-BE49-F238E27FC236}">
                <a16:creationId xmlns:a16="http://schemas.microsoft.com/office/drawing/2014/main" id="{8B7F1067-1937-8A23-A411-487B673B3574}"/>
              </a:ext>
            </a:extLst>
          </p:cNvPr>
          <p:cNvSpPr>
            <a:spLocks noGrp="1"/>
          </p:cNvSpPr>
          <p:nvPr>
            <p:ph idx="1"/>
          </p:nvPr>
        </p:nvSpPr>
        <p:spPr/>
        <p:txBody>
          <a:bodyPr/>
          <a:lstStyle/>
          <a:p>
            <a:r>
              <a:rPr lang="en-US" dirty="0"/>
              <a:t>Statistical models used in current study</a:t>
            </a:r>
          </a:p>
          <a:p>
            <a:r>
              <a:rPr lang="en-US" dirty="0"/>
              <a:t>Top 30 covariates based on feature </a:t>
            </a:r>
            <a:r>
              <a:rPr lang="en-US" dirty="0" err="1"/>
              <a:t>importances</a:t>
            </a:r>
            <a:r>
              <a:rPr lang="en-US" dirty="0"/>
              <a:t> using a GBC model</a:t>
            </a:r>
          </a:p>
          <a:p>
            <a:r>
              <a:rPr lang="en-US" dirty="0"/>
              <a:t>GBM model evaluation and hyperparameter tuning</a:t>
            </a:r>
          </a:p>
          <a:p>
            <a:r>
              <a:rPr lang="en-US" dirty="0"/>
              <a:t>Basic demographics of final and matched cohort (top 30 covariates)</a:t>
            </a:r>
          </a:p>
          <a:p>
            <a:r>
              <a:rPr lang="en-US" dirty="0"/>
              <a:t>SOFA score distribution of final and matched cohorts</a:t>
            </a:r>
          </a:p>
          <a:p>
            <a:r>
              <a:rPr lang="en-US" dirty="0"/>
              <a:t>Prior meta-analyses</a:t>
            </a:r>
          </a:p>
        </p:txBody>
      </p:sp>
    </p:spTree>
    <p:extLst>
      <p:ext uri="{BB962C8B-B14F-4D97-AF65-F5344CB8AC3E}">
        <p14:creationId xmlns:p14="http://schemas.microsoft.com/office/powerpoint/2010/main" val="312582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3D843-A855-351A-3A85-B6AD4DF06464}"/>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Feature importance from GBM</a:t>
            </a:r>
          </a:p>
        </p:txBody>
      </p:sp>
      <p:cxnSp>
        <p:nvCxnSpPr>
          <p:cNvPr id="19" name="Straight Connector 1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3">
            <a:extLst>
              <a:ext uri="{FF2B5EF4-FFF2-40B4-BE49-F238E27FC236}">
                <a16:creationId xmlns:a16="http://schemas.microsoft.com/office/drawing/2014/main" id="{8C5559E7-3714-9D09-4583-A0AAD6B86B71}"/>
              </a:ext>
            </a:extLst>
          </p:cNvPr>
          <p:cNvPicPr>
            <a:picLocks noChangeAspect="1"/>
          </p:cNvPicPr>
          <p:nvPr/>
        </p:nvPicPr>
        <p:blipFill>
          <a:blip r:embed="rId2"/>
          <a:stretch>
            <a:fillRect/>
          </a:stretch>
        </p:blipFill>
        <p:spPr>
          <a:xfrm>
            <a:off x="5369833" y="640080"/>
            <a:ext cx="5467238" cy="5578816"/>
          </a:xfrm>
          <a:prstGeom prst="rect">
            <a:avLst/>
          </a:prstGeom>
        </p:spPr>
      </p:pic>
    </p:spTree>
    <p:extLst>
      <p:ext uri="{BB962C8B-B14F-4D97-AF65-F5344CB8AC3E}">
        <p14:creationId xmlns:p14="http://schemas.microsoft.com/office/powerpoint/2010/main" val="2775644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3">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3D843-A855-351A-3A85-B6AD4DF06464}"/>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GBM model evaluation</a:t>
            </a:r>
          </a:p>
        </p:txBody>
      </p:sp>
      <p:cxnSp>
        <p:nvCxnSpPr>
          <p:cNvPr id="22" name="Straight Connector 15">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8FF8D80-97B1-9B1E-5D91-73B3CC3F7D52}"/>
              </a:ext>
            </a:extLst>
          </p:cNvPr>
          <p:cNvPicPr>
            <a:picLocks noChangeAspect="1"/>
          </p:cNvPicPr>
          <p:nvPr/>
        </p:nvPicPr>
        <p:blipFill>
          <a:blip r:embed="rId2"/>
          <a:stretch>
            <a:fillRect/>
          </a:stretch>
        </p:blipFill>
        <p:spPr>
          <a:xfrm>
            <a:off x="5704562" y="640080"/>
            <a:ext cx="4797780" cy="5578816"/>
          </a:xfrm>
          <a:prstGeom prst="rect">
            <a:avLst/>
          </a:prstGeom>
        </p:spPr>
      </p:pic>
    </p:spTree>
    <p:extLst>
      <p:ext uri="{BB962C8B-B14F-4D97-AF65-F5344CB8AC3E}">
        <p14:creationId xmlns:p14="http://schemas.microsoft.com/office/powerpoint/2010/main" val="72691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6AC78-A1DF-BF5D-72DE-4D957C244C5D}"/>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100" kern="1200" cap="all" spc="200" baseline="0">
                <a:solidFill>
                  <a:schemeClr val="tx1">
                    <a:lumMod val="95000"/>
                    <a:lumOff val="5000"/>
                  </a:schemeClr>
                </a:solidFill>
                <a:latin typeface="+mj-lt"/>
                <a:ea typeface="+mj-ea"/>
                <a:cs typeface="+mj-cs"/>
              </a:rPr>
              <a:t>GBM model hyperparameter tuning</a:t>
            </a:r>
          </a:p>
        </p:txBody>
      </p:sp>
      <p:cxnSp>
        <p:nvCxnSpPr>
          <p:cNvPr id="17" name="Straight Connector 1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DB606511-AA74-A452-C21C-6F758095094A}"/>
              </a:ext>
            </a:extLst>
          </p:cNvPr>
          <p:cNvPicPr>
            <a:picLocks noChangeAspect="1"/>
          </p:cNvPicPr>
          <p:nvPr/>
        </p:nvPicPr>
        <p:blipFill>
          <a:blip r:embed="rId2"/>
          <a:stretch>
            <a:fillRect/>
          </a:stretch>
        </p:blipFill>
        <p:spPr>
          <a:xfrm>
            <a:off x="4654984" y="1489726"/>
            <a:ext cx="6896936" cy="3879524"/>
          </a:xfrm>
          <a:prstGeom prst="rect">
            <a:avLst/>
          </a:prstGeom>
        </p:spPr>
      </p:pic>
    </p:spTree>
    <p:extLst>
      <p:ext uri="{BB962C8B-B14F-4D97-AF65-F5344CB8AC3E}">
        <p14:creationId xmlns:p14="http://schemas.microsoft.com/office/powerpoint/2010/main" val="392103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D065C-AB12-DDA3-251D-ABDD84432E71}"/>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Basic demographics</a:t>
            </a:r>
          </a:p>
        </p:txBody>
      </p:sp>
      <p:cxnSp>
        <p:nvCxnSpPr>
          <p:cNvPr id="16" name="Straight Connector 15">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A2CF3767-0D63-6B91-2DDE-8D530155296E}"/>
              </a:ext>
            </a:extLst>
          </p:cNvPr>
          <p:cNvPicPr>
            <a:picLocks noChangeAspect="1"/>
          </p:cNvPicPr>
          <p:nvPr/>
        </p:nvPicPr>
        <p:blipFill>
          <a:blip r:embed="rId2"/>
          <a:stretch>
            <a:fillRect/>
          </a:stretch>
        </p:blipFill>
        <p:spPr>
          <a:xfrm>
            <a:off x="4654984" y="886244"/>
            <a:ext cx="6896936" cy="5086488"/>
          </a:xfrm>
          <a:prstGeom prst="rect">
            <a:avLst/>
          </a:prstGeom>
        </p:spPr>
      </p:pic>
    </p:spTree>
    <p:extLst>
      <p:ext uri="{BB962C8B-B14F-4D97-AF65-F5344CB8AC3E}">
        <p14:creationId xmlns:p14="http://schemas.microsoft.com/office/powerpoint/2010/main" val="1282085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3D843-A855-351A-3A85-B6AD4DF06464}"/>
              </a:ext>
            </a:extLst>
          </p:cNvPr>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2400" kern="1200" cap="all" spc="200" baseline="0" dirty="0">
                <a:solidFill>
                  <a:schemeClr val="tx1">
                    <a:lumMod val="95000"/>
                    <a:lumOff val="5000"/>
                  </a:schemeClr>
                </a:solidFill>
                <a:latin typeface="+mj-lt"/>
                <a:ea typeface="+mj-ea"/>
                <a:cs typeface="+mj-cs"/>
              </a:rPr>
              <a:t>COHORT by SOFA SCORE</a:t>
            </a:r>
            <a:br>
              <a:rPr lang="en-US" sz="2400" kern="1200" cap="all" spc="200" baseline="0" dirty="0">
                <a:solidFill>
                  <a:schemeClr val="tx1">
                    <a:lumMod val="95000"/>
                    <a:lumOff val="5000"/>
                  </a:schemeClr>
                </a:solidFill>
                <a:latin typeface="+mj-lt"/>
                <a:ea typeface="+mj-ea"/>
                <a:cs typeface="+mj-cs"/>
              </a:rPr>
            </a:br>
            <a:br>
              <a:rPr lang="en-US" sz="2400" kern="1200" cap="all" spc="200" baseline="0" dirty="0">
                <a:solidFill>
                  <a:schemeClr val="tx1">
                    <a:lumMod val="95000"/>
                    <a:lumOff val="5000"/>
                  </a:schemeClr>
                </a:solidFill>
                <a:latin typeface="+mj-lt"/>
                <a:ea typeface="+mj-ea"/>
                <a:cs typeface="+mj-cs"/>
              </a:rPr>
            </a:br>
            <a:br>
              <a:rPr lang="en-US" sz="2400" b="1" i="0" kern="1200" cap="all" spc="200" baseline="0" dirty="0">
                <a:solidFill>
                  <a:schemeClr val="tx1">
                    <a:lumMod val="95000"/>
                    <a:lumOff val="5000"/>
                  </a:schemeClr>
                </a:solidFill>
                <a:effectLst/>
                <a:latin typeface="+mj-lt"/>
                <a:ea typeface="+mj-ea"/>
                <a:cs typeface="+mj-cs"/>
              </a:rPr>
            </a:br>
            <a:r>
              <a:rPr lang="en-US" sz="2400" b="0" i="0" kern="1200" cap="all" spc="200" baseline="0" dirty="0">
                <a:solidFill>
                  <a:schemeClr val="tx1">
                    <a:lumMod val="95000"/>
                    <a:lumOff val="5000"/>
                  </a:schemeClr>
                </a:solidFill>
                <a:effectLst/>
                <a:latin typeface="+mj-lt"/>
                <a:ea typeface="+mj-ea"/>
                <a:cs typeface="+mj-cs"/>
              </a:rPr>
              <a:t>severe: </a:t>
            </a:r>
            <a:r>
              <a:rPr lang="en-US" sz="2400" b="0" i="0" kern="1200" cap="all" spc="200" baseline="0" dirty="0" err="1">
                <a:solidFill>
                  <a:schemeClr val="tx1">
                    <a:lumMod val="95000"/>
                    <a:lumOff val="5000"/>
                  </a:schemeClr>
                </a:solidFill>
                <a:effectLst/>
                <a:latin typeface="+mj-lt"/>
                <a:ea typeface="+mj-ea"/>
                <a:cs typeface="+mj-cs"/>
              </a:rPr>
              <a:t>sofa_score</a:t>
            </a:r>
            <a:r>
              <a:rPr lang="en-US" sz="2400" b="0" i="0" kern="1200" cap="all" spc="200" baseline="0" dirty="0">
                <a:solidFill>
                  <a:schemeClr val="tx1">
                    <a:lumMod val="95000"/>
                    <a:lumOff val="5000"/>
                  </a:schemeClr>
                </a:solidFill>
                <a:effectLst/>
                <a:latin typeface="+mj-lt"/>
                <a:ea typeface="+mj-ea"/>
                <a:cs typeface="+mj-cs"/>
              </a:rPr>
              <a:t> </a:t>
            </a:r>
            <a:r>
              <a:rPr lang="en-US" sz="2400" b="0" i="0" u="none" strike="noStrike" kern="1200" cap="all" spc="200" baseline="0" dirty="0">
                <a:solidFill>
                  <a:schemeClr val="tx1">
                    <a:lumMod val="95000"/>
                    <a:lumOff val="5000"/>
                  </a:schemeClr>
                </a:solidFill>
                <a:effectLst/>
                <a:latin typeface="+mj-lt"/>
                <a:ea typeface="+mj-ea"/>
                <a:cs typeface="+mj-cs"/>
              </a:rPr>
              <a:t>≥5</a:t>
            </a:r>
            <a:br>
              <a:rPr lang="en-US" sz="2400" b="0" i="0" kern="1200" cap="all" spc="200" baseline="0" dirty="0">
                <a:solidFill>
                  <a:schemeClr val="tx1">
                    <a:lumMod val="95000"/>
                    <a:lumOff val="5000"/>
                  </a:schemeClr>
                </a:solidFill>
                <a:effectLst/>
                <a:latin typeface="+mj-lt"/>
                <a:ea typeface="+mj-ea"/>
                <a:cs typeface="+mj-cs"/>
              </a:rPr>
            </a:br>
            <a:r>
              <a:rPr lang="en-US" sz="2400" b="0" i="0" kern="1200" cap="all" spc="200" baseline="0" dirty="0">
                <a:solidFill>
                  <a:schemeClr val="tx1">
                    <a:lumMod val="95000"/>
                    <a:lumOff val="5000"/>
                  </a:schemeClr>
                </a:solidFill>
                <a:effectLst/>
                <a:latin typeface="+mj-lt"/>
                <a:ea typeface="+mj-ea"/>
                <a:cs typeface="+mj-cs"/>
              </a:rPr>
              <a:t>non-severe = </a:t>
            </a:r>
            <a:r>
              <a:rPr lang="en-US" sz="2400" b="0" i="0" kern="1200" cap="all" spc="200" baseline="0" dirty="0" err="1">
                <a:solidFill>
                  <a:schemeClr val="tx1">
                    <a:lumMod val="95000"/>
                    <a:lumOff val="5000"/>
                  </a:schemeClr>
                </a:solidFill>
                <a:effectLst/>
                <a:latin typeface="+mj-lt"/>
                <a:ea typeface="+mj-ea"/>
                <a:cs typeface="+mj-cs"/>
              </a:rPr>
              <a:t>sofa_score</a:t>
            </a:r>
            <a:r>
              <a:rPr lang="en-US" sz="2400" b="0" i="0" kern="1200" cap="all" spc="200" baseline="0" dirty="0">
                <a:solidFill>
                  <a:schemeClr val="tx1">
                    <a:lumMod val="95000"/>
                    <a:lumOff val="5000"/>
                  </a:schemeClr>
                </a:solidFill>
                <a:effectLst/>
                <a:latin typeface="+mj-lt"/>
                <a:ea typeface="+mj-ea"/>
                <a:cs typeface="+mj-cs"/>
              </a:rPr>
              <a:t> </a:t>
            </a:r>
            <a:r>
              <a:rPr lang="en-US" sz="2400" b="0" i="0" u="none" strike="noStrike" kern="1200" cap="all" spc="200" baseline="0" dirty="0">
                <a:solidFill>
                  <a:schemeClr val="tx1">
                    <a:lumMod val="95000"/>
                    <a:lumOff val="5000"/>
                  </a:schemeClr>
                </a:solidFill>
                <a:effectLst/>
                <a:latin typeface="+mj-lt"/>
                <a:ea typeface="+mj-ea"/>
                <a:cs typeface="+mj-cs"/>
              </a:rPr>
              <a:t>≤4≤4</a:t>
            </a:r>
            <a:br>
              <a:rPr lang="en-US" sz="2400" b="0" i="0" kern="1200" cap="all" spc="200" baseline="0" dirty="0">
                <a:solidFill>
                  <a:schemeClr val="tx1">
                    <a:lumMod val="95000"/>
                    <a:lumOff val="5000"/>
                  </a:schemeClr>
                </a:solidFill>
                <a:effectLst/>
                <a:latin typeface="+mj-lt"/>
                <a:ea typeface="+mj-ea"/>
                <a:cs typeface="+mj-cs"/>
              </a:rPr>
            </a:br>
            <a:br>
              <a:rPr lang="en-US" sz="2400" b="0" i="0" kern="1200" cap="all" spc="200" baseline="0" dirty="0">
                <a:solidFill>
                  <a:schemeClr val="tx1">
                    <a:lumMod val="95000"/>
                    <a:lumOff val="5000"/>
                  </a:schemeClr>
                </a:solidFill>
                <a:effectLst/>
                <a:latin typeface="+mj-lt"/>
                <a:ea typeface="+mj-ea"/>
                <a:cs typeface="+mj-cs"/>
              </a:rPr>
            </a:br>
            <a:r>
              <a:rPr lang="en-US" sz="2400" b="0" i="0" kern="1200" cap="all" spc="200" baseline="0" dirty="0">
                <a:solidFill>
                  <a:schemeClr val="tx1">
                    <a:lumMod val="95000"/>
                    <a:lumOff val="5000"/>
                  </a:schemeClr>
                </a:solidFill>
                <a:effectLst/>
                <a:latin typeface="+mj-lt"/>
                <a:ea typeface="+mj-ea"/>
                <a:cs typeface="+mj-cs"/>
              </a:rPr>
              <a:t>ref </a:t>
            </a:r>
            <a:r>
              <a:rPr lang="en-US" sz="2400" b="0" i="0" u="sng" kern="1200" cap="all" spc="200" baseline="0" dirty="0">
                <a:solidFill>
                  <a:schemeClr val="tx1">
                    <a:lumMod val="95000"/>
                    <a:lumOff val="5000"/>
                  </a:schemeClr>
                </a:solidFill>
                <a:effectLst/>
                <a:latin typeface="+mj-lt"/>
                <a:ea typeface="+mj-ea"/>
                <a:cs typeface="+mj-cs"/>
                <a:hlinkClick r:id="rId2"/>
              </a:rPr>
              <a:t>https://www.ahajournals.org/doi/10.1161/JAHA.117.008169</a:t>
            </a:r>
            <a:endParaRPr lang="en-US" sz="2400" kern="1200" cap="all" spc="200" baseline="0" dirty="0">
              <a:solidFill>
                <a:schemeClr val="tx1">
                  <a:lumMod val="95000"/>
                  <a:lumOff val="5000"/>
                </a:schemeClr>
              </a:solidFill>
              <a:latin typeface="+mj-lt"/>
              <a:ea typeface="+mj-ea"/>
              <a:cs typeface="+mj-cs"/>
            </a:endParaRPr>
          </a:p>
        </p:txBody>
      </p:sp>
      <p:cxnSp>
        <p:nvCxnSpPr>
          <p:cNvPr id="29" name="Straight Connector 2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855C8DB-3089-938B-D902-976A47F48A72}"/>
              </a:ext>
            </a:extLst>
          </p:cNvPr>
          <p:cNvPicPr>
            <a:picLocks noChangeAspect="1"/>
          </p:cNvPicPr>
          <p:nvPr/>
        </p:nvPicPr>
        <p:blipFill>
          <a:blip r:embed="rId3"/>
          <a:stretch>
            <a:fillRect/>
          </a:stretch>
        </p:blipFill>
        <p:spPr>
          <a:xfrm>
            <a:off x="4654984" y="1179363"/>
            <a:ext cx="6896936" cy="4500249"/>
          </a:xfrm>
          <a:prstGeom prst="rect">
            <a:avLst/>
          </a:prstGeom>
        </p:spPr>
      </p:pic>
    </p:spTree>
    <p:extLst>
      <p:ext uri="{BB962C8B-B14F-4D97-AF65-F5344CB8AC3E}">
        <p14:creationId xmlns:p14="http://schemas.microsoft.com/office/powerpoint/2010/main" val="362860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065C-AB12-DDA3-251D-ABDD84432E71}"/>
              </a:ext>
            </a:extLst>
          </p:cNvPr>
          <p:cNvSpPr>
            <a:spLocks noGrp="1"/>
          </p:cNvSpPr>
          <p:nvPr>
            <p:ph type="title"/>
          </p:nvPr>
        </p:nvSpPr>
        <p:spPr/>
        <p:txBody>
          <a:bodyPr>
            <a:normAutofit fontScale="90000"/>
          </a:bodyPr>
          <a:lstStyle/>
          <a:p>
            <a:r>
              <a:rPr lang="en-US">
                <a:cs typeface="Calibri Light"/>
              </a:rPr>
              <a:t>Introduction – </a:t>
            </a:r>
            <a:r>
              <a:rPr lang="en-US" b="1">
                <a:cs typeface="Calibri Light"/>
              </a:rPr>
              <a:t>Augmenting Sepsis treatment with Steroids</a:t>
            </a:r>
            <a:r>
              <a:rPr lang="en-US">
                <a:cs typeface="Calibri Light"/>
              </a:rPr>
              <a:t> is widely practiced</a:t>
            </a:r>
            <a:endParaRPr lang="en-US"/>
          </a:p>
        </p:txBody>
      </p:sp>
      <p:sp>
        <p:nvSpPr>
          <p:cNvPr id="3" name="Content Placeholder 2">
            <a:extLst>
              <a:ext uri="{FF2B5EF4-FFF2-40B4-BE49-F238E27FC236}">
                <a16:creationId xmlns:a16="http://schemas.microsoft.com/office/drawing/2014/main" id="{3C54BDC0-84B4-6B7A-8ADB-CAD69BD59BA6}"/>
              </a:ext>
            </a:extLst>
          </p:cNvPr>
          <p:cNvSpPr>
            <a:spLocks noGrp="1"/>
          </p:cNvSpPr>
          <p:nvPr>
            <p:ph idx="1"/>
          </p:nvPr>
        </p:nvSpPr>
        <p:spPr/>
        <p:txBody>
          <a:bodyPr vert="horz" lIns="91440" tIns="45720" rIns="91440" bIns="45720" rtlCol="0" anchor="t">
            <a:normAutofit/>
          </a:bodyPr>
          <a:lstStyle/>
          <a:p>
            <a:r>
              <a:rPr lang="en-US">
                <a:cs typeface="Calibri"/>
              </a:rPr>
              <a:t>Sepsis is defined as a </a:t>
            </a:r>
            <a:r>
              <a:rPr lang="en-US" b="1">
                <a:cs typeface="Calibri"/>
              </a:rPr>
              <a:t>life-threatening organ dysfunction </a:t>
            </a:r>
            <a:r>
              <a:rPr lang="en-US">
                <a:cs typeface="Calibri"/>
              </a:rPr>
              <a:t>caused by a dysregulated response to infection </a:t>
            </a:r>
          </a:p>
          <a:p>
            <a:r>
              <a:rPr lang="en-US">
                <a:cs typeface="Calibri"/>
              </a:rPr>
              <a:t>The mainstay of treatment is IV antibiotics, although other supportive measures such as hemodynamic management (with fluids and vasopressors), oxygen therapy (including mechanical ventilation) are also important</a:t>
            </a:r>
          </a:p>
          <a:p>
            <a:r>
              <a:rPr lang="en-US">
                <a:cs typeface="Calibri"/>
              </a:rPr>
              <a:t>Steroids may be used in some patients due to their anti-inflammatory properties</a:t>
            </a:r>
          </a:p>
          <a:p>
            <a:r>
              <a:rPr lang="en-US">
                <a:cs typeface="Calibri"/>
              </a:rPr>
              <a:t>Some meta-analysis have shown positive mortality outcomes of steroid use in sepsis patients, while there are some which have shown no effect. </a:t>
            </a:r>
            <a:r>
              <a:rPr lang="en-US" b="1">
                <a:cs typeface="Calibri"/>
              </a:rPr>
              <a:t>Nevertheless, many of these studies have significant heterogeneity.</a:t>
            </a:r>
          </a:p>
        </p:txBody>
      </p:sp>
    </p:spTree>
    <p:extLst>
      <p:ext uri="{BB962C8B-B14F-4D97-AF65-F5344CB8AC3E}">
        <p14:creationId xmlns:p14="http://schemas.microsoft.com/office/powerpoint/2010/main" val="262557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D2EC-9E09-3C20-4C82-A5960F7BBE25}"/>
              </a:ext>
            </a:extLst>
          </p:cNvPr>
          <p:cNvSpPr>
            <a:spLocks noGrp="1"/>
          </p:cNvSpPr>
          <p:nvPr>
            <p:ph type="title"/>
          </p:nvPr>
        </p:nvSpPr>
        <p:spPr/>
        <p:txBody>
          <a:bodyPr/>
          <a:lstStyle/>
          <a:p>
            <a:r>
              <a:rPr lang="en-US">
                <a:cs typeface="Calibri Light"/>
              </a:rPr>
              <a:t>Prior meta-analyses on subject</a:t>
            </a:r>
            <a:endParaRPr lang="en-US"/>
          </a:p>
        </p:txBody>
      </p:sp>
      <p:sp>
        <p:nvSpPr>
          <p:cNvPr id="3" name="Content Placeholder 2">
            <a:extLst>
              <a:ext uri="{FF2B5EF4-FFF2-40B4-BE49-F238E27FC236}">
                <a16:creationId xmlns:a16="http://schemas.microsoft.com/office/drawing/2014/main" id="{3DE4E389-1911-DACB-AA17-7D41F650D400}"/>
              </a:ext>
            </a:extLst>
          </p:cNvPr>
          <p:cNvSpPr>
            <a:spLocks noGrp="1"/>
          </p:cNvSpPr>
          <p:nvPr>
            <p:ph idx="1"/>
          </p:nvPr>
        </p:nvSpPr>
        <p:spPr/>
        <p:txBody>
          <a:bodyPr vert="horz" lIns="91440" tIns="45720" rIns="91440" bIns="45720" rtlCol="0" anchor="t">
            <a:normAutofit lnSpcReduction="10000"/>
          </a:bodyPr>
          <a:lstStyle/>
          <a:p>
            <a:r>
              <a:rPr lang="en-US">
                <a:cs typeface="Calibri"/>
              </a:rPr>
              <a:t>Fang et al (2018) studied 37 RCTs and found significant reduction in 28-day mortality, ICU mortality, and in-hospital mortality for sepsis patients treated with steroids</a:t>
            </a:r>
          </a:p>
          <a:p>
            <a:pPr lvl="1"/>
            <a:r>
              <a:rPr lang="en-US">
                <a:cs typeface="Calibri"/>
              </a:rPr>
              <a:t>No significant difference was detected for 90-day mortality or for high-dose corticosteroids</a:t>
            </a:r>
          </a:p>
          <a:p>
            <a:endParaRPr lang="en-US">
              <a:cs typeface="Calibri"/>
            </a:endParaRPr>
          </a:p>
          <a:p>
            <a:r>
              <a:rPr lang="en-US">
                <a:cs typeface="Calibri"/>
              </a:rPr>
              <a:t>Liang et al (2021) studied 50 RCTs and found no significant difference in 28-day mortality but significant reduction in in-hospital mortality and ICU mortality with steroids treatment</a:t>
            </a:r>
          </a:p>
          <a:p>
            <a:endParaRPr lang="en-US">
              <a:cs typeface="Calibri"/>
            </a:endParaRPr>
          </a:p>
          <a:p>
            <a:r>
              <a:rPr lang="en-US" err="1">
                <a:cs typeface="Calibri"/>
              </a:rPr>
              <a:t>Rochwerg</a:t>
            </a:r>
            <a:r>
              <a:rPr lang="en-US">
                <a:cs typeface="Calibri"/>
              </a:rPr>
              <a:t> et al (2018) studied 42 RCTs and found no significant reduction in mortality, ICU length of stay, or hospital length of stay</a:t>
            </a:r>
          </a:p>
        </p:txBody>
      </p:sp>
    </p:spTree>
    <p:extLst>
      <p:ext uri="{BB962C8B-B14F-4D97-AF65-F5344CB8AC3E}">
        <p14:creationId xmlns:p14="http://schemas.microsoft.com/office/powerpoint/2010/main" val="309170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C14E-9CC7-4861-0B76-15DC8B4E8CD0}"/>
              </a:ext>
            </a:extLst>
          </p:cNvPr>
          <p:cNvSpPr>
            <a:spLocks noGrp="1"/>
          </p:cNvSpPr>
          <p:nvPr>
            <p:ph type="title"/>
          </p:nvPr>
        </p:nvSpPr>
        <p:spPr/>
        <p:txBody>
          <a:bodyPr>
            <a:normAutofit/>
          </a:bodyPr>
          <a:lstStyle/>
          <a:p>
            <a:r>
              <a:rPr lang="en-US" sz="4000" b="1">
                <a:cs typeface="Calibri Light"/>
              </a:rPr>
              <a:t>Mixed consensus from prior Meta-Analyses </a:t>
            </a:r>
            <a:r>
              <a:rPr lang="en-US" sz="4000">
                <a:cs typeface="Calibri Light"/>
              </a:rPr>
              <a:t>on Sepsis Patients Treated with Steroids</a:t>
            </a:r>
            <a:endParaRPr lang="en-US" sz="4000"/>
          </a:p>
        </p:txBody>
      </p:sp>
      <p:graphicFrame>
        <p:nvGraphicFramePr>
          <p:cNvPr id="4" name="Table 4">
            <a:extLst>
              <a:ext uri="{FF2B5EF4-FFF2-40B4-BE49-F238E27FC236}">
                <a16:creationId xmlns:a16="http://schemas.microsoft.com/office/drawing/2014/main" id="{DE893151-E730-F8FD-4007-146211F36ECD}"/>
              </a:ext>
            </a:extLst>
          </p:cNvPr>
          <p:cNvGraphicFramePr>
            <a:graphicFrameLocks noGrp="1"/>
          </p:cNvGraphicFramePr>
          <p:nvPr>
            <p:ph idx="1"/>
            <p:extLst>
              <p:ext uri="{D42A27DB-BD31-4B8C-83A1-F6EECF244321}">
                <p14:modId xmlns:p14="http://schemas.microsoft.com/office/powerpoint/2010/main" val="3633594000"/>
              </p:ext>
            </p:extLst>
          </p:nvPr>
        </p:nvGraphicFramePr>
        <p:xfrm>
          <a:off x="217714" y="1939636"/>
          <a:ext cx="11839229" cy="4511040"/>
        </p:xfrm>
        <a:graphic>
          <a:graphicData uri="http://schemas.openxmlformats.org/drawingml/2006/table">
            <a:tbl>
              <a:tblPr firstRow="1" bandRow="1">
                <a:tableStyleId>{5C22544A-7EE6-4342-B048-85BDC9FD1C3A}</a:tableStyleId>
              </a:tblPr>
              <a:tblGrid>
                <a:gridCol w="1472045">
                  <a:extLst>
                    <a:ext uri="{9D8B030D-6E8A-4147-A177-3AD203B41FA5}">
                      <a16:colId xmlns:a16="http://schemas.microsoft.com/office/drawing/2014/main" val="1554797178"/>
                    </a:ext>
                  </a:extLst>
                </a:gridCol>
                <a:gridCol w="1274121">
                  <a:extLst>
                    <a:ext uri="{9D8B030D-6E8A-4147-A177-3AD203B41FA5}">
                      <a16:colId xmlns:a16="http://schemas.microsoft.com/office/drawing/2014/main" val="3344190432"/>
                    </a:ext>
                  </a:extLst>
                </a:gridCol>
                <a:gridCol w="977239">
                  <a:extLst>
                    <a:ext uri="{9D8B030D-6E8A-4147-A177-3AD203B41FA5}">
                      <a16:colId xmlns:a16="http://schemas.microsoft.com/office/drawing/2014/main" val="2835336912"/>
                    </a:ext>
                  </a:extLst>
                </a:gridCol>
                <a:gridCol w="2028956">
                  <a:extLst>
                    <a:ext uri="{9D8B030D-6E8A-4147-A177-3AD203B41FA5}">
                      <a16:colId xmlns:a16="http://schemas.microsoft.com/office/drawing/2014/main" val="1379983935"/>
                    </a:ext>
                  </a:extLst>
                </a:gridCol>
                <a:gridCol w="2028956">
                  <a:extLst>
                    <a:ext uri="{9D8B030D-6E8A-4147-A177-3AD203B41FA5}">
                      <a16:colId xmlns:a16="http://schemas.microsoft.com/office/drawing/2014/main" val="3868340583"/>
                    </a:ext>
                  </a:extLst>
                </a:gridCol>
                <a:gridCol w="2028956">
                  <a:extLst>
                    <a:ext uri="{9D8B030D-6E8A-4147-A177-3AD203B41FA5}">
                      <a16:colId xmlns:a16="http://schemas.microsoft.com/office/drawing/2014/main" val="4283603139"/>
                    </a:ext>
                  </a:extLst>
                </a:gridCol>
                <a:gridCol w="2028956">
                  <a:extLst>
                    <a:ext uri="{9D8B030D-6E8A-4147-A177-3AD203B41FA5}">
                      <a16:colId xmlns:a16="http://schemas.microsoft.com/office/drawing/2014/main" val="2423231790"/>
                    </a:ext>
                  </a:extLst>
                </a:gridCol>
              </a:tblGrid>
              <a:tr h="370840">
                <a:tc>
                  <a:txBody>
                    <a:bodyPr/>
                    <a:lstStyle/>
                    <a:p>
                      <a:pPr algn="ctr"/>
                      <a:r>
                        <a:rPr lang="en-US" sz="1600">
                          <a:latin typeface="TW Cen MT"/>
                        </a:rPr>
                        <a:t>Author</a:t>
                      </a:r>
                    </a:p>
                  </a:txBody>
                  <a:tcPr/>
                </a:tc>
                <a:tc>
                  <a:txBody>
                    <a:bodyPr/>
                    <a:lstStyle/>
                    <a:p>
                      <a:pPr algn="ctr"/>
                      <a:r>
                        <a:rPr lang="en-US" sz="1600">
                          <a:latin typeface="TW Cen MT"/>
                        </a:rPr>
                        <a:t>Year of Study</a:t>
                      </a:r>
                    </a:p>
                  </a:txBody>
                  <a:tcPr/>
                </a:tc>
                <a:tc>
                  <a:txBody>
                    <a:bodyPr/>
                    <a:lstStyle/>
                    <a:p>
                      <a:pPr algn="ctr"/>
                      <a:r>
                        <a:rPr lang="en-US" sz="1600">
                          <a:latin typeface="TW Cen MT"/>
                        </a:rPr>
                        <a:t># of RCTs</a:t>
                      </a:r>
                    </a:p>
                  </a:txBody>
                  <a:tcPr/>
                </a:tc>
                <a:tc>
                  <a:txBody>
                    <a:bodyPr/>
                    <a:lstStyle/>
                    <a:p>
                      <a:pPr algn="ctr"/>
                      <a:r>
                        <a:rPr lang="en-US" sz="1600">
                          <a:latin typeface="TW Cen MT"/>
                        </a:rPr>
                        <a:t>28-day Mortality</a:t>
                      </a:r>
                    </a:p>
                  </a:txBody>
                  <a:tcPr/>
                </a:tc>
                <a:tc>
                  <a:txBody>
                    <a:bodyPr/>
                    <a:lstStyle/>
                    <a:p>
                      <a:pPr algn="ctr"/>
                      <a:r>
                        <a:rPr lang="en-US" sz="1600">
                          <a:latin typeface="TW Cen MT"/>
                        </a:rPr>
                        <a:t>ICU Mortality</a:t>
                      </a:r>
                    </a:p>
                  </a:txBody>
                  <a:tcPr/>
                </a:tc>
                <a:tc>
                  <a:txBody>
                    <a:bodyPr/>
                    <a:lstStyle/>
                    <a:p>
                      <a:pPr algn="ctr"/>
                      <a:r>
                        <a:rPr lang="en-US" sz="1600">
                          <a:latin typeface="TW Cen MT"/>
                        </a:rPr>
                        <a:t>In-Hospital Mortality</a:t>
                      </a:r>
                    </a:p>
                  </a:txBody>
                  <a:tcPr/>
                </a:tc>
                <a:tc>
                  <a:txBody>
                    <a:bodyPr/>
                    <a:lstStyle/>
                    <a:p>
                      <a:pPr algn="ctr"/>
                      <a:r>
                        <a:rPr lang="en-US" sz="1600">
                          <a:latin typeface="TW Cen MT"/>
                        </a:rPr>
                        <a:t>Other Indicators</a:t>
                      </a:r>
                    </a:p>
                  </a:txBody>
                  <a:tcPr/>
                </a:tc>
                <a:extLst>
                  <a:ext uri="{0D108BD9-81ED-4DB2-BD59-A6C34878D82A}">
                    <a16:rowId xmlns:a16="http://schemas.microsoft.com/office/drawing/2014/main" val="2885017834"/>
                  </a:ext>
                </a:extLst>
              </a:tr>
              <a:tr h="370840">
                <a:tc>
                  <a:txBody>
                    <a:bodyPr/>
                    <a:lstStyle/>
                    <a:p>
                      <a:pPr algn="ctr"/>
                      <a:r>
                        <a:rPr lang="en-US" sz="1600">
                          <a:latin typeface="TW Cen MT"/>
                        </a:rPr>
                        <a:t>Fang et al</a:t>
                      </a:r>
                    </a:p>
                  </a:txBody>
                  <a:tcPr anchor="ctr"/>
                </a:tc>
                <a:tc>
                  <a:txBody>
                    <a:bodyPr/>
                    <a:lstStyle/>
                    <a:p>
                      <a:pPr algn="ctr"/>
                      <a:r>
                        <a:rPr lang="en-US" sz="1600">
                          <a:latin typeface="TW Cen MT"/>
                        </a:rPr>
                        <a:t>2018</a:t>
                      </a:r>
                    </a:p>
                  </a:txBody>
                  <a:tcPr anchor="ctr"/>
                </a:tc>
                <a:tc>
                  <a:txBody>
                    <a:bodyPr/>
                    <a:lstStyle/>
                    <a:p>
                      <a:pPr algn="ctr"/>
                      <a:r>
                        <a:rPr lang="en-US" sz="1600">
                          <a:latin typeface="TW Cen MT"/>
                        </a:rPr>
                        <a:t>37</a:t>
                      </a:r>
                    </a:p>
                  </a:txBody>
                  <a:tcPr anchor="ctr"/>
                </a:tc>
                <a:tc>
                  <a:txBody>
                    <a:bodyPr/>
                    <a:lstStyle/>
                    <a:p>
                      <a:pPr lvl="0" algn="ctr">
                        <a:lnSpc>
                          <a:spcPct val="100000"/>
                        </a:lnSpc>
                        <a:spcBef>
                          <a:spcPts val="0"/>
                        </a:spcBef>
                        <a:spcAft>
                          <a:spcPts val="0"/>
                        </a:spcAft>
                        <a:buNone/>
                      </a:pPr>
                      <a:r>
                        <a:rPr lang="en-US" sz="2400" b="0" i="0" u="none" strike="noStrike" noProof="0">
                          <a:latin typeface="Wingdings"/>
                          <a:sym typeface="Wingdings"/>
                        </a:rPr>
                        <a:t>â</a:t>
                      </a:r>
                      <a:endParaRPr lang="en-US" sz="2400"/>
                    </a:p>
                  </a:txBody>
                  <a:tcPr anchor="ctr"/>
                </a:tc>
                <a:tc>
                  <a:txBody>
                    <a:bodyPr/>
                    <a:lstStyle/>
                    <a:p>
                      <a:pPr lvl="0" algn="ctr">
                        <a:lnSpc>
                          <a:spcPct val="100000"/>
                        </a:lnSpc>
                        <a:spcBef>
                          <a:spcPts val="0"/>
                        </a:spcBef>
                        <a:spcAft>
                          <a:spcPts val="0"/>
                        </a:spcAft>
                        <a:buNone/>
                      </a:pPr>
                      <a:r>
                        <a:rPr lang="en-US" sz="2400" b="0" i="0" u="none" strike="noStrike" noProof="0">
                          <a:latin typeface="Wingdings"/>
                          <a:sym typeface="Wingdings"/>
                        </a:rPr>
                        <a:t>â</a:t>
                      </a:r>
                      <a:endParaRPr lang="en-US" sz="2400"/>
                    </a:p>
                  </a:txBody>
                  <a:tcPr anchor="ctr"/>
                </a:tc>
                <a:tc>
                  <a:txBody>
                    <a:bodyPr/>
                    <a:lstStyle/>
                    <a:p>
                      <a:pPr lvl="0" algn="ctr">
                        <a:lnSpc>
                          <a:spcPct val="100000"/>
                        </a:lnSpc>
                        <a:spcBef>
                          <a:spcPts val="0"/>
                        </a:spcBef>
                        <a:spcAft>
                          <a:spcPts val="0"/>
                        </a:spcAft>
                        <a:buNone/>
                      </a:pPr>
                      <a:r>
                        <a:rPr lang="en-US" sz="2400" b="0" i="0" u="none" strike="noStrike" noProof="0">
                          <a:latin typeface="Wingdings"/>
                          <a:sym typeface="Wingdings"/>
                        </a:rPr>
                        <a:t>â</a:t>
                      </a:r>
                      <a:endParaRPr lang="en-US" sz="2400"/>
                    </a:p>
                  </a:txBody>
                  <a:tcPr anchor="ctr"/>
                </a:tc>
                <a:tc>
                  <a:txBody>
                    <a:bodyPr/>
                    <a:lstStyle/>
                    <a:p>
                      <a:pPr marL="285750" indent="-285750" algn="l">
                        <a:buFont typeface="Arial"/>
                        <a:buChar char="•"/>
                      </a:pPr>
                      <a:r>
                        <a:rPr lang="en-US" sz="1600">
                          <a:latin typeface="TW Cen MT"/>
                        </a:rPr>
                        <a:t>90-day mortality: no significant difference</a:t>
                      </a:r>
                    </a:p>
                    <a:p>
                      <a:pPr marL="285750" lvl="0" indent="-285750" algn="l">
                        <a:buFont typeface="Arial"/>
                        <a:buChar char="•"/>
                      </a:pPr>
                      <a:r>
                        <a:rPr lang="en-US" sz="1600">
                          <a:latin typeface="TW Cen MT"/>
                        </a:rPr>
                        <a:t>High dose corticosteroids: no significant difference</a:t>
                      </a:r>
                      <a:endParaRPr lang="en-US" sz="1600" b="0" i="0" u="none" strike="noStrike" noProof="0">
                        <a:solidFill>
                          <a:srgbClr val="000000"/>
                        </a:solidFill>
                        <a:latin typeface="TW Cen MT"/>
                      </a:endParaRPr>
                    </a:p>
                  </a:txBody>
                  <a:tcPr/>
                </a:tc>
                <a:extLst>
                  <a:ext uri="{0D108BD9-81ED-4DB2-BD59-A6C34878D82A}">
                    <a16:rowId xmlns:a16="http://schemas.microsoft.com/office/drawing/2014/main" val="1386132696"/>
                  </a:ext>
                </a:extLst>
              </a:tr>
              <a:tr h="370840">
                <a:tc>
                  <a:txBody>
                    <a:bodyPr/>
                    <a:lstStyle/>
                    <a:p>
                      <a:pPr algn="ctr"/>
                      <a:r>
                        <a:rPr lang="en-US" sz="1600">
                          <a:latin typeface="TW Cen MT"/>
                        </a:rPr>
                        <a:t>Liang et al</a:t>
                      </a:r>
                    </a:p>
                  </a:txBody>
                  <a:tcPr anchor="ctr"/>
                </a:tc>
                <a:tc>
                  <a:txBody>
                    <a:bodyPr/>
                    <a:lstStyle/>
                    <a:p>
                      <a:pPr algn="ctr"/>
                      <a:r>
                        <a:rPr lang="en-US" sz="1600">
                          <a:latin typeface="TW Cen MT"/>
                        </a:rPr>
                        <a:t>2021</a:t>
                      </a:r>
                    </a:p>
                  </a:txBody>
                  <a:tcPr anchor="ctr"/>
                </a:tc>
                <a:tc>
                  <a:txBody>
                    <a:bodyPr/>
                    <a:lstStyle/>
                    <a:p>
                      <a:pPr algn="ctr"/>
                      <a:r>
                        <a:rPr lang="en-US" sz="1600">
                          <a:latin typeface="TW Cen MT"/>
                        </a:rPr>
                        <a:t>50</a:t>
                      </a:r>
                    </a:p>
                  </a:txBody>
                  <a:tcPr anchor="ctr"/>
                </a:tc>
                <a:tc>
                  <a:txBody>
                    <a:bodyPr/>
                    <a:lstStyle/>
                    <a:p>
                      <a:pPr algn="ctr"/>
                      <a:r>
                        <a:rPr lang="en-US" sz="1600">
                          <a:latin typeface="TW Cen MT"/>
                        </a:rPr>
                        <a:t>No significant difference</a:t>
                      </a:r>
                    </a:p>
                  </a:txBody>
                  <a:tcPr anchor="ctr"/>
                </a:tc>
                <a:tc>
                  <a:txBody>
                    <a:bodyPr/>
                    <a:lstStyle/>
                    <a:p>
                      <a:pPr lvl="0" algn="ctr">
                        <a:lnSpc>
                          <a:spcPct val="100000"/>
                        </a:lnSpc>
                        <a:spcBef>
                          <a:spcPts val="0"/>
                        </a:spcBef>
                        <a:spcAft>
                          <a:spcPts val="0"/>
                        </a:spcAft>
                        <a:buNone/>
                      </a:pPr>
                      <a:r>
                        <a:rPr lang="en-US" sz="2400" b="0" i="0" u="none" strike="noStrike" noProof="0">
                          <a:latin typeface="Wingdings"/>
                          <a:sym typeface="Wingdings"/>
                        </a:rPr>
                        <a:t>â</a:t>
                      </a:r>
                      <a:endParaRPr lang="en-US" sz="2400"/>
                    </a:p>
                  </a:txBody>
                  <a:tcPr anchor="ctr"/>
                </a:tc>
                <a:tc>
                  <a:txBody>
                    <a:bodyPr/>
                    <a:lstStyle/>
                    <a:p>
                      <a:pPr lvl="0" algn="ctr">
                        <a:lnSpc>
                          <a:spcPct val="100000"/>
                        </a:lnSpc>
                        <a:spcBef>
                          <a:spcPts val="0"/>
                        </a:spcBef>
                        <a:spcAft>
                          <a:spcPts val="0"/>
                        </a:spcAft>
                        <a:buNone/>
                      </a:pPr>
                      <a:r>
                        <a:rPr lang="en-US" sz="2400" b="0" i="0" u="none" strike="noStrike" noProof="0">
                          <a:latin typeface="Wingdings"/>
                          <a:sym typeface="Wingdings"/>
                        </a:rPr>
                        <a:t>â</a:t>
                      </a:r>
                      <a:endParaRPr lang="en-US" sz="2400"/>
                    </a:p>
                  </a:txBody>
                  <a:tcPr anchor="ctr"/>
                </a:tc>
                <a:tc>
                  <a:txBody>
                    <a:bodyPr/>
                    <a:lstStyle/>
                    <a:p>
                      <a:pPr algn="ctr"/>
                      <a:r>
                        <a:rPr lang="en-US" sz="1600">
                          <a:latin typeface="TW Cen MT"/>
                        </a:rPr>
                        <a:t>-</a:t>
                      </a:r>
                    </a:p>
                  </a:txBody>
                  <a:tcPr anchor="ctr"/>
                </a:tc>
                <a:extLst>
                  <a:ext uri="{0D108BD9-81ED-4DB2-BD59-A6C34878D82A}">
                    <a16:rowId xmlns:a16="http://schemas.microsoft.com/office/drawing/2014/main" val="2758973191"/>
                  </a:ext>
                </a:extLst>
              </a:tr>
              <a:tr h="370840">
                <a:tc>
                  <a:txBody>
                    <a:bodyPr/>
                    <a:lstStyle/>
                    <a:p>
                      <a:pPr algn="ctr"/>
                      <a:r>
                        <a:rPr lang="en-US" sz="1600" err="1">
                          <a:latin typeface="TW Cen MT"/>
                        </a:rPr>
                        <a:t>Rochwerg</a:t>
                      </a:r>
                      <a:r>
                        <a:rPr lang="en-US" sz="1600">
                          <a:latin typeface="TW Cen MT"/>
                        </a:rPr>
                        <a:t> et al</a:t>
                      </a:r>
                    </a:p>
                  </a:txBody>
                  <a:tcPr anchor="ctr"/>
                </a:tc>
                <a:tc>
                  <a:txBody>
                    <a:bodyPr/>
                    <a:lstStyle/>
                    <a:p>
                      <a:pPr algn="ctr"/>
                      <a:r>
                        <a:rPr lang="en-US" sz="1600">
                          <a:latin typeface="TW Cen MT"/>
                        </a:rPr>
                        <a:t>2018</a:t>
                      </a:r>
                    </a:p>
                  </a:txBody>
                  <a:tcPr anchor="ctr"/>
                </a:tc>
                <a:tc>
                  <a:txBody>
                    <a:bodyPr/>
                    <a:lstStyle/>
                    <a:p>
                      <a:pPr algn="ctr"/>
                      <a:r>
                        <a:rPr lang="en-US" sz="1600">
                          <a:latin typeface="TW Cen MT"/>
                        </a:rPr>
                        <a:t>42</a:t>
                      </a:r>
                    </a:p>
                  </a:txBody>
                  <a:tcPr anchor="ctr"/>
                </a:tc>
                <a:tc>
                  <a:txBody>
                    <a:bodyPr/>
                    <a:lstStyle/>
                    <a:p>
                      <a:pPr lvl="0" algn="ctr">
                        <a:lnSpc>
                          <a:spcPct val="100000"/>
                        </a:lnSpc>
                        <a:spcBef>
                          <a:spcPts val="0"/>
                        </a:spcBef>
                        <a:spcAft>
                          <a:spcPts val="0"/>
                        </a:spcAft>
                        <a:buNone/>
                      </a:pPr>
                      <a:r>
                        <a:rPr lang="en-US" sz="1600" b="0" i="0" u="none" strike="noStrike" kern="1200" noProof="0">
                          <a:solidFill>
                            <a:srgbClr val="000000"/>
                          </a:solidFill>
                          <a:latin typeface="TW Cen MT"/>
                        </a:rPr>
                        <a:t>No significant reduction</a:t>
                      </a:r>
                    </a:p>
                  </a:txBody>
                  <a:tcPr anchor="ctr"/>
                </a:tc>
                <a:tc>
                  <a:txBody>
                    <a:bodyPr/>
                    <a:lstStyle/>
                    <a:p>
                      <a:pPr lvl="0" algn="ctr">
                        <a:lnSpc>
                          <a:spcPct val="100000"/>
                        </a:lnSpc>
                        <a:spcBef>
                          <a:spcPts val="0"/>
                        </a:spcBef>
                        <a:spcAft>
                          <a:spcPts val="0"/>
                        </a:spcAft>
                        <a:buNone/>
                      </a:pPr>
                      <a:r>
                        <a:rPr lang="en-US" sz="1600" b="0" i="0" u="none" strike="noStrike" kern="1200" noProof="0">
                          <a:solidFill>
                            <a:srgbClr val="000000"/>
                          </a:solidFill>
                          <a:latin typeface="TW Cen MT"/>
                        </a:rPr>
                        <a:t>No significant reduction</a:t>
                      </a:r>
                    </a:p>
                  </a:txBody>
                  <a:tcPr anchor="ctr"/>
                </a:tc>
                <a:tc>
                  <a:txBody>
                    <a:bodyPr/>
                    <a:lstStyle/>
                    <a:p>
                      <a:pPr lvl="0" algn="ctr">
                        <a:lnSpc>
                          <a:spcPct val="100000"/>
                        </a:lnSpc>
                        <a:spcBef>
                          <a:spcPts val="0"/>
                        </a:spcBef>
                        <a:spcAft>
                          <a:spcPts val="0"/>
                        </a:spcAft>
                        <a:buNone/>
                      </a:pPr>
                      <a:r>
                        <a:rPr lang="en-US" sz="1600" b="0" i="0" u="none" strike="noStrike" kern="1200" noProof="0">
                          <a:solidFill>
                            <a:srgbClr val="000000"/>
                          </a:solidFill>
                          <a:latin typeface="TW Cen MT"/>
                        </a:rPr>
                        <a:t>No significant reduction</a:t>
                      </a:r>
                    </a:p>
                  </a:txBody>
                  <a:tcPr anchor="ctr"/>
                </a:tc>
                <a:tc>
                  <a:txBody>
                    <a:bodyPr/>
                    <a:lstStyle/>
                    <a:p>
                      <a:pPr marL="285750" indent="-285750" algn="l">
                        <a:buFont typeface="Arial"/>
                        <a:buChar char="•"/>
                      </a:pPr>
                      <a:r>
                        <a:rPr lang="en-US" sz="1600">
                          <a:latin typeface="TW Cen MT"/>
                        </a:rPr>
                        <a:t>ICU LOS: no significant reduction</a:t>
                      </a:r>
                    </a:p>
                    <a:p>
                      <a:pPr marL="285750" lvl="0" indent="-285750" algn="l">
                        <a:buFont typeface="Arial"/>
                        <a:buChar char="•"/>
                      </a:pPr>
                      <a:r>
                        <a:rPr lang="en-US" sz="1600">
                          <a:latin typeface="TW Cen MT"/>
                        </a:rPr>
                        <a:t>Total LOS: </a:t>
                      </a:r>
                      <a:r>
                        <a:rPr lang="en-US" sz="1600" b="0" i="0" u="none" strike="noStrike" noProof="0">
                          <a:solidFill>
                            <a:srgbClr val="000000"/>
                          </a:solidFill>
                          <a:latin typeface="TW Cen MT"/>
                        </a:rPr>
                        <a:t>no significant reduction</a:t>
                      </a:r>
                    </a:p>
                  </a:txBody>
                  <a:tcPr/>
                </a:tc>
                <a:extLst>
                  <a:ext uri="{0D108BD9-81ED-4DB2-BD59-A6C34878D82A}">
                    <a16:rowId xmlns:a16="http://schemas.microsoft.com/office/drawing/2014/main" val="2243662299"/>
                  </a:ext>
                </a:extLst>
              </a:tr>
            </a:tbl>
          </a:graphicData>
        </a:graphic>
      </p:graphicFrame>
    </p:spTree>
    <p:extLst>
      <p:ext uri="{BB962C8B-B14F-4D97-AF65-F5344CB8AC3E}">
        <p14:creationId xmlns:p14="http://schemas.microsoft.com/office/powerpoint/2010/main" val="3595650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5458-40C8-03CC-5224-164EE6B88D33}"/>
              </a:ext>
            </a:extLst>
          </p:cNvPr>
          <p:cNvSpPr>
            <a:spLocks noGrp="1"/>
          </p:cNvSpPr>
          <p:nvPr>
            <p:ph type="title"/>
          </p:nvPr>
        </p:nvSpPr>
        <p:spPr/>
        <p:txBody>
          <a:bodyPr/>
          <a:lstStyle/>
          <a:p>
            <a:r>
              <a:rPr lang="en-US">
                <a:cs typeface="Calibri Light"/>
              </a:rPr>
              <a:t>Rationale for study – To establish more conclusive evidence</a:t>
            </a:r>
            <a:endParaRPr lang="en-US"/>
          </a:p>
        </p:txBody>
      </p:sp>
      <p:sp>
        <p:nvSpPr>
          <p:cNvPr id="3" name="Content Placeholder 2">
            <a:extLst>
              <a:ext uri="{FF2B5EF4-FFF2-40B4-BE49-F238E27FC236}">
                <a16:creationId xmlns:a16="http://schemas.microsoft.com/office/drawing/2014/main" id="{7A53E363-C5AD-BE46-8449-7033FF0A34CA}"/>
              </a:ext>
            </a:extLst>
          </p:cNvPr>
          <p:cNvSpPr>
            <a:spLocks noGrp="1"/>
          </p:cNvSpPr>
          <p:nvPr>
            <p:ph idx="1"/>
          </p:nvPr>
        </p:nvSpPr>
        <p:spPr/>
        <p:txBody>
          <a:bodyPr vert="horz" lIns="91440" tIns="45720" rIns="91440" bIns="45720" rtlCol="0" anchor="t">
            <a:normAutofit/>
          </a:bodyPr>
          <a:lstStyle/>
          <a:p>
            <a:r>
              <a:rPr lang="en-US">
                <a:cs typeface="Calibri"/>
              </a:rPr>
              <a:t>Many of the meta-analyses had the problem of large clinical heterogeneity</a:t>
            </a:r>
          </a:p>
          <a:p>
            <a:pPr marL="264795" lvl="1"/>
            <a:r>
              <a:rPr lang="en-US">
                <a:cs typeface="Calibri"/>
              </a:rPr>
              <a:t>Due to different diagnostic criteria of sepsis, management of sepsis</a:t>
            </a:r>
          </a:p>
          <a:p>
            <a:endParaRPr lang="en-US">
              <a:cs typeface="Calibri"/>
            </a:endParaRPr>
          </a:p>
          <a:p>
            <a:r>
              <a:rPr lang="en-US">
                <a:cs typeface="Calibri"/>
              </a:rPr>
              <a:t>MIMIC-IV allowed us to look at huge numbers of retrospective data (</a:t>
            </a:r>
            <a:r>
              <a:rPr lang="en-US" b="1">
                <a:cs typeface="Calibri"/>
              </a:rPr>
              <a:t>large sample</a:t>
            </a:r>
            <a:r>
              <a:rPr lang="en-US">
                <a:cs typeface="Calibri"/>
              </a:rPr>
              <a:t>), while filtering for a </a:t>
            </a:r>
            <a:r>
              <a:rPr lang="en-US" b="1">
                <a:cs typeface="Calibri"/>
              </a:rPr>
              <a:t>common diagnostic criteria </a:t>
            </a:r>
            <a:r>
              <a:rPr lang="en-US">
                <a:cs typeface="Calibri"/>
              </a:rPr>
              <a:t>of sepsis, and were managed within the paradigm of recent clinical guidelines</a:t>
            </a:r>
            <a:endParaRPr lang="en-US"/>
          </a:p>
          <a:p>
            <a:endParaRPr lang="en-US">
              <a:cs typeface="Calibri"/>
            </a:endParaRPr>
          </a:p>
          <a:p>
            <a:r>
              <a:rPr lang="en-US">
                <a:cs typeface="Calibri"/>
              </a:rPr>
              <a:t>Therefore, we utilized the MIMIC-IV database, which has &gt; 40,000 patients' electronic health records to investigate the association between steroid administration in ICU patients with sepsis</a:t>
            </a:r>
            <a:endParaRPr lang="en-US"/>
          </a:p>
        </p:txBody>
      </p:sp>
    </p:spTree>
    <p:extLst>
      <p:ext uri="{BB962C8B-B14F-4D97-AF65-F5344CB8AC3E}">
        <p14:creationId xmlns:p14="http://schemas.microsoft.com/office/powerpoint/2010/main" val="394894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065C-AB12-DDA3-251D-ABDD84432E71}"/>
              </a:ext>
            </a:extLst>
          </p:cNvPr>
          <p:cNvSpPr>
            <a:spLocks noGrp="1"/>
          </p:cNvSpPr>
          <p:nvPr>
            <p:ph type="title"/>
          </p:nvPr>
        </p:nvSpPr>
        <p:spPr/>
        <p:txBody>
          <a:bodyPr/>
          <a:lstStyle/>
          <a:p>
            <a:r>
              <a:rPr lang="en-US">
                <a:cs typeface="Calibri Light"/>
              </a:rPr>
              <a:t>Inclusion/Exclusion Criteria</a:t>
            </a:r>
            <a:br>
              <a:rPr lang="en-US">
                <a:cs typeface="Calibri Light"/>
              </a:rPr>
            </a:br>
            <a:r>
              <a:rPr lang="en-US">
                <a:cs typeface="Calibri Light"/>
              </a:rPr>
              <a:t>(Cohort size = 14,147)</a:t>
            </a:r>
            <a:endParaRPr lang="en-US"/>
          </a:p>
        </p:txBody>
      </p:sp>
      <p:sp>
        <p:nvSpPr>
          <p:cNvPr id="4" name="Content Placeholder 2">
            <a:extLst>
              <a:ext uri="{FF2B5EF4-FFF2-40B4-BE49-F238E27FC236}">
                <a16:creationId xmlns:a16="http://schemas.microsoft.com/office/drawing/2014/main" id="{6D15C0CE-8D38-3569-C77B-9B035AF430CB}"/>
              </a:ext>
            </a:extLst>
          </p:cNvPr>
          <p:cNvSpPr>
            <a:spLocks noGrp="1"/>
          </p:cNvSpPr>
          <p:nvPr>
            <p:ph idx="1"/>
          </p:nvPr>
        </p:nvSpPr>
        <p:spPr>
          <a:xfrm>
            <a:off x="838200" y="2164898"/>
            <a:ext cx="6093995" cy="4351338"/>
          </a:xfrm>
        </p:spPr>
        <p:txBody>
          <a:bodyPr vert="horz" lIns="91440" tIns="45720" rIns="91440" bIns="45720" rtlCol="0" anchor="t">
            <a:normAutofit/>
          </a:bodyPr>
          <a:lstStyle/>
          <a:p>
            <a:r>
              <a:rPr lang="en-US">
                <a:cs typeface="Calibri"/>
              </a:rPr>
              <a:t>Inclusion Criteria</a:t>
            </a:r>
          </a:p>
          <a:p>
            <a:pPr lvl="1"/>
            <a:r>
              <a:rPr lang="en-US">
                <a:cs typeface="Calibri"/>
              </a:rPr>
              <a:t>18 years old or older</a:t>
            </a:r>
          </a:p>
          <a:p>
            <a:pPr lvl="1"/>
            <a:r>
              <a:rPr lang="en-US">
                <a:cs typeface="Calibri"/>
              </a:rPr>
              <a:t>Admitted to ICU for at least 24 hours</a:t>
            </a:r>
          </a:p>
          <a:p>
            <a:pPr lvl="1"/>
            <a:r>
              <a:rPr lang="en-US">
                <a:cs typeface="Calibri"/>
              </a:rPr>
              <a:t>Meets sepsis diagnosis by Sepsis-3 definition</a:t>
            </a:r>
          </a:p>
          <a:p>
            <a:endParaRPr lang="en-US">
              <a:cs typeface="Calibri"/>
            </a:endParaRPr>
          </a:p>
          <a:p>
            <a:r>
              <a:rPr lang="en-US">
                <a:cs typeface="Calibri"/>
              </a:rPr>
              <a:t>Exclusion Criteria</a:t>
            </a:r>
          </a:p>
          <a:p>
            <a:pPr lvl="1"/>
            <a:r>
              <a:rPr lang="en-US">
                <a:cs typeface="Calibri"/>
              </a:rPr>
              <a:t>Admitted to neurological ICU</a:t>
            </a:r>
          </a:p>
          <a:p>
            <a:pPr lvl="1"/>
            <a:r>
              <a:rPr lang="en-US">
                <a:cs typeface="Calibri"/>
              </a:rPr>
              <a:t>Steroids administered 1 day before ICU admission were excluded from analysis</a:t>
            </a:r>
          </a:p>
          <a:p>
            <a:pPr lvl="1"/>
            <a:r>
              <a:rPr lang="en-US">
                <a:cs typeface="Calibri"/>
              </a:rPr>
              <a:t>Missing key data like heart rate, respiratory rate, Glasglow coma score</a:t>
            </a:r>
          </a:p>
        </p:txBody>
      </p:sp>
      <p:pic>
        <p:nvPicPr>
          <p:cNvPr id="3" name="Picture 4" descr="Text&#10;&#10;Description automatically generated">
            <a:extLst>
              <a:ext uri="{FF2B5EF4-FFF2-40B4-BE49-F238E27FC236}">
                <a16:creationId xmlns:a16="http://schemas.microsoft.com/office/drawing/2014/main" id="{4CEEFAE8-B082-E3EF-5148-5742B844D9D2}"/>
              </a:ext>
            </a:extLst>
          </p:cNvPr>
          <p:cNvPicPr>
            <a:picLocks noChangeAspect="1"/>
          </p:cNvPicPr>
          <p:nvPr/>
        </p:nvPicPr>
        <p:blipFill>
          <a:blip r:embed="rId3"/>
          <a:stretch>
            <a:fillRect/>
          </a:stretch>
        </p:blipFill>
        <p:spPr>
          <a:xfrm>
            <a:off x="7577527" y="418165"/>
            <a:ext cx="3776273" cy="6098071"/>
          </a:xfrm>
          <a:prstGeom prst="rect">
            <a:avLst/>
          </a:prstGeom>
        </p:spPr>
      </p:pic>
    </p:spTree>
    <p:extLst>
      <p:ext uri="{BB962C8B-B14F-4D97-AF65-F5344CB8AC3E}">
        <p14:creationId xmlns:p14="http://schemas.microsoft.com/office/powerpoint/2010/main" val="100328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D2E4-F8EA-77B8-F297-E8761F6DF903}"/>
              </a:ext>
            </a:extLst>
          </p:cNvPr>
          <p:cNvSpPr>
            <a:spLocks noGrp="1"/>
          </p:cNvSpPr>
          <p:nvPr>
            <p:ph type="title"/>
          </p:nvPr>
        </p:nvSpPr>
        <p:spPr/>
        <p:txBody>
          <a:bodyPr/>
          <a:lstStyle/>
          <a:p>
            <a:r>
              <a:rPr lang="en-US">
                <a:cs typeface="Calibri Light"/>
              </a:rPr>
              <a:t>Methods – Feature importance and Statistical Analyses</a:t>
            </a:r>
            <a:endParaRPr lang="en-US"/>
          </a:p>
        </p:txBody>
      </p:sp>
      <p:sp>
        <p:nvSpPr>
          <p:cNvPr id="3" name="Content Placeholder 2">
            <a:extLst>
              <a:ext uri="{FF2B5EF4-FFF2-40B4-BE49-F238E27FC236}">
                <a16:creationId xmlns:a16="http://schemas.microsoft.com/office/drawing/2014/main" id="{77FDCE3C-BCA9-A7D5-C1E1-AA0C7AD7F1B8}"/>
              </a:ext>
            </a:extLst>
          </p:cNvPr>
          <p:cNvSpPr>
            <a:spLocks noGrp="1"/>
          </p:cNvSpPr>
          <p:nvPr>
            <p:ph idx="1"/>
          </p:nvPr>
        </p:nvSpPr>
        <p:spPr>
          <a:xfrm>
            <a:off x="838200" y="2430965"/>
            <a:ext cx="10515600" cy="4061909"/>
          </a:xfrm>
        </p:spPr>
        <p:txBody>
          <a:bodyPr vert="horz" lIns="91440" tIns="45720" rIns="91440" bIns="45720" rtlCol="0" anchor="t">
            <a:normAutofit/>
          </a:bodyPr>
          <a:lstStyle/>
          <a:p>
            <a:r>
              <a:rPr lang="en-US">
                <a:cs typeface="Calibri"/>
              </a:rPr>
              <a:t>Model for feature importance: </a:t>
            </a:r>
          </a:p>
          <a:p>
            <a:pPr marL="264795" lvl="1"/>
            <a:r>
              <a:rPr lang="en-US">
                <a:cs typeface="Calibri"/>
              </a:rPr>
              <a:t>Gradient Boosting Classifier (aka “GBC” or “GBM”)</a:t>
            </a:r>
          </a:p>
          <a:p>
            <a:r>
              <a:rPr lang="en-US">
                <a:cs typeface="Calibri"/>
              </a:rPr>
              <a:t>Models for treatment and efficacy on primary outcome (28-d mortality) </a:t>
            </a:r>
          </a:p>
          <a:p>
            <a:pPr marL="264795" lvl="1"/>
            <a:r>
              <a:rPr lang="en-US">
                <a:cs typeface="Calibri"/>
              </a:rPr>
              <a:t>Doubly robust with unbalanced covariates</a:t>
            </a:r>
          </a:p>
          <a:p>
            <a:pPr marL="264795" lvl="1"/>
            <a:r>
              <a:rPr lang="en-US">
                <a:cs typeface="Calibri"/>
              </a:rPr>
              <a:t>Doubly robust with all covariates</a:t>
            </a:r>
          </a:p>
          <a:p>
            <a:pPr marL="264795" lvl="1"/>
            <a:r>
              <a:rPr lang="en-US">
                <a:cs typeface="Calibri"/>
              </a:rPr>
              <a:t>Propensity score with inverse probability weighting (IPW)</a:t>
            </a:r>
          </a:p>
          <a:p>
            <a:pPr marL="264795" lvl="1"/>
            <a:r>
              <a:rPr lang="en-US">
                <a:cs typeface="Calibri"/>
              </a:rPr>
              <a:t>Propensity score matching</a:t>
            </a:r>
          </a:p>
          <a:p>
            <a:r>
              <a:rPr lang="en-US">
                <a:cs typeface="Calibri"/>
              </a:rPr>
              <a:t>Model for secondary outcomes (28-d ICU-free days; 28-d ventilator-free days)</a:t>
            </a:r>
          </a:p>
          <a:p>
            <a:pPr marL="264795" lvl="1"/>
            <a:r>
              <a:rPr lang="en-US">
                <a:cs typeface="Calibri"/>
              </a:rPr>
              <a:t>Propensity score matching</a:t>
            </a:r>
          </a:p>
          <a:p>
            <a:pPr marL="264795" lvl="1"/>
            <a:endParaRPr lang="en-SG">
              <a:cs typeface="Calibri"/>
            </a:endParaRPr>
          </a:p>
        </p:txBody>
      </p:sp>
    </p:spTree>
    <p:extLst>
      <p:ext uri="{BB962C8B-B14F-4D97-AF65-F5344CB8AC3E}">
        <p14:creationId xmlns:p14="http://schemas.microsoft.com/office/powerpoint/2010/main" val="275942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48D65-B67B-E661-5C49-926C925F9DC6}"/>
              </a:ext>
            </a:extLst>
          </p:cNvPr>
          <p:cNvSpPr txBox="1"/>
          <p:nvPr/>
        </p:nvSpPr>
        <p:spPr>
          <a:xfrm>
            <a:off x="385216" y="1984959"/>
            <a:ext cx="35899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Primary outcome analysis with four different models</a:t>
            </a:r>
          </a:p>
        </p:txBody>
      </p:sp>
      <p:sp>
        <p:nvSpPr>
          <p:cNvPr id="8" name="Title 7">
            <a:extLst>
              <a:ext uri="{FF2B5EF4-FFF2-40B4-BE49-F238E27FC236}">
                <a16:creationId xmlns:a16="http://schemas.microsoft.com/office/drawing/2014/main" id="{646FC2E3-A782-1B36-4057-D03F50C94D6A}"/>
              </a:ext>
            </a:extLst>
          </p:cNvPr>
          <p:cNvSpPr>
            <a:spLocks noGrp="1"/>
          </p:cNvSpPr>
          <p:nvPr>
            <p:ph type="title"/>
          </p:nvPr>
        </p:nvSpPr>
        <p:spPr>
          <a:xfrm>
            <a:off x="1024127" y="585216"/>
            <a:ext cx="10249755" cy="1499616"/>
          </a:xfrm>
        </p:spPr>
        <p:txBody>
          <a:bodyPr>
            <a:normAutofit fontScale="90000"/>
          </a:bodyPr>
          <a:lstStyle/>
          <a:p>
            <a:r>
              <a:rPr lang="en-US">
                <a:cs typeface="Calibri Light"/>
              </a:rPr>
              <a:t>Results – </a:t>
            </a:r>
            <a:r>
              <a:rPr lang="en-US" b="1">
                <a:cs typeface="Calibri Light"/>
              </a:rPr>
              <a:t>Did not reveal better outcomes </a:t>
            </a:r>
            <a:r>
              <a:rPr lang="en-US">
                <a:cs typeface="Calibri Light"/>
              </a:rPr>
              <a:t>in patients administered with steroids</a:t>
            </a:r>
            <a:endParaRPr lang="en-US"/>
          </a:p>
        </p:txBody>
      </p:sp>
      <p:graphicFrame>
        <p:nvGraphicFramePr>
          <p:cNvPr id="10" name="Table 4">
            <a:extLst>
              <a:ext uri="{FF2B5EF4-FFF2-40B4-BE49-F238E27FC236}">
                <a16:creationId xmlns:a16="http://schemas.microsoft.com/office/drawing/2014/main" id="{55C6758B-7E84-ED9A-C7FA-E273A0253A9E}"/>
              </a:ext>
            </a:extLst>
          </p:cNvPr>
          <p:cNvGraphicFramePr>
            <a:graphicFrameLocks noGrp="1"/>
          </p:cNvGraphicFramePr>
          <p:nvPr>
            <p:extLst>
              <p:ext uri="{D42A27DB-BD31-4B8C-83A1-F6EECF244321}">
                <p14:modId xmlns:p14="http://schemas.microsoft.com/office/powerpoint/2010/main" val="2128631235"/>
              </p:ext>
            </p:extLst>
          </p:nvPr>
        </p:nvGraphicFramePr>
        <p:xfrm>
          <a:off x="4164037" y="1988851"/>
          <a:ext cx="7691820" cy="2552794"/>
        </p:xfrm>
        <a:graphic>
          <a:graphicData uri="http://schemas.openxmlformats.org/drawingml/2006/table">
            <a:tbl>
              <a:tblPr firstRow="1" bandRow="1">
                <a:tableStyleId>{5C22544A-7EE6-4342-B048-85BDC9FD1C3A}</a:tableStyleId>
              </a:tblPr>
              <a:tblGrid>
                <a:gridCol w="2673942">
                  <a:extLst>
                    <a:ext uri="{9D8B030D-6E8A-4147-A177-3AD203B41FA5}">
                      <a16:colId xmlns:a16="http://schemas.microsoft.com/office/drawing/2014/main" val="1863601921"/>
                    </a:ext>
                  </a:extLst>
                </a:gridCol>
                <a:gridCol w="1258990">
                  <a:extLst>
                    <a:ext uri="{9D8B030D-6E8A-4147-A177-3AD203B41FA5}">
                      <a16:colId xmlns:a16="http://schemas.microsoft.com/office/drawing/2014/main" val="3368861427"/>
                    </a:ext>
                  </a:extLst>
                </a:gridCol>
                <a:gridCol w="1258990">
                  <a:extLst>
                    <a:ext uri="{9D8B030D-6E8A-4147-A177-3AD203B41FA5}">
                      <a16:colId xmlns:a16="http://schemas.microsoft.com/office/drawing/2014/main" val="1666023055"/>
                    </a:ext>
                  </a:extLst>
                </a:gridCol>
                <a:gridCol w="1202055">
                  <a:extLst>
                    <a:ext uri="{9D8B030D-6E8A-4147-A177-3AD203B41FA5}">
                      <a16:colId xmlns:a16="http://schemas.microsoft.com/office/drawing/2014/main" val="1748658002"/>
                    </a:ext>
                  </a:extLst>
                </a:gridCol>
                <a:gridCol w="1297843">
                  <a:extLst>
                    <a:ext uri="{9D8B030D-6E8A-4147-A177-3AD203B41FA5}">
                      <a16:colId xmlns:a16="http://schemas.microsoft.com/office/drawing/2014/main" val="419464283"/>
                    </a:ext>
                  </a:extLst>
                </a:gridCol>
              </a:tblGrid>
              <a:tr h="292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rPr>
                        <a:t>Method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rPr>
                        <a:t>OR (odds ratio)</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100" b="1" dirty="0">
                          <a:solidFill>
                            <a:schemeClr val="tx1"/>
                          </a:solidFill>
                        </a:rPr>
                        <a:t>CI</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100" b="1">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i="1" dirty="0">
                          <a:solidFill>
                            <a:schemeClr val="tx1"/>
                          </a:solidFill>
                        </a:rPr>
                        <a:t>p</a:t>
                      </a:r>
                      <a:r>
                        <a:rPr lang="en-US" sz="1100" b="1" dirty="0">
                          <a:solidFill>
                            <a:schemeClr val="tx1"/>
                          </a:solidFill>
                        </a:rPr>
                        <a:t> value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147932"/>
                  </a:ext>
                </a:extLst>
              </a:tr>
              <a:tr h="382375">
                <a:tc>
                  <a:txBody>
                    <a:bodyPr/>
                    <a:lstStyle/>
                    <a:p>
                      <a:endParaRPr lang="en-US" sz="1100" b="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2.5%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97.5%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781691"/>
                  </a:ext>
                </a:extLst>
              </a:tr>
              <a:tr h="427895">
                <a:tc>
                  <a:txBody>
                    <a:bodyPr/>
                    <a:lstStyle/>
                    <a:p>
                      <a:r>
                        <a:rPr lang="en-US" sz="1100" b="0" dirty="0">
                          <a:solidFill>
                            <a:schemeClr val="tx1"/>
                          </a:solidFill>
                        </a:rPr>
                        <a:t>Doubly robust with unbalanced covariates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None/>
                      </a:pPr>
                      <a:r>
                        <a:rPr lang="en-US" sz="1100" b="0" dirty="0">
                          <a:solidFill>
                            <a:schemeClr val="tx1"/>
                          </a:solidFill>
                        </a:rPr>
                        <a:t>1.33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0.011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60357"/>
                  </a:ext>
                </a:extLst>
              </a:tr>
              <a:tr h="427895">
                <a:tc>
                  <a:txBody>
                    <a:bodyPr/>
                    <a:lstStyle/>
                    <a:p>
                      <a:r>
                        <a:rPr lang="en-US" sz="1100" b="0" dirty="0">
                          <a:solidFill>
                            <a:schemeClr val="tx1"/>
                          </a:solidFill>
                        </a:rPr>
                        <a:t>Doubly robust with all covariates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1.29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1.48</a:t>
                      </a:r>
                      <a:endParaRPr lang="en-US" sz="11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&lt; 0.001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8254333"/>
                  </a:ext>
                </a:extLst>
              </a:tr>
              <a:tr h="427895">
                <a:tc>
                  <a:txBody>
                    <a:bodyPr/>
                    <a:lstStyle/>
                    <a:p>
                      <a:r>
                        <a:rPr lang="en-US" sz="1100" b="0" dirty="0">
                          <a:solidFill>
                            <a:schemeClr val="tx1"/>
                          </a:solidFill>
                        </a:rPr>
                        <a:t>Propensity score with IPW</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1.26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1"/>
                          </a:solidFill>
                        </a:rPr>
                        <a:t>&lt; 0.001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463687"/>
                  </a:ext>
                </a:extLst>
              </a:tr>
              <a:tr h="518937">
                <a:tc>
                  <a:txBody>
                    <a:bodyPr/>
                    <a:lstStyle/>
                    <a:p>
                      <a:r>
                        <a:rPr lang="en-US" sz="1100" b="0" dirty="0">
                          <a:solidFill>
                            <a:schemeClr val="tx1"/>
                          </a:solidFill>
                        </a:rPr>
                        <a:t>Propensity score matching </a:t>
                      </a:r>
                    </a:p>
                    <a:p>
                      <a:r>
                        <a:rPr lang="en-US" sz="1100" b="0" dirty="0">
                          <a:solidFill>
                            <a:schemeClr val="tx1"/>
                          </a:solidFill>
                        </a:rPr>
                        <a:t>(with subgroup analysis)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1.01 (all)</a:t>
                      </a:r>
                    </a:p>
                    <a:p>
                      <a:r>
                        <a:rPr lang="en-US" sz="1100" b="0" dirty="0">
                          <a:solidFill>
                            <a:schemeClr val="tx1"/>
                          </a:solidFill>
                        </a:rPr>
                        <a:t>0.96 (severe)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0.94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0.90  (all)</a:t>
                      </a:r>
                    </a:p>
                    <a:p>
                      <a:r>
                        <a:rPr lang="en-US" sz="1100" b="0" dirty="0">
                          <a:solidFill>
                            <a:schemeClr val="tx1"/>
                          </a:solidFill>
                        </a:rPr>
                        <a:t>0.78 (severe)</a:t>
                      </a:r>
                    </a:p>
                    <a:p>
                      <a:r>
                        <a:rPr lang="en-US" sz="1100" b="0" dirty="0">
                          <a:solidFill>
                            <a:schemeClr val="tx1"/>
                          </a:solidFill>
                        </a:rPr>
                        <a:t>0.81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1.14 (all)</a:t>
                      </a:r>
                    </a:p>
                    <a:p>
                      <a:r>
                        <a:rPr lang="en-US" sz="1100" b="0" dirty="0">
                          <a:solidFill>
                            <a:schemeClr val="tx1"/>
                          </a:solidFill>
                        </a:rPr>
                        <a:t>1.16 (severe)</a:t>
                      </a:r>
                    </a:p>
                    <a:p>
                      <a:r>
                        <a:rPr lang="en-US" sz="1100" b="0" dirty="0">
                          <a:solidFill>
                            <a:schemeClr val="tx1"/>
                          </a:solidFill>
                        </a:rPr>
                        <a:t>1.08 (non-severe)</a:t>
                      </a:r>
                      <a:endParaRPr lang="en-US" sz="11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0.81 (all)</a:t>
                      </a:r>
                    </a:p>
                    <a:p>
                      <a:pPr marL="0" indent="0">
                        <a:buFont typeface="Arial" panose="020B0604020202020204" pitchFamily="34" charset="0"/>
                        <a:buNone/>
                      </a:pPr>
                      <a:r>
                        <a:rPr lang="en-US" sz="1100" b="0" dirty="0">
                          <a:solidFill>
                            <a:schemeClr val="tx1"/>
                          </a:solidFill>
                        </a:rPr>
                        <a:t>0.65 (severe)</a:t>
                      </a:r>
                    </a:p>
                    <a:p>
                      <a:pPr marL="0" indent="0">
                        <a:buFont typeface="Arial" panose="020B0604020202020204" pitchFamily="34" charset="0"/>
                        <a:buNone/>
                      </a:pPr>
                      <a:r>
                        <a:rPr lang="en-US" sz="1100" b="0" dirty="0">
                          <a:solidFill>
                            <a:schemeClr val="tx1"/>
                          </a:solidFill>
                        </a:rPr>
                        <a:t>0.36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595055"/>
                  </a:ext>
                </a:extLst>
              </a:tr>
            </a:tbl>
          </a:graphicData>
        </a:graphic>
      </p:graphicFrame>
      <p:sp>
        <p:nvSpPr>
          <p:cNvPr id="2" name="TextBox 1">
            <a:extLst>
              <a:ext uri="{FF2B5EF4-FFF2-40B4-BE49-F238E27FC236}">
                <a16:creationId xmlns:a16="http://schemas.microsoft.com/office/drawing/2014/main" id="{299249CE-D34E-BDD7-2C01-18AEE2F8D32D}"/>
              </a:ext>
            </a:extLst>
          </p:cNvPr>
          <p:cNvSpPr txBox="1"/>
          <p:nvPr/>
        </p:nvSpPr>
        <p:spPr>
          <a:xfrm>
            <a:off x="385216" y="4720670"/>
            <a:ext cx="38993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Secondary outcome analysis with propensity score matching cohorts</a:t>
            </a:r>
            <a:endParaRPr lang="en-US" dirty="0">
              <a:cs typeface="Calibri"/>
            </a:endParaRPr>
          </a:p>
        </p:txBody>
      </p:sp>
      <p:graphicFrame>
        <p:nvGraphicFramePr>
          <p:cNvPr id="4" name="Table 4">
            <a:extLst>
              <a:ext uri="{FF2B5EF4-FFF2-40B4-BE49-F238E27FC236}">
                <a16:creationId xmlns:a16="http://schemas.microsoft.com/office/drawing/2014/main" id="{A426EC82-D8B1-99FD-C61D-2A65F019EF5D}"/>
              </a:ext>
            </a:extLst>
          </p:cNvPr>
          <p:cNvGraphicFramePr>
            <a:graphicFrameLocks noGrp="1"/>
          </p:cNvGraphicFramePr>
          <p:nvPr>
            <p:extLst>
              <p:ext uri="{D42A27DB-BD31-4B8C-83A1-F6EECF244321}">
                <p14:modId xmlns:p14="http://schemas.microsoft.com/office/powerpoint/2010/main" val="3240726466"/>
              </p:ext>
            </p:extLst>
          </p:nvPr>
        </p:nvGraphicFramePr>
        <p:xfrm>
          <a:off x="4164036" y="4720670"/>
          <a:ext cx="7691818" cy="1978388"/>
        </p:xfrm>
        <a:graphic>
          <a:graphicData uri="http://schemas.openxmlformats.org/drawingml/2006/table">
            <a:tbl>
              <a:tblPr firstRow="1" bandRow="1">
                <a:tableStyleId>{5C22544A-7EE6-4342-B048-85BDC9FD1C3A}</a:tableStyleId>
              </a:tblPr>
              <a:tblGrid>
                <a:gridCol w="2021917">
                  <a:extLst>
                    <a:ext uri="{9D8B030D-6E8A-4147-A177-3AD203B41FA5}">
                      <a16:colId xmlns:a16="http://schemas.microsoft.com/office/drawing/2014/main" val="1863601921"/>
                    </a:ext>
                  </a:extLst>
                </a:gridCol>
                <a:gridCol w="1769243">
                  <a:extLst>
                    <a:ext uri="{9D8B030D-6E8A-4147-A177-3AD203B41FA5}">
                      <a16:colId xmlns:a16="http://schemas.microsoft.com/office/drawing/2014/main" val="3368861427"/>
                    </a:ext>
                  </a:extLst>
                </a:gridCol>
                <a:gridCol w="1661762">
                  <a:extLst>
                    <a:ext uri="{9D8B030D-6E8A-4147-A177-3AD203B41FA5}">
                      <a16:colId xmlns:a16="http://schemas.microsoft.com/office/drawing/2014/main" val="1666023055"/>
                    </a:ext>
                  </a:extLst>
                </a:gridCol>
                <a:gridCol w="1119448">
                  <a:extLst>
                    <a:ext uri="{9D8B030D-6E8A-4147-A177-3AD203B41FA5}">
                      <a16:colId xmlns:a16="http://schemas.microsoft.com/office/drawing/2014/main" val="419464283"/>
                    </a:ext>
                  </a:extLst>
                </a:gridCol>
                <a:gridCol w="1119448">
                  <a:extLst>
                    <a:ext uri="{9D8B030D-6E8A-4147-A177-3AD203B41FA5}">
                      <a16:colId xmlns:a16="http://schemas.microsoft.com/office/drawing/2014/main" val="1916396552"/>
                    </a:ext>
                  </a:extLst>
                </a:gridCol>
              </a:tblGrid>
              <a:tr h="494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Secondary Outcome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no-treatment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Treatment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i="1">
                          <a:solidFill>
                            <a:schemeClr val="tx1"/>
                          </a:solidFill>
                        </a:rPr>
                        <a:t>p</a:t>
                      </a:r>
                      <a:r>
                        <a:rPr lang="en-US" sz="1100" b="1">
                          <a:solidFill>
                            <a:schemeClr val="tx1"/>
                          </a:solidFill>
                        </a:rPr>
                        <a:t>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SMD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147932"/>
                  </a:ext>
                </a:extLst>
              </a:tr>
              <a:tr h="494597">
                <a:tc>
                  <a:txBody>
                    <a:bodyPr/>
                    <a:lstStyle/>
                    <a:p>
                      <a:r>
                        <a:rPr lang="en-US" sz="1100" b="0">
                          <a:solidFill>
                            <a:schemeClr val="tx1"/>
                          </a:solidFill>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solidFill>
                            <a:schemeClr val="tx1"/>
                          </a:solidFill>
                        </a:rPr>
                        <a:t>3174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solidFill>
                            <a:schemeClr val="tx1"/>
                          </a:solidFill>
                        </a:rPr>
                        <a:t>3174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US" sz="1100" b="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endParaRPr lang="en-US" sz="1100" b="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60357"/>
                  </a:ext>
                </a:extLst>
              </a:tr>
              <a:tr h="494597">
                <a:tc>
                  <a:txBody>
                    <a:bodyPr/>
                    <a:lstStyle/>
                    <a:p>
                      <a:r>
                        <a:rPr lang="en-US" sz="1100" b="0">
                          <a:solidFill>
                            <a:schemeClr val="tx1"/>
                          </a:solidFill>
                        </a:rPr>
                        <a:t>28_icufree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solidFill>
                            <a:schemeClr val="tx1"/>
                          </a:solidFill>
                        </a:rPr>
                        <a:t>16.02 (±10.48)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solidFill>
                            <a:schemeClr val="tx1"/>
                          </a:solidFill>
                        </a:rPr>
                        <a:t>15.50 (±10.53)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a:solidFill>
                            <a:schemeClr val="tx1"/>
                          </a:solidFill>
                        </a:rPr>
                        <a:t>0.045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a:solidFill>
                            <a:schemeClr val="tx1"/>
                          </a:solidFill>
                        </a:rPr>
                        <a:t>0.050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8254333"/>
                  </a:ext>
                </a:extLst>
              </a:tr>
              <a:tr h="494597">
                <a:tc>
                  <a:txBody>
                    <a:bodyPr/>
                    <a:lstStyle/>
                    <a:p>
                      <a:r>
                        <a:rPr lang="en-US" sz="1100" b="0">
                          <a:solidFill>
                            <a:schemeClr val="tx1"/>
                          </a:solidFill>
                        </a:rPr>
                        <a:t>28_mvfree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solidFill>
                            <a:schemeClr val="tx1"/>
                          </a:solidFill>
                        </a:rPr>
                        <a:t>21.87 (±5.90)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solidFill>
                            <a:schemeClr val="tx1"/>
                          </a:solidFill>
                        </a:rPr>
                        <a:t>21.37 (±6.38)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a:solidFill>
                            <a:schemeClr val="tx1"/>
                          </a:solidFill>
                        </a:rPr>
                        <a:t>0.001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0.082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463687"/>
                  </a:ext>
                </a:extLst>
              </a:tr>
            </a:tbl>
          </a:graphicData>
        </a:graphic>
      </p:graphicFrame>
    </p:spTree>
    <p:extLst>
      <p:ext uri="{BB962C8B-B14F-4D97-AF65-F5344CB8AC3E}">
        <p14:creationId xmlns:p14="http://schemas.microsoft.com/office/powerpoint/2010/main" val="385976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B88F44-E7A2-55C6-1335-7773A9AE46D5}"/>
              </a:ext>
            </a:extLst>
          </p:cNvPr>
          <p:cNvSpPr txBox="1"/>
          <p:nvPr/>
        </p:nvSpPr>
        <p:spPr>
          <a:xfrm>
            <a:off x="387467" y="1991908"/>
            <a:ext cx="3589970"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Primary outcome analysis with four different models</a:t>
            </a:r>
          </a:p>
          <a:p>
            <a:endParaRPr lang="en-US" sz="1400">
              <a:cs typeface="Calibri"/>
            </a:endParaRPr>
          </a:p>
          <a:p>
            <a:r>
              <a:rPr lang="en-US" sz="1400" b="1">
                <a:cs typeface="Calibri"/>
              </a:rPr>
              <a:t>Worse outcomes using models without adjustments for propensity score, and using IPW</a:t>
            </a:r>
            <a:endParaRPr lang="en-US" sz="1400">
              <a:cs typeface="Calibri"/>
            </a:endParaRPr>
          </a:p>
          <a:p>
            <a:pPr marL="285750" indent="-285750">
              <a:buFont typeface="Arial" panose="020B0604020202020204" pitchFamily="34" charset="0"/>
              <a:buChar char="•"/>
            </a:pPr>
            <a:r>
              <a:rPr lang="en-US" sz="1400">
                <a:cs typeface="Calibri"/>
              </a:rPr>
              <a:t>Possible that treatment group was more clinically severe as clinical guidelines are to provide steroids if fluid resuscitation and treatment with vasopressors do not restore hemodynamic stability</a:t>
            </a:r>
          </a:p>
          <a:p>
            <a:pPr marL="285750" indent="-285750">
              <a:buFont typeface="Arial" panose="020B0604020202020204" pitchFamily="34" charset="0"/>
              <a:buChar char="•"/>
            </a:pPr>
            <a:r>
              <a:rPr lang="en-US" sz="1400">
                <a:cs typeface="Calibri"/>
              </a:rPr>
              <a:t>Non-treatment group had lower SOFA scores when unmatched</a:t>
            </a:r>
          </a:p>
          <a:p>
            <a:endParaRPr lang="en-GB" b="1">
              <a:cs typeface="Calibri"/>
            </a:endParaRPr>
          </a:p>
          <a:p>
            <a:r>
              <a:rPr lang="en-US" sz="1400" b="1">
                <a:cs typeface="Calibri"/>
              </a:rPr>
              <a:t>No significant difference found when using model with propensity score matched cohort</a:t>
            </a:r>
          </a:p>
          <a:p>
            <a:pPr marL="285750" indent="-285750">
              <a:buFont typeface="Arial" panose="020B0604020202020204" pitchFamily="34" charset="0"/>
              <a:buChar char="•"/>
            </a:pPr>
            <a:endParaRPr lang="en-GB" sz="1400">
              <a:cs typeface="Calibri"/>
            </a:endParaRPr>
          </a:p>
        </p:txBody>
      </p:sp>
      <p:pic>
        <p:nvPicPr>
          <p:cNvPr id="8" name="Picture 7">
            <a:extLst>
              <a:ext uri="{FF2B5EF4-FFF2-40B4-BE49-F238E27FC236}">
                <a16:creationId xmlns:a16="http://schemas.microsoft.com/office/drawing/2014/main" id="{026B9EA3-9CBE-3686-DEC1-9729377CFF5A}"/>
              </a:ext>
            </a:extLst>
          </p:cNvPr>
          <p:cNvPicPr>
            <a:picLocks noChangeAspect="1"/>
          </p:cNvPicPr>
          <p:nvPr/>
        </p:nvPicPr>
        <p:blipFill rotWithShape="1">
          <a:blip r:embed="rId2"/>
          <a:srcRect l="4852"/>
          <a:stretch/>
        </p:blipFill>
        <p:spPr>
          <a:xfrm>
            <a:off x="4164037" y="4778207"/>
            <a:ext cx="7965758" cy="1598842"/>
          </a:xfrm>
          <a:prstGeom prst="rect">
            <a:avLst/>
          </a:prstGeom>
        </p:spPr>
      </p:pic>
      <p:sp>
        <p:nvSpPr>
          <p:cNvPr id="10" name="Title 1">
            <a:extLst>
              <a:ext uri="{FF2B5EF4-FFF2-40B4-BE49-F238E27FC236}">
                <a16:creationId xmlns:a16="http://schemas.microsoft.com/office/drawing/2014/main" id="{DEBFF0FB-CFBA-FB4E-C5CA-E9A6FD853322}"/>
              </a:ext>
            </a:extLst>
          </p:cNvPr>
          <p:cNvSpPr>
            <a:spLocks noGrp="1"/>
          </p:cNvSpPr>
          <p:nvPr>
            <p:ph type="title"/>
          </p:nvPr>
        </p:nvSpPr>
        <p:spPr>
          <a:xfrm>
            <a:off x="1024128" y="585216"/>
            <a:ext cx="10249756" cy="1499616"/>
          </a:xfrm>
        </p:spPr>
        <p:txBody>
          <a:bodyPr>
            <a:normAutofit fontScale="90000"/>
          </a:bodyPr>
          <a:lstStyle/>
          <a:p>
            <a:r>
              <a:rPr lang="en-US">
                <a:cs typeface="Calibri Light"/>
              </a:rPr>
              <a:t>Results – </a:t>
            </a:r>
            <a:r>
              <a:rPr lang="en-US" b="1">
                <a:cs typeface="Calibri Light"/>
              </a:rPr>
              <a:t>Did not reveal better outcomes </a:t>
            </a:r>
            <a:r>
              <a:rPr lang="en-US">
                <a:cs typeface="Calibri Light"/>
              </a:rPr>
              <a:t>in patients administered with steroids</a:t>
            </a:r>
            <a:endParaRPr lang="en-US"/>
          </a:p>
        </p:txBody>
      </p:sp>
      <p:graphicFrame>
        <p:nvGraphicFramePr>
          <p:cNvPr id="3" name="Table 4">
            <a:extLst>
              <a:ext uri="{FF2B5EF4-FFF2-40B4-BE49-F238E27FC236}">
                <a16:creationId xmlns:a16="http://schemas.microsoft.com/office/drawing/2014/main" id="{46888394-A77F-E11E-8490-A9E79EE59C94}"/>
              </a:ext>
            </a:extLst>
          </p:cNvPr>
          <p:cNvGraphicFramePr>
            <a:graphicFrameLocks noGrp="1"/>
          </p:cNvGraphicFramePr>
          <p:nvPr>
            <p:extLst>
              <p:ext uri="{D42A27DB-BD31-4B8C-83A1-F6EECF244321}">
                <p14:modId xmlns:p14="http://schemas.microsoft.com/office/powerpoint/2010/main" val="501144697"/>
              </p:ext>
            </p:extLst>
          </p:nvPr>
        </p:nvGraphicFramePr>
        <p:xfrm>
          <a:off x="4164037" y="1988851"/>
          <a:ext cx="7691820" cy="2552794"/>
        </p:xfrm>
        <a:graphic>
          <a:graphicData uri="http://schemas.openxmlformats.org/drawingml/2006/table">
            <a:tbl>
              <a:tblPr firstRow="1" bandRow="1">
                <a:tableStyleId>{5C22544A-7EE6-4342-B048-85BDC9FD1C3A}</a:tableStyleId>
              </a:tblPr>
              <a:tblGrid>
                <a:gridCol w="2673942">
                  <a:extLst>
                    <a:ext uri="{9D8B030D-6E8A-4147-A177-3AD203B41FA5}">
                      <a16:colId xmlns:a16="http://schemas.microsoft.com/office/drawing/2014/main" val="1863601921"/>
                    </a:ext>
                  </a:extLst>
                </a:gridCol>
                <a:gridCol w="1258990">
                  <a:extLst>
                    <a:ext uri="{9D8B030D-6E8A-4147-A177-3AD203B41FA5}">
                      <a16:colId xmlns:a16="http://schemas.microsoft.com/office/drawing/2014/main" val="3368861427"/>
                    </a:ext>
                  </a:extLst>
                </a:gridCol>
                <a:gridCol w="1258990">
                  <a:extLst>
                    <a:ext uri="{9D8B030D-6E8A-4147-A177-3AD203B41FA5}">
                      <a16:colId xmlns:a16="http://schemas.microsoft.com/office/drawing/2014/main" val="1666023055"/>
                    </a:ext>
                  </a:extLst>
                </a:gridCol>
                <a:gridCol w="1202055">
                  <a:extLst>
                    <a:ext uri="{9D8B030D-6E8A-4147-A177-3AD203B41FA5}">
                      <a16:colId xmlns:a16="http://schemas.microsoft.com/office/drawing/2014/main" val="1748658002"/>
                    </a:ext>
                  </a:extLst>
                </a:gridCol>
                <a:gridCol w="1297843">
                  <a:extLst>
                    <a:ext uri="{9D8B030D-6E8A-4147-A177-3AD203B41FA5}">
                      <a16:colId xmlns:a16="http://schemas.microsoft.com/office/drawing/2014/main" val="419464283"/>
                    </a:ext>
                  </a:extLst>
                </a:gridCol>
              </a:tblGrid>
              <a:tr h="292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rPr>
                        <a:t>Method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rPr>
                        <a:t>OR (odds ratio)</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100" b="1" dirty="0">
                          <a:solidFill>
                            <a:schemeClr val="tx1"/>
                          </a:solidFill>
                        </a:rPr>
                        <a:t>CI</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100" b="1">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i="1" dirty="0">
                          <a:solidFill>
                            <a:schemeClr val="tx1"/>
                          </a:solidFill>
                        </a:rPr>
                        <a:t>p</a:t>
                      </a:r>
                      <a:r>
                        <a:rPr lang="en-US" sz="1100" b="1" dirty="0">
                          <a:solidFill>
                            <a:schemeClr val="tx1"/>
                          </a:solidFill>
                        </a:rPr>
                        <a:t> value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147932"/>
                  </a:ext>
                </a:extLst>
              </a:tr>
              <a:tr h="382375">
                <a:tc>
                  <a:txBody>
                    <a:bodyPr/>
                    <a:lstStyle/>
                    <a:p>
                      <a:endParaRPr lang="en-US" sz="1100" b="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2.5%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97.5%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781691"/>
                  </a:ext>
                </a:extLst>
              </a:tr>
              <a:tr h="427895">
                <a:tc>
                  <a:txBody>
                    <a:bodyPr/>
                    <a:lstStyle/>
                    <a:p>
                      <a:r>
                        <a:rPr lang="en-US" sz="1100" b="0" dirty="0">
                          <a:solidFill>
                            <a:schemeClr val="tx1"/>
                          </a:solidFill>
                        </a:rPr>
                        <a:t>Doubly robust with unbalanced covariates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None/>
                      </a:pPr>
                      <a:r>
                        <a:rPr lang="en-US" sz="1100" b="0" dirty="0">
                          <a:solidFill>
                            <a:schemeClr val="tx1"/>
                          </a:solidFill>
                        </a:rPr>
                        <a:t>1.33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0.011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60357"/>
                  </a:ext>
                </a:extLst>
              </a:tr>
              <a:tr h="427895">
                <a:tc>
                  <a:txBody>
                    <a:bodyPr/>
                    <a:lstStyle/>
                    <a:p>
                      <a:r>
                        <a:rPr lang="en-US" sz="1100" b="0" dirty="0">
                          <a:solidFill>
                            <a:schemeClr val="tx1"/>
                          </a:solidFill>
                        </a:rPr>
                        <a:t>Doubly robust with all covariates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1.29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1.48</a:t>
                      </a:r>
                      <a:endParaRPr lang="en-US" sz="11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&lt; 0.001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8254333"/>
                  </a:ext>
                </a:extLst>
              </a:tr>
              <a:tr h="427895">
                <a:tc>
                  <a:txBody>
                    <a:bodyPr/>
                    <a:lstStyle/>
                    <a:p>
                      <a:r>
                        <a:rPr lang="en-US" sz="1100" b="0" dirty="0">
                          <a:solidFill>
                            <a:schemeClr val="tx1"/>
                          </a:solidFill>
                        </a:rPr>
                        <a:t>Propensity score with IPW</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1.26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1"/>
                          </a:solidFill>
                        </a:rPr>
                        <a:t>&lt; 0.001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463687"/>
                  </a:ext>
                </a:extLst>
              </a:tr>
              <a:tr h="518937">
                <a:tc>
                  <a:txBody>
                    <a:bodyPr/>
                    <a:lstStyle/>
                    <a:p>
                      <a:r>
                        <a:rPr lang="en-US" sz="1100" b="0" dirty="0">
                          <a:solidFill>
                            <a:schemeClr val="tx1"/>
                          </a:solidFill>
                        </a:rPr>
                        <a:t>Propensity score matching </a:t>
                      </a:r>
                    </a:p>
                    <a:p>
                      <a:r>
                        <a:rPr lang="en-US" sz="1100" b="0" dirty="0">
                          <a:solidFill>
                            <a:schemeClr val="tx1"/>
                          </a:solidFill>
                        </a:rPr>
                        <a:t>(with subgroup analysis)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1.01 (all)</a:t>
                      </a:r>
                    </a:p>
                    <a:p>
                      <a:r>
                        <a:rPr lang="en-US" sz="1100" b="0" dirty="0">
                          <a:solidFill>
                            <a:schemeClr val="tx1"/>
                          </a:solidFill>
                        </a:rPr>
                        <a:t>0.96 (severe)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0.94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0.90  (all)</a:t>
                      </a:r>
                    </a:p>
                    <a:p>
                      <a:r>
                        <a:rPr lang="en-US" sz="1100" b="0" dirty="0">
                          <a:solidFill>
                            <a:schemeClr val="tx1"/>
                          </a:solidFill>
                        </a:rPr>
                        <a:t>0.78 (severe)</a:t>
                      </a:r>
                    </a:p>
                    <a:p>
                      <a:r>
                        <a:rPr lang="en-US" sz="1100" b="0" dirty="0">
                          <a:solidFill>
                            <a:schemeClr val="tx1"/>
                          </a:solidFill>
                        </a:rPr>
                        <a:t>0.81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1.14 (all)</a:t>
                      </a:r>
                    </a:p>
                    <a:p>
                      <a:r>
                        <a:rPr lang="en-US" sz="1100" b="0" dirty="0">
                          <a:solidFill>
                            <a:schemeClr val="tx1"/>
                          </a:solidFill>
                        </a:rPr>
                        <a:t>1.16 (severe)</a:t>
                      </a:r>
                    </a:p>
                    <a:p>
                      <a:r>
                        <a:rPr lang="en-US" sz="1100" b="0" dirty="0">
                          <a:solidFill>
                            <a:schemeClr val="tx1"/>
                          </a:solidFill>
                        </a:rPr>
                        <a:t>1.08 (non-severe)</a:t>
                      </a:r>
                      <a:endParaRPr lang="en-US" sz="11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0.81 (all)</a:t>
                      </a:r>
                    </a:p>
                    <a:p>
                      <a:pPr marL="0" indent="0">
                        <a:buFont typeface="Arial" panose="020B0604020202020204" pitchFamily="34" charset="0"/>
                        <a:buNone/>
                      </a:pPr>
                      <a:r>
                        <a:rPr lang="en-US" sz="1100" b="0" dirty="0">
                          <a:solidFill>
                            <a:schemeClr val="tx1"/>
                          </a:solidFill>
                        </a:rPr>
                        <a:t>0.65 (severe)</a:t>
                      </a:r>
                    </a:p>
                    <a:p>
                      <a:pPr marL="0" indent="0">
                        <a:buFont typeface="Arial" panose="020B0604020202020204" pitchFamily="34" charset="0"/>
                        <a:buNone/>
                      </a:pPr>
                      <a:r>
                        <a:rPr lang="en-US" sz="1100" b="0" dirty="0">
                          <a:solidFill>
                            <a:schemeClr val="tx1"/>
                          </a:solidFill>
                        </a:rPr>
                        <a:t>0.36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595055"/>
                  </a:ext>
                </a:extLst>
              </a:tr>
            </a:tbl>
          </a:graphicData>
        </a:graphic>
      </p:graphicFrame>
    </p:spTree>
    <p:extLst>
      <p:ext uri="{BB962C8B-B14F-4D97-AF65-F5344CB8AC3E}">
        <p14:creationId xmlns:p14="http://schemas.microsoft.com/office/powerpoint/2010/main" val="49250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5817937-FE16-932A-512C-01BADE29FCDA}"/>
              </a:ext>
            </a:extLst>
          </p:cNvPr>
          <p:cNvSpPr>
            <a:spLocks noGrp="1"/>
          </p:cNvSpPr>
          <p:nvPr>
            <p:ph idx="1"/>
          </p:nvPr>
        </p:nvSpPr>
        <p:spPr>
          <a:xfrm>
            <a:off x="387467" y="5155889"/>
            <a:ext cx="11118725" cy="1325563"/>
          </a:xfrm>
        </p:spPr>
        <p:txBody>
          <a:bodyPr vert="horz" lIns="91440" tIns="45720" rIns="91440" bIns="45720" rtlCol="0" anchor="t">
            <a:normAutofit/>
          </a:bodyPr>
          <a:lstStyle/>
          <a:p>
            <a:pPr marL="0" indent="0">
              <a:buNone/>
            </a:pPr>
            <a:r>
              <a:rPr lang="en-US">
                <a:cs typeface="Calibri"/>
              </a:rPr>
              <a:t>The results of the study imply a </a:t>
            </a:r>
            <a:r>
              <a:rPr lang="en-US" b="1">
                <a:cs typeface="Calibri"/>
              </a:rPr>
              <a:t>need for greater examination of the effect steroids have on sepsis patients in creating a clinical recommendation</a:t>
            </a:r>
            <a:r>
              <a:rPr lang="en-US">
                <a:cs typeface="Calibri"/>
              </a:rPr>
              <a:t> to ensure the administration is beneficial</a:t>
            </a:r>
          </a:p>
        </p:txBody>
      </p:sp>
      <p:sp>
        <p:nvSpPr>
          <p:cNvPr id="3" name="TextBox 2">
            <a:extLst>
              <a:ext uri="{FF2B5EF4-FFF2-40B4-BE49-F238E27FC236}">
                <a16:creationId xmlns:a16="http://schemas.microsoft.com/office/drawing/2014/main" id="{8AAE5862-87D6-2DA3-D5E8-B29160DD8479}"/>
              </a:ext>
            </a:extLst>
          </p:cNvPr>
          <p:cNvSpPr txBox="1"/>
          <p:nvPr/>
        </p:nvSpPr>
        <p:spPr>
          <a:xfrm>
            <a:off x="387467" y="2136633"/>
            <a:ext cx="377657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Secondary outcome analysis with propensity score matching cohorts</a:t>
            </a:r>
          </a:p>
          <a:p>
            <a:pPr marL="285750" indent="-285750">
              <a:buFont typeface="Arial" panose="020B0604020202020204" pitchFamily="34" charset="0"/>
              <a:buChar char="•"/>
            </a:pPr>
            <a:r>
              <a:rPr lang="en-US" dirty="0">
                <a:cs typeface="Calibri"/>
              </a:rPr>
              <a:t>Secondary outcomes of 28-day ICU-free days and 28-day ventilator-free days were significantly higher in the no-treatment group, implying that steroids administration resulted in worse outcomes</a:t>
            </a:r>
          </a:p>
        </p:txBody>
      </p:sp>
      <p:sp>
        <p:nvSpPr>
          <p:cNvPr id="6" name="Title 5">
            <a:extLst>
              <a:ext uri="{FF2B5EF4-FFF2-40B4-BE49-F238E27FC236}">
                <a16:creationId xmlns:a16="http://schemas.microsoft.com/office/drawing/2014/main" id="{6D43E1C3-D95A-23CD-318E-214A9B72823F}"/>
              </a:ext>
            </a:extLst>
          </p:cNvPr>
          <p:cNvSpPr>
            <a:spLocks noGrp="1"/>
          </p:cNvSpPr>
          <p:nvPr>
            <p:ph type="title"/>
          </p:nvPr>
        </p:nvSpPr>
        <p:spPr>
          <a:xfrm>
            <a:off x="1024127" y="585216"/>
            <a:ext cx="10071335" cy="1499616"/>
          </a:xfrm>
        </p:spPr>
        <p:txBody>
          <a:bodyPr>
            <a:normAutofit fontScale="90000"/>
          </a:bodyPr>
          <a:lstStyle/>
          <a:p>
            <a:r>
              <a:rPr lang="en-US">
                <a:cs typeface="Calibri Light"/>
              </a:rPr>
              <a:t>Results – </a:t>
            </a:r>
            <a:r>
              <a:rPr lang="en-US" b="1">
                <a:cs typeface="Calibri Light"/>
              </a:rPr>
              <a:t>Did not reveal better outcomes </a:t>
            </a:r>
            <a:r>
              <a:rPr lang="en-US">
                <a:cs typeface="Calibri Light"/>
              </a:rPr>
              <a:t>in patients administered with steroids</a:t>
            </a:r>
            <a:endParaRPr lang="en-US"/>
          </a:p>
        </p:txBody>
      </p:sp>
      <p:graphicFrame>
        <p:nvGraphicFramePr>
          <p:cNvPr id="2" name="Table 4">
            <a:extLst>
              <a:ext uri="{FF2B5EF4-FFF2-40B4-BE49-F238E27FC236}">
                <a16:creationId xmlns:a16="http://schemas.microsoft.com/office/drawing/2014/main" id="{F55CC36D-3E65-AF24-9C64-73CC96366202}"/>
              </a:ext>
            </a:extLst>
          </p:cNvPr>
          <p:cNvGraphicFramePr>
            <a:graphicFrameLocks noGrp="1"/>
          </p:cNvGraphicFramePr>
          <p:nvPr>
            <p:extLst>
              <p:ext uri="{D42A27DB-BD31-4B8C-83A1-F6EECF244321}">
                <p14:modId xmlns:p14="http://schemas.microsoft.com/office/powerpoint/2010/main" val="501144697"/>
              </p:ext>
            </p:extLst>
          </p:nvPr>
        </p:nvGraphicFramePr>
        <p:xfrm>
          <a:off x="4164037" y="1988851"/>
          <a:ext cx="7691820" cy="2552794"/>
        </p:xfrm>
        <a:graphic>
          <a:graphicData uri="http://schemas.openxmlformats.org/drawingml/2006/table">
            <a:tbl>
              <a:tblPr firstRow="1" bandRow="1">
                <a:tableStyleId>{5C22544A-7EE6-4342-B048-85BDC9FD1C3A}</a:tableStyleId>
              </a:tblPr>
              <a:tblGrid>
                <a:gridCol w="2673942">
                  <a:extLst>
                    <a:ext uri="{9D8B030D-6E8A-4147-A177-3AD203B41FA5}">
                      <a16:colId xmlns:a16="http://schemas.microsoft.com/office/drawing/2014/main" val="1863601921"/>
                    </a:ext>
                  </a:extLst>
                </a:gridCol>
                <a:gridCol w="1258990">
                  <a:extLst>
                    <a:ext uri="{9D8B030D-6E8A-4147-A177-3AD203B41FA5}">
                      <a16:colId xmlns:a16="http://schemas.microsoft.com/office/drawing/2014/main" val="3368861427"/>
                    </a:ext>
                  </a:extLst>
                </a:gridCol>
                <a:gridCol w="1258990">
                  <a:extLst>
                    <a:ext uri="{9D8B030D-6E8A-4147-A177-3AD203B41FA5}">
                      <a16:colId xmlns:a16="http://schemas.microsoft.com/office/drawing/2014/main" val="1666023055"/>
                    </a:ext>
                  </a:extLst>
                </a:gridCol>
                <a:gridCol w="1202055">
                  <a:extLst>
                    <a:ext uri="{9D8B030D-6E8A-4147-A177-3AD203B41FA5}">
                      <a16:colId xmlns:a16="http://schemas.microsoft.com/office/drawing/2014/main" val="1748658002"/>
                    </a:ext>
                  </a:extLst>
                </a:gridCol>
                <a:gridCol w="1297843">
                  <a:extLst>
                    <a:ext uri="{9D8B030D-6E8A-4147-A177-3AD203B41FA5}">
                      <a16:colId xmlns:a16="http://schemas.microsoft.com/office/drawing/2014/main" val="419464283"/>
                    </a:ext>
                  </a:extLst>
                </a:gridCol>
              </a:tblGrid>
              <a:tr h="2923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rPr>
                        <a:t>Method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tx1"/>
                          </a:solidFill>
                        </a:rPr>
                        <a:t>OR (odds ratio)</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100" b="1" dirty="0">
                          <a:solidFill>
                            <a:schemeClr val="tx1"/>
                          </a:solidFill>
                        </a:rPr>
                        <a:t>CI</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100" b="1">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i="1" dirty="0">
                          <a:solidFill>
                            <a:schemeClr val="tx1"/>
                          </a:solidFill>
                        </a:rPr>
                        <a:t>p</a:t>
                      </a:r>
                      <a:r>
                        <a:rPr lang="en-US" sz="1100" b="1" dirty="0">
                          <a:solidFill>
                            <a:schemeClr val="tx1"/>
                          </a:solidFill>
                        </a:rPr>
                        <a:t> value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147932"/>
                  </a:ext>
                </a:extLst>
              </a:tr>
              <a:tr h="382375">
                <a:tc>
                  <a:txBody>
                    <a:bodyPr/>
                    <a:lstStyle/>
                    <a:p>
                      <a:endParaRPr lang="en-US" sz="1100" b="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2.5%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a:solidFill>
                            <a:schemeClr val="tx1"/>
                          </a:solidFill>
                        </a:rPr>
                        <a:t>97.5%</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100" b="1">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781691"/>
                  </a:ext>
                </a:extLst>
              </a:tr>
              <a:tr h="427895">
                <a:tc>
                  <a:txBody>
                    <a:bodyPr/>
                    <a:lstStyle/>
                    <a:p>
                      <a:r>
                        <a:rPr lang="en-US" sz="1100" b="0" dirty="0">
                          <a:solidFill>
                            <a:schemeClr val="tx1"/>
                          </a:solidFill>
                        </a:rPr>
                        <a:t>Doubly robust with unbalanced covariates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1.04</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None/>
                      </a:pPr>
                      <a:r>
                        <a:rPr lang="en-US" sz="1100" b="0" dirty="0">
                          <a:solidFill>
                            <a:schemeClr val="tx1"/>
                          </a:solidFill>
                        </a:rPr>
                        <a:t>1.33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0.011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0360357"/>
                  </a:ext>
                </a:extLst>
              </a:tr>
              <a:tr h="427895">
                <a:tc>
                  <a:txBody>
                    <a:bodyPr/>
                    <a:lstStyle/>
                    <a:p>
                      <a:r>
                        <a:rPr lang="en-US" sz="1100" b="0" dirty="0">
                          <a:solidFill>
                            <a:schemeClr val="tx1"/>
                          </a:solidFill>
                        </a:rPr>
                        <a:t>Doubly robust with all covariates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1.29</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1.13</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1.48</a:t>
                      </a:r>
                      <a:endParaRPr lang="en-US" sz="11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&lt; 0.001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8254333"/>
                  </a:ext>
                </a:extLst>
              </a:tr>
              <a:tr h="427895">
                <a:tc>
                  <a:txBody>
                    <a:bodyPr/>
                    <a:lstStyle/>
                    <a:p>
                      <a:r>
                        <a:rPr lang="en-US" sz="1100" b="0" dirty="0">
                          <a:solidFill>
                            <a:schemeClr val="tx1"/>
                          </a:solidFill>
                        </a:rPr>
                        <a:t>Propensity score with IPW</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1.07</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1.26</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a:solidFill>
                            <a:schemeClr val="tx1"/>
                          </a:solidFill>
                        </a:rPr>
                        <a:t>&lt; 0.001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86463687"/>
                  </a:ext>
                </a:extLst>
              </a:tr>
              <a:tr h="518937">
                <a:tc>
                  <a:txBody>
                    <a:bodyPr/>
                    <a:lstStyle/>
                    <a:p>
                      <a:r>
                        <a:rPr lang="en-US" sz="1100" b="0" dirty="0">
                          <a:solidFill>
                            <a:schemeClr val="tx1"/>
                          </a:solidFill>
                        </a:rPr>
                        <a:t>Propensity score matching </a:t>
                      </a:r>
                    </a:p>
                    <a:p>
                      <a:r>
                        <a:rPr lang="en-US" sz="1100" b="0" dirty="0">
                          <a:solidFill>
                            <a:schemeClr val="tx1"/>
                          </a:solidFill>
                        </a:rPr>
                        <a:t>(with subgroup analysis)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1.01 (all)</a:t>
                      </a:r>
                    </a:p>
                    <a:p>
                      <a:r>
                        <a:rPr lang="en-US" sz="1100" b="0" dirty="0">
                          <a:solidFill>
                            <a:schemeClr val="tx1"/>
                          </a:solidFill>
                        </a:rPr>
                        <a:t>0.96 (severe)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0.94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0.90  (all)</a:t>
                      </a:r>
                    </a:p>
                    <a:p>
                      <a:r>
                        <a:rPr lang="en-US" sz="1100" b="0" dirty="0">
                          <a:solidFill>
                            <a:schemeClr val="tx1"/>
                          </a:solidFill>
                        </a:rPr>
                        <a:t>0.78 (severe)</a:t>
                      </a:r>
                    </a:p>
                    <a:p>
                      <a:r>
                        <a:rPr lang="en-US" sz="1100" b="0" dirty="0">
                          <a:solidFill>
                            <a:schemeClr val="tx1"/>
                          </a:solidFill>
                        </a:rPr>
                        <a:t>0.81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1.14 (all)</a:t>
                      </a:r>
                    </a:p>
                    <a:p>
                      <a:r>
                        <a:rPr lang="en-US" sz="1100" b="0" dirty="0">
                          <a:solidFill>
                            <a:schemeClr val="tx1"/>
                          </a:solidFill>
                        </a:rPr>
                        <a:t>1.16 (severe)</a:t>
                      </a:r>
                    </a:p>
                    <a:p>
                      <a:r>
                        <a:rPr lang="en-US" sz="1100" b="0" dirty="0">
                          <a:solidFill>
                            <a:schemeClr val="tx1"/>
                          </a:solidFill>
                        </a:rPr>
                        <a:t>1.08 (non-severe)</a:t>
                      </a:r>
                      <a:endParaRPr lang="en-US" sz="11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b="0" dirty="0">
                          <a:solidFill>
                            <a:schemeClr val="tx1"/>
                          </a:solidFill>
                        </a:rPr>
                        <a:t>0.81 (all)</a:t>
                      </a:r>
                    </a:p>
                    <a:p>
                      <a:pPr marL="0" indent="0">
                        <a:buFont typeface="Arial" panose="020B0604020202020204" pitchFamily="34" charset="0"/>
                        <a:buNone/>
                      </a:pPr>
                      <a:r>
                        <a:rPr lang="en-US" sz="1100" b="0" dirty="0">
                          <a:solidFill>
                            <a:schemeClr val="tx1"/>
                          </a:solidFill>
                        </a:rPr>
                        <a:t>0.65 (severe)</a:t>
                      </a:r>
                    </a:p>
                    <a:p>
                      <a:pPr marL="0" indent="0">
                        <a:buFont typeface="Arial" panose="020B0604020202020204" pitchFamily="34" charset="0"/>
                        <a:buNone/>
                      </a:pPr>
                      <a:r>
                        <a:rPr lang="en-US" sz="1100" b="0" dirty="0">
                          <a:solidFill>
                            <a:schemeClr val="tx1"/>
                          </a:solidFill>
                        </a:rPr>
                        <a:t>0.36 (non-severe)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595055"/>
                  </a:ext>
                </a:extLst>
              </a:tr>
            </a:tbl>
          </a:graphicData>
        </a:graphic>
      </p:graphicFrame>
    </p:spTree>
    <p:extLst>
      <p:ext uri="{BB962C8B-B14F-4D97-AF65-F5344CB8AC3E}">
        <p14:creationId xmlns:p14="http://schemas.microsoft.com/office/powerpoint/2010/main" val="416349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8B4488111954F912A92B452949E56" ma:contentTypeVersion="4" ma:contentTypeDescription="Create a new document." ma:contentTypeScope="" ma:versionID="01f78801be61f4e0631074eb8c3c2316">
  <xsd:schema xmlns:xsd="http://www.w3.org/2001/XMLSchema" xmlns:xs="http://www.w3.org/2001/XMLSchema" xmlns:p="http://schemas.microsoft.com/office/2006/metadata/properties" xmlns:ns2="7ef1a18c-61c8-4aec-bfc4-f4969c1ac6eb" xmlns:ns3="89642271-e6d6-4b8d-b44e-8203ea9cab9d" targetNamespace="http://schemas.microsoft.com/office/2006/metadata/properties" ma:root="true" ma:fieldsID="169f790e3280c7567bb68f268aecc9e1" ns2:_="" ns3:_="">
    <xsd:import namespace="7ef1a18c-61c8-4aec-bfc4-f4969c1ac6eb"/>
    <xsd:import namespace="89642271-e6d6-4b8d-b44e-8203ea9ca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f1a18c-61c8-4aec-bfc4-f4969c1ac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642271-e6d6-4b8d-b44e-8203ea9cab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9642271-e6d6-4b8d-b44e-8203ea9cab9d">
      <UserInfo>
        <DisplayName>Nur Aini Binte Sidik</DisplayName>
        <AccountId>10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B4CD07-B752-4A0C-8736-238ADC4F98E3}">
  <ds:schemaRefs>
    <ds:schemaRef ds:uri="7ef1a18c-61c8-4aec-bfc4-f4969c1ac6eb"/>
    <ds:schemaRef ds:uri="89642271-e6d6-4b8d-b44e-8203ea9cab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23AA08-8B2D-4BE2-ADC2-F217AFF36FE3}">
  <ds:schemaRefs>
    <ds:schemaRef ds:uri="http://schemas.microsoft.com/office/infopath/2007/PartnerControls"/>
    <ds:schemaRef ds:uri="http://schemas.microsoft.com/office/2006/documentManagement/types"/>
    <ds:schemaRef ds:uri="http://purl.org/dc/elements/1.1/"/>
    <ds:schemaRef ds:uri="89642271-e6d6-4b8d-b44e-8203ea9cab9d"/>
    <ds:schemaRef ds:uri="http://schemas.microsoft.com/office/2006/metadata/properties"/>
    <ds:schemaRef ds:uri="http://www.w3.org/XML/1998/namespace"/>
    <ds:schemaRef ds:uri="http://purl.org/dc/terms/"/>
    <ds:schemaRef ds:uri="http://purl.org/dc/dcmitype/"/>
    <ds:schemaRef ds:uri="http://schemas.openxmlformats.org/package/2006/metadata/core-properties"/>
    <ds:schemaRef ds:uri="7ef1a18c-61c8-4aec-bfc4-f4969c1ac6eb"/>
  </ds:schemaRefs>
</ds:datastoreItem>
</file>

<file path=customXml/itemProps3.xml><?xml version="1.0" encoding="utf-8"?>
<ds:datastoreItem xmlns:ds="http://schemas.openxmlformats.org/officeDocument/2006/customXml" ds:itemID="{15D19357-6643-47BF-8312-4ED2D43A07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999</TotalTime>
  <Words>1654</Words>
  <Application>Microsoft Macintosh PowerPoint</Application>
  <PresentationFormat>Widescreen</PresentationFormat>
  <Paragraphs>254</Paragraphs>
  <Slides>20</Slides>
  <Notes>1</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TW Cen MT</vt:lpstr>
      <vt:lpstr>TW Cen MT</vt:lpstr>
      <vt:lpstr>Tw Cen MT Condensed</vt:lpstr>
      <vt:lpstr>Wingdings</vt:lpstr>
      <vt:lpstr>Wingdings 3</vt:lpstr>
      <vt:lpstr>Integral</vt:lpstr>
      <vt:lpstr>Steroid use and mortality in sepsis patients</vt:lpstr>
      <vt:lpstr>Introduction – Augmenting Sepsis treatment with Steroids is widely practiced</vt:lpstr>
      <vt:lpstr>Mixed consensus from prior Meta-Analyses on Sepsis Patients Treated with Steroids</vt:lpstr>
      <vt:lpstr>Rationale for study – To establish more conclusive evidence</vt:lpstr>
      <vt:lpstr>Inclusion/Exclusion Criteria (Cohort size = 14,147)</vt:lpstr>
      <vt:lpstr>Methods – Feature importance and Statistical Analyses</vt:lpstr>
      <vt:lpstr>Results – Did not reveal better outcomes in patients administered with steroids</vt:lpstr>
      <vt:lpstr>Results – Did not reveal better outcomes in patients administered with steroids</vt:lpstr>
      <vt:lpstr>Results – Did not reveal better outcomes in patients administered with steroids</vt:lpstr>
      <vt:lpstr>Limitations of current study to be addressed in future work</vt:lpstr>
      <vt:lpstr>Proposed future work</vt:lpstr>
      <vt:lpstr>Conclusion</vt:lpstr>
      <vt:lpstr>References</vt:lpstr>
      <vt:lpstr>Supplementary</vt:lpstr>
      <vt:lpstr>Feature importance from GBM</vt:lpstr>
      <vt:lpstr>GBM model evaluation</vt:lpstr>
      <vt:lpstr>GBM model hyperparameter tuning</vt:lpstr>
      <vt:lpstr>Basic demographics</vt:lpstr>
      <vt:lpstr>COHORT by SOFA SCORE   severe: sofa_score ≥5 non-severe = sofa_score ≤4≤4  ref https://www.ahajournals.org/doi/10.1161/JAHA.117.008169</vt:lpstr>
      <vt:lpstr>Prior meta-analyses on subject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Russ Li</cp:lastModifiedBy>
  <cp:revision>2</cp:revision>
  <dcterms:created xsi:type="dcterms:W3CDTF">2023-04-09T10:12:58Z</dcterms:created>
  <dcterms:modified xsi:type="dcterms:W3CDTF">2023-07-01T00:52:36Z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0x0101005B68B4488111954F912A92B452949E56</vt:lpwstr>
  </property>
</Properties>
</file>