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12192000" cy="6858000"/>
  <p:notesSz cx="6858000" cy="9144000"/>
  <p:embeddedFontLst>
    <p:embeddedFont>
      <p:font typeface="Calibri" panose="020F0502020204030204" pitchFamily="34" charset="0"/>
      <p:regular r:id="rId26"/>
      <p:bold r:id="rId27"/>
      <p:italic r:id="rId28"/>
      <p:boldItalic r:id="rId29"/>
    </p:embeddedFont>
    <p:embeddedFont>
      <p:font typeface="Roboto" panose="02000000000000000000" pitchFamily="2"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4" roundtripDataSignature="AMtx7mitozcHjKatKXCktUzcfecmTrg3j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3AEBCD9-8049-4D8C-8994-EB9E4CCF4D99}">
  <a:tblStyle styleId="{63AEBCD9-8049-4D8C-8994-EB9E4CCF4D99}"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33"/>
  </p:normalViewPr>
  <p:slideViewPr>
    <p:cSldViewPr snapToGrid="0">
      <p:cViewPr varScale="1">
        <p:scale>
          <a:sx n="108" d="100"/>
          <a:sy n="108" d="100"/>
        </p:scale>
        <p:origin x="232" y="36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21" Type="http://schemas.openxmlformats.org/officeDocument/2006/relationships/slide" Target="slides/slide20.xml"/><Relationship Id="rId34"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
        <p:cNvGrpSpPr/>
        <p:nvPr/>
      </p:nvGrpSpPr>
      <p:grpSpPr>
        <a:xfrm>
          <a:off x="0" y="0"/>
          <a:ext cx="0" cy="0"/>
          <a:chOff x="0" y="0"/>
          <a:chExt cx="0" cy="0"/>
        </a:xfrm>
      </p:grpSpPr>
      <p:sp>
        <p:nvSpPr>
          <p:cNvPr id="16" name="Google Shape;16;g191c0a7cf55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 name="Google Shape;17;g191c0a7cf5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5" name="Google Shape;105;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3" name="Google Shape;113;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2" name="Google Shape;122;p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1" name="Google Shape;131;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1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1" name="Google Shape;151;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191c0a7cf55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1" name="Google Shape;161;g191c0a7cf55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0" name="Google Shape;170;p1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9" name="Google Shape;179;p1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
        <p:cNvGrpSpPr/>
        <p:nvPr/>
      </p:nvGrpSpPr>
      <p:grpSpPr>
        <a:xfrm>
          <a:off x="0" y="0"/>
          <a:ext cx="0" cy="0"/>
          <a:chOff x="0" y="0"/>
          <a:chExt cx="0" cy="0"/>
        </a:xfrm>
      </p:grpSpPr>
      <p:sp>
        <p:nvSpPr>
          <p:cNvPr id="24" name="Google Shape;24;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5" name="Google Shape;2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191e87128af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0" name="Google Shape;190;g191e87128af_1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0" name="Google Shape;200;p2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9" name="Google Shape;209;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6" name="Google Shape;216;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
        <p:cNvGrpSpPr/>
        <p:nvPr/>
      </p:nvGrpSpPr>
      <p:grpSpPr>
        <a:xfrm>
          <a:off x="0" y="0"/>
          <a:ext cx="0" cy="0"/>
          <a:chOff x="0" y="0"/>
          <a:chExt cx="0" cy="0"/>
        </a:xfrm>
      </p:grpSpPr>
      <p:sp>
        <p:nvSpPr>
          <p:cNvPr id="35" name="Google Shape;35;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6" name="Google Shape;3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Google Shape;44;g195a3fc40cb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5" name="Google Shape;45;g195a3fc40c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195a3fc40cb_0_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5" name="Google Shape;55;g195a3fc40cb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5" name="Google Shape;6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5" name="Google Shape;75;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2" name="Google Shape;82;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
        <p:cNvGrpSpPr/>
        <p:nvPr/>
      </p:nvGrpSpPr>
      <p:grpSpPr>
        <a:xfrm>
          <a:off x="0" y="0"/>
          <a:ext cx="0" cy="0"/>
          <a:chOff x="0" y="0"/>
          <a:chExt cx="0" cy="0"/>
        </a:xfrm>
      </p:grpSpPr>
      <p:sp>
        <p:nvSpPr>
          <p:cNvPr id="12" name="Google Shape;12;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 name="Google Shape;14;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20.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29.jpg"/></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image" Target="../media/image32.png"/><Relationship Id="rId4" Type="http://schemas.openxmlformats.org/officeDocument/2006/relationships/image" Target="../media/image31.png"/></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image" Target="../media/image35.png"/><Relationship Id="rId4" Type="http://schemas.openxmlformats.org/officeDocument/2006/relationships/image" Target="../media/image34.png"/></Relationships>
</file>

<file path=ppt/slides/_rels/slide2.xml.rels><?xml version="1.0" encoding="UTF-8" standalone="yes"?>
<Relationships xmlns="http://schemas.openxmlformats.org/package/2006/relationships"><Relationship Id="rId3" Type="http://schemas.openxmlformats.org/officeDocument/2006/relationships/hyperlink" Target="https://doi.org/10.1787/86954c10-en"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s://doi.org/10.1787/aa029083-en"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37.png"/></Relationships>
</file>

<file path=ppt/slides/_rels/slide2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1.xml"/><Relationship Id="rId1" Type="http://schemas.openxmlformats.org/officeDocument/2006/relationships/slideLayout" Target="../slideLayouts/slideLayout1.xml"/><Relationship Id="rId5" Type="http://schemas.openxmlformats.org/officeDocument/2006/relationships/image" Target="../media/image40.png"/><Relationship Id="rId4" Type="http://schemas.openxmlformats.org/officeDocument/2006/relationships/image" Target="../media/image39.png"/></Relationships>
</file>

<file path=ppt/slides/_rels/slide2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
        <p:cNvGrpSpPr/>
        <p:nvPr/>
      </p:nvGrpSpPr>
      <p:grpSpPr>
        <a:xfrm>
          <a:off x="0" y="0"/>
          <a:ext cx="0" cy="0"/>
          <a:chOff x="0" y="0"/>
          <a:chExt cx="0" cy="0"/>
        </a:xfrm>
      </p:grpSpPr>
      <p:sp>
        <p:nvSpPr>
          <p:cNvPr id="19" name="Google Shape;19;g191c0a7cf55_0_0"/>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a:t>
            </a:fld>
            <a:endParaRPr/>
          </a:p>
        </p:txBody>
      </p:sp>
      <p:sp>
        <p:nvSpPr>
          <p:cNvPr id="20" name="Google Shape;20;g191c0a7cf55_0_0"/>
          <p:cNvSpPr txBox="1"/>
          <p:nvPr/>
        </p:nvSpPr>
        <p:spPr>
          <a:xfrm>
            <a:off x="2685600" y="289050"/>
            <a:ext cx="6820800" cy="1523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2900" b="1">
                <a:latin typeface="Calibri"/>
                <a:ea typeface="Calibri"/>
                <a:cs typeface="Calibri"/>
                <a:sym typeface="Calibri"/>
              </a:rPr>
              <a:t>DSA5101: Statistics Project</a:t>
            </a:r>
            <a:endParaRPr sz="2900" b="1">
              <a:latin typeface="Calibri"/>
              <a:ea typeface="Calibri"/>
              <a:cs typeface="Calibri"/>
              <a:sym typeface="Calibri"/>
            </a:endParaRPr>
          </a:p>
          <a:p>
            <a:pPr marL="0" lvl="0" indent="0" algn="ctr" rtl="0">
              <a:spcBef>
                <a:spcPts val="0"/>
              </a:spcBef>
              <a:spcAft>
                <a:spcPts val="0"/>
              </a:spcAft>
              <a:buNone/>
            </a:pPr>
            <a:endParaRPr sz="2900" b="1">
              <a:latin typeface="Calibri"/>
              <a:ea typeface="Calibri"/>
              <a:cs typeface="Calibri"/>
              <a:sym typeface="Calibri"/>
            </a:endParaRPr>
          </a:p>
          <a:p>
            <a:pPr marL="0" lvl="0" indent="0" algn="ctr" rtl="0">
              <a:spcBef>
                <a:spcPts val="0"/>
              </a:spcBef>
              <a:spcAft>
                <a:spcPts val="0"/>
              </a:spcAft>
              <a:buNone/>
            </a:pPr>
            <a:r>
              <a:rPr lang="en-US" sz="2900" b="1">
                <a:latin typeface="Calibri"/>
                <a:ea typeface="Calibri"/>
                <a:cs typeface="Calibri"/>
                <a:sym typeface="Calibri"/>
              </a:rPr>
              <a:t>Public Housing Affordability in Singapore</a:t>
            </a:r>
            <a:endParaRPr sz="2900" b="1">
              <a:latin typeface="Calibri"/>
              <a:ea typeface="Calibri"/>
              <a:cs typeface="Calibri"/>
              <a:sym typeface="Calibri"/>
            </a:endParaRPr>
          </a:p>
        </p:txBody>
      </p:sp>
      <p:pic>
        <p:nvPicPr>
          <p:cNvPr id="21" name="Google Shape;21;g191c0a7cf55_0_0"/>
          <p:cNvPicPr preferRelativeResize="0"/>
          <p:nvPr/>
        </p:nvPicPr>
        <p:blipFill>
          <a:blip r:embed="rId3">
            <a:alphaModFix/>
          </a:blip>
          <a:stretch>
            <a:fillRect/>
          </a:stretch>
        </p:blipFill>
        <p:spPr>
          <a:xfrm>
            <a:off x="4167725" y="1858950"/>
            <a:ext cx="3922550" cy="3973876"/>
          </a:xfrm>
          <a:prstGeom prst="rect">
            <a:avLst/>
          </a:prstGeom>
          <a:noFill/>
          <a:ln>
            <a:noFill/>
          </a:ln>
        </p:spPr>
      </p:pic>
      <p:sp>
        <p:nvSpPr>
          <p:cNvPr id="22" name="Google Shape;22;g191c0a7cf55_0_0"/>
          <p:cNvSpPr txBox="1"/>
          <p:nvPr/>
        </p:nvSpPr>
        <p:spPr>
          <a:xfrm>
            <a:off x="4051950" y="5832825"/>
            <a:ext cx="4154100" cy="800400"/>
          </a:xfrm>
          <a:prstGeom prst="rect">
            <a:avLst/>
          </a:prstGeom>
          <a:noFill/>
          <a:ln>
            <a:noFill/>
          </a:ln>
        </p:spPr>
        <p:txBody>
          <a:bodyPr spcFirstLastPara="1" wrap="square" lIns="91425" tIns="91425" rIns="91425" bIns="91425" anchor="t" anchorCtr="0">
            <a:spAutoFit/>
          </a:bodyPr>
          <a:lstStyle/>
          <a:p>
            <a:pPr marL="0" marR="0" lvl="0" indent="0" algn="just" rtl="0">
              <a:lnSpc>
                <a:spcPct val="100000"/>
              </a:lnSpc>
              <a:spcBef>
                <a:spcPts val="0"/>
              </a:spcBef>
              <a:spcAft>
                <a:spcPts val="0"/>
              </a:spcAft>
              <a:buClr>
                <a:srgbClr val="000000"/>
              </a:buClr>
              <a:buSzPts val="1100"/>
              <a:buFont typeface="Arial"/>
              <a:buNone/>
            </a:pPr>
            <a:r>
              <a:rPr lang="en-US" sz="800" i="1">
                <a:solidFill>
                  <a:schemeClr val="dk1"/>
                </a:solidFill>
              </a:rPr>
              <a:t>Image: The Pinnacle @ Duxton, a public housing project located next to Singapore’s central business district. When it was launched in 2009, a four-bedroom flat was sold for S$300,000. In 2022, the same flat has been selling for at least S$1,300,000. Housing projects like The Pinnacle has caused much discussions among locals who now view public housing allocation as winning the lottery. </a:t>
            </a:r>
            <a:endParaRPr sz="800" i="1">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10</a:t>
            </a:fld>
            <a:endParaRPr/>
          </a:p>
        </p:txBody>
      </p:sp>
      <p:pic>
        <p:nvPicPr>
          <p:cNvPr id="100" name="Google Shape;100;p10"/>
          <p:cNvPicPr preferRelativeResize="0"/>
          <p:nvPr/>
        </p:nvPicPr>
        <p:blipFill rotWithShape="1">
          <a:blip r:embed="rId3">
            <a:alphaModFix/>
          </a:blip>
          <a:srcRect/>
          <a:stretch/>
        </p:blipFill>
        <p:spPr>
          <a:xfrm>
            <a:off x="241300" y="1250950"/>
            <a:ext cx="5854700" cy="5105400"/>
          </a:xfrm>
          <a:prstGeom prst="rect">
            <a:avLst/>
          </a:prstGeom>
          <a:noFill/>
          <a:ln>
            <a:noFill/>
          </a:ln>
        </p:spPr>
      </p:pic>
      <p:pic>
        <p:nvPicPr>
          <p:cNvPr id="101" name="Google Shape;101;p10"/>
          <p:cNvPicPr preferRelativeResize="0"/>
          <p:nvPr/>
        </p:nvPicPr>
        <p:blipFill rotWithShape="1">
          <a:blip r:embed="rId4">
            <a:alphaModFix/>
          </a:blip>
          <a:srcRect/>
          <a:stretch/>
        </p:blipFill>
        <p:spPr>
          <a:xfrm>
            <a:off x="6096000" y="1250950"/>
            <a:ext cx="5854700" cy="5105400"/>
          </a:xfrm>
          <a:prstGeom prst="rect">
            <a:avLst/>
          </a:prstGeom>
          <a:noFill/>
          <a:ln>
            <a:noFill/>
          </a:ln>
        </p:spPr>
      </p:pic>
      <p:sp>
        <p:nvSpPr>
          <p:cNvPr id="102" name="Google Shape;102;p10"/>
          <p:cNvSpPr txBox="1"/>
          <p:nvPr/>
        </p:nvSpPr>
        <p:spPr>
          <a:xfrm>
            <a:off x="0" y="0"/>
            <a:ext cx="10936007" cy="96945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900"/>
              <a:buFont typeface="Arial"/>
              <a:buNone/>
            </a:pPr>
            <a:r>
              <a:rPr lang="en-US" sz="1900" b="1" i="0" u="none" strike="noStrike" cap="none">
                <a:solidFill>
                  <a:schemeClr val="dk1"/>
                </a:solidFill>
                <a:latin typeface="Arial"/>
                <a:ea typeface="Arial"/>
                <a:cs typeface="Arial"/>
                <a:sym typeface="Arial"/>
              </a:rPr>
              <a:t>Exploratory Data Analysis: </a:t>
            </a:r>
            <a:r>
              <a:rPr lang="en-US" sz="1900" b="0" i="0" u="none" strike="noStrike" cap="none">
                <a:solidFill>
                  <a:schemeClr val="dk1"/>
                </a:solidFill>
                <a:latin typeface="Arial"/>
                <a:ea typeface="Arial"/>
                <a:cs typeface="Arial"/>
                <a:sym typeface="Arial"/>
              </a:rPr>
              <a:t>ggplots of variables against price, V.9 (1 of 2)</a:t>
            </a:r>
            <a:endParaRPr/>
          </a:p>
          <a:p>
            <a:pPr marL="0" marR="0" lvl="0" indent="0" algn="l" rtl="0">
              <a:lnSpc>
                <a:spcPct val="100000"/>
              </a:lnSpc>
              <a:spcBef>
                <a:spcPts val="0"/>
              </a:spcBef>
              <a:spcAft>
                <a:spcPts val="0"/>
              </a:spcAft>
              <a:buClr>
                <a:srgbClr val="000000"/>
              </a:buClr>
              <a:buSzPts val="1900"/>
              <a:buFont typeface="Arial"/>
              <a:buNone/>
            </a:pPr>
            <a:r>
              <a:rPr lang="en-US" sz="1900" b="0" i="1" u="none" strike="noStrike" cap="none">
                <a:solidFill>
                  <a:schemeClr val="dk1"/>
                </a:solidFill>
                <a:latin typeface="Arial"/>
                <a:ea typeface="Arial"/>
                <a:cs typeface="Arial"/>
                <a:sym typeface="Arial"/>
              </a:rPr>
              <a:t>Findings: all are positively correlated with price; suspect some variables are highly correlated with each other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11</a:t>
            </a:fld>
            <a:endParaRPr/>
          </a:p>
        </p:txBody>
      </p:sp>
      <p:sp>
        <p:nvSpPr>
          <p:cNvPr id="108" name="Google Shape;108;p11"/>
          <p:cNvSpPr txBox="1"/>
          <p:nvPr/>
        </p:nvSpPr>
        <p:spPr>
          <a:xfrm>
            <a:off x="0" y="0"/>
            <a:ext cx="10936007" cy="96945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900"/>
              <a:buFont typeface="Arial"/>
              <a:buNone/>
            </a:pPr>
            <a:r>
              <a:rPr lang="en-US" sz="1900" b="1" i="0" u="none" strike="noStrike" cap="none">
                <a:solidFill>
                  <a:schemeClr val="dk1"/>
                </a:solidFill>
                <a:latin typeface="Arial"/>
                <a:ea typeface="Arial"/>
                <a:cs typeface="Arial"/>
                <a:sym typeface="Arial"/>
              </a:rPr>
              <a:t>Exploratory Data Analysis: </a:t>
            </a:r>
            <a:r>
              <a:rPr lang="en-US" sz="1900" b="0" i="0" u="none" strike="noStrike" cap="none">
                <a:solidFill>
                  <a:schemeClr val="dk1"/>
                </a:solidFill>
                <a:latin typeface="Arial"/>
                <a:ea typeface="Arial"/>
                <a:cs typeface="Arial"/>
                <a:sym typeface="Arial"/>
              </a:rPr>
              <a:t>ggplots of variables against price, V.9 (2 of 2)</a:t>
            </a:r>
            <a:endParaRPr/>
          </a:p>
          <a:p>
            <a:pPr marL="0" marR="0" lvl="0" indent="0" algn="l" rtl="0">
              <a:lnSpc>
                <a:spcPct val="100000"/>
              </a:lnSpc>
              <a:spcBef>
                <a:spcPts val="0"/>
              </a:spcBef>
              <a:spcAft>
                <a:spcPts val="0"/>
              </a:spcAft>
              <a:buClr>
                <a:srgbClr val="000000"/>
              </a:buClr>
              <a:buSzPts val="1900"/>
              <a:buFont typeface="Arial"/>
              <a:buNone/>
            </a:pPr>
            <a:r>
              <a:rPr lang="en-US" sz="1900" b="0" i="1" u="none" strike="noStrike" cap="none">
                <a:solidFill>
                  <a:schemeClr val="dk1"/>
                </a:solidFill>
                <a:latin typeface="Arial"/>
                <a:ea typeface="Arial"/>
                <a:cs typeface="Arial"/>
                <a:sym typeface="Arial"/>
              </a:rPr>
              <a:t>Findings from ggplot: all are positively correlated with price; suspect some variables are highly correlated with each other; </a:t>
            </a:r>
            <a:r>
              <a:rPr lang="en-US" sz="1900" b="0" i="1" u="sng" strike="noStrike" cap="none">
                <a:solidFill>
                  <a:schemeClr val="dk1"/>
                </a:solidFill>
                <a:latin typeface="Arial"/>
                <a:ea typeface="Arial"/>
                <a:cs typeface="Arial"/>
                <a:sym typeface="Arial"/>
              </a:rPr>
              <a:t>need to carry out a model selection to choose sufficient variables  </a:t>
            </a:r>
            <a:endParaRPr/>
          </a:p>
        </p:txBody>
      </p:sp>
      <p:pic>
        <p:nvPicPr>
          <p:cNvPr id="109" name="Google Shape;109;p11"/>
          <p:cNvPicPr preferRelativeResize="0"/>
          <p:nvPr/>
        </p:nvPicPr>
        <p:blipFill rotWithShape="1">
          <a:blip r:embed="rId3">
            <a:alphaModFix/>
          </a:blip>
          <a:srcRect/>
          <a:stretch/>
        </p:blipFill>
        <p:spPr>
          <a:xfrm>
            <a:off x="241300" y="1250950"/>
            <a:ext cx="5854700" cy="5105400"/>
          </a:xfrm>
          <a:prstGeom prst="rect">
            <a:avLst/>
          </a:prstGeom>
          <a:noFill/>
          <a:ln>
            <a:noFill/>
          </a:ln>
        </p:spPr>
      </p:pic>
      <p:pic>
        <p:nvPicPr>
          <p:cNvPr id="110" name="Google Shape;110;p11"/>
          <p:cNvPicPr preferRelativeResize="0"/>
          <p:nvPr/>
        </p:nvPicPr>
        <p:blipFill rotWithShape="1">
          <a:blip r:embed="rId4">
            <a:alphaModFix/>
          </a:blip>
          <a:srcRect/>
          <a:stretch/>
        </p:blipFill>
        <p:spPr>
          <a:xfrm>
            <a:off x="6096000" y="1250950"/>
            <a:ext cx="5854700" cy="51054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12</a:t>
            </a:fld>
            <a:endParaRPr/>
          </a:p>
        </p:txBody>
      </p:sp>
      <p:sp>
        <p:nvSpPr>
          <p:cNvPr id="116" name="Google Shape;116;p12"/>
          <p:cNvSpPr txBox="1"/>
          <p:nvPr/>
        </p:nvSpPr>
        <p:spPr>
          <a:xfrm>
            <a:off x="0" y="0"/>
            <a:ext cx="10935900" cy="13698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900"/>
              <a:buFont typeface="Arial"/>
              <a:buNone/>
            </a:pPr>
            <a:r>
              <a:rPr lang="en-US" sz="1900" b="1" i="0" u="none" strike="noStrike" cap="none">
                <a:solidFill>
                  <a:schemeClr val="dk1"/>
                </a:solidFill>
                <a:latin typeface="Arial"/>
                <a:ea typeface="Arial"/>
                <a:cs typeface="Arial"/>
                <a:sym typeface="Arial"/>
              </a:rPr>
              <a:t>Exploratory Data Analysis: </a:t>
            </a:r>
            <a:r>
              <a:rPr lang="en-US" sz="1900" b="0" i="0" u="none" strike="noStrike" cap="none">
                <a:solidFill>
                  <a:schemeClr val="dk1"/>
                </a:solidFill>
                <a:latin typeface="Arial"/>
                <a:ea typeface="Arial"/>
                <a:cs typeface="Arial"/>
                <a:sym typeface="Arial"/>
              </a:rPr>
              <a:t>boxplots of variables against margin, V.30 (1 of 2)</a:t>
            </a:r>
            <a:endParaRPr sz="1900" b="0" i="0" u="none" strike="noStrike" cap="none">
              <a:solidFill>
                <a:schemeClr val="dk1"/>
              </a:solidFill>
              <a:latin typeface="Arial"/>
              <a:ea typeface="Arial"/>
              <a:cs typeface="Arial"/>
              <a:sym typeface="Arial"/>
            </a:endParaRPr>
          </a:p>
          <a:p>
            <a:pPr marL="0" lvl="0" indent="0" algn="just" rtl="0">
              <a:spcBef>
                <a:spcPts val="0"/>
              </a:spcBef>
              <a:spcAft>
                <a:spcPts val="0"/>
              </a:spcAft>
              <a:buClr>
                <a:schemeClr val="dk1"/>
              </a:buClr>
              <a:buSzPts val="1900"/>
              <a:buFont typeface="Arial"/>
              <a:buNone/>
            </a:pPr>
            <a:r>
              <a:rPr lang="en-US" sz="1600">
                <a:solidFill>
                  <a:schemeClr val="dk1"/>
                </a:solidFill>
              </a:rPr>
              <a:t>Approach: Intuitively, we want to find a set of features with dissimilar/varied distribution of box plots over V.30 so that it is easier to construct a prediction model. Hence, we provide a measure of similarity by computing Jacaard index for each feature. With reference to the results in the Python notebook, we find that roughly 18/28 features is enough for training generalised prediction models with good accuracy.</a:t>
            </a:r>
            <a:endParaRPr sz="1900">
              <a:solidFill>
                <a:schemeClr val="dk1"/>
              </a:solidFill>
            </a:endParaRPr>
          </a:p>
        </p:txBody>
      </p:sp>
      <p:pic>
        <p:nvPicPr>
          <p:cNvPr id="117" name="Google Shape;117;p12"/>
          <p:cNvPicPr preferRelativeResize="0"/>
          <p:nvPr/>
        </p:nvPicPr>
        <p:blipFill rotWithShape="1">
          <a:blip r:embed="rId3">
            <a:alphaModFix/>
          </a:blip>
          <a:srcRect/>
          <a:stretch/>
        </p:blipFill>
        <p:spPr>
          <a:xfrm>
            <a:off x="8039100" y="1517650"/>
            <a:ext cx="3911600" cy="5219700"/>
          </a:xfrm>
          <a:prstGeom prst="rect">
            <a:avLst/>
          </a:prstGeom>
          <a:noFill/>
          <a:ln>
            <a:noFill/>
          </a:ln>
        </p:spPr>
      </p:pic>
      <p:pic>
        <p:nvPicPr>
          <p:cNvPr id="118" name="Google Shape;118;p12"/>
          <p:cNvPicPr preferRelativeResize="0"/>
          <p:nvPr/>
        </p:nvPicPr>
        <p:blipFill rotWithShape="1">
          <a:blip r:embed="rId4">
            <a:alphaModFix/>
          </a:blip>
          <a:srcRect/>
          <a:stretch/>
        </p:blipFill>
        <p:spPr>
          <a:xfrm>
            <a:off x="4127500" y="1517650"/>
            <a:ext cx="3911600" cy="5219700"/>
          </a:xfrm>
          <a:prstGeom prst="rect">
            <a:avLst/>
          </a:prstGeom>
          <a:noFill/>
          <a:ln>
            <a:noFill/>
          </a:ln>
        </p:spPr>
      </p:pic>
      <p:pic>
        <p:nvPicPr>
          <p:cNvPr id="119" name="Google Shape;119;p12"/>
          <p:cNvPicPr preferRelativeResize="0"/>
          <p:nvPr/>
        </p:nvPicPr>
        <p:blipFill rotWithShape="1">
          <a:blip r:embed="rId5">
            <a:alphaModFix/>
          </a:blip>
          <a:srcRect/>
          <a:stretch/>
        </p:blipFill>
        <p:spPr>
          <a:xfrm>
            <a:off x="215900" y="1517650"/>
            <a:ext cx="3911600" cy="5219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13</a:t>
            </a:fld>
            <a:endParaRPr/>
          </a:p>
        </p:txBody>
      </p:sp>
      <p:sp>
        <p:nvSpPr>
          <p:cNvPr id="125" name="Google Shape;125;p14"/>
          <p:cNvSpPr txBox="1"/>
          <p:nvPr/>
        </p:nvSpPr>
        <p:spPr>
          <a:xfrm>
            <a:off x="0" y="0"/>
            <a:ext cx="10936007" cy="96945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900"/>
              <a:buFont typeface="Arial"/>
              <a:buNone/>
            </a:pPr>
            <a:r>
              <a:rPr lang="en-US" sz="1900" b="1" i="0" u="none" strike="noStrike" cap="none">
                <a:solidFill>
                  <a:schemeClr val="dk1"/>
                </a:solidFill>
                <a:latin typeface="Arial"/>
                <a:ea typeface="Arial"/>
                <a:cs typeface="Arial"/>
                <a:sym typeface="Arial"/>
              </a:rPr>
              <a:t>Exploratory Data Analysis: </a:t>
            </a:r>
            <a:r>
              <a:rPr lang="en-US" sz="1900" b="0" i="0" u="none" strike="noStrike" cap="none">
                <a:solidFill>
                  <a:schemeClr val="dk1"/>
                </a:solidFill>
                <a:latin typeface="Arial"/>
                <a:ea typeface="Arial"/>
                <a:cs typeface="Arial"/>
                <a:sym typeface="Arial"/>
              </a:rPr>
              <a:t>Histogram of residential type, V.10, variables against price, V.9</a:t>
            </a:r>
            <a:endParaRPr/>
          </a:p>
          <a:p>
            <a:pPr marL="0" marR="0" lvl="0" indent="0" algn="l" rtl="0">
              <a:lnSpc>
                <a:spcPct val="100000"/>
              </a:lnSpc>
              <a:spcBef>
                <a:spcPts val="0"/>
              </a:spcBef>
              <a:spcAft>
                <a:spcPts val="0"/>
              </a:spcAft>
              <a:buClr>
                <a:srgbClr val="000000"/>
              </a:buClr>
              <a:buSzPts val="1900"/>
              <a:buFont typeface="Arial"/>
              <a:buNone/>
            </a:pPr>
            <a:r>
              <a:rPr lang="en-US" sz="1900" b="0" i="1" u="none" strike="noStrike" cap="none">
                <a:solidFill>
                  <a:schemeClr val="dk1"/>
                </a:solidFill>
                <a:latin typeface="Arial"/>
                <a:ea typeface="Arial"/>
                <a:cs typeface="Arial"/>
                <a:sym typeface="Arial"/>
              </a:rPr>
              <a:t>Findings: suspect the price means of the 4 residential types are different as they are drawn from distinct populations; to carry out all</a:t>
            </a:r>
            <a:r>
              <a:rPr lang="en-US" sz="1900" i="1">
                <a:solidFill>
                  <a:schemeClr val="dk1"/>
                </a:solidFill>
              </a:rPr>
              <a:t>-pairs </a:t>
            </a:r>
            <a:r>
              <a:rPr lang="en-US" sz="1900" b="0" i="1" u="none" strike="noStrike" cap="none">
                <a:solidFill>
                  <a:schemeClr val="dk1"/>
                </a:solidFill>
                <a:latin typeface="Arial"/>
                <a:ea typeface="Arial"/>
                <a:cs typeface="Arial"/>
                <a:sym typeface="Arial"/>
              </a:rPr>
              <a:t>t-test and ANOVA hypothesis testing</a:t>
            </a:r>
            <a:endParaRPr/>
          </a:p>
        </p:txBody>
      </p:sp>
      <p:pic>
        <p:nvPicPr>
          <p:cNvPr id="126" name="Google Shape;126;p14"/>
          <p:cNvPicPr preferRelativeResize="0"/>
          <p:nvPr/>
        </p:nvPicPr>
        <p:blipFill rotWithShape="1">
          <a:blip r:embed="rId3">
            <a:alphaModFix/>
          </a:blip>
          <a:srcRect/>
          <a:stretch/>
        </p:blipFill>
        <p:spPr>
          <a:xfrm>
            <a:off x="8039100" y="1136650"/>
            <a:ext cx="3911600" cy="5219700"/>
          </a:xfrm>
          <a:prstGeom prst="rect">
            <a:avLst/>
          </a:prstGeom>
          <a:noFill/>
          <a:ln>
            <a:noFill/>
          </a:ln>
        </p:spPr>
      </p:pic>
      <p:pic>
        <p:nvPicPr>
          <p:cNvPr id="127" name="Google Shape;127;p14"/>
          <p:cNvPicPr preferRelativeResize="0"/>
          <p:nvPr/>
        </p:nvPicPr>
        <p:blipFill rotWithShape="1">
          <a:blip r:embed="rId4">
            <a:alphaModFix/>
          </a:blip>
          <a:srcRect/>
          <a:stretch/>
        </p:blipFill>
        <p:spPr>
          <a:xfrm>
            <a:off x="4127500" y="1136650"/>
            <a:ext cx="3911600" cy="5219700"/>
          </a:xfrm>
          <a:prstGeom prst="rect">
            <a:avLst/>
          </a:prstGeom>
          <a:noFill/>
          <a:ln>
            <a:noFill/>
          </a:ln>
        </p:spPr>
      </p:pic>
      <p:pic>
        <p:nvPicPr>
          <p:cNvPr id="128" name="Google Shape;128;p14"/>
          <p:cNvPicPr preferRelativeResize="0"/>
          <p:nvPr/>
        </p:nvPicPr>
        <p:blipFill rotWithShape="1">
          <a:blip r:embed="rId5">
            <a:alphaModFix/>
          </a:blip>
          <a:srcRect/>
          <a:stretch/>
        </p:blipFill>
        <p:spPr>
          <a:xfrm>
            <a:off x="215900" y="1136650"/>
            <a:ext cx="3911600" cy="5219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14</a:t>
            </a:fld>
            <a:endParaRPr/>
          </a:p>
        </p:txBody>
      </p:sp>
      <p:sp>
        <p:nvSpPr>
          <p:cNvPr id="134" name="Google Shape;134;p15"/>
          <p:cNvSpPr txBox="1"/>
          <p:nvPr/>
        </p:nvSpPr>
        <p:spPr>
          <a:xfrm>
            <a:off x="0" y="0"/>
            <a:ext cx="12050486" cy="3846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900"/>
              <a:buFont typeface="Arial"/>
              <a:buNone/>
            </a:pPr>
            <a:r>
              <a:rPr lang="en-US" sz="1900" b="1" i="0" u="none" strike="noStrike" cap="none">
                <a:solidFill>
                  <a:schemeClr val="dk1"/>
                </a:solidFill>
                <a:latin typeface="Arial"/>
                <a:ea typeface="Arial"/>
                <a:cs typeface="Arial"/>
                <a:sym typeface="Arial"/>
              </a:rPr>
              <a:t>lm model selection and prediction: Good performance with 8 instead of 28 variables as predictors</a:t>
            </a:r>
            <a:endParaRPr sz="1900" b="0" i="1" u="none" strike="noStrike" cap="none">
              <a:solidFill>
                <a:schemeClr val="dk1"/>
              </a:solidFill>
              <a:latin typeface="Arial"/>
              <a:ea typeface="Arial"/>
              <a:cs typeface="Arial"/>
              <a:sym typeface="Arial"/>
            </a:endParaRPr>
          </a:p>
        </p:txBody>
      </p:sp>
      <p:pic>
        <p:nvPicPr>
          <p:cNvPr id="135" name="Google Shape;135;p15"/>
          <p:cNvPicPr preferRelativeResize="0"/>
          <p:nvPr/>
        </p:nvPicPr>
        <p:blipFill rotWithShape="1">
          <a:blip r:embed="rId3">
            <a:alphaModFix/>
          </a:blip>
          <a:srcRect/>
          <a:stretch/>
        </p:blipFill>
        <p:spPr>
          <a:xfrm>
            <a:off x="266386" y="404524"/>
            <a:ext cx="9715814" cy="3509818"/>
          </a:xfrm>
          <a:prstGeom prst="rect">
            <a:avLst/>
          </a:prstGeom>
          <a:noFill/>
          <a:ln>
            <a:noFill/>
          </a:ln>
        </p:spPr>
      </p:pic>
      <p:graphicFrame>
        <p:nvGraphicFramePr>
          <p:cNvPr id="136" name="Google Shape;136;p15"/>
          <p:cNvGraphicFramePr/>
          <p:nvPr>
            <p:extLst>
              <p:ext uri="{D42A27DB-BD31-4B8C-83A1-F6EECF244321}">
                <p14:modId xmlns:p14="http://schemas.microsoft.com/office/powerpoint/2010/main" val="3013435681"/>
              </p:ext>
            </p:extLst>
          </p:nvPr>
        </p:nvGraphicFramePr>
        <p:xfrm>
          <a:off x="5554345" y="3797083"/>
          <a:ext cx="5799450" cy="2743290"/>
        </p:xfrm>
        <a:graphic>
          <a:graphicData uri="http://schemas.openxmlformats.org/drawingml/2006/table">
            <a:tbl>
              <a:tblPr firstRow="1" bandRow="1">
                <a:noFill/>
                <a:tableStyleId>{63AEBCD9-8049-4D8C-8994-EB9E4CCF4D99}</a:tableStyleId>
              </a:tblPr>
              <a:tblGrid>
                <a:gridCol w="5799450">
                  <a:extLst>
                    <a:ext uri="{9D8B030D-6E8A-4147-A177-3AD203B41FA5}">
                      <a16:colId xmlns:a16="http://schemas.microsoft.com/office/drawing/2014/main" val="20000"/>
                    </a:ext>
                  </a:extLst>
                </a:gridCol>
              </a:tblGrid>
              <a:tr h="199650">
                <a:tc>
                  <a:txBody>
                    <a:bodyPr/>
                    <a:lstStyle/>
                    <a:p>
                      <a:pPr marL="0" marR="0" lvl="0" indent="0" algn="l" rtl="0">
                        <a:lnSpc>
                          <a:spcPct val="100000"/>
                        </a:lnSpc>
                        <a:spcBef>
                          <a:spcPts val="0"/>
                        </a:spcBef>
                        <a:spcAft>
                          <a:spcPts val="0"/>
                        </a:spcAft>
                        <a:buNone/>
                      </a:pPr>
                      <a:r>
                        <a:rPr lang="en-US" sz="1400" u="none" strike="noStrike" cap="none">
                          <a:solidFill>
                            <a:schemeClr val="dk1"/>
                          </a:solidFill>
                        </a:rPr>
                        <a:t>8 variables as predictors</a:t>
                      </a:r>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noFill/>
                  </a:tcPr>
                </a:tc>
                <a:extLst>
                  <a:ext uri="{0D108BD9-81ED-4DB2-BD59-A6C34878D82A}">
                    <a16:rowId xmlns:a16="http://schemas.microsoft.com/office/drawing/2014/main" val="10000"/>
                  </a:ext>
                </a:extLst>
              </a:tr>
              <a:tr h="199650">
                <a:tc>
                  <a:txBody>
                    <a:bodyPr/>
                    <a:lstStyle/>
                    <a:p>
                      <a:pPr marL="0" marR="0" lvl="0" indent="0" algn="l" rtl="0">
                        <a:lnSpc>
                          <a:spcPct val="100000"/>
                        </a:lnSpc>
                        <a:spcBef>
                          <a:spcPts val="0"/>
                        </a:spcBef>
                        <a:spcAft>
                          <a:spcPts val="0"/>
                        </a:spcAft>
                        <a:buNone/>
                      </a:pPr>
                      <a:r>
                        <a:rPr lang="en-US" sz="1400" b="0" u="none" strike="noStrike" cap="none">
                          <a:solidFill>
                            <a:schemeClr val="dk1"/>
                          </a:solidFill>
                        </a:rPr>
                        <a:t>V.1 Project locality</a:t>
                      </a:r>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dk1"/>
                      </a:solidFill>
                      <a:prstDash val="solid"/>
                      <a:round/>
                      <a:headEnd type="none" w="sm" len="sm"/>
                      <a:tailEnd type="none" w="sm" len="sm"/>
                    </a:lnT>
                    <a:lnB w="9525" cap="flat" cmpd="sng">
                      <a:solidFill>
                        <a:srgbClr val="000000">
                          <a:alpha val="0"/>
                        </a:srgbClr>
                      </a:solidFill>
                      <a:prstDash val="solid"/>
                      <a:round/>
                      <a:headEnd type="none" w="sm" len="sm"/>
                      <a:tailEnd type="none" w="sm" len="sm"/>
                    </a:lnB>
                    <a:noFill/>
                  </a:tcPr>
                </a:tc>
                <a:extLst>
                  <a:ext uri="{0D108BD9-81ED-4DB2-BD59-A6C34878D82A}">
                    <a16:rowId xmlns:a16="http://schemas.microsoft.com/office/drawing/2014/main" val="10001"/>
                  </a:ext>
                </a:extLst>
              </a:tr>
              <a:tr h="199650">
                <a:tc>
                  <a:txBody>
                    <a:bodyPr/>
                    <a:lstStyle/>
                    <a:p>
                      <a:pPr marL="0" marR="0" lvl="0" indent="0" algn="l" rtl="0">
                        <a:lnSpc>
                          <a:spcPct val="100000"/>
                        </a:lnSpc>
                        <a:spcBef>
                          <a:spcPts val="0"/>
                        </a:spcBef>
                        <a:spcAft>
                          <a:spcPts val="0"/>
                        </a:spcAft>
                        <a:buNone/>
                      </a:pPr>
                      <a:r>
                        <a:rPr lang="en-US" sz="1400" b="0" u="none" strike="noStrike" cap="none" dirty="0">
                          <a:solidFill>
                            <a:schemeClr val="dk1"/>
                          </a:solidFill>
                        </a:rPr>
                        <a:t>V.2 Total floor area of the building</a:t>
                      </a:r>
                      <a:endParaRPr dirty="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noFill/>
                  </a:tcPr>
                </a:tc>
                <a:extLst>
                  <a:ext uri="{0D108BD9-81ED-4DB2-BD59-A6C34878D82A}">
                    <a16:rowId xmlns:a16="http://schemas.microsoft.com/office/drawing/2014/main" val="10002"/>
                  </a:ext>
                </a:extLst>
              </a:tr>
              <a:tr h="199650">
                <a:tc>
                  <a:txBody>
                    <a:bodyPr/>
                    <a:lstStyle/>
                    <a:p>
                      <a:pPr marL="0" marR="0" lvl="0" indent="0" algn="l" rtl="0">
                        <a:lnSpc>
                          <a:spcPct val="100000"/>
                        </a:lnSpc>
                        <a:spcBef>
                          <a:spcPts val="0"/>
                        </a:spcBef>
                        <a:spcAft>
                          <a:spcPts val="0"/>
                        </a:spcAft>
                        <a:buNone/>
                      </a:pPr>
                      <a:r>
                        <a:rPr lang="en-US" sz="1400" b="0" u="none" strike="noStrike" cap="none">
                          <a:solidFill>
                            <a:schemeClr val="dk1"/>
                          </a:solidFill>
                        </a:rPr>
                        <a:t>V.4  preliminary estimated construction cost</a:t>
                      </a:r>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noFill/>
                  </a:tcPr>
                </a:tc>
                <a:extLst>
                  <a:ext uri="{0D108BD9-81ED-4DB2-BD59-A6C34878D82A}">
                    <a16:rowId xmlns:a16="http://schemas.microsoft.com/office/drawing/2014/main" val="10003"/>
                  </a:ext>
                </a:extLst>
              </a:tr>
              <a:tr h="199650">
                <a:tc>
                  <a:txBody>
                    <a:bodyPr/>
                    <a:lstStyle/>
                    <a:p>
                      <a:pPr marL="0" marR="0" lvl="0" indent="0" algn="l" rtl="0">
                        <a:lnSpc>
                          <a:spcPct val="100000"/>
                        </a:lnSpc>
                        <a:spcBef>
                          <a:spcPts val="0"/>
                        </a:spcBef>
                        <a:spcAft>
                          <a:spcPts val="0"/>
                        </a:spcAft>
                        <a:buNone/>
                      </a:pPr>
                      <a:r>
                        <a:rPr lang="en-US" sz="1400" b="0" u="none" strike="noStrike" cap="none">
                          <a:solidFill>
                            <a:schemeClr val="dk1"/>
                          </a:solidFill>
                        </a:rPr>
                        <a:t>V.7 Duration of construction</a:t>
                      </a:r>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noFill/>
                  </a:tcPr>
                </a:tc>
                <a:extLst>
                  <a:ext uri="{0D108BD9-81ED-4DB2-BD59-A6C34878D82A}">
                    <a16:rowId xmlns:a16="http://schemas.microsoft.com/office/drawing/2014/main" val="10004"/>
                  </a:ext>
                </a:extLst>
              </a:tr>
              <a:tr h="199650">
                <a:tc>
                  <a:txBody>
                    <a:bodyPr/>
                    <a:lstStyle/>
                    <a:p>
                      <a:pPr marL="0" marR="0" lvl="0" indent="0" algn="l" rtl="0">
                        <a:lnSpc>
                          <a:spcPct val="100000"/>
                        </a:lnSpc>
                        <a:spcBef>
                          <a:spcPts val="0"/>
                        </a:spcBef>
                        <a:spcAft>
                          <a:spcPts val="0"/>
                        </a:spcAft>
                        <a:buClr>
                          <a:srgbClr val="000000"/>
                        </a:buClr>
                        <a:buSzPts val="1400"/>
                        <a:buFont typeface="Arial"/>
                        <a:buNone/>
                      </a:pPr>
                      <a:r>
                        <a:rPr lang="en-US" sz="1400" b="0" u="none" strike="noStrike" cap="none">
                          <a:solidFill>
                            <a:schemeClr val="dk1"/>
                          </a:solidFill>
                        </a:rPr>
                        <a:t>V. 8 Price of the unit at the beginning of the project per m2</a:t>
                      </a:r>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noFill/>
                  </a:tcPr>
                </a:tc>
                <a:extLst>
                  <a:ext uri="{0D108BD9-81ED-4DB2-BD59-A6C34878D82A}">
                    <a16:rowId xmlns:a16="http://schemas.microsoft.com/office/drawing/2014/main" val="10005"/>
                  </a:ext>
                </a:extLst>
              </a:tr>
              <a:tr h="199650">
                <a:tc>
                  <a:txBody>
                    <a:bodyPr/>
                    <a:lstStyle/>
                    <a:p>
                      <a:pPr marL="0" marR="0" lvl="0" indent="0" algn="l" rtl="0">
                        <a:lnSpc>
                          <a:spcPct val="100000"/>
                        </a:lnSpc>
                        <a:spcBef>
                          <a:spcPts val="0"/>
                        </a:spcBef>
                        <a:spcAft>
                          <a:spcPts val="0"/>
                        </a:spcAft>
                        <a:buClr>
                          <a:srgbClr val="000000"/>
                        </a:buClr>
                        <a:buSzPts val="1400"/>
                        <a:buFont typeface="Arial"/>
                        <a:buNone/>
                      </a:pPr>
                      <a:r>
                        <a:rPr lang="en-US" sz="1400" b="0" u="none" strike="noStrike" cap="none">
                          <a:solidFill>
                            <a:schemeClr val="dk1"/>
                          </a:solidFill>
                        </a:rPr>
                        <a:t>V.14 Total floor areas of building permits issued by the city/municipality</a:t>
                      </a:r>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noFill/>
                  </a:tcPr>
                </a:tc>
                <a:extLst>
                  <a:ext uri="{0D108BD9-81ED-4DB2-BD59-A6C34878D82A}">
                    <a16:rowId xmlns:a16="http://schemas.microsoft.com/office/drawing/2014/main" val="10006"/>
                  </a:ext>
                </a:extLst>
              </a:tr>
              <a:tr h="199650">
                <a:tc>
                  <a:txBody>
                    <a:bodyPr/>
                    <a:lstStyle/>
                    <a:p>
                      <a:pPr marL="0" marR="0" lvl="0" indent="0" algn="l" rtl="0">
                        <a:lnSpc>
                          <a:spcPct val="100000"/>
                        </a:lnSpc>
                        <a:spcBef>
                          <a:spcPts val="0"/>
                        </a:spcBef>
                        <a:spcAft>
                          <a:spcPts val="0"/>
                        </a:spcAft>
                        <a:buClr>
                          <a:srgbClr val="000000"/>
                        </a:buClr>
                        <a:buSzPts val="1400"/>
                        <a:buFont typeface="Arial"/>
                        <a:buNone/>
                      </a:pPr>
                      <a:r>
                        <a:rPr lang="en-US" sz="1400" b="0" u="none" strike="noStrike" cap="none">
                          <a:solidFill>
                            <a:schemeClr val="dk1"/>
                          </a:solidFill>
                        </a:rPr>
                        <a:t>V.25 Consumer price index (CPI) i in the base year a</a:t>
                      </a:r>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noFill/>
                  </a:tcPr>
                </a:tc>
                <a:extLst>
                  <a:ext uri="{0D108BD9-81ED-4DB2-BD59-A6C34878D82A}">
                    <a16:rowId xmlns:a16="http://schemas.microsoft.com/office/drawing/2014/main" val="10007"/>
                  </a:ext>
                </a:extLst>
              </a:tr>
              <a:tr h="199650">
                <a:tc>
                  <a:txBody>
                    <a:bodyPr/>
                    <a:lstStyle/>
                    <a:p>
                      <a:pPr marL="0" marR="0" lvl="0" indent="0" algn="l" rtl="0">
                        <a:lnSpc>
                          <a:spcPct val="100000"/>
                        </a:lnSpc>
                        <a:spcBef>
                          <a:spcPts val="0"/>
                        </a:spcBef>
                        <a:spcAft>
                          <a:spcPts val="0"/>
                        </a:spcAft>
                        <a:buClr>
                          <a:srgbClr val="000000"/>
                        </a:buClr>
                        <a:buSzPts val="1400"/>
                        <a:buFont typeface="Arial"/>
                        <a:buNone/>
                      </a:pPr>
                      <a:r>
                        <a:rPr lang="en-US" sz="1400" b="0" u="none" strike="noStrike" cap="none" dirty="0">
                          <a:solidFill>
                            <a:schemeClr val="dk1"/>
                          </a:solidFill>
                        </a:rPr>
                        <a:t>V.10 Type of Residential building</a:t>
                      </a:r>
                      <a:endParaRPr dirty="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noFill/>
                  </a:tcPr>
                </a:tc>
                <a:extLst>
                  <a:ext uri="{0D108BD9-81ED-4DB2-BD59-A6C34878D82A}">
                    <a16:rowId xmlns:a16="http://schemas.microsoft.com/office/drawing/2014/main" val="10008"/>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15</a:t>
            </a:fld>
            <a:endParaRPr/>
          </a:p>
        </p:txBody>
      </p:sp>
      <p:sp>
        <p:nvSpPr>
          <p:cNvPr id="142" name="Google Shape;142;p16"/>
          <p:cNvSpPr txBox="1"/>
          <p:nvPr/>
        </p:nvSpPr>
        <p:spPr>
          <a:xfrm>
            <a:off x="0" y="0"/>
            <a:ext cx="11353800" cy="3846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900"/>
              <a:buFont typeface="Arial"/>
              <a:buNone/>
            </a:pPr>
            <a:r>
              <a:rPr lang="en-US" sz="1900" b="1" i="0" u="none" strike="noStrike" cap="none">
                <a:solidFill>
                  <a:schemeClr val="dk1"/>
                </a:solidFill>
                <a:latin typeface="Arial"/>
                <a:ea typeface="Arial"/>
                <a:cs typeface="Arial"/>
                <a:sym typeface="Arial"/>
              </a:rPr>
              <a:t>PCA: findings on PCs consistent with lm model selection</a:t>
            </a:r>
            <a:endParaRPr sz="1900" b="0" i="0" u="none" strike="noStrike" cap="none">
              <a:solidFill>
                <a:schemeClr val="dk1"/>
              </a:solidFill>
              <a:latin typeface="Arial"/>
              <a:ea typeface="Arial"/>
              <a:cs typeface="Arial"/>
              <a:sym typeface="Arial"/>
            </a:endParaRPr>
          </a:p>
        </p:txBody>
      </p:sp>
      <p:pic>
        <p:nvPicPr>
          <p:cNvPr id="143" name="Google Shape;143;p16"/>
          <p:cNvPicPr preferRelativeResize="0"/>
          <p:nvPr/>
        </p:nvPicPr>
        <p:blipFill rotWithShape="1">
          <a:blip r:embed="rId3">
            <a:alphaModFix/>
          </a:blip>
          <a:srcRect/>
          <a:stretch/>
        </p:blipFill>
        <p:spPr>
          <a:xfrm>
            <a:off x="5676900" y="1010986"/>
            <a:ext cx="5194300" cy="2476500"/>
          </a:xfrm>
          <a:prstGeom prst="rect">
            <a:avLst/>
          </a:prstGeom>
          <a:noFill/>
          <a:ln>
            <a:noFill/>
          </a:ln>
        </p:spPr>
      </p:pic>
      <p:pic>
        <p:nvPicPr>
          <p:cNvPr id="144" name="Google Shape;144;p16"/>
          <p:cNvPicPr preferRelativeResize="0"/>
          <p:nvPr/>
        </p:nvPicPr>
        <p:blipFill rotWithShape="1">
          <a:blip r:embed="rId4">
            <a:alphaModFix/>
          </a:blip>
          <a:srcRect/>
          <a:stretch/>
        </p:blipFill>
        <p:spPr>
          <a:xfrm>
            <a:off x="482600" y="894015"/>
            <a:ext cx="5194300" cy="2476500"/>
          </a:xfrm>
          <a:prstGeom prst="rect">
            <a:avLst/>
          </a:prstGeom>
          <a:noFill/>
          <a:ln>
            <a:noFill/>
          </a:ln>
        </p:spPr>
      </p:pic>
      <p:sp>
        <p:nvSpPr>
          <p:cNvPr id="145" name="Google Shape;145;p16"/>
          <p:cNvSpPr txBox="1"/>
          <p:nvPr/>
        </p:nvSpPr>
        <p:spPr>
          <a:xfrm>
            <a:off x="1433306" y="632405"/>
            <a:ext cx="3292889"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PCA performed with ALL variables</a:t>
            </a:r>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PC 1 - 10 required to account for &gt;95%</a:t>
            </a:r>
            <a:endParaRPr/>
          </a:p>
        </p:txBody>
      </p:sp>
      <p:sp>
        <p:nvSpPr>
          <p:cNvPr id="146" name="Google Shape;146;p16"/>
          <p:cNvSpPr txBox="1"/>
          <p:nvPr/>
        </p:nvSpPr>
        <p:spPr>
          <a:xfrm>
            <a:off x="6689311" y="632405"/>
            <a:ext cx="3975768"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PCA performed with 8 variables chosen from lm</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PC 1 - 6 required to account for &gt;95%</a:t>
            </a:r>
            <a:endParaRPr/>
          </a:p>
        </p:txBody>
      </p:sp>
      <p:pic>
        <p:nvPicPr>
          <p:cNvPr id="147" name="Google Shape;147;p16"/>
          <p:cNvPicPr preferRelativeResize="0"/>
          <p:nvPr/>
        </p:nvPicPr>
        <p:blipFill rotWithShape="1">
          <a:blip r:embed="rId5">
            <a:alphaModFix/>
          </a:blip>
          <a:srcRect/>
          <a:stretch/>
        </p:blipFill>
        <p:spPr>
          <a:xfrm>
            <a:off x="5676900" y="3866066"/>
            <a:ext cx="5194300" cy="2476500"/>
          </a:xfrm>
          <a:prstGeom prst="rect">
            <a:avLst/>
          </a:prstGeom>
          <a:noFill/>
          <a:ln>
            <a:noFill/>
          </a:ln>
        </p:spPr>
      </p:pic>
      <p:pic>
        <p:nvPicPr>
          <p:cNvPr id="148" name="Google Shape;148;p16"/>
          <p:cNvPicPr preferRelativeResize="0"/>
          <p:nvPr/>
        </p:nvPicPr>
        <p:blipFill rotWithShape="1">
          <a:blip r:embed="rId6">
            <a:alphaModFix/>
          </a:blip>
          <a:srcRect/>
          <a:stretch/>
        </p:blipFill>
        <p:spPr>
          <a:xfrm>
            <a:off x="482600" y="3749095"/>
            <a:ext cx="5194300" cy="2476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16</a:t>
            </a:fld>
            <a:endParaRPr/>
          </a:p>
        </p:txBody>
      </p:sp>
      <p:sp>
        <p:nvSpPr>
          <p:cNvPr id="154" name="Google Shape;154;p17"/>
          <p:cNvSpPr txBox="1"/>
          <p:nvPr/>
        </p:nvSpPr>
        <p:spPr>
          <a:xfrm>
            <a:off x="0" y="0"/>
            <a:ext cx="11353800" cy="3846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900"/>
              <a:buFont typeface="Arial"/>
              <a:buNone/>
            </a:pPr>
            <a:r>
              <a:rPr lang="en-US" sz="1900" b="1" i="0" u="none" strike="noStrike" cap="none">
                <a:solidFill>
                  <a:schemeClr val="dk1"/>
                </a:solidFill>
                <a:latin typeface="Arial"/>
                <a:ea typeface="Arial"/>
                <a:cs typeface="Arial"/>
                <a:sym typeface="Arial"/>
              </a:rPr>
              <a:t>Prediction model built on python also achieved high accuracy for price, V.9</a:t>
            </a:r>
            <a:endParaRPr sz="1900" b="0" i="0" u="none" strike="noStrike" cap="none">
              <a:solidFill>
                <a:schemeClr val="dk1"/>
              </a:solidFill>
              <a:latin typeface="Arial"/>
              <a:ea typeface="Arial"/>
              <a:cs typeface="Arial"/>
              <a:sym typeface="Arial"/>
            </a:endParaRPr>
          </a:p>
        </p:txBody>
      </p:sp>
      <p:pic>
        <p:nvPicPr>
          <p:cNvPr id="155" name="Google Shape;155;p17"/>
          <p:cNvPicPr preferRelativeResize="0"/>
          <p:nvPr/>
        </p:nvPicPr>
        <p:blipFill rotWithShape="1">
          <a:blip r:embed="rId3">
            <a:alphaModFix/>
          </a:blip>
          <a:srcRect/>
          <a:stretch/>
        </p:blipFill>
        <p:spPr>
          <a:xfrm>
            <a:off x="3725721" y="483960"/>
            <a:ext cx="8211463" cy="2383973"/>
          </a:xfrm>
          <a:prstGeom prst="rect">
            <a:avLst/>
          </a:prstGeom>
          <a:noFill/>
          <a:ln>
            <a:noFill/>
          </a:ln>
        </p:spPr>
      </p:pic>
      <p:pic>
        <p:nvPicPr>
          <p:cNvPr id="156" name="Google Shape;156;p17"/>
          <p:cNvPicPr preferRelativeResize="0"/>
          <p:nvPr/>
        </p:nvPicPr>
        <p:blipFill rotWithShape="1">
          <a:blip r:embed="rId4">
            <a:alphaModFix/>
          </a:blip>
          <a:srcRect/>
          <a:stretch/>
        </p:blipFill>
        <p:spPr>
          <a:xfrm>
            <a:off x="3725721" y="3448961"/>
            <a:ext cx="8145242" cy="2417084"/>
          </a:xfrm>
          <a:prstGeom prst="rect">
            <a:avLst/>
          </a:prstGeom>
          <a:noFill/>
          <a:ln>
            <a:noFill/>
          </a:ln>
        </p:spPr>
      </p:pic>
      <p:sp>
        <p:nvSpPr>
          <p:cNvPr id="157" name="Google Shape;157;p17"/>
          <p:cNvSpPr txBox="1"/>
          <p:nvPr/>
        </p:nvSpPr>
        <p:spPr>
          <a:xfrm>
            <a:off x="1526807" y="1393600"/>
            <a:ext cx="2198914"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Models using ALL variables as predictors</a:t>
            </a:r>
            <a:endParaRPr/>
          </a:p>
        </p:txBody>
      </p:sp>
      <p:graphicFrame>
        <p:nvGraphicFramePr>
          <p:cNvPr id="158" name="Google Shape;158;p17"/>
          <p:cNvGraphicFramePr/>
          <p:nvPr>
            <p:extLst>
              <p:ext uri="{D42A27DB-BD31-4B8C-83A1-F6EECF244321}">
                <p14:modId xmlns:p14="http://schemas.microsoft.com/office/powerpoint/2010/main" val="2558327676"/>
              </p:ext>
            </p:extLst>
          </p:nvPr>
        </p:nvGraphicFramePr>
        <p:xfrm>
          <a:off x="254816" y="3122124"/>
          <a:ext cx="3165100" cy="3596730"/>
        </p:xfrm>
        <a:graphic>
          <a:graphicData uri="http://schemas.openxmlformats.org/drawingml/2006/table">
            <a:tbl>
              <a:tblPr firstRow="1" bandRow="1">
                <a:noFill/>
                <a:tableStyleId>{63AEBCD9-8049-4D8C-8994-EB9E4CCF4D99}</a:tableStyleId>
              </a:tblPr>
              <a:tblGrid>
                <a:gridCol w="3165100">
                  <a:extLst>
                    <a:ext uri="{9D8B030D-6E8A-4147-A177-3AD203B41FA5}">
                      <a16:colId xmlns:a16="http://schemas.microsoft.com/office/drawing/2014/main" val="20000"/>
                    </a:ext>
                  </a:extLst>
                </a:gridCol>
              </a:tblGrid>
              <a:tr h="199650">
                <a:tc>
                  <a:txBody>
                    <a:bodyPr/>
                    <a:lstStyle/>
                    <a:p>
                      <a:pPr marL="0" marR="0" lvl="0" indent="0" algn="l" rtl="0">
                        <a:lnSpc>
                          <a:spcPct val="100000"/>
                        </a:lnSpc>
                        <a:spcBef>
                          <a:spcPts val="0"/>
                        </a:spcBef>
                        <a:spcAft>
                          <a:spcPts val="0"/>
                        </a:spcAft>
                        <a:buNone/>
                      </a:pPr>
                      <a:r>
                        <a:rPr lang="en-US" sz="1400" u="none" strike="noStrike" cap="none" dirty="0">
                          <a:solidFill>
                            <a:schemeClr val="dk1"/>
                          </a:solidFill>
                        </a:rPr>
                        <a:t>8 variables as predictors</a:t>
                      </a:r>
                      <a:endParaRPr dirty="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noFill/>
                  </a:tcPr>
                </a:tc>
                <a:extLst>
                  <a:ext uri="{0D108BD9-81ED-4DB2-BD59-A6C34878D82A}">
                    <a16:rowId xmlns:a16="http://schemas.microsoft.com/office/drawing/2014/main" val="10000"/>
                  </a:ext>
                </a:extLst>
              </a:tr>
              <a:tr h="199650">
                <a:tc>
                  <a:txBody>
                    <a:bodyPr/>
                    <a:lstStyle/>
                    <a:p>
                      <a:pPr marL="0" marR="0" lvl="0" indent="0" algn="l" rtl="0">
                        <a:lnSpc>
                          <a:spcPct val="100000"/>
                        </a:lnSpc>
                        <a:spcBef>
                          <a:spcPts val="0"/>
                        </a:spcBef>
                        <a:spcAft>
                          <a:spcPts val="0"/>
                        </a:spcAft>
                        <a:buNone/>
                      </a:pPr>
                      <a:r>
                        <a:rPr lang="en-US" sz="1400" b="0" u="none" strike="noStrike" cap="none">
                          <a:solidFill>
                            <a:schemeClr val="dk1"/>
                          </a:solidFill>
                        </a:rPr>
                        <a:t>V.1 Project locality</a:t>
                      </a:r>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dk1"/>
                      </a:solidFill>
                      <a:prstDash val="solid"/>
                      <a:round/>
                      <a:headEnd type="none" w="sm" len="sm"/>
                      <a:tailEnd type="none" w="sm" len="sm"/>
                    </a:lnT>
                    <a:lnB w="9525" cap="flat" cmpd="sng">
                      <a:solidFill>
                        <a:srgbClr val="000000">
                          <a:alpha val="0"/>
                        </a:srgbClr>
                      </a:solidFill>
                      <a:prstDash val="solid"/>
                      <a:round/>
                      <a:headEnd type="none" w="sm" len="sm"/>
                      <a:tailEnd type="none" w="sm" len="sm"/>
                    </a:lnB>
                    <a:noFill/>
                  </a:tcPr>
                </a:tc>
                <a:extLst>
                  <a:ext uri="{0D108BD9-81ED-4DB2-BD59-A6C34878D82A}">
                    <a16:rowId xmlns:a16="http://schemas.microsoft.com/office/drawing/2014/main" val="10001"/>
                  </a:ext>
                </a:extLst>
              </a:tr>
              <a:tr h="199650">
                <a:tc>
                  <a:txBody>
                    <a:bodyPr/>
                    <a:lstStyle/>
                    <a:p>
                      <a:pPr marL="0" marR="0" lvl="0" indent="0" algn="l" rtl="0">
                        <a:lnSpc>
                          <a:spcPct val="100000"/>
                        </a:lnSpc>
                        <a:spcBef>
                          <a:spcPts val="0"/>
                        </a:spcBef>
                        <a:spcAft>
                          <a:spcPts val="0"/>
                        </a:spcAft>
                        <a:buNone/>
                      </a:pPr>
                      <a:r>
                        <a:rPr lang="en-US" sz="1400" b="0" u="none" strike="noStrike" cap="none">
                          <a:solidFill>
                            <a:schemeClr val="dk1"/>
                          </a:solidFill>
                        </a:rPr>
                        <a:t>V.2 Total floor area of the building</a:t>
                      </a:r>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noFill/>
                  </a:tcPr>
                </a:tc>
                <a:extLst>
                  <a:ext uri="{0D108BD9-81ED-4DB2-BD59-A6C34878D82A}">
                    <a16:rowId xmlns:a16="http://schemas.microsoft.com/office/drawing/2014/main" val="10002"/>
                  </a:ext>
                </a:extLst>
              </a:tr>
              <a:tr h="199650">
                <a:tc>
                  <a:txBody>
                    <a:bodyPr/>
                    <a:lstStyle/>
                    <a:p>
                      <a:pPr marL="0" marR="0" lvl="0" indent="0" algn="l" rtl="0">
                        <a:lnSpc>
                          <a:spcPct val="100000"/>
                        </a:lnSpc>
                        <a:spcBef>
                          <a:spcPts val="0"/>
                        </a:spcBef>
                        <a:spcAft>
                          <a:spcPts val="0"/>
                        </a:spcAft>
                        <a:buNone/>
                      </a:pPr>
                      <a:r>
                        <a:rPr lang="en-US" sz="1400" b="0" u="none" strike="noStrike" cap="none">
                          <a:solidFill>
                            <a:schemeClr val="dk1"/>
                          </a:solidFill>
                        </a:rPr>
                        <a:t>V.4  preliminary estimated construction cost</a:t>
                      </a:r>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noFill/>
                  </a:tcPr>
                </a:tc>
                <a:extLst>
                  <a:ext uri="{0D108BD9-81ED-4DB2-BD59-A6C34878D82A}">
                    <a16:rowId xmlns:a16="http://schemas.microsoft.com/office/drawing/2014/main" val="10003"/>
                  </a:ext>
                </a:extLst>
              </a:tr>
              <a:tr h="199650">
                <a:tc>
                  <a:txBody>
                    <a:bodyPr/>
                    <a:lstStyle/>
                    <a:p>
                      <a:pPr marL="0" marR="0" lvl="0" indent="0" algn="l" rtl="0">
                        <a:lnSpc>
                          <a:spcPct val="100000"/>
                        </a:lnSpc>
                        <a:spcBef>
                          <a:spcPts val="0"/>
                        </a:spcBef>
                        <a:spcAft>
                          <a:spcPts val="0"/>
                        </a:spcAft>
                        <a:buNone/>
                      </a:pPr>
                      <a:r>
                        <a:rPr lang="en-US" sz="1400" b="0" u="none" strike="noStrike" cap="none">
                          <a:solidFill>
                            <a:schemeClr val="dk1"/>
                          </a:solidFill>
                        </a:rPr>
                        <a:t>V.7 Duration of construction</a:t>
                      </a:r>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noFill/>
                  </a:tcPr>
                </a:tc>
                <a:extLst>
                  <a:ext uri="{0D108BD9-81ED-4DB2-BD59-A6C34878D82A}">
                    <a16:rowId xmlns:a16="http://schemas.microsoft.com/office/drawing/2014/main" val="10004"/>
                  </a:ext>
                </a:extLst>
              </a:tr>
              <a:tr h="199650">
                <a:tc>
                  <a:txBody>
                    <a:bodyPr/>
                    <a:lstStyle/>
                    <a:p>
                      <a:pPr marL="0" marR="0" lvl="0" indent="0" algn="l" rtl="0">
                        <a:lnSpc>
                          <a:spcPct val="100000"/>
                        </a:lnSpc>
                        <a:spcBef>
                          <a:spcPts val="0"/>
                        </a:spcBef>
                        <a:spcAft>
                          <a:spcPts val="0"/>
                        </a:spcAft>
                        <a:buClr>
                          <a:srgbClr val="000000"/>
                        </a:buClr>
                        <a:buSzPts val="1400"/>
                        <a:buFont typeface="Arial"/>
                        <a:buNone/>
                      </a:pPr>
                      <a:r>
                        <a:rPr lang="en-US" sz="1400" b="0" u="none" strike="noStrike" cap="none">
                          <a:solidFill>
                            <a:schemeClr val="dk1"/>
                          </a:solidFill>
                        </a:rPr>
                        <a:t>V. 8 Price of the unit at the beginning of the project per m2</a:t>
                      </a:r>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noFill/>
                  </a:tcPr>
                </a:tc>
                <a:extLst>
                  <a:ext uri="{0D108BD9-81ED-4DB2-BD59-A6C34878D82A}">
                    <a16:rowId xmlns:a16="http://schemas.microsoft.com/office/drawing/2014/main" val="10005"/>
                  </a:ext>
                </a:extLst>
              </a:tr>
              <a:tr h="199650">
                <a:tc>
                  <a:txBody>
                    <a:bodyPr/>
                    <a:lstStyle/>
                    <a:p>
                      <a:pPr marL="0" marR="0" lvl="0" indent="0" algn="l" rtl="0">
                        <a:lnSpc>
                          <a:spcPct val="100000"/>
                        </a:lnSpc>
                        <a:spcBef>
                          <a:spcPts val="0"/>
                        </a:spcBef>
                        <a:spcAft>
                          <a:spcPts val="0"/>
                        </a:spcAft>
                        <a:buClr>
                          <a:srgbClr val="000000"/>
                        </a:buClr>
                        <a:buSzPts val="1400"/>
                        <a:buFont typeface="Arial"/>
                        <a:buNone/>
                      </a:pPr>
                      <a:r>
                        <a:rPr lang="en-US" sz="1400" b="0" u="none" strike="noStrike" cap="none">
                          <a:solidFill>
                            <a:schemeClr val="dk1"/>
                          </a:solidFill>
                        </a:rPr>
                        <a:t>V.14 Total floor areas of building permits issued</a:t>
                      </a:r>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noFill/>
                  </a:tcPr>
                </a:tc>
                <a:extLst>
                  <a:ext uri="{0D108BD9-81ED-4DB2-BD59-A6C34878D82A}">
                    <a16:rowId xmlns:a16="http://schemas.microsoft.com/office/drawing/2014/main" val="10006"/>
                  </a:ext>
                </a:extLst>
              </a:tr>
              <a:tr h="199650">
                <a:tc>
                  <a:txBody>
                    <a:bodyPr/>
                    <a:lstStyle/>
                    <a:p>
                      <a:pPr marL="0" marR="0" lvl="0" indent="0" algn="l" rtl="0">
                        <a:lnSpc>
                          <a:spcPct val="100000"/>
                        </a:lnSpc>
                        <a:spcBef>
                          <a:spcPts val="0"/>
                        </a:spcBef>
                        <a:spcAft>
                          <a:spcPts val="0"/>
                        </a:spcAft>
                        <a:buClr>
                          <a:srgbClr val="000000"/>
                        </a:buClr>
                        <a:buSzPts val="1400"/>
                        <a:buFont typeface="Arial"/>
                        <a:buNone/>
                      </a:pPr>
                      <a:r>
                        <a:rPr lang="en-US" sz="1400" b="0" u="none" strike="noStrike" cap="none">
                          <a:solidFill>
                            <a:schemeClr val="dk1"/>
                          </a:solidFill>
                        </a:rPr>
                        <a:t>V.25 Consumer price index (CPI) i in the base year a</a:t>
                      </a:r>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noFill/>
                  </a:tcPr>
                </a:tc>
                <a:extLst>
                  <a:ext uri="{0D108BD9-81ED-4DB2-BD59-A6C34878D82A}">
                    <a16:rowId xmlns:a16="http://schemas.microsoft.com/office/drawing/2014/main" val="10007"/>
                  </a:ext>
                </a:extLst>
              </a:tr>
              <a:tr h="199650">
                <a:tc>
                  <a:txBody>
                    <a:bodyPr/>
                    <a:lstStyle/>
                    <a:p>
                      <a:pPr marL="0" marR="0" lvl="0" indent="0" algn="l" rtl="0">
                        <a:lnSpc>
                          <a:spcPct val="100000"/>
                        </a:lnSpc>
                        <a:spcBef>
                          <a:spcPts val="0"/>
                        </a:spcBef>
                        <a:spcAft>
                          <a:spcPts val="0"/>
                        </a:spcAft>
                        <a:buClr>
                          <a:srgbClr val="000000"/>
                        </a:buClr>
                        <a:buSzPts val="1400"/>
                        <a:buFont typeface="Arial"/>
                        <a:buNone/>
                      </a:pPr>
                      <a:r>
                        <a:rPr lang="en-US" sz="1400" b="0" u="none" strike="noStrike" cap="none" dirty="0">
                          <a:solidFill>
                            <a:schemeClr val="dk1"/>
                          </a:solidFill>
                        </a:rPr>
                        <a:t>V.10 Type of Residential building</a:t>
                      </a:r>
                      <a:endParaRPr dirty="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noFill/>
                  </a:tcPr>
                </a:tc>
                <a:extLst>
                  <a:ext uri="{0D108BD9-81ED-4DB2-BD59-A6C34878D82A}">
                    <a16:rowId xmlns:a16="http://schemas.microsoft.com/office/drawing/2014/main" val="10008"/>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g191c0a7cf55_0_1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17</a:t>
            </a:fld>
            <a:endParaRPr/>
          </a:p>
        </p:txBody>
      </p:sp>
      <p:sp>
        <p:nvSpPr>
          <p:cNvPr id="164" name="Google Shape;164;g191c0a7cf55_0_15"/>
          <p:cNvSpPr txBox="1"/>
          <p:nvPr/>
        </p:nvSpPr>
        <p:spPr>
          <a:xfrm>
            <a:off x="0" y="0"/>
            <a:ext cx="11353800" cy="1262100"/>
          </a:xfrm>
          <a:prstGeom prst="rect">
            <a:avLst/>
          </a:prstGeom>
          <a:noFill/>
          <a:ln>
            <a:noFill/>
          </a:ln>
        </p:spPr>
        <p:txBody>
          <a:bodyPr spcFirstLastPara="1" wrap="square" lIns="91425" tIns="45700" rIns="91425" bIns="45700" anchor="t" anchorCtr="0">
            <a:spAutoFit/>
          </a:bodyPr>
          <a:lstStyle/>
          <a:p>
            <a:pPr marL="0" lvl="0" indent="0" algn="just" rtl="0">
              <a:spcBef>
                <a:spcPts val="0"/>
              </a:spcBef>
              <a:spcAft>
                <a:spcPts val="0"/>
              </a:spcAft>
              <a:buClr>
                <a:schemeClr val="dk1"/>
              </a:buClr>
              <a:buFont typeface="Arial"/>
              <a:buNone/>
            </a:pPr>
            <a:r>
              <a:rPr lang="en-US" sz="1900" b="1">
                <a:solidFill>
                  <a:schemeClr val="dk1"/>
                </a:solidFill>
              </a:rPr>
              <a:t>Prediction model (logistic regression) with &gt; 10 variables: Same random seed (123), top 19 features selected based on dissimilarity (low Jaccard index), yields a lower test accuracy of 96% but it is a more generalised model based on 5-fold CV_RMSE_Score of 0.3551 → lowest among all models trained in the notebook</a:t>
            </a:r>
            <a:endParaRPr sz="1900" b="1" i="0" u="none" strike="noStrike" cap="none">
              <a:solidFill>
                <a:schemeClr val="dk1"/>
              </a:solidFill>
            </a:endParaRPr>
          </a:p>
        </p:txBody>
      </p:sp>
      <p:pic>
        <p:nvPicPr>
          <p:cNvPr id="165" name="Google Shape;165;g191c0a7cf55_0_15"/>
          <p:cNvPicPr preferRelativeResize="0"/>
          <p:nvPr/>
        </p:nvPicPr>
        <p:blipFill>
          <a:blip r:embed="rId3">
            <a:alphaModFix/>
          </a:blip>
          <a:stretch>
            <a:fillRect/>
          </a:stretch>
        </p:blipFill>
        <p:spPr>
          <a:xfrm>
            <a:off x="4101450" y="1312225"/>
            <a:ext cx="3989110" cy="3202137"/>
          </a:xfrm>
          <a:prstGeom prst="rect">
            <a:avLst/>
          </a:prstGeom>
          <a:noFill/>
          <a:ln>
            <a:noFill/>
          </a:ln>
        </p:spPr>
      </p:pic>
      <p:sp>
        <p:nvSpPr>
          <p:cNvPr id="166" name="Google Shape;166;g191c0a7cf55_0_15"/>
          <p:cNvSpPr txBox="1"/>
          <p:nvPr/>
        </p:nvSpPr>
        <p:spPr>
          <a:xfrm>
            <a:off x="314675" y="4630250"/>
            <a:ext cx="9917100" cy="47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900" b="1" dirty="0">
                <a:solidFill>
                  <a:schemeClr val="dk1"/>
                </a:solidFill>
              </a:rPr>
              <a:t>If we were to use all features available, we get worse accuracy and 5-fold CV score:</a:t>
            </a:r>
            <a:endParaRPr dirty="0"/>
          </a:p>
        </p:txBody>
      </p:sp>
      <p:pic>
        <p:nvPicPr>
          <p:cNvPr id="167" name="Google Shape;167;g191c0a7cf55_0_15"/>
          <p:cNvPicPr preferRelativeResize="0"/>
          <p:nvPr/>
        </p:nvPicPr>
        <p:blipFill>
          <a:blip r:embed="rId4">
            <a:alphaModFix/>
          </a:blip>
          <a:stretch>
            <a:fillRect/>
          </a:stretch>
        </p:blipFill>
        <p:spPr>
          <a:xfrm>
            <a:off x="2020243" y="5383698"/>
            <a:ext cx="8151506" cy="8580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18</a:t>
            </a:fld>
            <a:endParaRPr/>
          </a:p>
        </p:txBody>
      </p:sp>
      <p:sp>
        <p:nvSpPr>
          <p:cNvPr id="173" name="Google Shape;173;p18"/>
          <p:cNvSpPr txBox="1"/>
          <p:nvPr/>
        </p:nvSpPr>
        <p:spPr>
          <a:xfrm>
            <a:off x="0" y="0"/>
            <a:ext cx="11353800" cy="9696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900"/>
              <a:buFont typeface="Arial"/>
              <a:buNone/>
            </a:pPr>
            <a:r>
              <a:rPr lang="en-US" sz="1900" b="1" i="0" u="sng" strike="noStrike" cap="none">
                <a:solidFill>
                  <a:schemeClr val="dk1"/>
                </a:solidFill>
                <a:latin typeface="Arial"/>
                <a:ea typeface="Arial"/>
                <a:cs typeface="Arial"/>
                <a:sym typeface="Arial"/>
              </a:rPr>
              <a:t>Prediction model is reliab</a:t>
            </a:r>
            <a:r>
              <a:rPr lang="en-US" sz="1900" b="1" u="sng">
                <a:solidFill>
                  <a:schemeClr val="dk1"/>
                </a:solidFill>
              </a:rPr>
              <a:t>le and reproducible</a:t>
            </a:r>
            <a:endParaRPr sz="1900" b="1" i="0" u="sng" strike="noStrike" cap="none">
              <a:solidFill>
                <a:schemeClr val="dk1"/>
              </a:solidFill>
              <a:latin typeface="Arial"/>
              <a:ea typeface="Arial"/>
              <a:cs typeface="Arial"/>
              <a:sym typeface="Arial"/>
            </a:endParaRPr>
          </a:p>
          <a:p>
            <a:pPr marL="457200" marR="0" lvl="0" indent="-317500" algn="just" rtl="0">
              <a:lnSpc>
                <a:spcPct val="100000"/>
              </a:lnSpc>
              <a:spcBef>
                <a:spcPts val="0"/>
              </a:spcBef>
              <a:spcAft>
                <a:spcPts val="0"/>
              </a:spcAft>
              <a:buSzPts val="1400"/>
              <a:buChar char="●"/>
            </a:pPr>
            <a:r>
              <a:rPr lang="en-US" sz="1900" b="1" i="0" u="none" strike="noStrike" cap="none">
                <a:solidFill>
                  <a:schemeClr val="dk1"/>
                </a:solidFill>
                <a:latin typeface="Arial"/>
                <a:ea typeface="Arial"/>
                <a:cs typeface="Arial"/>
                <a:sym typeface="Arial"/>
              </a:rPr>
              <a:t>achieved high accuracy for margin, V.30.</a:t>
            </a:r>
            <a:r>
              <a:rPr lang="en-US"/>
              <a:t> </a:t>
            </a:r>
            <a:r>
              <a:rPr lang="en-US" sz="1900" b="1" i="0" u="none" strike="noStrike" cap="none">
                <a:solidFill>
                  <a:schemeClr val="dk1"/>
                </a:solidFill>
                <a:latin typeface="Arial"/>
                <a:ea typeface="Arial"/>
                <a:cs typeface="Arial"/>
                <a:sym typeface="Arial"/>
              </a:rPr>
              <a:t>~ 90% accuracy</a:t>
            </a:r>
            <a:r>
              <a:rPr lang="en-US" sz="1900" b="1">
                <a:solidFill>
                  <a:schemeClr val="dk1"/>
                </a:solidFill>
              </a:rPr>
              <a:t> with </a:t>
            </a:r>
            <a:r>
              <a:rPr lang="en-US" sz="1900" b="1" u="sng">
                <a:solidFill>
                  <a:schemeClr val="dk1"/>
                </a:solidFill>
              </a:rPr>
              <a:t>different </a:t>
            </a:r>
            <a:r>
              <a:rPr lang="en-US" sz="1900" b="1" i="0" u="sng" strike="noStrike" cap="none">
                <a:solidFill>
                  <a:schemeClr val="dk1"/>
                </a:solidFill>
                <a:latin typeface="Arial"/>
                <a:ea typeface="Arial"/>
                <a:cs typeface="Arial"/>
                <a:sym typeface="Arial"/>
              </a:rPr>
              <a:t>random seeds</a:t>
            </a:r>
            <a:endParaRPr sz="1900" b="1">
              <a:solidFill>
                <a:schemeClr val="dk1"/>
              </a:solidFill>
            </a:endParaRPr>
          </a:p>
          <a:p>
            <a:pPr marL="457200" marR="0" lvl="0" indent="-317500" algn="just" rtl="0">
              <a:lnSpc>
                <a:spcPct val="100000"/>
              </a:lnSpc>
              <a:spcBef>
                <a:spcPts val="0"/>
              </a:spcBef>
              <a:spcAft>
                <a:spcPts val="0"/>
              </a:spcAft>
              <a:buSzPts val="1400"/>
              <a:buChar char="●"/>
            </a:pPr>
            <a:r>
              <a:rPr lang="en-US" sz="1900" b="1" i="0" u="none" strike="noStrike" cap="none">
                <a:solidFill>
                  <a:schemeClr val="dk1"/>
                </a:solidFill>
                <a:latin typeface="Arial"/>
                <a:ea typeface="Arial"/>
                <a:cs typeface="Arial"/>
                <a:sym typeface="Arial"/>
              </a:rPr>
              <a:t>&lt;10 variables as predictors </a:t>
            </a:r>
            <a:r>
              <a:rPr lang="en-US" sz="1900" b="1">
                <a:solidFill>
                  <a:schemeClr val="dk1"/>
                </a:solidFill>
              </a:rPr>
              <a:t>sufficient </a:t>
            </a:r>
            <a:r>
              <a:rPr lang="en-US" sz="1900" b="1" i="0" u="none" strike="noStrike" cap="none">
                <a:solidFill>
                  <a:schemeClr val="dk1"/>
                </a:solidFill>
                <a:latin typeface="Arial"/>
                <a:ea typeface="Arial"/>
                <a:cs typeface="Arial"/>
                <a:sym typeface="Arial"/>
              </a:rPr>
              <a:t>in all cases</a:t>
            </a:r>
            <a:endParaRPr sz="1900" b="1" u="sng">
              <a:solidFill>
                <a:schemeClr val="dk1"/>
              </a:solidFill>
            </a:endParaRPr>
          </a:p>
        </p:txBody>
      </p:sp>
      <p:pic>
        <p:nvPicPr>
          <p:cNvPr id="174" name="Google Shape;174;p18"/>
          <p:cNvPicPr preferRelativeResize="0"/>
          <p:nvPr/>
        </p:nvPicPr>
        <p:blipFill rotWithShape="1">
          <a:blip r:embed="rId3">
            <a:alphaModFix/>
          </a:blip>
          <a:srcRect/>
          <a:stretch/>
        </p:blipFill>
        <p:spPr>
          <a:xfrm>
            <a:off x="322700" y="1632575"/>
            <a:ext cx="3543300" cy="3092751"/>
          </a:xfrm>
          <a:prstGeom prst="rect">
            <a:avLst/>
          </a:prstGeom>
          <a:noFill/>
          <a:ln>
            <a:noFill/>
          </a:ln>
        </p:spPr>
      </p:pic>
      <p:pic>
        <p:nvPicPr>
          <p:cNvPr id="175" name="Google Shape;175;p18"/>
          <p:cNvPicPr preferRelativeResize="0"/>
          <p:nvPr/>
        </p:nvPicPr>
        <p:blipFill rotWithShape="1">
          <a:blip r:embed="rId4">
            <a:alphaModFix/>
          </a:blip>
          <a:srcRect/>
          <a:stretch/>
        </p:blipFill>
        <p:spPr>
          <a:xfrm>
            <a:off x="3872350" y="1632575"/>
            <a:ext cx="4318000" cy="3116450"/>
          </a:xfrm>
          <a:prstGeom prst="rect">
            <a:avLst/>
          </a:prstGeom>
          <a:noFill/>
          <a:ln>
            <a:noFill/>
          </a:ln>
        </p:spPr>
      </p:pic>
      <p:pic>
        <p:nvPicPr>
          <p:cNvPr id="176" name="Google Shape;176;p18"/>
          <p:cNvPicPr preferRelativeResize="0"/>
          <p:nvPr/>
        </p:nvPicPr>
        <p:blipFill rotWithShape="1">
          <a:blip r:embed="rId5">
            <a:alphaModFix/>
          </a:blip>
          <a:srcRect/>
          <a:stretch/>
        </p:blipFill>
        <p:spPr>
          <a:xfrm>
            <a:off x="8196700" y="1668124"/>
            <a:ext cx="3530600" cy="308090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19</a:t>
            </a:fld>
            <a:endParaRPr/>
          </a:p>
        </p:txBody>
      </p:sp>
      <p:sp>
        <p:nvSpPr>
          <p:cNvPr id="182" name="Google Shape;182;p19"/>
          <p:cNvSpPr txBox="1"/>
          <p:nvPr/>
        </p:nvSpPr>
        <p:spPr>
          <a:xfrm>
            <a:off x="0" y="0"/>
            <a:ext cx="11353800" cy="384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900"/>
              <a:buFont typeface="Arial"/>
              <a:buNone/>
            </a:pPr>
            <a:r>
              <a:rPr lang="en-US" sz="1900" b="1">
                <a:solidFill>
                  <a:schemeClr val="dk1"/>
                </a:solidFill>
              </a:rPr>
              <a:t>Hypothesis Testing 1: All-pairs t-test</a:t>
            </a:r>
            <a:endParaRPr/>
          </a:p>
        </p:txBody>
      </p:sp>
      <p:pic>
        <p:nvPicPr>
          <p:cNvPr id="183" name="Google Shape;183;p19"/>
          <p:cNvPicPr preferRelativeResize="0"/>
          <p:nvPr/>
        </p:nvPicPr>
        <p:blipFill rotWithShape="1">
          <a:blip r:embed="rId3">
            <a:alphaModFix/>
          </a:blip>
          <a:srcRect/>
          <a:stretch/>
        </p:blipFill>
        <p:spPr>
          <a:xfrm>
            <a:off x="6966775" y="2996700"/>
            <a:ext cx="4096974" cy="3693576"/>
          </a:xfrm>
          <a:prstGeom prst="rect">
            <a:avLst/>
          </a:prstGeom>
          <a:noFill/>
          <a:ln>
            <a:noFill/>
          </a:ln>
        </p:spPr>
      </p:pic>
      <p:pic>
        <p:nvPicPr>
          <p:cNvPr id="184" name="Google Shape;184;p19"/>
          <p:cNvPicPr preferRelativeResize="0"/>
          <p:nvPr/>
        </p:nvPicPr>
        <p:blipFill>
          <a:blip r:embed="rId4">
            <a:alphaModFix/>
          </a:blip>
          <a:stretch>
            <a:fillRect/>
          </a:stretch>
        </p:blipFill>
        <p:spPr>
          <a:xfrm>
            <a:off x="141813" y="513912"/>
            <a:ext cx="4957719" cy="4894625"/>
          </a:xfrm>
          <a:prstGeom prst="rect">
            <a:avLst/>
          </a:prstGeom>
          <a:noFill/>
          <a:ln>
            <a:noFill/>
          </a:ln>
        </p:spPr>
      </p:pic>
      <p:sp>
        <p:nvSpPr>
          <p:cNvPr id="185" name="Google Shape;185;p19"/>
          <p:cNvSpPr txBox="1"/>
          <p:nvPr/>
        </p:nvSpPr>
        <p:spPr>
          <a:xfrm>
            <a:off x="0" y="5537550"/>
            <a:ext cx="6506100" cy="12621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900"/>
              <a:buFont typeface="Arial"/>
              <a:buNone/>
            </a:pPr>
            <a:r>
              <a:rPr lang="en-US" sz="1900" b="1">
                <a:solidFill>
                  <a:schemeClr val="dk1"/>
                </a:solidFill>
              </a:rPr>
              <a:t>Observation from EDA: </a:t>
            </a:r>
            <a:r>
              <a:rPr lang="en-US" sz="1900">
                <a:solidFill>
                  <a:schemeClr val="dk1"/>
                </a:solidFill>
              </a:rPr>
              <a:t>The actual sales price (V.9) of all residential types (V.10) are observed to be far apart</a:t>
            </a:r>
            <a:endParaRPr sz="1900">
              <a:solidFill>
                <a:schemeClr val="dk1"/>
              </a:solidFill>
            </a:endParaRPr>
          </a:p>
          <a:p>
            <a:pPr marL="0" marR="0" lvl="0" indent="0" algn="l" rtl="0">
              <a:lnSpc>
                <a:spcPct val="100000"/>
              </a:lnSpc>
              <a:spcBef>
                <a:spcPts val="0"/>
              </a:spcBef>
              <a:spcAft>
                <a:spcPts val="0"/>
              </a:spcAft>
              <a:buClr>
                <a:srgbClr val="000000"/>
              </a:buClr>
              <a:buSzPts val="1900"/>
              <a:buFont typeface="Arial"/>
              <a:buNone/>
            </a:pPr>
            <a:r>
              <a:rPr lang="en-US" sz="1900" b="1">
                <a:solidFill>
                  <a:schemeClr val="dk1"/>
                </a:solidFill>
              </a:rPr>
              <a:t>Hypothesis: </a:t>
            </a:r>
            <a:r>
              <a:rPr lang="en-US" sz="1900">
                <a:solidFill>
                  <a:schemeClr val="dk1"/>
                </a:solidFill>
              </a:rPr>
              <a:t>The sales price (V.9) of every residential type (V.10) are drawn from populations with different means</a:t>
            </a:r>
            <a:endParaRPr sz="1900">
              <a:solidFill>
                <a:schemeClr val="dk1"/>
              </a:solidFill>
            </a:endParaRPr>
          </a:p>
        </p:txBody>
      </p:sp>
      <p:pic>
        <p:nvPicPr>
          <p:cNvPr id="186" name="Google Shape;186;p19"/>
          <p:cNvPicPr preferRelativeResize="0"/>
          <p:nvPr/>
        </p:nvPicPr>
        <p:blipFill>
          <a:blip r:embed="rId5">
            <a:alphaModFix/>
          </a:blip>
          <a:stretch>
            <a:fillRect/>
          </a:stretch>
        </p:blipFill>
        <p:spPr>
          <a:xfrm>
            <a:off x="5548400" y="1424550"/>
            <a:ext cx="6643601" cy="1398653"/>
          </a:xfrm>
          <a:prstGeom prst="rect">
            <a:avLst/>
          </a:prstGeom>
          <a:noFill/>
          <a:ln>
            <a:noFill/>
          </a:ln>
        </p:spPr>
      </p:pic>
      <p:sp>
        <p:nvSpPr>
          <p:cNvPr id="187" name="Google Shape;187;p19"/>
          <p:cNvSpPr txBox="1"/>
          <p:nvPr/>
        </p:nvSpPr>
        <p:spPr>
          <a:xfrm>
            <a:off x="5548400" y="189925"/>
            <a:ext cx="6506100" cy="9696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900"/>
              <a:buFont typeface="Arial"/>
              <a:buNone/>
            </a:pPr>
            <a:r>
              <a:rPr lang="en-US" sz="1900" b="1">
                <a:solidFill>
                  <a:schemeClr val="dk1"/>
                </a:solidFill>
              </a:rPr>
              <a:t>Results: </a:t>
            </a:r>
            <a:r>
              <a:rPr lang="en-US" sz="1900">
                <a:solidFill>
                  <a:schemeClr val="dk1"/>
                </a:solidFill>
              </a:rPr>
              <a:t>At the 95% confidence level, there is sufficient evidence to conclude that the mean of the actual sales price of different residential types are not the same</a:t>
            </a:r>
            <a:endParaRPr sz="19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6"/>
        <p:cNvGrpSpPr/>
        <p:nvPr/>
      </p:nvGrpSpPr>
      <p:grpSpPr>
        <a:xfrm>
          <a:off x="0" y="0"/>
          <a:ext cx="0" cy="0"/>
          <a:chOff x="0" y="0"/>
          <a:chExt cx="0" cy="0"/>
        </a:xfrm>
      </p:grpSpPr>
      <p:sp>
        <p:nvSpPr>
          <p:cNvPr id="27" name="Google Shape;27;p2"/>
          <p:cNvSpPr txBox="1"/>
          <p:nvPr/>
        </p:nvSpPr>
        <p:spPr>
          <a:xfrm>
            <a:off x="0" y="0"/>
            <a:ext cx="10935900" cy="384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900"/>
              <a:buFont typeface="Arial"/>
              <a:buNone/>
            </a:pPr>
            <a:r>
              <a:rPr lang="en-US" sz="1900" b="1" i="0" u="none" strike="noStrike" cap="none">
                <a:solidFill>
                  <a:schemeClr val="dk1"/>
                </a:solidFill>
                <a:latin typeface="Arial"/>
                <a:ea typeface="Arial"/>
                <a:cs typeface="Arial"/>
                <a:sym typeface="Arial"/>
              </a:rPr>
              <a:t>Singapore’s housing affordability is worsening; unaffordability is fueling angst in citizens</a:t>
            </a:r>
            <a:endParaRPr sz="1900" b="0" i="0" u="none" strike="noStrike" cap="none">
              <a:solidFill>
                <a:srgbClr val="000000"/>
              </a:solidFill>
              <a:latin typeface="Arial"/>
              <a:ea typeface="Arial"/>
              <a:cs typeface="Arial"/>
              <a:sym typeface="Arial"/>
            </a:endParaRPr>
          </a:p>
        </p:txBody>
      </p:sp>
      <p:sp>
        <p:nvSpPr>
          <p:cNvPr id="28" name="Google Shape;28;p2"/>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a:t>
            </a:fld>
            <a:endParaRPr/>
          </a:p>
        </p:txBody>
      </p:sp>
      <p:sp>
        <p:nvSpPr>
          <p:cNvPr id="29" name="Google Shape;29;p2"/>
          <p:cNvSpPr txBox="1"/>
          <p:nvPr/>
        </p:nvSpPr>
        <p:spPr>
          <a:xfrm>
            <a:off x="0" y="5149500"/>
            <a:ext cx="10149300" cy="1708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chemeClr val="dk1"/>
                </a:solidFill>
                <a:latin typeface="Arial"/>
                <a:ea typeface="Arial"/>
                <a:cs typeface="Arial"/>
                <a:sym typeface="Arial"/>
              </a:rPr>
              <a:t>refs, accessed 31-Oct-2022:</a:t>
            </a:r>
            <a:endParaRPr sz="11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chemeClr val="dk1"/>
                </a:solidFill>
                <a:latin typeface="Arial"/>
                <a:ea typeface="Arial"/>
                <a:cs typeface="Arial"/>
                <a:sym typeface="Arial"/>
              </a:rPr>
              <a:t>1. https://tradingeconomics.com/singapore/housing-index</a:t>
            </a:r>
            <a:endParaRPr sz="11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chemeClr val="dk1"/>
                </a:solidFill>
                <a:latin typeface="Arial"/>
                <a:ea typeface="Arial"/>
                <a:cs typeface="Arial"/>
                <a:sym typeface="Arial"/>
              </a:rPr>
              <a:t>2. https://www.businesstimes.com.sg/real-estate/singapore-housing-deemed-relatively-affordable-in-asia-pacific-report</a:t>
            </a:r>
            <a:endParaRPr sz="11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chemeClr val="dk1"/>
                </a:solidFill>
                <a:latin typeface="Arial"/>
                <a:ea typeface="Arial"/>
                <a:cs typeface="Arial"/>
                <a:sym typeface="Arial"/>
              </a:rPr>
              <a:t>3. https://www.bloomberg.com/news/articles/2022-09-13/six-out-of-10-people-say-singapore-property-is-unaffordable </a:t>
            </a:r>
            <a:endParaRPr sz="11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chemeClr val="dk1"/>
                </a:solidFill>
                <a:latin typeface="Arial"/>
                <a:ea typeface="Arial"/>
                <a:cs typeface="Arial"/>
                <a:sym typeface="Arial"/>
              </a:rPr>
              <a:t>4. https://www.bloomberg.com/news/articles/2022-10-25/singapore-home-affordability-to-get-worse-for-first-time-buyers-moody-s-says</a:t>
            </a:r>
            <a:endParaRPr sz="11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chemeClr val="dk1"/>
                </a:solidFill>
                <a:highlight>
                  <a:srgbClr val="FFFFFF"/>
                </a:highlight>
                <a:latin typeface="Roboto"/>
                <a:ea typeface="Roboto"/>
                <a:cs typeface="Roboto"/>
                <a:sym typeface="Roboto"/>
              </a:rPr>
              <a:t>5. Causa, O., N. Woloszko and D. Leite (2019), "Housing, wealth accumulation and wealth distribution: Evidence and stylized facts", </a:t>
            </a:r>
            <a:r>
              <a:rPr lang="en-US" sz="1100" b="0" i="1" u="none" strike="noStrike" cap="none">
                <a:solidFill>
                  <a:schemeClr val="dk1"/>
                </a:solidFill>
                <a:highlight>
                  <a:srgbClr val="FFFFFF"/>
                </a:highlight>
                <a:latin typeface="Roboto"/>
                <a:ea typeface="Roboto"/>
                <a:cs typeface="Roboto"/>
                <a:sym typeface="Roboto"/>
              </a:rPr>
              <a:t>OECD Economics Department Working Papers</a:t>
            </a:r>
            <a:r>
              <a:rPr lang="en-US" sz="1100" b="0" i="0" u="none" strike="noStrike" cap="none">
                <a:solidFill>
                  <a:schemeClr val="dk1"/>
                </a:solidFill>
                <a:highlight>
                  <a:srgbClr val="FFFFFF"/>
                </a:highlight>
                <a:latin typeface="Roboto"/>
                <a:ea typeface="Roboto"/>
                <a:cs typeface="Roboto"/>
                <a:sym typeface="Roboto"/>
              </a:rPr>
              <a:t>, No. 1588, OECD Publishing, Paris, </a:t>
            </a:r>
            <a:r>
              <a:rPr lang="en-US" sz="1100" b="0" i="0" u="none" strike="noStrike" cap="none">
                <a:solidFill>
                  <a:schemeClr val="dk1"/>
                </a:solidFill>
                <a:highlight>
                  <a:srgbClr val="FFFFFF"/>
                </a:highlight>
                <a:uFill>
                  <a:noFill/>
                </a:uFill>
                <a:latin typeface="Roboto"/>
                <a:ea typeface="Roboto"/>
                <a:cs typeface="Roboto"/>
                <a:sym typeface="Roboto"/>
                <a:hlinkClick r:id="rId3">
                  <a:extLst>
                    <a:ext uri="{A12FA001-AC4F-418D-AE19-62706E023703}">
                      <ahyp:hlinkClr xmlns:ahyp="http://schemas.microsoft.com/office/drawing/2018/hyperlinkcolor" val="tx"/>
                    </a:ext>
                  </a:extLst>
                </a:hlinkClick>
              </a:rPr>
              <a:t>https://doi.org/10.1787/86954c10-en</a:t>
            </a:r>
            <a:r>
              <a:rPr lang="en-US" sz="1100" b="0" i="0" u="none" strike="noStrike" cap="none">
                <a:solidFill>
                  <a:schemeClr val="dk1"/>
                </a:solidFill>
                <a:highlight>
                  <a:srgbClr val="FFFFFF"/>
                </a:highlight>
                <a:latin typeface="Roboto"/>
                <a:ea typeface="Roboto"/>
                <a:cs typeface="Roboto"/>
                <a:sym typeface="Roboto"/>
              </a:rPr>
              <a:t>.</a:t>
            </a:r>
            <a:endParaRPr sz="1100" b="0" i="0" u="none" strike="noStrike" cap="none">
              <a:solidFill>
                <a:schemeClr val="dk1"/>
              </a:solidFill>
              <a:highlight>
                <a:srgbClr val="FFFFFF"/>
              </a:highlight>
              <a:latin typeface="Roboto"/>
              <a:ea typeface="Roboto"/>
              <a:cs typeface="Roboto"/>
              <a:sym typeface="Roboto"/>
            </a:endParaRPr>
          </a:p>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chemeClr val="dk1"/>
                </a:solidFill>
                <a:highlight>
                  <a:srgbClr val="FFFFFF"/>
                </a:highlight>
                <a:latin typeface="Roboto"/>
                <a:ea typeface="Roboto"/>
                <a:cs typeface="Roboto"/>
                <a:sym typeface="Roboto"/>
              </a:rPr>
              <a:t>6. Cournède, B., S. Sakha and V. Ziemann (2019), "Empirical links between housing markets and economic resilience", </a:t>
            </a:r>
            <a:r>
              <a:rPr lang="en-US" sz="1100" b="0" i="1" u="none" strike="noStrike" cap="none">
                <a:solidFill>
                  <a:schemeClr val="dk1"/>
                </a:solidFill>
                <a:highlight>
                  <a:srgbClr val="FFFFFF"/>
                </a:highlight>
                <a:latin typeface="Roboto"/>
                <a:ea typeface="Roboto"/>
                <a:cs typeface="Roboto"/>
                <a:sym typeface="Roboto"/>
              </a:rPr>
              <a:t>OECD Economics Department Working Papers</a:t>
            </a:r>
            <a:r>
              <a:rPr lang="en-US" sz="1100" b="0" i="0" u="none" strike="noStrike" cap="none">
                <a:solidFill>
                  <a:schemeClr val="dk1"/>
                </a:solidFill>
                <a:highlight>
                  <a:srgbClr val="FFFFFF"/>
                </a:highlight>
                <a:latin typeface="Roboto"/>
                <a:ea typeface="Roboto"/>
                <a:cs typeface="Roboto"/>
                <a:sym typeface="Roboto"/>
              </a:rPr>
              <a:t>, No. 1562, OECD Publishing, Paris, </a:t>
            </a:r>
            <a:r>
              <a:rPr lang="en-US" sz="1100" b="0" i="0" u="none" strike="noStrike" cap="none">
                <a:solidFill>
                  <a:schemeClr val="dk1"/>
                </a:solidFill>
                <a:highlight>
                  <a:srgbClr val="FFFFFF"/>
                </a:highlight>
                <a:uFill>
                  <a:noFill/>
                </a:uFill>
                <a:latin typeface="Roboto"/>
                <a:ea typeface="Roboto"/>
                <a:cs typeface="Roboto"/>
                <a:sym typeface="Roboto"/>
                <a:hlinkClick r:id="rId4">
                  <a:extLst>
                    <a:ext uri="{A12FA001-AC4F-418D-AE19-62706E023703}">
                      <ahyp:hlinkClr xmlns:ahyp="http://schemas.microsoft.com/office/drawing/2018/hyperlinkcolor" val="tx"/>
                    </a:ext>
                  </a:extLst>
                </a:hlinkClick>
              </a:rPr>
              <a:t>https://doi.org/10.1787/aa029083-en</a:t>
            </a:r>
            <a:r>
              <a:rPr lang="en-US" sz="1100" b="0" i="0" u="none" strike="noStrike" cap="none">
                <a:solidFill>
                  <a:schemeClr val="dk1"/>
                </a:solidFill>
                <a:highlight>
                  <a:srgbClr val="FFFFFF"/>
                </a:highlight>
                <a:latin typeface="Roboto"/>
                <a:ea typeface="Roboto"/>
                <a:cs typeface="Roboto"/>
                <a:sym typeface="Roboto"/>
              </a:rPr>
              <a:t>.</a:t>
            </a:r>
            <a:endParaRPr sz="1100" b="0" i="0" u="none" strike="noStrike" cap="none">
              <a:solidFill>
                <a:schemeClr val="dk1"/>
              </a:solidFill>
              <a:highlight>
                <a:srgbClr val="FFFFFF"/>
              </a:highlight>
              <a:latin typeface="Roboto"/>
              <a:ea typeface="Roboto"/>
              <a:cs typeface="Roboto"/>
              <a:sym typeface="Roboto"/>
            </a:endParaRPr>
          </a:p>
        </p:txBody>
      </p:sp>
      <p:pic>
        <p:nvPicPr>
          <p:cNvPr id="30" name="Google Shape;30;p2"/>
          <p:cNvPicPr preferRelativeResize="0"/>
          <p:nvPr/>
        </p:nvPicPr>
        <p:blipFill rotWithShape="1">
          <a:blip r:embed="rId5">
            <a:alphaModFix/>
          </a:blip>
          <a:srcRect/>
          <a:stretch/>
        </p:blipFill>
        <p:spPr>
          <a:xfrm>
            <a:off x="226275" y="1060875"/>
            <a:ext cx="6505575" cy="3162300"/>
          </a:xfrm>
          <a:prstGeom prst="rect">
            <a:avLst/>
          </a:prstGeom>
          <a:noFill/>
          <a:ln>
            <a:noFill/>
          </a:ln>
        </p:spPr>
      </p:pic>
      <p:sp>
        <p:nvSpPr>
          <p:cNvPr id="31" name="Google Shape;31;p2"/>
          <p:cNvSpPr txBox="1"/>
          <p:nvPr/>
        </p:nvSpPr>
        <p:spPr>
          <a:xfrm>
            <a:off x="3328050" y="657650"/>
            <a:ext cx="2558100" cy="11391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700"/>
              <a:buFont typeface="Arial"/>
              <a:buNone/>
            </a:pPr>
            <a:r>
              <a:rPr lang="en-US" sz="1700" b="1" i="0" u="none" strike="noStrike" cap="none">
                <a:solidFill>
                  <a:schemeClr val="dk1"/>
                </a:solidFill>
                <a:latin typeface="Arial"/>
                <a:ea typeface="Arial"/>
                <a:cs typeface="Arial"/>
                <a:sym typeface="Arial"/>
              </a:rPr>
              <a:t>Steep</a:t>
            </a:r>
            <a:r>
              <a:rPr lang="en-US" sz="1700" b="0" i="0" u="none" strike="noStrike" cap="none">
                <a:solidFill>
                  <a:schemeClr val="dk1"/>
                </a:solidFill>
                <a:latin typeface="Arial"/>
                <a:ea typeface="Arial"/>
                <a:cs typeface="Arial"/>
                <a:sym typeface="Arial"/>
              </a:rPr>
              <a:t> upward trend in housing index indicates unprecedented rate of increase [ref 1]</a:t>
            </a:r>
            <a:endParaRPr sz="1700" b="0" i="0" u="none" strike="noStrike" cap="none">
              <a:solidFill>
                <a:schemeClr val="dk1"/>
              </a:solidFill>
              <a:latin typeface="Arial"/>
              <a:ea typeface="Arial"/>
              <a:cs typeface="Arial"/>
              <a:sym typeface="Arial"/>
            </a:endParaRPr>
          </a:p>
        </p:txBody>
      </p:sp>
      <p:cxnSp>
        <p:nvCxnSpPr>
          <p:cNvPr id="32" name="Google Shape;32;p2"/>
          <p:cNvCxnSpPr/>
          <p:nvPr/>
        </p:nvCxnSpPr>
        <p:spPr>
          <a:xfrm rot="10800000" flipH="1">
            <a:off x="5092175" y="1468700"/>
            <a:ext cx="926100" cy="698400"/>
          </a:xfrm>
          <a:prstGeom prst="straightConnector1">
            <a:avLst/>
          </a:prstGeom>
          <a:noFill/>
          <a:ln w="38100" cap="flat" cmpd="sng">
            <a:solidFill>
              <a:schemeClr val="dk2"/>
            </a:solidFill>
            <a:prstDash val="solid"/>
            <a:round/>
            <a:headEnd type="none" w="sm" len="sm"/>
            <a:tailEnd type="triangle" w="med" len="med"/>
          </a:ln>
        </p:spPr>
      </p:cxnSp>
      <p:sp>
        <p:nvSpPr>
          <p:cNvPr id="33" name="Google Shape;33;p2"/>
          <p:cNvSpPr txBox="1"/>
          <p:nvPr/>
        </p:nvSpPr>
        <p:spPr>
          <a:xfrm>
            <a:off x="6876375" y="569450"/>
            <a:ext cx="4588800" cy="4539664"/>
          </a:xfrm>
          <a:prstGeom prst="rect">
            <a:avLst/>
          </a:prstGeom>
          <a:noFill/>
          <a:ln>
            <a:noFill/>
          </a:ln>
        </p:spPr>
        <p:txBody>
          <a:bodyPr spcFirstLastPara="1" wrap="square" lIns="91425" tIns="45700" rIns="91425" bIns="45700" anchor="t" anchorCtr="0">
            <a:spAutoFit/>
          </a:bodyPr>
          <a:lstStyle/>
          <a:p>
            <a:pPr marL="457200" marR="0" lvl="0" indent="-336550" algn="l" rtl="0">
              <a:lnSpc>
                <a:spcPct val="100000"/>
              </a:lnSpc>
              <a:spcBef>
                <a:spcPts val="0"/>
              </a:spcBef>
              <a:spcAft>
                <a:spcPts val="0"/>
              </a:spcAft>
              <a:buClr>
                <a:schemeClr val="dk1"/>
              </a:buClr>
              <a:buSzPts val="1700"/>
              <a:buFont typeface="Arial"/>
              <a:buChar char="●"/>
            </a:pPr>
            <a:r>
              <a:rPr lang="en-US" sz="1700" b="0" i="0" u="none" strike="noStrike" cap="none">
                <a:solidFill>
                  <a:schemeClr val="dk1"/>
                </a:solidFill>
                <a:latin typeface="Arial"/>
                <a:ea typeface="Arial"/>
                <a:cs typeface="Arial"/>
                <a:sym typeface="Arial"/>
              </a:rPr>
              <a:t>Local reports claimed Singapore’s housing remained affordable [ref 2]</a:t>
            </a:r>
            <a:endParaRPr sz="1700" b="0" i="0" u="none" strike="noStrike" cap="none">
              <a:solidFill>
                <a:schemeClr val="dk1"/>
              </a:solidFill>
              <a:latin typeface="Arial"/>
              <a:ea typeface="Arial"/>
              <a:cs typeface="Arial"/>
              <a:sym typeface="Arial"/>
            </a:endParaRPr>
          </a:p>
          <a:p>
            <a:pPr marL="457200" marR="0" lvl="0" indent="0" algn="l" rtl="0">
              <a:lnSpc>
                <a:spcPct val="100000"/>
              </a:lnSpc>
              <a:spcBef>
                <a:spcPts val="0"/>
              </a:spcBef>
              <a:spcAft>
                <a:spcPts val="0"/>
              </a:spcAft>
              <a:buClr>
                <a:srgbClr val="000000"/>
              </a:buClr>
              <a:buSzPts val="1700"/>
              <a:buFont typeface="Arial"/>
              <a:buNone/>
            </a:pPr>
            <a:r>
              <a:rPr lang="en-US" sz="1700" b="0" i="0" u="none" strike="noStrike" cap="none">
                <a:solidFill>
                  <a:schemeClr val="dk1"/>
                </a:solidFill>
                <a:latin typeface="Arial"/>
                <a:ea typeface="Arial"/>
                <a:cs typeface="Arial"/>
                <a:sym typeface="Arial"/>
              </a:rPr>
              <a:t> </a:t>
            </a:r>
            <a:endParaRPr sz="1700" b="0" i="0" u="none" strike="noStrike" cap="none">
              <a:solidFill>
                <a:schemeClr val="dk1"/>
              </a:solidFill>
              <a:latin typeface="Arial"/>
              <a:ea typeface="Arial"/>
              <a:cs typeface="Arial"/>
              <a:sym typeface="Arial"/>
            </a:endParaRPr>
          </a:p>
          <a:p>
            <a:pPr marL="457200" marR="0" lvl="0" indent="-336550" algn="l" rtl="0">
              <a:lnSpc>
                <a:spcPct val="100000"/>
              </a:lnSpc>
              <a:spcBef>
                <a:spcPts val="0"/>
              </a:spcBef>
              <a:spcAft>
                <a:spcPts val="0"/>
              </a:spcAft>
              <a:buClr>
                <a:schemeClr val="dk1"/>
              </a:buClr>
              <a:buSzPts val="1700"/>
              <a:buFont typeface="Arial"/>
              <a:buChar char="●"/>
            </a:pPr>
            <a:r>
              <a:rPr lang="en-US" sz="1700" b="0" i="0" u="none" strike="noStrike" cap="none">
                <a:solidFill>
                  <a:schemeClr val="dk1"/>
                </a:solidFill>
                <a:latin typeface="Arial"/>
                <a:ea typeface="Arial"/>
                <a:cs typeface="Arial"/>
                <a:sym typeface="Arial"/>
              </a:rPr>
              <a:t>Recent Bloomberg survey </a:t>
            </a:r>
            <a:r>
              <a:rPr lang="en-US" sz="1700" b="1" i="0" u="none" strike="noStrike" cap="none">
                <a:solidFill>
                  <a:schemeClr val="dk1"/>
                </a:solidFill>
                <a:latin typeface="Arial"/>
                <a:ea typeface="Arial"/>
                <a:cs typeface="Arial"/>
                <a:sym typeface="Arial"/>
              </a:rPr>
              <a:t>indicates opposite sentiments on the ground</a:t>
            </a:r>
            <a:r>
              <a:rPr lang="en-US" sz="1700" b="0" i="0" u="none" strike="noStrike" cap="none">
                <a:solidFill>
                  <a:schemeClr val="dk1"/>
                </a:solidFill>
                <a:latin typeface="Arial"/>
                <a:ea typeface="Arial"/>
                <a:cs typeface="Arial"/>
                <a:sym typeface="Arial"/>
              </a:rPr>
              <a:t> [ref 3] </a:t>
            </a:r>
            <a:endParaRPr sz="1700" b="0" i="0" u="none" strike="noStrike" cap="none">
              <a:solidFill>
                <a:schemeClr val="dk1"/>
              </a:solidFill>
              <a:latin typeface="Arial"/>
              <a:ea typeface="Arial"/>
              <a:cs typeface="Arial"/>
              <a:sym typeface="Arial"/>
            </a:endParaRPr>
          </a:p>
          <a:p>
            <a:pPr marL="457200" marR="0" lvl="0" indent="0" algn="l" rtl="0">
              <a:lnSpc>
                <a:spcPct val="100000"/>
              </a:lnSpc>
              <a:spcBef>
                <a:spcPts val="0"/>
              </a:spcBef>
              <a:spcAft>
                <a:spcPts val="0"/>
              </a:spcAft>
              <a:buClr>
                <a:srgbClr val="000000"/>
              </a:buClr>
              <a:buSzPts val="1700"/>
              <a:buFont typeface="Arial"/>
              <a:buNone/>
            </a:pPr>
            <a:r>
              <a:rPr lang="en-US" sz="1700" b="0" i="0" u="none" strike="noStrike" cap="none">
                <a:solidFill>
                  <a:schemeClr val="dk1"/>
                </a:solidFill>
                <a:latin typeface="Arial"/>
                <a:ea typeface="Arial"/>
                <a:cs typeface="Arial"/>
                <a:sym typeface="Arial"/>
              </a:rPr>
              <a:t> </a:t>
            </a:r>
            <a:endParaRPr sz="1700" b="0" i="0" u="none" strike="noStrike" cap="none">
              <a:solidFill>
                <a:schemeClr val="dk1"/>
              </a:solidFill>
              <a:latin typeface="Arial"/>
              <a:ea typeface="Arial"/>
              <a:cs typeface="Arial"/>
              <a:sym typeface="Arial"/>
            </a:endParaRPr>
          </a:p>
          <a:p>
            <a:pPr marL="457200" marR="0" lvl="0" indent="-336550" algn="l" rtl="0">
              <a:lnSpc>
                <a:spcPct val="100000"/>
              </a:lnSpc>
              <a:spcBef>
                <a:spcPts val="0"/>
              </a:spcBef>
              <a:spcAft>
                <a:spcPts val="0"/>
              </a:spcAft>
              <a:buClr>
                <a:schemeClr val="dk1"/>
              </a:buClr>
              <a:buSzPts val="1700"/>
              <a:buFont typeface="Arial"/>
              <a:buChar char="●"/>
            </a:pPr>
            <a:r>
              <a:rPr lang="en-US" sz="1700" b="0" i="0" u="none" strike="noStrike" cap="none">
                <a:solidFill>
                  <a:schemeClr val="dk1"/>
                </a:solidFill>
                <a:latin typeface="Arial"/>
                <a:ea typeface="Arial"/>
                <a:cs typeface="Arial"/>
                <a:sym typeface="Arial"/>
              </a:rPr>
              <a:t>Moody’s analysis </a:t>
            </a:r>
            <a:r>
              <a:rPr lang="en-US" sz="1700" b="1" i="0" u="none" strike="noStrike" cap="none">
                <a:solidFill>
                  <a:schemeClr val="dk1"/>
                </a:solidFill>
                <a:latin typeface="Arial"/>
                <a:ea typeface="Arial"/>
                <a:cs typeface="Arial"/>
                <a:sym typeface="Arial"/>
              </a:rPr>
              <a:t>predicts a worsening situation for first-time buyers</a:t>
            </a:r>
            <a:r>
              <a:rPr lang="en-US" sz="1700" b="0" i="0" u="none" strike="noStrike" cap="none">
                <a:solidFill>
                  <a:schemeClr val="dk1"/>
                </a:solidFill>
                <a:latin typeface="Arial"/>
                <a:ea typeface="Arial"/>
                <a:cs typeface="Arial"/>
                <a:sym typeface="Arial"/>
              </a:rPr>
              <a:t> [ref 4]</a:t>
            </a:r>
            <a:endParaRPr sz="1700" b="0" i="0" u="none" strike="noStrike" cap="none">
              <a:solidFill>
                <a:schemeClr val="dk1"/>
              </a:solidFill>
              <a:latin typeface="Arial"/>
              <a:ea typeface="Arial"/>
              <a:cs typeface="Arial"/>
              <a:sym typeface="Arial"/>
            </a:endParaRPr>
          </a:p>
          <a:p>
            <a:pPr marL="457200" marR="0" lvl="0" indent="0" algn="l" rtl="0">
              <a:lnSpc>
                <a:spcPct val="100000"/>
              </a:lnSpc>
              <a:spcBef>
                <a:spcPts val="0"/>
              </a:spcBef>
              <a:spcAft>
                <a:spcPts val="0"/>
              </a:spcAft>
              <a:buClr>
                <a:srgbClr val="000000"/>
              </a:buClr>
              <a:buSzPts val="1700"/>
              <a:buFont typeface="Arial"/>
              <a:buNone/>
            </a:pPr>
            <a:endParaRPr sz="1700" b="0" i="0" u="none" strike="noStrike" cap="none">
              <a:solidFill>
                <a:schemeClr val="dk1"/>
              </a:solidFill>
              <a:latin typeface="Arial"/>
              <a:ea typeface="Arial"/>
              <a:cs typeface="Arial"/>
              <a:sym typeface="Arial"/>
            </a:endParaRPr>
          </a:p>
          <a:p>
            <a:pPr marL="457200" marR="0" lvl="0" indent="-336550" algn="l" rtl="0">
              <a:lnSpc>
                <a:spcPct val="100000"/>
              </a:lnSpc>
              <a:spcBef>
                <a:spcPts val="0"/>
              </a:spcBef>
              <a:spcAft>
                <a:spcPts val="0"/>
              </a:spcAft>
              <a:buClr>
                <a:schemeClr val="dk1"/>
              </a:buClr>
              <a:buSzPts val="1700"/>
              <a:buFont typeface="Arial"/>
              <a:buChar char="●"/>
            </a:pPr>
            <a:r>
              <a:rPr lang="en-US" sz="1700" b="0" i="0" u="none" strike="noStrike" cap="none">
                <a:solidFill>
                  <a:schemeClr val="dk1"/>
                </a:solidFill>
                <a:latin typeface="Arial"/>
                <a:ea typeface="Arial"/>
                <a:cs typeface="Arial"/>
                <a:sym typeface="Arial"/>
              </a:rPr>
              <a:t>Housing unaffordability has </a:t>
            </a:r>
            <a:r>
              <a:rPr lang="en-US" sz="1700" b="1" i="0" u="none" strike="noStrike" cap="none">
                <a:solidFill>
                  <a:schemeClr val="dk1"/>
                </a:solidFill>
                <a:latin typeface="Arial"/>
                <a:ea typeface="Arial"/>
                <a:cs typeface="Arial"/>
                <a:sym typeface="Arial"/>
              </a:rPr>
              <a:t>far-reaching societal and economic impacts</a:t>
            </a:r>
            <a:r>
              <a:rPr lang="en-US" sz="1700" b="0" i="0" u="none" strike="noStrike" cap="none">
                <a:solidFill>
                  <a:schemeClr val="dk1"/>
                </a:solidFill>
                <a:latin typeface="Arial"/>
                <a:ea typeface="Arial"/>
                <a:cs typeface="Arial"/>
                <a:sym typeface="Arial"/>
              </a:rPr>
              <a:t>, ranging from the rental market, cost of living, and worsening of unequal wealth accumulation, based on recent studies by OECD [refs 5 and 6]</a:t>
            </a:r>
            <a:endParaRPr sz="1700" b="0" i="0" u="none" strike="noStrike" cap="none">
              <a:solidFill>
                <a:schemeClr val="dk1"/>
              </a:solidFill>
              <a:latin typeface="Arial"/>
              <a:ea typeface="Arial"/>
              <a:cs typeface="Arial"/>
              <a:sym typeface="Arial"/>
            </a:endParaRPr>
          </a:p>
          <a:p>
            <a:pPr marL="457200" marR="0" lvl="0" indent="0" algn="l" rtl="0">
              <a:lnSpc>
                <a:spcPct val="100000"/>
              </a:lnSpc>
              <a:spcBef>
                <a:spcPts val="0"/>
              </a:spcBef>
              <a:spcAft>
                <a:spcPts val="0"/>
              </a:spcAft>
              <a:buClr>
                <a:srgbClr val="000000"/>
              </a:buClr>
              <a:buSzPts val="1700"/>
              <a:buFont typeface="Arial"/>
              <a:buNone/>
            </a:pPr>
            <a:endParaRPr sz="1700" b="0" i="0" u="none" strike="noStrike" cap="none">
              <a:solidFill>
                <a:schemeClr val="dk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g191e87128af_1_0"/>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20</a:t>
            </a:fld>
            <a:endParaRPr/>
          </a:p>
        </p:txBody>
      </p:sp>
      <p:pic>
        <p:nvPicPr>
          <p:cNvPr id="193" name="Google Shape;193;g191e87128af_1_0"/>
          <p:cNvPicPr preferRelativeResize="0"/>
          <p:nvPr/>
        </p:nvPicPr>
        <p:blipFill rotWithShape="1">
          <a:blip r:embed="rId3">
            <a:alphaModFix/>
          </a:blip>
          <a:srcRect/>
          <a:stretch/>
        </p:blipFill>
        <p:spPr>
          <a:xfrm>
            <a:off x="6096000" y="700425"/>
            <a:ext cx="6096001" cy="5495783"/>
          </a:xfrm>
          <a:prstGeom prst="rect">
            <a:avLst/>
          </a:prstGeom>
          <a:noFill/>
          <a:ln>
            <a:noFill/>
          </a:ln>
        </p:spPr>
      </p:pic>
      <p:sp>
        <p:nvSpPr>
          <p:cNvPr id="194" name="Google Shape;194;g191e87128af_1_0"/>
          <p:cNvSpPr txBox="1"/>
          <p:nvPr/>
        </p:nvSpPr>
        <p:spPr>
          <a:xfrm>
            <a:off x="0" y="0"/>
            <a:ext cx="11353800" cy="384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900"/>
              <a:buFont typeface="Arial"/>
              <a:buNone/>
            </a:pPr>
            <a:r>
              <a:rPr lang="en-US" sz="1900" b="1">
                <a:solidFill>
                  <a:schemeClr val="dk1"/>
                </a:solidFill>
              </a:rPr>
              <a:t>Hypothesis Testing 2: Analysis of Variance (ANOVA)</a:t>
            </a:r>
            <a:endParaRPr/>
          </a:p>
        </p:txBody>
      </p:sp>
      <p:sp>
        <p:nvSpPr>
          <p:cNvPr id="195" name="Google Shape;195;g191e87128af_1_0"/>
          <p:cNvSpPr txBox="1"/>
          <p:nvPr/>
        </p:nvSpPr>
        <p:spPr>
          <a:xfrm>
            <a:off x="85450" y="700425"/>
            <a:ext cx="5769300" cy="21396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900"/>
              <a:buFont typeface="Arial"/>
              <a:buNone/>
            </a:pPr>
            <a:r>
              <a:rPr lang="en-US" sz="1900" b="1">
                <a:solidFill>
                  <a:schemeClr val="dk1"/>
                </a:solidFill>
              </a:rPr>
              <a:t>ANOVA vs All-pairs t-test: </a:t>
            </a:r>
            <a:r>
              <a:rPr lang="en-US" sz="1900">
                <a:solidFill>
                  <a:schemeClr val="dk1"/>
                </a:solidFill>
              </a:rPr>
              <a:t>ANOVA is more mathematically correct for comparing the means between multiple populations, thus the analysis of whether the sales price (V.9) of every residential type (V.10) are drawn from populations with different means is repeated using ANOVA</a:t>
            </a:r>
            <a:endParaRPr sz="1900">
              <a:solidFill>
                <a:schemeClr val="dk1"/>
              </a:solidFill>
            </a:endParaRPr>
          </a:p>
          <a:p>
            <a:pPr marL="0" marR="0" lvl="0" indent="0" algn="l" rtl="0">
              <a:lnSpc>
                <a:spcPct val="100000"/>
              </a:lnSpc>
              <a:spcBef>
                <a:spcPts val="0"/>
              </a:spcBef>
              <a:spcAft>
                <a:spcPts val="0"/>
              </a:spcAft>
              <a:buClr>
                <a:srgbClr val="000000"/>
              </a:buClr>
              <a:buSzPts val="1900"/>
              <a:buFont typeface="Arial"/>
              <a:buNone/>
            </a:pPr>
            <a:r>
              <a:rPr lang="en-US" sz="1900">
                <a:solidFill>
                  <a:schemeClr val="dk1"/>
                </a:solidFill>
              </a:rPr>
              <a:t> </a:t>
            </a:r>
            <a:endParaRPr sz="1900">
              <a:solidFill>
                <a:schemeClr val="dk1"/>
              </a:solidFill>
            </a:endParaRPr>
          </a:p>
        </p:txBody>
      </p:sp>
      <p:pic>
        <p:nvPicPr>
          <p:cNvPr id="196" name="Google Shape;196;g191e87128af_1_0"/>
          <p:cNvPicPr preferRelativeResize="0"/>
          <p:nvPr/>
        </p:nvPicPr>
        <p:blipFill>
          <a:blip r:embed="rId4">
            <a:alphaModFix/>
          </a:blip>
          <a:stretch>
            <a:fillRect/>
          </a:stretch>
        </p:blipFill>
        <p:spPr>
          <a:xfrm>
            <a:off x="76200" y="2602450"/>
            <a:ext cx="6154275" cy="2206075"/>
          </a:xfrm>
          <a:prstGeom prst="rect">
            <a:avLst/>
          </a:prstGeom>
          <a:noFill/>
          <a:ln>
            <a:noFill/>
          </a:ln>
        </p:spPr>
      </p:pic>
      <p:sp>
        <p:nvSpPr>
          <p:cNvPr id="197" name="Google Shape;197;g191e87128af_1_0"/>
          <p:cNvSpPr txBox="1"/>
          <p:nvPr/>
        </p:nvSpPr>
        <p:spPr>
          <a:xfrm>
            <a:off x="76200" y="4937775"/>
            <a:ext cx="6506100" cy="18471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900"/>
              <a:buFont typeface="Arial"/>
              <a:buNone/>
            </a:pPr>
            <a:r>
              <a:rPr lang="en-US" sz="1900" b="1">
                <a:solidFill>
                  <a:schemeClr val="dk1"/>
                </a:solidFill>
              </a:rPr>
              <a:t>Results: </a:t>
            </a:r>
            <a:r>
              <a:rPr lang="en-US" sz="1900">
                <a:solidFill>
                  <a:schemeClr val="dk1"/>
                </a:solidFill>
              </a:rPr>
              <a:t>Unlike all-pairs t-test, there is insufficient evidence to conclude that the mean actual sales price between residential types 1 and 2 are different at the 95% confidence level. The two residential types may well be of the same kind. The means between the rest of the residential types are found to be statistically different.</a:t>
            </a:r>
            <a:endParaRPr sz="1900">
              <a:solidFill>
                <a:schemeClr val="dk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21</a:t>
            </a:fld>
            <a:endParaRPr/>
          </a:p>
        </p:txBody>
      </p:sp>
      <p:pic>
        <p:nvPicPr>
          <p:cNvPr id="203" name="Google Shape;203;p20"/>
          <p:cNvPicPr preferRelativeResize="0"/>
          <p:nvPr/>
        </p:nvPicPr>
        <p:blipFill rotWithShape="1">
          <a:blip r:embed="rId3">
            <a:alphaModFix/>
          </a:blip>
          <a:srcRect/>
          <a:stretch/>
        </p:blipFill>
        <p:spPr>
          <a:xfrm>
            <a:off x="5220607" y="1205640"/>
            <a:ext cx="4127500" cy="1763392"/>
          </a:xfrm>
          <a:prstGeom prst="rect">
            <a:avLst/>
          </a:prstGeom>
          <a:noFill/>
          <a:ln>
            <a:noFill/>
          </a:ln>
        </p:spPr>
      </p:pic>
      <p:pic>
        <p:nvPicPr>
          <p:cNvPr id="204" name="Google Shape;204;p20"/>
          <p:cNvPicPr preferRelativeResize="0"/>
          <p:nvPr/>
        </p:nvPicPr>
        <p:blipFill rotWithShape="1">
          <a:blip r:embed="rId4">
            <a:alphaModFix/>
          </a:blip>
          <a:srcRect/>
          <a:stretch/>
        </p:blipFill>
        <p:spPr>
          <a:xfrm>
            <a:off x="5220607" y="3477400"/>
            <a:ext cx="4974336" cy="2370582"/>
          </a:xfrm>
          <a:prstGeom prst="rect">
            <a:avLst/>
          </a:prstGeom>
          <a:noFill/>
          <a:ln>
            <a:noFill/>
          </a:ln>
        </p:spPr>
      </p:pic>
      <p:pic>
        <p:nvPicPr>
          <p:cNvPr id="205" name="Google Shape;205;p20"/>
          <p:cNvPicPr preferRelativeResize="0"/>
          <p:nvPr/>
        </p:nvPicPr>
        <p:blipFill rotWithShape="1">
          <a:blip r:embed="rId5">
            <a:alphaModFix/>
          </a:blip>
          <a:srcRect/>
          <a:stretch/>
        </p:blipFill>
        <p:spPr>
          <a:xfrm>
            <a:off x="1093107" y="1193800"/>
            <a:ext cx="4127500" cy="4927600"/>
          </a:xfrm>
          <a:prstGeom prst="rect">
            <a:avLst/>
          </a:prstGeom>
          <a:noFill/>
          <a:ln>
            <a:noFill/>
          </a:ln>
        </p:spPr>
      </p:pic>
      <p:sp>
        <p:nvSpPr>
          <p:cNvPr id="206" name="Google Shape;206;p20"/>
          <p:cNvSpPr txBox="1"/>
          <p:nvPr/>
        </p:nvSpPr>
        <p:spPr>
          <a:xfrm>
            <a:off x="0" y="0"/>
            <a:ext cx="11353800" cy="3846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900"/>
              <a:buFont typeface="Arial"/>
              <a:buNone/>
            </a:pPr>
            <a:r>
              <a:rPr lang="en-US" sz="1900" b="1" i="0" u="none" strike="noStrike" cap="none">
                <a:solidFill>
                  <a:schemeClr val="dk1"/>
                </a:solidFill>
                <a:latin typeface="Arial"/>
                <a:ea typeface="Arial"/>
                <a:cs typeface="Arial"/>
                <a:sym typeface="Arial"/>
              </a:rPr>
              <a:t>Tests for categorical variables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22</a:t>
            </a:fld>
            <a:endParaRPr/>
          </a:p>
        </p:txBody>
      </p:sp>
      <p:sp>
        <p:nvSpPr>
          <p:cNvPr id="212" name="Google Shape;212;p21"/>
          <p:cNvSpPr txBox="1"/>
          <p:nvPr/>
        </p:nvSpPr>
        <p:spPr>
          <a:xfrm>
            <a:off x="0" y="0"/>
            <a:ext cx="11353800" cy="96945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900"/>
              <a:buFont typeface="Arial"/>
              <a:buNone/>
            </a:pPr>
            <a:r>
              <a:rPr lang="en-US" sz="1900" b="1" i="0" u="none" strike="noStrike" cap="none" dirty="0">
                <a:solidFill>
                  <a:schemeClr val="dk1"/>
                </a:solidFill>
                <a:latin typeface="Arial"/>
                <a:ea typeface="Arial"/>
                <a:cs typeface="Arial"/>
                <a:sym typeface="Arial"/>
              </a:rPr>
              <a:t>ANOVA test for model reduction</a:t>
            </a:r>
            <a:endParaRPr dirty="0"/>
          </a:p>
          <a:p>
            <a:pPr marL="0" marR="0" lvl="0" indent="0" algn="l" rtl="0">
              <a:lnSpc>
                <a:spcPct val="100000"/>
              </a:lnSpc>
              <a:spcBef>
                <a:spcPts val="0"/>
              </a:spcBef>
              <a:spcAft>
                <a:spcPts val="0"/>
              </a:spcAft>
              <a:buClr>
                <a:srgbClr val="000000"/>
              </a:buClr>
              <a:buSzPts val="1900"/>
              <a:buFont typeface="Arial"/>
              <a:buNone/>
            </a:pPr>
            <a:r>
              <a:rPr lang="en-US" sz="1900" b="1" i="0" u="none" strike="noStrike" cap="none" dirty="0">
                <a:solidFill>
                  <a:schemeClr val="dk1"/>
                </a:solidFill>
                <a:latin typeface="Arial"/>
                <a:ea typeface="Arial"/>
                <a:cs typeface="Arial"/>
                <a:sym typeface="Arial"/>
              </a:rPr>
              <a:t>Reduced model led to a “worse” fit based on ANOVA, but still produced high prediction accuracy</a:t>
            </a:r>
            <a:endParaRPr dirty="0"/>
          </a:p>
        </p:txBody>
      </p:sp>
      <p:pic>
        <p:nvPicPr>
          <p:cNvPr id="213" name="Google Shape;213;p21"/>
          <p:cNvPicPr preferRelativeResize="0"/>
          <p:nvPr/>
        </p:nvPicPr>
        <p:blipFill rotWithShape="1">
          <a:blip r:embed="rId3">
            <a:alphaModFix/>
          </a:blip>
          <a:srcRect/>
          <a:stretch/>
        </p:blipFill>
        <p:spPr>
          <a:xfrm>
            <a:off x="2474191" y="1773691"/>
            <a:ext cx="7508009" cy="3310618"/>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23</a:t>
            </a:fld>
            <a:endParaRPr/>
          </a:p>
        </p:txBody>
      </p:sp>
      <p:sp>
        <p:nvSpPr>
          <p:cNvPr id="219" name="Google Shape;219;p22"/>
          <p:cNvSpPr txBox="1"/>
          <p:nvPr/>
        </p:nvSpPr>
        <p:spPr>
          <a:xfrm>
            <a:off x="0" y="0"/>
            <a:ext cx="11353800" cy="3846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900"/>
              <a:buFont typeface="Arial"/>
              <a:buNone/>
            </a:pPr>
            <a:r>
              <a:rPr lang="en-US" sz="1900" b="1" i="0" u="none" strike="noStrike" cap="none">
                <a:solidFill>
                  <a:schemeClr val="dk1"/>
                </a:solidFill>
                <a:latin typeface="Arial"/>
                <a:ea typeface="Arial"/>
                <a:cs typeface="Arial"/>
                <a:sym typeface="Arial"/>
              </a:rPr>
              <a:t>Roles</a:t>
            </a:r>
            <a:endParaRPr/>
          </a:p>
        </p:txBody>
      </p:sp>
      <p:graphicFrame>
        <p:nvGraphicFramePr>
          <p:cNvPr id="220" name="Google Shape;220;p22"/>
          <p:cNvGraphicFramePr/>
          <p:nvPr>
            <p:extLst>
              <p:ext uri="{D42A27DB-BD31-4B8C-83A1-F6EECF244321}">
                <p14:modId xmlns:p14="http://schemas.microsoft.com/office/powerpoint/2010/main" val="3818780584"/>
              </p:ext>
            </p:extLst>
          </p:nvPr>
        </p:nvGraphicFramePr>
        <p:xfrm>
          <a:off x="1879351" y="1604378"/>
          <a:ext cx="7970525" cy="3301275"/>
        </p:xfrm>
        <a:graphic>
          <a:graphicData uri="http://schemas.openxmlformats.org/drawingml/2006/table">
            <a:tbl>
              <a:tblPr firstRow="1" bandRow="1">
                <a:noFill/>
                <a:tableStyleId>{63AEBCD9-8049-4D8C-8994-EB9E4CCF4D99}</a:tableStyleId>
              </a:tblPr>
              <a:tblGrid>
                <a:gridCol w="2456175">
                  <a:extLst>
                    <a:ext uri="{9D8B030D-6E8A-4147-A177-3AD203B41FA5}">
                      <a16:colId xmlns:a16="http://schemas.microsoft.com/office/drawing/2014/main" val="20000"/>
                    </a:ext>
                  </a:extLst>
                </a:gridCol>
                <a:gridCol w="2046600">
                  <a:extLst>
                    <a:ext uri="{9D8B030D-6E8A-4147-A177-3AD203B41FA5}">
                      <a16:colId xmlns:a16="http://schemas.microsoft.com/office/drawing/2014/main" val="20001"/>
                    </a:ext>
                  </a:extLst>
                </a:gridCol>
                <a:gridCol w="1673550">
                  <a:extLst>
                    <a:ext uri="{9D8B030D-6E8A-4147-A177-3AD203B41FA5}">
                      <a16:colId xmlns:a16="http://schemas.microsoft.com/office/drawing/2014/main" val="20002"/>
                    </a:ext>
                  </a:extLst>
                </a:gridCol>
                <a:gridCol w="1794200">
                  <a:extLst>
                    <a:ext uri="{9D8B030D-6E8A-4147-A177-3AD203B41FA5}">
                      <a16:colId xmlns:a16="http://schemas.microsoft.com/office/drawing/2014/main" val="20003"/>
                    </a:ext>
                  </a:extLst>
                </a:gridCol>
              </a:tblGrid>
              <a:tr h="446525">
                <a:tc>
                  <a:txBody>
                    <a:bodyPr/>
                    <a:lstStyle/>
                    <a:p>
                      <a:pPr marL="0" marR="0" lvl="0" indent="0" algn="l" rtl="0">
                        <a:lnSpc>
                          <a:spcPct val="100000"/>
                        </a:lnSpc>
                        <a:spcBef>
                          <a:spcPts val="0"/>
                        </a:spcBef>
                        <a:spcAft>
                          <a:spcPts val="0"/>
                        </a:spcAft>
                        <a:buNone/>
                      </a:pPr>
                      <a:r>
                        <a:rPr lang="en-US" sz="1700" u="none" strike="noStrike" cap="none">
                          <a:solidFill>
                            <a:schemeClr val="dk1"/>
                          </a:solidFill>
                        </a:rPr>
                        <a:t>Sector</a:t>
                      </a:r>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noFill/>
                  </a:tcPr>
                </a:tc>
                <a:tc>
                  <a:txBody>
                    <a:bodyPr/>
                    <a:lstStyle/>
                    <a:p>
                      <a:pPr marL="0" marR="0" lvl="0" indent="0" algn="ctr" rtl="0">
                        <a:lnSpc>
                          <a:spcPct val="100000"/>
                        </a:lnSpc>
                        <a:spcBef>
                          <a:spcPts val="0"/>
                        </a:spcBef>
                        <a:spcAft>
                          <a:spcPts val="0"/>
                        </a:spcAft>
                        <a:buNone/>
                      </a:pPr>
                      <a:r>
                        <a:rPr lang="en-US" sz="1700" u="none" strike="noStrike" cap="none" dirty="0">
                          <a:solidFill>
                            <a:schemeClr val="dk1"/>
                          </a:solidFill>
                        </a:rPr>
                        <a:t>Business Analyst</a:t>
                      </a:r>
                      <a:endParaRPr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noFill/>
                  </a:tcPr>
                </a:tc>
                <a:tc>
                  <a:txBody>
                    <a:bodyPr/>
                    <a:lstStyle/>
                    <a:p>
                      <a:pPr marL="0" marR="0" lvl="0" indent="0" algn="ctr" rtl="0">
                        <a:lnSpc>
                          <a:spcPct val="100000"/>
                        </a:lnSpc>
                        <a:spcBef>
                          <a:spcPts val="0"/>
                        </a:spcBef>
                        <a:spcAft>
                          <a:spcPts val="0"/>
                        </a:spcAft>
                        <a:buNone/>
                      </a:pPr>
                      <a:r>
                        <a:rPr lang="en-US" sz="1700" u="none" strike="noStrike" cap="none">
                          <a:solidFill>
                            <a:schemeClr val="dk1"/>
                          </a:solidFill>
                        </a:rPr>
                        <a:t>Data Scientist</a:t>
                      </a:r>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noFill/>
                  </a:tcPr>
                </a:tc>
                <a:tc>
                  <a:txBody>
                    <a:bodyPr/>
                    <a:lstStyle/>
                    <a:p>
                      <a:pPr marL="0" marR="0" lvl="0" indent="0" algn="ctr" rtl="0">
                        <a:lnSpc>
                          <a:spcPct val="100000"/>
                        </a:lnSpc>
                        <a:spcBef>
                          <a:spcPts val="0"/>
                        </a:spcBef>
                        <a:spcAft>
                          <a:spcPts val="0"/>
                        </a:spcAft>
                        <a:buNone/>
                      </a:pPr>
                      <a:r>
                        <a:rPr lang="en-US" sz="1700" u="none" strike="noStrike" cap="none">
                          <a:solidFill>
                            <a:schemeClr val="dk1"/>
                          </a:solidFill>
                        </a:rPr>
                        <a:t>Code Reviewer</a:t>
                      </a:r>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noFill/>
                  </a:tcPr>
                </a:tc>
                <a:extLst>
                  <a:ext uri="{0D108BD9-81ED-4DB2-BD59-A6C34878D82A}">
                    <a16:rowId xmlns:a16="http://schemas.microsoft.com/office/drawing/2014/main" val="10000"/>
                  </a:ext>
                </a:extLst>
              </a:tr>
              <a:tr h="570950">
                <a:tc>
                  <a:txBody>
                    <a:bodyPr/>
                    <a:lstStyle/>
                    <a:p>
                      <a:pPr marL="0" marR="0" lvl="0" indent="0" algn="l" rtl="0">
                        <a:lnSpc>
                          <a:spcPct val="100000"/>
                        </a:lnSpc>
                        <a:spcBef>
                          <a:spcPts val="0"/>
                        </a:spcBef>
                        <a:spcAft>
                          <a:spcPts val="0"/>
                        </a:spcAft>
                        <a:buNone/>
                      </a:pPr>
                      <a:r>
                        <a:rPr lang="en-US" sz="1700" b="0" u="none" strike="noStrike" cap="none">
                          <a:solidFill>
                            <a:schemeClr val="dk1"/>
                          </a:solidFill>
                        </a:rPr>
                        <a:t>EDA in python</a:t>
                      </a:r>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dk1"/>
                      </a:solidFill>
                      <a:prstDash val="solid"/>
                      <a:round/>
                      <a:headEnd type="none" w="sm" len="sm"/>
                      <a:tailEnd type="none" w="sm" len="sm"/>
                    </a:lnT>
                    <a:lnB w="9525" cap="flat" cmpd="sng">
                      <a:solidFill>
                        <a:srgbClr val="000000">
                          <a:alpha val="0"/>
                        </a:srgbClr>
                      </a:solidFill>
                      <a:prstDash val="solid"/>
                      <a:round/>
                      <a:headEnd type="none" w="sm" len="sm"/>
                      <a:tailEnd type="none" w="sm" len="sm"/>
                    </a:lnB>
                    <a:noFill/>
                  </a:tcPr>
                </a:tc>
                <a:tc>
                  <a:txBody>
                    <a:bodyPr/>
                    <a:lstStyle/>
                    <a:p>
                      <a:pPr marL="0" marR="0" lvl="0" indent="0" algn="ctr" rtl="0">
                        <a:lnSpc>
                          <a:spcPct val="100000"/>
                        </a:lnSpc>
                        <a:spcBef>
                          <a:spcPts val="0"/>
                        </a:spcBef>
                        <a:spcAft>
                          <a:spcPts val="0"/>
                        </a:spcAft>
                        <a:buNone/>
                      </a:pPr>
                      <a:r>
                        <a:rPr lang="en-US" sz="1700" b="0" u="none" strike="noStrike" cap="none">
                          <a:solidFill>
                            <a:schemeClr val="dk1"/>
                          </a:solidFill>
                        </a:rPr>
                        <a:t>russ</a:t>
                      </a:r>
                      <a:endParaRPr sz="1700" b="0"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dk1"/>
                      </a:solidFill>
                      <a:prstDash val="solid"/>
                      <a:round/>
                      <a:headEnd type="none" w="sm" len="sm"/>
                      <a:tailEnd type="none" w="sm" len="sm"/>
                    </a:lnT>
                    <a:lnB w="9525" cap="flat" cmpd="sng">
                      <a:solidFill>
                        <a:srgbClr val="000000">
                          <a:alpha val="0"/>
                        </a:srgbClr>
                      </a:solidFill>
                      <a:prstDash val="solid"/>
                      <a:round/>
                      <a:headEnd type="none" w="sm" len="sm"/>
                      <a:tailEnd type="none" w="sm" len="sm"/>
                    </a:lnB>
                    <a:noFill/>
                  </a:tcPr>
                </a:tc>
                <a:tc>
                  <a:txBody>
                    <a:bodyPr/>
                    <a:lstStyle/>
                    <a:p>
                      <a:pPr marL="0" marR="0" lvl="0" indent="0" algn="ctr" rtl="0">
                        <a:lnSpc>
                          <a:spcPct val="100000"/>
                        </a:lnSpc>
                        <a:spcBef>
                          <a:spcPts val="0"/>
                        </a:spcBef>
                        <a:spcAft>
                          <a:spcPts val="0"/>
                        </a:spcAft>
                        <a:buNone/>
                      </a:pPr>
                      <a:r>
                        <a:rPr lang="en-US" sz="1700" b="0" u="none" strike="noStrike" cap="none">
                          <a:solidFill>
                            <a:schemeClr val="dk1"/>
                          </a:solidFill>
                        </a:rPr>
                        <a:t>Ivan</a:t>
                      </a:r>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dk1"/>
                      </a:solidFill>
                      <a:prstDash val="solid"/>
                      <a:round/>
                      <a:headEnd type="none" w="sm" len="sm"/>
                      <a:tailEnd type="none" w="sm" len="sm"/>
                    </a:lnT>
                    <a:lnB w="9525" cap="flat" cmpd="sng">
                      <a:solidFill>
                        <a:srgbClr val="000000">
                          <a:alpha val="0"/>
                        </a:srgbClr>
                      </a:solidFill>
                      <a:prstDash val="solid"/>
                      <a:round/>
                      <a:headEnd type="none" w="sm" len="sm"/>
                      <a:tailEnd type="none" w="sm" len="sm"/>
                    </a:lnB>
                    <a:noFill/>
                  </a:tcPr>
                </a:tc>
                <a:tc>
                  <a:txBody>
                    <a:bodyPr/>
                    <a:lstStyle/>
                    <a:p>
                      <a:pPr marL="0" marR="0" lvl="0" indent="0" algn="ctr" rtl="0">
                        <a:lnSpc>
                          <a:spcPct val="100000"/>
                        </a:lnSpc>
                        <a:spcBef>
                          <a:spcPts val="0"/>
                        </a:spcBef>
                        <a:spcAft>
                          <a:spcPts val="0"/>
                        </a:spcAft>
                        <a:buNone/>
                      </a:pPr>
                      <a:r>
                        <a:rPr lang="en-US" sz="1700" b="0" u="none" strike="noStrike" cap="none">
                          <a:solidFill>
                            <a:schemeClr val="dk1"/>
                          </a:solidFill>
                        </a:rPr>
                        <a:t>Chris/russ</a:t>
                      </a:r>
                      <a:endParaRPr sz="1700" b="0"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dk1"/>
                      </a:solidFill>
                      <a:prstDash val="solid"/>
                      <a:round/>
                      <a:headEnd type="none" w="sm" len="sm"/>
                      <a:tailEnd type="none" w="sm" len="sm"/>
                    </a:lnT>
                    <a:lnB w="9525" cap="flat" cmpd="sng">
                      <a:solidFill>
                        <a:srgbClr val="000000">
                          <a:alpha val="0"/>
                        </a:srgbClr>
                      </a:solidFill>
                      <a:prstDash val="solid"/>
                      <a:round/>
                      <a:headEnd type="none" w="sm" len="sm"/>
                      <a:tailEnd type="none" w="sm" len="sm"/>
                    </a:lnB>
                    <a:noFill/>
                  </a:tcPr>
                </a:tc>
                <a:extLst>
                  <a:ext uri="{0D108BD9-81ED-4DB2-BD59-A6C34878D82A}">
                    <a16:rowId xmlns:a16="http://schemas.microsoft.com/office/drawing/2014/main" val="10001"/>
                  </a:ext>
                </a:extLst>
              </a:tr>
              <a:tr h="570950">
                <a:tc>
                  <a:txBody>
                    <a:bodyPr/>
                    <a:lstStyle/>
                    <a:p>
                      <a:pPr marL="0" marR="0" lvl="0" indent="0" algn="l" rtl="0">
                        <a:lnSpc>
                          <a:spcPct val="100000"/>
                        </a:lnSpc>
                        <a:spcBef>
                          <a:spcPts val="0"/>
                        </a:spcBef>
                        <a:spcAft>
                          <a:spcPts val="0"/>
                        </a:spcAft>
                        <a:buNone/>
                      </a:pPr>
                      <a:r>
                        <a:rPr lang="en-US" sz="1700" b="0" u="none" strike="noStrike" cap="none">
                          <a:solidFill>
                            <a:schemeClr val="dk1"/>
                          </a:solidFill>
                        </a:rPr>
                        <a:t>EDA in R</a:t>
                      </a:r>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noFill/>
                  </a:tcPr>
                </a:tc>
                <a:tc>
                  <a:txBody>
                    <a:bodyPr/>
                    <a:lstStyle/>
                    <a:p>
                      <a:pPr marL="0" marR="0" lvl="0" indent="0" algn="ctr" rtl="0">
                        <a:lnSpc>
                          <a:spcPct val="100000"/>
                        </a:lnSpc>
                        <a:spcBef>
                          <a:spcPts val="0"/>
                        </a:spcBef>
                        <a:spcAft>
                          <a:spcPts val="0"/>
                        </a:spcAft>
                        <a:buNone/>
                      </a:pPr>
                      <a:r>
                        <a:rPr lang="en-US" sz="1700" b="0" u="none" strike="noStrike" cap="none">
                          <a:solidFill>
                            <a:schemeClr val="dk1"/>
                          </a:solidFill>
                        </a:rPr>
                        <a:t>russ</a:t>
                      </a:r>
                      <a:endParaRPr sz="1700" b="0"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noFill/>
                  </a:tcPr>
                </a:tc>
                <a:tc>
                  <a:txBody>
                    <a:bodyPr/>
                    <a:lstStyle/>
                    <a:p>
                      <a:pPr marL="0" marR="0" lvl="0" indent="0" algn="ctr" rtl="0">
                        <a:lnSpc>
                          <a:spcPct val="100000"/>
                        </a:lnSpc>
                        <a:spcBef>
                          <a:spcPts val="0"/>
                        </a:spcBef>
                        <a:spcAft>
                          <a:spcPts val="0"/>
                        </a:spcAft>
                        <a:buNone/>
                      </a:pPr>
                      <a:r>
                        <a:rPr lang="en-US" sz="1700" b="0" u="none" strike="noStrike" cap="none">
                          <a:solidFill>
                            <a:schemeClr val="dk1"/>
                          </a:solidFill>
                        </a:rPr>
                        <a:t>russ</a:t>
                      </a:r>
                      <a:endParaRPr sz="1700" b="0"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noFill/>
                  </a:tcPr>
                </a:tc>
                <a:tc>
                  <a:txBody>
                    <a:bodyPr/>
                    <a:lstStyle/>
                    <a:p>
                      <a:pPr marL="0" marR="0" lvl="0" indent="0" algn="ctr" rtl="0">
                        <a:lnSpc>
                          <a:spcPct val="100000"/>
                        </a:lnSpc>
                        <a:spcBef>
                          <a:spcPts val="0"/>
                        </a:spcBef>
                        <a:spcAft>
                          <a:spcPts val="0"/>
                        </a:spcAft>
                        <a:buClr>
                          <a:srgbClr val="000000"/>
                        </a:buClr>
                        <a:buSzPts val="1700"/>
                        <a:buFont typeface="Arial"/>
                        <a:buNone/>
                      </a:pPr>
                      <a:r>
                        <a:rPr lang="en-US" sz="1700" b="0" u="none" strike="noStrike" cap="none">
                          <a:solidFill>
                            <a:schemeClr val="dk1"/>
                          </a:solidFill>
                        </a:rPr>
                        <a:t>Chris/Ivan</a:t>
                      </a:r>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noFill/>
                  </a:tcPr>
                </a:tc>
                <a:extLst>
                  <a:ext uri="{0D108BD9-81ED-4DB2-BD59-A6C34878D82A}">
                    <a16:rowId xmlns:a16="http://schemas.microsoft.com/office/drawing/2014/main" val="10002"/>
                  </a:ext>
                </a:extLst>
              </a:tr>
              <a:tr h="570950">
                <a:tc>
                  <a:txBody>
                    <a:bodyPr/>
                    <a:lstStyle/>
                    <a:p>
                      <a:pPr marL="0" marR="0" lvl="0" indent="0" algn="l" rtl="0">
                        <a:lnSpc>
                          <a:spcPct val="100000"/>
                        </a:lnSpc>
                        <a:spcBef>
                          <a:spcPts val="0"/>
                        </a:spcBef>
                        <a:spcAft>
                          <a:spcPts val="0"/>
                        </a:spcAft>
                        <a:buClr>
                          <a:srgbClr val="000000"/>
                        </a:buClr>
                        <a:buSzPts val="1700"/>
                        <a:buFont typeface="Arial"/>
                        <a:buNone/>
                      </a:pPr>
                      <a:r>
                        <a:rPr lang="en-US" sz="1700" b="0" u="none" strike="noStrike" cap="none">
                          <a:solidFill>
                            <a:schemeClr val="dk1"/>
                          </a:solidFill>
                        </a:rPr>
                        <a:t>Prediction in Python</a:t>
                      </a:r>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noFill/>
                  </a:tcPr>
                </a:tc>
                <a:tc>
                  <a:txBody>
                    <a:bodyPr/>
                    <a:lstStyle/>
                    <a:p>
                      <a:pPr marL="0" marR="0" lvl="0" indent="0" algn="ctr" rtl="0">
                        <a:lnSpc>
                          <a:spcPct val="100000"/>
                        </a:lnSpc>
                        <a:spcBef>
                          <a:spcPts val="0"/>
                        </a:spcBef>
                        <a:spcAft>
                          <a:spcPts val="0"/>
                        </a:spcAft>
                        <a:buNone/>
                      </a:pPr>
                      <a:r>
                        <a:rPr lang="en-US" sz="1700" b="0" u="none" strike="noStrike" cap="none">
                          <a:solidFill>
                            <a:schemeClr val="dk1"/>
                          </a:solidFill>
                        </a:rPr>
                        <a:t>russ</a:t>
                      </a:r>
                      <a:endParaRPr sz="1700" b="0"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noFill/>
                  </a:tcPr>
                </a:tc>
                <a:tc>
                  <a:txBody>
                    <a:bodyPr/>
                    <a:lstStyle/>
                    <a:p>
                      <a:pPr marL="0" marR="0" lvl="0" indent="0" algn="ctr" rtl="0">
                        <a:lnSpc>
                          <a:spcPct val="100000"/>
                        </a:lnSpc>
                        <a:spcBef>
                          <a:spcPts val="0"/>
                        </a:spcBef>
                        <a:spcAft>
                          <a:spcPts val="0"/>
                        </a:spcAft>
                        <a:buNone/>
                      </a:pPr>
                      <a:r>
                        <a:rPr lang="en-US" sz="1700" b="0" u="none" strike="noStrike" cap="none">
                          <a:solidFill>
                            <a:schemeClr val="dk1"/>
                          </a:solidFill>
                        </a:rPr>
                        <a:t>Ivan</a:t>
                      </a:r>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noFill/>
                  </a:tcPr>
                </a:tc>
                <a:tc>
                  <a:txBody>
                    <a:bodyPr/>
                    <a:lstStyle/>
                    <a:p>
                      <a:pPr marL="0" marR="0" lvl="0" indent="0" algn="ctr" rtl="0">
                        <a:lnSpc>
                          <a:spcPct val="100000"/>
                        </a:lnSpc>
                        <a:spcBef>
                          <a:spcPts val="0"/>
                        </a:spcBef>
                        <a:spcAft>
                          <a:spcPts val="0"/>
                        </a:spcAft>
                        <a:buNone/>
                      </a:pPr>
                      <a:r>
                        <a:rPr lang="en-US" sz="1700" b="0" u="none" strike="noStrike" cap="none">
                          <a:solidFill>
                            <a:schemeClr val="dk1"/>
                          </a:solidFill>
                        </a:rPr>
                        <a:t>Chris/russ</a:t>
                      </a:r>
                      <a:endParaRPr sz="1700" b="0"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noFill/>
                  </a:tcPr>
                </a:tc>
                <a:extLst>
                  <a:ext uri="{0D108BD9-81ED-4DB2-BD59-A6C34878D82A}">
                    <a16:rowId xmlns:a16="http://schemas.microsoft.com/office/drawing/2014/main" val="10003"/>
                  </a:ext>
                </a:extLst>
              </a:tr>
              <a:tr h="570950">
                <a:tc>
                  <a:txBody>
                    <a:bodyPr/>
                    <a:lstStyle/>
                    <a:p>
                      <a:pPr marL="0" marR="0" lvl="0" indent="0" algn="l" rtl="0">
                        <a:lnSpc>
                          <a:spcPct val="100000"/>
                        </a:lnSpc>
                        <a:spcBef>
                          <a:spcPts val="0"/>
                        </a:spcBef>
                        <a:spcAft>
                          <a:spcPts val="0"/>
                        </a:spcAft>
                        <a:buClr>
                          <a:srgbClr val="000000"/>
                        </a:buClr>
                        <a:buSzPts val="1700"/>
                        <a:buFont typeface="Arial"/>
                        <a:buNone/>
                      </a:pPr>
                      <a:r>
                        <a:rPr lang="en-US" sz="1700" b="0" u="none" strike="noStrike" cap="none">
                          <a:solidFill>
                            <a:schemeClr val="dk1"/>
                          </a:solidFill>
                        </a:rPr>
                        <a:t>Prediction in R</a:t>
                      </a:r>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noFill/>
                  </a:tcPr>
                </a:tc>
                <a:tc>
                  <a:txBody>
                    <a:bodyPr/>
                    <a:lstStyle/>
                    <a:p>
                      <a:pPr marL="0" marR="0" lvl="0" indent="0" algn="ctr" rtl="0">
                        <a:lnSpc>
                          <a:spcPct val="100000"/>
                        </a:lnSpc>
                        <a:spcBef>
                          <a:spcPts val="0"/>
                        </a:spcBef>
                        <a:spcAft>
                          <a:spcPts val="0"/>
                        </a:spcAft>
                        <a:buNone/>
                      </a:pPr>
                      <a:r>
                        <a:rPr lang="en-US" sz="1700" b="0" u="none" strike="noStrike" cap="none">
                          <a:solidFill>
                            <a:schemeClr val="dk1"/>
                          </a:solidFill>
                        </a:rPr>
                        <a:t>russ</a:t>
                      </a:r>
                      <a:endParaRPr sz="1700" b="0"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noFill/>
                  </a:tcPr>
                </a:tc>
                <a:tc>
                  <a:txBody>
                    <a:bodyPr/>
                    <a:lstStyle/>
                    <a:p>
                      <a:pPr marL="0" marR="0" lvl="0" indent="0" algn="ctr" rtl="0">
                        <a:lnSpc>
                          <a:spcPct val="100000"/>
                        </a:lnSpc>
                        <a:spcBef>
                          <a:spcPts val="0"/>
                        </a:spcBef>
                        <a:spcAft>
                          <a:spcPts val="0"/>
                        </a:spcAft>
                        <a:buNone/>
                      </a:pPr>
                      <a:r>
                        <a:rPr lang="en-US" sz="1700" b="0" u="none" strike="noStrike" cap="none">
                          <a:solidFill>
                            <a:schemeClr val="dk1"/>
                          </a:solidFill>
                        </a:rPr>
                        <a:t>russ</a:t>
                      </a:r>
                      <a:endParaRPr sz="1700" b="0"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noFill/>
                  </a:tcPr>
                </a:tc>
                <a:tc>
                  <a:txBody>
                    <a:bodyPr/>
                    <a:lstStyle/>
                    <a:p>
                      <a:pPr marL="0" marR="0" lvl="0" indent="0" algn="ctr" rtl="0">
                        <a:lnSpc>
                          <a:spcPct val="100000"/>
                        </a:lnSpc>
                        <a:spcBef>
                          <a:spcPts val="0"/>
                        </a:spcBef>
                        <a:spcAft>
                          <a:spcPts val="0"/>
                        </a:spcAft>
                        <a:buClr>
                          <a:srgbClr val="000000"/>
                        </a:buClr>
                        <a:buSzPts val="1700"/>
                        <a:buFont typeface="Arial"/>
                        <a:buNone/>
                      </a:pPr>
                      <a:r>
                        <a:rPr lang="en-US" sz="1700" b="0" u="none" strike="noStrike" cap="none">
                          <a:solidFill>
                            <a:schemeClr val="dk1"/>
                          </a:solidFill>
                        </a:rPr>
                        <a:t>Chris/Ivan</a:t>
                      </a:r>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noFill/>
                  </a:tcPr>
                </a:tc>
                <a:extLst>
                  <a:ext uri="{0D108BD9-81ED-4DB2-BD59-A6C34878D82A}">
                    <a16:rowId xmlns:a16="http://schemas.microsoft.com/office/drawing/2014/main" val="10004"/>
                  </a:ext>
                </a:extLst>
              </a:tr>
              <a:tr h="570950">
                <a:tc>
                  <a:txBody>
                    <a:bodyPr/>
                    <a:lstStyle/>
                    <a:p>
                      <a:pPr marL="0" marR="0" lvl="0" indent="0" algn="l" rtl="0">
                        <a:lnSpc>
                          <a:spcPct val="100000"/>
                        </a:lnSpc>
                        <a:spcBef>
                          <a:spcPts val="0"/>
                        </a:spcBef>
                        <a:spcAft>
                          <a:spcPts val="0"/>
                        </a:spcAft>
                        <a:buClr>
                          <a:srgbClr val="000000"/>
                        </a:buClr>
                        <a:buSzPts val="1700"/>
                        <a:buFont typeface="Arial"/>
                        <a:buNone/>
                      </a:pPr>
                      <a:r>
                        <a:rPr lang="en-US" sz="1700" b="0" u="none" strike="noStrike" cap="none">
                          <a:solidFill>
                            <a:schemeClr val="dk1"/>
                          </a:solidFill>
                        </a:rPr>
                        <a:t>Hypothesis testing in R</a:t>
                      </a:r>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noFill/>
                  </a:tcPr>
                </a:tc>
                <a:tc>
                  <a:txBody>
                    <a:bodyPr/>
                    <a:lstStyle/>
                    <a:p>
                      <a:pPr marL="0" marR="0" lvl="0" indent="0" algn="ctr" rtl="0">
                        <a:lnSpc>
                          <a:spcPct val="100000"/>
                        </a:lnSpc>
                        <a:spcBef>
                          <a:spcPts val="0"/>
                        </a:spcBef>
                        <a:spcAft>
                          <a:spcPts val="0"/>
                        </a:spcAft>
                        <a:buNone/>
                      </a:pPr>
                      <a:r>
                        <a:rPr lang="en-US" sz="1700" b="0" u="none" strike="noStrike" cap="none">
                          <a:solidFill>
                            <a:schemeClr val="dk1"/>
                          </a:solidFill>
                        </a:rPr>
                        <a:t>russ</a:t>
                      </a:r>
                      <a:endParaRPr sz="1700" b="0"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noFill/>
                  </a:tcPr>
                </a:tc>
                <a:tc>
                  <a:txBody>
                    <a:bodyPr/>
                    <a:lstStyle/>
                    <a:p>
                      <a:pPr marL="0" marR="0" lvl="0" indent="0" algn="ctr" rtl="0">
                        <a:lnSpc>
                          <a:spcPct val="100000"/>
                        </a:lnSpc>
                        <a:spcBef>
                          <a:spcPts val="0"/>
                        </a:spcBef>
                        <a:spcAft>
                          <a:spcPts val="0"/>
                        </a:spcAft>
                        <a:buNone/>
                      </a:pPr>
                      <a:r>
                        <a:rPr lang="en-US" sz="1700" b="0" u="none" strike="noStrike" cap="none">
                          <a:solidFill>
                            <a:schemeClr val="dk1"/>
                          </a:solidFill>
                        </a:rPr>
                        <a:t>Chris</a:t>
                      </a:r>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noFill/>
                  </a:tcPr>
                </a:tc>
                <a:tc>
                  <a:txBody>
                    <a:bodyPr/>
                    <a:lstStyle/>
                    <a:p>
                      <a:pPr marL="0" marR="0" lvl="0" indent="0" algn="ctr" rtl="0">
                        <a:lnSpc>
                          <a:spcPct val="100000"/>
                        </a:lnSpc>
                        <a:spcBef>
                          <a:spcPts val="0"/>
                        </a:spcBef>
                        <a:spcAft>
                          <a:spcPts val="0"/>
                        </a:spcAft>
                        <a:buNone/>
                      </a:pPr>
                      <a:r>
                        <a:rPr lang="en-US" sz="1700" b="0" u="none" strike="noStrike" cap="none" dirty="0" err="1">
                          <a:solidFill>
                            <a:schemeClr val="dk1"/>
                          </a:solidFill>
                        </a:rPr>
                        <a:t>russ</a:t>
                      </a:r>
                      <a:r>
                        <a:rPr lang="en-US" sz="1700" b="0" u="none" strike="noStrike" cap="none" dirty="0">
                          <a:solidFill>
                            <a:schemeClr val="dk1"/>
                          </a:solidFill>
                        </a:rPr>
                        <a:t>/Ivan</a:t>
                      </a:r>
                      <a:endParaRPr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no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sp>
        <p:nvSpPr>
          <p:cNvPr id="38" name="Google Shape;38;p1"/>
          <p:cNvSpPr txBox="1"/>
          <p:nvPr/>
        </p:nvSpPr>
        <p:spPr>
          <a:xfrm>
            <a:off x="0" y="0"/>
            <a:ext cx="11836901" cy="3846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900"/>
              <a:buFont typeface="Arial"/>
              <a:buNone/>
            </a:pPr>
            <a:r>
              <a:rPr lang="en-US" sz="1900" b="1" i="0" u="none" strike="noStrike" cap="none">
                <a:solidFill>
                  <a:schemeClr val="dk1"/>
                </a:solidFill>
                <a:latin typeface="Arial"/>
                <a:ea typeface="Arial"/>
                <a:cs typeface="Arial"/>
                <a:sym typeface="Arial"/>
              </a:rPr>
              <a:t>Current cooling measures are reactive and inadequate; additional complementary measures required</a:t>
            </a:r>
            <a:endParaRPr sz="1900" b="0" i="0" u="none" strike="noStrike" cap="none">
              <a:solidFill>
                <a:srgbClr val="000000"/>
              </a:solidFill>
              <a:latin typeface="Arial"/>
              <a:ea typeface="Arial"/>
              <a:cs typeface="Arial"/>
              <a:sym typeface="Arial"/>
            </a:endParaRPr>
          </a:p>
        </p:txBody>
      </p:sp>
      <p:sp>
        <p:nvSpPr>
          <p:cNvPr id="39" name="Google Shape;39;p1"/>
          <p:cNvSpPr txBox="1"/>
          <p:nvPr/>
        </p:nvSpPr>
        <p:spPr>
          <a:xfrm>
            <a:off x="6253748" y="722250"/>
            <a:ext cx="5583153" cy="4801274"/>
          </a:xfrm>
          <a:prstGeom prst="rect">
            <a:avLst/>
          </a:prstGeom>
          <a:solidFill>
            <a:srgbClr val="FFFF00"/>
          </a:solid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700"/>
              <a:buFont typeface="Arial"/>
              <a:buNone/>
            </a:pPr>
            <a:r>
              <a:rPr lang="en-US" sz="1700" b="0" i="0" u="sng" strike="noStrike" cap="none">
                <a:solidFill>
                  <a:srgbClr val="333333"/>
                </a:solidFill>
                <a:latin typeface="Arial"/>
                <a:ea typeface="Arial"/>
                <a:cs typeface="Arial"/>
                <a:sym typeface="Arial"/>
              </a:rPr>
              <a:t>The outcome of this work</a:t>
            </a:r>
            <a:endParaRPr sz="1700" b="0" i="0" u="sng" strike="noStrike" cap="none">
              <a:solidFill>
                <a:srgbClr val="333333"/>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700"/>
              <a:buFont typeface="Arial"/>
              <a:buNone/>
            </a:pPr>
            <a:endParaRPr sz="1700" b="0" i="0" u="sng" strike="noStrike" cap="none">
              <a:solidFill>
                <a:srgbClr val="333333"/>
              </a:solidFill>
              <a:latin typeface="Arial"/>
              <a:ea typeface="Arial"/>
              <a:cs typeface="Arial"/>
              <a:sym typeface="Arial"/>
            </a:endParaRPr>
          </a:p>
          <a:p>
            <a:pPr marL="120650" marR="0" lvl="0" indent="0" algn="l" rtl="0">
              <a:lnSpc>
                <a:spcPct val="100000"/>
              </a:lnSpc>
              <a:spcBef>
                <a:spcPts val="0"/>
              </a:spcBef>
              <a:spcAft>
                <a:spcPts val="0"/>
              </a:spcAft>
              <a:buNone/>
            </a:pPr>
            <a:r>
              <a:rPr lang="en-US" sz="1700" b="0" i="0" u="none" strike="noStrike" cap="none">
                <a:solidFill>
                  <a:srgbClr val="333333"/>
                </a:solidFill>
                <a:latin typeface="Arial"/>
                <a:ea typeface="Arial"/>
                <a:cs typeface="Arial"/>
                <a:sym typeface="Arial"/>
              </a:rPr>
              <a:t>(1) We built a model that can predict property prices </a:t>
            </a:r>
            <a:r>
              <a:rPr lang="en-US" sz="1700" b="1" i="0" u="none" strike="noStrike" cap="none">
                <a:solidFill>
                  <a:srgbClr val="333333"/>
                </a:solidFill>
                <a:latin typeface="Arial"/>
                <a:ea typeface="Arial"/>
                <a:cs typeface="Arial"/>
                <a:sym typeface="Arial"/>
              </a:rPr>
              <a:t>before the completion of projects</a:t>
            </a:r>
            <a:r>
              <a:rPr lang="en-US" sz="1700" b="0" i="0" u="none" strike="noStrike" cap="none">
                <a:solidFill>
                  <a:srgbClr val="333333"/>
                </a:solidFill>
                <a:latin typeface="Arial"/>
                <a:ea typeface="Arial"/>
                <a:cs typeface="Arial"/>
                <a:sym typeface="Arial"/>
              </a:rPr>
              <a:t>. </a:t>
            </a:r>
            <a:endParaRPr sz="1700" b="0" i="0" u="none" strike="noStrike" cap="none">
              <a:solidFill>
                <a:srgbClr val="333333"/>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700"/>
              <a:buFont typeface="Arial"/>
              <a:buNone/>
            </a:pPr>
            <a:endParaRPr sz="1700" b="0" i="0" u="none" strike="noStrike" cap="none">
              <a:solidFill>
                <a:srgbClr val="333333"/>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700"/>
              <a:buFont typeface="Arial"/>
              <a:buNone/>
            </a:pPr>
            <a:r>
              <a:rPr lang="en-US" sz="1700" b="0" i="0" u="none" strike="noStrike" cap="none">
                <a:solidFill>
                  <a:srgbClr val="333333"/>
                </a:solidFill>
                <a:latin typeface="Arial"/>
                <a:ea typeface="Arial"/>
                <a:cs typeface="Arial"/>
                <a:sym typeface="Arial"/>
              </a:rPr>
              <a:t>Impact: Provides the government </a:t>
            </a:r>
            <a:r>
              <a:rPr lang="en-US" sz="1700" b="1" i="0" u="none" strike="noStrike" cap="none">
                <a:solidFill>
                  <a:srgbClr val="333333"/>
                </a:solidFill>
                <a:latin typeface="Arial"/>
                <a:ea typeface="Arial"/>
                <a:cs typeface="Arial"/>
                <a:sym typeface="Arial"/>
              </a:rPr>
              <a:t>lead time to plan and implement policies more carefully and preemptively</a:t>
            </a:r>
            <a:endParaRPr sz="1700" b="1" i="0" u="none" strike="noStrike" cap="none">
              <a:solidFill>
                <a:srgbClr val="333333"/>
              </a:solidFill>
              <a:latin typeface="Arial"/>
              <a:ea typeface="Arial"/>
              <a:cs typeface="Arial"/>
              <a:sym typeface="Arial"/>
            </a:endParaRPr>
          </a:p>
          <a:p>
            <a:pPr marL="120650" marR="0" lvl="0" indent="0" algn="l" rtl="0">
              <a:lnSpc>
                <a:spcPct val="100000"/>
              </a:lnSpc>
              <a:spcBef>
                <a:spcPts val="0"/>
              </a:spcBef>
              <a:spcAft>
                <a:spcPts val="0"/>
              </a:spcAft>
              <a:buNone/>
            </a:pPr>
            <a:endParaRPr sz="1700" b="0" i="0" u="none" strike="noStrike" cap="none">
              <a:solidFill>
                <a:srgbClr val="333333"/>
              </a:solidFill>
              <a:latin typeface="Arial"/>
              <a:ea typeface="Arial"/>
              <a:cs typeface="Arial"/>
              <a:sym typeface="Arial"/>
            </a:endParaRPr>
          </a:p>
          <a:p>
            <a:pPr marL="120650" marR="0" lvl="0" indent="0" algn="l" rtl="0">
              <a:lnSpc>
                <a:spcPct val="100000"/>
              </a:lnSpc>
              <a:spcBef>
                <a:spcPts val="0"/>
              </a:spcBef>
              <a:spcAft>
                <a:spcPts val="0"/>
              </a:spcAft>
              <a:buNone/>
            </a:pPr>
            <a:r>
              <a:rPr lang="en-US" sz="1700" b="0" i="0" u="none" strike="noStrike" cap="none">
                <a:solidFill>
                  <a:srgbClr val="333333"/>
                </a:solidFill>
                <a:latin typeface="Arial"/>
                <a:ea typeface="Arial"/>
                <a:cs typeface="Arial"/>
                <a:sym typeface="Arial"/>
              </a:rPr>
              <a:t>(2) We identified predictors of high-margin projects. </a:t>
            </a:r>
            <a:endParaRPr sz="1700" b="0" i="0" u="none" strike="noStrike" cap="none">
              <a:solidFill>
                <a:srgbClr val="333333"/>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700"/>
              <a:buFont typeface="Arial"/>
              <a:buNone/>
            </a:pPr>
            <a:endParaRPr sz="1700" b="0" i="0" u="none" strike="noStrike" cap="none">
              <a:solidFill>
                <a:srgbClr val="333333"/>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700"/>
              <a:buFont typeface="Arial"/>
              <a:buNone/>
            </a:pPr>
            <a:r>
              <a:rPr lang="en-US" sz="1700" b="0" i="0" u="none" strike="noStrike" cap="none">
                <a:solidFill>
                  <a:srgbClr val="333333"/>
                </a:solidFill>
                <a:latin typeface="Arial"/>
                <a:ea typeface="Arial"/>
                <a:cs typeface="Arial"/>
                <a:sym typeface="Arial"/>
              </a:rPr>
              <a:t>Impact: Establishes where and how the government can play a role in creating a conducive environment for developers to build, </a:t>
            </a:r>
            <a:r>
              <a:rPr lang="en-US" sz="1700" b="1" i="0" u="none" strike="noStrike" cap="none">
                <a:solidFill>
                  <a:srgbClr val="333333"/>
                </a:solidFill>
                <a:latin typeface="Arial"/>
                <a:ea typeface="Arial"/>
                <a:cs typeface="Arial"/>
                <a:sym typeface="Arial"/>
              </a:rPr>
              <a:t>to boost the supply of housing</a:t>
            </a:r>
            <a:r>
              <a:rPr lang="en-US" sz="1700" b="0" i="0" u="none" strike="noStrike" cap="none">
                <a:solidFill>
                  <a:srgbClr val="333333"/>
                </a:solidFill>
                <a:latin typeface="Arial"/>
                <a:ea typeface="Arial"/>
                <a:cs typeface="Arial"/>
                <a:sym typeface="Arial"/>
              </a:rPr>
              <a:t>.</a:t>
            </a:r>
            <a:endParaRPr sz="1700" b="0" i="0" u="none" strike="noStrike" cap="none">
              <a:solidFill>
                <a:srgbClr val="333333"/>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700"/>
              <a:buFont typeface="Arial"/>
              <a:buNone/>
            </a:pPr>
            <a:endParaRPr sz="1700" b="0" i="0" u="none" strike="noStrike" cap="none">
              <a:solidFill>
                <a:srgbClr val="333333"/>
              </a:solidFill>
              <a:latin typeface="Arial"/>
              <a:ea typeface="Arial"/>
              <a:cs typeface="Arial"/>
              <a:sym typeface="Arial"/>
            </a:endParaRPr>
          </a:p>
          <a:p>
            <a:pPr marL="120650" marR="0" lvl="0" indent="0" algn="l" rtl="0">
              <a:lnSpc>
                <a:spcPct val="100000"/>
              </a:lnSpc>
              <a:spcBef>
                <a:spcPts val="0"/>
              </a:spcBef>
              <a:spcAft>
                <a:spcPts val="0"/>
              </a:spcAft>
              <a:buNone/>
            </a:pPr>
            <a:r>
              <a:rPr lang="en-US" sz="1700" b="0" i="0" u="none" strike="noStrike" cap="none">
                <a:solidFill>
                  <a:srgbClr val="333333"/>
                </a:solidFill>
                <a:latin typeface="Arial"/>
                <a:ea typeface="Arial"/>
                <a:cs typeface="Arial"/>
                <a:sym typeface="Arial"/>
              </a:rPr>
              <a:t>(3) Evaluated feature importance and inadequacies</a:t>
            </a:r>
            <a:endParaRPr sz="1700" b="0" i="0" u="none" strike="noStrike" cap="none">
              <a:solidFill>
                <a:srgbClr val="333333"/>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700"/>
              <a:buFont typeface="Arial"/>
              <a:buNone/>
            </a:pPr>
            <a:endParaRPr sz="1700" b="0" i="0" u="none" strike="noStrike" cap="none">
              <a:solidFill>
                <a:srgbClr val="333333"/>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700"/>
              <a:buFont typeface="Arial"/>
              <a:buNone/>
            </a:pPr>
            <a:r>
              <a:rPr lang="en-US" sz="1700" b="0" i="0" u="none" strike="noStrike" cap="none">
                <a:solidFill>
                  <a:srgbClr val="333333"/>
                </a:solidFill>
                <a:latin typeface="Arial"/>
                <a:ea typeface="Arial"/>
                <a:cs typeface="Arial"/>
                <a:sym typeface="Arial"/>
              </a:rPr>
              <a:t>Impact: Guides future data collection efforts to more </a:t>
            </a:r>
            <a:r>
              <a:rPr lang="en-US" sz="1700" b="1" i="0" u="none" strike="noStrike" cap="none">
                <a:solidFill>
                  <a:srgbClr val="333333"/>
                </a:solidFill>
                <a:latin typeface="Arial"/>
                <a:ea typeface="Arial"/>
                <a:cs typeface="Arial"/>
                <a:sym typeface="Arial"/>
              </a:rPr>
              <a:t>efficiently utilize resources</a:t>
            </a:r>
            <a:r>
              <a:rPr lang="en-US" sz="1700" b="0" i="0" u="none" strike="noStrike" cap="none">
                <a:solidFill>
                  <a:srgbClr val="333333"/>
                </a:solidFill>
                <a:latin typeface="Arial"/>
                <a:ea typeface="Arial"/>
                <a:cs typeface="Arial"/>
                <a:sym typeface="Arial"/>
              </a:rPr>
              <a:t> in this regard.</a:t>
            </a:r>
            <a:endParaRPr sz="1700" b="0" i="0" u="none" strike="noStrike" cap="none">
              <a:solidFill>
                <a:srgbClr val="333333"/>
              </a:solidFill>
              <a:latin typeface="Arial"/>
              <a:ea typeface="Arial"/>
              <a:cs typeface="Arial"/>
              <a:sym typeface="Arial"/>
            </a:endParaRPr>
          </a:p>
        </p:txBody>
      </p:sp>
      <p:sp>
        <p:nvSpPr>
          <p:cNvPr id="40" name="Google Shape;40;p1"/>
          <p:cNvSpPr txBox="1"/>
          <p:nvPr/>
        </p:nvSpPr>
        <p:spPr>
          <a:xfrm>
            <a:off x="230624" y="566188"/>
            <a:ext cx="5583300" cy="53256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700"/>
              <a:buFont typeface="Arial"/>
              <a:buNone/>
            </a:pPr>
            <a:r>
              <a:rPr lang="en-US" sz="1700" b="0" i="0" u="none" strike="noStrike" cap="none">
                <a:solidFill>
                  <a:schemeClr val="dk1"/>
                </a:solidFill>
                <a:latin typeface="Arial"/>
                <a:ea typeface="Arial"/>
                <a:cs typeface="Arial"/>
                <a:sym typeface="Arial"/>
              </a:rPr>
              <a:t>Cooling measures introduced </a:t>
            </a:r>
            <a:r>
              <a:rPr lang="en-US" sz="1700" b="1" i="0" u="none" strike="noStrike" cap="none">
                <a:solidFill>
                  <a:schemeClr val="dk1"/>
                </a:solidFill>
                <a:latin typeface="Arial"/>
                <a:ea typeface="Arial"/>
                <a:cs typeface="Arial"/>
                <a:sym typeface="Arial"/>
              </a:rPr>
              <a:t>reactively</a:t>
            </a:r>
            <a:r>
              <a:rPr lang="en-US" sz="1700" b="0" i="0" u="none" strike="noStrike" cap="none">
                <a:solidFill>
                  <a:schemeClr val="dk1"/>
                </a:solidFill>
                <a:latin typeface="Arial"/>
                <a:ea typeface="Arial"/>
                <a:cs typeface="Arial"/>
                <a:sym typeface="Arial"/>
              </a:rPr>
              <a:t> in Sep-2022 were an attempt to dampen the property market [ref 7]</a:t>
            </a:r>
            <a:endParaRPr sz="1700" b="0" i="0" u="none" strike="noStrike" cap="none">
              <a:solidFill>
                <a:srgbClr val="333333"/>
              </a:solidFill>
              <a:latin typeface="Arial"/>
              <a:ea typeface="Arial"/>
              <a:cs typeface="Arial"/>
              <a:sym typeface="Arial"/>
            </a:endParaRPr>
          </a:p>
          <a:p>
            <a:pPr marL="285750" marR="0" lvl="0" indent="-285750" algn="l" rtl="0">
              <a:lnSpc>
                <a:spcPct val="100000"/>
              </a:lnSpc>
              <a:spcBef>
                <a:spcPts val="0"/>
              </a:spcBef>
              <a:spcAft>
                <a:spcPts val="0"/>
              </a:spcAft>
              <a:buClr>
                <a:srgbClr val="333333"/>
              </a:buClr>
              <a:buSzPts val="1700"/>
              <a:buFont typeface="Arial"/>
              <a:buChar char="•"/>
            </a:pPr>
            <a:r>
              <a:rPr lang="en-US" sz="1700" b="0" i="0" u="none" strike="noStrike" cap="none">
                <a:solidFill>
                  <a:srgbClr val="333333"/>
                </a:solidFill>
                <a:latin typeface="Arial"/>
                <a:ea typeface="Arial"/>
                <a:cs typeface="Arial"/>
                <a:sym typeface="Arial"/>
              </a:rPr>
              <a:t>Additional stamp duties</a:t>
            </a:r>
            <a:r>
              <a:rPr lang="en-US" sz="1400" b="0" i="0" u="none" strike="noStrike" cap="none">
                <a:solidFill>
                  <a:schemeClr val="dk1"/>
                </a:solidFill>
                <a:latin typeface="Arial"/>
                <a:ea typeface="Arial"/>
                <a:cs typeface="Arial"/>
                <a:sym typeface="Arial"/>
              </a:rPr>
              <a:t>, </a:t>
            </a:r>
            <a:r>
              <a:rPr lang="en-US" sz="1700" b="0" i="0" u="none" strike="noStrike" cap="none">
                <a:solidFill>
                  <a:srgbClr val="333333"/>
                </a:solidFill>
                <a:latin typeface="Arial"/>
                <a:ea typeface="Arial"/>
                <a:cs typeface="Arial"/>
                <a:sym typeface="Arial"/>
              </a:rPr>
              <a:t>decreased mortgage ceiling</a:t>
            </a:r>
            <a:r>
              <a:rPr lang="en-US" sz="1400" b="0" i="0" u="none" strike="noStrike" cap="none">
                <a:solidFill>
                  <a:schemeClr val="dk1"/>
                </a:solidFill>
                <a:latin typeface="Arial"/>
                <a:ea typeface="Arial"/>
                <a:cs typeface="Arial"/>
                <a:sym typeface="Arial"/>
              </a:rPr>
              <a:t>, </a:t>
            </a:r>
            <a:r>
              <a:rPr lang="en-US" sz="1700" b="0" i="0" u="none" strike="noStrike" cap="none">
                <a:solidFill>
                  <a:srgbClr val="333333"/>
                </a:solidFill>
                <a:latin typeface="Arial"/>
                <a:ea typeface="Arial"/>
                <a:cs typeface="Arial"/>
                <a:sym typeface="Arial"/>
              </a:rPr>
              <a:t>increased restrictions on eligibility for public housing</a:t>
            </a:r>
            <a:endParaRPr sz="1700" b="0" i="0" u="none" strike="noStrike" cap="none">
              <a:solidFill>
                <a:srgbClr val="333333"/>
              </a:solidFill>
              <a:latin typeface="Arial"/>
              <a:ea typeface="Arial"/>
              <a:cs typeface="Arial"/>
              <a:sym typeface="Arial"/>
            </a:endParaRPr>
          </a:p>
          <a:p>
            <a:pPr marL="285750" marR="0" lvl="0" indent="-285750" algn="l" rtl="0">
              <a:lnSpc>
                <a:spcPct val="100000"/>
              </a:lnSpc>
              <a:spcBef>
                <a:spcPts val="0"/>
              </a:spcBef>
              <a:spcAft>
                <a:spcPts val="0"/>
              </a:spcAft>
              <a:buClr>
                <a:srgbClr val="333333"/>
              </a:buClr>
              <a:buSzPts val="1700"/>
              <a:buFont typeface="Arial"/>
              <a:buChar char="•"/>
            </a:pPr>
            <a:r>
              <a:rPr lang="en-US" sz="1700" b="0" i="0" u="none" strike="noStrike" cap="none">
                <a:solidFill>
                  <a:srgbClr val="333333"/>
                </a:solidFill>
                <a:latin typeface="Arial"/>
                <a:ea typeface="Arial"/>
                <a:cs typeface="Arial"/>
                <a:sym typeface="Arial"/>
              </a:rPr>
              <a:t>Imposed </a:t>
            </a:r>
            <a:r>
              <a:rPr lang="en-US" sz="1700" b="1" i="0" u="none" strike="noStrike" cap="none">
                <a:solidFill>
                  <a:srgbClr val="333333"/>
                </a:solidFill>
                <a:latin typeface="Arial"/>
                <a:ea typeface="Arial"/>
                <a:cs typeface="Arial"/>
                <a:sym typeface="Arial"/>
              </a:rPr>
              <a:t>solely on consumers</a:t>
            </a:r>
            <a:r>
              <a:rPr lang="en-US" sz="1700" b="0" i="0" u="none" strike="noStrike" cap="none">
                <a:solidFill>
                  <a:srgbClr val="333333"/>
                </a:solidFill>
                <a:latin typeface="Arial"/>
                <a:ea typeface="Arial"/>
                <a:cs typeface="Arial"/>
                <a:sym typeface="Arial"/>
              </a:rPr>
              <a:t> (i.e. targeting only demand)  </a:t>
            </a:r>
            <a:endParaRPr sz="1700" b="0" i="0" u="none" strike="noStrike" cap="none">
              <a:solidFill>
                <a:srgbClr val="333333"/>
              </a:solidFill>
              <a:latin typeface="Arial"/>
              <a:ea typeface="Arial"/>
              <a:cs typeface="Arial"/>
              <a:sym typeface="Arial"/>
            </a:endParaRPr>
          </a:p>
          <a:p>
            <a:pPr marL="285750" marR="0" lvl="0" indent="-285750" algn="l" rtl="0">
              <a:lnSpc>
                <a:spcPct val="100000"/>
              </a:lnSpc>
              <a:spcBef>
                <a:spcPts val="0"/>
              </a:spcBef>
              <a:spcAft>
                <a:spcPts val="0"/>
              </a:spcAft>
              <a:buClr>
                <a:srgbClr val="333333"/>
              </a:buClr>
              <a:buSzPts val="1700"/>
              <a:buFont typeface="Arial"/>
              <a:buChar char="•"/>
            </a:pPr>
            <a:r>
              <a:rPr lang="en-US" sz="1700" b="0" i="0" u="none" strike="noStrike" cap="none">
                <a:solidFill>
                  <a:srgbClr val="333333"/>
                </a:solidFill>
                <a:latin typeface="Arial"/>
                <a:ea typeface="Arial"/>
                <a:cs typeface="Arial"/>
                <a:sym typeface="Arial"/>
              </a:rPr>
              <a:t>Inevitably </a:t>
            </a:r>
            <a:r>
              <a:rPr lang="en-US" sz="1700" b="1" i="0" u="none" strike="noStrike" cap="none">
                <a:solidFill>
                  <a:srgbClr val="333333"/>
                </a:solidFill>
                <a:latin typeface="Arial"/>
                <a:ea typeface="Arial"/>
                <a:cs typeface="Arial"/>
                <a:sym typeface="Arial"/>
              </a:rPr>
              <a:t>punitive to first-time buyers who are</a:t>
            </a:r>
            <a:r>
              <a:rPr lang="en-US" sz="1700" b="0" i="0" u="none" strike="noStrike" cap="none">
                <a:solidFill>
                  <a:srgbClr val="333333"/>
                </a:solidFill>
                <a:latin typeface="Arial"/>
                <a:ea typeface="Arial"/>
                <a:cs typeface="Arial"/>
                <a:sym typeface="Arial"/>
              </a:rPr>
              <a:t> genuinely seeking home ownership</a:t>
            </a:r>
            <a:endParaRPr sz="1700" b="0" i="0" u="none" strike="noStrike" cap="none">
              <a:solidFill>
                <a:srgbClr val="333333"/>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700"/>
              <a:buFont typeface="Arial"/>
              <a:buNone/>
            </a:pPr>
            <a:endParaRPr sz="17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700"/>
              <a:buFont typeface="Arial"/>
              <a:buNone/>
            </a:pPr>
            <a:r>
              <a:rPr lang="en-US" sz="1700" b="0" i="0" u="none" strike="noStrike" cap="none">
                <a:solidFill>
                  <a:schemeClr val="dk1"/>
                </a:solidFill>
                <a:latin typeface="Arial"/>
                <a:ea typeface="Arial"/>
                <a:cs typeface="Arial"/>
                <a:sym typeface="Arial"/>
              </a:rPr>
              <a:t>Yet, housing prices </a:t>
            </a:r>
            <a:r>
              <a:rPr lang="en-US" sz="1700" b="1" i="0" u="none" strike="noStrike" cap="none">
                <a:solidFill>
                  <a:schemeClr val="dk1"/>
                </a:solidFill>
                <a:latin typeface="Arial"/>
                <a:ea typeface="Arial"/>
                <a:cs typeface="Arial"/>
                <a:sym typeface="Arial"/>
              </a:rPr>
              <a:t>continued to soar</a:t>
            </a:r>
            <a:r>
              <a:rPr lang="en-US" sz="1700" b="0" i="0" u="none" strike="noStrike" cap="none">
                <a:solidFill>
                  <a:schemeClr val="dk1"/>
                </a:solidFill>
                <a:latin typeface="Arial"/>
                <a:ea typeface="Arial"/>
                <a:cs typeface="Arial"/>
                <a:sym typeface="Arial"/>
              </a:rPr>
              <a:t> despite said “cooling measures” [ref 8]</a:t>
            </a:r>
            <a:endParaRPr sz="17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333333"/>
              </a:buClr>
              <a:buSzPts val="1700"/>
              <a:buFont typeface="Arial"/>
              <a:buChar char="•"/>
            </a:pPr>
            <a:r>
              <a:rPr lang="en-US" sz="1700" b="0" i="0" u="none" strike="noStrike" cap="none">
                <a:solidFill>
                  <a:srgbClr val="333333"/>
                </a:solidFill>
                <a:latin typeface="Arial"/>
                <a:ea typeface="Arial"/>
                <a:cs typeface="Arial"/>
                <a:sym typeface="Arial"/>
              </a:rPr>
              <a:t>Increased 3.8% in Q3; after rising 3.5% in Q2</a:t>
            </a:r>
            <a:endParaRPr sz="17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333333"/>
              </a:buClr>
              <a:buSzPts val="1700"/>
              <a:buFont typeface="Arial"/>
              <a:buChar char="•"/>
            </a:pPr>
            <a:r>
              <a:rPr lang="en-US" sz="1700" b="0" i="0" u="none" strike="noStrike" cap="none">
                <a:solidFill>
                  <a:srgbClr val="333333"/>
                </a:solidFill>
                <a:latin typeface="Arial"/>
                <a:ea typeface="Arial"/>
                <a:cs typeface="Arial"/>
                <a:sym typeface="Arial"/>
              </a:rPr>
              <a:t>Expected to increase 11% in 2022; rose 10.6% in 2021</a:t>
            </a:r>
            <a:endParaRPr sz="1700" b="0" i="0" u="none" strike="noStrike" cap="none">
              <a:solidFill>
                <a:srgbClr val="333333"/>
              </a:solidFill>
              <a:latin typeface="Arial"/>
              <a:ea typeface="Arial"/>
              <a:cs typeface="Arial"/>
              <a:sym typeface="Arial"/>
            </a:endParaRPr>
          </a:p>
          <a:p>
            <a:pPr marL="457200" marR="0" lvl="0" indent="0" algn="l" rtl="0">
              <a:lnSpc>
                <a:spcPct val="100000"/>
              </a:lnSpc>
              <a:spcBef>
                <a:spcPts val="0"/>
              </a:spcBef>
              <a:spcAft>
                <a:spcPts val="0"/>
              </a:spcAft>
              <a:buClr>
                <a:srgbClr val="000000"/>
              </a:buClr>
              <a:buSzPts val="1700"/>
              <a:buFont typeface="Arial"/>
              <a:buNone/>
            </a:pPr>
            <a:endParaRPr sz="1700" b="0" i="0" u="none" strike="noStrike" cap="none">
              <a:solidFill>
                <a:srgbClr val="333333"/>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700"/>
              <a:buFont typeface="Arial"/>
              <a:buNone/>
            </a:pPr>
            <a:r>
              <a:rPr lang="en-US" sz="1700" b="1" i="0" u="none" strike="noStrike" cap="none">
                <a:solidFill>
                  <a:srgbClr val="FF0000"/>
                </a:solidFill>
                <a:latin typeface="Arial"/>
                <a:ea typeface="Arial"/>
                <a:cs typeface="Arial"/>
                <a:sym typeface="Arial"/>
              </a:rPr>
              <a:t>To address inadequacies</a:t>
            </a:r>
            <a:r>
              <a:rPr lang="en-US" sz="1700" b="0" i="0" u="none" strike="noStrike" cap="none">
                <a:solidFill>
                  <a:srgbClr val="FF0000"/>
                </a:solidFill>
                <a:latin typeface="Arial"/>
                <a:ea typeface="Arial"/>
                <a:cs typeface="Arial"/>
                <a:sym typeface="Arial"/>
              </a:rPr>
              <a:t>, the government needs to be able to </a:t>
            </a:r>
            <a:endParaRPr sz="1700" b="0" i="0" u="none" strike="noStrike" cap="none">
              <a:solidFill>
                <a:srgbClr val="FF0000"/>
              </a:solidFill>
              <a:latin typeface="Arial"/>
              <a:ea typeface="Arial"/>
              <a:cs typeface="Arial"/>
              <a:sym typeface="Arial"/>
            </a:endParaRPr>
          </a:p>
          <a:p>
            <a:pPr marL="285750" marR="0" lvl="0" indent="-285750" algn="l" rtl="0">
              <a:lnSpc>
                <a:spcPct val="100000"/>
              </a:lnSpc>
              <a:spcBef>
                <a:spcPts val="0"/>
              </a:spcBef>
              <a:spcAft>
                <a:spcPts val="0"/>
              </a:spcAft>
              <a:buClr>
                <a:srgbClr val="333333"/>
              </a:buClr>
              <a:buSzPts val="1700"/>
              <a:buFont typeface="Arial"/>
              <a:buChar char="•"/>
            </a:pPr>
            <a:r>
              <a:rPr lang="en-US" sz="1700" b="0" i="0" u="none" strike="noStrike" cap="none">
                <a:solidFill>
                  <a:srgbClr val="FF0000"/>
                </a:solidFill>
                <a:latin typeface="Arial"/>
                <a:ea typeface="Arial"/>
                <a:cs typeface="Arial"/>
                <a:sym typeface="Arial"/>
              </a:rPr>
              <a:t>(1) preemptively predict housing prices, and </a:t>
            </a:r>
            <a:endParaRPr sz="1700" b="0" i="0" u="none" strike="noStrike" cap="none">
              <a:solidFill>
                <a:srgbClr val="FF0000"/>
              </a:solidFill>
              <a:latin typeface="Arial"/>
              <a:ea typeface="Arial"/>
              <a:cs typeface="Arial"/>
              <a:sym typeface="Arial"/>
            </a:endParaRPr>
          </a:p>
          <a:p>
            <a:pPr marL="285750" marR="0" lvl="0" indent="-285750" algn="l" rtl="0">
              <a:lnSpc>
                <a:spcPct val="100000"/>
              </a:lnSpc>
              <a:spcBef>
                <a:spcPts val="0"/>
              </a:spcBef>
              <a:spcAft>
                <a:spcPts val="0"/>
              </a:spcAft>
              <a:buClr>
                <a:srgbClr val="333333"/>
              </a:buClr>
              <a:buSzPts val="1700"/>
              <a:buFont typeface="Arial"/>
              <a:buChar char="•"/>
            </a:pPr>
            <a:r>
              <a:rPr lang="en-US" sz="1700" b="0" i="0" u="none" strike="noStrike" cap="none">
                <a:solidFill>
                  <a:srgbClr val="FF0000"/>
                </a:solidFill>
                <a:latin typeface="Arial"/>
                <a:ea typeface="Arial"/>
                <a:cs typeface="Arial"/>
                <a:sym typeface="Arial"/>
              </a:rPr>
              <a:t>(2) identify factors that can boost the supply of housing</a:t>
            </a:r>
            <a:endParaRPr sz="1700" b="0" i="0" u="none" strike="noStrike" cap="none">
              <a:solidFill>
                <a:srgbClr val="FF0000"/>
              </a:solidFill>
              <a:latin typeface="Arial"/>
              <a:ea typeface="Arial"/>
              <a:cs typeface="Arial"/>
              <a:sym typeface="Arial"/>
            </a:endParaRPr>
          </a:p>
        </p:txBody>
      </p:sp>
      <p:sp>
        <p:nvSpPr>
          <p:cNvPr id="41" name="Google Shape;41;p1"/>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3</a:t>
            </a:fld>
            <a:endParaRPr/>
          </a:p>
        </p:txBody>
      </p:sp>
      <p:sp>
        <p:nvSpPr>
          <p:cNvPr id="42" name="Google Shape;42;p1"/>
          <p:cNvSpPr txBox="1"/>
          <p:nvPr/>
        </p:nvSpPr>
        <p:spPr>
          <a:xfrm>
            <a:off x="0" y="6165300"/>
            <a:ext cx="10149300" cy="692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chemeClr val="dk1"/>
                </a:solidFill>
                <a:latin typeface="Arial"/>
                <a:ea typeface="Arial"/>
                <a:cs typeface="Arial"/>
                <a:sym typeface="Arial"/>
              </a:rPr>
              <a:t>refs, accessed 31-Oct-2022:</a:t>
            </a:r>
            <a:endParaRPr sz="11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chemeClr val="dk1"/>
                </a:solidFill>
                <a:latin typeface="Arial"/>
                <a:ea typeface="Arial"/>
                <a:cs typeface="Arial"/>
                <a:sym typeface="Arial"/>
              </a:rPr>
              <a:t>7. https://www.channelnewsasia.com/singapore/singapore-property-cooling-measures-loan-borrowing-criteria-hdb-ltv-limit-15-month-wait-out-period-2974776</a:t>
            </a:r>
            <a:endParaRPr sz="11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chemeClr val="dk1"/>
                </a:solidFill>
                <a:latin typeface="Arial"/>
                <a:ea typeface="Arial"/>
                <a:cs typeface="Arial"/>
                <a:sym typeface="Arial"/>
              </a:rPr>
              <a:t>8. https://www.channelnewsasia.com/singapore/singapore-private-home-prices-rise-38-cent-q3-ura-3030061</a:t>
            </a:r>
            <a:endParaRPr sz="1100" b="0" i="0" u="none" strike="noStrike" cap="none">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47" name="Google Shape;47;g195a3fc40cb_0_0"/>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4</a:t>
            </a:fld>
            <a:endParaRPr/>
          </a:p>
        </p:txBody>
      </p:sp>
      <p:sp>
        <p:nvSpPr>
          <p:cNvPr id="48" name="Google Shape;48;g195a3fc40cb_0_0"/>
          <p:cNvSpPr txBox="1"/>
          <p:nvPr/>
        </p:nvSpPr>
        <p:spPr>
          <a:xfrm>
            <a:off x="0" y="0"/>
            <a:ext cx="12192000" cy="3846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900"/>
              <a:buFont typeface="Arial"/>
              <a:buNone/>
            </a:pPr>
            <a:r>
              <a:rPr lang="en-US" sz="1900" b="1" i="0" u="none" strike="noStrike" cap="none">
                <a:solidFill>
                  <a:schemeClr val="dk1"/>
                </a:solidFill>
                <a:latin typeface="Arial"/>
                <a:ea typeface="Arial"/>
                <a:cs typeface="Arial"/>
                <a:sym typeface="Arial"/>
              </a:rPr>
              <a:t>1. Prediction model can help the government to predict housing prices, and hence affordability</a:t>
            </a:r>
            <a:endParaRPr/>
          </a:p>
        </p:txBody>
      </p:sp>
      <p:sp>
        <p:nvSpPr>
          <p:cNvPr id="49" name="Google Shape;49;g195a3fc40cb_0_0"/>
          <p:cNvSpPr txBox="1"/>
          <p:nvPr/>
        </p:nvSpPr>
        <p:spPr>
          <a:xfrm>
            <a:off x="93673" y="480205"/>
            <a:ext cx="10748700" cy="1923900"/>
          </a:xfrm>
          <a:prstGeom prst="rect">
            <a:avLst/>
          </a:prstGeom>
          <a:noFill/>
          <a:ln>
            <a:noFill/>
          </a:ln>
        </p:spPr>
        <p:txBody>
          <a:bodyPr spcFirstLastPara="1" wrap="square" lIns="91425" tIns="45700" rIns="91425" bIns="45700" anchor="t" anchorCtr="0">
            <a:spAutoFit/>
          </a:bodyPr>
          <a:lstStyle/>
          <a:p>
            <a:pPr marL="120650" marR="0" lvl="0" indent="0" algn="l" rtl="0">
              <a:lnSpc>
                <a:spcPct val="100000"/>
              </a:lnSpc>
              <a:spcBef>
                <a:spcPts val="0"/>
              </a:spcBef>
              <a:spcAft>
                <a:spcPts val="0"/>
              </a:spcAft>
              <a:buNone/>
            </a:pPr>
            <a:r>
              <a:rPr lang="en-US" sz="1700" b="1" i="0" u="sng" strike="noStrike" cap="none">
                <a:solidFill>
                  <a:schemeClr val="dk1"/>
                </a:solidFill>
                <a:latin typeface="Arial"/>
                <a:ea typeface="Arial"/>
                <a:cs typeface="Arial"/>
                <a:sym typeface="Arial"/>
              </a:rPr>
              <a:t>Model features</a:t>
            </a:r>
            <a:endParaRPr/>
          </a:p>
          <a:p>
            <a:pPr marL="457200" marR="0" lvl="0" indent="-228600" algn="l" rtl="0">
              <a:lnSpc>
                <a:spcPct val="100000"/>
              </a:lnSpc>
              <a:spcBef>
                <a:spcPts val="0"/>
              </a:spcBef>
              <a:spcAft>
                <a:spcPts val="0"/>
              </a:spcAft>
              <a:buClr>
                <a:schemeClr val="dk1"/>
              </a:buClr>
              <a:buSzPts val="1700"/>
              <a:buFont typeface="Arial"/>
              <a:buNone/>
            </a:pPr>
            <a:endParaRPr sz="1700" b="0" i="0" u="none" strike="noStrike" cap="none">
              <a:solidFill>
                <a:schemeClr val="dk1"/>
              </a:solidFill>
              <a:latin typeface="Arial"/>
              <a:ea typeface="Arial"/>
              <a:cs typeface="Arial"/>
              <a:sym typeface="Arial"/>
            </a:endParaRPr>
          </a:p>
          <a:p>
            <a:pPr marL="457200" marR="0" lvl="0" indent="-336550" algn="l" rtl="0">
              <a:lnSpc>
                <a:spcPct val="100000"/>
              </a:lnSpc>
              <a:spcBef>
                <a:spcPts val="0"/>
              </a:spcBef>
              <a:spcAft>
                <a:spcPts val="0"/>
              </a:spcAft>
              <a:buClr>
                <a:schemeClr val="dk1"/>
              </a:buClr>
              <a:buSzPts val="1700"/>
              <a:buFont typeface="Arial"/>
              <a:buChar char="●"/>
            </a:pPr>
            <a:r>
              <a:rPr lang="en-US" sz="1700" b="0" i="0" u="none" strike="noStrike" cap="none">
                <a:solidFill>
                  <a:schemeClr val="dk1"/>
                </a:solidFill>
                <a:latin typeface="Arial"/>
                <a:ea typeface="Arial"/>
                <a:cs typeface="Arial"/>
                <a:sym typeface="Arial"/>
              </a:rPr>
              <a:t>Predictors available </a:t>
            </a:r>
            <a:r>
              <a:rPr lang="en-US" sz="1700" b="1" i="0" u="none" strike="noStrike" cap="none">
                <a:solidFill>
                  <a:schemeClr val="dk1"/>
                </a:solidFill>
                <a:latin typeface="Arial"/>
                <a:ea typeface="Arial"/>
                <a:cs typeface="Arial"/>
                <a:sym typeface="Arial"/>
              </a:rPr>
              <a:t>prior to the start of housing projects</a:t>
            </a:r>
            <a:r>
              <a:rPr lang="en-US" sz="1700" b="0" i="0" u="none" strike="noStrike" cap="none">
                <a:solidFill>
                  <a:schemeClr val="dk1"/>
                </a:solidFill>
                <a:latin typeface="Arial"/>
                <a:ea typeface="Arial"/>
                <a:cs typeface="Arial"/>
                <a:sym typeface="Arial"/>
              </a:rPr>
              <a:t>; </a:t>
            </a:r>
            <a:endParaRPr/>
          </a:p>
          <a:p>
            <a:pPr marL="457200" marR="0" lvl="0" indent="-336550" algn="l" rtl="0">
              <a:lnSpc>
                <a:spcPct val="100000"/>
              </a:lnSpc>
              <a:spcBef>
                <a:spcPts val="0"/>
              </a:spcBef>
              <a:spcAft>
                <a:spcPts val="0"/>
              </a:spcAft>
              <a:buClr>
                <a:schemeClr val="dk1"/>
              </a:buClr>
              <a:buSzPts val="1700"/>
              <a:buFont typeface="Arial"/>
              <a:buChar char="●"/>
            </a:pPr>
            <a:r>
              <a:rPr lang="en-US" sz="1700" b="1" i="0" u="none" strike="noStrike" cap="none">
                <a:solidFill>
                  <a:srgbClr val="FF0000"/>
                </a:solidFill>
                <a:latin typeface="Arial"/>
                <a:ea typeface="Arial"/>
                <a:cs typeface="Arial"/>
                <a:sym typeface="Arial"/>
              </a:rPr>
              <a:t>Allows the government to make plans 3 years ahead. </a:t>
            </a:r>
            <a:r>
              <a:rPr lang="en-US" sz="1700" b="0" i="0" u="none" strike="noStrike" cap="none">
                <a:solidFill>
                  <a:schemeClr val="dk1"/>
                </a:solidFill>
                <a:latin typeface="Arial"/>
                <a:ea typeface="Arial"/>
                <a:cs typeface="Arial"/>
                <a:sym typeface="Arial"/>
              </a:rPr>
              <a:t>[ref 9]</a:t>
            </a:r>
            <a:endParaRPr/>
          </a:p>
          <a:p>
            <a:pPr marL="457200" marR="0" lvl="0" indent="-228600" algn="l" rtl="0">
              <a:lnSpc>
                <a:spcPct val="100000"/>
              </a:lnSpc>
              <a:spcBef>
                <a:spcPts val="0"/>
              </a:spcBef>
              <a:spcAft>
                <a:spcPts val="0"/>
              </a:spcAft>
              <a:buClr>
                <a:schemeClr val="dk1"/>
              </a:buClr>
              <a:buSzPts val="1700"/>
              <a:buFont typeface="Arial"/>
              <a:buNone/>
            </a:pPr>
            <a:endParaRPr sz="1700" b="0" i="0" u="none" strike="noStrike" cap="none">
              <a:solidFill>
                <a:schemeClr val="dk1"/>
              </a:solidFill>
              <a:latin typeface="Arial"/>
              <a:ea typeface="Arial"/>
              <a:cs typeface="Arial"/>
              <a:sym typeface="Arial"/>
            </a:endParaRPr>
          </a:p>
          <a:p>
            <a:pPr marL="457200" marR="0" lvl="0" indent="-336550" algn="l" rtl="0">
              <a:lnSpc>
                <a:spcPct val="100000"/>
              </a:lnSpc>
              <a:spcBef>
                <a:spcPts val="0"/>
              </a:spcBef>
              <a:spcAft>
                <a:spcPts val="0"/>
              </a:spcAft>
              <a:buClr>
                <a:schemeClr val="dk1"/>
              </a:buClr>
              <a:buSzPts val="1700"/>
              <a:buFont typeface="Arial"/>
              <a:buChar char="●"/>
            </a:pPr>
            <a:r>
              <a:rPr lang="en-US" sz="1700" b="0" i="0" u="none" strike="noStrike" cap="none">
                <a:solidFill>
                  <a:schemeClr val="dk1"/>
                </a:solidFill>
                <a:latin typeface="Arial"/>
                <a:ea typeface="Arial"/>
                <a:cs typeface="Arial"/>
                <a:sym typeface="Arial"/>
              </a:rPr>
              <a:t>Model is reliable (&gt; 95% accuracy i.e. R</a:t>
            </a:r>
            <a:r>
              <a:rPr lang="en-US" sz="1700" b="0" i="0" u="none" strike="noStrike" cap="none" baseline="30000">
                <a:solidFill>
                  <a:schemeClr val="dk1"/>
                </a:solidFill>
                <a:latin typeface="Arial"/>
                <a:ea typeface="Arial"/>
                <a:cs typeface="Arial"/>
                <a:sym typeface="Arial"/>
              </a:rPr>
              <a:t>2</a:t>
            </a:r>
            <a:r>
              <a:rPr lang="en-US" sz="1700" b="0" i="0" u="none" strike="noStrike" cap="none">
                <a:solidFill>
                  <a:schemeClr val="dk1"/>
                </a:solidFill>
                <a:latin typeface="Arial"/>
                <a:ea typeface="Arial"/>
                <a:cs typeface="Arial"/>
                <a:sym typeface="Arial"/>
              </a:rPr>
              <a:t> score) </a:t>
            </a:r>
            <a:endParaRPr/>
          </a:p>
          <a:p>
            <a:pPr marL="457200" marR="0" lvl="0" indent="-336550" algn="l" rtl="0">
              <a:lnSpc>
                <a:spcPct val="100000"/>
              </a:lnSpc>
              <a:spcBef>
                <a:spcPts val="0"/>
              </a:spcBef>
              <a:spcAft>
                <a:spcPts val="0"/>
              </a:spcAft>
              <a:buClr>
                <a:schemeClr val="dk1"/>
              </a:buClr>
              <a:buSzPts val="1700"/>
              <a:buFont typeface="Arial"/>
              <a:buChar char="●"/>
            </a:pPr>
            <a:r>
              <a:rPr lang="en-US" sz="1700" b="0" i="0" u="none" strike="noStrike" cap="none">
                <a:solidFill>
                  <a:schemeClr val="dk1"/>
                </a:solidFill>
                <a:latin typeface="Arial"/>
                <a:ea typeface="Arial"/>
                <a:cs typeface="Arial"/>
                <a:sym typeface="Arial"/>
              </a:rPr>
              <a:t>Accuracy is consistent with different ML models</a:t>
            </a:r>
            <a:endParaRPr sz="1700" b="0" i="0" u="none" strike="noStrike" cap="none">
              <a:solidFill>
                <a:schemeClr val="dk1"/>
              </a:solidFill>
              <a:latin typeface="Arial"/>
              <a:ea typeface="Arial"/>
              <a:cs typeface="Arial"/>
              <a:sym typeface="Arial"/>
            </a:endParaRPr>
          </a:p>
        </p:txBody>
      </p:sp>
      <p:sp>
        <p:nvSpPr>
          <p:cNvPr id="50" name="Google Shape;50;g195a3fc40cb_0_0"/>
          <p:cNvSpPr txBox="1"/>
          <p:nvPr/>
        </p:nvSpPr>
        <p:spPr>
          <a:xfrm>
            <a:off x="0" y="6334810"/>
            <a:ext cx="10149300" cy="52319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chemeClr val="dk1"/>
                </a:solidFill>
                <a:latin typeface="Arial"/>
                <a:ea typeface="Arial"/>
                <a:cs typeface="Arial"/>
                <a:sym typeface="Arial"/>
              </a:rPr>
              <a:t>refs, accessed 31-Oct-2022:</a:t>
            </a:r>
            <a:endParaRPr sz="11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chemeClr val="dk1"/>
                </a:solidFill>
                <a:latin typeface="Arial"/>
                <a:ea typeface="Arial"/>
                <a:cs typeface="Arial"/>
                <a:sym typeface="Arial"/>
              </a:rPr>
              <a:t>9. Using BTO projects as reference https://www.channelnewsasia.com/singapore/hdb-bto-flats-projects-median-waiting-time-desmond-lee-delays-2706036</a:t>
            </a:r>
            <a:endParaRPr sz="1100" b="0" i="0" u="none" strike="noStrike" cap="none">
              <a:solidFill>
                <a:schemeClr val="dk1"/>
              </a:solidFill>
              <a:latin typeface="Arial"/>
              <a:ea typeface="Arial"/>
              <a:cs typeface="Arial"/>
              <a:sym typeface="Arial"/>
            </a:endParaRPr>
          </a:p>
        </p:txBody>
      </p:sp>
      <p:pic>
        <p:nvPicPr>
          <p:cNvPr id="51" name="Google Shape;51;g195a3fc40cb_0_0"/>
          <p:cNvPicPr preferRelativeResize="0"/>
          <p:nvPr/>
        </p:nvPicPr>
        <p:blipFill rotWithShape="1">
          <a:blip r:embed="rId3">
            <a:alphaModFix/>
          </a:blip>
          <a:srcRect/>
          <a:stretch/>
        </p:blipFill>
        <p:spPr>
          <a:xfrm>
            <a:off x="222955" y="2652889"/>
            <a:ext cx="6652488" cy="3169753"/>
          </a:xfrm>
          <a:prstGeom prst="rect">
            <a:avLst/>
          </a:prstGeom>
          <a:noFill/>
          <a:ln>
            <a:noFill/>
          </a:ln>
        </p:spPr>
      </p:pic>
      <p:pic>
        <p:nvPicPr>
          <p:cNvPr id="52" name="Google Shape;52;g195a3fc40cb_0_0"/>
          <p:cNvPicPr preferRelativeResize="0"/>
          <p:nvPr/>
        </p:nvPicPr>
        <p:blipFill rotWithShape="1">
          <a:blip r:embed="rId4">
            <a:alphaModFix/>
          </a:blip>
          <a:srcRect/>
          <a:stretch/>
        </p:blipFill>
        <p:spPr>
          <a:xfrm>
            <a:off x="7110105" y="2400946"/>
            <a:ext cx="4243695" cy="382709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g195a3fc40cb_0_24"/>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5</a:t>
            </a:fld>
            <a:endParaRPr/>
          </a:p>
        </p:txBody>
      </p:sp>
      <p:sp>
        <p:nvSpPr>
          <p:cNvPr id="58" name="Google Shape;58;g195a3fc40cb_0_24"/>
          <p:cNvSpPr txBox="1"/>
          <p:nvPr/>
        </p:nvSpPr>
        <p:spPr>
          <a:xfrm>
            <a:off x="0" y="0"/>
            <a:ext cx="10936007" cy="67706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900"/>
              <a:buFont typeface="Arial"/>
              <a:buNone/>
            </a:pPr>
            <a:r>
              <a:rPr lang="en-US" sz="1900" b="1" i="0" u="none" strike="noStrike" cap="none" dirty="0">
                <a:solidFill>
                  <a:schemeClr val="dk1"/>
                </a:solidFill>
                <a:latin typeface="Arial"/>
                <a:ea typeface="Arial"/>
                <a:cs typeface="Arial"/>
                <a:sym typeface="Arial"/>
              </a:rPr>
              <a:t>2. 8 features sufficient to predict high-margin projects; allows the government to intervene to control the supply of housing</a:t>
            </a:r>
            <a:endParaRPr dirty="0"/>
          </a:p>
        </p:txBody>
      </p:sp>
      <p:pic>
        <p:nvPicPr>
          <p:cNvPr id="59" name="Google Shape;59;g195a3fc40cb_0_24"/>
          <p:cNvPicPr preferRelativeResize="0"/>
          <p:nvPr/>
        </p:nvPicPr>
        <p:blipFill rotWithShape="1">
          <a:blip r:embed="rId3">
            <a:alphaModFix/>
          </a:blip>
          <a:srcRect/>
          <a:stretch/>
        </p:blipFill>
        <p:spPr>
          <a:xfrm>
            <a:off x="8219173" y="3195818"/>
            <a:ext cx="3444870" cy="3160532"/>
          </a:xfrm>
          <a:prstGeom prst="rect">
            <a:avLst/>
          </a:prstGeom>
          <a:noFill/>
          <a:ln>
            <a:noFill/>
          </a:ln>
        </p:spPr>
      </p:pic>
      <p:pic>
        <p:nvPicPr>
          <p:cNvPr id="60" name="Google Shape;60;g195a3fc40cb_0_24"/>
          <p:cNvPicPr preferRelativeResize="0"/>
          <p:nvPr/>
        </p:nvPicPr>
        <p:blipFill rotWithShape="1">
          <a:blip r:embed="rId4">
            <a:alphaModFix/>
          </a:blip>
          <a:srcRect/>
          <a:stretch/>
        </p:blipFill>
        <p:spPr>
          <a:xfrm>
            <a:off x="4373565" y="3195819"/>
            <a:ext cx="3444869" cy="3160531"/>
          </a:xfrm>
          <a:prstGeom prst="rect">
            <a:avLst/>
          </a:prstGeom>
          <a:noFill/>
          <a:ln>
            <a:noFill/>
          </a:ln>
        </p:spPr>
      </p:pic>
      <p:pic>
        <p:nvPicPr>
          <p:cNvPr id="61" name="Google Shape;61;g195a3fc40cb_0_24"/>
          <p:cNvPicPr preferRelativeResize="0"/>
          <p:nvPr/>
        </p:nvPicPr>
        <p:blipFill rotWithShape="1">
          <a:blip r:embed="rId5">
            <a:alphaModFix/>
          </a:blip>
          <a:srcRect/>
          <a:stretch/>
        </p:blipFill>
        <p:spPr>
          <a:xfrm>
            <a:off x="516242" y="3195818"/>
            <a:ext cx="3302000" cy="3098800"/>
          </a:xfrm>
          <a:prstGeom prst="rect">
            <a:avLst/>
          </a:prstGeom>
          <a:noFill/>
          <a:ln>
            <a:noFill/>
          </a:ln>
        </p:spPr>
      </p:pic>
      <p:graphicFrame>
        <p:nvGraphicFramePr>
          <p:cNvPr id="62" name="Google Shape;62;g195a3fc40cb_0_24"/>
          <p:cNvGraphicFramePr/>
          <p:nvPr>
            <p:extLst>
              <p:ext uri="{D42A27DB-BD31-4B8C-83A1-F6EECF244321}">
                <p14:modId xmlns:p14="http://schemas.microsoft.com/office/powerpoint/2010/main" val="3404448521"/>
              </p:ext>
            </p:extLst>
          </p:nvPr>
        </p:nvGraphicFramePr>
        <p:xfrm>
          <a:off x="880917" y="788558"/>
          <a:ext cx="10201550" cy="2164130"/>
        </p:xfrm>
        <a:graphic>
          <a:graphicData uri="http://schemas.openxmlformats.org/drawingml/2006/table">
            <a:tbl>
              <a:tblPr firstRow="1" bandRow="1">
                <a:noFill/>
                <a:tableStyleId>{63AEBCD9-8049-4D8C-8994-EB9E4CCF4D99}</a:tableStyleId>
              </a:tblPr>
              <a:tblGrid>
                <a:gridCol w="3362700">
                  <a:extLst>
                    <a:ext uri="{9D8B030D-6E8A-4147-A177-3AD203B41FA5}">
                      <a16:colId xmlns:a16="http://schemas.microsoft.com/office/drawing/2014/main" val="20000"/>
                    </a:ext>
                  </a:extLst>
                </a:gridCol>
                <a:gridCol w="6838850">
                  <a:extLst>
                    <a:ext uri="{9D8B030D-6E8A-4147-A177-3AD203B41FA5}">
                      <a16:colId xmlns:a16="http://schemas.microsoft.com/office/drawing/2014/main" val="20001"/>
                    </a:ext>
                  </a:extLst>
                </a:gridCol>
              </a:tblGrid>
              <a:tr h="199650">
                <a:tc>
                  <a:txBody>
                    <a:bodyPr/>
                    <a:lstStyle/>
                    <a:p>
                      <a:pPr marL="0" marR="0" lvl="0" indent="0" algn="l" rtl="0">
                        <a:lnSpc>
                          <a:spcPct val="100000"/>
                        </a:lnSpc>
                        <a:spcBef>
                          <a:spcPts val="0"/>
                        </a:spcBef>
                        <a:spcAft>
                          <a:spcPts val="0"/>
                        </a:spcAft>
                        <a:buNone/>
                      </a:pPr>
                      <a:r>
                        <a:rPr lang="en-US" sz="1400" u="none" strike="noStrike" cap="none" dirty="0">
                          <a:solidFill>
                            <a:schemeClr val="dk1"/>
                          </a:solidFill>
                        </a:rPr>
                        <a:t>Selected strong predictors</a:t>
                      </a:r>
                      <a:endParaRPr dirty="0"/>
                    </a:p>
                  </a:txBody>
                  <a:tcPr marL="91450" marR="91450" marT="45725" marB="45725">
                    <a:lnL w="12700" cap="flat" cmpd="sng">
                      <a:noFill/>
                      <a:prstDash val="solid"/>
                      <a:round/>
                      <a:headEnd type="none" w="sm" len="sm"/>
                      <a:tailEnd type="none" w="sm" len="sm"/>
                    </a:lnL>
                    <a:lnR w="12700"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rtl="0">
                        <a:lnSpc>
                          <a:spcPct val="100000"/>
                        </a:lnSpc>
                        <a:spcBef>
                          <a:spcPts val="0"/>
                        </a:spcBef>
                        <a:spcAft>
                          <a:spcPts val="0"/>
                        </a:spcAft>
                        <a:buNone/>
                      </a:pPr>
                      <a:r>
                        <a:rPr lang="en-US" sz="1400" u="none" strike="noStrike" cap="none" dirty="0">
                          <a:solidFill>
                            <a:schemeClr val="dk1"/>
                          </a:solidFill>
                        </a:rPr>
                        <a:t>Example of how the government can intervene to boost housing supply</a:t>
                      </a:r>
                      <a:endParaRPr dirty="0"/>
                    </a:p>
                  </a:txBody>
                  <a:tcPr marL="91450" marR="91450" marT="45725" marB="45725">
                    <a:lnL w="12700" cap="flat" cmpd="sng">
                      <a:noFill/>
                      <a:prstDash val="solid"/>
                      <a:round/>
                      <a:headEnd type="none" w="sm" len="sm"/>
                      <a:tailEnd type="none" w="sm" len="sm"/>
                    </a:lnL>
                    <a:lnR w="12700"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199650">
                <a:tc>
                  <a:txBody>
                    <a:bodyPr/>
                    <a:lstStyle/>
                    <a:p>
                      <a:pPr marL="0" marR="0" lvl="0" indent="0" algn="l" rtl="0">
                        <a:lnSpc>
                          <a:spcPct val="100000"/>
                        </a:lnSpc>
                        <a:spcBef>
                          <a:spcPts val="0"/>
                        </a:spcBef>
                        <a:spcAft>
                          <a:spcPts val="0"/>
                        </a:spcAft>
                        <a:buNone/>
                      </a:pPr>
                      <a:r>
                        <a:rPr lang="en-US" sz="1400" u="none" strike="noStrike" cap="none">
                          <a:solidFill>
                            <a:schemeClr val="dk1"/>
                          </a:solidFill>
                        </a:rPr>
                        <a:t>V.1 Project locality</a:t>
                      </a:r>
                      <a:endParaRPr/>
                    </a:p>
                  </a:txBody>
                  <a:tcPr marL="91450" marR="91450" marT="45725" marB="45725">
                    <a:lnL w="12700" cap="flat" cmpd="sng">
                      <a:noFill/>
                      <a:prstDash val="solid"/>
                      <a:round/>
                      <a:headEnd type="none" w="sm" len="sm"/>
                      <a:tailEnd type="none" w="sm" len="sm"/>
                    </a:lnL>
                    <a:lnR w="12700"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noFill/>
                      <a:prstDash val="solid"/>
                      <a:round/>
                      <a:headEnd type="none" w="sm" len="sm"/>
                      <a:tailEnd type="none" w="sm" len="sm"/>
                    </a:lnB>
                    <a:lnTlToBr w="12700" cmpd="sng">
                      <a:noFill/>
                      <a:prstDash val="solid"/>
                    </a:lnTlToBr>
                    <a:lnBlToTr w="12700" cmpd="sng">
                      <a:noFill/>
                      <a:prstDash val="solid"/>
                    </a:lnBlToTr>
                    <a:noFill/>
                  </a:tcPr>
                </a:tc>
                <a:tc rowSpan="2">
                  <a:txBody>
                    <a:bodyPr/>
                    <a:lstStyle/>
                    <a:p>
                      <a:pPr marL="0" marR="0" lvl="0" indent="0" algn="l" rtl="0">
                        <a:lnSpc>
                          <a:spcPct val="100000"/>
                        </a:lnSpc>
                        <a:spcBef>
                          <a:spcPts val="0"/>
                        </a:spcBef>
                        <a:spcAft>
                          <a:spcPts val="0"/>
                        </a:spcAft>
                        <a:buNone/>
                      </a:pPr>
                      <a:r>
                        <a:rPr lang="en-US" sz="1400" u="none" strike="noStrike" cap="none">
                          <a:solidFill>
                            <a:schemeClr val="dk1"/>
                          </a:solidFill>
                        </a:rPr>
                        <a:t>Provide tax breaks to projects at low-margin locations or for low-margin residential building;</a:t>
                      </a:r>
                      <a:r>
                        <a:rPr lang="en-US"/>
                        <a:t> Strategic Factors: government should also study impact on social mobility and potential gentrification if locality affects affordability</a:t>
                      </a:r>
                      <a:endParaRPr/>
                    </a:p>
                  </a:txBody>
                  <a:tcPr marL="91450" marR="91450" marT="45725" marB="45725">
                    <a:lnL w="12700" cap="flat" cmpd="sng">
                      <a:noFill/>
                      <a:prstDash val="solid"/>
                      <a:round/>
                      <a:headEnd type="none" w="sm" len="sm"/>
                      <a:tailEnd type="none" w="sm" len="sm"/>
                    </a:lnL>
                    <a:lnR w="12700"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199650">
                <a:tc>
                  <a:txBody>
                    <a:bodyPr/>
                    <a:lstStyle/>
                    <a:p>
                      <a:pPr marL="0" marR="0" lvl="0" indent="0" algn="l" rtl="0">
                        <a:lnSpc>
                          <a:spcPct val="100000"/>
                        </a:lnSpc>
                        <a:spcBef>
                          <a:spcPts val="0"/>
                        </a:spcBef>
                        <a:spcAft>
                          <a:spcPts val="0"/>
                        </a:spcAft>
                        <a:buNone/>
                      </a:pPr>
                      <a:r>
                        <a:rPr lang="en-US" sz="1400" u="none" strike="noStrike" cap="none">
                          <a:solidFill>
                            <a:schemeClr val="dk1"/>
                          </a:solidFill>
                        </a:rPr>
                        <a:t>V.10 Type of Residential building</a:t>
                      </a:r>
                      <a:endParaRPr/>
                    </a:p>
                  </a:txBody>
                  <a:tcPr marL="91450" marR="91450" marT="45725" marB="45725">
                    <a:lnL w="12700" cap="flat" cmpd="sng">
                      <a:noFill/>
                      <a:prstDash val="solid"/>
                      <a:round/>
                      <a:headEnd type="none" w="sm" len="sm"/>
                      <a:tailEnd type="none" w="sm" len="sm"/>
                    </a:lnL>
                    <a:lnR w="12700" cap="flat" cmpd="sng">
                      <a:noFill/>
                      <a:prstDash val="solid"/>
                      <a:round/>
                      <a:headEnd type="none" w="sm" len="sm"/>
                      <a:tailEnd type="none" w="sm" len="sm"/>
                    </a:lnR>
                    <a:lnT w="12700"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endParaRPr lang="en-US"/>
                    </a:p>
                  </a:txBody>
                  <a:tcPr/>
                </a:tc>
                <a:extLst>
                  <a:ext uri="{0D108BD9-81ED-4DB2-BD59-A6C34878D82A}">
                    <a16:rowId xmlns:a16="http://schemas.microsoft.com/office/drawing/2014/main" val="10002"/>
                  </a:ext>
                </a:extLst>
              </a:tr>
              <a:tr h="199650">
                <a:tc>
                  <a:txBody>
                    <a:bodyPr/>
                    <a:lstStyle/>
                    <a:p>
                      <a:pPr marL="0" marR="0" lvl="0" indent="0" algn="l" rtl="0">
                        <a:lnSpc>
                          <a:spcPct val="100000"/>
                        </a:lnSpc>
                        <a:spcBef>
                          <a:spcPts val="0"/>
                        </a:spcBef>
                        <a:spcAft>
                          <a:spcPts val="0"/>
                        </a:spcAft>
                        <a:buNone/>
                      </a:pPr>
                      <a:r>
                        <a:rPr lang="en-US" sz="1400" b="1" u="none" strike="noStrike" cap="none" dirty="0">
                          <a:solidFill>
                            <a:schemeClr val="dk1"/>
                          </a:solidFill>
                        </a:rPr>
                        <a:t>Selected non-predictors</a:t>
                      </a:r>
                      <a:endParaRPr dirty="0"/>
                    </a:p>
                  </a:txBody>
                  <a:tcPr marL="91450" marR="91450" marT="45725" marB="45725">
                    <a:lnL w="12700" cap="flat" cmpd="sng">
                      <a:noFill/>
                      <a:prstDash val="solid"/>
                      <a:round/>
                      <a:headEnd type="none" w="sm" len="sm"/>
                      <a:tailEnd type="none" w="sm" len="sm"/>
                    </a:lnL>
                    <a:lnR w="12700"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noFill/>
                      <a:prstDash val="solid"/>
                      <a:round/>
                      <a:headEnd type="none" w="sm" len="sm"/>
                      <a:tailEnd type="none" w="sm" len="sm"/>
                    </a:lnB>
                    <a:lnTlToBr w="12700" cmpd="sng">
                      <a:noFill/>
                      <a:prstDash val="solid"/>
                    </a:lnTlToBr>
                    <a:lnBlToTr w="12700" cmpd="sng">
                      <a:noFill/>
                      <a:prstDash val="solid"/>
                    </a:lnBlToTr>
                    <a:noFill/>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dirty="0">
                          <a:solidFill>
                            <a:schemeClr val="dk1"/>
                          </a:solidFill>
                        </a:rPr>
                        <a:t>Example of intervention that may turn out to be futile</a:t>
                      </a:r>
                      <a:endParaRPr dirty="0"/>
                    </a:p>
                  </a:txBody>
                  <a:tcPr marL="91450" marR="91450" marT="45725" marB="45725">
                    <a:lnL w="12700" cap="flat" cmpd="sng">
                      <a:noFill/>
                      <a:prstDash val="solid"/>
                      <a:round/>
                      <a:headEnd type="none" w="sm" len="sm"/>
                      <a:tailEnd type="none" w="sm" len="sm"/>
                    </a:lnL>
                    <a:lnR w="12700"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noFill/>
                      <a:prstDash val="solid"/>
                      <a:round/>
                      <a:headEnd type="none" w="sm" len="sm"/>
                      <a:tailEnd type="none" w="sm" len="sm"/>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199650">
                <a:tc>
                  <a:txBody>
                    <a:bodyPr/>
                    <a:lstStyle/>
                    <a:p>
                      <a:pPr marL="0" marR="0" lvl="0" indent="0" algn="l" rtl="0">
                        <a:lnSpc>
                          <a:spcPct val="100000"/>
                        </a:lnSpc>
                        <a:spcBef>
                          <a:spcPts val="0"/>
                        </a:spcBef>
                        <a:spcAft>
                          <a:spcPts val="0"/>
                        </a:spcAft>
                        <a:buNone/>
                      </a:pPr>
                      <a:r>
                        <a:rPr lang="en-US" sz="1400" u="none" strike="noStrike" cap="none">
                          <a:solidFill>
                            <a:schemeClr val="dk1"/>
                          </a:solidFill>
                        </a:rPr>
                        <a:t>V.17 Land price index</a:t>
                      </a:r>
                      <a:endParaRPr/>
                    </a:p>
                  </a:txBody>
                  <a:tcPr marL="91450" marR="91450" marT="45725" marB="45725">
                    <a:lnL w="12700" cap="flat" cmpd="sng">
                      <a:noFill/>
                      <a:prstDash val="solid"/>
                      <a:round/>
                      <a:headEnd type="none" w="sm" len="sm"/>
                      <a:tailEnd type="none" w="sm" len="sm"/>
                    </a:lnL>
                    <a:lnR w="12700" cap="flat" cmpd="sng">
                      <a:noFill/>
                      <a:prstDash val="solid"/>
                      <a:round/>
                      <a:headEnd type="none" w="sm" len="sm"/>
                      <a:tailEnd type="none" w="sm" len="sm"/>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noFill/>
                  </a:tcPr>
                </a:tc>
                <a:tc>
                  <a:txBody>
                    <a:bodyPr/>
                    <a:lstStyle/>
                    <a:p>
                      <a:pPr marL="0" marR="0" lvl="0" indent="0" algn="l" rtl="0">
                        <a:lnSpc>
                          <a:spcPct val="100000"/>
                        </a:lnSpc>
                        <a:spcBef>
                          <a:spcPts val="0"/>
                        </a:spcBef>
                        <a:spcAft>
                          <a:spcPts val="0"/>
                        </a:spcAft>
                        <a:buNone/>
                      </a:pPr>
                      <a:r>
                        <a:rPr lang="en-US" sz="1400" u="none" strike="noStrike" cap="none">
                          <a:solidFill>
                            <a:schemeClr val="dk1"/>
                          </a:solidFill>
                        </a:rPr>
                        <a:t>Subsidy for land sales</a:t>
                      </a:r>
                      <a:endParaRPr/>
                    </a:p>
                  </a:txBody>
                  <a:tcPr marL="91450" marR="91450" marT="45725" marB="45725">
                    <a:lnL w="12700" cap="flat" cmpd="sng">
                      <a:noFill/>
                      <a:prstDash val="solid"/>
                      <a:round/>
                      <a:headEnd type="none" w="sm" len="sm"/>
                      <a:tailEnd type="none" w="sm" len="sm"/>
                    </a:lnL>
                    <a:lnR w="12700" cap="flat" cmpd="sng">
                      <a:noFill/>
                      <a:prstDash val="solid"/>
                      <a:round/>
                      <a:headEnd type="none" w="sm" len="sm"/>
                      <a:tailEnd type="none" w="sm" len="sm"/>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199650">
                <a:tc>
                  <a:txBody>
                    <a:bodyPr/>
                    <a:lstStyle/>
                    <a:p>
                      <a:pPr marL="0" marR="0" lvl="0" indent="0" algn="l" rtl="0">
                        <a:lnSpc>
                          <a:spcPct val="100000"/>
                        </a:lnSpc>
                        <a:spcBef>
                          <a:spcPts val="0"/>
                        </a:spcBef>
                        <a:spcAft>
                          <a:spcPts val="0"/>
                        </a:spcAft>
                        <a:buNone/>
                      </a:pPr>
                      <a:r>
                        <a:rPr lang="en-US" sz="1400" u="none" strike="noStrike" cap="none">
                          <a:solidFill>
                            <a:schemeClr val="dk1"/>
                          </a:solidFill>
                        </a:rPr>
                        <a:t>V.18 / V.19 number of loans and loan amounts</a:t>
                      </a:r>
                      <a:endParaRPr/>
                    </a:p>
                  </a:txBody>
                  <a:tcPr marL="91450" marR="91450" marT="45725" marB="45725">
                    <a:lnL w="12700" cap="flat" cmpd="sng">
                      <a:noFill/>
                      <a:prstDash val="solid"/>
                      <a:round/>
                      <a:headEnd type="none" w="sm" len="sm"/>
                      <a:tailEnd type="none" w="sm" len="sm"/>
                    </a:lnL>
                    <a:lnR w="12700" cap="flat" cmpd="sng">
                      <a:noFill/>
                      <a:prstDash val="solid"/>
                      <a:round/>
                      <a:headEnd type="none" w="sm" len="sm"/>
                      <a:tailEnd type="none" w="sm" len="sm"/>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noFill/>
                  </a:tcPr>
                </a:tc>
                <a:tc>
                  <a:txBody>
                    <a:bodyPr/>
                    <a:lstStyle/>
                    <a:p>
                      <a:pPr marL="0" marR="0" lvl="0" indent="0" algn="l" rtl="0">
                        <a:lnSpc>
                          <a:spcPct val="100000"/>
                        </a:lnSpc>
                        <a:spcBef>
                          <a:spcPts val="0"/>
                        </a:spcBef>
                        <a:spcAft>
                          <a:spcPts val="0"/>
                        </a:spcAft>
                        <a:buNone/>
                      </a:pPr>
                      <a:r>
                        <a:rPr lang="en-US" sz="1400" u="none" strike="noStrike" cap="none" dirty="0">
                          <a:solidFill>
                            <a:schemeClr val="dk1"/>
                          </a:solidFill>
                        </a:rPr>
                        <a:t>Increasing access to corporate bank loans</a:t>
                      </a:r>
                      <a:endParaRPr dirty="0"/>
                    </a:p>
                  </a:txBody>
                  <a:tcPr marL="91450" marR="91450" marT="45725" marB="45725">
                    <a:lnL w="12700" cap="flat" cmpd="sng">
                      <a:noFill/>
                      <a:prstDash val="solid"/>
                      <a:round/>
                      <a:headEnd type="none" w="sm" len="sm"/>
                      <a:tailEnd type="none" w="sm" len="sm"/>
                    </a:lnL>
                    <a:lnR w="12700" cap="flat" cmpd="sng">
                      <a:noFill/>
                      <a:prstDash val="solid"/>
                      <a:round/>
                      <a:headEnd type="none" w="sm" len="sm"/>
                      <a:tailEnd type="none" w="sm" len="sm"/>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6</a:t>
            </a:fld>
            <a:endParaRPr/>
          </a:p>
        </p:txBody>
      </p:sp>
      <p:sp>
        <p:nvSpPr>
          <p:cNvPr id="68" name="Google Shape;68;p6"/>
          <p:cNvSpPr txBox="1"/>
          <p:nvPr/>
        </p:nvSpPr>
        <p:spPr>
          <a:xfrm>
            <a:off x="0" y="0"/>
            <a:ext cx="10936007" cy="3846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900"/>
              <a:buFont typeface="Arial"/>
              <a:buNone/>
            </a:pPr>
            <a:r>
              <a:rPr lang="en-US" sz="1900" b="1" i="0" u="none" strike="noStrike" cap="none">
                <a:solidFill>
                  <a:schemeClr val="dk1"/>
                </a:solidFill>
                <a:latin typeface="Arial"/>
                <a:ea typeface="Arial"/>
                <a:cs typeface="Arial"/>
                <a:sym typeface="Arial"/>
              </a:rPr>
              <a:t>3. Identified 8 key predictors that can predict housing prices with &gt;95% accuracy</a:t>
            </a:r>
            <a:endParaRPr/>
          </a:p>
        </p:txBody>
      </p:sp>
      <p:pic>
        <p:nvPicPr>
          <p:cNvPr id="69" name="Google Shape;69;p6"/>
          <p:cNvPicPr preferRelativeResize="0"/>
          <p:nvPr/>
        </p:nvPicPr>
        <p:blipFill rotWithShape="1">
          <a:blip r:embed="rId3">
            <a:alphaModFix/>
          </a:blip>
          <a:srcRect/>
          <a:stretch/>
        </p:blipFill>
        <p:spPr>
          <a:xfrm>
            <a:off x="283170" y="3511563"/>
            <a:ext cx="3437001" cy="3153312"/>
          </a:xfrm>
          <a:prstGeom prst="rect">
            <a:avLst/>
          </a:prstGeom>
          <a:noFill/>
          <a:ln>
            <a:noFill/>
          </a:ln>
        </p:spPr>
      </p:pic>
      <p:pic>
        <p:nvPicPr>
          <p:cNvPr id="70" name="Google Shape;70;p6"/>
          <p:cNvPicPr preferRelativeResize="0"/>
          <p:nvPr/>
        </p:nvPicPr>
        <p:blipFill rotWithShape="1">
          <a:blip r:embed="rId4">
            <a:alphaModFix/>
          </a:blip>
          <a:srcRect/>
          <a:stretch/>
        </p:blipFill>
        <p:spPr>
          <a:xfrm>
            <a:off x="3816082" y="3601261"/>
            <a:ext cx="3437001" cy="3153312"/>
          </a:xfrm>
          <a:prstGeom prst="rect">
            <a:avLst/>
          </a:prstGeom>
          <a:noFill/>
          <a:ln>
            <a:noFill/>
          </a:ln>
        </p:spPr>
      </p:pic>
      <p:pic>
        <p:nvPicPr>
          <p:cNvPr id="71" name="Google Shape;71;p6"/>
          <p:cNvPicPr preferRelativeResize="0"/>
          <p:nvPr/>
        </p:nvPicPr>
        <p:blipFill rotWithShape="1">
          <a:blip r:embed="rId5">
            <a:alphaModFix/>
          </a:blip>
          <a:srcRect/>
          <a:stretch/>
        </p:blipFill>
        <p:spPr>
          <a:xfrm>
            <a:off x="7462830" y="1073143"/>
            <a:ext cx="4446000" cy="4427000"/>
          </a:xfrm>
          <a:prstGeom prst="rect">
            <a:avLst/>
          </a:prstGeom>
          <a:noFill/>
          <a:ln>
            <a:noFill/>
          </a:ln>
        </p:spPr>
      </p:pic>
      <p:graphicFrame>
        <p:nvGraphicFramePr>
          <p:cNvPr id="72" name="Google Shape;72;p6"/>
          <p:cNvGraphicFramePr/>
          <p:nvPr>
            <p:extLst>
              <p:ext uri="{D42A27DB-BD31-4B8C-83A1-F6EECF244321}">
                <p14:modId xmlns:p14="http://schemas.microsoft.com/office/powerpoint/2010/main" val="1347047715"/>
              </p:ext>
            </p:extLst>
          </p:nvPr>
        </p:nvGraphicFramePr>
        <p:xfrm>
          <a:off x="820443" y="768363"/>
          <a:ext cx="5799450" cy="2743290"/>
        </p:xfrm>
        <a:graphic>
          <a:graphicData uri="http://schemas.openxmlformats.org/drawingml/2006/table">
            <a:tbl>
              <a:tblPr firstRow="1" bandRow="1">
                <a:noFill/>
                <a:tableStyleId>{63AEBCD9-8049-4D8C-8994-EB9E4CCF4D99}</a:tableStyleId>
              </a:tblPr>
              <a:tblGrid>
                <a:gridCol w="5799450">
                  <a:extLst>
                    <a:ext uri="{9D8B030D-6E8A-4147-A177-3AD203B41FA5}">
                      <a16:colId xmlns:a16="http://schemas.microsoft.com/office/drawing/2014/main" val="20000"/>
                    </a:ext>
                  </a:extLst>
                </a:gridCol>
              </a:tblGrid>
              <a:tr h="199650">
                <a:tc>
                  <a:txBody>
                    <a:bodyPr/>
                    <a:lstStyle/>
                    <a:p>
                      <a:pPr marL="0" marR="0" lvl="0" indent="0" algn="l" rtl="0">
                        <a:lnSpc>
                          <a:spcPct val="100000"/>
                        </a:lnSpc>
                        <a:spcBef>
                          <a:spcPts val="0"/>
                        </a:spcBef>
                        <a:spcAft>
                          <a:spcPts val="0"/>
                        </a:spcAft>
                        <a:buNone/>
                      </a:pPr>
                      <a:r>
                        <a:rPr lang="en-US" sz="1400" u="none" strike="noStrike" cap="none" dirty="0">
                          <a:solidFill>
                            <a:schemeClr val="dk1"/>
                          </a:solidFill>
                        </a:rPr>
                        <a:t>8 predictors to achieve 95% R</a:t>
                      </a:r>
                      <a:r>
                        <a:rPr lang="en-US" sz="1400" u="none" strike="noStrike" cap="none" baseline="30000" dirty="0">
                          <a:solidFill>
                            <a:schemeClr val="dk1"/>
                          </a:solidFill>
                        </a:rPr>
                        <a:t>2</a:t>
                      </a:r>
                      <a:r>
                        <a:rPr lang="en-US" sz="1400" u="none" strike="noStrike" cap="none" dirty="0">
                          <a:solidFill>
                            <a:schemeClr val="dk1"/>
                          </a:solidFill>
                        </a:rPr>
                        <a:t> score</a:t>
                      </a:r>
                      <a:endParaRPr dirty="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noFill/>
                  </a:tcPr>
                </a:tc>
                <a:extLst>
                  <a:ext uri="{0D108BD9-81ED-4DB2-BD59-A6C34878D82A}">
                    <a16:rowId xmlns:a16="http://schemas.microsoft.com/office/drawing/2014/main" val="10000"/>
                  </a:ext>
                </a:extLst>
              </a:tr>
              <a:tr h="199650">
                <a:tc>
                  <a:txBody>
                    <a:bodyPr/>
                    <a:lstStyle/>
                    <a:p>
                      <a:pPr marL="0" marR="0" lvl="0" indent="0" algn="l" rtl="0">
                        <a:lnSpc>
                          <a:spcPct val="100000"/>
                        </a:lnSpc>
                        <a:spcBef>
                          <a:spcPts val="0"/>
                        </a:spcBef>
                        <a:spcAft>
                          <a:spcPts val="0"/>
                        </a:spcAft>
                        <a:buNone/>
                      </a:pPr>
                      <a:r>
                        <a:rPr lang="en-US" sz="1400" b="0" u="none" strike="noStrike" cap="none" dirty="0">
                          <a:solidFill>
                            <a:schemeClr val="dk1"/>
                          </a:solidFill>
                        </a:rPr>
                        <a:t>V.1 Project locality</a:t>
                      </a:r>
                      <a:endParaRPr dirty="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dk1"/>
                      </a:solidFill>
                      <a:prstDash val="solid"/>
                      <a:round/>
                      <a:headEnd type="none" w="sm" len="sm"/>
                      <a:tailEnd type="none" w="sm" len="sm"/>
                    </a:lnT>
                    <a:lnB w="9525" cap="flat" cmpd="sng">
                      <a:solidFill>
                        <a:srgbClr val="000000">
                          <a:alpha val="0"/>
                        </a:srgbClr>
                      </a:solidFill>
                      <a:prstDash val="solid"/>
                      <a:round/>
                      <a:headEnd type="none" w="sm" len="sm"/>
                      <a:tailEnd type="none" w="sm" len="sm"/>
                    </a:lnB>
                    <a:noFill/>
                  </a:tcPr>
                </a:tc>
                <a:extLst>
                  <a:ext uri="{0D108BD9-81ED-4DB2-BD59-A6C34878D82A}">
                    <a16:rowId xmlns:a16="http://schemas.microsoft.com/office/drawing/2014/main" val="10001"/>
                  </a:ext>
                </a:extLst>
              </a:tr>
              <a:tr h="199650">
                <a:tc>
                  <a:txBody>
                    <a:bodyPr/>
                    <a:lstStyle/>
                    <a:p>
                      <a:pPr marL="0" marR="0" lvl="0" indent="0" algn="l" rtl="0">
                        <a:lnSpc>
                          <a:spcPct val="100000"/>
                        </a:lnSpc>
                        <a:spcBef>
                          <a:spcPts val="0"/>
                        </a:spcBef>
                        <a:spcAft>
                          <a:spcPts val="0"/>
                        </a:spcAft>
                        <a:buNone/>
                      </a:pPr>
                      <a:r>
                        <a:rPr lang="en-US" sz="1400" b="0" u="none" strike="noStrike" cap="none">
                          <a:solidFill>
                            <a:schemeClr val="dk1"/>
                          </a:solidFill>
                        </a:rPr>
                        <a:t>V.2 Total floor area of the building</a:t>
                      </a:r>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noFill/>
                  </a:tcPr>
                </a:tc>
                <a:extLst>
                  <a:ext uri="{0D108BD9-81ED-4DB2-BD59-A6C34878D82A}">
                    <a16:rowId xmlns:a16="http://schemas.microsoft.com/office/drawing/2014/main" val="10002"/>
                  </a:ext>
                </a:extLst>
              </a:tr>
              <a:tr h="199650">
                <a:tc>
                  <a:txBody>
                    <a:bodyPr/>
                    <a:lstStyle/>
                    <a:p>
                      <a:pPr marL="0" marR="0" lvl="0" indent="0" algn="l" rtl="0">
                        <a:lnSpc>
                          <a:spcPct val="100000"/>
                        </a:lnSpc>
                        <a:spcBef>
                          <a:spcPts val="0"/>
                        </a:spcBef>
                        <a:spcAft>
                          <a:spcPts val="0"/>
                        </a:spcAft>
                        <a:buNone/>
                      </a:pPr>
                      <a:r>
                        <a:rPr lang="en-US" sz="1400" b="0" u="none" strike="noStrike" cap="none">
                          <a:solidFill>
                            <a:schemeClr val="dk1"/>
                          </a:solidFill>
                        </a:rPr>
                        <a:t>V.4  preliminary estimated construction cost</a:t>
                      </a:r>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noFill/>
                  </a:tcPr>
                </a:tc>
                <a:extLst>
                  <a:ext uri="{0D108BD9-81ED-4DB2-BD59-A6C34878D82A}">
                    <a16:rowId xmlns:a16="http://schemas.microsoft.com/office/drawing/2014/main" val="10003"/>
                  </a:ext>
                </a:extLst>
              </a:tr>
              <a:tr h="199650">
                <a:tc>
                  <a:txBody>
                    <a:bodyPr/>
                    <a:lstStyle/>
                    <a:p>
                      <a:pPr marL="0" marR="0" lvl="0" indent="0" algn="l" rtl="0">
                        <a:lnSpc>
                          <a:spcPct val="100000"/>
                        </a:lnSpc>
                        <a:spcBef>
                          <a:spcPts val="0"/>
                        </a:spcBef>
                        <a:spcAft>
                          <a:spcPts val="0"/>
                        </a:spcAft>
                        <a:buNone/>
                      </a:pPr>
                      <a:r>
                        <a:rPr lang="en-US" sz="1400" b="0" u="none" strike="noStrike" cap="none">
                          <a:solidFill>
                            <a:schemeClr val="dk1"/>
                          </a:solidFill>
                        </a:rPr>
                        <a:t>V.7 Duration of construction</a:t>
                      </a:r>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noFill/>
                  </a:tcPr>
                </a:tc>
                <a:extLst>
                  <a:ext uri="{0D108BD9-81ED-4DB2-BD59-A6C34878D82A}">
                    <a16:rowId xmlns:a16="http://schemas.microsoft.com/office/drawing/2014/main" val="10004"/>
                  </a:ext>
                </a:extLst>
              </a:tr>
              <a:tr h="199650">
                <a:tc>
                  <a:txBody>
                    <a:bodyPr/>
                    <a:lstStyle/>
                    <a:p>
                      <a:pPr marL="0" marR="0" lvl="0" indent="0" algn="l" rtl="0">
                        <a:lnSpc>
                          <a:spcPct val="100000"/>
                        </a:lnSpc>
                        <a:spcBef>
                          <a:spcPts val="0"/>
                        </a:spcBef>
                        <a:spcAft>
                          <a:spcPts val="0"/>
                        </a:spcAft>
                        <a:buClr>
                          <a:srgbClr val="000000"/>
                        </a:buClr>
                        <a:buSzPts val="1400"/>
                        <a:buFont typeface="Arial"/>
                        <a:buNone/>
                      </a:pPr>
                      <a:r>
                        <a:rPr lang="en-US" sz="1400" b="0" u="none" strike="noStrike" cap="none">
                          <a:solidFill>
                            <a:schemeClr val="dk1"/>
                          </a:solidFill>
                        </a:rPr>
                        <a:t>V.8 Price of the unit at the beginning of the project per m2</a:t>
                      </a:r>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noFill/>
                  </a:tcPr>
                </a:tc>
                <a:extLst>
                  <a:ext uri="{0D108BD9-81ED-4DB2-BD59-A6C34878D82A}">
                    <a16:rowId xmlns:a16="http://schemas.microsoft.com/office/drawing/2014/main" val="10005"/>
                  </a:ext>
                </a:extLst>
              </a:tr>
              <a:tr h="199650">
                <a:tc>
                  <a:txBody>
                    <a:bodyPr/>
                    <a:lstStyle/>
                    <a:p>
                      <a:pPr marL="0" marR="0" lvl="0" indent="0" algn="l" rtl="0">
                        <a:lnSpc>
                          <a:spcPct val="100000"/>
                        </a:lnSpc>
                        <a:spcBef>
                          <a:spcPts val="0"/>
                        </a:spcBef>
                        <a:spcAft>
                          <a:spcPts val="0"/>
                        </a:spcAft>
                        <a:buClr>
                          <a:srgbClr val="000000"/>
                        </a:buClr>
                        <a:buSzPts val="1400"/>
                        <a:buFont typeface="Arial"/>
                        <a:buNone/>
                      </a:pPr>
                      <a:r>
                        <a:rPr lang="en-US" sz="1400" b="0" u="none" strike="noStrike" cap="none">
                          <a:solidFill>
                            <a:schemeClr val="dk1"/>
                          </a:solidFill>
                        </a:rPr>
                        <a:t>V.14 Total floor areas of building permits issued by the city/municipality</a:t>
                      </a:r>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noFill/>
                  </a:tcPr>
                </a:tc>
                <a:extLst>
                  <a:ext uri="{0D108BD9-81ED-4DB2-BD59-A6C34878D82A}">
                    <a16:rowId xmlns:a16="http://schemas.microsoft.com/office/drawing/2014/main" val="10006"/>
                  </a:ext>
                </a:extLst>
              </a:tr>
              <a:tr h="199650">
                <a:tc>
                  <a:txBody>
                    <a:bodyPr/>
                    <a:lstStyle/>
                    <a:p>
                      <a:pPr marL="0" marR="0" lvl="0" indent="0" algn="l" rtl="0">
                        <a:lnSpc>
                          <a:spcPct val="100000"/>
                        </a:lnSpc>
                        <a:spcBef>
                          <a:spcPts val="0"/>
                        </a:spcBef>
                        <a:spcAft>
                          <a:spcPts val="0"/>
                        </a:spcAft>
                        <a:buClr>
                          <a:srgbClr val="000000"/>
                        </a:buClr>
                        <a:buSzPts val="1400"/>
                        <a:buFont typeface="Arial"/>
                        <a:buNone/>
                      </a:pPr>
                      <a:r>
                        <a:rPr lang="en-US" sz="1400" b="0" u="none" strike="noStrike" cap="none">
                          <a:solidFill>
                            <a:schemeClr val="dk1"/>
                          </a:solidFill>
                        </a:rPr>
                        <a:t>V.25 Consumer price index (CPI) i in the base year a</a:t>
                      </a:r>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noFill/>
                  </a:tcPr>
                </a:tc>
                <a:extLst>
                  <a:ext uri="{0D108BD9-81ED-4DB2-BD59-A6C34878D82A}">
                    <a16:rowId xmlns:a16="http://schemas.microsoft.com/office/drawing/2014/main" val="10007"/>
                  </a:ext>
                </a:extLst>
              </a:tr>
              <a:tr h="199650">
                <a:tc>
                  <a:txBody>
                    <a:bodyPr/>
                    <a:lstStyle/>
                    <a:p>
                      <a:pPr marL="0" marR="0" lvl="0" indent="0" algn="l" rtl="0">
                        <a:lnSpc>
                          <a:spcPct val="100000"/>
                        </a:lnSpc>
                        <a:spcBef>
                          <a:spcPts val="0"/>
                        </a:spcBef>
                        <a:spcAft>
                          <a:spcPts val="0"/>
                        </a:spcAft>
                        <a:buClr>
                          <a:srgbClr val="000000"/>
                        </a:buClr>
                        <a:buSzPts val="1400"/>
                        <a:buFont typeface="Arial"/>
                        <a:buNone/>
                      </a:pPr>
                      <a:r>
                        <a:rPr lang="en-US" sz="1400" b="0" u="none" strike="noStrike" cap="none" dirty="0">
                          <a:solidFill>
                            <a:schemeClr val="dk1"/>
                          </a:solidFill>
                        </a:rPr>
                        <a:t>V.10 Type of Residential building</a:t>
                      </a:r>
                      <a:endParaRPr dirty="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noFill/>
                  </a:tcPr>
                </a:tc>
                <a:extLst>
                  <a:ext uri="{0D108BD9-81ED-4DB2-BD59-A6C34878D82A}">
                    <a16:rowId xmlns:a16="http://schemas.microsoft.com/office/drawing/2014/main" val="10008"/>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7</a:t>
            </a:fld>
            <a:endParaRPr/>
          </a:p>
        </p:txBody>
      </p:sp>
      <p:sp>
        <p:nvSpPr>
          <p:cNvPr id="78" name="Google Shape;78;p7"/>
          <p:cNvSpPr txBox="1"/>
          <p:nvPr/>
        </p:nvSpPr>
        <p:spPr>
          <a:xfrm>
            <a:off x="0" y="0"/>
            <a:ext cx="11836901" cy="3846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900"/>
              <a:buFont typeface="Arial"/>
              <a:buNone/>
            </a:pPr>
            <a:r>
              <a:rPr lang="en-US" sz="1900" b="1" i="0" u="none" strike="noStrike" cap="none">
                <a:solidFill>
                  <a:schemeClr val="dk1"/>
                </a:solidFill>
                <a:latin typeface="Arial"/>
                <a:ea typeface="Arial"/>
                <a:cs typeface="Arial"/>
                <a:sym typeface="Arial"/>
              </a:rPr>
              <a:t>Predictive model can help the government prevent housing unaffordability</a:t>
            </a:r>
            <a:endParaRPr sz="1900" b="0" i="0" u="none" strike="noStrike" cap="none">
              <a:solidFill>
                <a:srgbClr val="000000"/>
              </a:solidFill>
              <a:latin typeface="Arial"/>
              <a:ea typeface="Arial"/>
              <a:cs typeface="Arial"/>
              <a:sym typeface="Arial"/>
            </a:endParaRPr>
          </a:p>
        </p:txBody>
      </p:sp>
      <p:sp>
        <p:nvSpPr>
          <p:cNvPr id="79" name="Google Shape;79;p7"/>
          <p:cNvSpPr txBox="1"/>
          <p:nvPr/>
        </p:nvSpPr>
        <p:spPr>
          <a:xfrm>
            <a:off x="3027447" y="662031"/>
            <a:ext cx="5583300" cy="48024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700"/>
              <a:buFont typeface="Arial"/>
              <a:buNone/>
            </a:pPr>
            <a:r>
              <a:rPr lang="en-US" sz="1700" b="1" i="0" u="sng" strike="noStrike" cap="none">
                <a:solidFill>
                  <a:srgbClr val="333333"/>
                </a:solidFill>
                <a:latin typeface="Arial"/>
                <a:ea typeface="Arial"/>
                <a:cs typeface="Arial"/>
                <a:sym typeface="Arial"/>
              </a:rPr>
              <a:t>Final Recommendations for the Government</a:t>
            </a:r>
            <a:endParaRPr sz="1700" b="1" i="0" u="sng" strike="noStrike" cap="none">
              <a:solidFill>
                <a:srgbClr val="333333"/>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700"/>
              <a:buFont typeface="Arial"/>
              <a:buNone/>
            </a:pPr>
            <a:endParaRPr sz="1700" b="0" i="0" u="sng" strike="noStrike" cap="none">
              <a:solidFill>
                <a:srgbClr val="333333"/>
              </a:solidFill>
              <a:latin typeface="Arial"/>
              <a:ea typeface="Arial"/>
              <a:cs typeface="Arial"/>
              <a:sym typeface="Arial"/>
            </a:endParaRPr>
          </a:p>
          <a:p>
            <a:pPr marL="120650" marR="0" lvl="0" indent="0" algn="just" rtl="0">
              <a:lnSpc>
                <a:spcPct val="100000"/>
              </a:lnSpc>
              <a:spcBef>
                <a:spcPts val="0"/>
              </a:spcBef>
              <a:spcAft>
                <a:spcPts val="0"/>
              </a:spcAft>
              <a:buNone/>
            </a:pPr>
            <a:r>
              <a:rPr lang="en-US" sz="1700" b="0" i="0" u="none" strike="noStrike" cap="none">
                <a:solidFill>
                  <a:srgbClr val="333333"/>
                </a:solidFill>
                <a:latin typeface="Arial"/>
                <a:ea typeface="Arial"/>
                <a:cs typeface="Arial"/>
                <a:sym typeface="Arial"/>
              </a:rPr>
              <a:t>(1) To focus data collection efforts and resources on only the key predictors</a:t>
            </a:r>
            <a:endParaRPr sz="1700" b="0" i="0" u="none" strike="noStrike" cap="none">
              <a:solidFill>
                <a:srgbClr val="333333"/>
              </a:solidFill>
              <a:latin typeface="Arial"/>
              <a:ea typeface="Arial"/>
              <a:cs typeface="Arial"/>
              <a:sym typeface="Arial"/>
            </a:endParaRPr>
          </a:p>
          <a:p>
            <a:pPr marL="120650" marR="0" lvl="0" indent="0" algn="just" rtl="0">
              <a:lnSpc>
                <a:spcPct val="100000"/>
              </a:lnSpc>
              <a:spcBef>
                <a:spcPts val="0"/>
              </a:spcBef>
              <a:spcAft>
                <a:spcPts val="0"/>
              </a:spcAft>
              <a:buNone/>
            </a:pPr>
            <a:endParaRPr sz="1700" b="0" i="0" u="none" strike="noStrike" cap="none">
              <a:solidFill>
                <a:srgbClr val="333333"/>
              </a:solidFill>
              <a:latin typeface="Arial"/>
              <a:ea typeface="Arial"/>
              <a:cs typeface="Arial"/>
              <a:sym typeface="Arial"/>
            </a:endParaRPr>
          </a:p>
          <a:p>
            <a:pPr marL="120650" marR="0" lvl="0" indent="0" algn="just" rtl="0">
              <a:lnSpc>
                <a:spcPct val="100000"/>
              </a:lnSpc>
              <a:spcBef>
                <a:spcPts val="0"/>
              </a:spcBef>
              <a:spcAft>
                <a:spcPts val="0"/>
              </a:spcAft>
              <a:buNone/>
            </a:pPr>
            <a:r>
              <a:rPr lang="en-US" sz="1700" b="0" i="0" u="none" strike="noStrike" cap="none">
                <a:solidFill>
                  <a:srgbClr val="333333"/>
                </a:solidFill>
                <a:latin typeface="Arial"/>
                <a:ea typeface="Arial"/>
                <a:cs typeface="Arial"/>
                <a:sym typeface="Arial"/>
              </a:rPr>
              <a:t>(2) To predict housing prices in order to forecast if the trend would give rise to affordability concerns</a:t>
            </a:r>
            <a:endParaRPr/>
          </a:p>
          <a:p>
            <a:pPr marL="120650" marR="0" lvl="0" indent="0" algn="just" rtl="0">
              <a:lnSpc>
                <a:spcPct val="100000"/>
              </a:lnSpc>
              <a:spcBef>
                <a:spcPts val="0"/>
              </a:spcBef>
              <a:spcAft>
                <a:spcPts val="0"/>
              </a:spcAft>
              <a:buNone/>
            </a:pPr>
            <a:endParaRPr sz="1700" b="0" i="0" u="none" strike="noStrike" cap="none">
              <a:solidFill>
                <a:srgbClr val="333333"/>
              </a:solidFill>
              <a:latin typeface="Arial"/>
              <a:ea typeface="Arial"/>
              <a:cs typeface="Arial"/>
              <a:sym typeface="Arial"/>
            </a:endParaRPr>
          </a:p>
          <a:p>
            <a:pPr marL="120650" marR="0" lvl="0" indent="0" algn="just" rtl="0">
              <a:lnSpc>
                <a:spcPct val="100000"/>
              </a:lnSpc>
              <a:spcBef>
                <a:spcPts val="0"/>
              </a:spcBef>
              <a:spcAft>
                <a:spcPts val="0"/>
              </a:spcAft>
              <a:buNone/>
            </a:pPr>
            <a:r>
              <a:rPr lang="en-US" sz="1700" b="0" i="0" u="none" strike="noStrike" cap="none">
                <a:solidFill>
                  <a:srgbClr val="333333"/>
                </a:solidFill>
                <a:latin typeface="Arial"/>
                <a:ea typeface="Arial"/>
                <a:cs typeface="Arial"/>
                <a:sym typeface="Arial"/>
              </a:rPr>
              <a:t>(3) To intervene where appropriate, to craft a more conducive environment for developers to build, to boost the housing supply</a:t>
            </a:r>
            <a:endParaRPr/>
          </a:p>
          <a:p>
            <a:pPr marL="120650" marR="0" lvl="0" indent="0" algn="just" rtl="0">
              <a:lnSpc>
                <a:spcPct val="100000"/>
              </a:lnSpc>
              <a:spcBef>
                <a:spcPts val="0"/>
              </a:spcBef>
              <a:spcAft>
                <a:spcPts val="0"/>
              </a:spcAft>
              <a:buNone/>
            </a:pPr>
            <a:endParaRPr sz="1700" b="0" i="0" u="none" strike="noStrike" cap="none">
              <a:solidFill>
                <a:srgbClr val="333333"/>
              </a:solidFill>
              <a:latin typeface="Arial"/>
              <a:ea typeface="Arial"/>
              <a:cs typeface="Arial"/>
              <a:sym typeface="Arial"/>
            </a:endParaRPr>
          </a:p>
          <a:p>
            <a:pPr marL="120650" marR="0" lvl="0" indent="0" algn="just" rtl="0">
              <a:lnSpc>
                <a:spcPct val="100000"/>
              </a:lnSpc>
              <a:spcBef>
                <a:spcPts val="0"/>
              </a:spcBef>
              <a:spcAft>
                <a:spcPts val="0"/>
              </a:spcAft>
              <a:buNone/>
            </a:pPr>
            <a:r>
              <a:rPr lang="en-US" sz="1700" b="0" i="0" u="none" strike="noStrike" cap="none">
                <a:solidFill>
                  <a:srgbClr val="333333"/>
                </a:solidFill>
                <a:latin typeface="Arial"/>
                <a:ea typeface="Arial"/>
                <a:cs typeface="Arial"/>
                <a:sym typeface="Arial"/>
              </a:rPr>
              <a:t>(4) Follow-up studies to improve and validate findings</a:t>
            </a:r>
            <a:endParaRPr/>
          </a:p>
          <a:p>
            <a:pPr marL="120650" marR="0" lvl="0" indent="0" algn="just" rtl="0">
              <a:lnSpc>
                <a:spcPct val="100000"/>
              </a:lnSpc>
              <a:spcBef>
                <a:spcPts val="0"/>
              </a:spcBef>
              <a:spcAft>
                <a:spcPts val="0"/>
              </a:spcAft>
              <a:buNone/>
            </a:pPr>
            <a:r>
              <a:rPr lang="en-US" sz="1700" b="0" i="0" u="none" strike="noStrike" cap="none">
                <a:solidFill>
                  <a:srgbClr val="333333"/>
                </a:solidFill>
                <a:latin typeface="Arial"/>
                <a:ea typeface="Arial"/>
                <a:cs typeface="Arial"/>
                <a:sym typeface="Arial"/>
              </a:rPr>
              <a:t>-&gt; To collect local data to validate models</a:t>
            </a:r>
            <a:endParaRPr/>
          </a:p>
          <a:p>
            <a:pPr marL="120650" marR="0" lvl="0" indent="0" algn="just" rtl="0">
              <a:lnSpc>
                <a:spcPct val="100000"/>
              </a:lnSpc>
              <a:spcBef>
                <a:spcPts val="0"/>
              </a:spcBef>
              <a:spcAft>
                <a:spcPts val="0"/>
              </a:spcAft>
              <a:buNone/>
            </a:pPr>
            <a:r>
              <a:rPr lang="en-US" sz="1700" b="0" i="0" u="none" strike="noStrike" cap="none">
                <a:solidFill>
                  <a:srgbClr val="333333"/>
                </a:solidFill>
                <a:latin typeface="Arial"/>
                <a:ea typeface="Arial"/>
                <a:cs typeface="Arial"/>
                <a:sym typeface="Arial"/>
              </a:rPr>
              <a:t>-&gt; To quantify the impact in terms of productivity loss, foreign investment, health care cost, to justify government spendings to solve housing affordability issues</a:t>
            </a:r>
            <a:endParaRPr sz="1700" b="0" i="0" u="none" strike="noStrike" cap="none">
              <a:solidFill>
                <a:srgbClr val="333333"/>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8"/>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8</a:t>
            </a:fld>
            <a:endParaRPr/>
          </a:p>
        </p:txBody>
      </p:sp>
      <p:sp>
        <p:nvSpPr>
          <p:cNvPr id="85" name="Google Shape;85;p8"/>
          <p:cNvSpPr txBox="1"/>
          <p:nvPr/>
        </p:nvSpPr>
        <p:spPr>
          <a:xfrm>
            <a:off x="0" y="0"/>
            <a:ext cx="10936007" cy="3846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900"/>
              <a:buFont typeface="Arial"/>
              <a:buNone/>
            </a:pPr>
            <a:r>
              <a:rPr lang="en-US" sz="1900" b="1" i="0" u="none" strike="noStrike" cap="none">
                <a:solidFill>
                  <a:schemeClr val="dk1"/>
                </a:solidFill>
                <a:latin typeface="Arial"/>
                <a:ea typeface="Arial"/>
                <a:cs typeface="Arial"/>
                <a:sym typeface="Arial"/>
              </a:rPr>
              <a:t>Supplementary slides</a:t>
            </a:r>
            <a:endParaRPr/>
          </a:p>
        </p:txBody>
      </p:sp>
      <p:sp>
        <p:nvSpPr>
          <p:cNvPr id="86" name="Google Shape;86;p8"/>
          <p:cNvSpPr txBox="1"/>
          <p:nvPr/>
        </p:nvSpPr>
        <p:spPr>
          <a:xfrm>
            <a:off x="1619960" y="766753"/>
            <a:ext cx="7696086" cy="532449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700"/>
              <a:buFont typeface="Arial"/>
              <a:buNone/>
            </a:pPr>
            <a:r>
              <a:rPr lang="en-US" sz="1700" b="0" i="0" u="none" strike="noStrike" cap="none">
                <a:solidFill>
                  <a:srgbClr val="333333"/>
                </a:solidFill>
                <a:latin typeface="Arial"/>
                <a:ea typeface="Arial"/>
                <a:cs typeface="Arial"/>
                <a:sym typeface="Arial"/>
              </a:rPr>
              <a:t>Housing affordability is a whole-of-government issue</a:t>
            </a:r>
            <a:endParaRPr/>
          </a:p>
          <a:p>
            <a:pPr marL="285750" marR="0" lvl="0" indent="-285750" algn="l" rtl="0">
              <a:lnSpc>
                <a:spcPct val="100000"/>
              </a:lnSpc>
              <a:spcBef>
                <a:spcPts val="0"/>
              </a:spcBef>
              <a:spcAft>
                <a:spcPts val="0"/>
              </a:spcAft>
              <a:buClr>
                <a:srgbClr val="000000"/>
              </a:buClr>
              <a:buSzPts val="1700"/>
              <a:buFont typeface="Arial"/>
              <a:buChar char="•"/>
            </a:pPr>
            <a:r>
              <a:rPr lang="en-US" sz="1700" b="0" i="0" u="none" strike="noStrike" cap="none">
                <a:solidFill>
                  <a:srgbClr val="333333"/>
                </a:solidFill>
                <a:latin typeface="Arial"/>
                <a:ea typeface="Arial"/>
                <a:cs typeface="Arial"/>
                <a:sym typeface="Arial"/>
              </a:rPr>
              <a:t>Far-reaching societal and economic impact</a:t>
            </a:r>
            <a:endParaRPr/>
          </a:p>
          <a:p>
            <a:pPr marL="0" marR="0" lvl="0" indent="0" algn="l" rtl="0">
              <a:lnSpc>
                <a:spcPct val="100000"/>
              </a:lnSpc>
              <a:spcBef>
                <a:spcPts val="0"/>
              </a:spcBef>
              <a:spcAft>
                <a:spcPts val="0"/>
              </a:spcAft>
              <a:buClr>
                <a:srgbClr val="000000"/>
              </a:buClr>
              <a:buSzPts val="1700"/>
              <a:buFont typeface="Arial"/>
              <a:buNone/>
            </a:pPr>
            <a:endParaRPr sz="1700" b="0" i="0" u="none" strike="noStrike" cap="none">
              <a:solidFill>
                <a:srgbClr val="333333"/>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700"/>
              <a:buFont typeface="Arial"/>
              <a:buNone/>
            </a:pPr>
            <a:r>
              <a:rPr lang="en-US" sz="1700" b="0" i="0" u="none" strike="noStrike" cap="none">
                <a:solidFill>
                  <a:srgbClr val="333333"/>
                </a:solidFill>
                <a:latin typeface="Arial"/>
                <a:ea typeface="Arial"/>
                <a:cs typeface="Arial"/>
                <a:sym typeface="Arial"/>
              </a:rPr>
              <a:t>Section 1. Exploratory data analysis</a:t>
            </a:r>
            <a:endParaRPr/>
          </a:p>
          <a:p>
            <a:pPr marL="285750" marR="0" lvl="0" indent="-285750" algn="l" rtl="0">
              <a:lnSpc>
                <a:spcPct val="100000"/>
              </a:lnSpc>
              <a:spcBef>
                <a:spcPts val="0"/>
              </a:spcBef>
              <a:spcAft>
                <a:spcPts val="0"/>
              </a:spcAft>
              <a:buClr>
                <a:srgbClr val="000000"/>
              </a:buClr>
              <a:buSzPts val="1700"/>
              <a:buFont typeface="Arial"/>
              <a:buChar char="•"/>
            </a:pPr>
            <a:r>
              <a:rPr lang="en-US" sz="1700" b="0" i="0" u="none" strike="noStrike" cap="none">
                <a:solidFill>
                  <a:srgbClr val="333333"/>
                </a:solidFill>
                <a:latin typeface="Arial"/>
                <a:ea typeface="Arial"/>
                <a:cs typeface="Arial"/>
                <a:sym typeface="Arial"/>
              </a:rPr>
              <a:t>1.1. In R, ggplot of variables against V.9 (prices)</a:t>
            </a:r>
            <a:endParaRPr/>
          </a:p>
          <a:p>
            <a:pPr marL="285750" marR="0" lvl="0" indent="-285750" algn="l" rtl="0">
              <a:lnSpc>
                <a:spcPct val="100000"/>
              </a:lnSpc>
              <a:spcBef>
                <a:spcPts val="0"/>
              </a:spcBef>
              <a:spcAft>
                <a:spcPts val="0"/>
              </a:spcAft>
              <a:buClr>
                <a:srgbClr val="000000"/>
              </a:buClr>
              <a:buSzPts val="1700"/>
              <a:buFont typeface="Arial"/>
              <a:buChar char="•"/>
            </a:pPr>
            <a:r>
              <a:rPr lang="en-US" sz="1700" b="0" i="0" u="none" strike="noStrike" cap="none">
                <a:solidFill>
                  <a:srgbClr val="333333"/>
                </a:solidFill>
                <a:latin typeface="Arial"/>
                <a:ea typeface="Arial"/>
                <a:cs typeface="Arial"/>
                <a:sym typeface="Arial"/>
              </a:rPr>
              <a:t>1.2. In R, boxplots of variables against V.30 (high/low margin)</a:t>
            </a:r>
            <a:endParaRPr/>
          </a:p>
          <a:p>
            <a:pPr marL="285750" marR="0" lvl="0" indent="-285750" algn="l" rtl="0">
              <a:lnSpc>
                <a:spcPct val="100000"/>
              </a:lnSpc>
              <a:spcBef>
                <a:spcPts val="0"/>
              </a:spcBef>
              <a:spcAft>
                <a:spcPts val="0"/>
              </a:spcAft>
              <a:buClr>
                <a:srgbClr val="000000"/>
              </a:buClr>
              <a:buSzPts val="1700"/>
              <a:buFont typeface="Arial"/>
              <a:buChar char="•"/>
            </a:pPr>
            <a:r>
              <a:rPr lang="en-US" sz="1700" b="0" i="0" u="none" strike="noStrike" cap="none">
                <a:solidFill>
                  <a:srgbClr val="333333"/>
                </a:solidFill>
                <a:latin typeface="Arial"/>
                <a:ea typeface="Arial"/>
                <a:cs typeface="Arial"/>
                <a:sym typeface="Arial"/>
              </a:rPr>
              <a:t>1.3. In R, histograms of price vs selected variables</a:t>
            </a:r>
            <a:endParaRPr/>
          </a:p>
          <a:p>
            <a:pPr marL="0" marR="0" lvl="0" indent="0" algn="l" rtl="0">
              <a:lnSpc>
                <a:spcPct val="100000"/>
              </a:lnSpc>
              <a:spcBef>
                <a:spcPts val="0"/>
              </a:spcBef>
              <a:spcAft>
                <a:spcPts val="0"/>
              </a:spcAft>
              <a:buClr>
                <a:srgbClr val="000000"/>
              </a:buClr>
              <a:buSzPts val="1700"/>
              <a:buFont typeface="Arial"/>
              <a:buNone/>
            </a:pPr>
            <a:endParaRPr sz="1700" b="0" i="0" u="none" strike="noStrike" cap="none">
              <a:solidFill>
                <a:srgbClr val="333333"/>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700"/>
              <a:buFont typeface="Arial"/>
              <a:buNone/>
            </a:pPr>
            <a:r>
              <a:rPr lang="en-US" sz="1700" b="0" i="0" u="none" strike="noStrike" cap="none">
                <a:solidFill>
                  <a:srgbClr val="333333"/>
                </a:solidFill>
                <a:latin typeface="Arial"/>
                <a:ea typeface="Arial"/>
                <a:cs typeface="Arial"/>
                <a:sym typeface="Arial"/>
              </a:rPr>
              <a:t>Section 2. Model selection and prediction</a:t>
            </a:r>
            <a:endParaRPr/>
          </a:p>
          <a:p>
            <a:pPr marL="285750" marR="0" lvl="0" indent="-285750" algn="l" rtl="0">
              <a:lnSpc>
                <a:spcPct val="100000"/>
              </a:lnSpc>
              <a:spcBef>
                <a:spcPts val="0"/>
              </a:spcBef>
              <a:spcAft>
                <a:spcPts val="0"/>
              </a:spcAft>
              <a:buClr>
                <a:srgbClr val="000000"/>
              </a:buClr>
              <a:buSzPts val="1700"/>
              <a:buFont typeface="Arial"/>
              <a:buChar char="•"/>
            </a:pPr>
            <a:r>
              <a:rPr lang="en-US" sz="1700" b="0" i="0" u="none" strike="noStrike" cap="none">
                <a:solidFill>
                  <a:srgbClr val="333333"/>
                </a:solidFill>
                <a:latin typeface="Arial"/>
                <a:ea typeface="Arial"/>
                <a:cs typeface="Arial"/>
                <a:sym typeface="Arial"/>
              </a:rPr>
              <a:t>2.1 In R, lm, stepwise reduction of variables, guided by VIF</a:t>
            </a:r>
            <a:endParaRPr/>
          </a:p>
          <a:p>
            <a:pPr marL="285750" marR="0" lvl="0" indent="-285750" algn="l" rtl="0">
              <a:lnSpc>
                <a:spcPct val="100000"/>
              </a:lnSpc>
              <a:spcBef>
                <a:spcPts val="0"/>
              </a:spcBef>
              <a:spcAft>
                <a:spcPts val="0"/>
              </a:spcAft>
              <a:buClr>
                <a:srgbClr val="000000"/>
              </a:buClr>
              <a:buSzPts val="1700"/>
              <a:buFont typeface="Arial"/>
              <a:buChar char="•"/>
            </a:pPr>
            <a:r>
              <a:rPr lang="en-US" sz="1700" b="0" i="0" u="none" strike="noStrike" cap="none">
                <a:solidFill>
                  <a:srgbClr val="333333"/>
                </a:solidFill>
                <a:latin typeface="Arial"/>
                <a:ea typeface="Arial"/>
                <a:cs typeface="Arial"/>
                <a:sym typeface="Arial"/>
              </a:rPr>
              <a:t>2.2 In R, PCA</a:t>
            </a:r>
            <a:endParaRPr/>
          </a:p>
          <a:p>
            <a:pPr marL="285750" marR="0" lvl="0" indent="-285750" algn="l" rtl="0">
              <a:lnSpc>
                <a:spcPct val="100000"/>
              </a:lnSpc>
              <a:spcBef>
                <a:spcPts val="0"/>
              </a:spcBef>
              <a:spcAft>
                <a:spcPts val="0"/>
              </a:spcAft>
              <a:buClr>
                <a:srgbClr val="000000"/>
              </a:buClr>
              <a:buSzPts val="1700"/>
              <a:buFont typeface="Arial"/>
              <a:buChar char="•"/>
            </a:pPr>
            <a:r>
              <a:rPr lang="en-US" sz="1700" b="0" i="0" u="none" strike="noStrike" cap="none">
                <a:solidFill>
                  <a:srgbClr val="333333"/>
                </a:solidFill>
                <a:latin typeface="Arial"/>
                <a:ea typeface="Arial"/>
                <a:cs typeface="Arial"/>
                <a:sym typeface="Arial"/>
              </a:rPr>
              <a:t>2.3 In Python, linear regression and polynomial kernel ridge regression</a:t>
            </a:r>
            <a:endParaRPr/>
          </a:p>
          <a:p>
            <a:pPr marL="0" marR="0" lvl="0" indent="0" algn="l" rtl="0">
              <a:lnSpc>
                <a:spcPct val="100000"/>
              </a:lnSpc>
              <a:spcBef>
                <a:spcPts val="0"/>
              </a:spcBef>
              <a:spcAft>
                <a:spcPts val="0"/>
              </a:spcAft>
              <a:buNone/>
            </a:pPr>
            <a:endParaRPr sz="1700" b="0" i="0" u="none" strike="noStrike" cap="none">
              <a:solidFill>
                <a:srgbClr val="333333"/>
              </a:solidFill>
              <a:latin typeface="Arial"/>
              <a:ea typeface="Arial"/>
              <a:cs typeface="Arial"/>
              <a:sym typeface="Arial"/>
            </a:endParaRPr>
          </a:p>
          <a:p>
            <a:pPr marL="0" marR="0" lvl="0" indent="0" algn="l" rtl="0">
              <a:lnSpc>
                <a:spcPct val="100000"/>
              </a:lnSpc>
              <a:spcBef>
                <a:spcPts val="0"/>
              </a:spcBef>
              <a:spcAft>
                <a:spcPts val="0"/>
              </a:spcAft>
              <a:buNone/>
            </a:pPr>
            <a:r>
              <a:rPr lang="en-US" sz="1700" b="0" i="0" u="none" strike="noStrike" cap="none">
                <a:solidFill>
                  <a:srgbClr val="333333"/>
                </a:solidFill>
                <a:latin typeface="Arial"/>
                <a:ea typeface="Arial"/>
                <a:cs typeface="Arial"/>
                <a:sym typeface="Arial"/>
              </a:rPr>
              <a:t>Section 3. Hypotheses testing (all in R)</a:t>
            </a:r>
            <a:endParaRPr/>
          </a:p>
          <a:p>
            <a:pPr marL="285750" marR="0" lvl="0" indent="-285750" algn="l" rtl="0">
              <a:lnSpc>
                <a:spcPct val="100000"/>
              </a:lnSpc>
              <a:spcBef>
                <a:spcPts val="0"/>
              </a:spcBef>
              <a:spcAft>
                <a:spcPts val="0"/>
              </a:spcAft>
              <a:buClr>
                <a:srgbClr val="000000"/>
              </a:buClr>
              <a:buSzPts val="1700"/>
              <a:buFont typeface="Arial"/>
              <a:buChar char="•"/>
            </a:pPr>
            <a:r>
              <a:rPr lang="en-US" sz="1700" b="0" i="0" u="none" strike="noStrike" cap="none">
                <a:solidFill>
                  <a:srgbClr val="333333"/>
                </a:solidFill>
                <a:latin typeface="Arial"/>
                <a:ea typeface="Arial"/>
                <a:cs typeface="Arial"/>
                <a:sym typeface="Arial"/>
              </a:rPr>
              <a:t>3.1 t-test and ANOVA for residential types</a:t>
            </a:r>
            <a:endParaRPr/>
          </a:p>
          <a:p>
            <a:pPr marL="285750" marR="0" lvl="0" indent="-285750" algn="l" rtl="0">
              <a:lnSpc>
                <a:spcPct val="100000"/>
              </a:lnSpc>
              <a:spcBef>
                <a:spcPts val="0"/>
              </a:spcBef>
              <a:spcAft>
                <a:spcPts val="0"/>
              </a:spcAft>
              <a:buClr>
                <a:srgbClr val="000000"/>
              </a:buClr>
              <a:buSzPts val="1700"/>
              <a:buFont typeface="Arial"/>
              <a:buChar char="•"/>
            </a:pPr>
            <a:r>
              <a:rPr lang="en-US" sz="1700" b="0" i="0" u="none" strike="noStrike" cap="none">
                <a:solidFill>
                  <a:srgbClr val="333333"/>
                </a:solidFill>
                <a:latin typeface="Arial"/>
                <a:ea typeface="Arial"/>
                <a:cs typeface="Arial"/>
                <a:sym typeface="Arial"/>
              </a:rPr>
              <a:t>3.2 contingency tables, mosaic plots, fisher tests and chi-sq contingency analysis for categorical variables</a:t>
            </a:r>
            <a:endParaRPr/>
          </a:p>
          <a:p>
            <a:pPr marL="285750" marR="0" lvl="0" indent="-285750" algn="l" rtl="0">
              <a:lnSpc>
                <a:spcPct val="100000"/>
              </a:lnSpc>
              <a:spcBef>
                <a:spcPts val="0"/>
              </a:spcBef>
              <a:spcAft>
                <a:spcPts val="0"/>
              </a:spcAft>
              <a:buClr>
                <a:srgbClr val="000000"/>
              </a:buClr>
              <a:buSzPts val="1700"/>
              <a:buFont typeface="Arial"/>
              <a:buChar char="•"/>
            </a:pPr>
            <a:r>
              <a:rPr lang="en-US" sz="1700" b="0" i="0" u="none" strike="noStrike" cap="none">
                <a:solidFill>
                  <a:srgbClr val="333333"/>
                </a:solidFill>
                <a:latin typeface="Arial"/>
                <a:ea typeface="Arial"/>
                <a:cs typeface="Arial"/>
                <a:sym typeface="Arial"/>
              </a:rPr>
              <a:t>3.3 In R, anova test for model reduction</a:t>
            </a:r>
            <a:endParaRPr/>
          </a:p>
          <a:p>
            <a:pPr marL="285750" marR="0" lvl="0" indent="-177800" algn="l" rtl="0">
              <a:lnSpc>
                <a:spcPct val="100000"/>
              </a:lnSpc>
              <a:spcBef>
                <a:spcPts val="0"/>
              </a:spcBef>
              <a:spcAft>
                <a:spcPts val="0"/>
              </a:spcAft>
              <a:buClr>
                <a:srgbClr val="000000"/>
              </a:buClr>
              <a:buSzPts val="1700"/>
              <a:buFont typeface="Arial"/>
              <a:buNone/>
            </a:pPr>
            <a:endParaRPr sz="1700" b="0" i="0" u="none" strike="noStrike" cap="none">
              <a:solidFill>
                <a:srgbClr val="333333"/>
              </a:solidFill>
              <a:latin typeface="Arial"/>
              <a:ea typeface="Arial"/>
              <a:cs typeface="Arial"/>
              <a:sym typeface="Arial"/>
            </a:endParaRPr>
          </a:p>
          <a:p>
            <a:pPr marL="0" marR="0" lvl="0" indent="0" algn="l" rtl="0">
              <a:lnSpc>
                <a:spcPct val="100000"/>
              </a:lnSpc>
              <a:spcBef>
                <a:spcPts val="0"/>
              </a:spcBef>
              <a:spcAft>
                <a:spcPts val="0"/>
              </a:spcAft>
              <a:buNone/>
            </a:pPr>
            <a:r>
              <a:rPr lang="en-US" sz="1700" b="0" i="0" u="none" strike="noStrike" cap="none">
                <a:solidFill>
                  <a:srgbClr val="333333"/>
                </a:solidFill>
                <a:latin typeface="Arial"/>
                <a:ea typeface="Arial"/>
                <a:cs typeface="Arial"/>
                <a:sym typeface="Arial"/>
              </a:rPr>
              <a:t>Role of members in project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9</a:t>
            </a:fld>
            <a:endParaRPr/>
          </a:p>
        </p:txBody>
      </p:sp>
      <p:sp>
        <p:nvSpPr>
          <p:cNvPr id="92" name="Google Shape;92;p9"/>
          <p:cNvSpPr txBox="1"/>
          <p:nvPr/>
        </p:nvSpPr>
        <p:spPr>
          <a:xfrm>
            <a:off x="0" y="0"/>
            <a:ext cx="11836901" cy="3846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900"/>
              <a:buFont typeface="Arial"/>
              <a:buNone/>
            </a:pPr>
            <a:r>
              <a:rPr lang="en-US" sz="1900" b="1" i="0" u="none" strike="noStrike" cap="none">
                <a:solidFill>
                  <a:schemeClr val="dk1"/>
                </a:solidFill>
                <a:latin typeface="Arial"/>
                <a:ea typeface="Arial"/>
                <a:cs typeface="Arial"/>
                <a:sym typeface="Arial"/>
              </a:rPr>
              <a:t>Housing affordability is a whole-of-government issue; far-reaching societal and economic impact</a:t>
            </a:r>
            <a:endParaRPr sz="1900" b="0" i="0" u="none" strike="noStrike" cap="none">
              <a:solidFill>
                <a:srgbClr val="000000"/>
              </a:solidFill>
              <a:latin typeface="Arial"/>
              <a:ea typeface="Arial"/>
              <a:cs typeface="Arial"/>
              <a:sym typeface="Arial"/>
            </a:endParaRPr>
          </a:p>
        </p:txBody>
      </p:sp>
      <p:sp>
        <p:nvSpPr>
          <p:cNvPr id="93" name="Google Shape;93;p9"/>
          <p:cNvSpPr txBox="1"/>
          <p:nvPr/>
        </p:nvSpPr>
        <p:spPr>
          <a:xfrm>
            <a:off x="0" y="5319147"/>
            <a:ext cx="10149300" cy="1538853"/>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chemeClr val="dk1"/>
                </a:solidFill>
                <a:latin typeface="Arial"/>
                <a:ea typeface="Arial"/>
                <a:cs typeface="Arial"/>
                <a:sym typeface="Arial"/>
              </a:rPr>
              <a:t>refs, accessed 31-Oct-2022:</a:t>
            </a:r>
            <a:endParaRPr sz="11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r>
              <a:rPr lang="en-US" sz="1100" b="0" i="0" u="none" strike="noStrike" cap="none">
                <a:solidFill>
                  <a:schemeClr val="dk1"/>
                </a:solidFill>
                <a:latin typeface="Arial"/>
                <a:ea typeface="Arial"/>
                <a:cs typeface="Arial"/>
                <a:sym typeface="Arial"/>
              </a:rPr>
              <a:t>10. https://marketurbanism.com/2020/08/05/the-limits-of-the-singapore-housing-model/</a:t>
            </a:r>
            <a:endParaRPr/>
          </a:p>
          <a:p>
            <a:pPr marL="0" marR="0" lvl="0" indent="0" algn="l" rtl="0">
              <a:lnSpc>
                <a:spcPct val="100000"/>
              </a:lnSpc>
              <a:spcBef>
                <a:spcPts val="0"/>
              </a:spcBef>
              <a:spcAft>
                <a:spcPts val="0"/>
              </a:spcAft>
              <a:buNone/>
            </a:pPr>
            <a:r>
              <a:rPr lang="en-US" sz="1100" b="0" i="0" u="none" strike="noStrike" cap="none">
                <a:solidFill>
                  <a:schemeClr val="dk1"/>
                </a:solidFill>
                <a:latin typeface="Arial"/>
                <a:ea typeface="Arial"/>
                <a:cs typeface="Arial"/>
                <a:sym typeface="Arial"/>
              </a:rPr>
              <a:t>11. https://www.bloomberg.com/news/features/2022-06-27/how-much-will-singapore-rents-rise-surging-prices-put-expats-under-pressure</a:t>
            </a:r>
            <a:endParaRPr/>
          </a:p>
          <a:p>
            <a:pPr marL="0" marR="0" lvl="0" indent="0" algn="l" rtl="0">
              <a:lnSpc>
                <a:spcPct val="100000"/>
              </a:lnSpc>
              <a:spcBef>
                <a:spcPts val="0"/>
              </a:spcBef>
              <a:spcAft>
                <a:spcPts val="0"/>
              </a:spcAft>
              <a:buNone/>
            </a:pPr>
            <a:r>
              <a:rPr lang="en-US" sz="1100" b="0" i="0" u="none" strike="noStrike" cap="none">
                <a:solidFill>
                  <a:schemeClr val="dk1"/>
                </a:solidFill>
                <a:latin typeface="Arial"/>
                <a:ea typeface="Arial"/>
                <a:cs typeface="Arial"/>
                <a:sym typeface="Arial"/>
              </a:rPr>
              <a:t>12. https://www.oecd.org/officialdocuments/publicdisplaydocumentpdf/?cote=ECO/WKP(2019)58&amp;docLanguage=En</a:t>
            </a:r>
            <a:endParaRPr/>
          </a:p>
          <a:p>
            <a:pPr marL="0" marR="0" lvl="0" indent="0" algn="l" rtl="0">
              <a:lnSpc>
                <a:spcPct val="100000"/>
              </a:lnSpc>
              <a:spcBef>
                <a:spcPts val="0"/>
              </a:spcBef>
              <a:spcAft>
                <a:spcPts val="0"/>
              </a:spcAft>
              <a:buNone/>
            </a:pPr>
            <a:r>
              <a:rPr lang="en-US" sz="1100" b="0" i="0" u="none" strike="noStrike" cap="none">
                <a:solidFill>
                  <a:schemeClr val="dk1"/>
                </a:solidFill>
                <a:latin typeface="Arial"/>
                <a:ea typeface="Arial"/>
                <a:cs typeface="Arial"/>
                <a:sym typeface="Arial"/>
              </a:rPr>
              <a:t>13. MOF is a major stake holder to address socio-economic inequality. see https://www.mof.gov.sg/news-publications/parliamentary-replies/Government-s-Efforts-to-Address-Socio-Economic-Inequality</a:t>
            </a:r>
            <a:endParaRPr/>
          </a:p>
          <a:p>
            <a:pPr marL="0" marR="0" lvl="0" indent="0" algn="l" rtl="0">
              <a:lnSpc>
                <a:spcPct val="100000"/>
              </a:lnSpc>
              <a:spcBef>
                <a:spcPts val="0"/>
              </a:spcBef>
              <a:spcAft>
                <a:spcPts val="0"/>
              </a:spcAft>
              <a:buNone/>
            </a:pPr>
            <a:r>
              <a:rPr lang="en-US" sz="1100" b="0" i="0" u="none" strike="noStrike" cap="none">
                <a:solidFill>
                  <a:schemeClr val="dk1"/>
                </a:solidFill>
                <a:latin typeface="Arial"/>
                <a:ea typeface="Arial"/>
                <a:cs typeface="Arial"/>
                <a:sym typeface="Arial"/>
              </a:rPr>
              <a:t>14. Chung RY, Chung GK, Gordon D, et alHousing affordability effects on physical and mental health: household survey in a population with the world’s greatest housing affordability stressJ Epidemiol Community Health 2020;74:164-172. accessed from https://jech.bmj.com/content/74/2/164</a:t>
            </a:r>
            <a:endParaRPr sz="1100" b="0" i="0" u="none" strike="noStrike" cap="none">
              <a:solidFill>
                <a:schemeClr val="dk1"/>
              </a:solidFill>
              <a:latin typeface="Arial"/>
              <a:ea typeface="Arial"/>
              <a:cs typeface="Arial"/>
              <a:sym typeface="Arial"/>
            </a:endParaRPr>
          </a:p>
        </p:txBody>
      </p:sp>
      <p:graphicFrame>
        <p:nvGraphicFramePr>
          <p:cNvPr id="94" name="Google Shape;94;p9"/>
          <p:cNvGraphicFramePr/>
          <p:nvPr>
            <p:extLst>
              <p:ext uri="{D42A27DB-BD31-4B8C-83A1-F6EECF244321}">
                <p14:modId xmlns:p14="http://schemas.microsoft.com/office/powerpoint/2010/main" val="2169001767"/>
              </p:ext>
            </p:extLst>
          </p:nvPr>
        </p:nvGraphicFramePr>
        <p:xfrm>
          <a:off x="1439067" y="1604173"/>
          <a:ext cx="8607188" cy="2164130"/>
        </p:xfrm>
        <a:graphic>
          <a:graphicData uri="http://schemas.openxmlformats.org/drawingml/2006/table">
            <a:tbl>
              <a:tblPr firstRow="1" bandRow="1">
                <a:noFill/>
                <a:tableStyleId>{63AEBCD9-8049-4D8C-8994-EB9E4CCF4D99}</a:tableStyleId>
              </a:tblPr>
              <a:tblGrid>
                <a:gridCol w="5947113">
                  <a:extLst>
                    <a:ext uri="{9D8B030D-6E8A-4147-A177-3AD203B41FA5}">
                      <a16:colId xmlns:a16="http://schemas.microsoft.com/office/drawing/2014/main" val="20000"/>
                    </a:ext>
                  </a:extLst>
                </a:gridCol>
                <a:gridCol w="2660075">
                  <a:extLst>
                    <a:ext uri="{9D8B030D-6E8A-4147-A177-3AD203B41FA5}">
                      <a16:colId xmlns:a16="http://schemas.microsoft.com/office/drawing/2014/main" val="20001"/>
                    </a:ext>
                  </a:extLst>
                </a:gridCol>
              </a:tblGrid>
              <a:tr h="134400">
                <a:tc>
                  <a:txBody>
                    <a:bodyPr/>
                    <a:lstStyle/>
                    <a:p>
                      <a:pPr marL="0" marR="0" lvl="0" indent="0" algn="l" rtl="0">
                        <a:lnSpc>
                          <a:spcPct val="100000"/>
                        </a:lnSpc>
                        <a:spcBef>
                          <a:spcPts val="0"/>
                        </a:spcBef>
                        <a:spcAft>
                          <a:spcPts val="0"/>
                        </a:spcAft>
                        <a:buNone/>
                      </a:pPr>
                      <a:r>
                        <a:rPr lang="en-US" sz="1400" u="none" strike="noStrike" cap="none" dirty="0">
                          <a:solidFill>
                            <a:schemeClr val="dk1"/>
                          </a:solidFill>
                        </a:rPr>
                        <a:t>Impact/Issues</a:t>
                      </a:r>
                      <a:endParaRPr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noFill/>
                  </a:tcPr>
                </a:tc>
                <a:tc>
                  <a:txBody>
                    <a:bodyPr/>
                    <a:lstStyle/>
                    <a:p>
                      <a:pPr marL="0" marR="0" lvl="0" indent="0" algn="l" rtl="0">
                        <a:lnSpc>
                          <a:spcPct val="100000"/>
                        </a:lnSpc>
                        <a:spcBef>
                          <a:spcPts val="0"/>
                        </a:spcBef>
                        <a:spcAft>
                          <a:spcPts val="0"/>
                        </a:spcAft>
                        <a:buNone/>
                      </a:pPr>
                      <a:r>
                        <a:rPr lang="en-US" sz="1400" u="none" strike="noStrike" cap="none">
                          <a:solidFill>
                            <a:schemeClr val="dk1"/>
                          </a:solidFill>
                        </a:rPr>
                        <a:t>Ministry concerned</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noFill/>
                  </a:tcPr>
                </a:tc>
                <a:extLst>
                  <a:ext uri="{0D108BD9-81ED-4DB2-BD59-A6C34878D82A}">
                    <a16:rowId xmlns:a16="http://schemas.microsoft.com/office/drawing/2014/main" val="10000"/>
                  </a:ext>
                </a:extLst>
              </a:tr>
              <a:tr h="416650">
                <a:tc>
                  <a:txBody>
                    <a:bodyPr/>
                    <a:lstStyle/>
                    <a:p>
                      <a:pPr marL="0" marR="0" lvl="0" indent="0" algn="l" rtl="0">
                        <a:lnSpc>
                          <a:spcPct val="100000"/>
                        </a:lnSpc>
                        <a:spcBef>
                          <a:spcPts val="0"/>
                        </a:spcBef>
                        <a:spcAft>
                          <a:spcPts val="0"/>
                        </a:spcAft>
                        <a:buNone/>
                      </a:pPr>
                      <a:r>
                        <a:rPr lang="en-US" sz="1400" u="none" strike="noStrike" cap="none">
                          <a:solidFill>
                            <a:schemeClr val="dk1"/>
                          </a:solidFill>
                        </a:rPr>
                        <a:t>Land-use prioritiztation</a:t>
                      </a:r>
                      <a:endParaRPr sz="1400" u="none" strike="noStrike" cap="none">
                        <a:solidFill>
                          <a:schemeClr val="dk1"/>
                        </a:solidFill>
                      </a:endParaRPr>
                    </a:p>
                    <a:p>
                      <a:pPr marL="285750" marR="0" lvl="0" indent="-285750" algn="l" rtl="0">
                        <a:lnSpc>
                          <a:spcPct val="100000"/>
                        </a:lnSpc>
                        <a:spcBef>
                          <a:spcPts val="0"/>
                        </a:spcBef>
                        <a:spcAft>
                          <a:spcPts val="0"/>
                        </a:spcAft>
                        <a:buClr>
                          <a:srgbClr val="000000"/>
                        </a:buClr>
                        <a:buSzPts val="1400"/>
                        <a:buFont typeface="Arial"/>
                        <a:buChar char="•"/>
                      </a:pPr>
                      <a:r>
                        <a:rPr lang="en-US" sz="1400" u="none" strike="noStrike" cap="none">
                          <a:solidFill>
                            <a:schemeClr val="dk1"/>
                          </a:solidFill>
                        </a:rPr>
                        <a:t>eg. Residential vs commercial vs recreational</a:t>
                      </a:r>
                      <a:endParaRPr/>
                    </a:p>
                    <a:p>
                      <a:pPr marL="285750" marR="0" lvl="0" indent="-285750" algn="l" rtl="0">
                        <a:lnSpc>
                          <a:spcPct val="100000"/>
                        </a:lnSpc>
                        <a:spcBef>
                          <a:spcPts val="0"/>
                        </a:spcBef>
                        <a:spcAft>
                          <a:spcPts val="0"/>
                        </a:spcAft>
                        <a:buClr>
                          <a:srgbClr val="000000"/>
                        </a:buClr>
                        <a:buSzPts val="1400"/>
                        <a:buFont typeface="Arial"/>
                        <a:buChar char="•"/>
                      </a:pPr>
                      <a:r>
                        <a:rPr lang="en-US" sz="1400" u="none" strike="noStrike" cap="none">
                          <a:solidFill>
                            <a:schemeClr val="dk1"/>
                          </a:solidFill>
                        </a:rPr>
                        <a:t>supporting infrastructure around housing projects. </a:t>
                      </a:r>
                      <a:endParaRPr/>
                    </a:p>
                    <a:p>
                      <a:pPr marL="285750" marR="0" lvl="0" indent="-285750" algn="l" rtl="0">
                        <a:lnSpc>
                          <a:spcPct val="100000"/>
                        </a:lnSpc>
                        <a:spcBef>
                          <a:spcPts val="0"/>
                        </a:spcBef>
                        <a:spcAft>
                          <a:spcPts val="0"/>
                        </a:spcAft>
                        <a:buClr>
                          <a:srgbClr val="000000"/>
                        </a:buClr>
                        <a:buSzPts val="1400"/>
                        <a:buFont typeface="Arial"/>
                        <a:buChar char="•"/>
                      </a:pPr>
                      <a:r>
                        <a:rPr lang="en-US" sz="1400" u="none" strike="noStrike" cap="none">
                          <a:solidFill>
                            <a:schemeClr val="dk1"/>
                          </a:solidFill>
                        </a:rPr>
                        <a:t>[See ref 10 for an example of limitations of land use in Singapore]</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noFill/>
                  </a:tcPr>
                </a:tc>
                <a:tc>
                  <a:txBody>
                    <a:bodyPr/>
                    <a:lstStyle/>
                    <a:p>
                      <a:pPr marL="0" marR="0" lvl="0" indent="0" algn="l" rtl="0">
                        <a:lnSpc>
                          <a:spcPct val="100000"/>
                        </a:lnSpc>
                        <a:spcBef>
                          <a:spcPts val="0"/>
                        </a:spcBef>
                        <a:spcAft>
                          <a:spcPts val="0"/>
                        </a:spcAft>
                        <a:buNone/>
                      </a:pPr>
                      <a:r>
                        <a:rPr lang="en-US" sz="1400" u="none" strike="noStrike" cap="none">
                          <a:solidFill>
                            <a:schemeClr val="dk1"/>
                          </a:solidFill>
                        </a:rPr>
                        <a:t>MND (URA, HDB)</a:t>
                      </a:r>
                      <a:endParaRPr/>
                    </a:p>
                    <a:p>
                      <a:pPr marL="0" marR="0" lvl="0" indent="0" algn="l" rtl="0">
                        <a:lnSpc>
                          <a:spcPct val="100000"/>
                        </a:lnSpc>
                        <a:spcBef>
                          <a:spcPts val="0"/>
                        </a:spcBef>
                        <a:spcAft>
                          <a:spcPts val="0"/>
                        </a:spcAft>
                        <a:buNone/>
                      </a:pPr>
                      <a:r>
                        <a:rPr lang="en-US" sz="1400" u="none" strike="noStrike" cap="none">
                          <a:solidFill>
                            <a:schemeClr val="dk1"/>
                          </a:solidFill>
                        </a:rPr>
                        <a:t>MTI (EDB)</a:t>
                      </a:r>
                      <a:endParaRPr/>
                    </a:p>
                    <a:p>
                      <a:pPr marL="0" marR="0" lvl="0" indent="0" algn="l" rtl="0">
                        <a:lnSpc>
                          <a:spcPct val="100000"/>
                        </a:lnSpc>
                        <a:spcBef>
                          <a:spcPts val="0"/>
                        </a:spcBef>
                        <a:spcAft>
                          <a:spcPts val="0"/>
                        </a:spcAft>
                        <a:buNone/>
                      </a:pPr>
                      <a:r>
                        <a:rPr lang="en-US" sz="1400" u="none" strike="noStrike" cap="none">
                          <a:solidFill>
                            <a:schemeClr val="dk1"/>
                          </a:solidFill>
                        </a:rPr>
                        <a:t>MinLaw (SLA)</a:t>
                      </a:r>
                      <a:endParaRPr/>
                    </a:p>
                    <a:p>
                      <a:pPr marL="0" marR="0" lvl="0" indent="0" algn="l" rtl="0">
                        <a:lnSpc>
                          <a:spcPct val="100000"/>
                        </a:lnSpc>
                        <a:spcBef>
                          <a:spcPts val="0"/>
                        </a:spcBef>
                        <a:spcAft>
                          <a:spcPts val="0"/>
                        </a:spcAft>
                        <a:buNone/>
                      </a:pPr>
                      <a:r>
                        <a:rPr lang="en-US" sz="1400" u="none" strike="noStrike" cap="none">
                          <a:solidFill>
                            <a:schemeClr val="dk1"/>
                          </a:solidFill>
                        </a:rPr>
                        <a:t>MOT (LTA); </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noFill/>
                  </a:tcPr>
                </a:tc>
                <a:extLst>
                  <a:ext uri="{0D108BD9-81ED-4DB2-BD59-A6C34878D82A}">
                    <a16:rowId xmlns:a16="http://schemas.microsoft.com/office/drawing/2014/main" val="10001"/>
                  </a:ext>
                </a:extLst>
              </a:tr>
              <a:tr h="228475">
                <a:tc>
                  <a:txBody>
                    <a:bodyPr/>
                    <a:lstStyle/>
                    <a:p>
                      <a:pPr marL="0" marR="0" lvl="0" indent="0" algn="l" rtl="0">
                        <a:lnSpc>
                          <a:spcPct val="100000"/>
                        </a:lnSpc>
                        <a:spcBef>
                          <a:spcPts val="0"/>
                        </a:spcBef>
                        <a:spcAft>
                          <a:spcPts val="0"/>
                        </a:spcAft>
                        <a:buNone/>
                      </a:pPr>
                      <a:r>
                        <a:rPr lang="en-US" sz="1400" u="none" strike="noStrike" cap="none">
                          <a:solidFill>
                            <a:schemeClr val="dk1"/>
                          </a:solidFill>
                        </a:rPr>
                        <a:t>Rental Markets and impact on desirability for foreign talents [ref 11]</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noFill/>
                  </a:tcPr>
                </a:tc>
                <a:tc>
                  <a:txBody>
                    <a:bodyPr/>
                    <a:lstStyle/>
                    <a:p>
                      <a:pPr marL="0" marR="0" lvl="0" indent="0" algn="l" rtl="0">
                        <a:lnSpc>
                          <a:spcPct val="100000"/>
                        </a:lnSpc>
                        <a:spcBef>
                          <a:spcPts val="0"/>
                        </a:spcBef>
                        <a:spcAft>
                          <a:spcPts val="0"/>
                        </a:spcAft>
                        <a:buNone/>
                      </a:pPr>
                      <a:r>
                        <a:rPr lang="en-US" sz="1400" u="none" strike="noStrike" cap="none">
                          <a:solidFill>
                            <a:schemeClr val="dk1"/>
                          </a:solidFill>
                        </a:rPr>
                        <a:t>MTI (EDB)</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noFill/>
                  </a:tcPr>
                </a:tc>
                <a:extLst>
                  <a:ext uri="{0D108BD9-81ED-4DB2-BD59-A6C34878D82A}">
                    <a16:rowId xmlns:a16="http://schemas.microsoft.com/office/drawing/2014/main" val="10002"/>
                  </a:ext>
                </a:extLst>
              </a:tr>
              <a:tr h="228475">
                <a:tc>
                  <a:txBody>
                    <a:bodyPr/>
                    <a:lstStyle/>
                    <a:p>
                      <a:pPr marL="0" marR="0" lvl="0" indent="0" algn="l" rtl="0">
                        <a:lnSpc>
                          <a:spcPct val="100000"/>
                        </a:lnSpc>
                        <a:spcBef>
                          <a:spcPts val="0"/>
                        </a:spcBef>
                        <a:spcAft>
                          <a:spcPts val="0"/>
                        </a:spcAft>
                        <a:buNone/>
                      </a:pPr>
                      <a:r>
                        <a:rPr lang="en-US" sz="1400" u="none" strike="noStrike" cap="none">
                          <a:solidFill>
                            <a:schemeClr val="dk1"/>
                          </a:solidFill>
                        </a:rPr>
                        <a:t>Unequal wealth accumulation and its economic and social impact [ref 12]</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noFill/>
                  </a:tcPr>
                </a:tc>
                <a:tc>
                  <a:txBody>
                    <a:bodyPr/>
                    <a:lstStyle/>
                    <a:p>
                      <a:pPr marL="0" marR="0" lvl="0" indent="0" algn="l" rtl="0">
                        <a:lnSpc>
                          <a:spcPct val="100000"/>
                        </a:lnSpc>
                        <a:spcBef>
                          <a:spcPts val="0"/>
                        </a:spcBef>
                        <a:spcAft>
                          <a:spcPts val="0"/>
                        </a:spcAft>
                        <a:buNone/>
                      </a:pPr>
                      <a:r>
                        <a:rPr lang="en-US" sz="1400" u="none" strike="noStrike" cap="none" dirty="0">
                          <a:solidFill>
                            <a:schemeClr val="dk1"/>
                          </a:solidFill>
                        </a:rPr>
                        <a:t>MOF [ref 13]</a:t>
                      </a:r>
                      <a:endParaRPr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noFill/>
                  </a:tcPr>
                </a:tc>
                <a:extLst>
                  <a:ext uri="{0D108BD9-81ED-4DB2-BD59-A6C34878D82A}">
                    <a16:rowId xmlns:a16="http://schemas.microsoft.com/office/drawing/2014/main" val="10003"/>
                  </a:ext>
                </a:extLst>
              </a:tr>
              <a:tr h="228475">
                <a:tc>
                  <a:txBody>
                    <a:bodyPr/>
                    <a:lstStyle/>
                    <a:p>
                      <a:pPr marL="0" marR="0" lvl="0" indent="0" algn="l" rtl="0">
                        <a:lnSpc>
                          <a:spcPct val="100000"/>
                        </a:lnSpc>
                        <a:spcBef>
                          <a:spcPts val="0"/>
                        </a:spcBef>
                        <a:spcAft>
                          <a:spcPts val="0"/>
                        </a:spcAft>
                        <a:buNone/>
                      </a:pPr>
                      <a:r>
                        <a:rPr lang="en-US" sz="1400" u="none" strike="noStrike" cap="none">
                          <a:solidFill>
                            <a:schemeClr val="dk1"/>
                          </a:solidFill>
                        </a:rPr>
                        <a:t>Housing affordability affects physical and mental health [ref 14]</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noFill/>
                  </a:tcPr>
                </a:tc>
                <a:tc>
                  <a:txBody>
                    <a:bodyPr/>
                    <a:lstStyle/>
                    <a:p>
                      <a:pPr marL="0" marR="0" lvl="0" indent="0" algn="l" rtl="0">
                        <a:lnSpc>
                          <a:spcPct val="100000"/>
                        </a:lnSpc>
                        <a:spcBef>
                          <a:spcPts val="0"/>
                        </a:spcBef>
                        <a:spcAft>
                          <a:spcPts val="0"/>
                        </a:spcAft>
                        <a:buNone/>
                      </a:pPr>
                      <a:r>
                        <a:rPr lang="en-US" sz="1400" u="none" strike="noStrike" cap="none" dirty="0">
                          <a:solidFill>
                            <a:schemeClr val="dk1"/>
                          </a:solidFill>
                        </a:rPr>
                        <a:t>MOH </a:t>
                      </a:r>
                      <a:endParaRPr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noFill/>
                  </a:tcPr>
                </a:tc>
                <a:extLst>
                  <a:ext uri="{0D108BD9-81ED-4DB2-BD59-A6C34878D82A}">
                    <a16:rowId xmlns:a16="http://schemas.microsoft.com/office/drawing/2014/main" val="10004"/>
                  </a:ext>
                </a:extLst>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2360</Words>
  <Application>Microsoft Macintosh PowerPoint</Application>
  <PresentationFormat>Widescreen</PresentationFormat>
  <Paragraphs>234</Paragraphs>
  <Slides>23</Slides>
  <Notes>23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Roboto</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Russ Li</dc:creator>
  <cp:lastModifiedBy>Russ Li</cp:lastModifiedBy>
  <cp:revision>1</cp:revision>
  <dcterms:created xsi:type="dcterms:W3CDTF">2022-11-11T08:23:11Z</dcterms:created>
  <dcterms:modified xsi:type="dcterms:W3CDTF">2022-11-18T14:48:41Z</dcterms:modified>
</cp:coreProperties>
</file>