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59" r:id="rId6"/>
    <p:sldId id="260" r:id="rId7"/>
    <p:sldId id="271" r:id="rId8"/>
    <p:sldId id="261" r:id="rId9"/>
    <p:sldId id="262" r:id="rId10"/>
    <p:sldId id="272" r:id="rId11"/>
    <p:sldId id="263" r:id="rId12"/>
    <p:sldId id="265" r:id="rId13"/>
    <p:sldId id="266" r:id="rId14"/>
    <p:sldId id="267" r:id="rId15"/>
    <p:sldId id="268" r:id="rId16"/>
    <p:sldId id="269"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264"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71CF518-54D6-4955-9DE9-F0F2F3F197B0}"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A7741-3B49-4BAA-86C9-15B922279FE8}" type="slidenum">
              <a:rPr lang="en-US" smtClean="0"/>
              <a:t>‹#›</a:t>
            </a:fld>
            <a:endParaRPr lang="en-US"/>
          </a:p>
        </p:txBody>
      </p:sp>
    </p:spTree>
    <p:extLst>
      <p:ext uri="{BB962C8B-B14F-4D97-AF65-F5344CB8AC3E}">
        <p14:creationId xmlns:p14="http://schemas.microsoft.com/office/powerpoint/2010/main" val="657957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1CF518-54D6-4955-9DE9-F0F2F3F197B0}"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A7741-3B49-4BAA-86C9-15B922279FE8}" type="slidenum">
              <a:rPr lang="en-US" smtClean="0"/>
              <a:t>‹#›</a:t>
            </a:fld>
            <a:endParaRPr lang="en-US"/>
          </a:p>
        </p:txBody>
      </p:sp>
    </p:spTree>
    <p:extLst>
      <p:ext uri="{BB962C8B-B14F-4D97-AF65-F5344CB8AC3E}">
        <p14:creationId xmlns:p14="http://schemas.microsoft.com/office/powerpoint/2010/main" val="2952928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1CF518-54D6-4955-9DE9-F0F2F3F197B0}"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A7741-3B49-4BAA-86C9-15B922279FE8}" type="slidenum">
              <a:rPr lang="en-US" smtClean="0"/>
              <a:t>‹#›</a:t>
            </a:fld>
            <a:endParaRPr lang="en-US"/>
          </a:p>
        </p:txBody>
      </p:sp>
    </p:spTree>
    <p:extLst>
      <p:ext uri="{BB962C8B-B14F-4D97-AF65-F5344CB8AC3E}">
        <p14:creationId xmlns:p14="http://schemas.microsoft.com/office/powerpoint/2010/main" val="151758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1CF518-54D6-4955-9DE9-F0F2F3F197B0}"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A7741-3B49-4BAA-86C9-15B922279FE8}" type="slidenum">
              <a:rPr lang="en-US" smtClean="0"/>
              <a:t>‹#›</a:t>
            </a:fld>
            <a:endParaRPr lang="en-US"/>
          </a:p>
        </p:txBody>
      </p:sp>
    </p:spTree>
    <p:extLst>
      <p:ext uri="{BB962C8B-B14F-4D97-AF65-F5344CB8AC3E}">
        <p14:creationId xmlns:p14="http://schemas.microsoft.com/office/powerpoint/2010/main" val="4159181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1CF518-54D6-4955-9DE9-F0F2F3F197B0}"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A7741-3B49-4BAA-86C9-15B922279FE8}" type="slidenum">
              <a:rPr lang="en-US" smtClean="0"/>
              <a:t>‹#›</a:t>
            </a:fld>
            <a:endParaRPr lang="en-US"/>
          </a:p>
        </p:txBody>
      </p:sp>
    </p:spTree>
    <p:extLst>
      <p:ext uri="{BB962C8B-B14F-4D97-AF65-F5344CB8AC3E}">
        <p14:creationId xmlns:p14="http://schemas.microsoft.com/office/powerpoint/2010/main" val="1349322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1CF518-54D6-4955-9DE9-F0F2F3F197B0}"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A7741-3B49-4BAA-86C9-15B922279FE8}" type="slidenum">
              <a:rPr lang="en-US" smtClean="0"/>
              <a:t>‹#›</a:t>
            </a:fld>
            <a:endParaRPr lang="en-US"/>
          </a:p>
        </p:txBody>
      </p:sp>
    </p:spTree>
    <p:extLst>
      <p:ext uri="{BB962C8B-B14F-4D97-AF65-F5344CB8AC3E}">
        <p14:creationId xmlns:p14="http://schemas.microsoft.com/office/powerpoint/2010/main" val="33692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1CF518-54D6-4955-9DE9-F0F2F3F197B0}" type="datetimeFigureOut">
              <a:rPr lang="en-US" smtClean="0"/>
              <a:t>4/18/2025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9A7741-3B49-4BAA-86C9-15B922279FE8}" type="slidenum">
              <a:rPr lang="en-US" smtClean="0"/>
              <a:t>‹#›</a:t>
            </a:fld>
            <a:endParaRPr lang="en-US"/>
          </a:p>
        </p:txBody>
      </p:sp>
    </p:spTree>
    <p:extLst>
      <p:ext uri="{BB962C8B-B14F-4D97-AF65-F5344CB8AC3E}">
        <p14:creationId xmlns:p14="http://schemas.microsoft.com/office/powerpoint/2010/main" val="69047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1CF518-54D6-4955-9DE9-F0F2F3F197B0}" type="datetimeFigureOut">
              <a:rPr lang="en-US" smtClean="0"/>
              <a:t>4/18/2025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9A7741-3B49-4BAA-86C9-15B922279FE8}" type="slidenum">
              <a:rPr lang="en-US" smtClean="0"/>
              <a:t>‹#›</a:t>
            </a:fld>
            <a:endParaRPr lang="en-US"/>
          </a:p>
        </p:txBody>
      </p:sp>
    </p:spTree>
    <p:extLst>
      <p:ext uri="{BB962C8B-B14F-4D97-AF65-F5344CB8AC3E}">
        <p14:creationId xmlns:p14="http://schemas.microsoft.com/office/powerpoint/2010/main" val="2245547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CF518-54D6-4955-9DE9-F0F2F3F197B0}" type="datetimeFigureOut">
              <a:rPr lang="en-US" smtClean="0"/>
              <a:t>4/18/2025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9A7741-3B49-4BAA-86C9-15B922279FE8}" type="slidenum">
              <a:rPr lang="en-US" smtClean="0"/>
              <a:t>‹#›</a:t>
            </a:fld>
            <a:endParaRPr lang="en-US"/>
          </a:p>
        </p:txBody>
      </p:sp>
    </p:spTree>
    <p:extLst>
      <p:ext uri="{BB962C8B-B14F-4D97-AF65-F5344CB8AC3E}">
        <p14:creationId xmlns:p14="http://schemas.microsoft.com/office/powerpoint/2010/main" val="195495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1CF518-54D6-4955-9DE9-F0F2F3F197B0}"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A7741-3B49-4BAA-86C9-15B922279FE8}" type="slidenum">
              <a:rPr lang="en-US" smtClean="0"/>
              <a:t>‹#›</a:t>
            </a:fld>
            <a:endParaRPr lang="en-US"/>
          </a:p>
        </p:txBody>
      </p:sp>
    </p:spTree>
    <p:extLst>
      <p:ext uri="{BB962C8B-B14F-4D97-AF65-F5344CB8AC3E}">
        <p14:creationId xmlns:p14="http://schemas.microsoft.com/office/powerpoint/2010/main" val="3101337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1CF518-54D6-4955-9DE9-F0F2F3F197B0}"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A7741-3B49-4BAA-86C9-15B922279FE8}" type="slidenum">
              <a:rPr lang="en-US" smtClean="0"/>
              <a:t>‹#›</a:t>
            </a:fld>
            <a:endParaRPr lang="en-US"/>
          </a:p>
        </p:txBody>
      </p:sp>
    </p:spTree>
    <p:extLst>
      <p:ext uri="{BB962C8B-B14F-4D97-AF65-F5344CB8AC3E}">
        <p14:creationId xmlns:p14="http://schemas.microsoft.com/office/powerpoint/2010/main" val="195359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1CF518-54D6-4955-9DE9-F0F2F3F197B0}" type="datetimeFigureOut">
              <a:rPr lang="en-US" smtClean="0"/>
              <a:t>4/18/2025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A7741-3B49-4BAA-86C9-15B922279FE8}" type="slidenum">
              <a:rPr lang="en-US" smtClean="0"/>
              <a:t>‹#›</a:t>
            </a:fld>
            <a:endParaRPr lang="en-US"/>
          </a:p>
        </p:txBody>
      </p:sp>
    </p:spTree>
    <p:extLst>
      <p:ext uri="{BB962C8B-B14F-4D97-AF65-F5344CB8AC3E}">
        <p14:creationId xmlns:p14="http://schemas.microsoft.com/office/powerpoint/2010/main" val="4210409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vscode-file://vscode-app/d:/pc/Microsoft%20VS%20Code/resources/app/out/vs/code/electron-sandbox/workbench/workbench.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npmjs.com/package/socket.io-client" TargetMode="External"/><Relationship Id="rId3" Type="http://schemas.openxmlformats.org/officeDocument/2006/relationships/hyperlink" Target="https://www.npmjs.com/package/lucide-react" TargetMode="External"/><Relationship Id="rId7" Type="http://schemas.openxmlformats.org/officeDocument/2006/relationships/hyperlink" Target="https://www.npmjs.com/package/react-router-dom" TargetMode="External"/><Relationship Id="rId2" Type="http://schemas.openxmlformats.org/officeDocument/2006/relationships/hyperlink" Target="https://www.npmjs.com/package/axios" TargetMode="External"/><Relationship Id="rId1" Type="http://schemas.openxmlformats.org/officeDocument/2006/relationships/slideLayout" Target="../slideLayouts/slideLayout2.xml"/><Relationship Id="rId6" Type="http://schemas.openxmlformats.org/officeDocument/2006/relationships/hyperlink" Target="https://www.npmjs.com/package/react-hot-toast" TargetMode="External"/><Relationship Id="rId5" Type="http://schemas.openxmlformats.org/officeDocument/2006/relationships/hyperlink" Target="https://www.npmjs.com/package/react-dom" TargetMode="External"/><Relationship Id="rId4" Type="http://schemas.openxmlformats.org/officeDocument/2006/relationships/hyperlink" Target="https://www.npmjs.com/package/react" TargetMode="External"/><Relationship Id="rId9" Type="http://schemas.openxmlformats.org/officeDocument/2006/relationships/hyperlink" Target="https://www.npmjs.com/package/zustand"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npmjs.com/package/eslint" TargetMode="External"/><Relationship Id="rId13" Type="http://schemas.openxmlformats.org/officeDocument/2006/relationships/hyperlink" Target="https://www.npmjs.com/package/postcss" TargetMode="External"/><Relationship Id="rId3" Type="http://schemas.openxmlformats.org/officeDocument/2006/relationships/hyperlink" Target="https://www.npmjs.com/package/@types/react" TargetMode="External"/><Relationship Id="rId7" Type="http://schemas.openxmlformats.org/officeDocument/2006/relationships/hyperlink" Target="https://www.npmjs.com/package/daisyui" TargetMode="External"/><Relationship Id="rId12" Type="http://schemas.openxmlformats.org/officeDocument/2006/relationships/hyperlink" Target="https://www.npmjs.com/package/globals" TargetMode="External"/><Relationship Id="rId2" Type="http://schemas.openxmlformats.org/officeDocument/2006/relationships/hyperlink" Target="https://www.npmjs.com/package/@eslint/js" TargetMode="External"/><Relationship Id="rId1" Type="http://schemas.openxmlformats.org/officeDocument/2006/relationships/slideLayout" Target="../slideLayouts/slideLayout2.xml"/><Relationship Id="rId6" Type="http://schemas.openxmlformats.org/officeDocument/2006/relationships/hyperlink" Target="https://www.npmjs.com/package/autoprefixer" TargetMode="External"/><Relationship Id="rId11" Type="http://schemas.openxmlformats.org/officeDocument/2006/relationships/hyperlink" Target="https://www.npmjs.com/package/eslint-plugin-react-refresh" TargetMode="External"/><Relationship Id="rId5" Type="http://schemas.openxmlformats.org/officeDocument/2006/relationships/hyperlink" Target="https://www.npmjs.com/package/@vitejs/plugin-react" TargetMode="External"/><Relationship Id="rId15" Type="http://schemas.openxmlformats.org/officeDocument/2006/relationships/hyperlink" Target="https://www.npmjs.com/package/vite" TargetMode="External"/><Relationship Id="rId10" Type="http://schemas.openxmlformats.org/officeDocument/2006/relationships/hyperlink" Target="https://www.npmjs.com/package/eslint-plugin-react-hooks" TargetMode="External"/><Relationship Id="rId4" Type="http://schemas.openxmlformats.org/officeDocument/2006/relationships/hyperlink" Target="https://www.npmjs.com/package/@types/react-dom" TargetMode="External"/><Relationship Id="rId9" Type="http://schemas.openxmlformats.org/officeDocument/2006/relationships/hyperlink" Target="https://www.npmjs.com/package/eslint-plugin-react" TargetMode="External"/><Relationship Id="rId14" Type="http://schemas.openxmlformats.org/officeDocument/2006/relationships/hyperlink" Target="https://www.npmjs.com/package/tailwindcs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vscode-file://vscode-app/d:/pc/Microsoft%20VS%20Code/resources/app/out/vs/code/electron-sandbox/workbench/workbench.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68362"/>
            <a:ext cx="9144000" cy="2387600"/>
          </a:xfrm>
        </p:spPr>
        <p:txBody>
          <a:bodyPr>
            <a:normAutofit/>
          </a:bodyPr>
          <a:lstStyle/>
          <a:p>
            <a:r>
              <a:rPr lang="en-US" sz="4800" dirty="0">
                <a:latin typeface="Times New Roman" panose="02020603050405020304" pitchFamily="18" charset="0"/>
                <a:cs typeface="Times New Roman" panose="02020603050405020304" pitchFamily="18" charset="0"/>
              </a:rPr>
              <a:t>CHATTY - CHAT APPLICATION</a:t>
            </a:r>
          </a:p>
        </p:txBody>
      </p:sp>
      <p:sp>
        <p:nvSpPr>
          <p:cNvPr id="3" name="Subtitle 2"/>
          <p:cNvSpPr>
            <a:spLocks noGrp="1"/>
          </p:cNvSpPr>
          <p:nvPr>
            <p:ph type="subTitle" idx="1"/>
          </p:nvPr>
        </p:nvSpPr>
        <p:spPr/>
        <p:txBody>
          <a:bodyPr>
            <a:normAutofit/>
          </a:bodyPr>
          <a:lstStyle/>
          <a:p>
            <a:r>
              <a:rPr lang="en-US" sz="1800" dirty="0">
                <a:latin typeface="Times New Roman" panose="02020603050405020304" pitchFamily="18" charset="0"/>
                <a:cs typeface="Times New Roman" panose="02020603050405020304" pitchFamily="18" charset="0"/>
              </a:rPr>
              <a:t>JAYESH JHAWAR</a:t>
            </a:r>
          </a:p>
          <a:p>
            <a:r>
              <a:rPr lang="en-US" sz="1800" dirty="0">
                <a:latin typeface="Times New Roman" panose="02020603050405020304" pitchFamily="18" charset="0"/>
                <a:cs typeface="Times New Roman" panose="02020603050405020304" pitchFamily="18" charset="0"/>
              </a:rPr>
              <a:t>1032212570</a:t>
            </a:r>
          </a:p>
          <a:p>
            <a:r>
              <a:rPr lang="en-US" sz="1800" dirty="0">
                <a:latin typeface="Times New Roman" panose="02020603050405020304" pitchFamily="18" charset="0"/>
                <a:cs typeface="Times New Roman" panose="02020603050405020304" pitchFamily="18" charset="0"/>
              </a:rPr>
              <a:t>Course Name: Full Stack Development </a:t>
            </a:r>
          </a:p>
          <a:p>
            <a:r>
              <a:rPr lang="en-US" sz="1800" dirty="0">
                <a:latin typeface="Times New Roman" panose="02020603050405020304" pitchFamily="18" charset="0"/>
                <a:cs typeface="Times New Roman" panose="02020603050405020304" pitchFamily="18" charset="0"/>
              </a:rPr>
              <a:t>Course Teacher: Dr. Alka Barhatte</a:t>
            </a:r>
          </a:p>
        </p:txBody>
      </p:sp>
    </p:spTree>
    <p:extLst>
      <p:ext uri="{BB962C8B-B14F-4D97-AF65-F5344CB8AC3E}">
        <p14:creationId xmlns:p14="http://schemas.microsoft.com/office/powerpoint/2010/main" val="1827125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3AA93-98FA-057C-D3BA-192BDF82DD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47EF68-67AF-1998-BC3A-C3FD4E92EFBC}"/>
              </a:ext>
            </a:extLst>
          </p:cNvPr>
          <p:cNvSpPr>
            <a:spLocks noGrp="1"/>
          </p:cNvSpPr>
          <p:nvPr>
            <p:ph type="title"/>
          </p:nvPr>
        </p:nvSpPr>
        <p:spPr/>
        <p:txBody>
          <a:bodyPr/>
          <a:lstStyle/>
          <a:p>
            <a:r>
              <a:rPr lang="en-US" b="1" dirty="0"/>
              <a:t>Database Design – Messages</a:t>
            </a:r>
            <a:endParaRPr lang="en-US" dirty="0"/>
          </a:p>
        </p:txBody>
      </p:sp>
      <p:sp>
        <p:nvSpPr>
          <p:cNvPr id="3" name="Content Placeholder 2">
            <a:extLst>
              <a:ext uri="{FF2B5EF4-FFF2-40B4-BE49-F238E27FC236}">
                <a16:creationId xmlns:a16="http://schemas.microsoft.com/office/drawing/2014/main" id="{BE11E412-F25D-FEE7-D49C-956D19312B2B}"/>
              </a:ext>
            </a:extLst>
          </p:cNvPr>
          <p:cNvSpPr>
            <a:spLocks noGrp="1"/>
          </p:cNvSpPr>
          <p:nvPr>
            <p:ph idx="1"/>
          </p:nvPr>
        </p:nvSpPr>
        <p:spPr/>
        <p:txBody>
          <a:bodyPr/>
          <a:lstStyle/>
          <a:p>
            <a:endParaRPr lang="en-US" dirty="0"/>
          </a:p>
          <a:p>
            <a:endParaRPr lang="en-US" dirty="0"/>
          </a:p>
        </p:txBody>
      </p:sp>
      <p:graphicFrame>
        <p:nvGraphicFramePr>
          <p:cNvPr id="5" name="Table 4">
            <a:extLst>
              <a:ext uri="{FF2B5EF4-FFF2-40B4-BE49-F238E27FC236}">
                <a16:creationId xmlns:a16="http://schemas.microsoft.com/office/drawing/2014/main" id="{85948101-ADF2-8CD7-D33E-3404993DAE21}"/>
              </a:ext>
            </a:extLst>
          </p:cNvPr>
          <p:cNvGraphicFramePr>
            <a:graphicFrameLocks noGrp="1"/>
          </p:cNvGraphicFramePr>
          <p:nvPr>
            <p:extLst>
              <p:ext uri="{D42A27DB-BD31-4B8C-83A1-F6EECF244321}">
                <p14:modId xmlns:p14="http://schemas.microsoft.com/office/powerpoint/2010/main" val="2235397067"/>
              </p:ext>
            </p:extLst>
          </p:nvPr>
        </p:nvGraphicFramePr>
        <p:xfrm>
          <a:off x="998220" y="1672273"/>
          <a:ext cx="6309360" cy="4351336"/>
        </p:xfrm>
        <a:graphic>
          <a:graphicData uri="http://schemas.openxmlformats.org/drawingml/2006/table">
            <a:tbl>
              <a:tblPr/>
              <a:tblGrid>
                <a:gridCol w="2103120">
                  <a:extLst>
                    <a:ext uri="{9D8B030D-6E8A-4147-A177-3AD203B41FA5}">
                      <a16:colId xmlns:a16="http://schemas.microsoft.com/office/drawing/2014/main" val="1368342172"/>
                    </a:ext>
                  </a:extLst>
                </a:gridCol>
                <a:gridCol w="2103120">
                  <a:extLst>
                    <a:ext uri="{9D8B030D-6E8A-4147-A177-3AD203B41FA5}">
                      <a16:colId xmlns:a16="http://schemas.microsoft.com/office/drawing/2014/main" val="1980911293"/>
                    </a:ext>
                  </a:extLst>
                </a:gridCol>
                <a:gridCol w="2103120">
                  <a:extLst>
                    <a:ext uri="{9D8B030D-6E8A-4147-A177-3AD203B41FA5}">
                      <a16:colId xmlns:a16="http://schemas.microsoft.com/office/drawing/2014/main" val="2648862317"/>
                    </a:ext>
                  </a:extLst>
                </a:gridCol>
              </a:tblGrid>
              <a:tr h="320296">
                <a:tc>
                  <a:txBody>
                    <a:bodyPr/>
                    <a:lstStyle/>
                    <a:p>
                      <a:r>
                        <a:rPr lang="en-IN" sz="900" dirty="0">
                          <a:effectLst/>
                        </a:rPr>
                        <a:t>Field</a:t>
                      </a:r>
                    </a:p>
                  </a:txBody>
                  <a:tcPr marL="29295" marR="29295" marT="19530" marB="19530" anchor="ctr">
                    <a:lnL>
                      <a:noFill/>
                    </a:lnL>
                    <a:lnR>
                      <a:noFill/>
                    </a:lnR>
                    <a:lnT>
                      <a:noFill/>
                    </a:lnT>
                    <a:lnB>
                      <a:noFill/>
                    </a:lnB>
                    <a:solidFill>
                      <a:schemeClr val="bg1">
                        <a:lumMod val="85000"/>
                      </a:schemeClr>
                    </a:solidFill>
                  </a:tcPr>
                </a:tc>
                <a:tc>
                  <a:txBody>
                    <a:bodyPr/>
                    <a:lstStyle/>
                    <a:p>
                      <a:r>
                        <a:rPr lang="en-IN" sz="900">
                          <a:effectLst/>
                        </a:rPr>
                        <a:t>Type</a:t>
                      </a:r>
                    </a:p>
                  </a:txBody>
                  <a:tcPr marL="29295" marR="29295" marT="19530" marB="19530" anchor="ctr">
                    <a:lnL>
                      <a:noFill/>
                    </a:lnL>
                    <a:lnR>
                      <a:noFill/>
                    </a:lnR>
                    <a:lnT>
                      <a:noFill/>
                    </a:lnT>
                    <a:lnB>
                      <a:noFill/>
                    </a:lnB>
                    <a:solidFill>
                      <a:schemeClr val="bg1">
                        <a:lumMod val="85000"/>
                      </a:schemeClr>
                    </a:solidFill>
                  </a:tcPr>
                </a:tc>
                <a:tc>
                  <a:txBody>
                    <a:bodyPr/>
                    <a:lstStyle/>
                    <a:p>
                      <a:r>
                        <a:rPr lang="en-IN" sz="900">
                          <a:effectLst/>
                        </a:rPr>
                        <a:t>Description</a:t>
                      </a:r>
                    </a:p>
                  </a:txBody>
                  <a:tcPr marL="29295" marR="29295" marT="19530" marB="19530" anchor="ctr">
                    <a:lnL>
                      <a:noFill/>
                    </a:lnL>
                    <a:lnR>
                      <a:noFill/>
                    </a:lnR>
                    <a:lnT>
                      <a:noFill/>
                    </a:lnT>
                    <a:lnB>
                      <a:noFill/>
                    </a:lnB>
                    <a:solidFill>
                      <a:schemeClr val="bg1">
                        <a:lumMod val="85000"/>
                      </a:schemeClr>
                    </a:solidFill>
                  </a:tcPr>
                </a:tc>
                <a:extLst>
                  <a:ext uri="{0D108BD9-81ED-4DB2-BD59-A6C34878D82A}">
                    <a16:rowId xmlns:a16="http://schemas.microsoft.com/office/drawing/2014/main" val="556667929"/>
                  </a:ext>
                </a:extLst>
              </a:tr>
              <a:tr h="601531">
                <a:tc>
                  <a:txBody>
                    <a:bodyPr/>
                    <a:lstStyle/>
                    <a:p>
                      <a:r>
                        <a:rPr lang="en-IN" sz="900" b="0" i="0" u="none" strike="noStrike" dirty="0">
                          <a:effectLst/>
                          <a:latin typeface="codicon"/>
                          <a:hlinkClick r:id="rId2"/>
                        </a:rPr>
                        <a:t>_id</a:t>
                      </a:r>
                      <a:endParaRPr lang="en-IN" sz="900" dirty="0">
                        <a:effectLst/>
                      </a:endParaRPr>
                    </a:p>
                  </a:txBody>
                  <a:tcPr marL="29295" marR="29295" marT="19530" marB="19530" anchor="ctr">
                    <a:lnL>
                      <a:noFill/>
                    </a:lnL>
                    <a:lnR>
                      <a:noFill/>
                    </a:lnR>
                    <a:lnT>
                      <a:noFill/>
                    </a:lnT>
                    <a:lnB>
                      <a:noFill/>
                    </a:lnB>
                    <a:solidFill>
                      <a:schemeClr val="bg1">
                        <a:lumMod val="85000"/>
                      </a:schemeClr>
                    </a:solidFill>
                  </a:tcPr>
                </a:tc>
                <a:tc>
                  <a:txBody>
                    <a:bodyPr/>
                    <a:lstStyle/>
                    <a:p>
                      <a:r>
                        <a:rPr lang="en-IN" sz="900" dirty="0" err="1">
                          <a:effectLst/>
                        </a:rPr>
                        <a:t>ObjectId</a:t>
                      </a:r>
                      <a:endParaRPr lang="en-IN" sz="900" dirty="0">
                        <a:effectLst/>
                      </a:endParaRPr>
                    </a:p>
                  </a:txBody>
                  <a:tcPr marL="29295" marR="29295" marT="19530" marB="19530" anchor="ctr">
                    <a:lnL>
                      <a:noFill/>
                    </a:lnL>
                    <a:lnR>
                      <a:noFill/>
                    </a:lnR>
                    <a:lnT>
                      <a:noFill/>
                    </a:lnT>
                    <a:lnB>
                      <a:noFill/>
                    </a:lnB>
                    <a:solidFill>
                      <a:schemeClr val="bg1">
                        <a:lumMod val="85000"/>
                      </a:schemeClr>
                    </a:solidFill>
                  </a:tcPr>
                </a:tc>
                <a:tc>
                  <a:txBody>
                    <a:bodyPr/>
                    <a:lstStyle/>
                    <a:p>
                      <a:r>
                        <a:rPr lang="en-US" sz="900">
                          <a:effectLst/>
                        </a:rPr>
                        <a:t>Unique identifier for the message</a:t>
                      </a:r>
                    </a:p>
                  </a:txBody>
                  <a:tcPr marL="29295" marR="29295" marT="19530" marB="19530" anchor="ctr">
                    <a:lnL>
                      <a:noFill/>
                    </a:lnL>
                    <a:lnR>
                      <a:noFill/>
                    </a:lnR>
                    <a:lnT>
                      <a:noFill/>
                    </a:lnT>
                    <a:lnB>
                      <a:noFill/>
                    </a:lnB>
                    <a:solidFill>
                      <a:schemeClr val="bg1">
                        <a:lumMod val="85000"/>
                      </a:schemeClr>
                    </a:solidFill>
                  </a:tcPr>
                </a:tc>
                <a:extLst>
                  <a:ext uri="{0D108BD9-81ED-4DB2-BD59-A6C34878D82A}">
                    <a16:rowId xmlns:a16="http://schemas.microsoft.com/office/drawing/2014/main" val="4169783385"/>
                  </a:ext>
                </a:extLst>
              </a:tr>
              <a:tr h="601531">
                <a:tc>
                  <a:txBody>
                    <a:bodyPr/>
                    <a:lstStyle/>
                    <a:p>
                      <a:r>
                        <a:rPr lang="en-IN" sz="900" b="0" i="0" u="none" strike="noStrike">
                          <a:effectLst/>
                          <a:latin typeface="codicon"/>
                          <a:hlinkClick r:id="rId2"/>
                        </a:rPr>
                        <a:t>senderId</a:t>
                      </a:r>
                      <a:endParaRPr lang="en-IN" sz="900">
                        <a:effectLst/>
                      </a:endParaRPr>
                    </a:p>
                  </a:txBody>
                  <a:tcPr marL="29295" marR="29295" marT="19530" marB="19530" anchor="ctr">
                    <a:lnL>
                      <a:noFill/>
                    </a:lnL>
                    <a:lnR>
                      <a:noFill/>
                    </a:lnR>
                    <a:lnT>
                      <a:noFill/>
                    </a:lnT>
                    <a:lnB>
                      <a:noFill/>
                    </a:lnB>
                    <a:solidFill>
                      <a:schemeClr val="bg1">
                        <a:lumMod val="85000"/>
                      </a:schemeClr>
                    </a:solidFill>
                  </a:tcPr>
                </a:tc>
                <a:tc>
                  <a:txBody>
                    <a:bodyPr/>
                    <a:lstStyle/>
                    <a:p>
                      <a:r>
                        <a:rPr lang="en-IN" sz="900" dirty="0" err="1">
                          <a:effectLst/>
                        </a:rPr>
                        <a:t>ObjectId</a:t>
                      </a:r>
                      <a:endParaRPr lang="en-IN" sz="900" dirty="0">
                        <a:effectLst/>
                      </a:endParaRPr>
                    </a:p>
                  </a:txBody>
                  <a:tcPr marL="29295" marR="29295" marT="19530" marB="19530" anchor="ctr">
                    <a:lnL>
                      <a:noFill/>
                    </a:lnL>
                    <a:lnR>
                      <a:noFill/>
                    </a:lnR>
                    <a:lnT>
                      <a:noFill/>
                    </a:lnT>
                    <a:lnB>
                      <a:noFill/>
                    </a:lnB>
                    <a:solidFill>
                      <a:schemeClr val="bg1">
                        <a:lumMod val="85000"/>
                      </a:schemeClr>
                    </a:solidFill>
                  </a:tcPr>
                </a:tc>
                <a:tc>
                  <a:txBody>
                    <a:bodyPr/>
                    <a:lstStyle/>
                    <a:p>
                      <a:r>
                        <a:rPr lang="en-US" sz="900">
                          <a:effectLst/>
                        </a:rPr>
                        <a:t>Reference to the sender's user ID</a:t>
                      </a:r>
                    </a:p>
                  </a:txBody>
                  <a:tcPr marL="29295" marR="29295" marT="19530" marB="19530" anchor="ctr">
                    <a:lnL>
                      <a:noFill/>
                    </a:lnL>
                    <a:lnR>
                      <a:noFill/>
                    </a:lnR>
                    <a:lnT>
                      <a:noFill/>
                    </a:lnT>
                    <a:lnB>
                      <a:noFill/>
                    </a:lnB>
                    <a:solidFill>
                      <a:schemeClr val="bg1">
                        <a:lumMod val="85000"/>
                      </a:schemeClr>
                    </a:solidFill>
                  </a:tcPr>
                </a:tc>
                <a:extLst>
                  <a:ext uri="{0D108BD9-81ED-4DB2-BD59-A6C34878D82A}">
                    <a16:rowId xmlns:a16="http://schemas.microsoft.com/office/drawing/2014/main" val="3748001432"/>
                  </a:ext>
                </a:extLst>
              </a:tr>
              <a:tr h="601531">
                <a:tc>
                  <a:txBody>
                    <a:bodyPr/>
                    <a:lstStyle/>
                    <a:p>
                      <a:r>
                        <a:rPr lang="en-IN" sz="900" b="0" i="0" u="none" strike="noStrike">
                          <a:effectLst/>
                          <a:latin typeface="codicon"/>
                          <a:hlinkClick r:id="rId2"/>
                        </a:rPr>
                        <a:t>receiverId</a:t>
                      </a:r>
                      <a:endParaRPr lang="en-IN" sz="900">
                        <a:effectLst/>
                      </a:endParaRPr>
                    </a:p>
                  </a:txBody>
                  <a:tcPr marL="29295" marR="29295" marT="19530" marB="19530" anchor="ctr">
                    <a:lnL>
                      <a:noFill/>
                    </a:lnL>
                    <a:lnR>
                      <a:noFill/>
                    </a:lnR>
                    <a:lnT>
                      <a:noFill/>
                    </a:lnT>
                    <a:lnB>
                      <a:noFill/>
                    </a:lnB>
                    <a:solidFill>
                      <a:schemeClr val="bg1">
                        <a:lumMod val="85000"/>
                      </a:schemeClr>
                    </a:solidFill>
                  </a:tcPr>
                </a:tc>
                <a:tc>
                  <a:txBody>
                    <a:bodyPr/>
                    <a:lstStyle/>
                    <a:p>
                      <a:r>
                        <a:rPr lang="en-IN" sz="900" dirty="0" err="1">
                          <a:effectLst/>
                        </a:rPr>
                        <a:t>ObjectId</a:t>
                      </a:r>
                      <a:endParaRPr lang="en-IN" sz="900" dirty="0">
                        <a:effectLst/>
                      </a:endParaRPr>
                    </a:p>
                  </a:txBody>
                  <a:tcPr marL="29295" marR="29295" marT="19530" marB="19530" anchor="ctr">
                    <a:lnL>
                      <a:noFill/>
                    </a:lnL>
                    <a:lnR>
                      <a:noFill/>
                    </a:lnR>
                    <a:lnT>
                      <a:noFill/>
                    </a:lnT>
                    <a:lnB>
                      <a:noFill/>
                    </a:lnB>
                    <a:solidFill>
                      <a:schemeClr val="bg1">
                        <a:lumMod val="85000"/>
                      </a:schemeClr>
                    </a:solidFill>
                  </a:tcPr>
                </a:tc>
                <a:tc>
                  <a:txBody>
                    <a:bodyPr/>
                    <a:lstStyle/>
                    <a:p>
                      <a:r>
                        <a:rPr lang="en-US" sz="900">
                          <a:effectLst/>
                        </a:rPr>
                        <a:t>Reference to the receiver's user ID</a:t>
                      </a:r>
                    </a:p>
                  </a:txBody>
                  <a:tcPr marL="29295" marR="29295" marT="19530" marB="19530" anchor="ctr">
                    <a:lnL>
                      <a:noFill/>
                    </a:lnL>
                    <a:lnR>
                      <a:noFill/>
                    </a:lnR>
                    <a:lnT>
                      <a:noFill/>
                    </a:lnT>
                    <a:lnB>
                      <a:noFill/>
                    </a:lnB>
                    <a:solidFill>
                      <a:schemeClr val="bg1">
                        <a:lumMod val="85000"/>
                      </a:schemeClr>
                    </a:solidFill>
                  </a:tcPr>
                </a:tc>
                <a:extLst>
                  <a:ext uri="{0D108BD9-81ED-4DB2-BD59-A6C34878D82A}">
                    <a16:rowId xmlns:a16="http://schemas.microsoft.com/office/drawing/2014/main" val="2831185770"/>
                  </a:ext>
                </a:extLst>
              </a:tr>
              <a:tr h="601531">
                <a:tc>
                  <a:txBody>
                    <a:bodyPr/>
                    <a:lstStyle/>
                    <a:p>
                      <a:r>
                        <a:rPr lang="en-IN" sz="900" b="0" i="0" u="none" strike="noStrike">
                          <a:effectLst/>
                          <a:latin typeface="codicon"/>
                          <a:hlinkClick r:id="rId2"/>
                        </a:rPr>
                        <a:t>text</a:t>
                      </a:r>
                      <a:endParaRPr lang="en-IN" sz="900">
                        <a:effectLst/>
                      </a:endParaRPr>
                    </a:p>
                  </a:txBody>
                  <a:tcPr marL="29295" marR="29295" marT="19530" marB="19530" anchor="ctr">
                    <a:lnL>
                      <a:noFill/>
                    </a:lnL>
                    <a:lnR>
                      <a:noFill/>
                    </a:lnR>
                    <a:lnT>
                      <a:noFill/>
                    </a:lnT>
                    <a:lnB>
                      <a:noFill/>
                    </a:lnB>
                    <a:solidFill>
                      <a:schemeClr val="bg1">
                        <a:lumMod val="85000"/>
                      </a:schemeClr>
                    </a:solidFill>
                  </a:tcPr>
                </a:tc>
                <a:tc>
                  <a:txBody>
                    <a:bodyPr/>
                    <a:lstStyle/>
                    <a:p>
                      <a:r>
                        <a:rPr lang="en-IN" sz="900">
                          <a:effectLst/>
                        </a:rPr>
                        <a:t>String</a:t>
                      </a:r>
                    </a:p>
                  </a:txBody>
                  <a:tcPr marL="29295" marR="29295" marT="19530" marB="19530" anchor="ctr">
                    <a:lnL>
                      <a:noFill/>
                    </a:lnL>
                    <a:lnR>
                      <a:noFill/>
                    </a:lnR>
                    <a:lnT>
                      <a:noFill/>
                    </a:lnT>
                    <a:lnB>
                      <a:noFill/>
                    </a:lnB>
                    <a:solidFill>
                      <a:schemeClr val="bg1">
                        <a:lumMod val="85000"/>
                      </a:schemeClr>
                    </a:solidFill>
                  </a:tcPr>
                </a:tc>
                <a:tc>
                  <a:txBody>
                    <a:bodyPr/>
                    <a:lstStyle/>
                    <a:p>
                      <a:r>
                        <a:rPr lang="en-US" sz="900" dirty="0">
                          <a:effectLst/>
                        </a:rPr>
                        <a:t>Text content of the message</a:t>
                      </a:r>
                    </a:p>
                  </a:txBody>
                  <a:tcPr marL="29295" marR="29295" marT="19530" marB="19530" anchor="ctr">
                    <a:lnL>
                      <a:noFill/>
                    </a:lnL>
                    <a:lnR>
                      <a:noFill/>
                    </a:lnR>
                    <a:lnT>
                      <a:noFill/>
                    </a:lnT>
                    <a:lnB>
                      <a:noFill/>
                    </a:lnB>
                    <a:solidFill>
                      <a:schemeClr val="bg1">
                        <a:lumMod val="85000"/>
                      </a:schemeClr>
                    </a:solidFill>
                  </a:tcPr>
                </a:tc>
                <a:extLst>
                  <a:ext uri="{0D108BD9-81ED-4DB2-BD59-A6C34878D82A}">
                    <a16:rowId xmlns:a16="http://schemas.microsoft.com/office/drawing/2014/main" val="1357154015"/>
                  </a:ext>
                </a:extLst>
              </a:tr>
              <a:tr h="742149">
                <a:tc>
                  <a:txBody>
                    <a:bodyPr/>
                    <a:lstStyle/>
                    <a:p>
                      <a:r>
                        <a:rPr lang="en-IN" sz="900" b="0" i="0" u="none" strike="noStrike">
                          <a:effectLst/>
                          <a:latin typeface="codicon"/>
                          <a:hlinkClick r:id="rId2"/>
                        </a:rPr>
                        <a:t>image</a:t>
                      </a:r>
                      <a:endParaRPr lang="en-IN" sz="900">
                        <a:effectLst/>
                      </a:endParaRPr>
                    </a:p>
                  </a:txBody>
                  <a:tcPr marL="29295" marR="29295" marT="19530" marB="19530" anchor="ctr">
                    <a:lnL>
                      <a:noFill/>
                    </a:lnL>
                    <a:lnR>
                      <a:noFill/>
                    </a:lnR>
                    <a:lnT>
                      <a:noFill/>
                    </a:lnT>
                    <a:lnB>
                      <a:noFill/>
                    </a:lnB>
                    <a:solidFill>
                      <a:schemeClr val="bg1">
                        <a:lumMod val="85000"/>
                      </a:schemeClr>
                    </a:solidFill>
                  </a:tcPr>
                </a:tc>
                <a:tc>
                  <a:txBody>
                    <a:bodyPr/>
                    <a:lstStyle/>
                    <a:p>
                      <a:r>
                        <a:rPr lang="en-IN" sz="900">
                          <a:effectLst/>
                        </a:rPr>
                        <a:t>String</a:t>
                      </a:r>
                    </a:p>
                  </a:txBody>
                  <a:tcPr marL="29295" marR="29295" marT="19530" marB="19530" anchor="ctr">
                    <a:lnL>
                      <a:noFill/>
                    </a:lnL>
                    <a:lnR>
                      <a:noFill/>
                    </a:lnR>
                    <a:lnT>
                      <a:noFill/>
                    </a:lnT>
                    <a:lnB>
                      <a:noFill/>
                    </a:lnB>
                    <a:solidFill>
                      <a:schemeClr val="bg1">
                        <a:lumMod val="85000"/>
                      </a:schemeClr>
                    </a:solidFill>
                  </a:tcPr>
                </a:tc>
                <a:tc>
                  <a:txBody>
                    <a:bodyPr/>
                    <a:lstStyle/>
                    <a:p>
                      <a:r>
                        <a:rPr lang="en-US" sz="900" dirty="0">
                          <a:effectLst/>
                        </a:rPr>
                        <a:t>URL of the attached image (if any)</a:t>
                      </a:r>
                    </a:p>
                  </a:txBody>
                  <a:tcPr marL="29295" marR="29295" marT="19530" marB="19530" anchor="ctr">
                    <a:lnL>
                      <a:noFill/>
                    </a:lnL>
                    <a:lnR>
                      <a:noFill/>
                    </a:lnR>
                    <a:lnT>
                      <a:noFill/>
                    </a:lnT>
                    <a:lnB>
                      <a:noFill/>
                    </a:lnB>
                    <a:solidFill>
                      <a:schemeClr val="bg1">
                        <a:lumMod val="85000"/>
                      </a:schemeClr>
                    </a:solidFill>
                  </a:tcPr>
                </a:tc>
                <a:extLst>
                  <a:ext uri="{0D108BD9-81ED-4DB2-BD59-A6C34878D82A}">
                    <a16:rowId xmlns:a16="http://schemas.microsoft.com/office/drawing/2014/main" val="1445954551"/>
                  </a:ext>
                </a:extLst>
              </a:tr>
              <a:tr h="882767">
                <a:tc>
                  <a:txBody>
                    <a:bodyPr/>
                    <a:lstStyle/>
                    <a:p>
                      <a:r>
                        <a:rPr lang="en-IN" sz="900" b="0" i="0" u="none" strike="noStrike">
                          <a:effectLst/>
                          <a:latin typeface="codicon"/>
                          <a:hlinkClick r:id="rId2"/>
                        </a:rPr>
                        <a:t>timestamps</a:t>
                      </a:r>
                      <a:endParaRPr lang="en-IN" sz="900">
                        <a:effectLst/>
                      </a:endParaRPr>
                    </a:p>
                  </a:txBody>
                  <a:tcPr marL="29295" marR="29295" marT="19530" marB="19530" anchor="ctr">
                    <a:lnL>
                      <a:noFill/>
                    </a:lnL>
                    <a:lnR>
                      <a:noFill/>
                    </a:lnR>
                    <a:lnT>
                      <a:noFill/>
                    </a:lnT>
                    <a:lnB>
                      <a:noFill/>
                    </a:lnB>
                    <a:solidFill>
                      <a:schemeClr val="bg1">
                        <a:lumMod val="85000"/>
                      </a:schemeClr>
                    </a:solidFill>
                  </a:tcPr>
                </a:tc>
                <a:tc>
                  <a:txBody>
                    <a:bodyPr/>
                    <a:lstStyle/>
                    <a:p>
                      <a:r>
                        <a:rPr lang="en-IN" sz="900">
                          <a:effectLst/>
                        </a:rPr>
                        <a:t>Date</a:t>
                      </a:r>
                    </a:p>
                  </a:txBody>
                  <a:tcPr marL="29295" marR="29295" marT="19530" marB="19530" anchor="ctr">
                    <a:lnL>
                      <a:noFill/>
                    </a:lnL>
                    <a:lnR>
                      <a:noFill/>
                    </a:lnR>
                    <a:lnT>
                      <a:noFill/>
                    </a:lnT>
                    <a:lnB>
                      <a:noFill/>
                    </a:lnB>
                    <a:solidFill>
                      <a:schemeClr val="bg1">
                        <a:lumMod val="85000"/>
                      </a:schemeClr>
                    </a:solidFill>
                  </a:tcPr>
                </a:tc>
                <a:tc>
                  <a:txBody>
                    <a:bodyPr/>
                    <a:lstStyle/>
                    <a:p>
                      <a:r>
                        <a:rPr lang="en-US" sz="900" dirty="0">
                          <a:effectLst/>
                        </a:rPr>
                        <a:t>Auto-generated </a:t>
                      </a:r>
                      <a:r>
                        <a:rPr lang="en-US" sz="900" b="0" u="none" strike="noStrike" dirty="0" err="1">
                          <a:effectLst/>
                          <a:hlinkClick r:id="rId2"/>
                        </a:rPr>
                        <a:t>createdAt</a:t>
                      </a:r>
                      <a:r>
                        <a:rPr lang="en-US" sz="900" dirty="0">
                          <a:effectLst/>
                        </a:rPr>
                        <a:t> and </a:t>
                      </a:r>
                      <a:r>
                        <a:rPr lang="en-US" sz="900" dirty="0" err="1">
                          <a:effectLst/>
                        </a:rPr>
                        <a:t>updatedAt</a:t>
                      </a:r>
                      <a:r>
                        <a:rPr lang="en-US" sz="900" dirty="0">
                          <a:effectLst/>
                        </a:rPr>
                        <a:t> fields</a:t>
                      </a:r>
                    </a:p>
                  </a:txBody>
                  <a:tcPr marL="29295" marR="29295" marT="19530" marB="19530" anchor="ctr">
                    <a:lnL>
                      <a:noFill/>
                    </a:lnL>
                    <a:lnR>
                      <a:noFill/>
                    </a:lnR>
                    <a:lnT>
                      <a:noFill/>
                    </a:lnT>
                    <a:lnB>
                      <a:noFill/>
                    </a:lnB>
                    <a:solidFill>
                      <a:schemeClr val="bg1">
                        <a:lumMod val="85000"/>
                      </a:schemeClr>
                    </a:solidFill>
                  </a:tcPr>
                </a:tc>
                <a:extLst>
                  <a:ext uri="{0D108BD9-81ED-4DB2-BD59-A6C34878D82A}">
                    <a16:rowId xmlns:a16="http://schemas.microsoft.com/office/drawing/2014/main" val="2372870113"/>
                  </a:ext>
                </a:extLst>
              </a:tr>
            </a:tbl>
          </a:graphicData>
        </a:graphic>
      </p:graphicFrame>
    </p:spTree>
    <p:extLst>
      <p:ext uri="{BB962C8B-B14F-4D97-AF65-F5344CB8AC3E}">
        <p14:creationId xmlns:p14="http://schemas.microsoft.com/office/powerpoint/2010/main" val="3277338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 y="1841182"/>
            <a:ext cx="3192780" cy="1846898"/>
          </a:xfrm>
        </p:spPr>
        <p:txBody>
          <a:bodyPr>
            <a:normAutofit/>
          </a:bodyPr>
          <a:lstStyle/>
          <a:p>
            <a:r>
              <a:rPr lang="en-US" sz="3200" b="1" dirty="0"/>
              <a:t>Authentication  and    Authorization</a:t>
            </a:r>
            <a:endParaRPr lang="en-US" sz="3200" dirty="0"/>
          </a:p>
        </p:txBody>
      </p:sp>
      <p:pic>
        <p:nvPicPr>
          <p:cNvPr id="5" name="Content Placeholder 4">
            <a:extLst>
              <a:ext uri="{FF2B5EF4-FFF2-40B4-BE49-F238E27FC236}">
                <a16:creationId xmlns:a16="http://schemas.microsoft.com/office/drawing/2014/main" id="{DF5515B7-8128-93B8-8310-F582D590355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35680" y="408305"/>
            <a:ext cx="5737860" cy="6212730"/>
          </a:xfrm>
        </p:spPr>
      </p:pic>
    </p:spTree>
    <p:extLst>
      <p:ext uri="{BB962C8B-B14F-4D97-AF65-F5344CB8AC3E}">
        <p14:creationId xmlns:p14="http://schemas.microsoft.com/office/powerpoint/2010/main" val="3606857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Login and Signup Flow</a:t>
            </a:r>
          </a:p>
        </p:txBody>
      </p:sp>
      <p:sp>
        <p:nvSpPr>
          <p:cNvPr id="3" name="Content Placeholder 2"/>
          <p:cNvSpPr>
            <a:spLocks noGrp="1"/>
          </p:cNvSpPr>
          <p:nvPr>
            <p:ph idx="1"/>
          </p:nvPr>
        </p:nvSpPr>
        <p:spPr>
          <a:xfrm>
            <a:off x="590550" y="1690688"/>
            <a:ext cx="5705475" cy="4351338"/>
          </a:xfrm>
        </p:spPr>
        <p:txBody>
          <a:bodyPr>
            <a:normAutofit fontScale="92500" lnSpcReduction="10000"/>
          </a:bodyPr>
          <a:lstStyle/>
          <a:p>
            <a:pPr marL="0" indent="0">
              <a:buNone/>
            </a:pPr>
            <a:r>
              <a:rPr lang="en-US" sz="1800" dirty="0"/>
              <a:t>Signup Flow</a:t>
            </a:r>
          </a:p>
          <a:p>
            <a:r>
              <a:rPr lang="en-US" sz="1800" dirty="0"/>
              <a:t>User Input: User provides </a:t>
            </a:r>
            <a:r>
              <a:rPr lang="en-US" sz="1800" dirty="0" err="1"/>
              <a:t>fullName</a:t>
            </a:r>
            <a:r>
              <a:rPr lang="en-US" sz="1800" dirty="0"/>
              <a:t>, email, and password.</a:t>
            </a:r>
          </a:p>
          <a:p>
            <a:r>
              <a:rPr lang="en-US" sz="1800" dirty="0"/>
              <a:t>Validation:</a:t>
            </a:r>
          </a:p>
          <a:p>
            <a:pPr lvl="1"/>
            <a:r>
              <a:rPr lang="en-US" sz="1800" dirty="0"/>
              <a:t>Check if all fields are provided.</a:t>
            </a:r>
          </a:p>
          <a:p>
            <a:pPr lvl="1"/>
            <a:r>
              <a:rPr lang="en-US" sz="1800" dirty="0"/>
              <a:t>Ensure the password is at least 6 characters long.</a:t>
            </a:r>
          </a:p>
          <a:p>
            <a:pPr lvl="1"/>
            <a:r>
              <a:rPr lang="en-US" sz="1800" dirty="0"/>
              <a:t>Verify if the email is unique.</a:t>
            </a:r>
          </a:p>
          <a:p>
            <a:r>
              <a:rPr lang="en-US" sz="1800" dirty="0"/>
              <a:t>Password Hashing:</a:t>
            </a:r>
          </a:p>
          <a:p>
            <a:pPr lvl="1"/>
            <a:r>
              <a:rPr lang="en-US" sz="1800" dirty="0"/>
              <a:t>Use </a:t>
            </a:r>
            <a:r>
              <a:rPr lang="en-US" sz="1800" dirty="0" err="1"/>
              <a:t>bcrypt</a:t>
            </a:r>
            <a:r>
              <a:rPr lang="en-US" sz="1800" dirty="0"/>
              <a:t> to hash the password before storing it in the database.</a:t>
            </a:r>
          </a:p>
          <a:p>
            <a:r>
              <a:rPr lang="en-US" sz="1800" dirty="0"/>
              <a:t>Token Generation:</a:t>
            </a:r>
          </a:p>
          <a:p>
            <a:pPr lvl="1"/>
            <a:r>
              <a:rPr lang="en-US" sz="1800" dirty="0"/>
              <a:t>Generate a JWT token and store it in an HTTP-only cookie.</a:t>
            </a:r>
          </a:p>
          <a:p>
            <a:r>
              <a:rPr lang="en-US" sz="1800" dirty="0"/>
              <a:t>Response:</a:t>
            </a:r>
          </a:p>
          <a:p>
            <a:pPr lvl="1"/>
            <a:r>
              <a:rPr lang="en-US" sz="1800" dirty="0"/>
              <a:t>Return the user details (excluding the password).</a:t>
            </a:r>
          </a:p>
        </p:txBody>
      </p:sp>
      <p:sp>
        <p:nvSpPr>
          <p:cNvPr id="5" name="Content Placeholder 2">
            <a:extLst>
              <a:ext uri="{FF2B5EF4-FFF2-40B4-BE49-F238E27FC236}">
                <a16:creationId xmlns:a16="http://schemas.microsoft.com/office/drawing/2014/main" id="{FDD121B7-D735-56E4-247A-0AABC0094171}"/>
              </a:ext>
            </a:extLst>
          </p:cNvPr>
          <p:cNvSpPr txBox="1">
            <a:spLocks/>
          </p:cNvSpPr>
          <p:nvPr/>
        </p:nvSpPr>
        <p:spPr>
          <a:xfrm>
            <a:off x="6096000" y="1690688"/>
            <a:ext cx="570547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Login Flow</a:t>
            </a:r>
          </a:p>
          <a:p>
            <a:r>
              <a:rPr lang="en-US" sz="1800" dirty="0"/>
              <a:t>User Input: User provides email and password.</a:t>
            </a:r>
          </a:p>
          <a:p>
            <a:r>
              <a:rPr lang="en-US" sz="1800" dirty="0"/>
              <a:t>Validation:</a:t>
            </a:r>
          </a:p>
          <a:p>
            <a:pPr lvl="1"/>
            <a:r>
              <a:rPr lang="en-US" sz="1800" dirty="0"/>
              <a:t>Check if the email exists in the database.</a:t>
            </a:r>
          </a:p>
          <a:p>
            <a:pPr lvl="1"/>
            <a:r>
              <a:rPr lang="en-US" sz="1800" dirty="0"/>
              <a:t>Compare the provided password with the hashed password using </a:t>
            </a:r>
            <a:r>
              <a:rPr lang="en-US" sz="1800" dirty="0" err="1"/>
              <a:t>bcrypt</a:t>
            </a:r>
            <a:r>
              <a:rPr lang="en-US" sz="1800" dirty="0"/>
              <a:t>.</a:t>
            </a:r>
          </a:p>
          <a:p>
            <a:r>
              <a:rPr lang="en-US" sz="1800" dirty="0"/>
              <a:t>Token Generation:</a:t>
            </a:r>
          </a:p>
          <a:p>
            <a:pPr lvl="1"/>
            <a:r>
              <a:rPr lang="en-US" sz="1800" dirty="0"/>
              <a:t>Generate a JWT token and store it in an HTTP-only cookie.</a:t>
            </a:r>
          </a:p>
          <a:p>
            <a:r>
              <a:rPr lang="en-US" sz="1800" dirty="0"/>
              <a:t>Response:</a:t>
            </a:r>
          </a:p>
          <a:p>
            <a:pPr lvl="1"/>
            <a:r>
              <a:rPr lang="en-US" sz="1800" dirty="0"/>
              <a:t>Return the user details (excluding the password).</a:t>
            </a:r>
          </a:p>
        </p:txBody>
      </p:sp>
    </p:spTree>
    <p:extLst>
      <p:ext uri="{BB962C8B-B14F-4D97-AF65-F5344CB8AC3E}">
        <p14:creationId xmlns:p14="http://schemas.microsoft.com/office/powerpoint/2010/main" val="3538834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150"/>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Learnings from the Process and Key Takeaways</a:t>
            </a:r>
          </a:p>
        </p:txBody>
      </p:sp>
      <p:sp>
        <p:nvSpPr>
          <p:cNvPr id="3" name="Content Placeholder 2"/>
          <p:cNvSpPr>
            <a:spLocks noGrp="1"/>
          </p:cNvSpPr>
          <p:nvPr>
            <p:ph idx="1"/>
          </p:nvPr>
        </p:nvSpPr>
        <p:spPr>
          <a:xfrm>
            <a:off x="838200" y="1509713"/>
            <a:ext cx="10515600" cy="4351338"/>
          </a:xfrm>
        </p:spPr>
        <p:txBody>
          <a:bodyPr>
            <a:normAutofit/>
          </a:bodyPr>
          <a:lstStyle/>
          <a:p>
            <a:r>
              <a:rPr lang="en-US" sz="1800" dirty="0"/>
              <a:t>Technical Skills:</a:t>
            </a:r>
          </a:p>
          <a:p>
            <a:pPr lvl="1"/>
            <a:r>
              <a:rPr lang="en-US" sz="1800" dirty="0"/>
              <a:t>Gained hands-on experience with Socket.IO, </a:t>
            </a:r>
            <a:r>
              <a:rPr lang="en-US" sz="1800" dirty="0" err="1"/>
              <a:t>Cloudinary</a:t>
            </a:r>
            <a:r>
              <a:rPr lang="en-US" sz="1800" dirty="0"/>
              <a:t>, and JWT-based authentication.</a:t>
            </a:r>
          </a:p>
          <a:p>
            <a:pPr lvl="1"/>
            <a:r>
              <a:rPr lang="en-US" sz="1800" dirty="0"/>
              <a:t>Improved understanding of MongoDB schema design and Mongoose.</a:t>
            </a:r>
          </a:p>
          <a:p>
            <a:r>
              <a:rPr lang="en-US" sz="1800" dirty="0"/>
              <a:t>Problem-Solving:</a:t>
            </a:r>
          </a:p>
          <a:p>
            <a:pPr lvl="1"/>
            <a:r>
              <a:rPr lang="en-US" sz="1800" dirty="0"/>
              <a:t>Learned how to break down complex problems into smaller, manageable tasks.</a:t>
            </a:r>
          </a:p>
          <a:p>
            <a:pPr lvl="1"/>
            <a:r>
              <a:rPr lang="en-US" sz="1800" dirty="0"/>
              <a:t>Developed a systematic approach to debugging and testing.</a:t>
            </a:r>
          </a:p>
          <a:p>
            <a:r>
              <a:rPr lang="en-US" sz="1800" dirty="0"/>
              <a:t>User-Centric Design:</a:t>
            </a:r>
          </a:p>
          <a:p>
            <a:pPr lvl="1"/>
            <a:r>
              <a:rPr lang="en-US" sz="1800" dirty="0"/>
              <a:t>Understood the importance of designing intuitive and responsive user interfaces.</a:t>
            </a:r>
          </a:p>
          <a:p>
            <a:r>
              <a:rPr lang="en-US" sz="1800" dirty="0"/>
              <a:t>Adaptability: Learned to adapt to new tools and frameworks quickly.</a:t>
            </a:r>
          </a:p>
          <a:p>
            <a:r>
              <a:rPr lang="en-US" sz="1800" dirty="0"/>
              <a:t>Scalability: Designed the application with scalability in mind, ensuring it can handle more users and features in the future.</a:t>
            </a:r>
          </a:p>
          <a:p>
            <a:r>
              <a:rPr lang="en-US" sz="1800" dirty="0"/>
              <a:t>Security: Gained a deeper understanding of securing web applications, especially with authentication and data validation.</a:t>
            </a:r>
          </a:p>
        </p:txBody>
      </p:sp>
    </p:spTree>
    <p:extLst>
      <p:ext uri="{BB962C8B-B14F-4D97-AF65-F5344CB8AC3E}">
        <p14:creationId xmlns:p14="http://schemas.microsoft.com/office/powerpoint/2010/main" val="3055867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 / Enhancements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Message Reactions</a:t>
            </a:r>
          </a:p>
          <a:p>
            <a:r>
              <a:rPr lang="en-US" sz="2400" dirty="0">
                <a:latin typeface="Times New Roman" panose="02020603050405020304" pitchFamily="18" charset="0"/>
                <a:cs typeface="Times New Roman" panose="02020603050405020304" pitchFamily="18" charset="0"/>
              </a:rPr>
              <a:t>Typing Indicators</a:t>
            </a:r>
          </a:p>
          <a:p>
            <a:r>
              <a:rPr lang="en-US" sz="2400" dirty="0">
                <a:latin typeface="Times New Roman" panose="02020603050405020304" pitchFamily="18" charset="0"/>
                <a:cs typeface="Times New Roman" panose="02020603050405020304" pitchFamily="18" charset="0"/>
              </a:rPr>
              <a:t>Read Receipts</a:t>
            </a:r>
          </a:p>
          <a:p>
            <a:r>
              <a:rPr lang="en-US" sz="2400" dirty="0">
                <a:latin typeface="Times New Roman" panose="02020603050405020304" pitchFamily="18" charset="0"/>
                <a:cs typeface="Times New Roman" panose="02020603050405020304" pitchFamily="18" charset="0"/>
              </a:rPr>
              <a:t>Two-Factor Authentication (2FA)</a:t>
            </a:r>
          </a:p>
          <a:p>
            <a:r>
              <a:rPr lang="en-US" sz="2400" dirty="0">
                <a:latin typeface="Times New Roman" panose="02020603050405020304" pitchFamily="18" charset="0"/>
                <a:cs typeface="Times New Roman" panose="02020603050405020304" pitchFamily="18" charset="0"/>
              </a:rPr>
              <a:t>End-to-End Encryption</a:t>
            </a:r>
          </a:p>
          <a:p>
            <a:r>
              <a:rPr lang="en-US" sz="2400" dirty="0">
                <a:latin typeface="Times New Roman" panose="02020603050405020304" pitchFamily="18" charset="0"/>
                <a:cs typeface="Times New Roman" panose="02020603050405020304" pitchFamily="18" charset="0"/>
              </a:rPr>
              <a:t>Rate Limiting</a:t>
            </a:r>
          </a:p>
          <a:p>
            <a:r>
              <a:rPr lang="en-US" sz="2400" dirty="0">
                <a:latin typeface="Times New Roman" panose="02020603050405020304" pitchFamily="18" charset="0"/>
                <a:cs typeface="Times New Roman" panose="02020603050405020304" pitchFamily="18" charset="0"/>
              </a:rPr>
              <a:t>Track user activity</a:t>
            </a:r>
          </a:p>
          <a:p>
            <a:r>
              <a:rPr lang="en-US" sz="2400" dirty="0">
                <a:latin typeface="Times New Roman" panose="02020603050405020304" pitchFamily="18" charset="0"/>
                <a:cs typeface="Times New Roman" panose="02020603050405020304" pitchFamily="18" charset="0"/>
              </a:rPr>
              <a:t>Multi-Language Support</a:t>
            </a:r>
          </a:p>
          <a:p>
            <a:r>
              <a:rPr lang="en-US" sz="2400" dirty="0">
                <a:latin typeface="Times New Roman" panose="02020603050405020304" pitchFamily="18" charset="0"/>
                <a:cs typeface="Times New Roman" panose="02020603050405020304" pitchFamily="18" charset="0"/>
              </a:rPr>
              <a:t>Mobile Application</a:t>
            </a:r>
          </a:p>
        </p:txBody>
      </p:sp>
    </p:spTree>
    <p:extLst>
      <p:ext uri="{BB962C8B-B14F-4D97-AF65-F5344CB8AC3E}">
        <p14:creationId xmlns:p14="http://schemas.microsoft.com/office/powerpoint/2010/main" val="3201548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The development of </a:t>
            </a:r>
            <a:r>
              <a:rPr lang="en-US" sz="2400" i="1" dirty="0">
                <a:latin typeface="Times New Roman" panose="02020603050405020304" pitchFamily="18" charset="0"/>
                <a:cs typeface="Times New Roman" panose="02020603050405020304" pitchFamily="18" charset="0"/>
              </a:rPr>
              <a:t>Chatty</a:t>
            </a:r>
            <a:r>
              <a:rPr lang="en-US" sz="2400" dirty="0">
                <a:latin typeface="Times New Roman" panose="02020603050405020304" pitchFamily="18" charset="0"/>
                <a:cs typeface="Times New Roman" panose="02020603050405020304" pitchFamily="18" charset="0"/>
              </a:rPr>
              <a:t> successfully demonstrates the integration of modern web technologies to build a responsive, real-time chat application. Through the use of React, Node.js, MongoDB, and Socket.IO, the project not only delivers essential chat functionalities but also emphasizes clean architecture, user experience, and scalability. This journey has enriched both technical and problem-solving skills while laying a strong foundation for future enhancements like E2E encryption, 2FA, and mobile compatibility, positioning </a:t>
            </a:r>
            <a:r>
              <a:rPr lang="en-US" sz="2400" i="1" dirty="0">
                <a:latin typeface="Times New Roman" panose="02020603050405020304" pitchFamily="18" charset="0"/>
                <a:cs typeface="Times New Roman" panose="02020603050405020304" pitchFamily="18" charset="0"/>
              </a:rPr>
              <a:t>Chatty</a:t>
            </a:r>
            <a:r>
              <a:rPr lang="en-US" sz="2400" dirty="0">
                <a:latin typeface="Times New Roman" panose="02020603050405020304" pitchFamily="18" charset="0"/>
                <a:cs typeface="Times New Roman" panose="02020603050405020304" pitchFamily="18" charset="0"/>
              </a:rPr>
              <a:t> as a robust and extensible communication platform.</a:t>
            </a:r>
          </a:p>
          <a:p>
            <a:endParaRPr lang="en-US" dirty="0"/>
          </a:p>
        </p:txBody>
      </p:sp>
    </p:spTree>
    <p:extLst>
      <p:ext uri="{BB962C8B-B14F-4D97-AF65-F5344CB8AC3E}">
        <p14:creationId xmlns:p14="http://schemas.microsoft.com/office/powerpoint/2010/main" val="364604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and References</a:t>
            </a:r>
          </a:p>
        </p:txBody>
      </p:sp>
      <p:graphicFrame>
        <p:nvGraphicFramePr>
          <p:cNvPr id="4" name="Content Placeholder 3">
            <a:extLst>
              <a:ext uri="{FF2B5EF4-FFF2-40B4-BE49-F238E27FC236}">
                <a16:creationId xmlns:a16="http://schemas.microsoft.com/office/drawing/2014/main" id="{8F9EC5E5-E9CE-BEBF-6177-1FD57A7B6C71}"/>
              </a:ext>
            </a:extLst>
          </p:cNvPr>
          <p:cNvGraphicFramePr>
            <a:graphicFrameLocks noGrp="1"/>
          </p:cNvGraphicFramePr>
          <p:nvPr>
            <p:ph idx="1"/>
          </p:nvPr>
        </p:nvGraphicFramePr>
        <p:xfrm>
          <a:off x="1462630" y="1809884"/>
          <a:ext cx="9266739" cy="4382820"/>
        </p:xfrm>
        <a:graphic>
          <a:graphicData uri="http://schemas.openxmlformats.org/drawingml/2006/table">
            <a:tbl>
              <a:tblPr/>
              <a:tblGrid>
                <a:gridCol w="3088913">
                  <a:extLst>
                    <a:ext uri="{9D8B030D-6E8A-4147-A177-3AD203B41FA5}">
                      <a16:colId xmlns:a16="http://schemas.microsoft.com/office/drawing/2014/main" val="3535655684"/>
                    </a:ext>
                  </a:extLst>
                </a:gridCol>
                <a:gridCol w="3088913">
                  <a:extLst>
                    <a:ext uri="{9D8B030D-6E8A-4147-A177-3AD203B41FA5}">
                      <a16:colId xmlns:a16="http://schemas.microsoft.com/office/drawing/2014/main" val="998520911"/>
                    </a:ext>
                  </a:extLst>
                </a:gridCol>
                <a:gridCol w="3088913">
                  <a:extLst>
                    <a:ext uri="{9D8B030D-6E8A-4147-A177-3AD203B41FA5}">
                      <a16:colId xmlns:a16="http://schemas.microsoft.com/office/drawing/2014/main" val="1081246683"/>
                    </a:ext>
                  </a:extLst>
                </a:gridCol>
              </a:tblGrid>
              <a:tr h="322321">
                <a:tc>
                  <a:txBody>
                    <a:bodyPr/>
                    <a:lstStyle/>
                    <a:p>
                      <a:r>
                        <a:rPr lang="en-IN" sz="1600"/>
                        <a:t>Package</a:t>
                      </a:r>
                    </a:p>
                  </a:txBody>
                  <a:tcPr marL="80580" marR="80580" marT="40290" marB="40290" anchor="ctr">
                    <a:lnL>
                      <a:noFill/>
                    </a:lnL>
                    <a:lnR>
                      <a:noFill/>
                    </a:lnR>
                    <a:lnT>
                      <a:noFill/>
                    </a:lnT>
                    <a:lnB>
                      <a:noFill/>
                    </a:lnB>
                    <a:noFill/>
                  </a:tcPr>
                </a:tc>
                <a:tc>
                  <a:txBody>
                    <a:bodyPr/>
                    <a:lstStyle/>
                    <a:p>
                      <a:r>
                        <a:rPr lang="en-IN" sz="1600"/>
                        <a:t>Purpose</a:t>
                      </a:r>
                    </a:p>
                  </a:txBody>
                  <a:tcPr marL="80580" marR="80580" marT="40290" marB="40290" anchor="ctr">
                    <a:lnL>
                      <a:noFill/>
                    </a:lnL>
                    <a:lnR>
                      <a:noFill/>
                    </a:lnR>
                    <a:lnT>
                      <a:noFill/>
                    </a:lnT>
                    <a:lnB>
                      <a:noFill/>
                    </a:lnB>
                    <a:noFill/>
                  </a:tcPr>
                </a:tc>
                <a:tc>
                  <a:txBody>
                    <a:bodyPr/>
                    <a:lstStyle/>
                    <a:p>
                      <a:r>
                        <a:rPr lang="en-IN" sz="1600"/>
                        <a:t>Reference Link</a:t>
                      </a:r>
                    </a:p>
                  </a:txBody>
                  <a:tcPr marL="80580" marR="80580" marT="40290" marB="40290" anchor="ctr">
                    <a:lnL>
                      <a:noFill/>
                    </a:lnL>
                    <a:lnR>
                      <a:noFill/>
                    </a:lnR>
                    <a:lnT>
                      <a:noFill/>
                    </a:lnT>
                    <a:lnB>
                      <a:noFill/>
                    </a:lnB>
                    <a:noFill/>
                  </a:tcPr>
                </a:tc>
                <a:extLst>
                  <a:ext uri="{0D108BD9-81ED-4DB2-BD59-A6C34878D82A}">
                    <a16:rowId xmlns:a16="http://schemas.microsoft.com/office/drawing/2014/main" val="2613064206"/>
                  </a:ext>
                </a:extLst>
              </a:tr>
              <a:tr h="564062">
                <a:tc>
                  <a:txBody>
                    <a:bodyPr/>
                    <a:lstStyle/>
                    <a:p>
                      <a:r>
                        <a:rPr lang="en-IN" sz="1600" b="1"/>
                        <a:t>axios</a:t>
                      </a:r>
                      <a:endParaRPr lang="en-IN" sz="1600"/>
                    </a:p>
                  </a:txBody>
                  <a:tcPr marL="80580" marR="80580" marT="40290" marB="40290" anchor="ctr">
                    <a:lnL>
                      <a:noFill/>
                    </a:lnL>
                    <a:lnR>
                      <a:noFill/>
                    </a:lnR>
                    <a:lnT>
                      <a:noFill/>
                    </a:lnT>
                    <a:lnB>
                      <a:noFill/>
                    </a:lnB>
                    <a:noFill/>
                  </a:tcPr>
                </a:tc>
                <a:tc>
                  <a:txBody>
                    <a:bodyPr/>
                    <a:lstStyle/>
                    <a:p>
                      <a:r>
                        <a:rPr lang="en-US" sz="1600"/>
                        <a:t>Promise-based HTTP client for the browser and Node.js</a:t>
                      </a:r>
                    </a:p>
                  </a:txBody>
                  <a:tcPr marL="80580" marR="80580" marT="40290" marB="40290" anchor="ctr">
                    <a:lnL>
                      <a:noFill/>
                    </a:lnL>
                    <a:lnR>
                      <a:noFill/>
                    </a:lnR>
                    <a:lnT>
                      <a:noFill/>
                    </a:lnT>
                    <a:lnB>
                      <a:noFill/>
                    </a:lnB>
                    <a:noFill/>
                  </a:tcPr>
                </a:tc>
                <a:tc>
                  <a:txBody>
                    <a:bodyPr/>
                    <a:lstStyle/>
                    <a:p>
                      <a:r>
                        <a:rPr lang="en-IN" sz="1600">
                          <a:hlinkClick r:id="rId2"/>
                        </a:rPr>
                        <a:t>axios on npm</a:t>
                      </a:r>
                      <a:endParaRPr lang="en-IN" sz="1600"/>
                    </a:p>
                  </a:txBody>
                  <a:tcPr marL="80580" marR="80580" marT="40290" marB="40290" anchor="ctr">
                    <a:lnL>
                      <a:noFill/>
                    </a:lnL>
                    <a:lnR>
                      <a:noFill/>
                    </a:lnR>
                    <a:lnT>
                      <a:noFill/>
                    </a:lnT>
                    <a:lnB>
                      <a:noFill/>
                    </a:lnB>
                    <a:noFill/>
                  </a:tcPr>
                </a:tc>
                <a:extLst>
                  <a:ext uri="{0D108BD9-81ED-4DB2-BD59-A6C34878D82A}">
                    <a16:rowId xmlns:a16="http://schemas.microsoft.com/office/drawing/2014/main" val="3413194554"/>
                  </a:ext>
                </a:extLst>
              </a:tr>
              <a:tr h="564062">
                <a:tc>
                  <a:txBody>
                    <a:bodyPr/>
                    <a:lstStyle/>
                    <a:p>
                      <a:r>
                        <a:rPr lang="en-IN" sz="1600" b="1"/>
                        <a:t>lucide-react</a:t>
                      </a:r>
                      <a:endParaRPr lang="en-IN" sz="1600"/>
                    </a:p>
                  </a:txBody>
                  <a:tcPr marL="80580" marR="80580" marT="40290" marB="40290" anchor="ctr">
                    <a:lnL>
                      <a:noFill/>
                    </a:lnL>
                    <a:lnR>
                      <a:noFill/>
                    </a:lnR>
                    <a:lnT>
                      <a:noFill/>
                    </a:lnT>
                    <a:lnB>
                      <a:noFill/>
                    </a:lnB>
                    <a:noFill/>
                  </a:tcPr>
                </a:tc>
                <a:tc>
                  <a:txBody>
                    <a:bodyPr/>
                    <a:lstStyle/>
                    <a:p>
                      <a:r>
                        <a:rPr lang="en-US" sz="1600"/>
                        <a:t>Icon library for React based on Lucide (Feather icons fork)</a:t>
                      </a:r>
                    </a:p>
                  </a:txBody>
                  <a:tcPr marL="80580" marR="80580" marT="40290" marB="40290" anchor="ctr">
                    <a:lnL>
                      <a:noFill/>
                    </a:lnL>
                    <a:lnR>
                      <a:noFill/>
                    </a:lnR>
                    <a:lnT>
                      <a:noFill/>
                    </a:lnT>
                    <a:lnB>
                      <a:noFill/>
                    </a:lnB>
                    <a:noFill/>
                  </a:tcPr>
                </a:tc>
                <a:tc>
                  <a:txBody>
                    <a:bodyPr/>
                    <a:lstStyle/>
                    <a:p>
                      <a:r>
                        <a:rPr lang="en-IN" sz="1600">
                          <a:hlinkClick r:id="rId3"/>
                        </a:rPr>
                        <a:t>lucide-react on npm</a:t>
                      </a:r>
                      <a:endParaRPr lang="en-IN" sz="1600"/>
                    </a:p>
                  </a:txBody>
                  <a:tcPr marL="80580" marR="80580" marT="40290" marB="40290" anchor="ctr">
                    <a:lnL>
                      <a:noFill/>
                    </a:lnL>
                    <a:lnR>
                      <a:noFill/>
                    </a:lnR>
                    <a:lnT>
                      <a:noFill/>
                    </a:lnT>
                    <a:lnB>
                      <a:noFill/>
                    </a:lnB>
                    <a:noFill/>
                  </a:tcPr>
                </a:tc>
                <a:extLst>
                  <a:ext uri="{0D108BD9-81ED-4DB2-BD59-A6C34878D82A}">
                    <a16:rowId xmlns:a16="http://schemas.microsoft.com/office/drawing/2014/main" val="1607857598"/>
                  </a:ext>
                </a:extLst>
              </a:tr>
              <a:tr h="322321">
                <a:tc>
                  <a:txBody>
                    <a:bodyPr/>
                    <a:lstStyle/>
                    <a:p>
                      <a:r>
                        <a:rPr lang="en-IN" sz="1600" b="1"/>
                        <a:t>react</a:t>
                      </a:r>
                      <a:endParaRPr lang="en-IN" sz="1600"/>
                    </a:p>
                  </a:txBody>
                  <a:tcPr marL="80580" marR="80580" marT="40290" marB="40290" anchor="ctr">
                    <a:lnL>
                      <a:noFill/>
                    </a:lnL>
                    <a:lnR>
                      <a:noFill/>
                    </a:lnR>
                    <a:lnT>
                      <a:noFill/>
                    </a:lnT>
                    <a:lnB>
                      <a:noFill/>
                    </a:lnB>
                    <a:noFill/>
                  </a:tcPr>
                </a:tc>
                <a:tc>
                  <a:txBody>
                    <a:bodyPr/>
                    <a:lstStyle/>
                    <a:p>
                      <a:r>
                        <a:rPr lang="en-US" sz="1600"/>
                        <a:t>Core React library for building UIs</a:t>
                      </a:r>
                    </a:p>
                  </a:txBody>
                  <a:tcPr marL="80580" marR="80580" marT="40290" marB="40290" anchor="ctr">
                    <a:lnL>
                      <a:noFill/>
                    </a:lnL>
                    <a:lnR>
                      <a:noFill/>
                    </a:lnR>
                    <a:lnT>
                      <a:noFill/>
                    </a:lnT>
                    <a:lnB>
                      <a:noFill/>
                    </a:lnB>
                    <a:noFill/>
                  </a:tcPr>
                </a:tc>
                <a:tc>
                  <a:txBody>
                    <a:bodyPr/>
                    <a:lstStyle/>
                    <a:p>
                      <a:r>
                        <a:rPr lang="en-IN" sz="1600">
                          <a:hlinkClick r:id="rId4"/>
                        </a:rPr>
                        <a:t>react on npm</a:t>
                      </a:r>
                      <a:endParaRPr lang="en-IN" sz="1600"/>
                    </a:p>
                  </a:txBody>
                  <a:tcPr marL="80580" marR="80580" marT="40290" marB="40290" anchor="ctr">
                    <a:lnL>
                      <a:noFill/>
                    </a:lnL>
                    <a:lnR>
                      <a:noFill/>
                    </a:lnR>
                    <a:lnT>
                      <a:noFill/>
                    </a:lnT>
                    <a:lnB>
                      <a:noFill/>
                    </a:lnB>
                    <a:noFill/>
                  </a:tcPr>
                </a:tc>
                <a:extLst>
                  <a:ext uri="{0D108BD9-81ED-4DB2-BD59-A6C34878D82A}">
                    <a16:rowId xmlns:a16="http://schemas.microsoft.com/office/drawing/2014/main" val="3190985168"/>
                  </a:ext>
                </a:extLst>
              </a:tr>
              <a:tr h="564062">
                <a:tc>
                  <a:txBody>
                    <a:bodyPr/>
                    <a:lstStyle/>
                    <a:p>
                      <a:r>
                        <a:rPr lang="en-IN" sz="1600" b="1"/>
                        <a:t>react-dom</a:t>
                      </a:r>
                      <a:endParaRPr lang="en-IN" sz="1600"/>
                    </a:p>
                  </a:txBody>
                  <a:tcPr marL="80580" marR="80580" marT="40290" marB="40290" anchor="ctr">
                    <a:lnL>
                      <a:noFill/>
                    </a:lnL>
                    <a:lnR>
                      <a:noFill/>
                    </a:lnR>
                    <a:lnT>
                      <a:noFill/>
                    </a:lnT>
                    <a:lnB>
                      <a:noFill/>
                    </a:lnB>
                    <a:noFill/>
                  </a:tcPr>
                </a:tc>
                <a:tc>
                  <a:txBody>
                    <a:bodyPr/>
                    <a:lstStyle/>
                    <a:p>
                      <a:r>
                        <a:rPr lang="en-US" sz="1600"/>
                        <a:t>Allows React to interact with the DOM</a:t>
                      </a:r>
                    </a:p>
                  </a:txBody>
                  <a:tcPr marL="80580" marR="80580" marT="40290" marB="40290" anchor="ctr">
                    <a:lnL>
                      <a:noFill/>
                    </a:lnL>
                    <a:lnR>
                      <a:noFill/>
                    </a:lnR>
                    <a:lnT>
                      <a:noFill/>
                    </a:lnT>
                    <a:lnB>
                      <a:noFill/>
                    </a:lnB>
                    <a:noFill/>
                  </a:tcPr>
                </a:tc>
                <a:tc>
                  <a:txBody>
                    <a:bodyPr/>
                    <a:lstStyle/>
                    <a:p>
                      <a:r>
                        <a:rPr lang="en-IN" sz="1600">
                          <a:hlinkClick r:id="rId5"/>
                        </a:rPr>
                        <a:t>react-dom on npm</a:t>
                      </a:r>
                      <a:endParaRPr lang="en-IN" sz="1600"/>
                    </a:p>
                  </a:txBody>
                  <a:tcPr marL="80580" marR="80580" marT="40290" marB="40290" anchor="ctr">
                    <a:lnL>
                      <a:noFill/>
                    </a:lnL>
                    <a:lnR>
                      <a:noFill/>
                    </a:lnR>
                    <a:lnT>
                      <a:noFill/>
                    </a:lnT>
                    <a:lnB>
                      <a:noFill/>
                    </a:lnB>
                    <a:noFill/>
                  </a:tcPr>
                </a:tc>
                <a:extLst>
                  <a:ext uri="{0D108BD9-81ED-4DB2-BD59-A6C34878D82A}">
                    <a16:rowId xmlns:a16="http://schemas.microsoft.com/office/drawing/2014/main" val="2066822921"/>
                  </a:ext>
                </a:extLst>
              </a:tr>
              <a:tr h="322321">
                <a:tc>
                  <a:txBody>
                    <a:bodyPr/>
                    <a:lstStyle/>
                    <a:p>
                      <a:r>
                        <a:rPr lang="en-IN" sz="1600" b="1"/>
                        <a:t>react-hot-toast</a:t>
                      </a:r>
                      <a:endParaRPr lang="en-IN" sz="1600"/>
                    </a:p>
                  </a:txBody>
                  <a:tcPr marL="80580" marR="80580" marT="40290" marB="40290" anchor="ctr">
                    <a:lnL>
                      <a:noFill/>
                    </a:lnL>
                    <a:lnR>
                      <a:noFill/>
                    </a:lnR>
                    <a:lnT>
                      <a:noFill/>
                    </a:lnT>
                    <a:lnB>
                      <a:noFill/>
                    </a:lnB>
                    <a:noFill/>
                  </a:tcPr>
                </a:tc>
                <a:tc>
                  <a:txBody>
                    <a:bodyPr/>
                    <a:lstStyle/>
                    <a:p>
                      <a:r>
                        <a:rPr lang="en-IN" sz="1600"/>
                        <a:t>Toast notifications for React</a:t>
                      </a:r>
                    </a:p>
                  </a:txBody>
                  <a:tcPr marL="80580" marR="80580" marT="40290" marB="40290" anchor="ctr">
                    <a:lnL>
                      <a:noFill/>
                    </a:lnL>
                    <a:lnR>
                      <a:noFill/>
                    </a:lnR>
                    <a:lnT>
                      <a:noFill/>
                    </a:lnT>
                    <a:lnB>
                      <a:noFill/>
                    </a:lnB>
                    <a:noFill/>
                  </a:tcPr>
                </a:tc>
                <a:tc>
                  <a:txBody>
                    <a:bodyPr/>
                    <a:lstStyle/>
                    <a:p>
                      <a:r>
                        <a:rPr lang="en-IN" sz="1600">
                          <a:hlinkClick r:id="rId6"/>
                        </a:rPr>
                        <a:t>react-hot-toast on npm</a:t>
                      </a:r>
                      <a:endParaRPr lang="en-IN" sz="1600"/>
                    </a:p>
                  </a:txBody>
                  <a:tcPr marL="80580" marR="80580" marT="40290" marB="40290" anchor="ctr">
                    <a:lnL>
                      <a:noFill/>
                    </a:lnL>
                    <a:lnR>
                      <a:noFill/>
                    </a:lnR>
                    <a:lnT>
                      <a:noFill/>
                    </a:lnT>
                    <a:lnB>
                      <a:noFill/>
                    </a:lnB>
                    <a:noFill/>
                  </a:tcPr>
                </a:tc>
                <a:extLst>
                  <a:ext uri="{0D108BD9-81ED-4DB2-BD59-A6C34878D82A}">
                    <a16:rowId xmlns:a16="http://schemas.microsoft.com/office/drawing/2014/main" val="277157997"/>
                  </a:ext>
                </a:extLst>
              </a:tr>
              <a:tr h="564062">
                <a:tc>
                  <a:txBody>
                    <a:bodyPr/>
                    <a:lstStyle/>
                    <a:p>
                      <a:r>
                        <a:rPr lang="en-IN" sz="1600" b="1"/>
                        <a:t>react-router-dom</a:t>
                      </a:r>
                      <a:endParaRPr lang="en-IN" sz="1600"/>
                    </a:p>
                  </a:txBody>
                  <a:tcPr marL="80580" marR="80580" marT="40290" marB="40290" anchor="ctr">
                    <a:lnL>
                      <a:noFill/>
                    </a:lnL>
                    <a:lnR>
                      <a:noFill/>
                    </a:lnR>
                    <a:lnT>
                      <a:noFill/>
                    </a:lnT>
                    <a:lnB>
                      <a:noFill/>
                    </a:lnB>
                    <a:noFill/>
                  </a:tcPr>
                </a:tc>
                <a:tc>
                  <a:txBody>
                    <a:bodyPr/>
                    <a:lstStyle/>
                    <a:p>
                      <a:r>
                        <a:rPr lang="en-US" sz="1600"/>
                        <a:t>Routing library for React (DOM version)</a:t>
                      </a:r>
                    </a:p>
                  </a:txBody>
                  <a:tcPr marL="80580" marR="80580" marT="40290" marB="40290" anchor="ctr">
                    <a:lnL>
                      <a:noFill/>
                    </a:lnL>
                    <a:lnR>
                      <a:noFill/>
                    </a:lnR>
                    <a:lnT>
                      <a:noFill/>
                    </a:lnT>
                    <a:lnB>
                      <a:noFill/>
                    </a:lnB>
                    <a:noFill/>
                  </a:tcPr>
                </a:tc>
                <a:tc>
                  <a:txBody>
                    <a:bodyPr/>
                    <a:lstStyle/>
                    <a:p>
                      <a:r>
                        <a:rPr lang="en-IN" sz="1600">
                          <a:hlinkClick r:id="rId7"/>
                        </a:rPr>
                        <a:t>react-router-dom on npm</a:t>
                      </a:r>
                      <a:endParaRPr lang="en-IN" sz="1600"/>
                    </a:p>
                  </a:txBody>
                  <a:tcPr marL="80580" marR="80580" marT="40290" marB="40290" anchor="ctr">
                    <a:lnL>
                      <a:noFill/>
                    </a:lnL>
                    <a:lnR>
                      <a:noFill/>
                    </a:lnR>
                    <a:lnT>
                      <a:noFill/>
                    </a:lnT>
                    <a:lnB>
                      <a:noFill/>
                    </a:lnB>
                    <a:noFill/>
                  </a:tcPr>
                </a:tc>
                <a:extLst>
                  <a:ext uri="{0D108BD9-81ED-4DB2-BD59-A6C34878D82A}">
                    <a16:rowId xmlns:a16="http://schemas.microsoft.com/office/drawing/2014/main" val="511646997"/>
                  </a:ext>
                </a:extLst>
              </a:tr>
              <a:tr h="564062">
                <a:tc>
                  <a:txBody>
                    <a:bodyPr/>
                    <a:lstStyle/>
                    <a:p>
                      <a:r>
                        <a:rPr lang="en-IN" sz="1600" b="1"/>
                        <a:t>socket.io-client</a:t>
                      </a:r>
                      <a:endParaRPr lang="en-IN" sz="1600"/>
                    </a:p>
                  </a:txBody>
                  <a:tcPr marL="80580" marR="80580" marT="40290" marB="40290" anchor="ctr">
                    <a:lnL>
                      <a:noFill/>
                    </a:lnL>
                    <a:lnR>
                      <a:noFill/>
                    </a:lnR>
                    <a:lnT>
                      <a:noFill/>
                    </a:lnT>
                    <a:lnB>
                      <a:noFill/>
                    </a:lnB>
                    <a:noFill/>
                  </a:tcPr>
                </a:tc>
                <a:tc>
                  <a:txBody>
                    <a:bodyPr/>
                    <a:lstStyle/>
                    <a:p>
                      <a:r>
                        <a:rPr lang="en-US" sz="1600"/>
                        <a:t>Client-side Socket.IO for real-time communication</a:t>
                      </a:r>
                    </a:p>
                  </a:txBody>
                  <a:tcPr marL="80580" marR="80580" marT="40290" marB="40290" anchor="ctr">
                    <a:lnL>
                      <a:noFill/>
                    </a:lnL>
                    <a:lnR>
                      <a:noFill/>
                    </a:lnR>
                    <a:lnT>
                      <a:noFill/>
                    </a:lnT>
                    <a:lnB>
                      <a:noFill/>
                    </a:lnB>
                    <a:noFill/>
                  </a:tcPr>
                </a:tc>
                <a:tc>
                  <a:txBody>
                    <a:bodyPr/>
                    <a:lstStyle/>
                    <a:p>
                      <a:r>
                        <a:rPr lang="en-IN" sz="1600">
                          <a:hlinkClick r:id="rId8"/>
                        </a:rPr>
                        <a:t>socket.io-client on npm</a:t>
                      </a:r>
                      <a:endParaRPr lang="en-IN" sz="1600"/>
                    </a:p>
                  </a:txBody>
                  <a:tcPr marL="80580" marR="80580" marT="40290" marB="40290" anchor="ctr">
                    <a:lnL>
                      <a:noFill/>
                    </a:lnL>
                    <a:lnR>
                      <a:noFill/>
                    </a:lnR>
                    <a:lnT>
                      <a:noFill/>
                    </a:lnT>
                    <a:lnB>
                      <a:noFill/>
                    </a:lnB>
                    <a:noFill/>
                  </a:tcPr>
                </a:tc>
                <a:extLst>
                  <a:ext uri="{0D108BD9-81ED-4DB2-BD59-A6C34878D82A}">
                    <a16:rowId xmlns:a16="http://schemas.microsoft.com/office/drawing/2014/main" val="418984979"/>
                  </a:ext>
                </a:extLst>
              </a:tr>
              <a:tr h="564062">
                <a:tc>
                  <a:txBody>
                    <a:bodyPr/>
                    <a:lstStyle/>
                    <a:p>
                      <a:r>
                        <a:rPr lang="en-IN" sz="1600" b="1"/>
                        <a:t>zustand</a:t>
                      </a:r>
                      <a:endParaRPr lang="en-IN" sz="1600"/>
                    </a:p>
                  </a:txBody>
                  <a:tcPr marL="80580" marR="80580" marT="40290" marB="40290" anchor="ctr">
                    <a:lnL>
                      <a:noFill/>
                    </a:lnL>
                    <a:lnR>
                      <a:noFill/>
                    </a:lnR>
                    <a:lnT>
                      <a:noFill/>
                    </a:lnT>
                    <a:lnB>
                      <a:noFill/>
                    </a:lnB>
                    <a:noFill/>
                  </a:tcPr>
                </a:tc>
                <a:tc>
                  <a:txBody>
                    <a:bodyPr/>
                    <a:lstStyle/>
                    <a:p>
                      <a:r>
                        <a:rPr lang="en-US" sz="1600"/>
                        <a:t>Lightweight state management for React</a:t>
                      </a:r>
                    </a:p>
                  </a:txBody>
                  <a:tcPr marL="80580" marR="80580" marT="40290" marB="40290" anchor="ctr">
                    <a:lnL>
                      <a:noFill/>
                    </a:lnL>
                    <a:lnR>
                      <a:noFill/>
                    </a:lnR>
                    <a:lnT>
                      <a:noFill/>
                    </a:lnT>
                    <a:lnB>
                      <a:noFill/>
                    </a:lnB>
                    <a:noFill/>
                  </a:tcPr>
                </a:tc>
                <a:tc>
                  <a:txBody>
                    <a:bodyPr/>
                    <a:lstStyle/>
                    <a:p>
                      <a:r>
                        <a:rPr lang="en-IN" sz="1600" dirty="0" err="1">
                          <a:hlinkClick r:id="rId9"/>
                        </a:rPr>
                        <a:t>zustand</a:t>
                      </a:r>
                      <a:r>
                        <a:rPr lang="en-IN" sz="1600" dirty="0">
                          <a:hlinkClick r:id="rId9"/>
                        </a:rPr>
                        <a:t> on </a:t>
                      </a:r>
                      <a:r>
                        <a:rPr lang="en-IN" sz="1600" dirty="0" err="1">
                          <a:hlinkClick r:id="rId9"/>
                        </a:rPr>
                        <a:t>npm</a:t>
                      </a:r>
                      <a:endParaRPr lang="en-IN" sz="1600" dirty="0"/>
                    </a:p>
                  </a:txBody>
                  <a:tcPr marL="80580" marR="80580" marT="40290" marB="40290" anchor="ctr">
                    <a:lnL>
                      <a:noFill/>
                    </a:lnL>
                    <a:lnR>
                      <a:noFill/>
                    </a:lnR>
                    <a:lnT>
                      <a:noFill/>
                    </a:lnT>
                    <a:lnB>
                      <a:noFill/>
                    </a:lnB>
                    <a:noFill/>
                  </a:tcPr>
                </a:tc>
                <a:extLst>
                  <a:ext uri="{0D108BD9-81ED-4DB2-BD59-A6C34878D82A}">
                    <a16:rowId xmlns:a16="http://schemas.microsoft.com/office/drawing/2014/main" val="2005993958"/>
                  </a:ext>
                </a:extLst>
              </a:tr>
            </a:tbl>
          </a:graphicData>
        </a:graphic>
      </p:graphicFrame>
    </p:spTree>
    <p:extLst>
      <p:ext uri="{BB962C8B-B14F-4D97-AF65-F5344CB8AC3E}">
        <p14:creationId xmlns:p14="http://schemas.microsoft.com/office/powerpoint/2010/main" val="50406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55746-8311-DC7B-4A8E-E3FFD444C0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1FF97-2F7A-0524-9D5A-C45619B68152}"/>
              </a:ext>
            </a:extLst>
          </p:cNvPr>
          <p:cNvSpPr>
            <a:spLocks noGrp="1"/>
          </p:cNvSpPr>
          <p:nvPr>
            <p:ph type="title"/>
          </p:nvPr>
        </p:nvSpPr>
        <p:spPr/>
        <p:txBody>
          <a:bodyPr/>
          <a:lstStyle/>
          <a:p>
            <a:r>
              <a:rPr lang="en-US" dirty="0"/>
              <a:t>Packages and References</a:t>
            </a:r>
          </a:p>
        </p:txBody>
      </p:sp>
      <p:graphicFrame>
        <p:nvGraphicFramePr>
          <p:cNvPr id="6" name="Content Placeholder 5">
            <a:extLst>
              <a:ext uri="{FF2B5EF4-FFF2-40B4-BE49-F238E27FC236}">
                <a16:creationId xmlns:a16="http://schemas.microsoft.com/office/drawing/2014/main" id="{9FA11AB7-3710-69F6-0BA4-5BD3568081CA}"/>
              </a:ext>
            </a:extLst>
          </p:cNvPr>
          <p:cNvGraphicFramePr>
            <a:graphicFrameLocks noGrp="1"/>
          </p:cNvGraphicFramePr>
          <p:nvPr>
            <p:ph idx="1"/>
            <p:extLst>
              <p:ext uri="{D42A27DB-BD31-4B8C-83A1-F6EECF244321}">
                <p14:modId xmlns:p14="http://schemas.microsoft.com/office/powerpoint/2010/main" val="1601616318"/>
              </p:ext>
            </p:extLst>
          </p:nvPr>
        </p:nvGraphicFramePr>
        <p:xfrm>
          <a:off x="838199" y="1385887"/>
          <a:ext cx="8677275" cy="5005392"/>
        </p:xfrm>
        <a:graphic>
          <a:graphicData uri="http://schemas.openxmlformats.org/drawingml/2006/table">
            <a:tbl>
              <a:tblPr/>
              <a:tblGrid>
                <a:gridCol w="2892425">
                  <a:extLst>
                    <a:ext uri="{9D8B030D-6E8A-4147-A177-3AD203B41FA5}">
                      <a16:colId xmlns:a16="http://schemas.microsoft.com/office/drawing/2014/main" val="1762013998"/>
                    </a:ext>
                  </a:extLst>
                </a:gridCol>
                <a:gridCol w="2892425">
                  <a:extLst>
                    <a:ext uri="{9D8B030D-6E8A-4147-A177-3AD203B41FA5}">
                      <a16:colId xmlns:a16="http://schemas.microsoft.com/office/drawing/2014/main" val="710839634"/>
                    </a:ext>
                  </a:extLst>
                </a:gridCol>
                <a:gridCol w="2892425">
                  <a:extLst>
                    <a:ext uri="{9D8B030D-6E8A-4147-A177-3AD203B41FA5}">
                      <a16:colId xmlns:a16="http://schemas.microsoft.com/office/drawing/2014/main" val="332398592"/>
                    </a:ext>
                  </a:extLst>
                </a:gridCol>
              </a:tblGrid>
              <a:tr h="256761">
                <a:tc>
                  <a:txBody>
                    <a:bodyPr/>
                    <a:lstStyle/>
                    <a:p>
                      <a:r>
                        <a:rPr lang="en-IN" sz="1100"/>
                        <a:t>Package</a:t>
                      </a:r>
                    </a:p>
                  </a:txBody>
                  <a:tcPr marL="55786" marR="55786" marT="27893" marB="27893" anchor="ctr">
                    <a:lnL>
                      <a:noFill/>
                    </a:lnL>
                    <a:lnR>
                      <a:noFill/>
                    </a:lnR>
                    <a:lnT>
                      <a:noFill/>
                    </a:lnT>
                    <a:lnB>
                      <a:noFill/>
                    </a:lnB>
                    <a:noFill/>
                  </a:tcPr>
                </a:tc>
                <a:tc>
                  <a:txBody>
                    <a:bodyPr/>
                    <a:lstStyle/>
                    <a:p>
                      <a:r>
                        <a:rPr lang="en-IN" sz="1100"/>
                        <a:t>Purpose</a:t>
                      </a:r>
                    </a:p>
                  </a:txBody>
                  <a:tcPr marL="55786" marR="55786" marT="27893" marB="27893" anchor="ctr">
                    <a:lnL>
                      <a:noFill/>
                    </a:lnL>
                    <a:lnR>
                      <a:noFill/>
                    </a:lnR>
                    <a:lnT>
                      <a:noFill/>
                    </a:lnT>
                    <a:lnB>
                      <a:noFill/>
                    </a:lnB>
                    <a:noFill/>
                  </a:tcPr>
                </a:tc>
                <a:tc>
                  <a:txBody>
                    <a:bodyPr/>
                    <a:lstStyle/>
                    <a:p>
                      <a:r>
                        <a:rPr lang="en-IN" sz="1100"/>
                        <a:t>Reference Link</a:t>
                      </a:r>
                    </a:p>
                  </a:txBody>
                  <a:tcPr marL="55786" marR="55786" marT="27893" marB="27893" anchor="ctr">
                    <a:lnL>
                      <a:noFill/>
                    </a:lnL>
                    <a:lnR>
                      <a:noFill/>
                    </a:lnR>
                    <a:lnT>
                      <a:noFill/>
                    </a:lnT>
                    <a:lnB>
                      <a:noFill/>
                    </a:lnB>
                    <a:noFill/>
                  </a:tcPr>
                </a:tc>
                <a:extLst>
                  <a:ext uri="{0D108BD9-81ED-4DB2-BD59-A6C34878D82A}">
                    <a16:rowId xmlns:a16="http://schemas.microsoft.com/office/drawing/2014/main" val="2284966191"/>
                  </a:ext>
                </a:extLst>
              </a:tr>
              <a:tr h="256761">
                <a:tc>
                  <a:txBody>
                    <a:bodyPr/>
                    <a:lstStyle/>
                    <a:p>
                      <a:r>
                        <a:rPr lang="en-IN" sz="1100" b="1"/>
                        <a:t>@eslint/js</a:t>
                      </a:r>
                      <a:endParaRPr lang="en-IN" sz="1100"/>
                    </a:p>
                  </a:txBody>
                  <a:tcPr marL="55786" marR="55786" marT="27893" marB="27893" anchor="ctr">
                    <a:lnL>
                      <a:noFill/>
                    </a:lnL>
                    <a:lnR>
                      <a:noFill/>
                    </a:lnR>
                    <a:lnT>
                      <a:noFill/>
                    </a:lnT>
                    <a:lnB>
                      <a:noFill/>
                    </a:lnB>
                    <a:noFill/>
                  </a:tcPr>
                </a:tc>
                <a:tc>
                  <a:txBody>
                    <a:bodyPr/>
                    <a:lstStyle/>
                    <a:p>
                      <a:r>
                        <a:rPr lang="en-IN" sz="1100"/>
                        <a:t>ESLint’s main config module</a:t>
                      </a:r>
                    </a:p>
                  </a:txBody>
                  <a:tcPr marL="55786" marR="55786" marT="27893" marB="27893" anchor="ctr">
                    <a:lnL>
                      <a:noFill/>
                    </a:lnL>
                    <a:lnR>
                      <a:noFill/>
                    </a:lnR>
                    <a:lnT>
                      <a:noFill/>
                    </a:lnT>
                    <a:lnB>
                      <a:noFill/>
                    </a:lnB>
                    <a:noFill/>
                  </a:tcPr>
                </a:tc>
                <a:tc>
                  <a:txBody>
                    <a:bodyPr/>
                    <a:lstStyle/>
                    <a:p>
                      <a:r>
                        <a:rPr lang="en-IN" sz="1100">
                          <a:hlinkClick r:id="rId2"/>
                        </a:rPr>
                        <a:t>@eslint/js on npm</a:t>
                      </a:r>
                      <a:endParaRPr lang="en-IN" sz="1100"/>
                    </a:p>
                  </a:txBody>
                  <a:tcPr marL="55786" marR="55786" marT="27893" marB="27893" anchor="ctr">
                    <a:lnL>
                      <a:noFill/>
                    </a:lnL>
                    <a:lnR>
                      <a:noFill/>
                    </a:lnR>
                    <a:lnT>
                      <a:noFill/>
                    </a:lnT>
                    <a:lnB>
                      <a:noFill/>
                    </a:lnB>
                    <a:noFill/>
                  </a:tcPr>
                </a:tc>
                <a:extLst>
                  <a:ext uri="{0D108BD9-81ED-4DB2-BD59-A6C34878D82A}">
                    <a16:rowId xmlns:a16="http://schemas.microsoft.com/office/drawing/2014/main" val="4010346528"/>
                  </a:ext>
                </a:extLst>
              </a:tr>
              <a:tr h="256761">
                <a:tc>
                  <a:txBody>
                    <a:bodyPr/>
                    <a:lstStyle/>
                    <a:p>
                      <a:r>
                        <a:rPr lang="en-IN" sz="1100" b="1"/>
                        <a:t>@types/react</a:t>
                      </a:r>
                      <a:endParaRPr lang="en-IN" sz="1100"/>
                    </a:p>
                  </a:txBody>
                  <a:tcPr marL="55786" marR="55786" marT="27893" marB="27893" anchor="ctr">
                    <a:lnL>
                      <a:noFill/>
                    </a:lnL>
                    <a:lnR>
                      <a:noFill/>
                    </a:lnR>
                    <a:lnT>
                      <a:noFill/>
                    </a:lnT>
                    <a:lnB>
                      <a:noFill/>
                    </a:lnB>
                    <a:noFill/>
                  </a:tcPr>
                </a:tc>
                <a:tc>
                  <a:txBody>
                    <a:bodyPr/>
                    <a:lstStyle/>
                    <a:p>
                      <a:r>
                        <a:rPr lang="en-IN" sz="1100"/>
                        <a:t>TypeScript definitions for React</a:t>
                      </a:r>
                    </a:p>
                  </a:txBody>
                  <a:tcPr marL="55786" marR="55786" marT="27893" marB="27893" anchor="ctr">
                    <a:lnL>
                      <a:noFill/>
                    </a:lnL>
                    <a:lnR>
                      <a:noFill/>
                    </a:lnR>
                    <a:lnT>
                      <a:noFill/>
                    </a:lnT>
                    <a:lnB>
                      <a:noFill/>
                    </a:lnB>
                    <a:noFill/>
                  </a:tcPr>
                </a:tc>
                <a:tc>
                  <a:txBody>
                    <a:bodyPr/>
                    <a:lstStyle/>
                    <a:p>
                      <a:r>
                        <a:rPr lang="en-IN" sz="1100">
                          <a:hlinkClick r:id="rId3"/>
                        </a:rPr>
                        <a:t>@types/react on npm</a:t>
                      </a:r>
                      <a:endParaRPr lang="en-IN" sz="1100"/>
                    </a:p>
                  </a:txBody>
                  <a:tcPr marL="55786" marR="55786" marT="27893" marB="27893" anchor="ctr">
                    <a:lnL>
                      <a:noFill/>
                    </a:lnL>
                    <a:lnR>
                      <a:noFill/>
                    </a:lnR>
                    <a:lnT>
                      <a:noFill/>
                    </a:lnT>
                    <a:lnB>
                      <a:noFill/>
                    </a:lnB>
                    <a:noFill/>
                  </a:tcPr>
                </a:tc>
                <a:extLst>
                  <a:ext uri="{0D108BD9-81ED-4DB2-BD59-A6C34878D82A}">
                    <a16:rowId xmlns:a16="http://schemas.microsoft.com/office/drawing/2014/main" val="4155779637"/>
                  </a:ext>
                </a:extLst>
              </a:tr>
              <a:tr h="448768">
                <a:tc>
                  <a:txBody>
                    <a:bodyPr/>
                    <a:lstStyle/>
                    <a:p>
                      <a:r>
                        <a:rPr lang="en-IN" sz="1100" b="1"/>
                        <a:t>@types/react-dom</a:t>
                      </a:r>
                      <a:endParaRPr lang="en-IN" sz="1100"/>
                    </a:p>
                  </a:txBody>
                  <a:tcPr marL="55786" marR="55786" marT="27893" marB="27893" anchor="ctr">
                    <a:lnL>
                      <a:noFill/>
                    </a:lnL>
                    <a:lnR>
                      <a:noFill/>
                    </a:lnR>
                    <a:lnT>
                      <a:noFill/>
                    </a:lnT>
                    <a:lnB>
                      <a:noFill/>
                    </a:lnB>
                    <a:noFill/>
                  </a:tcPr>
                </a:tc>
                <a:tc>
                  <a:txBody>
                    <a:bodyPr/>
                    <a:lstStyle/>
                    <a:p>
                      <a:r>
                        <a:rPr lang="en-IN" sz="1100"/>
                        <a:t>TypeScript definitions for React DOM</a:t>
                      </a:r>
                    </a:p>
                  </a:txBody>
                  <a:tcPr marL="55786" marR="55786" marT="27893" marB="27893" anchor="ctr">
                    <a:lnL>
                      <a:noFill/>
                    </a:lnL>
                    <a:lnR>
                      <a:noFill/>
                    </a:lnR>
                    <a:lnT>
                      <a:noFill/>
                    </a:lnT>
                    <a:lnB>
                      <a:noFill/>
                    </a:lnB>
                    <a:noFill/>
                  </a:tcPr>
                </a:tc>
                <a:tc>
                  <a:txBody>
                    <a:bodyPr/>
                    <a:lstStyle/>
                    <a:p>
                      <a:r>
                        <a:rPr lang="en-IN" sz="1100">
                          <a:hlinkClick r:id="rId4"/>
                        </a:rPr>
                        <a:t>@types/react-dom on npm</a:t>
                      </a:r>
                      <a:endParaRPr lang="en-IN" sz="1100"/>
                    </a:p>
                  </a:txBody>
                  <a:tcPr marL="55786" marR="55786" marT="27893" marB="27893" anchor="ctr">
                    <a:lnL>
                      <a:noFill/>
                    </a:lnL>
                    <a:lnR>
                      <a:noFill/>
                    </a:lnR>
                    <a:lnT>
                      <a:noFill/>
                    </a:lnT>
                    <a:lnB>
                      <a:noFill/>
                    </a:lnB>
                    <a:noFill/>
                  </a:tcPr>
                </a:tc>
                <a:extLst>
                  <a:ext uri="{0D108BD9-81ED-4DB2-BD59-A6C34878D82A}">
                    <a16:rowId xmlns:a16="http://schemas.microsoft.com/office/drawing/2014/main" val="1003022230"/>
                  </a:ext>
                </a:extLst>
              </a:tr>
              <a:tr h="449413">
                <a:tc>
                  <a:txBody>
                    <a:bodyPr/>
                    <a:lstStyle/>
                    <a:p>
                      <a:r>
                        <a:rPr lang="en-IN" sz="1100" b="1"/>
                        <a:t>@vitejs/plugin-react</a:t>
                      </a:r>
                      <a:endParaRPr lang="en-IN" sz="1100"/>
                    </a:p>
                  </a:txBody>
                  <a:tcPr marL="55786" marR="55786" marT="27893" marB="27893" anchor="ctr">
                    <a:lnL>
                      <a:noFill/>
                    </a:lnL>
                    <a:lnR>
                      <a:noFill/>
                    </a:lnR>
                    <a:lnT>
                      <a:noFill/>
                    </a:lnT>
                    <a:lnB>
                      <a:noFill/>
                    </a:lnB>
                    <a:noFill/>
                  </a:tcPr>
                </a:tc>
                <a:tc>
                  <a:txBody>
                    <a:bodyPr/>
                    <a:lstStyle/>
                    <a:p>
                      <a:r>
                        <a:rPr lang="en-US" sz="1100"/>
                        <a:t>Vite plugin to support React JSX, Fast Refresh, etc.</a:t>
                      </a:r>
                    </a:p>
                  </a:txBody>
                  <a:tcPr marL="55786" marR="55786" marT="27893" marB="27893" anchor="ctr">
                    <a:lnL>
                      <a:noFill/>
                    </a:lnL>
                    <a:lnR>
                      <a:noFill/>
                    </a:lnR>
                    <a:lnT>
                      <a:noFill/>
                    </a:lnT>
                    <a:lnB>
                      <a:noFill/>
                    </a:lnB>
                    <a:noFill/>
                  </a:tcPr>
                </a:tc>
                <a:tc>
                  <a:txBody>
                    <a:bodyPr/>
                    <a:lstStyle/>
                    <a:p>
                      <a:r>
                        <a:rPr lang="en-IN" sz="1100">
                          <a:hlinkClick r:id="rId5"/>
                        </a:rPr>
                        <a:t>@vitejs/plugin-react on npm</a:t>
                      </a:r>
                      <a:endParaRPr lang="en-IN" sz="1100"/>
                    </a:p>
                  </a:txBody>
                  <a:tcPr marL="55786" marR="55786" marT="27893" marB="27893" anchor="ctr">
                    <a:lnL>
                      <a:noFill/>
                    </a:lnL>
                    <a:lnR>
                      <a:noFill/>
                    </a:lnR>
                    <a:lnT>
                      <a:noFill/>
                    </a:lnT>
                    <a:lnB>
                      <a:noFill/>
                    </a:lnB>
                    <a:noFill/>
                  </a:tcPr>
                </a:tc>
                <a:extLst>
                  <a:ext uri="{0D108BD9-81ED-4DB2-BD59-A6C34878D82A}">
                    <a16:rowId xmlns:a16="http://schemas.microsoft.com/office/drawing/2014/main" val="1049818201"/>
                  </a:ext>
                </a:extLst>
              </a:tr>
              <a:tr h="448768">
                <a:tc>
                  <a:txBody>
                    <a:bodyPr/>
                    <a:lstStyle/>
                    <a:p>
                      <a:r>
                        <a:rPr lang="en-IN" sz="1100" b="1"/>
                        <a:t>autoprefixer</a:t>
                      </a:r>
                      <a:endParaRPr lang="en-IN" sz="1100"/>
                    </a:p>
                  </a:txBody>
                  <a:tcPr marL="55786" marR="55786" marT="27893" marB="27893" anchor="ctr">
                    <a:lnL>
                      <a:noFill/>
                    </a:lnL>
                    <a:lnR>
                      <a:noFill/>
                    </a:lnR>
                    <a:lnT>
                      <a:noFill/>
                    </a:lnT>
                    <a:lnB>
                      <a:noFill/>
                    </a:lnB>
                    <a:noFill/>
                  </a:tcPr>
                </a:tc>
                <a:tc>
                  <a:txBody>
                    <a:bodyPr/>
                    <a:lstStyle/>
                    <a:p>
                      <a:r>
                        <a:rPr lang="en-US" sz="1100"/>
                        <a:t>PostCSS plugin to add vendor prefixes</a:t>
                      </a:r>
                    </a:p>
                  </a:txBody>
                  <a:tcPr marL="55786" marR="55786" marT="27893" marB="27893" anchor="ctr">
                    <a:lnL>
                      <a:noFill/>
                    </a:lnL>
                    <a:lnR>
                      <a:noFill/>
                    </a:lnR>
                    <a:lnT>
                      <a:noFill/>
                    </a:lnT>
                    <a:lnB>
                      <a:noFill/>
                    </a:lnB>
                    <a:noFill/>
                  </a:tcPr>
                </a:tc>
                <a:tc>
                  <a:txBody>
                    <a:bodyPr/>
                    <a:lstStyle/>
                    <a:p>
                      <a:r>
                        <a:rPr lang="en-IN" sz="1100">
                          <a:hlinkClick r:id="rId6"/>
                        </a:rPr>
                        <a:t>autoprefixer on npm</a:t>
                      </a:r>
                      <a:endParaRPr lang="en-IN" sz="1100"/>
                    </a:p>
                  </a:txBody>
                  <a:tcPr marL="55786" marR="55786" marT="27893" marB="27893" anchor="ctr">
                    <a:lnL>
                      <a:noFill/>
                    </a:lnL>
                    <a:lnR>
                      <a:noFill/>
                    </a:lnR>
                    <a:lnT>
                      <a:noFill/>
                    </a:lnT>
                    <a:lnB>
                      <a:noFill/>
                    </a:lnB>
                    <a:noFill/>
                  </a:tcPr>
                </a:tc>
                <a:extLst>
                  <a:ext uri="{0D108BD9-81ED-4DB2-BD59-A6C34878D82A}">
                    <a16:rowId xmlns:a16="http://schemas.microsoft.com/office/drawing/2014/main" val="2045223297"/>
                  </a:ext>
                </a:extLst>
              </a:tr>
              <a:tr h="256761">
                <a:tc>
                  <a:txBody>
                    <a:bodyPr/>
                    <a:lstStyle/>
                    <a:p>
                      <a:r>
                        <a:rPr lang="en-IN" sz="1100" b="1"/>
                        <a:t>daisyui</a:t>
                      </a:r>
                      <a:endParaRPr lang="en-IN" sz="1100"/>
                    </a:p>
                  </a:txBody>
                  <a:tcPr marL="55786" marR="55786" marT="27893" marB="27893" anchor="ctr">
                    <a:lnL>
                      <a:noFill/>
                    </a:lnL>
                    <a:lnR>
                      <a:noFill/>
                    </a:lnR>
                    <a:lnT>
                      <a:noFill/>
                    </a:lnT>
                    <a:lnB>
                      <a:noFill/>
                    </a:lnB>
                    <a:noFill/>
                  </a:tcPr>
                </a:tc>
                <a:tc>
                  <a:txBody>
                    <a:bodyPr/>
                    <a:lstStyle/>
                    <a:p>
                      <a:r>
                        <a:rPr lang="en-IN" sz="1100"/>
                        <a:t>Tailwind CSS component library</a:t>
                      </a:r>
                    </a:p>
                  </a:txBody>
                  <a:tcPr marL="55786" marR="55786" marT="27893" marB="27893" anchor="ctr">
                    <a:lnL>
                      <a:noFill/>
                    </a:lnL>
                    <a:lnR>
                      <a:noFill/>
                    </a:lnR>
                    <a:lnT>
                      <a:noFill/>
                    </a:lnT>
                    <a:lnB>
                      <a:noFill/>
                    </a:lnB>
                    <a:noFill/>
                  </a:tcPr>
                </a:tc>
                <a:tc>
                  <a:txBody>
                    <a:bodyPr/>
                    <a:lstStyle/>
                    <a:p>
                      <a:r>
                        <a:rPr lang="en-IN" sz="1100">
                          <a:hlinkClick r:id="rId7"/>
                        </a:rPr>
                        <a:t>daisyui on npm</a:t>
                      </a:r>
                      <a:endParaRPr lang="en-IN" sz="1100"/>
                    </a:p>
                  </a:txBody>
                  <a:tcPr marL="55786" marR="55786" marT="27893" marB="27893" anchor="ctr">
                    <a:lnL>
                      <a:noFill/>
                    </a:lnL>
                    <a:lnR>
                      <a:noFill/>
                    </a:lnR>
                    <a:lnT>
                      <a:noFill/>
                    </a:lnT>
                    <a:lnB>
                      <a:noFill/>
                    </a:lnB>
                    <a:noFill/>
                  </a:tcPr>
                </a:tc>
                <a:extLst>
                  <a:ext uri="{0D108BD9-81ED-4DB2-BD59-A6C34878D82A}">
                    <a16:rowId xmlns:a16="http://schemas.microsoft.com/office/drawing/2014/main" val="729370675"/>
                  </a:ext>
                </a:extLst>
              </a:tr>
              <a:tr h="256761">
                <a:tc>
                  <a:txBody>
                    <a:bodyPr/>
                    <a:lstStyle/>
                    <a:p>
                      <a:r>
                        <a:rPr lang="en-IN" sz="1100" b="1"/>
                        <a:t>eslint</a:t>
                      </a:r>
                      <a:endParaRPr lang="en-IN" sz="1100"/>
                    </a:p>
                  </a:txBody>
                  <a:tcPr marL="55786" marR="55786" marT="27893" marB="27893" anchor="ctr">
                    <a:lnL>
                      <a:noFill/>
                    </a:lnL>
                    <a:lnR>
                      <a:noFill/>
                    </a:lnR>
                    <a:lnT>
                      <a:noFill/>
                    </a:lnT>
                    <a:lnB>
                      <a:noFill/>
                    </a:lnB>
                    <a:noFill/>
                  </a:tcPr>
                </a:tc>
                <a:tc>
                  <a:txBody>
                    <a:bodyPr/>
                    <a:lstStyle/>
                    <a:p>
                      <a:r>
                        <a:rPr lang="en-IN" sz="1100"/>
                        <a:t>Linter for JavaScript</a:t>
                      </a:r>
                    </a:p>
                  </a:txBody>
                  <a:tcPr marL="55786" marR="55786" marT="27893" marB="27893" anchor="ctr">
                    <a:lnL>
                      <a:noFill/>
                    </a:lnL>
                    <a:lnR>
                      <a:noFill/>
                    </a:lnR>
                    <a:lnT>
                      <a:noFill/>
                    </a:lnT>
                    <a:lnB>
                      <a:noFill/>
                    </a:lnB>
                    <a:noFill/>
                  </a:tcPr>
                </a:tc>
                <a:tc>
                  <a:txBody>
                    <a:bodyPr/>
                    <a:lstStyle/>
                    <a:p>
                      <a:r>
                        <a:rPr lang="en-IN" sz="1100">
                          <a:hlinkClick r:id="rId8"/>
                        </a:rPr>
                        <a:t>eslint on npm</a:t>
                      </a:r>
                      <a:endParaRPr lang="en-IN" sz="1100"/>
                    </a:p>
                  </a:txBody>
                  <a:tcPr marL="55786" marR="55786" marT="27893" marB="27893" anchor="ctr">
                    <a:lnL>
                      <a:noFill/>
                    </a:lnL>
                    <a:lnR>
                      <a:noFill/>
                    </a:lnR>
                    <a:lnT>
                      <a:noFill/>
                    </a:lnT>
                    <a:lnB>
                      <a:noFill/>
                    </a:lnB>
                    <a:noFill/>
                  </a:tcPr>
                </a:tc>
                <a:extLst>
                  <a:ext uri="{0D108BD9-81ED-4DB2-BD59-A6C34878D82A}">
                    <a16:rowId xmlns:a16="http://schemas.microsoft.com/office/drawing/2014/main" val="1151167802"/>
                  </a:ext>
                </a:extLst>
              </a:tr>
              <a:tr h="256761">
                <a:tc>
                  <a:txBody>
                    <a:bodyPr/>
                    <a:lstStyle/>
                    <a:p>
                      <a:r>
                        <a:rPr lang="en-IN" sz="1100" b="1"/>
                        <a:t>eslint-plugin-react</a:t>
                      </a:r>
                      <a:endParaRPr lang="en-IN" sz="1100"/>
                    </a:p>
                  </a:txBody>
                  <a:tcPr marL="55786" marR="55786" marT="27893" marB="27893" anchor="ctr">
                    <a:lnL>
                      <a:noFill/>
                    </a:lnL>
                    <a:lnR>
                      <a:noFill/>
                    </a:lnR>
                    <a:lnT>
                      <a:noFill/>
                    </a:lnT>
                    <a:lnB>
                      <a:noFill/>
                    </a:lnB>
                    <a:noFill/>
                  </a:tcPr>
                </a:tc>
                <a:tc>
                  <a:txBody>
                    <a:bodyPr/>
                    <a:lstStyle/>
                    <a:p>
                      <a:r>
                        <a:rPr lang="en-IN" sz="1100"/>
                        <a:t>ESLint rules for React</a:t>
                      </a:r>
                    </a:p>
                  </a:txBody>
                  <a:tcPr marL="55786" marR="55786" marT="27893" marB="27893" anchor="ctr">
                    <a:lnL>
                      <a:noFill/>
                    </a:lnL>
                    <a:lnR>
                      <a:noFill/>
                    </a:lnR>
                    <a:lnT>
                      <a:noFill/>
                    </a:lnT>
                    <a:lnB>
                      <a:noFill/>
                    </a:lnB>
                    <a:noFill/>
                  </a:tcPr>
                </a:tc>
                <a:tc>
                  <a:txBody>
                    <a:bodyPr/>
                    <a:lstStyle/>
                    <a:p>
                      <a:r>
                        <a:rPr lang="en-IN" sz="1100">
                          <a:hlinkClick r:id="rId9"/>
                        </a:rPr>
                        <a:t>eslint-plugin-react on npm</a:t>
                      </a:r>
                      <a:endParaRPr lang="en-IN" sz="1100"/>
                    </a:p>
                  </a:txBody>
                  <a:tcPr marL="55786" marR="55786" marT="27893" marB="27893" anchor="ctr">
                    <a:lnL>
                      <a:noFill/>
                    </a:lnL>
                    <a:lnR>
                      <a:noFill/>
                    </a:lnR>
                    <a:lnT>
                      <a:noFill/>
                    </a:lnT>
                    <a:lnB>
                      <a:noFill/>
                    </a:lnB>
                    <a:noFill/>
                  </a:tcPr>
                </a:tc>
                <a:extLst>
                  <a:ext uri="{0D108BD9-81ED-4DB2-BD59-A6C34878D82A}">
                    <a16:rowId xmlns:a16="http://schemas.microsoft.com/office/drawing/2014/main" val="4162275054"/>
                  </a:ext>
                </a:extLst>
              </a:tr>
              <a:tr h="256761">
                <a:tc>
                  <a:txBody>
                    <a:bodyPr/>
                    <a:lstStyle/>
                    <a:p>
                      <a:r>
                        <a:rPr lang="en-IN" sz="1100" b="1"/>
                        <a:t>eslint-plugin-react-hooks</a:t>
                      </a:r>
                      <a:endParaRPr lang="en-IN" sz="1100"/>
                    </a:p>
                  </a:txBody>
                  <a:tcPr marL="55786" marR="55786" marT="27893" marB="27893" anchor="ctr">
                    <a:lnL>
                      <a:noFill/>
                    </a:lnL>
                    <a:lnR>
                      <a:noFill/>
                    </a:lnR>
                    <a:lnT>
                      <a:noFill/>
                    </a:lnT>
                    <a:lnB>
                      <a:noFill/>
                    </a:lnB>
                    <a:noFill/>
                  </a:tcPr>
                </a:tc>
                <a:tc>
                  <a:txBody>
                    <a:bodyPr/>
                    <a:lstStyle/>
                    <a:p>
                      <a:r>
                        <a:rPr lang="en-US" sz="1100"/>
                        <a:t>ESLint rules for React hooks</a:t>
                      </a:r>
                    </a:p>
                  </a:txBody>
                  <a:tcPr marL="55786" marR="55786" marT="27893" marB="27893" anchor="ctr">
                    <a:lnL>
                      <a:noFill/>
                    </a:lnL>
                    <a:lnR>
                      <a:noFill/>
                    </a:lnR>
                    <a:lnT>
                      <a:noFill/>
                    </a:lnT>
                    <a:lnB>
                      <a:noFill/>
                    </a:lnB>
                    <a:noFill/>
                  </a:tcPr>
                </a:tc>
                <a:tc>
                  <a:txBody>
                    <a:bodyPr/>
                    <a:lstStyle/>
                    <a:p>
                      <a:r>
                        <a:rPr lang="en-IN" sz="1100">
                          <a:hlinkClick r:id="rId10"/>
                        </a:rPr>
                        <a:t>eslint-plugin-react-hooks on npm</a:t>
                      </a:r>
                      <a:endParaRPr lang="en-IN" sz="1100"/>
                    </a:p>
                  </a:txBody>
                  <a:tcPr marL="55786" marR="55786" marT="27893" marB="27893" anchor="ctr">
                    <a:lnL>
                      <a:noFill/>
                    </a:lnL>
                    <a:lnR>
                      <a:noFill/>
                    </a:lnR>
                    <a:lnT>
                      <a:noFill/>
                    </a:lnT>
                    <a:lnB>
                      <a:noFill/>
                    </a:lnB>
                    <a:noFill/>
                  </a:tcPr>
                </a:tc>
                <a:extLst>
                  <a:ext uri="{0D108BD9-81ED-4DB2-BD59-A6C34878D82A}">
                    <a16:rowId xmlns:a16="http://schemas.microsoft.com/office/drawing/2014/main" val="3050714334"/>
                  </a:ext>
                </a:extLst>
              </a:tr>
              <a:tr h="448768">
                <a:tc>
                  <a:txBody>
                    <a:bodyPr/>
                    <a:lstStyle/>
                    <a:p>
                      <a:r>
                        <a:rPr lang="en-IN" sz="1100" b="1"/>
                        <a:t>eslint-plugin-react-refresh</a:t>
                      </a:r>
                      <a:endParaRPr lang="en-IN" sz="1100"/>
                    </a:p>
                  </a:txBody>
                  <a:tcPr marL="55786" marR="55786" marT="27893" marB="27893" anchor="ctr">
                    <a:lnL>
                      <a:noFill/>
                    </a:lnL>
                    <a:lnR>
                      <a:noFill/>
                    </a:lnR>
                    <a:lnT>
                      <a:noFill/>
                    </a:lnT>
                    <a:lnB>
                      <a:noFill/>
                    </a:lnB>
                    <a:noFill/>
                  </a:tcPr>
                </a:tc>
                <a:tc>
                  <a:txBody>
                    <a:bodyPr/>
                    <a:lstStyle/>
                    <a:p>
                      <a:r>
                        <a:rPr lang="en-US" sz="1100"/>
                        <a:t>Enables Fast Refresh linting in React</a:t>
                      </a:r>
                    </a:p>
                  </a:txBody>
                  <a:tcPr marL="55786" marR="55786" marT="27893" marB="27893" anchor="ctr">
                    <a:lnL>
                      <a:noFill/>
                    </a:lnL>
                    <a:lnR>
                      <a:noFill/>
                    </a:lnR>
                    <a:lnT>
                      <a:noFill/>
                    </a:lnT>
                    <a:lnB>
                      <a:noFill/>
                    </a:lnB>
                    <a:noFill/>
                  </a:tcPr>
                </a:tc>
                <a:tc>
                  <a:txBody>
                    <a:bodyPr/>
                    <a:lstStyle/>
                    <a:p>
                      <a:r>
                        <a:rPr lang="en-IN" sz="1100">
                          <a:hlinkClick r:id="rId11"/>
                        </a:rPr>
                        <a:t>eslint-plugin-react-refresh on npm</a:t>
                      </a:r>
                      <a:endParaRPr lang="en-IN" sz="1100"/>
                    </a:p>
                  </a:txBody>
                  <a:tcPr marL="55786" marR="55786" marT="27893" marB="27893" anchor="ctr">
                    <a:lnL>
                      <a:noFill/>
                    </a:lnL>
                    <a:lnR>
                      <a:noFill/>
                    </a:lnR>
                    <a:lnT>
                      <a:noFill/>
                    </a:lnT>
                    <a:lnB>
                      <a:noFill/>
                    </a:lnB>
                    <a:noFill/>
                  </a:tcPr>
                </a:tc>
                <a:extLst>
                  <a:ext uri="{0D108BD9-81ED-4DB2-BD59-A6C34878D82A}">
                    <a16:rowId xmlns:a16="http://schemas.microsoft.com/office/drawing/2014/main" val="2987881101"/>
                  </a:ext>
                </a:extLst>
              </a:tr>
              <a:tr h="449413">
                <a:tc>
                  <a:txBody>
                    <a:bodyPr/>
                    <a:lstStyle/>
                    <a:p>
                      <a:r>
                        <a:rPr lang="en-IN" sz="1100" b="1"/>
                        <a:t>globals</a:t>
                      </a:r>
                      <a:endParaRPr lang="en-IN" sz="1100"/>
                    </a:p>
                  </a:txBody>
                  <a:tcPr marL="55786" marR="55786" marT="27893" marB="27893" anchor="ctr">
                    <a:lnL>
                      <a:noFill/>
                    </a:lnL>
                    <a:lnR>
                      <a:noFill/>
                    </a:lnR>
                    <a:lnT>
                      <a:noFill/>
                    </a:lnT>
                    <a:lnB>
                      <a:noFill/>
                    </a:lnB>
                    <a:noFill/>
                  </a:tcPr>
                </a:tc>
                <a:tc>
                  <a:txBody>
                    <a:bodyPr/>
                    <a:lstStyle/>
                    <a:p>
                      <a:r>
                        <a:rPr lang="en-IN" sz="1100"/>
                        <a:t>Provides global variable definitions for ESLint</a:t>
                      </a:r>
                    </a:p>
                  </a:txBody>
                  <a:tcPr marL="55786" marR="55786" marT="27893" marB="27893" anchor="ctr">
                    <a:lnL>
                      <a:noFill/>
                    </a:lnL>
                    <a:lnR>
                      <a:noFill/>
                    </a:lnR>
                    <a:lnT>
                      <a:noFill/>
                    </a:lnT>
                    <a:lnB>
                      <a:noFill/>
                    </a:lnB>
                    <a:noFill/>
                  </a:tcPr>
                </a:tc>
                <a:tc>
                  <a:txBody>
                    <a:bodyPr/>
                    <a:lstStyle/>
                    <a:p>
                      <a:r>
                        <a:rPr lang="en-IN" sz="1100">
                          <a:hlinkClick r:id="rId12"/>
                        </a:rPr>
                        <a:t>globals on npm</a:t>
                      </a:r>
                      <a:endParaRPr lang="en-IN" sz="1100"/>
                    </a:p>
                  </a:txBody>
                  <a:tcPr marL="55786" marR="55786" marT="27893" marB="27893" anchor="ctr">
                    <a:lnL>
                      <a:noFill/>
                    </a:lnL>
                    <a:lnR>
                      <a:noFill/>
                    </a:lnR>
                    <a:lnT>
                      <a:noFill/>
                    </a:lnT>
                    <a:lnB>
                      <a:noFill/>
                    </a:lnB>
                    <a:noFill/>
                  </a:tcPr>
                </a:tc>
                <a:extLst>
                  <a:ext uri="{0D108BD9-81ED-4DB2-BD59-A6C34878D82A}">
                    <a16:rowId xmlns:a16="http://schemas.microsoft.com/office/drawing/2014/main" val="3521916403"/>
                  </a:ext>
                </a:extLst>
              </a:tr>
              <a:tr h="449413">
                <a:tc>
                  <a:txBody>
                    <a:bodyPr/>
                    <a:lstStyle/>
                    <a:p>
                      <a:r>
                        <a:rPr lang="en-IN" sz="1100" b="1"/>
                        <a:t>postcss</a:t>
                      </a:r>
                      <a:endParaRPr lang="en-IN" sz="1100"/>
                    </a:p>
                  </a:txBody>
                  <a:tcPr marL="55786" marR="55786" marT="27893" marB="27893" anchor="ctr">
                    <a:lnL>
                      <a:noFill/>
                    </a:lnL>
                    <a:lnR>
                      <a:noFill/>
                    </a:lnR>
                    <a:lnT>
                      <a:noFill/>
                    </a:lnT>
                    <a:lnB>
                      <a:noFill/>
                    </a:lnB>
                    <a:noFill/>
                  </a:tcPr>
                </a:tc>
                <a:tc>
                  <a:txBody>
                    <a:bodyPr/>
                    <a:lstStyle/>
                    <a:p>
                      <a:r>
                        <a:rPr lang="en-US" sz="1100"/>
                        <a:t>CSS transformation tool (used with Tailwind)</a:t>
                      </a:r>
                    </a:p>
                  </a:txBody>
                  <a:tcPr marL="55786" marR="55786" marT="27893" marB="27893" anchor="ctr">
                    <a:lnL>
                      <a:noFill/>
                    </a:lnL>
                    <a:lnR>
                      <a:noFill/>
                    </a:lnR>
                    <a:lnT>
                      <a:noFill/>
                    </a:lnT>
                    <a:lnB>
                      <a:noFill/>
                    </a:lnB>
                    <a:noFill/>
                  </a:tcPr>
                </a:tc>
                <a:tc>
                  <a:txBody>
                    <a:bodyPr/>
                    <a:lstStyle/>
                    <a:p>
                      <a:r>
                        <a:rPr lang="en-IN" sz="1100">
                          <a:hlinkClick r:id="rId13"/>
                        </a:rPr>
                        <a:t>postcss on npm</a:t>
                      </a:r>
                      <a:endParaRPr lang="en-IN" sz="1100"/>
                    </a:p>
                  </a:txBody>
                  <a:tcPr marL="55786" marR="55786" marT="27893" marB="27893" anchor="ctr">
                    <a:lnL>
                      <a:noFill/>
                    </a:lnL>
                    <a:lnR>
                      <a:noFill/>
                    </a:lnR>
                    <a:lnT>
                      <a:noFill/>
                    </a:lnT>
                    <a:lnB>
                      <a:noFill/>
                    </a:lnB>
                    <a:noFill/>
                  </a:tcPr>
                </a:tc>
                <a:extLst>
                  <a:ext uri="{0D108BD9-81ED-4DB2-BD59-A6C34878D82A}">
                    <a16:rowId xmlns:a16="http://schemas.microsoft.com/office/drawing/2014/main" val="1580817986"/>
                  </a:ext>
                </a:extLst>
              </a:tr>
              <a:tr h="256761">
                <a:tc>
                  <a:txBody>
                    <a:bodyPr/>
                    <a:lstStyle/>
                    <a:p>
                      <a:r>
                        <a:rPr lang="en-IN" sz="1100" b="1"/>
                        <a:t>tailwindcss</a:t>
                      </a:r>
                      <a:endParaRPr lang="en-IN" sz="1100"/>
                    </a:p>
                  </a:txBody>
                  <a:tcPr marL="55786" marR="55786" marT="27893" marB="27893" anchor="ctr">
                    <a:lnL>
                      <a:noFill/>
                    </a:lnL>
                    <a:lnR>
                      <a:noFill/>
                    </a:lnR>
                    <a:lnT>
                      <a:noFill/>
                    </a:lnT>
                    <a:lnB>
                      <a:noFill/>
                    </a:lnB>
                    <a:noFill/>
                  </a:tcPr>
                </a:tc>
                <a:tc>
                  <a:txBody>
                    <a:bodyPr/>
                    <a:lstStyle/>
                    <a:p>
                      <a:r>
                        <a:rPr lang="en-IN" sz="1100"/>
                        <a:t>Utility-first CSS framework</a:t>
                      </a:r>
                    </a:p>
                  </a:txBody>
                  <a:tcPr marL="55786" marR="55786" marT="27893" marB="27893" anchor="ctr">
                    <a:lnL>
                      <a:noFill/>
                    </a:lnL>
                    <a:lnR>
                      <a:noFill/>
                    </a:lnR>
                    <a:lnT>
                      <a:noFill/>
                    </a:lnT>
                    <a:lnB>
                      <a:noFill/>
                    </a:lnB>
                    <a:noFill/>
                  </a:tcPr>
                </a:tc>
                <a:tc>
                  <a:txBody>
                    <a:bodyPr/>
                    <a:lstStyle/>
                    <a:p>
                      <a:r>
                        <a:rPr lang="en-IN" sz="1100">
                          <a:hlinkClick r:id="rId14"/>
                        </a:rPr>
                        <a:t>tailwindcss on npm</a:t>
                      </a:r>
                      <a:endParaRPr lang="en-IN" sz="1100"/>
                    </a:p>
                  </a:txBody>
                  <a:tcPr marL="55786" marR="55786" marT="27893" marB="27893" anchor="ctr">
                    <a:lnL>
                      <a:noFill/>
                    </a:lnL>
                    <a:lnR>
                      <a:noFill/>
                    </a:lnR>
                    <a:lnT>
                      <a:noFill/>
                    </a:lnT>
                    <a:lnB>
                      <a:noFill/>
                    </a:lnB>
                    <a:noFill/>
                  </a:tcPr>
                </a:tc>
                <a:extLst>
                  <a:ext uri="{0D108BD9-81ED-4DB2-BD59-A6C34878D82A}">
                    <a16:rowId xmlns:a16="http://schemas.microsoft.com/office/drawing/2014/main" val="898258741"/>
                  </a:ext>
                </a:extLst>
              </a:tr>
              <a:tr h="256761">
                <a:tc>
                  <a:txBody>
                    <a:bodyPr/>
                    <a:lstStyle/>
                    <a:p>
                      <a:r>
                        <a:rPr lang="en-IN" sz="1100" b="1"/>
                        <a:t>vite</a:t>
                      </a:r>
                      <a:endParaRPr lang="en-IN" sz="1100"/>
                    </a:p>
                  </a:txBody>
                  <a:tcPr marL="55786" marR="55786" marT="27893" marB="27893" anchor="ctr">
                    <a:lnL>
                      <a:noFill/>
                    </a:lnL>
                    <a:lnR>
                      <a:noFill/>
                    </a:lnR>
                    <a:lnT>
                      <a:noFill/>
                    </a:lnT>
                    <a:lnB>
                      <a:noFill/>
                    </a:lnB>
                    <a:noFill/>
                  </a:tcPr>
                </a:tc>
                <a:tc>
                  <a:txBody>
                    <a:bodyPr/>
                    <a:lstStyle/>
                    <a:p>
                      <a:r>
                        <a:rPr lang="en-US" sz="1100"/>
                        <a:t>Frontend build tool and dev server</a:t>
                      </a:r>
                    </a:p>
                  </a:txBody>
                  <a:tcPr marL="55786" marR="55786" marT="27893" marB="27893" anchor="ctr">
                    <a:lnL>
                      <a:noFill/>
                    </a:lnL>
                    <a:lnR>
                      <a:noFill/>
                    </a:lnR>
                    <a:lnT>
                      <a:noFill/>
                    </a:lnT>
                    <a:lnB>
                      <a:noFill/>
                    </a:lnB>
                    <a:noFill/>
                  </a:tcPr>
                </a:tc>
                <a:tc>
                  <a:txBody>
                    <a:bodyPr/>
                    <a:lstStyle/>
                    <a:p>
                      <a:r>
                        <a:rPr lang="en-IN" sz="1100" dirty="0" err="1">
                          <a:hlinkClick r:id="rId15"/>
                        </a:rPr>
                        <a:t>vite</a:t>
                      </a:r>
                      <a:r>
                        <a:rPr lang="en-IN" sz="1100" dirty="0">
                          <a:hlinkClick r:id="rId15"/>
                        </a:rPr>
                        <a:t> on </a:t>
                      </a:r>
                      <a:r>
                        <a:rPr lang="en-IN" sz="1100" dirty="0" err="1">
                          <a:hlinkClick r:id="rId15"/>
                        </a:rPr>
                        <a:t>npm</a:t>
                      </a:r>
                      <a:endParaRPr lang="en-IN" sz="1100" dirty="0"/>
                    </a:p>
                  </a:txBody>
                  <a:tcPr marL="55786" marR="55786" marT="27893" marB="27893" anchor="ctr">
                    <a:lnL>
                      <a:noFill/>
                    </a:lnL>
                    <a:lnR>
                      <a:noFill/>
                    </a:lnR>
                    <a:lnT>
                      <a:noFill/>
                    </a:lnT>
                    <a:lnB>
                      <a:noFill/>
                    </a:lnB>
                    <a:noFill/>
                  </a:tcPr>
                </a:tc>
                <a:extLst>
                  <a:ext uri="{0D108BD9-81ED-4DB2-BD59-A6C34878D82A}">
                    <a16:rowId xmlns:a16="http://schemas.microsoft.com/office/drawing/2014/main" val="1686497460"/>
                  </a:ext>
                </a:extLst>
              </a:tr>
            </a:tbl>
          </a:graphicData>
        </a:graphic>
      </p:graphicFrame>
    </p:spTree>
    <p:extLst>
      <p:ext uri="{BB962C8B-B14F-4D97-AF65-F5344CB8AC3E}">
        <p14:creationId xmlns:p14="http://schemas.microsoft.com/office/powerpoint/2010/main" val="908216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5" name="Rectangle 4"/>
          <p:cNvSpPr/>
          <p:nvPr/>
        </p:nvSpPr>
        <p:spPr>
          <a:xfrm>
            <a:off x="977900" y="1574801"/>
            <a:ext cx="10375900" cy="1200329"/>
          </a:xfrm>
          <a:prstGeom prst="rect">
            <a:avLst/>
          </a:prstGeom>
        </p:spPr>
        <p:txBody>
          <a:bodyPr wrap="square">
            <a:spAutoFit/>
          </a:bodyPr>
          <a:lstStyle/>
          <a:p>
            <a:pPr>
              <a:buNone/>
            </a:pPr>
            <a:r>
              <a:rPr lang="en-US" b="1" dirty="0">
                <a:latin typeface="Times New Roman" panose="02020603050405020304" pitchFamily="18" charset="0"/>
                <a:cs typeface="Times New Roman" panose="02020603050405020304" pitchFamily="18" charset="0"/>
              </a:rPr>
              <a:t>Aim: </a:t>
            </a:r>
            <a:r>
              <a:rPr lang="en-US" dirty="0">
                <a:latin typeface="Times New Roman" panose="02020603050405020304" pitchFamily="18" charset="0"/>
                <a:cs typeface="Times New Roman" panose="02020603050405020304" pitchFamily="18" charset="0"/>
              </a:rPr>
              <a:t>To develop a lightweight, modern, and responsive chat application that allows users to communicate in real-time using a secure and intuitive interface.</a:t>
            </a:r>
          </a:p>
          <a:p>
            <a:pPr>
              <a:buNone/>
            </a:pPr>
            <a:endParaRPr lang="en-US" dirty="0"/>
          </a:p>
          <a:p>
            <a:pPr>
              <a:buNone/>
            </a:pPr>
            <a:endParaRPr lang="en-US" dirty="0"/>
          </a:p>
        </p:txBody>
      </p:sp>
      <p:sp>
        <p:nvSpPr>
          <p:cNvPr id="4" name="Rectangle 2">
            <a:extLst>
              <a:ext uri="{FF2B5EF4-FFF2-40B4-BE49-F238E27FC236}">
                <a16:creationId xmlns:a16="http://schemas.microsoft.com/office/drawing/2014/main" id="{18481D85-9893-95A8-4F9A-11CD501D1B3B}"/>
              </a:ext>
            </a:extLst>
          </p:cNvPr>
          <p:cNvSpPr>
            <a:spLocks noChangeArrowheads="1"/>
          </p:cNvSpPr>
          <p:nvPr/>
        </p:nvSpPr>
        <p:spPr bwMode="auto">
          <a:xfrm>
            <a:off x="977900" y="2503438"/>
            <a:ext cx="10236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and implement a real-time chat interface using modern frontend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one-on-one and group communication with persistent messages.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WebSocket-based real-time messaging using Socket.IO.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responsive design with Tailwind CSS and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DaisyUI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Maintain clean, reusable code using React and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Zustand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state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 the application for local and future online hosting.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148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 Stack</a:t>
            </a:r>
            <a:br>
              <a:rPr lang="en-US" b="1" dirty="0"/>
            </a:br>
            <a:endParaRPr lang="en-US" dirty="0"/>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Frontend: React.js, Tailwind CSS, </a:t>
            </a:r>
            <a:r>
              <a:rPr lang="en-US" sz="1800" dirty="0" err="1">
                <a:latin typeface="Times New Roman" panose="02020603050405020304" pitchFamily="18" charset="0"/>
                <a:cs typeface="Times New Roman" panose="02020603050405020304" pitchFamily="18" charset="0"/>
              </a:rPr>
              <a:t>DaisyUI</a:t>
            </a:r>
            <a:r>
              <a:rPr lang="en-US" sz="1800" dirty="0">
                <a:latin typeface="Times New Roman" panose="02020603050405020304" pitchFamily="18" charset="0"/>
                <a:cs typeface="Times New Roman" panose="02020603050405020304" pitchFamily="18" charset="0"/>
              </a:rPr>
              <a:t>, Vite</a:t>
            </a:r>
          </a:p>
          <a:p>
            <a:r>
              <a:rPr lang="en-US" sz="1800" dirty="0">
                <a:latin typeface="Times New Roman" panose="02020603050405020304" pitchFamily="18" charset="0"/>
                <a:cs typeface="Times New Roman" panose="02020603050405020304" pitchFamily="18" charset="0"/>
              </a:rPr>
              <a:t>Backend: Node.js, Express.js</a:t>
            </a:r>
          </a:p>
          <a:p>
            <a:r>
              <a:rPr lang="en-US" sz="1800" dirty="0">
                <a:latin typeface="Times New Roman" panose="02020603050405020304" pitchFamily="18" charset="0"/>
                <a:cs typeface="Times New Roman" panose="02020603050405020304" pitchFamily="18" charset="0"/>
              </a:rPr>
              <a:t>Database: MongoDB</a:t>
            </a:r>
          </a:p>
          <a:p>
            <a:r>
              <a:rPr lang="en-US" sz="1800" dirty="0">
                <a:latin typeface="Times New Roman" panose="02020603050405020304" pitchFamily="18" charset="0"/>
                <a:cs typeface="Times New Roman" panose="02020603050405020304" pitchFamily="18" charset="0"/>
              </a:rPr>
              <a:t>Others:</a:t>
            </a:r>
          </a:p>
          <a:p>
            <a:pPr lvl="1"/>
            <a:r>
              <a:rPr lang="en-US" sz="1800" dirty="0">
                <a:latin typeface="Times New Roman" panose="02020603050405020304" pitchFamily="18" charset="0"/>
                <a:cs typeface="Times New Roman" panose="02020603050405020304" pitchFamily="18" charset="0"/>
              </a:rPr>
              <a:t>WebSocket: Socket.IO</a:t>
            </a:r>
          </a:p>
          <a:p>
            <a:pPr lvl="1"/>
            <a:r>
              <a:rPr lang="en-US" sz="1800" dirty="0">
                <a:latin typeface="Times New Roman" panose="02020603050405020304" pitchFamily="18" charset="0"/>
                <a:cs typeface="Times New Roman" panose="02020603050405020304" pitchFamily="18" charset="0"/>
              </a:rPr>
              <a:t>State Management: </a:t>
            </a:r>
            <a:r>
              <a:rPr lang="en-US" sz="1800" dirty="0" err="1">
                <a:latin typeface="Times New Roman" panose="02020603050405020304" pitchFamily="18" charset="0"/>
                <a:cs typeface="Times New Roman" panose="02020603050405020304" pitchFamily="18" charset="0"/>
              </a:rPr>
              <a:t>Zustand</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HTTP Client: Axios</a:t>
            </a:r>
          </a:p>
          <a:p>
            <a:pPr lvl="1"/>
            <a:r>
              <a:rPr lang="en-US" sz="1800" dirty="0">
                <a:latin typeface="Times New Roman" panose="02020603050405020304" pitchFamily="18" charset="0"/>
                <a:cs typeface="Times New Roman" panose="02020603050405020304" pitchFamily="18" charset="0"/>
              </a:rPr>
              <a:t>Routing: React Router DOM</a:t>
            </a:r>
          </a:p>
          <a:p>
            <a:pPr lvl="1"/>
            <a:r>
              <a:rPr lang="en-US" sz="1800" dirty="0">
                <a:latin typeface="Times New Roman" panose="02020603050405020304" pitchFamily="18" charset="0"/>
                <a:cs typeface="Times New Roman" panose="02020603050405020304" pitchFamily="18" charset="0"/>
              </a:rPr>
              <a:t>Version Control: Git &amp; GitHub</a:t>
            </a:r>
          </a:p>
          <a:p>
            <a:pPr lvl="1"/>
            <a:r>
              <a:rPr lang="en-US" sz="1800" dirty="0">
                <a:latin typeface="Times New Roman" panose="02020603050405020304" pitchFamily="18" charset="0"/>
                <a:cs typeface="Times New Roman" panose="02020603050405020304" pitchFamily="18" charset="0"/>
              </a:rPr>
              <a:t>Linting &amp; Formatting: </a:t>
            </a:r>
            <a:r>
              <a:rPr lang="en-US" sz="1800" dirty="0" err="1">
                <a:latin typeface="Times New Roman" panose="02020603050405020304" pitchFamily="18" charset="0"/>
                <a:cs typeface="Times New Roman" panose="02020603050405020304" pitchFamily="18" charset="0"/>
              </a:rPr>
              <a:t>ESLint</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Build Tool: Vite</a:t>
            </a:r>
          </a:p>
        </p:txBody>
      </p:sp>
    </p:spTree>
    <p:extLst>
      <p:ext uri="{BB962C8B-B14F-4D97-AF65-F5344CB8AC3E}">
        <p14:creationId xmlns:p14="http://schemas.microsoft.com/office/powerpoint/2010/main" val="275739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8D2EB-CA43-FA95-E73F-219AEADF5E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5661C0-095B-C5F7-0E7F-AEA471722279}"/>
              </a:ext>
            </a:extLst>
          </p:cNvPr>
          <p:cNvSpPr>
            <a:spLocks noGrp="1"/>
          </p:cNvSpPr>
          <p:nvPr>
            <p:ph type="title"/>
          </p:nvPr>
        </p:nvSpPr>
        <p:spPr/>
        <p:txBody>
          <a:bodyPr/>
          <a:lstStyle/>
          <a:p>
            <a:r>
              <a:rPr lang="en-US" b="1" dirty="0"/>
              <a:t>System Architecture</a:t>
            </a:r>
            <a:endParaRPr lang="en-US" dirty="0"/>
          </a:p>
        </p:txBody>
      </p:sp>
      <p:sp>
        <p:nvSpPr>
          <p:cNvPr id="4" name="Rectangle 1">
            <a:extLst>
              <a:ext uri="{FF2B5EF4-FFF2-40B4-BE49-F238E27FC236}">
                <a16:creationId xmlns:a16="http://schemas.microsoft.com/office/drawing/2014/main" id="{6D020B87-C18A-38B1-AC49-E39900F77B5E}"/>
              </a:ext>
            </a:extLst>
          </p:cNvPr>
          <p:cNvSpPr>
            <a:spLocks noGrp="1" noChangeArrowheads="1"/>
          </p:cNvSpPr>
          <p:nvPr>
            <p:ph idx="1"/>
          </p:nvPr>
        </p:nvSpPr>
        <p:spPr bwMode="auto">
          <a:xfrm>
            <a:off x="514005" y="1425206"/>
            <a:ext cx="574548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 React (Vite)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Entry Point: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main.jsx</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Mounts &lt;App /&gt; to #root in index.html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Routing: React Router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Defined in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App.jsx</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Pages: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HomePage</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LoginPage</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SignUpPage</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ChatRoom</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State Management: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Zustand</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useAuthStore</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Manages login/logout/auth check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useChatStore</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Handles messages, user list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useThemeStore</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Manages light/dark mode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Styling: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Tailwind CSS with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DaisyUI</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themes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Configured via index.css and tailwind.config.js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Communication: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Socket.IO client used for messaging and online user tracking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BB7E9A16-91F7-A89B-BF94-FFDD2AE75589}"/>
              </a:ext>
            </a:extLst>
          </p:cNvPr>
          <p:cNvSpPr txBox="1">
            <a:spLocks noChangeArrowheads="1"/>
          </p:cNvSpPr>
          <p:nvPr/>
        </p:nvSpPr>
        <p:spPr bwMode="auto">
          <a:xfrm>
            <a:off x="6096000" y="1428940"/>
            <a:ext cx="560139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1800" dirty="0">
                <a:latin typeface="Times New Roman" panose="02020603050405020304" pitchFamily="18" charset="0"/>
                <a:cs typeface="Times New Roman" panose="02020603050405020304" pitchFamily="18" charset="0"/>
              </a:rPr>
              <a:t>Backend – Express.js (Node.js)</a:t>
            </a:r>
          </a:p>
          <a:p>
            <a:pPr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Entry Point: index.js</a:t>
            </a:r>
          </a:p>
          <a:p>
            <a:pPr lvl="1"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Starts server, connects to MongoDB, initializes Socket.IO</a:t>
            </a:r>
          </a:p>
          <a:p>
            <a:pPr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Database: MongoDB (via Mongoose)</a:t>
            </a:r>
          </a:p>
          <a:p>
            <a:pPr lvl="1"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User Model: email, password, </a:t>
            </a:r>
            <a:r>
              <a:rPr lang="en-US" altLang="en-US" sz="1800" dirty="0" err="1">
                <a:latin typeface="Times New Roman" panose="02020603050405020304" pitchFamily="18" charset="0"/>
                <a:cs typeface="Times New Roman" panose="02020603050405020304" pitchFamily="18" charset="0"/>
              </a:rPr>
              <a:t>profilePic</a:t>
            </a:r>
            <a:endParaRPr lang="en-US" altLang="en-US" sz="1800" dirty="0">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Message Model: </a:t>
            </a:r>
            <a:r>
              <a:rPr lang="en-US" altLang="en-US" sz="1800" dirty="0" err="1">
                <a:latin typeface="Times New Roman" panose="02020603050405020304" pitchFamily="18" charset="0"/>
                <a:cs typeface="Times New Roman" panose="02020603050405020304" pitchFamily="18" charset="0"/>
              </a:rPr>
              <a:t>senderId</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receiverId</a:t>
            </a:r>
            <a:r>
              <a:rPr lang="en-US" altLang="en-US" sz="1800" dirty="0">
                <a:latin typeface="Times New Roman" panose="02020603050405020304" pitchFamily="18" charset="0"/>
                <a:cs typeface="Times New Roman" panose="02020603050405020304" pitchFamily="18" charset="0"/>
              </a:rPr>
              <a:t>, text/image, timestamps</a:t>
            </a:r>
          </a:p>
          <a:p>
            <a:pPr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Authentication:</a:t>
            </a:r>
          </a:p>
          <a:p>
            <a:pPr lvl="1"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JWT-based</a:t>
            </a:r>
          </a:p>
          <a:p>
            <a:pPr lvl="1"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Middleware: </a:t>
            </a:r>
            <a:r>
              <a:rPr lang="en-US" altLang="en-US" sz="1800" dirty="0" err="1">
                <a:latin typeface="Times New Roman" panose="02020603050405020304" pitchFamily="18" charset="0"/>
                <a:cs typeface="Times New Roman" panose="02020603050405020304" pitchFamily="18" charset="0"/>
              </a:rPr>
              <a:t>protectRoute</a:t>
            </a:r>
            <a:r>
              <a:rPr lang="en-US" altLang="en-US" sz="1800" dirty="0">
                <a:latin typeface="Times New Roman" panose="02020603050405020304" pitchFamily="18" charset="0"/>
                <a:cs typeface="Times New Roman" panose="02020603050405020304" pitchFamily="18" charset="0"/>
              </a:rPr>
              <a:t> validates tokens</a:t>
            </a:r>
          </a:p>
          <a:p>
            <a:pPr lvl="1"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Token generation handled in utils.js</a:t>
            </a:r>
          </a:p>
          <a:p>
            <a:pPr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Real-Time Communication:</a:t>
            </a:r>
          </a:p>
          <a:p>
            <a:pPr lvl="1"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Socket.IO events configured in socket.js (join room, send message, disconnect, etc.)</a:t>
            </a:r>
          </a:p>
          <a:p>
            <a:pPr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File Uploads:</a:t>
            </a:r>
          </a:p>
          <a:p>
            <a:pPr lvl="1"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Used </a:t>
            </a:r>
            <a:r>
              <a:rPr lang="en-US" altLang="en-US" sz="1800" dirty="0" err="1">
                <a:latin typeface="Times New Roman" panose="02020603050405020304" pitchFamily="18" charset="0"/>
                <a:cs typeface="Times New Roman" panose="02020603050405020304" pitchFamily="18" charset="0"/>
              </a:rPr>
              <a:t>Cloudinary</a:t>
            </a:r>
            <a:r>
              <a:rPr lang="en-US" altLang="en-US" sz="1800" dirty="0">
                <a:latin typeface="Times New Roman" panose="02020603050405020304" pitchFamily="18" charset="0"/>
                <a:cs typeface="Times New Roman" panose="02020603050405020304" pitchFamily="18" charset="0"/>
              </a:rPr>
              <a:t> for uploading profile pics &amp; image messages</a:t>
            </a:r>
            <a:endParaRPr lang="en-US" altLang="en-US" sz="1800" dirty="0">
              <a:latin typeface="Arial" panose="020B0604020202020204" pitchFamily="34" charset="0"/>
            </a:endParaRPr>
          </a:p>
        </p:txBody>
      </p:sp>
    </p:spTree>
    <p:extLst>
      <p:ext uri="{BB962C8B-B14F-4D97-AF65-F5344CB8AC3E}">
        <p14:creationId xmlns:p14="http://schemas.microsoft.com/office/powerpoint/2010/main" val="3955678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Flow</a:t>
            </a:r>
            <a:endParaRPr lang="en-US" dirty="0"/>
          </a:p>
        </p:txBody>
      </p:sp>
      <p:sp>
        <p:nvSpPr>
          <p:cNvPr id="4" name="Rectangle 1">
            <a:extLst>
              <a:ext uri="{FF2B5EF4-FFF2-40B4-BE49-F238E27FC236}">
                <a16:creationId xmlns:a16="http://schemas.microsoft.com/office/drawing/2014/main" id="{0F9F892E-D4A2-ACF5-C5F7-C108083F095D}"/>
              </a:ext>
            </a:extLst>
          </p:cNvPr>
          <p:cNvSpPr>
            <a:spLocks noGrp="1" noChangeArrowheads="1"/>
          </p:cNvSpPr>
          <p:nvPr>
            <p:ph idx="1"/>
          </p:nvPr>
        </p:nvSpPr>
        <p:spPr bwMode="auto">
          <a:xfrm>
            <a:off x="838200" y="1690688"/>
            <a:ext cx="446042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Authentication Flow:</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logs in / signs up →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useAuthStore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JWT stored in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cookies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sent with every secure request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Chat Flow:</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Axios fetches chat history &amp; user data →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useChatStore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updates → Socket.IO listens/emits events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Theme Management: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useThemeStore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controls app theme → synced with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DaisyUI</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FDDFEBA4-D433-21B7-3C4D-23E08941174F}"/>
              </a:ext>
            </a:extLst>
          </p:cNvPr>
          <p:cNvSpPr txBox="1">
            <a:spLocks noChangeArrowheads="1"/>
          </p:cNvSpPr>
          <p:nvPr/>
        </p:nvSpPr>
        <p:spPr bwMode="auto">
          <a:xfrm>
            <a:off x="6096000" y="2106187"/>
            <a:ext cx="446042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1800" dirty="0">
                <a:latin typeface="Times New Roman" panose="02020603050405020304" pitchFamily="18" charset="0"/>
                <a:cs typeface="Times New Roman" panose="02020603050405020304" pitchFamily="18" charset="0"/>
              </a:rPr>
              <a:t>Backend</a:t>
            </a:r>
          </a:p>
          <a:p>
            <a:pPr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Authentication:</a:t>
            </a:r>
          </a:p>
          <a:p>
            <a:pPr lvl="1"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Token created at login/signup</a:t>
            </a:r>
          </a:p>
          <a:p>
            <a:pPr lvl="1"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Middleware (</a:t>
            </a:r>
            <a:r>
              <a:rPr lang="en-US" altLang="en-US" sz="1800" dirty="0" err="1">
                <a:latin typeface="Times New Roman" panose="02020603050405020304" pitchFamily="18" charset="0"/>
                <a:cs typeface="Times New Roman" panose="02020603050405020304" pitchFamily="18" charset="0"/>
              </a:rPr>
              <a:t>protectRoute</a:t>
            </a:r>
            <a:r>
              <a:rPr lang="en-US" altLang="en-US" sz="1800" dirty="0">
                <a:latin typeface="Times New Roman" panose="02020603050405020304" pitchFamily="18" charset="0"/>
                <a:cs typeface="Times New Roman" panose="02020603050405020304" pitchFamily="18" charset="0"/>
              </a:rPr>
              <a:t>) secures private routes</a:t>
            </a:r>
          </a:p>
          <a:p>
            <a:pPr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Chat Handling:</a:t>
            </a:r>
          </a:p>
          <a:p>
            <a:pPr lvl="1"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Messages stored in MongoDB</a:t>
            </a:r>
          </a:p>
          <a:p>
            <a:pPr lvl="1"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Emitted to receivers via Socket.IO</a:t>
            </a:r>
          </a:p>
          <a:p>
            <a:pPr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File Upload Flow:</a:t>
            </a:r>
          </a:p>
          <a:p>
            <a:pPr lvl="1"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Image/file → uploaded to </a:t>
            </a:r>
            <a:r>
              <a:rPr lang="en-US" altLang="en-US" sz="1800" dirty="0" err="1">
                <a:latin typeface="Times New Roman" panose="02020603050405020304" pitchFamily="18" charset="0"/>
                <a:cs typeface="Times New Roman" panose="02020603050405020304" pitchFamily="18" charset="0"/>
              </a:rPr>
              <a:t>Cloudinary</a:t>
            </a:r>
            <a:endParaRPr lang="en-US" altLang="en-US" sz="1800" dirty="0">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URL stored in MongoDB for retrieval</a:t>
            </a:r>
            <a:endParaRPr lang="en-US" altLang="en-US" sz="1800" dirty="0">
              <a:latin typeface="Arial" panose="020B0604020202020204" pitchFamily="34" charset="0"/>
            </a:endParaRPr>
          </a:p>
        </p:txBody>
      </p:sp>
    </p:spTree>
    <p:extLst>
      <p:ext uri="{BB962C8B-B14F-4D97-AF65-F5344CB8AC3E}">
        <p14:creationId xmlns:p14="http://schemas.microsoft.com/office/powerpoint/2010/main" val="4198183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UI/UX Design (Frontend)</a:t>
            </a:r>
            <a:endParaRPr lang="en-US" dirty="0"/>
          </a:p>
        </p:txBody>
      </p:sp>
      <p:pic>
        <p:nvPicPr>
          <p:cNvPr id="5" name="Content Placeholder 4">
            <a:extLst>
              <a:ext uri="{FF2B5EF4-FFF2-40B4-BE49-F238E27FC236}">
                <a16:creationId xmlns:a16="http://schemas.microsoft.com/office/drawing/2014/main" id="{7048A23C-EA05-093E-2E63-0AE13695F5DE}"/>
              </a:ext>
            </a:extLst>
          </p:cNvPr>
          <p:cNvPicPr>
            <a:picLocks noGrp="1" noChangeAspect="1"/>
          </p:cNvPicPr>
          <p:nvPr>
            <p:ph idx="1"/>
          </p:nvPr>
        </p:nvPicPr>
        <p:blipFill>
          <a:blip r:embed="rId2"/>
          <a:stretch>
            <a:fillRect/>
          </a:stretch>
        </p:blipFill>
        <p:spPr>
          <a:xfrm>
            <a:off x="1712282" y="1502229"/>
            <a:ext cx="8767436" cy="4931683"/>
          </a:xfrm>
        </p:spPr>
      </p:pic>
    </p:spTree>
    <p:extLst>
      <p:ext uri="{BB962C8B-B14F-4D97-AF65-F5344CB8AC3E}">
        <p14:creationId xmlns:p14="http://schemas.microsoft.com/office/powerpoint/2010/main" val="615376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E3901-CB33-87A3-20D9-831A757A0B88}"/>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FC0460-B8E6-41C0-BB65-DC9E484F90F9}"/>
              </a:ext>
            </a:extLst>
          </p:cNvPr>
          <p:cNvPicPr>
            <a:picLocks noGrp="1" noChangeAspect="1"/>
          </p:cNvPicPr>
          <p:nvPr>
            <p:ph idx="1"/>
          </p:nvPr>
        </p:nvPicPr>
        <p:blipFill>
          <a:blip r:embed="rId2"/>
          <a:stretch>
            <a:fillRect/>
          </a:stretch>
        </p:blipFill>
        <p:spPr>
          <a:xfrm>
            <a:off x="497467" y="429532"/>
            <a:ext cx="5332388" cy="2999468"/>
          </a:xfrm>
        </p:spPr>
      </p:pic>
      <p:pic>
        <p:nvPicPr>
          <p:cNvPr id="7" name="Picture 6">
            <a:extLst>
              <a:ext uri="{FF2B5EF4-FFF2-40B4-BE49-F238E27FC236}">
                <a16:creationId xmlns:a16="http://schemas.microsoft.com/office/drawing/2014/main" id="{A13EDFCD-884A-E38B-82CE-DCB850186ACC}"/>
              </a:ext>
            </a:extLst>
          </p:cNvPr>
          <p:cNvPicPr>
            <a:picLocks noChangeAspect="1"/>
          </p:cNvPicPr>
          <p:nvPr/>
        </p:nvPicPr>
        <p:blipFill>
          <a:blip r:embed="rId3"/>
          <a:stretch>
            <a:fillRect/>
          </a:stretch>
        </p:blipFill>
        <p:spPr>
          <a:xfrm>
            <a:off x="6362147" y="429533"/>
            <a:ext cx="5332386" cy="2999467"/>
          </a:xfrm>
          <a:prstGeom prst="rect">
            <a:avLst/>
          </a:prstGeom>
        </p:spPr>
      </p:pic>
      <p:pic>
        <p:nvPicPr>
          <p:cNvPr id="9" name="Picture 8">
            <a:extLst>
              <a:ext uri="{FF2B5EF4-FFF2-40B4-BE49-F238E27FC236}">
                <a16:creationId xmlns:a16="http://schemas.microsoft.com/office/drawing/2014/main" id="{3C95B48D-FB52-E65F-8997-3F8AF48A8896}"/>
              </a:ext>
            </a:extLst>
          </p:cNvPr>
          <p:cNvPicPr>
            <a:picLocks noChangeAspect="1"/>
          </p:cNvPicPr>
          <p:nvPr/>
        </p:nvPicPr>
        <p:blipFill>
          <a:blip r:embed="rId4"/>
          <a:stretch>
            <a:fillRect/>
          </a:stretch>
        </p:blipFill>
        <p:spPr>
          <a:xfrm>
            <a:off x="497467" y="3590753"/>
            <a:ext cx="5332388" cy="2999469"/>
          </a:xfrm>
          <a:prstGeom prst="rect">
            <a:avLst/>
          </a:prstGeom>
        </p:spPr>
      </p:pic>
      <p:pic>
        <p:nvPicPr>
          <p:cNvPr id="11" name="Picture 10">
            <a:extLst>
              <a:ext uri="{FF2B5EF4-FFF2-40B4-BE49-F238E27FC236}">
                <a16:creationId xmlns:a16="http://schemas.microsoft.com/office/drawing/2014/main" id="{DB732CE1-B056-85C7-91C0-0AAE468B42A7}"/>
              </a:ext>
            </a:extLst>
          </p:cNvPr>
          <p:cNvPicPr>
            <a:picLocks noChangeAspect="1"/>
          </p:cNvPicPr>
          <p:nvPr/>
        </p:nvPicPr>
        <p:blipFill>
          <a:blip r:embed="rId5"/>
          <a:stretch>
            <a:fillRect/>
          </a:stretch>
        </p:blipFill>
        <p:spPr>
          <a:xfrm>
            <a:off x="6362147" y="3590755"/>
            <a:ext cx="5332386" cy="2999467"/>
          </a:xfrm>
          <a:prstGeom prst="rect">
            <a:avLst/>
          </a:prstGeom>
        </p:spPr>
      </p:pic>
    </p:spTree>
    <p:extLst>
      <p:ext uri="{BB962C8B-B14F-4D97-AF65-F5344CB8AC3E}">
        <p14:creationId xmlns:p14="http://schemas.microsoft.com/office/powerpoint/2010/main" val="3033306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136" y="146957"/>
            <a:ext cx="10515600" cy="1325563"/>
          </a:xfrm>
        </p:spPr>
        <p:txBody>
          <a:bodyPr/>
          <a:lstStyle/>
          <a:p>
            <a:r>
              <a:rPr lang="en-US" b="1" dirty="0"/>
              <a:t>API ENDPOINTS</a:t>
            </a:r>
            <a:endParaRPr lang="en-US" dirty="0"/>
          </a:p>
        </p:txBody>
      </p:sp>
      <p:sp>
        <p:nvSpPr>
          <p:cNvPr id="3" name="Content Placeholder 2"/>
          <p:cNvSpPr>
            <a:spLocks noGrp="1"/>
          </p:cNvSpPr>
          <p:nvPr>
            <p:ph idx="1"/>
          </p:nvPr>
        </p:nvSpPr>
        <p:spPr>
          <a:xfrm>
            <a:off x="487136" y="1300843"/>
            <a:ext cx="3758293" cy="5410200"/>
          </a:xfrm>
        </p:spPr>
        <p:txBody>
          <a:bodyPr>
            <a:normAutofit/>
          </a:bodyPr>
          <a:lstStyle/>
          <a:p>
            <a:pPr marL="514350" indent="-514350">
              <a:buFont typeface="+mj-lt"/>
              <a:buAutoNum type="arabicPeriod"/>
            </a:pPr>
            <a:r>
              <a:rPr lang="en-US" sz="1800" dirty="0"/>
              <a:t>POST /</a:t>
            </a:r>
            <a:r>
              <a:rPr lang="en-US" sz="1800" dirty="0" err="1"/>
              <a:t>api</a:t>
            </a:r>
            <a:r>
              <a:rPr lang="en-US" sz="1800" dirty="0"/>
              <a:t>/auth/signup Functionality: Registers a new user.</a:t>
            </a:r>
          </a:p>
          <a:p>
            <a:pPr marL="514350" indent="-514350">
              <a:buFont typeface="+mj-lt"/>
              <a:buAutoNum type="arabicPeriod"/>
            </a:pPr>
            <a:r>
              <a:rPr lang="en-US" sz="1800" dirty="0"/>
              <a:t>POST /</a:t>
            </a:r>
            <a:r>
              <a:rPr lang="en-US" sz="1800" dirty="0" err="1"/>
              <a:t>api</a:t>
            </a:r>
            <a:r>
              <a:rPr lang="en-US" sz="1800" dirty="0"/>
              <a:t>/auth/login Functionality: Logs in an existing user.</a:t>
            </a:r>
          </a:p>
          <a:p>
            <a:pPr marL="514350" indent="-514350">
              <a:buFont typeface="+mj-lt"/>
              <a:buAutoNum type="arabicPeriod"/>
            </a:pPr>
            <a:r>
              <a:rPr lang="en-US" sz="1800" dirty="0"/>
              <a:t>POST /</a:t>
            </a:r>
            <a:r>
              <a:rPr lang="en-US" sz="1800" dirty="0" err="1"/>
              <a:t>api</a:t>
            </a:r>
            <a:r>
              <a:rPr lang="en-US" sz="1800" dirty="0"/>
              <a:t>/auth/logout Functionality: Logs out the user by clearing the JWT cookie.</a:t>
            </a:r>
          </a:p>
          <a:p>
            <a:pPr marL="514350" indent="-514350">
              <a:buFont typeface="+mj-lt"/>
              <a:buAutoNum type="arabicPeriod"/>
            </a:pPr>
            <a:r>
              <a:rPr lang="en-US" sz="1800" dirty="0"/>
              <a:t>GET /</a:t>
            </a:r>
            <a:r>
              <a:rPr lang="en-US" sz="1800" dirty="0" err="1"/>
              <a:t>api</a:t>
            </a:r>
            <a:r>
              <a:rPr lang="en-US" sz="1800" dirty="0"/>
              <a:t>/auth/check Functionality: Verifies if the user is authenticated.</a:t>
            </a:r>
          </a:p>
          <a:p>
            <a:pPr marL="514350" indent="-514350">
              <a:buFont typeface="+mj-lt"/>
              <a:buAutoNum type="arabicPeriod"/>
            </a:pPr>
            <a:r>
              <a:rPr lang="en-US" sz="1800" dirty="0"/>
              <a:t>GET /</a:t>
            </a:r>
            <a:r>
              <a:rPr lang="en-US" sz="1800" dirty="0" err="1"/>
              <a:t>api</a:t>
            </a:r>
            <a:r>
              <a:rPr lang="en-US" sz="1800" dirty="0"/>
              <a:t>/messages/users Functionality: Fetches all users except the logged-in user for the sidebar.</a:t>
            </a:r>
          </a:p>
          <a:p>
            <a:endParaRPr lang="en-US" dirty="0"/>
          </a:p>
          <a:p>
            <a:endParaRPr lang="en-US" dirty="0"/>
          </a:p>
        </p:txBody>
      </p:sp>
      <p:pic>
        <p:nvPicPr>
          <p:cNvPr id="6" name="Picture 5">
            <a:extLst>
              <a:ext uri="{FF2B5EF4-FFF2-40B4-BE49-F238E27FC236}">
                <a16:creationId xmlns:a16="http://schemas.microsoft.com/office/drawing/2014/main" id="{BA8E8653-FC64-9617-4EA5-8F85B8A36FC9}"/>
              </a:ext>
            </a:extLst>
          </p:cNvPr>
          <p:cNvPicPr>
            <a:picLocks noChangeAspect="1"/>
          </p:cNvPicPr>
          <p:nvPr/>
        </p:nvPicPr>
        <p:blipFill>
          <a:blip r:embed="rId2"/>
          <a:stretch>
            <a:fillRect/>
          </a:stretch>
        </p:blipFill>
        <p:spPr>
          <a:xfrm>
            <a:off x="4335237" y="1001485"/>
            <a:ext cx="7738842" cy="4855029"/>
          </a:xfrm>
          <a:prstGeom prst="rect">
            <a:avLst/>
          </a:prstGeom>
        </p:spPr>
      </p:pic>
    </p:spTree>
    <p:extLst>
      <p:ext uri="{BB962C8B-B14F-4D97-AF65-F5344CB8AC3E}">
        <p14:creationId xmlns:p14="http://schemas.microsoft.com/office/powerpoint/2010/main" val="3545400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Design – User Side</a:t>
            </a:r>
            <a:endParaRPr lang="en-US" dirty="0"/>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Table 3">
            <a:extLst>
              <a:ext uri="{FF2B5EF4-FFF2-40B4-BE49-F238E27FC236}">
                <a16:creationId xmlns:a16="http://schemas.microsoft.com/office/drawing/2014/main" id="{81919009-E80B-E1F1-AF89-459850643D89}"/>
              </a:ext>
            </a:extLst>
          </p:cNvPr>
          <p:cNvGraphicFramePr>
            <a:graphicFrameLocks noGrp="1"/>
          </p:cNvGraphicFramePr>
          <p:nvPr>
            <p:extLst>
              <p:ext uri="{D42A27DB-BD31-4B8C-83A1-F6EECF244321}">
                <p14:modId xmlns:p14="http://schemas.microsoft.com/office/powerpoint/2010/main" val="3731306510"/>
              </p:ext>
            </p:extLst>
          </p:nvPr>
        </p:nvGraphicFramePr>
        <p:xfrm>
          <a:off x="958488" y="1558926"/>
          <a:ext cx="6242412" cy="4351336"/>
        </p:xfrm>
        <a:graphic>
          <a:graphicData uri="http://schemas.openxmlformats.org/drawingml/2006/table">
            <a:tbl>
              <a:tblPr/>
              <a:tblGrid>
                <a:gridCol w="2080804">
                  <a:extLst>
                    <a:ext uri="{9D8B030D-6E8A-4147-A177-3AD203B41FA5}">
                      <a16:colId xmlns:a16="http://schemas.microsoft.com/office/drawing/2014/main" val="898919640"/>
                    </a:ext>
                  </a:extLst>
                </a:gridCol>
                <a:gridCol w="2080804">
                  <a:extLst>
                    <a:ext uri="{9D8B030D-6E8A-4147-A177-3AD203B41FA5}">
                      <a16:colId xmlns:a16="http://schemas.microsoft.com/office/drawing/2014/main" val="4099757765"/>
                    </a:ext>
                  </a:extLst>
                </a:gridCol>
                <a:gridCol w="2080804">
                  <a:extLst>
                    <a:ext uri="{9D8B030D-6E8A-4147-A177-3AD203B41FA5}">
                      <a16:colId xmlns:a16="http://schemas.microsoft.com/office/drawing/2014/main" val="885392385"/>
                    </a:ext>
                  </a:extLst>
                </a:gridCol>
              </a:tblGrid>
              <a:tr h="397338">
                <a:tc>
                  <a:txBody>
                    <a:bodyPr/>
                    <a:lstStyle/>
                    <a:p>
                      <a:r>
                        <a:rPr lang="en-IN" sz="1100" dirty="0">
                          <a:effectLst/>
                        </a:rPr>
                        <a:t>Field</a:t>
                      </a:r>
                    </a:p>
                  </a:txBody>
                  <a:tcPr marL="36342" marR="36342" marT="24228" marB="24228" anchor="ctr">
                    <a:lnL>
                      <a:noFill/>
                    </a:lnL>
                    <a:lnR>
                      <a:noFill/>
                    </a:lnR>
                    <a:lnT>
                      <a:noFill/>
                    </a:lnT>
                    <a:lnB>
                      <a:noFill/>
                    </a:lnB>
                    <a:solidFill>
                      <a:schemeClr val="bg1">
                        <a:lumMod val="85000"/>
                      </a:schemeClr>
                    </a:solidFill>
                  </a:tcPr>
                </a:tc>
                <a:tc>
                  <a:txBody>
                    <a:bodyPr/>
                    <a:lstStyle/>
                    <a:p>
                      <a:r>
                        <a:rPr lang="en-IN" sz="1100" dirty="0">
                          <a:effectLst/>
                        </a:rPr>
                        <a:t>Type</a:t>
                      </a:r>
                    </a:p>
                  </a:txBody>
                  <a:tcPr marL="36342" marR="36342" marT="24228" marB="24228" anchor="ctr">
                    <a:lnL>
                      <a:noFill/>
                    </a:lnL>
                    <a:lnR>
                      <a:noFill/>
                    </a:lnR>
                    <a:lnT>
                      <a:noFill/>
                    </a:lnT>
                    <a:lnB>
                      <a:noFill/>
                    </a:lnB>
                    <a:solidFill>
                      <a:schemeClr val="bg1">
                        <a:lumMod val="85000"/>
                      </a:schemeClr>
                    </a:solidFill>
                  </a:tcPr>
                </a:tc>
                <a:tc>
                  <a:txBody>
                    <a:bodyPr/>
                    <a:lstStyle/>
                    <a:p>
                      <a:r>
                        <a:rPr lang="en-IN" sz="1100">
                          <a:effectLst/>
                        </a:rPr>
                        <a:t>Description</a:t>
                      </a:r>
                    </a:p>
                  </a:txBody>
                  <a:tcPr marL="36342" marR="36342" marT="24228" marB="24228" anchor="ctr">
                    <a:lnL>
                      <a:noFill/>
                    </a:lnL>
                    <a:lnR>
                      <a:noFill/>
                    </a:lnR>
                    <a:lnT>
                      <a:noFill/>
                    </a:lnT>
                    <a:lnB>
                      <a:noFill/>
                    </a:lnB>
                    <a:solidFill>
                      <a:schemeClr val="bg1">
                        <a:lumMod val="85000"/>
                      </a:schemeClr>
                    </a:solidFill>
                  </a:tcPr>
                </a:tc>
                <a:extLst>
                  <a:ext uri="{0D108BD9-81ED-4DB2-BD59-A6C34878D82A}">
                    <a16:rowId xmlns:a16="http://schemas.microsoft.com/office/drawing/2014/main" val="3132818112"/>
                  </a:ext>
                </a:extLst>
              </a:tr>
              <a:tr h="746220">
                <a:tc>
                  <a:txBody>
                    <a:bodyPr/>
                    <a:lstStyle/>
                    <a:p>
                      <a:r>
                        <a:rPr lang="en-IN" sz="1100" b="0" i="0" u="none" strike="noStrike" dirty="0">
                          <a:effectLst/>
                          <a:latin typeface="codicon"/>
                          <a:hlinkClick r:id="rId2"/>
                        </a:rPr>
                        <a:t>_id</a:t>
                      </a:r>
                      <a:endParaRPr lang="en-IN" sz="1100" dirty="0">
                        <a:effectLst/>
                      </a:endParaRPr>
                    </a:p>
                  </a:txBody>
                  <a:tcPr marL="36342" marR="36342" marT="24228" marB="24228" anchor="ctr">
                    <a:lnL>
                      <a:noFill/>
                    </a:lnL>
                    <a:lnR>
                      <a:noFill/>
                    </a:lnR>
                    <a:lnT>
                      <a:noFill/>
                    </a:lnT>
                    <a:lnB>
                      <a:noFill/>
                    </a:lnB>
                    <a:solidFill>
                      <a:schemeClr val="bg1">
                        <a:lumMod val="85000"/>
                      </a:schemeClr>
                    </a:solidFill>
                  </a:tcPr>
                </a:tc>
                <a:tc>
                  <a:txBody>
                    <a:bodyPr/>
                    <a:lstStyle/>
                    <a:p>
                      <a:r>
                        <a:rPr lang="en-IN" sz="1100" dirty="0" err="1">
                          <a:effectLst/>
                        </a:rPr>
                        <a:t>ObjectId</a:t>
                      </a:r>
                      <a:endParaRPr lang="en-IN" sz="1100" dirty="0">
                        <a:effectLst/>
                      </a:endParaRPr>
                    </a:p>
                  </a:txBody>
                  <a:tcPr marL="36342" marR="36342" marT="24228" marB="24228" anchor="ctr">
                    <a:lnL>
                      <a:noFill/>
                    </a:lnL>
                    <a:lnR>
                      <a:noFill/>
                    </a:lnR>
                    <a:lnT>
                      <a:noFill/>
                    </a:lnT>
                    <a:lnB>
                      <a:noFill/>
                    </a:lnB>
                    <a:solidFill>
                      <a:schemeClr val="bg1">
                        <a:lumMod val="85000"/>
                      </a:schemeClr>
                    </a:solidFill>
                  </a:tcPr>
                </a:tc>
                <a:tc>
                  <a:txBody>
                    <a:bodyPr/>
                    <a:lstStyle/>
                    <a:p>
                      <a:r>
                        <a:rPr lang="en-US" sz="1100">
                          <a:effectLst/>
                        </a:rPr>
                        <a:t>Unique identifier for the user</a:t>
                      </a:r>
                    </a:p>
                  </a:txBody>
                  <a:tcPr marL="36342" marR="36342" marT="24228" marB="24228" anchor="ctr">
                    <a:lnL>
                      <a:noFill/>
                    </a:lnL>
                    <a:lnR>
                      <a:noFill/>
                    </a:lnR>
                    <a:lnT>
                      <a:noFill/>
                    </a:lnT>
                    <a:lnB>
                      <a:noFill/>
                    </a:lnB>
                    <a:solidFill>
                      <a:schemeClr val="bg1">
                        <a:lumMod val="85000"/>
                      </a:schemeClr>
                    </a:solidFill>
                  </a:tcPr>
                </a:tc>
                <a:extLst>
                  <a:ext uri="{0D108BD9-81ED-4DB2-BD59-A6C34878D82A}">
                    <a16:rowId xmlns:a16="http://schemas.microsoft.com/office/drawing/2014/main" val="697521806"/>
                  </a:ext>
                </a:extLst>
              </a:tr>
              <a:tr h="571779">
                <a:tc>
                  <a:txBody>
                    <a:bodyPr/>
                    <a:lstStyle/>
                    <a:p>
                      <a:r>
                        <a:rPr lang="en-IN" sz="1100" b="0" i="0" u="none" strike="noStrike">
                          <a:effectLst/>
                          <a:latin typeface="codicon"/>
                          <a:hlinkClick r:id="rId2"/>
                        </a:rPr>
                        <a:t>email</a:t>
                      </a:r>
                      <a:endParaRPr lang="en-IN" sz="1100">
                        <a:effectLst/>
                      </a:endParaRPr>
                    </a:p>
                  </a:txBody>
                  <a:tcPr marL="36342" marR="36342" marT="24228" marB="24228" anchor="ctr">
                    <a:lnL>
                      <a:noFill/>
                    </a:lnL>
                    <a:lnR>
                      <a:noFill/>
                    </a:lnR>
                    <a:lnT>
                      <a:noFill/>
                    </a:lnT>
                    <a:lnB>
                      <a:noFill/>
                    </a:lnB>
                    <a:solidFill>
                      <a:schemeClr val="bg1">
                        <a:lumMod val="85000"/>
                      </a:schemeClr>
                    </a:solidFill>
                  </a:tcPr>
                </a:tc>
                <a:tc>
                  <a:txBody>
                    <a:bodyPr/>
                    <a:lstStyle/>
                    <a:p>
                      <a:r>
                        <a:rPr lang="en-IN" sz="1100" dirty="0">
                          <a:effectLst/>
                        </a:rPr>
                        <a:t>String</a:t>
                      </a:r>
                    </a:p>
                  </a:txBody>
                  <a:tcPr marL="36342" marR="36342" marT="24228" marB="24228" anchor="ctr">
                    <a:lnL>
                      <a:noFill/>
                    </a:lnL>
                    <a:lnR>
                      <a:noFill/>
                    </a:lnR>
                    <a:lnT>
                      <a:noFill/>
                    </a:lnT>
                    <a:lnB>
                      <a:noFill/>
                    </a:lnB>
                    <a:solidFill>
                      <a:schemeClr val="bg1">
                        <a:lumMod val="85000"/>
                      </a:schemeClr>
                    </a:solidFill>
                  </a:tcPr>
                </a:tc>
                <a:tc>
                  <a:txBody>
                    <a:bodyPr/>
                    <a:lstStyle/>
                    <a:p>
                      <a:r>
                        <a:rPr lang="en-IN" sz="1100">
                          <a:effectLst/>
                        </a:rPr>
                        <a:t>User's email address</a:t>
                      </a:r>
                    </a:p>
                  </a:txBody>
                  <a:tcPr marL="36342" marR="36342" marT="24228" marB="24228" anchor="ctr">
                    <a:lnL>
                      <a:noFill/>
                    </a:lnL>
                    <a:lnR>
                      <a:noFill/>
                    </a:lnR>
                    <a:lnT>
                      <a:noFill/>
                    </a:lnT>
                    <a:lnB>
                      <a:noFill/>
                    </a:lnB>
                    <a:solidFill>
                      <a:schemeClr val="bg1">
                        <a:lumMod val="85000"/>
                      </a:schemeClr>
                    </a:solidFill>
                  </a:tcPr>
                </a:tc>
                <a:extLst>
                  <a:ext uri="{0D108BD9-81ED-4DB2-BD59-A6C34878D82A}">
                    <a16:rowId xmlns:a16="http://schemas.microsoft.com/office/drawing/2014/main" val="3362815078"/>
                  </a:ext>
                </a:extLst>
              </a:tr>
              <a:tr h="397338">
                <a:tc>
                  <a:txBody>
                    <a:bodyPr/>
                    <a:lstStyle/>
                    <a:p>
                      <a:r>
                        <a:rPr lang="en-IN" sz="1100" b="0" i="0" u="none" strike="noStrike">
                          <a:effectLst/>
                          <a:latin typeface="codicon"/>
                          <a:hlinkClick r:id="rId2"/>
                        </a:rPr>
                        <a:t>fullName</a:t>
                      </a:r>
                      <a:endParaRPr lang="en-IN" sz="1100">
                        <a:effectLst/>
                      </a:endParaRPr>
                    </a:p>
                  </a:txBody>
                  <a:tcPr marL="36342" marR="36342" marT="24228" marB="24228" anchor="ctr">
                    <a:lnL>
                      <a:noFill/>
                    </a:lnL>
                    <a:lnR>
                      <a:noFill/>
                    </a:lnR>
                    <a:lnT>
                      <a:noFill/>
                    </a:lnT>
                    <a:lnB>
                      <a:noFill/>
                    </a:lnB>
                    <a:solidFill>
                      <a:schemeClr val="bg1">
                        <a:lumMod val="85000"/>
                      </a:schemeClr>
                    </a:solidFill>
                  </a:tcPr>
                </a:tc>
                <a:tc>
                  <a:txBody>
                    <a:bodyPr/>
                    <a:lstStyle/>
                    <a:p>
                      <a:r>
                        <a:rPr lang="en-IN" sz="1100" dirty="0">
                          <a:effectLst/>
                        </a:rPr>
                        <a:t>String</a:t>
                      </a:r>
                    </a:p>
                  </a:txBody>
                  <a:tcPr marL="36342" marR="36342" marT="24228" marB="24228" anchor="ctr">
                    <a:lnL>
                      <a:noFill/>
                    </a:lnL>
                    <a:lnR>
                      <a:noFill/>
                    </a:lnR>
                    <a:lnT>
                      <a:noFill/>
                    </a:lnT>
                    <a:lnB>
                      <a:noFill/>
                    </a:lnB>
                    <a:solidFill>
                      <a:schemeClr val="bg1">
                        <a:lumMod val="85000"/>
                      </a:schemeClr>
                    </a:solidFill>
                  </a:tcPr>
                </a:tc>
                <a:tc>
                  <a:txBody>
                    <a:bodyPr/>
                    <a:lstStyle/>
                    <a:p>
                      <a:r>
                        <a:rPr lang="en-IN" sz="1100" dirty="0">
                          <a:effectLst/>
                        </a:rPr>
                        <a:t>User's full name</a:t>
                      </a:r>
                    </a:p>
                  </a:txBody>
                  <a:tcPr marL="36342" marR="36342" marT="24228" marB="24228" anchor="ctr">
                    <a:lnL>
                      <a:noFill/>
                    </a:lnL>
                    <a:lnR>
                      <a:noFill/>
                    </a:lnR>
                    <a:lnT>
                      <a:noFill/>
                    </a:lnT>
                    <a:lnB>
                      <a:noFill/>
                    </a:lnB>
                    <a:solidFill>
                      <a:schemeClr val="bg1">
                        <a:lumMod val="85000"/>
                      </a:schemeClr>
                    </a:solidFill>
                  </a:tcPr>
                </a:tc>
                <a:extLst>
                  <a:ext uri="{0D108BD9-81ED-4DB2-BD59-A6C34878D82A}">
                    <a16:rowId xmlns:a16="http://schemas.microsoft.com/office/drawing/2014/main" val="441328723"/>
                  </a:ext>
                </a:extLst>
              </a:tr>
              <a:tr h="397338">
                <a:tc>
                  <a:txBody>
                    <a:bodyPr/>
                    <a:lstStyle/>
                    <a:p>
                      <a:r>
                        <a:rPr lang="en-IN" sz="1100" b="0" i="0" u="none" strike="noStrike">
                          <a:effectLst/>
                          <a:latin typeface="codicon"/>
                          <a:hlinkClick r:id="rId2"/>
                        </a:rPr>
                        <a:t>password</a:t>
                      </a:r>
                      <a:endParaRPr lang="en-IN" sz="1100">
                        <a:effectLst/>
                      </a:endParaRPr>
                    </a:p>
                  </a:txBody>
                  <a:tcPr marL="36342" marR="36342" marT="24228" marB="24228" anchor="ctr">
                    <a:lnL>
                      <a:noFill/>
                    </a:lnL>
                    <a:lnR>
                      <a:noFill/>
                    </a:lnR>
                    <a:lnT>
                      <a:noFill/>
                    </a:lnT>
                    <a:lnB>
                      <a:noFill/>
                    </a:lnB>
                    <a:solidFill>
                      <a:schemeClr val="bg1">
                        <a:lumMod val="85000"/>
                      </a:schemeClr>
                    </a:solidFill>
                  </a:tcPr>
                </a:tc>
                <a:tc>
                  <a:txBody>
                    <a:bodyPr/>
                    <a:lstStyle/>
                    <a:p>
                      <a:r>
                        <a:rPr lang="en-IN" sz="1100" dirty="0">
                          <a:effectLst/>
                        </a:rPr>
                        <a:t>String</a:t>
                      </a:r>
                    </a:p>
                  </a:txBody>
                  <a:tcPr marL="36342" marR="36342" marT="24228" marB="24228" anchor="ctr">
                    <a:lnL>
                      <a:noFill/>
                    </a:lnL>
                    <a:lnR>
                      <a:noFill/>
                    </a:lnR>
                    <a:lnT>
                      <a:noFill/>
                    </a:lnT>
                    <a:lnB>
                      <a:noFill/>
                    </a:lnB>
                    <a:solidFill>
                      <a:schemeClr val="bg1">
                        <a:lumMod val="85000"/>
                      </a:schemeClr>
                    </a:solidFill>
                  </a:tcPr>
                </a:tc>
                <a:tc>
                  <a:txBody>
                    <a:bodyPr/>
                    <a:lstStyle/>
                    <a:p>
                      <a:r>
                        <a:rPr lang="en-IN" sz="1100">
                          <a:effectLst/>
                        </a:rPr>
                        <a:t>Hashed password</a:t>
                      </a:r>
                    </a:p>
                  </a:txBody>
                  <a:tcPr marL="36342" marR="36342" marT="24228" marB="24228" anchor="ctr">
                    <a:lnL>
                      <a:noFill/>
                    </a:lnL>
                    <a:lnR>
                      <a:noFill/>
                    </a:lnR>
                    <a:lnT>
                      <a:noFill/>
                    </a:lnT>
                    <a:lnB>
                      <a:noFill/>
                    </a:lnB>
                    <a:solidFill>
                      <a:schemeClr val="bg1">
                        <a:lumMod val="85000"/>
                      </a:schemeClr>
                    </a:solidFill>
                  </a:tcPr>
                </a:tc>
                <a:extLst>
                  <a:ext uri="{0D108BD9-81ED-4DB2-BD59-A6C34878D82A}">
                    <a16:rowId xmlns:a16="http://schemas.microsoft.com/office/drawing/2014/main" val="3703706393"/>
                  </a:ext>
                </a:extLst>
              </a:tr>
              <a:tr h="746220">
                <a:tc>
                  <a:txBody>
                    <a:bodyPr/>
                    <a:lstStyle/>
                    <a:p>
                      <a:r>
                        <a:rPr lang="en-IN" sz="1100" b="0" i="0" u="none" strike="noStrike">
                          <a:effectLst/>
                          <a:latin typeface="codicon"/>
                          <a:hlinkClick r:id="rId2"/>
                        </a:rPr>
                        <a:t>profilePic</a:t>
                      </a:r>
                      <a:endParaRPr lang="en-IN" sz="1100">
                        <a:effectLst/>
                      </a:endParaRPr>
                    </a:p>
                  </a:txBody>
                  <a:tcPr marL="36342" marR="36342" marT="24228" marB="24228" anchor="ctr">
                    <a:lnL>
                      <a:noFill/>
                    </a:lnL>
                    <a:lnR>
                      <a:noFill/>
                    </a:lnR>
                    <a:lnT>
                      <a:noFill/>
                    </a:lnT>
                    <a:lnB>
                      <a:noFill/>
                    </a:lnB>
                    <a:solidFill>
                      <a:schemeClr val="bg1">
                        <a:lumMod val="85000"/>
                      </a:schemeClr>
                    </a:solidFill>
                  </a:tcPr>
                </a:tc>
                <a:tc>
                  <a:txBody>
                    <a:bodyPr/>
                    <a:lstStyle/>
                    <a:p>
                      <a:r>
                        <a:rPr lang="en-IN" sz="1100" dirty="0">
                          <a:effectLst/>
                        </a:rPr>
                        <a:t>String</a:t>
                      </a:r>
                    </a:p>
                  </a:txBody>
                  <a:tcPr marL="36342" marR="36342" marT="24228" marB="24228" anchor="ctr">
                    <a:lnL>
                      <a:noFill/>
                    </a:lnL>
                    <a:lnR>
                      <a:noFill/>
                    </a:lnR>
                    <a:lnT>
                      <a:noFill/>
                    </a:lnT>
                    <a:lnB>
                      <a:noFill/>
                    </a:lnB>
                    <a:solidFill>
                      <a:schemeClr val="bg1">
                        <a:lumMod val="85000"/>
                      </a:schemeClr>
                    </a:solidFill>
                  </a:tcPr>
                </a:tc>
                <a:tc>
                  <a:txBody>
                    <a:bodyPr/>
                    <a:lstStyle/>
                    <a:p>
                      <a:r>
                        <a:rPr lang="en-US" sz="1100" dirty="0">
                          <a:effectLst/>
                        </a:rPr>
                        <a:t>URL of the user's profile picture</a:t>
                      </a:r>
                    </a:p>
                  </a:txBody>
                  <a:tcPr marL="36342" marR="36342" marT="24228" marB="24228" anchor="ctr">
                    <a:lnL>
                      <a:noFill/>
                    </a:lnL>
                    <a:lnR>
                      <a:noFill/>
                    </a:lnR>
                    <a:lnT>
                      <a:noFill/>
                    </a:lnT>
                    <a:lnB>
                      <a:noFill/>
                    </a:lnB>
                    <a:solidFill>
                      <a:schemeClr val="bg1">
                        <a:lumMod val="85000"/>
                      </a:schemeClr>
                    </a:solidFill>
                  </a:tcPr>
                </a:tc>
                <a:extLst>
                  <a:ext uri="{0D108BD9-81ED-4DB2-BD59-A6C34878D82A}">
                    <a16:rowId xmlns:a16="http://schemas.microsoft.com/office/drawing/2014/main" val="2397324100"/>
                  </a:ext>
                </a:extLst>
              </a:tr>
              <a:tr h="1095103">
                <a:tc>
                  <a:txBody>
                    <a:bodyPr/>
                    <a:lstStyle/>
                    <a:p>
                      <a:r>
                        <a:rPr lang="en-IN" sz="1100" b="0" i="0" u="none" strike="noStrike">
                          <a:effectLst/>
                          <a:latin typeface="codicon"/>
                          <a:hlinkClick r:id="rId2"/>
                        </a:rPr>
                        <a:t>timestamps</a:t>
                      </a:r>
                      <a:endParaRPr lang="en-IN" sz="1100">
                        <a:effectLst/>
                      </a:endParaRPr>
                    </a:p>
                  </a:txBody>
                  <a:tcPr marL="36342" marR="36342" marT="24228" marB="24228" anchor="ctr">
                    <a:lnL>
                      <a:noFill/>
                    </a:lnL>
                    <a:lnR>
                      <a:noFill/>
                    </a:lnR>
                    <a:lnT>
                      <a:noFill/>
                    </a:lnT>
                    <a:lnB>
                      <a:noFill/>
                    </a:lnB>
                    <a:solidFill>
                      <a:schemeClr val="bg1">
                        <a:lumMod val="85000"/>
                      </a:schemeClr>
                    </a:solidFill>
                  </a:tcPr>
                </a:tc>
                <a:tc>
                  <a:txBody>
                    <a:bodyPr/>
                    <a:lstStyle/>
                    <a:p>
                      <a:r>
                        <a:rPr lang="en-IN" sz="1100">
                          <a:effectLst/>
                        </a:rPr>
                        <a:t>Date</a:t>
                      </a:r>
                    </a:p>
                  </a:txBody>
                  <a:tcPr marL="36342" marR="36342" marT="24228" marB="24228" anchor="ctr">
                    <a:lnL>
                      <a:noFill/>
                    </a:lnL>
                    <a:lnR>
                      <a:noFill/>
                    </a:lnR>
                    <a:lnT>
                      <a:noFill/>
                    </a:lnT>
                    <a:lnB>
                      <a:noFill/>
                    </a:lnB>
                    <a:solidFill>
                      <a:schemeClr val="bg1">
                        <a:lumMod val="85000"/>
                      </a:schemeClr>
                    </a:solidFill>
                  </a:tcPr>
                </a:tc>
                <a:tc>
                  <a:txBody>
                    <a:bodyPr/>
                    <a:lstStyle/>
                    <a:p>
                      <a:r>
                        <a:rPr lang="en-US" sz="1100" dirty="0">
                          <a:effectLst/>
                        </a:rPr>
                        <a:t>Auto-generated </a:t>
                      </a:r>
                      <a:r>
                        <a:rPr lang="en-US" sz="1100" b="0" u="none" strike="noStrike" dirty="0" err="1">
                          <a:effectLst/>
                          <a:hlinkClick r:id="rId2"/>
                        </a:rPr>
                        <a:t>createdAt</a:t>
                      </a:r>
                      <a:r>
                        <a:rPr lang="en-US" sz="1100" dirty="0">
                          <a:effectLst/>
                        </a:rPr>
                        <a:t> and </a:t>
                      </a:r>
                      <a:r>
                        <a:rPr lang="en-US" sz="1100" dirty="0" err="1">
                          <a:effectLst/>
                        </a:rPr>
                        <a:t>updatedAt</a:t>
                      </a:r>
                      <a:r>
                        <a:rPr lang="en-US" sz="1100" dirty="0">
                          <a:effectLst/>
                        </a:rPr>
                        <a:t> fields</a:t>
                      </a:r>
                    </a:p>
                  </a:txBody>
                  <a:tcPr marL="36342" marR="36342" marT="24228" marB="24228" anchor="ctr">
                    <a:lnL>
                      <a:noFill/>
                    </a:lnL>
                    <a:lnR>
                      <a:noFill/>
                    </a:lnR>
                    <a:lnT>
                      <a:noFill/>
                    </a:lnT>
                    <a:lnB>
                      <a:noFill/>
                    </a:lnB>
                    <a:solidFill>
                      <a:schemeClr val="bg1">
                        <a:lumMod val="85000"/>
                      </a:schemeClr>
                    </a:solidFill>
                  </a:tcPr>
                </a:tc>
                <a:extLst>
                  <a:ext uri="{0D108BD9-81ED-4DB2-BD59-A6C34878D82A}">
                    <a16:rowId xmlns:a16="http://schemas.microsoft.com/office/drawing/2014/main" val="1638863553"/>
                  </a:ext>
                </a:extLst>
              </a:tr>
            </a:tbl>
          </a:graphicData>
        </a:graphic>
      </p:graphicFrame>
    </p:spTree>
    <p:extLst>
      <p:ext uri="{BB962C8B-B14F-4D97-AF65-F5344CB8AC3E}">
        <p14:creationId xmlns:p14="http://schemas.microsoft.com/office/powerpoint/2010/main" val="3548918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1339</Words>
  <Application>Microsoft Office PowerPoint</Application>
  <PresentationFormat>Widescreen</PresentationFormat>
  <Paragraphs>248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codicon</vt:lpstr>
      <vt:lpstr>Times New Roman</vt:lpstr>
      <vt:lpstr>Office Theme</vt:lpstr>
      <vt:lpstr>CHATTY - CHAT APPLICATION</vt:lpstr>
      <vt:lpstr>Introduction</vt:lpstr>
      <vt:lpstr>Tech Stack </vt:lpstr>
      <vt:lpstr>System Architecture</vt:lpstr>
      <vt:lpstr>Data Flow</vt:lpstr>
      <vt:lpstr>UI/UX Design (Frontend)</vt:lpstr>
      <vt:lpstr>PowerPoint Presentation</vt:lpstr>
      <vt:lpstr>API ENDPOINTS</vt:lpstr>
      <vt:lpstr>Database Design – User Side</vt:lpstr>
      <vt:lpstr>Database Design – Messages</vt:lpstr>
      <vt:lpstr>Authentication  and    Authorization</vt:lpstr>
      <vt:lpstr>Login and Signup Flow</vt:lpstr>
      <vt:lpstr>Learnings from the Process and Key Takeaways</vt:lpstr>
      <vt:lpstr>Future Scope / Enhancements</vt:lpstr>
      <vt:lpstr>Conclusion</vt:lpstr>
      <vt:lpstr>Packages and References</vt:lpstr>
      <vt:lpstr>Packages and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Jayesh Jhawar</cp:lastModifiedBy>
  <cp:revision>5</cp:revision>
  <dcterms:created xsi:type="dcterms:W3CDTF">2025-04-10T08:33:18Z</dcterms:created>
  <dcterms:modified xsi:type="dcterms:W3CDTF">2025-04-18T01:57:58Z</dcterms:modified>
</cp:coreProperties>
</file>