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9" r:id="rId4"/>
    <p:sldId id="270" r:id="rId5"/>
    <p:sldId id="271" r:id="rId6"/>
    <p:sldId id="272" r:id="rId7"/>
    <p:sldId id="257" r:id="rId8"/>
    <p:sldId id="260" r:id="rId9"/>
    <p:sldId id="261" r:id="rId10"/>
    <p:sldId id="262" r:id="rId11"/>
    <p:sldId id="263" r:id="rId12"/>
    <p:sldId id="264" r:id="rId13"/>
    <p:sldId id="279" r:id="rId14"/>
    <p:sldId id="282" r:id="rId15"/>
    <p:sldId id="275" r:id="rId16"/>
    <p:sldId id="280" r:id="rId17"/>
    <p:sldId id="274" r:id="rId18"/>
    <p:sldId id="281" r:id="rId19"/>
    <p:sldId id="276" r:id="rId20"/>
    <p:sldId id="283" r:id="rId21"/>
    <p:sldId id="285" r:id="rId22"/>
    <p:sldId id="277" r:id="rId23"/>
    <p:sldId id="284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4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94"/>
    <p:restoredTop sz="94671"/>
  </p:normalViewPr>
  <p:slideViewPr>
    <p:cSldViewPr snapToGrid="0" snapToObjects="1">
      <p:cViewPr>
        <p:scale>
          <a:sx n="62" d="100"/>
          <a:sy n="62" d="100"/>
        </p:scale>
        <p:origin x="51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BIG MAC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Sheet1!$A$2:$A$35</c:f>
              <c:numCache>
                <c:formatCode>mmm\-yy</c:formatCode>
                <c:ptCount val="34"/>
                <c:pt idx="0">
                  <c:v>36617</c:v>
                </c:pt>
                <c:pt idx="1">
                  <c:v>36982</c:v>
                </c:pt>
                <c:pt idx="2">
                  <c:v>37347</c:v>
                </c:pt>
                <c:pt idx="3">
                  <c:v>37712</c:v>
                </c:pt>
                <c:pt idx="4">
                  <c:v>38108</c:v>
                </c:pt>
                <c:pt idx="5">
                  <c:v>38504</c:v>
                </c:pt>
                <c:pt idx="6">
                  <c:v>38718</c:v>
                </c:pt>
                <c:pt idx="7">
                  <c:v>38838</c:v>
                </c:pt>
                <c:pt idx="8">
                  <c:v>39083</c:v>
                </c:pt>
                <c:pt idx="9">
                  <c:v>39234</c:v>
                </c:pt>
                <c:pt idx="10">
                  <c:v>39600</c:v>
                </c:pt>
                <c:pt idx="11">
                  <c:v>39995</c:v>
                </c:pt>
                <c:pt idx="12">
                  <c:v>40179</c:v>
                </c:pt>
                <c:pt idx="13">
                  <c:v>40360</c:v>
                </c:pt>
                <c:pt idx="14">
                  <c:v>40725</c:v>
                </c:pt>
                <c:pt idx="15">
                  <c:v>40909</c:v>
                </c:pt>
                <c:pt idx="16">
                  <c:v>41091</c:v>
                </c:pt>
                <c:pt idx="17">
                  <c:v>41275</c:v>
                </c:pt>
                <c:pt idx="18">
                  <c:v>41456</c:v>
                </c:pt>
                <c:pt idx="19">
                  <c:v>41640</c:v>
                </c:pt>
                <c:pt idx="20">
                  <c:v>41821</c:v>
                </c:pt>
                <c:pt idx="21">
                  <c:v>42005</c:v>
                </c:pt>
                <c:pt idx="22">
                  <c:v>42186</c:v>
                </c:pt>
                <c:pt idx="23">
                  <c:v>42370</c:v>
                </c:pt>
                <c:pt idx="24">
                  <c:v>42552</c:v>
                </c:pt>
                <c:pt idx="25">
                  <c:v>42736</c:v>
                </c:pt>
                <c:pt idx="26">
                  <c:v>42917</c:v>
                </c:pt>
                <c:pt idx="27">
                  <c:v>43101</c:v>
                </c:pt>
                <c:pt idx="28">
                  <c:v>43282</c:v>
                </c:pt>
                <c:pt idx="29">
                  <c:v>43466</c:v>
                </c:pt>
                <c:pt idx="30">
                  <c:v>43647</c:v>
                </c:pt>
                <c:pt idx="31">
                  <c:v>43831</c:v>
                </c:pt>
                <c:pt idx="32">
                  <c:v>44013</c:v>
                </c:pt>
                <c:pt idx="33">
                  <c:v>44197</c:v>
                </c:pt>
              </c:numCache>
            </c:numRef>
          </c:cat>
          <c:val>
            <c:numRef>
              <c:f>Sheet1!$B$2:$B$35</c:f>
              <c:numCache>
                <c:formatCode>_("$"* #,##0.00_);_("$"* \(#,##0.00\);_("$"* "-"??_);_(@_)</c:formatCode>
                <c:ptCount val="34"/>
                <c:pt idx="0">
                  <c:v>2.5099999999999998</c:v>
                </c:pt>
                <c:pt idx="1">
                  <c:v>2.54</c:v>
                </c:pt>
                <c:pt idx="2">
                  <c:v>2.4900000000000002</c:v>
                </c:pt>
                <c:pt idx="3">
                  <c:v>2.71</c:v>
                </c:pt>
                <c:pt idx="4">
                  <c:v>2.9</c:v>
                </c:pt>
                <c:pt idx="5">
                  <c:v>3.06</c:v>
                </c:pt>
                <c:pt idx="6">
                  <c:v>3.15</c:v>
                </c:pt>
                <c:pt idx="7">
                  <c:v>3.1</c:v>
                </c:pt>
                <c:pt idx="8">
                  <c:v>3.22</c:v>
                </c:pt>
                <c:pt idx="9">
                  <c:v>3.41</c:v>
                </c:pt>
                <c:pt idx="10">
                  <c:v>3.57</c:v>
                </c:pt>
                <c:pt idx="11">
                  <c:v>3.57</c:v>
                </c:pt>
                <c:pt idx="12">
                  <c:v>3.58</c:v>
                </c:pt>
                <c:pt idx="13">
                  <c:v>3.73</c:v>
                </c:pt>
                <c:pt idx="14">
                  <c:v>4.07</c:v>
                </c:pt>
                <c:pt idx="15">
                  <c:v>4.2</c:v>
                </c:pt>
                <c:pt idx="16">
                  <c:v>4.33</c:v>
                </c:pt>
                <c:pt idx="17">
                  <c:v>4.38</c:v>
                </c:pt>
                <c:pt idx="18">
                  <c:v>4.5599999999999996</c:v>
                </c:pt>
                <c:pt idx="19">
                  <c:v>4.62</c:v>
                </c:pt>
                <c:pt idx="20">
                  <c:v>4.78</c:v>
                </c:pt>
                <c:pt idx="21">
                  <c:v>4.79</c:v>
                </c:pt>
                <c:pt idx="22">
                  <c:v>4.79</c:v>
                </c:pt>
                <c:pt idx="23">
                  <c:v>4.93</c:v>
                </c:pt>
                <c:pt idx="24">
                  <c:v>5.04</c:v>
                </c:pt>
                <c:pt idx="25">
                  <c:v>5.0599999999999996</c:v>
                </c:pt>
                <c:pt idx="26">
                  <c:v>5.3</c:v>
                </c:pt>
                <c:pt idx="27">
                  <c:v>5.28</c:v>
                </c:pt>
                <c:pt idx="28">
                  <c:v>5.51</c:v>
                </c:pt>
                <c:pt idx="29">
                  <c:v>5.58</c:v>
                </c:pt>
                <c:pt idx="30">
                  <c:v>5.74</c:v>
                </c:pt>
                <c:pt idx="31">
                  <c:v>5.67</c:v>
                </c:pt>
                <c:pt idx="32">
                  <c:v>5.71</c:v>
                </c:pt>
                <c:pt idx="33">
                  <c:v>5.66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3F-E54B-94D7-3B16DF8D54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34499359"/>
        <c:axId val="1534501039"/>
      </c:lineChart>
      <c:dateAx>
        <c:axId val="1534499359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501039"/>
        <c:crosses val="autoZero"/>
        <c:auto val="1"/>
        <c:lblOffset val="100"/>
        <c:baseTimeUnit val="months"/>
      </c:dateAx>
      <c:valAx>
        <c:axId val="1534501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4993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989638431634793E-2"/>
          <c:y val="0.16432111959038159"/>
          <c:w val="0.95738604893499502"/>
          <c:h val="0.72213797893016862"/>
        </c:manualLayout>
      </c:layout>
      <c:line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Inflation (CPI)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Sheet1!$A$2:$A$35</c:f>
              <c:numCache>
                <c:formatCode>mmm\-yy</c:formatCode>
                <c:ptCount val="34"/>
                <c:pt idx="0">
                  <c:v>36617</c:v>
                </c:pt>
                <c:pt idx="1">
                  <c:v>36982</c:v>
                </c:pt>
                <c:pt idx="2">
                  <c:v>37347</c:v>
                </c:pt>
                <c:pt idx="3">
                  <c:v>37712</c:v>
                </c:pt>
                <c:pt idx="4">
                  <c:v>38108</c:v>
                </c:pt>
                <c:pt idx="5">
                  <c:v>38504</c:v>
                </c:pt>
                <c:pt idx="6">
                  <c:v>38718</c:v>
                </c:pt>
                <c:pt idx="7">
                  <c:v>38838</c:v>
                </c:pt>
                <c:pt idx="8">
                  <c:v>39083</c:v>
                </c:pt>
                <c:pt idx="9">
                  <c:v>39234</c:v>
                </c:pt>
                <c:pt idx="10">
                  <c:v>39600</c:v>
                </c:pt>
                <c:pt idx="11">
                  <c:v>39995</c:v>
                </c:pt>
                <c:pt idx="12">
                  <c:v>40179</c:v>
                </c:pt>
                <c:pt idx="13">
                  <c:v>40360</c:v>
                </c:pt>
                <c:pt idx="14">
                  <c:v>40725</c:v>
                </c:pt>
                <c:pt idx="15">
                  <c:v>40909</c:v>
                </c:pt>
                <c:pt idx="16">
                  <c:v>41091</c:v>
                </c:pt>
                <c:pt idx="17">
                  <c:v>41275</c:v>
                </c:pt>
                <c:pt idx="18">
                  <c:v>41456</c:v>
                </c:pt>
                <c:pt idx="19">
                  <c:v>41640</c:v>
                </c:pt>
                <c:pt idx="20">
                  <c:v>41821</c:v>
                </c:pt>
                <c:pt idx="21">
                  <c:v>42005</c:v>
                </c:pt>
                <c:pt idx="22">
                  <c:v>42186</c:v>
                </c:pt>
                <c:pt idx="23">
                  <c:v>42370</c:v>
                </c:pt>
                <c:pt idx="24">
                  <c:v>42552</c:v>
                </c:pt>
                <c:pt idx="25">
                  <c:v>42736</c:v>
                </c:pt>
                <c:pt idx="26">
                  <c:v>42917</c:v>
                </c:pt>
                <c:pt idx="27">
                  <c:v>43101</c:v>
                </c:pt>
                <c:pt idx="28">
                  <c:v>43282</c:v>
                </c:pt>
                <c:pt idx="29">
                  <c:v>43466</c:v>
                </c:pt>
                <c:pt idx="30">
                  <c:v>43647</c:v>
                </c:pt>
                <c:pt idx="31">
                  <c:v>43831</c:v>
                </c:pt>
                <c:pt idx="32">
                  <c:v>44013</c:v>
                </c:pt>
                <c:pt idx="33">
                  <c:v>44197</c:v>
                </c:pt>
              </c:numCache>
            </c:numRef>
          </c:cat>
          <c:val>
            <c:numRef>
              <c:f>Sheet1!$C$2:$C$35</c:f>
              <c:numCache>
                <c:formatCode>General</c:formatCode>
                <c:ptCount val="34"/>
                <c:pt idx="0">
                  <c:v>171.3</c:v>
                </c:pt>
                <c:pt idx="1">
                  <c:v>176.9</c:v>
                </c:pt>
                <c:pt idx="2">
                  <c:v>179.8</c:v>
                </c:pt>
                <c:pt idx="3">
                  <c:v>183.8</c:v>
                </c:pt>
                <c:pt idx="4">
                  <c:v>189.1</c:v>
                </c:pt>
                <c:pt idx="5">
                  <c:v>194.5</c:v>
                </c:pt>
                <c:pt idx="6">
                  <c:v>198.3</c:v>
                </c:pt>
                <c:pt idx="7">
                  <c:v>202.5</c:v>
                </c:pt>
                <c:pt idx="8">
                  <c:v>202.4</c:v>
                </c:pt>
                <c:pt idx="9">
                  <c:v>208.4</c:v>
                </c:pt>
                <c:pt idx="10">
                  <c:v>218.8</c:v>
                </c:pt>
                <c:pt idx="11">
                  <c:v>215.4</c:v>
                </c:pt>
                <c:pt idx="12">
                  <c:v>216.7</c:v>
                </c:pt>
                <c:pt idx="13" formatCode="0.0">
                  <c:v>218</c:v>
                </c:pt>
                <c:pt idx="14">
                  <c:v>225.9</c:v>
                </c:pt>
                <c:pt idx="15">
                  <c:v>226.7</c:v>
                </c:pt>
                <c:pt idx="16">
                  <c:v>229.1</c:v>
                </c:pt>
                <c:pt idx="17">
                  <c:v>230.3</c:v>
                </c:pt>
                <c:pt idx="18">
                  <c:v>233.6</c:v>
                </c:pt>
                <c:pt idx="19">
                  <c:v>233.9</c:v>
                </c:pt>
                <c:pt idx="20">
                  <c:v>238.3</c:v>
                </c:pt>
                <c:pt idx="21">
                  <c:v>233.7</c:v>
                </c:pt>
                <c:pt idx="22">
                  <c:v>238.7</c:v>
                </c:pt>
                <c:pt idx="23">
                  <c:v>236.9</c:v>
                </c:pt>
                <c:pt idx="24">
                  <c:v>240.6</c:v>
                </c:pt>
                <c:pt idx="25">
                  <c:v>242.8</c:v>
                </c:pt>
                <c:pt idx="26">
                  <c:v>244.8</c:v>
                </c:pt>
                <c:pt idx="27">
                  <c:v>247.9</c:v>
                </c:pt>
                <c:pt idx="28" formatCode="0.0">
                  <c:v>252</c:v>
                </c:pt>
                <c:pt idx="29">
                  <c:v>251.7</c:v>
                </c:pt>
                <c:pt idx="30">
                  <c:v>256.60000000000002</c:v>
                </c:pt>
                <c:pt idx="31" formatCode="0.0">
                  <c:v>258</c:v>
                </c:pt>
                <c:pt idx="32">
                  <c:v>259.10000000000002</c:v>
                </c:pt>
                <c:pt idx="33">
                  <c:v>261.60000000000002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FD-EC48-BE47-377BF9D5C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77522735"/>
        <c:axId val="1534330895"/>
      </c:lineChart>
      <c:dateAx>
        <c:axId val="1577522735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534330895"/>
        <c:crosses val="autoZero"/>
        <c:auto val="1"/>
        <c:lblOffset val="100"/>
        <c:baseTimeUnit val="months"/>
      </c:dateAx>
      <c:valAx>
        <c:axId val="1534330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522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Inflation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Rate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Sheet1!$A$2:$A$29</c:f>
              <c:strCache>
                <c:ptCount val="28"/>
                <c:pt idx="0">
                  <c:v>01 2019</c:v>
                </c:pt>
                <c:pt idx="1">
                  <c:v>02 2019</c:v>
                </c:pt>
                <c:pt idx="2">
                  <c:v>3 2019</c:v>
                </c:pt>
                <c:pt idx="3">
                  <c:v>4 2019</c:v>
                </c:pt>
                <c:pt idx="4">
                  <c:v>5 2019</c:v>
                </c:pt>
                <c:pt idx="5">
                  <c:v>6 2019</c:v>
                </c:pt>
                <c:pt idx="6">
                  <c:v>7 2019</c:v>
                </c:pt>
                <c:pt idx="7">
                  <c:v>8 2019</c:v>
                </c:pt>
                <c:pt idx="8">
                  <c:v>9 2019</c:v>
                </c:pt>
                <c:pt idx="9">
                  <c:v>10 2019</c:v>
                </c:pt>
                <c:pt idx="10">
                  <c:v>11 2019</c:v>
                </c:pt>
                <c:pt idx="11">
                  <c:v>12 2019</c:v>
                </c:pt>
                <c:pt idx="12">
                  <c:v>01 2020</c:v>
                </c:pt>
                <c:pt idx="13">
                  <c:v>2 2020</c:v>
                </c:pt>
                <c:pt idx="14">
                  <c:v>3 2020</c:v>
                </c:pt>
                <c:pt idx="15">
                  <c:v>4 2020</c:v>
                </c:pt>
                <c:pt idx="16">
                  <c:v>5 2020</c:v>
                </c:pt>
                <c:pt idx="17">
                  <c:v>6 2020</c:v>
                </c:pt>
                <c:pt idx="18">
                  <c:v>7 2020</c:v>
                </c:pt>
                <c:pt idx="19">
                  <c:v>8 2020</c:v>
                </c:pt>
                <c:pt idx="20">
                  <c:v>9 2020</c:v>
                </c:pt>
                <c:pt idx="21">
                  <c:v>10 2020</c:v>
                </c:pt>
                <c:pt idx="22">
                  <c:v>11 2020</c:v>
                </c:pt>
                <c:pt idx="23">
                  <c:v>12 2020</c:v>
                </c:pt>
                <c:pt idx="24">
                  <c:v>01 2021</c:v>
                </c:pt>
                <c:pt idx="25">
                  <c:v>2 2021</c:v>
                </c:pt>
                <c:pt idx="26">
                  <c:v>3 2021</c:v>
                </c:pt>
                <c:pt idx="27">
                  <c:v>4 2021</c:v>
                </c:pt>
              </c:strCache>
            </c:strRef>
          </c:cat>
          <c:val>
            <c:numRef>
              <c:f>Sheet1!$B$2:$B$29</c:f>
              <c:numCache>
                <c:formatCode>General</c:formatCode>
                <c:ptCount val="28"/>
                <c:pt idx="0">
                  <c:v>1.6</c:v>
                </c:pt>
                <c:pt idx="1">
                  <c:v>1.5</c:v>
                </c:pt>
                <c:pt idx="2">
                  <c:v>1.9</c:v>
                </c:pt>
                <c:pt idx="3" formatCode="0.0">
                  <c:v>2</c:v>
                </c:pt>
                <c:pt idx="4">
                  <c:v>1.8</c:v>
                </c:pt>
                <c:pt idx="5">
                  <c:v>1.6</c:v>
                </c:pt>
                <c:pt idx="6">
                  <c:v>1.8</c:v>
                </c:pt>
                <c:pt idx="7">
                  <c:v>1.7</c:v>
                </c:pt>
                <c:pt idx="8">
                  <c:v>1.7</c:v>
                </c:pt>
                <c:pt idx="9">
                  <c:v>1.8</c:v>
                </c:pt>
                <c:pt idx="10">
                  <c:v>2.1</c:v>
                </c:pt>
                <c:pt idx="11">
                  <c:v>2.2999999999999998</c:v>
                </c:pt>
                <c:pt idx="12">
                  <c:v>2.5</c:v>
                </c:pt>
                <c:pt idx="13">
                  <c:v>2.2999999999999998</c:v>
                </c:pt>
                <c:pt idx="14">
                  <c:v>1.5</c:v>
                </c:pt>
                <c:pt idx="15">
                  <c:v>0.3</c:v>
                </c:pt>
                <c:pt idx="16">
                  <c:v>0.1</c:v>
                </c:pt>
                <c:pt idx="17">
                  <c:v>0.6</c:v>
                </c:pt>
                <c:pt idx="18" formatCode="0.0">
                  <c:v>1</c:v>
                </c:pt>
                <c:pt idx="19">
                  <c:v>1.3</c:v>
                </c:pt>
                <c:pt idx="20">
                  <c:v>1.4</c:v>
                </c:pt>
                <c:pt idx="21">
                  <c:v>1.2</c:v>
                </c:pt>
                <c:pt idx="22">
                  <c:v>1.2</c:v>
                </c:pt>
                <c:pt idx="23">
                  <c:v>1.4</c:v>
                </c:pt>
                <c:pt idx="24">
                  <c:v>1.4</c:v>
                </c:pt>
                <c:pt idx="25">
                  <c:v>1.7</c:v>
                </c:pt>
                <c:pt idx="26">
                  <c:v>2.6</c:v>
                </c:pt>
                <c:pt idx="27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6A-5A45-B7A5-D0FFA259BE0E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92689440"/>
        <c:axId val="892691120"/>
      </c:barChart>
      <c:catAx>
        <c:axId val="89268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691120"/>
        <c:crosses val="autoZero"/>
        <c:auto val="1"/>
        <c:lblAlgn val="ctr"/>
        <c:lblOffset val="100"/>
        <c:noMultiLvlLbl val="0"/>
      </c:catAx>
      <c:valAx>
        <c:axId val="89269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689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0.03841</cdr:x>
      <cdr:y>0.54517</cdr:y>
    </cdr:from>
    <cdr:to>
      <cdr:x>1</cdr:x>
      <cdr:y>0.54517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465715C9-B81E-9447-8860-6A4D73AA1CDB}"/>
            </a:ext>
          </a:extLst>
        </cdr:cNvPr>
        <cdr:cNvCxnSpPr/>
      </cdr:nvCxnSpPr>
      <cdr:spPr>
        <a:xfrm xmlns:a="http://schemas.openxmlformats.org/drawingml/2006/main">
          <a:off x="418354" y="2089273"/>
          <a:ext cx="10473765" cy="0"/>
        </a:xfrm>
        <a:prstGeom xmlns:a="http://schemas.openxmlformats.org/drawingml/2006/main" prst="line">
          <a:avLst/>
        </a:prstGeom>
        <a:ln xmlns:a="http://schemas.openxmlformats.org/drawingml/2006/main">
          <a:solidFill>
            <a:srgbClr val="FFFF00"/>
          </a:solidFill>
        </a:ln>
        <a:effectLst xmlns:a="http://schemas.openxmlformats.org/drawingml/2006/main">
          <a:glow rad="228600">
            <a:schemeClr val="accent4">
              <a:satMod val="175000"/>
              <a:alpha val="40000"/>
            </a:schemeClr>
          </a:glow>
        </a:effectLst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2641C-33BB-7442-B8C4-0AE13F5AA082}" type="datetimeFigureOut">
              <a:rPr lang="en-US" smtClean="0"/>
              <a:t>5/30/21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9437B-1EE4-0242-AE5B-3A3407839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17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conomy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Aggregate_demand" TargetMode="External"/><Relationship Id="rId4" Type="http://schemas.openxmlformats.org/officeDocument/2006/relationships/hyperlink" Target="https://en.wikipedia.org/wiki/Aggregate_supply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conomy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Aggregate_demand" TargetMode="External"/><Relationship Id="rId4" Type="http://schemas.openxmlformats.org/officeDocument/2006/relationships/hyperlink" Target="https://en.wikipedia.org/wiki/Aggregate_supply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conomy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Aggregate_demand" TargetMode="External"/><Relationship Id="rId4" Type="http://schemas.openxmlformats.org/officeDocument/2006/relationships/hyperlink" Target="https://en.wikipedia.org/wiki/Aggregate_supply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conomy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Aggregate_demand" TargetMode="External"/><Relationship Id="rId4" Type="http://schemas.openxmlformats.org/officeDocument/2006/relationships/hyperlink" Target="https://en.wikipedia.org/wiki/Aggregate_supply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conomy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Aggregate_demand" TargetMode="External"/><Relationship Id="rId4" Type="http://schemas.openxmlformats.org/officeDocument/2006/relationships/hyperlink" Target="https://en.wikipedia.org/wiki/Aggregate_suppl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Overheating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economy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occurs when its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ggregate supply"/>
              </a:rPr>
              <a:t>productive capacity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unable to keep pace with growing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Aggregate demand"/>
              </a:rPr>
              <a:t>aggregate demand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9437B-1EE4-0242-AE5B-3A3407839A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1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Overheating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economy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occurs when its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ggregate supply"/>
              </a:rPr>
              <a:t>productive capacity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unable to keep pace with growing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Aggregate demand"/>
              </a:rPr>
              <a:t>aggregate demand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9437B-1EE4-0242-AE5B-3A3407839A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67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Overheating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economy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occurs when its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ggregate supply"/>
              </a:rPr>
              <a:t>productive capacity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unable to keep pace with growing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Aggregate demand"/>
              </a:rPr>
              <a:t>aggregate demand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9437B-1EE4-0242-AE5B-3A3407839A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50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Overheating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economy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occurs when its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ggregate supply"/>
              </a:rPr>
              <a:t>productive capacity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unable to keep pace with growing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Aggregate demand"/>
              </a:rPr>
              <a:t>aggregate demand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9437B-1EE4-0242-AE5B-3A3407839A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4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Overheating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economy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occurs when its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ggregate supply"/>
              </a:rPr>
              <a:t>productive capacity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unable to keep pace with growing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Aggregate demand"/>
              </a:rPr>
              <a:t>aggregate demand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9437B-1EE4-0242-AE5B-3A3407839A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1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C65A-8B02-1748-A1B6-17D430DEE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2FDC2-D3E1-7947-9AD0-6E9970853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E5DC7-C6F7-3042-B18D-A68B36F3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6D77-5C44-614E-A0DA-58ADCCE8F7D9}" type="datetime1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B0687-C3ED-8142-858B-3ED0E8A7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DEF81-C360-994F-B0AA-A667523E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3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7700-6D59-2349-9937-299BC45C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04E4E-DC92-A54D-BB43-2526BEB55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66A9C-704D-4C4E-9160-43B35007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92A1-75A3-2648-8175-FFC84E498E95}" type="datetime1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158BC-7FB5-CC42-9E11-987DFAE0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D6142-BE67-D741-8F9B-FA12BEB5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1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6E7BB-3F40-244B-9453-8F8BB601B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EBFD5-1ECF-D84C-90F6-BEACD14BE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5DEA-CE81-7045-86AF-BDC66EA6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654D-59ED-4D4E-9458-C3209256F070}" type="datetime1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548-8D71-1241-BBE3-4EC86DED8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101DC-DF53-8248-908D-5E8AF3839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5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7086-B841-0347-AF2F-0E85EBC1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BD8DB-A489-2644-A510-04CAA0BF2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97B81-FB0E-7C4F-8857-86BC6918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8C728-8E75-D045-8214-4E96A3214BDB}" type="datetime1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CD07-93FE-3649-8C05-4A719F05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28317-A3B3-654C-A19F-4D042B23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9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8C26-85A7-0D4E-937A-F9965A00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61BC0-E6D2-A747-BB78-63FABE8CF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2CF02-7E1D-6640-950C-8E857575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87EB1-0601-F74C-8577-F9ADDB8CE3FE}" type="datetime1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F3C1B-5B30-1C43-BE0A-F771FE8F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43864-6702-574D-9C8F-1962A23F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0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452B-5608-E44C-B447-F70EE043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B404-33D6-A446-8357-904B4D940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7A237-E47E-3944-9938-52BB25E4C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34245-95AF-864D-A12D-639FF8F5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7D09-32FB-3D4A-A973-1CF91A6154BA}" type="datetime1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53CFA-F297-B240-AE4F-A3465F93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EAEE3-93BC-B848-A568-84F482E3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4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782E-3829-3345-80BB-7DA8D6060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20922-3F1B-7241-9901-3FD64F330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05E24-EEAA-CD46-905C-EA9C0093F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1AC01-A18F-7447-A1DB-8D9A9AC71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51148-924E-6043-9E48-92B4DE88D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42F47-56B1-C746-B6FD-CCA0D99DB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EDF3-2B01-8F44-8D6E-9734681CF4C0}" type="datetime1">
              <a:rPr lang="en-US" smtClean="0"/>
              <a:t>5/31/21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888A9-95D4-4F48-9A1E-DB928DA0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C1D01-A1F9-2141-A388-E41E0789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2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4C17-CC86-4E42-B097-28471082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9CAED-2289-EA48-88B0-F3BCFFA8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6655F-80FC-C448-B826-DA2CAC3DFBD9}" type="datetime1">
              <a:rPr lang="en-US" smtClean="0"/>
              <a:t>5/31/21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0D97E-D8DC-C84B-9F88-FE8ADEF3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3B8AC-F095-D646-BAAF-0847993E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9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BC5DA-4341-0544-9C45-4D8081B4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7137E-AF44-6E45-A448-8F7D2E73FC11}" type="datetime1">
              <a:rPr lang="en-US" smtClean="0"/>
              <a:t>5/31/21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A9D9A-3BB3-E34E-837C-24F27EA8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8B8CC-ED33-4942-8EB6-12DDB03E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0356-1F30-6440-BAAD-F1D61766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8C8D-2D9E-CC47-B234-3604D993C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E9F2C-7DC0-B141-BCCC-B6497E3BA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A5CB2-9895-1C41-9D3C-BE36BBD5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A4CA7-E43D-C447-A751-F962FD91FDDC}" type="datetime1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D15F8-4F45-D047-8849-342687E9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69DC5-5981-EE4C-91BD-E93FA372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9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CF68-B361-274C-BCC9-32A6A9B2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8DF84-64B4-A04C-BC7C-AC8EDDCA15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BE0D5-93A2-4C47-9794-7E5E75CAD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1B2BC-30AF-F643-B1F4-94699740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9432-1887-3348-B97F-2F3E0592A65E}" type="datetime1">
              <a:rPr lang="en-US" smtClean="0"/>
              <a:t>5/31/21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5BAE9-3A7F-8C44-A64F-75904B0D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E45FC-36D7-1840-8A72-8C284DFF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9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0A203-D343-0941-AE6F-AA614A34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F625C-8F94-224A-8F52-0D614F0FD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B7E24-8598-AE4A-9C17-FCC05B9B8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DC298-8A0E-A44C-93B4-91971C210ACA}" type="datetime1">
              <a:rPr lang="en-US" smtClean="0"/>
              <a:t>5/31/21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A03D8-FE3B-3C46-9A98-8F2537A3F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14771-A299-6F40-A5F8-4DD253E1A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74216-E1D9-894F-91AC-7D9FE0D00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1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5057-EE4E-6147-9FC1-86531147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196" y="833464"/>
            <a:ext cx="11341608" cy="9773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PYTHON 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409EE-7A2A-9E44-87F7-C949E5F7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5178"/>
            <a:ext cx="9144000" cy="1655762"/>
          </a:xfrm>
        </p:spPr>
        <p:txBody>
          <a:bodyPr>
            <a:normAutofit fontScale="92500" lnSpcReduction="10000"/>
          </a:bodyPr>
          <a:lstStyle/>
          <a:p>
            <a:endParaRPr lang="en-US" sz="3600" b="1" dirty="0">
              <a:latin typeface="Latin Modern Math" panose="02000503000000000000" pitchFamily="2" charset="77"/>
              <a:ea typeface="Latin Modern Math" panose="02000503000000000000" pitchFamily="2" charset="77"/>
            </a:endParaRPr>
          </a:p>
          <a:p>
            <a:endParaRPr lang="en-US" sz="3600" b="1" dirty="0">
              <a:latin typeface="Latin Modern Math" panose="02000503000000000000" pitchFamily="2" charset="77"/>
              <a:ea typeface="Latin Modern Math" panose="02000503000000000000" pitchFamily="2" charset="77"/>
            </a:endParaRPr>
          </a:p>
          <a:p>
            <a:r>
              <a:rPr lang="en-US" sz="36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J. Mehdi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4FF47C6-5582-8F43-BFC9-2511D43288A0}"/>
              </a:ext>
            </a:extLst>
          </p:cNvPr>
          <p:cNvSpPr txBox="1">
            <a:spLocks/>
          </p:cNvSpPr>
          <p:nvPr/>
        </p:nvSpPr>
        <p:spPr>
          <a:xfrm>
            <a:off x="307848" y="4356720"/>
            <a:ext cx="11576304" cy="133246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srgbClr val="FF741F">
                <a:alpha val="40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effectLst>
                  <a:glow rad="1093737">
                    <a:schemeClr val="accent1">
                      <a:alpha val="40000"/>
                    </a:schemeClr>
                  </a:glow>
                </a:effectLst>
                <a:latin typeface="Latin Modern Math" panose="02000503000000000000" pitchFamily="2" charset="77"/>
                <a:ea typeface="Latin Modern Math" panose="02000503000000000000" pitchFamily="2" charset="77"/>
              </a:rPr>
              <a:t>Is the United States economy </a:t>
            </a:r>
            <a:r>
              <a:rPr lang="en-US" sz="3600" b="1" dirty="0">
                <a:effectLst>
                  <a:glow rad="1093737">
                    <a:schemeClr val="accent1">
                      <a:alpha val="40000"/>
                    </a:schemeClr>
                  </a:glow>
                  <a:outerShdw blurRad="50800" dist="50800" dir="10020000" sx="1000" sy="1000" algn="ctr" rotWithShape="0">
                    <a:srgbClr val="000000">
                      <a:alpha val="43137"/>
                    </a:srgbClr>
                  </a:outerShdw>
                </a:effectLst>
                <a:latin typeface="Latin Modern Math" panose="02000503000000000000" pitchFamily="2" charset="77"/>
                <a:ea typeface="Latin Modern Math" panose="02000503000000000000" pitchFamily="2" charset="77"/>
              </a:rPr>
              <a:t>overheating</a:t>
            </a:r>
            <a:r>
              <a:rPr lang="en-US" sz="3600" b="1" dirty="0">
                <a:effectLst>
                  <a:glow rad="1093737">
                    <a:schemeClr val="accent1">
                      <a:alpha val="40000"/>
                    </a:schemeClr>
                  </a:glow>
                </a:effectLst>
                <a:latin typeface="Latin Modern Math" panose="02000503000000000000" pitchFamily="2" charset="77"/>
                <a:ea typeface="Latin Modern Math" panose="02000503000000000000" pitchFamily="2" charset="77"/>
              </a:rPr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0DDF55-BEA2-6744-9A32-F4783D7E9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94" t="14000" r="20370" b="14761"/>
          <a:stretch/>
        </p:blipFill>
        <p:spPr>
          <a:xfrm>
            <a:off x="3964517" y="1999695"/>
            <a:ext cx="4262966" cy="1822307"/>
          </a:xfrm>
          <a:prstGeom prst="rect">
            <a:avLst/>
          </a:prstGeom>
          <a:noFill/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971BBA-71A8-1748-AD2C-B10F36D3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9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5057-EE4E-6147-9FC1-86531147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05430"/>
          </a:xfrm>
        </p:spPr>
        <p:txBody>
          <a:bodyPr/>
          <a:lstStyle/>
          <a:p>
            <a:r>
              <a:rPr lang="en-US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Tools &amp; Techniques: CLEANING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409EE-7A2A-9E44-87F7-C949E5F7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1265237"/>
            <a:ext cx="10464800" cy="4915429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   </a:t>
            </a:r>
          </a:p>
          <a:p>
            <a:pPr marL="742950" indent="-742950" algn="l">
              <a:buAutoNum type="arabicPeriod"/>
            </a:pPr>
            <a:r>
              <a:rPr lang="en-US" sz="36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Missing Data</a:t>
            </a:r>
          </a:p>
          <a:p>
            <a:pPr marL="742950" indent="-742950" algn="l">
              <a:buAutoNum type="arabicPeriod"/>
            </a:pPr>
            <a:endParaRPr lang="en-US" sz="3600" b="1" dirty="0">
              <a:latin typeface="Latin Modern Math" panose="02000503000000000000" pitchFamily="2" charset="77"/>
              <a:ea typeface="Latin Modern Math" panose="02000503000000000000" pitchFamily="2" charset="77"/>
            </a:endParaRPr>
          </a:p>
          <a:p>
            <a:pPr marL="742950" indent="-742950" algn="l">
              <a:buFont typeface="Arial" panose="020B0604020202020204" pitchFamily="34" charset="0"/>
              <a:buAutoNum type="arabicPeriod"/>
            </a:pPr>
            <a:r>
              <a:rPr lang="en-US" sz="36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Dropping Columns in a Data Frame</a:t>
            </a:r>
          </a:p>
          <a:p>
            <a:pPr marL="742950" indent="-742950" algn="l">
              <a:buFont typeface="Arial" panose="020B0604020202020204" pitchFamily="34" charset="0"/>
              <a:buAutoNum type="arabicPeriod"/>
            </a:pPr>
            <a:endParaRPr lang="en-US" sz="3600" b="1" dirty="0">
              <a:latin typeface="Latin Modern Math" panose="02000503000000000000" pitchFamily="2" charset="77"/>
              <a:ea typeface="Latin Modern Math" panose="02000503000000000000" pitchFamily="2" charset="77"/>
            </a:endParaRPr>
          </a:p>
          <a:p>
            <a:pPr marL="742950" indent="-742950" algn="l">
              <a:buFont typeface="Arial" panose="020B0604020202020204" pitchFamily="34" charset="0"/>
              <a:buAutoNum type="arabicPeriod"/>
            </a:pPr>
            <a:r>
              <a:rPr lang="en-US" sz="36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Concatenating </a:t>
            </a:r>
          </a:p>
          <a:p>
            <a:pPr marL="742950" indent="-742950" algn="l">
              <a:buFont typeface="Arial" panose="020B0604020202020204" pitchFamily="34" charset="0"/>
              <a:buAutoNum type="arabicPeriod"/>
            </a:pPr>
            <a:endParaRPr lang="en-US" sz="3600" b="1" dirty="0">
              <a:latin typeface="Latin Modern Math" panose="02000503000000000000" pitchFamily="2" charset="77"/>
              <a:ea typeface="Latin Modern Math" panose="02000503000000000000" pitchFamily="2" charset="77"/>
            </a:endParaRPr>
          </a:p>
          <a:p>
            <a:pPr marL="742950" indent="-742950" algn="l">
              <a:buAutoNum type="arabicPeriod"/>
            </a:pPr>
            <a:endParaRPr lang="en-US" sz="3600" b="1" dirty="0">
              <a:latin typeface="Latin Modern Math" panose="02000503000000000000" pitchFamily="2" charset="77"/>
              <a:ea typeface="Latin Modern Math" panose="02000503000000000000" pitchFamily="2" charset="77"/>
            </a:endParaRPr>
          </a:p>
          <a:p>
            <a:pPr algn="l"/>
            <a:endParaRPr lang="en-US" sz="3600" b="1" dirty="0">
              <a:latin typeface="Latin Modern Math" panose="02000503000000000000" pitchFamily="2" charset="77"/>
              <a:ea typeface="Latin Modern Math" panose="02000503000000000000" pitchFamily="2" charset="7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9C458-91CB-D245-8857-D1811852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4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5057-EE4E-6147-9FC1-86531147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014200" cy="11155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Tools &amp; Technique: EXPLORATION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409EE-7A2A-9E44-87F7-C949E5F7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48" y="1539557"/>
            <a:ext cx="11017504" cy="2537143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     Python:</a:t>
            </a:r>
          </a:p>
          <a:p>
            <a:pPr marL="457200" indent="-457200" algn="l">
              <a:buAutoNum type="arabicPeriod"/>
            </a:pPr>
            <a:r>
              <a:rPr lang="en-US" sz="36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  NumPy</a:t>
            </a:r>
          </a:p>
          <a:p>
            <a:pPr marL="742950" indent="-742950" algn="l">
              <a:buAutoNum type="arabicPeriod" startAt="2"/>
            </a:pPr>
            <a:r>
              <a:rPr lang="en-US" sz="36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SciPy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95D35-ED09-494A-99E6-D428B8ED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5400"/>
            <a:ext cx="2743200" cy="365125"/>
          </a:xfrm>
        </p:spPr>
        <p:txBody>
          <a:bodyPr/>
          <a:lstStyle/>
          <a:p>
            <a:fld id="{0A774216-E1D9-894F-91AC-7D9FE0D00A9F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48B15-B80E-4D46-A07A-68CDABEDA85A}"/>
              </a:ext>
            </a:extLst>
          </p:cNvPr>
          <p:cNvSpPr txBox="1"/>
          <p:nvPr/>
        </p:nvSpPr>
        <p:spPr>
          <a:xfrm>
            <a:off x="385699" y="3665981"/>
            <a:ext cx="1142060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Trend in a single variable over time, not correlation or causation between multiple variables.</a:t>
            </a:r>
          </a:p>
          <a:p>
            <a:endParaRPr lang="en-US" sz="2000" b="1" dirty="0">
              <a:latin typeface="Latin Modern Math" panose="02000503000000000000" pitchFamily="2" charset="77"/>
              <a:ea typeface="Latin Modern Math" panose="02000503000000000000" pitchFamily="2" charset="77"/>
            </a:endParaRPr>
          </a:p>
          <a:p>
            <a:pPr algn="ctr"/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Time-Series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9AC632-08A0-BB4F-9E9D-C9BBE1549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24" y="5122685"/>
            <a:ext cx="10868152" cy="125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1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5057-EE4E-6147-9FC1-86531147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9600" y="50799"/>
            <a:ext cx="9144000" cy="986896"/>
          </a:xfrm>
        </p:spPr>
        <p:txBody>
          <a:bodyPr/>
          <a:lstStyle/>
          <a:p>
            <a:r>
              <a:rPr lang="en-US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Signal(s): CPI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409EE-7A2A-9E44-87F7-C949E5F7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" y="1037695"/>
            <a:ext cx="11667744" cy="75452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Consumer Price Index for All Items in U.S. City Average</a:t>
            </a:r>
            <a:endParaRPr lang="en-US" sz="2800" dirty="0">
              <a:latin typeface="Latin Modern Math" panose="02000503000000000000" pitchFamily="2" charset="77"/>
              <a:ea typeface="Latin Modern Math" panose="02000503000000000000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ADD7D-BF04-1741-86F2-BCACDBB8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FAD566-29F1-AF49-8E17-147EF5BA2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9821"/>
            <a:ext cx="12192000" cy="330288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90D661A-3D51-3E44-BA6F-D105453D06B7}"/>
              </a:ext>
            </a:extLst>
          </p:cNvPr>
          <p:cNvSpPr/>
          <p:nvPr/>
        </p:nvSpPr>
        <p:spPr>
          <a:xfrm>
            <a:off x="11777472" y="2414016"/>
            <a:ext cx="414528" cy="365104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9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5057-EE4E-6147-9FC1-86531147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9600" y="50799"/>
            <a:ext cx="9144000" cy="986896"/>
          </a:xfrm>
        </p:spPr>
        <p:txBody>
          <a:bodyPr/>
          <a:lstStyle/>
          <a:p>
            <a:r>
              <a:rPr lang="en-US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Signal(s): CPI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409EE-7A2A-9E44-87F7-C949E5F7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" y="1037695"/>
            <a:ext cx="11667744" cy="75452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Consumer Price Index for All Items in U.S. City Average</a:t>
            </a:r>
            <a:endParaRPr lang="en-US" sz="2800" dirty="0">
              <a:latin typeface="Latin Modern Math" panose="02000503000000000000" pitchFamily="2" charset="77"/>
              <a:ea typeface="Latin Modern Math" panose="02000503000000000000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ADD7D-BF04-1741-86F2-BCACDBB8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673810-74CD-3F47-9A63-CB1733838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7046"/>
            <a:ext cx="12192000" cy="344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0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5057-EE4E-6147-9FC1-86531147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9600" y="50799"/>
            <a:ext cx="9144000" cy="986896"/>
          </a:xfrm>
        </p:spPr>
        <p:txBody>
          <a:bodyPr/>
          <a:lstStyle/>
          <a:p>
            <a:r>
              <a:rPr lang="en-US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Signal(s): Big Mac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ADD7D-BF04-1741-86F2-BCACDBB8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CEAB2B5-F301-A54F-9BA7-A9C64E035A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303745"/>
              </p:ext>
            </p:extLst>
          </p:nvPr>
        </p:nvGraphicFramePr>
        <p:xfrm>
          <a:off x="0" y="1538478"/>
          <a:ext cx="12192000" cy="5319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4F0D284-9362-C149-9B22-3CEF997717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482095"/>
              </p:ext>
            </p:extLst>
          </p:nvPr>
        </p:nvGraphicFramePr>
        <p:xfrm>
          <a:off x="205675" y="2041260"/>
          <a:ext cx="11780649" cy="4854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3856E7CF-CB56-7E43-AAD0-072303DA3A77}"/>
              </a:ext>
            </a:extLst>
          </p:cNvPr>
          <p:cNvSpPr/>
          <p:nvPr/>
        </p:nvSpPr>
        <p:spPr>
          <a:xfrm>
            <a:off x="914400" y="1742545"/>
            <a:ext cx="209550" cy="219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26BA07-69E2-0840-95F6-337F8156CAF9}"/>
              </a:ext>
            </a:extLst>
          </p:cNvPr>
          <p:cNvSpPr/>
          <p:nvPr/>
        </p:nvSpPr>
        <p:spPr>
          <a:xfrm>
            <a:off x="914400" y="2066395"/>
            <a:ext cx="209550" cy="21960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842A50-0998-2E4B-8A94-69F65024216D}"/>
              </a:ext>
            </a:extLst>
          </p:cNvPr>
          <p:cNvSpPr txBox="1"/>
          <p:nvPr/>
        </p:nvSpPr>
        <p:spPr>
          <a:xfrm>
            <a:off x="1181100" y="1667681"/>
            <a:ext cx="272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Latin Modern Math" panose="02000503000000000000" pitchFamily="2" charset="77"/>
                <a:ea typeface="Latin Modern Math" panose="02000503000000000000" pitchFamily="2" charset="77"/>
              </a:rPr>
              <a:t>BIG MAC PRICES ($)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5652F-A1A3-9F42-AFBC-5FE92F08DFDE}"/>
              </a:ext>
            </a:extLst>
          </p:cNvPr>
          <p:cNvSpPr txBox="1"/>
          <p:nvPr/>
        </p:nvSpPr>
        <p:spPr>
          <a:xfrm>
            <a:off x="1181100" y="1988858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Latin Modern Math" panose="02000503000000000000" pitchFamily="2" charset="77"/>
                <a:ea typeface="Latin Modern Math" panose="02000503000000000000" pitchFamily="2" charset="77"/>
              </a:rPr>
              <a:t>INFLATION (CPI)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C16E9-718B-3648-BDCE-D865B05DEDD4}"/>
              </a:ext>
            </a:extLst>
          </p:cNvPr>
          <p:cNvSpPr txBox="1"/>
          <p:nvPr/>
        </p:nvSpPr>
        <p:spPr>
          <a:xfrm>
            <a:off x="4572000" y="1298349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CPI &amp; BIG MAC $ vs. Time</a:t>
            </a:r>
          </a:p>
        </p:txBody>
      </p:sp>
    </p:spTree>
    <p:extLst>
      <p:ext uri="{BB962C8B-B14F-4D97-AF65-F5344CB8AC3E}">
        <p14:creationId xmlns:p14="http://schemas.microsoft.com/office/powerpoint/2010/main" val="1038376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5057-EE4E-6147-9FC1-86531147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9600" y="50799"/>
            <a:ext cx="9144000" cy="986896"/>
          </a:xfrm>
        </p:spPr>
        <p:txBody>
          <a:bodyPr/>
          <a:lstStyle/>
          <a:p>
            <a:r>
              <a:rPr lang="en-US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Signal(s): PCEPI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409EE-7A2A-9E44-87F7-C949E5F7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3672" y="106955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Personal Consumption Expenditures Price Index</a:t>
            </a:r>
            <a:endParaRPr lang="en-US" sz="2800" dirty="0">
              <a:latin typeface="Latin Modern Math" panose="02000503000000000000" pitchFamily="2" charset="77"/>
              <a:ea typeface="Latin Modern Math" panose="02000503000000000000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ADD7D-BF04-1741-86F2-BCACDBB8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B0BED-5456-EE41-8221-DC0EC468C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2370"/>
            <a:ext cx="12192000" cy="336477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0B02BBA-2335-B744-8400-5A3048E53C05}"/>
              </a:ext>
            </a:extLst>
          </p:cNvPr>
          <p:cNvSpPr/>
          <p:nvPr/>
        </p:nvSpPr>
        <p:spPr>
          <a:xfrm>
            <a:off x="11649456" y="2222098"/>
            <a:ext cx="542544" cy="484526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9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5057-EE4E-6147-9FC1-86531147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9600" y="50799"/>
            <a:ext cx="9144000" cy="986896"/>
          </a:xfrm>
        </p:spPr>
        <p:txBody>
          <a:bodyPr/>
          <a:lstStyle/>
          <a:p>
            <a:r>
              <a:rPr lang="en-US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Signal(s): PCEPI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409EE-7A2A-9E44-87F7-C949E5F7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3672" y="106955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Personal Consumption Expenditures Price Index</a:t>
            </a:r>
            <a:endParaRPr lang="en-US" sz="2800" dirty="0">
              <a:latin typeface="Latin Modern Math" panose="02000503000000000000" pitchFamily="2" charset="77"/>
              <a:ea typeface="Latin Modern Math" panose="02000503000000000000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ADD7D-BF04-1741-86F2-BCACDBB8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F0F73-C349-E845-9509-2B62C812B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3789"/>
            <a:ext cx="12192000" cy="334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5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5057-EE4E-6147-9FC1-86531147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9600" y="50799"/>
            <a:ext cx="9144000" cy="986896"/>
          </a:xfrm>
        </p:spPr>
        <p:txBody>
          <a:bodyPr/>
          <a:lstStyle/>
          <a:p>
            <a:r>
              <a:rPr lang="en-US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Signal(s): PPI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409EE-7A2A-9E44-87F7-C949E5F7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600" y="1213379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Producer Price Index All Commodities</a:t>
            </a:r>
            <a:endParaRPr lang="en-US" sz="2800" dirty="0">
              <a:latin typeface="Latin Modern Math" panose="02000503000000000000" pitchFamily="2" charset="77"/>
              <a:ea typeface="Latin Modern Math" panose="02000503000000000000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ADD7D-BF04-1741-86F2-BCACDBB8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3D1640-75FB-214E-B5DB-647D4C429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4458"/>
            <a:ext cx="12192000" cy="334348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0EE3D9D-42BA-044C-9921-51838F46D503}"/>
              </a:ext>
            </a:extLst>
          </p:cNvPr>
          <p:cNvSpPr/>
          <p:nvPr/>
        </p:nvSpPr>
        <p:spPr>
          <a:xfrm>
            <a:off x="11832336" y="2505456"/>
            <a:ext cx="359664" cy="363685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5057-EE4E-6147-9FC1-86531147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9600" y="50799"/>
            <a:ext cx="9144000" cy="986896"/>
          </a:xfrm>
        </p:spPr>
        <p:txBody>
          <a:bodyPr/>
          <a:lstStyle/>
          <a:p>
            <a:r>
              <a:rPr lang="en-US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Signal(s): PPI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409EE-7A2A-9E44-87F7-C949E5F7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600" y="1213379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Producer Price Index All Commodities</a:t>
            </a:r>
            <a:endParaRPr lang="en-US" sz="2800" dirty="0">
              <a:latin typeface="Latin Modern Math" panose="02000503000000000000" pitchFamily="2" charset="77"/>
              <a:ea typeface="Latin Modern Math" panose="02000503000000000000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ADD7D-BF04-1741-86F2-BCACDBB8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FE4B26-C3DF-EA4D-B94D-0CAAD2E40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7389"/>
            <a:ext cx="12192000" cy="334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6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5057-EE4E-6147-9FC1-86531147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9600" y="50799"/>
            <a:ext cx="9144000" cy="986896"/>
          </a:xfrm>
        </p:spPr>
        <p:txBody>
          <a:bodyPr/>
          <a:lstStyle/>
          <a:p>
            <a:r>
              <a:rPr lang="en-US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Signal(s): INFLATION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409EE-7A2A-9E44-87F7-C949E5F7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37695"/>
            <a:ext cx="9144000" cy="6448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Inflation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ADD7D-BF04-1741-86F2-BCACDBB8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B6975-6259-9C46-8035-3AD597887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696"/>
            <a:ext cx="12192000" cy="3804671"/>
          </a:xfrm>
          <a:prstGeom prst="rect">
            <a:avLst/>
          </a:prstGeom>
        </p:spPr>
      </p:pic>
      <p:pic>
        <p:nvPicPr>
          <p:cNvPr id="8" name="Graphic 7" descr="Question mark">
            <a:extLst>
              <a:ext uri="{FF2B5EF4-FFF2-40B4-BE49-F238E27FC236}">
                <a16:creationId xmlns:a16="http://schemas.microsoft.com/office/drawing/2014/main" id="{6C399970-52DE-9247-A25C-6D8AB3957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9334" y="3666062"/>
            <a:ext cx="601133" cy="601133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2754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5057-EE4E-6147-9FC1-86531147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64679"/>
            <a:ext cx="8805333" cy="982384"/>
          </a:xfrm>
        </p:spPr>
        <p:txBody>
          <a:bodyPr/>
          <a:lstStyle/>
          <a:p>
            <a:r>
              <a:rPr lang="en-US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The Noise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409EE-7A2A-9E44-87F7-C949E5F75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40235F-A517-E14D-9BA8-187C1BFD2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" y="1344291"/>
            <a:ext cx="6096000" cy="1764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5B8312-89D7-5B42-9D9D-2267BCA78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3174998"/>
            <a:ext cx="7338483" cy="13947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45CDFE-F9D5-4D43-A08E-82663E493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333" y="1344291"/>
            <a:ext cx="5926667" cy="17664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F356F0-4AB6-9149-92D5-EE6E48D03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33" y="4645209"/>
            <a:ext cx="7338484" cy="1736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2004EC-1FDF-3241-ADDE-F6C3D6C1D6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4024" y="2603048"/>
            <a:ext cx="6656917" cy="18663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5BB415-1735-064B-9D59-A299A5D1E0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8824" y="4380403"/>
            <a:ext cx="6793843" cy="186633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E5181-9CFA-1643-9612-E63111D8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9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5057-EE4E-6147-9FC1-86531147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9600" y="50799"/>
            <a:ext cx="9144000" cy="986896"/>
          </a:xfrm>
        </p:spPr>
        <p:txBody>
          <a:bodyPr/>
          <a:lstStyle/>
          <a:p>
            <a:r>
              <a:rPr lang="en-US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Signal(s): INFLATION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409EE-7A2A-9E44-87F7-C949E5F7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37695"/>
            <a:ext cx="9144000" cy="6448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Inflation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ADD7D-BF04-1741-86F2-BCACDBB8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EE715-F076-4D44-926D-7D222EAD1B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2" r="7020"/>
          <a:stretch/>
        </p:blipFill>
        <p:spPr>
          <a:xfrm>
            <a:off x="3386665" y="1523999"/>
            <a:ext cx="5226758" cy="1365128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372C4CC-16A0-4F41-BEEC-92468F57D3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0737914"/>
              </p:ext>
            </p:extLst>
          </p:nvPr>
        </p:nvGraphicFramePr>
        <p:xfrm>
          <a:off x="699246" y="2889127"/>
          <a:ext cx="10892119" cy="3832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4439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5057-EE4E-6147-9FC1-86531147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799"/>
            <a:ext cx="12192000" cy="986896"/>
          </a:xfrm>
        </p:spPr>
        <p:txBody>
          <a:bodyPr>
            <a:normAutofit/>
          </a:bodyPr>
          <a:lstStyle/>
          <a:p>
            <a:r>
              <a:rPr lang="en-US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Signal(s): TREASURY BONDS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409EE-7A2A-9E44-87F7-C949E5F7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37695"/>
            <a:ext cx="9144000" cy="6448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10-YEAR BREAKEVEN INFLATION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ADD7D-BF04-1741-86F2-BCACDBB8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25FBB-067E-7D47-8426-DE7CB48B2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8366"/>
            <a:ext cx="12192000" cy="388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10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5057-EE4E-6147-9FC1-86531147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798"/>
            <a:ext cx="12033504" cy="16557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CONCLUSION &amp; 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ADD7D-BF04-1741-86F2-BCACDBB8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95C27-D7E3-FC44-BC3B-B76E9FC2F444}"/>
              </a:ext>
            </a:extLst>
          </p:cNvPr>
          <p:cNvSpPr txBox="1"/>
          <p:nvPr/>
        </p:nvSpPr>
        <p:spPr>
          <a:xfrm>
            <a:off x="402336" y="1611309"/>
            <a:ext cx="11356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Based on analyzing the data and filtering the signal from the noise it can be concluded that: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0811A-6C2C-B144-A2A1-D90CEDA26950}"/>
              </a:ext>
            </a:extLst>
          </p:cNvPr>
          <p:cNvSpPr txBox="1"/>
          <p:nvPr/>
        </p:nvSpPr>
        <p:spPr>
          <a:xfrm>
            <a:off x="4669367" y="2042196"/>
            <a:ext cx="4588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Flickering, Not Flashing.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D9ED796-8ACE-BD4E-9BCD-87E703E83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912" y="2585364"/>
            <a:ext cx="9144000" cy="548356"/>
          </a:xfrm>
        </p:spPr>
        <p:txBody>
          <a:bodyPr/>
          <a:lstStyle/>
          <a:p>
            <a:r>
              <a:rPr lang="en-US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MONETARY POLICY: FED FUNDS RATE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408C72-7132-584E-9C9A-EA3F2A70F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3301"/>
            <a:ext cx="12192000" cy="388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6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5057-EE4E-6147-9FC1-86531147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0"/>
            <a:ext cx="11759184" cy="1135059"/>
          </a:xfrm>
        </p:spPr>
        <p:txBody>
          <a:bodyPr>
            <a:normAutofit/>
          </a:bodyPr>
          <a:lstStyle/>
          <a:p>
            <a:r>
              <a:rPr lang="en-US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FURTHERMORE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409EE-7A2A-9E44-87F7-C949E5F7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336" y="1949098"/>
            <a:ext cx="11631168" cy="359321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Further Study: </a:t>
            </a:r>
          </a:p>
          <a:p>
            <a:pPr algn="l"/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 </a:t>
            </a:r>
            <a:r>
              <a:rPr lang="en-US" sz="2800" b="1" u="sng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Unemployment</a:t>
            </a:r>
          </a:p>
          <a:p>
            <a:pPr algn="l"/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	a. Data from the Department of Labor</a:t>
            </a:r>
          </a:p>
          <a:p>
            <a:pPr algn="l"/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	b. Data from the Bureau of Labor Statistics</a:t>
            </a:r>
          </a:p>
          <a:p>
            <a:pPr algn="l"/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  </a:t>
            </a:r>
            <a:r>
              <a:rPr lang="en-US" sz="2800" b="1" u="sng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Housing Prices</a:t>
            </a:r>
          </a:p>
          <a:p>
            <a:pPr algn="l"/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       a. Zillow</a:t>
            </a:r>
          </a:p>
          <a:p>
            <a:pPr algn="l"/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  </a:t>
            </a:r>
            <a:r>
              <a:rPr lang="en-US" sz="2800" b="1" u="sng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Household Debt</a:t>
            </a:r>
          </a:p>
          <a:p>
            <a:pPr algn="l"/>
            <a:r>
              <a:rPr lang="en-US" sz="2800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        </a:t>
            </a:r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a. OECD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ADD7D-BF04-1741-86F2-BCACDBB8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1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5057-EE4E-6147-9FC1-86531147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592" y="471423"/>
            <a:ext cx="11100816" cy="986896"/>
          </a:xfrm>
        </p:spPr>
        <p:txBody>
          <a:bodyPr>
            <a:normAutofit/>
          </a:bodyPr>
          <a:lstStyle/>
          <a:p>
            <a:r>
              <a:rPr lang="en-US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QUESTIONS &amp; CRITIQUES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409EE-7A2A-9E44-87F7-C949E5F7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5863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ADD7D-BF04-1741-86F2-BCACDBB8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61100"/>
            <a:ext cx="2743200" cy="365125"/>
          </a:xfrm>
        </p:spPr>
        <p:txBody>
          <a:bodyPr/>
          <a:lstStyle/>
          <a:p>
            <a:fld id="{0A774216-E1D9-894F-91AC-7D9FE0D00A9F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5DD92-4192-3E43-A815-2FD38022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2533650"/>
            <a:ext cx="7200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4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5057-EE4E-6147-9FC1-86531147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0437"/>
          </a:xfrm>
        </p:spPr>
        <p:txBody>
          <a:bodyPr/>
          <a:lstStyle/>
          <a:p>
            <a:r>
              <a:rPr lang="en-US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Who Cares?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56D09C-54DA-6F4D-9962-D4D96A306C1B}"/>
              </a:ext>
            </a:extLst>
          </p:cNvPr>
          <p:cNvSpPr txBox="1"/>
          <p:nvPr/>
        </p:nvSpPr>
        <p:spPr>
          <a:xfrm>
            <a:off x="4425696" y="960437"/>
            <a:ext cx="3273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(Rhetorical)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D5EA2-F36F-B844-B80E-5FD5F7F4B6E3}"/>
              </a:ext>
            </a:extLst>
          </p:cNvPr>
          <p:cNvSpPr txBox="1"/>
          <p:nvPr/>
        </p:nvSpPr>
        <p:spPr>
          <a:xfrm>
            <a:off x="0" y="2111911"/>
            <a:ext cx="114117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1. Regulators</a:t>
            </a:r>
          </a:p>
          <a:p>
            <a:pPr algn="ctr"/>
            <a:r>
              <a:rPr lang="en-US" sz="4800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2. D.C. (Policy Makers)</a:t>
            </a:r>
          </a:p>
          <a:p>
            <a:pPr algn="ctr"/>
            <a:r>
              <a:rPr lang="en-US" sz="4800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3. Wall Street (Investors)</a:t>
            </a:r>
          </a:p>
          <a:p>
            <a:pPr algn="ctr"/>
            <a:r>
              <a:rPr lang="en-US" sz="4800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4. Producers</a:t>
            </a:r>
          </a:p>
          <a:p>
            <a:pPr algn="ctr"/>
            <a:r>
              <a:rPr lang="en-US" sz="4800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5. Consumers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BCF3A-C041-3D44-822E-A549138B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8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5057-EE4E-6147-9FC1-86531147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0437"/>
          </a:xfrm>
        </p:spPr>
        <p:txBody>
          <a:bodyPr/>
          <a:lstStyle/>
          <a:p>
            <a:r>
              <a:rPr lang="en-US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Why Care?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56D09C-54DA-6F4D-9962-D4D96A306C1B}"/>
              </a:ext>
            </a:extLst>
          </p:cNvPr>
          <p:cNvSpPr txBox="1"/>
          <p:nvPr/>
        </p:nvSpPr>
        <p:spPr>
          <a:xfrm>
            <a:off x="4298951" y="825223"/>
            <a:ext cx="3913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(Cause-Effect)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016079-7341-2C4D-995D-A327A50F1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824" y="1729878"/>
            <a:ext cx="5815584" cy="505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F7349F-895E-414F-939D-3422593B105D}"/>
              </a:ext>
            </a:extLst>
          </p:cNvPr>
          <p:cNvSpPr txBox="1"/>
          <p:nvPr/>
        </p:nvSpPr>
        <p:spPr>
          <a:xfrm>
            <a:off x="5175504" y="2168349"/>
            <a:ext cx="2340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DEMAND &gt; SUPPLY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65C85-1FE0-0745-AE4A-D8E87868D081}"/>
              </a:ext>
            </a:extLst>
          </p:cNvPr>
          <p:cNvSpPr txBox="1"/>
          <p:nvPr/>
        </p:nvSpPr>
        <p:spPr>
          <a:xfrm rot="5075682">
            <a:off x="6544220" y="4500657"/>
            <a:ext cx="273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DEMAND-PULL INFLATION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C97F03-BA09-3B48-A6BB-2D91716A0239}"/>
              </a:ext>
            </a:extLst>
          </p:cNvPr>
          <p:cNvSpPr txBox="1"/>
          <p:nvPr/>
        </p:nvSpPr>
        <p:spPr>
          <a:xfrm>
            <a:off x="4358640" y="5859201"/>
            <a:ext cx="31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EXPORTS less COMPETITIVE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5A7F3-68CF-7D47-84D5-AFD70F40593E}"/>
              </a:ext>
            </a:extLst>
          </p:cNvPr>
          <p:cNvSpPr txBox="1"/>
          <p:nvPr/>
        </p:nvSpPr>
        <p:spPr>
          <a:xfrm rot="18211226">
            <a:off x="3027935" y="3406123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DEBT -&gt; CENTRAL BANKS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FB5942-F6D9-C54E-8634-5324779925C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255767" y="1594664"/>
            <a:ext cx="1498345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6EBE6FA-318A-E34A-9932-3E8F6FF3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3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5057-EE4E-6147-9FC1-86531147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0437"/>
          </a:xfrm>
        </p:spPr>
        <p:txBody>
          <a:bodyPr/>
          <a:lstStyle/>
          <a:p>
            <a:r>
              <a:rPr lang="en-US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Why Care?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56D09C-54DA-6F4D-9962-D4D96A306C1B}"/>
              </a:ext>
            </a:extLst>
          </p:cNvPr>
          <p:cNvSpPr txBox="1"/>
          <p:nvPr/>
        </p:nvSpPr>
        <p:spPr>
          <a:xfrm>
            <a:off x="4298951" y="825223"/>
            <a:ext cx="3913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(Cause-Effect)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FB5942-F6D9-C54E-8634-5324779925C5}"/>
              </a:ext>
            </a:extLst>
          </p:cNvPr>
          <p:cNvCxnSpPr>
            <a:cxnSpLocks/>
          </p:cNvCxnSpPr>
          <p:nvPr/>
        </p:nvCxnSpPr>
        <p:spPr>
          <a:xfrm>
            <a:off x="4597655" y="1594664"/>
            <a:ext cx="1498345" cy="0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4F10AAE5-BF4A-E045-A12E-F8B14EA55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166" y="1785660"/>
            <a:ext cx="11133667" cy="481382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Signs (In order of priority):</a:t>
            </a:r>
          </a:p>
          <a:p>
            <a:endParaRPr lang="en-US" sz="3600" b="1" dirty="0">
              <a:latin typeface="Latin Modern Math" panose="02000503000000000000" pitchFamily="2" charset="77"/>
              <a:ea typeface="Latin Modern Math" panose="02000503000000000000" pitchFamily="2" charset="77"/>
            </a:endParaRPr>
          </a:p>
          <a:p>
            <a:pPr marL="457200" indent="-457200" algn="l">
              <a:buAutoNum type="arabicPeriod"/>
            </a:pPr>
            <a:r>
              <a:rPr lang="en-US" sz="36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Rising Inflation </a:t>
            </a:r>
          </a:p>
          <a:p>
            <a:pPr marL="457200" indent="-457200" algn="l">
              <a:buAutoNum type="arabicPeriod"/>
            </a:pPr>
            <a:r>
              <a:rPr lang="en-US" sz="36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Unemployment Rate</a:t>
            </a:r>
          </a:p>
          <a:p>
            <a:pPr marL="457200" indent="-457200" algn="l">
              <a:buAutoNum type="arabicPeriod"/>
            </a:pPr>
            <a:r>
              <a:rPr lang="en-US" sz="36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Housing Prices</a:t>
            </a:r>
          </a:p>
          <a:p>
            <a:pPr marL="457200" indent="-457200" algn="l">
              <a:buAutoNum type="arabicPeriod"/>
            </a:pPr>
            <a:r>
              <a:rPr lang="en-US" sz="36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Household Debt</a:t>
            </a:r>
          </a:p>
          <a:p>
            <a:pPr algn="l"/>
            <a:r>
              <a:rPr lang="en-US" sz="36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… etc.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AE7D3A-7090-8F43-8C51-BF619ACFDA06}"/>
              </a:ext>
            </a:extLst>
          </p:cNvPr>
          <p:cNvSpPr/>
          <p:nvPr/>
        </p:nvSpPr>
        <p:spPr>
          <a:xfrm>
            <a:off x="181694" y="2611911"/>
            <a:ext cx="4554898" cy="1188720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851C9-3681-7146-9267-F31B13C7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5057-EE4E-6147-9FC1-86531147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1" y="0"/>
            <a:ext cx="12165938" cy="960437"/>
          </a:xfrm>
        </p:spPr>
        <p:txBody>
          <a:bodyPr>
            <a:normAutofit/>
          </a:bodyPr>
          <a:lstStyle/>
          <a:p>
            <a:r>
              <a:rPr lang="en-US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Data Science &amp; Financial Science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3B613-417A-0946-8464-00381A5D2D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472" r="7313"/>
          <a:stretch/>
        </p:blipFill>
        <p:spPr>
          <a:xfrm>
            <a:off x="13031" y="1344485"/>
            <a:ext cx="12165938" cy="3100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C17B34-26AB-8245-A4F8-8F1D2F358C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2438"/>
          <a:stretch/>
        </p:blipFill>
        <p:spPr>
          <a:xfrm>
            <a:off x="26062" y="4444618"/>
            <a:ext cx="12165938" cy="228415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73D0B-082A-6544-B3BC-A3AEA9AB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7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5057-EE4E-6147-9FC1-86531147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60437"/>
          </a:xfrm>
        </p:spPr>
        <p:txBody>
          <a:bodyPr/>
          <a:lstStyle/>
          <a:p>
            <a:r>
              <a:rPr lang="en-US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MACRO: The 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5B1C4-C7FE-AA4B-8566-3983215C8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38" y="909669"/>
            <a:ext cx="10390124" cy="583860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4601D8F-5AB3-5240-A2EE-F43CCDE38F9B}"/>
              </a:ext>
            </a:extLst>
          </p:cNvPr>
          <p:cNvSpPr/>
          <p:nvPr/>
        </p:nvSpPr>
        <p:spPr>
          <a:xfrm>
            <a:off x="2468880" y="2578608"/>
            <a:ext cx="3627120" cy="3054096"/>
          </a:xfrm>
          <a:prstGeom prst="ellipse">
            <a:avLst/>
          </a:prstGeom>
          <a:noFill/>
          <a:ln>
            <a:solidFill>
              <a:srgbClr val="FFFF00"/>
            </a:solidFill>
          </a:ln>
          <a:effectLst>
            <a:glow rad="463599">
              <a:srgbClr val="FFFF00">
                <a:alpha val="40000"/>
              </a:srgbClr>
            </a:glow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E6903A-759E-E34E-9B85-CE2ABA8A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7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5057-EE4E-6147-9FC1-86531147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010" y="18288"/>
            <a:ext cx="11294534" cy="1122363"/>
          </a:xfrm>
        </p:spPr>
        <p:txBody>
          <a:bodyPr>
            <a:noAutofit/>
          </a:bodyPr>
          <a:lstStyle/>
          <a:p>
            <a:r>
              <a:rPr lang="en-US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MICRO: Process &amp; Procedures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409EE-7A2A-9E44-87F7-C949E5F7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0" y="1620837"/>
            <a:ext cx="9144000" cy="3645429"/>
          </a:xfrm>
        </p:spPr>
        <p:txBody>
          <a:bodyPr>
            <a:normAutofit/>
          </a:bodyPr>
          <a:lstStyle/>
          <a:p>
            <a:pPr marL="742950" indent="-742950" algn="l">
              <a:buAutoNum type="arabicPeriod"/>
            </a:pPr>
            <a:r>
              <a:rPr lang="en-US" sz="36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Data Acquisition</a:t>
            </a:r>
          </a:p>
          <a:p>
            <a:pPr marL="742950" indent="-742950" algn="l">
              <a:buAutoNum type="arabicPeriod"/>
            </a:pPr>
            <a:endParaRPr lang="en-US" sz="3600" b="1" dirty="0">
              <a:latin typeface="Latin Modern Math" panose="02000503000000000000" pitchFamily="2" charset="77"/>
              <a:ea typeface="Latin Modern Math" panose="02000503000000000000" pitchFamily="2" charset="77"/>
            </a:endParaRPr>
          </a:p>
          <a:p>
            <a:pPr marL="742950" indent="-742950" algn="l">
              <a:buAutoNum type="arabicPeriod"/>
            </a:pPr>
            <a:r>
              <a:rPr lang="en-US" sz="36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Data Cleaning</a:t>
            </a:r>
          </a:p>
          <a:p>
            <a:pPr marL="742950" indent="-742950" algn="l">
              <a:buAutoNum type="arabicPeriod"/>
            </a:pPr>
            <a:endParaRPr lang="en-US" sz="3600" b="1" dirty="0">
              <a:latin typeface="Latin Modern Math" panose="02000503000000000000" pitchFamily="2" charset="77"/>
              <a:ea typeface="Latin Modern Math" panose="02000503000000000000" pitchFamily="2" charset="77"/>
            </a:endParaRPr>
          </a:p>
          <a:p>
            <a:pPr marL="742950" indent="-742950" algn="l">
              <a:buAutoNum type="arabicPeriod"/>
            </a:pPr>
            <a:r>
              <a:rPr lang="en-US" sz="36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Data Exploration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450B8-1995-8F4B-8C96-8BDE2944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6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5057-EE4E-6147-9FC1-86531147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668"/>
            <a:ext cx="12192000" cy="10334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Tools &amp; Techniques: ACQUISITION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409EE-7A2A-9E44-87F7-C949E5F75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41966"/>
            <a:ext cx="10896600" cy="4240387"/>
          </a:xfrm>
        </p:spPr>
        <p:txBody>
          <a:bodyPr>
            <a:normAutofit fontScale="92500" lnSpcReduction="20000"/>
          </a:bodyPr>
          <a:lstStyle/>
          <a:p>
            <a:pPr marL="514350" indent="-514350" algn="l">
              <a:buAutoNum type="arabicPeriod"/>
            </a:pPr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Federal Reserve</a:t>
            </a:r>
          </a:p>
          <a:p>
            <a:pPr lvl="1" algn="l"/>
            <a:r>
              <a:rPr lang="en-US" sz="24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    </a:t>
            </a:r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a. Personal Consumption and Expenditure Price Index (PCEPI)</a:t>
            </a:r>
          </a:p>
          <a:p>
            <a:pPr lvl="1" algn="l"/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   b. 10-Year Treasury Bond </a:t>
            </a:r>
          </a:p>
          <a:p>
            <a:pPr lvl="1" algn="l"/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     </a:t>
            </a:r>
          </a:p>
          <a:p>
            <a:pPr marL="514350" indent="-514350" algn="l">
              <a:buAutoNum type="arabicPeriod"/>
            </a:pPr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Bureau of Labor Statistics</a:t>
            </a:r>
          </a:p>
          <a:p>
            <a:pPr algn="l"/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	a. Consumer Price Index (CPI)</a:t>
            </a:r>
          </a:p>
          <a:p>
            <a:pPr algn="l"/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	b. Producer Price Index (PPI) </a:t>
            </a:r>
          </a:p>
          <a:p>
            <a:pPr algn="l"/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        c.  Inflation, consumer prices for the United States</a:t>
            </a:r>
          </a:p>
          <a:p>
            <a:pPr algn="l"/>
            <a:endParaRPr lang="en-US" sz="2800" b="1" dirty="0">
              <a:latin typeface="Latin Modern Math" panose="02000503000000000000" pitchFamily="2" charset="77"/>
              <a:ea typeface="Latin Modern Math" panose="02000503000000000000" pitchFamily="2" charset="77"/>
            </a:endParaRPr>
          </a:p>
          <a:p>
            <a:pPr marL="514350" indent="-514350" algn="l">
              <a:buAutoNum type="arabicPeriod" startAt="3"/>
            </a:pPr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The Economist</a:t>
            </a:r>
          </a:p>
          <a:p>
            <a:pPr algn="l"/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        Big Mac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D4143-8CAF-5D40-AF08-DD6AB653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74216-E1D9-894F-91AC-7D9FE0D00A9F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13CA9-71E9-7643-872F-B891481A28C3}"/>
              </a:ext>
            </a:extLst>
          </p:cNvPr>
          <p:cNvSpPr txBox="1"/>
          <p:nvPr/>
        </p:nvSpPr>
        <p:spPr>
          <a:xfrm>
            <a:off x="986028" y="1269051"/>
            <a:ext cx="10219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atin Modern Math" panose="02000503000000000000" pitchFamily="2" charset="77"/>
                <a:ea typeface="Latin Modern Math" panose="02000503000000000000" pitchFamily="2" charset="77"/>
              </a:rPr>
              <a:t>Data was acquired in CSV format from the following sources: </a:t>
            </a:r>
          </a:p>
        </p:txBody>
      </p:sp>
    </p:spTree>
    <p:extLst>
      <p:ext uri="{BB962C8B-B14F-4D97-AF65-F5344CB8AC3E}">
        <p14:creationId xmlns:p14="http://schemas.microsoft.com/office/powerpoint/2010/main" val="366349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</TotalTime>
  <Words>555</Words>
  <Application>Microsoft Macintosh PowerPoint</Application>
  <PresentationFormat>Widescreen</PresentationFormat>
  <Paragraphs>137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Latin Modern Math</vt:lpstr>
      <vt:lpstr>Office Theme</vt:lpstr>
      <vt:lpstr>PYTHON EXPLORATORY DATA ANALYSIS</vt:lpstr>
      <vt:lpstr>The Noise</vt:lpstr>
      <vt:lpstr>Who Cares?</vt:lpstr>
      <vt:lpstr>Why Care?</vt:lpstr>
      <vt:lpstr>Why Care?</vt:lpstr>
      <vt:lpstr>Data Science &amp; Financial Science</vt:lpstr>
      <vt:lpstr>MACRO: The Approach</vt:lpstr>
      <vt:lpstr>MICRO: Process &amp; Procedures</vt:lpstr>
      <vt:lpstr>Tools &amp; Techniques: ACQUISITION</vt:lpstr>
      <vt:lpstr>Tools &amp; Techniques: CLEANING</vt:lpstr>
      <vt:lpstr>Tools &amp; Technique: EXPLORATION</vt:lpstr>
      <vt:lpstr>Signal(s): CPI</vt:lpstr>
      <vt:lpstr>Signal(s): CPI</vt:lpstr>
      <vt:lpstr>Signal(s): Big Mac Index</vt:lpstr>
      <vt:lpstr>Signal(s): PCEPI</vt:lpstr>
      <vt:lpstr>Signal(s): PCEPI</vt:lpstr>
      <vt:lpstr>Signal(s): PPI</vt:lpstr>
      <vt:lpstr>Signal(s): PPI</vt:lpstr>
      <vt:lpstr>Signal(s): INFLATION</vt:lpstr>
      <vt:lpstr>Signal(s): INFLATION</vt:lpstr>
      <vt:lpstr>Signal(s): TREASURY BONDS</vt:lpstr>
      <vt:lpstr>CONCLUSION &amp; RECOMMENDATIONS</vt:lpstr>
      <vt:lpstr>FURTHERMORE</vt:lpstr>
      <vt:lpstr>QUESTIONS &amp; CRITIQUES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Analysis Project</dc:title>
  <dc:creator>Microsoft Office User</dc:creator>
  <cp:lastModifiedBy>Microsoft Office User</cp:lastModifiedBy>
  <cp:revision>67</cp:revision>
  <dcterms:created xsi:type="dcterms:W3CDTF">2021-05-25T00:29:16Z</dcterms:created>
  <dcterms:modified xsi:type="dcterms:W3CDTF">2021-06-02T22:15:27Z</dcterms:modified>
</cp:coreProperties>
</file>