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Oswald Bold" charset="1" panose="00000800000000000000"/>
      <p:regular r:id="rId20"/>
    </p:embeddedFont>
    <p:embeddedFont>
      <p:font typeface="Montserrat Classic Bold" charset="1" panose="00000800000000000000"/>
      <p:regular r:id="rId21"/>
    </p:embeddedFont>
    <p:embeddedFont>
      <p:font typeface="DM Sans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18.png" Type="http://schemas.openxmlformats.org/officeDocument/2006/relationships/image"/><Relationship Id="rId8" Target="../media/image19.pn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2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22.png" Type="http://schemas.openxmlformats.org/officeDocument/2006/relationships/image"/><Relationship Id="rId8" Target="../media/image23.pn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11" Target="../media/image29.png" Type="http://schemas.openxmlformats.org/officeDocument/2006/relationships/image"/><Relationship Id="rId12" Target="../media/image30.png" Type="http://schemas.openxmlformats.org/officeDocument/2006/relationships/image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25.png" Type="http://schemas.openxmlformats.org/officeDocument/2006/relationships/image"/><Relationship Id="rId8" Target="../media/image26.pn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14.pn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9.png" Type="http://schemas.openxmlformats.org/officeDocument/2006/relationships/image"/><Relationship Id="rId8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2778414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-639586" y="4066035"/>
            <a:ext cx="18645502" cy="2508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76"/>
              </a:lnSpc>
            </a:pPr>
            <a:r>
              <a:rPr lang="en-US" sz="14838" spc="145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SEGUIDOR SOLAR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2901808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PROYECTO DEL 2 BIM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9596" y="7232033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METODOS NUMERICOS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922812" y="253828"/>
            <a:ext cx="7083104" cy="431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07"/>
              </a:lnSpc>
              <a:spcBef>
                <a:spcPct val="0"/>
              </a:spcBef>
            </a:pPr>
            <a:r>
              <a:rPr lang="en-US" sz="2541" spc="249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ESCUELA POLITECNICA NACIONAL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70786" y="8326599"/>
            <a:ext cx="12848809" cy="1815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DARLIN ANACICHA SANCHEZ</a:t>
            </a:r>
          </a:p>
          <a:p>
            <a:pPr algn="l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ELIAS CAZAR MOREIRA</a:t>
            </a:r>
          </a:p>
          <a:p>
            <a:pPr algn="l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FELIPE QUIROLA SOTOMAYOR</a:t>
            </a:r>
          </a:p>
          <a:p>
            <a:pPr algn="l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JOEL QUILUMBA MOROCHO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06315" y="7936159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168694" y="1414233"/>
            <a:ext cx="7950613" cy="4477450"/>
          </a:xfrm>
          <a:custGeom>
            <a:avLst/>
            <a:gdLst/>
            <a:ahLst/>
            <a:cxnLst/>
            <a:rect r="r" b="b" t="t" l="l"/>
            <a:pathLst>
              <a:path h="4477450" w="7950613">
                <a:moveTo>
                  <a:pt x="0" y="0"/>
                </a:moveTo>
                <a:lnTo>
                  <a:pt x="7950612" y="0"/>
                </a:lnTo>
                <a:lnTo>
                  <a:pt x="7950612" y="4477450"/>
                </a:lnTo>
                <a:lnTo>
                  <a:pt x="0" y="44774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821357" y="6255705"/>
            <a:ext cx="1743359" cy="916381"/>
          </a:xfrm>
          <a:custGeom>
            <a:avLst/>
            <a:gdLst/>
            <a:ahLst/>
            <a:cxnLst/>
            <a:rect r="r" b="b" t="t" l="l"/>
            <a:pathLst>
              <a:path h="916381" w="1743359">
                <a:moveTo>
                  <a:pt x="0" y="0"/>
                </a:moveTo>
                <a:lnTo>
                  <a:pt x="1743359" y="0"/>
                </a:lnTo>
                <a:lnTo>
                  <a:pt x="1743359" y="916382"/>
                </a:lnTo>
                <a:lnTo>
                  <a:pt x="0" y="91638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941981" y="7534037"/>
            <a:ext cx="8404037" cy="2433341"/>
          </a:xfrm>
          <a:custGeom>
            <a:avLst/>
            <a:gdLst/>
            <a:ahLst/>
            <a:cxnLst/>
            <a:rect r="r" b="b" t="t" l="l"/>
            <a:pathLst>
              <a:path h="2433341" w="8404037">
                <a:moveTo>
                  <a:pt x="0" y="0"/>
                </a:moveTo>
                <a:lnTo>
                  <a:pt x="8404038" y="0"/>
                </a:lnTo>
                <a:lnTo>
                  <a:pt x="8404038" y="2433340"/>
                </a:lnTo>
                <a:lnTo>
                  <a:pt x="0" y="243334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82748" y="416933"/>
            <a:ext cx="11623567" cy="785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88"/>
              </a:lnSpc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·Matriz de Rotación del sistema { C } con respecto al sistema { B }</a:t>
            </a:r>
          </a:p>
          <a:p>
            <a:pPr algn="just" marL="0" indent="0" lvl="0">
              <a:lnSpc>
                <a:spcPts val="3188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6502179"/>
            <a:ext cx="11623567" cy="385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188"/>
              </a:lnSpc>
              <a:spcBef>
                <a:spcPct val="0"/>
              </a:spcBef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Multiplicamos 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5094381" y="7686437"/>
            <a:ext cx="8404037" cy="2433341"/>
          </a:xfrm>
          <a:custGeom>
            <a:avLst/>
            <a:gdLst/>
            <a:ahLst/>
            <a:cxnLst/>
            <a:rect r="r" b="b" t="t" l="l"/>
            <a:pathLst>
              <a:path h="2433341" w="8404037">
                <a:moveTo>
                  <a:pt x="0" y="0"/>
                </a:moveTo>
                <a:lnTo>
                  <a:pt x="8404038" y="0"/>
                </a:lnTo>
                <a:lnTo>
                  <a:pt x="8404038" y="2433340"/>
                </a:lnTo>
                <a:lnTo>
                  <a:pt x="0" y="243334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06315" y="7936159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22856" y="3184153"/>
            <a:ext cx="10288264" cy="3170221"/>
          </a:xfrm>
          <a:custGeom>
            <a:avLst/>
            <a:gdLst/>
            <a:ahLst/>
            <a:cxnLst/>
            <a:rect r="r" b="b" t="t" l="l"/>
            <a:pathLst>
              <a:path h="3170221" w="10288264">
                <a:moveTo>
                  <a:pt x="0" y="0"/>
                </a:moveTo>
                <a:lnTo>
                  <a:pt x="10288264" y="0"/>
                </a:lnTo>
                <a:lnTo>
                  <a:pt x="10288264" y="3170220"/>
                </a:lnTo>
                <a:lnTo>
                  <a:pt x="0" y="317022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82748" y="416933"/>
            <a:ext cx="11623567" cy="1185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88"/>
              </a:lnSpc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-Multiplicamos por un vector unitario (0,0,1) porque es el vector perpendicular al sol, en este caso mi eje z.</a:t>
            </a:r>
          </a:p>
          <a:p>
            <a:pPr algn="just" marL="0" indent="0" lvl="0">
              <a:lnSpc>
                <a:spcPts val="3188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482748" y="1564267"/>
            <a:ext cx="11623567" cy="1585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88"/>
              </a:lnSpc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·Ahora multiplicamos nuestro vector de Roll con respecto al vector unitario al sol  y le multiplicamos con nuestro vector en Pich  para tener una relación en entre Pich y Roll.</a:t>
            </a:r>
          </a:p>
          <a:p>
            <a:pPr algn="just" marL="0" indent="0" lvl="0">
              <a:lnSpc>
                <a:spcPts val="3188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986847" y="7071737"/>
            <a:ext cx="11623567" cy="1985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88"/>
              </a:lnSpc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Luego de esto se procede a obtener los datos para empezar con los cálculos, se va a obtener el vector solar (S) el cual representa la dirección del sol</a:t>
            </a:r>
          </a:p>
          <a:p>
            <a:pPr algn="just">
              <a:lnSpc>
                <a:spcPts val="3188"/>
              </a:lnSpc>
            </a:pPr>
          </a:p>
          <a:p>
            <a:pPr algn="just" marL="0" indent="0" lvl="0">
              <a:lnSpc>
                <a:spcPts val="318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06315" y="7936159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371660" y="2089849"/>
            <a:ext cx="4701480" cy="1204037"/>
          </a:xfrm>
          <a:custGeom>
            <a:avLst/>
            <a:gdLst/>
            <a:ahLst/>
            <a:cxnLst/>
            <a:rect r="r" b="b" t="t" l="l"/>
            <a:pathLst>
              <a:path h="1204037" w="4701480">
                <a:moveTo>
                  <a:pt x="0" y="0"/>
                </a:moveTo>
                <a:lnTo>
                  <a:pt x="4701480" y="0"/>
                </a:lnTo>
                <a:lnTo>
                  <a:pt x="4701480" y="1204038"/>
                </a:lnTo>
                <a:lnTo>
                  <a:pt x="0" y="120403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999140" y="4707024"/>
            <a:ext cx="5446520" cy="1301113"/>
          </a:xfrm>
          <a:custGeom>
            <a:avLst/>
            <a:gdLst/>
            <a:ahLst/>
            <a:cxnLst/>
            <a:rect r="r" b="b" t="t" l="l"/>
            <a:pathLst>
              <a:path h="1301113" w="5446520">
                <a:moveTo>
                  <a:pt x="0" y="0"/>
                </a:moveTo>
                <a:lnTo>
                  <a:pt x="5446520" y="0"/>
                </a:lnTo>
                <a:lnTo>
                  <a:pt x="5446520" y="1301113"/>
                </a:lnTo>
                <a:lnTo>
                  <a:pt x="0" y="130111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841207" y="7145765"/>
            <a:ext cx="3762387" cy="1101186"/>
          </a:xfrm>
          <a:custGeom>
            <a:avLst/>
            <a:gdLst/>
            <a:ahLst/>
            <a:cxnLst/>
            <a:rect r="r" b="b" t="t" l="l"/>
            <a:pathLst>
              <a:path h="1101186" w="3762387">
                <a:moveTo>
                  <a:pt x="0" y="0"/>
                </a:moveTo>
                <a:lnTo>
                  <a:pt x="3762386" y="0"/>
                </a:lnTo>
                <a:lnTo>
                  <a:pt x="3762386" y="1101186"/>
                </a:lnTo>
                <a:lnTo>
                  <a:pt x="0" y="110118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14350" y="638612"/>
            <a:ext cx="17259300" cy="1185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8"/>
              </a:lnSpc>
              <a:spcBef>
                <a:spcPct val="0"/>
              </a:spcBef>
            </a:pPr>
            <a:r>
              <a:rPr lang="en-US" sz="2310" spc="22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Para obtener las componentes de S:</a:t>
            </a:r>
          </a:p>
          <a:p>
            <a:pPr algn="l">
              <a:lnSpc>
                <a:spcPts val="3188"/>
              </a:lnSpc>
              <a:spcBef>
                <a:spcPct val="0"/>
              </a:spcBef>
            </a:pPr>
            <a:r>
              <a:rPr lang="en-US" sz="2310" spc="22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a) Componente x (Este): La proyección del vector solar en el plano horizontal (xy) tiene una longitud de cos(0). De esta proyección, la componente en dirección Este es sin(a). Por lo tanto: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14350" y="3521590"/>
            <a:ext cx="17773650" cy="1185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8"/>
              </a:lnSpc>
            </a:pPr>
            <a:r>
              <a:rPr lang="en-US" sz="2310" spc="22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b) Componente y (Norte): la proyección en el plano horizontal es cos(0). La componente en dirección Norte de esta proyección es cos(a). Por lo tanto:</a:t>
            </a:r>
          </a:p>
          <a:p>
            <a:pPr algn="l">
              <a:lnSpc>
                <a:spcPts val="3188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514350" y="6360381"/>
            <a:ext cx="14177367" cy="785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8"/>
              </a:lnSpc>
            </a:pPr>
            <a:r>
              <a:rPr lang="en-US" sz="2310" spc="22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c) Componente z (Zenith): La componente vertical es simplemente sin(0). Por lo tanto:</a:t>
            </a:r>
          </a:p>
          <a:p>
            <a:pPr algn="l">
              <a:lnSpc>
                <a:spcPts val="318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06315" y="7936159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749518" y="1202231"/>
            <a:ext cx="3887037" cy="1966934"/>
          </a:xfrm>
          <a:custGeom>
            <a:avLst/>
            <a:gdLst/>
            <a:ahLst/>
            <a:cxnLst/>
            <a:rect r="r" b="b" t="t" l="l"/>
            <a:pathLst>
              <a:path h="1966934" w="3887037">
                <a:moveTo>
                  <a:pt x="0" y="0"/>
                </a:moveTo>
                <a:lnTo>
                  <a:pt x="3887037" y="0"/>
                </a:lnTo>
                <a:lnTo>
                  <a:pt x="3887037" y="1966934"/>
                </a:lnTo>
                <a:lnTo>
                  <a:pt x="0" y="196693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14350" y="3438952"/>
            <a:ext cx="10018418" cy="799696"/>
          </a:xfrm>
          <a:custGeom>
            <a:avLst/>
            <a:gdLst/>
            <a:ahLst/>
            <a:cxnLst/>
            <a:rect r="r" b="b" t="t" l="l"/>
            <a:pathLst>
              <a:path h="799696" w="10018418">
                <a:moveTo>
                  <a:pt x="0" y="0"/>
                </a:moveTo>
                <a:lnTo>
                  <a:pt x="10018418" y="0"/>
                </a:lnTo>
                <a:lnTo>
                  <a:pt x="10018418" y="799696"/>
                </a:lnTo>
                <a:lnTo>
                  <a:pt x="0" y="79969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827381" y="4474405"/>
            <a:ext cx="7392356" cy="2064532"/>
          </a:xfrm>
          <a:custGeom>
            <a:avLst/>
            <a:gdLst/>
            <a:ahLst/>
            <a:cxnLst/>
            <a:rect r="r" b="b" t="t" l="l"/>
            <a:pathLst>
              <a:path h="2064532" w="7392356">
                <a:moveTo>
                  <a:pt x="0" y="0"/>
                </a:moveTo>
                <a:lnTo>
                  <a:pt x="7392356" y="0"/>
                </a:lnTo>
                <a:lnTo>
                  <a:pt x="7392356" y="2064532"/>
                </a:lnTo>
                <a:lnTo>
                  <a:pt x="0" y="206453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870994" y="7265917"/>
            <a:ext cx="5644086" cy="2461595"/>
          </a:xfrm>
          <a:custGeom>
            <a:avLst/>
            <a:gdLst/>
            <a:ahLst/>
            <a:cxnLst/>
            <a:rect r="r" b="b" t="t" l="l"/>
            <a:pathLst>
              <a:path h="2461595" w="5644086">
                <a:moveTo>
                  <a:pt x="0" y="0"/>
                </a:moveTo>
                <a:lnTo>
                  <a:pt x="5644086" y="0"/>
                </a:lnTo>
                <a:lnTo>
                  <a:pt x="5644086" y="2461595"/>
                </a:lnTo>
                <a:lnTo>
                  <a:pt x="0" y="246159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674126" y="7161377"/>
            <a:ext cx="5486117" cy="2759484"/>
          </a:xfrm>
          <a:custGeom>
            <a:avLst/>
            <a:gdLst/>
            <a:ahLst/>
            <a:cxnLst/>
            <a:rect r="r" b="b" t="t" l="l"/>
            <a:pathLst>
              <a:path h="2759484" w="5486117">
                <a:moveTo>
                  <a:pt x="0" y="0"/>
                </a:moveTo>
                <a:lnTo>
                  <a:pt x="5486116" y="0"/>
                </a:lnTo>
                <a:lnTo>
                  <a:pt x="5486116" y="2759484"/>
                </a:lnTo>
                <a:lnTo>
                  <a:pt x="0" y="275948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467779" y="445622"/>
            <a:ext cx="6127831" cy="4231672"/>
          </a:xfrm>
          <a:custGeom>
            <a:avLst/>
            <a:gdLst/>
            <a:ahLst/>
            <a:cxnLst/>
            <a:rect r="r" b="b" t="t" l="l"/>
            <a:pathLst>
              <a:path h="4231672" w="6127831">
                <a:moveTo>
                  <a:pt x="0" y="0"/>
                </a:moveTo>
                <a:lnTo>
                  <a:pt x="6127831" y="0"/>
                </a:lnTo>
                <a:lnTo>
                  <a:pt x="6127831" y="4231672"/>
                </a:lnTo>
                <a:lnTo>
                  <a:pt x="0" y="423167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14350" y="638612"/>
            <a:ext cx="9159776" cy="785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8"/>
              </a:lnSpc>
            </a:pPr>
            <a:r>
              <a:rPr lang="en-US" sz="2310" spc="22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·Encontrando así el Vector director de la posición Solar </a:t>
            </a:r>
          </a:p>
          <a:p>
            <a:pPr algn="l">
              <a:lnSpc>
                <a:spcPts val="318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-6937517" y="-8747353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580377">
            <a:off x="10646613" y="3123224"/>
            <a:ext cx="12102934" cy="12419055"/>
          </a:xfrm>
          <a:custGeom>
            <a:avLst/>
            <a:gdLst/>
            <a:ahLst/>
            <a:cxnLst/>
            <a:rect r="r" b="b" t="t" l="l"/>
            <a:pathLst>
              <a:path h="12419055" w="12102934">
                <a:moveTo>
                  <a:pt x="0" y="0"/>
                </a:moveTo>
                <a:lnTo>
                  <a:pt x="12102933" y="0"/>
                </a:lnTo>
                <a:lnTo>
                  <a:pt x="12102933" y="12419055"/>
                </a:lnTo>
                <a:lnTo>
                  <a:pt x="0" y="124190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35030" y="2986621"/>
            <a:ext cx="13617940" cy="3400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600"/>
              </a:lnSpc>
              <a:spcBef>
                <a:spcPct val="0"/>
              </a:spcBef>
            </a:pPr>
            <a:r>
              <a:rPr lang="en-US" sz="20000" spc="196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GRACIAS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860187" y="6558496"/>
            <a:ext cx="2257081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Everest Cantu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93461" y="7488242"/>
            <a:ext cx="2302097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Ceo Of Ingoude Company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104005" y="7488242"/>
            <a:ext cx="2302097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Ceo Of Ingoude Company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1726664" y="8256064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804097" y="8030085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42191" y="7534428"/>
            <a:ext cx="9610044" cy="1419354"/>
          </a:xfrm>
          <a:custGeom>
            <a:avLst/>
            <a:gdLst/>
            <a:ahLst/>
            <a:cxnLst/>
            <a:rect r="r" b="b" t="t" l="l"/>
            <a:pathLst>
              <a:path h="1419354" w="9610044">
                <a:moveTo>
                  <a:pt x="0" y="0"/>
                </a:moveTo>
                <a:lnTo>
                  <a:pt x="9610044" y="0"/>
                </a:lnTo>
                <a:lnTo>
                  <a:pt x="9610044" y="1419354"/>
                </a:lnTo>
                <a:lnTo>
                  <a:pt x="0" y="14193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989" t="-86495" r="-20476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42191" y="3396305"/>
            <a:ext cx="9610044" cy="4624815"/>
            <a:chOff x="0" y="0"/>
            <a:chExt cx="3682024" cy="177196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82024" cy="1771967"/>
            </a:xfrm>
            <a:custGeom>
              <a:avLst/>
              <a:gdLst/>
              <a:ahLst/>
              <a:cxnLst/>
              <a:rect r="r" b="b" t="t" l="l"/>
              <a:pathLst>
                <a:path h="1771967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1771967"/>
                  </a:lnTo>
                  <a:lnTo>
                    <a:pt x="0" y="1771967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682024" cy="17910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474235" y="3673321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142191" y="888605"/>
            <a:ext cx="7416941" cy="1686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OBJETIVO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998092" y="3625696"/>
            <a:ext cx="7132181" cy="4188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50"/>
              </a:lnSpc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El objetivo principal de este proyecto es implementar un programa que permita calcular los ángulos de control para un seguidor solar de 2 grados de libertad, garantizando que el panel solar se mantenga perpendicular a la luz solar incidente. Además, se busca dibujar la trayectoria del sol y del panel solar durante un día específico, permitiendo la interacción con la fecha y la duración de la simulación.</a:t>
            </a:r>
          </a:p>
          <a:p>
            <a:pPr algn="just" marL="0" indent="0" lvl="0">
              <a:lnSpc>
                <a:spcPts val="3050"/>
              </a:lnSpc>
              <a:spcBef>
                <a:spcPct val="0"/>
              </a:spcBef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06315" y="7936159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887170" y="1277407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DESAROLLO MATEMATICO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182241" y="3246986"/>
            <a:ext cx="11923518" cy="4385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88"/>
              </a:lnSpc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Para el desarrollo matemático utilizaremos una matriz de rotación</a:t>
            </a:r>
          </a:p>
          <a:p>
            <a:pPr algn="just">
              <a:lnSpc>
                <a:spcPts val="3188"/>
              </a:lnSpc>
            </a:pPr>
          </a:p>
          <a:p>
            <a:pPr algn="just" marL="498818" indent="-249409" lvl="1">
              <a:lnSpc>
                <a:spcPts val="3188"/>
              </a:lnSpc>
              <a:buFont typeface="Arial"/>
              <a:buChar char="•"/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Se utilizó un sistema de coordenadas que está completamente representado por sus ejes coordenados.</a:t>
            </a:r>
          </a:p>
          <a:p>
            <a:pPr algn="just" marL="498818" indent="-249409" lvl="1">
              <a:lnSpc>
                <a:spcPts val="3188"/>
              </a:lnSpc>
              <a:buFont typeface="Arial"/>
              <a:buChar char="•"/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Un sistema de coordenadas = sistema de referencia </a:t>
            </a:r>
          </a:p>
          <a:p>
            <a:pPr algn="just" marL="498818" indent="-249409" lvl="1">
              <a:lnSpc>
                <a:spcPts val="3188"/>
              </a:lnSpc>
              <a:buFont typeface="Arial"/>
              <a:buChar char="•"/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Para la rotación en Pich utilizamos los sistemas de coordenadas { B } y { A }.</a:t>
            </a:r>
          </a:p>
          <a:p>
            <a:pPr algn="just">
              <a:lnSpc>
                <a:spcPts val="3188"/>
              </a:lnSpc>
            </a:pPr>
          </a:p>
          <a:p>
            <a:pPr algn="just">
              <a:lnSpc>
                <a:spcPts val="3188"/>
              </a:lnSpc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Vamos a deducir una matriz de rotación genérica, para consideramos a nuestros</a:t>
            </a:r>
          </a:p>
          <a:p>
            <a:pPr algn="just" marL="0" indent="0" lvl="0">
              <a:lnSpc>
                <a:spcPts val="3188"/>
              </a:lnSpc>
              <a:spcBef>
                <a:spcPct val="0"/>
              </a:spcBef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sistemas { B } y { A }, que tienen un origen común y que están rotados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06315" y="7936159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531954" y="4047086"/>
            <a:ext cx="11623567" cy="318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88"/>
              </a:lnSpc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Ahora vamos a describir al sistema { B } con respecto al sistema { A }</a:t>
            </a:r>
          </a:p>
          <a:p>
            <a:pPr algn="just">
              <a:lnSpc>
                <a:spcPts val="3188"/>
              </a:lnSpc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algn="just">
              <a:lnSpc>
                <a:spcPts val="3188"/>
              </a:lnSpc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Para eso utilizamos proyecciones que se lee como la proyección de la coordenada que queremos proyectar con la coordenada original, esto no es más que un producto punto entre { B } y { A } proyecto hacia la coordenada original. A continuación, se representa como se vería nuestra proyección.</a:t>
            </a:r>
          </a:p>
          <a:p>
            <a:pPr algn="just" marL="0" indent="0" lvl="0">
              <a:lnSpc>
                <a:spcPts val="3188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69662" y="2981747"/>
            <a:ext cx="5796279" cy="5589269"/>
          </a:xfrm>
          <a:custGeom>
            <a:avLst/>
            <a:gdLst/>
            <a:ahLst/>
            <a:cxnLst/>
            <a:rect r="r" b="b" t="t" l="l"/>
            <a:pathLst>
              <a:path h="5589269" w="5796279">
                <a:moveTo>
                  <a:pt x="0" y="0"/>
                </a:moveTo>
                <a:lnTo>
                  <a:pt x="5796278" y="0"/>
                </a:lnTo>
                <a:lnTo>
                  <a:pt x="5796278" y="5589269"/>
                </a:lnTo>
                <a:lnTo>
                  <a:pt x="0" y="55892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951956" y="1110114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ROTACION EN PITCH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06315" y="7936159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250894" y="1678558"/>
            <a:ext cx="9786212" cy="2606378"/>
          </a:xfrm>
          <a:custGeom>
            <a:avLst/>
            <a:gdLst/>
            <a:ahLst/>
            <a:cxnLst/>
            <a:rect r="r" b="b" t="t" l="l"/>
            <a:pathLst>
              <a:path h="2606378" w="9786212">
                <a:moveTo>
                  <a:pt x="0" y="0"/>
                </a:moveTo>
                <a:lnTo>
                  <a:pt x="9786212" y="0"/>
                </a:lnTo>
                <a:lnTo>
                  <a:pt x="9786212" y="2606378"/>
                </a:lnTo>
                <a:lnTo>
                  <a:pt x="0" y="260637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244169" y="5382846"/>
            <a:ext cx="9799663" cy="2223864"/>
          </a:xfrm>
          <a:custGeom>
            <a:avLst/>
            <a:gdLst/>
            <a:ahLst/>
            <a:cxnLst/>
            <a:rect r="r" b="b" t="t" l="l"/>
            <a:pathLst>
              <a:path h="2223864" w="9799663">
                <a:moveTo>
                  <a:pt x="0" y="0"/>
                </a:moveTo>
                <a:lnTo>
                  <a:pt x="9799662" y="0"/>
                </a:lnTo>
                <a:lnTo>
                  <a:pt x="9799662" y="2223863"/>
                </a:lnTo>
                <a:lnTo>
                  <a:pt x="0" y="222386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6340" y="616958"/>
            <a:ext cx="11623567" cy="785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88"/>
              </a:lnSpc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·Coordenadas de los ejes de { B } con respecto a { A }</a:t>
            </a:r>
          </a:p>
          <a:p>
            <a:pPr algn="just" marL="0" indent="0" lvl="0">
              <a:lnSpc>
                <a:spcPts val="3188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76340" y="4721287"/>
            <a:ext cx="11623567" cy="385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188"/>
              </a:lnSpc>
              <a:spcBef>
                <a:spcPct val="0"/>
              </a:spcBef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·En forma de vector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06315" y="7936159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35151" y="712208"/>
            <a:ext cx="11623567" cy="3985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88"/>
              </a:lnSpc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Coordenadas de los ejes de { B } con respecto a { A }</a:t>
            </a:r>
          </a:p>
          <a:p>
            <a:pPr algn="just">
              <a:lnSpc>
                <a:spcPts val="3188"/>
              </a:lnSpc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Se desea una matriz R tal que los ejes de { B } con respecto a { A } cumplan lo siguiente. </a:t>
            </a:r>
          </a:p>
          <a:p>
            <a:pPr algn="just">
              <a:lnSpc>
                <a:spcPts val="3188"/>
              </a:lnSpc>
            </a:pPr>
          </a:p>
          <a:p>
            <a:pPr algn="just">
              <a:lnSpc>
                <a:spcPts val="3188"/>
              </a:lnSpc>
            </a:pPr>
          </a:p>
          <a:p>
            <a:pPr algn="just">
              <a:lnSpc>
                <a:spcPts val="3188"/>
              </a:lnSpc>
            </a:pPr>
          </a:p>
          <a:p>
            <a:pPr algn="just">
              <a:lnSpc>
                <a:spcPts val="3188"/>
              </a:lnSpc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Por ejemplo, el x sub B representado en el sistema B al ser multiplicado por la Matriz R me dé como resultado el x sub A representado en el sistema A y así con los demás ejes:</a:t>
            </a:r>
          </a:p>
          <a:p>
            <a:pPr algn="just" marL="0" indent="0" lvl="0">
              <a:lnSpc>
                <a:spcPts val="3188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4693037" y="2073092"/>
            <a:ext cx="3009920" cy="908655"/>
          </a:xfrm>
          <a:custGeom>
            <a:avLst/>
            <a:gdLst/>
            <a:ahLst/>
            <a:cxnLst/>
            <a:rect r="r" b="b" t="t" l="l"/>
            <a:pathLst>
              <a:path h="908655" w="3009920">
                <a:moveTo>
                  <a:pt x="0" y="0"/>
                </a:moveTo>
                <a:lnTo>
                  <a:pt x="3009920" y="0"/>
                </a:lnTo>
                <a:lnTo>
                  <a:pt x="3009920" y="908655"/>
                </a:lnTo>
                <a:lnTo>
                  <a:pt x="0" y="9086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525580" y="4697992"/>
            <a:ext cx="9079345" cy="974485"/>
          </a:xfrm>
          <a:custGeom>
            <a:avLst/>
            <a:gdLst/>
            <a:ahLst/>
            <a:cxnLst/>
            <a:rect r="r" b="b" t="t" l="l"/>
            <a:pathLst>
              <a:path h="974485" w="9079345">
                <a:moveTo>
                  <a:pt x="0" y="0"/>
                </a:moveTo>
                <a:lnTo>
                  <a:pt x="9079345" y="0"/>
                </a:lnTo>
                <a:lnTo>
                  <a:pt x="9079345" y="974485"/>
                </a:lnTo>
                <a:lnTo>
                  <a:pt x="0" y="97448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855245" y="7312647"/>
            <a:ext cx="4353540" cy="2368135"/>
          </a:xfrm>
          <a:custGeom>
            <a:avLst/>
            <a:gdLst/>
            <a:ahLst/>
            <a:cxnLst/>
            <a:rect r="r" b="b" t="t" l="l"/>
            <a:pathLst>
              <a:path h="2368135" w="4353540">
                <a:moveTo>
                  <a:pt x="0" y="0"/>
                </a:moveTo>
                <a:lnTo>
                  <a:pt x="4353540" y="0"/>
                </a:lnTo>
                <a:lnTo>
                  <a:pt x="4353540" y="2368135"/>
                </a:lnTo>
                <a:lnTo>
                  <a:pt x="0" y="236813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525580" y="6592601"/>
            <a:ext cx="11623567" cy="385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188"/>
              </a:lnSpc>
              <a:spcBef>
                <a:spcPct val="0"/>
              </a:spcBef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La matriz R 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110549" y="9642682"/>
            <a:ext cx="11623567" cy="785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88"/>
              </a:lnSpc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Se le conoce como matriz de rotación genérica </a:t>
            </a:r>
          </a:p>
          <a:p>
            <a:pPr algn="just" marL="0" indent="0" lvl="0">
              <a:lnSpc>
                <a:spcPts val="318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06315" y="7936159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855245" y="7312647"/>
            <a:ext cx="4353540" cy="2368135"/>
          </a:xfrm>
          <a:custGeom>
            <a:avLst/>
            <a:gdLst/>
            <a:ahLst/>
            <a:cxnLst/>
            <a:rect r="r" b="b" t="t" l="l"/>
            <a:pathLst>
              <a:path h="2368135" w="4353540">
                <a:moveTo>
                  <a:pt x="0" y="0"/>
                </a:moveTo>
                <a:lnTo>
                  <a:pt x="4353540" y="0"/>
                </a:lnTo>
                <a:lnTo>
                  <a:pt x="4353540" y="2368135"/>
                </a:lnTo>
                <a:lnTo>
                  <a:pt x="0" y="236813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223155" y="1483317"/>
            <a:ext cx="9883160" cy="3744792"/>
          </a:xfrm>
          <a:custGeom>
            <a:avLst/>
            <a:gdLst/>
            <a:ahLst/>
            <a:cxnLst/>
            <a:rect r="r" b="b" t="t" l="l"/>
            <a:pathLst>
              <a:path h="3744792" w="9883160">
                <a:moveTo>
                  <a:pt x="0" y="0"/>
                </a:moveTo>
                <a:lnTo>
                  <a:pt x="9883160" y="0"/>
                </a:lnTo>
                <a:lnTo>
                  <a:pt x="9883160" y="3744792"/>
                </a:lnTo>
                <a:lnTo>
                  <a:pt x="0" y="37447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52" t="-2964" r="-98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35151" y="712208"/>
            <a:ext cx="11623567" cy="385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188"/>
              </a:lnSpc>
              <a:spcBef>
                <a:spcPct val="0"/>
              </a:spcBef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‘Matriz de rotación del sistema { B } con respecto al sistema { A }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87553" y="6058661"/>
            <a:ext cx="11623567" cy="1185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88"/>
              </a:lnSpc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Por lo tanto, haciendo proyecciones del sistema B con respecto a A sería la siguiente:</a:t>
            </a:r>
          </a:p>
          <a:p>
            <a:pPr algn="just" marL="0" indent="0" lvl="0">
              <a:lnSpc>
                <a:spcPts val="3188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110549" y="9642682"/>
            <a:ext cx="11623567" cy="785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88"/>
              </a:lnSpc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Se le conoce como matriz de rotación genérica </a:t>
            </a:r>
          </a:p>
          <a:p>
            <a:pPr algn="just" marL="0" indent="0" lvl="0">
              <a:lnSpc>
                <a:spcPts val="318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06315" y="7936159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247624" y="1897642"/>
            <a:ext cx="5796279" cy="5589269"/>
          </a:xfrm>
          <a:custGeom>
            <a:avLst/>
            <a:gdLst/>
            <a:ahLst/>
            <a:cxnLst/>
            <a:rect r="r" b="b" t="t" l="l"/>
            <a:pathLst>
              <a:path h="5589269" w="5796279">
                <a:moveTo>
                  <a:pt x="0" y="0"/>
                </a:moveTo>
                <a:lnTo>
                  <a:pt x="5796279" y="0"/>
                </a:lnTo>
                <a:lnTo>
                  <a:pt x="5796279" y="5589269"/>
                </a:lnTo>
                <a:lnTo>
                  <a:pt x="0" y="55892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247624" y="7582480"/>
            <a:ext cx="5678622" cy="2098302"/>
          </a:xfrm>
          <a:custGeom>
            <a:avLst/>
            <a:gdLst/>
            <a:ahLst/>
            <a:cxnLst/>
            <a:rect r="r" b="b" t="t" l="l"/>
            <a:pathLst>
              <a:path h="2098302" w="5678622">
                <a:moveTo>
                  <a:pt x="0" y="0"/>
                </a:moveTo>
                <a:lnTo>
                  <a:pt x="5678622" y="0"/>
                </a:lnTo>
                <a:lnTo>
                  <a:pt x="5678622" y="2098302"/>
                </a:lnTo>
                <a:lnTo>
                  <a:pt x="0" y="209830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35151" y="712208"/>
            <a:ext cx="11623567" cy="1185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88"/>
              </a:lnSpc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Por lo tanto, haciendo proyecciones del sistema B con respecto a A sería la siguiente:</a:t>
            </a:r>
          </a:p>
          <a:p>
            <a:pPr algn="just" marL="0" indent="0" lvl="0">
              <a:lnSpc>
                <a:spcPts val="318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06315" y="7936159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241877" y="2981747"/>
            <a:ext cx="5804246" cy="5734455"/>
          </a:xfrm>
          <a:custGeom>
            <a:avLst/>
            <a:gdLst/>
            <a:ahLst/>
            <a:cxnLst/>
            <a:rect r="r" b="b" t="t" l="l"/>
            <a:pathLst>
              <a:path h="5734455" w="5804246">
                <a:moveTo>
                  <a:pt x="0" y="0"/>
                </a:moveTo>
                <a:lnTo>
                  <a:pt x="5804246" y="0"/>
                </a:lnTo>
                <a:lnTo>
                  <a:pt x="5804246" y="5734455"/>
                </a:lnTo>
                <a:lnTo>
                  <a:pt x="0" y="57344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82748" y="416933"/>
            <a:ext cx="11623567" cy="1185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88"/>
              </a:lnSpc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Así mismo hacemos la proyección de un nuevo sistema C con respecto al eje ya rotado B para calcular nuestro vector de rotación en Roll.</a:t>
            </a:r>
          </a:p>
          <a:p>
            <a:pPr algn="just" marL="0" indent="0" lvl="0">
              <a:lnSpc>
                <a:spcPts val="3188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367511" y="1488067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ROTACION EN ROLL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6394277" y="3134147"/>
            <a:ext cx="5804246" cy="5734455"/>
          </a:xfrm>
          <a:custGeom>
            <a:avLst/>
            <a:gdLst/>
            <a:ahLst/>
            <a:cxnLst/>
            <a:rect r="r" b="b" t="t" l="l"/>
            <a:pathLst>
              <a:path h="5734455" w="5804246">
                <a:moveTo>
                  <a:pt x="0" y="0"/>
                </a:moveTo>
                <a:lnTo>
                  <a:pt x="5804246" y="0"/>
                </a:lnTo>
                <a:lnTo>
                  <a:pt x="5804246" y="5734455"/>
                </a:lnTo>
                <a:lnTo>
                  <a:pt x="0" y="57344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DAGOHSFlFM8</dc:identifier>
  <dcterms:modified xsi:type="dcterms:W3CDTF">2011-08-01T06:04:30Z</dcterms:modified>
  <cp:revision>1</cp:revision>
  <dc:title>PROYECTO</dc:title>
</cp:coreProperties>
</file>