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swald Bold" charset="1" panose="00000800000000000000"/>
      <p:regular r:id="rId21"/>
    </p:embeddedFont>
    <p:embeddedFont>
      <p:font typeface="Montserrat Classic Bold" charset="1" panose="00000800000000000000"/>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9.pn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2778414"/>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639586" y="4066035"/>
            <a:ext cx="18645502" cy="2508773"/>
          </a:xfrm>
          <a:prstGeom prst="rect">
            <a:avLst/>
          </a:prstGeom>
        </p:spPr>
        <p:txBody>
          <a:bodyPr anchor="t" rtlCol="false" tIns="0" lIns="0" bIns="0" rIns="0">
            <a:spAutoFit/>
          </a:bodyPr>
          <a:lstStyle/>
          <a:p>
            <a:pPr algn="ctr">
              <a:lnSpc>
                <a:spcPts val="20476"/>
              </a:lnSpc>
            </a:pPr>
            <a:r>
              <a:rPr lang="en-US" sz="14838" spc="1454">
                <a:solidFill>
                  <a:srgbClr val="231F20"/>
                </a:solidFill>
                <a:latin typeface="Oswald Bold"/>
                <a:ea typeface="Oswald Bold"/>
                <a:cs typeface="Oswald Bold"/>
                <a:sym typeface="Oswald Bold"/>
              </a:rPr>
              <a:t>SEGUIDOR SOLAR</a:t>
            </a:r>
          </a:p>
        </p:txBody>
      </p:sp>
      <p:sp>
        <p:nvSpPr>
          <p:cNvPr name="TextBox 9" id="9"/>
          <p:cNvSpPr txBox="true"/>
          <p:nvPr/>
        </p:nvSpPr>
        <p:spPr>
          <a:xfrm rot="0">
            <a:off x="4236347" y="2901808"/>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ea typeface="Oswald Bold"/>
                <a:cs typeface="Oswald Bold"/>
                <a:sym typeface="Oswald Bold"/>
              </a:rPr>
              <a:t>PROYECTO DEL 2 BIM</a:t>
            </a:r>
          </a:p>
        </p:txBody>
      </p:sp>
      <p:sp>
        <p:nvSpPr>
          <p:cNvPr name="TextBox 10" id="10"/>
          <p:cNvSpPr txBox="true"/>
          <p:nvPr/>
        </p:nvSpPr>
        <p:spPr>
          <a:xfrm rot="0">
            <a:off x="2719596" y="7232033"/>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METODOS NUMERICOS</a:t>
            </a:r>
          </a:p>
        </p:txBody>
      </p:sp>
      <p:sp>
        <p:nvSpPr>
          <p:cNvPr name="TextBox 11" id="11"/>
          <p:cNvSpPr txBox="true"/>
          <p:nvPr/>
        </p:nvSpPr>
        <p:spPr>
          <a:xfrm rot="0">
            <a:off x="10922812" y="253828"/>
            <a:ext cx="7083104" cy="431555"/>
          </a:xfrm>
          <a:prstGeom prst="rect">
            <a:avLst/>
          </a:prstGeom>
        </p:spPr>
        <p:txBody>
          <a:bodyPr anchor="t" rtlCol="false" tIns="0" lIns="0" bIns="0" rIns="0">
            <a:spAutoFit/>
          </a:bodyPr>
          <a:lstStyle/>
          <a:p>
            <a:pPr algn="ctr" marL="0" indent="0" lvl="0">
              <a:lnSpc>
                <a:spcPts val="3507"/>
              </a:lnSpc>
              <a:spcBef>
                <a:spcPct val="0"/>
              </a:spcBef>
            </a:pPr>
            <a:r>
              <a:rPr lang="en-US" sz="2541" spc="249">
                <a:solidFill>
                  <a:srgbClr val="231F20"/>
                </a:solidFill>
                <a:latin typeface="Montserrat Classic Bold"/>
                <a:ea typeface="Montserrat Classic Bold"/>
                <a:cs typeface="Montserrat Classic Bold"/>
                <a:sym typeface="Montserrat Classic Bold"/>
              </a:rPr>
              <a:t>ESCUELA POLITECNICA NACIONAL</a:t>
            </a:r>
          </a:p>
        </p:txBody>
      </p:sp>
      <p:sp>
        <p:nvSpPr>
          <p:cNvPr name="TextBox 12" id="12"/>
          <p:cNvSpPr txBox="true"/>
          <p:nvPr/>
        </p:nvSpPr>
        <p:spPr>
          <a:xfrm rot="0">
            <a:off x="270786" y="8326599"/>
            <a:ext cx="12848809" cy="1815776"/>
          </a:xfrm>
          <a:prstGeom prst="rect">
            <a:avLst/>
          </a:prstGeom>
        </p:spPr>
        <p:txBody>
          <a:bodyPr anchor="t" rtlCol="false" tIns="0" lIns="0" bIns="0" rIns="0">
            <a:spAutoFit/>
          </a:bodyPr>
          <a:lstStyle/>
          <a:p>
            <a:pPr algn="l">
              <a:lnSpc>
                <a:spcPts val="3661"/>
              </a:lnSpc>
            </a:pPr>
            <a:r>
              <a:rPr lang="en-US" sz="2653" spc="140">
                <a:solidFill>
                  <a:srgbClr val="231F20"/>
                </a:solidFill>
                <a:latin typeface="Montserrat Classic Bold"/>
                <a:ea typeface="Montserrat Classic Bold"/>
                <a:cs typeface="Montserrat Classic Bold"/>
                <a:sym typeface="Montserrat Classic Bold"/>
              </a:rPr>
              <a:t>DARLIN ANACICHA SANCHEZ</a:t>
            </a:r>
          </a:p>
          <a:p>
            <a:pPr algn="l">
              <a:lnSpc>
                <a:spcPts val="3661"/>
              </a:lnSpc>
            </a:pPr>
            <a:r>
              <a:rPr lang="en-US" sz="2653" spc="140">
                <a:solidFill>
                  <a:srgbClr val="231F20"/>
                </a:solidFill>
                <a:latin typeface="Montserrat Classic Bold"/>
                <a:ea typeface="Montserrat Classic Bold"/>
                <a:cs typeface="Montserrat Classic Bold"/>
                <a:sym typeface="Montserrat Classic Bold"/>
              </a:rPr>
              <a:t>ELIAS CAZAR MOREIRA</a:t>
            </a:r>
          </a:p>
          <a:p>
            <a:pPr algn="l">
              <a:lnSpc>
                <a:spcPts val="3661"/>
              </a:lnSpc>
            </a:pPr>
            <a:r>
              <a:rPr lang="en-US" sz="2653" spc="140">
                <a:solidFill>
                  <a:srgbClr val="231F20"/>
                </a:solidFill>
                <a:latin typeface="Montserrat Classic Bold"/>
                <a:ea typeface="Montserrat Classic Bold"/>
                <a:cs typeface="Montserrat Classic Bold"/>
                <a:sym typeface="Montserrat Classic Bold"/>
              </a:rPr>
              <a:t>FELIPE QUIROLA SOTOMAYOR</a:t>
            </a:r>
          </a:p>
          <a:p>
            <a:pPr algn="l">
              <a:lnSpc>
                <a:spcPts val="3661"/>
              </a:lnSpc>
            </a:pPr>
            <a:r>
              <a:rPr lang="en-US" sz="2653" spc="140">
                <a:solidFill>
                  <a:srgbClr val="231F20"/>
                </a:solidFill>
                <a:latin typeface="Montserrat Classic Bold"/>
                <a:ea typeface="Montserrat Classic Bold"/>
                <a:cs typeface="Montserrat Classic Bold"/>
                <a:sym typeface="Montserrat Classic Bold"/>
              </a:rPr>
              <a:t>JOEL QUILUMBA MOROCHO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168694" y="1414233"/>
            <a:ext cx="7950613" cy="4477450"/>
          </a:xfrm>
          <a:custGeom>
            <a:avLst/>
            <a:gdLst/>
            <a:ahLst/>
            <a:cxnLst/>
            <a:rect r="r" b="b" t="t" l="l"/>
            <a:pathLst>
              <a:path h="4477450" w="7950613">
                <a:moveTo>
                  <a:pt x="0" y="0"/>
                </a:moveTo>
                <a:lnTo>
                  <a:pt x="7950612" y="0"/>
                </a:lnTo>
                <a:lnTo>
                  <a:pt x="7950612" y="4477450"/>
                </a:lnTo>
                <a:lnTo>
                  <a:pt x="0" y="4477450"/>
                </a:lnTo>
                <a:lnTo>
                  <a:pt x="0" y="0"/>
                </a:lnTo>
                <a:close/>
              </a:path>
            </a:pathLst>
          </a:custGeom>
          <a:blipFill>
            <a:blip r:embed="rId7"/>
            <a:stretch>
              <a:fillRect l="0" t="0" r="0" b="0"/>
            </a:stretch>
          </a:blipFill>
        </p:spPr>
      </p:sp>
      <p:sp>
        <p:nvSpPr>
          <p:cNvPr name="Freeform 7" id="7"/>
          <p:cNvSpPr/>
          <p:nvPr/>
        </p:nvSpPr>
        <p:spPr>
          <a:xfrm flipH="false" flipV="false" rot="0">
            <a:off x="3821357" y="6255705"/>
            <a:ext cx="1743359" cy="916381"/>
          </a:xfrm>
          <a:custGeom>
            <a:avLst/>
            <a:gdLst/>
            <a:ahLst/>
            <a:cxnLst/>
            <a:rect r="r" b="b" t="t" l="l"/>
            <a:pathLst>
              <a:path h="916381" w="1743359">
                <a:moveTo>
                  <a:pt x="0" y="0"/>
                </a:moveTo>
                <a:lnTo>
                  <a:pt x="1743359" y="0"/>
                </a:lnTo>
                <a:lnTo>
                  <a:pt x="1743359" y="916382"/>
                </a:lnTo>
                <a:lnTo>
                  <a:pt x="0" y="916382"/>
                </a:lnTo>
                <a:lnTo>
                  <a:pt x="0" y="0"/>
                </a:lnTo>
                <a:close/>
              </a:path>
            </a:pathLst>
          </a:custGeom>
          <a:blipFill>
            <a:blip r:embed="rId8"/>
            <a:stretch>
              <a:fillRect l="0" t="0" r="0" b="0"/>
            </a:stretch>
          </a:blipFill>
        </p:spPr>
      </p:sp>
      <p:sp>
        <p:nvSpPr>
          <p:cNvPr name="Freeform 8" id="8"/>
          <p:cNvSpPr/>
          <p:nvPr/>
        </p:nvSpPr>
        <p:spPr>
          <a:xfrm flipH="false" flipV="false" rot="0">
            <a:off x="4941981" y="7534037"/>
            <a:ext cx="8404037" cy="2433341"/>
          </a:xfrm>
          <a:custGeom>
            <a:avLst/>
            <a:gdLst/>
            <a:ahLst/>
            <a:cxnLst/>
            <a:rect r="r" b="b" t="t" l="l"/>
            <a:pathLst>
              <a:path h="2433341" w="8404037">
                <a:moveTo>
                  <a:pt x="0" y="0"/>
                </a:moveTo>
                <a:lnTo>
                  <a:pt x="8404038" y="0"/>
                </a:lnTo>
                <a:lnTo>
                  <a:pt x="8404038" y="2433340"/>
                </a:lnTo>
                <a:lnTo>
                  <a:pt x="0" y="2433340"/>
                </a:lnTo>
                <a:lnTo>
                  <a:pt x="0" y="0"/>
                </a:lnTo>
                <a:close/>
              </a:path>
            </a:pathLst>
          </a:custGeom>
          <a:blipFill>
            <a:blip r:embed="rId9"/>
            <a:stretch>
              <a:fillRect l="0" t="0" r="0" b="0"/>
            </a:stretch>
          </a:blipFill>
        </p:spPr>
      </p:sp>
      <p:sp>
        <p:nvSpPr>
          <p:cNvPr name="TextBox 9" id="9"/>
          <p:cNvSpPr txBox="true"/>
          <p:nvPr/>
        </p:nvSpPr>
        <p:spPr>
          <a:xfrm rot="0">
            <a:off x="482748" y="416933"/>
            <a:ext cx="11623567" cy="7853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·Matriz de Rotación del sistema { C } con respecto al sistema { B }</a:t>
            </a:r>
          </a:p>
          <a:p>
            <a:pPr algn="just" marL="0" indent="0" lvl="0">
              <a:lnSpc>
                <a:spcPts val="3188"/>
              </a:lnSpc>
              <a:spcBef>
                <a:spcPct val="0"/>
              </a:spcBef>
            </a:pPr>
          </a:p>
        </p:txBody>
      </p:sp>
      <p:sp>
        <p:nvSpPr>
          <p:cNvPr name="TextBox 10" id="10"/>
          <p:cNvSpPr txBox="true"/>
          <p:nvPr/>
        </p:nvSpPr>
        <p:spPr>
          <a:xfrm rot="0">
            <a:off x="1028700" y="6502179"/>
            <a:ext cx="11623567" cy="3853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ea typeface="DM Sans"/>
                <a:cs typeface="DM Sans"/>
                <a:sym typeface="DM Sans"/>
              </a:rPr>
              <a:t>Multiplicamos </a:t>
            </a:r>
          </a:p>
        </p:txBody>
      </p:sp>
      <p:sp>
        <p:nvSpPr>
          <p:cNvPr name="Freeform 11" id="11"/>
          <p:cNvSpPr/>
          <p:nvPr/>
        </p:nvSpPr>
        <p:spPr>
          <a:xfrm flipH="false" flipV="false" rot="0">
            <a:off x="5094381" y="7686437"/>
            <a:ext cx="8404037" cy="2433341"/>
          </a:xfrm>
          <a:custGeom>
            <a:avLst/>
            <a:gdLst/>
            <a:ahLst/>
            <a:cxnLst/>
            <a:rect r="r" b="b" t="t" l="l"/>
            <a:pathLst>
              <a:path h="2433341" w="8404037">
                <a:moveTo>
                  <a:pt x="0" y="0"/>
                </a:moveTo>
                <a:lnTo>
                  <a:pt x="8404038" y="0"/>
                </a:lnTo>
                <a:lnTo>
                  <a:pt x="8404038" y="2433340"/>
                </a:lnTo>
                <a:lnTo>
                  <a:pt x="0" y="2433340"/>
                </a:lnTo>
                <a:lnTo>
                  <a:pt x="0" y="0"/>
                </a:lnTo>
                <a:close/>
              </a:path>
            </a:pathLst>
          </a:custGeom>
          <a:blipFill>
            <a:blip r:embed="rId9"/>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922856" y="3184153"/>
            <a:ext cx="10288264" cy="3170221"/>
          </a:xfrm>
          <a:custGeom>
            <a:avLst/>
            <a:gdLst/>
            <a:ahLst/>
            <a:cxnLst/>
            <a:rect r="r" b="b" t="t" l="l"/>
            <a:pathLst>
              <a:path h="3170221" w="10288264">
                <a:moveTo>
                  <a:pt x="0" y="0"/>
                </a:moveTo>
                <a:lnTo>
                  <a:pt x="10288264" y="0"/>
                </a:lnTo>
                <a:lnTo>
                  <a:pt x="10288264" y="3170220"/>
                </a:lnTo>
                <a:lnTo>
                  <a:pt x="0" y="3170220"/>
                </a:lnTo>
                <a:lnTo>
                  <a:pt x="0" y="0"/>
                </a:lnTo>
                <a:close/>
              </a:path>
            </a:pathLst>
          </a:custGeom>
          <a:blipFill>
            <a:blip r:embed="rId7"/>
            <a:stretch>
              <a:fillRect l="0" t="0" r="0" b="0"/>
            </a:stretch>
          </a:blipFill>
        </p:spPr>
      </p:sp>
      <p:sp>
        <p:nvSpPr>
          <p:cNvPr name="TextBox 7" id="7"/>
          <p:cNvSpPr txBox="true"/>
          <p:nvPr/>
        </p:nvSpPr>
        <p:spPr>
          <a:xfrm rot="0">
            <a:off x="482748" y="416933"/>
            <a:ext cx="11623567" cy="11854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-Multiplicamos por un vector unitario (0,0,1) porque es el vector perpendicular al sol, en este caso mi eje z.</a:t>
            </a:r>
          </a:p>
          <a:p>
            <a:pPr algn="just" marL="0" indent="0" lvl="0">
              <a:lnSpc>
                <a:spcPts val="3188"/>
              </a:lnSpc>
              <a:spcBef>
                <a:spcPct val="0"/>
              </a:spcBef>
            </a:pPr>
          </a:p>
        </p:txBody>
      </p:sp>
      <p:sp>
        <p:nvSpPr>
          <p:cNvPr name="TextBox 8" id="8"/>
          <p:cNvSpPr txBox="true"/>
          <p:nvPr/>
        </p:nvSpPr>
        <p:spPr>
          <a:xfrm rot="0">
            <a:off x="482748" y="1564267"/>
            <a:ext cx="11623567" cy="15854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·Ahora multiplicamos nuestro vector de Roll con respecto al vector unitario al sol  y le multiplicamos con nuestro vector en Pich  para tener una relación en entre Pich y Roll.</a:t>
            </a:r>
          </a:p>
          <a:p>
            <a:pPr algn="just" marL="0" indent="0" lvl="0">
              <a:lnSpc>
                <a:spcPts val="3188"/>
              </a:lnSpc>
              <a:spcBef>
                <a:spcPct val="0"/>
              </a:spcBef>
            </a:pPr>
          </a:p>
        </p:txBody>
      </p:sp>
      <p:sp>
        <p:nvSpPr>
          <p:cNvPr name="TextBox 9" id="9"/>
          <p:cNvSpPr txBox="true"/>
          <p:nvPr/>
        </p:nvSpPr>
        <p:spPr>
          <a:xfrm rot="0">
            <a:off x="1986847" y="7071737"/>
            <a:ext cx="11623567" cy="19855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Luego de esto se procede a obtener los datos para empezar con los cálculos, se va a obtener el vector solar (S) el cual representa la dirección del sol</a:t>
            </a:r>
          </a:p>
          <a:p>
            <a:pPr algn="just">
              <a:lnSpc>
                <a:spcPts val="3188"/>
              </a:lnSpc>
            </a:pPr>
          </a:p>
          <a:p>
            <a:pPr algn="just" marL="0" indent="0" lvl="0">
              <a:lnSpc>
                <a:spcPts val="3188"/>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371660" y="2089849"/>
            <a:ext cx="4701480" cy="1204037"/>
          </a:xfrm>
          <a:custGeom>
            <a:avLst/>
            <a:gdLst/>
            <a:ahLst/>
            <a:cxnLst/>
            <a:rect r="r" b="b" t="t" l="l"/>
            <a:pathLst>
              <a:path h="1204037" w="4701480">
                <a:moveTo>
                  <a:pt x="0" y="0"/>
                </a:moveTo>
                <a:lnTo>
                  <a:pt x="4701480" y="0"/>
                </a:lnTo>
                <a:lnTo>
                  <a:pt x="4701480" y="1204038"/>
                </a:lnTo>
                <a:lnTo>
                  <a:pt x="0" y="1204038"/>
                </a:lnTo>
                <a:lnTo>
                  <a:pt x="0" y="0"/>
                </a:lnTo>
                <a:close/>
              </a:path>
            </a:pathLst>
          </a:custGeom>
          <a:blipFill>
            <a:blip r:embed="rId7"/>
            <a:stretch>
              <a:fillRect l="0" t="0" r="0" b="0"/>
            </a:stretch>
          </a:blipFill>
        </p:spPr>
      </p:sp>
      <p:sp>
        <p:nvSpPr>
          <p:cNvPr name="Freeform 7" id="7"/>
          <p:cNvSpPr/>
          <p:nvPr/>
        </p:nvSpPr>
        <p:spPr>
          <a:xfrm flipH="false" flipV="false" rot="0">
            <a:off x="5999140" y="4707024"/>
            <a:ext cx="5446520" cy="1301113"/>
          </a:xfrm>
          <a:custGeom>
            <a:avLst/>
            <a:gdLst/>
            <a:ahLst/>
            <a:cxnLst/>
            <a:rect r="r" b="b" t="t" l="l"/>
            <a:pathLst>
              <a:path h="1301113" w="5446520">
                <a:moveTo>
                  <a:pt x="0" y="0"/>
                </a:moveTo>
                <a:lnTo>
                  <a:pt x="5446520" y="0"/>
                </a:lnTo>
                <a:lnTo>
                  <a:pt x="5446520" y="1301113"/>
                </a:lnTo>
                <a:lnTo>
                  <a:pt x="0" y="1301113"/>
                </a:lnTo>
                <a:lnTo>
                  <a:pt x="0" y="0"/>
                </a:lnTo>
                <a:close/>
              </a:path>
            </a:pathLst>
          </a:custGeom>
          <a:blipFill>
            <a:blip r:embed="rId8"/>
            <a:stretch>
              <a:fillRect l="0" t="0" r="0" b="0"/>
            </a:stretch>
          </a:blipFill>
        </p:spPr>
      </p:sp>
      <p:sp>
        <p:nvSpPr>
          <p:cNvPr name="Freeform 8" id="8"/>
          <p:cNvSpPr/>
          <p:nvPr/>
        </p:nvSpPr>
        <p:spPr>
          <a:xfrm flipH="false" flipV="false" rot="0">
            <a:off x="6841207" y="7145765"/>
            <a:ext cx="3762387" cy="1101186"/>
          </a:xfrm>
          <a:custGeom>
            <a:avLst/>
            <a:gdLst/>
            <a:ahLst/>
            <a:cxnLst/>
            <a:rect r="r" b="b" t="t" l="l"/>
            <a:pathLst>
              <a:path h="1101186" w="3762387">
                <a:moveTo>
                  <a:pt x="0" y="0"/>
                </a:moveTo>
                <a:lnTo>
                  <a:pt x="3762386" y="0"/>
                </a:lnTo>
                <a:lnTo>
                  <a:pt x="3762386" y="1101186"/>
                </a:lnTo>
                <a:lnTo>
                  <a:pt x="0" y="1101186"/>
                </a:lnTo>
                <a:lnTo>
                  <a:pt x="0" y="0"/>
                </a:lnTo>
                <a:close/>
              </a:path>
            </a:pathLst>
          </a:custGeom>
          <a:blipFill>
            <a:blip r:embed="rId9"/>
            <a:stretch>
              <a:fillRect l="0" t="0" r="0" b="0"/>
            </a:stretch>
          </a:blipFill>
        </p:spPr>
      </p:sp>
      <p:sp>
        <p:nvSpPr>
          <p:cNvPr name="TextBox 9" id="9"/>
          <p:cNvSpPr txBox="true"/>
          <p:nvPr/>
        </p:nvSpPr>
        <p:spPr>
          <a:xfrm rot="0">
            <a:off x="514350" y="638612"/>
            <a:ext cx="17259300" cy="1185434"/>
          </a:xfrm>
          <a:prstGeom prst="rect">
            <a:avLst/>
          </a:prstGeom>
        </p:spPr>
        <p:txBody>
          <a:bodyPr anchor="t" rtlCol="false" tIns="0" lIns="0" bIns="0" rIns="0">
            <a:spAutoFit/>
          </a:bodyPr>
          <a:lstStyle/>
          <a:p>
            <a:pPr algn="l">
              <a:lnSpc>
                <a:spcPts val="3188"/>
              </a:lnSpc>
              <a:spcBef>
                <a:spcPct val="0"/>
              </a:spcBef>
            </a:pPr>
            <a:r>
              <a:rPr lang="en-US" sz="2310" spc="226">
                <a:solidFill>
                  <a:srgbClr val="000000"/>
                </a:solidFill>
                <a:latin typeface="DM Sans"/>
                <a:ea typeface="DM Sans"/>
                <a:cs typeface="DM Sans"/>
                <a:sym typeface="DM Sans"/>
              </a:rPr>
              <a:t>Para obtener las componentes de S:</a:t>
            </a:r>
          </a:p>
          <a:p>
            <a:pPr algn="l">
              <a:lnSpc>
                <a:spcPts val="3188"/>
              </a:lnSpc>
              <a:spcBef>
                <a:spcPct val="0"/>
              </a:spcBef>
            </a:pPr>
            <a:r>
              <a:rPr lang="en-US" sz="2310" spc="226">
                <a:solidFill>
                  <a:srgbClr val="000000"/>
                </a:solidFill>
                <a:latin typeface="DM Sans"/>
                <a:ea typeface="DM Sans"/>
                <a:cs typeface="DM Sans"/>
                <a:sym typeface="DM Sans"/>
              </a:rPr>
              <a:t>a) Componente x (Este): La proyección del vector solar en el plano horizontal (xy) tiene una longitud de cos(0). De esta proyección, la componente en dirección Este es sin(a). Por lo tanto:</a:t>
            </a:r>
          </a:p>
        </p:txBody>
      </p:sp>
      <p:sp>
        <p:nvSpPr>
          <p:cNvPr name="TextBox 10" id="10"/>
          <p:cNvSpPr txBox="true"/>
          <p:nvPr/>
        </p:nvSpPr>
        <p:spPr>
          <a:xfrm rot="0">
            <a:off x="514350" y="3521590"/>
            <a:ext cx="17773650" cy="1185434"/>
          </a:xfrm>
          <a:prstGeom prst="rect">
            <a:avLst/>
          </a:prstGeom>
        </p:spPr>
        <p:txBody>
          <a:bodyPr anchor="t" rtlCol="false" tIns="0" lIns="0" bIns="0" rIns="0">
            <a:spAutoFit/>
          </a:bodyPr>
          <a:lstStyle/>
          <a:p>
            <a:pPr algn="l">
              <a:lnSpc>
                <a:spcPts val="3188"/>
              </a:lnSpc>
            </a:pPr>
            <a:r>
              <a:rPr lang="en-US" sz="2310" spc="226">
                <a:solidFill>
                  <a:srgbClr val="000000"/>
                </a:solidFill>
                <a:latin typeface="DM Sans"/>
                <a:ea typeface="DM Sans"/>
                <a:cs typeface="DM Sans"/>
                <a:sym typeface="DM Sans"/>
              </a:rPr>
              <a:t>b) Componente y (Norte): la proyección en el plano horizontal es cos(0). La componente en dirección Norte de esta proyección es cos(a). Por lo tanto:</a:t>
            </a:r>
          </a:p>
          <a:p>
            <a:pPr algn="l">
              <a:lnSpc>
                <a:spcPts val="3188"/>
              </a:lnSpc>
              <a:spcBef>
                <a:spcPct val="0"/>
              </a:spcBef>
            </a:pPr>
          </a:p>
        </p:txBody>
      </p:sp>
      <p:sp>
        <p:nvSpPr>
          <p:cNvPr name="TextBox 11" id="11"/>
          <p:cNvSpPr txBox="true"/>
          <p:nvPr/>
        </p:nvSpPr>
        <p:spPr>
          <a:xfrm rot="0">
            <a:off x="514350" y="6360381"/>
            <a:ext cx="14177367" cy="785384"/>
          </a:xfrm>
          <a:prstGeom prst="rect">
            <a:avLst/>
          </a:prstGeom>
        </p:spPr>
        <p:txBody>
          <a:bodyPr anchor="t" rtlCol="false" tIns="0" lIns="0" bIns="0" rIns="0">
            <a:spAutoFit/>
          </a:bodyPr>
          <a:lstStyle/>
          <a:p>
            <a:pPr algn="l">
              <a:lnSpc>
                <a:spcPts val="3188"/>
              </a:lnSpc>
            </a:pPr>
            <a:r>
              <a:rPr lang="en-US" sz="2310" spc="226">
                <a:solidFill>
                  <a:srgbClr val="000000"/>
                </a:solidFill>
                <a:latin typeface="DM Sans"/>
                <a:ea typeface="DM Sans"/>
                <a:cs typeface="DM Sans"/>
                <a:sym typeface="DM Sans"/>
              </a:rPr>
              <a:t>c) Componente z (Zenith): La componente vertical es simplemente sin(0). Por lo tanto:</a:t>
            </a:r>
          </a:p>
          <a:p>
            <a:pPr algn="l">
              <a:lnSpc>
                <a:spcPts val="318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749518" y="1202231"/>
            <a:ext cx="3887037" cy="1966934"/>
          </a:xfrm>
          <a:custGeom>
            <a:avLst/>
            <a:gdLst/>
            <a:ahLst/>
            <a:cxnLst/>
            <a:rect r="r" b="b" t="t" l="l"/>
            <a:pathLst>
              <a:path h="1966934" w="3887037">
                <a:moveTo>
                  <a:pt x="0" y="0"/>
                </a:moveTo>
                <a:lnTo>
                  <a:pt x="3887037" y="0"/>
                </a:lnTo>
                <a:lnTo>
                  <a:pt x="3887037" y="1966934"/>
                </a:lnTo>
                <a:lnTo>
                  <a:pt x="0" y="1966934"/>
                </a:lnTo>
                <a:lnTo>
                  <a:pt x="0" y="0"/>
                </a:lnTo>
                <a:close/>
              </a:path>
            </a:pathLst>
          </a:custGeom>
          <a:blipFill>
            <a:blip r:embed="rId7"/>
            <a:stretch>
              <a:fillRect l="0" t="0" r="0" b="0"/>
            </a:stretch>
          </a:blipFill>
        </p:spPr>
      </p:sp>
      <p:sp>
        <p:nvSpPr>
          <p:cNvPr name="Freeform 7" id="7"/>
          <p:cNvSpPr/>
          <p:nvPr/>
        </p:nvSpPr>
        <p:spPr>
          <a:xfrm flipH="false" flipV="false" rot="0">
            <a:off x="514350" y="3438952"/>
            <a:ext cx="10018418" cy="799696"/>
          </a:xfrm>
          <a:custGeom>
            <a:avLst/>
            <a:gdLst/>
            <a:ahLst/>
            <a:cxnLst/>
            <a:rect r="r" b="b" t="t" l="l"/>
            <a:pathLst>
              <a:path h="799696" w="10018418">
                <a:moveTo>
                  <a:pt x="0" y="0"/>
                </a:moveTo>
                <a:lnTo>
                  <a:pt x="10018418" y="0"/>
                </a:lnTo>
                <a:lnTo>
                  <a:pt x="10018418" y="799696"/>
                </a:lnTo>
                <a:lnTo>
                  <a:pt x="0" y="799696"/>
                </a:lnTo>
                <a:lnTo>
                  <a:pt x="0" y="0"/>
                </a:lnTo>
                <a:close/>
              </a:path>
            </a:pathLst>
          </a:custGeom>
          <a:blipFill>
            <a:blip r:embed="rId8"/>
            <a:stretch>
              <a:fillRect l="0" t="0" r="0" b="0"/>
            </a:stretch>
          </a:blipFill>
        </p:spPr>
      </p:sp>
      <p:sp>
        <p:nvSpPr>
          <p:cNvPr name="Freeform 8" id="8"/>
          <p:cNvSpPr/>
          <p:nvPr/>
        </p:nvSpPr>
        <p:spPr>
          <a:xfrm flipH="false" flipV="false" rot="0">
            <a:off x="1827381" y="4474405"/>
            <a:ext cx="7392356" cy="2064532"/>
          </a:xfrm>
          <a:custGeom>
            <a:avLst/>
            <a:gdLst/>
            <a:ahLst/>
            <a:cxnLst/>
            <a:rect r="r" b="b" t="t" l="l"/>
            <a:pathLst>
              <a:path h="2064532" w="7392356">
                <a:moveTo>
                  <a:pt x="0" y="0"/>
                </a:moveTo>
                <a:lnTo>
                  <a:pt x="7392356" y="0"/>
                </a:lnTo>
                <a:lnTo>
                  <a:pt x="7392356" y="2064532"/>
                </a:lnTo>
                <a:lnTo>
                  <a:pt x="0" y="2064532"/>
                </a:lnTo>
                <a:lnTo>
                  <a:pt x="0" y="0"/>
                </a:lnTo>
                <a:close/>
              </a:path>
            </a:pathLst>
          </a:custGeom>
          <a:blipFill>
            <a:blip r:embed="rId9"/>
            <a:stretch>
              <a:fillRect l="0" t="0" r="0" b="0"/>
            </a:stretch>
          </a:blipFill>
        </p:spPr>
      </p:sp>
      <p:sp>
        <p:nvSpPr>
          <p:cNvPr name="Freeform 9" id="9"/>
          <p:cNvSpPr/>
          <p:nvPr/>
        </p:nvSpPr>
        <p:spPr>
          <a:xfrm flipH="false" flipV="false" rot="0">
            <a:off x="1870994" y="7265917"/>
            <a:ext cx="5644086" cy="2461595"/>
          </a:xfrm>
          <a:custGeom>
            <a:avLst/>
            <a:gdLst/>
            <a:ahLst/>
            <a:cxnLst/>
            <a:rect r="r" b="b" t="t" l="l"/>
            <a:pathLst>
              <a:path h="2461595" w="5644086">
                <a:moveTo>
                  <a:pt x="0" y="0"/>
                </a:moveTo>
                <a:lnTo>
                  <a:pt x="5644086" y="0"/>
                </a:lnTo>
                <a:lnTo>
                  <a:pt x="5644086" y="2461595"/>
                </a:lnTo>
                <a:lnTo>
                  <a:pt x="0" y="2461595"/>
                </a:lnTo>
                <a:lnTo>
                  <a:pt x="0" y="0"/>
                </a:lnTo>
                <a:close/>
              </a:path>
            </a:pathLst>
          </a:custGeom>
          <a:blipFill>
            <a:blip r:embed="rId10"/>
            <a:stretch>
              <a:fillRect l="0" t="0" r="0" b="0"/>
            </a:stretch>
          </a:blipFill>
        </p:spPr>
      </p:sp>
      <p:sp>
        <p:nvSpPr>
          <p:cNvPr name="Freeform 10" id="10"/>
          <p:cNvSpPr/>
          <p:nvPr/>
        </p:nvSpPr>
        <p:spPr>
          <a:xfrm flipH="false" flipV="false" rot="0">
            <a:off x="9674126" y="7161377"/>
            <a:ext cx="5486117" cy="2759484"/>
          </a:xfrm>
          <a:custGeom>
            <a:avLst/>
            <a:gdLst/>
            <a:ahLst/>
            <a:cxnLst/>
            <a:rect r="r" b="b" t="t" l="l"/>
            <a:pathLst>
              <a:path h="2759484" w="5486117">
                <a:moveTo>
                  <a:pt x="0" y="0"/>
                </a:moveTo>
                <a:lnTo>
                  <a:pt x="5486116" y="0"/>
                </a:lnTo>
                <a:lnTo>
                  <a:pt x="5486116" y="2759484"/>
                </a:lnTo>
                <a:lnTo>
                  <a:pt x="0" y="2759484"/>
                </a:lnTo>
                <a:lnTo>
                  <a:pt x="0" y="0"/>
                </a:lnTo>
                <a:close/>
              </a:path>
            </a:pathLst>
          </a:custGeom>
          <a:blipFill>
            <a:blip r:embed="rId11"/>
            <a:stretch>
              <a:fillRect l="0" t="0" r="0" b="0"/>
            </a:stretch>
          </a:blipFill>
        </p:spPr>
      </p:sp>
      <p:sp>
        <p:nvSpPr>
          <p:cNvPr name="Freeform 11" id="11"/>
          <p:cNvSpPr/>
          <p:nvPr/>
        </p:nvSpPr>
        <p:spPr>
          <a:xfrm flipH="false" flipV="false" rot="0">
            <a:off x="11467779" y="445622"/>
            <a:ext cx="6127831" cy="4231672"/>
          </a:xfrm>
          <a:custGeom>
            <a:avLst/>
            <a:gdLst/>
            <a:ahLst/>
            <a:cxnLst/>
            <a:rect r="r" b="b" t="t" l="l"/>
            <a:pathLst>
              <a:path h="4231672" w="6127831">
                <a:moveTo>
                  <a:pt x="0" y="0"/>
                </a:moveTo>
                <a:lnTo>
                  <a:pt x="6127831" y="0"/>
                </a:lnTo>
                <a:lnTo>
                  <a:pt x="6127831" y="4231672"/>
                </a:lnTo>
                <a:lnTo>
                  <a:pt x="0" y="4231672"/>
                </a:lnTo>
                <a:lnTo>
                  <a:pt x="0" y="0"/>
                </a:lnTo>
                <a:close/>
              </a:path>
            </a:pathLst>
          </a:custGeom>
          <a:blipFill>
            <a:blip r:embed="rId12"/>
            <a:stretch>
              <a:fillRect l="0" t="0" r="0" b="0"/>
            </a:stretch>
          </a:blipFill>
        </p:spPr>
      </p:sp>
      <p:sp>
        <p:nvSpPr>
          <p:cNvPr name="TextBox 12" id="12"/>
          <p:cNvSpPr txBox="true"/>
          <p:nvPr/>
        </p:nvSpPr>
        <p:spPr>
          <a:xfrm rot="0">
            <a:off x="514350" y="638612"/>
            <a:ext cx="9159776" cy="785384"/>
          </a:xfrm>
          <a:prstGeom prst="rect">
            <a:avLst/>
          </a:prstGeom>
        </p:spPr>
        <p:txBody>
          <a:bodyPr anchor="t" rtlCol="false" tIns="0" lIns="0" bIns="0" rIns="0">
            <a:spAutoFit/>
          </a:bodyPr>
          <a:lstStyle/>
          <a:p>
            <a:pPr algn="l">
              <a:lnSpc>
                <a:spcPts val="3188"/>
              </a:lnSpc>
            </a:pPr>
            <a:r>
              <a:rPr lang="en-US" sz="2310" spc="226">
                <a:solidFill>
                  <a:srgbClr val="000000"/>
                </a:solidFill>
                <a:latin typeface="DM Sans"/>
                <a:ea typeface="DM Sans"/>
                <a:cs typeface="DM Sans"/>
                <a:sym typeface="DM Sans"/>
              </a:rPr>
              <a:t>·Encontrando así el Vector director de la posición Solar </a:t>
            </a:r>
          </a:p>
          <a:p>
            <a:pPr algn="l">
              <a:lnSpc>
                <a:spcPts val="3188"/>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713997" y="2578523"/>
            <a:ext cx="17773650" cy="5751521"/>
          </a:xfrm>
          <a:prstGeom prst="rect">
            <a:avLst/>
          </a:prstGeom>
        </p:spPr>
        <p:txBody>
          <a:bodyPr anchor="t" rtlCol="false" tIns="0" lIns="0" bIns="0" rIns="0">
            <a:spAutoFit/>
          </a:bodyPr>
          <a:lstStyle/>
          <a:p>
            <a:pPr algn="l" marL="498818" indent="-249409" lvl="1">
              <a:lnSpc>
                <a:spcPts val="3881"/>
              </a:lnSpc>
              <a:buFont typeface="Arial"/>
              <a:buChar char="•"/>
            </a:pPr>
            <a:r>
              <a:rPr lang="en-US" sz="2310" spc="254">
                <a:solidFill>
                  <a:srgbClr val="000000"/>
                </a:solidFill>
                <a:latin typeface="DM Sans"/>
                <a:ea typeface="DM Sans"/>
                <a:cs typeface="DM Sans"/>
                <a:sym typeface="DM Sans"/>
              </a:rPr>
              <a:t>·El proyecto demuestra la importancia de implementar algoritmos de control precisos para sistemas de seguidores solares, logrando mantener el panel solar perpendicular a la luz solar incidente durante todo el día. Esto maximiza la eficiencia en la captación de energía solar.</a:t>
            </a:r>
          </a:p>
          <a:p>
            <a:pPr algn="l">
              <a:lnSpc>
                <a:spcPts val="3881"/>
              </a:lnSpc>
            </a:pPr>
          </a:p>
          <a:p>
            <a:pPr algn="l" marL="498818" indent="-249409" lvl="1">
              <a:lnSpc>
                <a:spcPts val="3881"/>
              </a:lnSpc>
              <a:buFont typeface="Arial"/>
              <a:buChar char="•"/>
            </a:pPr>
            <a:r>
              <a:rPr lang="en-US" sz="2310" spc="254">
                <a:solidFill>
                  <a:srgbClr val="000000"/>
                </a:solidFill>
                <a:latin typeface="DM Sans"/>
                <a:ea typeface="DM Sans"/>
                <a:cs typeface="DM Sans"/>
                <a:sym typeface="DM Sans"/>
              </a:rPr>
              <a:t>·La implementación exitosa de las matrices de rotación y la proyección de vectores en distintos sistemas de coordenadas subraya la utilidad de los métodos numéricos en la resolución de problemas complejos en ingeniería, especialmente en la simulación y control de sistemas físicos.</a:t>
            </a:r>
          </a:p>
          <a:p>
            <a:pPr algn="l">
              <a:lnSpc>
                <a:spcPts val="3881"/>
              </a:lnSpc>
            </a:pPr>
          </a:p>
          <a:p>
            <a:pPr algn="l" marL="498818" indent="-249409" lvl="1">
              <a:lnSpc>
                <a:spcPts val="3881"/>
              </a:lnSpc>
              <a:buFont typeface="Arial"/>
              <a:buChar char="•"/>
            </a:pPr>
            <a:r>
              <a:rPr lang="en-US" sz="2310" spc="254">
                <a:solidFill>
                  <a:srgbClr val="000000"/>
                </a:solidFill>
                <a:latin typeface="DM Sans"/>
                <a:ea typeface="DM Sans"/>
                <a:cs typeface="DM Sans"/>
                <a:sym typeface="DM Sans"/>
              </a:rPr>
              <a:t>·El desarrollo del programa no solo permite calcular con precisión los ángulos de control, sino que también facilita la visualización de la trayectoria solar, lo que es esencial para la optimización del rendimiento de los paneles solares en aplicaciones reales.</a:t>
            </a:r>
          </a:p>
          <a:p>
            <a:pPr algn="l">
              <a:lnSpc>
                <a:spcPts val="3188"/>
              </a:lnSpc>
              <a:spcBef>
                <a:spcPct val="0"/>
              </a:spcBef>
            </a:pPr>
          </a:p>
        </p:txBody>
      </p:sp>
      <p:sp>
        <p:nvSpPr>
          <p:cNvPr name="TextBox 7" id="7"/>
          <p:cNvSpPr txBox="true"/>
          <p:nvPr/>
        </p:nvSpPr>
        <p:spPr>
          <a:xfrm rot="0">
            <a:off x="3367511"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CONCLUSIONES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35030" y="2986621"/>
            <a:ext cx="13617940" cy="3400424"/>
          </a:xfrm>
          <a:prstGeom prst="rect">
            <a:avLst/>
          </a:prstGeom>
        </p:spPr>
        <p:txBody>
          <a:bodyPr anchor="t" rtlCol="false" tIns="0" lIns="0" bIns="0" rIns="0">
            <a:spAutoFit/>
          </a:bodyPr>
          <a:lstStyle/>
          <a:p>
            <a:pPr algn="ctr" marL="0" indent="0" lvl="0">
              <a:lnSpc>
                <a:spcPts val="27600"/>
              </a:lnSpc>
              <a:spcBef>
                <a:spcPct val="0"/>
              </a:spcBef>
            </a:pPr>
            <a:r>
              <a:rPr lang="en-US" sz="20000" spc="1960">
                <a:solidFill>
                  <a:srgbClr val="231F20"/>
                </a:solidFill>
                <a:latin typeface="Oswald Bold"/>
                <a:ea typeface="Oswald Bold"/>
                <a:cs typeface="Oswald Bold"/>
                <a:sym typeface="Oswald Bold"/>
              </a:rPr>
              <a:t>GRACIAS</a:t>
            </a:r>
          </a:p>
        </p:txBody>
      </p:sp>
      <p:sp>
        <p:nvSpPr>
          <p:cNvPr name="TextBox 6" id="6"/>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Everest Cantu</a:t>
            </a:r>
          </a:p>
        </p:txBody>
      </p:sp>
      <p:sp>
        <p:nvSpPr>
          <p:cNvPr name="TextBox 7" id="7"/>
          <p:cNvSpPr txBox="true"/>
          <p:nvPr/>
        </p:nvSpPr>
        <p:spPr>
          <a:xfrm rot="0">
            <a:off x="3793461"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name="TextBox 8" id="8"/>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name="Freeform 9" id="9"/>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10" id="10"/>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7534428"/>
            <a:ext cx="9610044" cy="1419354"/>
          </a:xfrm>
          <a:custGeom>
            <a:avLst/>
            <a:gdLst/>
            <a:ahLst/>
            <a:cxnLst/>
            <a:rect r="r" b="b" t="t" l="l"/>
            <a:pathLst>
              <a:path h="1419354" w="9610044">
                <a:moveTo>
                  <a:pt x="0" y="0"/>
                </a:moveTo>
                <a:lnTo>
                  <a:pt x="9610044" y="0"/>
                </a:lnTo>
                <a:lnTo>
                  <a:pt x="9610044" y="1419354"/>
                </a:lnTo>
                <a:lnTo>
                  <a:pt x="0" y="1419354"/>
                </a:lnTo>
                <a:lnTo>
                  <a:pt x="0" y="0"/>
                </a:lnTo>
                <a:close/>
              </a:path>
            </a:pathLst>
          </a:custGeom>
          <a:blipFill>
            <a:blip r:embed="rId3"/>
            <a:stretch>
              <a:fillRect l="-18989" t="-86495" r="-20476" b="0"/>
            </a:stretch>
          </a:blipFill>
        </p:spPr>
      </p:sp>
      <p:grpSp>
        <p:nvGrpSpPr>
          <p:cNvPr name="Group 7" id="7"/>
          <p:cNvGrpSpPr/>
          <p:nvPr/>
        </p:nvGrpSpPr>
        <p:grpSpPr>
          <a:xfrm rot="0">
            <a:off x="2142191" y="3396305"/>
            <a:ext cx="9610044" cy="4624815"/>
            <a:chOff x="0" y="0"/>
            <a:chExt cx="3682024" cy="1771967"/>
          </a:xfrm>
        </p:grpSpPr>
        <p:sp>
          <p:nvSpPr>
            <p:cNvPr name="Freeform 8" id="8"/>
            <p:cNvSpPr/>
            <p:nvPr/>
          </p:nvSpPr>
          <p:spPr>
            <a:xfrm flipH="false" flipV="false" rot="0">
              <a:off x="0" y="0"/>
              <a:ext cx="3682024" cy="1771967"/>
            </a:xfrm>
            <a:custGeom>
              <a:avLst/>
              <a:gdLst/>
              <a:ahLst/>
              <a:cxnLst/>
              <a:rect r="r" b="b" t="t" l="l"/>
              <a:pathLst>
                <a:path h="1771967" w="3682024">
                  <a:moveTo>
                    <a:pt x="0" y="0"/>
                  </a:moveTo>
                  <a:lnTo>
                    <a:pt x="3682024" y="0"/>
                  </a:lnTo>
                  <a:lnTo>
                    <a:pt x="3682024" y="1771967"/>
                  </a:lnTo>
                  <a:lnTo>
                    <a:pt x="0" y="1771967"/>
                  </a:lnTo>
                  <a:close/>
                </a:path>
              </a:pathLst>
            </a:custGeom>
            <a:solidFill>
              <a:srgbClr val="EFEFEF"/>
            </a:solidFill>
          </p:spPr>
        </p:sp>
        <p:sp>
          <p:nvSpPr>
            <p:cNvPr name="TextBox 9" id="9"/>
            <p:cNvSpPr txBox="true"/>
            <p:nvPr/>
          </p:nvSpPr>
          <p:spPr>
            <a:xfrm>
              <a:off x="0" y="-19050"/>
              <a:ext cx="3682024" cy="1791017"/>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142191" y="888605"/>
            <a:ext cx="7416941"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ea typeface="Oswald Bold"/>
                <a:cs typeface="Oswald Bold"/>
                <a:sym typeface="Oswald Bold"/>
              </a:rPr>
              <a:t>OBJETIVO</a:t>
            </a:r>
          </a:p>
        </p:txBody>
      </p:sp>
      <p:sp>
        <p:nvSpPr>
          <p:cNvPr name="TextBox 12" id="12"/>
          <p:cNvSpPr txBox="true"/>
          <p:nvPr/>
        </p:nvSpPr>
        <p:spPr>
          <a:xfrm rot="0">
            <a:off x="3998092" y="3625696"/>
            <a:ext cx="7132181" cy="4188095"/>
          </a:xfrm>
          <a:prstGeom prst="rect">
            <a:avLst/>
          </a:prstGeom>
        </p:spPr>
        <p:txBody>
          <a:bodyPr anchor="t" rtlCol="false" tIns="0" lIns="0" bIns="0" rIns="0">
            <a:spAutoFit/>
          </a:bodyPr>
          <a:lstStyle/>
          <a:p>
            <a:pPr algn="just">
              <a:lnSpc>
                <a:spcPts val="3050"/>
              </a:lnSpc>
            </a:pPr>
            <a:r>
              <a:rPr lang="en-US" sz="2210" spc="216">
                <a:solidFill>
                  <a:srgbClr val="231F20"/>
                </a:solidFill>
                <a:latin typeface="DM Sans"/>
                <a:ea typeface="DM Sans"/>
                <a:cs typeface="DM Sans"/>
                <a:sym typeface="DM Sans"/>
              </a:rPr>
              <a:t>El objetivo principal de este proyecto es implementar un programa que permita calcular los ángulos de control para un seguidor solar de 2 grados de libertad, garantizando que el panel solar se mantenga perpendicular a la luz solar incidente. Además, se busca dibujar la trayectoria del sol y del panel solar durante un día específico, permitiendo la interacción con la fecha y la duración de la simulación.</a:t>
            </a:r>
          </a:p>
          <a:p>
            <a:pPr algn="just" marL="0" indent="0" lvl="0">
              <a:lnSpc>
                <a:spcPts val="3050"/>
              </a:lnSpc>
              <a:spcBef>
                <a:spcPct val="0"/>
              </a:spcBef>
            </a:pP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DESAROLLO MATEMATICO</a:t>
            </a:r>
          </a:p>
        </p:txBody>
      </p:sp>
      <p:sp>
        <p:nvSpPr>
          <p:cNvPr name="TextBox 5" id="5"/>
          <p:cNvSpPr txBox="true"/>
          <p:nvPr/>
        </p:nvSpPr>
        <p:spPr>
          <a:xfrm rot="0">
            <a:off x="3182241" y="3246986"/>
            <a:ext cx="11923518" cy="43858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Para el desarrollo matemático utilizaremos una matriz de rotación</a:t>
            </a:r>
          </a:p>
          <a:p>
            <a:pPr algn="just">
              <a:lnSpc>
                <a:spcPts val="3188"/>
              </a:lnSpc>
            </a:pPr>
          </a:p>
          <a:p>
            <a:pPr algn="just" marL="498818" indent="-249409" lvl="1">
              <a:lnSpc>
                <a:spcPts val="3188"/>
              </a:lnSpc>
              <a:buFont typeface="Arial"/>
              <a:buChar char="•"/>
            </a:pPr>
            <a:r>
              <a:rPr lang="en-US" sz="2310" spc="226">
                <a:solidFill>
                  <a:srgbClr val="231F20"/>
                </a:solidFill>
                <a:latin typeface="DM Sans"/>
                <a:ea typeface="DM Sans"/>
                <a:cs typeface="DM Sans"/>
                <a:sym typeface="DM Sans"/>
              </a:rPr>
              <a:t>Se utilizó un sistema de coordenadas que está completamente representado por sus ejes coordenados.</a:t>
            </a:r>
          </a:p>
          <a:p>
            <a:pPr algn="just" marL="498818" indent="-249409" lvl="1">
              <a:lnSpc>
                <a:spcPts val="3188"/>
              </a:lnSpc>
              <a:buFont typeface="Arial"/>
              <a:buChar char="•"/>
            </a:pPr>
            <a:r>
              <a:rPr lang="en-US" sz="2310" spc="226">
                <a:solidFill>
                  <a:srgbClr val="231F20"/>
                </a:solidFill>
                <a:latin typeface="DM Sans"/>
                <a:ea typeface="DM Sans"/>
                <a:cs typeface="DM Sans"/>
                <a:sym typeface="DM Sans"/>
              </a:rPr>
              <a:t>Un sistema de coordenadas = sistema de referencia </a:t>
            </a:r>
          </a:p>
          <a:p>
            <a:pPr algn="just" marL="498818" indent="-249409" lvl="1">
              <a:lnSpc>
                <a:spcPts val="3188"/>
              </a:lnSpc>
              <a:buFont typeface="Arial"/>
              <a:buChar char="•"/>
            </a:pPr>
            <a:r>
              <a:rPr lang="en-US" sz="2310" spc="226">
                <a:solidFill>
                  <a:srgbClr val="231F20"/>
                </a:solidFill>
                <a:latin typeface="DM Sans"/>
                <a:ea typeface="DM Sans"/>
                <a:cs typeface="DM Sans"/>
                <a:sym typeface="DM Sans"/>
              </a:rPr>
              <a:t>Para la rotación en Pich utilizamos los sistemas de coordenadas { B } y { A }.</a:t>
            </a:r>
          </a:p>
          <a:p>
            <a:pPr algn="just">
              <a:lnSpc>
                <a:spcPts val="3188"/>
              </a:lnSpc>
            </a:pPr>
          </a:p>
          <a:p>
            <a:pPr algn="just">
              <a:lnSpc>
                <a:spcPts val="3188"/>
              </a:lnSpc>
            </a:pPr>
            <a:r>
              <a:rPr lang="en-US" sz="2310" spc="226">
                <a:solidFill>
                  <a:srgbClr val="231F20"/>
                </a:solidFill>
                <a:latin typeface="DM Sans"/>
                <a:ea typeface="DM Sans"/>
                <a:cs typeface="DM Sans"/>
                <a:sym typeface="DM Sans"/>
              </a:rPr>
              <a:t>Vamos a deducir una matriz de rotación genérica, para consideramos a nuestros</a:t>
            </a:r>
          </a:p>
          <a:p>
            <a:pPr algn="just" marL="0" indent="0" lvl="0">
              <a:lnSpc>
                <a:spcPts val="3188"/>
              </a:lnSpc>
              <a:spcBef>
                <a:spcPct val="0"/>
              </a:spcBef>
            </a:pPr>
            <a:r>
              <a:rPr lang="en-US" sz="2310" spc="226">
                <a:solidFill>
                  <a:srgbClr val="231F20"/>
                </a:solidFill>
                <a:latin typeface="DM Sans"/>
                <a:ea typeface="DM Sans"/>
                <a:cs typeface="DM Sans"/>
                <a:sym typeface="DM Sans"/>
              </a:rPr>
              <a:t>sistemas { B } y { A }, que tienen un origen común y que están rotados</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31954" y="4047086"/>
            <a:ext cx="11623567" cy="31856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Ahora vamos a describir al sistema { B } con respecto al sistema { A }</a:t>
            </a:r>
          </a:p>
          <a:p>
            <a:pPr algn="just">
              <a:lnSpc>
                <a:spcPts val="3188"/>
              </a:lnSpc>
            </a:pPr>
            <a:r>
              <a:rPr lang="en-US" sz="2310" spc="226">
                <a:solidFill>
                  <a:srgbClr val="231F20"/>
                </a:solidFill>
                <a:latin typeface="DM Sans"/>
                <a:ea typeface="DM Sans"/>
                <a:cs typeface="DM Sans"/>
                <a:sym typeface="DM Sans"/>
              </a:rPr>
              <a:t>.</a:t>
            </a:r>
          </a:p>
          <a:p>
            <a:pPr algn="just">
              <a:lnSpc>
                <a:spcPts val="3188"/>
              </a:lnSpc>
            </a:pPr>
            <a:r>
              <a:rPr lang="en-US" sz="2310" spc="226">
                <a:solidFill>
                  <a:srgbClr val="231F20"/>
                </a:solidFill>
                <a:latin typeface="DM Sans"/>
                <a:ea typeface="DM Sans"/>
                <a:cs typeface="DM Sans"/>
                <a:sym typeface="DM Sans"/>
              </a:rPr>
              <a:t>Para eso utilizamos proyecciones que se lee como la proyección de la coordenada que queremos proyectar con la coordenada original, esto no es más que un producto punto entre { B } y { A } proyecto hacia la coordenada original. A continuación, se representa como se vería nuestra proyección.</a:t>
            </a:r>
          </a:p>
          <a:p>
            <a:pPr algn="just" marL="0" indent="0" lvl="0">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69662" y="2981747"/>
            <a:ext cx="5796279" cy="5589269"/>
          </a:xfrm>
          <a:custGeom>
            <a:avLst/>
            <a:gdLst/>
            <a:ahLst/>
            <a:cxnLst/>
            <a:rect r="r" b="b" t="t" l="l"/>
            <a:pathLst>
              <a:path h="5589269" w="5796279">
                <a:moveTo>
                  <a:pt x="0" y="0"/>
                </a:moveTo>
                <a:lnTo>
                  <a:pt x="5796278" y="0"/>
                </a:lnTo>
                <a:lnTo>
                  <a:pt x="5796278" y="5589269"/>
                </a:lnTo>
                <a:lnTo>
                  <a:pt x="0" y="5589269"/>
                </a:lnTo>
                <a:lnTo>
                  <a:pt x="0" y="0"/>
                </a:lnTo>
                <a:close/>
              </a:path>
            </a:pathLst>
          </a:custGeom>
          <a:blipFill>
            <a:blip r:embed="rId7"/>
            <a:stretch>
              <a:fillRect l="0" t="0" r="0" b="0"/>
            </a:stretch>
          </a:blipFill>
        </p:spPr>
      </p:sp>
      <p:sp>
        <p:nvSpPr>
          <p:cNvPr name="TextBox 8" id="8"/>
          <p:cNvSpPr txBox="true"/>
          <p:nvPr/>
        </p:nvSpPr>
        <p:spPr>
          <a:xfrm rot="0">
            <a:off x="3951956" y="1110114"/>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ROTACION EN PITCH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250894" y="1678558"/>
            <a:ext cx="9786212" cy="2606378"/>
          </a:xfrm>
          <a:custGeom>
            <a:avLst/>
            <a:gdLst/>
            <a:ahLst/>
            <a:cxnLst/>
            <a:rect r="r" b="b" t="t" l="l"/>
            <a:pathLst>
              <a:path h="2606378" w="9786212">
                <a:moveTo>
                  <a:pt x="0" y="0"/>
                </a:moveTo>
                <a:lnTo>
                  <a:pt x="9786212" y="0"/>
                </a:lnTo>
                <a:lnTo>
                  <a:pt x="9786212" y="2606378"/>
                </a:lnTo>
                <a:lnTo>
                  <a:pt x="0" y="2606378"/>
                </a:lnTo>
                <a:lnTo>
                  <a:pt x="0" y="0"/>
                </a:lnTo>
                <a:close/>
              </a:path>
            </a:pathLst>
          </a:custGeom>
          <a:blipFill>
            <a:blip r:embed="rId7"/>
            <a:stretch>
              <a:fillRect l="0" t="0" r="0" b="0"/>
            </a:stretch>
          </a:blipFill>
        </p:spPr>
      </p:sp>
      <p:sp>
        <p:nvSpPr>
          <p:cNvPr name="Freeform 7" id="7"/>
          <p:cNvSpPr/>
          <p:nvPr/>
        </p:nvSpPr>
        <p:spPr>
          <a:xfrm flipH="false" flipV="false" rot="0">
            <a:off x="4244169" y="5382846"/>
            <a:ext cx="9799663" cy="2223864"/>
          </a:xfrm>
          <a:custGeom>
            <a:avLst/>
            <a:gdLst/>
            <a:ahLst/>
            <a:cxnLst/>
            <a:rect r="r" b="b" t="t" l="l"/>
            <a:pathLst>
              <a:path h="2223864" w="9799663">
                <a:moveTo>
                  <a:pt x="0" y="0"/>
                </a:moveTo>
                <a:lnTo>
                  <a:pt x="9799662" y="0"/>
                </a:lnTo>
                <a:lnTo>
                  <a:pt x="9799662" y="2223863"/>
                </a:lnTo>
                <a:lnTo>
                  <a:pt x="0" y="2223863"/>
                </a:lnTo>
                <a:lnTo>
                  <a:pt x="0" y="0"/>
                </a:lnTo>
                <a:close/>
              </a:path>
            </a:pathLst>
          </a:custGeom>
          <a:blipFill>
            <a:blip r:embed="rId8"/>
            <a:stretch>
              <a:fillRect l="0" t="0" r="0" b="0"/>
            </a:stretch>
          </a:blipFill>
        </p:spPr>
      </p:sp>
      <p:sp>
        <p:nvSpPr>
          <p:cNvPr name="TextBox 8" id="8"/>
          <p:cNvSpPr txBox="true"/>
          <p:nvPr/>
        </p:nvSpPr>
        <p:spPr>
          <a:xfrm rot="0">
            <a:off x="276340" y="616958"/>
            <a:ext cx="11623567" cy="7853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·Coordenadas de los ejes de { B } con respecto a { A }</a:t>
            </a:r>
          </a:p>
          <a:p>
            <a:pPr algn="just" marL="0" indent="0" lvl="0">
              <a:lnSpc>
                <a:spcPts val="3188"/>
              </a:lnSpc>
              <a:spcBef>
                <a:spcPct val="0"/>
              </a:spcBef>
            </a:pPr>
          </a:p>
        </p:txBody>
      </p:sp>
      <p:sp>
        <p:nvSpPr>
          <p:cNvPr name="TextBox 9" id="9"/>
          <p:cNvSpPr txBox="true"/>
          <p:nvPr/>
        </p:nvSpPr>
        <p:spPr>
          <a:xfrm rot="0">
            <a:off x="276340" y="4721287"/>
            <a:ext cx="11623567" cy="3853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ea typeface="DM Sans"/>
                <a:cs typeface="DM Sans"/>
                <a:sym typeface="DM Sans"/>
              </a:rPr>
              <a:t>·En forma de vector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35151" y="712208"/>
            <a:ext cx="11623567" cy="39857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Coordenadas de los ejes de { B } con respecto a { A }</a:t>
            </a:r>
          </a:p>
          <a:p>
            <a:pPr algn="just">
              <a:lnSpc>
                <a:spcPts val="3188"/>
              </a:lnSpc>
            </a:pPr>
            <a:r>
              <a:rPr lang="en-US" sz="2310" spc="226">
                <a:solidFill>
                  <a:srgbClr val="231F20"/>
                </a:solidFill>
                <a:latin typeface="DM Sans"/>
                <a:ea typeface="DM Sans"/>
                <a:cs typeface="DM Sans"/>
                <a:sym typeface="DM Sans"/>
              </a:rPr>
              <a:t>Se desea una matriz R tal que los ejes de { B } con respecto a { A } cumplan lo siguiente. </a:t>
            </a:r>
          </a:p>
          <a:p>
            <a:pPr algn="just">
              <a:lnSpc>
                <a:spcPts val="3188"/>
              </a:lnSpc>
            </a:pPr>
          </a:p>
          <a:p>
            <a:pPr algn="just">
              <a:lnSpc>
                <a:spcPts val="3188"/>
              </a:lnSpc>
            </a:pPr>
          </a:p>
          <a:p>
            <a:pPr algn="just">
              <a:lnSpc>
                <a:spcPts val="3188"/>
              </a:lnSpc>
            </a:pPr>
          </a:p>
          <a:p>
            <a:pPr algn="just">
              <a:lnSpc>
                <a:spcPts val="3188"/>
              </a:lnSpc>
            </a:pPr>
            <a:r>
              <a:rPr lang="en-US" sz="2310" spc="226">
                <a:solidFill>
                  <a:srgbClr val="231F20"/>
                </a:solidFill>
                <a:latin typeface="DM Sans"/>
                <a:ea typeface="DM Sans"/>
                <a:cs typeface="DM Sans"/>
                <a:sym typeface="DM Sans"/>
              </a:rPr>
              <a:t>Por ejemplo, el x sub B representado en el sistema B al ser multiplicado por la Matriz R me dé como resultado el x sub A representado en el sistema A y así con los demás ejes:</a:t>
            </a:r>
          </a:p>
          <a:p>
            <a:pPr algn="just" marL="0" indent="0" lvl="0">
              <a:lnSpc>
                <a:spcPts val="3188"/>
              </a:lnSpc>
              <a:spcBef>
                <a:spcPct val="0"/>
              </a:spcBef>
            </a:pPr>
          </a:p>
        </p:txBody>
      </p:sp>
      <p:sp>
        <p:nvSpPr>
          <p:cNvPr name="Freeform 7" id="7"/>
          <p:cNvSpPr/>
          <p:nvPr/>
        </p:nvSpPr>
        <p:spPr>
          <a:xfrm flipH="false" flipV="false" rot="0">
            <a:off x="4693037" y="2073092"/>
            <a:ext cx="3009920" cy="908655"/>
          </a:xfrm>
          <a:custGeom>
            <a:avLst/>
            <a:gdLst/>
            <a:ahLst/>
            <a:cxnLst/>
            <a:rect r="r" b="b" t="t" l="l"/>
            <a:pathLst>
              <a:path h="908655" w="3009920">
                <a:moveTo>
                  <a:pt x="0" y="0"/>
                </a:moveTo>
                <a:lnTo>
                  <a:pt x="3009920" y="0"/>
                </a:lnTo>
                <a:lnTo>
                  <a:pt x="3009920" y="908655"/>
                </a:lnTo>
                <a:lnTo>
                  <a:pt x="0" y="908655"/>
                </a:lnTo>
                <a:lnTo>
                  <a:pt x="0" y="0"/>
                </a:lnTo>
                <a:close/>
              </a:path>
            </a:pathLst>
          </a:custGeom>
          <a:blipFill>
            <a:blip r:embed="rId7"/>
            <a:stretch>
              <a:fillRect l="0" t="0" r="0" b="0"/>
            </a:stretch>
          </a:blipFill>
        </p:spPr>
      </p:sp>
      <p:sp>
        <p:nvSpPr>
          <p:cNvPr name="Freeform 8" id="8"/>
          <p:cNvSpPr/>
          <p:nvPr/>
        </p:nvSpPr>
        <p:spPr>
          <a:xfrm flipH="false" flipV="false" rot="0">
            <a:off x="2525580" y="4697992"/>
            <a:ext cx="9079345" cy="974485"/>
          </a:xfrm>
          <a:custGeom>
            <a:avLst/>
            <a:gdLst/>
            <a:ahLst/>
            <a:cxnLst/>
            <a:rect r="r" b="b" t="t" l="l"/>
            <a:pathLst>
              <a:path h="974485" w="9079345">
                <a:moveTo>
                  <a:pt x="0" y="0"/>
                </a:moveTo>
                <a:lnTo>
                  <a:pt x="9079345" y="0"/>
                </a:lnTo>
                <a:lnTo>
                  <a:pt x="9079345" y="974485"/>
                </a:lnTo>
                <a:lnTo>
                  <a:pt x="0" y="974485"/>
                </a:lnTo>
                <a:lnTo>
                  <a:pt x="0" y="0"/>
                </a:lnTo>
                <a:close/>
              </a:path>
            </a:pathLst>
          </a:custGeom>
          <a:blipFill>
            <a:blip r:embed="rId8"/>
            <a:stretch>
              <a:fillRect l="0" t="0" r="0" b="0"/>
            </a:stretch>
          </a:blipFill>
        </p:spPr>
      </p:sp>
      <p:sp>
        <p:nvSpPr>
          <p:cNvPr name="Freeform 9" id="9"/>
          <p:cNvSpPr/>
          <p:nvPr/>
        </p:nvSpPr>
        <p:spPr>
          <a:xfrm flipH="false" flipV="false" rot="0">
            <a:off x="5855245" y="7312647"/>
            <a:ext cx="4353540" cy="2368135"/>
          </a:xfrm>
          <a:custGeom>
            <a:avLst/>
            <a:gdLst/>
            <a:ahLst/>
            <a:cxnLst/>
            <a:rect r="r" b="b" t="t" l="l"/>
            <a:pathLst>
              <a:path h="2368135" w="4353540">
                <a:moveTo>
                  <a:pt x="0" y="0"/>
                </a:moveTo>
                <a:lnTo>
                  <a:pt x="4353540" y="0"/>
                </a:lnTo>
                <a:lnTo>
                  <a:pt x="4353540" y="2368135"/>
                </a:lnTo>
                <a:lnTo>
                  <a:pt x="0" y="2368135"/>
                </a:lnTo>
                <a:lnTo>
                  <a:pt x="0" y="0"/>
                </a:lnTo>
                <a:close/>
              </a:path>
            </a:pathLst>
          </a:custGeom>
          <a:blipFill>
            <a:blip r:embed="rId9"/>
            <a:stretch>
              <a:fillRect l="0" t="0" r="0" b="0"/>
            </a:stretch>
          </a:blipFill>
        </p:spPr>
      </p:sp>
      <p:sp>
        <p:nvSpPr>
          <p:cNvPr name="TextBox 10" id="10"/>
          <p:cNvSpPr txBox="true"/>
          <p:nvPr/>
        </p:nvSpPr>
        <p:spPr>
          <a:xfrm rot="0">
            <a:off x="2525580" y="6592601"/>
            <a:ext cx="11623567" cy="3853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ea typeface="DM Sans"/>
                <a:cs typeface="DM Sans"/>
                <a:sym typeface="DM Sans"/>
              </a:rPr>
              <a:t>La matriz R es</a:t>
            </a:r>
          </a:p>
        </p:txBody>
      </p:sp>
      <p:sp>
        <p:nvSpPr>
          <p:cNvPr name="TextBox 11" id="11"/>
          <p:cNvSpPr txBox="true"/>
          <p:nvPr/>
        </p:nvSpPr>
        <p:spPr>
          <a:xfrm rot="0">
            <a:off x="3110549" y="9642682"/>
            <a:ext cx="11623567" cy="7853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Se le conoce como matriz de rotación genérica </a:t>
            </a:r>
          </a:p>
          <a:p>
            <a:pPr algn="just" marL="0" indent="0" lvl="0">
              <a:lnSpc>
                <a:spcPts val="318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55245" y="7312647"/>
            <a:ext cx="4353540" cy="2368135"/>
          </a:xfrm>
          <a:custGeom>
            <a:avLst/>
            <a:gdLst/>
            <a:ahLst/>
            <a:cxnLst/>
            <a:rect r="r" b="b" t="t" l="l"/>
            <a:pathLst>
              <a:path h="2368135" w="4353540">
                <a:moveTo>
                  <a:pt x="0" y="0"/>
                </a:moveTo>
                <a:lnTo>
                  <a:pt x="4353540" y="0"/>
                </a:lnTo>
                <a:lnTo>
                  <a:pt x="4353540" y="2368135"/>
                </a:lnTo>
                <a:lnTo>
                  <a:pt x="0" y="2368135"/>
                </a:lnTo>
                <a:lnTo>
                  <a:pt x="0" y="0"/>
                </a:lnTo>
                <a:close/>
              </a:path>
            </a:pathLst>
          </a:custGeom>
          <a:blipFill>
            <a:blip r:embed="rId7"/>
            <a:stretch>
              <a:fillRect l="0" t="0" r="0" b="0"/>
            </a:stretch>
          </a:blipFill>
        </p:spPr>
      </p:sp>
      <p:sp>
        <p:nvSpPr>
          <p:cNvPr name="Freeform 7" id="7"/>
          <p:cNvSpPr/>
          <p:nvPr/>
        </p:nvSpPr>
        <p:spPr>
          <a:xfrm flipH="false" flipV="false" rot="0">
            <a:off x="2223155" y="1483317"/>
            <a:ext cx="9883160" cy="3744792"/>
          </a:xfrm>
          <a:custGeom>
            <a:avLst/>
            <a:gdLst/>
            <a:ahLst/>
            <a:cxnLst/>
            <a:rect r="r" b="b" t="t" l="l"/>
            <a:pathLst>
              <a:path h="3744792" w="9883160">
                <a:moveTo>
                  <a:pt x="0" y="0"/>
                </a:moveTo>
                <a:lnTo>
                  <a:pt x="9883160" y="0"/>
                </a:lnTo>
                <a:lnTo>
                  <a:pt x="9883160" y="3744792"/>
                </a:lnTo>
                <a:lnTo>
                  <a:pt x="0" y="3744792"/>
                </a:lnTo>
                <a:lnTo>
                  <a:pt x="0" y="0"/>
                </a:lnTo>
                <a:close/>
              </a:path>
            </a:pathLst>
          </a:custGeom>
          <a:blipFill>
            <a:blip r:embed="rId8"/>
            <a:stretch>
              <a:fillRect l="-52" t="-2964" r="-98" b="0"/>
            </a:stretch>
          </a:blipFill>
        </p:spPr>
      </p:sp>
      <p:sp>
        <p:nvSpPr>
          <p:cNvPr name="TextBox 8" id="8"/>
          <p:cNvSpPr txBox="true"/>
          <p:nvPr/>
        </p:nvSpPr>
        <p:spPr>
          <a:xfrm rot="0">
            <a:off x="1035151" y="712208"/>
            <a:ext cx="11623567" cy="385334"/>
          </a:xfrm>
          <a:prstGeom prst="rect">
            <a:avLst/>
          </a:prstGeom>
        </p:spPr>
        <p:txBody>
          <a:bodyPr anchor="t" rtlCol="false" tIns="0" lIns="0" bIns="0" rIns="0">
            <a:spAutoFit/>
          </a:bodyPr>
          <a:lstStyle/>
          <a:p>
            <a:pPr algn="just" marL="0" indent="0" lvl="0">
              <a:lnSpc>
                <a:spcPts val="3188"/>
              </a:lnSpc>
              <a:spcBef>
                <a:spcPct val="0"/>
              </a:spcBef>
            </a:pPr>
            <a:r>
              <a:rPr lang="en-US" sz="2310" spc="226">
                <a:solidFill>
                  <a:srgbClr val="231F20"/>
                </a:solidFill>
                <a:latin typeface="DM Sans"/>
                <a:ea typeface="DM Sans"/>
                <a:cs typeface="DM Sans"/>
                <a:sym typeface="DM Sans"/>
              </a:rPr>
              <a:t>‘Matriz de rotación del sistema { B } con respecto al sistema { A }</a:t>
            </a:r>
          </a:p>
        </p:txBody>
      </p:sp>
      <p:sp>
        <p:nvSpPr>
          <p:cNvPr name="TextBox 9" id="9"/>
          <p:cNvSpPr txBox="true"/>
          <p:nvPr/>
        </p:nvSpPr>
        <p:spPr>
          <a:xfrm rot="0">
            <a:off x="1587553" y="6058661"/>
            <a:ext cx="11623567" cy="11854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Por lo tanto, haciendo proyecciones del sistema B con respecto a A sería la siguiente:</a:t>
            </a:r>
          </a:p>
          <a:p>
            <a:pPr algn="just" marL="0" indent="0" lvl="0">
              <a:lnSpc>
                <a:spcPts val="3188"/>
              </a:lnSpc>
              <a:spcBef>
                <a:spcPct val="0"/>
              </a:spcBef>
            </a:pPr>
          </a:p>
        </p:txBody>
      </p:sp>
      <p:sp>
        <p:nvSpPr>
          <p:cNvPr name="TextBox 10" id="10"/>
          <p:cNvSpPr txBox="true"/>
          <p:nvPr/>
        </p:nvSpPr>
        <p:spPr>
          <a:xfrm rot="0">
            <a:off x="3110549" y="9642682"/>
            <a:ext cx="11623567" cy="78538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Se le conoce como matriz de rotación genérica </a:t>
            </a:r>
          </a:p>
          <a:p>
            <a:pPr algn="just" marL="0" indent="0" lvl="0">
              <a:lnSpc>
                <a:spcPts val="318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247624" y="1897642"/>
            <a:ext cx="5796279" cy="5589269"/>
          </a:xfrm>
          <a:custGeom>
            <a:avLst/>
            <a:gdLst/>
            <a:ahLst/>
            <a:cxnLst/>
            <a:rect r="r" b="b" t="t" l="l"/>
            <a:pathLst>
              <a:path h="5589269" w="5796279">
                <a:moveTo>
                  <a:pt x="0" y="0"/>
                </a:moveTo>
                <a:lnTo>
                  <a:pt x="5796279" y="0"/>
                </a:lnTo>
                <a:lnTo>
                  <a:pt x="5796279" y="5589269"/>
                </a:lnTo>
                <a:lnTo>
                  <a:pt x="0" y="5589269"/>
                </a:lnTo>
                <a:lnTo>
                  <a:pt x="0" y="0"/>
                </a:lnTo>
                <a:close/>
              </a:path>
            </a:pathLst>
          </a:custGeom>
          <a:blipFill>
            <a:blip r:embed="rId7"/>
            <a:stretch>
              <a:fillRect l="0" t="0" r="0" b="0"/>
            </a:stretch>
          </a:blipFill>
        </p:spPr>
      </p:sp>
      <p:sp>
        <p:nvSpPr>
          <p:cNvPr name="Freeform 7" id="7"/>
          <p:cNvSpPr/>
          <p:nvPr/>
        </p:nvSpPr>
        <p:spPr>
          <a:xfrm flipH="false" flipV="false" rot="0">
            <a:off x="5247624" y="7582480"/>
            <a:ext cx="5678622" cy="2098302"/>
          </a:xfrm>
          <a:custGeom>
            <a:avLst/>
            <a:gdLst/>
            <a:ahLst/>
            <a:cxnLst/>
            <a:rect r="r" b="b" t="t" l="l"/>
            <a:pathLst>
              <a:path h="2098302" w="5678622">
                <a:moveTo>
                  <a:pt x="0" y="0"/>
                </a:moveTo>
                <a:lnTo>
                  <a:pt x="5678622" y="0"/>
                </a:lnTo>
                <a:lnTo>
                  <a:pt x="5678622" y="2098302"/>
                </a:lnTo>
                <a:lnTo>
                  <a:pt x="0" y="2098302"/>
                </a:lnTo>
                <a:lnTo>
                  <a:pt x="0" y="0"/>
                </a:lnTo>
                <a:close/>
              </a:path>
            </a:pathLst>
          </a:custGeom>
          <a:blipFill>
            <a:blip r:embed="rId8"/>
            <a:stretch>
              <a:fillRect l="0" t="0" r="0" b="0"/>
            </a:stretch>
          </a:blipFill>
        </p:spPr>
      </p:sp>
      <p:sp>
        <p:nvSpPr>
          <p:cNvPr name="TextBox 8" id="8"/>
          <p:cNvSpPr txBox="true"/>
          <p:nvPr/>
        </p:nvSpPr>
        <p:spPr>
          <a:xfrm rot="0">
            <a:off x="1035151" y="712208"/>
            <a:ext cx="11623567" cy="11854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Por lo tanto, haciendo proyecciones del sistema B con respecto a A sería la siguiente:</a:t>
            </a:r>
          </a:p>
          <a:p>
            <a:pPr algn="just" marL="0" indent="0" lvl="0">
              <a:lnSpc>
                <a:spcPts val="3188"/>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241877" y="2981747"/>
            <a:ext cx="5804246" cy="5734455"/>
          </a:xfrm>
          <a:custGeom>
            <a:avLst/>
            <a:gdLst/>
            <a:ahLst/>
            <a:cxnLst/>
            <a:rect r="r" b="b" t="t" l="l"/>
            <a:pathLst>
              <a:path h="5734455" w="5804246">
                <a:moveTo>
                  <a:pt x="0" y="0"/>
                </a:moveTo>
                <a:lnTo>
                  <a:pt x="5804246" y="0"/>
                </a:lnTo>
                <a:lnTo>
                  <a:pt x="5804246" y="5734455"/>
                </a:lnTo>
                <a:lnTo>
                  <a:pt x="0" y="5734455"/>
                </a:lnTo>
                <a:lnTo>
                  <a:pt x="0" y="0"/>
                </a:lnTo>
                <a:close/>
              </a:path>
            </a:pathLst>
          </a:custGeom>
          <a:blipFill>
            <a:blip r:embed="rId7"/>
            <a:stretch>
              <a:fillRect l="0" t="0" r="0" b="0"/>
            </a:stretch>
          </a:blipFill>
        </p:spPr>
      </p:sp>
      <p:sp>
        <p:nvSpPr>
          <p:cNvPr name="TextBox 7" id="7"/>
          <p:cNvSpPr txBox="true"/>
          <p:nvPr/>
        </p:nvSpPr>
        <p:spPr>
          <a:xfrm rot="0">
            <a:off x="482748" y="416933"/>
            <a:ext cx="11623567" cy="1185434"/>
          </a:xfrm>
          <a:prstGeom prst="rect">
            <a:avLst/>
          </a:prstGeom>
        </p:spPr>
        <p:txBody>
          <a:bodyPr anchor="t" rtlCol="false" tIns="0" lIns="0" bIns="0" rIns="0">
            <a:spAutoFit/>
          </a:bodyPr>
          <a:lstStyle/>
          <a:p>
            <a:pPr algn="just">
              <a:lnSpc>
                <a:spcPts val="3188"/>
              </a:lnSpc>
            </a:pPr>
            <a:r>
              <a:rPr lang="en-US" sz="2310" spc="226">
                <a:solidFill>
                  <a:srgbClr val="231F20"/>
                </a:solidFill>
                <a:latin typeface="DM Sans"/>
                <a:ea typeface="DM Sans"/>
                <a:cs typeface="DM Sans"/>
                <a:sym typeface="DM Sans"/>
              </a:rPr>
              <a:t>Así mismo hacemos la proyección de un nuevo sistema C con respecto al eje ya rotado B para calcular nuestro vector de rotación en Roll.</a:t>
            </a:r>
          </a:p>
          <a:p>
            <a:pPr algn="just" marL="0" indent="0" lvl="0">
              <a:lnSpc>
                <a:spcPts val="3188"/>
              </a:lnSpc>
              <a:spcBef>
                <a:spcPct val="0"/>
              </a:spcBef>
            </a:pPr>
          </a:p>
        </p:txBody>
      </p:sp>
      <p:sp>
        <p:nvSpPr>
          <p:cNvPr name="TextBox 8" id="8"/>
          <p:cNvSpPr txBox="true"/>
          <p:nvPr/>
        </p:nvSpPr>
        <p:spPr>
          <a:xfrm rot="0">
            <a:off x="3367511" y="148806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ROTACION EN ROLL</a:t>
            </a:r>
          </a:p>
        </p:txBody>
      </p:sp>
      <p:sp>
        <p:nvSpPr>
          <p:cNvPr name="Freeform 9" id="9"/>
          <p:cNvSpPr/>
          <p:nvPr/>
        </p:nvSpPr>
        <p:spPr>
          <a:xfrm flipH="false" flipV="false" rot="0">
            <a:off x="6394277" y="3134147"/>
            <a:ext cx="5804246" cy="5734455"/>
          </a:xfrm>
          <a:custGeom>
            <a:avLst/>
            <a:gdLst/>
            <a:ahLst/>
            <a:cxnLst/>
            <a:rect r="r" b="b" t="t" l="l"/>
            <a:pathLst>
              <a:path h="5734455" w="5804246">
                <a:moveTo>
                  <a:pt x="0" y="0"/>
                </a:moveTo>
                <a:lnTo>
                  <a:pt x="5804246" y="0"/>
                </a:lnTo>
                <a:lnTo>
                  <a:pt x="5804246" y="5734455"/>
                </a:lnTo>
                <a:lnTo>
                  <a:pt x="0" y="5734455"/>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DAGOHSFlFM8</dc:identifier>
  <dcterms:modified xsi:type="dcterms:W3CDTF">2011-08-01T06:04:30Z</dcterms:modified>
  <cp:revision>1</cp:revision>
  <dc:title>PROYECTO</dc:title>
</cp:coreProperties>
</file>