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7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D5FC680-D207-4957-9603-5040BD6CFE2D}"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C63D7A-52ED-4F81-97C8-DBE0E5F22491}" type="slidenum">
              <a:rPr lang="en-IN" smtClean="0"/>
              <a:t>‹#›</a:t>
            </a:fld>
            <a:endParaRPr lang="en-IN"/>
          </a:p>
        </p:txBody>
      </p:sp>
    </p:spTree>
    <p:extLst>
      <p:ext uri="{BB962C8B-B14F-4D97-AF65-F5344CB8AC3E}">
        <p14:creationId xmlns:p14="http://schemas.microsoft.com/office/powerpoint/2010/main" val="45757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5FC680-D207-4957-9603-5040BD6CFE2D}"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C63D7A-52ED-4F81-97C8-DBE0E5F22491}" type="slidenum">
              <a:rPr lang="en-IN" smtClean="0"/>
              <a:t>‹#›</a:t>
            </a:fld>
            <a:endParaRPr lang="en-IN"/>
          </a:p>
        </p:txBody>
      </p:sp>
    </p:spTree>
    <p:extLst>
      <p:ext uri="{BB962C8B-B14F-4D97-AF65-F5344CB8AC3E}">
        <p14:creationId xmlns:p14="http://schemas.microsoft.com/office/powerpoint/2010/main" val="3043698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5FC680-D207-4957-9603-5040BD6CFE2D}"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C63D7A-52ED-4F81-97C8-DBE0E5F22491}" type="slidenum">
              <a:rPr lang="en-IN" smtClean="0"/>
              <a:t>‹#›</a:t>
            </a:fld>
            <a:endParaRPr lang="en-IN"/>
          </a:p>
        </p:txBody>
      </p:sp>
    </p:spTree>
    <p:extLst>
      <p:ext uri="{BB962C8B-B14F-4D97-AF65-F5344CB8AC3E}">
        <p14:creationId xmlns:p14="http://schemas.microsoft.com/office/powerpoint/2010/main" val="3391259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5FC680-D207-4957-9603-5040BD6CFE2D}"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C63D7A-52ED-4F81-97C8-DBE0E5F22491}" type="slidenum">
              <a:rPr lang="en-IN" smtClean="0"/>
              <a:t>‹#›</a:t>
            </a:fld>
            <a:endParaRPr lang="en-IN"/>
          </a:p>
        </p:txBody>
      </p:sp>
    </p:spTree>
    <p:extLst>
      <p:ext uri="{BB962C8B-B14F-4D97-AF65-F5344CB8AC3E}">
        <p14:creationId xmlns:p14="http://schemas.microsoft.com/office/powerpoint/2010/main" val="2263226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5FC680-D207-4957-9603-5040BD6CFE2D}"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C63D7A-52ED-4F81-97C8-DBE0E5F22491}" type="slidenum">
              <a:rPr lang="en-IN" smtClean="0"/>
              <a:t>‹#›</a:t>
            </a:fld>
            <a:endParaRPr lang="en-IN"/>
          </a:p>
        </p:txBody>
      </p:sp>
    </p:spTree>
    <p:extLst>
      <p:ext uri="{BB962C8B-B14F-4D97-AF65-F5344CB8AC3E}">
        <p14:creationId xmlns:p14="http://schemas.microsoft.com/office/powerpoint/2010/main" val="695704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D5FC680-D207-4957-9603-5040BD6CFE2D}" type="datetimeFigureOut">
              <a:rPr lang="en-IN" smtClean="0"/>
              <a:t>26-02-2020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C63D7A-52ED-4F81-97C8-DBE0E5F22491}" type="slidenum">
              <a:rPr lang="en-IN" smtClean="0"/>
              <a:t>‹#›</a:t>
            </a:fld>
            <a:endParaRPr lang="en-IN"/>
          </a:p>
        </p:txBody>
      </p:sp>
    </p:spTree>
    <p:extLst>
      <p:ext uri="{BB962C8B-B14F-4D97-AF65-F5344CB8AC3E}">
        <p14:creationId xmlns:p14="http://schemas.microsoft.com/office/powerpoint/2010/main" val="65171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D5FC680-D207-4957-9603-5040BD6CFE2D}" type="datetimeFigureOut">
              <a:rPr lang="en-IN" smtClean="0"/>
              <a:t>26-02-2020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C63D7A-52ED-4F81-97C8-DBE0E5F22491}" type="slidenum">
              <a:rPr lang="en-IN" smtClean="0"/>
              <a:t>‹#›</a:t>
            </a:fld>
            <a:endParaRPr lang="en-IN"/>
          </a:p>
        </p:txBody>
      </p:sp>
    </p:spTree>
    <p:extLst>
      <p:ext uri="{BB962C8B-B14F-4D97-AF65-F5344CB8AC3E}">
        <p14:creationId xmlns:p14="http://schemas.microsoft.com/office/powerpoint/2010/main" val="3992201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D5FC680-D207-4957-9603-5040BD6CFE2D}" type="datetimeFigureOut">
              <a:rPr lang="en-IN" smtClean="0"/>
              <a:t>26-02-2020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C63D7A-52ED-4F81-97C8-DBE0E5F22491}" type="slidenum">
              <a:rPr lang="en-IN" smtClean="0"/>
              <a:t>‹#›</a:t>
            </a:fld>
            <a:endParaRPr lang="en-IN"/>
          </a:p>
        </p:txBody>
      </p:sp>
    </p:spTree>
    <p:extLst>
      <p:ext uri="{BB962C8B-B14F-4D97-AF65-F5344CB8AC3E}">
        <p14:creationId xmlns:p14="http://schemas.microsoft.com/office/powerpoint/2010/main" val="900455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5FC680-D207-4957-9603-5040BD6CFE2D}" type="datetimeFigureOut">
              <a:rPr lang="en-IN" smtClean="0"/>
              <a:t>26-02-2020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C63D7A-52ED-4F81-97C8-DBE0E5F22491}" type="slidenum">
              <a:rPr lang="en-IN" smtClean="0"/>
              <a:t>‹#›</a:t>
            </a:fld>
            <a:endParaRPr lang="en-IN"/>
          </a:p>
        </p:txBody>
      </p:sp>
    </p:spTree>
    <p:extLst>
      <p:ext uri="{BB962C8B-B14F-4D97-AF65-F5344CB8AC3E}">
        <p14:creationId xmlns:p14="http://schemas.microsoft.com/office/powerpoint/2010/main" val="240692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5FC680-D207-4957-9603-5040BD6CFE2D}" type="datetimeFigureOut">
              <a:rPr lang="en-IN" smtClean="0"/>
              <a:t>26-02-2020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C63D7A-52ED-4F81-97C8-DBE0E5F22491}" type="slidenum">
              <a:rPr lang="en-IN" smtClean="0"/>
              <a:t>‹#›</a:t>
            </a:fld>
            <a:endParaRPr lang="en-IN"/>
          </a:p>
        </p:txBody>
      </p:sp>
    </p:spTree>
    <p:extLst>
      <p:ext uri="{BB962C8B-B14F-4D97-AF65-F5344CB8AC3E}">
        <p14:creationId xmlns:p14="http://schemas.microsoft.com/office/powerpoint/2010/main" val="124043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5FC680-D207-4957-9603-5040BD6CFE2D}" type="datetimeFigureOut">
              <a:rPr lang="en-IN" smtClean="0"/>
              <a:t>26-02-2020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C63D7A-52ED-4F81-97C8-DBE0E5F22491}" type="slidenum">
              <a:rPr lang="en-IN" smtClean="0"/>
              <a:t>‹#›</a:t>
            </a:fld>
            <a:endParaRPr lang="en-IN"/>
          </a:p>
        </p:txBody>
      </p:sp>
    </p:spTree>
    <p:extLst>
      <p:ext uri="{BB962C8B-B14F-4D97-AF65-F5344CB8AC3E}">
        <p14:creationId xmlns:p14="http://schemas.microsoft.com/office/powerpoint/2010/main" val="153657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5FC680-D207-4957-9603-5040BD6CFE2D}" type="datetimeFigureOut">
              <a:rPr lang="en-IN" smtClean="0"/>
              <a:t>26-02-2020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63D7A-52ED-4F81-97C8-DBE0E5F22491}" type="slidenum">
              <a:rPr lang="en-IN" smtClean="0"/>
              <a:t>‹#›</a:t>
            </a:fld>
            <a:endParaRPr lang="en-IN"/>
          </a:p>
        </p:txBody>
      </p:sp>
    </p:spTree>
    <p:extLst>
      <p:ext uri="{BB962C8B-B14F-4D97-AF65-F5344CB8AC3E}">
        <p14:creationId xmlns:p14="http://schemas.microsoft.com/office/powerpoint/2010/main" val="4021113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901" y="310994"/>
            <a:ext cx="11213205" cy="564769"/>
          </a:xfrm>
        </p:spPr>
        <p:txBody>
          <a:bodyPr>
            <a:noAutofit/>
          </a:bodyPr>
          <a:lstStyle/>
          <a:p>
            <a:pPr algn="l"/>
            <a:r>
              <a:rPr lang="en-IN" sz="3600" b="1" dirty="0"/>
              <a:t>The Battle of </a:t>
            </a:r>
            <a:r>
              <a:rPr lang="en-IN" sz="3600" b="1" dirty="0" err="1" smtClean="0"/>
              <a:t>Neighborhoods</a:t>
            </a:r>
            <a:endParaRPr lang="en-IN" sz="3600"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364902" y="1236372"/>
            <a:ext cx="11213204" cy="47602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b="1" dirty="0"/>
              <a:t>Introduction</a:t>
            </a:r>
            <a:endParaRPr lang="en-IN" dirty="0"/>
          </a:p>
          <a:p>
            <a:pPr algn="l"/>
            <a:r>
              <a:rPr lang="en-IN" dirty="0"/>
              <a:t>Suppose you have never been to the US and you need to have just pizza while you are there. So you need to go to a spot with a high thickness of Pizza puts around you. The issue we plan to settle is to break down the Pizza stores' areas in the significant US urban communities and locate the best spot for our vacationer with the goal that he can have a decent </a:t>
            </a:r>
            <a:r>
              <a:rPr lang="en-IN" dirty="0" err="1"/>
              <a:t>pizz-ourism</a:t>
            </a:r>
            <a:r>
              <a:rPr lang="en-IN" dirty="0"/>
              <a:t>. Our primary objective are vacationers with a sample of western-style pizza.</a:t>
            </a:r>
          </a:p>
          <a:p>
            <a:pPr algn="l"/>
            <a:r>
              <a:rPr lang="en-IN" b="1" dirty="0"/>
              <a:t>Data section</a:t>
            </a:r>
            <a:endParaRPr lang="en-IN" dirty="0"/>
          </a:p>
          <a:p>
            <a:pPr algn="l"/>
            <a:r>
              <a:rPr lang="en-IN" dirty="0"/>
              <a:t>I will use the </a:t>
            </a:r>
            <a:r>
              <a:rPr lang="en-IN" dirty="0" err="1"/>
              <a:t>FourSquare</a:t>
            </a:r>
            <a:r>
              <a:rPr lang="en-IN" dirty="0"/>
              <a:t> API to collect data about locations of Pizza stores in 5 major US cities which are: New </a:t>
            </a:r>
            <a:r>
              <a:rPr lang="en-IN" dirty="0" err="1"/>
              <a:t>York,NY</a:t>
            </a:r>
            <a:r>
              <a:rPr lang="en-IN" dirty="0"/>
              <a:t>, San Francisco, CA, Jersey City, NJ, Boston, MA and </a:t>
            </a:r>
            <a:r>
              <a:rPr lang="en-IN" dirty="0" err="1"/>
              <a:t>Chicago,IL</a:t>
            </a:r>
            <a:r>
              <a:rPr lang="en-IN" dirty="0"/>
              <a:t>. These are one of the most populated US cities and I am hopeful that they will contain the best Pizza places in the US.</a:t>
            </a:r>
          </a:p>
          <a:p>
            <a:pPr algn="l"/>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7431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901" y="310994"/>
            <a:ext cx="11213205" cy="564769"/>
          </a:xfrm>
        </p:spPr>
        <p:txBody>
          <a:bodyPr>
            <a:noAutofit/>
          </a:bodyPr>
          <a:lstStyle/>
          <a:p>
            <a:pPr algn="l"/>
            <a:r>
              <a:rPr lang="en-IN" sz="3600" b="1" dirty="0"/>
              <a:t>Methodology</a:t>
            </a:r>
            <a:endParaRPr lang="en-IN" sz="3600" dirty="0"/>
          </a:p>
        </p:txBody>
      </p:sp>
      <p:sp>
        <p:nvSpPr>
          <p:cNvPr id="4" name="Content Placeholder 2"/>
          <p:cNvSpPr txBox="1">
            <a:spLocks/>
          </p:cNvSpPr>
          <p:nvPr/>
        </p:nvSpPr>
        <p:spPr>
          <a:xfrm>
            <a:off x="364902" y="1236372"/>
            <a:ext cx="11213204" cy="476028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a:t>My main target here is to asses which city would have the highest Pizza store density. I used the Four Square API through the venues channel. I used the near query to get venues in the cities. Also, I use the </a:t>
            </a:r>
            <a:r>
              <a:rPr lang="en-IN" dirty="0" err="1"/>
              <a:t>CategoryID</a:t>
            </a:r>
            <a:r>
              <a:rPr lang="en-IN" dirty="0"/>
              <a:t> to set it to show only Pizza Places. An Example of my requests:</a:t>
            </a:r>
          </a:p>
          <a:p>
            <a:pPr algn="l"/>
            <a:r>
              <a:rPr lang="en-IN" dirty="0"/>
              <a:t>https://api.foursquare.com/v2/venues/explore?&amp;client_id=&amp;client_secret=&amp;v=20180605&amp;New York, </a:t>
            </a:r>
            <a:r>
              <a:rPr lang="en-IN" dirty="0" err="1"/>
              <a:t>NY&amp;limit</a:t>
            </a:r>
            <a:r>
              <a:rPr lang="en-IN" dirty="0"/>
              <a:t>=100&amp;categoryId=4bf58dd8d48988d1ca941735</a:t>
            </a:r>
          </a:p>
          <a:p>
            <a:pPr algn="l"/>
            <a:r>
              <a:rPr lang="en-IN" dirty="0"/>
              <a:t>That 4bf58dd8d48988d1ca941735 is the Id of the Pizza Place Category. Also, Foursquare limits us to maximum of 100 venues per query.</a:t>
            </a:r>
          </a:p>
          <a:p>
            <a:pPr algn="l"/>
            <a:r>
              <a:rPr lang="en-IN" dirty="0"/>
              <a:t>Moreover, I repeated this request for the 5 studied cities and got their top 100 venues. I saved the name and coordinate data only from the result and plotted them on the map for visual inspection.</a:t>
            </a:r>
          </a:p>
          <a:p>
            <a:pPr algn="l"/>
            <a:r>
              <a:rPr lang="en-IN" dirty="0"/>
              <a:t>Next, to get an indicator of the density of Pizza Places, I calculated a </a:t>
            </a:r>
            <a:r>
              <a:rPr lang="en-IN" dirty="0" err="1"/>
              <a:t>center</a:t>
            </a:r>
            <a:r>
              <a:rPr lang="en-IN" dirty="0"/>
              <a:t> coordinate of the venues to get the mean longitude and latitude values. Then I calculated the mean of the Euclidean distance from each venue to the mean coordinates. That was my indicator; mean distance to the mean coordinate.</a:t>
            </a:r>
          </a:p>
          <a:p>
            <a:pPr algn="l"/>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410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901" y="310994"/>
            <a:ext cx="11213205" cy="564769"/>
          </a:xfrm>
        </p:spPr>
        <p:txBody>
          <a:bodyPr>
            <a:noAutofit/>
          </a:bodyPr>
          <a:lstStyle/>
          <a:p>
            <a:pPr algn="l"/>
            <a:r>
              <a:rPr lang="en-IN" sz="3600" dirty="0" smtClean="0"/>
              <a:t>New York</a:t>
            </a:r>
            <a:endParaRPr lang="en-IN" sz="3600" dirty="0"/>
          </a:p>
        </p:txBody>
      </p:sp>
      <p:sp>
        <p:nvSpPr>
          <p:cNvPr id="4" name="Content Placeholder 2"/>
          <p:cNvSpPr txBox="1">
            <a:spLocks/>
          </p:cNvSpPr>
          <p:nvPr/>
        </p:nvSpPr>
        <p:spPr>
          <a:xfrm>
            <a:off x="364902" y="1236373"/>
            <a:ext cx="11213204" cy="523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a:t>MDMC: 0.021556</a:t>
            </a:r>
          </a:p>
        </p:txBody>
      </p:sp>
      <p:pic>
        <p:nvPicPr>
          <p:cNvPr id="5" name="Picture 4"/>
          <p:cNvPicPr>
            <a:picLocks noChangeAspect="1"/>
          </p:cNvPicPr>
          <p:nvPr/>
        </p:nvPicPr>
        <p:blipFill>
          <a:blip r:embed="rId2"/>
          <a:stretch>
            <a:fillRect/>
          </a:stretch>
        </p:blipFill>
        <p:spPr>
          <a:xfrm>
            <a:off x="1667921" y="1760220"/>
            <a:ext cx="8001859" cy="4803933"/>
          </a:xfrm>
          <a:prstGeom prst="rect">
            <a:avLst/>
          </a:prstGeom>
        </p:spPr>
      </p:pic>
    </p:spTree>
    <p:extLst>
      <p:ext uri="{BB962C8B-B14F-4D97-AF65-F5344CB8AC3E}">
        <p14:creationId xmlns:p14="http://schemas.microsoft.com/office/powerpoint/2010/main" val="3790105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901" y="310994"/>
            <a:ext cx="11213205" cy="564769"/>
          </a:xfrm>
        </p:spPr>
        <p:txBody>
          <a:bodyPr>
            <a:noAutofit/>
          </a:bodyPr>
          <a:lstStyle/>
          <a:p>
            <a:pPr algn="l"/>
            <a:r>
              <a:rPr lang="en-IN" sz="3600" dirty="0" smtClean="0"/>
              <a:t>Chicago</a:t>
            </a:r>
            <a:endParaRPr lang="en-IN" sz="3600" dirty="0"/>
          </a:p>
        </p:txBody>
      </p:sp>
      <p:sp>
        <p:nvSpPr>
          <p:cNvPr id="4" name="Content Placeholder 2"/>
          <p:cNvSpPr txBox="1">
            <a:spLocks/>
          </p:cNvSpPr>
          <p:nvPr/>
        </p:nvSpPr>
        <p:spPr>
          <a:xfrm>
            <a:off x="364902" y="1236373"/>
            <a:ext cx="11213204" cy="523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smtClean="0"/>
              <a:t>MDMC:0.052805</a:t>
            </a:r>
            <a:endParaRPr lang="en-IN" dirty="0"/>
          </a:p>
        </p:txBody>
      </p:sp>
      <p:pic>
        <p:nvPicPr>
          <p:cNvPr id="1028" name="Picture 4" descr="15701160721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2975" y="2099903"/>
            <a:ext cx="7001788" cy="4237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261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901" y="310994"/>
            <a:ext cx="11213205" cy="564769"/>
          </a:xfrm>
        </p:spPr>
        <p:txBody>
          <a:bodyPr>
            <a:noAutofit/>
          </a:bodyPr>
          <a:lstStyle/>
          <a:p>
            <a:pPr algn="l"/>
            <a:r>
              <a:rPr lang="en-IN" sz="3600" dirty="0" smtClean="0"/>
              <a:t>San Francisco</a:t>
            </a:r>
            <a:endParaRPr lang="en-IN" sz="3600" dirty="0"/>
          </a:p>
        </p:txBody>
      </p:sp>
      <p:sp>
        <p:nvSpPr>
          <p:cNvPr id="4" name="Content Placeholder 2"/>
          <p:cNvSpPr txBox="1">
            <a:spLocks/>
          </p:cNvSpPr>
          <p:nvPr/>
        </p:nvSpPr>
        <p:spPr>
          <a:xfrm>
            <a:off x="364902" y="1236373"/>
            <a:ext cx="11213204" cy="523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a:t>MDMC: </a:t>
            </a:r>
            <a:r>
              <a:rPr lang="en-IN" dirty="0" smtClean="0"/>
              <a:t>0.028633</a:t>
            </a:r>
            <a:endParaRPr lang="en-IN" dirty="0"/>
          </a:p>
        </p:txBody>
      </p:sp>
      <p:pic>
        <p:nvPicPr>
          <p:cNvPr id="6" name="Picture 5"/>
          <p:cNvPicPr>
            <a:picLocks noChangeAspect="1"/>
          </p:cNvPicPr>
          <p:nvPr/>
        </p:nvPicPr>
        <p:blipFill>
          <a:blip r:embed="rId2"/>
          <a:stretch>
            <a:fillRect/>
          </a:stretch>
        </p:blipFill>
        <p:spPr>
          <a:xfrm>
            <a:off x="2122170" y="1760220"/>
            <a:ext cx="8331216" cy="4970618"/>
          </a:xfrm>
          <a:prstGeom prst="rect">
            <a:avLst/>
          </a:prstGeom>
        </p:spPr>
      </p:pic>
    </p:spTree>
    <p:extLst>
      <p:ext uri="{BB962C8B-B14F-4D97-AF65-F5344CB8AC3E}">
        <p14:creationId xmlns:p14="http://schemas.microsoft.com/office/powerpoint/2010/main" val="1645615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901" y="310994"/>
            <a:ext cx="11213205" cy="564769"/>
          </a:xfrm>
        </p:spPr>
        <p:txBody>
          <a:bodyPr>
            <a:noAutofit/>
          </a:bodyPr>
          <a:lstStyle/>
          <a:p>
            <a:pPr algn="l"/>
            <a:r>
              <a:rPr lang="en-IN" sz="3600" dirty="0" smtClean="0"/>
              <a:t>Jersey City</a:t>
            </a:r>
            <a:endParaRPr lang="en-IN" sz="3600" dirty="0"/>
          </a:p>
        </p:txBody>
      </p:sp>
      <p:sp>
        <p:nvSpPr>
          <p:cNvPr id="4" name="Content Placeholder 2"/>
          <p:cNvSpPr txBox="1">
            <a:spLocks/>
          </p:cNvSpPr>
          <p:nvPr/>
        </p:nvSpPr>
        <p:spPr>
          <a:xfrm>
            <a:off x="364902" y="1236373"/>
            <a:ext cx="11213204" cy="523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a:t>MDMC: </a:t>
            </a:r>
            <a:r>
              <a:rPr lang="en-IN" dirty="0" smtClean="0"/>
              <a:t>0.029950</a:t>
            </a:r>
            <a:endParaRPr lang="en-IN" dirty="0"/>
          </a:p>
        </p:txBody>
      </p:sp>
      <p:pic>
        <p:nvPicPr>
          <p:cNvPr id="3" name="Picture 2"/>
          <p:cNvPicPr>
            <a:picLocks noChangeAspect="1"/>
          </p:cNvPicPr>
          <p:nvPr/>
        </p:nvPicPr>
        <p:blipFill>
          <a:blip r:embed="rId2"/>
          <a:stretch>
            <a:fillRect/>
          </a:stretch>
        </p:blipFill>
        <p:spPr>
          <a:xfrm>
            <a:off x="2089785" y="1760220"/>
            <a:ext cx="8142636" cy="4937281"/>
          </a:xfrm>
          <a:prstGeom prst="rect">
            <a:avLst/>
          </a:prstGeom>
        </p:spPr>
      </p:pic>
    </p:spTree>
    <p:extLst>
      <p:ext uri="{BB962C8B-B14F-4D97-AF65-F5344CB8AC3E}">
        <p14:creationId xmlns:p14="http://schemas.microsoft.com/office/powerpoint/2010/main" val="2748136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901" y="310994"/>
            <a:ext cx="11213205" cy="564769"/>
          </a:xfrm>
        </p:spPr>
        <p:txBody>
          <a:bodyPr>
            <a:noAutofit/>
          </a:bodyPr>
          <a:lstStyle/>
          <a:p>
            <a:pPr algn="l"/>
            <a:r>
              <a:rPr lang="en-IN" sz="3600" dirty="0" smtClean="0"/>
              <a:t>Boston</a:t>
            </a:r>
            <a:endParaRPr lang="en-IN" sz="3600" dirty="0"/>
          </a:p>
        </p:txBody>
      </p:sp>
      <p:sp>
        <p:nvSpPr>
          <p:cNvPr id="4" name="Content Placeholder 2"/>
          <p:cNvSpPr txBox="1">
            <a:spLocks/>
          </p:cNvSpPr>
          <p:nvPr/>
        </p:nvSpPr>
        <p:spPr>
          <a:xfrm>
            <a:off x="364902" y="1236373"/>
            <a:ext cx="11213204" cy="523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a:t>MDMC: </a:t>
            </a:r>
            <a:r>
              <a:rPr lang="en-IN" dirty="0" smtClean="0"/>
              <a:t>0.035126</a:t>
            </a:r>
            <a:endParaRPr lang="en-IN" dirty="0"/>
          </a:p>
        </p:txBody>
      </p:sp>
      <p:pic>
        <p:nvPicPr>
          <p:cNvPr id="3" name="Picture 2"/>
          <p:cNvPicPr>
            <a:picLocks noChangeAspect="1"/>
          </p:cNvPicPr>
          <p:nvPr/>
        </p:nvPicPr>
        <p:blipFill>
          <a:blip r:embed="rId2"/>
          <a:stretch>
            <a:fillRect/>
          </a:stretch>
        </p:blipFill>
        <p:spPr>
          <a:xfrm>
            <a:off x="2530792" y="1760220"/>
            <a:ext cx="7337630" cy="4382037"/>
          </a:xfrm>
          <a:prstGeom prst="rect">
            <a:avLst/>
          </a:prstGeom>
        </p:spPr>
      </p:pic>
    </p:spTree>
    <p:extLst>
      <p:ext uri="{BB962C8B-B14F-4D97-AF65-F5344CB8AC3E}">
        <p14:creationId xmlns:p14="http://schemas.microsoft.com/office/powerpoint/2010/main" val="2975626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901" y="310994"/>
            <a:ext cx="11213205" cy="564769"/>
          </a:xfrm>
        </p:spPr>
        <p:txBody>
          <a:bodyPr>
            <a:noAutofit/>
          </a:bodyPr>
          <a:lstStyle/>
          <a:p>
            <a:pPr algn="l"/>
            <a:r>
              <a:rPr lang="en-IN" sz="3600" b="1" dirty="0"/>
              <a:t>Discussion</a:t>
            </a:r>
            <a:endParaRPr lang="en-IN" sz="3600" dirty="0"/>
          </a:p>
        </p:txBody>
      </p:sp>
      <p:sp>
        <p:nvSpPr>
          <p:cNvPr id="4" name="Content Placeholder 2"/>
          <p:cNvSpPr txBox="1">
            <a:spLocks/>
          </p:cNvSpPr>
          <p:nvPr/>
        </p:nvSpPr>
        <p:spPr>
          <a:xfrm>
            <a:off x="364902" y="1236372"/>
            <a:ext cx="11213204" cy="476028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IN" dirty="0"/>
              <a:t>One thing I noticed in the figure is that there is a really far away Pizza Store in Jersey City that is probably giving it a higher MDMC. So I </a:t>
            </a:r>
            <a:r>
              <a:rPr lang="en-IN" dirty="0" err="1"/>
              <a:t>cheched</a:t>
            </a:r>
            <a:r>
              <a:rPr lang="en-IN" dirty="0"/>
              <a:t> what if I removed it, it would not harm anyone to try 99 pizza places than 100 and New York is just at the other shore</a:t>
            </a:r>
            <a:r>
              <a:rPr lang="en-IN" dirty="0" smtClean="0"/>
              <a:t>.</a:t>
            </a:r>
          </a:p>
          <a:p>
            <a:pPr marL="342900" indent="-342900" algn="l">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IN" dirty="0"/>
              <a:t>The new MDMC was: 0.0219953, putting it one place up on the list replacing San Francisco</a:t>
            </a:r>
            <a:r>
              <a:rPr lang="en-IN" dirty="0" smtClean="0"/>
              <a:t>.</a:t>
            </a:r>
          </a:p>
          <a:p>
            <a:pPr marL="342900" indent="-342900" algn="l">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IN" dirty="0"/>
              <a:t>One consideration to do further work on is to move the location of the Foursquare API query until we get all the pizza places in each city and do the calculations again</a:t>
            </a:r>
            <a:r>
              <a:rPr lang="en-IN" dirty="0" smtClean="0"/>
              <a:t>.</a:t>
            </a:r>
          </a:p>
          <a:p>
            <a:pPr marL="342900" indent="-342900" algn="l">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IN" dirty="0"/>
              <a:t>Now there is no doubt that New York is the best place to try many Pizza Places in the US. Also, if our tourist is done with all the New York pizza places he can cross to Jersey City and enjoy 99 more.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3392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412</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The Battle of Neighborhoods</vt:lpstr>
      <vt:lpstr>Methodology</vt:lpstr>
      <vt:lpstr>New York</vt:lpstr>
      <vt:lpstr>Chicago</vt:lpstr>
      <vt:lpstr>San Francisco</vt:lpstr>
      <vt:lpstr>Jersey City</vt:lpstr>
      <vt:lpstr>Boston</vt:lpstr>
      <vt:lpstr>Discussion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Kabilash Satheesh</dc:creator>
  <cp:lastModifiedBy>Kabilash Satheesh</cp:lastModifiedBy>
  <cp:revision>2</cp:revision>
  <dcterms:created xsi:type="dcterms:W3CDTF">2020-02-25T18:59:53Z</dcterms:created>
  <dcterms:modified xsi:type="dcterms:W3CDTF">2020-02-25T19:03:28Z</dcterms:modified>
</cp:coreProperties>
</file>