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05" r:id="rId2"/>
    <p:sldId id="523" r:id="rId3"/>
    <p:sldId id="499" r:id="rId4"/>
    <p:sldId id="496" r:id="rId5"/>
    <p:sldId id="521" r:id="rId6"/>
    <p:sldId id="522" r:id="rId7"/>
    <p:sldId id="505" r:id="rId8"/>
    <p:sldId id="513" r:id="rId9"/>
    <p:sldId id="514" r:id="rId10"/>
    <p:sldId id="506" r:id="rId11"/>
    <p:sldId id="519" r:id="rId12"/>
    <p:sldId id="511" r:id="rId13"/>
    <p:sldId id="401" r:id="rId14"/>
    <p:sldId id="400" r:id="rId15"/>
    <p:sldId id="495" r:id="rId16"/>
    <p:sldId id="405" r:id="rId17"/>
    <p:sldId id="409" r:id="rId18"/>
    <p:sldId id="5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Roberts" initials="M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7E5"/>
    <a:srgbClr val="A4C513"/>
    <a:srgbClr val="CE2D61"/>
    <a:srgbClr val="3270A3"/>
    <a:srgbClr val="FEEA07"/>
    <a:srgbClr val="ED8A09"/>
    <a:srgbClr val="5A4405"/>
    <a:srgbClr val="E3E100"/>
    <a:srgbClr val="E10461"/>
    <a:srgbClr val="FF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7701" autoAdjust="0"/>
  </p:normalViewPr>
  <p:slideViewPr>
    <p:cSldViewPr snapToGrid="0" snapToObjects="1">
      <p:cViewPr varScale="1">
        <p:scale>
          <a:sx n="90" d="100"/>
          <a:sy n="90" d="100"/>
        </p:scale>
        <p:origin x="144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40325-F71B-46FE-A24A-44AD6987BD0F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FF60ECF8-ACD7-422B-BD39-FB30EAFF8809}">
      <dgm:prSet phldrT="[Текст]"/>
      <dgm:spPr/>
      <dgm:t>
        <a:bodyPr/>
        <a:lstStyle/>
        <a:p>
          <a:r>
            <a:rPr lang="en-US" dirty="0" smtClean="0"/>
            <a:t>OKR</a:t>
          </a:r>
          <a:r>
            <a:rPr lang="ru-RU" dirty="0" smtClean="0"/>
            <a:t> компании</a:t>
          </a:r>
          <a:endParaRPr lang="ru-RU" dirty="0"/>
        </a:p>
      </dgm:t>
    </dgm:pt>
    <dgm:pt modelId="{DEFE735C-E48C-4973-9C44-D137F4C2DFAD}" type="parTrans" cxnId="{A70AF6A8-AEEE-43B1-AFA3-626D06C6C973}">
      <dgm:prSet/>
      <dgm:spPr/>
      <dgm:t>
        <a:bodyPr/>
        <a:lstStyle/>
        <a:p>
          <a:endParaRPr lang="ru-RU"/>
        </a:p>
      </dgm:t>
    </dgm:pt>
    <dgm:pt modelId="{B68C0BCA-FEFE-41AD-AF25-CC9C0119CDA5}" type="sibTrans" cxnId="{A70AF6A8-AEEE-43B1-AFA3-626D06C6C973}">
      <dgm:prSet/>
      <dgm:spPr/>
      <dgm:t>
        <a:bodyPr/>
        <a:lstStyle/>
        <a:p>
          <a:endParaRPr lang="ru-RU"/>
        </a:p>
      </dgm:t>
    </dgm:pt>
    <dgm:pt modelId="{756324AF-7381-408B-A7FC-F778CABED09B}">
      <dgm:prSet phldrT="[Текст]"/>
      <dgm:spPr/>
      <dgm:t>
        <a:bodyPr/>
        <a:lstStyle/>
        <a:p>
          <a:r>
            <a:rPr lang="en-US" dirty="0" smtClean="0"/>
            <a:t>OKR </a:t>
          </a:r>
          <a:r>
            <a:rPr lang="ru-RU" dirty="0" smtClean="0"/>
            <a:t>департамента/команды</a:t>
          </a:r>
          <a:endParaRPr lang="ru-RU" dirty="0"/>
        </a:p>
      </dgm:t>
    </dgm:pt>
    <dgm:pt modelId="{1C83BF66-69C3-4C20-B433-A51C23CF3B7E}" type="parTrans" cxnId="{259E8D97-62F2-4A9A-A637-5581E784F8AE}">
      <dgm:prSet/>
      <dgm:spPr/>
      <dgm:t>
        <a:bodyPr/>
        <a:lstStyle/>
        <a:p>
          <a:endParaRPr lang="ru-RU"/>
        </a:p>
      </dgm:t>
    </dgm:pt>
    <dgm:pt modelId="{E8E8A545-730C-403F-8D63-59429C50C12C}" type="sibTrans" cxnId="{259E8D97-62F2-4A9A-A637-5581E784F8AE}">
      <dgm:prSet/>
      <dgm:spPr/>
      <dgm:t>
        <a:bodyPr/>
        <a:lstStyle/>
        <a:p>
          <a:endParaRPr lang="ru-RU"/>
        </a:p>
      </dgm:t>
    </dgm:pt>
    <dgm:pt modelId="{83565EB8-A959-44C6-862C-FE659DE5C132}">
      <dgm:prSet phldrT="[Текст]"/>
      <dgm:spPr/>
      <dgm:t>
        <a:bodyPr/>
        <a:lstStyle/>
        <a:p>
          <a:r>
            <a:rPr lang="en-US" dirty="0" smtClean="0"/>
            <a:t>OKR</a:t>
          </a:r>
          <a:r>
            <a:rPr lang="ru-RU" dirty="0" smtClean="0"/>
            <a:t> </a:t>
          </a:r>
        </a:p>
        <a:p>
          <a:r>
            <a:rPr lang="ru-RU" dirty="0" smtClean="0"/>
            <a:t>сотрудника</a:t>
          </a:r>
          <a:endParaRPr lang="ru-RU" dirty="0"/>
        </a:p>
      </dgm:t>
    </dgm:pt>
    <dgm:pt modelId="{A8A475D5-3DA3-44BC-B1E6-9ACC96E27389}" type="parTrans" cxnId="{50822712-7F38-4F89-9EE3-FECF3F581B08}">
      <dgm:prSet/>
      <dgm:spPr/>
      <dgm:t>
        <a:bodyPr/>
        <a:lstStyle/>
        <a:p>
          <a:endParaRPr lang="ru-RU"/>
        </a:p>
      </dgm:t>
    </dgm:pt>
    <dgm:pt modelId="{F38CE7DD-2DC8-4BE6-9CFB-6E30E04FF12D}" type="sibTrans" cxnId="{50822712-7F38-4F89-9EE3-FECF3F581B08}">
      <dgm:prSet/>
      <dgm:spPr/>
      <dgm:t>
        <a:bodyPr/>
        <a:lstStyle/>
        <a:p>
          <a:endParaRPr lang="ru-RU"/>
        </a:p>
      </dgm:t>
    </dgm:pt>
    <dgm:pt modelId="{B480677A-ED4B-4653-9411-56CAD1016E93}" type="pres">
      <dgm:prSet presAssocID="{2CE40325-F71B-46FE-A24A-44AD6987BD0F}" presName="Name0" presStyleCnt="0">
        <dgm:presLayoutVars>
          <dgm:dir/>
          <dgm:animLvl val="lvl"/>
          <dgm:resizeHandles val="exact"/>
        </dgm:presLayoutVars>
      </dgm:prSet>
      <dgm:spPr/>
    </dgm:pt>
    <dgm:pt modelId="{65997B2D-A68B-4475-8701-BF2F8FBB2781}" type="pres">
      <dgm:prSet presAssocID="{FF60ECF8-ACD7-422B-BD39-FB30EAFF8809}" presName="Name8" presStyleCnt="0"/>
      <dgm:spPr/>
    </dgm:pt>
    <dgm:pt modelId="{3F9000A8-8F5D-4C50-8AAA-0D2B987D09E6}" type="pres">
      <dgm:prSet presAssocID="{FF60ECF8-ACD7-422B-BD39-FB30EAFF8809}" presName="level" presStyleLbl="node1" presStyleIdx="0" presStyleCnt="3">
        <dgm:presLayoutVars>
          <dgm:chMax val="1"/>
          <dgm:bulletEnabled val="1"/>
        </dgm:presLayoutVars>
      </dgm:prSet>
      <dgm:spPr/>
    </dgm:pt>
    <dgm:pt modelId="{59390A55-0B17-40A6-8D27-04BEFDB30506}" type="pres">
      <dgm:prSet presAssocID="{FF60ECF8-ACD7-422B-BD39-FB30EAFF8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A8EABA-D8B2-44FE-A0FA-DC8100E413B8}" type="pres">
      <dgm:prSet presAssocID="{756324AF-7381-408B-A7FC-F778CABED09B}" presName="Name8" presStyleCnt="0"/>
      <dgm:spPr/>
    </dgm:pt>
    <dgm:pt modelId="{AD017BF8-8BFB-413F-A992-6B84927FF89B}" type="pres">
      <dgm:prSet presAssocID="{756324AF-7381-408B-A7FC-F778CABED09B}" presName="level" presStyleLbl="node1" presStyleIdx="1" presStyleCnt="3">
        <dgm:presLayoutVars>
          <dgm:chMax val="1"/>
          <dgm:bulletEnabled val="1"/>
        </dgm:presLayoutVars>
      </dgm:prSet>
      <dgm:spPr/>
    </dgm:pt>
    <dgm:pt modelId="{6152F552-C9CB-4429-9F1D-993552739529}" type="pres">
      <dgm:prSet presAssocID="{756324AF-7381-408B-A7FC-F778CABED0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640FCE-B211-4688-95EE-3CDF9C152E94}" type="pres">
      <dgm:prSet presAssocID="{83565EB8-A959-44C6-862C-FE659DE5C132}" presName="Name8" presStyleCnt="0"/>
      <dgm:spPr/>
    </dgm:pt>
    <dgm:pt modelId="{21F6485B-6CB6-41A8-AC31-B0EE84AD7577}" type="pres">
      <dgm:prSet presAssocID="{83565EB8-A959-44C6-862C-FE659DE5C132}" presName="level" presStyleLbl="node1" presStyleIdx="2" presStyleCnt="3">
        <dgm:presLayoutVars>
          <dgm:chMax val="1"/>
          <dgm:bulletEnabled val="1"/>
        </dgm:presLayoutVars>
      </dgm:prSet>
      <dgm:spPr/>
    </dgm:pt>
    <dgm:pt modelId="{4D2DD69D-351F-4D8B-AC81-6B06ECCF8BC0}" type="pres">
      <dgm:prSet presAssocID="{83565EB8-A959-44C6-862C-FE659DE5C13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6E35AB8-E153-4BFE-BB46-4F0247A3748A}" type="presOf" srcId="{2CE40325-F71B-46FE-A24A-44AD6987BD0F}" destId="{B480677A-ED4B-4653-9411-56CAD1016E93}" srcOrd="0" destOrd="0" presId="urn:microsoft.com/office/officeart/2005/8/layout/pyramid3"/>
    <dgm:cxn modelId="{50822712-7F38-4F89-9EE3-FECF3F581B08}" srcId="{2CE40325-F71B-46FE-A24A-44AD6987BD0F}" destId="{83565EB8-A959-44C6-862C-FE659DE5C132}" srcOrd="2" destOrd="0" parTransId="{A8A475D5-3DA3-44BC-B1E6-9ACC96E27389}" sibTransId="{F38CE7DD-2DC8-4BE6-9CFB-6E30E04FF12D}"/>
    <dgm:cxn modelId="{A70AF6A8-AEEE-43B1-AFA3-626D06C6C973}" srcId="{2CE40325-F71B-46FE-A24A-44AD6987BD0F}" destId="{FF60ECF8-ACD7-422B-BD39-FB30EAFF8809}" srcOrd="0" destOrd="0" parTransId="{DEFE735C-E48C-4973-9C44-D137F4C2DFAD}" sibTransId="{B68C0BCA-FEFE-41AD-AF25-CC9C0119CDA5}"/>
    <dgm:cxn modelId="{C4F584BE-7C13-4986-84D2-736BD090B720}" type="presOf" srcId="{756324AF-7381-408B-A7FC-F778CABED09B}" destId="{AD017BF8-8BFB-413F-A992-6B84927FF89B}" srcOrd="0" destOrd="0" presId="urn:microsoft.com/office/officeart/2005/8/layout/pyramid3"/>
    <dgm:cxn modelId="{7C166497-397C-4A6A-8553-9A312D863F51}" type="presOf" srcId="{83565EB8-A959-44C6-862C-FE659DE5C132}" destId="{21F6485B-6CB6-41A8-AC31-B0EE84AD7577}" srcOrd="0" destOrd="0" presId="urn:microsoft.com/office/officeart/2005/8/layout/pyramid3"/>
    <dgm:cxn modelId="{259E8D97-62F2-4A9A-A637-5581E784F8AE}" srcId="{2CE40325-F71B-46FE-A24A-44AD6987BD0F}" destId="{756324AF-7381-408B-A7FC-F778CABED09B}" srcOrd="1" destOrd="0" parTransId="{1C83BF66-69C3-4C20-B433-A51C23CF3B7E}" sibTransId="{E8E8A545-730C-403F-8D63-59429C50C12C}"/>
    <dgm:cxn modelId="{3F7BE0C8-429F-49C0-BAF0-3EB2584CCEFF}" type="presOf" srcId="{FF60ECF8-ACD7-422B-BD39-FB30EAFF8809}" destId="{59390A55-0B17-40A6-8D27-04BEFDB30506}" srcOrd="1" destOrd="0" presId="urn:microsoft.com/office/officeart/2005/8/layout/pyramid3"/>
    <dgm:cxn modelId="{591173BF-549E-47FC-8725-4D449A47C4BA}" type="presOf" srcId="{FF60ECF8-ACD7-422B-BD39-FB30EAFF8809}" destId="{3F9000A8-8F5D-4C50-8AAA-0D2B987D09E6}" srcOrd="0" destOrd="0" presId="urn:microsoft.com/office/officeart/2005/8/layout/pyramid3"/>
    <dgm:cxn modelId="{7A690D65-D79E-4E13-9EC4-DF03D2024DC2}" type="presOf" srcId="{756324AF-7381-408B-A7FC-F778CABED09B}" destId="{6152F552-C9CB-4429-9F1D-993552739529}" srcOrd="1" destOrd="0" presId="urn:microsoft.com/office/officeart/2005/8/layout/pyramid3"/>
    <dgm:cxn modelId="{2E9A23BD-58CF-4E5C-845E-57B766B69532}" type="presOf" srcId="{83565EB8-A959-44C6-862C-FE659DE5C132}" destId="{4D2DD69D-351F-4D8B-AC81-6B06ECCF8BC0}" srcOrd="1" destOrd="0" presId="urn:microsoft.com/office/officeart/2005/8/layout/pyramid3"/>
    <dgm:cxn modelId="{65F328ED-7AEF-4013-9510-4C3B95993E09}" type="presParOf" srcId="{B480677A-ED4B-4653-9411-56CAD1016E93}" destId="{65997B2D-A68B-4475-8701-BF2F8FBB2781}" srcOrd="0" destOrd="0" presId="urn:microsoft.com/office/officeart/2005/8/layout/pyramid3"/>
    <dgm:cxn modelId="{FA13B456-66A3-4EA4-9825-AB6BEFE6C6DF}" type="presParOf" srcId="{65997B2D-A68B-4475-8701-BF2F8FBB2781}" destId="{3F9000A8-8F5D-4C50-8AAA-0D2B987D09E6}" srcOrd="0" destOrd="0" presId="urn:microsoft.com/office/officeart/2005/8/layout/pyramid3"/>
    <dgm:cxn modelId="{D13612FE-7DE9-4103-BCA7-6A4043E22657}" type="presParOf" srcId="{65997B2D-A68B-4475-8701-BF2F8FBB2781}" destId="{59390A55-0B17-40A6-8D27-04BEFDB30506}" srcOrd="1" destOrd="0" presId="urn:microsoft.com/office/officeart/2005/8/layout/pyramid3"/>
    <dgm:cxn modelId="{0073CFCE-B8C8-4B33-A43A-7E06FAD4ACF8}" type="presParOf" srcId="{B480677A-ED4B-4653-9411-56CAD1016E93}" destId="{C5A8EABA-D8B2-44FE-A0FA-DC8100E413B8}" srcOrd="1" destOrd="0" presId="urn:microsoft.com/office/officeart/2005/8/layout/pyramid3"/>
    <dgm:cxn modelId="{3ECE6506-E17E-42B0-B31E-235F03E3AB4E}" type="presParOf" srcId="{C5A8EABA-D8B2-44FE-A0FA-DC8100E413B8}" destId="{AD017BF8-8BFB-413F-A992-6B84927FF89B}" srcOrd="0" destOrd="0" presId="urn:microsoft.com/office/officeart/2005/8/layout/pyramid3"/>
    <dgm:cxn modelId="{D7AB34DA-6E64-4668-B79B-97F48AA9B6D1}" type="presParOf" srcId="{C5A8EABA-D8B2-44FE-A0FA-DC8100E413B8}" destId="{6152F552-C9CB-4429-9F1D-993552739529}" srcOrd="1" destOrd="0" presId="urn:microsoft.com/office/officeart/2005/8/layout/pyramid3"/>
    <dgm:cxn modelId="{DEEA09AC-F4CA-4611-8C4D-724937649CFD}" type="presParOf" srcId="{B480677A-ED4B-4653-9411-56CAD1016E93}" destId="{C9640FCE-B211-4688-95EE-3CDF9C152E94}" srcOrd="2" destOrd="0" presId="urn:microsoft.com/office/officeart/2005/8/layout/pyramid3"/>
    <dgm:cxn modelId="{7D6609E9-780A-4E89-811D-7654FB8CA8FB}" type="presParOf" srcId="{C9640FCE-B211-4688-95EE-3CDF9C152E94}" destId="{21F6485B-6CB6-41A8-AC31-B0EE84AD7577}" srcOrd="0" destOrd="0" presId="urn:microsoft.com/office/officeart/2005/8/layout/pyramid3"/>
    <dgm:cxn modelId="{CBAC436E-6C62-4681-B920-85B30A5A2ECC}" type="presParOf" srcId="{C9640FCE-B211-4688-95EE-3CDF9C152E94}" destId="{4D2DD69D-351F-4D8B-AC81-6B06ECCF8BC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000A8-8F5D-4C50-8AAA-0D2B987D09E6}">
      <dsp:nvSpPr>
        <dsp:cNvPr id="0" name=""/>
        <dsp:cNvSpPr/>
      </dsp:nvSpPr>
      <dsp:spPr>
        <a:xfrm rot="10800000">
          <a:off x="0" y="0"/>
          <a:ext cx="5391617" cy="1223860"/>
        </a:xfrm>
        <a:prstGeom prst="trapezoid">
          <a:avLst>
            <a:gd name="adj" fmla="val 7342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OKR</a:t>
          </a:r>
          <a:r>
            <a:rPr lang="ru-RU" sz="1700" kern="1200" dirty="0" smtClean="0"/>
            <a:t> компании</a:t>
          </a:r>
          <a:endParaRPr lang="ru-RU" sz="1700" kern="1200" dirty="0"/>
        </a:p>
      </dsp:txBody>
      <dsp:txXfrm rot="-10800000">
        <a:off x="943532" y="0"/>
        <a:ext cx="3504551" cy="1223860"/>
      </dsp:txXfrm>
    </dsp:sp>
    <dsp:sp modelId="{AD017BF8-8BFB-413F-A992-6B84927FF89B}">
      <dsp:nvSpPr>
        <dsp:cNvPr id="0" name=""/>
        <dsp:cNvSpPr/>
      </dsp:nvSpPr>
      <dsp:spPr>
        <a:xfrm rot="10800000">
          <a:off x="898602" y="1223860"/>
          <a:ext cx="3594411" cy="1223860"/>
        </a:xfrm>
        <a:prstGeom prst="trapezoid">
          <a:avLst>
            <a:gd name="adj" fmla="val 73424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OKR </a:t>
          </a:r>
          <a:r>
            <a:rPr lang="ru-RU" sz="1700" kern="1200" dirty="0" smtClean="0"/>
            <a:t>департамента/команды</a:t>
          </a:r>
          <a:endParaRPr lang="ru-RU" sz="1700" kern="1200" dirty="0"/>
        </a:p>
      </dsp:txBody>
      <dsp:txXfrm rot="-10800000">
        <a:off x="1527624" y="1223860"/>
        <a:ext cx="2336367" cy="1223860"/>
      </dsp:txXfrm>
    </dsp:sp>
    <dsp:sp modelId="{21F6485B-6CB6-41A8-AC31-B0EE84AD7577}">
      <dsp:nvSpPr>
        <dsp:cNvPr id="0" name=""/>
        <dsp:cNvSpPr/>
      </dsp:nvSpPr>
      <dsp:spPr>
        <a:xfrm rot="10800000">
          <a:off x="1797205" y="2447720"/>
          <a:ext cx="1797205" cy="1223860"/>
        </a:xfrm>
        <a:prstGeom prst="trapezoid">
          <a:avLst>
            <a:gd name="adj" fmla="val 73424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OKR</a:t>
          </a:r>
          <a:r>
            <a:rPr lang="ru-RU" sz="1700" kern="1200" dirty="0" smtClean="0"/>
            <a:t>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сотрудника</a:t>
          </a:r>
          <a:endParaRPr lang="ru-RU" sz="1700" kern="1200" dirty="0"/>
        </a:p>
      </dsp:txBody>
      <dsp:txXfrm rot="-10800000">
        <a:off x="1797205" y="2447720"/>
        <a:ext cx="1797205" cy="122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B22E9-7C4D-3E42-9C31-35BE05D6B9F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59006-AFCF-8040-839C-4638294A9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8%D0%BF%D0%BE%D1%82%D0%B5%D0%B7%D0%B0_%D0%A7%D1%91%D1%80%D0%BD%D0%BE%D0%B9_%D0%9A%D0%BE%D1%80%D0%BE%D0%BB%D0%B5%D0%B2%D1%8B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Периодически мне поступают обращения от коллег о неэффективности и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демотивации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текущей системы премирования за выполнение спринтов с аргументами:</a:t>
            </a:r>
          </a:p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75% спринтов не выполняются командой и 70% не выполняются сотрудником (взят расчет с 01.09.2020 по 31.12.2020, % очень сильно меняется в зависимости от сотрудника, детали во вложении).</a:t>
            </a:r>
          </a:p>
          <a:p>
            <a:pPr lvl="0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Ориентация на закрытие задач по спринту снижает ценность выпуска качественных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фич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члены команды сосредотачиваются на качестве и регулярно сознательно проваливают спринты, выбирая качество между качеством и бонусами.</a:t>
            </a:r>
          </a:p>
          <a:p>
            <a:endParaRPr lang="ru-RU" dirty="0" smtClean="0"/>
          </a:p>
          <a:p>
            <a:r>
              <a:rPr lang="ru-RU" dirty="0" smtClean="0"/>
              <a:t>Пример форс-мажора: выполнено менее 50% от плана задач.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ставятся с определенным запасом — это должна быть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сверхцель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Успехом считается достижение 70−75% от запланированного. Если же цель была выполнена на 100%, это говорит о заниженной планке, перестраховке.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6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«Чек–ин» это короткая церемония для отслеживания результатов. Идея состоит не в том, чтобы увеличить управленческие издержки или сделать больше совещаний, а в том, чтобы сделать существующие совещания более продуктивными и даже объединить или устранить некоторые из них.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важно правильно настроиться на такой «Чек–ин»: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OKR против тушения пожаров: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Несколько отделов регулярно проводят собрания персонала, но обычно они посвящены решения создавшихся проблем, а не улучшению результатов. «Чек–ин» отменяет это: мы начинаем с измерения наших OKR.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Сосредоточены на улучшении результатов, а не на оправданиях: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«Чек–ин» должны быть о том, как мы собираемся улучшить наше OKR, а не о перечислении всех объяснений для неутешительных результатов, которые могут в конечном итоге произойти.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68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проверить, что OKR сформулированы правильно, прежде чем брать их в работу. 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OKR должны быть компактными.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Не более страницы текста, в идеале полстраницы.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OKR это не </a:t>
            </a:r>
            <a:r>
              <a:rPr lang="ru-RU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-лист и не план работ. 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OKR выглядят таким образом, значит, их нужно переработать.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Хотя бы один OKR команды должен быть связан с глобальными целями 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компании. В противном случае непонятно, какое отношение команда имеет к бизнесу.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Приоритеты OKR внутри команды должны увеличивать вероятность достижения целей компании.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Ключевая цель бизнеса не должна быть отражена в OKR команды последним пунктом.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Связанные инициативы должны быть согласованы.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Разработка планирует выпустить продукт Z, а маркетинг обеспечить его продвижение. Если выпуск состоится в самом конце квартала, времени на его продвижение будет недостаточно.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Все глобальные обещания команды должны быть включены в ее OKR. 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другая команда предполагает, что отдел работает над целью X, а в действительности ничего такого не происходит — это проблема.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не должны определять обычные и регулярные бизнес задачи. 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Правда, 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Эффект Черной Королевы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когда </a:t>
            </a:r>
            <a:r>
              <a:rPr lang="ru-R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бежать чтобы оставаться на месте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никто не отменял. Если для сохранения достигнутых результатов требуется приложить экстраординарные усилия, в OKR отдела могут быть включены цели и по их штатной деятельности.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Достижение цели должно требовать усилий всего отдела или команды.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В противном случае штат отдела раздут либо его сотрудники недостаточно мотивированы.</a:t>
            </a: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Достижение целей должно вести к существенной пользе бизнесу.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Ключевые результаты должны быть достаточны для достижения цели.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Если достижение цели определяется результатами недостаточными для признания ее успеха, это приведет как к реальным задержками в работе по причине отсутствия ресурсов в момент когда неучтенные требования проявятся и соответственно срыву</a:t>
            </a:r>
            <a:r>
              <a:rPr lang="ru-RU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сроков.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0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Основатель </a:t>
            </a:r>
            <a:r>
              <a:rPr lang="en-US" dirty="0" smtClean="0"/>
              <a:t>Google,</a:t>
            </a:r>
            <a:r>
              <a:rPr lang="en-US" baseline="0" dirty="0" smtClean="0"/>
              <a:t> </a:t>
            </a:r>
            <a:r>
              <a:rPr lang="ru-RU" dirty="0" smtClean="0"/>
              <a:t>Лари </a:t>
            </a:r>
            <a:r>
              <a:rPr lang="ru-RU" dirty="0" err="1" smtClean="0"/>
              <a:t>Пэйдж</a:t>
            </a:r>
            <a:r>
              <a:rPr lang="ru-RU" dirty="0" smtClean="0"/>
              <a:t> сказал «Методика </a:t>
            </a:r>
            <a:r>
              <a:rPr lang="en-US" dirty="0" smtClean="0"/>
              <a:t>OKR</a:t>
            </a:r>
            <a:r>
              <a:rPr lang="ru-RU" dirty="0" smtClean="0"/>
              <a:t> повысила наш рост в несколько раз,  в</a:t>
            </a:r>
            <a:r>
              <a:rPr lang="en-US" dirty="0" smtClean="0"/>
              <a:t> </a:t>
            </a:r>
            <a:r>
              <a:rPr lang="ru-RU" dirty="0" smtClean="0"/>
              <a:t>десять раз»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Сегодня </a:t>
            </a:r>
            <a:r>
              <a:rPr lang="en-US" dirty="0" smtClean="0"/>
              <a:t>OKR</a:t>
            </a:r>
            <a:r>
              <a:rPr lang="ru-RU" dirty="0" smtClean="0"/>
              <a:t> используют ведущие компании мира:</a:t>
            </a:r>
          </a:p>
          <a:p>
            <a:r>
              <a:rPr lang="en-US" dirty="0" smtClean="0"/>
              <a:t>IT </a:t>
            </a:r>
            <a:br>
              <a:rPr lang="en-US" dirty="0" smtClean="0"/>
            </a:br>
            <a:r>
              <a:rPr lang="en-US" dirty="0" err="1" smtClean="0"/>
              <a:t>DropBox</a:t>
            </a:r>
            <a:r>
              <a:rPr lang="en-US" dirty="0" smtClean="0"/>
              <a:t>, Oracle, </a:t>
            </a:r>
            <a:r>
              <a:rPr lang="en-US" dirty="0" err="1" smtClean="0"/>
              <a:t>Spotife</a:t>
            </a:r>
            <a:r>
              <a:rPr lang="en-US" dirty="0" smtClean="0"/>
              <a:t>, Twitter, 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IT: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BMW,</a:t>
            </a:r>
            <a:r>
              <a:rPr lang="en-US" baseline="0" dirty="0" smtClean="0"/>
              <a:t> Exon, Samsung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Достижение результата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OKR исключает способ достижения результата при постановке цели и предоставляет способ объективной оценки результата.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Амбиции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Поощряются амбициозные цели для достижения большего прогресса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Согласование и </a:t>
            </a:r>
            <a:r>
              <a:rPr lang="ru-RU" b="1" dirty="0" err="1" smtClean="0">
                <a:latin typeface="Arial" charset="0"/>
                <a:ea typeface="Arial" charset="0"/>
                <a:cs typeface="Arial" charset="0"/>
              </a:rPr>
              <a:t>межфункциональное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 сотрудничество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Использование общих OKR улучшает сотрудничество между различными отделами, устраняет взаимозависимости и объединяет конкурирующие инициативы.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Понимание приоритетов компании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Прозрачность и упрощенность позволяют команде понять задачи и приоритеты компании, тем</a:t>
            </a:r>
            <a:r>
              <a:rPr lang="ru-RU" sz="1200" baseline="0" dirty="0" smtClean="0">
                <a:latin typeface="Arial" charset="0"/>
                <a:ea typeface="Arial" charset="0"/>
                <a:cs typeface="Arial" charset="0"/>
              </a:rPr>
              <a:t> самым </a:t>
            </a:r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каждый сотрудник способен вносить свой вклад в общий результат.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Вовлечение сотрудников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Двунаправленный подход к постановке целей связывает работников с задачами организации, повышая их вовлеченность.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Творческий потенциал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снизить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мирокменджмент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реализовать творческий потенциал и объективно оценить результат.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Гибкость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Наиболее краткие целевые промежутки обеспечивают наиболее быструю корректировку и лучшую адаптацию к изменениям, повышают инициативность и уменьшают возможные риски и потери.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Сокращение времени на постановку целей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простота OKR делает процесс постановки целей более быстрым и легким, резко сокращая продолжительность и ресурсы, затрачиваемые на постановку целей.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Автономность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Команды имеют предопределенное направление и имеют возможность выбирать как достигать своих ОКР. Они становятся ответственными за собственные задачи, с четкими критериями успешности выполнения, известными всей организации, создавая взаимные обязательства. </a:t>
            </a:r>
          </a:p>
          <a:p>
            <a:pPr algn="l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Сосредоточенность и дисциплинированность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Минимальное количество целей создает фокус в компании, и координирует инициативы и усилия.</a:t>
            </a:r>
          </a:p>
          <a:p>
            <a:pPr algn="l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этом OKR — не про деньги или контроль, а про прозрачность, честность и понимание.</a:t>
            </a:r>
            <a:endParaRPr lang="en-US" dirty="0" smtClean="0"/>
          </a:p>
          <a:p>
            <a:pPr algn="l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3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Оценку ключевых результатов делают члены команды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Если суть хорошей стратегии заключается в том, чтобы сосредоточить все ваши ресурсы на нескольких областях, которые имеют наибольшее влияние, OKR являются отражением этого.</a:t>
            </a:r>
          </a:p>
          <a:p>
            <a:pPr algn="l"/>
            <a:r>
              <a:rPr lang="ru-RU" sz="1200" dirty="0" smtClean="0">
                <a:latin typeface="Arial" charset="0"/>
                <a:ea typeface="Arial" charset="0"/>
                <a:cs typeface="Arial" charset="0"/>
              </a:rPr>
              <a:t>Тот факт, что вы можете спланировать до самой мелкой оперативной задачи, не означает, что вы должны это делать.</a:t>
            </a:r>
          </a:p>
          <a:p>
            <a:pPr algn="l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OKR — двусторонний процесс, и ожидается, что половина целей компании будет сформулирована в направлении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top-down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другая половина — в противоположном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bottom-up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случае с OKR важно достигнуть общего понимания наиболее важных целей. 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006-AFCF-8040-839C-4638294A9F0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89FB-E871-9345-BA3D-66B3640BD7A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A79B-379A-9E4D-BF44-4A9DA33E7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9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zokr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04172" y="2085975"/>
            <a:ext cx="10680092" cy="1700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Запуск</a:t>
            </a:r>
            <a:endParaRPr lang="en-US" sz="54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 &amp; Key Results (OKRs)</a:t>
            </a:r>
            <a:endParaRPr lang="en-US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6649" y="5435947"/>
            <a:ext cx="4516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presentation template was created by ZOKRI to help you introduce, plan and teach OKRs in your company.</a:t>
            </a:r>
          </a:p>
          <a:p>
            <a:endParaRPr lang="en-US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 brand </a:t>
            </a:r>
            <a:r>
              <a:rPr lang="en-US" sz="7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colours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your logo and you’re away.</a:t>
            </a:r>
          </a:p>
          <a:p>
            <a:endParaRPr lang="en-US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Please do not publish all or any part of this presentation online without the express permission  of ZOKRI.</a:t>
            </a:r>
          </a:p>
          <a:p>
            <a:endParaRPr lang="en-US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Thanks you!</a:t>
            </a:r>
          </a:p>
          <a:p>
            <a:endParaRPr lang="en-US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If you have any suggestions or would like to talk to the ZOKRI team, you can email us at 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support@zokri.com</a:t>
            </a:r>
            <a:endParaRPr lang="en-US" sz="7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We’d love to hear from you and how the presentation went.</a:t>
            </a:r>
            <a:endParaRPr lang="en-US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7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5662" y="890980"/>
            <a:ext cx="9697454" cy="974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  <a:t>OKRs In </a:t>
            </a:r>
            <a:r>
              <a:rPr lang="en-US" sz="400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  <a:t>More Detail</a:t>
            </a:r>
            <a:br>
              <a:rPr lang="en-US" sz="400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</a:br>
            <a:r>
              <a:rPr lang="en-US" sz="400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  <a:t>With Discussion</a:t>
            </a:r>
            <a:endParaRPr lang="en-US" sz="4000" dirty="0">
              <a:solidFill>
                <a:schemeClr val="bg1"/>
              </a:solidFill>
              <a:latin typeface="Nunito SemiBold"/>
              <a:ea typeface="Exo Medium" charset="0"/>
              <a:cs typeface="Nunito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890980"/>
            <a:ext cx="6003878" cy="6003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62" y="354842"/>
            <a:ext cx="2545307" cy="25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072" y="591909"/>
            <a:ext cx="4544704" cy="392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Лучше меньше, но самые важные цели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0278" y="640527"/>
            <a:ext cx="69603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Стратегия и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OKR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 схожи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400" dirty="0" smtClean="0">
                <a:latin typeface="Arial" charset="0"/>
                <a:ea typeface="Arial" charset="0"/>
                <a:cs typeface="Arial" charset="0"/>
              </a:rPr>
              <a:t>OKR </a:t>
            </a:r>
            <a:r>
              <a:rPr lang="ru-RU" sz="1400" dirty="0">
                <a:latin typeface="Arial" charset="0"/>
                <a:ea typeface="Arial" charset="0"/>
                <a:cs typeface="Arial" charset="0"/>
              </a:rPr>
              <a:t>являются отражением стратегии </a:t>
            </a:r>
            <a:r>
              <a:rPr lang="ru-RU" sz="1400" dirty="0" smtClean="0">
                <a:latin typeface="Arial" charset="0"/>
                <a:ea typeface="Arial" charset="0"/>
                <a:cs typeface="Arial" charset="0"/>
              </a:rPr>
              <a:t>применения всех ваших ресурсов </a:t>
            </a:r>
            <a:r>
              <a:rPr lang="ru-RU" sz="1400" dirty="0">
                <a:latin typeface="Arial" charset="0"/>
                <a:ea typeface="Arial" charset="0"/>
                <a:cs typeface="Arial" charset="0"/>
              </a:rPr>
              <a:t>на нескольких областях</a:t>
            </a:r>
          </a:p>
          <a:p>
            <a:pPr algn="ctr"/>
            <a:endParaRPr lang="ru-RU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400" dirty="0" smtClean="0">
                <a:latin typeface="Arial" charset="0"/>
                <a:ea typeface="Arial" charset="0"/>
                <a:cs typeface="Arial" charset="0"/>
              </a:rPr>
              <a:t>Избыточное планирование не требуется</a:t>
            </a:r>
            <a:endParaRPr lang="ru-RU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400" dirty="0">
                <a:latin typeface="Arial" charset="0"/>
                <a:ea typeface="Arial" charset="0"/>
                <a:cs typeface="Arial" charset="0"/>
              </a:rPr>
              <a:t>Какова наша стратегия?</a:t>
            </a:r>
          </a:p>
          <a:p>
            <a:pPr algn="ctr"/>
            <a:r>
              <a:rPr lang="ru-RU" sz="1400" dirty="0">
                <a:latin typeface="Arial" charset="0"/>
                <a:ea typeface="Arial" charset="0"/>
                <a:cs typeface="Arial" charset="0"/>
              </a:rPr>
              <a:t>Каковы наши стратегические направления?</a:t>
            </a:r>
          </a:p>
          <a:p>
            <a:pPr algn="ctr"/>
            <a:r>
              <a:rPr lang="ru-RU" sz="1400" dirty="0">
                <a:latin typeface="Arial" charset="0"/>
                <a:ea typeface="Arial" charset="0"/>
                <a:cs typeface="Arial" charset="0"/>
              </a:rPr>
              <a:t>Как бы мы определили их как OKR компании?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0" y="2334618"/>
            <a:ext cx="3637128" cy="3637128"/>
          </a:xfrm>
          <a:prstGeom prst="rect">
            <a:avLst/>
          </a:prstGeom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557485322"/>
              </p:ext>
            </p:extLst>
          </p:nvPr>
        </p:nvGraphicFramePr>
        <p:xfrm>
          <a:off x="5761937" y="3161806"/>
          <a:ext cx="5391617" cy="367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742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Направления коммуникации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2377" y="1060383"/>
            <a:ext cx="6960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charset="0"/>
                <a:ea typeface="Arial" charset="0"/>
                <a:cs typeface="Arial" charset="0"/>
              </a:rPr>
              <a:t>Сверху-вниз (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top-down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).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Цели спускаются от руководства для компании в целом, они распространяются на все отделы, команды и сотрудников. Это сценарий целей на основе потребностей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r>
              <a:rPr lang="ru-RU" b="1" dirty="0">
                <a:latin typeface="Arial" charset="0"/>
                <a:ea typeface="Arial" charset="0"/>
                <a:cs typeface="Arial" charset="0"/>
              </a:rPr>
              <a:t>Бок о бок (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side-by-side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).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Команды кооперируются для выработки общих OKR в дополнение к глобальным целям. Это сценарий формирования целей на основе кооперации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r>
              <a:rPr lang="ru-RU" b="1" dirty="0">
                <a:latin typeface="Arial" charset="0"/>
                <a:ea typeface="Arial" charset="0"/>
                <a:cs typeface="Arial" charset="0"/>
              </a:rPr>
              <a:t>Снизу-вверх (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bottom-up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).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Хорошая идея может перерасти в цель команды или всего бизнеса, однако такое случается довольно редко. Это сценарий формирования целей на основе решения.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31" y="262543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781"/>
            <a:ext cx="479367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riangle 2"/>
          <p:cNvSpPr/>
          <p:nvPr/>
        </p:nvSpPr>
        <p:spPr>
          <a:xfrm>
            <a:off x="0" y="6040582"/>
            <a:ext cx="3091465" cy="817418"/>
          </a:xfrm>
          <a:prstGeom prst="triangle">
            <a:avLst>
              <a:gd name="adj" fmla="val 495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riangle 7"/>
          <p:cNvSpPr/>
          <p:nvPr/>
        </p:nvSpPr>
        <p:spPr>
          <a:xfrm>
            <a:off x="1759526" y="3048001"/>
            <a:ext cx="3034145" cy="381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4263" y="1173532"/>
            <a:ext cx="69603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Труднодостижимые цели не дадут вам чувствовать себя плохо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Что плохо, так это мало амбициозные цели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Труднодостижимые цели вдохновляют нас и помогают компании добиваться большего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Цель ставится с запасом</a:t>
            </a: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Успех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70%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-75%</a:t>
            </a:r>
          </a:p>
          <a:p>
            <a:pPr algn="ctr"/>
            <a:endParaRPr lang="ru-RU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65" y="-781"/>
            <a:ext cx="1702206" cy="170220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0" y="1965278"/>
            <a:ext cx="4793672" cy="2004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en-US" sz="4000" dirty="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  <a:t>Normalize Hard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536441" y="46568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charset="0"/>
                <a:ea typeface="Arial" charset="0"/>
                <a:cs typeface="Arial" charset="0"/>
              </a:rPr>
              <a:t>Запустить ракету-носитель в космос — адекватная и амбициозная цель для С.П. Королева 4 октября 1957 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года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36440" y="55705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charset="0"/>
                <a:ea typeface="Arial" charset="0"/>
                <a:cs typeface="Arial" charset="0"/>
              </a:rPr>
              <a:t>Запустить ракету-носитель в космос и вернуть первую ступень на землю – адекватная и амбициозная цель для Илона Маска 22 декабря 2015 года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Куда? </a:t>
            </a:r>
          </a:p>
          <a:p>
            <a:pPr algn="ctr">
              <a:lnSpc>
                <a:spcPts val="4400"/>
              </a:lnSpc>
            </a:pPr>
            <a:r>
              <a:rPr lang="ru-RU" sz="40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отдельно от</a:t>
            </a: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Как?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5081" y="1071801"/>
            <a:ext cx="696035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OKR</a:t>
            </a:r>
            <a:r>
              <a:rPr lang="ru-RU" sz="1600" b="1" dirty="0" smtClean="0">
                <a:latin typeface="Arial" charset="0"/>
                <a:ea typeface="Arial" charset="0"/>
                <a:cs typeface="Arial" charset="0"/>
              </a:rPr>
              <a:t> определяет куда вы идете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b="1" dirty="0">
                <a:latin typeface="Arial" charset="0"/>
                <a:ea typeface="Arial" charset="0"/>
                <a:cs typeface="Arial" charset="0"/>
              </a:rPr>
              <a:t>Инициативы «как» вы собираетесь попасть</a:t>
            </a:r>
          </a:p>
          <a:p>
            <a:pPr algn="ctr"/>
            <a:endParaRPr lang="ru-RU" sz="16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sz="16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b="1" dirty="0" smtClean="0">
                <a:latin typeface="Arial" charset="0"/>
                <a:ea typeface="Arial" charset="0"/>
                <a:cs typeface="Arial" charset="0"/>
              </a:rPr>
              <a:t>Пример OKR</a:t>
            </a:r>
            <a:endParaRPr lang="ru-RU" sz="16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sz="16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b="1" dirty="0">
                <a:latin typeface="Arial" charset="0"/>
                <a:ea typeface="Arial" charset="0"/>
                <a:cs typeface="Arial" charset="0"/>
              </a:rPr>
              <a:t>Сделать человечество </a:t>
            </a:r>
            <a:r>
              <a:rPr lang="ru-RU" sz="1600" b="1" dirty="0" smtClean="0">
                <a:latin typeface="Arial" charset="0"/>
                <a:ea typeface="Arial" charset="0"/>
                <a:cs typeface="Arial" charset="0"/>
              </a:rPr>
              <a:t>межпланетным</a:t>
            </a:r>
          </a:p>
          <a:p>
            <a:pPr algn="ctr"/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Снизить </a:t>
            </a:r>
            <a:r>
              <a:rPr lang="ru-RU" sz="1600" dirty="0">
                <a:latin typeface="Arial" charset="0"/>
                <a:ea typeface="Arial" charset="0"/>
                <a:cs typeface="Arial" charset="0"/>
              </a:rPr>
              <a:t>затраты на запуск ракеты в 10 раз</a:t>
            </a: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Повторно </a:t>
            </a:r>
            <a:r>
              <a:rPr lang="ru-RU" sz="1600" dirty="0">
                <a:latin typeface="Arial" charset="0"/>
                <a:ea typeface="Arial" charset="0"/>
                <a:cs typeface="Arial" charset="0"/>
              </a:rPr>
              <a:t>использовать все ракеты не менее 5-ти раз</a:t>
            </a: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Заработать </a:t>
            </a:r>
            <a:r>
              <a:rPr lang="ru-RU" sz="1600" dirty="0">
                <a:latin typeface="Arial" charset="0"/>
                <a:ea typeface="Arial" charset="0"/>
                <a:cs typeface="Arial" charset="0"/>
              </a:rPr>
              <a:t>$10 млрд в коммерческих запусках спутников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sz="16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b="1" dirty="0" smtClean="0">
                <a:latin typeface="Arial" charset="0"/>
                <a:ea typeface="Arial" charset="0"/>
                <a:cs typeface="Arial" charset="0"/>
              </a:rPr>
              <a:t>Инициативы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Оптимизировать процесс производства ракеты и обслуживания</a:t>
            </a: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Разработать управляемое приземление ракеты</a:t>
            </a: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Выйти на рынки Европы и Азии</a:t>
            </a:r>
            <a:endParaRPr lang="en-GB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GB" sz="16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b="1" dirty="0" smtClean="0">
                <a:latin typeface="Arial" charset="0"/>
                <a:ea typeface="Arial" charset="0"/>
                <a:cs typeface="Arial" charset="0"/>
              </a:rPr>
              <a:t>Не путайте их</a:t>
            </a:r>
            <a:r>
              <a:rPr lang="en-GB" sz="1600" b="1" dirty="0" smtClean="0">
                <a:latin typeface="Arial" charset="0"/>
                <a:ea typeface="Arial" charset="0"/>
                <a:cs typeface="Arial" charset="0"/>
              </a:rPr>
              <a:t>!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5" y="2083964"/>
            <a:ext cx="4080681" cy="408068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396835" y="2330457"/>
            <a:ext cx="2186950" cy="575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en-US" sz="18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OKRs</a:t>
            </a:r>
            <a:endParaRPr lang="en-US" sz="1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56495" y="5226057"/>
            <a:ext cx="2186950" cy="575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Initiatives</a:t>
            </a:r>
            <a:endParaRPr lang="en-US" sz="1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79367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" y="699655"/>
            <a:ext cx="4793672" cy="3172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Еженедельная сверка</a:t>
            </a:r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01051" y="2971011"/>
            <a:ext cx="2191561" cy="173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0365" y="1729623"/>
            <a:ext cx="651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charset="0"/>
                <a:ea typeface="Arial" charset="0"/>
                <a:cs typeface="Arial" charset="0"/>
              </a:rPr>
              <a:t>Доверие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ru-RU" sz="2000" b="1" dirty="0" smtClean="0">
                <a:latin typeface="Arial" charset="0"/>
                <a:ea typeface="Arial" charset="0"/>
                <a:cs typeface="Arial" charset="0"/>
              </a:rPr>
              <a:t>Прогресс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ru-RU" sz="2000" b="1" dirty="0" smtClean="0">
                <a:latin typeface="Arial" charset="0"/>
                <a:ea typeface="Arial" charset="0"/>
                <a:cs typeface="Arial" charset="0"/>
              </a:rPr>
              <a:t>Статус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ru-RU" sz="2000" b="1" dirty="0" smtClean="0">
                <a:latin typeface="Arial" charset="0"/>
                <a:ea typeface="Arial" charset="0"/>
                <a:cs typeface="Arial" charset="0"/>
              </a:rPr>
              <a:t>Еженедельно</a:t>
            </a:r>
            <a:endParaRPr lang="en-US" sz="2000" b="1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ru-RU" sz="2000" dirty="0" smtClean="0">
                <a:latin typeface="Arial" charset="0"/>
                <a:ea typeface="Arial" charset="0"/>
                <a:cs typeface="Arial" charset="0"/>
              </a:rPr>
              <a:t>Чтобы в конце квартала это не было сюрпризом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" y="1715416"/>
            <a:ext cx="3886989" cy="38869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680365" y="3975411"/>
            <a:ext cx="6150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Улучшение OKR против тушения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пожаров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Сосредоточены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улучшении результатов, а не на оправданиях</a:t>
            </a:r>
          </a:p>
        </p:txBody>
      </p:sp>
    </p:spTree>
    <p:extLst>
      <p:ext uri="{BB962C8B-B14F-4D97-AF65-F5344CB8AC3E}">
        <p14:creationId xmlns:p14="http://schemas.microsoft.com/office/powerpoint/2010/main" val="16623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79367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97066"/>
            <a:ext cx="4793672" cy="3172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  <a:t>Чек-лист</a:t>
            </a:r>
            <a:endParaRPr lang="en-US" sz="4000" dirty="0" smtClean="0">
              <a:solidFill>
                <a:schemeClr val="bg1"/>
              </a:solidFill>
              <a:latin typeface="Nunito SemiBold"/>
              <a:ea typeface="Exo Medium" charset="0"/>
              <a:cs typeface="Nunito Semi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0132" y="751344"/>
            <a:ext cx="6960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Чек-лист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OKR должны быть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компактными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OKR это не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-лист и не план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Хотя бы один OKR команды должен быть связан с глобальными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целями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Приоритеты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OKR внутри команды должны увеличивать вероятность достижения целей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компании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инициативы должны быть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согласованы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глобальные обещания команды должны быть включены в ее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OKR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должны определять обычные и регулярные бизнес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должно требовать усилий всего отдела или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Достижение целей должно вести к существенной пользе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бизнесу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должны быть достаточны для достижения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9116" y="4082172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Quantity</a:t>
            </a:r>
            <a:endParaRPr lang="en-US" sz="1200" b="1" dirty="0" smtClean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0814" y="408217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Quality</a:t>
            </a:r>
            <a:endParaRPr lang="en-US" sz="1200" b="1" dirty="0" smtClean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30" y="28069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697" y="593455"/>
            <a:ext cx="4558281" cy="393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Совместная работа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Прозрачность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Культура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7989" y="757598"/>
            <a:ext cx="65116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charset="0"/>
                <a:ea typeface="Arial" charset="0"/>
                <a:cs typeface="Arial" charset="0"/>
              </a:rPr>
              <a:t>Наше мировоззрение, амбиции и прогресс будут видны всем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Мы должны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GB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Доверять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друг другу, не 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бояться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конфликтов или неудач, 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а также давать обязательства и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ответственность друг 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другу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dirty="0">
                <a:latin typeface="Arial" charset="0"/>
                <a:ea typeface="Arial" charset="0"/>
                <a:cs typeface="Arial" charset="0"/>
              </a:rPr>
              <a:t>Это часть наших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культурных ценностей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которыми мы проникаемся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38" y="1269239"/>
            <a:ext cx="3664424" cy="3664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69" y="1269239"/>
            <a:ext cx="3664424" cy="3664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2" y="1269239"/>
            <a:ext cx="3664424" cy="36644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55" y="1269239"/>
            <a:ext cx="3664424" cy="36644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24" y="1269239"/>
            <a:ext cx="3664424" cy="36644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3" y="2669067"/>
            <a:ext cx="4188933" cy="41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9310" y="263183"/>
            <a:ext cx="8270240" cy="974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Nunito SemiBold"/>
                <a:ea typeface="Exo Medium" charset="0"/>
                <a:cs typeface="Nunito SemiBold"/>
              </a:rPr>
              <a:t>Successful Roll-out</a:t>
            </a:r>
            <a:endParaRPr lang="en-US" sz="4000" dirty="0">
              <a:solidFill>
                <a:schemeClr val="bg1"/>
              </a:solidFill>
              <a:latin typeface="Nunito SemiBold"/>
              <a:ea typeface="Exo Medium" charset="0"/>
              <a:cs typeface="Nunito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53" y="504967"/>
            <a:ext cx="6765879" cy="6765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6174" y="3259723"/>
            <a:ext cx="806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OKRs</a:t>
            </a:r>
            <a:endParaRPr lang="en-US" sz="1600" b="1" dirty="0" smtClean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послужило </a:t>
            </a:r>
            <a:r>
              <a:rPr lang="ru-RU" dirty="0" err="1" smtClean="0"/>
              <a:t>фасилитатором</a:t>
            </a:r>
            <a:r>
              <a:rPr lang="ru-RU" dirty="0" smtClean="0"/>
              <a:t> к </a:t>
            </a:r>
            <a:r>
              <a:rPr lang="en-US" dirty="0" smtClean="0"/>
              <a:t>OKR?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2491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Неэффективность текущей системы премирования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% спринтов не выполняются командой и 70% не выполняются сотрудником (взят расчет с 01.09.2020 по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31.12.2020)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Ориентация на закрытие задач по спринту снижает ценность выпуска качественных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фич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Некоторые члены команды сосредотачиваются на качестве и регулярно сознательно проваливают спринты, выбирая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качество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между качеством и бонусами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Завершение текущей системы с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 марта 2021 года</a:t>
            </a:r>
          </a:p>
          <a:p>
            <a:pPr marL="0" lvl="0" indent="0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051005"/>
            <a:ext cx="10515600" cy="2491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система премирования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Премия в размере 25% от з/п в квартал всем участникам команды развития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Tengri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BPM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Выплачивается, если нет форс-мажорных ситуаций. Непосредственно не связано со спринтами и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OKR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дальнейшем, после завершения реализации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его продажам, премия будет выплачиваться от прибыли компании (данный вопрос отрабатывается с коммерческим блоком)</a:t>
            </a: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Премии за 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менторство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отменены.</a:t>
            </a: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Старт с 1 апреля (2 квартал)</a:t>
            </a:r>
          </a:p>
        </p:txBody>
      </p:sp>
    </p:spTree>
    <p:extLst>
      <p:ext uri="{BB962C8B-B14F-4D97-AF65-F5344CB8AC3E}">
        <p14:creationId xmlns:p14="http://schemas.microsoft.com/office/powerpoint/2010/main" val="39045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374;p89"/>
          <p:cNvCxnSpPr/>
          <p:nvPr/>
        </p:nvCxnSpPr>
        <p:spPr>
          <a:xfrm flipV="1">
            <a:off x="1088980" y="5252900"/>
            <a:ext cx="10248900" cy="4861"/>
          </a:xfrm>
          <a:prstGeom prst="straightConnector1">
            <a:avLst/>
          </a:prstGeom>
          <a:noFill/>
          <a:ln w="1016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" name="Google Shape;379;p89"/>
          <p:cNvSpPr txBox="1"/>
          <p:nvPr/>
        </p:nvSpPr>
        <p:spPr>
          <a:xfrm>
            <a:off x="1421127" y="4273842"/>
            <a:ext cx="165155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Arial"/>
              </a:rPr>
              <a:t>Andy Grove </a:t>
            </a:r>
            <a: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  <a:t>creates 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Arial"/>
              </a:rPr>
              <a:t>OKRs to execute </a:t>
            </a:r>
            <a:r>
              <a:rPr lang="en-GB" sz="1200" i="1" dirty="0">
                <a:latin typeface="Arial" charset="0"/>
                <a:ea typeface="Arial" charset="0"/>
                <a:cs typeface="Arial" charset="0"/>
                <a:sym typeface="Arial"/>
              </a:rPr>
              <a:t>Operation </a:t>
            </a:r>
            <a:r>
              <a:rPr lang="en-GB" sz="1200" i="1" dirty="0" smtClean="0">
                <a:latin typeface="Arial" charset="0"/>
                <a:ea typeface="Arial" charset="0"/>
                <a:cs typeface="Arial" charset="0"/>
                <a:sym typeface="Arial"/>
              </a:rPr>
              <a:t>Crush at Intel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Google Shape;380;p89"/>
          <p:cNvSpPr txBox="1"/>
          <p:nvPr/>
        </p:nvSpPr>
        <p:spPr>
          <a:xfrm>
            <a:off x="3840750" y="4249990"/>
            <a:ext cx="15954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Arial"/>
              </a:rPr>
              <a:t>John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Arial"/>
              </a:rPr>
              <a:t>Doerr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Arial"/>
              </a:rPr>
              <a:t> </a:t>
            </a:r>
            <a: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  <a:t>introduces 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Arial"/>
              </a:rPr>
              <a:t>them </a:t>
            </a:r>
            <a: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  <a:t>to Google and they’re adopted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Google Shape;381;p89"/>
          <p:cNvSpPr txBox="1"/>
          <p:nvPr/>
        </p:nvSpPr>
        <p:spPr>
          <a:xfrm>
            <a:off x="6357348" y="4249990"/>
            <a:ext cx="15954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  <a:t>Google becomes pretty successful over the next 20 + years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Google Shape;382;p89"/>
          <p:cNvSpPr txBox="1"/>
          <p:nvPr/>
        </p:nvSpPr>
        <p:spPr>
          <a:xfrm>
            <a:off x="8873946" y="4250249"/>
            <a:ext cx="15954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Arial"/>
              </a:rPr>
              <a:t>OKRs </a:t>
            </a:r>
            <a: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  <a:t>become a </a:t>
            </a:r>
            <a:b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</a:br>
            <a:r>
              <a:rPr lang="en-GB" sz="1200" dirty="0" smtClean="0">
                <a:latin typeface="Arial" charset="0"/>
                <a:ea typeface="Arial" charset="0"/>
                <a:cs typeface="Arial" charset="0"/>
                <a:sym typeface="Arial"/>
              </a:rPr>
              <a:t>best-practice goal setting framework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Google Shape;383;p89"/>
          <p:cNvSpPr txBox="1"/>
          <p:nvPr/>
        </p:nvSpPr>
        <p:spPr>
          <a:xfrm>
            <a:off x="1961669" y="5708108"/>
            <a:ext cx="5499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45C5E8"/>
              </a:buClr>
              <a:buSzPts val="1400"/>
            </a:pPr>
            <a:r>
              <a:rPr lang="en-GB" sz="1400" b="1" dirty="0">
                <a:latin typeface="Arial" charset="0"/>
                <a:ea typeface="Arial" charset="0"/>
                <a:cs typeface="Arial" charset="0"/>
                <a:sym typeface="Arial"/>
              </a:rPr>
              <a:t>1970’s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Google Shape;384;p89"/>
          <p:cNvSpPr txBox="1"/>
          <p:nvPr/>
        </p:nvSpPr>
        <p:spPr>
          <a:xfrm>
            <a:off x="4463167" y="5713008"/>
            <a:ext cx="4083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45C5E8"/>
              </a:buClr>
              <a:buSzPts val="1400"/>
            </a:pPr>
            <a:r>
              <a:rPr lang="en-GB" sz="1400" b="1">
                <a:latin typeface="Arial" charset="0"/>
                <a:ea typeface="Arial" charset="0"/>
                <a:cs typeface="Arial" charset="0"/>
                <a:sym typeface="Arial"/>
              </a:rPr>
              <a:t>1999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Google Shape;389;p89"/>
          <p:cNvSpPr txBox="1"/>
          <p:nvPr/>
        </p:nvSpPr>
        <p:spPr>
          <a:xfrm>
            <a:off x="6862068" y="5708108"/>
            <a:ext cx="649654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45C5E8"/>
              </a:buClr>
              <a:buSzPts val="1400"/>
            </a:pPr>
            <a:r>
              <a:rPr lang="en-GB" sz="1400" b="1" dirty="0" smtClean="0">
                <a:latin typeface="Arial" charset="0"/>
                <a:ea typeface="Arial" charset="0"/>
                <a:cs typeface="Arial" charset="0"/>
                <a:sym typeface="Arial"/>
              </a:rPr>
              <a:t>2000’s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Google Shape;390;p89"/>
          <p:cNvSpPr txBox="1"/>
          <p:nvPr/>
        </p:nvSpPr>
        <p:spPr>
          <a:xfrm>
            <a:off x="9466988" y="5687647"/>
            <a:ext cx="5232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45C5E8"/>
              </a:buClr>
              <a:buSzPts val="1400"/>
            </a:pPr>
            <a:r>
              <a:rPr lang="en-GB" sz="1400" b="1" dirty="0">
                <a:latin typeface="Arial" charset="0"/>
                <a:ea typeface="Arial" charset="0"/>
                <a:cs typeface="Arial" charset="0"/>
                <a:sym typeface="Arial"/>
              </a:rPr>
              <a:t>Today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Google Shape;391;p89"/>
          <p:cNvSpPr/>
          <p:nvPr/>
        </p:nvSpPr>
        <p:spPr>
          <a:xfrm>
            <a:off x="2069793" y="5114811"/>
            <a:ext cx="317100" cy="317100"/>
          </a:xfrm>
          <a:prstGeom prst="ellipse">
            <a:avLst/>
          </a:prstGeom>
          <a:solidFill>
            <a:srgbClr val="00B0F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4" name="Google Shape;392;p89"/>
          <p:cNvSpPr/>
          <p:nvPr/>
        </p:nvSpPr>
        <p:spPr>
          <a:xfrm>
            <a:off x="4507791" y="5119711"/>
            <a:ext cx="317100" cy="317100"/>
          </a:xfrm>
          <a:prstGeom prst="ellipse">
            <a:avLst/>
          </a:prstGeom>
          <a:solidFill>
            <a:srgbClr val="00B0F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5" name="Google Shape;393;p89"/>
          <p:cNvSpPr/>
          <p:nvPr/>
        </p:nvSpPr>
        <p:spPr>
          <a:xfrm>
            <a:off x="6996498" y="5114811"/>
            <a:ext cx="317100" cy="317100"/>
          </a:xfrm>
          <a:prstGeom prst="ellipse">
            <a:avLst/>
          </a:prstGeom>
          <a:solidFill>
            <a:srgbClr val="00B0F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6" name="Google Shape;394;p89"/>
          <p:cNvSpPr/>
          <p:nvPr/>
        </p:nvSpPr>
        <p:spPr>
          <a:xfrm>
            <a:off x="9585666" y="5094350"/>
            <a:ext cx="317100" cy="317100"/>
          </a:xfrm>
          <a:prstGeom prst="ellipse">
            <a:avLst/>
          </a:prstGeom>
          <a:solidFill>
            <a:srgbClr val="00B0F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79400" y="365663"/>
            <a:ext cx="11518900" cy="105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OKR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– не новинка, это лучшая практика!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34" y="2425857"/>
            <a:ext cx="1547936" cy="15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657" y="2414206"/>
            <a:ext cx="1559587" cy="15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1513" r="10024"/>
          <a:stretch/>
        </p:blipFill>
        <p:spPr bwMode="auto">
          <a:xfrm>
            <a:off x="6285131" y="2433808"/>
            <a:ext cx="1552086" cy="15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ge result for slack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83" y="2601604"/>
            <a:ext cx="562872" cy="5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ge result for dropbox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27" y="2660456"/>
            <a:ext cx="504020" cy="5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ge result for linkedin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457" y="3384740"/>
            <a:ext cx="508280" cy="50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age result for spotify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43" y="3361384"/>
            <a:ext cx="799003" cy="58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Что такое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OKR</a:t>
            </a: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0179" y="1551854"/>
            <a:ext cx="6960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</a:t>
            </a:r>
            <a:r>
              <a:rPr lang="ru-RU" sz="3200" b="1" dirty="0" smtClean="0"/>
              <a:t>KR </a:t>
            </a:r>
            <a:r>
              <a:rPr lang="ru-RU" sz="3200" dirty="0" smtClean="0"/>
              <a:t>(</a:t>
            </a:r>
            <a:r>
              <a:rPr lang="ru-RU" sz="3200" dirty="0" err="1" smtClean="0"/>
              <a:t>Objectives</a:t>
            </a:r>
            <a:r>
              <a:rPr lang="ru-RU" sz="3200" dirty="0" smtClean="0"/>
              <a:t> </a:t>
            </a:r>
            <a:r>
              <a:rPr lang="ru-RU" sz="3200" dirty="0" err="1"/>
              <a:t>and</a:t>
            </a:r>
            <a:r>
              <a:rPr lang="ru-RU" sz="3200" dirty="0"/>
              <a:t> </a:t>
            </a:r>
            <a:r>
              <a:rPr lang="ru-RU" sz="3200" dirty="0" err="1"/>
              <a:t>Key</a:t>
            </a:r>
            <a:r>
              <a:rPr lang="ru-RU" sz="3200" dirty="0"/>
              <a:t> </a:t>
            </a:r>
            <a:r>
              <a:rPr lang="ru-RU" sz="3200" dirty="0" err="1"/>
              <a:t>Results</a:t>
            </a:r>
            <a:r>
              <a:rPr lang="ru-RU" sz="3200" dirty="0"/>
              <a:t>, «Цели и ключевые результаты</a:t>
            </a:r>
            <a:r>
              <a:rPr lang="ru-RU" sz="3200" dirty="0" smtClean="0"/>
              <a:t>»)</a:t>
            </a:r>
            <a:endParaRPr lang="ru-RU" sz="3200" dirty="0"/>
          </a:p>
          <a:p>
            <a:pPr algn="ctr"/>
            <a:r>
              <a:rPr lang="ru-RU" sz="3200" dirty="0" smtClean="0"/>
              <a:t>— </a:t>
            </a:r>
            <a:r>
              <a:rPr lang="ru-RU" sz="3200" dirty="0"/>
              <a:t>это метод целеполагания, в основе которого лежит выделение </a:t>
            </a:r>
            <a:r>
              <a:rPr lang="ru-RU" sz="3200" b="1" dirty="0"/>
              <a:t>целей и ключевых результатов</a:t>
            </a:r>
            <a:r>
              <a:rPr lang="ru-RU" sz="3200" dirty="0" smtClean="0"/>
              <a:t>.</a:t>
            </a: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6" y="1867107"/>
            <a:ext cx="4047699" cy="40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Что особенного в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OKR</a:t>
            </a: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1265" y="1110610"/>
            <a:ext cx="6960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Достижение результата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Амбициозные цели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Согласование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и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сотрудничество между командами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Четкое взаимодействие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Вовлечение сотрудников</a:t>
            </a: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Творческий потенциал</a:t>
            </a: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Гибкость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>
                <a:latin typeface="Arial" charset="0"/>
                <a:ea typeface="Arial" charset="0"/>
                <a:cs typeface="Arial" charset="0"/>
              </a:rPr>
              <a:t>Сокращение времени на постановку целей</a:t>
            </a:r>
          </a:p>
          <a:p>
            <a:pPr algn="ctr"/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Автономность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Сосредоточенность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и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дисциплинированность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6" y="1867107"/>
            <a:ext cx="4047699" cy="40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ru-RU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Результат внедрения </a:t>
            </a:r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OKR 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26" y="2261441"/>
            <a:ext cx="2438095" cy="24380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76530" y="158814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ru-RU" sz="2800" dirty="0" smtClean="0"/>
              <a:t>Все </a:t>
            </a:r>
            <a:r>
              <a:rPr lang="ru-RU" sz="2800" dirty="0"/>
              <a:t>сотрудники понимают цели своей работы и чего от них ожидает компания. </a:t>
            </a:r>
            <a:endParaRPr lang="ru-RU" sz="2800" dirty="0" smtClean="0"/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ru-RU" sz="2800" dirty="0" smtClean="0"/>
              <a:t>Методика </a:t>
            </a:r>
            <a:r>
              <a:rPr lang="ru-RU" sz="2800" dirty="0"/>
              <a:t>позволяет сделать цели бизнеса прозрачными и понятными для каждого, что в итоге повышает мотивацию и эффективность команд.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2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9310" y="263183"/>
            <a:ext cx="8270240" cy="974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OKR</a:t>
            </a:r>
            <a:r>
              <a:rPr lang="ru-RU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основы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 for Objective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5983" y="699168"/>
            <a:ext cx="6960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charset="0"/>
                <a:ea typeface="Arial" charset="0"/>
                <a:cs typeface="Arial" charset="0"/>
              </a:rPr>
              <a:t>Основные цели, которые организация или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команда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хотят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достичь</a:t>
            </a: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Качественная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и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продуманная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1" dirty="0">
                <a:latin typeface="Arial" charset="0"/>
                <a:ea typeface="Arial" charset="0"/>
                <a:cs typeface="Arial" charset="0"/>
              </a:rPr>
            </a:br>
            <a:r>
              <a:rPr lang="en-US" b="1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b="1" dirty="0">
                <a:latin typeface="Arial" charset="0"/>
                <a:ea typeface="Arial" charset="0"/>
                <a:cs typeface="Arial" charset="0"/>
              </a:rPr>
            </a:br>
            <a:r>
              <a:rPr lang="ru-RU" b="1" dirty="0">
                <a:latin typeface="Arial" charset="0"/>
                <a:ea typeface="Arial" charset="0"/>
                <a:cs typeface="Arial" charset="0"/>
              </a:rPr>
              <a:t>Краткий, амбициозный, мотивирующий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текст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3-5 целей на период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Примеры целей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Амбициозный рост продаж</a:t>
            </a:r>
          </a:p>
          <a:p>
            <a:pPr algn="ctr"/>
            <a:endParaRPr lang="ru-RU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Превратить наш веб-сайт в машину для привлечения потенциальных клиентов</a:t>
            </a:r>
          </a:p>
          <a:p>
            <a:pPr algn="ctr"/>
            <a:endParaRPr lang="ru-RU" sz="16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Нам не нужно говорить, что мы лучшие, это делают наши пользователи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13765"/>
            <a:ext cx="4764205" cy="47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479367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4181"/>
            <a:ext cx="4793673" cy="4142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400"/>
              </a:lnSpc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KR for Key Results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8688" y="812898"/>
            <a:ext cx="707863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charset="0"/>
                <a:ea typeface="Arial" charset="0"/>
                <a:cs typeface="Arial" charset="0"/>
              </a:rPr>
              <a:t>Конкретный, значимый, измеримый, эффективный</a:t>
            </a: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Ключевые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результаты описывают, как вы достигнете цели</a:t>
            </a: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1–4 метрики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для достижения 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цели</a:t>
            </a:r>
          </a:p>
          <a:p>
            <a:pPr algn="ctr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Примеры Ключевых результатов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ru-RU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O: </a:t>
            </a:r>
            <a:r>
              <a:rPr lang="ru-RU" sz="1600" b="1" dirty="0" smtClean="0">
                <a:latin typeface="Arial" charset="0"/>
                <a:ea typeface="Arial" charset="0"/>
                <a:cs typeface="Arial" charset="0"/>
              </a:rPr>
              <a:t>Сделать человечество межпланетным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ru-RU" sz="1600" dirty="0">
                <a:latin typeface="Arial" charset="0"/>
                <a:ea typeface="Arial" charset="0"/>
                <a:cs typeface="Arial" charset="0"/>
              </a:rPr>
              <a:t>KR: </a:t>
            </a:r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Снизить затраты на запуск ракеты в 10 раз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ru-RU" sz="1600" dirty="0">
                <a:latin typeface="Arial" charset="0"/>
                <a:ea typeface="Arial" charset="0"/>
                <a:cs typeface="Arial" charset="0"/>
              </a:rPr>
              <a:t>KR: </a:t>
            </a:r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Повторно использовать все ракеты не менее 5-ти раз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ru-RU" sz="1600" dirty="0">
                <a:latin typeface="Arial" charset="0"/>
                <a:ea typeface="Arial" charset="0"/>
                <a:cs typeface="Arial" charset="0"/>
              </a:rPr>
              <a:t>KR: </a:t>
            </a:r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Заработать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$</a:t>
            </a:r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ru-RU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dirty="0" smtClean="0">
                <a:latin typeface="Arial" charset="0"/>
                <a:ea typeface="Arial" charset="0"/>
                <a:cs typeface="Arial" charset="0"/>
              </a:rPr>
              <a:t>млрд в коммерческих запусках спутников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6" y="1664097"/>
            <a:ext cx="4183039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1"/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0B4E30DA6659040ADFE4DC1531ED82E" ma:contentTypeVersion="0" ma:contentTypeDescription="Создание документа." ma:contentTypeScope="" ma:versionID="c6b1d680964ffa245da2a0a3888b53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5e27d4dcbb8d443704b0040e776f5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имено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C634D3-A5E3-4FF7-B627-9ABF75E22634}"/>
</file>

<file path=customXml/itemProps2.xml><?xml version="1.0" encoding="utf-8"?>
<ds:datastoreItem xmlns:ds="http://schemas.openxmlformats.org/officeDocument/2006/customXml" ds:itemID="{6DB45128-89E4-44AB-8132-570299051F0F}"/>
</file>

<file path=customXml/itemProps3.xml><?xml version="1.0" encoding="utf-8"?>
<ds:datastoreItem xmlns:ds="http://schemas.openxmlformats.org/officeDocument/2006/customXml" ds:itemID="{562AFA21-786F-4314-A647-94DCCEFAF519}"/>
</file>

<file path=docProps/app.xml><?xml version="1.0" encoding="utf-8"?>
<Properties xmlns="http://schemas.openxmlformats.org/officeDocument/2006/extended-properties" xmlns:vt="http://schemas.openxmlformats.org/officeDocument/2006/docPropsVTypes">
  <TotalTime>308698</TotalTime>
  <Words>1930</Words>
  <Application>Microsoft Office PowerPoint</Application>
  <PresentationFormat>Широкоэкранный</PresentationFormat>
  <Paragraphs>259</Paragraphs>
  <Slides>18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Exo Medium</vt:lpstr>
      <vt:lpstr>Nunito SemiBold</vt:lpstr>
      <vt:lpstr>Wingdings</vt:lpstr>
      <vt:lpstr>Office Theme</vt:lpstr>
      <vt:lpstr>Презентация PowerPoint</vt:lpstr>
      <vt:lpstr>Что послужило фасилитатором к OKR?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Roberts</dc:creator>
  <cp:lastModifiedBy>Николай П. Кочубашев</cp:lastModifiedBy>
  <cp:revision>665</cp:revision>
  <cp:lastPrinted>2019-11-18T14:35:23Z</cp:lastPrinted>
  <dcterms:created xsi:type="dcterms:W3CDTF">2018-05-02T19:30:16Z</dcterms:created>
  <dcterms:modified xsi:type="dcterms:W3CDTF">2021-02-25T13:01:29Z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0x01010070B4E30DA6659040ADFE4DC1531ED82E</vt:lpwstr>
  </property>
</Properties>
</file>