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73" r:id="rId7"/>
    <p:sldId id="374" r:id="rId8"/>
    <p:sldId id="365" r:id="rId9"/>
    <p:sldId id="382" r:id="rId10"/>
    <p:sldId id="383" r:id="rId11"/>
    <p:sldId id="378" r:id="rId12"/>
    <p:sldId id="384" r:id="rId13"/>
    <p:sldId id="375" r:id="rId14"/>
    <p:sldId id="376" r:id="rId15"/>
    <p:sldId id="380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5388" autoAdjust="0"/>
  </p:normalViewPr>
  <p:slideViewPr>
    <p:cSldViewPr snapToGrid="0" snapToObjects="1" showGuides="1">
      <p:cViewPr varScale="1">
        <p:scale>
          <a:sx n="57" d="100"/>
          <a:sy n="57" d="100"/>
        </p:scale>
        <p:origin x="82" y="8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8/3/2025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01641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5072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66280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4021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8564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4" Type="http://schemas.openxmlformats.org/officeDocument/2006/relationships/hyperlink" Target="https://pxhere.com/en/photo/804732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sz="4800" dirty="0"/>
              <a:t>Smart home automation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sz="2800" dirty="0"/>
              <a:t>By: Md Kaif</a:t>
            </a:r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u="sng" dirty="0"/>
              <a:t>WORKING PRINCIPLE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Sensors sends the data to the Arduino uno.</a:t>
            </a:r>
          </a:p>
          <a:p>
            <a:r>
              <a:rPr lang="en-US" dirty="0"/>
              <a:t>Based on the sensors data Arduino sends signal to the relay module using the code provided by the user.</a:t>
            </a:r>
          </a:p>
          <a:p>
            <a:r>
              <a:rPr lang="en-US" dirty="0"/>
              <a:t>Relay works as a switch between the appliances and output of Arduino.</a:t>
            </a:r>
          </a:p>
          <a:p>
            <a:r>
              <a:rPr lang="en-US" dirty="0"/>
              <a:t>For the HIGH signal relay turns ON the appliance and for the LOW signal relay turns OFF the appliance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features and applications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A4EBAA-19C4-F717-3739-A5294863677C}"/>
              </a:ext>
            </a:extLst>
          </p:cNvPr>
          <p:cNvSpPr txBox="1"/>
          <p:nvPr/>
        </p:nvSpPr>
        <p:spPr>
          <a:xfrm>
            <a:off x="2399620" y="2214694"/>
            <a:ext cx="404312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+mj-lt"/>
              </a:rPr>
              <a:t>Remote Control		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+mj-lt"/>
              </a:rPr>
              <a:t>Automation &amp; Scheduling	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+mj-lt"/>
              </a:rPr>
              <a:t>Energy Efficiency		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+mj-lt"/>
              </a:rPr>
              <a:t>Security &amp; Surveillance	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+mj-lt"/>
              </a:rPr>
              <a:t>Realtime Alerts		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+mj-lt"/>
              </a:rPr>
              <a:t>Integration			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+mj-lt"/>
              </a:rPr>
              <a:t>Customization			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dirty="0">
                <a:solidFill>
                  <a:schemeClr val="bg1"/>
                </a:solidFill>
                <a:latin typeface="+mj-lt"/>
              </a:rPr>
              <a:t>Data Analytics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C18F968-AE9D-5CAF-765B-BFF3B5FA14C9}"/>
              </a:ext>
            </a:extLst>
          </p:cNvPr>
          <p:cNvCxnSpPr/>
          <p:nvPr/>
        </p:nvCxnSpPr>
        <p:spPr>
          <a:xfrm>
            <a:off x="6817659" y="2043953"/>
            <a:ext cx="0" cy="4666129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5C353E5-CF94-F779-669C-B99EE24648ED}"/>
              </a:ext>
            </a:extLst>
          </p:cNvPr>
          <p:cNvSpPr txBox="1"/>
          <p:nvPr/>
        </p:nvSpPr>
        <p:spPr>
          <a:xfrm>
            <a:off x="6925234" y="2214694"/>
            <a:ext cx="46661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Access Control	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Health Monitoring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Smart Energy Management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Smart Security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Lightning Control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Voice Assistance 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Appliance Automation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Entertainment</a:t>
            </a:r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SMART HOME AUTOMATION SIMPLIFIES LIFE.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DEMONSTRATE REAL-WORLD USE OF IOT &amp; EMBEDDED SYSTEMS.						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HAS POTENTIAL TO SCALE INTO COMMERCIAL SOLUTIONS.	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latin typeface="+mj-lt"/>
              </a:rPr>
              <a:t>IT IS REMOTELY ACCESSIBLE AND ESSENTIAL FOR A SMARTER FUTURE.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9" name="Content Placeholder 8" descr="CPU with binary numbers and blueprint">
            <a:extLst>
              <a:ext uri="{FF2B5EF4-FFF2-40B4-BE49-F238E27FC236}">
                <a16:creationId xmlns:a16="http://schemas.microsoft.com/office/drawing/2014/main" id="{39D97EB1-7BCD-BC0B-DAAE-AC16528EE66A}"/>
              </a:ext>
            </a:extLst>
          </p:cNvPr>
          <p:cNvPicPr>
            <a:picLocks noGrp="1" noChangeAspect="1"/>
          </p:cNvPicPr>
          <p:nvPr>
            <p:ph sz="quarter" idx="37"/>
          </p:nvPr>
        </p:nvPicPr>
        <p:blipFill>
          <a:blip r:embed="rId3"/>
          <a:srcRect/>
          <a:stretch/>
        </p:blipFill>
        <p:spPr>
          <a:xfrm>
            <a:off x="8391525" y="2750344"/>
            <a:ext cx="2857500" cy="2857500"/>
          </a:xfrm>
        </p:spPr>
      </p:pic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sz="4000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262154" y="3079119"/>
            <a:ext cx="4413250" cy="2752725"/>
          </a:xfrm>
        </p:spPr>
        <p:txBody>
          <a:bodyPr/>
          <a:lstStyle/>
          <a:p>
            <a:r>
              <a:rPr lang="en-US" dirty="0"/>
              <a:t>Md Kaif</a:t>
            </a:r>
          </a:p>
          <a:p>
            <a:r>
              <a:rPr lang="en-US" dirty="0" err="1"/>
              <a:t>iamkaifpathaan</a:t>
            </a:r>
            <a:endParaRPr lang="en-US" dirty="0"/>
          </a:p>
          <a:p>
            <a:r>
              <a:rPr lang="en-US" dirty="0"/>
              <a:t>p0409athan@gmail.com</a:t>
            </a:r>
          </a:p>
          <a:p>
            <a:r>
              <a:rPr lang="en-US" dirty="0" err="1"/>
              <a:t>iamkaifbaloch</a:t>
            </a:r>
            <a:r>
              <a:rPr lang="en-US" dirty="0"/>
              <a:t> (</a:t>
            </a:r>
            <a:r>
              <a:rPr lang="en-US" dirty="0" err="1"/>
              <a:t>Github</a:t>
            </a:r>
            <a:r>
              <a:rPr lang="en-US" dirty="0"/>
              <a:t> link in bio)</a:t>
            </a:r>
          </a:p>
        </p:txBody>
      </p:sp>
      <p:pic>
        <p:nvPicPr>
          <p:cNvPr id="3" name="Graphic 2" descr="User with solid fill">
            <a:extLst>
              <a:ext uri="{FF2B5EF4-FFF2-40B4-BE49-F238E27FC236}">
                <a16:creationId xmlns:a16="http://schemas.microsoft.com/office/drawing/2014/main" id="{E53C8532-D0AF-8988-D3EF-EB80184DE5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5831" y="3123686"/>
            <a:ext cx="305314" cy="305314"/>
          </a:xfrm>
          <a:prstGeom prst="rect">
            <a:avLst/>
          </a:prstGeom>
        </p:spPr>
      </p:pic>
      <p:pic>
        <p:nvPicPr>
          <p:cNvPr id="7" name="Graphic 6" descr="Envelope with solid fill">
            <a:extLst>
              <a:ext uri="{FF2B5EF4-FFF2-40B4-BE49-F238E27FC236}">
                <a16:creationId xmlns:a16="http://schemas.microsoft.com/office/drawing/2014/main" id="{1D071FC1-F695-8C6D-FDE6-AD83C27B0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5831" y="4039628"/>
            <a:ext cx="305314" cy="30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2997536-5DD6-9CBD-4246-F0B47D68BE44}"/>
              </a:ext>
            </a:extLst>
          </p:cNvPr>
          <p:cNvSpPr txBox="1"/>
          <p:nvPr/>
        </p:nvSpPr>
        <p:spPr>
          <a:xfrm>
            <a:off x="791507" y="3549648"/>
            <a:ext cx="94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In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7E8F6F5-8E07-FF50-B934-2CB46531EF4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4429" y="4389509"/>
            <a:ext cx="571172" cy="571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sz="2400" dirty="0"/>
              <a:t>Smart home automation refers to controlling household appliances automatically using technology like sensors, microcontrollers, and the Internet of Things (IoT).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58CD6-0ECA-E4BE-B7A6-70487D75F2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375" y="967193"/>
            <a:ext cx="5173548" cy="51735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7F7C5-CBA2-9823-0CBA-5BD77399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739" y="2667505"/>
            <a:ext cx="11548261" cy="2733306"/>
          </a:xfrm>
        </p:spPr>
        <p:txBody>
          <a:bodyPr/>
          <a:lstStyle/>
          <a:p>
            <a:pPr algn="l"/>
            <a:br>
              <a:rPr lang="en-US" dirty="0"/>
            </a:br>
            <a:r>
              <a:rPr lang="en-US" dirty="0"/>
              <a:t>* Design a cost-effective home automation system.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Remotely control devices using a smartphone.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* Ensure user convenience and energy savings.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60D053B-A40A-3228-B6D5-3371B9EE2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869" y="751840"/>
            <a:ext cx="11562303" cy="2387865"/>
          </a:xfrm>
        </p:spPr>
        <p:txBody>
          <a:bodyPr/>
          <a:lstStyle/>
          <a:p>
            <a:r>
              <a:rPr lang="en-US" u="sng" dirty="0"/>
              <a:t>objective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A971A9-0C5C-DDFC-67F9-2E5A55F12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7193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>
            <a:extLst>
              <a:ext uri="{FF2B5EF4-FFF2-40B4-BE49-F238E27FC236}">
                <a16:creationId xmlns:a16="http://schemas.microsoft.com/office/drawing/2014/main" id="{BE4E0F37-0AD5-833C-CBE5-EAE02EC460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475" y="421386"/>
            <a:ext cx="4958081" cy="1038297"/>
          </a:xfrm>
        </p:spPr>
        <p:txBody>
          <a:bodyPr/>
          <a:lstStyle/>
          <a:p>
            <a:r>
              <a:rPr lang="en-US" b="1" u="sng" dirty="0"/>
              <a:t>Components used</a:t>
            </a:r>
            <a:r>
              <a:rPr lang="en-US" b="1" dirty="0"/>
              <a:t>:-</a:t>
            </a:r>
          </a:p>
        </p:txBody>
      </p:sp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E1DBD4C7-D952-4426-40FD-8799F80F821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8001" t="-2" r="18001" b="4542"/>
          <a:stretch/>
        </p:blipFill>
        <p:spPr>
          <a:xfrm>
            <a:off x="6497638" y="477000"/>
            <a:ext cx="5322887" cy="5904000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6EA54-3083-FB0D-9011-2353791B0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761691-C928-306F-C991-8B21EF8F6EB3}"/>
              </a:ext>
            </a:extLst>
          </p:cNvPr>
          <p:cNvSpPr txBox="1"/>
          <p:nvPr/>
        </p:nvSpPr>
        <p:spPr>
          <a:xfrm>
            <a:off x="371475" y="1619075"/>
            <a:ext cx="540074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ARDUINO UNO R3                        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RELAY	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SENSORS (LDR, PIR, ULTRASONIC DISTANCE SENSOR)	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JUMPER WIRES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APPLIANCES(FAN, BULB, ETC.)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RESISTORS		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POWER SUPPLY				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dirty="0">
                <a:solidFill>
                  <a:schemeClr val="bg1"/>
                </a:solidFill>
                <a:latin typeface="+mj-lt"/>
              </a:rPr>
              <a:t>SWITCH</a:t>
            </a:r>
          </a:p>
        </p:txBody>
      </p:sp>
    </p:spTree>
    <p:extLst>
      <p:ext uri="{BB962C8B-B14F-4D97-AF65-F5344CB8AC3E}">
        <p14:creationId xmlns:p14="http://schemas.microsoft.com/office/powerpoint/2010/main" val="59814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-2655209"/>
            <a:ext cx="6327105" cy="3373973"/>
          </a:xfrm>
        </p:spPr>
        <p:txBody>
          <a:bodyPr anchor="b"/>
          <a:lstStyle/>
          <a:p>
            <a:r>
              <a:rPr lang="en-US" b="1" u="sng" dirty="0"/>
              <a:t>SCHEMATIC DIAGRAM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369DA6-0B9B-8191-2299-1725B5BD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6881" y="861378"/>
            <a:ext cx="7438238" cy="57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-2520985"/>
            <a:ext cx="6327105" cy="3373973"/>
          </a:xfrm>
        </p:spPr>
        <p:txBody>
          <a:bodyPr anchor="b"/>
          <a:lstStyle/>
          <a:p>
            <a:r>
              <a:rPr lang="en-US" b="1" u="sng" dirty="0"/>
              <a:t>BEFORE SIMULATION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369DA6-0B9B-8191-2299-1725B5BD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670274" y="1376409"/>
            <a:ext cx="8851452" cy="4940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2020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7" y="-2520985"/>
            <a:ext cx="6327105" cy="3373973"/>
          </a:xfrm>
        </p:spPr>
        <p:txBody>
          <a:bodyPr anchor="b"/>
          <a:lstStyle/>
          <a:p>
            <a:r>
              <a:rPr lang="en-US" b="1" u="sng" dirty="0"/>
              <a:t>AFTER SIMULATION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369DA6-0B9B-8191-2299-1725B5BDDF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375607" y="1217019"/>
            <a:ext cx="7440786" cy="525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171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86" y="-1439912"/>
            <a:ext cx="4352662" cy="2203704"/>
          </a:xfrm>
        </p:spPr>
        <p:txBody>
          <a:bodyPr/>
          <a:lstStyle/>
          <a:p>
            <a:pPr lvl="0"/>
            <a:r>
              <a:rPr lang="en-US" u="sng" noProof="0" dirty="0"/>
              <a:t>Arduino code</a:t>
            </a:r>
            <a:r>
              <a:rPr lang="en-US" noProof="0" dirty="0"/>
              <a:t>:-</a:t>
            </a:r>
            <a:endParaRPr lang="en-US" u="sng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3CB74-8916-98AE-F02D-E398E6115EBA}"/>
              </a:ext>
            </a:extLst>
          </p:cNvPr>
          <p:cNvSpPr/>
          <p:nvPr/>
        </p:nvSpPr>
        <p:spPr>
          <a:xfrm>
            <a:off x="219886" y="763792"/>
            <a:ext cx="11752228" cy="5827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D85E1-56D4-F231-E3F4-7598F3B56F86}"/>
              </a:ext>
            </a:extLst>
          </p:cNvPr>
          <p:cNvSpPr txBox="1"/>
          <p:nvPr/>
        </p:nvSpPr>
        <p:spPr>
          <a:xfrm>
            <a:off x="307829" y="860612"/>
            <a:ext cx="5629585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#include &lt;</a:t>
            </a:r>
            <a:r>
              <a:rPr lang="en-IN" sz="1050" dirty="0" err="1">
                <a:solidFill>
                  <a:schemeClr val="bg1"/>
                </a:solidFill>
              </a:rPr>
              <a:t>Servo.h</a:t>
            </a:r>
            <a:r>
              <a:rPr lang="en-IN" sz="1050" dirty="0">
                <a:solidFill>
                  <a:schemeClr val="bg1"/>
                </a:solidFill>
              </a:rPr>
              <a:t>&gt;</a:t>
            </a:r>
          </a:p>
          <a:p>
            <a:r>
              <a:rPr lang="en-IN" sz="1050" dirty="0">
                <a:solidFill>
                  <a:schemeClr val="bg1"/>
                </a:solidFill>
              </a:rPr>
              <a:t>int output1Value = 0;</a:t>
            </a:r>
          </a:p>
          <a:p>
            <a:r>
              <a:rPr lang="en-IN" sz="1050" dirty="0">
                <a:solidFill>
                  <a:schemeClr val="bg1"/>
                </a:solidFill>
              </a:rPr>
              <a:t>int sen1Value = 0;</a:t>
            </a:r>
          </a:p>
          <a:p>
            <a:r>
              <a:rPr lang="en-IN" sz="1050" dirty="0">
                <a:solidFill>
                  <a:schemeClr val="bg1"/>
                </a:solidFill>
              </a:rPr>
              <a:t>int sen2Value = 0;</a:t>
            </a:r>
          </a:p>
          <a:p>
            <a:r>
              <a:rPr lang="en-IN" sz="1050" dirty="0">
                <a:solidFill>
                  <a:schemeClr val="bg1"/>
                </a:solidFill>
              </a:rPr>
              <a:t>int </a:t>
            </a:r>
            <a:r>
              <a:rPr lang="en-IN" sz="1050" dirty="0" err="1">
                <a:solidFill>
                  <a:schemeClr val="bg1"/>
                </a:solidFill>
              </a:rPr>
              <a:t>const</a:t>
            </a:r>
            <a:r>
              <a:rPr lang="en-IN" sz="1050" dirty="0">
                <a:solidFill>
                  <a:schemeClr val="bg1"/>
                </a:solidFill>
              </a:rPr>
              <a:t> </a:t>
            </a:r>
            <a:r>
              <a:rPr lang="en-IN" sz="1050" dirty="0" err="1">
                <a:solidFill>
                  <a:schemeClr val="bg1"/>
                </a:solidFill>
              </a:rPr>
              <a:t>gas_sensor</a:t>
            </a:r>
            <a:r>
              <a:rPr lang="en-IN" sz="1050" dirty="0">
                <a:solidFill>
                  <a:schemeClr val="bg1"/>
                </a:solidFill>
              </a:rPr>
              <a:t> = A1;</a:t>
            </a:r>
          </a:p>
          <a:p>
            <a:r>
              <a:rPr lang="en-IN" sz="1050" dirty="0">
                <a:solidFill>
                  <a:schemeClr val="bg1"/>
                </a:solidFill>
              </a:rPr>
              <a:t>int </a:t>
            </a:r>
            <a:r>
              <a:rPr lang="en-IN" sz="1050" dirty="0" err="1">
                <a:solidFill>
                  <a:schemeClr val="bg1"/>
                </a:solidFill>
              </a:rPr>
              <a:t>const</a:t>
            </a:r>
            <a:r>
              <a:rPr lang="en-IN" sz="1050" dirty="0">
                <a:solidFill>
                  <a:schemeClr val="bg1"/>
                </a:solidFill>
              </a:rPr>
              <a:t> LDR = A0;</a:t>
            </a:r>
          </a:p>
          <a:p>
            <a:r>
              <a:rPr lang="en-IN" sz="1050" dirty="0">
                <a:solidFill>
                  <a:schemeClr val="bg1"/>
                </a:solidFill>
              </a:rPr>
              <a:t>int limit = 400;</a:t>
            </a:r>
          </a:p>
          <a:p>
            <a:r>
              <a:rPr lang="en-IN" sz="1050" dirty="0">
                <a:solidFill>
                  <a:schemeClr val="bg1"/>
                </a:solidFill>
              </a:rPr>
              <a:t>long </a:t>
            </a:r>
            <a:r>
              <a:rPr lang="en-IN" sz="1050" dirty="0" err="1">
                <a:solidFill>
                  <a:schemeClr val="bg1"/>
                </a:solidFill>
              </a:rPr>
              <a:t>readUltrasonicDistance</a:t>
            </a:r>
            <a:r>
              <a:rPr lang="en-IN" sz="1050" dirty="0">
                <a:solidFill>
                  <a:schemeClr val="bg1"/>
                </a:solidFill>
              </a:rPr>
              <a:t>(int </a:t>
            </a:r>
            <a:r>
              <a:rPr lang="en-IN" sz="1050" dirty="0" err="1">
                <a:solidFill>
                  <a:schemeClr val="bg1"/>
                </a:solidFill>
              </a:rPr>
              <a:t>triggerPin</a:t>
            </a:r>
            <a:r>
              <a:rPr lang="en-IN" sz="1050" dirty="0">
                <a:solidFill>
                  <a:schemeClr val="bg1"/>
                </a:solidFill>
              </a:rPr>
              <a:t>, int </a:t>
            </a:r>
            <a:r>
              <a:rPr lang="en-IN" sz="1050" dirty="0" err="1">
                <a:solidFill>
                  <a:schemeClr val="bg1"/>
                </a:solidFill>
              </a:rPr>
              <a:t>echoPin</a:t>
            </a:r>
            <a:r>
              <a:rPr lang="en-IN" sz="1050" dirty="0">
                <a:solidFill>
                  <a:schemeClr val="bg1"/>
                </a:solidFill>
              </a:rPr>
              <a:t>)</a:t>
            </a:r>
          </a:p>
          <a:p>
            <a:r>
              <a:rPr lang="en-IN" sz="1050" dirty="0">
                <a:solidFill>
                  <a:schemeClr val="bg1"/>
                </a:solidFill>
              </a:rPr>
              <a:t>{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pinMode</a:t>
            </a:r>
            <a:r>
              <a:rPr lang="en-IN" sz="1050" dirty="0">
                <a:solidFill>
                  <a:schemeClr val="bg1"/>
                </a:solidFill>
              </a:rPr>
              <a:t>(</a:t>
            </a:r>
            <a:r>
              <a:rPr lang="en-IN" sz="1050" dirty="0" err="1">
                <a:solidFill>
                  <a:schemeClr val="bg1"/>
                </a:solidFill>
              </a:rPr>
              <a:t>triggerPin</a:t>
            </a:r>
            <a:r>
              <a:rPr lang="en-IN" sz="1050" dirty="0">
                <a:solidFill>
                  <a:schemeClr val="bg1"/>
                </a:solidFill>
              </a:rPr>
              <a:t>, OUTPUT);  // Clear the trigger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digitalWrite</a:t>
            </a:r>
            <a:r>
              <a:rPr lang="en-IN" sz="1050" dirty="0">
                <a:solidFill>
                  <a:schemeClr val="bg1"/>
                </a:solidFill>
              </a:rPr>
              <a:t>(</a:t>
            </a:r>
            <a:r>
              <a:rPr lang="en-IN" sz="1050" dirty="0" err="1">
                <a:solidFill>
                  <a:schemeClr val="bg1"/>
                </a:solidFill>
              </a:rPr>
              <a:t>triggerPin</a:t>
            </a:r>
            <a:r>
              <a:rPr lang="en-IN" sz="1050" dirty="0">
                <a:solidFill>
                  <a:schemeClr val="bg1"/>
                </a:solidFill>
              </a:rPr>
              <a:t>, LOW);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delayMicroseconds</a:t>
            </a:r>
            <a:r>
              <a:rPr lang="en-IN" sz="1050" dirty="0">
                <a:solidFill>
                  <a:schemeClr val="bg1"/>
                </a:solidFill>
              </a:rPr>
              <a:t>(2);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// Sets the trigger pin to HIGH state for 10 microseconds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digitalWrite</a:t>
            </a:r>
            <a:r>
              <a:rPr lang="en-IN" sz="1050" dirty="0">
                <a:solidFill>
                  <a:schemeClr val="bg1"/>
                </a:solidFill>
              </a:rPr>
              <a:t>(</a:t>
            </a:r>
            <a:r>
              <a:rPr lang="en-IN" sz="1050" dirty="0" err="1">
                <a:solidFill>
                  <a:schemeClr val="bg1"/>
                </a:solidFill>
              </a:rPr>
              <a:t>triggerPin</a:t>
            </a:r>
            <a:r>
              <a:rPr lang="en-IN" sz="1050" dirty="0">
                <a:solidFill>
                  <a:schemeClr val="bg1"/>
                </a:solidFill>
              </a:rPr>
              <a:t>, HIGH);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delayMicroseconds</a:t>
            </a:r>
            <a:r>
              <a:rPr lang="en-IN" sz="1050" dirty="0">
                <a:solidFill>
                  <a:schemeClr val="bg1"/>
                </a:solidFill>
              </a:rPr>
              <a:t>(10);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digitalWrite</a:t>
            </a:r>
            <a:r>
              <a:rPr lang="en-IN" sz="1050" dirty="0">
                <a:solidFill>
                  <a:schemeClr val="bg1"/>
                </a:solidFill>
              </a:rPr>
              <a:t>(</a:t>
            </a:r>
            <a:r>
              <a:rPr lang="en-IN" sz="1050" dirty="0" err="1">
                <a:solidFill>
                  <a:schemeClr val="bg1"/>
                </a:solidFill>
              </a:rPr>
              <a:t>triggerPin</a:t>
            </a:r>
            <a:r>
              <a:rPr lang="en-IN" sz="1050" dirty="0">
                <a:solidFill>
                  <a:schemeClr val="bg1"/>
                </a:solidFill>
              </a:rPr>
              <a:t>, LOW);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pinMode</a:t>
            </a:r>
            <a:r>
              <a:rPr lang="en-IN" sz="1050" dirty="0">
                <a:solidFill>
                  <a:schemeClr val="bg1"/>
                </a:solidFill>
              </a:rPr>
              <a:t>(</a:t>
            </a:r>
            <a:r>
              <a:rPr lang="en-IN" sz="1050" dirty="0" err="1">
                <a:solidFill>
                  <a:schemeClr val="bg1"/>
                </a:solidFill>
              </a:rPr>
              <a:t>echoPin</a:t>
            </a:r>
            <a:r>
              <a:rPr lang="en-IN" sz="1050" dirty="0">
                <a:solidFill>
                  <a:schemeClr val="bg1"/>
                </a:solidFill>
              </a:rPr>
              <a:t>, INPUT);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// Reads the echo pin, and returns the sound wave travel time in microseconds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return </a:t>
            </a:r>
            <a:r>
              <a:rPr lang="en-IN" sz="1050" dirty="0" err="1">
                <a:solidFill>
                  <a:schemeClr val="bg1"/>
                </a:solidFill>
              </a:rPr>
              <a:t>pulseIn</a:t>
            </a:r>
            <a:r>
              <a:rPr lang="en-IN" sz="1050" dirty="0">
                <a:solidFill>
                  <a:schemeClr val="bg1"/>
                </a:solidFill>
              </a:rPr>
              <a:t>(</a:t>
            </a:r>
            <a:r>
              <a:rPr lang="en-IN" sz="1050" dirty="0" err="1">
                <a:solidFill>
                  <a:schemeClr val="bg1"/>
                </a:solidFill>
              </a:rPr>
              <a:t>echoPin</a:t>
            </a:r>
            <a:r>
              <a:rPr lang="en-IN" sz="1050" dirty="0">
                <a:solidFill>
                  <a:schemeClr val="bg1"/>
                </a:solidFill>
              </a:rPr>
              <a:t>, HIGH);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}</a:t>
            </a:r>
          </a:p>
          <a:p>
            <a:r>
              <a:rPr lang="en-IN" sz="1050" dirty="0">
                <a:solidFill>
                  <a:schemeClr val="bg1"/>
                </a:solidFill>
              </a:rPr>
              <a:t>Servo servo_7;</a:t>
            </a:r>
          </a:p>
          <a:p>
            <a:r>
              <a:rPr lang="en-IN" sz="1050" dirty="0">
                <a:solidFill>
                  <a:schemeClr val="bg1"/>
                </a:solidFill>
              </a:rPr>
              <a:t>void setup()</a:t>
            </a:r>
          </a:p>
          <a:p>
            <a:r>
              <a:rPr lang="en-IN" sz="1050" dirty="0">
                <a:solidFill>
                  <a:schemeClr val="bg1"/>
                </a:solidFill>
              </a:rPr>
              <a:t>{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</a:t>
            </a:r>
            <a:r>
              <a:rPr lang="en-IN" sz="1050" dirty="0" err="1">
                <a:solidFill>
                  <a:schemeClr val="bg1"/>
                </a:solidFill>
              </a:rPr>
              <a:t>Serial.begin</a:t>
            </a:r>
            <a:r>
              <a:rPr lang="en-IN" sz="1050" dirty="0">
                <a:solidFill>
                  <a:schemeClr val="bg1"/>
                </a:solidFill>
              </a:rPr>
              <a:t>(9600);		//initialize serial communication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pinMode</a:t>
            </a:r>
            <a:r>
              <a:rPr lang="en-IN" sz="1050" dirty="0">
                <a:solidFill>
                  <a:schemeClr val="bg1"/>
                </a:solidFill>
              </a:rPr>
              <a:t>(A0, INPUT);		//LDR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pinMode</a:t>
            </a:r>
            <a:r>
              <a:rPr lang="en-IN" sz="1050" dirty="0">
                <a:solidFill>
                  <a:schemeClr val="bg1"/>
                </a:solidFill>
              </a:rPr>
              <a:t>(A1,INPUT);      	//gas sensor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pinMode</a:t>
            </a:r>
            <a:r>
              <a:rPr lang="en-IN" sz="1050" dirty="0">
                <a:solidFill>
                  <a:schemeClr val="bg1"/>
                </a:solidFill>
              </a:rPr>
              <a:t>(13, OUTPUT);		//connected to relay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servo_7.attach(7, 500, 2500); //servo motor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pinMode</a:t>
            </a:r>
            <a:r>
              <a:rPr lang="en-IN" sz="1050" dirty="0">
                <a:solidFill>
                  <a:schemeClr val="bg1"/>
                </a:solidFill>
              </a:rPr>
              <a:t>(8,OUTPUT);     	//signal to piezo buzzer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pinMode</a:t>
            </a:r>
            <a:r>
              <a:rPr lang="en-IN" sz="1050" dirty="0">
                <a:solidFill>
                  <a:schemeClr val="bg1"/>
                </a:solidFill>
              </a:rPr>
              <a:t>(9, INPUT);		//signal to PIR	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pinMode</a:t>
            </a:r>
            <a:r>
              <a:rPr lang="en-IN" sz="1050" dirty="0">
                <a:solidFill>
                  <a:schemeClr val="bg1"/>
                </a:solidFill>
              </a:rPr>
              <a:t>(10, OUTPUT);		//signal to </a:t>
            </a:r>
            <a:r>
              <a:rPr lang="en-IN" sz="1050" dirty="0" err="1">
                <a:solidFill>
                  <a:schemeClr val="bg1"/>
                </a:solidFill>
              </a:rPr>
              <a:t>npn</a:t>
            </a:r>
            <a:r>
              <a:rPr lang="en-IN" sz="1050" dirty="0">
                <a:solidFill>
                  <a:schemeClr val="bg1"/>
                </a:solidFill>
              </a:rPr>
              <a:t> as switch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pinMode</a:t>
            </a:r>
            <a:r>
              <a:rPr lang="en-IN" sz="1050" dirty="0">
                <a:solidFill>
                  <a:schemeClr val="bg1"/>
                </a:solidFill>
              </a:rPr>
              <a:t>(4, OUTPUT);		//Red LED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  <a:r>
              <a:rPr lang="en-IN" sz="1050" dirty="0" err="1">
                <a:solidFill>
                  <a:schemeClr val="bg1"/>
                </a:solidFill>
              </a:rPr>
              <a:t>pinMode</a:t>
            </a:r>
            <a:r>
              <a:rPr lang="en-IN" sz="1050" dirty="0">
                <a:solidFill>
                  <a:schemeClr val="bg1"/>
                </a:solidFill>
              </a:rPr>
              <a:t>(3, OUTPUT);		//Green LED</a:t>
            </a:r>
          </a:p>
          <a:p>
            <a:r>
              <a:rPr lang="en-IN" sz="1050" dirty="0">
                <a:solidFill>
                  <a:schemeClr val="bg1"/>
                </a:solidFill>
              </a:rPr>
              <a:t> </a:t>
            </a:r>
          </a:p>
          <a:p>
            <a:r>
              <a:rPr lang="en-IN" sz="1050" dirty="0">
                <a:solidFill>
                  <a:schemeClr val="bg1"/>
                </a:solidFill>
              </a:rPr>
              <a:t>}</a:t>
            </a:r>
          </a:p>
          <a:p>
            <a:endParaRPr lang="en-IN" sz="1050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4C72602-21E5-308B-2D09-EF7542A8D54D}"/>
              </a:ext>
            </a:extLst>
          </p:cNvPr>
          <p:cNvSpPr txBox="1"/>
          <p:nvPr/>
        </p:nvSpPr>
        <p:spPr>
          <a:xfrm>
            <a:off x="6238235" y="860612"/>
            <a:ext cx="5629585" cy="5586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>
                <a:solidFill>
                  <a:schemeClr val="bg1"/>
                </a:solidFill>
              </a:rPr>
              <a:t>void loop()</a:t>
            </a:r>
          </a:p>
          <a:p>
            <a:r>
              <a:rPr lang="en-IN" sz="1050" dirty="0">
                <a:solidFill>
                  <a:schemeClr val="bg1"/>
                </a:solidFill>
              </a:rPr>
              <a:t>{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 //------light intensity control------//</a:t>
            </a:r>
          </a:p>
          <a:p>
            <a:r>
              <a:rPr lang="en-IN" sz="1050" dirty="0">
                <a:solidFill>
                  <a:schemeClr val="bg1"/>
                </a:solidFill>
              </a:rPr>
              <a:t>//-------------------------------------------------------------- 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int val1 = </a:t>
            </a:r>
            <a:r>
              <a:rPr lang="en-IN" sz="1050" dirty="0" err="1">
                <a:solidFill>
                  <a:schemeClr val="bg1"/>
                </a:solidFill>
              </a:rPr>
              <a:t>analogRead</a:t>
            </a:r>
            <a:r>
              <a:rPr lang="en-IN" sz="1050" dirty="0">
                <a:solidFill>
                  <a:schemeClr val="bg1"/>
                </a:solidFill>
              </a:rPr>
              <a:t>(LDR);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if (val1 &gt; 500) 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	{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	</a:t>
            </a:r>
            <a:r>
              <a:rPr lang="en-IN" sz="1050" dirty="0" err="1">
                <a:solidFill>
                  <a:schemeClr val="bg1"/>
                </a:solidFill>
              </a:rPr>
              <a:t>digitalWrite</a:t>
            </a:r>
            <a:r>
              <a:rPr lang="en-IN" sz="1050" dirty="0">
                <a:solidFill>
                  <a:schemeClr val="bg1"/>
                </a:solidFill>
              </a:rPr>
              <a:t>(13, HIGH);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</a:t>
            </a:r>
            <a:r>
              <a:rPr lang="en-IN" sz="1050" dirty="0" err="1">
                <a:solidFill>
                  <a:schemeClr val="bg1"/>
                </a:solidFill>
              </a:rPr>
              <a:t>Serial.print</a:t>
            </a:r>
            <a:r>
              <a:rPr lang="en-IN" sz="1050" dirty="0">
                <a:solidFill>
                  <a:schemeClr val="bg1"/>
                </a:solidFill>
              </a:rPr>
              <a:t>("Bulb ON = ");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</a:t>
            </a:r>
            <a:r>
              <a:rPr lang="en-IN" sz="1050" dirty="0" err="1">
                <a:solidFill>
                  <a:schemeClr val="bg1"/>
                </a:solidFill>
              </a:rPr>
              <a:t>Serial.print</a:t>
            </a:r>
            <a:r>
              <a:rPr lang="en-IN" sz="1050" dirty="0">
                <a:solidFill>
                  <a:schemeClr val="bg1"/>
                </a:solidFill>
              </a:rPr>
              <a:t>(val1);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	} 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else 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	{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	</a:t>
            </a:r>
            <a:r>
              <a:rPr lang="en-IN" sz="1050" dirty="0" err="1">
                <a:solidFill>
                  <a:schemeClr val="bg1"/>
                </a:solidFill>
              </a:rPr>
              <a:t>digitalWrite</a:t>
            </a:r>
            <a:r>
              <a:rPr lang="en-IN" sz="1050" dirty="0">
                <a:solidFill>
                  <a:schemeClr val="bg1"/>
                </a:solidFill>
              </a:rPr>
              <a:t>(13, LOW);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 </a:t>
            </a:r>
            <a:r>
              <a:rPr lang="en-IN" sz="1050" dirty="0" err="1">
                <a:solidFill>
                  <a:schemeClr val="bg1"/>
                </a:solidFill>
              </a:rPr>
              <a:t>Serial.print</a:t>
            </a:r>
            <a:r>
              <a:rPr lang="en-IN" sz="1050" dirty="0">
                <a:solidFill>
                  <a:schemeClr val="bg1"/>
                </a:solidFill>
              </a:rPr>
              <a:t>("Bulb OFF = ");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</a:t>
            </a:r>
            <a:r>
              <a:rPr lang="en-IN" sz="1050" dirty="0" err="1">
                <a:solidFill>
                  <a:schemeClr val="bg1"/>
                </a:solidFill>
              </a:rPr>
              <a:t>Serial.print</a:t>
            </a:r>
            <a:r>
              <a:rPr lang="en-IN" sz="1050" dirty="0">
                <a:solidFill>
                  <a:schemeClr val="bg1"/>
                </a:solidFill>
              </a:rPr>
              <a:t>(val1);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	}</a:t>
            </a:r>
          </a:p>
          <a:p>
            <a:r>
              <a:rPr lang="en-IN" sz="1050" dirty="0">
                <a:solidFill>
                  <a:schemeClr val="bg1"/>
                </a:solidFill>
              </a:rPr>
              <a:t>//--------------------------------------------------------------  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    //------ light &amp; fan control --------// </a:t>
            </a:r>
          </a:p>
          <a:p>
            <a:r>
              <a:rPr lang="en-IN" sz="1050" dirty="0">
                <a:solidFill>
                  <a:schemeClr val="bg1"/>
                </a:solidFill>
              </a:rPr>
              <a:t>//--------------------------------------------------------------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sen2Value = </a:t>
            </a:r>
            <a:r>
              <a:rPr lang="en-IN" sz="1050" dirty="0" err="1">
                <a:solidFill>
                  <a:schemeClr val="bg1"/>
                </a:solidFill>
              </a:rPr>
              <a:t>digitalRead</a:t>
            </a:r>
            <a:r>
              <a:rPr lang="en-IN" sz="1050" dirty="0">
                <a:solidFill>
                  <a:schemeClr val="bg1"/>
                </a:solidFill>
              </a:rPr>
              <a:t>(9);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if (sen2Value == 0) 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	{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	</a:t>
            </a:r>
            <a:r>
              <a:rPr lang="en-IN" sz="1050" dirty="0" err="1">
                <a:solidFill>
                  <a:schemeClr val="bg1"/>
                </a:solidFill>
              </a:rPr>
              <a:t>digitalWrite</a:t>
            </a:r>
            <a:r>
              <a:rPr lang="en-IN" sz="1050" dirty="0">
                <a:solidFill>
                  <a:schemeClr val="bg1"/>
                </a:solidFill>
              </a:rPr>
              <a:t>(10, LOW); //</a:t>
            </a:r>
            <a:r>
              <a:rPr lang="en-IN" sz="1050" dirty="0" err="1">
                <a:solidFill>
                  <a:schemeClr val="bg1"/>
                </a:solidFill>
              </a:rPr>
              <a:t>npn</a:t>
            </a:r>
            <a:r>
              <a:rPr lang="en-IN" sz="1050" dirty="0">
                <a:solidFill>
                  <a:schemeClr val="bg1"/>
                </a:solidFill>
              </a:rPr>
              <a:t> as switch OFF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	</a:t>
            </a:r>
            <a:r>
              <a:rPr lang="en-IN" sz="1050" dirty="0" err="1">
                <a:solidFill>
                  <a:schemeClr val="bg1"/>
                </a:solidFill>
              </a:rPr>
              <a:t>digitalWrite</a:t>
            </a:r>
            <a:r>
              <a:rPr lang="en-IN" sz="1050" dirty="0">
                <a:solidFill>
                  <a:schemeClr val="bg1"/>
                </a:solidFill>
              </a:rPr>
              <a:t>(4, HIGH); // Red LED </a:t>
            </a:r>
            <a:r>
              <a:rPr lang="en-IN" sz="1050" dirty="0" err="1">
                <a:solidFill>
                  <a:schemeClr val="bg1"/>
                </a:solidFill>
              </a:rPr>
              <a:t>ON,indicating</a:t>
            </a:r>
            <a:r>
              <a:rPr lang="en-IN" sz="1050" dirty="0">
                <a:solidFill>
                  <a:schemeClr val="bg1"/>
                </a:solidFill>
              </a:rPr>
              <a:t> no motion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	</a:t>
            </a:r>
            <a:r>
              <a:rPr lang="en-IN" sz="1050" dirty="0" err="1">
                <a:solidFill>
                  <a:schemeClr val="bg1"/>
                </a:solidFill>
              </a:rPr>
              <a:t>digitalWrite</a:t>
            </a:r>
            <a:r>
              <a:rPr lang="en-IN" sz="1050" dirty="0">
                <a:solidFill>
                  <a:schemeClr val="bg1"/>
                </a:solidFill>
              </a:rPr>
              <a:t>(3, LOW); //Green LED OFF, since no Motion detected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</a:t>
            </a:r>
            <a:r>
              <a:rPr lang="en-IN" sz="1050" dirty="0" err="1">
                <a:solidFill>
                  <a:schemeClr val="bg1"/>
                </a:solidFill>
              </a:rPr>
              <a:t>Serial.print</a:t>
            </a:r>
            <a:r>
              <a:rPr lang="en-IN" sz="1050" dirty="0">
                <a:solidFill>
                  <a:schemeClr val="bg1"/>
                </a:solidFill>
              </a:rPr>
              <a:t>("     || NO Motion Detected    " );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	}</a:t>
            </a:r>
          </a:p>
          <a:p>
            <a:r>
              <a:rPr lang="en-IN" sz="1050" dirty="0">
                <a:solidFill>
                  <a:schemeClr val="bg1"/>
                </a:solidFill>
              </a:rPr>
              <a:t> 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if (sen2Value == 1) 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	{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	</a:t>
            </a:r>
            <a:r>
              <a:rPr lang="en-IN" sz="1050" dirty="0" err="1">
                <a:solidFill>
                  <a:schemeClr val="bg1"/>
                </a:solidFill>
              </a:rPr>
              <a:t>digitalWrite</a:t>
            </a:r>
            <a:r>
              <a:rPr lang="en-IN" sz="1050" dirty="0">
                <a:solidFill>
                  <a:schemeClr val="bg1"/>
                </a:solidFill>
              </a:rPr>
              <a:t>(10, HIGH);//</a:t>
            </a:r>
            <a:r>
              <a:rPr lang="en-IN" sz="1050" dirty="0" err="1">
                <a:solidFill>
                  <a:schemeClr val="bg1"/>
                </a:solidFill>
              </a:rPr>
              <a:t>npn</a:t>
            </a:r>
            <a:r>
              <a:rPr lang="en-IN" sz="1050" dirty="0">
                <a:solidFill>
                  <a:schemeClr val="bg1"/>
                </a:solidFill>
              </a:rPr>
              <a:t> as switch ON</a:t>
            </a:r>
          </a:p>
          <a:p>
            <a:r>
              <a:rPr lang="en-IN" sz="1050" dirty="0">
                <a:solidFill>
                  <a:schemeClr val="bg1"/>
                </a:solidFill>
              </a:rPr>
              <a:t>    delay(3000);</a:t>
            </a:r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886" y="-1439912"/>
            <a:ext cx="4352662" cy="2203704"/>
          </a:xfrm>
        </p:spPr>
        <p:txBody>
          <a:bodyPr/>
          <a:lstStyle/>
          <a:p>
            <a:pPr lvl="0"/>
            <a:r>
              <a:rPr lang="en-US" u="sng" noProof="0" dirty="0"/>
              <a:t>Arduino code</a:t>
            </a:r>
            <a:r>
              <a:rPr lang="en-US" noProof="0" dirty="0"/>
              <a:t>:-</a:t>
            </a:r>
            <a:endParaRPr lang="en-US" u="sng" noProof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F3CB74-8916-98AE-F02D-E398E6115EBA}"/>
              </a:ext>
            </a:extLst>
          </p:cNvPr>
          <p:cNvSpPr/>
          <p:nvPr/>
        </p:nvSpPr>
        <p:spPr>
          <a:xfrm>
            <a:off x="219886" y="763792"/>
            <a:ext cx="5876114" cy="582753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FD85E1-56D4-F231-E3F4-7598F3B56F86}"/>
              </a:ext>
            </a:extLst>
          </p:cNvPr>
          <p:cNvSpPr txBox="1"/>
          <p:nvPr/>
        </p:nvSpPr>
        <p:spPr>
          <a:xfrm>
            <a:off x="307829" y="860612"/>
            <a:ext cx="562958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dirty="0" err="1">
                <a:solidFill>
                  <a:schemeClr val="bg1"/>
                </a:solidFill>
              </a:rPr>
              <a:t>digitalWrite</a:t>
            </a:r>
            <a:r>
              <a:rPr lang="en-IN" sz="1200" dirty="0">
                <a:solidFill>
                  <a:schemeClr val="bg1"/>
                </a:solidFill>
              </a:rPr>
              <a:t>(4, LOW); // RED LED OFF 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	</a:t>
            </a:r>
            <a:r>
              <a:rPr lang="en-IN" sz="1200" dirty="0" err="1">
                <a:solidFill>
                  <a:schemeClr val="bg1"/>
                </a:solidFill>
              </a:rPr>
              <a:t>digitalWrite</a:t>
            </a:r>
            <a:r>
              <a:rPr lang="en-IN" sz="1200" dirty="0">
                <a:solidFill>
                  <a:schemeClr val="bg1"/>
                </a:solidFill>
              </a:rPr>
              <a:t>(3, HIGH);//GREEN LED ON , indicating motion detected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</a:t>
            </a:r>
            <a:r>
              <a:rPr lang="en-IN" sz="1200" dirty="0" err="1">
                <a:solidFill>
                  <a:schemeClr val="bg1"/>
                </a:solidFill>
              </a:rPr>
              <a:t>Serial.print</a:t>
            </a:r>
            <a:r>
              <a:rPr lang="en-IN" sz="1200" dirty="0">
                <a:solidFill>
                  <a:schemeClr val="bg1"/>
                </a:solidFill>
              </a:rPr>
              <a:t>(" 	   || Motion Detected!      " 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	}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delay(300);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//-------------------------------------------------------------- 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  //-------  servo motor  ---------//</a:t>
            </a:r>
          </a:p>
          <a:p>
            <a:r>
              <a:rPr lang="en-IN" sz="1200" dirty="0">
                <a:solidFill>
                  <a:schemeClr val="bg1"/>
                </a:solidFill>
              </a:rPr>
              <a:t> //------------------------------------------------------------- 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sen1Value = 0.01723 * </a:t>
            </a:r>
            <a:r>
              <a:rPr lang="en-IN" sz="1200" dirty="0" err="1">
                <a:solidFill>
                  <a:schemeClr val="bg1"/>
                </a:solidFill>
              </a:rPr>
              <a:t>readUltrasonicDistance</a:t>
            </a:r>
            <a:r>
              <a:rPr lang="en-IN" sz="1200" dirty="0">
                <a:solidFill>
                  <a:schemeClr val="bg1"/>
                </a:solidFill>
              </a:rPr>
              <a:t>(6, 6);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if (sen1Value &lt; 100) 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	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	servo_7.write(90);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</a:t>
            </a:r>
            <a:r>
              <a:rPr lang="en-IN" sz="1200" dirty="0" err="1">
                <a:solidFill>
                  <a:schemeClr val="bg1"/>
                </a:solidFill>
              </a:rPr>
              <a:t>Serial.print</a:t>
            </a:r>
            <a:r>
              <a:rPr lang="en-IN" sz="1200" dirty="0">
                <a:solidFill>
                  <a:schemeClr val="bg1"/>
                </a:solidFill>
              </a:rPr>
              <a:t>(" 	  || Door Open!  ; Distance = ");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</a:t>
            </a:r>
            <a:r>
              <a:rPr lang="en-IN" sz="1200" dirty="0" err="1">
                <a:solidFill>
                  <a:schemeClr val="bg1"/>
                </a:solidFill>
              </a:rPr>
              <a:t>Serial.print</a:t>
            </a:r>
            <a:r>
              <a:rPr lang="en-IN" sz="1200" dirty="0">
                <a:solidFill>
                  <a:schemeClr val="bg1"/>
                </a:solidFill>
              </a:rPr>
              <a:t>(sen1Value);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</a:t>
            </a:r>
            <a:r>
              <a:rPr lang="en-IN" sz="1200" dirty="0" err="1">
                <a:solidFill>
                  <a:schemeClr val="bg1"/>
                </a:solidFill>
              </a:rPr>
              <a:t>Serial.print</a:t>
            </a:r>
            <a:r>
              <a:rPr lang="en-IN" sz="1200" dirty="0">
                <a:solidFill>
                  <a:schemeClr val="bg1"/>
                </a:solidFill>
              </a:rPr>
              <a:t>("\n");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	} 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else 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	{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	servo_7.write(0);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</a:t>
            </a:r>
            <a:r>
              <a:rPr lang="en-IN" sz="1200" dirty="0" err="1">
                <a:solidFill>
                  <a:schemeClr val="bg1"/>
                </a:solidFill>
              </a:rPr>
              <a:t>Serial.print</a:t>
            </a:r>
            <a:r>
              <a:rPr lang="en-IN" sz="1200" dirty="0">
                <a:solidFill>
                  <a:schemeClr val="bg1"/>
                </a:solidFill>
              </a:rPr>
              <a:t>(" 	  || Door Closed! ; Distance =  ");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</a:t>
            </a:r>
            <a:r>
              <a:rPr lang="en-IN" sz="1200" dirty="0" err="1">
                <a:solidFill>
                  <a:schemeClr val="bg1"/>
                </a:solidFill>
              </a:rPr>
              <a:t>Serial.print</a:t>
            </a:r>
            <a:r>
              <a:rPr lang="en-IN" sz="1200" dirty="0">
                <a:solidFill>
                  <a:schemeClr val="bg1"/>
                </a:solidFill>
              </a:rPr>
              <a:t>(sen1Value);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  </a:t>
            </a:r>
            <a:r>
              <a:rPr lang="en-IN" sz="1200" dirty="0" err="1">
                <a:solidFill>
                  <a:schemeClr val="bg1"/>
                </a:solidFill>
              </a:rPr>
              <a:t>Serial.print</a:t>
            </a:r>
            <a:r>
              <a:rPr lang="en-IN" sz="1200" dirty="0">
                <a:solidFill>
                  <a:schemeClr val="bg1"/>
                </a:solidFill>
              </a:rPr>
              <a:t>("\n");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}</a:t>
            </a:r>
          </a:p>
          <a:p>
            <a:r>
              <a:rPr lang="en-IN" sz="1200" dirty="0">
                <a:solidFill>
                  <a:schemeClr val="bg1"/>
                </a:solidFill>
              </a:rPr>
              <a:t>  delay(10); // Delay a little bit to improve simulation performance</a:t>
            </a:r>
          </a:p>
          <a:p>
            <a:r>
              <a:rPr lang="en-IN" sz="1200" dirty="0">
                <a:solidFill>
                  <a:schemeClr val="bg1"/>
                </a:solidFill>
              </a:rPr>
              <a:t>}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6754BA-BF71-F5A7-FB70-EBE44AD7D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6442595" y="1508518"/>
            <a:ext cx="5396752" cy="3597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98354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{60BCB7CE-B836-425C-860C-DA79971EFA5E}TFe8699e8e-689b-4d7e-abcf-e888fd749829db3118dc_win32-d573b439b56f</Template>
  <TotalTime>272</TotalTime>
  <Words>1017</Words>
  <Application>Microsoft Office PowerPoint</Application>
  <PresentationFormat>Widescreen</PresentationFormat>
  <Paragraphs>168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Arial Nova</vt:lpstr>
      <vt:lpstr>Biome</vt:lpstr>
      <vt:lpstr>Calibri</vt:lpstr>
      <vt:lpstr>Wingdings</vt:lpstr>
      <vt:lpstr>Custom</vt:lpstr>
      <vt:lpstr>Smart home automation</vt:lpstr>
      <vt:lpstr>introduction</vt:lpstr>
      <vt:lpstr> * Design a cost-effective home automation system.  * Remotely control devices using a smartphone.  * Ensure user convenience and energy savings.</vt:lpstr>
      <vt:lpstr>PowerPoint Presentation</vt:lpstr>
      <vt:lpstr>SCHEMATIC DIAGRAM</vt:lpstr>
      <vt:lpstr>BEFORE SIMULATION</vt:lpstr>
      <vt:lpstr>AFTER SIMULATION</vt:lpstr>
      <vt:lpstr>Arduino code:-</vt:lpstr>
      <vt:lpstr>Arduino code:-</vt:lpstr>
      <vt:lpstr>WORKING PRINCIPLE</vt:lpstr>
      <vt:lpstr>features and applications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Smart home automation</dc:title>
  <dc:creator>Kaif Balloch</dc:creator>
  <cp:lastModifiedBy>Kaif Balloch</cp:lastModifiedBy>
  <cp:revision>1</cp:revision>
  <dcterms:created xsi:type="dcterms:W3CDTF">2025-08-03T06:15:55Z</dcterms:created>
  <dcterms:modified xsi:type="dcterms:W3CDTF">2025-08-03T10:48:33Z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