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88" d="100"/>
          <a:sy n="88" d="100"/>
        </p:scale>
        <p:origin x="4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541077-8B9C-47F2-BD65-6CA84C67A5F6}"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A6748-5F4C-4211-B26A-0487E0725E34}" type="slidenum">
              <a:rPr lang="en-IN" smtClean="0"/>
              <a:t>‹#›</a:t>
            </a:fld>
            <a:endParaRPr lang="en-IN"/>
          </a:p>
        </p:txBody>
      </p:sp>
    </p:spTree>
    <p:extLst>
      <p:ext uri="{BB962C8B-B14F-4D97-AF65-F5344CB8AC3E}">
        <p14:creationId xmlns:p14="http://schemas.microsoft.com/office/powerpoint/2010/main" val="3013349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541077-8B9C-47F2-BD65-6CA84C67A5F6}"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A6748-5F4C-4211-B26A-0487E0725E34}" type="slidenum">
              <a:rPr lang="en-IN" smtClean="0"/>
              <a:t>‹#›</a:t>
            </a:fld>
            <a:endParaRPr lang="en-IN"/>
          </a:p>
        </p:txBody>
      </p:sp>
    </p:spTree>
    <p:extLst>
      <p:ext uri="{BB962C8B-B14F-4D97-AF65-F5344CB8AC3E}">
        <p14:creationId xmlns:p14="http://schemas.microsoft.com/office/powerpoint/2010/main" val="4047520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541077-8B9C-47F2-BD65-6CA84C67A5F6}"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A6748-5F4C-4211-B26A-0487E0725E34}" type="slidenum">
              <a:rPr lang="en-IN" smtClean="0"/>
              <a:t>‹#›</a:t>
            </a:fld>
            <a:endParaRPr lang="en-IN"/>
          </a:p>
        </p:txBody>
      </p:sp>
    </p:spTree>
    <p:extLst>
      <p:ext uri="{BB962C8B-B14F-4D97-AF65-F5344CB8AC3E}">
        <p14:creationId xmlns:p14="http://schemas.microsoft.com/office/powerpoint/2010/main" val="384872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541077-8B9C-47F2-BD65-6CA84C67A5F6}"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A6748-5F4C-4211-B26A-0487E0725E3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95948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541077-8B9C-47F2-BD65-6CA84C67A5F6}"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A6748-5F4C-4211-B26A-0487E0725E34}" type="slidenum">
              <a:rPr lang="en-IN" smtClean="0"/>
              <a:t>‹#›</a:t>
            </a:fld>
            <a:endParaRPr lang="en-IN"/>
          </a:p>
        </p:txBody>
      </p:sp>
    </p:spTree>
    <p:extLst>
      <p:ext uri="{BB962C8B-B14F-4D97-AF65-F5344CB8AC3E}">
        <p14:creationId xmlns:p14="http://schemas.microsoft.com/office/powerpoint/2010/main" val="3320042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3541077-8B9C-47F2-BD65-6CA84C67A5F6}" type="datetimeFigureOut">
              <a:rPr lang="en-IN" smtClean="0"/>
              <a:t>28-03-2023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6A6748-5F4C-4211-B26A-0487E0725E34}" type="slidenum">
              <a:rPr lang="en-IN" smtClean="0"/>
              <a:t>‹#›</a:t>
            </a:fld>
            <a:endParaRPr lang="en-IN"/>
          </a:p>
        </p:txBody>
      </p:sp>
    </p:spTree>
    <p:extLst>
      <p:ext uri="{BB962C8B-B14F-4D97-AF65-F5344CB8AC3E}">
        <p14:creationId xmlns:p14="http://schemas.microsoft.com/office/powerpoint/2010/main" val="1746692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3541077-8B9C-47F2-BD65-6CA84C67A5F6}" type="datetimeFigureOut">
              <a:rPr lang="en-IN" smtClean="0"/>
              <a:t>28-03-2023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6A6748-5F4C-4211-B26A-0487E0725E34}" type="slidenum">
              <a:rPr lang="en-IN" smtClean="0"/>
              <a:t>‹#›</a:t>
            </a:fld>
            <a:endParaRPr lang="en-IN"/>
          </a:p>
        </p:txBody>
      </p:sp>
    </p:spTree>
    <p:extLst>
      <p:ext uri="{BB962C8B-B14F-4D97-AF65-F5344CB8AC3E}">
        <p14:creationId xmlns:p14="http://schemas.microsoft.com/office/powerpoint/2010/main" val="3356593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541077-8B9C-47F2-BD65-6CA84C67A5F6}"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A6748-5F4C-4211-B26A-0487E0725E34}" type="slidenum">
              <a:rPr lang="en-IN" smtClean="0"/>
              <a:t>‹#›</a:t>
            </a:fld>
            <a:endParaRPr lang="en-IN"/>
          </a:p>
        </p:txBody>
      </p:sp>
    </p:spTree>
    <p:extLst>
      <p:ext uri="{BB962C8B-B14F-4D97-AF65-F5344CB8AC3E}">
        <p14:creationId xmlns:p14="http://schemas.microsoft.com/office/powerpoint/2010/main" val="2605535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541077-8B9C-47F2-BD65-6CA84C67A5F6}"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A6748-5F4C-4211-B26A-0487E0725E34}" type="slidenum">
              <a:rPr lang="en-IN" smtClean="0"/>
              <a:t>‹#›</a:t>
            </a:fld>
            <a:endParaRPr lang="en-IN"/>
          </a:p>
        </p:txBody>
      </p:sp>
    </p:spTree>
    <p:extLst>
      <p:ext uri="{BB962C8B-B14F-4D97-AF65-F5344CB8AC3E}">
        <p14:creationId xmlns:p14="http://schemas.microsoft.com/office/powerpoint/2010/main" val="232152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541077-8B9C-47F2-BD65-6CA84C67A5F6}"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A6748-5F4C-4211-B26A-0487E0725E34}" type="slidenum">
              <a:rPr lang="en-IN" smtClean="0"/>
              <a:t>‹#›</a:t>
            </a:fld>
            <a:endParaRPr lang="en-IN"/>
          </a:p>
        </p:txBody>
      </p:sp>
    </p:spTree>
    <p:extLst>
      <p:ext uri="{BB962C8B-B14F-4D97-AF65-F5344CB8AC3E}">
        <p14:creationId xmlns:p14="http://schemas.microsoft.com/office/powerpoint/2010/main" val="3283807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541077-8B9C-47F2-BD65-6CA84C67A5F6}" type="datetimeFigureOut">
              <a:rPr lang="en-IN" smtClean="0"/>
              <a:t>28-03-2023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6A6748-5F4C-4211-B26A-0487E0725E34}" type="slidenum">
              <a:rPr lang="en-IN" smtClean="0"/>
              <a:t>‹#›</a:t>
            </a:fld>
            <a:endParaRPr lang="en-IN"/>
          </a:p>
        </p:txBody>
      </p:sp>
    </p:spTree>
    <p:extLst>
      <p:ext uri="{BB962C8B-B14F-4D97-AF65-F5344CB8AC3E}">
        <p14:creationId xmlns:p14="http://schemas.microsoft.com/office/powerpoint/2010/main" val="409339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541077-8B9C-47F2-BD65-6CA84C67A5F6}"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A6748-5F4C-4211-B26A-0487E0725E34}" type="slidenum">
              <a:rPr lang="en-IN" smtClean="0"/>
              <a:t>‹#›</a:t>
            </a:fld>
            <a:endParaRPr lang="en-IN"/>
          </a:p>
        </p:txBody>
      </p:sp>
    </p:spTree>
    <p:extLst>
      <p:ext uri="{BB962C8B-B14F-4D97-AF65-F5344CB8AC3E}">
        <p14:creationId xmlns:p14="http://schemas.microsoft.com/office/powerpoint/2010/main" val="138686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541077-8B9C-47F2-BD65-6CA84C67A5F6}" type="datetimeFigureOut">
              <a:rPr lang="en-IN" smtClean="0"/>
              <a:t>28-03-2023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6A6748-5F4C-4211-B26A-0487E0725E34}" type="slidenum">
              <a:rPr lang="en-IN" smtClean="0"/>
              <a:t>‹#›</a:t>
            </a:fld>
            <a:endParaRPr lang="en-IN"/>
          </a:p>
        </p:txBody>
      </p:sp>
    </p:spTree>
    <p:extLst>
      <p:ext uri="{BB962C8B-B14F-4D97-AF65-F5344CB8AC3E}">
        <p14:creationId xmlns:p14="http://schemas.microsoft.com/office/powerpoint/2010/main" val="34451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541077-8B9C-47F2-BD65-6CA84C67A5F6}" type="datetimeFigureOut">
              <a:rPr lang="en-IN" smtClean="0"/>
              <a:t>28-03-2023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6A6748-5F4C-4211-B26A-0487E0725E34}" type="slidenum">
              <a:rPr lang="en-IN" smtClean="0"/>
              <a:t>‹#›</a:t>
            </a:fld>
            <a:endParaRPr lang="en-IN"/>
          </a:p>
        </p:txBody>
      </p:sp>
    </p:spTree>
    <p:extLst>
      <p:ext uri="{BB962C8B-B14F-4D97-AF65-F5344CB8AC3E}">
        <p14:creationId xmlns:p14="http://schemas.microsoft.com/office/powerpoint/2010/main" val="1309493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3541077-8B9C-47F2-BD65-6CA84C67A5F6}" type="datetimeFigureOut">
              <a:rPr lang="en-IN" smtClean="0"/>
              <a:t>28-03-2023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6A6748-5F4C-4211-B26A-0487E0725E34}" type="slidenum">
              <a:rPr lang="en-IN" smtClean="0"/>
              <a:t>‹#›</a:t>
            </a:fld>
            <a:endParaRPr lang="en-IN"/>
          </a:p>
        </p:txBody>
      </p:sp>
    </p:spTree>
    <p:extLst>
      <p:ext uri="{BB962C8B-B14F-4D97-AF65-F5344CB8AC3E}">
        <p14:creationId xmlns:p14="http://schemas.microsoft.com/office/powerpoint/2010/main" val="346304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541077-8B9C-47F2-BD65-6CA84C67A5F6}"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6A6748-5F4C-4211-B26A-0487E0725E34}" type="slidenum">
              <a:rPr lang="en-IN" smtClean="0"/>
              <a:t>‹#›</a:t>
            </a:fld>
            <a:endParaRPr lang="en-IN"/>
          </a:p>
        </p:txBody>
      </p:sp>
    </p:spTree>
    <p:extLst>
      <p:ext uri="{BB962C8B-B14F-4D97-AF65-F5344CB8AC3E}">
        <p14:creationId xmlns:p14="http://schemas.microsoft.com/office/powerpoint/2010/main" val="4365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541077-8B9C-47F2-BD65-6CA84C67A5F6}" type="datetimeFigureOut">
              <a:rPr lang="en-IN" smtClean="0"/>
              <a:t>28-03-2023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6A6748-5F4C-4211-B26A-0487E0725E34}" type="slidenum">
              <a:rPr lang="en-IN" smtClean="0"/>
              <a:t>‹#›</a:t>
            </a:fld>
            <a:endParaRPr lang="en-IN"/>
          </a:p>
        </p:txBody>
      </p:sp>
    </p:spTree>
    <p:extLst>
      <p:ext uri="{BB962C8B-B14F-4D97-AF65-F5344CB8AC3E}">
        <p14:creationId xmlns:p14="http://schemas.microsoft.com/office/powerpoint/2010/main" val="2372723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3541077-8B9C-47F2-BD65-6CA84C67A5F6}" type="datetimeFigureOut">
              <a:rPr lang="en-IN" smtClean="0"/>
              <a:t>28-03-2023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E6A6748-5F4C-4211-B26A-0487E0725E34}" type="slidenum">
              <a:rPr lang="en-IN" smtClean="0"/>
              <a:t>‹#›</a:t>
            </a:fld>
            <a:endParaRPr lang="en-IN"/>
          </a:p>
        </p:txBody>
      </p:sp>
    </p:spTree>
    <p:extLst>
      <p:ext uri="{BB962C8B-B14F-4D97-AF65-F5344CB8AC3E}">
        <p14:creationId xmlns:p14="http://schemas.microsoft.com/office/powerpoint/2010/main" val="26244802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1120" y="1433901"/>
            <a:ext cx="5886994" cy="1084215"/>
          </a:xfrm>
        </p:spPr>
        <p:txBody>
          <a:bodyPr>
            <a:normAutofit/>
          </a:bodyPr>
          <a:lstStyle/>
          <a:p>
            <a:r>
              <a:rPr lang="en-US" dirty="0" smtClean="0"/>
              <a:t>ATLIQ HARDWARES</a:t>
            </a:r>
            <a:endParaRPr lang="en-IN" dirty="0"/>
          </a:p>
        </p:txBody>
      </p:sp>
      <p:sp>
        <p:nvSpPr>
          <p:cNvPr id="3" name="Subtitle 2"/>
          <p:cNvSpPr>
            <a:spLocks noGrp="1"/>
          </p:cNvSpPr>
          <p:nvPr>
            <p:ph type="subTitle" idx="1"/>
          </p:nvPr>
        </p:nvSpPr>
        <p:spPr>
          <a:xfrm>
            <a:off x="357639" y="3520441"/>
            <a:ext cx="4231777" cy="1443445"/>
          </a:xfrm>
        </p:spPr>
        <p:style>
          <a:lnRef idx="2">
            <a:schemeClr val="accent5"/>
          </a:lnRef>
          <a:fillRef idx="1">
            <a:schemeClr val="lt1"/>
          </a:fillRef>
          <a:effectRef idx="0">
            <a:schemeClr val="accent5"/>
          </a:effectRef>
          <a:fontRef idx="minor">
            <a:schemeClr val="dk1"/>
          </a:fontRef>
        </p:style>
        <p:txBody>
          <a:bodyPr>
            <a:noAutofit/>
          </a:bodyPr>
          <a:lstStyle/>
          <a:p>
            <a:r>
              <a:rPr lang="en-US" sz="3600" b="1" dirty="0" smtClean="0">
                <a:solidFill>
                  <a:srgbClr val="FFC000"/>
                </a:solidFill>
              </a:rPr>
              <a:t>CONSUMER GOODS AD HOC INSIGHTS</a:t>
            </a:r>
            <a:endParaRPr lang="en-IN" sz="3600" b="1"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639" y="1085304"/>
            <a:ext cx="1549537" cy="154953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625" y="788921"/>
            <a:ext cx="8507686" cy="5338353"/>
          </a:xfrm>
          <a:prstGeom prst="rect">
            <a:avLst/>
          </a:prstGeom>
        </p:spPr>
      </p:pic>
      <p:sp>
        <p:nvSpPr>
          <p:cNvPr id="7" name="TextBox 6"/>
          <p:cNvSpPr txBox="1"/>
          <p:nvPr/>
        </p:nvSpPr>
        <p:spPr>
          <a:xfrm>
            <a:off x="500741" y="5886994"/>
            <a:ext cx="2812869" cy="369332"/>
          </a:xfrm>
          <a:prstGeom prst="rect">
            <a:avLst/>
          </a:prstGeom>
          <a:noFill/>
        </p:spPr>
        <p:txBody>
          <a:bodyPr wrap="square" rtlCol="0">
            <a:spAutoFit/>
          </a:bodyPr>
          <a:lstStyle/>
          <a:p>
            <a:r>
              <a:rPr lang="en-US" dirty="0" smtClean="0"/>
              <a:t>Presented By Karan Chadha</a:t>
            </a:r>
            <a:endParaRPr lang="en-IN"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4134907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9190" y="1436914"/>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5" name="TextBox 4"/>
          <p:cNvSpPr txBox="1"/>
          <p:nvPr/>
        </p:nvSpPr>
        <p:spPr>
          <a:xfrm>
            <a:off x="340225" y="1795613"/>
            <a:ext cx="1427615" cy="523220"/>
          </a:xfrm>
          <a:prstGeom prst="rect">
            <a:avLst/>
          </a:prstGeom>
          <a:noFill/>
        </p:spPr>
        <p:txBody>
          <a:bodyPr wrap="square" rtlCol="0">
            <a:spAutoFit/>
          </a:bodyPr>
          <a:lstStyle/>
          <a:p>
            <a:r>
              <a:rPr lang="en-US" sz="2800" dirty="0" smtClean="0">
                <a:solidFill>
                  <a:schemeClr val="bg1"/>
                </a:solidFill>
              </a:rPr>
              <a:t>OUTPUT</a:t>
            </a:r>
            <a:endParaRPr lang="en-IN" sz="2800" dirty="0">
              <a:solidFill>
                <a:schemeClr val="bg1"/>
              </a:solidFill>
            </a:endParaRPr>
          </a:p>
        </p:txBody>
      </p:sp>
      <p:sp>
        <p:nvSpPr>
          <p:cNvPr id="12" name="Oval 11"/>
          <p:cNvSpPr/>
          <p:nvPr/>
        </p:nvSpPr>
        <p:spPr>
          <a:xfrm>
            <a:off x="39190" y="5348240"/>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13" name="TextBox 12"/>
          <p:cNvSpPr txBox="1"/>
          <p:nvPr/>
        </p:nvSpPr>
        <p:spPr>
          <a:xfrm>
            <a:off x="307128" y="5706939"/>
            <a:ext cx="1652156" cy="523220"/>
          </a:xfrm>
          <a:prstGeom prst="rect">
            <a:avLst/>
          </a:prstGeom>
          <a:noFill/>
        </p:spPr>
        <p:txBody>
          <a:bodyPr wrap="square" rtlCol="0">
            <a:spAutoFit/>
          </a:bodyPr>
          <a:lstStyle/>
          <a:p>
            <a:r>
              <a:rPr lang="en-US" sz="2800" dirty="0" smtClean="0">
                <a:solidFill>
                  <a:schemeClr val="bg1"/>
                </a:solidFill>
              </a:rPr>
              <a:t>INSIGHTS</a:t>
            </a:r>
            <a:endParaRPr lang="en-IN" sz="2800" dirty="0">
              <a:solidFill>
                <a:schemeClr val="bg1"/>
              </a:solidFill>
            </a:endParaRPr>
          </a:p>
        </p:txBody>
      </p:sp>
      <p:sp>
        <p:nvSpPr>
          <p:cNvPr id="17" name="TextBox 16"/>
          <p:cNvSpPr txBox="1"/>
          <p:nvPr/>
        </p:nvSpPr>
        <p:spPr>
          <a:xfrm>
            <a:off x="2908663" y="5506884"/>
            <a:ext cx="7829006"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ln w="0"/>
                <a:solidFill>
                  <a:schemeClr val="tx1"/>
                </a:solidFill>
                <a:effectLst>
                  <a:outerShdw blurRad="38100" dist="19050" dir="2700000" algn="tl" rotWithShape="0">
                    <a:schemeClr val="dk1">
                      <a:alpha val="40000"/>
                    </a:schemeClr>
                  </a:outerShdw>
                </a:effectLst>
              </a:rPr>
              <a:t>Out of 6 Segments “Accessories” has the highest number of increase product counts and “Networking” has the least number of increase product counts in 2020 vs 2021</a:t>
            </a:r>
            <a:endParaRPr lang="en-IN"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94" y="2732136"/>
            <a:ext cx="5000706" cy="165408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5633" y="1159412"/>
            <a:ext cx="6729955" cy="3612885"/>
          </a:xfrm>
          <a:prstGeom prst="rect">
            <a:avLst/>
          </a:prstGeom>
        </p:spPr>
      </p:pic>
    </p:spTree>
    <p:extLst>
      <p:ext uri="{BB962C8B-B14F-4D97-AF65-F5344CB8AC3E}">
        <p14:creationId xmlns:p14="http://schemas.microsoft.com/office/powerpoint/2010/main" val="1337912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0879" y="2059576"/>
            <a:ext cx="8689976" cy="1227910"/>
          </a:xfrm>
        </p:spPr>
        <p:txBody>
          <a:bodyPr>
            <a:normAutofit/>
          </a:bodyPr>
          <a:lstStyle/>
          <a:p>
            <a:pPr algn="l"/>
            <a:r>
              <a:rPr lang="en-US" sz="2000" dirty="0"/>
              <a:t>Get the products that have </a:t>
            </a:r>
            <a:r>
              <a:rPr lang="en-US" sz="2000" dirty="0" smtClean="0"/>
              <a:t>the </a:t>
            </a:r>
            <a:r>
              <a:rPr lang="en-US" sz="2000" dirty="0"/>
              <a:t>highest and lowest manufacturing costs.</a:t>
            </a:r>
            <a:br>
              <a:rPr lang="en-US" sz="2000" dirty="0"/>
            </a:br>
            <a:endParaRPr lang="en-IN" sz="2000" dirty="0"/>
          </a:p>
        </p:txBody>
      </p:sp>
      <p:sp>
        <p:nvSpPr>
          <p:cNvPr id="3" name="Oval 2"/>
          <p:cNvSpPr/>
          <p:nvPr/>
        </p:nvSpPr>
        <p:spPr>
          <a:xfrm>
            <a:off x="60960" y="1558835"/>
            <a:ext cx="2838994" cy="256031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391885" y="2399834"/>
            <a:ext cx="2177143" cy="707886"/>
          </a:xfrm>
          <a:prstGeom prst="rect">
            <a:avLst/>
          </a:prstGeom>
          <a:noFill/>
        </p:spPr>
        <p:txBody>
          <a:bodyPr wrap="square" rtlCol="0">
            <a:spAutoFit/>
          </a:bodyPr>
          <a:lstStyle/>
          <a:p>
            <a:r>
              <a:rPr lang="en-US" sz="4000" dirty="0" smtClean="0">
                <a:solidFill>
                  <a:schemeClr val="bg1"/>
                </a:solidFill>
              </a:rPr>
              <a:t>Request 5 </a:t>
            </a:r>
            <a:endParaRPr lang="en-IN" sz="4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2172279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9190" y="1436914"/>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5" name="TextBox 4"/>
          <p:cNvSpPr txBox="1"/>
          <p:nvPr/>
        </p:nvSpPr>
        <p:spPr>
          <a:xfrm>
            <a:off x="340225" y="1795613"/>
            <a:ext cx="1427615" cy="523220"/>
          </a:xfrm>
          <a:prstGeom prst="rect">
            <a:avLst/>
          </a:prstGeom>
          <a:noFill/>
        </p:spPr>
        <p:txBody>
          <a:bodyPr wrap="square" rtlCol="0">
            <a:spAutoFit/>
          </a:bodyPr>
          <a:lstStyle/>
          <a:p>
            <a:r>
              <a:rPr lang="en-US" sz="2800" dirty="0" smtClean="0">
                <a:solidFill>
                  <a:schemeClr val="bg1"/>
                </a:solidFill>
              </a:rPr>
              <a:t>OUTPUT</a:t>
            </a:r>
            <a:endParaRPr lang="en-IN" sz="2800" dirty="0">
              <a:solidFill>
                <a:schemeClr val="bg1"/>
              </a:solidFill>
            </a:endParaRPr>
          </a:p>
        </p:txBody>
      </p:sp>
      <p:sp>
        <p:nvSpPr>
          <p:cNvPr id="12" name="Oval 11"/>
          <p:cNvSpPr/>
          <p:nvPr/>
        </p:nvSpPr>
        <p:spPr>
          <a:xfrm>
            <a:off x="39190" y="5348240"/>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13" name="TextBox 12"/>
          <p:cNvSpPr txBox="1"/>
          <p:nvPr/>
        </p:nvSpPr>
        <p:spPr>
          <a:xfrm>
            <a:off x="307128" y="5706939"/>
            <a:ext cx="1652156" cy="523220"/>
          </a:xfrm>
          <a:prstGeom prst="rect">
            <a:avLst/>
          </a:prstGeom>
          <a:noFill/>
        </p:spPr>
        <p:txBody>
          <a:bodyPr wrap="square" rtlCol="0">
            <a:spAutoFit/>
          </a:bodyPr>
          <a:lstStyle/>
          <a:p>
            <a:r>
              <a:rPr lang="en-US" sz="2800" dirty="0" smtClean="0">
                <a:solidFill>
                  <a:schemeClr val="bg1"/>
                </a:solidFill>
              </a:rPr>
              <a:t>INSIGHTS</a:t>
            </a:r>
            <a:endParaRPr lang="en-IN" sz="2800" dirty="0">
              <a:solidFill>
                <a:schemeClr val="bg1"/>
              </a:solidFill>
            </a:endParaRPr>
          </a:p>
        </p:txBody>
      </p:sp>
      <p:sp>
        <p:nvSpPr>
          <p:cNvPr id="17" name="TextBox 16"/>
          <p:cNvSpPr txBox="1"/>
          <p:nvPr/>
        </p:nvSpPr>
        <p:spPr>
          <a:xfrm>
            <a:off x="2908663" y="5506884"/>
            <a:ext cx="7829006"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dirty="0" smtClean="0">
                <a:ln w="0"/>
                <a:solidFill>
                  <a:schemeClr val="tx1"/>
                </a:solidFill>
                <a:effectLst>
                  <a:outerShdw blurRad="38100" dist="19050" dir="2700000" algn="tl" rotWithShape="0">
                    <a:schemeClr val="dk1">
                      <a:alpha val="40000"/>
                    </a:schemeClr>
                  </a:outerShdw>
                </a:effectLst>
              </a:rPr>
              <a:t>Out of all the products Product Name “AQ HOME ALLIN 1 GEN 2” has the highest manufacturing cost and Product Name “AQ MASTER WIRED X1 MS” has the lowest Manufacturing cost. </a:t>
            </a:r>
            <a:endParaRPr lang="en-IN"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 y="2892746"/>
            <a:ext cx="5086894" cy="74676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331" y="1036320"/>
            <a:ext cx="6154783" cy="376623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2545900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0879" y="2303416"/>
            <a:ext cx="8689976" cy="1227910"/>
          </a:xfrm>
        </p:spPr>
        <p:txBody>
          <a:bodyPr>
            <a:normAutofit/>
          </a:bodyPr>
          <a:lstStyle/>
          <a:p>
            <a:pPr algn="l"/>
            <a:r>
              <a:rPr lang="en-US" sz="2000" dirty="0"/>
              <a:t>Generate a report which contains </a:t>
            </a:r>
            <a:r>
              <a:rPr lang="en-US" sz="2000" dirty="0" smtClean="0"/>
              <a:t>the </a:t>
            </a:r>
            <a:r>
              <a:rPr lang="en-US" sz="2000" dirty="0"/>
              <a:t>top 5 customers who received </a:t>
            </a:r>
            <a:r>
              <a:rPr lang="en-US" sz="2000" dirty="0" smtClean="0"/>
              <a:t>an average </a:t>
            </a:r>
            <a:r>
              <a:rPr lang="en-US" sz="2000" dirty="0"/>
              <a:t>high </a:t>
            </a:r>
            <a:r>
              <a:rPr lang="en-US" sz="2000" dirty="0" err="1"/>
              <a:t>pre_invoice_discount_pct</a:t>
            </a:r>
            <a:r>
              <a:rPr lang="en-US" sz="2000" dirty="0"/>
              <a:t> </a:t>
            </a:r>
            <a:r>
              <a:rPr lang="en-US" sz="2000" dirty="0" smtClean="0"/>
              <a:t>for </a:t>
            </a:r>
            <a:r>
              <a:rPr lang="en-US" sz="2000" dirty="0"/>
              <a:t>the fiscal year 2021 and in </a:t>
            </a:r>
            <a:r>
              <a:rPr lang="en-US" sz="2000" dirty="0" smtClean="0"/>
              <a:t>the Indian </a:t>
            </a:r>
            <a:r>
              <a:rPr lang="en-US" sz="2000" dirty="0"/>
              <a:t>market.</a:t>
            </a:r>
            <a:br>
              <a:rPr lang="en-US" sz="2000" dirty="0"/>
            </a:br>
            <a:endParaRPr lang="en-IN" sz="2000" dirty="0"/>
          </a:p>
        </p:txBody>
      </p:sp>
      <p:sp>
        <p:nvSpPr>
          <p:cNvPr id="3" name="Oval 2"/>
          <p:cNvSpPr/>
          <p:nvPr/>
        </p:nvSpPr>
        <p:spPr>
          <a:xfrm>
            <a:off x="60960" y="1558835"/>
            <a:ext cx="2838994" cy="256031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391885" y="2399834"/>
            <a:ext cx="2177143" cy="707886"/>
          </a:xfrm>
          <a:prstGeom prst="rect">
            <a:avLst/>
          </a:prstGeom>
          <a:noFill/>
        </p:spPr>
        <p:txBody>
          <a:bodyPr wrap="square" rtlCol="0">
            <a:spAutoFit/>
          </a:bodyPr>
          <a:lstStyle/>
          <a:p>
            <a:r>
              <a:rPr lang="en-US" sz="4000" dirty="0" smtClean="0">
                <a:solidFill>
                  <a:schemeClr val="bg1"/>
                </a:solidFill>
              </a:rPr>
              <a:t>Request 6 </a:t>
            </a:r>
            <a:endParaRPr lang="en-IN" sz="4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831538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9190" y="1436914"/>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5" name="TextBox 4"/>
          <p:cNvSpPr txBox="1"/>
          <p:nvPr/>
        </p:nvSpPr>
        <p:spPr>
          <a:xfrm>
            <a:off x="340225" y="1795613"/>
            <a:ext cx="1427615" cy="523220"/>
          </a:xfrm>
          <a:prstGeom prst="rect">
            <a:avLst/>
          </a:prstGeom>
          <a:noFill/>
        </p:spPr>
        <p:txBody>
          <a:bodyPr wrap="square" rtlCol="0">
            <a:spAutoFit/>
          </a:bodyPr>
          <a:lstStyle/>
          <a:p>
            <a:r>
              <a:rPr lang="en-US" sz="2800" dirty="0" smtClean="0">
                <a:solidFill>
                  <a:schemeClr val="bg1"/>
                </a:solidFill>
              </a:rPr>
              <a:t>OUTPUT</a:t>
            </a:r>
            <a:endParaRPr lang="en-IN" sz="2800" dirty="0">
              <a:solidFill>
                <a:schemeClr val="bg1"/>
              </a:solidFill>
            </a:endParaRPr>
          </a:p>
        </p:txBody>
      </p:sp>
      <p:sp>
        <p:nvSpPr>
          <p:cNvPr id="12" name="Oval 11"/>
          <p:cNvSpPr/>
          <p:nvPr/>
        </p:nvSpPr>
        <p:spPr>
          <a:xfrm>
            <a:off x="39190" y="5348240"/>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13" name="TextBox 12"/>
          <p:cNvSpPr txBox="1"/>
          <p:nvPr/>
        </p:nvSpPr>
        <p:spPr>
          <a:xfrm>
            <a:off x="307128" y="5706939"/>
            <a:ext cx="1652156" cy="523220"/>
          </a:xfrm>
          <a:prstGeom prst="rect">
            <a:avLst/>
          </a:prstGeom>
          <a:noFill/>
        </p:spPr>
        <p:txBody>
          <a:bodyPr wrap="square" rtlCol="0">
            <a:spAutoFit/>
          </a:bodyPr>
          <a:lstStyle/>
          <a:p>
            <a:r>
              <a:rPr lang="en-US" sz="2800" dirty="0" smtClean="0">
                <a:solidFill>
                  <a:schemeClr val="bg1"/>
                </a:solidFill>
              </a:rPr>
              <a:t>INSIGHTS</a:t>
            </a:r>
            <a:endParaRPr lang="en-IN" sz="2800" dirty="0">
              <a:solidFill>
                <a:schemeClr val="bg1"/>
              </a:solidFill>
            </a:endParaRPr>
          </a:p>
        </p:txBody>
      </p:sp>
      <p:sp>
        <p:nvSpPr>
          <p:cNvPr id="17" name="TextBox 16"/>
          <p:cNvSpPr txBox="1"/>
          <p:nvPr/>
        </p:nvSpPr>
        <p:spPr>
          <a:xfrm>
            <a:off x="2833855" y="5522273"/>
            <a:ext cx="7829006"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dirty="0" smtClean="0">
                <a:ln w="0"/>
                <a:solidFill>
                  <a:schemeClr val="tx1"/>
                </a:solidFill>
                <a:effectLst>
                  <a:outerShdw blurRad="38100" dist="19050" dir="2700000" algn="tl" rotWithShape="0">
                    <a:schemeClr val="dk1">
                      <a:alpha val="40000"/>
                    </a:schemeClr>
                  </a:outerShdw>
                </a:effectLst>
              </a:rPr>
              <a:t>In fiscal year 2021 these five customers ( Flipkart , </a:t>
            </a:r>
            <a:r>
              <a:rPr lang="en-IN" dirty="0" err="1" smtClean="0">
                <a:ln w="0"/>
                <a:solidFill>
                  <a:schemeClr val="tx1"/>
                </a:solidFill>
                <a:effectLst>
                  <a:outerShdw blurRad="38100" dist="19050" dir="2700000" algn="tl" rotWithShape="0">
                    <a:schemeClr val="dk1">
                      <a:alpha val="40000"/>
                    </a:schemeClr>
                  </a:outerShdw>
                </a:effectLst>
              </a:rPr>
              <a:t>Viveks</a:t>
            </a:r>
            <a:r>
              <a:rPr lang="en-IN" dirty="0" smtClean="0">
                <a:ln w="0"/>
                <a:solidFill>
                  <a:schemeClr val="tx1"/>
                </a:solidFill>
                <a:effectLst>
                  <a:outerShdw blurRad="38100" dist="19050" dir="2700000" algn="tl" rotWithShape="0">
                    <a:schemeClr val="dk1">
                      <a:alpha val="40000"/>
                    </a:schemeClr>
                  </a:outerShdw>
                </a:effectLst>
              </a:rPr>
              <a:t> , </a:t>
            </a:r>
            <a:r>
              <a:rPr lang="en-IN" dirty="0" err="1" smtClean="0">
                <a:ln w="0"/>
                <a:solidFill>
                  <a:schemeClr val="tx1"/>
                </a:solidFill>
                <a:effectLst>
                  <a:outerShdw blurRad="38100" dist="19050" dir="2700000" algn="tl" rotWithShape="0">
                    <a:schemeClr val="dk1">
                      <a:alpha val="40000"/>
                    </a:schemeClr>
                  </a:outerShdw>
                </a:effectLst>
              </a:rPr>
              <a:t>Ezone</a:t>
            </a:r>
            <a:r>
              <a:rPr lang="en-IN" dirty="0" smtClean="0">
                <a:ln w="0"/>
                <a:solidFill>
                  <a:schemeClr val="tx1"/>
                </a:solidFill>
                <a:effectLst>
                  <a:outerShdw blurRad="38100" dist="19050" dir="2700000" algn="tl" rotWithShape="0">
                    <a:schemeClr val="dk1">
                      <a:alpha val="40000"/>
                    </a:schemeClr>
                  </a:outerShdw>
                </a:effectLst>
              </a:rPr>
              <a:t> , </a:t>
            </a:r>
            <a:r>
              <a:rPr lang="en-IN" dirty="0" err="1" smtClean="0">
                <a:ln w="0"/>
                <a:solidFill>
                  <a:schemeClr val="tx1"/>
                </a:solidFill>
                <a:effectLst>
                  <a:outerShdw blurRad="38100" dist="19050" dir="2700000" algn="tl" rotWithShape="0">
                    <a:schemeClr val="dk1">
                      <a:alpha val="40000"/>
                    </a:schemeClr>
                  </a:outerShdw>
                </a:effectLst>
              </a:rPr>
              <a:t>Croma</a:t>
            </a:r>
            <a:r>
              <a:rPr lang="en-IN" dirty="0" smtClean="0">
                <a:ln w="0"/>
                <a:solidFill>
                  <a:schemeClr val="tx1"/>
                </a:solidFill>
                <a:effectLst>
                  <a:outerShdw blurRad="38100" dist="19050" dir="2700000" algn="tl" rotWithShape="0">
                    <a:schemeClr val="dk1">
                      <a:alpha val="40000"/>
                    </a:schemeClr>
                  </a:outerShdw>
                </a:effectLst>
              </a:rPr>
              <a:t> , Amazon ) received the highest average discount percentage in </a:t>
            </a:r>
            <a:r>
              <a:rPr lang="en-IN" dirty="0" err="1" smtClean="0">
                <a:ln w="0"/>
                <a:solidFill>
                  <a:schemeClr val="tx1"/>
                </a:solidFill>
                <a:effectLst>
                  <a:outerShdw blurRad="38100" dist="19050" dir="2700000" algn="tl" rotWithShape="0">
                    <a:schemeClr val="dk1">
                      <a:alpha val="40000"/>
                    </a:schemeClr>
                  </a:outerShdw>
                </a:effectLst>
              </a:rPr>
              <a:t>indian</a:t>
            </a:r>
            <a:r>
              <a:rPr lang="en-IN" dirty="0" smtClean="0">
                <a:ln w="0"/>
                <a:solidFill>
                  <a:schemeClr val="tx1"/>
                </a:solidFill>
                <a:effectLst>
                  <a:outerShdw blurRad="38100" dist="19050" dir="2700000" algn="tl" rotWithShape="0">
                    <a:schemeClr val="dk1">
                      <a:alpha val="40000"/>
                    </a:schemeClr>
                  </a:outerShdw>
                </a:effectLst>
              </a:rPr>
              <a:t> market.</a:t>
            </a:r>
            <a:endParaRPr lang="en-IN" dirty="0">
              <a:ln w="0"/>
              <a:solidFill>
                <a:schemeClr val="tx1"/>
              </a:solidFill>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609" y="2837905"/>
            <a:ext cx="4288493" cy="175151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2388" y="916032"/>
            <a:ext cx="6434814" cy="3673384"/>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839292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0879" y="2303416"/>
            <a:ext cx="8689976" cy="1227910"/>
          </a:xfrm>
        </p:spPr>
        <p:txBody>
          <a:bodyPr>
            <a:normAutofit/>
          </a:bodyPr>
          <a:lstStyle/>
          <a:p>
            <a:pPr algn="l"/>
            <a:r>
              <a:rPr lang="en-US" sz="2000" dirty="0"/>
              <a:t>Get the complete report of the </a:t>
            </a:r>
            <a:r>
              <a:rPr lang="en-US" sz="2000" dirty="0" smtClean="0"/>
              <a:t>Gross </a:t>
            </a:r>
            <a:r>
              <a:rPr lang="en-US" sz="2000" dirty="0"/>
              <a:t>sales amount for the customer “</a:t>
            </a:r>
            <a:r>
              <a:rPr lang="en-US" sz="2000" dirty="0" err="1" smtClean="0"/>
              <a:t>Atliq</a:t>
            </a:r>
            <a:r>
              <a:rPr lang="en-US" sz="2000" dirty="0" smtClean="0"/>
              <a:t> Exclusive</a:t>
            </a:r>
            <a:r>
              <a:rPr lang="en-US" sz="2000" dirty="0"/>
              <a:t>” for each month. This </a:t>
            </a:r>
            <a:r>
              <a:rPr lang="en-US" sz="2000" dirty="0" smtClean="0"/>
              <a:t>analysis </a:t>
            </a:r>
            <a:r>
              <a:rPr lang="en-US" sz="2000" dirty="0"/>
              <a:t>helps to get an idea of low </a:t>
            </a:r>
            <a:r>
              <a:rPr lang="en-US" sz="2000" dirty="0" smtClean="0"/>
              <a:t>and high-performing </a:t>
            </a:r>
            <a:r>
              <a:rPr lang="en-US" sz="2000" dirty="0"/>
              <a:t>months and take strategic decisions.</a:t>
            </a:r>
            <a:br>
              <a:rPr lang="en-US" sz="2000" dirty="0"/>
            </a:br>
            <a:endParaRPr lang="en-IN" sz="2000" dirty="0"/>
          </a:p>
        </p:txBody>
      </p:sp>
      <p:sp>
        <p:nvSpPr>
          <p:cNvPr id="3" name="Oval 2"/>
          <p:cNvSpPr/>
          <p:nvPr/>
        </p:nvSpPr>
        <p:spPr>
          <a:xfrm>
            <a:off x="60960" y="1558835"/>
            <a:ext cx="2838994" cy="256031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391885" y="2399834"/>
            <a:ext cx="2177143" cy="707886"/>
          </a:xfrm>
          <a:prstGeom prst="rect">
            <a:avLst/>
          </a:prstGeom>
          <a:noFill/>
        </p:spPr>
        <p:txBody>
          <a:bodyPr wrap="square" rtlCol="0">
            <a:spAutoFit/>
          </a:bodyPr>
          <a:lstStyle/>
          <a:p>
            <a:r>
              <a:rPr lang="en-US" sz="4000" dirty="0" smtClean="0">
                <a:solidFill>
                  <a:schemeClr val="bg1"/>
                </a:solidFill>
              </a:rPr>
              <a:t>Request 7 </a:t>
            </a:r>
            <a:endParaRPr lang="en-IN" sz="4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4197755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9190" y="1436914"/>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5" name="TextBox 4"/>
          <p:cNvSpPr txBox="1"/>
          <p:nvPr/>
        </p:nvSpPr>
        <p:spPr>
          <a:xfrm>
            <a:off x="340225" y="1795613"/>
            <a:ext cx="1427615" cy="523220"/>
          </a:xfrm>
          <a:prstGeom prst="rect">
            <a:avLst/>
          </a:prstGeom>
          <a:noFill/>
        </p:spPr>
        <p:txBody>
          <a:bodyPr wrap="square" rtlCol="0">
            <a:spAutoFit/>
          </a:bodyPr>
          <a:lstStyle/>
          <a:p>
            <a:r>
              <a:rPr lang="en-US" sz="2800" dirty="0" smtClean="0">
                <a:solidFill>
                  <a:schemeClr val="bg1"/>
                </a:solidFill>
              </a:rPr>
              <a:t>OUTPUT</a:t>
            </a:r>
            <a:endParaRPr lang="en-IN" sz="2800" dirty="0">
              <a:solidFill>
                <a:schemeClr val="bg1"/>
              </a:solidFill>
            </a:endParaRPr>
          </a:p>
        </p:txBody>
      </p:sp>
      <p:sp>
        <p:nvSpPr>
          <p:cNvPr id="12" name="Oval 11"/>
          <p:cNvSpPr/>
          <p:nvPr/>
        </p:nvSpPr>
        <p:spPr>
          <a:xfrm>
            <a:off x="39190" y="5348240"/>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13" name="TextBox 12"/>
          <p:cNvSpPr txBox="1"/>
          <p:nvPr/>
        </p:nvSpPr>
        <p:spPr>
          <a:xfrm>
            <a:off x="307128" y="5706939"/>
            <a:ext cx="1652156" cy="523220"/>
          </a:xfrm>
          <a:prstGeom prst="rect">
            <a:avLst/>
          </a:prstGeom>
          <a:noFill/>
        </p:spPr>
        <p:txBody>
          <a:bodyPr wrap="square" rtlCol="0">
            <a:spAutoFit/>
          </a:bodyPr>
          <a:lstStyle/>
          <a:p>
            <a:r>
              <a:rPr lang="en-US" sz="2800" dirty="0" smtClean="0">
                <a:solidFill>
                  <a:schemeClr val="bg1"/>
                </a:solidFill>
              </a:rPr>
              <a:t>INSIGHTS</a:t>
            </a:r>
            <a:endParaRPr lang="en-IN" sz="2800" dirty="0">
              <a:solidFill>
                <a:schemeClr val="bg1"/>
              </a:solidFill>
            </a:endParaRPr>
          </a:p>
        </p:txBody>
      </p:sp>
      <p:sp>
        <p:nvSpPr>
          <p:cNvPr id="17" name="TextBox 16"/>
          <p:cNvSpPr txBox="1"/>
          <p:nvPr/>
        </p:nvSpPr>
        <p:spPr>
          <a:xfrm>
            <a:off x="2908663" y="5506884"/>
            <a:ext cx="7829006"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ln w="0"/>
                <a:solidFill>
                  <a:schemeClr val="tx1"/>
                </a:solidFill>
                <a:effectLst>
                  <a:outerShdw blurRad="38100" dist="19050" dir="2700000" algn="tl" rotWithShape="0">
                    <a:schemeClr val="dk1">
                      <a:alpha val="40000"/>
                    </a:schemeClr>
                  </a:outerShdw>
                </a:effectLst>
              </a:rPr>
              <a:t>For the Customer “</a:t>
            </a:r>
            <a:r>
              <a:rPr lang="en-US" dirty="0" err="1" smtClean="0">
                <a:ln w="0"/>
                <a:solidFill>
                  <a:schemeClr val="tx1"/>
                </a:solidFill>
                <a:effectLst>
                  <a:outerShdw blurRad="38100" dist="19050" dir="2700000" algn="tl" rotWithShape="0">
                    <a:schemeClr val="dk1">
                      <a:alpha val="40000"/>
                    </a:schemeClr>
                  </a:outerShdw>
                </a:effectLst>
              </a:rPr>
              <a:t>Atliq</a:t>
            </a:r>
            <a:r>
              <a:rPr lang="en-US" dirty="0" smtClean="0">
                <a:ln w="0"/>
                <a:solidFill>
                  <a:schemeClr val="tx1"/>
                </a:solidFill>
                <a:effectLst>
                  <a:outerShdw blurRad="38100" dist="19050" dir="2700000" algn="tl" rotWithShape="0">
                    <a:schemeClr val="dk1">
                      <a:alpha val="40000"/>
                    </a:schemeClr>
                  </a:outerShdw>
                </a:effectLst>
              </a:rPr>
              <a:t> Exclusive” in terms of gross sales amount, in November 2020 we have the highest gross sales with 32.2 million whereas in march , </a:t>
            </a:r>
            <a:r>
              <a:rPr lang="en-US" dirty="0" err="1" smtClean="0">
                <a:ln w="0"/>
                <a:solidFill>
                  <a:schemeClr val="tx1"/>
                </a:solidFill>
                <a:effectLst>
                  <a:outerShdw blurRad="38100" dist="19050" dir="2700000" algn="tl" rotWithShape="0">
                    <a:schemeClr val="dk1">
                      <a:alpha val="40000"/>
                    </a:schemeClr>
                  </a:outerShdw>
                </a:effectLst>
              </a:rPr>
              <a:t>april</a:t>
            </a:r>
            <a:r>
              <a:rPr lang="en-US" dirty="0" smtClean="0">
                <a:ln w="0"/>
                <a:solidFill>
                  <a:schemeClr val="tx1"/>
                </a:solidFill>
                <a:effectLst>
                  <a:outerShdw blurRad="38100" dist="19050" dir="2700000" algn="tl" rotWithShape="0">
                    <a:schemeClr val="dk1">
                      <a:alpha val="40000"/>
                    </a:schemeClr>
                  </a:outerShdw>
                </a:effectLst>
              </a:rPr>
              <a:t> , may 2020 we have very lowest gross sales as compared to 2019 and 2021.</a:t>
            </a:r>
            <a:endParaRPr lang="en-IN"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616" y="1059180"/>
            <a:ext cx="6197237" cy="31209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5927" y="1514747"/>
            <a:ext cx="3017520" cy="3370762"/>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833301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0879" y="2303416"/>
            <a:ext cx="8689976" cy="988424"/>
          </a:xfrm>
        </p:spPr>
        <p:txBody>
          <a:bodyPr>
            <a:normAutofit/>
          </a:bodyPr>
          <a:lstStyle/>
          <a:p>
            <a:pPr algn="l"/>
            <a:r>
              <a:rPr lang="en-US" sz="2000" dirty="0"/>
              <a:t>In which quarter of 2020, </a:t>
            </a:r>
            <a:r>
              <a:rPr lang="en-US" sz="2000" dirty="0" smtClean="0"/>
              <a:t>got </a:t>
            </a:r>
            <a:r>
              <a:rPr lang="en-US" sz="2000" dirty="0"/>
              <a:t>the maximum </a:t>
            </a:r>
            <a:r>
              <a:rPr lang="en-US" sz="2000" dirty="0" err="1"/>
              <a:t>total_sold_quantity</a:t>
            </a:r>
            <a:r>
              <a:rPr lang="en-US" sz="2000" dirty="0"/>
              <a:t>?</a:t>
            </a:r>
            <a:br>
              <a:rPr lang="en-US" sz="2000" dirty="0"/>
            </a:br>
            <a:endParaRPr lang="en-IN" sz="2000" dirty="0"/>
          </a:p>
        </p:txBody>
      </p:sp>
      <p:sp>
        <p:nvSpPr>
          <p:cNvPr id="3" name="Oval 2"/>
          <p:cNvSpPr/>
          <p:nvPr/>
        </p:nvSpPr>
        <p:spPr>
          <a:xfrm>
            <a:off x="60960" y="1558835"/>
            <a:ext cx="2838994" cy="256031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391885" y="2399834"/>
            <a:ext cx="2177143" cy="707886"/>
          </a:xfrm>
          <a:prstGeom prst="rect">
            <a:avLst/>
          </a:prstGeom>
          <a:noFill/>
        </p:spPr>
        <p:txBody>
          <a:bodyPr wrap="square" rtlCol="0">
            <a:spAutoFit/>
          </a:bodyPr>
          <a:lstStyle/>
          <a:p>
            <a:r>
              <a:rPr lang="en-US" sz="4000" dirty="0" smtClean="0">
                <a:solidFill>
                  <a:schemeClr val="bg1"/>
                </a:solidFill>
              </a:rPr>
              <a:t>Request 8 </a:t>
            </a:r>
            <a:endParaRPr lang="en-IN" sz="4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37102768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9190" y="1436914"/>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5" name="TextBox 4"/>
          <p:cNvSpPr txBox="1"/>
          <p:nvPr/>
        </p:nvSpPr>
        <p:spPr>
          <a:xfrm>
            <a:off x="340225" y="1795613"/>
            <a:ext cx="1427615" cy="523220"/>
          </a:xfrm>
          <a:prstGeom prst="rect">
            <a:avLst/>
          </a:prstGeom>
          <a:noFill/>
        </p:spPr>
        <p:txBody>
          <a:bodyPr wrap="square" rtlCol="0">
            <a:spAutoFit/>
          </a:bodyPr>
          <a:lstStyle/>
          <a:p>
            <a:r>
              <a:rPr lang="en-US" sz="2800" dirty="0" smtClean="0">
                <a:solidFill>
                  <a:schemeClr val="bg1"/>
                </a:solidFill>
              </a:rPr>
              <a:t>OUTPUT</a:t>
            </a:r>
            <a:endParaRPr lang="en-IN" sz="2800" dirty="0">
              <a:solidFill>
                <a:schemeClr val="bg1"/>
              </a:solidFill>
            </a:endParaRPr>
          </a:p>
        </p:txBody>
      </p:sp>
      <p:sp>
        <p:nvSpPr>
          <p:cNvPr id="12" name="Oval 11"/>
          <p:cNvSpPr/>
          <p:nvPr/>
        </p:nvSpPr>
        <p:spPr>
          <a:xfrm>
            <a:off x="39190" y="5348240"/>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13" name="TextBox 12"/>
          <p:cNvSpPr txBox="1"/>
          <p:nvPr/>
        </p:nvSpPr>
        <p:spPr>
          <a:xfrm>
            <a:off x="307128" y="5706939"/>
            <a:ext cx="1652156" cy="523220"/>
          </a:xfrm>
          <a:prstGeom prst="rect">
            <a:avLst/>
          </a:prstGeom>
          <a:noFill/>
        </p:spPr>
        <p:txBody>
          <a:bodyPr wrap="square" rtlCol="0">
            <a:spAutoFit/>
          </a:bodyPr>
          <a:lstStyle/>
          <a:p>
            <a:r>
              <a:rPr lang="en-US" sz="2800" dirty="0" smtClean="0">
                <a:solidFill>
                  <a:schemeClr val="bg1"/>
                </a:solidFill>
              </a:rPr>
              <a:t>INSIGHTS</a:t>
            </a:r>
            <a:endParaRPr lang="en-IN" sz="2800" dirty="0">
              <a:solidFill>
                <a:schemeClr val="bg1"/>
              </a:solidFill>
            </a:endParaRPr>
          </a:p>
        </p:txBody>
      </p:sp>
      <p:sp>
        <p:nvSpPr>
          <p:cNvPr id="17" name="TextBox 16"/>
          <p:cNvSpPr txBox="1"/>
          <p:nvPr/>
        </p:nvSpPr>
        <p:spPr>
          <a:xfrm>
            <a:off x="2908663" y="5506884"/>
            <a:ext cx="7829006"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dirty="0" smtClean="0">
                <a:ln w="0"/>
                <a:solidFill>
                  <a:schemeClr val="tx1"/>
                </a:solidFill>
                <a:effectLst>
                  <a:outerShdw blurRad="38100" dist="19050" dir="2700000" algn="tl" rotWithShape="0">
                    <a:schemeClr val="dk1">
                      <a:alpha val="40000"/>
                    </a:schemeClr>
                  </a:outerShdw>
                </a:effectLst>
              </a:rPr>
              <a:t>In Quarter 1 of 2020 we sold the maximum products while in Quarter 3 there was decline in Sold quantity but in Quarter 4 we recovered a lot. </a:t>
            </a:r>
            <a:endParaRPr lang="en-IN"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391" y="1659703"/>
            <a:ext cx="2423160" cy="131826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709" y="748937"/>
            <a:ext cx="6128113" cy="364120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3254649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0879" y="2303416"/>
            <a:ext cx="8689976" cy="988424"/>
          </a:xfrm>
        </p:spPr>
        <p:txBody>
          <a:bodyPr>
            <a:normAutofit/>
          </a:bodyPr>
          <a:lstStyle/>
          <a:p>
            <a:pPr algn="l"/>
            <a:r>
              <a:rPr lang="en-US" sz="2000" dirty="0"/>
              <a:t>Which channel helped to bring more </a:t>
            </a:r>
            <a:r>
              <a:rPr lang="en-US" sz="2000" dirty="0" smtClean="0"/>
              <a:t>gross </a:t>
            </a:r>
            <a:r>
              <a:rPr lang="en-US" sz="2000" dirty="0"/>
              <a:t>sales in the fiscal year </a:t>
            </a:r>
            <a:r>
              <a:rPr lang="en-US" sz="2000" dirty="0" smtClean="0"/>
              <a:t>2021and </a:t>
            </a:r>
            <a:r>
              <a:rPr lang="en-US" sz="2000" dirty="0"/>
              <a:t>the percentage of contribution? </a:t>
            </a:r>
            <a:br>
              <a:rPr lang="en-US" sz="2000" dirty="0"/>
            </a:br>
            <a:endParaRPr lang="en-IN" sz="2000" dirty="0"/>
          </a:p>
        </p:txBody>
      </p:sp>
      <p:sp>
        <p:nvSpPr>
          <p:cNvPr id="3" name="Oval 2"/>
          <p:cNvSpPr/>
          <p:nvPr/>
        </p:nvSpPr>
        <p:spPr>
          <a:xfrm>
            <a:off x="60960" y="1558835"/>
            <a:ext cx="2838994" cy="256031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391885" y="2399834"/>
            <a:ext cx="2177143" cy="707886"/>
          </a:xfrm>
          <a:prstGeom prst="rect">
            <a:avLst/>
          </a:prstGeom>
          <a:noFill/>
        </p:spPr>
        <p:txBody>
          <a:bodyPr wrap="square" rtlCol="0">
            <a:spAutoFit/>
          </a:bodyPr>
          <a:lstStyle/>
          <a:p>
            <a:r>
              <a:rPr lang="en-US" sz="4000" dirty="0" smtClean="0">
                <a:solidFill>
                  <a:schemeClr val="bg1"/>
                </a:solidFill>
              </a:rPr>
              <a:t>Request 9 </a:t>
            </a:r>
            <a:endParaRPr lang="en-IN" sz="4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2053511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1379" y="3506535"/>
            <a:ext cx="8689976" cy="2519797"/>
          </a:xfrm>
        </p:spPr>
        <p:txBody>
          <a:bodyPr>
            <a:normAutofit fontScale="90000"/>
          </a:bodyPr>
          <a:lstStyle/>
          <a:p>
            <a:r>
              <a:rPr lang="en-US" sz="2000" dirty="0" err="1"/>
              <a:t>Atliq</a:t>
            </a:r>
            <a:r>
              <a:rPr lang="en-US" sz="2000" dirty="0"/>
              <a:t> </a:t>
            </a:r>
            <a:r>
              <a:rPr lang="en-US" sz="2000" dirty="0" err="1"/>
              <a:t>Hardwares</a:t>
            </a:r>
            <a:r>
              <a:rPr lang="en-US" sz="2000" dirty="0"/>
              <a:t> (imaginary company) is one of the leading computer hardware producers in India and well expanded in other countries too.</a:t>
            </a:r>
            <a:br>
              <a:rPr lang="en-US" sz="2000" dirty="0"/>
            </a:br>
            <a:r>
              <a:rPr lang="en-US" sz="2000" dirty="0"/>
              <a:t>However, 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a:t>
            </a:r>
            <a:br>
              <a:rPr lang="en-US" sz="2000" dirty="0"/>
            </a:br>
            <a:endParaRPr lang="en-IN" sz="2000" dirty="0"/>
          </a:p>
        </p:txBody>
      </p:sp>
      <p:sp>
        <p:nvSpPr>
          <p:cNvPr id="4" name="TextBox 3"/>
          <p:cNvSpPr txBox="1"/>
          <p:nvPr/>
        </p:nvSpPr>
        <p:spPr>
          <a:xfrm>
            <a:off x="2473235" y="1341120"/>
            <a:ext cx="6792685"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6000" b="1" dirty="0" smtClean="0">
                <a:ln/>
                <a:solidFill>
                  <a:srgbClr val="FFC000"/>
                </a:solidFill>
                <a:effectLst>
                  <a:outerShdw blurRad="38100" dist="19050" dir="2700000" algn="tl" rotWithShape="0">
                    <a:schemeClr val="dk1">
                      <a:lumMod val="50000"/>
                      <a:alpha val="40000"/>
                    </a:schemeClr>
                  </a:outerShdw>
                </a:effectLst>
              </a:rPr>
              <a:t>PROBLEM STATEMENT</a:t>
            </a:r>
            <a:endParaRPr lang="en-IN" sz="6000" b="1" dirty="0">
              <a:ln/>
              <a:solidFill>
                <a:srgbClr val="FFC000"/>
              </a:solidFill>
              <a:effectLst>
                <a:outerShdw blurRad="38100" dist="19050" dir="2700000" algn="tl" rotWithShape="0">
                  <a:schemeClr val="dk1">
                    <a:lumMod val="50000"/>
                    <a:alpha val="40000"/>
                  </a:scheme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3202659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9190" y="1436914"/>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5" name="TextBox 4"/>
          <p:cNvSpPr txBox="1"/>
          <p:nvPr/>
        </p:nvSpPr>
        <p:spPr>
          <a:xfrm>
            <a:off x="340225" y="1795613"/>
            <a:ext cx="1427615" cy="523220"/>
          </a:xfrm>
          <a:prstGeom prst="rect">
            <a:avLst/>
          </a:prstGeom>
          <a:noFill/>
        </p:spPr>
        <p:txBody>
          <a:bodyPr wrap="square" rtlCol="0">
            <a:spAutoFit/>
          </a:bodyPr>
          <a:lstStyle/>
          <a:p>
            <a:r>
              <a:rPr lang="en-US" sz="2800" dirty="0" smtClean="0">
                <a:solidFill>
                  <a:schemeClr val="bg1"/>
                </a:solidFill>
              </a:rPr>
              <a:t>OUTPUT</a:t>
            </a:r>
            <a:endParaRPr lang="en-IN" sz="2800" dirty="0">
              <a:solidFill>
                <a:schemeClr val="bg1"/>
              </a:solidFill>
            </a:endParaRPr>
          </a:p>
        </p:txBody>
      </p:sp>
      <p:sp>
        <p:nvSpPr>
          <p:cNvPr id="12" name="Oval 11"/>
          <p:cNvSpPr/>
          <p:nvPr/>
        </p:nvSpPr>
        <p:spPr>
          <a:xfrm>
            <a:off x="39190" y="5348240"/>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13" name="TextBox 12"/>
          <p:cNvSpPr txBox="1"/>
          <p:nvPr/>
        </p:nvSpPr>
        <p:spPr>
          <a:xfrm>
            <a:off x="307128" y="5706939"/>
            <a:ext cx="1652156" cy="523220"/>
          </a:xfrm>
          <a:prstGeom prst="rect">
            <a:avLst/>
          </a:prstGeom>
          <a:noFill/>
        </p:spPr>
        <p:txBody>
          <a:bodyPr wrap="square" rtlCol="0">
            <a:spAutoFit/>
          </a:bodyPr>
          <a:lstStyle/>
          <a:p>
            <a:r>
              <a:rPr lang="en-US" sz="2800" dirty="0" smtClean="0">
                <a:solidFill>
                  <a:schemeClr val="bg1"/>
                </a:solidFill>
              </a:rPr>
              <a:t>INSIGHTS</a:t>
            </a:r>
            <a:endParaRPr lang="en-IN" sz="2800" dirty="0">
              <a:solidFill>
                <a:schemeClr val="bg1"/>
              </a:solidFill>
            </a:endParaRPr>
          </a:p>
        </p:txBody>
      </p:sp>
      <p:sp>
        <p:nvSpPr>
          <p:cNvPr id="17" name="TextBox 16"/>
          <p:cNvSpPr txBox="1"/>
          <p:nvPr/>
        </p:nvSpPr>
        <p:spPr>
          <a:xfrm>
            <a:off x="2908663" y="5506884"/>
            <a:ext cx="7829006"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smtClean="0">
                <a:ln w="0"/>
                <a:solidFill>
                  <a:schemeClr val="tx1"/>
                </a:solidFill>
                <a:effectLst>
                  <a:outerShdw blurRad="38100" dist="19050" dir="2700000" algn="tl" rotWithShape="0">
                    <a:schemeClr val="dk1">
                      <a:alpha val="40000"/>
                    </a:schemeClr>
                  </a:outerShdw>
                </a:effectLst>
              </a:rPr>
              <a:t>Atliq</a:t>
            </a:r>
            <a:r>
              <a:rPr lang="en-US" dirty="0" smtClean="0">
                <a:ln w="0"/>
                <a:solidFill>
                  <a:schemeClr val="tx1"/>
                </a:solidFill>
                <a:effectLst>
                  <a:outerShdw blurRad="38100" dist="19050" dir="2700000" algn="tl" rotWithShape="0">
                    <a:schemeClr val="dk1">
                      <a:alpha val="40000"/>
                    </a:schemeClr>
                  </a:outerShdw>
                </a:effectLst>
              </a:rPr>
              <a:t> Hardware has three channels from where they generate sales . Out of which “Retailer” channel helped a lot to generate the maximum sales with 73.22%.</a:t>
            </a:r>
            <a:endParaRPr lang="en-IN"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05" y="2800664"/>
            <a:ext cx="3841569" cy="126981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390" y="777240"/>
            <a:ext cx="6012180" cy="420624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7733897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0879" y="2303416"/>
            <a:ext cx="8689976" cy="988424"/>
          </a:xfrm>
        </p:spPr>
        <p:txBody>
          <a:bodyPr>
            <a:normAutofit/>
          </a:bodyPr>
          <a:lstStyle/>
          <a:p>
            <a:pPr algn="l"/>
            <a:r>
              <a:rPr lang="en-US" sz="2000" dirty="0"/>
              <a:t>Get the Top 3 products in each </a:t>
            </a:r>
            <a:r>
              <a:rPr lang="en-US" sz="2000" dirty="0" smtClean="0"/>
              <a:t>division </a:t>
            </a:r>
            <a:r>
              <a:rPr lang="en-US" sz="2000" dirty="0"/>
              <a:t>that have a </a:t>
            </a:r>
            <a:r>
              <a:rPr lang="en-US" sz="2000" dirty="0" smtClean="0"/>
              <a:t>high </a:t>
            </a:r>
            <a:r>
              <a:rPr lang="en-US" sz="2000" dirty="0" err="1" smtClean="0"/>
              <a:t>total_sold_quantity</a:t>
            </a:r>
            <a:r>
              <a:rPr lang="en-US" sz="2000" dirty="0" smtClean="0"/>
              <a:t> </a:t>
            </a:r>
            <a:r>
              <a:rPr lang="en-US" sz="2000" dirty="0"/>
              <a:t>in the </a:t>
            </a:r>
            <a:r>
              <a:rPr lang="en-US" sz="2000" dirty="0" err="1"/>
              <a:t>fiscal_year</a:t>
            </a:r>
            <a:r>
              <a:rPr lang="en-US" sz="2000" dirty="0"/>
              <a:t> </a:t>
            </a:r>
            <a:r>
              <a:rPr lang="en-US" sz="2000" dirty="0" smtClean="0"/>
              <a:t>2021</a:t>
            </a:r>
            <a:r>
              <a:rPr lang="en-US" sz="2000" dirty="0"/>
              <a:t>?</a:t>
            </a:r>
            <a:br>
              <a:rPr lang="en-US" sz="2000" dirty="0"/>
            </a:br>
            <a:endParaRPr lang="en-IN" sz="2000" dirty="0"/>
          </a:p>
        </p:txBody>
      </p:sp>
      <p:sp>
        <p:nvSpPr>
          <p:cNvPr id="3" name="Oval 2"/>
          <p:cNvSpPr/>
          <p:nvPr/>
        </p:nvSpPr>
        <p:spPr>
          <a:xfrm>
            <a:off x="60960" y="1558835"/>
            <a:ext cx="2838994" cy="256031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226423" y="2443685"/>
            <a:ext cx="2508068" cy="707886"/>
          </a:xfrm>
          <a:prstGeom prst="rect">
            <a:avLst/>
          </a:prstGeom>
          <a:noFill/>
        </p:spPr>
        <p:txBody>
          <a:bodyPr wrap="square" rtlCol="0">
            <a:spAutoFit/>
          </a:bodyPr>
          <a:lstStyle/>
          <a:p>
            <a:r>
              <a:rPr lang="en-US" sz="4000" dirty="0" smtClean="0">
                <a:solidFill>
                  <a:schemeClr val="bg1"/>
                </a:solidFill>
              </a:rPr>
              <a:t>Request 10</a:t>
            </a:r>
            <a:endParaRPr lang="en-IN" sz="4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847530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9190" y="1436914"/>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5" name="TextBox 4"/>
          <p:cNvSpPr txBox="1"/>
          <p:nvPr/>
        </p:nvSpPr>
        <p:spPr>
          <a:xfrm>
            <a:off x="340225" y="1795613"/>
            <a:ext cx="1427615" cy="523220"/>
          </a:xfrm>
          <a:prstGeom prst="rect">
            <a:avLst/>
          </a:prstGeom>
          <a:noFill/>
        </p:spPr>
        <p:txBody>
          <a:bodyPr wrap="square" rtlCol="0">
            <a:spAutoFit/>
          </a:bodyPr>
          <a:lstStyle/>
          <a:p>
            <a:r>
              <a:rPr lang="en-US" sz="2800" dirty="0" smtClean="0">
                <a:solidFill>
                  <a:schemeClr val="bg1"/>
                </a:solidFill>
              </a:rPr>
              <a:t>OUTPUT</a:t>
            </a:r>
            <a:endParaRPr lang="en-IN" sz="2800" dirty="0">
              <a:solidFill>
                <a:schemeClr val="bg1"/>
              </a:solidFill>
            </a:endParaRPr>
          </a:p>
        </p:txBody>
      </p:sp>
      <p:sp>
        <p:nvSpPr>
          <p:cNvPr id="12" name="Oval 11"/>
          <p:cNvSpPr/>
          <p:nvPr/>
        </p:nvSpPr>
        <p:spPr>
          <a:xfrm>
            <a:off x="39190" y="5348240"/>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13" name="TextBox 12"/>
          <p:cNvSpPr txBox="1"/>
          <p:nvPr/>
        </p:nvSpPr>
        <p:spPr>
          <a:xfrm>
            <a:off x="307128" y="5706939"/>
            <a:ext cx="1652156" cy="523220"/>
          </a:xfrm>
          <a:prstGeom prst="rect">
            <a:avLst/>
          </a:prstGeom>
          <a:noFill/>
        </p:spPr>
        <p:txBody>
          <a:bodyPr wrap="square" rtlCol="0">
            <a:spAutoFit/>
          </a:bodyPr>
          <a:lstStyle/>
          <a:p>
            <a:r>
              <a:rPr lang="en-US" sz="2800" dirty="0" smtClean="0">
                <a:solidFill>
                  <a:schemeClr val="bg1"/>
                </a:solidFill>
              </a:rPr>
              <a:t>INSIGHTS</a:t>
            </a:r>
            <a:endParaRPr lang="en-IN" sz="2800" dirty="0">
              <a:solidFill>
                <a:schemeClr val="bg1"/>
              </a:solidFill>
            </a:endParaRPr>
          </a:p>
        </p:txBody>
      </p:sp>
      <p:sp>
        <p:nvSpPr>
          <p:cNvPr id="17" name="TextBox 16"/>
          <p:cNvSpPr txBox="1"/>
          <p:nvPr/>
        </p:nvSpPr>
        <p:spPr>
          <a:xfrm>
            <a:off x="2908663" y="5506884"/>
            <a:ext cx="7829006"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T</a:t>
            </a:r>
            <a:r>
              <a:rPr lang="en-US" dirty="0" smtClean="0">
                <a:ln w="0"/>
                <a:solidFill>
                  <a:schemeClr val="tx1"/>
                </a:solidFill>
                <a:effectLst>
                  <a:outerShdw blurRad="38100" dist="19050" dir="2700000" algn="tl" rotWithShape="0">
                    <a:schemeClr val="dk1">
                      <a:alpha val="40000"/>
                    </a:schemeClr>
                  </a:outerShdw>
                </a:effectLst>
              </a:rPr>
              <a:t>hese are the top 3 products in each division which received the highest sold quantity with first, second and third rank orders.</a:t>
            </a:r>
            <a:endParaRPr lang="en-IN"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85" y="2732645"/>
            <a:ext cx="5011784" cy="213544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1566" y="604891"/>
            <a:ext cx="6392091" cy="426319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725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7596" y="2286622"/>
            <a:ext cx="8689976" cy="1226663"/>
          </a:xfrm>
        </p:spPr>
        <p:txBody>
          <a:bodyPr>
            <a:normAutofit/>
          </a:bodyPr>
          <a:lstStyle/>
          <a:p>
            <a:pPr algn="l"/>
            <a:r>
              <a:rPr lang="en-US" sz="2000" dirty="0" smtClean="0"/>
              <a:t>Provide </a:t>
            </a:r>
            <a:r>
              <a:rPr lang="en-US" sz="2000" dirty="0"/>
              <a:t>the list of markets in </a:t>
            </a:r>
            <a:r>
              <a:rPr lang="en-US" sz="2000" dirty="0" smtClean="0"/>
              <a:t>which </a:t>
            </a:r>
            <a:r>
              <a:rPr lang="en-US" sz="2000" dirty="0"/>
              <a:t>customer "</a:t>
            </a:r>
            <a:r>
              <a:rPr lang="en-US" sz="2000" dirty="0" err="1"/>
              <a:t>Atliq</a:t>
            </a:r>
            <a:r>
              <a:rPr lang="en-US" sz="2000" dirty="0"/>
              <a:t> Exclusive" operates </a:t>
            </a:r>
            <a:r>
              <a:rPr lang="en-US" sz="2000" dirty="0" smtClean="0"/>
              <a:t>its business </a:t>
            </a:r>
            <a:r>
              <a:rPr lang="en-US" sz="2000" dirty="0"/>
              <a:t>in the APAC region.</a:t>
            </a:r>
            <a:br>
              <a:rPr lang="en-US" sz="2000" dirty="0"/>
            </a:br>
            <a:endParaRPr lang="en-IN" sz="2000" dirty="0"/>
          </a:p>
        </p:txBody>
      </p:sp>
      <p:sp>
        <p:nvSpPr>
          <p:cNvPr id="3" name="Oval 2"/>
          <p:cNvSpPr/>
          <p:nvPr/>
        </p:nvSpPr>
        <p:spPr>
          <a:xfrm>
            <a:off x="60960" y="1558835"/>
            <a:ext cx="2838994" cy="256031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391885" y="2399834"/>
            <a:ext cx="2177143" cy="707886"/>
          </a:xfrm>
          <a:prstGeom prst="rect">
            <a:avLst/>
          </a:prstGeom>
          <a:noFill/>
        </p:spPr>
        <p:txBody>
          <a:bodyPr wrap="square" rtlCol="0">
            <a:spAutoFit/>
          </a:bodyPr>
          <a:lstStyle/>
          <a:p>
            <a:r>
              <a:rPr lang="en-US" sz="4000" dirty="0" smtClean="0">
                <a:solidFill>
                  <a:schemeClr val="bg1"/>
                </a:solidFill>
              </a:rPr>
              <a:t>Request 1 </a:t>
            </a:r>
            <a:endParaRPr lang="en-IN" sz="4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2595688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9190" y="1436914"/>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5" name="TextBox 4"/>
          <p:cNvSpPr txBox="1"/>
          <p:nvPr/>
        </p:nvSpPr>
        <p:spPr>
          <a:xfrm>
            <a:off x="340225" y="1795613"/>
            <a:ext cx="1427615" cy="523220"/>
          </a:xfrm>
          <a:prstGeom prst="rect">
            <a:avLst/>
          </a:prstGeom>
          <a:noFill/>
        </p:spPr>
        <p:txBody>
          <a:bodyPr wrap="square" rtlCol="0">
            <a:spAutoFit/>
          </a:bodyPr>
          <a:lstStyle/>
          <a:p>
            <a:r>
              <a:rPr lang="en-US" sz="2800" dirty="0" smtClean="0">
                <a:solidFill>
                  <a:schemeClr val="bg1"/>
                </a:solidFill>
              </a:rPr>
              <a:t>OUTPUT</a:t>
            </a:r>
            <a:endParaRPr lang="en-IN" sz="28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359" y="1018902"/>
            <a:ext cx="6496595" cy="42236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721" y="1523102"/>
            <a:ext cx="1687286" cy="2056121"/>
          </a:xfrm>
          <a:prstGeom prst="rect">
            <a:avLst/>
          </a:prstGeom>
        </p:spPr>
      </p:pic>
      <p:sp>
        <p:nvSpPr>
          <p:cNvPr id="12" name="Oval 11"/>
          <p:cNvSpPr/>
          <p:nvPr/>
        </p:nvSpPr>
        <p:spPr>
          <a:xfrm>
            <a:off x="39190" y="5348240"/>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13" name="TextBox 12"/>
          <p:cNvSpPr txBox="1"/>
          <p:nvPr/>
        </p:nvSpPr>
        <p:spPr>
          <a:xfrm>
            <a:off x="307128" y="5706939"/>
            <a:ext cx="1652156" cy="523220"/>
          </a:xfrm>
          <a:prstGeom prst="rect">
            <a:avLst/>
          </a:prstGeom>
          <a:noFill/>
        </p:spPr>
        <p:txBody>
          <a:bodyPr wrap="square" rtlCol="0">
            <a:spAutoFit/>
          </a:bodyPr>
          <a:lstStyle/>
          <a:p>
            <a:r>
              <a:rPr lang="en-US" sz="2800" dirty="0" smtClean="0">
                <a:solidFill>
                  <a:schemeClr val="bg1"/>
                </a:solidFill>
              </a:rPr>
              <a:t>INSIGHTS</a:t>
            </a:r>
            <a:endParaRPr lang="en-IN" sz="2800" dirty="0">
              <a:solidFill>
                <a:schemeClr val="bg1"/>
              </a:solidFill>
            </a:endParaRPr>
          </a:p>
        </p:txBody>
      </p:sp>
      <p:sp>
        <p:nvSpPr>
          <p:cNvPr id="17" name="TextBox 16"/>
          <p:cNvSpPr txBox="1"/>
          <p:nvPr/>
        </p:nvSpPr>
        <p:spPr>
          <a:xfrm>
            <a:off x="2908663" y="5506884"/>
            <a:ext cx="7829006"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dirty="0" err="1" smtClean="0">
                <a:ln w="0"/>
                <a:solidFill>
                  <a:schemeClr val="tx1"/>
                </a:solidFill>
                <a:effectLst>
                  <a:outerShdw blurRad="38100" dist="19050" dir="2700000" algn="tl" rotWithShape="0">
                    <a:schemeClr val="dk1">
                      <a:alpha val="40000"/>
                    </a:schemeClr>
                  </a:outerShdw>
                </a:effectLst>
              </a:rPr>
              <a:t>Atliq</a:t>
            </a:r>
            <a:r>
              <a:rPr lang="en-IN" dirty="0" smtClean="0">
                <a:ln w="0"/>
                <a:solidFill>
                  <a:schemeClr val="tx1"/>
                </a:solidFill>
                <a:effectLst>
                  <a:outerShdw blurRad="38100" dist="19050" dir="2700000" algn="tl" rotWithShape="0">
                    <a:schemeClr val="dk1">
                      <a:alpha val="40000"/>
                    </a:schemeClr>
                  </a:outerShdw>
                </a:effectLst>
              </a:rPr>
              <a:t> hardware has customers in 27 countries belonging to 4 regions ( APAC , EU , NA , LATAM ) and here we have list of markets in which Customer ATLIQ EXCULSIVE</a:t>
            </a:r>
          </a:p>
          <a:p>
            <a:r>
              <a:rPr lang="en-IN" dirty="0" smtClean="0">
                <a:ln w="0"/>
                <a:solidFill>
                  <a:schemeClr val="tx1"/>
                </a:solidFill>
                <a:effectLst>
                  <a:outerShdw blurRad="38100" dist="19050" dir="2700000" algn="tl" rotWithShape="0">
                    <a:schemeClr val="dk1">
                      <a:alpha val="40000"/>
                    </a:schemeClr>
                  </a:outerShdw>
                </a:effectLst>
              </a:rPr>
              <a:t>Operates its business belonging to APC region only.</a:t>
            </a:r>
            <a:endParaRPr lang="en-IN" dirty="0">
              <a:ln w="0"/>
              <a:solidFill>
                <a:schemeClr val="tx1"/>
              </a:solidFill>
              <a:effectLst>
                <a:outerShdw blurRad="38100" dist="19050" dir="2700000" algn="tl" rotWithShape="0">
                  <a:schemeClr val="dk1">
                    <a:alpha val="40000"/>
                  </a:schemeClr>
                </a:outerShdw>
              </a:effectLst>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5129" y="94957"/>
            <a:ext cx="2028825" cy="781050"/>
          </a:xfrm>
          <a:prstGeom prst="rect">
            <a:avLst/>
          </a:prstGeom>
        </p:spPr>
      </p:pic>
    </p:spTree>
    <p:extLst>
      <p:ext uri="{BB962C8B-B14F-4D97-AF65-F5344CB8AC3E}">
        <p14:creationId xmlns:p14="http://schemas.microsoft.com/office/powerpoint/2010/main" val="2809724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0879" y="2042159"/>
            <a:ext cx="8689976" cy="1227910"/>
          </a:xfrm>
        </p:spPr>
        <p:txBody>
          <a:bodyPr>
            <a:normAutofit/>
          </a:bodyPr>
          <a:lstStyle/>
          <a:p>
            <a:pPr algn="l"/>
            <a:r>
              <a:rPr lang="en-US" sz="2000" dirty="0" smtClean="0"/>
              <a:t>What </a:t>
            </a:r>
            <a:r>
              <a:rPr lang="en-US" sz="2000" dirty="0"/>
              <a:t>is the percentage </a:t>
            </a:r>
            <a:r>
              <a:rPr lang="en-US" sz="2000" dirty="0" smtClean="0"/>
              <a:t>of </a:t>
            </a:r>
            <a:r>
              <a:rPr lang="en-US" sz="2000" dirty="0"/>
              <a:t>unique product increase in 2021 vs. 2020? </a:t>
            </a:r>
            <a:br>
              <a:rPr lang="en-US" sz="2000" dirty="0"/>
            </a:br>
            <a:endParaRPr lang="en-IN" sz="2000" dirty="0"/>
          </a:p>
        </p:txBody>
      </p:sp>
      <p:sp>
        <p:nvSpPr>
          <p:cNvPr id="3" name="Oval 2"/>
          <p:cNvSpPr/>
          <p:nvPr/>
        </p:nvSpPr>
        <p:spPr>
          <a:xfrm>
            <a:off x="60960" y="1558835"/>
            <a:ext cx="2838994" cy="256031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391885" y="2399834"/>
            <a:ext cx="2177143" cy="707886"/>
          </a:xfrm>
          <a:prstGeom prst="rect">
            <a:avLst/>
          </a:prstGeom>
          <a:noFill/>
        </p:spPr>
        <p:txBody>
          <a:bodyPr wrap="square" rtlCol="0">
            <a:spAutoFit/>
          </a:bodyPr>
          <a:lstStyle/>
          <a:p>
            <a:r>
              <a:rPr lang="en-US" sz="4000" dirty="0" smtClean="0">
                <a:solidFill>
                  <a:schemeClr val="bg1"/>
                </a:solidFill>
              </a:rPr>
              <a:t>Request 2 </a:t>
            </a:r>
            <a:endParaRPr lang="en-IN" sz="4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3502533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9190" y="1436914"/>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5" name="TextBox 4"/>
          <p:cNvSpPr txBox="1"/>
          <p:nvPr/>
        </p:nvSpPr>
        <p:spPr>
          <a:xfrm>
            <a:off x="340225" y="1795613"/>
            <a:ext cx="1427615" cy="523220"/>
          </a:xfrm>
          <a:prstGeom prst="rect">
            <a:avLst/>
          </a:prstGeom>
          <a:noFill/>
        </p:spPr>
        <p:txBody>
          <a:bodyPr wrap="square" rtlCol="0">
            <a:spAutoFit/>
          </a:bodyPr>
          <a:lstStyle/>
          <a:p>
            <a:r>
              <a:rPr lang="en-US" sz="2800" dirty="0" smtClean="0">
                <a:solidFill>
                  <a:schemeClr val="bg1"/>
                </a:solidFill>
              </a:rPr>
              <a:t>OUTPUT</a:t>
            </a:r>
            <a:endParaRPr lang="en-IN" sz="2800" dirty="0">
              <a:solidFill>
                <a:schemeClr val="bg1"/>
              </a:solidFill>
            </a:endParaRPr>
          </a:p>
        </p:txBody>
      </p:sp>
      <p:sp>
        <p:nvSpPr>
          <p:cNvPr id="12" name="Oval 11"/>
          <p:cNvSpPr/>
          <p:nvPr/>
        </p:nvSpPr>
        <p:spPr>
          <a:xfrm>
            <a:off x="39190" y="5348240"/>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13" name="TextBox 12"/>
          <p:cNvSpPr txBox="1"/>
          <p:nvPr/>
        </p:nvSpPr>
        <p:spPr>
          <a:xfrm>
            <a:off x="307128" y="5706939"/>
            <a:ext cx="1652156" cy="523220"/>
          </a:xfrm>
          <a:prstGeom prst="rect">
            <a:avLst/>
          </a:prstGeom>
          <a:noFill/>
        </p:spPr>
        <p:txBody>
          <a:bodyPr wrap="square" rtlCol="0">
            <a:spAutoFit/>
          </a:bodyPr>
          <a:lstStyle/>
          <a:p>
            <a:r>
              <a:rPr lang="en-US" sz="2800" dirty="0" smtClean="0">
                <a:solidFill>
                  <a:schemeClr val="bg1"/>
                </a:solidFill>
              </a:rPr>
              <a:t>INSIGHTS</a:t>
            </a:r>
            <a:endParaRPr lang="en-IN" sz="2800" dirty="0">
              <a:solidFill>
                <a:schemeClr val="bg1"/>
              </a:solidFill>
            </a:endParaRPr>
          </a:p>
        </p:txBody>
      </p:sp>
      <p:sp>
        <p:nvSpPr>
          <p:cNvPr id="17" name="TextBox 16"/>
          <p:cNvSpPr txBox="1"/>
          <p:nvPr/>
        </p:nvSpPr>
        <p:spPr>
          <a:xfrm>
            <a:off x="2908663" y="5692589"/>
            <a:ext cx="7829006"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dirty="0" smtClean="0">
                <a:ln w="0"/>
                <a:solidFill>
                  <a:schemeClr val="tx1"/>
                </a:solidFill>
                <a:effectLst>
                  <a:outerShdw blurRad="38100" dist="19050" dir="2700000" algn="tl" rotWithShape="0">
                    <a:schemeClr val="dk1">
                      <a:alpha val="40000"/>
                    </a:schemeClr>
                  </a:outerShdw>
                </a:effectLst>
              </a:rPr>
              <a:t>In year 2020 </a:t>
            </a:r>
            <a:r>
              <a:rPr lang="en-IN" dirty="0" err="1" smtClean="0">
                <a:ln w="0"/>
                <a:solidFill>
                  <a:schemeClr val="tx1"/>
                </a:solidFill>
                <a:effectLst>
                  <a:outerShdw blurRad="38100" dist="19050" dir="2700000" algn="tl" rotWithShape="0">
                    <a:schemeClr val="dk1">
                      <a:alpha val="40000"/>
                    </a:schemeClr>
                  </a:outerShdw>
                </a:effectLst>
              </a:rPr>
              <a:t>Atliq</a:t>
            </a:r>
            <a:r>
              <a:rPr lang="en-IN" dirty="0" smtClean="0">
                <a:ln w="0"/>
                <a:solidFill>
                  <a:schemeClr val="tx1"/>
                </a:solidFill>
                <a:effectLst>
                  <a:outerShdw blurRad="38100" dist="19050" dir="2700000" algn="tl" rotWithShape="0">
                    <a:schemeClr val="dk1">
                      <a:alpha val="40000"/>
                    </a:schemeClr>
                  </a:outerShdw>
                </a:effectLst>
              </a:rPr>
              <a:t> had 245 unique </a:t>
            </a:r>
            <a:r>
              <a:rPr lang="en-IN" dirty="0" err="1" smtClean="0">
                <a:ln w="0"/>
                <a:solidFill>
                  <a:schemeClr val="tx1"/>
                </a:solidFill>
                <a:effectLst>
                  <a:outerShdw blurRad="38100" dist="19050" dir="2700000" algn="tl" rotWithShape="0">
                    <a:schemeClr val="dk1">
                      <a:alpha val="40000"/>
                    </a:schemeClr>
                  </a:outerShdw>
                </a:effectLst>
              </a:rPr>
              <a:t>peoducts</a:t>
            </a:r>
            <a:r>
              <a:rPr lang="en-IN" dirty="0" smtClean="0">
                <a:ln w="0"/>
                <a:solidFill>
                  <a:schemeClr val="tx1"/>
                </a:solidFill>
                <a:effectLst>
                  <a:outerShdw blurRad="38100" dist="19050" dir="2700000" algn="tl" rotWithShape="0">
                    <a:schemeClr val="dk1">
                      <a:alpha val="40000"/>
                    </a:schemeClr>
                  </a:outerShdw>
                </a:effectLst>
              </a:rPr>
              <a:t> while in year 2021 </a:t>
            </a:r>
            <a:r>
              <a:rPr lang="en-IN" dirty="0" err="1" smtClean="0">
                <a:ln w="0"/>
                <a:solidFill>
                  <a:schemeClr val="tx1"/>
                </a:solidFill>
                <a:effectLst>
                  <a:outerShdw blurRad="38100" dist="19050" dir="2700000" algn="tl" rotWithShape="0">
                    <a:schemeClr val="dk1">
                      <a:alpha val="40000"/>
                    </a:schemeClr>
                  </a:outerShdw>
                </a:effectLst>
              </a:rPr>
              <a:t>Atliq</a:t>
            </a:r>
            <a:r>
              <a:rPr lang="en-IN" dirty="0" smtClean="0">
                <a:ln w="0"/>
                <a:solidFill>
                  <a:schemeClr val="tx1"/>
                </a:solidFill>
                <a:effectLst>
                  <a:outerShdw blurRad="38100" dist="19050" dir="2700000" algn="tl" rotWithShape="0">
                    <a:schemeClr val="dk1">
                      <a:alpha val="40000"/>
                    </a:schemeClr>
                  </a:outerShdw>
                </a:effectLst>
              </a:rPr>
              <a:t> had 334 Unique Products which means  89 products increased in 2021 with 36.33% Growth</a:t>
            </a:r>
            <a:r>
              <a:rPr lang="en-IN" dirty="0">
                <a:ln w="0"/>
                <a:solidFill>
                  <a:schemeClr val="tx1"/>
                </a:solidFill>
                <a:effectLst>
                  <a:outerShdw blurRad="38100" dist="19050" dir="2700000" algn="tl" rotWithShape="0">
                    <a:schemeClr val="dk1">
                      <a:alpha val="40000"/>
                    </a:schemeClr>
                  </a:outerShdw>
                </a:effectLst>
              </a:rPr>
              <a:t>.</a:t>
            </a:r>
            <a:endParaRPr lang="en-IN" dirty="0" smtClean="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016" y="1227909"/>
            <a:ext cx="5468984" cy="384165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207" y="1882140"/>
            <a:ext cx="4154261" cy="58238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3657863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0879" y="2059576"/>
            <a:ext cx="8689976" cy="1227910"/>
          </a:xfrm>
        </p:spPr>
        <p:txBody>
          <a:bodyPr>
            <a:normAutofit/>
          </a:bodyPr>
          <a:lstStyle/>
          <a:p>
            <a:pPr algn="l"/>
            <a:r>
              <a:rPr lang="en-US" sz="2000" dirty="0"/>
              <a:t>Provide a report with all the </a:t>
            </a:r>
            <a:r>
              <a:rPr lang="en-US" sz="2000" dirty="0" smtClean="0"/>
              <a:t>unique </a:t>
            </a:r>
            <a:r>
              <a:rPr lang="en-US" sz="2000" dirty="0"/>
              <a:t>product counts for each segment </a:t>
            </a:r>
            <a:r>
              <a:rPr lang="en-US" sz="2000" dirty="0" smtClean="0"/>
              <a:t>and sort </a:t>
            </a:r>
            <a:r>
              <a:rPr lang="en-US" sz="2000" dirty="0"/>
              <a:t>them in descending order of </a:t>
            </a:r>
            <a:r>
              <a:rPr lang="en-US" sz="2000" dirty="0" smtClean="0"/>
              <a:t>product </a:t>
            </a:r>
            <a:r>
              <a:rPr lang="en-US" sz="2000" dirty="0"/>
              <a:t>counts.</a:t>
            </a:r>
            <a:br>
              <a:rPr lang="en-US" sz="2000" dirty="0"/>
            </a:br>
            <a:endParaRPr lang="en-IN" sz="2000" dirty="0"/>
          </a:p>
        </p:txBody>
      </p:sp>
      <p:sp>
        <p:nvSpPr>
          <p:cNvPr id="3" name="Oval 2"/>
          <p:cNvSpPr/>
          <p:nvPr/>
        </p:nvSpPr>
        <p:spPr>
          <a:xfrm>
            <a:off x="60960" y="1558835"/>
            <a:ext cx="2838994" cy="256031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391885" y="2399834"/>
            <a:ext cx="2177143" cy="707886"/>
          </a:xfrm>
          <a:prstGeom prst="rect">
            <a:avLst/>
          </a:prstGeom>
          <a:noFill/>
        </p:spPr>
        <p:txBody>
          <a:bodyPr wrap="square" rtlCol="0">
            <a:spAutoFit/>
          </a:bodyPr>
          <a:lstStyle/>
          <a:p>
            <a:r>
              <a:rPr lang="en-US" sz="4000" dirty="0" smtClean="0">
                <a:solidFill>
                  <a:schemeClr val="bg1"/>
                </a:solidFill>
              </a:rPr>
              <a:t>Request 3 </a:t>
            </a:r>
            <a:endParaRPr lang="en-IN" sz="4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665710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9190" y="1436914"/>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5" name="TextBox 4"/>
          <p:cNvSpPr txBox="1"/>
          <p:nvPr/>
        </p:nvSpPr>
        <p:spPr>
          <a:xfrm>
            <a:off x="340225" y="1795613"/>
            <a:ext cx="1427615" cy="523220"/>
          </a:xfrm>
          <a:prstGeom prst="rect">
            <a:avLst/>
          </a:prstGeom>
          <a:noFill/>
        </p:spPr>
        <p:txBody>
          <a:bodyPr wrap="square" rtlCol="0">
            <a:spAutoFit/>
          </a:bodyPr>
          <a:lstStyle/>
          <a:p>
            <a:r>
              <a:rPr lang="en-US" sz="2800" dirty="0" smtClean="0">
                <a:solidFill>
                  <a:schemeClr val="bg1"/>
                </a:solidFill>
              </a:rPr>
              <a:t>OUTPUT</a:t>
            </a:r>
            <a:endParaRPr lang="en-IN" sz="2800" dirty="0">
              <a:solidFill>
                <a:schemeClr val="bg1"/>
              </a:solidFill>
            </a:endParaRPr>
          </a:p>
        </p:txBody>
      </p:sp>
      <p:sp>
        <p:nvSpPr>
          <p:cNvPr id="12" name="Oval 11"/>
          <p:cNvSpPr/>
          <p:nvPr/>
        </p:nvSpPr>
        <p:spPr>
          <a:xfrm>
            <a:off x="39190" y="5348240"/>
            <a:ext cx="2085702" cy="124061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endParaRPr>
          </a:p>
        </p:txBody>
      </p:sp>
      <p:sp>
        <p:nvSpPr>
          <p:cNvPr id="13" name="TextBox 12"/>
          <p:cNvSpPr txBox="1"/>
          <p:nvPr/>
        </p:nvSpPr>
        <p:spPr>
          <a:xfrm>
            <a:off x="307128" y="5706939"/>
            <a:ext cx="1652156" cy="523220"/>
          </a:xfrm>
          <a:prstGeom prst="rect">
            <a:avLst/>
          </a:prstGeom>
          <a:noFill/>
        </p:spPr>
        <p:txBody>
          <a:bodyPr wrap="square" rtlCol="0">
            <a:spAutoFit/>
          </a:bodyPr>
          <a:lstStyle/>
          <a:p>
            <a:r>
              <a:rPr lang="en-US" sz="2800" dirty="0" smtClean="0">
                <a:solidFill>
                  <a:schemeClr val="bg1"/>
                </a:solidFill>
              </a:rPr>
              <a:t>INSIGHTS</a:t>
            </a:r>
            <a:endParaRPr lang="en-IN" sz="2800" dirty="0">
              <a:solidFill>
                <a:schemeClr val="bg1"/>
              </a:solidFill>
            </a:endParaRPr>
          </a:p>
        </p:txBody>
      </p:sp>
      <p:sp>
        <p:nvSpPr>
          <p:cNvPr id="17" name="TextBox 16"/>
          <p:cNvSpPr txBox="1"/>
          <p:nvPr/>
        </p:nvSpPr>
        <p:spPr>
          <a:xfrm>
            <a:off x="2908663" y="5506884"/>
            <a:ext cx="7829006"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dirty="0" err="1" smtClean="0">
                <a:ln w="0"/>
                <a:solidFill>
                  <a:schemeClr val="tx1"/>
                </a:solidFill>
                <a:effectLst>
                  <a:outerShdw blurRad="38100" dist="19050" dir="2700000" algn="tl" rotWithShape="0">
                    <a:schemeClr val="dk1">
                      <a:alpha val="40000"/>
                    </a:schemeClr>
                  </a:outerShdw>
                </a:effectLst>
              </a:rPr>
              <a:t>Atliq</a:t>
            </a:r>
            <a:r>
              <a:rPr lang="en-IN" dirty="0" smtClean="0">
                <a:ln w="0"/>
                <a:solidFill>
                  <a:schemeClr val="tx1"/>
                </a:solidFill>
                <a:effectLst>
                  <a:outerShdw blurRad="38100" dist="19050" dir="2700000" algn="tl" rotWithShape="0">
                    <a:schemeClr val="dk1">
                      <a:alpha val="40000"/>
                    </a:schemeClr>
                  </a:outerShdw>
                </a:effectLst>
              </a:rPr>
              <a:t> hardware is operating its business in 6 Unique Segments. Out of which “Notebook” has </a:t>
            </a:r>
            <a:r>
              <a:rPr lang="en-US" dirty="0" smtClean="0">
                <a:ln w="0"/>
                <a:solidFill>
                  <a:schemeClr val="tx1"/>
                </a:solidFill>
                <a:effectLst>
                  <a:outerShdw blurRad="38100" dist="19050" dir="2700000" algn="tl" rotWithShape="0">
                    <a:schemeClr val="dk1">
                      <a:alpha val="40000"/>
                    </a:schemeClr>
                  </a:outerShdw>
                </a:effectLst>
              </a:rPr>
              <a:t>the highest number of product count whereas “Networking” has the least number of product count .</a:t>
            </a:r>
            <a:endParaRPr lang="en-IN"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275" y="1556657"/>
            <a:ext cx="2354580" cy="20486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7050" y="1193075"/>
            <a:ext cx="6268538" cy="376610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1139081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0879" y="2059576"/>
            <a:ext cx="8689976" cy="1227910"/>
          </a:xfrm>
        </p:spPr>
        <p:txBody>
          <a:bodyPr>
            <a:normAutofit/>
          </a:bodyPr>
          <a:lstStyle/>
          <a:p>
            <a:pPr algn="l"/>
            <a:r>
              <a:rPr lang="en-US" sz="2000" dirty="0" smtClean="0"/>
              <a:t>Which </a:t>
            </a:r>
            <a:r>
              <a:rPr lang="en-US" sz="2000" dirty="0"/>
              <a:t>segment had </a:t>
            </a:r>
            <a:r>
              <a:rPr lang="en-US" sz="2000" dirty="0" smtClean="0"/>
              <a:t>the </a:t>
            </a:r>
            <a:r>
              <a:rPr lang="en-US" sz="2000" dirty="0"/>
              <a:t>most increase in unique products </a:t>
            </a:r>
            <a:r>
              <a:rPr lang="en-US" sz="2000" dirty="0" smtClean="0"/>
              <a:t>in  2021 </a:t>
            </a:r>
            <a:r>
              <a:rPr lang="en-US" sz="2000" dirty="0"/>
              <a:t>vs 2020?</a:t>
            </a:r>
            <a:br>
              <a:rPr lang="en-US" sz="2000" dirty="0"/>
            </a:br>
            <a:endParaRPr lang="en-IN" sz="2000" dirty="0"/>
          </a:p>
        </p:txBody>
      </p:sp>
      <p:sp>
        <p:nvSpPr>
          <p:cNvPr id="3" name="Oval 2"/>
          <p:cNvSpPr/>
          <p:nvPr/>
        </p:nvSpPr>
        <p:spPr>
          <a:xfrm>
            <a:off x="60960" y="1558835"/>
            <a:ext cx="2838994" cy="256031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391885" y="2399834"/>
            <a:ext cx="2177143" cy="707886"/>
          </a:xfrm>
          <a:prstGeom prst="rect">
            <a:avLst/>
          </a:prstGeom>
          <a:noFill/>
        </p:spPr>
        <p:txBody>
          <a:bodyPr wrap="square" rtlCol="0">
            <a:spAutoFit/>
          </a:bodyPr>
          <a:lstStyle/>
          <a:p>
            <a:r>
              <a:rPr lang="en-US" sz="4000" dirty="0" smtClean="0">
                <a:solidFill>
                  <a:schemeClr val="bg1"/>
                </a:solidFill>
              </a:rPr>
              <a:t>Request 4 </a:t>
            </a:r>
            <a:endParaRPr lang="en-IN" sz="4000"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763" y="77540"/>
            <a:ext cx="2028825" cy="781050"/>
          </a:xfrm>
          <a:prstGeom prst="rect">
            <a:avLst/>
          </a:prstGeom>
        </p:spPr>
      </p:pic>
    </p:spTree>
    <p:extLst>
      <p:ext uri="{BB962C8B-B14F-4D97-AF65-F5344CB8AC3E}">
        <p14:creationId xmlns:p14="http://schemas.microsoft.com/office/powerpoint/2010/main" val="517757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650</TotalTime>
  <Words>686</Words>
  <Application>Microsoft Office PowerPoint</Application>
  <PresentationFormat>Widescreen</PresentationFormat>
  <Paragraphs>56</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Tw Cen MT</vt:lpstr>
      <vt:lpstr>Droplet</vt:lpstr>
      <vt:lpstr>ATLIQ HARDWARES</vt:lpstr>
      <vt:lpstr>Atliq Hardwares (imaginary company) is one of the leading computer hardware producers in India and well expanded in other countries too. However, 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 </vt:lpstr>
      <vt:lpstr>Provide the list of markets in which customer "Atliq Exclusive" operates its business in the APAC region. </vt:lpstr>
      <vt:lpstr>PowerPoint Presentation</vt:lpstr>
      <vt:lpstr>What is the percentage of unique product increase in 2021 vs. 2020?  </vt:lpstr>
      <vt:lpstr>PowerPoint Presentation</vt:lpstr>
      <vt:lpstr>Provide a report with all the unique product counts for each segment and sort them in descending order of product counts. </vt:lpstr>
      <vt:lpstr>PowerPoint Presentation</vt:lpstr>
      <vt:lpstr>Which segment had the most increase in unique products in  2021 vs 2020? </vt:lpstr>
      <vt:lpstr>PowerPoint Presentation</vt:lpstr>
      <vt:lpstr>Get the products that have the highest and lowest manufacturing costs. </vt:lpstr>
      <vt:lpstr>PowerPoint Presentation</vt:lpstr>
      <vt:lpstr>Generate a report which contains the top 5 customers who received an average high pre_invoice_discount_pct for the fiscal year 2021 and in the Indian market. </vt:lpstr>
      <vt:lpstr>PowerPoint Presentation</vt:lpstr>
      <vt:lpstr>Get the complete report of the Gross sales amount for the customer “Atliq Exclusive” for each month. This analysis helps to get an idea of low and high-performing months and take strategic decisions. </vt:lpstr>
      <vt:lpstr>PowerPoint Presentation</vt:lpstr>
      <vt:lpstr>In which quarter of 2020, got the maximum total_sold_quantity? </vt:lpstr>
      <vt:lpstr>PowerPoint Presentation</vt:lpstr>
      <vt:lpstr>Which channel helped to bring more gross sales in the fiscal year 2021and the percentage of contribution?  </vt:lpstr>
      <vt:lpstr>PowerPoint Presentation</vt:lpstr>
      <vt:lpstr>Get the Top 3 products in each division that have a high total_sold_quantity in the fiscal_year 2021?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Hardwares (imaginary company) is one of the leading computer hardware producers in India and well expanded in other countries too. However, 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dc:title>
  <dc:creator>Karan chadha</dc:creator>
  <cp:lastModifiedBy>Karan chadha</cp:lastModifiedBy>
  <cp:revision>35</cp:revision>
  <dcterms:created xsi:type="dcterms:W3CDTF">2023-03-26T05:55:05Z</dcterms:created>
  <dcterms:modified xsi:type="dcterms:W3CDTF">2023-03-28T11:04:34Z</dcterms:modified>
</cp:coreProperties>
</file>