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12"/>
  </p:notesMasterIdLst>
  <p:handoutMasterIdLst>
    <p:handoutMasterId r:id="rId13"/>
  </p:handoutMasterIdLst>
  <p:sldIdLst>
    <p:sldId id="257" r:id="rId5"/>
    <p:sldId id="258" r:id="rId6"/>
    <p:sldId id="279" r:id="rId7"/>
    <p:sldId id="264" r:id="rId8"/>
    <p:sldId id="280" r:id="rId9"/>
    <p:sldId id="281"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2228F-DAFA-491C-93AD-9414333F6A25}" v="602" dt="2021-03-01T15:44:35.569"/>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47" d="100"/>
          <a:sy n="47" d="100"/>
        </p:scale>
        <p:origin x="77" y="926"/>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76063A9-B4EA-431D-97C0-3B651F0CB980}" type="datetime1">
              <a:rPr lang="en-GB" smtClean="0"/>
              <a:t>08/03/2021</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7E03411-58E2-43FD-AE1D-AD77DFF8CB20}" type="slidenum">
              <a:rPr lang="en-GB" smtClean="0"/>
              <a:t>‹#›</a:t>
            </a:fld>
            <a:endParaRPr lang="en-GB" dirty="0"/>
          </a:p>
        </p:txBody>
      </p:sp>
    </p:spTree>
    <p:extLst>
      <p:ext uri="{BB962C8B-B14F-4D97-AF65-F5344CB8AC3E}">
        <p14:creationId xmlns:p14="http://schemas.microsoft.com/office/powerpoint/2010/main" val="1881910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E51C6-BE2E-4900-9384-E0C6520E6F4D}" type="datetime1">
              <a:rPr lang="en-GB" smtClean="0"/>
              <a:pPr/>
              <a:t>08/03/2021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8DC57A8-AE18-4654-B6AF-04B3577165BE}" type="slidenum">
              <a:rPr lang="en-GB" noProof="0" smtClean="0"/>
              <a:t>‹#›</a:t>
            </a:fld>
            <a:endParaRPr lang="en-GB" noProof="0" dirty="0"/>
          </a:p>
        </p:txBody>
      </p:sp>
    </p:spTree>
    <p:extLst>
      <p:ext uri="{BB962C8B-B14F-4D97-AF65-F5344CB8AC3E}">
        <p14:creationId xmlns:p14="http://schemas.microsoft.com/office/powerpoint/2010/main" val="25813978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C8DC57A8-AE18-4654-B6AF-04B3577165BE}" type="slidenum">
              <a:rPr lang="en-GB" smtClean="0"/>
              <a:t>1</a:t>
            </a:fld>
            <a:endParaRPr lang="en-GB" dirty="0"/>
          </a:p>
        </p:txBody>
      </p:sp>
    </p:spTree>
    <p:extLst>
      <p:ext uri="{BB962C8B-B14F-4D97-AF65-F5344CB8AC3E}">
        <p14:creationId xmlns:p14="http://schemas.microsoft.com/office/powerpoint/2010/main" val="2458541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C8DC57A8-AE18-4654-B6AF-04B3577165BE}" type="slidenum">
              <a:rPr lang="en-GB" smtClean="0"/>
              <a:t>2</a:t>
            </a:fld>
            <a:endParaRPr lang="en-GB" dirty="0"/>
          </a:p>
        </p:txBody>
      </p:sp>
    </p:spTree>
    <p:extLst>
      <p:ext uri="{BB962C8B-B14F-4D97-AF65-F5344CB8AC3E}">
        <p14:creationId xmlns:p14="http://schemas.microsoft.com/office/powerpoint/2010/main" val="221411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C8DC57A8-AE18-4654-B6AF-04B3577165BE}" type="slidenum">
              <a:rPr lang="en-GB" smtClean="0"/>
              <a:t>3</a:t>
            </a:fld>
            <a:endParaRPr lang="en-GB" dirty="0"/>
          </a:p>
        </p:txBody>
      </p:sp>
    </p:spTree>
    <p:extLst>
      <p:ext uri="{BB962C8B-B14F-4D97-AF65-F5344CB8AC3E}">
        <p14:creationId xmlns:p14="http://schemas.microsoft.com/office/powerpoint/2010/main" val="2711595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C8DC57A8-AE18-4654-B6AF-04B3577165BE}" type="slidenum">
              <a:rPr lang="en-GB" smtClean="0"/>
              <a:t>4</a:t>
            </a:fld>
            <a:endParaRPr lang="en-GB" dirty="0"/>
          </a:p>
        </p:txBody>
      </p:sp>
    </p:spTree>
    <p:extLst>
      <p:ext uri="{BB962C8B-B14F-4D97-AF65-F5344CB8AC3E}">
        <p14:creationId xmlns:p14="http://schemas.microsoft.com/office/powerpoint/2010/main" val="3446307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C8DC57A8-AE18-4654-B6AF-04B3577165BE}" type="slidenum">
              <a:rPr lang="en-GB" smtClean="0"/>
              <a:t>5</a:t>
            </a:fld>
            <a:endParaRPr lang="en-GB" dirty="0"/>
          </a:p>
        </p:txBody>
      </p:sp>
    </p:spTree>
    <p:extLst>
      <p:ext uri="{BB962C8B-B14F-4D97-AF65-F5344CB8AC3E}">
        <p14:creationId xmlns:p14="http://schemas.microsoft.com/office/powerpoint/2010/main" val="729759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C8DC57A8-AE18-4654-B6AF-04B3577165BE}" type="slidenum">
              <a:rPr lang="en-GB" smtClean="0"/>
              <a:t>6</a:t>
            </a:fld>
            <a:endParaRPr lang="en-GB" dirty="0"/>
          </a:p>
        </p:txBody>
      </p:sp>
    </p:spTree>
    <p:extLst>
      <p:ext uri="{BB962C8B-B14F-4D97-AF65-F5344CB8AC3E}">
        <p14:creationId xmlns:p14="http://schemas.microsoft.com/office/powerpoint/2010/main" val="327406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620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0345CF-4BF4-4D56-911E-078E1725333E}"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0770F2B-4CDB-4ACF-9C0B-0D8FFD4933F7}" type="slidenum">
              <a:rPr lang="en-IN" smtClean="0"/>
              <a:t>‹#›</a:t>
            </a:fld>
            <a:endParaRPr lang="en-IN"/>
          </a:p>
        </p:txBody>
      </p:sp>
    </p:spTree>
    <p:extLst>
      <p:ext uri="{BB962C8B-B14F-4D97-AF65-F5344CB8AC3E}">
        <p14:creationId xmlns:p14="http://schemas.microsoft.com/office/powerpoint/2010/main" val="416824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rtl="0"/>
            <a:fld id="{18D66609-39F4-435A-9399-6CE6093621BA}" type="datetime1">
              <a:rPr lang="en-GB" noProof="0" smtClean="0"/>
              <a:t>08/03/2021</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022B156B-59AE-415F-B24B-8756D48BB977}" type="slidenum">
              <a:rPr lang="en-GB" noProof="0" smtClean="0"/>
              <a:pPr/>
              <a:t>‹#›</a:t>
            </a:fld>
            <a:endParaRPr lang="en-GB" noProof="0" dirty="0"/>
          </a:p>
        </p:txBody>
      </p:sp>
    </p:spTree>
    <p:extLst>
      <p:ext uri="{BB962C8B-B14F-4D97-AF65-F5344CB8AC3E}">
        <p14:creationId xmlns:p14="http://schemas.microsoft.com/office/powerpoint/2010/main" val="15094545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rtl="0"/>
            <a:fld id="{18D66609-39F4-435A-9399-6CE6093621BA}" type="datetime1">
              <a:rPr lang="en-GB" noProof="0" smtClean="0"/>
              <a:t>08/03/2021</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rtl="0"/>
            <a:fld id="{022B156B-59AE-415F-B24B-8756D48BB977}" type="slidenum">
              <a:rPr lang="en-GB" noProof="0" smtClean="0"/>
              <a:pPr/>
              <a:t>‹#›</a:t>
            </a:fld>
            <a:endParaRPr lang="en-GB" noProof="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6889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pPr rtl="0"/>
            <a:fld id="{18D66609-39F4-435A-9399-6CE6093621BA}" type="datetime1">
              <a:rPr lang="en-GB" noProof="0" smtClean="0"/>
              <a:t>08/03/2021</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022B156B-59AE-415F-B24B-8756D48BB977}" type="slidenum">
              <a:rPr lang="en-GB" noProof="0" smtClean="0"/>
              <a:pPr/>
              <a:t>‹#›</a:t>
            </a:fld>
            <a:endParaRPr lang="en-GB" noProof="0" dirty="0"/>
          </a:p>
        </p:txBody>
      </p:sp>
    </p:spTree>
    <p:extLst>
      <p:ext uri="{BB962C8B-B14F-4D97-AF65-F5344CB8AC3E}">
        <p14:creationId xmlns:p14="http://schemas.microsoft.com/office/powerpoint/2010/main" val="3399890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pPr rtl="0"/>
            <a:fld id="{18D66609-39F4-435A-9399-6CE6093621BA}" type="datetime1">
              <a:rPr lang="en-GB" noProof="0" smtClean="0"/>
              <a:t>08/03/2021</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022B156B-59AE-415F-B24B-8756D48BB977}" type="slidenum">
              <a:rPr lang="en-GB" noProof="0" smtClean="0"/>
              <a:pPr/>
              <a:t>‹#›</a:t>
            </a:fld>
            <a:endParaRPr lang="en-GB" noProof="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68890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pPr rtl="0"/>
            <a:fld id="{18D66609-39F4-435A-9399-6CE6093621BA}" type="datetime1">
              <a:rPr lang="en-GB" noProof="0" smtClean="0"/>
              <a:t>08/03/2021</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022B156B-59AE-415F-B24B-8756D48BB977}" type="slidenum">
              <a:rPr lang="en-GB" noProof="0" smtClean="0"/>
              <a:pPr/>
              <a:t>‹#›</a:t>
            </a:fld>
            <a:endParaRPr lang="en-GB" noProof="0" dirty="0"/>
          </a:p>
        </p:txBody>
      </p:sp>
    </p:spTree>
    <p:extLst>
      <p:ext uri="{BB962C8B-B14F-4D97-AF65-F5344CB8AC3E}">
        <p14:creationId xmlns:p14="http://schemas.microsoft.com/office/powerpoint/2010/main" val="7729460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A4A9784C-7B7D-46E9-B7BE-8904F7F71651}" type="datetime1">
              <a:rPr lang="en-GB" noProof="0" smtClean="0"/>
              <a:t>08/03/2021</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022B156B-59AE-415F-B24B-8756D48BB977}" type="slidenum">
              <a:rPr lang="en-GB" noProof="0" smtClean="0"/>
              <a:t>‹#›</a:t>
            </a:fld>
            <a:endParaRPr lang="en-GB" noProof="0" dirty="0"/>
          </a:p>
        </p:txBody>
      </p:sp>
    </p:spTree>
    <p:extLst>
      <p:ext uri="{BB962C8B-B14F-4D97-AF65-F5344CB8AC3E}">
        <p14:creationId xmlns:p14="http://schemas.microsoft.com/office/powerpoint/2010/main" val="217991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F91567BF-1097-48C1-B478-C7C48735007D}" type="datetime1">
              <a:rPr lang="en-GB" noProof="0" smtClean="0"/>
              <a:t>08/03/2021</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022B156B-59AE-415F-B24B-8756D48BB977}" type="slidenum">
              <a:rPr lang="en-GB" noProof="0" smtClean="0"/>
              <a:t>‹#›</a:t>
            </a:fld>
            <a:endParaRPr lang="en-GB" noProof="0" dirty="0"/>
          </a:p>
        </p:txBody>
      </p:sp>
    </p:spTree>
    <p:extLst>
      <p:ext uri="{BB962C8B-B14F-4D97-AF65-F5344CB8AC3E}">
        <p14:creationId xmlns:p14="http://schemas.microsoft.com/office/powerpoint/2010/main" val="404674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7CEA8D5D-6154-4020-B17A-425193D9A440}" type="datetime1">
              <a:rPr lang="en-GB" noProof="0" smtClean="0"/>
              <a:t>08/03/2021</a:t>
            </a:fld>
            <a:endParaRPr lang="en-GB" noProof="0" dirty="0"/>
          </a:p>
        </p:txBody>
      </p:sp>
      <p:sp>
        <p:nvSpPr>
          <p:cNvPr id="5" name="Footer Placeholder 4"/>
          <p:cNvSpPr>
            <a:spLocks noGrp="1"/>
          </p:cNvSpPr>
          <p:nvPr>
            <p:ph type="ftr" sz="quarter" idx="11"/>
          </p:nvPr>
        </p:nvSpPr>
        <p:spPr/>
        <p:txBody>
          <a:bodyPr/>
          <a:lstStyle/>
          <a:p>
            <a:pPr rtl="0"/>
            <a:endParaRPr lang="en-GB"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rtl="0"/>
            <a:fld id="{022B156B-59AE-415F-B24B-8756D48BB977}" type="slidenum">
              <a:rPr lang="en-GB" noProof="0" smtClean="0"/>
              <a:t>‹#›</a:t>
            </a:fld>
            <a:endParaRPr lang="en-GB" noProof="0" dirty="0"/>
          </a:p>
        </p:txBody>
      </p:sp>
    </p:spTree>
    <p:extLst>
      <p:ext uri="{BB962C8B-B14F-4D97-AF65-F5344CB8AC3E}">
        <p14:creationId xmlns:p14="http://schemas.microsoft.com/office/powerpoint/2010/main" val="129273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0345CF-4BF4-4D56-911E-078E1725333E}" type="datetimeFigureOut">
              <a:rPr lang="en-IN" smtClean="0"/>
              <a:t>08-03-2021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770F2B-4CDB-4ACF-9C0B-0D8FFD4933F7}" type="slidenum">
              <a:rPr lang="en-IN" smtClean="0"/>
              <a:t>‹#›</a:t>
            </a:fld>
            <a:endParaRPr lang="en-IN"/>
          </a:p>
        </p:txBody>
      </p:sp>
    </p:spTree>
    <p:extLst>
      <p:ext uri="{BB962C8B-B14F-4D97-AF65-F5344CB8AC3E}">
        <p14:creationId xmlns:p14="http://schemas.microsoft.com/office/powerpoint/2010/main" val="10214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6C5C5B4A-D69F-4525-A7CF-0885D2F2A607}" type="datetime1">
              <a:rPr lang="en-GB" noProof="0" smtClean="0"/>
              <a:t>08/03/2021</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rtl="0"/>
            <a:fld id="{022B156B-59AE-415F-B24B-8756D48BB977}" type="slidenum">
              <a:rPr lang="en-GB" noProof="0" smtClean="0"/>
              <a:t>‹#›</a:t>
            </a:fld>
            <a:endParaRPr lang="en-GB" noProof="0" dirty="0"/>
          </a:p>
        </p:txBody>
      </p:sp>
    </p:spTree>
    <p:extLst>
      <p:ext uri="{BB962C8B-B14F-4D97-AF65-F5344CB8AC3E}">
        <p14:creationId xmlns:p14="http://schemas.microsoft.com/office/powerpoint/2010/main" val="227884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070F9C1E-60A7-466A-A0B8-A3A5ECCAB84A}" type="datetime1">
              <a:rPr lang="en-GB" noProof="0" smtClean="0"/>
              <a:t>08/03/2021</a:t>
            </a:fld>
            <a:endParaRPr lang="en-GB" noProof="0" dirty="0"/>
          </a:p>
        </p:txBody>
      </p:sp>
      <p:sp>
        <p:nvSpPr>
          <p:cNvPr id="8" name="Footer Placeholder 7"/>
          <p:cNvSpPr>
            <a:spLocks noGrp="1"/>
          </p:cNvSpPr>
          <p:nvPr>
            <p:ph type="ftr" sz="quarter" idx="11"/>
          </p:nvPr>
        </p:nvSpPr>
        <p:spPr/>
        <p:txBody>
          <a:bodyPr/>
          <a:lstStyle/>
          <a:p>
            <a:pPr rtl="0"/>
            <a:endParaRPr lang="en-GB"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rtl="0"/>
            <a:fld id="{022B156B-59AE-415F-B24B-8756D48BB977}" type="slidenum">
              <a:rPr lang="en-GB" noProof="0" smtClean="0"/>
              <a:t>‹#›</a:t>
            </a:fld>
            <a:endParaRPr lang="en-GB" noProof="0" dirty="0"/>
          </a:p>
        </p:txBody>
      </p:sp>
    </p:spTree>
    <p:extLst>
      <p:ext uri="{BB962C8B-B14F-4D97-AF65-F5344CB8AC3E}">
        <p14:creationId xmlns:p14="http://schemas.microsoft.com/office/powerpoint/2010/main" val="29146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21FB0EDF-8EB1-497E-9107-BEABCA85DE9E}" type="datetime1">
              <a:rPr lang="en-GB" noProof="0" smtClean="0"/>
              <a:t>08/03/2021</a:t>
            </a:fld>
            <a:endParaRPr lang="en-GB" noProof="0" dirty="0"/>
          </a:p>
        </p:txBody>
      </p:sp>
      <p:sp>
        <p:nvSpPr>
          <p:cNvPr id="4" name="Footer Placeholder 3"/>
          <p:cNvSpPr>
            <a:spLocks noGrp="1"/>
          </p:cNvSpPr>
          <p:nvPr>
            <p:ph type="ftr" sz="quarter" idx="11"/>
          </p:nvPr>
        </p:nvSpPr>
        <p:spPr/>
        <p:txBody>
          <a:bodyPr/>
          <a:lstStyle/>
          <a:p>
            <a:pPr rtl="0"/>
            <a:endParaRPr lang="en-GB"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rtl="0"/>
            <a:fld id="{022B156B-59AE-415F-B24B-8756D48BB977}" type="slidenum">
              <a:rPr lang="en-GB" noProof="0" smtClean="0"/>
              <a:t>‹#›</a:t>
            </a:fld>
            <a:endParaRPr lang="en-GB" noProof="0" dirty="0"/>
          </a:p>
        </p:txBody>
      </p:sp>
    </p:spTree>
    <p:extLst>
      <p:ext uri="{BB962C8B-B14F-4D97-AF65-F5344CB8AC3E}">
        <p14:creationId xmlns:p14="http://schemas.microsoft.com/office/powerpoint/2010/main" val="126087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AB2429C-F11A-4869-B7D4-0E7C8A268FE2}" type="datetime1">
              <a:rPr lang="en-GB" noProof="0" smtClean="0"/>
              <a:t>08/03/2021</a:t>
            </a:fld>
            <a:endParaRPr lang="en-GB" noProof="0" dirty="0"/>
          </a:p>
        </p:txBody>
      </p:sp>
      <p:sp>
        <p:nvSpPr>
          <p:cNvPr id="3" name="Footer Placeholder 2"/>
          <p:cNvSpPr>
            <a:spLocks noGrp="1"/>
          </p:cNvSpPr>
          <p:nvPr>
            <p:ph type="ftr" sz="quarter" idx="11"/>
          </p:nvPr>
        </p:nvSpPr>
        <p:spPr/>
        <p:txBody>
          <a:bodyPr/>
          <a:lstStyle/>
          <a:p>
            <a:pPr rtl="0"/>
            <a:endParaRPr lang="en-GB"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rtl="0"/>
            <a:fld id="{022B156B-59AE-415F-B24B-8756D48BB977}" type="slidenum">
              <a:rPr lang="en-GB" noProof="0" smtClean="0"/>
              <a:t>‹#›</a:t>
            </a:fld>
            <a:endParaRPr lang="en-GB" noProof="0" dirty="0"/>
          </a:p>
        </p:txBody>
      </p:sp>
    </p:spTree>
    <p:extLst>
      <p:ext uri="{BB962C8B-B14F-4D97-AF65-F5344CB8AC3E}">
        <p14:creationId xmlns:p14="http://schemas.microsoft.com/office/powerpoint/2010/main" val="418182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rtl="0"/>
            <a:fld id="{AC825D3E-5F8D-4E89-8A6F-28886663E6A7}" type="datetime1">
              <a:rPr lang="en-GB" noProof="0" smtClean="0"/>
              <a:t>08/03/2021</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rtl="0"/>
            <a:fld id="{022B156B-59AE-415F-B24B-8756D48BB977}" type="slidenum">
              <a:rPr lang="en-GB" noProof="0" smtClean="0"/>
              <a:pPr/>
              <a:t>‹#›</a:t>
            </a:fld>
            <a:endParaRPr lang="en-GB" noProof="0" dirty="0"/>
          </a:p>
        </p:txBody>
      </p:sp>
    </p:spTree>
    <p:extLst>
      <p:ext uri="{BB962C8B-B14F-4D97-AF65-F5344CB8AC3E}">
        <p14:creationId xmlns:p14="http://schemas.microsoft.com/office/powerpoint/2010/main" val="146818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rtl="0"/>
            <a:fld id="{C9DBC011-1F85-460A-B36C-218D6B1C376A}" type="datetime1">
              <a:rPr lang="en-GB" noProof="0" smtClean="0"/>
              <a:t>08/03/2021</a:t>
            </a:fld>
            <a:endParaRPr lang="en-GB" noProof="0" dirty="0"/>
          </a:p>
        </p:txBody>
      </p:sp>
      <p:sp>
        <p:nvSpPr>
          <p:cNvPr id="6" name="Footer Placeholder 5"/>
          <p:cNvSpPr>
            <a:spLocks noGrp="1"/>
          </p:cNvSpPr>
          <p:nvPr>
            <p:ph type="ftr" sz="quarter" idx="11"/>
          </p:nvPr>
        </p:nvSpPr>
        <p:spPr/>
        <p:txBody>
          <a:bodyPr/>
          <a:lstStyle/>
          <a:p>
            <a:pPr rtl="0"/>
            <a:endParaRPr lang="en-GB"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rtl="0"/>
            <a:fld id="{022B156B-59AE-415F-B24B-8756D48BB977}" type="slidenum">
              <a:rPr lang="en-GB" noProof="0" smtClean="0"/>
              <a:t>‹#›</a:t>
            </a:fld>
            <a:endParaRPr lang="en-GB" noProof="0" dirty="0"/>
          </a:p>
        </p:txBody>
      </p:sp>
    </p:spTree>
    <p:extLst>
      <p:ext uri="{BB962C8B-B14F-4D97-AF65-F5344CB8AC3E}">
        <p14:creationId xmlns:p14="http://schemas.microsoft.com/office/powerpoint/2010/main" val="275545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18D66609-39F4-435A-9399-6CE6093621BA}" type="datetime1">
              <a:rPr lang="en-GB" noProof="0" smtClean="0"/>
              <a:t>08/03/2021</a:t>
            </a:fld>
            <a:endParaRPr lang="en-GB" noProof="0"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n-GB" noProof="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022B156B-59AE-415F-B24B-8756D48BB977}" type="slidenum">
              <a:rPr lang="en-GB" noProof="0" smtClean="0"/>
              <a:pPr/>
              <a:t>‹#›</a:t>
            </a:fld>
            <a:endParaRPr lang="en-GB" noProof="0" dirty="0"/>
          </a:p>
        </p:txBody>
      </p:sp>
    </p:spTree>
    <p:extLst>
      <p:ext uri="{BB962C8B-B14F-4D97-AF65-F5344CB8AC3E}">
        <p14:creationId xmlns:p14="http://schemas.microsoft.com/office/powerpoint/2010/main" val="41480228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fluxmagazine.com/evolution-of-cpu-future-of-processor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en.wikipedia.org/wiki/Central_processing_unit" TargetMode="External"/><Relationship Id="rId4" Type="http://schemas.openxmlformats.org/officeDocument/2006/relationships/hyperlink" Target="https://www.newelectronics.co.uk/electronics-technology/the-evolution-of-the-microprocessor-from-single-cpus-to-many-core-devices/3555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0654" y="1283677"/>
            <a:ext cx="8915399" cy="4230831"/>
          </a:xfrm>
        </p:spPr>
        <p:txBody>
          <a:bodyPr rtlCol="0">
            <a:normAutofit/>
          </a:bodyPr>
          <a:lstStyle/>
          <a:p>
            <a:r>
              <a:rPr lang="en-US" sz="4000" dirty="0"/>
              <a:t>A Case Study on </a:t>
            </a:r>
            <a:br>
              <a:rPr lang="en-US" sz="4000" dirty="0"/>
            </a:br>
            <a:br>
              <a:rPr lang="en-US" sz="4000" dirty="0"/>
            </a:br>
            <a:r>
              <a:rPr lang="en-US" sz="4000" dirty="0"/>
              <a:t>How Central Processing Unit has evolved Over the years</a:t>
            </a:r>
            <a:br>
              <a:rPr lang="en-US" sz="4000" dirty="0"/>
            </a:br>
            <a:r>
              <a:rPr lang="en-US" sz="4000" dirty="0"/>
              <a:t>				</a:t>
            </a:r>
            <a:r>
              <a:rPr lang="en-US" sz="2800" dirty="0"/>
              <a:t>&amp;</a:t>
            </a:r>
            <a:br>
              <a:rPr lang="en-US" sz="4000" dirty="0"/>
            </a:br>
            <a:r>
              <a:rPr lang="en-US" sz="2400" dirty="0"/>
              <a:t>How powerful is it going to get in future</a:t>
            </a:r>
            <a:br>
              <a:rPr lang="en-GB" sz="4000" dirty="0"/>
            </a:br>
            <a:endParaRPr lang="en-GB" sz="4000" dirty="0"/>
          </a:p>
        </p:txBody>
      </p:sp>
    </p:spTree>
    <p:extLst>
      <p:ext uri="{BB962C8B-B14F-4D97-AF65-F5344CB8AC3E}">
        <p14:creationId xmlns:p14="http://schemas.microsoft.com/office/powerpoint/2010/main" val="769675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88516" y="1330029"/>
            <a:ext cx="10058402" cy="1219200"/>
          </a:xfrm>
        </p:spPr>
        <p:txBody>
          <a:bodyPr rtlCol="0">
            <a:normAutofit/>
          </a:bodyPr>
          <a:lstStyle/>
          <a:p>
            <a:pPr rtl="0"/>
            <a:r>
              <a:rPr lang="en-GB" dirty="0"/>
              <a:t>Main Points that will be covered in the Case Study</a:t>
            </a:r>
          </a:p>
        </p:txBody>
      </p:sp>
      <p:sp>
        <p:nvSpPr>
          <p:cNvPr id="14" name="Content Placeholder 13"/>
          <p:cNvSpPr>
            <a:spLocks noGrp="1"/>
          </p:cNvSpPr>
          <p:nvPr>
            <p:ph idx="1"/>
          </p:nvPr>
        </p:nvSpPr>
        <p:spPr>
          <a:xfrm>
            <a:off x="888518" y="2549228"/>
            <a:ext cx="10058400" cy="4203263"/>
          </a:xfrm>
        </p:spPr>
        <p:txBody>
          <a:bodyPr vert="horz" lIns="91440" tIns="45720" rIns="91440" bIns="45720" rtlCol="0" anchor="t">
            <a:normAutofit/>
          </a:bodyPr>
          <a:lstStyle/>
          <a:p>
            <a:pPr marL="0" indent="0">
              <a:buNone/>
            </a:pPr>
            <a:endParaRPr lang="en-US" dirty="0"/>
          </a:p>
          <a:p>
            <a:r>
              <a:rPr lang="en-IN" dirty="0"/>
              <a:t>How it’s made (Until and Unless we know how something is made we can’t precisely admire the beauty of it and how it has impacted the whole world with it.</a:t>
            </a:r>
          </a:p>
          <a:p>
            <a:pPr marL="0" indent="0">
              <a:buNone/>
            </a:pPr>
            <a:endParaRPr lang="en-US" dirty="0"/>
          </a:p>
          <a:p>
            <a:r>
              <a:rPr lang="en-US" dirty="0"/>
              <a:t>The Exponential Increase in Power ( This part will have a lot of data from over the year about how it has exponentially increased its power to computer and what is the current state of CPU.</a:t>
            </a:r>
          </a:p>
          <a:p>
            <a:pPr marL="0" indent="0">
              <a:buNone/>
            </a:pPr>
            <a:endParaRPr lang="en-US" dirty="0"/>
          </a:p>
          <a:p>
            <a:r>
              <a:rPr lang="en-IN" dirty="0"/>
              <a:t>Today’s CPU Architecture ( We will discuss what is the architecture of today’s CPU)</a:t>
            </a:r>
          </a:p>
          <a:p>
            <a:endParaRPr lang="en-IN" dirty="0"/>
          </a:p>
          <a:p>
            <a:r>
              <a:rPr lang="en-IN" dirty="0"/>
              <a:t>Some of the Big Names that are involved in evolution of CPUs</a:t>
            </a:r>
          </a:p>
          <a:p>
            <a:endParaRPr lang="en-US" dirty="0"/>
          </a:p>
          <a:p>
            <a:endParaRPr lang="en-US" dirty="0"/>
          </a:p>
        </p:txBody>
      </p:sp>
    </p:spTree>
    <p:extLst>
      <p:ext uri="{BB962C8B-B14F-4D97-AF65-F5344CB8AC3E}">
        <p14:creationId xmlns:p14="http://schemas.microsoft.com/office/powerpoint/2010/main" val="308107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88516" y="1330029"/>
            <a:ext cx="10058402" cy="1219200"/>
          </a:xfrm>
        </p:spPr>
        <p:txBody>
          <a:bodyPr rtlCol="0">
            <a:normAutofit/>
          </a:bodyPr>
          <a:lstStyle/>
          <a:p>
            <a:pPr rtl="0"/>
            <a:r>
              <a:rPr lang="en-GB" dirty="0"/>
              <a:t>Main Points that will be covered in the Case Study</a:t>
            </a:r>
          </a:p>
        </p:txBody>
      </p:sp>
      <p:sp>
        <p:nvSpPr>
          <p:cNvPr id="14" name="Content Placeholder 13"/>
          <p:cNvSpPr>
            <a:spLocks noGrp="1"/>
          </p:cNvSpPr>
          <p:nvPr>
            <p:ph idx="1"/>
          </p:nvPr>
        </p:nvSpPr>
        <p:spPr>
          <a:xfrm>
            <a:off x="888518" y="2549228"/>
            <a:ext cx="10058400" cy="4203263"/>
          </a:xfrm>
        </p:spPr>
        <p:txBody>
          <a:bodyPr vert="horz" lIns="91440" tIns="45720" rIns="91440" bIns="45720" rtlCol="0" anchor="t">
            <a:normAutofit fontScale="85000" lnSpcReduction="20000"/>
          </a:bodyPr>
          <a:lstStyle/>
          <a:p>
            <a:pPr marL="0" indent="0">
              <a:buNone/>
            </a:pPr>
            <a:endParaRPr lang="en-US" dirty="0"/>
          </a:p>
          <a:p>
            <a:r>
              <a:rPr lang="en-IN" sz="2100" dirty="0"/>
              <a:t>Future of Computing / CPU (Quantum Computing, Graphene Computers, etc)</a:t>
            </a:r>
          </a:p>
          <a:p>
            <a:pPr marL="0" indent="0">
              <a:buNone/>
            </a:pPr>
            <a:endParaRPr lang="en-US" sz="2100" dirty="0"/>
          </a:p>
          <a:p>
            <a:r>
              <a:rPr lang="en-US" sz="2100" b="1" dirty="0"/>
              <a:t>Moore’s law </a:t>
            </a:r>
            <a:r>
              <a:rPr lang="en-US" sz="2100" dirty="0"/>
              <a:t>and two equations allow to explain the main trends of CPU evolution since MOS technologies have been used to implement microprocessors</a:t>
            </a:r>
          </a:p>
          <a:p>
            <a:pPr marL="0" indent="0">
              <a:buNone/>
            </a:pPr>
            <a:endParaRPr lang="en-US" sz="2100" dirty="0"/>
          </a:p>
          <a:p>
            <a:r>
              <a:rPr lang="en-IN" sz="2100" dirty="0"/>
              <a:t>A Timeline of what has been happening in CPU industry.</a:t>
            </a:r>
          </a:p>
          <a:p>
            <a:endParaRPr lang="en-IN" sz="2100" dirty="0"/>
          </a:p>
          <a:p>
            <a:r>
              <a:rPr lang="en-US" sz="2100" b="1" dirty="0"/>
              <a:t>Conclusion</a:t>
            </a:r>
            <a:br>
              <a:rPr lang="en-US" sz="2100" dirty="0"/>
            </a:br>
            <a:r>
              <a:rPr lang="en-US" sz="2100" dirty="0"/>
              <a:t>The future requires more targeted processing, optimization and differentiation in the design process for systems that contain different types of processor, while supporting the requirements of the software ecosystem. Energy efficiency is the key differentiator in the world of processing and will be the key driver for the future of computing. Anyone who ignores this evolution will simply get left behind.</a:t>
            </a:r>
            <a:br>
              <a:rPr lang="en-US" dirty="0"/>
            </a:br>
            <a:endParaRPr lang="en-US" dirty="0"/>
          </a:p>
          <a:p>
            <a:endParaRPr lang="en-US" dirty="0"/>
          </a:p>
        </p:txBody>
      </p:sp>
    </p:spTree>
    <p:extLst>
      <p:ext uri="{BB962C8B-B14F-4D97-AF65-F5344CB8AC3E}">
        <p14:creationId xmlns:p14="http://schemas.microsoft.com/office/powerpoint/2010/main" val="215818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BB1EFE05-024A-445B-A5AA-C47A5EC07002}"/>
              </a:ext>
            </a:extLst>
          </p:cNvPr>
          <p:cNvSpPr txBox="1">
            <a:spLocks/>
          </p:cNvSpPr>
          <p:nvPr/>
        </p:nvSpPr>
        <p:spPr>
          <a:xfrm>
            <a:off x="5284176" y="2268572"/>
            <a:ext cx="6770077" cy="3683820"/>
          </a:xfrm>
          <a:prstGeom prst="rect">
            <a:avLst/>
          </a:prstGeom>
        </p:spPr>
        <p:txBody>
          <a:bodyPr vert="horz" lIns="91440" tIns="45720" rIns="91440" bIns="45720" rtlCol="0" anchor="t">
            <a:normAutofit lnSpcReduction="10000"/>
          </a:bodyPr>
          <a:lst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a:lstStyle>
          <a:p>
            <a:pPr algn="just">
              <a:lnSpc>
                <a:spcPct val="150000"/>
              </a:lnSpc>
            </a:pPr>
            <a:r>
              <a:rPr lang="en-US" dirty="0"/>
              <a:t>One thing is clear — the CPU won’t be the way it used to be. It isn’t going to be just better, it’s going to be different. When it comes to modern technology, time flies really fast. If you think about the central processing unit, you’ll probably imagine one of AMD or Intel’s creations</a:t>
            </a:r>
          </a:p>
        </p:txBody>
      </p:sp>
      <p:pic>
        <p:nvPicPr>
          <p:cNvPr id="1026" name="Picture 2" descr="future of processors">
            <a:extLst>
              <a:ext uri="{FF2B5EF4-FFF2-40B4-BE49-F238E27FC236}">
                <a16:creationId xmlns:a16="http://schemas.microsoft.com/office/drawing/2014/main" id="{F99A7AB0-29D0-4D13-A769-97DB769AB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93" y="2356338"/>
            <a:ext cx="4797622" cy="3596054"/>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2">
            <a:extLst>
              <a:ext uri="{FF2B5EF4-FFF2-40B4-BE49-F238E27FC236}">
                <a16:creationId xmlns:a16="http://schemas.microsoft.com/office/drawing/2014/main" id="{20D1EC98-2B23-49F7-AE17-C40B8D0391EE}"/>
              </a:ext>
            </a:extLst>
          </p:cNvPr>
          <p:cNvSpPr txBox="1">
            <a:spLocks/>
          </p:cNvSpPr>
          <p:nvPr/>
        </p:nvSpPr>
        <p:spPr>
          <a:xfrm>
            <a:off x="1908424" y="538721"/>
            <a:ext cx="10058402" cy="12192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Main Points that will be covered in the Case Study</a:t>
            </a:r>
          </a:p>
        </p:txBody>
      </p:sp>
    </p:spTree>
    <p:extLst>
      <p:ext uri="{BB962C8B-B14F-4D97-AF65-F5344CB8AC3E}">
        <p14:creationId xmlns:p14="http://schemas.microsoft.com/office/powerpoint/2010/main" val="401740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BB1EFE05-024A-445B-A5AA-C47A5EC07002}"/>
              </a:ext>
            </a:extLst>
          </p:cNvPr>
          <p:cNvSpPr txBox="1">
            <a:spLocks/>
          </p:cNvSpPr>
          <p:nvPr/>
        </p:nvSpPr>
        <p:spPr>
          <a:xfrm>
            <a:off x="5284176" y="1416260"/>
            <a:ext cx="6770077" cy="2159697"/>
          </a:xfrm>
          <a:prstGeom prst="rect">
            <a:avLst/>
          </a:prstGeom>
        </p:spPr>
        <p:txBody>
          <a:bodyPr vert="horz" lIns="91440" tIns="45720" rIns="91440" bIns="45720" rtlCol="0" anchor="t">
            <a:noAutofit/>
          </a:bodyPr>
          <a:lst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a:lstStyle>
          <a:p>
            <a:pPr marL="0" indent="0" algn="just">
              <a:lnSpc>
                <a:spcPct val="260000"/>
              </a:lnSpc>
              <a:buNone/>
            </a:pPr>
            <a:r>
              <a:rPr lang="en-US" sz="2800" dirty="0"/>
              <a:t>Written about brief History of CPUs</a:t>
            </a:r>
          </a:p>
          <a:p>
            <a:pPr marL="0" indent="0" algn="just">
              <a:lnSpc>
                <a:spcPct val="260000"/>
              </a:lnSpc>
              <a:buNone/>
            </a:pPr>
            <a:r>
              <a:rPr lang="en-US" sz="2800" dirty="0"/>
              <a:t>Transistor CPUs</a:t>
            </a:r>
          </a:p>
          <a:p>
            <a:pPr marL="0" indent="0" algn="just">
              <a:lnSpc>
                <a:spcPct val="260000"/>
              </a:lnSpc>
              <a:buNone/>
            </a:pPr>
            <a:r>
              <a:rPr lang="en-US" sz="2800" dirty="0"/>
              <a:t>Small-scale integration CPU</a:t>
            </a:r>
          </a:p>
          <a:p>
            <a:pPr marL="0" indent="0" algn="just">
              <a:lnSpc>
                <a:spcPct val="260000"/>
              </a:lnSpc>
              <a:buNone/>
            </a:pPr>
            <a:r>
              <a:rPr lang="en-US" sz="2800" dirty="0"/>
              <a:t>Large-scale integration CPU</a:t>
            </a:r>
          </a:p>
        </p:txBody>
      </p:sp>
      <p:sp>
        <p:nvSpPr>
          <p:cNvPr id="11" name="Title 12">
            <a:extLst>
              <a:ext uri="{FF2B5EF4-FFF2-40B4-BE49-F238E27FC236}">
                <a16:creationId xmlns:a16="http://schemas.microsoft.com/office/drawing/2014/main" id="{20D1EC98-2B23-49F7-AE17-C40B8D0391EE}"/>
              </a:ext>
            </a:extLst>
          </p:cNvPr>
          <p:cNvSpPr txBox="1">
            <a:spLocks/>
          </p:cNvSpPr>
          <p:nvPr/>
        </p:nvSpPr>
        <p:spPr>
          <a:xfrm>
            <a:off x="1908424" y="538721"/>
            <a:ext cx="10058402" cy="12192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Works done So Far</a:t>
            </a:r>
          </a:p>
        </p:txBody>
      </p:sp>
      <p:pic>
        <p:nvPicPr>
          <p:cNvPr id="2" name="Picture 1">
            <a:extLst>
              <a:ext uri="{FF2B5EF4-FFF2-40B4-BE49-F238E27FC236}">
                <a16:creationId xmlns:a16="http://schemas.microsoft.com/office/drawing/2014/main" id="{39B2B8CD-699D-4275-A39D-E87F6BB22BF2}"/>
              </a:ext>
            </a:extLst>
          </p:cNvPr>
          <p:cNvPicPr>
            <a:picLocks noChangeAspect="1"/>
          </p:cNvPicPr>
          <p:nvPr/>
        </p:nvPicPr>
        <p:blipFill rotWithShape="1">
          <a:blip r:embed="rId3"/>
          <a:srcRect t="6070"/>
          <a:stretch/>
        </p:blipFill>
        <p:spPr>
          <a:xfrm>
            <a:off x="225174" y="1273629"/>
            <a:ext cx="5021943" cy="2653383"/>
          </a:xfrm>
          <a:prstGeom prst="rect">
            <a:avLst/>
          </a:prstGeom>
        </p:spPr>
      </p:pic>
      <p:pic>
        <p:nvPicPr>
          <p:cNvPr id="3" name="Picture 2">
            <a:extLst>
              <a:ext uri="{FF2B5EF4-FFF2-40B4-BE49-F238E27FC236}">
                <a16:creationId xmlns:a16="http://schemas.microsoft.com/office/drawing/2014/main" id="{8CF24036-A75D-4555-9C67-8EB405674FCB}"/>
              </a:ext>
            </a:extLst>
          </p:cNvPr>
          <p:cNvPicPr>
            <a:picLocks noChangeAspect="1"/>
          </p:cNvPicPr>
          <p:nvPr/>
        </p:nvPicPr>
        <p:blipFill>
          <a:blip r:embed="rId4"/>
          <a:stretch>
            <a:fillRect/>
          </a:stretch>
        </p:blipFill>
        <p:spPr>
          <a:xfrm>
            <a:off x="209618" y="4033157"/>
            <a:ext cx="5021943" cy="2824843"/>
          </a:xfrm>
          <a:prstGeom prst="rect">
            <a:avLst/>
          </a:prstGeom>
        </p:spPr>
      </p:pic>
    </p:spTree>
    <p:extLst>
      <p:ext uri="{BB962C8B-B14F-4D97-AF65-F5344CB8AC3E}">
        <p14:creationId xmlns:p14="http://schemas.microsoft.com/office/powerpoint/2010/main" val="275267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88516" y="1330029"/>
            <a:ext cx="10058402" cy="718579"/>
          </a:xfrm>
        </p:spPr>
        <p:txBody>
          <a:bodyPr rtlCol="0">
            <a:normAutofit/>
          </a:bodyPr>
          <a:lstStyle/>
          <a:p>
            <a:pPr rtl="0"/>
            <a:r>
              <a:rPr lang="en-GB" dirty="0"/>
              <a:t>References </a:t>
            </a:r>
          </a:p>
        </p:txBody>
      </p:sp>
      <p:sp>
        <p:nvSpPr>
          <p:cNvPr id="14" name="Content Placeholder 13"/>
          <p:cNvSpPr>
            <a:spLocks noGrp="1"/>
          </p:cNvSpPr>
          <p:nvPr>
            <p:ph idx="1"/>
          </p:nvPr>
        </p:nvSpPr>
        <p:spPr>
          <a:xfrm>
            <a:off x="888518" y="2549228"/>
            <a:ext cx="10058400" cy="4203263"/>
          </a:xfrm>
        </p:spPr>
        <p:txBody>
          <a:bodyPr vert="horz" lIns="91440" tIns="45720" rIns="91440" bIns="45720" rtlCol="0" anchor="t">
            <a:normAutofit/>
          </a:bodyPr>
          <a:lstStyle/>
          <a:p>
            <a:pPr marL="0" indent="0">
              <a:buNone/>
            </a:pPr>
            <a:endParaRPr lang="en-US" dirty="0"/>
          </a:p>
          <a:p>
            <a:r>
              <a:rPr lang="en-IN" sz="2100" dirty="0">
                <a:hlinkClick r:id="rId3"/>
              </a:rPr>
              <a:t>https://www.fluxmagazine.com/evolution-of-cpu-future-of-processors</a:t>
            </a:r>
            <a:r>
              <a:rPr lang="en-IN" sz="2100" dirty="0"/>
              <a:t> (Flux Magazine)</a:t>
            </a:r>
            <a:endParaRPr lang="en-US" sz="2100" dirty="0"/>
          </a:p>
          <a:p>
            <a:r>
              <a:rPr lang="en-US" dirty="0"/>
              <a:t>45-year CPU evolution: one law and two equations by Daniel </a:t>
            </a:r>
            <a:r>
              <a:rPr lang="en-US" dirty="0" err="1"/>
              <a:t>Etiemble</a:t>
            </a:r>
            <a:endParaRPr lang="en-US" sz="2100" dirty="0"/>
          </a:p>
          <a:p>
            <a:r>
              <a:rPr lang="en-IN" sz="2100" dirty="0"/>
              <a:t>https://www.computerhope.com/history/processor.html</a:t>
            </a:r>
          </a:p>
          <a:p>
            <a:r>
              <a:rPr lang="en-US" sz="2100" dirty="0">
                <a:hlinkClick r:id="rId4"/>
              </a:rPr>
              <a:t>https://www.newelectronics.co.uk/electronics-technology/the-evolution-of-the-microprocessor-from-single-cpus-to-many-core-devices/35556/</a:t>
            </a:r>
            <a:endParaRPr lang="en-US" sz="2100" dirty="0"/>
          </a:p>
          <a:p>
            <a:r>
              <a:rPr lang="en-US" dirty="0">
                <a:hlinkClick r:id="rId5"/>
              </a:rPr>
              <a:t>https://en.wikipedia.org/wiki/Central_processing_unit</a:t>
            </a:r>
            <a:r>
              <a:rPr lang="en-US" dirty="0"/>
              <a:t> (Wikipedia)</a:t>
            </a:r>
          </a:p>
          <a:p>
            <a:r>
              <a:rPr lang="en-US" dirty="0"/>
              <a:t>Times Magazine’s article on CPU</a:t>
            </a:r>
            <a:br>
              <a:rPr lang="en-US" dirty="0"/>
            </a:br>
            <a:endParaRPr lang="en-US" dirty="0"/>
          </a:p>
          <a:p>
            <a:endParaRPr lang="en-US" dirty="0"/>
          </a:p>
        </p:txBody>
      </p:sp>
    </p:spTree>
    <p:extLst>
      <p:ext uri="{BB962C8B-B14F-4D97-AF65-F5344CB8AC3E}">
        <p14:creationId xmlns:p14="http://schemas.microsoft.com/office/powerpoint/2010/main" val="2176922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24"/>
          <p:cNvSpPr txBox="1">
            <a:spLocks noGrp="1"/>
          </p:cNvSpPr>
          <p:nvPr>
            <p:ph type="sldNum" idx="12"/>
          </p:nvPr>
        </p:nvSpPr>
        <p:spPr>
          <a:xfrm>
            <a:off x="11403169" y="6231533"/>
            <a:ext cx="534400" cy="524800"/>
          </a:xfrm>
          <a:prstGeom prst="rect">
            <a:avLst/>
          </a:prstGeom>
        </p:spPr>
        <p:txBody>
          <a:bodyPr spcFirstLastPara="1" vert="horz" wrap="square" lIns="0" tIns="0" rIns="0" bIns="0" rtlCol="0" anchor="ctr" anchorCtr="0">
            <a:noAutofit/>
          </a:bodyPr>
          <a:lstStyle/>
          <a:p>
            <a:fld id="{00000000-1234-1234-1234-123412341234}" type="slidenum">
              <a:rPr lang="en"/>
              <a:pPr/>
              <a:t>7</a:t>
            </a:fld>
            <a:endParaRPr/>
          </a:p>
        </p:txBody>
      </p:sp>
      <p:pic>
        <p:nvPicPr>
          <p:cNvPr id="3" name="Picture 2">
            <a:extLst>
              <a:ext uri="{FF2B5EF4-FFF2-40B4-BE49-F238E27FC236}">
                <a16:creationId xmlns:a16="http://schemas.microsoft.com/office/drawing/2014/main" id="{205E5812-A3E0-46A0-8D58-7AA0EE9B1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056" y="0"/>
            <a:ext cx="10319657" cy="6883131"/>
          </a:xfrm>
          <a:prstGeom prst="rect">
            <a:avLst/>
          </a:prstGeom>
        </p:spPr>
      </p:pic>
    </p:spTree>
    <p:extLst>
      <p:ext uri="{BB962C8B-B14F-4D97-AF65-F5344CB8AC3E}">
        <p14:creationId xmlns:p14="http://schemas.microsoft.com/office/powerpoint/2010/main" val="142367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B2A3E7-B135-4E1F-BCE7-FDF1A00246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A8F2BFE-8BB5-4138-9232-B12804F47F3E}">
  <ds:schemaRefs>
    <ds:schemaRef ds:uri="http://schemas.microsoft.com/sharepoint/v3/contenttype/forms"/>
  </ds:schemaRefs>
</ds:datastoreItem>
</file>

<file path=customXml/itemProps3.xml><?xml version="1.0" encoding="utf-8"?>
<ds:datastoreItem xmlns:ds="http://schemas.openxmlformats.org/officeDocument/2006/customXml" ds:itemID="{3E3374BC-E25E-4BAE-AD72-418F94B7FFDC}">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Wisp</Template>
  <TotalTime>92</TotalTime>
  <Words>439</Words>
  <Application>Microsoft Office PowerPoint</Application>
  <PresentationFormat>Widescreen</PresentationFormat>
  <Paragraphs>41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Segoe Print</vt:lpstr>
      <vt:lpstr>Wingdings 3</vt:lpstr>
      <vt:lpstr>Wisp</vt:lpstr>
      <vt:lpstr>A Case Study on   How Central Processing Unit has evolved Over the years     &amp; How powerful is it going to get in future </vt:lpstr>
      <vt:lpstr>Main Points that will be covered in the Case Study</vt:lpstr>
      <vt:lpstr>Main Points that will be covered in the Case Study</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Ayush Karn</dc:creator>
  <cp:lastModifiedBy>Ayush Karn</cp:lastModifiedBy>
  <cp:revision>142</cp:revision>
  <dcterms:created xsi:type="dcterms:W3CDTF">2021-03-01T12:28:05Z</dcterms:created>
  <dcterms:modified xsi:type="dcterms:W3CDTF">2021-03-08T18:21:47Z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