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sldIdLst>
    <p:sldId id="256" r:id="rId2"/>
    <p:sldId id="257" r:id="rId3"/>
    <p:sldId id="258" r:id="rId4"/>
    <p:sldId id="260" r:id="rId5"/>
    <p:sldId id="259" r:id="rId6"/>
    <p:sldId id="262" r:id="rId7"/>
    <p:sldId id="263" r:id="rId8"/>
    <p:sldId id="264" r:id="rId9"/>
    <p:sldId id="265" r:id="rId10"/>
    <p:sldId id="267" r:id="rId11"/>
    <p:sldId id="269"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687"/>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707EE1-2C5E-4642-96DF-4677DD53C8CB}"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19EDD-C4CA-454E-8625-815ADB5EE053}" type="slidenum">
              <a:rPr lang="en-US" smtClean="0"/>
              <a:t>‹#›</a:t>
            </a:fld>
            <a:endParaRPr lang="en-US"/>
          </a:p>
        </p:txBody>
      </p:sp>
    </p:spTree>
    <p:extLst>
      <p:ext uri="{BB962C8B-B14F-4D97-AF65-F5344CB8AC3E}">
        <p14:creationId xmlns:p14="http://schemas.microsoft.com/office/powerpoint/2010/main" val="247281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3707EE1-2C5E-4642-96DF-4677DD53C8CB}"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19EDD-C4CA-454E-8625-815ADB5EE053}" type="slidenum">
              <a:rPr lang="en-US" smtClean="0"/>
              <a:t>‹#›</a:t>
            </a:fld>
            <a:endParaRPr lang="en-US"/>
          </a:p>
        </p:txBody>
      </p:sp>
    </p:spTree>
    <p:extLst>
      <p:ext uri="{BB962C8B-B14F-4D97-AF65-F5344CB8AC3E}">
        <p14:creationId xmlns:p14="http://schemas.microsoft.com/office/powerpoint/2010/main" val="182212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3707EE1-2C5E-4642-96DF-4677DD53C8CB}"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19EDD-C4CA-454E-8625-815ADB5EE05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86723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3707EE1-2C5E-4642-96DF-4677DD53C8CB}"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19EDD-C4CA-454E-8625-815ADB5EE053}" type="slidenum">
              <a:rPr lang="en-US" smtClean="0"/>
              <a:t>‹#›</a:t>
            </a:fld>
            <a:endParaRPr lang="en-US"/>
          </a:p>
        </p:txBody>
      </p:sp>
    </p:spTree>
    <p:extLst>
      <p:ext uri="{BB962C8B-B14F-4D97-AF65-F5344CB8AC3E}">
        <p14:creationId xmlns:p14="http://schemas.microsoft.com/office/powerpoint/2010/main" val="641300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3707EE1-2C5E-4642-96DF-4677DD53C8CB}"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19EDD-C4CA-454E-8625-815ADB5EE05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0387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3707EE1-2C5E-4642-96DF-4677DD53C8CB}"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19EDD-C4CA-454E-8625-815ADB5EE053}" type="slidenum">
              <a:rPr lang="en-US" smtClean="0"/>
              <a:t>‹#›</a:t>
            </a:fld>
            <a:endParaRPr lang="en-US"/>
          </a:p>
        </p:txBody>
      </p:sp>
    </p:spTree>
    <p:extLst>
      <p:ext uri="{BB962C8B-B14F-4D97-AF65-F5344CB8AC3E}">
        <p14:creationId xmlns:p14="http://schemas.microsoft.com/office/powerpoint/2010/main" val="3064375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3707EE1-2C5E-4642-96DF-4677DD53C8CB}"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19EDD-C4CA-454E-8625-815ADB5EE053}" type="slidenum">
              <a:rPr lang="en-US" smtClean="0"/>
              <a:t>‹#›</a:t>
            </a:fld>
            <a:endParaRPr lang="en-US"/>
          </a:p>
        </p:txBody>
      </p:sp>
    </p:spTree>
    <p:extLst>
      <p:ext uri="{BB962C8B-B14F-4D97-AF65-F5344CB8AC3E}">
        <p14:creationId xmlns:p14="http://schemas.microsoft.com/office/powerpoint/2010/main" val="351589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3707EE1-2C5E-4642-96DF-4677DD53C8CB}"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19EDD-C4CA-454E-8625-815ADB5EE053}" type="slidenum">
              <a:rPr lang="en-US" smtClean="0"/>
              <a:t>‹#›</a:t>
            </a:fld>
            <a:endParaRPr lang="en-US"/>
          </a:p>
        </p:txBody>
      </p:sp>
    </p:spTree>
    <p:extLst>
      <p:ext uri="{BB962C8B-B14F-4D97-AF65-F5344CB8AC3E}">
        <p14:creationId xmlns:p14="http://schemas.microsoft.com/office/powerpoint/2010/main" val="1789222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3707EE1-2C5E-4642-96DF-4677DD53C8CB}"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19EDD-C4CA-454E-8625-815ADB5EE053}" type="slidenum">
              <a:rPr lang="en-US" smtClean="0"/>
              <a:t>‹#›</a:t>
            </a:fld>
            <a:endParaRPr lang="en-US"/>
          </a:p>
        </p:txBody>
      </p:sp>
    </p:spTree>
    <p:extLst>
      <p:ext uri="{BB962C8B-B14F-4D97-AF65-F5344CB8AC3E}">
        <p14:creationId xmlns:p14="http://schemas.microsoft.com/office/powerpoint/2010/main" val="179877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3707EE1-2C5E-4642-96DF-4677DD53C8CB}"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19EDD-C4CA-454E-8625-815ADB5EE053}" type="slidenum">
              <a:rPr lang="en-US" smtClean="0"/>
              <a:t>‹#›</a:t>
            </a:fld>
            <a:endParaRPr lang="en-US"/>
          </a:p>
        </p:txBody>
      </p:sp>
    </p:spTree>
    <p:extLst>
      <p:ext uri="{BB962C8B-B14F-4D97-AF65-F5344CB8AC3E}">
        <p14:creationId xmlns:p14="http://schemas.microsoft.com/office/powerpoint/2010/main" val="178816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3707EE1-2C5E-4642-96DF-4677DD53C8CB}"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19EDD-C4CA-454E-8625-815ADB5EE053}" type="slidenum">
              <a:rPr lang="en-US" smtClean="0"/>
              <a:t>‹#›</a:t>
            </a:fld>
            <a:endParaRPr lang="en-US"/>
          </a:p>
        </p:txBody>
      </p:sp>
    </p:spTree>
    <p:extLst>
      <p:ext uri="{BB962C8B-B14F-4D97-AF65-F5344CB8AC3E}">
        <p14:creationId xmlns:p14="http://schemas.microsoft.com/office/powerpoint/2010/main" val="4190285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3707EE1-2C5E-4642-96DF-4677DD53C8CB}" type="datetimeFigureOut">
              <a:rPr lang="en-US" smtClean="0"/>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D19EDD-C4CA-454E-8625-815ADB5EE053}" type="slidenum">
              <a:rPr lang="en-US" smtClean="0"/>
              <a:t>‹#›</a:t>
            </a:fld>
            <a:endParaRPr lang="en-US"/>
          </a:p>
        </p:txBody>
      </p:sp>
    </p:spTree>
    <p:extLst>
      <p:ext uri="{BB962C8B-B14F-4D97-AF65-F5344CB8AC3E}">
        <p14:creationId xmlns:p14="http://schemas.microsoft.com/office/powerpoint/2010/main" val="130770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3707EE1-2C5E-4642-96DF-4677DD53C8CB}" type="datetimeFigureOut">
              <a:rPr lang="en-US" smtClean="0"/>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D19EDD-C4CA-454E-8625-815ADB5EE053}" type="slidenum">
              <a:rPr lang="en-US" smtClean="0"/>
              <a:t>‹#›</a:t>
            </a:fld>
            <a:endParaRPr lang="en-US"/>
          </a:p>
        </p:txBody>
      </p:sp>
    </p:spTree>
    <p:extLst>
      <p:ext uri="{BB962C8B-B14F-4D97-AF65-F5344CB8AC3E}">
        <p14:creationId xmlns:p14="http://schemas.microsoft.com/office/powerpoint/2010/main" val="302408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07EE1-2C5E-4642-96DF-4677DD53C8CB}" type="datetimeFigureOut">
              <a:rPr lang="en-US" smtClean="0"/>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D19EDD-C4CA-454E-8625-815ADB5EE053}" type="slidenum">
              <a:rPr lang="en-US" smtClean="0"/>
              <a:t>‹#›</a:t>
            </a:fld>
            <a:endParaRPr lang="en-US"/>
          </a:p>
        </p:txBody>
      </p:sp>
    </p:spTree>
    <p:extLst>
      <p:ext uri="{BB962C8B-B14F-4D97-AF65-F5344CB8AC3E}">
        <p14:creationId xmlns:p14="http://schemas.microsoft.com/office/powerpoint/2010/main" val="421504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3707EE1-2C5E-4642-96DF-4677DD53C8CB}"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19EDD-C4CA-454E-8625-815ADB5EE053}" type="slidenum">
              <a:rPr lang="en-US" smtClean="0"/>
              <a:t>‹#›</a:t>
            </a:fld>
            <a:endParaRPr lang="en-US"/>
          </a:p>
        </p:txBody>
      </p:sp>
    </p:spTree>
    <p:extLst>
      <p:ext uri="{BB962C8B-B14F-4D97-AF65-F5344CB8AC3E}">
        <p14:creationId xmlns:p14="http://schemas.microsoft.com/office/powerpoint/2010/main" val="274972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3707EE1-2C5E-4642-96DF-4677DD53C8CB}"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19EDD-C4CA-454E-8625-815ADB5EE053}" type="slidenum">
              <a:rPr lang="en-US" smtClean="0"/>
              <a:t>‹#›</a:t>
            </a:fld>
            <a:endParaRPr lang="en-US"/>
          </a:p>
        </p:txBody>
      </p:sp>
    </p:spTree>
    <p:extLst>
      <p:ext uri="{BB962C8B-B14F-4D97-AF65-F5344CB8AC3E}">
        <p14:creationId xmlns:p14="http://schemas.microsoft.com/office/powerpoint/2010/main" val="132292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707EE1-2C5E-4642-96DF-4677DD53C8CB}" type="datetimeFigureOut">
              <a:rPr lang="en-US" smtClean="0"/>
              <a:t>10/20/2023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D19EDD-C4CA-454E-8625-815ADB5EE053}" type="slidenum">
              <a:rPr lang="en-US" smtClean="0"/>
              <a:t>‹#›</a:t>
            </a:fld>
            <a:endParaRPr lang="en-US"/>
          </a:p>
        </p:txBody>
      </p:sp>
    </p:spTree>
    <p:extLst>
      <p:ext uri="{BB962C8B-B14F-4D97-AF65-F5344CB8AC3E}">
        <p14:creationId xmlns:p14="http://schemas.microsoft.com/office/powerpoint/2010/main" val="326472599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91A5-4660-CDE1-202D-6124FCB2C75E}"/>
              </a:ext>
            </a:extLst>
          </p:cNvPr>
          <p:cNvSpPr>
            <a:spLocks noGrp="1"/>
          </p:cNvSpPr>
          <p:nvPr>
            <p:ph type="ctrTitle"/>
          </p:nvPr>
        </p:nvSpPr>
        <p:spPr/>
        <p:txBody>
          <a:bodyPr/>
          <a:lstStyle/>
          <a:p>
            <a:r>
              <a:rPr lang="en-US" sz="3200" dirty="0">
                <a:solidFill>
                  <a:schemeClr val="tx1"/>
                </a:solidFill>
                <a:effectLst/>
                <a:latin typeface="Bahnschrift SemiLight" panose="020B0502040204020203" pitchFamily="34" charset="0"/>
                <a:ea typeface="Calibri" panose="020F0502020204030204" pitchFamily="34" charset="0"/>
                <a:cs typeface="Mangal" panose="020B0502040204020203" pitchFamily="18" charset="0"/>
              </a:rPr>
              <a:t>Enhancing Video Communication through Socket Programming: A UDP Datagram-Based Video Calling System</a:t>
            </a:r>
            <a:endParaRPr lang="en-US" sz="8000" b="1" dirty="0">
              <a:solidFill>
                <a:schemeClr val="tx1"/>
              </a:solidFill>
              <a:latin typeface="Bahnschrift SemiLight" panose="020B0502040204020203"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E6BD76AF-C8BB-8E45-58FA-29DB6568229A}"/>
              </a:ext>
            </a:extLst>
          </p:cNvPr>
          <p:cNvSpPr>
            <a:spLocks noGrp="1"/>
          </p:cNvSpPr>
          <p:nvPr>
            <p:ph type="subTitle" idx="1"/>
          </p:nvPr>
        </p:nvSpPr>
        <p:spPr>
          <a:xfrm>
            <a:off x="1507067" y="4050833"/>
            <a:ext cx="7766936" cy="1379583"/>
          </a:xfrm>
        </p:spPr>
        <p:txBody>
          <a:bodyPr>
            <a:normAutofit/>
          </a:bodyPr>
          <a:lstStyle/>
          <a:p>
            <a:pPr marL="285750" indent="-285750">
              <a:buFont typeface="Arial" panose="020B0604020202020204" pitchFamily="34" charset="0"/>
              <a:buChar char="•"/>
            </a:pPr>
            <a:r>
              <a:rPr lang="en-US" sz="1200" dirty="0">
                <a:solidFill>
                  <a:schemeClr val="tx1"/>
                </a:solidFill>
              </a:rPr>
              <a:t>Vinayak Joshi</a:t>
            </a:r>
          </a:p>
          <a:p>
            <a:pPr marL="285750" indent="-285750">
              <a:buFont typeface="Arial" panose="020B0604020202020204" pitchFamily="34" charset="0"/>
              <a:buChar char="•"/>
            </a:pPr>
            <a:r>
              <a:rPr lang="en-US" sz="1200" dirty="0">
                <a:solidFill>
                  <a:schemeClr val="tx1"/>
                </a:solidFill>
              </a:rPr>
              <a:t>Kaushal Singh</a:t>
            </a:r>
          </a:p>
          <a:p>
            <a:pPr marL="285750" indent="-285750">
              <a:buFont typeface="Arial" panose="020B0604020202020204" pitchFamily="34" charset="0"/>
              <a:buChar char="•"/>
            </a:pPr>
            <a:r>
              <a:rPr lang="en-US" sz="1200" dirty="0">
                <a:solidFill>
                  <a:schemeClr val="tx1"/>
                </a:solidFill>
              </a:rPr>
              <a:t>Kushagra Saraf</a:t>
            </a:r>
          </a:p>
          <a:p>
            <a:pPr marL="285750" indent="-285750">
              <a:buFont typeface="Arial" panose="020B0604020202020204" pitchFamily="34" charset="0"/>
              <a:buChar char="•"/>
            </a:pPr>
            <a:r>
              <a:rPr lang="en-US" sz="1200" dirty="0">
                <a:solidFill>
                  <a:schemeClr val="tx1"/>
                </a:solidFill>
              </a:rPr>
              <a:t>Kush Agarwal</a:t>
            </a:r>
          </a:p>
        </p:txBody>
      </p:sp>
    </p:spTree>
    <p:extLst>
      <p:ext uri="{BB962C8B-B14F-4D97-AF65-F5344CB8AC3E}">
        <p14:creationId xmlns:p14="http://schemas.microsoft.com/office/powerpoint/2010/main" val="4273380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8136-6C00-FB3E-99FE-341257500550}"/>
              </a:ext>
            </a:extLst>
          </p:cNvPr>
          <p:cNvSpPr>
            <a:spLocks noGrp="1"/>
          </p:cNvSpPr>
          <p:nvPr>
            <p:ph type="title"/>
          </p:nvPr>
        </p:nvSpPr>
        <p:spPr/>
        <p:txBody>
          <a:bodyPr/>
          <a:lstStyle/>
          <a:p>
            <a:r>
              <a:rPr lang="en-US" dirty="0"/>
              <a:t>OpenCV (‘cv2’)</a:t>
            </a:r>
          </a:p>
        </p:txBody>
      </p:sp>
      <p:sp>
        <p:nvSpPr>
          <p:cNvPr id="3" name="Content Placeholder 2">
            <a:extLst>
              <a:ext uri="{FF2B5EF4-FFF2-40B4-BE49-F238E27FC236}">
                <a16:creationId xmlns:a16="http://schemas.microsoft.com/office/drawing/2014/main" id="{05782461-F9B8-802D-F5B3-C6E7853DA4AB}"/>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chemeClr val="tx1"/>
                </a:solidFill>
                <a:effectLst/>
                <a:latin typeface="Söhne"/>
              </a:rPr>
              <a:t>OpenCV, which stands for Open Source Computer Vision Library, is an open-source computer vision and machine learning software library. It provides a vast array of tools and functions for image and video processing, including object detection, image manipulation, facial recognition, and more. OpenCV is widely used in various applications, such as computer vision research, robotics, medical imaging, and real-time image and video analysis. In the code you provided, cv2.VideoCapture() is used to capture video frames from a camera, and cv2.imshow() is used to display these frames in a window.</a:t>
            </a:r>
            <a:endParaRPr lang="en-US" dirty="0">
              <a:solidFill>
                <a:schemeClr val="tx1"/>
              </a:solidFill>
            </a:endParaRPr>
          </a:p>
        </p:txBody>
      </p:sp>
    </p:spTree>
    <p:extLst>
      <p:ext uri="{BB962C8B-B14F-4D97-AF65-F5344CB8AC3E}">
        <p14:creationId xmlns:p14="http://schemas.microsoft.com/office/powerpoint/2010/main" val="314892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F434A-A4CA-F363-16E6-24107E80DDCF}"/>
              </a:ext>
            </a:extLst>
          </p:cNvPr>
          <p:cNvSpPr>
            <a:spLocks noGrp="1"/>
          </p:cNvSpPr>
          <p:nvPr>
            <p:ph type="title"/>
          </p:nvPr>
        </p:nvSpPr>
        <p:spPr/>
        <p:txBody>
          <a:bodyPr/>
          <a:lstStyle/>
          <a:p>
            <a:r>
              <a:rPr lang="en-US" dirty="0"/>
              <a:t>‘pickle’ module</a:t>
            </a:r>
          </a:p>
        </p:txBody>
      </p:sp>
      <p:sp>
        <p:nvSpPr>
          <p:cNvPr id="3" name="Content Placeholder 2">
            <a:extLst>
              <a:ext uri="{FF2B5EF4-FFF2-40B4-BE49-F238E27FC236}">
                <a16:creationId xmlns:a16="http://schemas.microsoft.com/office/drawing/2014/main" id="{EF098506-1FEA-386E-AD41-77D69B535106}"/>
              </a:ext>
            </a:extLst>
          </p:cNvPr>
          <p:cNvSpPr>
            <a:spLocks noGrp="1"/>
          </p:cNvSpPr>
          <p:nvPr>
            <p:ph idx="1"/>
          </p:nvPr>
        </p:nvSpPr>
        <p:spPr>
          <a:xfrm>
            <a:off x="677334" y="2167847"/>
            <a:ext cx="8596668" cy="4307598"/>
          </a:xfrm>
        </p:spPr>
        <p:txBody>
          <a:bodyPr>
            <a:noAutofit/>
          </a:bodyPr>
          <a:lstStyle/>
          <a:p>
            <a:r>
              <a:rPr lang="en-US" sz="1400" dirty="0"/>
              <a:t>The pickle module serves a crucial function by facilitating the serialization and deserialization of Python objects, primarily video frames, as they are transmitted between the client and server. When exchanging video frames in a real-time communication application like video calling, these frames often take the form of complex data structures that require conversion into a byte stream to be effectively transmitted via UDP. Serialization, the process of converting these Python objects into a sequence of bytes, is imperative because UDP packets can only convey data in byte format. To achieve this, the pickle module is utilized to serialize a video frame, effectively converting it into a series of bytes that encapsulate both the frame's data and structure.</a:t>
            </a:r>
          </a:p>
          <a:p>
            <a:r>
              <a:rPr lang="en-US" sz="1400" dirty="0"/>
              <a:t>Upon receiving the serialized frame via UDP, the deserialization process reverses the serialization, reconstructing the original Python object, which in this case is the video frame. This allows for the seamless and efficient transmission of video frames over a UDP connection. By serializing and deserializing with pickle, the video frames are rendered in a format that can be sent via UDP, and the original frame can be reconstructed on the receiving end. pickle is a practical choice for such applications as it enables interoperability between different Python systems and simplifies the transmission of Python objects like video frames. However, it is important to consider security implications, especially when dealing with untrusted data sources. In such scenarios, careful validation and sanitization of incoming data should be implemented to mitigate potential security risks. Additionally, for certain use cases, more efficient and secure serialization libraries like </a:t>
            </a:r>
            <a:r>
              <a:rPr lang="en-US" sz="1400" dirty="0" err="1"/>
              <a:t>MessagePack</a:t>
            </a:r>
            <a:r>
              <a:rPr lang="en-US" sz="1400" dirty="0"/>
              <a:t> or </a:t>
            </a:r>
            <a:r>
              <a:rPr lang="en-US" sz="1400" dirty="0" err="1"/>
              <a:t>protobuf</a:t>
            </a:r>
            <a:r>
              <a:rPr lang="en-US" sz="1400" dirty="0"/>
              <a:t> might be preferred over pickle.</a:t>
            </a:r>
          </a:p>
        </p:txBody>
      </p:sp>
      <p:sp>
        <p:nvSpPr>
          <p:cNvPr id="4" name="Content Placeholder 2">
            <a:extLst>
              <a:ext uri="{FF2B5EF4-FFF2-40B4-BE49-F238E27FC236}">
                <a16:creationId xmlns:a16="http://schemas.microsoft.com/office/drawing/2014/main" id="{7B245E2D-809E-F737-A752-562C8CF6000D}"/>
              </a:ext>
            </a:extLst>
          </p:cNvPr>
          <p:cNvSpPr txBox="1">
            <a:spLocks/>
          </p:cNvSpPr>
          <p:nvPr/>
        </p:nvSpPr>
        <p:spPr>
          <a:xfrm>
            <a:off x="4975668" y="2186681"/>
            <a:ext cx="4069327" cy="45514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a:buFont typeface="Arial" panose="020B0604020202020204" pitchFamily="34" charset="0"/>
              <a:buChar char="•"/>
            </a:pPr>
            <a:endParaRPr lang="en-IN" b="0" i="0" u="none" strike="noStrike" dirty="0">
              <a:solidFill>
                <a:schemeClr val="tx1"/>
              </a:solidFill>
              <a:effectLst/>
              <a:latin typeface="Söhne"/>
            </a:endParaRPr>
          </a:p>
        </p:txBody>
      </p:sp>
    </p:spTree>
    <p:extLst>
      <p:ext uri="{BB962C8B-B14F-4D97-AF65-F5344CB8AC3E}">
        <p14:creationId xmlns:p14="http://schemas.microsoft.com/office/powerpoint/2010/main" val="297176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B917-43F6-A359-E56B-6792A44EA221}"/>
              </a:ext>
            </a:extLst>
          </p:cNvPr>
          <p:cNvSpPr>
            <a:spLocks noGrp="1"/>
          </p:cNvSpPr>
          <p:nvPr>
            <p:ph type="title"/>
          </p:nvPr>
        </p:nvSpPr>
        <p:spPr/>
        <p:txBody>
          <a:bodyPr/>
          <a:lstStyle/>
          <a:p>
            <a:r>
              <a:rPr lang="en-US" dirty="0"/>
              <a:t>Potential Use Cases</a:t>
            </a:r>
            <a:br>
              <a:rPr lang="en-US" dirty="0"/>
            </a:br>
            <a:endParaRPr lang="en-US" dirty="0"/>
          </a:p>
        </p:txBody>
      </p:sp>
      <p:sp>
        <p:nvSpPr>
          <p:cNvPr id="3" name="Content Placeholder 2">
            <a:extLst>
              <a:ext uri="{FF2B5EF4-FFF2-40B4-BE49-F238E27FC236}">
                <a16:creationId xmlns:a16="http://schemas.microsoft.com/office/drawing/2014/main" id="{16D1AC11-78DB-9110-9F44-1B6918BC8CF3}"/>
              </a:ext>
            </a:extLst>
          </p:cNvPr>
          <p:cNvSpPr>
            <a:spLocks noGrp="1"/>
          </p:cNvSpPr>
          <p:nvPr>
            <p:ph idx="1"/>
          </p:nvPr>
        </p:nvSpPr>
        <p:spPr/>
        <p:txBody>
          <a:bodyPr>
            <a:noAutofit/>
          </a:bodyPr>
          <a:lstStyle/>
          <a:p>
            <a:pPr algn="l">
              <a:buFont typeface="+mj-lt"/>
              <a:buAutoNum type="arabicPeriod"/>
            </a:pPr>
            <a:r>
              <a:rPr lang="en-US" sz="1400" dirty="0"/>
              <a:t>Low Latency Real-time Communication: The UDP-based approach offers low-latency communication, making it suitable for applications where real-time interaction is critical. This can be valuable for industries like telemedicine, remote assistance, and online gaming.</a:t>
            </a:r>
          </a:p>
          <a:p>
            <a:pPr algn="l">
              <a:buFont typeface="+mj-lt"/>
              <a:buAutoNum type="arabicPeriod"/>
            </a:pPr>
            <a:r>
              <a:rPr lang="en-US" sz="1400" dirty="0"/>
              <a:t>Mobile Applications: With the increasing use of smartphones and tablets, a UDP-based video calling system can be optimized for mobile devices, ensuring efficient video communication on the go. This could benefit video conferencing, social media, and other mobile applications.</a:t>
            </a:r>
          </a:p>
          <a:p>
            <a:pPr algn="l">
              <a:buFont typeface="+mj-lt"/>
              <a:buAutoNum type="arabicPeriod"/>
            </a:pPr>
            <a:r>
              <a:rPr lang="en-US" sz="1400" dirty="0"/>
              <a:t>Scalability: This system can be scaled up to accommodate a larger number of participants in a video call, making it useful for virtual events, webinars, and large remote meetings. The ability to efficiently transmit video data over a network is crucial in such scenarios.</a:t>
            </a:r>
          </a:p>
          <a:p>
            <a:pPr algn="l">
              <a:buFont typeface="+mj-lt"/>
              <a:buAutoNum type="arabicPeriod"/>
            </a:pPr>
            <a:r>
              <a:rPr lang="en-US" sz="1400" dirty="0"/>
              <a:t>Security and Privacy Features: Future versions of the system could include enhanced security and privacy features, such as end-to-end encryption, to ensure the confidentiality of video calls. This would be vital for sectors like law enforcement, government, and healthcare.</a:t>
            </a:r>
          </a:p>
          <a:p>
            <a:pPr algn="l">
              <a:buFont typeface="+mj-lt"/>
              <a:buAutoNum type="arabicPeriod"/>
            </a:pPr>
            <a:r>
              <a:rPr lang="en-US" sz="1400" dirty="0"/>
              <a:t>Integration with IoT: Integration with Internet of Things (IoT) devices can make the system useful for smart homes and smart cities, where video communication is used for surveillance, monitoring, and remote control of various devices and systems.</a:t>
            </a:r>
          </a:p>
        </p:txBody>
      </p:sp>
    </p:spTree>
    <p:extLst>
      <p:ext uri="{BB962C8B-B14F-4D97-AF65-F5344CB8AC3E}">
        <p14:creationId xmlns:p14="http://schemas.microsoft.com/office/powerpoint/2010/main" val="2336447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19" name="Rectangle 18">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Isosceles Triangle 22">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cxnSp>
        <p:nvCxnSpPr>
          <p:cNvPr id="27" name="Straight Connector 26">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3FB0D79-2DD0-F151-D71A-F974D4989294}"/>
              </a:ext>
            </a:extLst>
          </p:cNvPr>
          <p:cNvSpPr>
            <a:spLocks noGrp="1"/>
          </p:cNvSpPr>
          <p:nvPr>
            <p:ph type="title"/>
          </p:nvPr>
        </p:nvSpPr>
        <p:spPr>
          <a:xfrm>
            <a:off x="1507067" y="1397000"/>
            <a:ext cx="7766936" cy="2653836"/>
          </a:xfrm>
        </p:spPr>
        <p:txBody>
          <a:bodyPr vert="horz" lIns="91440" tIns="45720" rIns="91440" bIns="45720" rtlCol="0" anchor="b">
            <a:normAutofit/>
          </a:bodyPr>
          <a:lstStyle/>
          <a:p>
            <a:pPr algn="r"/>
            <a:r>
              <a:rPr lang="en-US" sz="5400" dirty="0"/>
              <a:t>Thank you!</a:t>
            </a:r>
          </a:p>
        </p:txBody>
      </p:sp>
    </p:spTree>
    <p:extLst>
      <p:ext uri="{BB962C8B-B14F-4D97-AF65-F5344CB8AC3E}">
        <p14:creationId xmlns:p14="http://schemas.microsoft.com/office/powerpoint/2010/main" val="163440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DA6B-447B-AAB8-0ACC-6B4134316792}"/>
              </a:ext>
            </a:extLst>
          </p:cNvPr>
          <p:cNvSpPr>
            <a:spLocks noGrp="1"/>
          </p:cNvSpPr>
          <p:nvPr>
            <p:ph type="title"/>
          </p:nvPr>
        </p:nvSpPr>
        <p:spPr/>
        <p:txBody>
          <a:bodyPr/>
          <a:lstStyle/>
          <a:p>
            <a:r>
              <a:rPr lang="en-US" dirty="0"/>
              <a:t>Objectives And Importance</a:t>
            </a:r>
          </a:p>
        </p:txBody>
      </p:sp>
      <p:sp>
        <p:nvSpPr>
          <p:cNvPr id="3" name="Content Placeholder 2">
            <a:extLst>
              <a:ext uri="{FF2B5EF4-FFF2-40B4-BE49-F238E27FC236}">
                <a16:creationId xmlns:a16="http://schemas.microsoft.com/office/drawing/2014/main" id="{0DDCD70D-1CCC-50DA-7913-0D7B3F3778A8}"/>
              </a:ext>
            </a:extLst>
          </p:cNvPr>
          <p:cNvSpPr>
            <a:spLocks noGrp="1"/>
          </p:cNvSpPr>
          <p:nvPr>
            <p:ph idx="1"/>
          </p:nvPr>
        </p:nvSpPr>
        <p:spPr>
          <a:xfrm>
            <a:off x="677334" y="2160589"/>
            <a:ext cx="8596668" cy="4394590"/>
          </a:xfrm>
        </p:spPr>
        <p:txBody>
          <a:bodyPr>
            <a:normAutofit lnSpcReduction="10000"/>
          </a:bodyPr>
          <a:lstStyle/>
          <a:p>
            <a:r>
              <a:rPr lang="en-US" u="sng" dirty="0">
                <a:solidFill>
                  <a:schemeClr val="tx1"/>
                </a:solidFill>
              </a:rPr>
              <a:t>Objective</a:t>
            </a:r>
            <a:r>
              <a:rPr lang="en-US" dirty="0">
                <a:solidFill>
                  <a:schemeClr val="tx1"/>
                </a:solidFill>
              </a:rPr>
              <a:t> </a:t>
            </a:r>
          </a:p>
          <a:p>
            <a:pPr algn="l">
              <a:buFont typeface="+mj-lt"/>
              <a:buAutoNum type="arabicPeriod"/>
            </a:pPr>
            <a:r>
              <a:rPr lang="en-US" dirty="0"/>
              <a:t>Explore socket programming's role in video communication.</a:t>
            </a:r>
          </a:p>
          <a:p>
            <a:pPr algn="l">
              <a:buFont typeface="+mj-lt"/>
              <a:buAutoNum type="arabicPeriod"/>
            </a:pPr>
            <a:r>
              <a:rPr lang="en-US" dirty="0"/>
              <a:t>Present the concept and advantages of UDP-based video calling.</a:t>
            </a:r>
          </a:p>
          <a:p>
            <a:pPr algn="l">
              <a:buFont typeface="+mj-lt"/>
              <a:buAutoNum type="arabicPeriod"/>
            </a:pPr>
            <a:r>
              <a:rPr lang="en-US" dirty="0"/>
              <a:t>Explain the system architecture and implementation.</a:t>
            </a:r>
          </a:p>
          <a:p>
            <a:pPr algn="l">
              <a:buFont typeface="+mj-lt"/>
              <a:buAutoNum type="arabicPeriod"/>
            </a:pPr>
            <a:r>
              <a:rPr lang="en-US" dirty="0"/>
              <a:t>Address performance, scalability, and security aspects.</a:t>
            </a:r>
          </a:p>
          <a:p>
            <a:pPr algn="l">
              <a:buFont typeface="+mj-lt"/>
              <a:buAutoNum type="arabicPeriod"/>
            </a:pPr>
            <a:r>
              <a:rPr lang="en-US" dirty="0"/>
              <a:t>Showcase real-world applications and case studies.</a:t>
            </a:r>
            <a:endParaRPr lang="en-US" dirty="0">
              <a:solidFill>
                <a:schemeClr val="tx1"/>
              </a:solidFill>
            </a:endParaRPr>
          </a:p>
          <a:p>
            <a:r>
              <a:rPr lang="en-US" u="sng" dirty="0">
                <a:solidFill>
                  <a:schemeClr val="tx1"/>
                </a:solidFill>
              </a:rPr>
              <a:t>Importance</a:t>
            </a:r>
          </a:p>
          <a:p>
            <a:pPr algn="l">
              <a:buFont typeface="+mj-lt"/>
              <a:buAutoNum type="arabicPeriod"/>
            </a:pPr>
            <a:r>
              <a:rPr lang="en-US" dirty="0"/>
              <a:t>Enables real-time, low-latency communication.</a:t>
            </a:r>
          </a:p>
          <a:p>
            <a:pPr algn="l">
              <a:buFont typeface="+mj-lt"/>
              <a:buAutoNum type="arabicPeriod"/>
            </a:pPr>
            <a:r>
              <a:rPr lang="en-US" dirty="0"/>
              <a:t>Provides scalability and cost-efficiency.</a:t>
            </a:r>
          </a:p>
          <a:p>
            <a:pPr algn="l">
              <a:buFont typeface="+mj-lt"/>
              <a:buAutoNum type="arabicPeriod"/>
            </a:pPr>
            <a:r>
              <a:rPr lang="en-US" dirty="0"/>
              <a:t>Offers customization and security enhancements.</a:t>
            </a:r>
          </a:p>
          <a:p>
            <a:pPr algn="l">
              <a:buFont typeface="+mj-lt"/>
              <a:buAutoNum type="arabicPeriod"/>
            </a:pPr>
            <a:r>
              <a:rPr lang="en-US" dirty="0"/>
              <a:t>Equips organizations for future communication needs and competitive advantage.</a:t>
            </a:r>
          </a:p>
          <a:p>
            <a:endParaRPr lang="en-US" dirty="0">
              <a:solidFill>
                <a:schemeClr val="tx1"/>
              </a:solidFill>
            </a:endParaRPr>
          </a:p>
          <a:p>
            <a:pPr lvl="1"/>
            <a:endParaRPr lang="en-IN" dirty="0">
              <a:solidFill>
                <a:schemeClr val="tx1"/>
              </a:solidFill>
              <a:latin typeface="Söhne"/>
            </a:endParaRPr>
          </a:p>
        </p:txBody>
      </p:sp>
    </p:spTree>
    <p:extLst>
      <p:ext uri="{BB962C8B-B14F-4D97-AF65-F5344CB8AC3E}">
        <p14:creationId xmlns:p14="http://schemas.microsoft.com/office/powerpoint/2010/main" val="168919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18A5-779E-9D4B-2712-856FAB53778F}"/>
              </a:ext>
            </a:extLst>
          </p:cNvPr>
          <p:cNvSpPr>
            <a:spLocks noGrp="1"/>
          </p:cNvSpPr>
          <p:nvPr>
            <p:ph type="title"/>
          </p:nvPr>
        </p:nvSpPr>
        <p:spPr/>
        <p:txBody>
          <a:bodyPr/>
          <a:lstStyle/>
          <a:p>
            <a:r>
              <a:rPr lang="en-US" dirty="0"/>
              <a:t>UDP-Based Video Calling</a:t>
            </a:r>
          </a:p>
        </p:txBody>
      </p:sp>
      <p:sp>
        <p:nvSpPr>
          <p:cNvPr id="3" name="Content Placeholder 2">
            <a:extLst>
              <a:ext uri="{FF2B5EF4-FFF2-40B4-BE49-F238E27FC236}">
                <a16:creationId xmlns:a16="http://schemas.microsoft.com/office/drawing/2014/main" id="{D29FAF53-683A-2A4D-6981-A3DC39D1C34F}"/>
              </a:ext>
            </a:extLst>
          </p:cNvPr>
          <p:cNvSpPr>
            <a:spLocks noGrp="1"/>
          </p:cNvSpPr>
          <p:nvPr>
            <p:ph idx="1"/>
          </p:nvPr>
        </p:nvSpPr>
        <p:spPr/>
        <p:txBody>
          <a:bodyPr/>
          <a:lstStyle/>
          <a:p>
            <a:pPr algn="l"/>
            <a:r>
              <a:rPr lang="en-US" dirty="0"/>
              <a:t>Concept and Advantages of UDP-Based Video Calling:</a:t>
            </a:r>
          </a:p>
          <a:p>
            <a:pPr algn="l">
              <a:buFont typeface="Arial" panose="020B0604020202020204" pitchFamily="34" charset="0"/>
              <a:buChar char="•"/>
            </a:pPr>
            <a:r>
              <a:rPr lang="en-US" dirty="0"/>
              <a:t>UDP (User Datagram Protocol): Low latency, real-time communication, efficient data transmission.</a:t>
            </a:r>
          </a:p>
          <a:p>
            <a:pPr algn="l">
              <a:buFont typeface="Arial" panose="020B0604020202020204" pitchFamily="34" charset="0"/>
              <a:buChar char="•"/>
            </a:pPr>
            <a:r>
              <a:rPr lang="en-US" dirty="0"/>
              <a:t>System Architecture: Data segmented into packets, codec usage for compression.</a:t>
            </a:r>
          </a:p>
          <a:p>
            <a:pPr algn="l">
              <a:buFont typeface="Arial" panose="020B0604020202020204" pitchFamily="34" charset="0"/>
              <a:buChar char="•"/>
            </a:pPr>
            <a:r>
              <a:rPr lang="en-US" dirty="0"/>
              <a:t>Performance: Minimal delay, no connection setup overhead.</a:t>
            </a:r>
          </a:p>
          <a:p>
            <a:pPr algn="l">
              <a:buFont typeface="Arial" panose="020B0604020202020204" pitchFamily="34" charset="0"/>
              <a:buChar char="•"/>
            </a:pPr>
            <a:r>
              <a:rPr lang="en-US" dirty="0"/>
              <a:t>Scalability: Handles a large number of connections.</a:t>
            </a:r>
          </a:p>
          <a:p>
            <a:pPr algn="l">
              <a:buFont typeface="Arial" panose="020B0604020202020204" pitchFamily="34" charset="0"/>
              <a:buChar char="•"/>
            </a:pPr>
            <a:r>
              <a:rPr lang="en-US" dirty="0"/>
              <a:t>Security: End-to-end encryption and secure authentication for privacy</a:t>
            </a:r>
          </a:p>
        </p:txBody>
      </p:sp>
    </p:spTree>
    <p:extLst>
      <p:ext uri="{BB962C8B-B14F-4D97-AF65-F5344CB8AC3E}">
        <p14:creationId xmlns:p14="http://schemas.microsoft.com/office/powerpoint/2010/main" val="1736968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9142-237D-CB69-0021-2C7F885CE2BD}"/>
              </a:ext>
            </a:extLst>
          </p:cNvPr>
          <p:cNvSpPr>
            <a:spLocks noGrp="1"/>
          </p:cNvSpPr>
          <p:nvPr>
            <p:ph type="title"/>
          </p:nvPr>
        </p:nvSpPr>
        <p:spPr/>
        <p:txBody>
          <a:bodyPr/>
          <a:lstStyle/>
          <a:p>
            <a:r>
              <a:rPr lang="en-US" b="1" i="0" dirty="0">
                <a:effectLst/>
                <a:latin typeface="Söhne"/>
              </a:rPr>
              <a:t>Advantages of UDP-Based Video Calling:</a:t>
            </a:r>
            <a:endParaRPr lang="en-US" dirty="0"/>
          </a:p>
        </p:txBody>
      </p:sp>
      <p:sp>
        <p:nvSpPr>
          <p:cNvPr id="3" name="Content Placeholder 2">
            <a:extLst>
              <a:ext uri="{FF2B5EF4-FFF2-40B4-BE49-F238E27FC236}">
                <a16:creationId xmlns:a16="http://schemas.microsoft.com/office/drawing/2014/main" id="{A043E28D-FEBC-F9D3-8E53-040744C6AD82}"/>
              </a:ext>
            </a:extLst>
          </p:cNvPr>
          <p:cNvSpPr>
            <a:spLocks noGrp="1"/>
          </p:cNvSpPr>
          <p:nvPr>
            <p:ph idx="1"/>
          </p:nvPr>
        </p:nvSpPr>
        <p:spPr>
          <a:xfrm>
            <a:off x="677333" y="2160589"/>
            <a:ext cx="8214739" cy="2849950"/>
          </a:xfrm>
        </p:spPr>
        <p:txBody>
          <a:bodyPr>
            <a:normAutofit/>
          </a:bodyPr>
          <a:lstStyle/>
          <a:p>
            <a:pPr algn="l"/>
            <a:r>
              <a:rPr lang="en-US" sz="2400" dirty="0"/>
              <a:t>Real-world Applications and Case Studies:</a:t>
            </a:r>
          </a:p>
          <a:p>
            <a:pPr algn="l">
              <a:buFont typeface="Arial" panose="020B0604020202020204" pitchFamily="34" charset="0"/>
              <a:buChar char="•"/>
            </a:pPr>
            <a:r>
              <a:rPr lang="en-US" sz="2400" dirty="0"/>
              <a:t>Zoom, Skype for video conferencing.</a:t>
            </a:r>
          </a:p>
          <a:p>
            <a:pPr algn="l">
              <a:buFont typeface="Arial" panose="020B0604020202020204" pitchFamily="34" charset="0"/>
              <a:buChar char="•"/>
            </a:pPr>
            <a:r>
              <a:rPr lang="en-US" sz="2400" dirty="0"/>
              <a:t>Online gaming for multiplayer interactions.</a:t>
            </a:r>
          </a:p>
          <a:p>
            <a:pPr algn="l">
              <a:buFont typeface="Arial" panose="020B0604020202020204" pitchFamily="34" charset="0"/>
              <a:buChar char="•"/>
            </a:pPr>
            <a:r>
              <a:rPr lang="en-US" sz="2400" dirty="0"/>
              <a:t>Telemedicine for remote consultations.</a:t>
            </a:r>
          </a:p>
          <a:p>
            <a:pPr algn="l">
              <a:buFont typeface="Arial" panose="020B0604020202020204" pitchFamily="34" charset="0"/>
              <a:buChar char="•"/>
            </a:pPr>
            <a:r>
              <a:rPr lang="en-US" sz="2400" dirty="0"/>
              <a:t>Case studies showcase effectiveness in various industries.</a:t>
            </a:r>
          </a:p>
        </p:txBody>
      </p:sp>
    </p:spTree>
    <p:extLst>
      <p:ext uri="{BB962C8B-B14F-4D97-AF65-F5344CB8AC3E}">
        <p14:creationId xmlns:p14="http://schemas.microsoft.com/office/powerpoint/2010/main" val="241233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0" name="Straight Connector 3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Isosceles Triangle 4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Isosceles Triangle 4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9" name="Isosceles Triangle 4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51" name="Rectangle 5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4" name="Straight Connector 5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7" name="Isosceles Triangle 5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 name="Isosceles Triangle 6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2" name="Isosceles Triangle 6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64" name="Rectangle 6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 network">
            <a:extLst>
              <a:ext uri="{FF2B5EF4-FFF2-40B4-BE49-F238E27FC236}">
                <a16:creationId xmlns:a16="http://schemas.microsoft.com/office/drawing/2014/main" id="{47DA4406-FE5B-68A7-5EAD-2210F70744AF}"/>
              </a:ext>
            </a:extLst>
          </p:cNvPr>
          <p:cNvPicPr>
            <a:picLocks noGrp="1" noChangeAspect="1"/>
          </p:cNvPicPr>
          <p:nvPr>
            <p:ph idx="1"/>
          </p:nvPr>
        </p:nvPicPr>
        <p:blipFill>
          <a:blip r:embed="rId2"/>
          <a:stretch>
            <a:fillRect/>
          </a:stretch>
        </p:blipFill>
        <p:spPr>
          <a:xfrm>
            <a:off x="1492899" y="1131994"/>
            <a:ext cx="9321282" cy="4727630"/>
          </a:xfrm>
          <a:prstGeom prst="rect">
            <a:avLst/>
          </a:prstGeom>
        </p:spPr>
      </p:pic>
    </p:spTree>
    <p:extLst>
      <p:ext uri="{BB962C8B-B14F-4D97-AF65-F5344CB8AC3E}">
        <p14:creationId xmlns:p14="http://schemas.microsoft.com/office/powerpoint/2010/main" val="2064376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31A07-CA32-A374-B296-82A75D73E03F}"/>
              </a:ext>
            </a:extLst>
          </p:cNvPr>
          <p:cNvSpPr>
            <a:spLocks noGrp="1"/>
          </p:cNvSpPr>
          <p:nvPr>
            <p:ph type="title"/>
          </p:nvPr>
        </p:nvSpPr>
        <p:spPr/>
        <p:txBody>
          <a:bodyPr/>
          <a:lstStyle/>
          <a:p>
            <a:r>
              <a:rPr lang="en-US" dirty="0"/>
              <a:t>Code Walkthrough: Client</a:t>
            </a:r>
          </a:p>
        </p:txBody>
      </p:sp>
      <p:sp>
        <p:nvSpPr>
          <p:cNvPr id="3" name="Content Placeholder 2">
            <a:extLst>
              <a:ext uri="{FF2B5EF4-FFF2-40B4-BE49-F238E27FC236}">
                <a16:creationId xmlns:a16="http://schemas.microsoft.com/office/drawing/2014/main" id="{B8D96135-B822-FB98-4651-A3FB99B9FBEE}"/>
              </a:ext>
            </a:extLst>
          </p:cNvPr>
          <p:cNvSpPr>
            <a:spLocks noGrp="1"/>
          </p:cNvSpPr>
          <p:nvPr>
            <p:ph idx="1"/>
          </p:nvPr>
        </p:nvSpPr>
        <p:spPr>
          <a:xfrm>
            <a:off x="677334" y="1930401"/>
            <a:ext cx="3935763" cy="4624512"/>
          </a:xfrm>
        </p:spPr>
        <p:txBody>
          <a:bodyPr>
            <a:noAutofit/>
          </a:bodyPr>
          <a:lstStyle/>
          <a:p>
            <a:r>
              <a:rPr lang="en-IN" sz="1000" dirty="0"/>
              <a:t>def </a:t>
            </a:r>
            <a:r>
              <a:rPr lang="en-IN" sz="1000" dirty="0" err="1"/>
              <a:t>sendImage</a:t>
            </a:r>
            <a:r>
              <a:rPr lang="en-IN" sz="1000" dirty="0"/>
              <a:t>():</a:t>
            </a:r>
          </a:p>
          <a:p>
            <a:r>
              <a:rPr lang="en-IN" sz="1000" dirty="0"/>
              <a:t>    </a:t>
            </a:r>
            <a:r>
              <a:rPr lang="en-IN" sz="1000" dirty="0" err="1"/>
              <a:t>os.system</a:t>
            </a:r>
            <a:r>
              <a:rPr lang="en-IN" sz="1000" dirty="0"/>
              <a:t>('python server.py')</a:t>
            </a:r>
          </a:p>
          <a:p>
            <a:br>
              <a:rPr lang="en-IN" sz="1000" dirty="0"/>
            </a:br>
            <a:br>
              <a:rPr lang="en-IN" sz="1000" dirty="0"/>
            </a:br>
            <a:r>
              <a:rPr lang="en-IN" sz="1000" dirty="0"/>
              <a:t>t1 = </a:t>
            </a:r>
            <a:r>
              <a:rPr lang="en-IN" sz="1000" dirty="0" err="1"/>
              <a:t>threading.Thread</a:t>
            </a:r>
            <a:r>
              <a:rPr lang="en-IN" sz="1000" dirty="0"/>
              <a:t>(target=</a:t>
            </a:r>
            <a:r>
              <a:rPr lang="en-IN" sz="1000" dirty="0" err="1"/>
              <a:t>sendImage</a:t>
            </a:r>
            <a:r>
              <a:rPr lang="en-IN" sz="1000" dirty="0"/>
              <a:t>)</a:t>
            </a:r>
          </a:p>
          <a:p>
            <a:r>
              <a:rPr lang="en-IN" sz="1000" dirty="0"/>
              <a:t>t1.start()</a:t>
            </a:r>
          </a:p>
          <a:p>
            <a:br>
              <a:rPr lang="en-IN" sz="1000" dirty="0"/>
            </a:br>
            <a:r>
              <a:rPr lang="en-IN" sz="1000" dirty="0" err="1"/>
              <a:t>client_socket</a:t>
            </a:r>
            <a:r>
              <a:rPr lang="en-IN" sz="1000" dirty="0"/>
              <a:t> = </a:t>
            </a:r>
            <a:r>
              <a:rPr lang="en-IN" sz="1000" dirty="0" err="1"/>
              <a:t>socket.socket</a:t>
            </a:r>
            <a:r>
              <a:rPr lang="en-IN" sz="1000" dirty="0"/>
              <a:t>(</a:t>
            </a:r>
            <a:r>
              <a:rPr lang="en-IN" sz="1000" dirty="0" err="1"/>
              <a:t>socket.AF_INET</a:t>
            </a:r>
            <a:r>
              <a:rPr lang="en-IN" sz="1000" dirty="0"/>
              <a:t>, </a:t>
            </a:r>
            <a:r>
              <a:rPr lang="en-IN" sz="1000" dirty="0" err="1"/>
              <a:t>socket.SOCK_STREAM</a:t>
            </a:r>
            <a:r>
              <a:rPr lang="en-IN" sz="1000" dirty="0"/>
              <a:t>)</a:t>
            </a:r>
          </a:p>
          <a:p>
            <a:r>
              <a:rPr lang="en-IN" sz="1000" dirty="0" err="1"/>
              <a:t>host_ip</a:t>
            </a:r>
            <a:r>
              <a:rPr lang="en-IN" sz="1000" dirty="0"/>
              <a:t> = '192.168.29.32'</a:t>
            </a:r>
          </a:p>
          <a:p>
            <a:r>
              <a:rPr lang="en-IN" sz="1000" dirty="0"/>
              <a:t>port = 9966</a:t>
            </a:r>
          </a:p>
          <a:p>
            <a:r>
              <a:rPr lang="en-IN" sz="1000" dirty="0" err="1"/>
              <a:t>client_socket.connect</a:t>
            </a:r>
            <a:r>
              <a:rPr lang="en-IN" sz="1000" dirty="0"/>
              <a:t>((</a:t>
            </a:r>
            <a:r>
              <a:rPr lang="en-IN" sz="1000" dirty="0" err="1"/>
              <a:t>host_ip</a:t>
            </a:r>
            <a:r>
              <a:rPr lang="en-IN" sz="1000" dirty="0"/>
              <a:t>, port))</a:t>
            </a:r>
          </a:p>
          <a:p>
            <a:r>
              <a:rPr lang="en-IN" sz="1000" dirty="0"/>
              <a:t>data = b""</a:t>
            </a:r>
          </a:p>
          <a:p>
            <a:r>
              <a:rPr lang="en-IN" sz="1000" dirty="0" err="1"/>
              <a:t>payload_size</a:t>
            </a:r>
            <a:r>
              <a:rPr lang="en-IN" sz="1000" dirty="0"/>
              <a:t> = </a:t>
            </a:r>
            <a:r>
              <a:rPr lang="en-IN" sz="1000" dirty="0" err="1"/>
              <a:t>struct.calcsize</a:t>
            </a:r>
            <a:r>
              <a:rPr lang="en-IN" sz="1000" dirty="0"/>
              <a:t>("Q")</a:t>
            </a:r>
          </a:p>
          <a:p>
            <a:r>
              <a:rPr lang="en-IN" sz="1000" dirty="0"/>
              <a:t>while True:</a:t>
            </a:r>
          </a:p>
          <a:p>
            <a:r>
              <a:rPr lang="en-IN" sz="1000" dirty="0"/>
              <a:t>    while </a:t>
            </a:r>
            <a:r>
              <a:rPr lang="en-IN" sz="1000" dirty="0" err="1"/>
              <a:t>len</a:t>
            </a:r>
            <a:r>
              <a:rPr lang="en-IN" sz="1000" dirty="0"/>
              <a:t>(data) &lt; </a:t>
            </a:r>
            <a:r>
              <a:rPr lang="en-IN" sz="1000" dirty="0" err="1"/>
              <a:t>payload_size</a:t>
            </a:r>
            <a:r>
              <a:rPr lang="en-IN" sz="1000" dirty="0"/>
              <a:t>:</a:t>
            </a:r>
          </a:p>
          <a:p>
            <a:r>
              <a:rPr lang="en-IN" sz="1000" dirty="0"/>
              <a:t>        packet = </a:t>
            </a:r>
            <a:r>
              <a:rPr lang="en-IN" sz="1000" dirty="0" err="1"/>
              <a:t>client_socket.recv</a:t>
            </a:r>
            <a:r>
              <a:rPr lang="en-IN" sz="1000" dirty="0"/>
              <a:t>(8 * 1024)</a:t>
            </a:r>
          </a:p>
          <a:p>
            <a:r>
              <a:rPr lang="en-IN" sz="1000" dirty="0"/>
              <a:t>        if not packet: break</a:t>
            </a:r>
          </a:p>
        </p:txBody>
      </p:sp>
      <p:sp>
        <p:nvSpPr>
          <p:cNvPr id="5" name="Content Placeholder 2">
            <a:extLst>
              <a:ext uri="{FF2B5EF4-FFF2-40B4-BE49-F238E27FC236}">
                <a16:creationId xmlns:a16="http://schemas.microsoft.com/office/drawing/2014/main" id="{F6CE352D-5D03-7057-7CD4-A34D4EFACA86}"/>
              </a:ext>
            </a:extLst>
          </p:cNvPr>
          <p:cNvSpPr txBox="1">
            <a:spLocks/>
          </p:cNvSpPr>
          <p:nvPr/>
        </p:nvSpPr>
        <p:spPr>
          <a:xfrm>
            <a:off x="4836655" y="2056135"/>
            <a:ext cx="3935763" cy="43943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800" b="0" i="0" u="none" strike="noStrike" dirty="0">
                <a:solidFill>
                  <a:srgbClr val="2E95D3"/>
                </a:solidFill>
                <a:effectLst/>
                <a:latin typeface="Söhne Mono"/>
              </a:rPr>
              <a:t>\</a:t>
            </a:r>
            <a:endParaRPr lang="en-US" sz="800" dirty="0"/>
          </a:p>
        </p:txBody>
      </p:sp>
      <p:sp>
        <p:nvSpPr>
          <p:cNvPr id="6" name="Content Placeholder 2">
            <a:extLst>
              <a:ext uri="{FF2B5EF4-FFF2-40B4-BE49-F238E27FC236}">
                <a16:creationId xmlns:a16="http://schemas.microsoft.com/office/drawing/2014/main" id="{0896D0AB-29AF-5D9B-A1B0-E7A61AB3F7D9}"/>
              </a:ext>
            </a:extLst>
          </p:cNvPr>
          <p:cNvSpPr txBox="1">
            <a:spLocks/>
          </p:cNvSpPr>
          <p:nvPr/>
        </p:nvSpPr>
        <p:spPr>
          <a:xfrm>
            <a:off x="4975668" y="2056134"/>
            <a:ext cx="3935763" cy="43943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800" dirty="0"/>
          </a:p>
          <a:p>
            <a:r>
              <a:rPr lang="en-IN" sz="1050" dirty="0"/>
              <a:t>data += packet</a:t>
            </a:r>
          </a:p>
          <a:p>
            <a:r>
              <a:rPr lang="en-IN" sz="1050" dirty="0"/>
              <a:t>    </a:t>
            </a:r>
            <a:r>
              <a:rPr lang="en-IN" sz="1050" dirty="0" err="1"/>
              <a:t>packed_msg_size</a:t>
            </a:r>
            <a:r>
              <a:rPr lang="en-IN" sz="1050" dirty="0"/>
              <a:t> = data[:</a:t>
            </a:r>
            <a:r>
              <a:rPr lang="en-IN" sz="1050" dirty="0" err="1"/>
              <a:t>payload_size</a:t>
            </a:r>
            <a:r>
              <a:rPr lang="en-IN" sz="1050" dirty="0"/>
              <a:t>]</a:t>
            </a:r>
          </a:p>
          <a:p>
            <a:r>
              <a:rPr lang="en-IN" sz="1050" dirty="0"/>
              <a:t>    data = data[</a:t>
            </a:r>
            <a:r>
              <a:rPr lang="en-IN" sz="1050" dirty="0" err="1"/>
              <a:t>payload_size</a:t>
            </a:r>
            <a:r>
              <a:rPr lang="en-IN" sz="1050" dirty="0"/>
              <a:t>:]</a:t>
            </a:r>
          </a:p>
          <a:p>
            <a:r>
              <a:rPr lang="en-IN" sz="1050" dirty="0"/>
              <a:t>    </a:t>
            </a:r>
            <a:r>
              <a:rPr lang="en-IN" sz="1050" dirty="0" err="1"/>
              <a:t>msg_size</a:t>
            </a:r>
            <a:r>
              <a:rPr lang="en-IN" sz="1050" dirty="0"/>
              <a:t> = </a:t>
            </a:r>
            <a:r>
              <a:rPr lang="en-IN" sz="1050" dirty="0" err="1"/>
              <a:t>struct.unpack</a:t>
            </a:r>
            <a:r>
              <a:rPr lang="en-IN" sz="1050" dirty="0"/>
              <a:t>("Q", </a:t>
            </a:r>
            <a:r>
              <a:rPr lang="en-IN" sz="1050" dirty="0" err="1"/>
              <a:t>packed_msg_size</a:t>
            </a:r>
            <a:r>
              <a:rPr lang="en-IN" sz="1050" dirty="0"/>
              <a:t>)[0]</a:t>
            </a:r>
          </a:p>
          <a:p>
            <a:br>
              <a:rPr lang="en-IN" sz="1050" dirty="0"/>
            </a:br>
            <a:r>
              <a:rPr lang="en-IN" sz="1050" dirty="0"/>
              <a:t>    while </a:t>
            </a:r>
            <a:r>
              <a:rPr lang="en-IN" sz="1050" dirty="0" err="1"/>
              <a:t>len</a:t>
            </a:r>
            <a:r>
              <a:rPr lang="en-IN" sz="1050" dirty="0"/>
              <a:t>(data) &lt; </a:t>
            </a:r>
            <a:r>
              <a:rPr lang="en-IN" sz="1050" dirty="0" err="1"/>
              <a:t>msg_size</a:t>
            </a:r>
            <a:r>
              <a:rPr lang="en-IN" sz="1050" dirty="0"/>
              <a:t>:</a:t>
            </a:r>
          </a:p>
          <a:p>
            <a:r>
              <a:rPr lang="en-IN" sz="1050" dirty="0"/>
              <a:t>        data += </a:t>
            </a:r>
            <a:r>
              <a:rPr lang="en-IN" sz="1050" dirty="0" err="1"/>
              <a:t>client_socket.recv</a:t>
            </a:r>
            <a:r>
              <a:rPr lang="en-IN" sz="1050" dirty="0"/>
              <a:t>(8 * 1024)</a:t>
            </a:r>
          </a:p>
          <a:p>
            <a:r>
              <a:rPr lang="en-IN" sz="1050" dirty="0"/>
              <a:t>    </a:t>
            </a:r>
            <a:r>
              <a:rPr lang="en-IN" sz="1050" dirty="0" err="1"/>
              <a:t>frame_data</a:t>
            </a:r>
            <a:r>
              <a:rPr lang="en-IN" sz="1050" dirty="0"/>
              <a:t> = data[:</a:t>
            </a:r>
            <a:r>
              <a:rPr lang="en-IN" sz="1050" dirty="0" err="1"/>
              <a:t>msg_size</a:t>
            </a:r>
            <a:r>
              <a:rPr lang="en-IN" sz="1050" dirty="0"/>
              <a:t>]</a:t>
            </a:r>
          </a:p>
          <a:p>
            <a:r>
              <a:rPr lang="en-IN" sz="1050" dirty="0"/>
              <a:t>    data = data[</a:t>
            </a:r>
            <a:r>
              <a:rPr lang="en-IN" sz="1050" dirty="0" err="1"/>
              <a:t>msg_size</a:t>
            </a:r>
            <a:r>
              <a:rPr lang="en-IN" sz="1050" dirty="0"/>
              <a:t>:]</a:t>
            </a:r>
          </a:p>
          <a:p>
            <a:r>
              <a:rPr lang="en-IN" sz="1050" dirty="0"/>
              <a:t>    frame = </a:t>
            </a:r>
            <a:r>
              <a:rPr lang="en-IN" sz="1050" dirty="0" err="1"/>
              <a:t>pickle.loads</a:t>
            </a:r>
            <a:r>
              <a:rPr lang="en-IN" sz="1050" dirty="0"/>
              <a:t>(</a:t>
            </a:r>
            <a:r>
              <a:rPr lang="en-IN" sz="1050" dirty="0" err="1"/>
              <a:t>frame_data</a:t>
            </a:r>
            <a:r>
              <a:rPr lang="en-IN" sz="1050" dirty="0"/>
              <a:t>)</a:t>
            </a:r>
          </a:p>
          <a:p>
            <a:r>
              <a:rPr lang="en-IN" sz="1050" dirty="0"/>
              <a:t>    cv2.imshow("Live Streaming Video Chat", frame)</a:t>
            </a:r>
          </a:p>
          <a:p>
            <a:r>
              <a:rPr lang="en-IN" sz="1050" dirty="0"/>
              <a:t>    key = cv2.waitKey(1) &amp; 0xFF</a:t>
            </a:r>
          </a:p>
          <a:p>
            <a:r>
              <a:rPr lang="en-IN" sz="1050" dirty="0"/>
              <a:t>    if key == </a:t>
            </a:r>
            <a:r>
              <a:rPr lang="en-IN" sz="1050" dirty="0" err="1"/>
              <a:t>ord</a:t>
            </a:r>
            <a:r>
              <a:rPr lang="en-IN" sz="1050" dirty="0"/>
              <a:t>('q'):</a:t>
            </a:r>
          </a:p>
          <a:p>
            <a:r>
              <a:rPr lang="en-IN" sz="1050" dirty="0"/>
              <a:t>        break</a:t>
            </a:r>
          </a:p>
          <a:p>
            <a:r>
              <a:rPr lang="en-IN" sz="1050" dirty="0" err="1"/>
              <a:t>client_socket.close</a:t>
            </a:r>
            <a:r>
              <a:rPr lang="en-IN" sz="1050" dirty="0"/>
              <a:t>()</a:t>
            </a:r>
          </a:p>
          <a:p>
            <a:endParaRPr lang="en-US" sz="800" dirty="0"/>
          </a:p>
        </p:txBody>
      </p:sp>
    </p:spTree>
    <p:extLst>
      <p:ext uri="{BB962C8B-B14F-4D97-AF65-F5344CB8AC3E}">
        <p14:creationId xmlns:p14="http://schemas.microsoft.com/office/powerpoint/2010/main" val="171677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5AF7-3E6D-B232-0202-C775B7F8FA00}"/>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EC7A4483-EBDF-6FBD-9BA0-B2C689944866}"/>
              </a:ext>
            </a:extLst>
          </p:cNvPr>
          <p:cNvSpPr>
            <a:spLocks noGrp="1"/>
          </p:cNvSpPr>
          <p:nvPr>
            <p:ph idx="1"/>
          </p:nvPr>
        </p:nvSpPr>
        <p:spPr/>
        <p:txBody>
          <a:bodyPr/>
          <a:lstStyle/>
          <a:p>
            <a:pPr algn="l">
              <a:buFont typeface="Arial" panose="020B0604020202020204" pitchFamily="34" charset="0"/>
              <a:buChar char="•"/>
            </a:pPr>
            <a:r>
              <a:rPr lang="en-US" dirty="0"/>
              <a:t>This code snippet represents a Python-based real-time video chat application using sockets and OpenCV.</a:t>
            </a:r>
          </a:p>
          <a:p>
            <a:pPr algn="l">
              <a:buFont typeface="Arial" panose="020B0604020202020204" pitchFamily="34" charset="0"/>
              <a:buChar char="•"/>
            </a:pPr>
            <a:r>
              <a:rPr lang="en-US" dirty="0"/>
              <a:t>It starts by creating a thread ‘t1’’ that runs the ‘send Image’ function.</a:t>
            </a:r>
          </a:p>
          <a:p>
            <a:pPr algn="l">
              <a:buFont typeface="Arial" panose="020B0604020202020204" pitchFamily="34" charset="0"/>
              <a:buChar char="•"/>
            </a:pPr>
            <a:r>
              <a:rPr lang="en-US" dirty="0"/>
              <a:t>The code enters a loop to continuously receive and display video frames.</a:t>
            </a:r>
          </a:p>
          <a:p>
            <a:pPr algn="l">
              <a:buFont typeface="Arial" panose="020B0604020202020204" pitchFamily="34" charset="0"/>
              <a:buChar char="•"/>
            </a:pPr>
            <a:r>
              <a:rPr lang="en-US" dirty="0"/>
              <a:t>The code receives data packets in chunks and reconstructs them to form video frames</a:t>
            </a:r>
            <a:r>
              <a:rPr lang="en-US" dirty="0">
                <a:solidFill>
                  <a:srgbClr val="D1D5DB"/>
                </a:solidFill>
                <a:latin typeface="Söhne"/>
              </a:rPr>
              <a:t>.</a:t>
            </a:r>
          </a:p>
          <a:p>
            <a:pPr algn="l">
              <a:buFont typeface="Arial" panose="020B0604020202020204" pitchFamily="34" charset="0"/>
              <a:buChar char="•"/>
            </a:pPr>
            <a:r>
              <a:rPr lang="en-US" dirty="0"/>
              <a:t>It uses OpenCV (“cv2”) to display the receive video frames in a window labelled “Live Streaming Video Chat”.</a:t>
            </a:r>
          </a:p>
          <a:p>
            <a:pPr algn="l">
              <a:buFont typeface="Arial" panose="020B0604020202020204" pitchFamily="34" charset="0"/>
              <a:buChar char="•"/>
            </a:pPr>
            <a:r>
              <a:rPr lang="en-US" dirty="0"/>
              <a:t>The video window will stay open until the user presses the 'q' key. Upon pressing 'q,' the application closes and releases resources.</a:t>
            </a:r>
          </a:p>
        </p:txBody>
      </p:sp>
    </p:spTree>
    <p:extLst>
      <p:ext uri="{BB962C8B-B14F-4D97-AF65-F5344CB8AC3E}">
        <p14:creationId xmlns:p14="http://schemas.microsoft.com/office/powerpoint/2010/main" val="2070863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F7EB-6867-9F4D-5760-A1588E3015C6}"/>
              </a:ext>
            </a:extLst>
          </p:cNvPr>
          <p:cNvSpPr>
            <a:spLocks noGrp="1"/>
          </p:cNvSpPr>
          <p:nvPr>
            <p:ph type="title"/>
          </p:nvPr>
        </p:nvSpPr>
        <p:spPr/>
        <p:txBody>
          <a:bodyPr/>
          <a:lstStyle/>
          <a:p>
            <a:r>
              <a:rPr lang="en-US" dirty="0"/>
              <a:t>Code Walkthrough: Server</a:t>
            </a:r>
          </a:p>
        </p:txBody>
      </p:sp>
      <p:sp>
        <p:nvSpPr>
          <p:cNvPr id="3" name="Content Placeholder 2">
            <a:extLst>
              <a:ext uri="{FF2B5EF4-FFF2-40B4-BE49-F238E27FC236}">
                <a16:creationId xmlns:a16="http://schemas.microsoft.com/office/drawing/2014/main" id="{89CA2033-21C3-4507-84C6-A4AB5C96D66D}"/>
              </a:ext>
            </a:extLst>
          </p:cNvPr>
          <p:cNvSpPr>
            <a:spLocks noGrp="1"/>
          </p:cNvSpPr>
          <p:nvPr>
            <p:ph idx="1"/>
          </p:nvPr>
        </p:nvSpPr>
        <p:spPr>
          <a:xfrm>
            <a:off x="789302" y="1930400"/>
            <a:ext cx="3648086" cy="4697411"/>
          </a:xfrm>
        </p:spPr>
        <p:txBody>
          <a:bodyPr>
            <a:noAutofit/>
          </a:bodyPr>
          <a:lstStyle/>
          <a:p>
            <a:r>
              <a:rPr lang="en-IN" sz="1400" dirty="0" err="1"/>
              <a:t>server_socket</a:t>
            </a:r>
            <a:r>
              <a:rPr lang="en-IN" sz="1400" dirty="0"/>
              <a:t> = </a:t>
            </a:r>
            <a:r>
              <a:rPr lang="en-IN" sz="1400" dirty="0" err="1"/>
              <a:t>socket.socket</a:t>
            </a:r>
            <a:r>
              <a:rPr lang="en-IN" sz="1400" dirty="0"/>
              <a:t>(</a:t>
            </a:r>
            <a:r>
              <a:rPr lang="en-IN" sz="1400" dirty="0" err="1"/>
              <a:t>socket.AF_INET</a:t>
            </a:r>
            <a:r>
              <a:rPr lang="en-IN" sz="1400" dirty="0"/>
              <a:t>, </a:t>
            </a:r>
            <a:r>
              <a:rPr lang="en-IN" sz="1400" dirty="0" err="1"/>
              <a:t>socket.SOCK_STREAM</a:t>
            </a:r>
            <a:r>
              <a:rPr lang="en-IN" sz="1400" dirty="0"/>
              <a:t>)</a:t>
            </a:r>
          </a:p>
          <a:p>
            <a:br>
              <a:rPr lang="en-IN" sz="1400" dirty="0"/>
            </a:br>
            <a:r>
              <a:rPr lang="en-IN" sz="1400" dirty="0" err="1"/>
              <a:t>host_ip</a:t>
            </a:r>
            <a:r>
              <a:rPr lang="en-IN" sz="1400" dirty="0"/>
              <a:t> = '192.168.29.79'</a:t>
            </a:r>
          </a:p>
          <a:p>
            <a:r>
              <a:rPr lang="en-IN" sz="1400" dirty="0"/>
              <a:t>print('[+] Connecting to : ', </a:t>
            </a:r>
            <a:r>
              <a:rPr lang="en-IN" sz="1400" dirty="0" err="1"/>
              <a:t>host_ip</a:t>
            </a:r>
            <a:r>
              <a:rPr lang="en-IN" sz="1400" dirty="0"/>
              <a:t>)</a:t>
            </a:r>
          </a:p>
          <a:p>
            <a:r>
              <a:rPr lang="en-IN" sz="1400" dirty="0"/>
              <a:t>port = 9966</a:t>
            </a:r>
          </a:p>
          <a:p>
            <a:r>
              <a:rPr lang="en-IN" sz="1400" dirty="0" err="1"/>
              <a:t>socket_address</a:t>
            </a:r>
            <a:r>
              <a:rPr lang="en-IN" sz="1400" dirty="0"/>
              <a:t> = (</a:t>
            </a:r>
            <a:r>
              <a:rPr lang="en-IN" sz="1400" dirty="0" err="1"/>
              <a:t>host_ip</a:t>
            </a:r>
            <a:r>
              <a:rPr lang="en-IN" sz="1400" dirty="0"/>
              <a:t>, port)</a:t>
            </a:r>
          </a:p>
          <a:p>
            <a:br>
              <a:rPr lang="en-IN" sz="1400" dirty="0"/>
            </a:br>
            <a:r>
              <a:rPr lang="en-IN" sz="1400" dirty="0" err="1"/>
              <a:t>server_socket.bind</a:t>
            </a:r>
            <a:r>
              <a:rPr lang="en-IN" sz="1400" dirty="0"/>
              <a:t>(</a:t>
            </a:r>
            <a:r>
              <a:rPr lang="en-IN" sz="1400" dirty="0" err="1"/>
              <a:t>socket_address</a:t>
            </a:r>
            <a:r>
              <a:rPr lang="en-IN" sz="1400" dirty="0"/>
              <a:t>)</a:t>
            </a:r>
          </a:p>
          <a:p>
            <a:br>
              <a:rPr lang="en-IN" sz="1400" dirty="0"/>
            </a:br>
            <a:r>
              <a:rPr lang="en-IN" sz="1400" dirty="0" err="1"/>
              <a:t>server_socket.listen</a:t>
            </a:r>
            <a:r>
              <a:rPr lang="en-IN" sz="1400" dirty="0"/>
              <a:t>(5)</a:t>
            </a:r>
          </a:p>
          <a:p>
            <a:r>
              <a:rPr lang="en-IN" sz="1400" dirty="0"/>
              <a:t>print("[*] Listening as : ", </a:t>
            </a:r>
            <a:r>
              <a:rPr lang="en-IN" sz="1400" dirty="0" err="1"/>
              <a:t>socket_address</a:t>
            </a:r>
            <a:r>
              <a:rPr lang="en-IN" sz="1400" dirty="0"/>
              <a:t>)</a:t>
            </a:r>
            <a:br>
              <a:rPr lang="en-IN" sz="1400" dirty="0"/>
            </a:br>
            <a:endParaRPr lang="en-IN" sz="1400" dirty="0"/>
          </a:p>
          <a:p>
            <a:endParaRPr lang="en-US" sz="800" dirty="0"/>
          </a:p>
        </p:txBody>
      </p:sp>
      <p:sp>
        <p:nvSpPr>
          <p:cNvPr id="5" name="Content Placeholder 2">
            <a:extLst>
              <a:ext uri="{FF2B5EF4-FFF2-40B4-BE49-F238E27FC236}">
                <a16:creationId xmlns:a16="http://schemas.microsoft.com/office/drawing/2014/main" id="{F41208F5-EFB2-B424-305D-93E3AD8D689B}"/>
              </a:ext>
            </a:extLst>
          </p:cNvPr>
          <p:cNvSpPr txBox="1">
            <a:spLocks/>
          </p:cNvSpPr>
          <p:nvPr/>
        </p:nvSpPr>
        <p:spPr>
          <a:xfrm>
            <a:off x="4975668" y="1930400"/>
            <a:ext cx="3648086" cy="46974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100" dirty="0"/>
              <a:t>while True:</a:t>
            </a:r>
          </a:p>
          <a:p>
            <a:r>
              <a:rPr lang="en-IN" sz="1100" dirty="0"/>
              <a:t>    </a:t>
            </a:r>
            <a:r>
              <a:rPr lang="en-IN" sz="1100" dirty="0" err="1"/>
              <a:t>client_socket</a:t>
            </a:r>
            <a:r>
              <a:rPr lang="en-IN" sz="1100" dirty="0"/>
              <a:t>, </a:t>
            </a:r>
            <a:r>
              <a:rPr lang="en-IN" sz="1100" dirty="0" err="1"/>
              <a:t>addr</a:t>
            </a:r>
            <a:r>
              <a:rPr lang="en-IN" sz="1100" dirty="0"/>
              <a:t> = </a:t>
            </a:r>
            <a:r>
              <a:rPr lang="en-IN" sz="1100" dirty="0" err="1"/>
              <a:t>server_socket.accept</a:t>
            </a:r>
            <a:r>
              <a:rPr lang="en-IN" sz="1100" dirty="0"/>
              <a:t>()</a:t>
            </a:r>
          </a:p>
          <a:p>
            <a:r>
              <a:rPr lang="en-IN" sz="1100" dirty="0"/>
              <a:t>    print('[+] Connected:', </a:t>
            </a:r>
            <a:r>
              <a:rPr lang="en-IN" sz="1100" dirty="0" err="1"/>
              <a:t>addr</a:t>
            </a:r>
            <a:r>
              <a:rPr lang="en-IN" sz="1100" dirty="0"/>
              <a:t>)</a:t>
            </a:r>
          </a:p>
          <a:p>
            <a:r>
              <a:rPr lang="en-IN" sz="1100" dirty="0"/>
              <a:t>    if </a:t>
            </a:r>
            <a:r>
              <a:rPr lang="en-IN" sz="1100" dirty="0" err="1"/>
              <a:t>client_socket</a:t>
            </a:r>
            <a:r>
              <a:rPr lang="en-IN" sz="1100" dirty="0"/>
              <a:t>:</a:t>
            </a:r>
          </a:p>
          <a:p>
            <a:r>
              <a:rPr lang="en-IN" sz="1100" dirty="0"/>
              <a:t>        vid = cv2.VideoCapture(0)</a:t>
            </a:r>
          </a:p>
          <a:p>
            <a:r>
              <a:rPr lang="en-IN" sz="1100" dirty="0"/>
              <a:t>        </a:t>
            </a:r>
            <a:r>
              <a:rPr lang="en-IN" sz="1100" dirty="0" err="1"/>
              <a:t>vid.set</a:t>
            </a:r>
            <a:r>
              <a:rPr lang="en-IN" sz="1100" dirty="0"/>
              <a:t>(cv2.CAP_PROP_FRAME_WIDTH, 640)</a:t>
            </a:r>
          </a:p>
          <a:p>
            <a:r>
              <a:rPr lang="en-IN" sz="1100" dirty="0"/>
              <a:t>        </a:t>
            </a:r>
            <a:r>
              <a:rPr lang="en-IN" sz="1100" dirty="0" err="1"/>
              <a:t>vid.set</a:t>
            </a:r>
            <a:r>
              <a:rPr lang="en-IN" sz="1100" dirty="0"/>
              <a:t>(cv2.CAP_PROP_FRAME_HEIGHT, 500)</a:t>
            </a:r>
          </a:p>
          <a:p>
            <a:r>
              <a:rPr lang="en-IN" sz="1100" dirty="0"/>
              <a:t>        while (</a:t>
            </a:r>
            <a:r>
              <a:rPr lang="en-IN" sz="1100" dirty="0" err="1"/>
              <a:t>vid.isOpened</a:t>
            </a:r>
            <a:r>
              <a:rPr lang="en-IN" sz="1100" dirty="0"/>
              <a:t>()):</a:t>
            </a:r>
          </a:p>
          <a:p>
            <a:r>
              <a:rPr lang="en-IN" sz="1100" dirty="0"/>
              <a:t>            </a:t>
            </a:r>
            <a:r>
              <a:rPr lang="en-IN" sz="1100" dirty="0" err="1"/>
              <a:t>img</a:t>
            </a:r>
            <a:r>
              <a:rPr lang="en-IN" sz="1100" dirty="0"/>
              <a:t>, frame = </a:t>
            </a:r>
            <a:r>
              <a:rPr lang="en-IN" sz="1100" dirty="0" err="1"/>
              <a:t>vid.read</a:t>
            </a:r>
            <a:r>
              <a:rPr lang="en-IN" sz="1100" dirty="0"/>
              <a:t>()</a:t>
            </a:r>
          </a:p>
          <a:p>
            <a:r>
              <a:rPr lang="en-IN" sz="1100" dirty="0"/>
              <a:t>            a = </a:t>
            </a:r>
            <a:r>
              <a:rPr lang="en-IN" sz="1100" dirty="0" err="1"/>
              <a:t>pickle.dumps</a:t>
            </a:r>
            <a:r>
              <a:rPr lang="en-IN" sz="1100" dirty="0"/>
              <a:t>(frame)</a:t>
            </a:r>
          </a:p>
          <a:p>
            <a:r>
              <a:rPr lang="en-IN" sz="1100" dirty="0"/>
              <a:t>            message = </a:t>
            </a:r>
            <a:r>
              <a:rPr lang="en-IN" sz="1100" dirty="0" err="1"/>
              <a:t>struct.pack</a:t>
            </a:r>
            <a:r>
              <a:rPr lang="en-IN" sz="1100" dirty="0"/>
              <a:t>("Q", </a:t>
            </a:r>
            <a:r>
              <a:rPr lang="en-IN" sz="1100" dirty="0" err="1"/>
              <a:t>len</a:t>
            </a:r>
            <a:r>
              <a:rPr lang="en-IN" sz="1100" dirty="0"/>
              <a:t>(a)) + a</a:t>
            </a:r>
          </a:p>
          <a:p>
            <a:r>
              <a:rPr lang="en-IN" sz="1100" dirty="0"/>
              <a:t>            </a:t>
            </a:r>
            <a:r>
              <a:rPr lang="en-IN" sz="1100" dirty="0" err="1"/>
              <a:t>client_socket.sendall</a:t>
            </a:r>
            <a:r>
              <a:rPr lang="en-IN" sz="1100" dirty="0"/>
              <a:t>(message)</a:t>
            </a:r>
          </a:p>
          <a:p>
            <a:r>
              <a:rPr lang="en-IN" sz="1100" dirty="0"/>
              <a:t>            cv2.imshow("Sender's Video", frame)</a:t>
            </a:r>
          </a:p>
          <a:p>
            <a:r>
              <a:rPr lang="en-IN" sz="1100" dirty="0"/>
              <a:t>            key = cv2.waitKey(1) &amp; 0xFF</a:t>
            </a:r>
          </a:p>
          <a:p>
            <a:r>
              <a:rPr lang="en-IN" sz="1100" dirty="0"/>
              <a:t>            if key == </a:t>
            </a:r>
            <a:r>
              <a:rPr lang="en-IN" sz="1100" dirty="0" err="1"/>
              <a:t>ord</a:t>
            </a:r>
            <a:r>
              <a:rPr lang="en-IN" sz="1100" dirty="0"/>
              <a:t>('q'):</a:t>
            </a:r>
          </a:p>
          <a:p>
            <a:r>
              <a:rPr lang="en-IN" sz="1100" dirty="0"/>
              <a:t>                </a:t>
            </a:r>
            <a:r>
              <a:rPr lang="en-IN" sz="1100" dirty="0" err="1"/>
              <a:t>client_socket.close</a:t>
            </a:r>
            <a:r>
              <a:rPr lang="en-IN" sz="1100" dirty="0"/>
              <a:t>()</a:t>
            </a:r>
          </a:p>
          <a:p>
            <a:endParaRPr lang="en-US" sz="900" dirty="0"/>
          </a:p>
        </p:txBody>
      </p:sp>
    </p:spTree>
    <p:extLst>
      <p:ext uri="{BB962C8B-B14F-4D97-AF65-F5344CB8AC3E}">
        <p14:creationId xmlns:p14="http://schemas.microsoft.com/office/powerpoint/2010/main" val="225967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9732-6558-87E4-125A-D8E88B184AE6}"/>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3B9E9FE3-D8AA-9E5B-58C0-FE44E2C87DB0}"/>
              </a:ext>
            </a:extLst>
          </p:cNvPr>
          <p:cNvSpPr>
            <a:spLocks noGrp="1"/>
          </p:cNvSpPr>
          <p:nvPr>
            <p:ph idx="1"/>
          </p:nvPr>
        </p:nvSpPr>
        <p:spPr/>
        <p:txBody>
          <a:bodyPr/>
          <a:lstStyle/>
          <a:p>
            <a:r>
              <a:rPr lang="en-US" dirty="0"/>
              <a:t>The code begins by creating a server socket that listens for incoming connections on a specified IP address.</a:t>
            </a:r>
          </a:p>
          <a:p>
            <a:r>
              <a:rPr lang="en-US" dirty="0"/>
              <a:t>When a client connects, the server accepts the connection and initializes video capture using OpenCV.</a:t>
            </a:r>
          </a:p>
          <a:p>
            <a:r>
              <a:rPr lang="en-US" dirty="0"/>
              <a:t>The video stream from the local camera is captured and serialized using the ‘pickle’ module.</a:t>
            </a:r>
          </a:p>
          <a:p>
            <a:r>
              <a:rPr lang="en-US" dirty="0"/>
              <a:t>Each frame is packaged with its size and sent to the connected client using binary ‘struct’ message.</a:t>
            </a:r>
          </a:p>
          <a:p>
            <a:r>
              <a:rPr lang="en-US" dirty="0"/>
              <a:t>The client can display the received video frames in real-time. The server continuously captures and sends video frames until the user presses the 'q' key, at which point it closes the connection.</a:t>
            </a:r>
          </a:p>
          <a:p>
            <a:endParaRPr lang="en-US" dirty="0"/>
          </a:p>
        </p:txBody>
      </p:sp>
    </p:spTree>
    <p:extLst>
      <p:ext uri="{BB962C8B-B14F-4D97-AF65-F5344CB8AC3E}">
        <p14:creationId xmlns:p14="http://schemas.microsoft.com/office/powerpoint/2010/main" val="35447940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{B2C7EF61-8E79-7B40-A9A8-406F9C0D722F}tf10001060</Template>
  <TotalTime>146</TotalTime>
  <Words>1573</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 SemiLight</vt:lpstr>
      <vt:lpstr>Söhne</vt:lpstr>
      <vt:lpstr>Söhne Mono</vt:lpstr>
      <vt:lpstr>Trebuchet MS</vt:lpstr>
      <vt:lpstr>Wingdings 3</vt:lpstr>
      <vt:lpstr>Facet</vt:lpstr>
      <vt:lpstr>Enhancing Video Communication through Socket Programming: A UDP Datagram-Based Video Calling System</vt:lpstr>
      <vt:lpstr>Objectives And Importance</vt:lpstr>
      <vt:lpstr>UDP-Based Video Calling</vt:lpstr>
      <vt:lpstr>Advantages of UDP-Based Video Calling:</vt:lpstr>
      <vt:lpstr>PowerPoint Presentation</vt:lpstr>
      <vt:lpstr>Code Walkthrough: Client</vt:lpstr>
      <vt:lpstr>Explanation</vt:lpstr>
      <vt:lpstr>Code Walkthrough: Server</vt:lpstr>
      <vt:lpstr>Explanation</vt:lpstr>
      <vt:lpstr>OpenCV (‘cv2’)</vt:lpstr>
      <vt:lpstr>‘pickle’ module</vt:lpstr>
      <vt:lpstr>Potential Use Cases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Traffic Analysis using Packet Sniffing</dc:title>
  <dc:creator>DITYA CHAWLA - 210905266</dc:creator>
  <cp:lastModifiedBy>KAUSHAL SINGH - 210905404 - MITMPL</cp:lastModifiedBy>
  <cp:revision>4</cp:revision>
  <dcterms:created xsi:type="dcterms:W3CDTF">2023-10-15T21:26:36Z</dcterms:created>
  <dcterms:modified xsi:type="dcterms:W3CDTF">2023-10-20T15:21:30Z</dcterms:modified>
</cp:coreProperties>
</file>