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orizon" charset="1" panose="02000500000000000000"/>
      <p:regular r:id="rId10"/>
    </p:embeddedFont>
    <p:embeddedFont>
      <p:font typeface="Garet" charset="1" panose="00000000000000000000"/>
      <p:regular r:id="rId11"/>
    </p:embeddedFont>
    <p:embeddedFont>
      <p:font typeface="Garet Bold" charset="1" panose="00000000000000000000"/>
      <p:regular r:id="rId12"/>
    </p:embeddedFont>
    <p:embeddedFont>
      <p:font typeface="Garet Italics" charset="1" panose="00000000000000000000"/>
      <p:regular r:id="rId13"/>
    </p:embeddedFont>
    <p:embeddedFont>
      <p:font typeface="Garet Bold Italics" charset="1" panose="00000000000000000000"/>
      <p:regular r:id="rId14"/>
    </p:embeddedFont>
    <p:embeddedFont>
      <p:font typeface="Garet Light" charset="1" panose="00000000000000000000"/>
      <p:regular r:id="rId15"/>
    </p:embeddedFont>
    <p:embeddedFont>
      <p:font typeface="Garet Ultra-Bold" charset="1" panose="00000000000000000000"/>
      <p:regular r:id="rId16"/>
    </p:embeddedFont>
    <p:embeddedFont>
      <p:font typeface="Garet Ultra-Bold Italics" charset="1" panose="00000000000000000000"/>
      <p:regular r:id="rId17"/>
    </p:embeddedFont>
    <p:embeddedFont>
      <p:font typeface="Garet Heavy" charset="1" panose="00000000000000000000"/>
      <p:regular r:id="rId18"/>
    </p:embeddedFont>
    <p:embeddedFont>
      <p:font typeface="Garet Heavy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504655"/>
            <a:ext cx="713507" cy="713507"/>
          </a:xfrm>
          <a:custGeom>
            <a:avLst/>
            <a:gdLst/>
            <a:ahLst/>
            <a:cxnLst/>
            <a:rect r="r" b="b" t="t" l="l"/>
            <a:pathLst>
              <a:path h="713507" w="713507">
                <a:moveTo>
                  <a:pt x="0" y="0"/>
                </a:moveTo>
                <a:lnTo>
                  <a:pt x="713507" y="0"/>
                </a:lnTo>
                <a:lnTo>
                  <a:pt x="713507" y="713506"/>
                </a:lnTo>
                <a:lnTo>
                  <a:pt x="0" y="713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08760" y="7413985"/>
            <a:ext cx="650540" cy="1844315"/>
          </a:xfrm>
          <a:custGeom>
            <a:avLst/>
            <a:gdLst/>
            <a:ahLst/>
            <a:cxnLst/>
            <a:rect r="r" b="b" t="t" l="l"/>
            <a:pathLst>
              <a:path h="1844315" w="650540">
                <a:moveTo>
                  <a:pt x="0" y="0"/>
                </a:moveTo>
                <a:lnTo>
                  <a:pt x="650540" y="0"/>
                </a:lnTo>
                <a:lnTo>
                  <a:pt x="650540" y="1844315"/>
                </a:lnTo>
                <a:lnTo>
                  <a:pt x="0" y="1844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422089"/>
            <a:ext cx="9101123" cy="785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421"/>
              </a:lnSpc>
              <a:spcBef>
                <a:spcPct val="0"/>
              </a:spcBef>
            </a:pPr>
            <a:r>
              <a:rPr lang="en-US" sz="5421">
                <a:solidFill>
                  <a:srgbClr val="000000"/>
                </a:solidFill>
                <a:latin typeface="Horizon"/>
              </a:rPr>
              <a:t>SUMMARY EDA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353852"/>
            <a:ext cx="9727045" cy="2425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Peer learning group - Kelompok Belajar DS</a:t>
            </a:r>
          </a:p>
          <a:p>
            <a:pPr marL="388620" indent="-194310" lvl="1">
              <a:lnSpc>
                <a:spcPts val="3240"/>
              </a:lnSpc>
              <a:buFont typeface="Arial"/>
              <a:buChar char="•"/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Alamsyah Dwi Putra</a:t>
            </a:r>
          </a:p>
          <a:p>
            <a:pPr marL="388620" indent="-194310" lvl="1">
              <a:lnSpc>
                <a:spcPts val="3240"/>
              </a:lnSpc>
              <a:buFont typeface="Arial"/>
              <a:buChar char="•"/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Nuril Alim Abidin</a:t>
            </a:r>
          </a:p>
          <a:p>
            <a:pPr marL="388620" indent="-194310" lvl="1">
              <a:lnSpc>
                <a:spcPts val="3240"/>
              </a:lnSpc>
              <a:buFont typeface="Arial"/>
              <a:buChar char="•"/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Icha Patricia N</a:t>
            </a:r>
          </a:p>
          <a:p>
            <a:pPr marL="388620" indent="-194310" lvl="1">
              <a:lnSpc>
                <a:spcPts val="3240"/>
              </a:lnSpc>
              <a:buFont typeface="Arial"/>
              <a:buChar char="•"/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Erda Putriana</a:t>
            </a:r>
          </a:p>
          <a:p>
            <a:pPr>
              <a:lnSpc>
                <a:spcPts val="32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90211">
            <a:off x="871620" y="1990280"/>
            <a:ext cx="6539928" cy="6938916"/>
          </a:xfrm>
          <a:custGeom>
            <a:avLst/>
            <a:gdLst/>
            <a:ahLst/>
            <a:cxnLst/>
            <a:rect r="r" b="b" t="t" l="l"/>
            <a:pathLst>
              <a:path h="6938916" w="6539928">
                <a:moveTo>
                  <a:pt x="0" y="0"/>
                </a:moveTo>
                <a:lnTo>
                  <a:pt x="6539928" y="0"/>
                </a:lnTo>
                <a:lnTo>
                  <a:pt x="6539928" y="6938916"/>
                </a:lnTo>
                <a:lnTo>
                  <a:pt x="0" y="693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7755" y="2807187"/>
            <a:ext cx="4794673" cy="4672627"/>
          </a:xfrm>
          <a:custGeom>
            <a:avLst/>
            <a:gdLst/>
            <a:ahLst/>
            <a:cxnLst/>
            <a:rect r="r" b="b" t="t" l="l"/>
            <a:pathLst>
              <a:path h="4672627" w="4794673">
                <a:moveTo>
                  <a:pt x="0" y="0"/>
                </a:moveTo>
                <a:lnTo>
                  <a:pt x="4794673" y="0"/>
                </a:lnTo>
                <a:lnTo>
                  <a:pt x="4794673" y="4672626"/>
                </a:lnTo>
                <a:lnTo>
                  <a:pt x="0" y="4672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26939" y="1028700"/>
            <a:ext cx="1832361" cy="716287"/>
          </a:xfrm>
          <a:custGeom>
            <a:avLst/>
            <a:gdLst/>
            <a:ahLst/>
            <a:cxnLst/>
            <a:rect r="r" b="b" t="t" l="l"/>
            <a:pathLst>
              <a:path h="716287" w="1832361">
                <a:moveTo>
                  <a:pt x="0" y="0"/>
                </a:moveTo>
                <a:lnTo>
                  <a:pt x="1832361" y="0"/>
                </a:lnTo>
                <a:lnTo>
                  <a:pt x="1832361" y="716287"/>
                </a:lnTo>
                <a:lnTo>
                  <a:pt x="0" y="7162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8542013"/>
            <a:ext cx="1832361" cy="716287"/>
          </a:xfrm>
          <a:custGeom>
            <a:avLst/>
            <a:gdLst/>
            <a:ahLst/>
            <a:cxnLst/>
            <a:rect r="r" b="b" t="t" l="l"/>
            <a:pathLst>
              <a:path h="716287" w="1832361">
                <a:moveTo>
                  <a:pt x="0" y="0"/>
                </a:moveTo>
                <a:lnTo>
                  <a:pt x="1832361" y="0"/>
                </a:lnTo>
                <a:lnTo>
                  <a:pt x="1832361" y="716287"/>
                </a:lnTo>
                <a:lnTo>
                  <a:pt x="0" y="7162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44000" y="2030116"/>
            <a:ext cx="7047344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orizon"/>
              </a:rPr>
              <a:t>MEAN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4366429"/>
            <a:ext cx="7047344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orizon"/>
              </a:rPr>
              <a:t>MEDIAN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2968011"/>
            <a:ext cx="7047344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Digunakan menggantikan null value untuk data tipe numerik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5256699"/>
            <a:ext cx="7047344" cy="119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Digunakan untuk mengganti null value dengan nilai tengah (jika persebaran tidak rata),</a:t>
            </a:r>
            <a:r>
              <a:rPr lang="en-US" sz="1800" spc="135">
                <a:solidFill>
                  <a:srgbClr val="000000"/>
                </a:solidFill>
                <a:latin typeface="Garet Light"/>
              </a:rPr>
              <a:t> untuk data tipe numerik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6914515"/>
            <a:ext cx="7047344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orizon"/>
              </a:rPr>
              <a:t>MODUS (MODE)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7652385"/>
            <a:ext cx="7047344" cy="16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Digunakan untuk mengganti null value dengan nilai yang memiliki frekuensi tertinggi. Biasanya null value pada data tipe kategorik sering digantikan dengan modus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1419" y="1405893"/>
            <a:ext cx="7047344" cy="756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orizon"/>
              </a:rPr>
              <a:t>THE SITUATION AND THE DIFFERENCE TO USED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47990">
            <a:off x="-893738" y="2646617"/>
            <a:ext cx="8267060" cy="8771416"/>
          </a:xfrm>
          <a:custGeom>
            <a:avLst/>
            <a:gdLst/>
            <a:ahLst/>
            <a:cxnLst/>
            <a:rect r="r" b="b" t="t" l="l"/>
            <a:pathLst>
              <a:path h="8771416" w="8267060">
                <a:moveTo>
                  <a:pt x="0" y="0"/>
                </a:moveTo>
                <a:lnTo>
                  <a:pt x="8267059" y="0"/>
                </a:lnTo>
                <a:lnTo>
                  <a:pt x="8267059" y="8771417"/>
                </a:lnTo>
                <a:lnTo>
                  <a:pt x="0" y="8771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43966"/>
            <a:ext cx="5005438" cy="6814334"/>
          </a:xfrm>
          <a:custGeom>
            <a:avLst/>
            <a:gdLst/>
            <a:ahLst/>
            <a:cxnLst/>
            <a:rect r="r" b="b" t="t" l="l"/>
            <a:pathLst>
              <a:path h="6814334" w="5005438">
                <a:moveTo>
                  <a:pt x="0" y="0"/>
                </a:moveTo>
                <a:lnTo>
                  <a:pt x="5005438" y="0"/>
                </a:lnTo>
                <a:lnTo>
                  <a:pt x="5005438" y="6814334"/>
                </a:lnTo>
                <a:lnTo>
                  <a:pt x="0" y="6814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8230080"/>
            <a:ext cx="419116" cy="1589752"/>
          </a:xfrm>
          <a:custGeom>
            <a:avLst/>
            <a:gdLst/>
            <a:ahLst/>
            <a:cxnLst/>
            <a:rect r="r" b="b" t="t" l="l"/>
            <a:pathLst>
              <a:path h="1589752" w="419116">
                <a:moveTo>
                  <a:pt x="0" y="0"/>
                </a:moveTo>
                <a:lnTo>
                  <a:pt x="419116" y="0"/>
                </a:lnTo>
                <a:lnTo>
                  <a:pt x="419116" y="1589752"/>
                </a:lnTo>
                <a:lnTo>
                  <a:pt x="0" y="15897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47750"/>
            <a:ext cx="7047344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orizon"/>
              </a:rPr>
              <a:t>FIVE NUMBER SUMMARY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76044" y="1598019"/>
            <a:ext cx="8670781" cy="6995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70641" indent="-185320" lvl="1">
              <a:lnSpc>
                <a:spcPts val="3090"/>
              </a:lnSpc>
              <a:buFont typeface="Arial"/>
              <a:buChar char="•"/>
            </a:pPr>
            <a:r>
              <a:rPr lang="en-US" sz="1716" spc="128">
                <a:solidFill>
                  <a:srgbClr val="000000"/>
                </a:solidFill>
                <a:latin typeface="Garet Light"/>
              </a:rPr>
              <a:t>Minimum (Nilai Minimum): Nilai terendah pada set data. Ini merupakan titik terendah pada mana data berada.</a:t>
            </a:r>
          </a:p>
          <a:p>
            <a:pPr algn="just">
              <a:lnSpc>
                <a:spcPts val="3090"/>
              </a:lnSpc>
            </a:pPr>
          </a:p>
          <a:p>
            <a:pPr algn="just" marL="370641" indent="-185320" lvl="1">
              <a:lnSpc>
                <a:spcPts val="3090"/>
              </a:lnSpc>
              <a:buFont typeface="Arial"/>
              <a:buChar char="•"/>
            </a:pPr>
            <a:r>
              <a:rPr lang="en-US" sz="1716" spc="128">
                <a:solidFill>
                  <a:srgbClr val="000000"/>
                </a:solidFill>
                <a:latin typeface="Garet Light"/>
              </a:rPr>
              <a:t>Kuartil Pertama (Q1): Ini merupakan nilai tengah pada antara nilai minimum &amp; median data. Kuartil pertama membagi data sebagai 25% terbawah yg lebih rendah.</a:t>
            </a:r>
          </a:p>
          <a:p>
            <a:pPr algn="just">
              <a:lnSpc>
                <a:spcPts val="3090"/>
              </a:lnSpc>
            </a:pPr>
          </a:p>
          <a:p>
            <a:pPr algn="just" marL="370641" indent="-185320" lvl="1">
              <a:lnSpc>
                <a:spcPts val="3090"/>
              </a:lnSpc>
              <a:buFont typeface="Arial"/>
              <a:buChar char="•"/>
            </a:pPr>
            <a:r>
              <a:rPr lang="en-US" sz="1716" spc="128">
                <a:solidFill>
                  <a:srgbClr val="000000"/>
                </a:solidFill>
                <a:latin typeface="Garet Light"/>
              </a:rPr>
              <a:t>Median (Nilai Tengah): Ini merupakan nilai tengah menurut data ketika diurutkan secara berurutan. Median membagi data sebagai 2 bagian yg sama, menggunakan 50% pada atasnya &amp; 50% pada bawahnya.</a:t>
            </a:r>
          </a:p>
          <a:p>
            <a:pPr algn="just">
              <a:lnSpc>
                <a:spcPts val="3090"/>
              </a:lnSpc>
            </a:pPr>
          </a:p>
          <a:p>
            <a:pPr algn="just" marL="370641" indent="-185320" lvl="1">
              <a:lnSpc>
                <a:spcPts val="3090"/>
              </a:lnSpc>
              <a:buFont typeface="Arial"/>
              <a:buChar char="•"/>
            </a:pPr>
            <a:r>
              <a:rPr lang="en-US" sz="1716" spc="128">
                <a:solidFill>
                  <a:srgbClr val="000000"/>
                </a:solidFill>
                <a:latin typeface="Garet Light"/>
              </a:rPr>
              <a:t>Kuartil Ketiga (Q3): Kuartil ketiga merupakan nilai tengah pada antara median &amp; nilai maksimum data. Ini membagi data sebagai 25% teratas yg lebih tinggi.</a:t>
            </a:r>
          </a:p>
          <a:p>
            <a:pPr algn="just">
              <a:lnSpc>
                <a:spcPts val="3090"/>
              </a:lnSpc>
            </a:pPr>
          </a:p>
          <a:p>
            <a:pPr algn="just" marL="370641" indent="-185320" lvl="1">
              <a:lnSpc>
                <a:spcPts val="3090"/>
              </a:lnSpc>
              <a:buFont typeface="Arial"/>
              <a:buChar char="•"/>
            </a:pPr>
            <a:r>
              <a:rPr lang="en-US" sz="1716" spc="128">
                <a:solidFill>
                  <a:srgbClr val="000000"/>
                </a:solidFill>
                <a:latin typeface="Garet Light"/>
              </a:rPr>
              <a:t>Maksimum (Nilai Maksimum): Ini merupakan nilai tertinggi pada set data. Ini merupakan titik tertinggi pada mana data berada.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1029332">
            <a:off x="12387403" y="724636"/>
            <a:ext cx="5786114" cy="5786114"/>
          </a:xfrm>
          <a:custGeom>
            <a:avLst/>
            <a:gdLst/>
            <a:ahLst/>
            <a:cxnLst/>
            <a:rect r="r" b="b" t="t" l="l"/>
            <a:pathLst>
              <a:path h="5786114" w="5786114">
                <a:moveTo>
                  <a:pt x="5786114" y="5786114"/>
                </a:moveTo>
                <a:lnTo>
                  <a:pt x="0" y="5786114"/>
                </a:lnTo>
                <a:lnTo>
                  <a:pt x="0" y="0"/>
                </a:lnTo>
                <a:lnTo>
                  <a:pt x="5786114" y="0"/>
                </a:lnTo>
                <a:lnTo>
                  <a:pt x="5786114" y="5786114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44484" y="3359361"/>
            <a:ext cx="2248154" cy="2264624"/>
          </a:xfrm>
          <a:custGeom>
            <a:avLst/>
            <a:gdLst/>
            <a:ahLst/>
            <a:cxnLst/>
            <a:rect r="r" b="b" t="t" l="l"/>
            <a:pathLst>
              <a:path h="2264624" w="2248154">
                <a:moveTo>
                  <a:pt x="0" y="0"/>
                </a:moveTo>
                <a:lnTo>
                  <a:pt x="2248153" y="0"/>
                </a:lnTo>
                <a:lnTo>
                  <a:pt x="2248153" y="2264623"/>
                </a:lnTo>
                <a:lnTo>
                  <a:pt x="0" y="2264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52339" y="2393783"/>
            <a:ext cx="2460683" cy="3308987"/>
          </a:xfrm>
          <a:custGeom>
            <a:avLst/>
            <a:gdLst/>
            <a:ahLst/>
            <a:cxnLst/>
            <a:rect r="r" b="b" t="t" l="l"/>
            <a:pathLst>
              <a:path h="3308987" w="2460683">
                <a:moveTo>
                  <a:pt x="0" y="0"/>
                </a:moveTo>
                <a:lnTo>
                  <a:pt x="2460683" y="0"/>
                </a:lnTo>
                <a:lnTo>
                  <a:pt x="2460683" y="3308987"/>
                </a:lnTo>
                <a:lnTo>
                  <a:pt x="0" y="3308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36990" y="-425491"/>
            <a:ext cx="5372009" cy="4102261"/>
          </a:xfrm>
          <a:custGeom>
            <a:avLst/>
            <a:gdLst/>
            <a:ahLst/>
            <a:cxnLst/>
            <a:rect r="r" b="b" t="t" l="l"/>
            <a:pathLst>
              <a:path h="4102261" w="5372009">
                <a:moveTo>
                  <a:pt x="0" y="0"/>
                </a:moveTo>
                <a:lnTo>
                  <a:pt x="5372009" y="0"/>
                </a:lnTo>
                <a:lnTo>
                  <a:pt x="5372009" y="4102262"/>
                </a:lnTo>
                <a:lnTo>
                  <a:pt x="0" y="41022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58932" y="1028700"/>
            <a:ext cx="2400368" cy="938326"/>
          </a:xfrm>
          <a:custGeom>
            <a:avLst/>
            <a:gdLst/>
            <a:ahLst/>
            <a:cxnLst/>
            <a:rect r="r" b="b" t="t" l="l"/>
            <a:pathLst>
              <a:path h="938326" w="2400368">
                <a:moveTo>
                  <a:pt x="0" y="0"/>
                </a:moveTo>
                <a:lnTo>
                  <a:pt x="2400368" y="0"/>
                </a:lnTo>
                <a:lnTo>
                  <a:pt x="2400368" y="938326"/>
                </a:lnTo>
                <a:lnTo>
                  <a:pt x="0" y="9383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51333" y="6139107"/>
            <a:ext cx="4567373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orizon"/>
              </a:rPr>
              <a:t>NOMINAL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35172" y="6139107"/>
            <a:ext cx="4567373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orizon"/>
              </a:rPr>
              <a:t>ORDINAL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69295" y="6139107"/>
            <a:ext cx="4567373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orizon"/>
              </a:rPr>
              <a:t>NUMERICAL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1333" y="6833235"/>
            <a:ext cx="4567373" cy="201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1800" spc="135">
                <a:solidFill>
                  <a:srgbClr val="000000"/>
                </a:solidFill>
                <a:latin typeface="Garet"/>
              </a:rPr>
              <a:t>tipe data yang hanya menyediakan label atau kategori tanpa adanya urutan atau tingkat.</a:t>
            </a:r>
          </a:p>
          <a:p>
            <a:pPr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"/>
              </a:rPr>
              <a:t>statistik yang digunakan : Modus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35172" y="6833235"/>
            <a:ext cx="4567373" cy="2425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menyediakan kategori dengan urutan atau tingkatan tertentu, tetapi perbedaan antar tingkat tidak memiliki interpretasi angka yang pasti.</a:t>
            </a:r>
          </a:p>
          <a:p>
            <a:pPr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statistik yang digunakan : Median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69295" y="6833235"/>
            <a:ext cx="4567373" cy="2425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tipe data yang mengandung nilai yang dapat diukur.</a:t>
            </a:r>
          </a:p>
          <a:p>
            <a:pPr marL="388620" indent="-194310" lvl="1">
              <a:lnSpc>
                <a:spcPts val="3240"/>
              </a:lnSpc>
              <a:buFont typeface="Arial"/>
              <a:buChar char="•"/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diskrit &gt; bilangan bulat dan terpisah</a:t>
            </a:r>
          </a:p>
          <a:p>
            <a:pPr marL="388620" indent="-194310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kontinu &gt; nilai dalam rentang tertentu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00602" y="1128928"/>
            <a:ext cx="9486797" cy="756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orizon"/>
              </a:rPr>
              <a:t>ELABORATE FEATURES AND ITS STATISTICAL DATA TYPE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55312" y="2644415"/>
            <a:ext cx="7177376" cy="249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91"/>
              </a:lnSpc>
              <a:spcBef>
                <a:spcPct val="0"/>
              </a:spcBef>
            </a:pPr>
            <a:r>
              <a:rPr lang="en-US" sz="2828" spc="212">
                <a:solidFill>
                  <a:srgbClr val="000000"/>
                </a:solidFill>
                <a:latin typeface="Garet Light"/>
              </a:rPr>
              <a:t>Pada EDA assignmet 3, elaborate feature digunakan pada data cleansing terkhusus imputing missing value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35872" y="2014271"/>
            <a:ext cx="1832361" cy="716287"/>
          </a:xfrm>
          <a:custGeom>
            <a:avLst/>
            <a:gdLst/>
            <a:ahLst/>
            <a:cxnLst/>
            <a:rect r="r" b="b" t="t" l="l"/>
            <a:pathLst>
              <a:path h="716287" w="1832361">
                <a:moveTo>
                  <a:pt x="0" y="0"/>
                </a:moveTo>
                <a:lnTo>
                  <a:pt x="1832361" y="0"/>
                </a:lnTo>
                <a:lnTo>
                  <a:pt x="1832361" y="716286"/>
                </a:lnTo>
                <a:lnTo>
                  <a:pt x="0" y="716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35872" y="7556443"/>
            <a:ext cx="1832361" cy="716287"/>
          </a:xfrm>
          <a:custGeom>
            <a:avLst/>
            <a:gdLst/>
            <a:ahLst/>
            <a:cxnLst/>
            <a:rect r="r" b="b" t="t" l="l"/>
            <a:pathLst>
              <a:path h="716287" w="1832361">
                <a:moveTo>
                  <a:pt x="0" y="0"/>
                </a:moveTo>
                <a:lnTo>
                  <a:pt x="1832361" y="0"/>
                </a:lnTo>
                <a:lnTo>
                  <a:pt x="1832361" y="716286"/>
                </a:lnTo>
                <a:lnTo>
                  <a:pt x="0" y="716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90500" y="7661389"/>
            <a:ext cx="2795630" cy="2816111"/>
          </a:xfrm>
          <a:custGeom>
            <a:avLst/>
            <a:gdLst/>
            <a:ahLst/>
            <a:cxnLst/>
            <a:rect r="r" b="b" t="t" l="l"/>
            <a:pathLst>
              <a:path h="2816111" w="2795630">
                <a:moveTo>
                  <a:pt x="0" y="0"/>
                </a:moveTo>
                <a:lnTo>
                  <a:pt x="2795630" y="0"/>
                </a:lnTo>
                <a:lnTo>
                  <a:pt x="2795630" y="2816111"/>
                </a:lnTo>
                <a:lnTo>
                  <a:pt x="0" y="2816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682870" y="-190500"/>
            <a:ext cx="2795630" cy="2816111"/>
          </a:xfrm>
          <a:custGeom>
            <a:avLst/>
            <a:gdLst/>
            <a:ahLst/>
            <a:cxnLst/>
            <a:rect r="r" b="b" t="t" l="l"/>
            <a:pathLst>
              <a:path h="2816111" w="2795630">
                <a:moveTo>
                  <a:pt x="2795630" y="2816111"/>
                </a:moveTo>
                <a:lnTo>
                  <a:pt x="0" y="2816111"/>
                </a:lnTo>
                <a:lnTo>
                  <a:pt x="0" y="0"/>
                </a:lnTo>
                <a:lnTo>
                  <a:pt x="2795630" y="0"/>
                </a:lnTo>
                <a:lnTo>
                  <a:pt x="2795630" y="281611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65326" y="3806486"/>
            <a:ext cx="7047344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orizon"/>
              </a:rPr>
              <a:t>DESCRIBE DISTRIBUTION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94407" y="4894178"/>
            <a:ext cx="8789183" cy="119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Pada halaman berikutnya, terdapat penjelasan terhadap langkah-langkah dalam melakukan EDA pada dataset</a:t>
            </a:r>
          </a:p>
          <a:p>
            <a:pPr algn="ctr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 ‘HOUSING PRICES COMPETITION’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6007" y="1894781"/>
            <a:ext cx="5530617" cy="275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9163"/>
              </a:lnSpc>
              <a:spcBef>
                <a:spcPct val="0"/>
              </a:spcBef>
            </a:pPr>
            <a:r>
              <a:rPr lang="en-US" sz="19163">
                <a:solidFill>
                  <a:srgbClr val="CFCFCF"/>
                </a:solidFill>
                <a:latin typeface="Horizon"/>
              </a:rPr>
              <a:t>01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79807" y="1894781"/>
            <a:ext cx="5530617" cy="275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9163"/>
              </a:lnSpc>
              <a:spcBef>
                <a:spcPct val="0"/>
              </a:spcBef>
            </a:pPr>
            <a:r>
              <a:rPr lang="en-US" sz="19163">
                <a:solidFill>
                  <a:srgbClr val="CFCFCF"/>
                </a:solidFill>
                <a:latin typeface="Horizon"/>
              </a:rPr>
              <a:t>03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36007" y="5575707"/>
            <a:ext cx="5530617" cy="275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9163"/>
              </a:lnSpc>
              <a:spcBef>
                <a:spcPct val="0"/>
              </a:spcBef>
            </a:pPr>
            <a:r>
              <a:rPr lang="en-US" sz="19163">
                <a:solidFill>
                  <a:srgbClr val="CFCFCF"/>
                </a:solidFill>
                <a:latin typeface="Horizon"/>
              </a:rPr>
              <a:t>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79807" y="5575707"/>
            <a:ext cx="5530617" cy="275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9163"/>
              </a:lnSpc>
              <a:spcBef>
                <a:spcPct val="0"/>
              </a:spcBef>
            </a:pPr>
            <a:r>
              <a:rPr lang="en-US" sz="19163">
                <a:solidFill>
                  <a:srgbClr val="CFCFCF"/>
                </a:solidFill>
                <a:latin typeface="Horizon"/>
              </a:rPr>
              <a:t>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87027" y="3077332"/>
            <a:ext cx="6179597" cy="201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Langkah pertama dilakukan data preparation, didalamnya dlakukan import package, import dataset, panggil data, mengecek tipe data, dan menecek data sebelum dan sesudah di dropping.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30826" y="3077332"/>
            <a:ext cx="6179597" cy="16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Pada langkah 3 sudah memasuki data cleansing, yaitu mengetahui missing value. melihat berapa ratio kolom yang memiliki null dan kolom apa saja.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87027" y="6758258"/>
            <a:ext cx="6179597" cy="16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Langkah selanjutnya, dilakukan select data dan feature engineering dengan menggabungkan data train dan data test dalam dataframe yang sama.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30826" y="6758258"/>
            <a:ext cx="6179597" cy="16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Sebelum melakukan imputing missing value, dilakuakan data correlation, untuk melihat fitur mana saja yang memiliki korelasi dengan kolo SalePrice.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6007" y="1894781"/>
            <a:ext cx="5530617" cy="275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9163"/>
              </a:lnSpc>
              <a:spcBef>
                <a:spcPct val="0"/>
              </a:spcBef>
            </a:pPr>
            <a:r>
              <a:rPr lang="en-US" sz="19163">
                <a:solidFill>
                  <a:srgbClr val="CFCFCF"/>
                </a:solidFill>
                <a:latin typeface="Horizon"/>
              </a:rPr>
              <a:t>05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79807" y="1894781"/>
            <a:ext cx="5530617" cy="275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9163"/>
              </a:lnSpc>
              <a:spcBef>
                <a:spcPct val="0"/>
              </a:spcBef>
            </a:pPr>
            <a:r>
              <a:rPr lang="en-US" sz="19163">
                <a:solidFill>
                  <a:srgbClr val="CFCFCF"/>
                </a:solidFill>
                <a:latin typeface="Horizon"/>
              </a:rPr>
              <a:t>07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36007" y="5575707"/>
            <a:ext cx="5530617" cy="275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9163"/>
              </a:lnSpc>
              <a:spcBef>
                <a:spcPct val="0"/>
              </a:spcBef>
            </a:pPr>
            <a:r>
              <a:rPr lang="en-US" sz="19163">
                <a:solidFill>
                  <a:srgbClr val="CFCFCF"/>
                </a:solidFill>
                <a:latin typeface="Horizon"/>
              </a:rPr>
              <a:t>06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79807" y="5575707"/>
            <a:ext cx="5530617" cy="275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9163"/>
              </a:lnSpc>
              <a:spcBef>
                <a:spcPct val="0"/>
              </a:spcBef>
            </a:pPr>
            <a:r>
              <a:rPr lang="en-US" sz="19163">
                <a:solidFill>
                  <a:srgbClr val="CFCFCF"/>
                </a:solidFill>
                <a:latin typeface="Horizon"/>
              </a:rPr>
              <a:t>08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87027" y="3077332"/>
            <a:ext cx="6179597" cy="16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Pada langkah ini, dilakukan imputing missing value. mengantikan data kosong dengan niliai ‘none’, mean, median, mode, lainnya. dan memastikan tidak adanya data null lagi.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30826" y="3077332"/>
            <a:ext cx="6179597" cy="119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Disini dilakukan pemorosesan outliner, terdapat outliner yang kemudian di hapus dan di cek kembali dengan grafik lagi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87027" y="6758258"/>
            <a:ext cx="6179597" cy="119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Langkah ke-6, dilakukan pemeriksaan duplicate data. untuk dataset ini tidak ada duplicate data yang ada.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30826" y="6758258"/>
            <a:ext cx="6179597" cy="16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Langkah 8, dilakukan target variable dengan distribusi normal yang kemudian di transform ke normal yang sebelumnya skew positive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376770" y="8085242"/>
            <a:ext cx="5629925" cy="3429136"/>
          </a:xfrm>
          <a:custGeom>
            <a:avLst/>
            <a:gdLst/>
            <a:ahLst/>
            <a:cxnLst/>
            <a:rect r="r" b="b" t="t" l="l"/>
            <a:pathLst>
              <a:path h="3429136" w="5629925">
                <a:moveTo>
                  <a:pt x="5629925" y="0"/>
                </a:moveTo>
                <a:lnTo>
                  <a:pt x="0" y="0"/>
                </a:lnTo>
                <a:lnTo>
                  <a:pt x="0" y="3429136"/>
                </a:lnTo>
                <a:lnTo>
                  <a:pt x="5629925" y="3429136"/>
                </a:lnTo>
                <a:lnTo>
                  <a:pt x="5629925" y="0"/>
                </a:lnTo>
                <a:close/>
              </a:path>
            </a:pathLst>
          </a:custGeom>
          <a:blipFill>
            <a:blip r:embed="rId2">
              <a:alphaModFix amt="3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56446" y="1751692"/>
            <a:ext cx="5530617" cy="275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9163"/>
              </a:lnSpc>
              <a:spcBef>
                <a:spcPct val="0"/>
              </a:spcBef>
            </a:pPr>
            <a:r>
              <a:rPr lang="en-US" sz="19163">
                <a:solidFill>
                  <a:srgbClr val="CFCFCF"/>
                </a:solidFill>
                <a:latin typeface="Horizon"/>
              </a:rPr>
              <a:t>09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56446" y="5674126"/>
            <a:ext cx="5530617" cy="275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9163"/>
              </a:lnSpc>
              <a:spcBef>
                <a:spcPct val="0"/>
              </a:spcBef>
            </a:pPr>
            <a:r>
              <a:rPr lang="en-US" sz="19163">
                <a:solidFill>
                  <a:srgbClr val="CFCFCF"/>
                </a:solidFill>
                <a:latin typeface="Horizon"/>
              </a:rPr>
              <a:t>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07465" y="2934243"/>
            <a:ext cx="6179597" cy="16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pada langkah 9,  dilakukan imbalance data, tetapi dikarenakan dataset yang dilakukan EDA ini berupa forecasting, maka tidak adanya imbalance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7465" y="6856677"/>
            <a:ext cx="6179597" cy="16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1800" spc="135">
                <a:solidFill>
                  <a:srgbClr val="000000"/>
                </a:solidFill>
                <a:latin typeface="Garet Light"/>
              </a:rPr>
              <a:t>ini adalah langkah terakhir, dimana lakukan transform data numerik ke kategorikal yang harus diganti, label encoding dan menampilkan data yang sudah  digabungkan.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1029332">
            <a:off x="11669365" y="-532620"/>
            <a:ext cx="7195164" cy="7195164"/>
          </a:xfrm>
          <a:custGeom>
            <a:avLst/>
            <a:gdLst/>
            <a:ahLst/>
            <a:cxnLst/>
            <a:rect r="r" b="b" t="t" l="l"/>
            <a:pathLst>
              <a:path h="7195164" w="7195164">
                <a:moveTo>
                  <a:pt x="0" y="0"/>
                </a:moveTo>
                <a:lnTo>
                  <a:pt x="7195165" y="0"/>
                </a:lnTo>
                <a:lnTo>
                  <a:pt x="7195165" y="7195164"/>
                </a:lnTo>
                <a:lnTo>
                  <a:pt x="0" y="7195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63586" y="287259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076932" y="-124220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02922" y="1028700"/>
            <a:ext cx="5756378" cy="4489975"/>
          </a:xfrm>
          <a:custGeom>
            <a:avLst/>
            <a:gdLst/>
            <a:ahLst/>
            <a:cxnLst/>
            <a:rect r="r" b="b" t="t" l="l"/>
            <a:pathLst>
              <a:path h="4489975" w="5756378">
                <a:moveTo>
                  <a:pt x="0" y="0"/>
                </a:moveTo>
                <a:lnTo>
                  <a:pt x="5756378" y="0"/>
                </a:lnTo>
                <a:lnTo>
                  <a:pt x="5756378" y="4489975"/>
                </a:lnTo>
                <a:lnTo>
                  <a:pt x="0" y="44899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57476" y="553451"/>
            <a:ext cx="1640616" cy="1640616"/>
          </a:xfrm>
          <a:custGeom>
            <a:avLst/>
            <a:gdLst/>
            <a:ahLst/>
            <a:cxnLst/>
            <a:rect r="r" b="b" t="t" l="l"/>
            <a:pathLst>
              <a:path h="1640616" w="1640616">
                <a:moveTo>
                  <a:pt x="0" y="0"/>
                </a:moveTo>
                <a:lnTo>
                  <a:pt x="1640617" y="0"/>
                </a:lnTo>
                <a:lnTo>
                  <a:pt x="1640617" y="1640617"/>
                </a:lnTo>
                <a:lnTo>
                  <a:pt x="0" y="1640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21266" y="5311590"/>
            <a:ext cx="13447185" cy="8190558"/>
          </a:xfrm>
          <a:custGeom>
            <a:avLst/>
            <a:gdLst/>
            <a:ahLst/>
            <a:cxnLst/>
            <a:rect r="r" b="b" t="t" l="l"/>
            <a:pathLst>
              <a:path h="8190558" w="13447185">
                <a:moveTo>
                  <a:pt x="13447185" y="0"/>
                </a:moveTo>
                <a:lnTo>
                  <a:pt x="0" y="0"/>
                </a:lnTo>
                <a:lnTo>
                  <a:pt x="0" y="8190559"/>
                </a:lnTo>
                <a:lnTo>
                  <a:pt x="13447185" y="8190559"/>
                </a:lnTo>
                <a:lnTo>
                  <a:pt x="13447185" y="0"/>
                </a:lnTo>
                <a:close/>
              </a:path>
            </a:pathLst>
          </a:custGeom>
          <a:blipFill>
            <a:blip r:embed="rId4">
              <a:alphaModFix amt="1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90961" y="1066800"/>
            <a:ext cx="9101123" cy="785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421"/>
              </a:lnSpc>
              <a:spcBef>
                <a:spcPct val="0"/>
              </a:spcBef>
            </a:pPr>
            <a:r>
              <a:rPr lang="en-US" sz="5421">
                <a:solidFill>
                  <a:srgbClr val="000000"/>
                </a:solidFill>
                <a:latin typeface="Horizon"/>
              </a:rPr>
              <a:t>THANK YOU!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85299"/>
            <a:ext cx="16352959" cy="532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7"/>
              </a:lnSpc>
            </a:pPr>
            <a:r>
              <a:rPr lang="en-US" sz="2784">
                <a:solidFill>
                  <a:srgbClr val="000000"/>
                </a:solidFill>
                <a:latin typeface="Garet"/>
              </a:rPr>
              <a:t>Kesimpulan</a:t>
            </a:r>
          </a:p>
          <a:p>
            <a:pPr algn="just" marL="601085" indent="-300543" lvl="1">
              <a:lnSpc>
                <a:spcPts val="3897"/>
              </a:lnSpc>
              <a:buFont typeface="Arial"/>
              <a:buChar char="•"/>
            </a:pPr>
            <a:r>
              <a:rPr lang="en-US" sz="2784">
                <a:solidFill>
                  <a:srgbClr val="000000"/>
                </a:solidFill>
                <a:latin typeface="Garet"/>
              </a:rPr>
              <a:t>tidak semua missing value bisa di hapus, karena ada beberapa keadaan yang tidak bisa di drop begitu saja.</a:t>
            </a:r>
          </a:p>
          <a:p>
            <a:pPr algn="just" marL="601085" indent="-300543" lvl="1">
              <a:lnSpc>
                <a:spcPts val="3897"/>
              </a:lnSpc>
              <a:buFont typeface="Arial"/>
              <a:buChar char="•"/>
            </a:pPr>
            <a:r>
              <a:rPr lang="en-US" sz="2784">
                <a:solidFill>
                  <a:srgbClr val="000000"/>
                </a:solidFill>
                <a:latin typeface="Garet"/>
              </a:rPr>
              <a:t>untuk proses EDA yang lebih baik terkadang dibutuhkan penambahan fitur agar pemorosesan lebih baik. </a:t>
            </a:r>
          </a:p>
          <a:p>
            <a:pPr algn="just" marL="601085" indent="-300543" lvl="1">
              <a:lnSpc>
                <a:spcPts val="3897"/>
              </a:lnSpc>
              <a:buFont typeface="Arial"/>
              <a:buChar char="•"/>
            </a:pPr>
            <a:r>
              <a:rPr lang="en-US" sz="2784">
                <a:solidFill>
                  <a:srgbClr val="000000"/>
                </a:solidFill>
                <a:latin typeface="Garet"/>
              </a:rPr>
              <a:t>untuk kasus forecasting tidak bisa dilakukan pengecekan imbalance.</a:t>
            </a:r>
          </a:p>
          <a:p>
            <a:pPr algn="just" marL="601085" indent="-300543" lvl="1">
              <a:lnSpc>
                <a:spcPts val="3897"/>
              </a:lnSpc>
              <a:buFont typeface="Arial"/>
              <a:buChar char="•"/>
            </a:pPr>
            <a:r>
              <a:rPr lang="en-US" sz="2784">
                <a:solidFill>
                  <a:srgbClr val="000000"/>
                </a:solidFill>
                <a:latin typeface="Garet"/>
              </a:rPr>
              <a:t>pada distribusi data, sebaiknya menampilakan grafik agar pada mendistribusinya dilakukan dengan benar</a:t>
            </a:r>
          </a:p>
          <a:p>
            <a:pPr algn="just" marL="601085" indent="-300543" lvl="1">
              <a:lnSpc>
                <a:spcPts val="3897"/>
              </a:lnSpc>
              <a:buFont typeface="Arial"/>
              <a:buChar char="•"/>
            </a:pPr>
            <a:r>
              <a:rPr lang="en-US" sz="2784">
                <a:solidFill>
                  <a:srgbClr val="000000"/>
                </a:solidFill>
                <a:latin typeface="Garet"/>
              </a:rPr>
              <a:t>untuk dataset ‘heart disease’ dilakukan pengecekan imbalance untuk melengkapi data preprocessing, pengecekan bisa dilakukan karena dataset bukan bersifat regresi/forecasting.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DAFwFuICwRw</dc:identifier>
  <dcterms:modified xsi:type="dcterms:W3CDTF">2011-08-01T06:04:30Z</dcterms:modified>
  <cp:revision>1</cp:revision>
  <dc:title>#DS5A23_Erda Putriana_Data Preprocessing</dc:title>
</cp:coreProperties>
</file>